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 id="2147483692" r:id="rId6"/>
  </p:sldMasterIdLst>
  <p:notesMasterIdLst>
    <p:notesMasterId r:id="rId29"/>
  </p:notesMasterIdLst>
  <p:handoutMasterIdLst>
    <p:handoutMasterId r:id="rId30"/>
  </p:handoutMasterIdLst>
  <p:sldIdLst>
    <p:sldId id="256" r:id="rId7"/>
    <p:sldId id="297" r:id="rId8"/>
    <p:sldId id="305" r:id="rId9"/>
    <p:sldId id="262" r:id="rId10"/>
    <p:sldId id="299" r:id="rId11"/>
    <p:sldId id="265" r:id="rId12"/>
    <p:sldId id="259" r:id="rId13"/>
    <p:sldId id="306" r:id="rId14"/>
    <p:sldId id="307" r:id="rId15"/>
    <p:sldId id="308" r:id="rId16"/>
    <p:sldId id="310" r:id="rId17"/>
    <p:sldId id="311" r:id="rId18"/>
    <p:sldId id="312" r:id="rId19"/>
    <p:sldId id="313" r:id="rId20"/>
    <p:sldId id="314" r:id="rId21"/>
    <p:sldId id="304" r:id="rId22"/>
    <p:sldId id="316" r:id="rId23"/>
    <p:sldId id="317" r:id="rId24"/>
    <p:sldId id="318" r:id="rId25"/>
    <p:sldId id="315" r:id="rId26"/>
    <p:sldId id="319" r:id="rId27"/>
    <p:sldId id="296" r:id="rId28"/>
  </p:sldIdLst>
  <p:sldSz cx="10801350" cy="6076950"/>
  <p:notesSz cx="6883400" cy="9906000"/>
  <p:defaultTextStyle>
    <a:defPPr>
      <a:defRPr lang="en-GB"/>
    </a:defPPr>
    <a:lvl1pPr algn="l" rtl="0" eaLnBrk="0" fontAlgn="base" hangingPunct="0">
      <a:spcBef>
        <a:spcPct val="0"/>
      </a:spcBef>
      <a:spcAft>
        <a:spcPct val="0"/>
      </a:spcAft>
      <a:defRPr sz="2800" kern="1200">
        <a:solidFill>
          <a:schemeClr val="tx1"/>
        </a:solidFill>
        <a:latin typeface="Arial" charset="0"/>
        <a:ea typeface="+mn-ea"/>
        <a:cs typeface="+mn-cs"/>
      </a:defRPr>
    </a:lvl1pPr>
    <a:lvl2pPr marL="539856" algn="l" rtl="0" eaLnBrk="0" fontAlgn="base" hangingPunct="0">
      <a:spcBef>
        <a:spcPct val="0"/>
      </a:spcBef>
      <a:spcAft>
        <a:spcPct val="0"/>
      </a:spcAft>
      <a:defRPr sz="2800" kern="1200">
        <a:solidFill>
          <a:schemeClr val="tx1"/>
        </a:solidFill>
        <a:latin typeface="Arial" charset="0"/>
        <a:ea typeface="+mn-ea"/>
        <a:cs typeface="+mn-cs"/>
      </a:defRPr>
    </a:lvl2pPr>
    <a:lvl3pPr marL="1079708" algn="l" rtl="0" eaLnBrk="0" fontAlgn="base" hangingPunct="0">
      <a:spcBef>
        <a:spcPct val="0"/>
      </a:spcBef>
      <a:spcAft>
        <a:spcPct val="0"/>
      </a:spcAft>
      <a:defRPr sz="2800" kern="1200">
        <a:solidFill>
          <a:schemeClr val="tx1"/>
        </a:solidFill>
        <a:latin typeface="Arial" charset="0"/>
        <a:ea typeface="+mn-ea"/>
        <a:cs typeface="+mn-cs"/>
      </a:defRPr>
    </a:lvl3pPr>
    <a:lvl4pPr marL="1619564" algn="l" rtl="0" eaLnBrk="0" fontAlgn="base" hangingPunct="0">
      <a:spcBef>
        <a:spcPct val="0"/>
      </a:spcBef>
      <a:spcAft>
        <a:spcPct val="0"/>
      </a:spcAft>
      <a:defRPr sz="2800" kern="1200">
        <a:solidFill>
          <a:schemeClr val="tx1"/>
        </a:solidFill>
        <a:latin typeface="Arial" charset="0"/>
        <a:ea typeface="+mn-ea"/>
        <a:cs typeface="+mn-cs"/>
      </a:defRPr>
    </a:lvl4pPr>
    <a:lvl5pPr marL="2159418" algn="l" rtl="0" eaLnBrk="0" fontAlgn="base" hangingPunct="0">
      <a:spcBef>
        <a:spcPct val="0"/>
      </a:spcBef>
      <a:spcAft>
        <a:spcPct val="0"/>
      </a:spcAft>
      <a:defRPr sz="2800" kern="1200">
        <a:solidFill>
          <a:schemeClr val="tx1"/>
        </a:solidFill>
        <a:latin typeface="Arial" charset="0"/>
        <a:ea typeface="+mn-ea"/>
        <a:cs typeface="+mn-cs"/>
      </a:defRPr>
    </a:lvl5pPr>
    <a:lvl6pPr marL="2699273" algn="l" defTabSz="1079708" rtl="0" eaLnBrk="1" latinLnBrk="0" hangingPunct="1">
      <a:defRPr sz="2800" kern="1200">
        <a:solidFill>
          <a:schemeClr val="tx1"/>
        </a:solidFill>
        <a:latin typeface="Arial" charset="0"/>
        <a:ea typeface="+mn-ea"/>
        <a:cs typeface="+mn-cs"/>
      </a:defRPr>
    </a:lvl6pPr>
    <a:lvl7pPr marL="3239127" algn="l" defTabSz="1079708" rtl="0" eaLnBrk="1" latinLnBrk="0" hangingPunct="1">
      <a:defRPr sz="2800" kern="1200">
        <a:solidFill>
          <a:schemeClr val="tx1"/>
        </a:solidFill>
        <a:latin typeface="Arial" charset="0"/>
        <a:ea typeface="+mn-ea"/>
        <a:cs typeface="+mn-cs"/>
      </a:defRPr>
    </a:lvl7pPr>
    <a:lvl8pPr marL="3778982" algn="l" defTabSz="1079708" rtl="0" eaLnBrk="1" latinLnBrk="0" hangingPunct="1">
      <a:defRPr sz="2800" kern="1200">
        <a:solidFill>
          <a:schemeClr val="tx1"/>
        </a:solidFill>
        <a:latin typeface="Arial" charset="0"/>
        <a:ea typeface="+mn-ea"/>
        <a:cs typeface="+mn-cs"/>
      </a:defRPr>
    </a:lvl8pPr>
    <a:lvl9pPr marL="4318837" algn="l" defTabSz="1079708" rtl="0" eaLnBrk="1" latinLnBrk="0" hangingPunct="1">
      <a:defRPr sz="28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LHAM Nils" initials="W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66C60"/>
    <a:srgbClr val="FFCC00"/>
    <a:srgbClr val="CC6633"/>
    <a:srgbClr val="97233F"/>
    <a:srgbClr val="954A09"/>
    <a:srgbClr val="FFFFFF"/>
    <a:srgbClr val="000000"/>
    <a:srgbClr val="827C3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82335" autoAdjust="0"/>
  </p:normalViewPr>
  <p:slideViewPr>
    <p:cSldViewPr>
      <p:cViewPr varScale="1">
        <p:scale>
          <a:sx n="63" d="100"/>
          <a:sy n="63" d="100"/>
        </p:scale>
        <p:origin x="-782" y="-77"/>
      </p:cViewPr>
      <p:guideLst>
        <p:guide orient="horz" pos="1069"/>
        <p:guide orient="horz" pos="548"/>
        <p:guide orient="horz" pos="1914"/>
        <p:guide pos="708"/>
        <p:guide pos="1366"/>
        <p:guide pos="3402"/>
        <p:guide pos="5545"/>
        <p:guide pos="4205"/>
      </p:guideLst>
    </p:cSldViewPr>
  </p:slideViewPr>
  <p:notesTextViewPr>
    <p:cViewPr>
      <p:scale>
        <a:sx n="125" d="100"/>
        <a:sy n="125" d="100"/>
      </p:scale>
      <p:origin x="0" y="0"/>
    </p:cViewPr>
  </p:notesTextViewPr>
  <p:sorterViewPr>
    <p:cViewPr>
      <p:scale>
        <a:sx n="140" d="100"/>
        <a:sy n="140" d="100"/>
      </p:scale>
      <p:origin x="0" y="17616"/>
    </p:cViewPr>
  </p:sorterViewPr>
  <p:notesViewPr>
    <p:cSldViewPr>
      <p:cViewPr varScale="1">
        <p:scale>
          <a:sx n="85" d="100"/>
          <a:sy n="85" d="100"/>
        </p:scale>
        <p:origin x="-3852" y="-96"/>
      </p:cViewPr>
      <p:guideLst>
        <p:guide orient="horz" pos="3120"/>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NY-FILE01\blancast$\Market%20Infrastructures\MI%20Traffic\Dec%2014\High%20Value%20Payment%20MI%20report.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GB" sz="1200" dirty="0" smtClean="0"/>
              <a:t>HVP </a:t>
            </a:r>
            <a:r>
              <a:rPr lang="en-GB" sz="1200" baseline="0" dirty="0" smtClean="0"/>
              <a:t>Message Evolution</a:t>
            </a:r>
          </a:p>
        </c:rich>
      </c:tx>
      <c:layout/>
      <c:overlay val="0"/>
    </c:title>
    <c:autoTitleDeleted val="0"/>
    <c:plotArea>
      <c:layout/>
      <c:lineChart>
        <c:grouping val="standard"/>
        <c:varyColors val="0"/>
        <c:ser>
          <c:idx val="0"/>
          <c:order val="0"/>
          <c:spPr>
            <a:ln w="12700">
              <a:solidFill>
                <a:srgbClr val="FF8C69"/>
              </a:solidFill>
            </a:ln>
          </c:spPr>
          <c:marker>
            <c:symbol val="none"/>
          </c:marker>
          <c:trendline>
            <c:spPr>
              <a:ln w="41275">
                <a:solidFill>
                  <a:srgbClr val="00AFD2"/>
                </a:solidFill>
              </a:ln>
            </c:spPr>
            <c:trendlineType val="poly"/>
            <c:order val="6"/>
            <c:dispRSqr val="0"/>
            <c:dispEq val="0"/>
          </c:trendline>
          <c:cat>
            <c:numRef>
              <c:f>'HVP MI Traffic PT 1'!$B$100:$EC$100</c:f>
              <c:numCache>
                <c:formatCode>[$-409]mmm\-yy;@</c:formatCode>
                <c:ptCount val="132"/>
                <c:pt idx="0">
                  <c:v>37987</c:v>
                </c:pt>
                <c:pt idx="1">
                  <c:v>38018</c:v>
                </c:pt>
                <c:pt idx="2">
                  <c:v>38047</c:v>
                </c:pt>
                <c:pt idx="3">
                  <c:v>38078</c:v>
                </c:pt>
                <c:pt idx="4">
                  <c:v>38108</c:v>
                </c:pt>
                <c:pt idx="5">
                  <c:v>38139</c:v>
                </c:pt>
                <c:pt idx="6">
                  <c:v>38169</c:v>
                </c:pt>
                <c:pt idx="7">
                  <c:v>38200</c:v>
                </c:pt>
                <c:pt idx="8">
                  <c:v>38231</c:v>
                </c:pt>
                <c:pt idx="9">
                  <c:v>38261</c:v>
                </c:pt>
                <c:pt idx="10">
                  <c:v>38292</c:v>
                </c:pt>
                <c:pt idx="11">
                  <c:v>38322</c:v>
                </c:pt>
                <c:pt idx="12">
                  <c:v>38353</c:v>
                </c:pt>
                <c:pt idx="13">
                  <c:v>38384</c:v>
                </c:pt>
                <c:pt idx="14">
                  <c:v>38412</c:v>
                </c:pt>
                <c:pt idx="15">
                  <c:v>38443</c:v>
                </c:pt>
                <c:pt idx="16">
                  <c:v>38473</c:v>
                </c:pt>
                <c:pt idx="17">
                  <c:v>38504</c:v>
                </c:pt>
                <c:pt idx="18">
                  <c:v>38534</c:v>
                </c:pt>
                <c:pt idx="19">
                  <c:v>38565</c:v>
                </c:pt>
                <c:pt idx="20">
                  <c:v>38596</c:v>
                </c:pt>
                <c:pt idx="21">
                  <c:v>38626</c:v>
                </c:pt>
                <c:pt idx="22">
                  <c:v>38657</c:v>
                </c:pt>
                <c:pt idx="23">
                  <c:v>38687</c:v>
                </c:pt>
                <c:pt idx="24">
                  <c:v>38718</c:v>
                </c:pt>
                <c:pt idx="25">
                  <c:v>38749</c:v>
                </c:pt>
                <c:pt idx="26">
                  <c:v>38777</c:v>
                </c:pt>
                <c:pt idx="27">
                  <c:v>38808</c:v>
                </c:pt>
                <c:pt idx="28">
                  <c:v>38838</c:v>
                </c:pt>
                <c:pt idx="29">
                  <c:v>38869</c:v>
                </c:pt>
                <c:pt idx="30">
                  <c:v>38899</c:v>
                </c:pt>
                <c:pt idx="31">
                  <c:v>38930</c:v>
                </c:pt>
                <c:pt idx="32">
                  <c:v>38961</c:v>
                </c:pt>
                <c:pt idx="33">
                  <c:v>38991</c:v>
                </c:pt>
                <c:pt idx="34">
                  <c:v>39022</c:v>
                </c:pt>
                <c:pt idx="35">
                  <c:v>39052</c:v>
                </c:pt>
                <c:pt idx="36">
                  <c:v>39083</c:v>
                </c:pt>
                <c:pt idx="37">
                  <c:v>39114</c:v>
                </c:pt>
                <c:pt idx="38">
                  <c:v>39142</c:v>
                </c:pt>
                <c:pt idx="39">
                  <c:v>39173</c:v>
                </c:pt>
                <c:pt idx="40">
                  <c:v>39203</c:v>
                </c:pt>
                <c:pt idx="41">
                  <c:v>39234</c:v>
                </c:pt>
                <c:pt idx="42">
                  <c:v>39264</c:v>
                </c:pt>
                <c:pt idx="43">
                  <c:v>39295</c:v>
                </c:pt>
                <c:pt idx="44">
                  <c:v>39326</c:v>
                </c:pt>
                <c:pt idx="45">
                  <c:v>39356</c:v>
                </c:pt>
                <c:pt idx="46">
                  <c:v>39387</c:v>
                </c:pt>
                <c:pt idx="47">
                  <c:v>39417</c:v>
                </c:pt>
                <c:pt idx="48">
                  <c:v>39448</c:v>
                </c:pt>
                <c:pt idx="49">
                  <c:v>39479</c:v>
                </c:pt>
                <c:pt idx="50">
                  <c:v>39508</c:v>
                </c:pt>
                <c:pt idx="51">
                  <c:v>39539</c:v>
                </c:pt>
                <c:pt idx="52">
                  <c:v>39569</c:v>
                </c:pt>
                <c:pt idx="53">
                  <c:v>39600</c:v>
                </c:pt>
                <c:pt idx="54">
                  <c:v>39630</c:v>
                </c:pt>
                <c:pt idx="55">
                  <c:v>39661</c:v>
                </c:pt>
                <c:pt idx="56">
                  <c:v>39692</c:v>
                </c:pt>
                <c:pt idx="57">
                  <c:v>39722</c:v>
                </c:pt>
                <c:pt idx="58">
                  <c:v>39753</c:v>
                </c:pt>
                <c:pt idx="59">
                  <c:v>39783</c:v>
                </c:pt>
                <c:pt idx="60">
                  <c:v>39814</c:v>
                </c:pt>
                <c:pt idx="61">
                  <c:v>39845</c:v>
                </c:pt>
                <c:pt idx="62">
                  <c:v>39873</c:v>
                </c:pt>
                <c:pt idx="63">
                  <c:v>39904</c:v>
                </c:pt>
                <c:pt idx="64">
                  <c:v>39934</c:v>
                </c:pt>
                <c:pt idx="65">
                  <c:v>39965</c:v>
                </c:pt>
                <c:pt idx="66">
                  <c:v>39995</c:v>
                </c:pt>
                <c:pt idx="67">
                  <c:v>40026</c:v>
                </c:pt>
                <c:pt idx="68">
                  <c:v>40057</c:v>
                </c:pt>
                <c:pt idx="69">
                  <c:v>40087</c:v>
                </c:pt>
                <c:pt idx="70">
                  <c:v>40118</c:v>
                </c:pt>
                <c:pt idx="71">
                  <c:v>40148</c:v>
                </c:pt>
                <c:pt idx="72">
                  <c:v>40179</c:v>
                </c:pt>
                <c:pt idx="73">
                  <c:v>40210</c:v>
                </c:pt>
                <c:pt idx="74">
                  <c:v>40238</c:v>
                </c:pt>
                <c:pt idx="75">
                  <c:v>40269</c:v>
                </c:pt>
                <c:pt idx="76">
                  <c:v>40299</c:v>
                </c:pt>
                <c:pt idx="77">
                  <c:v>40330</c:v>
                </c:pt>
                <c:pt idx="78">
                  <c:v>40360</c:v>
                </c:pt>
                <c:pt idx="79">
                  <c:v>40391</c:v>
                </c:pt>
                <c:pt idx="80">
                  <c:v>40422</c:v>
                </c:pt>
                <c:pt idx="81">
                  <c:v>40452</c:v>
                </c:pt>
                <c:pt idx="82">
                  <c:v>40483</c:v>
                </c:pt>
                <c:pt idx="83">
                  <c:v>40513</c:v>
                </c:pt>
                <c:pt idx="84">
                  <c:v>40544</c:v>
                </c:pt>
                <c:pt idx="85">
                  <c:v>40575</c:v>
                </c:pt>
                <c:pt idx="86">
                  <c:v>40603</c:v>
                </c:pt>
                <c:pt idx="87">
                  <c:v>40634</c:v>
                </c:pt>
                <c:pt idx="88">
                  <c:v>40664</c:v>
                </c:pt>
                <c:pt idx="89">
                  <c:v>40695</c:v>
                </c:pt>
                <c:pt idx="90">
                  <c:v>40725</c:v>
                </c:pt>
                <c:pt idx="91">
                  <c:v>40756</c:v>
                </c:pt>
                <c:pt idx="92">
                  <c:v>40787</c:v>
                </c:pt>
                <c:pt idx="93">
                  <c:v>40817</c:v>
                </c:pt>
                <c:pt idx="94">
                  <c:v>40848</c:v>
                </c:pt>
                <c:pt idx="95">
                  <c:v>40878</c:v>
                </c:pt>
                <c:pt idx="96">
                  <c:v>40909</c:v>
                </c:pt>
                <c:pt idx="97">
                  <c:v>40940</c:v>
                </c:pt>
                <c:pt idx="98">
                  <c:v>40969</c:v>
                </c:pt>
                <c:pt idx="99">
                  <c:v>41000</c:v>
                </c:pt>
                <c:pt idx="100">
                  <c:v>41030</c:v>
                </c:pt>
                <c:pt idx="101">
                  <c:v>41061</c:v>
                </c:pt>
                <c:pt idx="102">
                  <c:v>41091</c:v>
                </c:pt>
                <c:pt idx="103">
                  <c:v>41122</c:v>
                </c:pt>
                <c:pt idx="104">
                  <c:v>41153</c:v>
                </c:pt>
                <c:pt idx="105">
                  <c:v>41183</c:v>
                </c:pt>
                <c:pt idx="106">
                  <c:v>41214</c:v>
                </c:pt>
                <c:pt idx="107">
                  <c:v>41244</c:v>
                </c:pt>
                <c:pt idx="108">
                  <c:v>41275</c:v>
                </c:pt>
                <c:pt idx="109">
                  <c:v>41306</c:v>
                </c:pt>
                <c:pt idx="110">
                  <c:v>41334</c:v>
                </c:pt>
                <c:pt idx="111">
                  <c:v>41365</c:v>
                </c:pt>
                <c:pt idx="112">
                  <c:v>41395</c:v>
                </c:pt>
                <c:pt idx="113">
                  <c:v>41426</c:v>
                </c:pt>
                <c:pt idx="114">
                  <c:v>41456</c:v>
                </c:pt>
                <c:pt idx="115">
                  <c:v>41487</c:v>
                </c:pt>
                <c:pt idx="116">
                  <c:v>41518</c:v>
                </c:pt>
                <c:pt idx="117">
                  <c:v>41548</c:v>
                </c:pt>
                <c:pt idx="118">
                  <c:v>41579</c:v>
                </c:pt>
                <c:pt idx="119">
                  <c:v>41609</c:v>
                </c:pt>
                <c:pt idx="120">
                  <c:v>41640</c:v>
                </c:pt>
                <c:pt idx="121">
                  <c:v>41671</c:v>
                </c:pt>
                <c:pt idx="122">
                  <c:v>41699</c:v>
                </c:pt>
                <c:pt idx="123">
                  <c:v>41730</c:v>
                </c:pt>
                <c:pt idx="124">
                  <c:v>41760</c:v>
                </c:pt>
                <c:pt idx="125">
                  <c:v>41791</c:v>
                </c:pt>
                <c:pt idx="126">
                  <c:v>41821</c:v>
                </c:pt>
                <c:pt idx="127">
                  <c:v>41852</c:v>
                </c:pt>
                <c:pt idx="128">
                  <c:v>41883</c:v>
                </c:pt>
                <c:pt idx="129">
                  <c:v>41913</c:v>
                </c:pt>
                <c:pt idx="130">
                  <c:v>41944</c:v>
                </c:pt>
                <c:pt idx="131">
                  <c:v>41974</c:v>
                </c:pt>
              </c:numCache>
            </c:numRef>
          </c:cat>
          <c:val>
            <c:numRef>
              <c:f>'HVP MI Traffic PT 1'!$B$99:$EC$99</c:f>
              <c:numCache>
                <c:formatCode>General</c:formatCode>
                <c:ptCount val="132"/>
                <c:pt idx="0">
                  <c:v>24891048</c:v>
                </c:pt>
                <c:pt idx="1">
                  <c:v>24781669</c:v>
                </c:pt>
                <c:pt idx="2">
                  <c:v>29379720</c:v>
                </c:pt>
                <c:pt idx="3">
                  <c:v>27043070</c:v>
                </c:pt>
                <c:pt idx="4">
                  <c:v>25889457</c:v>
                </c:pt>
                <c:pt idx="5">
                  <c:v>28352683</c:v>
                </c:pt>
                <c:pt idx="6">
                  <c:v>28448361</c:v>
                </c:pt>
                <c:pt idx="7">
                  <c:v>25748000</c:v>
                </c:pt>
                <c:pt idx="8">
                  <c:v>27283589</c:v>
                </c:pt>
                <c:pt idx="9">
                  <c:v>26537903</c:v>
                </c:pt>
                <c:pt idx="10">
                  <c:v>27607494</c:v>
                </c:pt>
                <c:pt idx="11">
                  <c:v>29217660</c:v>
                </c:pt>
                <c:pt idx="12">
                  <c:v>36996287</c:v>
                </c:pt>
                <c:pt idx="13">
                  <c:v>36716555</c:v>
                </c:pt>
                <c:pt idx="14">
                  <c:v>42355784</c:v>
                </c:pt>
                <c:pt idx="15">
                  <c:v>40954320</c:v>
                </c:pt>
                <c:pt idx="16">
                  <c:v>40994017</c:v>
                </c:pt>
                <c:pt idx="17">
                  <c:v>44038046</c:v>
                </c:pt>
                <c:pt idx="18">
                  <c:v>41723107</c:v>
                </c:pt>
                <c:pt idx="19">
                  <c:v>40913234</c:v>
                </c:pt>
                <c:pt idx="20">
                  <c:v>44226939</c:v>
                </c:pt>
                <c:pt idx="21">
                  <c:v>42414989</c:v>
                </c:pt>
                <c:pt idx="22">
                  <c:v>43100866</c:v>
                </c:pt>
                <c:pt idx="23">
                  <c:v>45141454</c:v>
                </c:pt>
                <c:pt idx="24">
                  <c:v>40802185</c:v>
                </c:pt>
                <c:pt idx="25">
                  <c:v>39989881</c:v>
                </c:pt>
                <c:pt idx="26">
                  <c:v>48440777</c:v>
                </c:pt>
                <c:pt idx="27">
                  <c:v>40253802</c:v>
                </c:pt>
                <c:pt idx="28">
                  <c:v>47531955</c:v>
                </c:pt>
                <c:pt idx="29">
                  <c:v>47184232</c:v>
                </c:pt>
                <c:pt idx="30">
                  <c:v>45120185</c:v>
                </c:pt>
                <c:pt idx="31">
                  <c:v>44463373</c:v>
                </c:pt>
                <c:pt idx="32">
                  <c:v>44972453</c:v>
                </c:pt>
                <c:pt idx="33">
                  <c:v>48170338</c:v>
                </c:pt>
                <c:pt idx="34">
                  <c:v>47301262</c:v>
                </c:pt>
                <c:pt idx="35">
                  <c:v>47221560</c:v>
                </c:pt>
                <c:pt idx="36">
                  <c:v>46532901</c:v>
                </c:pt>
                <c:pt idx="37">
                  <c:v>44027356</c:v>
                </c:pt>
                <c:pt idx="38">
                  <c:v>51947515</c:v>
                </c:pt>
                <c:pt idx="39">
                  <c:v>47825344</c:v>
                </c:pt>
                <c:pt idx="40">
                  <c:v>52198186</c:v>
                </c:pt>
                <c:pt idx="41">
                  <c:v>52691469</c:v>
                </c:pt>
                <c:pt idx="42">
                  <c:v>54360496</c:v>
                </c:pt>
                <c:pt idx="43">
                  <c:v>53804491</c:v>
                </c:pt>
                <c:pt idx="44">
                  <c:v>50251969</c:v>
                </c:pt>
                <c:pt idx="45">
                  <c:v>56666154</c:v>
                </c:pt>
                <c:pt idx="46">
                  <c:v>53940477</c:v>
                </c:pt>
                <c:pt idx="47">
                  <c:v>51321235</c:v>
                </c:pt>
                <c:pt idx="48">
                  <c:v>52845022</c:v>
                </c:pt>
                <c:pt idx="49">
                  <c:v>50611085</c:v>
                </c:pt>
                <c:pt idx="50">
                  <c:v>50436668</c:v>
                </c:pt>
                <c:pt idx="51">
                  <c:v>54569845</c:v>
                </c:pt>
                <c:pt idx="52">
                  <c:v>49875156</c:v>
                </c:pt>
                <c:pt idx="53">
                  <c:v>51434053</c:v>
                </c:pt>
                <c:pt idx="54">
                  <c:v>54202747</c:v>
                </c:pt>
                <c:pt idx="55">
                  <c:v>45284784</c:v>
                </c:pt>
                <c:pt idx="56">
                  <c:v>52798088</c:v>
                </c:pt>
                <c:pt idx="57">
                  <c:v>53558328</c:v>
                </c:pt>
                <c:pt idx="58">
                  <c:v>44594501</c:v>
                </c:pt>
                <c:pt idx="59">
                  <c:v>50418934</c:v>
                </c:pt>
                <c:pt idx="60">
                  <c:v>43538663</c:v>
                </c:pt>
                <c:pt idx="61">
                  <c:v>42317886</c:v>
                </c:pt>
                <c:pt idx="62">
                  <c:v>49191826</c:v>
                </c:pt>
                <c:pt idx="63">
                  <c:v>46761963</c:v>
                </c:pt>
                <c:pt idx="64">
                  <c:v>44156234</c:v>
                </c:pt>
                <c:pt idx="65">
                  <c:v>50071198</c:v>
                </c:pt>
                <c:pt idx="66">
                  <c:v>52657162</c:v>
                </c:pt>
                <c:pt idx="67">
                  <c:v>44011956</c:v>
                </c:pt>
                <c:pt idx="68">
                  <c:v>50633528</c:v>
                </c:pt>
                <c:pt idx="69">
                  <c:v>51070704</c:v>
                </c:pt>
                <c:pt idx="70">
                  <c:v>48368716</c:v>
                </c:pt>
                <c:pt idx="71">
                  <c:v>53552470</c:v>
                </c:pt>
                <c:pt idx="72">
                  <c:v>44396056</c:v>
                </c:pt>
                <c:pt idx="73">
                  <c:v>45862750</c:v>
                </c:pt>
                <c:pt idx="74">
                  <c:v>54537354</c:v>
                </c:pt>
                <c:pt idx="75">
                  <c:v>49665123</c:v>
                </c:pt>
                <c:pt idx="76">
                  <c:v>50373334</c:v>
                </c:pt>
                <c:pt idx="77">
                  <c:v>54262104</c:v>
                </c:pt>
                <c:pt idx="78">
                  <c:v>52448583</c:v>
                </c:pt>
                <c:pt idx="79">
                  <c:v>48698309</c:v>
                </c:pt>
                <c:pt idx="80">
                  <c:v>51021821</c:v>
                </c:pt>
                <c:pt idx="81">
                  <c:v>50667566</c:v>
                </c:pt>
                <c:pt idx="82">
                  <c:v>52335488</c:v>
                </c:pt>
                <c:pt idx="83">
                  <c:v>54687376</c:v>
                </c:pt>
                <c:pt idx="84">
                  <c:v>49150491</c:v>
                </c:pt>
                <c:pt idx="85">
                  <c:v>47332468</c:v>
                </c:pt>
                <c:pt idx="86">
                  <c:v>56125084</c:v>
                </c:pt>
                <c:pt idx="87">
                  <c:v>50621439</c:v>
                </c:pt>
                <c:pt idx="88">
                  <c:v>54770740</c:v>
                </c:pt>
                <c:pt idx="89">
                  <c:v>55152256</c:v>
                </c:pt>
                <c:pt idx="90">
                  <c:v>54826596</c:v>
                </c:pt>
                <c:pt idx="91">
                  <c:v>54520155</c:v>
                </c:pt>
                <c:pt idx="92">
                  <c:v>55729870</c:v>
                </c:pt>
                <c:pt idx="93">
                  <c:v>54878785</c:v>
                </c:pt>
                <c:pt idx="94">
                  <c:v>56215664</c:v>
                </c:pt>
                <c:pt idx="95">
                  <c:v>58857445</c:v>
                </c:pt>
                <c:pt idx="96">
                  <c:v>55211760</c:v>
                </c:pt>
                <c:pt idx="97">
                  <c:v>54852685</c:v>
                </c:pt>
                <c:pt idx="98">
                  <c:v>59710256</c:v>
                </c:pt>
                <c:pt idx="99">
                  <c:v>54795838</c:v>
                </c:pt>
                <c:pt idx="100">
                  <c:v>59224866</c:v>
                </c:pt>
                <c:pt idx="101">
                  <c:v>57422843</c:v>
                </c:pt>
                <c:pt idx="102">
                  <c:v>60368748</c:v>
                </c:pt>
                <c:pt idx="103">
                  <c:v>56454312</c:v>
                </c:pt>
                <c:pt idx="104">
                  <c:v>54124640</c:v>
                </c:pt>
                <c:pt idx="105">
                  <c:v>61590390</c:v>
                </c:pt>
                <c:pt idx="106">
                  <c:v>57874466</c:v>
                </c:pt>
                <c:pt idx="107">
                  <c:v>55925394</c:v>
                </c:pt>
                <c:pt idx="108">
                  <c:v>59130040</c:v>
                </c:pt>
                <c:pt idx="109">
                  <c:v>54859847</c:v>
                </c:pt>
                <c:pt idx="110">
                  <c:v>58066584</c:v>
                </c:pt>
                <c:pt idx="111">
                  <c:v>61164674</c:v>
                </c:pt>
                <c:pt idx="112">
                  <c:v>61149547</c:v>
                </c:pt>
                <c:pt idx="113">
                  <c:v>58744184</c:v>
                </c:pt>
                <c:pt idx="114">
                  <c:v>66001869</c:v>
                </c:pt>
                <c:pt idx="115">
                  <c:v>57234100</c:v>
                </c:pt>
                <c:pt idx="116">
                  <c:v>60036871</c:v>
                </c:pt>
                <c:pt idx="117">
                  <c:v>66765656</c:v>
                </c:pt>
                <c:pt idx="118">
                  <c:v>58917676</c:v>
                </c:pt>
                <c:pt idx="119">
                  <c:v>61122076</c:v>
                </c:pt>
                <c:pt idx="120">
                  <c:v>60764446</c:v>
                </c:pt>
                <c:pt idx="121">
                  <c:v>55950683</c:v>
                </c:pt>
                <c:pt idx="122">
                  <c:v>61149988</c:v>
                </c:pt>
                <c:pt idx="123">
                  <c:v>60716279</c:v>
                </c:pt>
                <c:pt idx="124">
                  <c:v>59379637</c:v>
                </c:pt>
                <c:pt idx="125">
                  <c:v>59968555</c:v>
                </c:pt>
                <c:pt idx="126">
                  <c:v>63904593</c:v>
                </c:pt>
                <c:pt idx="127">
                  <c:v>56174823</c:v>
                </c:pt>
                <c:pt idx="128">
                  <c:v>62711025</c:v>
                </c:pt>
                <c:pt idx="129">
                  <c:v>65677167</c:v>
                </c:pt>
                <c:pt idx="130">
                  <c:v>57374217</c:v>
                </c:pt>
                <c:pt idx="131">
                  <c:v>64926714</c:v>
                </c:pt>
              </c:numCache>
            </c:numRef>
          </c:val>
          <c:smooth val="0"/>
        </c:ser>
        <c:dLbls>
          <c:showLegendKey val="0"/>
          <c:showVal val="0"/>
          <c:showCatName val="0"/>
          <c:showSerName val="0"/>
          <c:showPercent val="0"/>
          <c:showBubbleSize val="0"/>
        </c:dLbls>
        <c:marker val="1"/>
        <c:smooth val="0"/>
        <c:axId val="232227968"/>
        <c:axId val="232229504"/>
      </c:lineChart>
      <c:dateAx>
        <c:axId val="232227968"/>
        <c:scaling>
          <c:orientation val="minMax"/>
        </c:scaling>
        <c:delete val="0"/>
        <c:axPos val="b"/>
        <c:numFmt formatCode="[$-409]mmm\-yy;@" sourceLinked="1"/>
        <c:majorTickMark val="out"/>
        <c:minorTickMark val="none"/>
        <c:tickLblPos val="nextTo"/>
        <c:txPr>
          <a:bodyPr/>
          <a:lstStyle/>
          <a:p>
            <a:pPr>
              <a:defRPr>
                <a:solidFill>
                  <a:schemeClr val="bg1">
                    <a:lumMod val="50000"/>
                  </a:schemeClr>
                </a:solidFill>
              </a:defRPr>
            </a:pPr>
            <a:endParaRPr lang="en-US"/>
          </a:p>
        </c:txPr>
        <c:crossAx val="232229504"/>
        <c:crosses val="autoZero"/>
        <c:auto val="1"/>
        <c:lblOffset val="100"/>
        <c:baseTimeUnit val="months"/>
      </c:dateAx>
      <c:valAx>
        <c:axId val="232229504"/>
        <c:scaling>
          <c:orientation val="minMax"/>
          <c:max val="70000000"/>
          <c:min val="20000000"/>
        </c:scaling>
        <c:delete val="0"/>
        <c:axPos val="l"/>
        <c:title>
          <c:tx>
            <c:rich>
              <a:bodyPr rot="-5400000" vert="horz"/>
              <a:lstStyle/>
              <a:p>
                <a:pPr>
                  <a:defRPr sz="1000">
                    <a:solidFill>
                      <a:schemeClr val="bg1">
                        <a:lumMod val="50000"/>
                      </a:schemeClr>
                    </a:solidFill>
                  </a:defRPr>
                </a:pPr>
                <a:r>
                  <a:rPr lang="en-GB" sz="1000" dirty="0">
                    <a:solidFill>
                      <a:schemeClr val="bg1">
                        <a:lumMod val="50000"/>
                      </a:schemeClr>
                    </a:solidFill>
                  </a:rPr>
                  <a:t>Sent Messages </a:t>
                </a:r>
                <a:r>
                  <a:rPr lang="en-GB" sz="1000" b="0" dirty="0">
                    <a:solidFill>
                      <a:schemeClr val="bg1">
                        <a:lumMod val="50000"/>
                      </a:schemeClr>
                    </a:solidFill>
                  </a:rPr>
                  <a:t>(millions per month)</a:t>
                </a:r>
              </a:p>
            </c:rich>
          </c:tx>
          <c:layout>
            <c:manualLayout>
              <c:xMode val="edge"/>
              <c:yMode val="edge"/>
              <c:x val="1.809207789585305E-2"/>
              <c:y val="0.10804703120006551"/>
            </c:manualLayout>
          </c:layout>
          <c:overlay val="0"/>
        </c:title>
        <c:numFmt formatCode="#,##0" sourceLinked="0"/>
        <c:majorTickMark val="out"/>
        <c:minorTickMark val="none"/>
        <c:tickLblPos val="nextTo"/>
        <c:spPr>
          <a:ln w="19050"/>
        </c:spPr>
        <c:crossAx val="232227968"/>
        <c:crosses val="autoZero"/>
        <c:crossBetween val="between"/>
        <c:dispUnits>
          <c:builtInUnit val="millions"/>
        </c:dispUnits>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82913"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defTabSz="958850">
              <a:defRPr sz="1300">
                <a:latin typeface="Times New Roman" pitchFamily="18" charset="0"/>
              </a:defRPr>
            </a:lvl1pPr>
          </a:lstStyle>
          <a:p>
            <a:endParaRPr lang="en-GB"/>
          </a:p>
        </p:txBody>
      </p:sp>
      <p:sp>
        <p:nvSpPr>
          <p:cNvPr id="27651" name="Rectangle 3"/>
          <p:cNvSpPr>
            <a:spLocks noGrp="1" noChangeArrowheads="1"/>
          </p:cNvSpPr>
          <p:nvPr>
            <p:ph type="dt" sz="quarter" idx="1"/>
          </p:nvPr>
        </p:nvSpPr>
        <p:spPr bwMode="auto">
          <a:xfrm>
            <a:off x="3900488" y="0"/>
            <a:ext cx="2982912" cy="495300"/>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lvl1pPr algn="r" defTabSz="958850">
              <a:defRPr sz="1300">
                <a:latin typeface="Times New Roman" pitchFamily="18" charset="0"/>
              </a:defRPr>
            </a:lvl1pPr>
          </a:lstStyle>
          <a:p>
            <a:endParaRPr lang="en-GB"/>
          </a:p>
        </p:txBody>
      </p:sp>
      <p:sp>
        <p:nvSpPr>
          <p:cNvPr id="27652" name="Rectangle 4"/>
          <p:cNvSpPr>
            <a:spLocks noGrp="1" noChangeArrowheads="1"/>
          </p:cNvSpPr>
          <p:nvPr>
            <p:ph type="ftr" sz="quarter" idx="2"/>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300">
                <a:latin typeface="Times New Roman" pitchFamily="18" charset="0"/>
              </a:defRPr>
            </a:lvl1pPr>
          </a:lstStyle>
          <a:p>
            <a:endParaRPr lang="en-GB"/>
          </a:p>
        </p:txBody>
      </p:sp>
    </p:spTree>
    <p:extLst>
      <p:ext uri="{BB962C8B-B14F-4D97-AF65-F5344CB8AC3E}">
        <p14:creationId xmlns:p14="http://schemas.microsoft.com/office/powerpoint/2010/main" val="2243990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4"/>
          <p:cNvSpPr>
            <a:spLocks noGrp="1" noRot="1" noChangeAspect="1" noChangeArrowheads="1" noTextEdit="1"/>
          </p:cNvSpPr>
          <p:nvPr>
            <p:ph type="sldImg" idx="2"/>
          </p:nvPr>
        </p:nvSpPr>
        <p:spPr bwMode="auto">
          <a:xfrm>
            <a:off x="141288" y="200025"/>
            <a:ext cx="6600825" cy="371475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201340" y="4016896"/>
            <a:ext cx="6552727" cy="5256584"/>
          </a:xfrm>
          <a:prstGeom prst="rect">
            <a:avLst/>
          </a:prstGeom>
          <a:noFill/>
          <a:ln w="9525">
            <a:noFill/>
            <a:miter lim="800000"/>
            <a:headEnd/>
            <a:tailEnd/>
          </a:ln>
          <a:effectLst/>
        </p:spPr>
        <p:txBody>
          <a:bodyPr vert="horz" wrap="square" lIns="95939" tIns="47969" rIns="95939" bIns="47969"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3078" name="Rectangle 6"/>
          <p:cNvSpPr>
            <a:spLocks noGrp="1" noChangeArrowheads="1"/>
          </p:cNvSpPr>
          <p:nvPr>
            <p:ph type="ftr" sz="quarter" idx="4"/>
          </p:nvPr>
        </p:nvSpPr>
        <p:spPr bwMode="auto">
          <a:xfrm>
            <a:off x="0" y="9410700"/>
            <a:ext cx="2982913"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defTabSz="958850">
              <a:defRPr sz="1000">
                <a:solidFill>
                  <a:schemeClr val="bg2"/>
                </a:solidFill>
                <a:latin typeface="Arial" panose="020B0604020202020204" pitchFamily="34" charset="0"/>
                <a:cs typeface="Arial" panose="020B0604020202020204" pitchFamily="34" charset="0"/>
              </a:defRPr>
            </a:lvl1pPr>
          </a:lstStyle>
          <a:p>
            <a:endParaRPr lang="en-GB" dirty="0"/>
          </a:p>
        </p:txBody>
      </p:sp>
      <p:sp>
        <p:nvSpPr>
          <p:cNvPr id="3079" name="Rectangle 7"/>
          <p:cNvSpPr>
            <a:spLocks noGrp="1" noChangeArrowheads="1"/>
          </p:cNvSpPr>
          <p:nvPr>
            <p:ph type="sldNum" sz="quarter" idx="5"/>
          </p:nvPr>
        </p:nvSpPr>
        <p:spPr bwMode="auto">
          <a:xfrm>
            <a:off x="3900488" y="9410700"/>
            <a:ext cx="2982912" cy="495300"/>
          </a:xfrm>
          <a:prstGeom prst="rect">
            <a:avLst/>
          </a:prstGeom>
          <a:noFill/>
          <a:ln w="9525">
            <a:noFill/>
            <a:miter lim="800000"/>
            <a:headEnd/>
            <a:tailEnd/>
          </a:ln>
          <a:effectLst/>
        </p:spPr>
        <p:txBody>
          <a:bodyPr vert="horz" wrap="square" lIns="95939" tIns="47969" rIns="95939" bIns="47969" numCol="1" anchor="b" anchorCtr="0" compatLnSpc="1">
            <a:prstTxWarp prst="textNoShape">
              <a:avLst/>
            </a:prstTxWarp>
          </a:bodyPr>
          <a:lstStyle>
            <a:lvl1pPr algn="r" defTabSz="958850">
              <a:defRPr sz="1000">
                <a:solidFill>
                  <a:schemeClr val="bg2"/>
                </a:solidFill>
                <a:latin typeface="Arial" panose="020B0604020202020204" pitchFamily="34" charset="0"/>
                <a:cs typeface="Arial" panose="020B0604020202020204" pitchFamily="34" charset="0"/>
              </a:defRPr>
            </a:lvl1pPr>
          </a:lstStyle>
          <a:p>
            <a:fld id="{CF25249E-1E51-4E7D-A7EE-849F86720824}" type="slidenum">
              <a:rPr lang="en-GB" smtClean="0"/>
              <a:pPr/>
              <a:t>‹#›</a:t>
            </a:fld>
            <a:endParaRPr lang="en-GB"/>
          </a:p>
        </p:txBody>
      </p:sp>
    </p:spTree>
    <p:extLst>
      <p:ext uri="{BB962C8B-B14F-4D97-AF65-F5344CB8AC3E}">
        <p14:creationId xmlns:p14="http://schemas.microsoft.com/office/powerpoint/2010/main" val="282038005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539856"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2pPr>
    <a:lvl3pPr marL="1079708"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3pPr>
    <a:lvl4pPr marL="1619564"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4pPr>
    <a:lvl5pPr marL="2159418" algn="l" rtl="0" fontAlgn="base">
      <a:spcBef>
        <a:spcPct val="30000"/>
      </a:spcBef>
      <a:spcAft>
        <a:spcPct val="0"/>
      </a:spcAft>
      <a:defRPr sz="1000" kern="1200">
        <a:solidFill>
          <a:schemeClr val="tx1"/>
        </a:solidFill>
        <a:latin typeface="Arial" panose="020B0604020202020204" pitchFamily="34" charset="0"/>
        <a:ea typeface="+mn-ea"/>
        <a:cs typeface="Arial" panose="020B0604020202020204" pitchFamily="34" charset="0"/>
      </a:defRPr>
    </a:lvl5pPr>
    <a:lvl6pPr marL="2699273" algn="l" defTabSz="1079708" rtl="0" eaLnBrk="1" latinLnBrk="0" hangingPunct="1">
      <a:defRPr sz="1400" kern="1200">
        <a:solidFill>
          <a:schemeClr val="tx1"/>
        </a:solidFill>
        <a:latin typeface="+mn-lt"/>
        <a:ea typeface="+mn-ea"/>
        <a:cs typeface="+mn-cs"/>
      </a:defRPr>
    </a:lvl6pPr>
    <a:lvl7pPr marL="3239127" algn="l" defTabSz="1079708" rtl="0" eaLnBrk="1" latinLnBrk="0" hangingPunct="1">
      <a:defRPr sz="1400" kern="1200">
        <a:solidFill>
          <a:schemeClr val="tx1"/>
        </a:solidFill>
        <a:latin typeface="+mn-lt"/>
        <a:ea typeface="+mn-ea"/>
        <a:cs typeface="+mn-cs"/>
      </a:defRPr>
    </a:lvl7pPr>
    <a:lvl8pPr marL="3778982" algn="l" defTabSz="1079708" rtl="0" eaLnBrk="1" latinLnBrk="0" hangingPunct="1">
      <a:defRPr sz="1400" kern="1200">
        <a:solidFill>
          <a:schemeClr val="tx1"/>
        </a:solidFill>
        <a:latin typeface="+mn-lt"/>
        <a:ea typeface="+mn-ea"/>
        <a:cs typeface="+mn-cs"/>
      </a:defRPr>
    </a:lvl8pPr>
    <a:lvl9pPr marL="4318837" algn="l" defTabSz="1079708"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00488" y="9633520"/>
            <a:ext cx="2982912" cy="272480"/>
          </a:xfrm>
          <a:prstGeom prst="rect">
            <a:avLst/>
          </a:prstGeom>
          <a:ln/>
        </p:spPr>
        <p:txBody>
          <a:bodyPr/>
          <a:lstStyle/>
          <a:p>
            <a:fld id="{9864603F-FB5E-4FDA-B2AA-DEF9E6C14149}" type="slidenum">
              <a:rPr lang="en-GB"/>
              <a:pPr/>
              <a:t>1</a:t>
            </a:fld>
            <a:endParaRPr lang="en-GB"/>
          </a:p>
        </p:txBody>
      </p:sp>
      <p:sp>
        <p:nvSpPr>
          <p:cNvPr id="64514" name="Rectangle 2"/>
          <p:cNvSpPr>
            <a:spLocks noGrp="1" noRot="1" noChangeAspect="1" noChangeArrowheads="1" noTextEdit="1"/>
          </p:cNvSpPr>
          <p:nvPr>
            <p:ph type="sldImg"/>
          </p:nvPr>
        </p:nvSpPr>
        <p:spPr>
          <a:xfrm>
            <a:off x="141288" y="742950"/>
            <a:ext cx="6600825" cy="3714750"/>
          </a:xfrm>
          <a:prstGeom prst="rect">
            <a:avLst/>
          </a:prstGeom>
          <a:ln/>
        </p:spPr>
      </p:sp>
      <p:sp>
        <p:nvSpPr>
          <p:cNvPr id="64515" name="Rectangle 3"/>
          <p:cNvSpPr>
            <a:spLocks noGrp="1" noChangeArrowheads="1"/>
          </p:cNvSpPr>
          <p:nvPr>
            <p:ph type="body" idx="1"/>
          </p:nvPr>
        </p:nvSpPr>
        <p:spPr>
          <a:xfrm>
            <a:off x="129332" y="4664968"/>
            <a:ext cx="6624736" cy="4824536"/>
          </a:xfrm>
          <a:prstGeom prst="rect">
            <a:avLst/>
          </a:prstGeom>
        </p:spPr>
        <p:txBody>
          <a:bodyPr/>
          <a:lstStyle/>
          <a:p>
            <a:endParaRPr lang="en-US" sz="1000" dirty="0">
              <a:solidFill>
                <a:schemeClr val="tx1"/>
              </a:solidFill>
              <a:latin typeface="Arial" panose="020B0604020202020204" pitchFamily="34" charset="0"/>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a:p>
            <a:r>
              <a:rPr lang="en-GB" dirty="0" smtClean="0"/>
              <a:t>TSU= Transaction Service Utility (confirmation</a:t>
            </a:r>
            <a:r>
              <a:rPr lang="en-GB" baseline="0" dirty="0" smtClean="0"/>
              <a:t> sell/buy – agreement on price for example)</a:t>
            </a:r>
          </a:p>
          <a:p>
            <a:r>
              <a:rPr lang="en-GB" baseline="0" dirty="0" smtClean="0"/>
              <a:t>BPO = Bank Payment Obligation (//</a:t>
            </a:r>
            <a:r>
              <a:rPr lang="en-GB" baseline="0" dirty="0" err="1" smtClean="0"/>
              <a:t>lettre</a:t>
            </a:r>
            <a:r>
              <a:rPr lang="en-GB" baseline="0" dirty="0" smtClean="0"/>
              <a:t> de </a:t>
            </a:r>
            <a:r>
              <a:rPr lang="en-GB" baseline="0" dirty="0" err="1" smtClean="0"/>
              <a:t>crédit</a:t>
            </a:r>
            <a:r>
              <a:rPr lang="en-GB" baseline="0" dirty="0" smtClean="0"/>
              <a:t>)</a:t>
            </a:r>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pPr/>
              <a:t>10</a:t>
            </a:fld>
            <a:endParaRPr lang="en-GB" dirty="0"/>
          </a:p>
        </p:txBody>
      </p:sp>
    </p:spTree>
    <p:extLst>
      <p:ext uri="{BB962C8B-B14F-4D97-AF65-F5344CB8AC3E}">
        <p14:creationId xmlns:p14="http://schemas.microsoft.com/office/powerpoint/2010/main" val="370032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solidFill>
                  <a:prstClr val="black"/>
                </a:solidFill>
              </a:rPr>
              <a:pPr/>
              <a:t>11</a:t>
            </a:fld>
            <a:endParaRPr lang="en-GB" dirty="0">
              <a:solidFill>
                <a:prstClr val="black"/>
              </a:solidFill>
            </a:endParaRPr>
          </a:p>
        </p:txBody>
      </p:sp>
    </p:spTree>
    <p:extLst>
      <p:ext uri="{BB962C8B-B14F-4D97-AF65-F5344CB8AC3E}">
        <p14:creationId xmlns:p14="http://schemas.microsoft.com/office/powerpoint/2010/main" val="370032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3700329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3700329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pPr/>
              <a:t>14</a:t>
            </a:fld>
            <a:endParaRPr lang="en-GB" dirty="0"/>
          </a:p>
        </p:txBody>
      </p:sp>
    </p:spTree>
    <p:extLst>
      <p:ext uri="{BB962C8B-B14F-4D97-AF65-F5344CB8AC3E}">
        <p14:creationId xmlns:p14="http://schemas.microsoft.com/office/powerpoint/2010/main" val="3700329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pPr/>
              <a:t>15</a:t>
            </a:fld>
            <a:endParaRPr lang="en-GB" dirty="0"/>
          </a:p>
        </p:txBody>
      </p:sp>
    </p:spTree>
    <p:extLst>
      <p:ext uri="{BB962C8B-B14F-4D97-AF65-F5344CB8AC3E}">
        <p14:creationId xmlns:p14="http://schemas.microsoft.com/office/powerpoint/2010/main" val="37003290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pPr/>
              <a:t>16</a:t>
            </a:fld>
            <a:endParaRPr lang="en-GB" dirty="0"/>
          </a:p>
        </p:txBody>
      </p:sp>
    </p:spTree>
    <p:extLst>
      <p:ext uri="{BB962C8B-B14F-4D97-AF65-F5344CB8AC3E}">
        <p14:creationId xmlns:p14="http://schemas.microsoft.com/office/powerpoint/2010/main" val="3700329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normAutofit lnSpcReduction="10000"/>
          </a:bodyPr>
          <a:lstStyle/>
          <a:p>
            <a:pPr>
              <a:spcAft>
                <a:spcPts val="306"/>
              </a:spcAft>
            </a:pPr>
            <a:endParaRPr lang="en-GB" dirty="0">
              <a:solidFill>
                <a:schemeClr val="tx1">
                  <a:lumMod val="75000"/>
                  <a:lumOff val="25000"/>
                </a:scheme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B1C575A-FA3C-4170-BDE2-E20A38399392}" type="slidenum">
              <a:rPr lang="en-US" smtClean="0"/>
              <a:pPr/>
              <a:t>17</a:t>
            </a:fld>
            <a:endParaRPr lang="en-US"/>
          </a:p>
        </p:txBody>
      </p:sp>
    </p:spTree>
    <p:extLst>
      <p:ext uri="{BB962C8B-B14F-4D97-AF65-F5344CB8AC3E}">
        <p14:creationId xmlns:p14="http://schemas.microsoft.com/office/powerpoint/2010/main" val="689692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200025"/>
            <a:ext cx="4953000" cy="3714750"/>
          </a:xfrm>
        </p:spPr>
      </p:sp>
      <p:sp>
        <p:nvSpPr>
          <p:cNvPr id="3" name="Notes Placeholder 2"/>
          <p:cNvSpPr>
            <a:spLocks noGrp="1"/>
          </p:cNvSpPr>
          <p:nvPr>
            <p:ph type="body" idx="1"/>
          </p:nvPr>
        </p:nvSpPr>
        <p:spPr/>
        <p:txBody>
          <a:bodyPr/>
          <a:lstStyle/>
          <a:p>
            <a:pPr>
              <a:spcAft>
                <a:spcPts val="1223"/>
              </a:spcAft>
            </a:pPr>
            <a:endParaRPr lang="en-US" dirty="0">
              <a:solidFill>
                <a:schemeClr val="tx1">
                  <a:lumMod val="75000"/>
                  <a:lumOff val="25000"/>
                </a:scheme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B1C575A-FA3C-4170-BDE2-E20A38399392}" type="slidenum">
              <a:rPr lang="en-US" smtClean="0"/>
              <a:pPr/>
              <a:t>18</a:t>
            </a:fld>
            <a:endParaRPr lang="en-US"/>
          </a:p>
        </p:txBody>
      </p:sp>
    </p:spTree>
    <p:extLst>
      <p:ext uri="{BB962C8B-B14F-4D97-AF65-F5344CB8AC3E}">
        <p14:creationId xmlns:p14="http://schemas.microsoft.com/office/powerpoint/2010/main" val="2377410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5200" y="742950"/>
            <a:ext cx="4953000" cy="3714750"/>
          </a:xfrm>
        </p:spPr>
      </p:sp>
      <p:sp>
        <p:nvSpPr>
          <p:cNvPr id="3" name="Notes Placeholder 2"/>
          <p:cNvSpPr>
            <a:spLocks noGrp="1"/>
          </p:cNvSpPr>
          <p:nvPr>
            <p:ph type="body" idx="1"/>
          </p:nvPr>
        </p:nvSpPr>
        <p:spPr/>
        <p:txBody>
          <a:bodyPr/>
          <a:lstStyle/>
          <a:p>
            <a:pPr>
              <a:spcAft>
                <a:spcPts val="1223"/>
              </a:spcAft>
            </a:pPr>
            <a:endParaRPr lang="en-US" dirty="0">
              <a:solidFill>
                <a:schemeClr val="tx1">
                  <a:lumMod val="75000"/>
                  <a:lumOff val="25000"/>
                </a:schemeClr>
              </a:solidFill>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B1C575A-FA3C-4170-BDE2-E20A38399392}" type="slidenum">
              <a:rPr lang="en-US" smtClean="0"/>
              <a:pPr/>
              <a:t>19</a:t>
            </a:fld>
            <a:endParaRPr lang="en-US"/>
          </a:p>
        </p:txBody>
      </p:sp>
    </p:spTree>
    <p:extLst>
      <p:ext uri="{BB962C8B-B14F-4D97-AF65-F5344CB8AC3E}">
        <p14:creationId xmlns:p14="http://schemas.microsoft.com/office/powerpoint/2010/main" val="1290433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a:xfrm>
            <a:off x="90022" y="4527923"/>
            <a:ext cx="6661562" cy="5218073"/>
          </a:xfrm>
        </p:spPr>
        <p:txBody>
          <a:bodyPr/>
          <a:lstStyle/>
          <a:p>
            <a:r>
              <a:rPr lang="en-GB" sz="1000" b="1" u="sng" dirty="0" smtClean="0">
                <a:solidFill>
                  <a:schemeClr val="tx1"/>
                </a:solidFill>
                <a:latin typeface="Arial" panose="020B0604020202020204" pitchFamily="34" charset="0"/>
                <a:cs typeface="Arial" panose="020B0604020202020204" pitchFamily="34" charset="0"/>
              </a:rPr>
              <a:t>About SWIFT</a:t>
            </a:r>
          </a:p>
          <a:p>
            <a:endParaRPr lang="en-GB" sz="10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dirty="0" smtClean="0">
                <a:solidFill>
                  <a:schemeClr val="tx1"/>
                </a:solidFill>
                <a:latin typeface="Arial" panose="020B0604020202020204" pitchFamily="34" charset="0"/>
                <a:cs typeface="Arial" panose="020B0604020202020204" pitchFamily="34" charset="0"/>
              </a:rPr>
              <a:t>What is SWIFT? SWIFT is a secure global carrier of financial messages. SWIFT enables users worldwide to exchange automated, standardised financial information securely and reliably. It is a member-owned cooperative through which the financial world conducts its business operations with certainty and confidence.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dirty="0" smtClean="0">
              <a:solidFill>
                <a:schemeClr val="tx1"/>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1000" dirty="0" smtClean="0">
                <a:solidFill>
                  <a:schemeClr val="tx1"/>
                </a:solidFill>
                <a:latin typeface="Arial" panose="020B0604020202020204" pitchFamily="34" charset="0"/>
                <a:cs typeface="Arial" panose="020B0604020202020204" pitchFamily="34" charset="0"/>
              </a:rPr>
              <a:t>SWIFT is not a profit </a:t>
            </a:r>
            <a:r>
              <a:rPr lang="en-US" sz="1000" dirty="0" err="1" smtClean="0">
                <a:solidFill>
                  <a:schemeClr val="tx1"/>
                </a:solidFill>
                <a:latin typeface="Arial" panose="020B0604020202020204" pitchFamily="34" charset="0"/>
                <a:cs typeface="Arial" panose="020B0604020202020204" pitchFamily="34" charset="0"/>
              </a:rPr>
              <a:t>maximiser</a:t>
            </a:r>
            <a:r>
              <a:rPr lang="en-US" sz="1000" dirty="0" smtClean="0">
                <a:solidFill>
                  <a:schemeClr val="tx1"/>
                </a:solidFill>
                <a:latin typeface="Arial" panose="020B0604020202020204" pitchFamily="34" charset="0"/>
                <a:cs typeface="Arial" panose="020B0604020202020204" pitchFamily="34" charset="0"/>
              </a:rPr>
              <a:t>,</a:t>
            </a:r>
            <a:r>
              <a:rPr lang="en-US" sz="1000" baseline="0" dirty="0" smtClean="0">
                <a:solidFill>
                  <a:schemeClr val="tx1"/>
                </a:solidFill>
                <a:latin typeface="Arial" panose="020B0604020202020204" pitchFamily="34" charset="0"/>
                <a:cs typeface="Arial" panose="020B0604020202020204" pitchFamily="34" charset="0"/>
              </a:rPr>
              <a:t> </a:t>
            </a:r>
            <a:r>
              <a:rPr lang="en-US" sz="1000" dirty="0" smtClean="0">
                <a:solidFill>
                  <a:schemeClr val="tx1"/>
                </a:solidFill>
                <a:latin typeface="Arial" panose="020B0604020202020204" pitchFamily="34" charset="0"/>
                <a:cs typeface="Arial" panose="020B0604020202020204" pitchFamily="34" charset="0"/>
              </a:rPr>
              <a:t>but it</a:t>
            </a:r>
            <a:r>
              <a:rPr lang="en-US" sz="1000" baseline="0" dirty="0" smtClean="0">
                <a:solidFill>
                  <a:schemeClr val="tx1"/>
                </a:solidFill>
                <a:latin typeface="Arial" panose="020B0604020202020204" pitchFamily="34" charset="0"/>
                <a:cs typeface="Arial" panose="020B0604020202020204" pitchFamily="34" charset="0"/>
              </a:rPr>
              <a:t> is </a:t>
            </a:r>
            <a:r>
              <a:rPr lang="en-US" sz="1000" dirty="0" smtClean="0">
                <a:solidFill>
                  <a:schemeClr val="tx1"/>
                </a:solidFill>
                <a:latin typeface="Arial" panose="020B0604020202020204" pitchFamily="34" charset="0"/>
                <a:cs typeface="Arial" panose="020B0604020202020204" pitchFamily="34" charset="0"/>
              </a:rPr>
              <a:t>commercial; as</a:t>
            </a:r>
            <a:r>
              <a:rPr lang="en-US" sz="1000" baseline="0" dirty="0" smtClean="0">
                <a:solidFill>
                  <a:schemeClr val="tx1"/>
                </a:solidFill>
                <a:latin typeface="Arial" panose="020B0604020202020204" pitchFamily="34" charset="0"/>
                <a:cs typeface="Arial" panose="020B0604020202020204" pitchFamily="34" charset="0"/>
              </a:rPr>
              <a:t> a utility, i</a:t>
            </a:r>
            <a:r>
              <a:rPr lang="en-US" sz="1000" dirty="0" smtClean="0">
                <a:solidFill>
                  <a:schemeClr val="tx1"/>
                </a:solidFill>
                <a:latin typeface="Arial" panose="020B0604020202020204" pitchFamily="34" charset="0"/>
                <a:cs typeface="Arial" panose="020B0604020202020204" pitchFamily="34" charset="0"/>
              </a:rPr>
              <a:t>t is operated</a:t>
            </a:r>
            <a:r>
              <a:rPr lang="en-US" sz="1000" baseline="0" dirty="0" smtClean="0">
                <a:solidFill>
                  <a:schemeClr val="tx1"/>
                </a:solidFill>
                <a:latin typeface="Arial" panose="020B0604020202020204" pitchFamily="34" charset="0"/>
                <a:cs typeface="Arial" panose="020B0604020202020204" pitchFamily="34" charset="0"/>
              </a:rPr>
              <a:t> for the benefit of its users.</a:t>
            </a:r>
            <a:endParaRPr lang="en-US" sz="1000" dirty="0" smtClean="0">
              <a:solidFill>
                <a:schemeClr val="tx1"/>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1000" dirty="0" smtClean="0">
                <a:solidFill>
                  <a:schemeClr val="tx1"/>
                </a:solidFill>
                <a:latin typeface="Arial" panose="020B0604020202020204" pitchFamily="34" charset="0"/>
                <a:cs typeface="Arial" panose="020B0604020202020204" pitchFamily="34" charset="0"/>
              </a:rPr>
              <a:t>SWIFT is headquartered in Belgium</a:t>
            </a:r>
          </a:p>
          <a:p>
            <a:pPr marL="0" indent="0">
              <a:buNone/>
            </a:pPr>
            <a:r>
              <a:rPr lang="en-GB" sz="1000" b="1" dirty="0" smtClean="0">
                <a:solidFill>
                  <a:schemeClr val="tx1"/>
                </a:solidFill>
                <a:latin typeface="Arial" panose="020B0604020202020204" pitchFamily="34" charset="0"/>
                <a:cs typeface="Arial" panose="020B0604020202020204" pitchFamily="34" charset="0"/>
              </a:rPr>
              <a:t> </a:t>
            </a:r>
            <a:endParaRPr lang="en-GB" sz="1000" dirty="0" smtClean="0">
              <a:solidFill>
                <a:schemeClr val="tx1"/>
              </a:solidFill>
              <a:latin typeface="Arial" panose="020B0604020202020204" pitchFamily="34" charset="0"/>
              <a:cs typeface="Arial" panose="020B0604020202020204" pitchFamily="34" charset="0"/>
            </a:endParaRPr>
          </a:p>
          <a:p>
            <a:r>
              <a:rPr lang="en-GB" sz="1000" dirty="0" smtClean="0">
                <a:solidFill>
                  <a:schemeClr val="tx1"/>
                </a:solidFill>
                <a:latin typeface="Arial" panose="020B0604020202020204" pitchFamily="34" charset="0"/>
                <a:cs typeface="Arial" panose="020B0604020202020204" pitchFamily="34" charset="0"/>
              </a:rPr>
              <a:t>SWIFT’s services include:</a:t>
            </a:r>
          </a:p>
          <a:p>
            <a:endParaRPr lang="en-GB" sz="1000" dirty="0" smtClean="0">
              <a:solidFill>
                <a:schemeClr val="tx1"/>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000" dirty="0" smtClean="0">
                <a:solidFill>
                  <a:schemeClr val="tx1"/>
                </a:solidFill>
                <a:latin typeface="Arial" panose="020B0604020202020204" pitchFamily="34" charset="0"/>
                <a:cs typeface="Arial" panose="020B0604020202020204" pitchFamily="34" charset="0"/>
              </a:rPr>
              <a:t>Messaging: SWIFT provides a variety of different services to exchange messages and files.</a:t>
            </a:r>
          </a:p>
          <a:p>
            <a:pPr marL="285750" lvl="0" indent="-285750">
              <a:buFont typeface="Arial" panose="020B0604020202020204" pitchFamily="34" charset="0"/>
              <a:buChar char="•"/>
            </a:pPr>
            <a:r>
              <a:rPr lang="en-GB" sz="1000" dirty="0" smtClean="0">
                <a:solidFill>
                  <a:schemeClr val="tx1"/>
                </a:solidFill>
                <a:latin typeface="Arial" panose="020B0604020202020204" pitchFamily="34" charset="0"/>
                <a:cs typeface="Arial" panose="020B0604020202020204" pitchFamily="34" charset="0"/>
              </a:rPr>
              <a:t>Connectivity: SWIFT provides access to a trusted network of users worldwide.</a:t>
            </a:r>
          </a:p>
          <a:p>
            <a:pPr marL="285750" lvl="0" indent="-285750">
              <a:buFont typeface="Arial" panose="020B0604020202020204" pitchFamily="34" charset="0"/>
              <a:buChar char="•"/>
            </a:pPr>
            <a:r>
              <a:rPr lang="en-GB" sz="1000" dirty="0" smtClean="0">
                <a:solidFill>
                  <a:schemeClr val="tx1"/>
                </a:solidFill>
                <a:latin typeface="Arial" panose="020B0604020202020204" pitchFamily="34" charset="0"/>
                <a:cs typeface="Arial" panose="020B0604020202020204" pitchFamily="34" charset="0"/>
              </a:rPr>
              <a:t>Access: SWIFT offers a variety of methods to connect to our proprietary network.</a:t>
            </a:r>
          </a:p>
          <a:p>
            <a:pPr marL="285750" lvl="0" indent="-285750">
              <a:buFont typeface="Arial" panose="020B0604020202020204" pitchFamily="34" charset="0"/>
              <a:buChar char="•"/>
            </a:pPr>
            <a:r>
              <a:rPr lang="en-GB" sz="1000" dirty="0" smtClean="0">
                <a:solidFill>
                  <a:schemeClr val="tx1"/>
                </a:solidFill>
                <a:latin typeface="Arial" panose="020B0604020202020204" pitchFamily="34" charset="0"/>
                <a:cs typeface="Arial" panose="020B0604020202020204" pitchFamily="34" charset="0"/>
              </a:rPr>
              <a:t>Standards: SWIFT collaborates with the user community to standardise messages types.</a:t>
            </a:r>
          </a:p>
          <a:p>
            <a:pPr marL="285750" lvl="0" indent="-285750">
              <a:buFont typeface="Arial" panose="020B0604020202020204" pitchFamily="34" charset="0"/>
              <a:buChar char="•"/>
            </a:pPr>
            <a:r>
              <a:rPr lang="en-GB" sz="1000" dirty="0" smtClean="0">
                <a:solidFill>
                  <a:schemeClr val="tx1"/>
                </a:solidFill>
                <a:latin typeface="Arial" panose="020B0604020202020204" pitchFamily="34" charset="0"/>
                <a:cs typeface="Arial" panose="020B0604020202020204" pitchFamily="34" charset="0"/>
              </a:rPr>
              <a:t>Applications: SWIFT offers additional business applications and services:</a:t>
            </a:r>
          </a:p>
          <a:p>
            <a:endParaRPr lang="en-GB" sz="1000" dirty="0" smtClean="0">
              <a:solidFill>
                <a:schemeClr val="tx1"/>
              </a:solidFill>
              <a:latin typeface="Arial" panose="020B0604020202020204" pitchFamily="34" charset="0"/>
              <a:cs typeface="Arial" panose="020B0604020202020204" pitchFamily="34" charset="0"/>
            </a:endParaRPr>
          </a:p>
          <a:p>
            <a:r>
              <a:rPr lang="en-GB" sz="1000" dirty="0" smtClean="0">
                <a:solidFill>
                  <a:schemeClr val="tx1"/>
                </a:solidFill>
                <a:latin typeface="Arial" panose="020B0604020202020204" pitchFamily="34" charset="0"/>
                <a:cs typeface="Arial" panose="020B0604020202020204" pitchFamily="34" charset="0"/>
              </a:rPr>
              <a:t>SWIFT also brings the global financial community together to work collaboratively to shape market practice, define messaging standards and debate issues of mutual interest with a view to developing collaborative</a:t>
            </a:r>
            <a:r>
              <a:rPr lang="en-GB" sz="1000" baseline="0" dirty="0" smtClean="0">
                <a:solidFill>
                  <a:schemeClr val="tx1"/>
                </a:solidFill>
                <a:latin typeface="Arial" panose="020B0604020202020204" pitchFamily="34" charset="0"/>
                <a:cs typeface="Arial" panose="020B0604020202020204" pitchFamily="34" charset="0"/>
              </a:rPr>
              <a:t> </a:t>
            </a:r>
            <a:r>
              <a:rPr lang="en-GB" sz="1000" dirty="0" smtClean="0">
                <a:solidFill>
                  <a:schemeClr val="tx1"/>
                </a:solidFill>
                <a:latin typeface="Arial" panose="020B0604020202020204" pitchFamily="34" charset="0"/>
                <a:cs typeface="Arial" panose="020B0604020202020204" pitchFamily="34" charset="0"/>
              </a:rPr>
              <a:t>solutions.</a:t>
            </a:r>
          </a:p>
          <a:p>
            <a:endParaRPr lang="en-US" sz="1000" dirty="0" smtClean="0">
              <a:solidFill>
                <a:schemeClr val="tx1"/>
              </a:solidFill>
              <a:latin typeface="Arial" panose="020B0604020202020204" pitchFamily="34" charset="0"/>
              <a:cs typeface="Arial" panose="020B0604020202020204" pitchFamily="34" charset="0"/>
            </a:endParaRPr>
          </a:p>
          <a:p>
            <a:r>
              <a:rPr lang="en-GB" sz="1000" dirty="0" smtClean="0">
                <a:solidFill>
                  <a:schemeClr val="tx1"/>
                </a:solidFill>
                <a:latin typeface="Arial" panose="020B0604020202020204" pitchFamily="34" charset="0"/>
                <a:cs typeface="Arial" panose="020B0604020202020204" pitchFamily="34" charset="0"/>
              </a:rPr>
              <a:t>SWIFT </a:t>
            </a:r>
            <a:r>
              <a:rPr lang="en-GB" sz="1000" baseline="0" dirty="0" smtClean="0">
                <a:solidFill>
                  <a:schemeClr val="tx1"/>
                </a:solidFill>
                <a:latin typeface="Arial" panose="020B0604020202020204" pitchFamily="34" charset="0"/>
                <a:cs typeface="Arial" panose="020B0604020202020204" pitchFamily="34" charset="0"/>
              </a:rPr>
              <a:t> - 	</a:t>
            </a:r>
            <a:r>
              <a:rPr lang="en-GB" sz="1000" dirty="0" smtClean="0">
                <a:solidFill>
                  <a:schemeClr val="tx1"/>
                </a:solidFill>
                <a:latin typeface="Arial" panose="020B0604020202020204" pitchFamily="34" charset="0"/>
                <a:cs typeface="Arial" panose="020B0604020202020204" pitchFamily="34" charset="0"/>
              </a:rPr>
              <a:t>Is not a bank</a:t>
            </a:r>
          </a:p>
          <a:p>
            <a:r>
              <a:rPr lang="en-GB" sz="1000" dirty="0" smtClean="0">
                <a:solidFill>
                  <a:schemeClr val="tx1"/>
                </a:solidFill>
                <a:latin typeface="Arial" panose="020B0604020202020204" pitchFamily="34" charset="0"/>
                <a:cs typeface="Arial" panose="020B0604020202020204" pitchFamily="34" charset="0"/>
              </a:rPr>
              <a:t>	Does not hold funds</a:t>
            </a:r>
          </a:p>
          <a:p>
            <a:r>
              <a:rPr lang="en-GB" sz="1000" dirty="0" smtClean="0">
                <a:solidFill>
                  <a:schemeClr val="tx1"/>
                </a:solidFill>
                <a:latin typeface="Arial" panose="020B0604020202020204" pitchFamily="34" charset="0"/>
                <a:cs typeface="Arial" panose="020B0604020202020204" pitchFamily="34" charset="0"/>
              </a:rPr>
              <a:t>	Does not store financial information</a:t>
            </a:r>
          </a:p>
          <a:p>
            <a:endParaRPr lang="en-GB" sz="100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F25249E-1E51-4E7D-A7EE-849F86720824}" type="slidenum">
              <a:rPr lang="en-GB" smtClean="0"/>
              <a:pPr/>
              <a:t>2</a:t>
            </a:fld>
            <a:endParaRPr lang="en-GB" dirty="0"/>
          </a:p>
        </p:txBody>
      </p:sp>
    </p:spTree>
    <p:extLst>
      <p:ext uri="{BB962C8B-B14F-4D97-AF65-F5344CB8AC3E}">
        <p14:creationId xmlns:p14="http://schemas.microsoft.com/office/powerpoint/2010/main" val="563601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pPr/>
              <a:t>21</a:t>
            </a:fld>
            <a:endParaRPr lang="en-GB" dirty="0"/>
          </a:p>
        </p:txBody>
      </p:sp>
    </p:spTree>
    <p:extLst>
      <p:ext uri="{BB962C8B-B14F-4D97-AF65-F5344CB8AC3E}">
        <p14:creationId xmlns:p14="http://schemas.microsoft.com/office/powerpoint/2010/main" val="3700329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76288"/>
            <a:ext cx="6600825" cy="3714750"/>
          </a:xfrm>
          <a:prstGeom prst="rect">
            <a:avLst/>
          </a:prstGeom>
        </p:spPr>
      </p:sp>
      <p:sp>
        <p:nvSpPr>
          <p:cNvPr id="3" name="Notes Placeholder 2"/>
          <p:cNvSpPr>
            <a:spLocks noGrp="1"/>
          </p:cNvSpPr>
          <p:nvPr>
            <p:ph type="body" idx="1"/>
          </p:nvPr>
        </p:nvSpPr>
        <p:spPr>
          <a:xfrm>
            <a:off x="129332" y="4664968"/>
            <a:ext cx="6624736" cy="4824536"/>
          </a:xfrm>
          <a:prstGeom prst="rect">
            <a:avLst/>
          </a:prstGeom>
        </p:spPr>
        <p:txBody>
          <a:bodyPr/>
          <a:lstStyle/>
          <a:p>
            <a:endParaRPr lang="en-GB" sz="10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00488" y="9633520"/>
            <a:ext cx="2982912" cy="272480"/>
          </a:xfrm>
          <a:prstGeom prst="rect">
            <a:avLst/>
          </a:prstGeom>
        </p:spPr>
        <p:txBody>
          <a:bodyPr/>
          <a:lstStyle/>
          <a:p>
            <a:fld id="{CF25249E-1E51-4E7D-A7EE-849F86720824}" type="slidenum">
              <a:rPr lang="en-GB" smtClean="0"/>
              <a:pPr/>
              <a:t>22</a:t>
            </a:fld>
            <a:endParaRPr lang="en-GB"/>
          </a:p>
        </p:txBody>
      </p:sp>
    </p:spTree>
    <p:extLst>
      <p:ext uri="{BB962C8B-B14F-4D97-AF65-F5344CB8AC3E}">
        <p14:creationId xmlns:p14="http://schemas.microsoft.com/office/powerpoint/2010/main" val="368097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pPr/>
              <a:t>3</a:t>
            </a:fld>
            <a:endParaRPr lang="en-GB" dirty="0"/>
          </a:p>
        </p:txBody>
      </p:sp>
    </p:spTree>
    <p:extLst>
      <p:ext uri="{BB962C8B-B14F-4D97-AF65-F5344CB8AC3E}">
        <p14:creationId xmlns:p14="http://schemas.microsoft.com/office/powerpoint/2010/main" val="3700329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a:prstGeom prst="rect">
            <a:avLst/>
          </a:prstGeom>
        </p:spPr>
      </p:sp>
      <p:sp>
        <p:nvSpPr>
          <p:cNvPr id="3" name="Notes Placeholder 2"/>
          <p:cNvSpPr>
            <a:spLocks noGrp="1"/>
          </p:cNvSpPr>
          <p:nvPr>
            <p:ph type="body" idx="1"/>
          </p:nvPr>
        </p:nvSpPr>
        <p:spPr>
          <a:xfrm>
            <a:off x="90022" y="4527923"/>
            <a:ext cx="6661562" cy="5218073"/>
          </a:xfrm>
          <a:prstGeom prst="rect">
            <a:avLst/>
          </a:prstGeom>
        </p:spPr>
        <p:txBody>
          <a:bodyPr/>
          <a:lstStyle/>
          <a:p>
            <a:r>
              <a:rPr lang="en-GB" sz="1000" b="1" dirty="0" smtClean="0">
                <a:solidFill>
                  <a:schemeClr val="tx1"/>
                </a:solidFill>
                <a:latin typeface="Arial" panose="020B0604020202020204" pitchFamily="34" charset="0"/>
                <a:cs typeface="Arial" panose="020B0604020202020204" pitchFamily="34" charset="0"/>
              </a:rPr>
              <a:t>OVERSIGHT</a:t>
            </a:r>
          </a:p>
          <a:p>
            <a:endParaRPr lang="en-GB" sz="1000" dirty="0" smtClean="0">
              <a:solidFill>
                <a:schemeClr val="tx1"/>
              </a:solidFill>
              <a:latin typeface="Arial" panose="020B0604020202020204" pitchFamily="34" charset="0"/>
              <a:cs typeface="Arial" panose="020B0604020202020204" pitchFamily="34" charset="0"/>
            </a:endParaRPr>
          </a:p>
          <a:p>
            <a:r>
              <a:rPr lang="en-GB" sz="1000" dirty="0" smtClean="0">
                <a:solidFill>
                  <a:schemeClr val="tx1"/>
                </a:solidFill>
                <a:latin typeface="Arial" panose="020B0604020202020204" pitchFamily="34" charset="0"/>
                <a:cs typeface="Arial" panose="020B0604020202020204" pitchFamily="34" charset="0"/>
              </a:rPr>
              <a:t>As a strategic global financial market infrastructure  SWIFT maintains an open and constructive dialogue with regulatory authorities. Because of SWIFT’s crucial </a:t>
            </a:r>
            <a:r>
              <a:rPr lang="en-US" sz="1000" dirty="0" smtClean="0">
                <a:solidFill>
                  <a:schemeClr val="tx1"/>
                </a:solidFill>
                <a:latin typeface="Arial" panose="020B0604020202020204" pitchFamily="34" charset="0"/>
                <a:cs typeface="Arial" panose="020B0604020202020204" pitchFamily="34" charset="0"/>
              </a:rPr>
              <a:t>importance for the safety and efficiency of payment and </a:t>
            </a:r>
            <a:r>
              <a:rPr lang="en-GB" sz="1000" dirty="0" smtClean="0">
                <a:solidFill>
                  <a:schemeClr val="tx1"/>
                </a:solidFill>
                <a:latin typeface="Arial" panose="020B0604020202020204" pitchFamily="34" charset="0"/>
                <a:cs typeface="Arial" panose="020B0604020202020204" pitchFamily="34" charset="0"/>
              </a:rPr>
              <a:t>securities settlement systems, SWIFT is directly overseen by the G-10 Central Banks. This oversight is under the lead of the National Bank of Belgium (NBB) since SWIFT is domiciled and headquartered in Belgium. </a:t>
            </a:r>
          </a:p>
          <a:p>
            <a:r>
              <a:rPr lang="en-GB" sz="1000" dirty="0" smtClean="0">
                <a:solidFill>
                  <a:schemeClr val="tx1"/>
                </a:solidFill>
                <a:latin typeface="Arial" panose="020B0604020202020204" pitchFamily="34" charset="0"/>
                <a:cs typeface="Arial" panose="020B0604020202020204" pitchFamily="34" charset="0"/>
              </a:rPr>
              <a:t>The Central Banks of the G10</a:t>
            </a:r>
            <a:r>
              <a:rPr lang="en-GB" sz="1000" baseline="0" dirty="0" smtClean="0">
                <a:solidFill>
                  <a:schemeClr val="tx1"/>
                </a:solidFill>
                <a:latin typeface="Arial" panose="020B0604020202020204" pitchFamily="34" charset="0"/>
                <a:cs typeface="Arial" panose="020B0604020202020204" pitchFamily="34" charset="0"/>
              </a:rPr>
              <a:t> include the: </a:t>
            </a:r>
            <a:r>
              <a:rPr lang="en-GB" sz="1000" b="0" i="0" u="none" strike="noStrike" kern="1200" baseline="0" dirty="0" smtClean="0">
                <a:solidFill>
                  <a:schemeClr val="tx1"/>
                </a:solidFill>
                <a:latin typeface="Arial" panose="020B0604020202020204" pitchFamily="34" charset="0"/>
                <a:ea typeface="+mn-ea"/>
                <a:cs typeface="Arial" panose="020B0604020202020204" pitchFamily="34" charset="0"/>
              </a:rPr>
              <a:t>Bank of Canada, Deutsche Bundesbank, European Central Bank, </a:t>
            </a:r>
            <a:r>
              <a:rPr lang="en-GB" sz="1000" b="0" i="0" u="none" strike="noStrike" kern="1200" baseline="0" dirty="0" err="1" smtClean="0">
                <a:solidFill>
                  <a:schemeClr val="tx1"/>
                </a:solidFill>
                <a:latin typeface="Arial" panose="020B0604020202020204" pitchFamily="34" charset="0"/>
                <a:ea typeface="+mn-ea"/>
                <a:cs typeface="Arial" panose="020B0604020202020204" pitchFamily="34" charset="0"/>
              </a:rPr>
              <a:t>Banque</a:t>
            </a:r>
            <a:r>
              <a:rPr lang="en-GB" sz="1000" b="0" i="0" u="none" strike="noStrike" kern="1200" baseline="0" dirty="0" smtClean="0">
                <a:solidFill>
                  <a:schemeClr val="tx1"/>
                </a:solidFill>
                <a:latin typeface="Arial" panose="020B0604020202020204" pitchFamily="34" charset="0"/>
                <a:ea typeface="+mn-ea"/>
                <a:cs typeface="Arial" panose="020B0604020202020204" pitchFamily="34" charset="0"/>
              </a:rPr>
              <a:t> de France, </a:t>
            </a:r>
            <a:r>
              <a:rPr lang="en-GB" sz="1000" b="0" i="0" u="none" strike="noStrike" kern="1200" baseline="0" dirty="0" err="1" smtClean="0">
                <a:solidFill>
                  <a:schemeClr val="tx1"/>
                </a:solidFill>
                <a:latin typeface="Arial" panose="020B0604020202020204" pitchFamily="34" charset="0"/>
                <a:ea typeface="+mn-ea"/>
                <a:cs typeface="Arial" panose="020B0604020202020204" pitchFamily="34" charset="0"/>
              </a:rPr>
              <a:t>Banca</a:t>
            </a:r>
            <a:r>
              <a:rPr lang="en-GB" sz="1000" b="0" i="0" u="none" strike="noStrike" kern="1200" baseline="0" dirty="0" smtClean="0">
                <a:solidFill>
                  <a:schemeClr val="tx1"/>
                </a:solidFill>
                <a:latin typeface="Arial" panose="020B0604020202020204" pitchFamily="34" charset="0"/>
                <a:ea typeface="+mn-ea"/>
                <a:cs typeface="Arial" panose="020B0604020202020204" pitchFamily="34" charset="0"/>
              </a:rPr>
              <a:t> </a:t>
            </a:r>
            <a:r>
              <a:rPr lang="en-GB" sz="1000" b="0" i="0" u="none" strike="noStrike" kern="1200" baseline="0" dirty="0" err="1" smtClean="0">
                <a:solidFill>
                  <a:schemeClr val="tx1"/>
                </a:solidFill>
                <a:latin typeface="Arial" panose="020B0604020202020204" pitchFamily="34" charset="0"/>
                <a:ea typeface="+mn-ea"/>
                <a:cs typeface="Arial" panose="020B0604020202020204" pitchFamily="34" charset="0"/>
              </a:rPr>
              <a:t>d’Italia</a:t>
            </a:r>
            <a:r>
              <a:rPr lang="en-GB" sz="1000" b="0" i="0" u="none" strike="noStrike" kern="1200" baseline="0" dirty="0" smtClean="0">
                <a:solidFill>
                  <a:schemeClr val="tx1"/>
                </a:solidFill>
                <a:latin typeface="Arial" panose="020B0604020202020204" pitchFamily="34" charset="0"/>
                <a:ea typeface="+mn-ea"/>
                <a:cs typeface="Arial" panose="020B0604020202020204" pitchFamily="34" charset="0"/>
              </a:rPr>
              <a:t>, Bank of </a:t>
            </a:r>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Japan, De </a:t>
            </a:r>
            <a:r>
              <a:rPr lang="en-US" sz="1000" b="0" i="0" u="none" strike="noStrike" kern="1200" baseline="0" dirty="0" err="1" smtClean="0">
                <a:solidFill>
                  <a:schemeClr val="tx1"/>
                </a:solidFill>
                <a:latin typeface="Arial" panose="020B0604020202020204" pitchFamily="34" charset="0"/>
                <a:ea typeface="+mn-ea"/>
                <a:cs typeface="Arial" panose="020B0604020202020204" pitchFamily="34" charset="0"/>
              </a:rPr>
              <a:t>Nederlandsche</a:t>
            </a:r>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 Bank, </a:t>
            </a:r>
            <a:r>
              <a:rPr lang="en-US" sz="1000" b="0" i="0" u="none" strike="noStrike" kern="1200" baseline="0" dirty="0" err="1" smtClean="0">
                <a:solidFill>
                  <a:schemeClr val="tx1"/>
                </a:solidFill>
                <a:latin typeface="Arial" panose="020B0604020202020204" pitchFamily="34" charset="0"/>
                <a:ea typeface="+mn-ea"/>
                <a:cs typeface="Arial" panose="020B0604020202020204" pitchFamily="34" charset="0"/>
              </a:rPr>
              <a:t>Sveriges</a:t>
            </a:r>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 </a:t>
            </a:r>
            <a:r>
              <a:rPr lang="en-US" sz="1000" b="0" i="0" u="none" strike="noStrike" kern="1200" baseline="0" dirty="0" err="1" smtClean="0">
                <a:solidFill>
                  <a:schemeClr val="tx1"/>
                </a:solidFill>
                <a:latin typeface="Arial" panose="020B0604020202020204" pitchFamily="34" charset="0"/>
                <a:ea typeface="+mn-ea"/>
                <a:cs typeface="Arial" panose="020B0604020202020204" pitchFamily="34" charset="0"/>
              </a:rPr>
              <a:t>Riksbank</a:t>
            </a:r>
            <a:r>
              <a:rPr lang="en-US" sz="1000" b="0" i="0" u="none" strike="noStrike" kern="1200" baseline="0" dirty="0" smtClean="0">
                <a:solidFill>
                  <a:schemeClr val="tx1"/>
                </a:solidFill>
                <a:latin typeface="Arial" panose="020B0604020202020204" pitchFamily="34" charset="0"/>
                <a:ea typeface="+mn-ea"/>
                <a:cs typeface="Arial" panose="020B0604020202020204" pitchFamily="34" charset="0"/>
              </a:rPr>
              <a:t>, Swiss National Bank, Bank of England and the US Federal Reserve System</a:t>
            </a:r>
            <a:r>
              <a:rPr lang="en-GB" sz="1000" b="0" i="0" u="none" strike="noStrike" kern="1200" baseline="0" dirty="0" smtClean="0">
                <a:solidFill>
                  <a:schemeClr val="tx1"/>
                </a:solidFill>
                <a:latin typeface="Arial" panose="020B0604020202020204" pitchFamily="34" charset="0"/>
                <a:ea typeface="+mn-ea"/>
                <a:cs typeface="Arial" panose="020B0604020202020204" pitchFamily="34" charset="0"/>
              </a:rPr>
              <a:t>.</a:t>
            </a:r>
            <a:endParaRPr lang="en-GB" sz="1000" baseline="0" dirty="0" smtClean="0">
              <a:solidFill>
                <a:schemeClr val="tx1"/>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000" dirty="0" smtClean="0">
              <a:solidFill>
                <a:schemeClr val="tx1"/>
              </a:solidFill>
              <a:latin typeface="Arial" panose="020B0604020202020204" pitchFamily="34" charset="0"/>
              <a:cs typeface="Arial" panose="020B0604020202020204" pitchFamily="34" charset="0"/>
            </a:endParaRPr>
          </a:p>
          <a:p>
            <a:r>
              <a:rPr lang="en-US" sz="1000" dirty="0" smtClean="0">
                <a:solidFill>
                  <a:schemeClr val="tx1"/>
                </a:solidFill>
                <a:latin typeface="Arial" panose="020B0604020202020204" pitchFamily="34" charset="0"/>
                <a:cs typeface="Arial" panose="020B0604020202020204" pitchFamily="34" charset="0"/>
              </a:rPr>
              <a:t>In 2012, SWIFT oversight arrangements were expanded with the establishment of the SWIFT Oversight Forum. In the Forum, senior representatives of the G10 jointly</a:t>
            </a:r>
            <a:r>
              <a:rPr lang="en-US" sz="1000" baseline="0" dirty="0" smtClean="0">
                <a:solidFill>
                  <a:schemeClr val="tx1"/>
                </a:solidFill>
                <a:latin typeface="Arial" panose="020B0604020202020204" pitchFamily="34" charset="0"/>
                <a:cs typeface="Arial" panose="020B0604020202020204" pitchFamily="34" charset="0"/>
              </a:rPr>
              <a:t> with </a:t>
            </a:r>
            <a:r>
              <a:rPr lang="en-US" sz="1000" dirty="0" smtClean="0">
                <a:solidFill>
                  <a:schemeClr val="tx1"/>
                </a:solidFill>
                <a:latin typeface="Arial" panose="020B0604020202020204" pitchFamily="34" charset="0"/>
                <a:cs typeface="Arial" panose="020B0604020202020204" pitchFamily="34" charset="0"/>
              </a:rPr>
              <a:t>ten </a:t>
            </a:r>
            <a:r>
              <a:rPr lang="en-US" sz="1000" i="1" dirty="0" smtClean="0">
                <a:solidFill>
                  <a:schemeClr val="tx1"/>
                </a:solidFill>
                <a:latin typeface="Arial" panose="020B0604020202020204" pitchFamily="34" charset="0"/>
                <a:cs typeface="Arial" panose="020B0604020202020204" pitchFamily="34" charset="0"/>
              </a:rPr>
              <a:t>other</a:t>
            </a:r>
            <a:r>
              <a:rPr lang="en-US" sz="1000" dirty="0" smtClean="0">
                <a:solidFill>
                  <a:schemeClr val="tx1"/>
                </a:solidFill>
                <a:latin typeface="Arial" panose="020B0604020202020204" pitchFamily="34" charset="0"/>
                <a:cs typeface="Arial" panose="020B0604020202020204" pitchFamily="34" charset="0"/>
              </a:rPr>
              <a:t> central banks conduct discussions on the SWIFT oversight policy </a:t>
            </a:r>
            <a:r>
              <a:rPr lang="en-GB" sz="1000" dirty="0" smtClean="0">
                <a:solidFill>
                  <a:schemeClr val="tx1"/>
                </a:solidFill>
                <a:latin typeface="Arial" panose="020B0604020202020204" pitchFamily="34" charset="0"/>
                <a:cs typeface="Arial" panose="020B0604020202020204" pitchFamily="34" charset="0"/>
              </a:rPr>
              <a:t>and results. These additional central b</a:t>
            </a:r>
            <a:r>
              <a:rPr lang="en-GB" sz="1000" baseline="0" dirty="0" smtClean="0">
                <a:solidFill>
                  <a:schemeClr val="tx1"/>
                </a:solidFill>
                <a:latin typeface="Arial" panose="020B0604020202020204" pitchFamily="34" charset="0"/>
                <a:cs typeface="Arial" panose="020B0604020202020204" pitchFamily="34" charset="0"/>
              </a:rPr>
              <a:t>anks include:</a:t>
            </a:r>
            <a:endParaRPr lang="en-US" sz="1000" dirty="0" smtClean="0">
              <a:solidFill>
                <a:schemeClr val="tx1"/>
              </a:solidFill>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000" dirty="0" smtClean="0">
                <a:solidFill>
                  <a:schemeClr val="tx1"/>
                </a:solidFill>
                <a:latin typeface="Arial" panose="020B0604020202020204" pitchFamily="34" charset="0"/>
                <a:cs typeface="Arial" panose="020B0604020202020204" pitchFamily="34" charset="0"/>
              </a:rPr>
              <a:t>The Reserve Bank of Australia, People’s Bank of China, Hong Kong Monetary Authority, Reserve Bank of India, Bank of Korea, Bank of Russia, Saudi Arabian Monetary Agency, Monetary Authority of Singapore, South African Reserve Bank and The Central Bank of the Republic of Turkey.</a:t>
            </a:r>
            <a:endParaRPr lang="en-GB" sz="1000" dirty="0" smtClean="0">
              <a:solidFill>
                <a:schemeClr val="tx1"/>
              </a:solidFill>
              <a:latin typeface="Arial" panose="020B0604020202020204" pitchFamily="34" charset="0"/>
              <a:cs typeface="Arial" panose="020B0604020202020204" pitchFamily="34" charset="0"/>
            </a:endParaRPr>
          </a:p>
          <a:p>
            <a:pPr>
              <a:defRPr/>
            </a:pPr>
            <a:endParaRPr lang="en-GB" sz="1000" dirty="0" smtClean="0">
              <a:solidFill>
                <a:schemeClr val="tx1"/>
              </a:solidFill>
              <a:latin typeface="Arial" panose="020B0604020202020204" pitchFamily="34" charset="0"/>
              <a:cs typeface="Arial" panose="020B0604020202020204" pitchFamily="34" charset="0"/>
            </a:endParaRPr>
          </a:p>
          <a:p>
            <a:pPr>
              <a:defRPr/>
            </a:pPr>
            <a:r>
              <a:rPr lang="en-GB" sz="1000" dirty="0" smtClean="0">
                <a:solidFill>
                  <a:schemeClr val="tx1"/>
                </a:solidFill>
                <a:latin typeface="Arial" panose="020B0604020202020204" pitchFamily="34" charset="0"/>
                <a:cs typeface="Arial" panose="020B0604020202020204" pitchFamily="34" charset="0"/>
              </a:rPr>
              <a:t>The major risk category under review by the Overseers is operational risk. </a:t>
            </a:r>
          </a:p>
          <a:p>
            <a:pPr>
              <a:defRPr/>
            </a:pPr>
            <a:r>
              <a:rPr lang="en-GB" sz="1000" dirty="0" smtClean="0">
                <a:solidFill>
                  <a:schemeClr val="tx1"/>
                </a:solidFill>
                <a:latin typeface="Arial" panose="020B0604020202020204" pitchFamily="34" charset="0"/>
                <a:cs typeface="Arial" panose="020B0604020202020204" pitchFamily="34" charset="0"/>
              </a:rPr>
              <a:t>The Overseers have translated their focus on SWIFT’s management of operational risk into the drafting of five High Level Expectations. (HLEs). </a:t>
            </a:r>
          </a:p>
          <a:p>
            <a:pPr>
              <a:defRPr/>
            </a:pPr>
            <a:r>
              <a:rPr lang="en-GB" sz="1000" dirty="0" smtClean="0">
                <a:solidFill>
                  <a:schemeClr val="tx1"/>
                </a:solidFill>
                <a:latin typeface="Arial" panose="020B0604020202020204" pitchFamily="34" charset="0"/>
                <a:cs typeface="Arial" panose="020B0604020202020204" pitchFamily="34" charset="0"/>
              </a:rPr>
              <a:t>The HLEs centre around SWIFT’s security (confidentiality, integrity, availability) and system resilience, and</a:t>
            </a:r>
            <a:r>
              <a:rPr lang="en-GB" sz="1000" baseline="0" dirty="0" smtClean="0">
                <a:solidFill>
                  <a:schemeClr val="tx1"/>
                </a:solidFill>
                <a:latin typeface="Arial" panose="020B0604020202020204" pitchFamily="34" charset="0"/>
                <a:cs typeface="Arial" panose="020B0604020202020204" pitchFamily="34" charset="0"/>
              </a:rPr>
              <a:t> set out </a:t>
            </a:r>
            <a:r>
              <a:rPr lang="en-GB" sz="1000" dirty="0" smtClean="0">
                <a:solidFill>
                  <a:schemeClr val="tx1"/>
                </a:solidFill>
                <a:latin typeface="Arial" panose="020B0604020202020204" pitchFamily="34" charset="0"/>
                <a:cs typeface="Arial" panose="020B0604020202020204" pitchFamily="34" charset="0"/>
              </a:rPr>
              <a:t>expectations for: risk identification and management, information security, reliability and resilience, technology planning, and communication with users. </a:t>
            </a:r>
          </a:p>
          <a:p>
            <a:pPr>
              <a:defRPr/>
            </a:pPr>
            <a:r>
              <a:rPr lang="en-GB" sz="1000" dirty="0" smtClean="0">
                <a:solidFill>
                  <a:schemeClr val="tx1"/>
                </a:solidFill>
                <a:latin typeface="Arial" panose="020B0604020202020204" pitchFamily="34" charset="0"/>
                <a:cs typeface="Arial" panose="020B0604020202020204" pitchFamily="34" charset="0"/>
              </a:rPr>
              <a:t>The HLEs constitute the framework for reviewing SWIFT activities that fall within the scope of the Oversight. </a:t>
            </a:r>
          </a:p>
          <a:p>
            <a:pPr>
              <a:defRPr/>
            </a:pPr>
            <a:endParaRPr lang="en-GB" sz="1000" dirty="0" smtClean="0">
              <a:solidFill>
                <a:schemeClr val="tx1"/>
              </a:solidFill>
              <a:latin typeface="Arial" panose="020B0604020202020204" pitchFamily="34" charset="0"/>
              <a:cs typeface="Arial" panose="020B0604020202020204" pitchFamily="34" charset="0"/>
            </a:endParaRPr>
          </a:p>
          <a:p>
            <a:pPr>
              <a:defRPr/>
            </a:pPr>
            <a:r>
              <a:rPr lang="en-GB" sz="1000" dirty="0" smtClean="0">
                <a:solidFill>
                  <a:schemeClr val="tx1"/>
                </a:solidFill>
                <a:latin typeface="Arial" panose="020B0604020202020204" pitchFamily="34" charset="0"/>
                <a:cs typeface="Arial" panose="020B0604020202020204" pitchFamily="34" charset="0"/>
              </a:rPr>
              <a:t> </a:t>
            </a:r>
          </a:p>
          <a:p>
            <a:endParaRPr lang="en-US" sz="1000" dirty="0" smtClean="0">
              <a:solidFill>
                <a:schemeClr val="tx1"/>
              </a:solidFill>
              <a:latin typeface="Arial" panose="020B0604020202020204" pitchFamily="34" charset="0"/>
              <a:cs typeface="Arial" panose="020B0604020202020204" pitchFamily="34" charset="0"/>
            </a:endParaRPr>
          </a:p>
          <a:p>
            <a:endParaRPr lang="en-GB" sz="1000" dirty="0" smtClean="0">
              <a:solidFill>
                <a:schemeClr val="tx1"/>
              </a:solidFill>
              <a:latin typeface="Arial" panose="020B0604020202020204" pitchFamily="34" charset="0"/>
              <a:cs typeface="Arial" panose="020B0604020202020204" pitchFamily="34" charset="0"/>
            </a:endParaRPr>
          </a:p>
          <a:p>
            <a:endParaRPr lang="en-GB" sz="1000"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00488" y="9633520"/>
            <a:ext cx="2982912" cy="272480"/>
          </a:xfrm>
          <a:prstGeom prst="rect">
            <a:avLst/>
          </a:prstGeom>
        </p:spPr>
        <p:txBody>
          <a:bodyPr/>
          <a:lstStyle/>
          <a:p>
            <a:fld id="{CF25249E-1E51-4E7D-A7EE-849F86720824}" type="slidenum">
              <a:rPr lang="en-GB" smtClean="0"/>
              <a:pPr/>
              <a:t>4</a:t>
            </a:fld>
            <a:endParaRPr lang="en-GB" dirty="0"/>
          </a:p>
        </p:txBody>
      </p:sp>
    </p:spTree>
    <p:extLst>
      <p:ext uri="{BB962C8B-B14F-4D97-AF65-F5344CB8AC3E}">
        <p14:creationId xmlns:p14="http://schemas.microsoft.com/office/powerpoint/2010/main" val="563601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a:prstGeom prst="rect">
            <a:avLst/>
          </a:prstGeom>
        </p:spPr>
      </p:sp>
      <p:sp>
        <p:nvSpPr>
          <p:cNvPr id="3" name="Notes Placeholder 2"/>
          <p:cNvSpPr>
            <a:spLocks noGrp="1"/>
          </p:cNvSpPr>
          <p:nvPr>
            <p:ph type="body" idx="1"/>
          </p:nvPr>
        </p:nvSpPr>
        <p:spPr>
          <a:xfrm>
            <a:off x="129332" y="4592960"/>
            <a:ext cx="6624736" cy="5544616"/>
          </a:xfrm>
          <a:prstGeom prst="rect">
            <a:avLst/>
          </a:prstGeom>
        </p:spPr>
        <p:txBody>
          <a:bodyPr/>
          <a:lstStyle/>
          <a:p>
            <a:r>
              <a:rPr lang="en-GB" sz="1000" b="1" dirty="0" smtClean="0">
                <a:solidFill>
                  <a:schemeClr val="tx1"/>
                </a:solidFill>
                <a:latin typeface="Arial" panose="020B0604020202020204" pitchFamily="34" charset="0"/>
                <a:cs typeface="Arial" panose="020B0604020202020204" pitchFamily="34" charset="0"/>
              </a:rPr>
              <a:t>Governance,</a:t>
            </a:r>
            <a:r>
              <a:rPr lang="en-GB" sz="1000" b="1" baseline="0" dirty="0" smtClean="0">
                <a:solidFill>
                  <a:schemeClr val="tx1"/>
                </a:solidFill>
                <a:latin typeface="Arial" panose="020B0604020202020204" pitchFamily="34" charset="0"/>
                <a:cs typeface="Arial" panose="020B0604020202020204" pitchFamily="34" charset="0"/>
              </a:rPr>
              <a:t> Oversight and User Representation are key to SWIFT’s success.</a:t>
            </a:r>
          </a:p>
          <a:p>
            <a:endParaRPr lang="en-GB" sz="1000" dirty="0" smtClean="0">
              <a:solidFill>
                <a:schemeClr val="tx1"/>
              </a:solidFill>
              <a:latin typeface="Arial" panose="020B0604020202020204" pitchFamily="34" charset="0"/>
              <a:cs typeface="Arial" panose="020B0604020202020204" pitchFamily="34" charset="0"/>
            </a:endParaRPr>
          </a:p>
          <a:p>
            <a:r>
              <a:rPr lang="en-US" sz="1000" b="0" u="none" kern="1200" dirty="0" smtClean="0">
                <a:solidFill>
                  <a:schemeClr val="tx1"/>
                </a:solidFill>
                <a:effectLst/>
                <a:latin typeface="Arial" panose="020B0604020202020204" pitchFamily="34" charset="0"/>
                <a:ea typeface="+mn-ea"/>
                <a:cs typeface="Arial" panose="020B0604020202020204" pitchFamily="34" charset="0"/>
              </a:rPr>
              <a:t>SWIFT’s Board is composed of 25 members from up to 19 different countries,</a:t>
            </a:r>
            <a:r>
              <a:rPr lang="en-US" sz="1000" b="0" u="none" kern="1200" baseline="0" dirty="0" smtClean="0">
                <a:solidFill>
                  <a:schemeClr val="tx1"/>
                </a:solidFill>
                <a:effectLst/>
                <a:latin typeface="Arial" panose="020B0604020202020204" pitchFamily="34" charset="0"/>
                <a:ea typeface="+mn-ea"/>
                <a:cs typeface="Arial" panose="020B0604020202020204" pitchFamily="34" charset="0"/>
              </a:rPr>
              <a:t> </a:t>
            </a:r>
            <a:r>
              <a:rPr lang="en-US" sz="1000" b="0" u="none" kern="1200" dirty="0" smtClean="0">
                <a:solidFill>
                  <a:schemeClr val="tx1"/>
                </a:solidFill>
                <a:effectLst/>
                <a:latin typeface="Arial" panose="020B0604020202020204" pitchFamily="34" charset="0"/>
                <a:ea typeface="+mn-ea"/>
                <a:cs typeface="Arial" panose="020B0604020202020204" pitchFamily="34" charset="0"/>
              </a:rPr>
              <a:t>representing the geographical spread of our </a:t>
            </a:r>
            <a:r>
              <a:rPr lang="en-US" sz="1000" b="0" u="none" kern="1200" baseline="0" dirty="0" smtClean="0">
                <a:solidFill>
                  <a:schemeClr val="tx1"/>
                </a:solidFill>
                <a:effectLst/>
                <a:latin typeface="Arial" panose="020B0604020202020204" pitchFamily="34" charset="0"/>
                <a:ea typeface="+mn-ea"/>
                <a:cs typeface="Arial" panose="020B0604020202020204" pitchFamily="34" charset="0"/>
              </a:rPr>
              <a:t>Community of users.</a:t>
            </a:r>
            <a:endParaRPr lang="en-US" sz="1000" b="0" u="none" kern="1200" dirty="0" smtClean="0">
              <a:solidFill>
                <a:schemeClr val="tx1"/>
              </a:solidFill>
              <a:effectLst/>
              <a:latin typeface="Arial" panose="020B0604020202020204" pitchFamily="34" charset="0"/>
              <a:ea typeface="+mn-ea"/>
              <a:cs typeface="Arial" panose="020B0604020202020204" pitchFamily="34" charset="0"/>
            </a:endParaRPr>
          </a:p>
          <a:p>
            <a:endParaRPr lang="en-GB" sz="1000" kern="1200" dirty="0" smtClean="0">
              <a:solidFill>
                <a:schemeClr val="tx1"/>
              </a:solidFill>
              <a:effectLst/>
              <a:latin typeface="Arial" panose="020B0604020202020204" pitchFamily="34" charset="0"/>
              <a:ea typeface="+mn-ea"/>
              <a:cs typeface="Arial" panose="020B0604020202020204" pitchFamily="34" charset="0"/>
            </a:endParaRPr>
          </a:p>
          <a:p>
            <a:r>
              <a:rPr lang="en-GB" sz="1000" kern="1200" dirty="0" smtClean="0">
                <a:solidFill>
                  <a:schemeClr val="tx1"/>
                </a:solidFill>
                <a:effectLst/>
                <a:latin typeface="Arial" panose="020B0604020202020204" pitchFamily="34" charset="0"/>
                <a:ea typeface="+mn-ea"/>
                <a:cs typeface="Arial" panose="020B0604020202020204" pitchFamily="34" charset="0"/>
              </a:rPr>
              <a:t>The</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Board has six</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Board committees.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kern="1200" dirty="0" smtClean="0">
                <a:solidFill>
                  <a:schemeClr val="tx1"/>
                </a:solidFill>
                <a:effectLst/>
                <a:latin typeface="Arial" panose="020B0604020202020204" pitchFamily="34" charset="0"/>
                <a:ea typeface="+mn-ea"/>
                <a:cs typeface="Arial" panose="020B0604020202020204" pitchFamily="34" charset="0"/>
              </a:rPr>
              <a:t>The main mission of these Committees is to assist the Board in the execution of its governance responsibilities. They advise the Board on strategic and policy matters</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and make recommendations to the Board.</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kern="1200" dirty="0" smtClean="0">
              <a:solidFill>
                <a:schemeClr val="tx1"/>
              </a:solidFill>
              <a:effectLst/>
              <a:latin typeface="Arial" panose="020B0604020202020204" pitchFamily="34" charset="0"/>
              <a:ea typeface="+mn-ea"/>
              <a:cs typeface="Arial" panose="020B0604020202020204" pitchFamily="34" charset="0"/>
            </a:endParaRPr>
          </a:p>
          <a:p>
            <a:r>
              <a:rPr lang="en-GB" sz="1000" kern="1200" dirty="0" smtClean="0">
                <a:solidFill>
                  <a:schemeClr val="tx1"/>
                </a:solidFill>
                <a:effectLst/>
                <a:latin typeface="Arial" panose="020B0604020202020204" pitchFamily="34" charset="0"/>
                <a:ea typeface="+mn-ea"/>
                <a:cs typeface="Arial" panose="020B0604020202020204" pitchFamily="34" charset="0"/>
              </a:rPr>
              <a:t>The Board Committees are: Audit &amp; Finance, Franchise</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Risk Committee, Banking &amp; Payments, Human Resources, Securities, and Technology &amp; Production.</a:t>
            </a:r>
          </a:p>
          <a:p>
            <a:endParaRPr lang="en-GB" sz="1000" dirty="0" smtClean="0">
              <a:solidFill>
                <a:schemeClr val="tx1"/>
              </a:solidFill>
              <a:latin typeface="Arial" panose="020B0604020202020204" pitchFamily="34" charset="0"/>
              <a:cs typeface="Arial" panose="020B0604020202020204" pitchFamily="34" charset="0"/>
            </a:endParaRPr>
          </a:p>
          <a:p>
            <a:r>
              <a:rPr lang="en-GB" sz="1000" kern="1200" dirty="0" smtClean="0">
                <a:solidFill>
                  <a:schemeClr val="tx1"/>
                </a:solidFill>
                <a:effectLst/>
                <a:latin typeface="Arial" panose="020B0604020202020204" pitchFamily="34" charset="0"/>
                <a:ea typeface="+mn-ea"/>
                <a:cs typeface="Arial" panose="020B0604020202020204" pitchFamily="34" charset="0"/>
              </a:rPr>
              <a:t>The Chairmen of the Committees together form the </a:t>
            </a:r>
            <a:r>
              <a:rPr lang="en-GB" sz="1000" kern="1200" dirty="0" err="1" smtClean="0">
                <a:solidFill>
                  <a:schemeClr val="tx1"/>
                </a:solidFill>
                <a:effectLst/>
                <a:latin typeface="Arial" panose="020B0604020202020204" pitchFamily="34" charset="0"/>
                <a:ea typeface="+mn-ea"/>
                <a:cs typeface="Arial" panose="020B0604020202020204" pitchFamily="34" charset="0"/>
              </a:rPr>
              <a:t>Chairmens</a:t>
            </a:r>
            <a:r>
              <a:rPr lang="en-GB" sz="1000" kern="1200" dirty="0" smtClean="0">
                <a:solidFill>
                  <a:schemeClr val="tx1"/>
                </a:solidFill>
                <a:effectLst/>
                <a:latin typeface="Arial" panose="020B0604020202020204" pitchFamily="34" charset="0"/>
                <a:ea typeface="+mn-ea"/>
                <a:cs typeface="Arial" panose="020B0604020202020204" pitchFamily="34" charset="0"/>
              </a:rPr>
              <a:t>’ Committee.</a:t>
            </a:r>
            <a:r>
              <a:rPr lang="en-GB" sz="1000" dirty="0" smtClean="0">
                <a:solidFill>
                  <a:schemeClr val="tx1"/>
                </a:solidFill>
                <a:latin typeface="Arial" panose="020B0604020202020204" pitchFamily="34" charset="0"/>
                <a:cs typeface="Arial" panose="020B0604020202020204" pitchFamily="34" charset="0"/>
              </a:rPr>
              <a:t> </a:t>
            </a:r>
          </a:p>
          <a:p>
            <a:r>
              <a:rPr lang="en-GB" sz="1000" kern="1200" dirty="0" smtClean="0">
                <a:solidFill>
                  <a:schemeClr val="tx1"/>
                </a:solidFill>
                <a:effectLst/>
                <a:latin typeface="Arial" panose="020B0604020202020204" pitchFamily="34" charset="0"/>
                <a:ea typeface="+mn-ea"/>
                <a:cs typeface="Arial" panose="020B0604020202020204" pitchFamily="34" charset="0"/>
              </a:rPr>
              <a:t>The members of the Committees are appointed by the Board of Directors. </a:t>
            </a:r>
          </a:p>
          <a:p>
            <a:r>
              <a:rPr lang="en-GB" sz="1000" kern="1200" dirty="0" smtClean="0">
                <a:solidFill>
                  <a:schemeClr val="tx1"/>
                </a:solidFill>
                <a:effectLst/>
                <a:latin typeface="Arial" panose="020B0604020202020204" pitchFamily="34" charset="0"/>
                <a:ea typeface="+mn-ea"/>
                <a:cs typeface="Arial" panose="020B0604020202020204" pitchFamily="34" charset="0"/>
              </a:rPr>
              <a:t>Each Committee has its own terms of reference that are approved by the full Board.  </a:t>
            </a:r>
          </a:p>
          <a:p>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r>
              <a:rPr lang="en-GB" sz="1000" kern="1200" dirty="0" smtClean="0">
                <a:solidFill>
                  <a:schemeClr val="tx1"/>
                </a:solidFill>
                <a:effectLst/>
                <a:latin typeface="Arial" panose="020B0604020202020204" pitchFamily="34" charset="0"/>
                <a:ea typeface="+mn-ea"/>
                <a:cs typeface="Arial" panose="020B0604020202020204" pitchFamily="34" charset="0"/>
              </a:rPr>
              <a:t>The Chief Auditor has a dual reporting line with a direct functional reporting line to the Chair of the AFC and a direct administrative reporting line to the CEO. The CRO reports directly to the CEO. </a:t>
            </a:r>
          </a:p>
          <a:p>
            <a:endParaRPr lang="en-GB" sz="10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kern="1200" dirty="0" smtClean="0">
                <a:solidFill>
                  <a:schemeClr val="tx1"/>
                </a:solidFill>
                <a:effectLst/>
                <a:latin typeface="Arial" panose="020B0604020202020204" pitchFamily="34" charset="0"/>
                <a:ea typeface="+mn-ea"/>
                <a:cs typeface="Arial" panose="020B0604020202020204" pitchFamily="34" charset="0"/>
              </a:rPr>
              <a:t>SWIFT periodically creates special SWIFT Groups</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Advisory Groups and Task Forces) to assist the Board or Board Committees on detailed industry matters –</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for instance, the Sanctions Advisory Group supports </a:t>
            </a:r>
            <a:r>
              <a:rPr lang="en-GB" sz="1000" kern="1200" dirty="0" smtClean="0">
                <a:solidFill>
                  <a:schemeClr val="tx1"/>
                </a:solidFill>
                <a:effectLst/>
                <a:latin typeface="Arial" panose="020B0604020202020204" pitchFamily="34" charset="0"/>
                <a:ea typeface="+mn-ea"/>
                <a:cs typeface="Arial" panose="020B0604020202020204" pitchFamily="34" charset="0"/>
              </a:rPr>
              <a:t>the Board in formulating and scoping SWIFT strategy and business development plans for standards, policies and shared services linked to sanctions compliance </a:t>
            </a:r>
            <a:r>
              <a:rPr lang="en-GB" sz="1000" u="none" kern="1200" dirty="0" smtClean="0">
                <a:solidFill>
                  <a:schemeClr val="tx1"/>
                </a:solidFill>
                <a:effectLst/>
                <a:latin typeface="Arial" panose="020B0604020202020204" pitchFamily="34" charset="0"/>
                <a:ea typeface="+mn-ea"/>
                <a:cs typeface="Arial" panose="020B0604020202020204" pitchFamily="34" charset="0"/>
              </a:rPr>
              <a:t>and related topics</a:t>
            </a:r>
            <a:r>
              <a:rPr lang="en-GB" sz="1000" u="none" kern="1200" baseline="0" dirty="0" smtClean="0">
                <a:solidFill>
                  <a:schemeClr val="tx1"/>
                </a:solidFill>
                <a:effectLst/>
                <a:latin typeface="Arial" panose="020B0604020202020204" pitchFamily="34" charset="0"/>
                <a:ea typeface="+mn-ea"/>
                <a:cs typeface="Arial" panose="020B0604020202020204" pitchFamily="34" charset="0"/>
              </a:rPr>
              <a:t>.</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kern="1200" baseline="0" dirty="0" smtClean="0">
              <a:solidFill>
                <a:schemeClr val="tx1"/>
              </a:solidFill>
              <a:effectLst/>
              <a:latin typeface="Arial" panose="020B0604020202020204" pitchFamily="34" charset="0"/>
              <a:ea typeface="+mn-ea"/>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kern="1200" baseline="0" dirty="0" smtClean="0">
                <a:solidFill>
                  <a:schemeClr val="tx1"/>
                </a:solidFill>
                <a:effectLst/>
                <a:latin typeface="Arial" panose="020B0604020202020204" pitchFamily="34" charset="0"/>
                <a:ea typeface="+mn-ea"/>
                <a:cs typeface="Arial" panose="020B0604020202020204" pitchFamily="34" charset="0"/>
              </a:rPr>
              <a:t>Such </a:t>
            </a:r>
            <a:r>
              <a:rPr lang="en-GB" sz="1000" kern="1200" baseline="0" smtClean="0">
                <a:solidFill>
                  <a:schemeClr val="tx1"/>
                </a:solidFill>
                <a:effectLst/>
                <a:latin typeface="Arial" panose="020B0604020202020204" pitchFamily="34" charset="0"/>
                <a:ea typeface="+mn-ea"/>
                <a:cs typeface="Arial" panose="020B0604020202020204" pitchFamily="34" charset="0"/>
              </a:rPr>
              <a:t>SWIFT Groups are</a:t>
            </a:r>
            <a:r>
              <a:rPr lang="en-GB" sz="1000" kern="120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composed of experts in the related matters and are usually operate</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for a </a:t>
            </a:r>
            <a:r>
              <a:rPr lang="en-GB" sz="1000" kern="1200" dirty="0" smtClean="0">
                <a:solidFill>
                  <a:schemeClr val="tx1"/>
                </a:solidFill>
                <a:effectLst/>
                <a:latin typeface="Arial" panose="020B0604020202020204" pitchFamily="34" charset="0"/>
                <a:ea typeface="+mn-ea"/>
                <a:cs typeface="Arial" panose="020B0604020202020204" pitchFamily="34" charset="0"/>
              </a:rPr>
              <a:t>limited period of time.</a:t>
            </a:r>
          </a:p>
          <a:p>
            <a:endParaRPr lang="en-GB" sz="1000" kern="1200" dirty="0" smtClean="0">
              <a:solidFill>
                <a:schemeClr val="tx1"/>
              </a:solidFill>
              <a:effectLst/>
              <a:latin typeface="Arial" panose="020B0604020202020204" pitchFamily="34" charset="0"/>
              <a:ea typeface="+mn-ea"/>
              <a:cs typeface="Arial" panose="020B0604020202020204" pitchFamily="34" charset="0"/>
            </a:endParaRPr>
          </a:p>
          <a:p>
            <a:endParaRPr lang="en-GB" sz="10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00488" y="9633520"/>
            <a:ext cx="2982912" cy="272480"/>
          </a:xfrm>
          <a:prstGeom prst="rect">
            <a:avLst/>
          </a:prstGeom>
        </p:spPr>
        <p:txBody>
          <a:bodyPr/>
          <a:lstStyle/>
          <a:p>
            <a:fld id="{CF25249E-1E51-4E7D-A7EE-849F86720824}"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70674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a:prstGeom prst="rect">
            <a:avLst/>
          </a:prstGeom>
        </p:spPr>
      </p:sp>
      <p:sp>
        <p:nvSpPr>
          <p:cNvPr id="3" name="Notes Placeholder 2"/>
          <p:cNvSpPr>
            <a:spLocks noGrp="1"/>
          </p:cNvSpPr>
          <p:nvPr>
            <p:ph type="body" idx="1"/>
          </p:nvPr>
        </p:nvSpPr>
        <p:spPr>
          <a:xfrm>
            <a:off x="90022" y="4527923"/>
            <a:ext cx="6661562" cy="5218073"/>
          </a:xfrm>
          <a:prstGeom prst="rect">
            <a:avLst/>
          </a:prstGeo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000" b="1" dirty="0" smtClean="0">
                <a:solidFill>
                  <a:schemeClr val="tx1"/>
                </a:solidFill>
                <a:latin typeface="Arial" panose="020B0604020202020204" pitchFamily="34" charset="0"/>
                <a:cs typeface="Arial" panose="020B0604020202020204" pitchFamily="34" charset="0"/>
              </a:rPr>
              <a:t>Who are our Users?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dirty="0" smtClean="0">
                <a:solidFill>
                  <a:schemeClr val="tx1"/>
                </a:solidFill>
                <a:latin typeface="Arial" panose="020B0604020202020204" pitchFamily="34" charset="0"/>
                <a:cs typeface="Arial" panose="020B0604020202020204" pitchFamily="34" charset="0"/>
              </a:rPr>
              <a:t>SWIFT’s trust</a:t>
            </a:r>
            <a:r>
              <a:rPr lang="en-GB" sz="1000" baseline="0" dirty="0" smtClean="0">
                <a:solidFill>
                  <a:schemeClr val="tx1"/>
                </a:solidFill>
                <a:latin typeface="Arial" panose="020B0604020202020204" pitchFamily="34" charset="0"/>
                <a:cs typeface="Arial" panose="020B0604020202020204" pitchFamily="34" charset="0"/>
              </a:rPr>
              <a:t>ed network </a:t>
            </a:r>
            <a:r>
              <a:rPr lang="en-GB" sz="1000" dirty="0" smtClean="0">
                <a:solidFill>
                  <a:schemeClr val="tx1"/>
                </a:solidFill>
                <a:latin typeface="Arial" panose="020B0604020202020204" pitchFamily="34" charset="0"/>
                <a:cs typeface="Arial" panose="020B0604020202020204" pitchFamily="34" charset="0"/>
              </a:rPr>
              <a:t>connects a wide range of financial users across the globe,</a:t>
            </a:r>
            <a:r>
              <a:rPr lang="en-GB" sz="1000" baseline="0" dirty="0" smtClean="0">
                <a:solidFill>
                  <a:schemeClr val="tx1"/>
                </a:solidFill>
                <a:latin typeface="Arial" panose="020B0604020202020204" pitchFamily="34" charset="0"/>
                <a:cs typeface="Arial" panose="020B0604020202020204" pitchFamily="34" charset="0"/>
              </a:rPr>
              <a:t> enabling them </a:t>
            </a:r>
            <a:r>
              <a:rPr lang="en-GB" sz="1000" dirty="0" smtClean="0">
                <a:solidFill>
                  <a:schemeClr val="tx1"/>
                </a:solidFill>
                <a:latin typeface="Arial" panose="020B0604020202020204" pitchFamily="34" charset="0"/>
                <a:cs typeface="Arial" panose="020B0604020202020204" pitchFamily="34" charset="0"/>
              </a:rPr>
              <a:t>to securely exchange proprietary data.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dirty="0" smtClean="0">
                <a:solidFill>
                  <a:schemeClr val="tx1"/>
                </a:solidFill>
                <a:latin typeface="Arial" panose="020B0604020202020204" pitchFamily="34" charset="0"/>
                <a:cs typeface="Arial" panose="020B0604020202020204" pitchFamily="34" charset="0"/>
              </a:rPr>
              <a:t>We offer connectivity, whilst assuring </a:t>
            </a:r>
            <a:r>
              <a:rPr lang="en-GB" sz="1000" baseline="0" dirty="0" smtClean="0">
                <a:solidFill>
                  <a:schemeClr val="tx1"/>
                </a:solidFill>
                <a:latin typeface="Arial" panose="020B0604020202020204" pitchFamily="34" charset="0"/>
                <a:cs typeface="Arial" panose="020B0604020202020204" pitchFamily="34" charset="0"/>
              </a:rPr>
              <a:t>data </a:t>
            </a:r>
            <a:r>
              <a:rPr lang="en-GB" sz="1000" dirty="0" smtClean="0">
                <a:solidFill>
                  <a:schemeClr val="tx1"/>
                </a:solidFill>
                <a:latin typeface="Arial" panose="020B0604020202020204" pitchFamily="34" charset="0"/>
                <a:cs typeface="Arial" panose="020B0604020202020204" pitchFamily="34" charset="0"/>
              </a:rPr>
              <a:t>confidentiality and integrity.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000" dirty="0" smtClean="0">
              <a:solidFill>
                <a:schemeClr val="tx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dirty="0" smtClean="0">
                <a:solidFill>
                  <a:schemeClr val="tx1"/>
                </a:solidFill>
                <a:latin typeface="Arial" panose="020B0604020202020204" pitchFamily="34" charset="0"/>
                <a:cs typeface="Arial" panose="020B0604020202020204" pitchFamily="34" charset="0"/>
              </a:rPr>
              <a:t>We aim to lower cost, reduce operational risk and eliminate operational inefficiencies for our users.</a:t>
            </a:r>
          </a:p>
          <a:p>
            <a:endParaRPr lang="en-GB" sz="1000" dirty="0" smtClean="0">
              <a:solidFill>
                <a:schemeClr val="tx1"/>
              </a:solidFill>
              <a:latin typeface="Arial" panose="020B0604020202020204" pitchFamily="34" charset="0"/>
              <a:cs typeface="Arial" panose="020B0604020202020204" pitchFamily="34" charset="0"/>
            </a:endParaRPr>
          </a:p>
          <a:p>
            <a:r>
              <a:rPr lang="en-GB" sz="1000" dirty="0" smtClean="0">
                <a:solidFill>
                  <a:schemeClr val="tx1"/>
                </a:solidFill>
                <a:latin typeface="Arial" panose="020B0604020202020204" pitchFamily="34" charset="0"/>
                <a:cs typeface="Arial" panose="020B0604020202020204" pitchFamily="34" charset="0"/>
              </a:rPr>
              <a:t>Across the world, our users trust us every day to exchange over</a:t>
            </a:r>
            <a:r>
              <a:rPr lang="en-GB" sz="1000" baseline="0" dirty="0" smtClean="0">
                <a:solidFill>
                  <a:schemeClr val="tx1"/>
                </a:solidFill>
                <a:latin typeface="Arial" panose="020B0604020202020204" pitchFamily="34" charset="0"/>
                <a:cs typeface="Arial" panose="020B0604020202020204" pitchFamily="34" charset="0"/>
              </a:rPr>
              <a:t> 22.3 million FIN messages on average – or </a:t>
            </a:r>
            <a:r>
              <a:rPr lang="en-GB" sz="1000" dirty="0" smtClean="0">
                <a:solidFill>
                  <a:schemeClr val="tx1"/>
                </a:solidFill>
                <a:latin typeface="Arial" panose="020B0604020202020204" pitchFamily="34" charset="0"/>
                <a:cs typeface="Arial" panose="020B0604020202020204" pitchFamily="34" charset="0"/>
              </a:rPr>
              <a:t>more than 5.6 billion FIN messages each year. </a:t>
            </a:r>
          </a:p>
          <a:p>
            <a:endParaRPr lang="en-GB" sz="1000" dirty="0" smtClean="0">
              <a:solidFill>
                <a:schemeClr val="tx1"/>
              </a:solidFill>
              <a:latin typeface="Arial" panose="020B0604020202020204" pitchFamily="34" charset="0"/>
              <a:cs typeface="Arial" panose="020B0604020202020204" pitchFamily="34" charset="0"/>
            </a:endParaRPr>
          </a:p>
          <a:p>
            <a:endParaRPr lang="en-GB" sz="1000" baseline="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00488" y="9633520"/>
            <a:ext cx="2982912" cy="272480"/>
          </a:xfrm>
          <a:prstGeom prst="rect">
            <a:avLst/>
          </a:prstGeom>
        </p:spPr>
        <p:txBody>
          <a:bodyPr/>
          <a:lstStyle/>
          <a:p>
            <a:fld id="{CF25249E-1E51-4E7D-A7EE-849F86720824}" type="slidenum">
              <a:rPr lang="en-GB" smtClean="0"/>
              <a:pPr/>
              <a:t>6</a:t>
            </a:fld>
            <a:endParaRPr lang="en-GB" dirty="0"/>
          </a:p>
        </p:txBody>
      </p:sp>
    </p:spTree>
    <p:extLst>
      <p:ext uri="{BB962C8B-B14F-4D97-AF65-F5344CB8AC3E}">
        <p14:creationId xmlns:p14="http://schemas.microsoft.com/office/powerpoint/2010/main" val="563601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a:prstGeom prst="rect">
            <a:avLst/>
          </a:prstGeom>
        </p:spPr>
      </p:sp>
      <p:sp>
        <p:nvSpPr>
          <p:cNvPr id="3" name="Notes Placeholder 2"/>
          <p:cNvSpPr>
            <a:spLocks noGrp="1"/>
          </p:cNvSpPr>
          <p:nvPr>
            <p:ph type="body" idx="1"/>
          </p:nvPr>
        </p:nvSpPr>
        <p:spPr>
          <a:xfrm>
            <a:off x="90022" y="4527923"/>
            <a:ext cx="6661562" cy="5218073"/>
          </a:xfrm>
          <a:prstGeom prst="rect">
            <a:avLst/>
          </a:prstGeom>
        </p:spPr>
        <p:txBody>
          <a:bodyPr/>
          <a:lstStyle/>
          <a:p>
            <a:r>
              <a:rPr lang="en-GB" sz="1000" b="1" dirty="0" smtClean="0">
                <a:solidFill>
                  <a:schemeClr val="tx1"/>
                </a:solidFill>
                <a:latin typeface="Arial" panose="020B0604020202020204" pitchFamily="34" charset="0"/>
                <a:cs typeface="Arial" panose="020B0604020202020204" pitchFamily="34" charset="0"/>
              </a:rPr>
              <a:t>SWIFT</a:t>
            </a:r>
            <a:r>
              <a:rPr lang="en-GB" sz="1000" b="1" baseline="0" dirty="0" smtClean="0">
                <a:solidFill>
                  <a:schemeClr val="tx1"/>
                </a:solidFill>
                <a:latin typeface="Arial" panose="020B0604020202020204" pitchFamily="34" charset="0"/>
                <a:cs typeface="Arial" panose="020B0604020202020204" pitchFamily="34" charset="0"/>
              </a:rPr>
              <a:t> in figures:</a:t>
            </a:r>
          </a:p>
          <a:p>
            <a:endParaRPr lang="en-GB" sz="1000" baseline="0" dirty="0" smtClean="0">
              <a:solidFill>
                <a:schemeClr val="tx1"/>
              </a:solidFill>
              <a:latin typeface="Arial" panose="020B0604020202020204" pitchFamily="34" charset="0"/>
              <a:cs typeface="Arial" panose="020B0604020202020204" pitchFamily="34" charset="0"/>
            </a:endParaRPr>
          </a:p>
          <a:p>
            <a:r>
              <a:rPr lang="en-GB" sz="1000" dirty="0" smtClean="0">
                <a:solidFill>
                  <a:schemeClr val="tx1"/>
                </a:solidFill>
                <a:latin typeface="Arial" panose="020B0604020202020204" pitchFamily="34" charset="0"/>
                <a:cs typeface="Arial" panose="020B0604020202020204" pitchFamily="34" charset="0"/>
              </a:rPr>
              <a:t>SWIFT provides the platform, products and services that allow more than </a:t>
            </a:r>
            <a:r>
              <a:rPr lang="en-GB" sz="1000" b="1" dirty="0" smtClean="0">
                <a:solidFill>
                  <a:schemeClr val="tx1"/>
                </a:solidFill>
                <a:latin typeface="Arial" panose="020B0604020202020204" pitchFamily="34" charset="0"/>
                <a:cs typeface="Arial" panose="020B0604020202020204" pitchFamily="34" charset="0"/>
              </a:rPr>
              <a:t>10,800</a:t>
            </a:r>
            <a:r>
              <a:rPr lang="en-GB" sz="1000" dirty="0" smtClean="0">
                <a:solidFill>
                  <a:schemeClr val="tx1"/>
                </a:solidFill>
                <a:latin typeface="Arial" panose="020B0604020202020204" pitchFamily="34" charset="0"/>
                <a:cs typeface="Arial" panose="020B0604020202020204" pitchFamily="34" charset="0"/>
              </a:rPr>
              <a:t> financial and securities institutions and corporate customers in over</a:t>
            </a:r>
            <a:r>
              <a:rPr lang="en-GB" sz="1000" baseline="0" dirty="0" smtClean="0">
                <a:solidFill>
                  <a:schemeClr val="tx1"/>
                </a:solidFill>
                <a:latin typeface="Arial" panose="020B0604020202020204" pitchFamily="34" charset="0"/>
                <a:cs typeface="Arial" panose="020B0604020202020204" pitchFamily="34" charset="0"/>
              </a:rPr>
              <a:t> </a:t>
            </a:r>
            <a:r>
              <a:rPr lang="en-GB" sz="1000" b="1" dirty="0" smtClean="0">
                <a:solidFill>
                  <a:schemeClr val="tx1"/>
                </a:solidFill>
                <a:latin typeface="Arial" panose="020B0604020202020204" pitchFamily="34" charset="0"/>
                <a:cs typeface="Arial" panose="020B0604020202020204" pitchFamily="34" charset="0"/>
              </a:rPr>
              <a:t>200</a:t>
            </a:r>
            <a:r>
              <a:rPr lang="en-GB" sz="1000" dirty="0" smtClean="0">
                <a:solidFill>
                  <a:schemeClr val="tx1"/>
                </a:solidFill>
                <a:latin typeface="Arial" panose="020B0604020202020204" pitchFamily="34" charset="0"/>
                <a:cs typeface="Arial" panose="020B0604020202020204" pitchFamily="34" charset="0"/>
              </a:rPr>
              <a:t> countries and territories to communicate with each other securely and reliably.</a:t>
            </a:r>
          </a:p>
          <a:p>
            <a:r>
              <a:rPr lang="en-GB" sz="1000" b="1" dirty="0" smtClean="0">
                <a:solidFill>
                  <a:schemeClr val="tx1"/>
                </a:solidFill>
                <a:latin typeface="Arial" panose="020B0604020202020204" pitchFamily="34" charset="0"/>
                <a:cs typeface="Arial" panose="020B0604020202020204" pitchFamily="34" charset="0"/>
              </a:rPr>
              <a:t>Three</a:t>
            </a:r>
            <a:r>
              <a:rPr lang="en-GB" sz="1000" dirty="0" smtClean="0">
                <a:solidFill>
                  <a:schemeClr val="tx1"/>
                </a:solidFill>
                <a:latin typeface="Arial" panose="020B0604020202020204" pitchFamily="34" charset="0"/>
                <a:cs typeface="Arial" panose="020B0604020202020204" pitchFamily="34" charset="0"/>
              </a:rPr>
              <a:t> state-of-the art and interconnected data centres manage SWIFT’s proprietary secure financial messaging service.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000" dirty="0" smtClean="0">
                <a:solidFill>
                  <a:schemeClr val="tx1"/>
                </a:solidFill>
                <a:latin typeface="Arial" panose="020B0604020202020204" pitchFamily="34" charset="0"/>
                <a:cs typeface="Arial" panose="020B0604020202020204" pitchFamily="34" charset="0"/>
              </a:rPr>
              <a:t>Over </a:t>
            </a:r>
            <a:r>
              <a:rPr lang="en-GB" sz="1000" b="1" dirty="0" smtClean="0">
                <a:solidFill>
                  <a:schemeClr val="tx1"/>
                </a:solidFill>
                <a:latin typeface="Arial" panose="020B0604020202020204" pitchFamily="34" charset="0"/>
                <a:cs typeface="Arial" panose="020B0604020202020204" pitchFamily="34" charset="0"/>
              </a:rPr>
              <a:t>24</a:t>
            </a:r>
            <a:r>
              <a:rPr lang="en-GB" sz="1000" dirty="0" smtClean="0">
                <a:solidFill>
                  <a:schemeClr val="tx1"/>
                </a:solidFill>
                <a:latin typeface="Arial" panose="020B0604020202020204" pitchFamily="34" charset="0"/>
                <a:cs typeface="Arial" panose="020B0604020202020204" pitchFamily="34" charset="0"/>
              </a:rPr>
              <a:t> offices worldwide provide direct support to customers; certified industry partners and service bureau also provide third-party services</a:t>
            </a:r>
            <a:r>
              <a:rPr lang="en-GB" sz="1000" baseline="0" dirty="0" smtClean="0">
                <a:solidFill>
                  <a:schemeClr val="tx1"/>
                </a:solidFill>
                <a:latin typeface="Arial" panose="020B0604020202020204" pitchFamily="34" charset="0"/>
                <a:cs typeface="Arial" panose="020B0604020202020204" pitchFamily="34" charset="0"/>
              </a:rPr>
              <a:t> to customers</a:t>
            </a:r>
            <a:r>
              <a:rPr lang="en-GB" sz="1000" dirty="0" smtClean="0">
                <a:solidFill>
                  <a:schemeClr val="tx1"/>
                </a:solidFill>
                <a:latin typeface="Arial" panose="020B0604020202020204" pitchFamily="34" charset="0"/>
                <a:cs typeface="Arial" panose="020B0604020202020204" pitchFamily="34" charset="0"/>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baseline="0" dirty="0" smtClean="0">
                <a:solidFill>
                  <a:schemeClr val="tx1"/>
                </a:solidFill>
                <a:latin typeface="Arial" panose="020B0604020202020204" pitchFamily="34" charset="0"/>
                <a:cs typeface="Arial" panose="020B0604020202020204" pitchFamily="34" charset="0"/>
              </a:rPr>
              <a:t>SWIFT is </a:t>
            </a:r>
            <a:r>
              <a:rPr lang="en-US" sz="1000" dirty="0" smtClean="0">
                <a:solidFill>
                  <a:schemeClr val="tx1"/>
                </a:solidFill>
                <a:latin typeface="Arial" panose="020B0604020202020204" pitchFamily="34" charset="0"/>
                <a:cs typeface="Arial" panose="020B0604020202020204" pitchFamily="34" charset="0"/>
              </a:rPr>
              <a:t>owned by over </a:t>
            </a:r>
            <a:r>
              <a:rPr lang="en-US" sz="1000" b="1" dirty="0" smtClean="0">
                <a:solidFill>
                  <a:schemeClr val="tx1"/>
                </a:solidFill>
                <a:latin typeface="Arial" panose="020B0604020202020204" pitchFamily="34" charset="0"/>
                <a:cs typeface="Arial" panose="020B0604020202020204" pitchFamily="34" charset="0"/>
              </a:rPr>
              <a:t>3000</a:t>
            </a:r>
            <a:r>
              <a:rPr lang="en-US" sz="1000" dirty="0" smtClean="0">
                <a:solidFill>
                  <a:schemeClr val="tx1"/>
                </a:solidFill>
                <a:latin typeface="Arial" panose="020B0604020202020204" pitchFamily="34" charset="0"/>
                <a:cs typeface="Arial" panose="020B0604020202020204" pitchFamily="34" charset="0"/>
              </a:rPr>
              <a:t> banks in proportion to their usage</a:t>
            </a:r>
          </a:p>
          <a:p>
            <a:pPr lvl="0"/>
            <a:r>
              <a:rPr lang="en-US" sz="1000" dirty="0" smtClean="0">
                <a:solidFill>
                  <a:schemeClr val="tx1"/>
                </a:solidFill>
                <a:latin typeface="Arial" panose="020B0604020202020204" pitchFamily="34" charset="0"/>
                <a:cs typeface="Arial" panose="020B0604020202020204" pitchFamily="34" charset="0"/>
              </a:rPr>
              <a:t>In</a:t>
            </a:r>
            <a:r>
              <a:rPr lang="en-US" sz="1000" baseline="0" dirty="0" smtClean="0">
                <a:solidFill>
                  <a:schemeClr val="tx1"/>
                </a:solidFill>
                <a:latin typeface="Arial" panose="020B0604020202020204" pitchFamily="34" charset="0"/>
                <a:cs typeface="Arial" panose="020B0604020202020204" pitchFamily="34" charset="0"/>
              </a:rPr>
              <a:t> 2014 SWIFT processed over </a:t>
            </a:r>
            <a:r>
              <a:rPr lang="en-US" sz="1000" b="1" baseline="0" dirty="0" smtClean="0">
                <a:solidFill>
                  <a:schemeClr val="tx1"/>
                </a:solidFill>
                <a:latin typeface="Arial" panose="020B0604020202020204" pitchFamily="34" charset="0"/>
                <a:cs typeface="Arial" panose="020B0604020202020204" pitchFamily="34" charset="0"/>
              </a:rPr>
              <a:t>5.6</a:t>
            </a:r>
            <a:r>
              <a:rPr lang="en-US" sz="1000" baseline="0" dirty="0" smtClean="0">
                <a:solidFill>
                  <a:schemeClr val="tx1"/>
                </a:solidFill>
                <a:latin typeface="Arial" panose="020B0604020202020204" pitchFamily="34" charset="0"/>
                <a:cs typeface="Arial" panose="020B0604020202020204" pitchFamily="34" charset="0"/>
              </a:rPr>
              <a:t> </a:t>
            </a:r>
            <a:r>
              <a:rPr lang="en-US" sz="1000" b="1" baseline="0" dirty="0" smtClean="0">
                <a:solidFill>
                  <a:schemeClr val="tx1"/>
                </a:solidFill>
                <a:latin typeface="Arial" panose="020B0604020202020204" pitchFamily="34" charset="0"/>
                <a:cs typeface="Arial" panose="020B0604020202020204" pitchFamily="34" charset="0"/>
              </a:rPr>
              <a:t>billion</a:t>
            </a:r>
            <a:r>
              <a:rPr lang="en-US" sz="1000" baseline="0" dirty="0" smtClean="0">
                <a:solidFill>
                  <a:schemeClr val="tx1"/>
                </a:solidFill>
                <a:latin typeface="Arial" panose="020B0604020202020204" pitchFamily="34" charset="0"/>
                <a:cs typeface="Arial" panose="020B0604020202020204" pitchFamily="34" charset="0"/>
              </a:rPr>
              <a:t> FIN messages – an average of </a:t>
            </a:r>
            <a:r>
              <a:rPr lang="en-US" sz="1000" b="1" baseline="0" dirty="0" smtClean="0">
                <a:solidFill>
                  <a:schemeClr val="tx1"/>
                </a:solidFill>
                <a:latin typeface="Arial" panose="020B0604020202020204" pitchFamily="34" charset="0"/>
                <a:cs typeface="Arial" panose="020B0604020202020204" pitchFamily="34" charset="0"/>
              </a:rPr>
              <a:t>22.3 million </a:t>
            </a:r>
            <a:r>
              <a:rPr lang="en-US" sz="1000" b="0" baseline="0" dirty="0" smtClean="0">
                <a:solidFill>
                  <a:schemeClr val="tx1"/>
                </a:solidFill>
                <a:latin typeface="Arial" panose="020B0604020202020204" pitchFamily="34" charset="0"/>
                <a:cs typeface="Arial" panose="020B0604020202020204" pitchFamily="34" charset="0"/>
              </a:rPr>
              <a:t>FIN</a:t>
            </a:r>
            <a:r>
              <a:rPr lang="en-US" sz="1000" b="1" baseline="0" dirty="0" smtClean="0">
                <a:solidFill>
                  <a:schemeClr val="tx1"/>
                </a:solidFill>
                <a:latin typeface="Arial" panose="020B0604020202020204" pitchFamily="34" charset="0"/>
                <a:cs typeface="Arial" panose="020B0604020202020204" pitchFamily="34" charset="0"/>
              </a:rPr>
              <a:t> </a:t>
            </a:r>
            <a:r>
              <a:rPr lang="en-US" sz="1000" baseline="0" dirty="0" smtClean="0">
                <a:solidFill>
                  <a:schemeClr val="tx1"/>
                </a:solidFill>
                <a:latin typeface="Arial" panose="020B0604020202020204" pitchFamily="34" charset="0"/>
                <a:cs typeface="Arial" panose="020B0604020202020204" pitchFamily="34" charset="0"/>
              </a:rPr>
              <a:t>messages per day; our FIN Traffic grew by over </a:t>
            </a:r>
            <a:r>
              <a:rPr lang="en-US" sz="1000" b="1" baseline="0" dirty="0" smtClean="0">
                <a:solidFill>
                  <a:schemeClr val="tx1"/>
                </a:solidFill>
                <a:latin typeface="Arial" panose="020B0604020202020204" pitchFamily="34" charset="0"/>
                <a:cs typeface="Arial" panose="020B0604020202020204" pitchFamily="34" charset="0"/>
              </a:rPr>
              <a:t>11</a:t>
            </a:r>
            <a:r>
              <a:rPr lang="en-US" sz="1000" baseline="0" dirty="0" smtClean="0">
                <a:solidFill>
                  <a:schemeClr val="tx1"/>
                </a:solidFill>
                <a:latin typeface="Arial" panose="020B0604020202020204" pitchFamily="34" charset="0"/>
                <a:cs typeface="Arial" panose="020B0604020202020204" pitchFamily="34" charset="0"/>
              </a:rPr>
              <a:t> percent, and we had a peak day of </a:t>
            </a:r>
            <a:r>
              <a:rPr lang="en-US" sz="1000" b="1" baseline="0" dirty="0" smtClean="0">
                <a:solidFill>
                  <a:schemeClr val="tx1"/>
                </a:solidFill>
                <a:latin typeface="Arial" panose="020B0604020202020204" pitchFamily="34" charset="0"/>
                <a:cs typeface="Arial" panose="020B0604020202020204" pitchFamily="34" charset="0"/>
              </a:rPr>
              <a:t>25.8</a:t>
            </a:r>
            <a:r>
              <a:rPr lang="en-US" sz="1000" baseline="0" dirty="0" smtClean="0">
                <a:solidFill>
                  <a:schemeClr val="tx1"/>
                </a:solidFill>
                <a:latin typeface="Arial" panose="020B0604020202020204" pitchFamily="34" charset="0"/>
                <a:cs typeface="Arial" panose="020B0604020202020204" pitchFamily="34" charset="0"/>
              </a:rPr>
              <a:t> </a:t>
            </a:r>
            <a:r>
              <a:rPr lang="en-US" sz="1000" b="1" baseline="0" dirty="0" smtClean="0">
                <a:solidFill>
                  <a:schemeClr val="tx1"/>
                </a:solidFill>
                <a:latin typeface="Arial" panose="020B0604020202020204" pitchFamily="34" charset="0"/>
                <a:cs typeface="Arial" panose="020B0604020202020204" pitchFamily="34" charset="0"/>
              </a:rPr>
              <a:t>million</a:t>
            </a:r>
            <a:r>
              <a:rPr lang="en-US" sz="1000" baseline="0" dirty="0" smtClean="0">
                <a:solidFill>
                  <a:schemeClr val="tx1"/>
                </a:solidFill>
                <a:latin typeface="Arial" panose="020B0604020202020204" pitchFamily="34" charset="0"/>
                <a:cs typeface="Arial" panose="020B0604020202020204" pitchFamily="34" charset="0"/>
              </a:rPr>
              <a:t> (FIN) messages.</a:t>
            </a:r>
          </a:p>
          <a:p>
            <a:pPr lvl="0"/>
            <a:r>
              <a:rPr lang="en-US" sz="1000" dirty="0" smtClean="0">
                <a:solidFill>
                  <a:schemeClr val="tx1"/>
                </a:solidFill>
                <a:latin typeface="Arial" panose="020B0604020202020204" pitchFamily="34" charset="0"/>
                <a:cs typeface="Arial" panose="020B0604020202020204" pitchFamily="34" charset="0"/>
              </a:rPr>
              <a:t>During 2014 we experienced an exceptional number of peak days in Securities messages – with 9  peak days during the year. The last peak was on December 18th, when </a:t>
            </a:r>
            <a:r>
              <a:rPr lang="en-US" sz="1000" b="1" dirty="0" smtClean="0">
                <a:solidFill>
                  <a:schemeClr val="tx1"/>
                </a:solidFill>
                <a:latin typeface="Arial" panose="020B0604020202020204" pitchFamily="34" charset="0"/>
                <a:cs typeface="Arial" panose="020B0604020202020204" pitchFamily="34" charset="0"/>
              </a:rPr>
              <a:t>11.5 million</a:t>
            </a:r>
            <a:r>
              <a:rPr lang="en-US" sz="1000" dirty="0" smtClean="0">
                <a:solidFill>
                  <a:schemeClr val="tx1"/>
                </a:solidFill>
                <a:latin typeface="Arial" panose="020B0604020202020204" pitchFamily="34" charset="0"/>
                <a:cs typeface="Arial" panose="020B0604020202020204" pitchFamily="34" charset="0"/>
              </a:rPr>
              <a:t> Securities messages went through the system.</a:t>
            </a:r>
          </a:p>
          <a:p>
            <a:pPr lvl="0"/>
            <a:r>
              <a:rPr lang="en-US" sz="1000" dirty="0" smtClean="0">
                <a:solidFill>
                  <a:schemeClr val="tx1"/>
                </a:solidFill>
                <a:latin typeface="Arial" panose="020B0604020202020204" pitchFamily="34" charset="0"/>
                <a:cs typeface="Arial" panose="020B0604020202020204" pitchFamily="34" charset="0"/>
              </a:rPr>
              <a:t>We also had two peak days in Payment messages – the latest on Sept 30th, when </a:t>
            </a:r>
            <a:r>
              <a:rPr lang="en-US" sz="1000" b="1" dirty="0" smtClean="0">
                <a:solidFill>
                  <a:schemeClr val="tx1"/>
                </a:solidFill>
                <a:latin typeface="Arial" panose="020B0604020202020204" pitchFamily="34" charset="0"/>
                <a:cs typeface="Arial" panose="020B0604020202020204" pitchFamily="34" charset="0"/>
              </a:rPr>
              <a:t>13.2 million </a:t>
            </a:r>
            <a:r>
              <a:rPr lang="en-US" sz="1000" dirty="0" smtClean="0">
                <a:solidFill>
                  <a:schemeClr val="tx1"/>
                </a:solidFill>
                <a:latin typeface="Arial" panose="020B0604020202020204" pitchFamily="34" charset="0"/>
                <a:cs typeface="Arial" panose="020B0604020202020204" pitchFamily="34" charset="0"/>
              </a:rPr>
              <a:t>messages went through the system.</a:t>
            </a:r>
          </a:p>
          <a:p>
            <a:pPr lvl="0"/>
            <a:endParaRPr lang="en-US" sz="1000" dirty="0" smtClean="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3900488" y="9633520"/>
            <a:ext cx="2982912" cy="272480"/>
          </a:xfrm>
          <a:prstGeom prst="rect">
            <a:avLst/>
          </a:prstGeom>
        </p:spPr>
        <p:txBody>
          <a:bodyPr/>
          <a:lstStyle/>
          <a:p>
            <a:fld id="{CF25249E-1E51-4E7D-A7EE-849F86720824}" type="slidenum">
              <a:rPr lang="en-GB" smtClean="0"/>
              <a:pPr/>
              <a:t>7</a:t>
            </a:fld>
            <a:endParaRPr lang="en-GB" dirty="0"/>
          </a:p>
        </p:txBody>
      </p:sp>
    </p:spTree>
    <p:extLst>
      <p:ext uri="{BB962C8B-B14F-4D97-AF65-F5344CB8AC3E}">
        <p14:creationId xmlns:p14="http://schemas.microsoft.com/office/powerpoint/2010/main" val="56360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pPr/>
              <a:t>8</a:t>
            </a:fld>
            <a:endParaRPr lang="en-GB" dirty="0"/>
          </a:p>
        </p:txBody>
      </p:sp>
    </p:spTree>
    <p:extLst>
      <p:ext uri="{BB962C8B-B14F-4D97-AF65-F5344CB8AC3E}">
        <p14:creationId xmlns:p14="http://schemas.microsoft.com/office/powerpoint/2010/main" val="3700329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42950"/>
            <a:ext cx="6600825" cy="371475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B1C575A-FA3C-4170-BDE2-E20A38399392}" type="slidenum">
              <a:rPr lang="en-GB" smtClean="0"/>
              <a:pPr/>
              <a:t>9</a:t>
            </a:fld>
            <a:endParaRPr lang="en-GB" dirty="0"/>
          </a:p>
        </p:txBody>
      </p:sp>
    </p:spTree>
    <p:extLst>
      <p:ext uri="{BB962C8B-B14F-4D97-AF65-F5344CB8AC3E}">
        <p14:creationId xmlns:p14="http://schemas.microsoft.com/office/powerpoint/2010/main" val="37003290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rtlCol="0" anchor="t" anchorCtr="0" compatLnSpc="1">
            <a:prstTxWarp prst="textNoShape">
              <a:avLst/>
            </a:prstTxWarp>
          </a:bodyPr>
          <a:lstStyle/>
          <a:p>
            <a:pPr defTabSz="1079708"/>
            <a:endParaRPr lang="en-GB"/>
          </a:p>
        </p:txBody>
      </p:sp>
      <p:sp>
        <p:nvSpPr>
          <p:cNvPr id="73730" name="Title"/>
          <p:cNvSpPr>
            <a:spLocks noGrp="1" noChangeArrowheads="1"/>
          </p:cNvSpPr>
          <p:nvPr>
            <p:ph type="ctrTitle" hasCustomPrompt="1"/>
          </p:nvPr>
        </p:nvSpPr>
        <p:spPr>
          <a:xfrm>
            <a:off x="3106832" y="1454299"/>
            <a:ext cx="5894245" cy="2088232"/>
          </a:xfrm>
        </p:spPr>
        <p:txBody>
          <a:bodyPr/>
          <a:lstStyle>
            <a:lvl1pPr>
              <a:defRPr sz="5200">
                <a:solidFill>
                  <a:schemeClr val="bg1"/>
                </a:solidFill>
                <a:latin typeface="+mn-lt"/>
              </a:defRPr>
            </a:lvl1pPr>
          </a:lstStyle>
          <a:p>
            <a:r>
              <a:rPr lang="en-US" dirty="0" smtClean="0"/>
              <a:t>Title of your presentation</a:t>
            </a:r>
            <a:endParaRPr lang="en-GB" dirty="0"/>
          </a:p>
        </p:txBody>
      </p:sp>
      <p:pic>
        <p:nvPicPr>
          <p:cNvPr id="6" name="Picture 2" descr="C:\Users\ndenic\Documents\Design Projects\Logos\SWIFT_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0198" y="1598315"/>
            <a:ext cx="1080121" cy="1080120"/>
          </a:xfrm>
          <a:prstGeom prst="rect">
            <a:avLst/>
          </a:prstGeom>
          <a:noFill/>
          <a:extLst>
            <a:ext uri="{909E8E84-426E-40DD-AFC4-6F175D3DCCD1}">
              <a14:hiddenFill xmlns:a14="http://schemas.microsoft.com/office/drawing/2010/main">
                <a:solidFill>
                  <a:srgbClr val="FFFFFF"/>
                </a:solidFill>
              </a14:hiddenFill>
            </a:ext>
          </a:extLst>
        </p:spPr>
      </p:pic>
      <p:sp>
        <p:nvSpPr>
          <p:cNvPr id="14" name="Text Placeholder 2"/>
          <p:cNvSpPr>
            <a:spLocks noGrp="1"/>
          </p:cNvSpPr>
          <p:nvPr>
            <p:ph type="body" idx="11" hasCustomPrompt="1"/>
          </p:nvPr>
        </p:nvSpPr>
        <p:spPr>
          <a:xfrm>
            <a:off x="3096419" y="3686547"/>
            <a:ext cx="5904656" cy="1512168"/>
          </a:xfrm>
          <a:prstGeom prst="rect">
            <a:avLst/>
          </a:prstGeom>
        </p:spPr>
        <p:txBody>
          <a:bodyPr anchor="t" anchorCtr="0"/>
          <a:lstStyle>
            <a:lvl1pPr marL="0" indent="0">
              <a:buFont typeface="Arial" panose="020B0604020202020204" pitchFamily="34" charset="0"/>
              <a:buNone/>
              <a:defRPr sz="2000" b="1" baseline="0">
                <a:solidFill>
                  <a:schemeClr val="bg1"/>
                </a:solidFill>
              </a:defRPr>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slide - 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806229"/>
            <a:ext cx="2088232" cy="432048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17" name="Text Placeholder 2"/>
          <p:cNvSpPr>
            <a:spLocks noGrp="1"/>
          </p:cNvSpPr>
          <p:nvPr>
            <p:ph type="body" idx="1" hasCustomPrompt="1"/>
          </p:nvPr>
        </p:nvSpPr>
        <p:spPr>
          <a:xfrm>
            <a:off x="213957" y="237762"/>
            <a:ext cx="2124578" cy="286895"/>
          </a:xfrm>
          <a:prstGeom prst="rect">
            <a:avLst/>
          </a:prstGeom>
        </p:spPr>
        <p:txBody>
          <a:bodyPr anchor="b"/>
          <a:lstStyle>
            <a:lvl1pPr marL="0" indent="0">
              <a:buNone/>
              <a:defRPr sz="1200" baseline="0">
                <a:solidFill>
                  <a:schemeClr val="tx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section title</a:t>
            </a:r>
          </a:p>
        </p:txBody>
      </p:sp>
      <p:sp>
        <p:nvSpPr>
          <p:cNvPr id="6" name="Text Placeholder 2"/>
          <p:cNvSpPr>
            <a:spLocks noGrp="1"/>
          </p:cNvSpPr>
          <p:nvPr>
            <p:ph type="body" idx="11"/>
          </p:nvPr>
        </p:nvSpPr>
        <p:spPr>
          <a:xfrm>
            <a:off x="2664373" y="806229"/>
            <a:ext cx="7776864" cy="4320480"/>
          </a:xfrm>
          <a:prstGeom prst="rect">
            <a:avLst/>
          </a:prstGeom>
        </p:spPr>
        <p:txBody>
          <a:bodyPr anchor="t" anchorCtr="0"/>
          <a:lstStyle>
            <a:lvl1pPr marL="0" indent="0">
              <a:buFont typeface="Arial" panose="020B0604020202020204" pitchFamily="34" charset="0"/>
              <a:buNone/>
              <a:defRPr sz="1400" b="1"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21339461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slide - title and 3 columns">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806229"/>
            <a:ext cx="2088232" cy="432048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17" name="Text Placeholder 2"/>
          <p:cNvSpPr>
            <a:spLocks noGrp="1"/>
          </p:cNvSpPr>
          <p:nvPr>
            <p:ph type="body" idx="1" hasCustomPrompt="1"/>
          </p:nvPr>
        </p:nvSpPr>
        <p:spPr>
          <a:xfrm>
            <a:off x="213957" y="237762"/>
            <a:ext cx="2124578" cy="286895"/>
          </a:xfrm>
          <a:prstGeom prst="rect">
            <a:avLst/>
          </a:prstGeom>
        </p:spPr>
        <p:txBody>
          <a:bodyPr anchor="b"/>
          <a:lstStyle>
            <a:lvl1pPr marL="0" indent="0">
              <a:buNone/>
              <a:defRPr sz="1200" baseline="0">
                <a:solidFill>
                  <a:schemeClr val="tx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section title</a:t>
            </a:r>
          </a:p>
        </p:txBody>
      </p:sp>
      <p:sp>
        <p:nvSpPr>
          <p:cNvPr id="6" name="Text Placeholder 2"/>
          <p:cNvSpPr>
            <a:spLocks noGrp="1"/>
          </p:cNvSpPr>
          <p:nvPr>
            <p:ph type="body" idx="11" hasCustomPrompt="1"/>
          </p:nvPr>
        </p:nvSpPr>
        <p:spPr>
          <a:xfrm>
            <a:off x="2664371" y="806229"/>
            <a:ext cx="2520280" cy="432048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1</a:t>
            </a:r>
          </a:p>
        </p:txBody>
      </p:sp>
      <p:sp>
        <p:nvSpPr>
          <p:cNvPr id="7" name="Text Placeholder 2"/>
          <p:cNvSpPr>
            <a:spLocks noGrp="1"/>
          </p:cNvSpPr>
          <p:nvPr>
            <p:ph type="body" idx="12" hasCustomPrompt="1"/>
          </p:nvPr>
        </p:nvSpPr>
        <p:spPr>
          <a:xfrm>
            <a:off x="5328667" y="806229"/>
            <a:ext cx="2520280" cy="432048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2</a:t>
            </a:r>
          </a:p>
        </p:txBody>
      </p:sp>
      <p:sp>
        <p:nvSpPr>
          <p:cNvPr id="8" name="Text Placeholder 2"/>
          <p:cNvSpPr>
            <a:spLocks noGrp="1"/>
          </p:cNvSpPr>
          <p:nvPr>
            <p:ph type="body" idx="13" hasCustomPrompt="1"/>
          </p:nvPr>
        </p:nvSpPr>
        <p:spPr>
          <a:xfrm>
            <a:off x="7992963" y="806229"/>
            <a:ext cx="2520280" cy="432048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3</a:t>
            </a:r>
          </a:p>
        </p:txBody>
      </p:sp>
    </p:spTree>
    <p:extLst>
      <p:ext uri="{BB962C8B-B14F-4D97-AF65-F5344CB8AC3E}">
        <p14:creationId xmlns:p14="http://schemas.microsoft.com/office/powerpoint/2010/main" val="6596632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slide - title and 2 columns">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806229"/>
            <a:ext cx="2088232" cy="432048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17" name="Text Placeholder 2"/>
          <p:cNvSpPr>
            <a:spLocks noGrp="1"/>
          </p:cNvSpPr>
          <p:nvPr>
            <p:ph type="body" idx="1" hasCustomPrompt="1"/>
          </p:nvPr>
        </p:nvSpPr>
        <p:spPr>
          <a:xfrm>
            <a:off x="213957" y="237762"/>
            <a:ext cx="2124578" cy="286895"/>
          </a:xfrm>
          <a:prstGeom prst="rect">
            <a:avLst/>
          </a:prstGeom>
        </p:spPr>
        <p:txBody>
          <a:bodyPr anchor="b"/>
          <a:lstStyle>
            <a:lvl1pPr marL="0" indent="0">
              <a:buNone/>
              <a:defRPr sz="1200" baseline="0">
                <a:solidFill>
                  <a:schemeClr val="tx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section title</a:t>
            </a:r>
          </a:p>
        </p:txBody>
      </p:sp>
      <p:sp>
        <p:nvSpPr>
          <p:cNvPr id="6" name="Text Placeholder 2"/>
          <p:cNvSpPr>
            <a:spLocks noGrp="1"/>
          </p:cNvSpPr>
          <p:nvPr>
            <p:ph type="body" idx="11" hasCustomPrompt="1"/>
          </p:nvPr>
        </p:nvSpPr>
        <p:spPr>
          <a:xfrm>
            <a:off x="2664371" y="806229"/>
            <a:ext cx="3816424" cy="432048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1</a:t>
            </a:r>
          </a:p>
        </p:txBody>
      </p:sp>
      <p:sp>
        <p:nvSpPr>
          <p:cNvPr id="13" name="Text Placeholder 2"/>
          <p:cNvSpPr>
            <a:spLocks noGrp="1"/>
          </p:cNvSpPr>
          <p:nvPr>
            <p:ph type="body" idx="14" hasCustomPrompt="1"/>
          </p:nvPr>
        </p:nvSpPr>
        <p:spPr>
          <a:xfrm>
            <a:off x="6696821" y="806229"/>
            <a:ext cx="3816424" cy="432048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2</a:t>
            </a:r>
          </a:p>
        </p:txBody>
      </p:sp>
    </p:spTree>
    <p:extLst>
      <p:ext uri="{BB962C8B-B14F-4D97-AF65-F5344CB8AC3E}">
        <p14:creationId xmlns:p14="http://schemas.microsoft.com/office/powerpoint/2010/main" val="382680123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 title and chart holder">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806229"/>
            <a:ext cx="2088232" cy="432048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17" name="Text Placeholder 2"/>
          <p:cNvSpPr>
            <a:spLocks noGrp="1"/>
          </p:cNvSpPr>
          <p:nvPr>
            <p:ph type="body" idx="1" hasCustomPrompt="1"/>
          </p:nvPr>
        </p:nvSpPr>
        <p:spPr>
          <a:xfrm>
            <a:off x="213957" y="237762"/>
            <a:ext cx="2124578" cy="286895"/>
          </a:xfrm>
          <a:prstGeom prst="rect">
            <a:avLst/>
          </a:prstGeom>
        </p:spPr>
        <p:txBody>
          <a:bodyPr anchor="b"/>
          <a:lstStyle>
            <a:lvl1pPr marL="0" indent="0">
              <a:buNone/>
              <a:defRPr sz="1200" baseline="0">
                <a:solidFill>
                  <a:schemeClr val="tx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section title</a:t>
            </a:r>
          </a:p>
        </p:txBody>
      </p:sp>
      <p:sp>
        <p:nvSpPr>
          <p:cNvPr id="7" name="Content Placeholder 3"/>
          <p:cNvSpPr>
            <a:spLocks noGrp="1"/>
          </p:cNvSpPr>
          <p:nvPr>
            <p:ph sz="half" idx="2" hasCustomPrompt="1"/>
          </p:nvPr>
        </p:nvSpPr>
        <p:spPr>
          <a:xfrm>
            <a:off x="2664373" y="806230"/>
            <a:ext cx="7776864" cy="4320480"/>
          </a:xfrm>
          <a:prstGeom prst="rect">
            <a:avLst/>
          </a:prstGeom>
        </p:spPr>
        <p:txBody>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extLst>
      <p:ext uri="{BB962C8B-B14F-4D97-AF65-F5344CB8AC3E}">
        <p14:creationId xmlns:p14="http://schemas.microsoft.com/office/powerpoint/2010/main" val="11553516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7" name="Rectangle 6"/>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dirty="0"/>
          </a:p>
        </p:txBody>
      </p:sp>
      <p:sp>
        <p:nvSpPr>
          <p:cNvPr id="9" name="TextBox 8"/>
          <p:cNvSpPr txBox="1"/>
          <p:nvPr userDrawn="1"/>
        </p:nvSpPr>
        <p:spPr>
          <a:xfrm>
            <a:off x="4839754" y="4262613"/>
            <a:ext cx="1220003" cy="276999"/>
          </a:xfrm>
          <a:prstGeom prst="rect">
            <a:avLst/>
          </a:prstGeom>
          <a:noFill/>
          <a:ln>
            <a:noFill/>
          </a:ln>
        </p:spPr>
        <p:txBody>
          <a:bodyPr wrap="square" rtlCol="0">
            <a:spAutoFit/>
          </a:bodyPr>
          <a:lstStyle/>
          <a:p>
            <a:r>
              <a:rPr lang="en-GB" sz="1200" dirty="0" smtClean="0">
                <a:solidFill>
                  <a:schemeClr val="bg1"/>
                </a:solidFill>
              </a:rPr>
              <a:t>www.swift.com</a:t>
            </a:r>
            <a:endParaRPr lang="en-GB" sz="1050" dirty="0" smtClean="0">
              <a:solidFill>
                <a:schemeClr val="bg1"/>
              </a:solidFill>
            </a:endParaRPr>
          </a:p>
        </p:txBody>
      </p:sp>
      <p:pic>
        <p:nvPicPr>
          <p:cNvPr id="13" name="Picture 2" descr="C:\Users\ndenic\Documents\Design Projects\Logos\SWIFT_Logo 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68835" y="2488641"/>
            <a:ext cx="1080121"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198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slide - world map">
    <p:spTree>
      <p:nvGrpSpPr>
        <p:cNvPr id="1" name=""/>
        <p:cNvGrpSpPr/>
        <p:nvPr/>
      </p:nvGrpSpPr>
      <p:grpSpPr>
        <a:xfrm>
          <a:off x="0" y="0"/>
          <a:ext cx="0" cy="0"/>
          <a:chOff x="0" y="0"/>
          <a:chExt cx="0" cy="0"/>
        </a:xfrm>
      </p:grpSpPr>
      <p:sp>
        <p:nvSpPr>
          <p:cNvPr id="3" name="Rectangle 2"/>
          <p:cNvSpPr/>
          <p:nvPr userDrawn="1"/>
        </p:nvSpPr>
        <p:spPr bwMode="auto">
          <a:xfrm>
            <a:off x="0" y="0"/>
            <a:ext cx="10801350" cy="607695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grpSp>
        <p:nvGrpSpPr>
          <p:cNvPr id="4" name="Group 3"/>
          <p:cNvGrpSpPr/>
          <p:nvPr userDrawn="1"/>
        </p:nvGrpSpPr>
        <p:grpSpPr>
          <a:xfrm>
            <a:off x="1008187" y="1094259"/>
            <a:ext cx="8784976" cy="4290545"/>
            <a:chOff x="1008187" y="1094259"/>
            <a:chExt cx="8784976" cy="4290545"/>
          </a:xfrm>
          <a:solidFill>
            <a:schemeClr val="tx2">
              <a:lumMod val="60000"/>
              <a:lumOff val="40000"/>
            </a:schemeClr>
          </a:solidFill>
        </p:grpSpPr>
        <p:sp>
          <p:nvSpPr>
            <p:cNvPr id="5" name="Oval 1363"/>
            <p:cNvSpPr>
              <a:spLocks noChangeArrowheads="1"/>
            </p:cNvSpPr>
            <p:nvPr/>
          </p:nvSpPr>
          <p:spPr bwMode="auto">
            <a:xfrm>
              <a:off x="7421704"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 name="Oval 1364"/>
            <p:cNvSpPr>
              <a:spLocks noChangeArrowheads="1"/>
            </p:cNvSpPr>
            <p:nvPr/>
          </p:nvSpPr>
          <p:spPr bwMode="auto">
            <a:xfrm>
              <a:off x="5409595"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Oval 1365"/>
            <p:cNvSpPr>
              <a:spLocks noChangeArrowheads="1"/>
            </p:cNvSpPr>
            <p:nvPr/>
          </p:nvSpPr>
          <p:spPr bwMode="auto">
            <a:xfrm>
              <a:off x="5505167"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Oval 1366"/>
            <p:cNvSpPr>
              <a:spLocks noChangeArrowheads="1"/>
            </p:cNvSpPr>
            <p:nvPr/>
          </p:nvSpPr>
          <p:spPr bwMode="auto">
            <a:xfrm>
              <a:off x="5600739" y="128540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 name="Oval 1367"/>
            <p:cNvSpPr>
              <a:spLocks noChangeArrowheads="1"/>
            </p:cNvSpPr>
            <p:nvPr/>
          </p:nvSpPr>
          <p:spPr bwMode="auto">
            <a:xfrm>
              <a:off x="7524921" y="1294323"/>
              <a:ext cx="56069" cy="560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Oval 1368"/>
            <p:cNvSpPr>
              <a:spLocks noChangeArrowheads="1"/>
            </p:cNvSpPr>
            <p:nvPr/>
          </p:nvSpPr>
          <p:spPr bwMode="auto">
            <a:xfrm>
              <a:off x="7612848"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Oval 1369"/>
            <p:cNvSpPr>
              <a:spLocks noChangeArrowheads="1"/>
            </p:cNvSpPr>
            <p:nvPr/>
          </p:nvSpPr>
          <p:spPr bwMode="auto">
            <a:xfrm>
              <a:off x="5505167"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Oval 1370"/>
            <p:cNvSpPr>
              <a:spLocks noChangeArrowheads="1"/>
            </p:cNvSpPr>
            <p:nvPr/>
          </p:nvSpPr>
          <p:spPr bwMode="auto">
            <a:xfrm>
              <a:off x="7612848"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Oval 1371"/>
            <p:cNvSpPr>
              <a:spLocks noChangeArrowheads="1"/>
            </p:cNvSpPr>
            <p:nvPr/>
          </p:nvSpPr>
          <p:spPr bwMode="auto">
            <a:xfrm>
              <a:off x="7714791" y="1387346"/>
              <a:ext cx="59892" cy="598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Oval 1372"/>
            <p:cNvSpPr>
              <a:spLocks noChangeArrowheads="1"/>
            </p:cNvSpPr>
            <p:nvPr/>
          </p:nvSpPr>
          <p:spPr bwMode="auto">
            <a:xfrm>
              <a:off x="6559007"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Oval 1373"/>
            <p:cNvSpPr>
              <a:spLocks noChangeArrowheads="1"/>
            </p:cNvSpPr>
            <p:nvPr/>
          </p:nvSpPr>
          <p:spPr bwMode="auto">
            <a:xfrm>
              <a:off x="7324857" y="147654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Oval 1374"/>
            <p:cNvSpPr>
              <a:spLocks noChangeArrowheads="1"/>
            </p:cNvSpPr>
            <p:nvPr/>
          </p:nvSpPr>
          <p:spPr bwMode="auto">
            <a:xfrm>
              <a:off x="7421704"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Oval 1375"/>
            <p:cNvSpPr>
              <a:spLocks noChangeArrowheads="1"/>
            </p:cNvSpPr>
            <p:nvPr/>
          </p:nvSpPr>
          <p:spPr bwMode="auto">
            <a:xfrm>
              <a:off x="7517276"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Oval 1376"/>
            <p:cNvSpPr>
              <a:spLocks noChangeArrowheads="1"/>
            </p:cNvSpPr>
            <p:nvPr/>
          </p:nvSpPr>
          <p:spPr bwMode="auto">
            <a:xfrm>
              <a:off x="7612848"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Oval 1377"/>
            <p:cNvSpPr>
              <a:spLocks noChangeArrowheads="1"/>
            </p:cNvSpPr>
            <p:nvPr/>
          </p:nvSpPr>
          <p:spPr bwMode="auto">
            <a:xfrm>
              <a:off x="7708420"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Oval 1378"/>
            <p:cNvSpPr>
              <a:spLocks noChangeArrowheads="1"/>
            </p:cNvSpPr>
            <p:nvPr/>
          </p:nvSpPr>
          <p:spPr bwMode="auto">
            <a:xfrm>
              <a:off x="7803992" y="147654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Oval 1379"/>
            <p:cNvSpPr>
              <a:spLocks noChangeArrowheads="1"/>
            </p:cNvSpPr>
            <p:nvPr/>
          </p:nvSpPr>
          <p:spPr bwMode="auto">
            <a:xfrm>
              <a:off x="8571116"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1380"/>
            <p:cNvSpPr>
              <a:spLocks noChangeArrowheads="1"/>
            </p:cNvSpPr>
            <p:nvPr/>
          </p:nvSpPr>
          <p:spPr bwMode="auto">
            <a:xfrm>
              <a:off x="8762260"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Oval 1381"/>
            <p:cNvSpPr>
              <a:spLocks noChangeArrowheads="1"/>
            </p:cNvSpPr>
            <p:nvPr/>
          </p:nvSpPr>
          <p:spPr bwMode="auto">
            <a:xfrm>
              <a:off x="6463435"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Oval 1382"/>
            <p:cNvSpPr>
              <a:spLocks noChangeArrowheads="1"/>
            </p:cNvSpPr>
            <p:nvPr/>
          </p:nvSpPr>
          <p:spPr bwMode="auto">
            <a:xfrm>
              <a:off x="6846998"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1383"/>
            <p:cNvSpPr>
              <a:spLocks noChangeArrowheads="1"/>
            </p:cNvSpPr>
            <p:nvPr/>
          </p:nvSpPr>
          <p:spPr bwMode="auto">
            <a:xfrm>
              <a:off x="6954038" y="1584862"/>
              <a:ext cx="49697" cy="496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Oval 1384"/>
            <p:cNvSpPr>
              <a:spLocks noChangeArrowheads="1"/>
            </p:cNvSpPr>
            <p:nvPr/>
          </p:nvSpPr>
          <p:spPr bwMode="auto">
            <a:xfrm>
              <a:off x="7133713"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1385"/>
            <p:cNvSpPr>
              <a:spLocks noChangeArrowheads="1"/>
            </p:cNvSpPr>
            <p:nvPr/>
          </p:nvSpPr>
          <p:spPr bwMode="auto">
            <a:xfrm>
              <a:off x="7229285" y="157339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Oval 1386"/>
            <p:cNvSpPr>
              <a:spLocks noChangeArrowheads="1"/>
            </p:cNvSpPr>
            <p:nvPr/>
          </p:nvSpPr>
          <p:spPr bwMode="auto">
            <a:xfrm>
              <a:off x="7324857" y="157339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Oval 1387"/>
            <p:cNvSpPr>
              <a:spLocks noChangeArrowheads="1"/>
            </p:cNvSpPr>
            <p:nvPr/>
          </p:nvSpPr>
          <p:spPr bwMode="auto">
            <a:xfrm>
              <a:off x="7421704"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1388"/>
            <p:cNvSpPr>
              <a:spLocks noChangeArrowheads="1"/>
            </p:cNvSpPr>
            <p:nvPr/>
          </p:nvSpPr>
          <p:spPr bwMode="auto">
            <a:xfrm>
              <a:off x="7517276"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Oval 1389"/>
            <p:cNvSpPr>
              <a:spLocks noChangeArrowheads="1"/>
            </p:cNvSpPr>
            <p:nvPr/>
          </p:nvSpPr>
          <p:spPr bwMode="auto">
            <a:xfrm>
              <a:off x="7612848"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Oval 1390"/>
            <p:cNvSpPr>
              <a:spLocks noChangeArrowheads="1"/>
            </p:cNvSpPr>
            <p:nvPr/>
          </p:nvSpPr>
          <p:spPr bwMode="auto">
            <a:xfrm>
              <a:off x="7803992" y="157339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Oval 1391"/>
            <p:cNvSpPr>
              <a:spLocks noChangeArrowheads="1"/>
            </p:cNvSpPr>
            <p:nvPr/>
          </p:nvSpPr>
          <p:spPr bwMode="auto">
            <a:xfrm>
              <a:off x="7900838"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1392"/>
            <p:cNvSpPr>
              <a:spLocks noChangeArrowheads="1"/>
            </p:cNvSpPr>
            <p:nvPr/>
          </p:nvSpPr>
          <p:spPr bwMode="auto">
            <a:xfrm>
              <a:off x="7996410"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1393"/>
            <p:cNvSpPr>
              <a:spLocks noChangeArrowheads="1"/>
            </p:cNvSpPr>
            <p:nvPr/>
          </p:nvSpPr>
          <p:spPr bwMode="auto">
            <a:xfrm>
              <a:off x="8187554"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Oval 1394"/>
            <p:cNvSpPr>
              <a:spLocks noChangeArrowheads="1"/>
            </p:cNvSpPr>
            <p:nvPr/>
          </p:nvSpPr>
          <p:spPr bwMode="auto">
            <a:xfrm>
              <a:off x="5793157"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1395"/>
            <p:cNvSpPr>
              <a:spLocks noChangeArrowheads="1"/>
            </p:cNvSpPr>
            <p:nvPr/>
          </p:nvSpPr>
          <p:spPr bwMode="auto">
            <a:xfrm>
              <a:off x="6463435"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Oval 1396"/>
            <p:cNvSpPr>
              <a:spLocks noChangeArrowheads="1"/>
            </p:cNvSpPr>
            <p:nvPr/>
          </p:nvSpPr>
          <p:spPr bwMode="auto">
            <a:xfrm>
              <a:off x="6750151"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Oval 1397"/>
            <p:cNvSpPr>
              <a:spLocks noChangeArrowheads="1"/>
            </p:cNvSpPr>
            <p:nvPr/>
          </p:nvSpPr>
          <p:spPr bwMode="auto">
            <a:xfrm>
              <a:off x="6846998"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Oval 1398"/>
            <p:cNvSpPr>
              <a:spLocks noChangeArrowheads="1"/>
            </p:cNvSpPr>
            <p:nvPr/>
          </p:nvSpPr>
          <p:spPr bwMode="auto">
            <a:xfrm>
              <a:off x="6942570"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Oval 1399"/>
            <p:cNvSpPr>
              <a:spLocks noChangeArrowheads="1"/>
            </p:cNvSpPr>
            <p:nvPr/>
          </p:nvSpPr>
          <p:spPr bwMode="auto">
            <a:xfrm>
              <a:off x="7038142"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1400"/>
            <p:cNvSpPr>
              <a:spLocks noChangeArrowheads="1"/>
            </p:cNvSpPr>
            <p:nvPr/>
          </p:nvSpPr>
          <p:spPr bwMode="auto">
            <a:xfrm>
              <a:off x="7133713"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Oval 1401"/>
            <p:cNvSpPr>
              <a:spLocks noChangeArrowheads="1"/>
            </p:cNvSpPr>
            <p:nvPr/>
          </p:nvSpPr>
          <p:spPr bwMode="auto">
            <a:xfrm>
              <a:off x="7229285"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Oval 1402"/>
            <p:cNvSpPr>
              <a:spLocks noChangeArrowheads="1"/>
            </p:cNvSpPr>
            <p:nvPr/>
          </p:nvSpPr>
          <p:spPr bwMode="auto">
            <a:xfrm>
              <a:off x="7324857"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Oval 1403"/>
            <p:cNvSpPr>
              <a:spLocks noChangeArrowheads="1"/>
            </p:cNvSpPr>
            <p:nvPr/>
          </p:nvSpPr>
          <p:spPr bwMode="auto">
            <a:xfrm>
              <a:off x="7421704"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Oval 1404"/>
            <p:cNvSpPr>
              <a:spLocks noChangeArrowheads="1"/>
            </p:cNvSpPr>
            <p:nvPr/>
          </p:nvSpPr>
          <p:spPr bwMode="auto">
            <a:xfrm>
              <a:off x="7517276"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Oval 1405"/>
            <p:cNvSpPr>
              <a:spLocks noChangeArrowheads="1"/>
            </p:cNvSpPr>
            <p:nvPr/>
          </p:nvSpPr>
          <p:spPr bwMode="auto">
            <a:xfrm>
              <a:off x="7612848"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Oval 1406"/>
            <p:cNvSpPr>
              <a:spLocks noChangeArrowheads="1"/>
            </p:cNvSpPr>
            <p:nvPr/>
          </p:nvSpPr>
          <p:spPr bwMode="auto">
            <a:xfrm>
              <a:off x="7708420"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Oval 1407"/>
            <p:cNvSpPr>
              <a:spLocks noChangeArrowheads="1"/>
            </p:cNvSpPr>
            <p:nvPr/>
          </p:nvSpPr>
          <p:spPr bwMode="auto">
            <a:xfrm>
              <a:off x="7708420"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Oval 1408"/>
            <p:cNvSpPr>
              <a:spLocks noChangeArrowheads="1"/>
            </p:cNvSpPr>
            <p:nvPr/>
          </p:nvSpPr>
          <p:spPr bwMode="auto">
            <a:xfrm>
              <a:off x="7803992"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Oval 1409"/>
            <p:cNvSpPr>
              <a:spLocks noChangeArrowheads="1"/>
            </p:cNvSpPr>
            <p:nvPr/>
          </p:nvSpPr>
          <p:spPr bwMode="auto">
            <a:xfrm>
              <a:off x="7900838"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Oval 1410"/>
            <p:cNvSpPr>
              <a:spLocks noChangeArrowheads="1"/>
            </p:cNvSpPr>
            <p:nvPr/>
          </p:nvSpPr>
          <p:spPr bwMode="auto">
            <a:xfrm>
              <a:off x="7996410"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Oval 1411"/>
            <p:cNvSpPr>
              <a:spLocks noChangeArrowheads="1"/>
            </p:cNvSpPr>
            <p:nvPr/>
          </p:nvSpPr>
          <p:spPr bwMode="auto">
            <a:xfrm>
              <a:off x="8091982"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Oval 1412"/>
            <p:cNvSpPr>
              <a:spLocks noChangeArrowheads="1"/>
            </p:cNvSpPr>
            <p:nvPr/>
          </p:nvSpPr>
          <p:spPr bwMode="auto">
            <a:xfrm>
              <a:off x="8187554"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Oval 1413"/>
            <p:cNvSpPr>
              <a:spLocks noChangeArrowheads="1"/>
            </p:cNvSpPr>
            <p:nvPr/>
          </p:nvSpPr>
          <p:spPr bwMode="auto">
            <a:xfrm>
              <a:off x="8283126"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Oval 1414"/>
            <p:cNvSpPr>
              <a:spLocks noChangeArrowheads="1"/>
            </p:cNvSpPr>
            <p:nvPr/>
          </p:nvSpPr>
          <p:spPr bwMode="auto">
            <a:xfrm>
              <a:off x="8378698"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Oval 1415"/>
            <p:cNvSpPr>
              <a:spLocks noChangeArrowheads="1"/>
            </p:cNvSpPr>
            <p:nvPr/>
          </p:nvSpPr>
          <p:spPr bwMode="auto">
            <a:xfrm>
              <a:off x="8475544"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Oval 1416"/>
            <p:cNvSpPr>
              <a:spLocks noChangeArrowheads="1"/>
            </p:cNvSpPr>
            <p:nvPr/>
          </p:nvSpPr>
          <p:spPr bwMode="auto">
            <a:xfrm>
              <a:off x="8571116"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Oval 1417"/>
            <p:cNvSpPr>
              <a:spLocks noChangeArrowheads="1"/>
            </p:cNvSpPr>
            <p:nvPr/>
          </p:nvSpPr>
          <p:spPr bwMode="auto">
            <a:xfrm>
              <a:off x="8666688"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Oval 1418"/>
            <p:cNvSpPr>
              <a:spLocks noChangeArrowheads="1"/>
            </p:cNvSpPr>
            <p:nvPr/>
          </p:nvSpPr>
          <p:spPr bwMode="auto">
            <a:xfrm>
              <a:off x="8762260"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Oval 1419"/>
            <p:cNvSpPr>
              <a:spLocks noChangeArrowheads="1"/>
            </p:cNvSpPr>
            <p:nvPr/>
          </p:nvSpPr>
          <p:spPr bwMode="auto">
            <a:xfrm>
              <a:off x="8953404"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Oval 1420"/>
            <p:cNvSpPr>
              <a:spLocks noChangeArrowheads="1"/>
            </p:cNvSpPr>
            <p:nvPr/>
          </p:nvSpPr>
          <p:spPr bwMode="auto">
            <a:xfrm>
              <a:off x="9529384"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Oval 1421"/>
            <p:cNvSpPr>
              <a:spLocks noChangeArrowheads="1"/>
            </p:cNvSpPr>
            <p:nvPr/>
          </p:nvSpPr>
          <p:spPr bwMode="auto">
            <a:xfrm>
              <a:off x="5525556" y="1784926"/>
              <a:ext cx="31857" cy="318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Oval 1422"/>
            <p:cNvSpPr>
              <a:spLocks noChangeArrowheads="1"/>
            </p:cNvSpPr>
            <p:nvPr/>
          </p:nvSpPr>
          <p:spPr bwMode="auto">
            <a:xfrm>
              <a:off x="5600739"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Oval 1423"/>
            <p:cNvSpPr>
              <a:spLocks noChangeArrowheads="1"/>
            </p:cNvSpPr>
            <p:nvPr/>
          </p:nvSpPr>
          <p:spPr bwMode="auto">
            <a:xfrm>
              <a:off x="5696311"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Oval 1424"/>
            <p:cNvSpPr>
              <a:spLocks noChangeArrowheads="1"/>
            </p:cNvSpPr>
            <p:nvPr/>
          </p:nvSpPr>
          <p:spPr bwMode="auto">
            <a:xfrm>
              <a:off x="5793157"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 name="Oval 1425"/>
            <p:cNvSpPr>
              <a:spLocks noChangeArrowheads="1"/>
            </p:cNvSpPr>
            <p:nvPr/>
          </p:nvSpPr>
          <p:spPr bwMode="auto">
            <a:xfrm>
              <a:off x="5888729"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 name="Oval 1426"/>
            <p:cNvSpPr>
              <a:spLocks noChangeArrowheads="1"/>
            </p:cNvSpPr>
            <p:nvPr/>
          </p:nvSpPr>
          <p:spPr bwMode="auto">
            <a:xfrm>
              <a:off x="5984301"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 name="Oval 1427"/>
            <p:cNvSpPr>
              <a:spLocks noChangeArrowheads="1"/>
            </p:cNvSpPr>
            <p:nvPr/>
          </p:nvSpPr>
          <p:spPr bwMode="auto">
            <a:xfrm>
              <a:off x="6569202" y="1774732"/>
              <a:ext cx="52246" cy="522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 name="Oval 1428"/>
            <p:cNvSpPr>
              <a:spLocks noChangeArrowheads="1"/>
            </p:cNvSpPr>
            <p:nvPr/>
          </p:nvSpPr>
          <p:spPr bwMode="auto">
            <a:xfrm>
              <a:off x="6654579"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 name="Oval 1429"/>
            <p:cNvSpPr>
              <a:spLocks noChangeArrowheads="1"/>
            </p:cNvSpPr>
            <p:nvPr/>
          </p:nvSpPr>
          <p:spPr bwMode="auto">
            <a:xfrm>
              <a:off x="6846998"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 name="Oval 1430"/>
            <p:cNvSpPr>
              <a:spLocks noChangeArrowheads="1"/>
            </p:cNvSpPr>
            <p:nvPr/>
          </p:nvSpPr>
          <p:spPr bwMode="auto">
            <a:xfrm>
              <a:off x="7038142"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 name="Oval 1431"/>
            <p:cNvSpPr>
              <a:spLocks noChangeArrowheads="1"/>
            </p:cNvSpPr>
            <p:nvPr/>
          </p:nvSpPr>
          <p:spPr bwMode="auto">
            <a:xfrm>
              <a:off x="7133713"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Oval 1432"/>
            <p:cNvSpPr>
              <a:spLocks noChangeArrowheads="1"/>
            </p:cNvSpPr>
            <p:nvPr/>
          </p:nvSpPr>
          <p:spPr bwMode="auto">
            <a:xfrm>
              <a:off x="7229285"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 name="Oval 1433"/>
            <p:cNvSpPr>
              <a:spLocks noChangeArrowheads="1"/>
            </p:cNvSpPr>
            <p:nvPr/>
          </p:nvSpPr>
          <p:spPr bwMode="auto">
            <a:xfrm>
              <a:off x="7324857"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 name="Oval 1434"/>
            <p:cNvSpPr>
              <a:spLocks noChangeArrowheads="1"/>
            </p:cNvSpPr>
            <p:nvPr/>
          </p:nvSpPr>
          <p:spPr bwMode="auto">
            <a:xfrm>
              <a:off x="742170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Oval 1435"/>
            <p:cNvSpPr>
              <a:spLocks noChangeArrowheads="1"/>
            </p:cNvSpPr>
            <p:nvPr/>
          </p:nvSpPr>
          <p:spPr bwMode="auto">
            <a:xfrm>
              <a:off x="7517276"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Oval 1436"/>
            <p:cNvSpPr>
              <a:spLocks noChangeArrowheads="1"/>
            </p:cNvSpPr>
            <p:nvPr/>
          </p:nvSpPr>
          <p:spPr bwMode="auto">
            <a:xfrm>
              <a:off x="7612848"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Oval 1437"/>
            <p:cNvSpPr>
              <a:spLocks noChangeArrowheads="1"/>
            </p:cNvSpPr>
            <p:nvPr/>
          </p:nvSpPr>
          <p:spPr bwMode="auto">
            <a:xfrm>
              <a:off x="7708420"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Oval 1438"/>
            <p:cNvSpPr>
              <a:spLocks noChangeArrowheads="1"/>
            </p:cNvSpPr>
            <p:nvPr/>
          </p:nvSpPr>
          <p:spPr bwMode="auto">
            <a:xfrm>
              <a:off x="7803992"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 name="Oval 1439"/>
            <p:cNvSpPr>
              <a:spLocks noChangeArrowheads="1"/>
            </p:cNvSpPr>
            <p:nvPr/>
          </p:nvSpPr>
          <p:spPr bwMode="auto">
            <a:xfrm>
              <a:off x="7900838"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 name="Oval 1440"/>
            <p:cNvSpPr>
              <a:spLocks noChangeArrowheads="1"/>
            </p:cNvSpPr>
            <p:nvPr/>
          </p:nvSpPr>
          <p:spPr bwMode="auto">
            <a:xfrm>
              <a:off x="7996410"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Oval 1441"/>
            <p:cNvSpPr>
              <a:spLocks noChangeArrowheads="1"/>
            </p:cNvSpPr>
            <p:nvPr/>
          </p:nvSpPr>
          <p:spPr bwMode="auto">
            <a:xfrm>
              <a:off x="8091982"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 name="Oval 1442"/>
            <p:cNvSpPr>
              <a:spLocks noChangeArrowheads="1"/>
            </p:cNvSpPr>
            <p:nvPr/>
          </p:nvSpPr>
          <p:spPr bwMode="auto">
            <a:xfrm>
              <a:off x="818755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 name="Oval 1443"/>
            <p:cNvSpPr>
              <a:spLocks noChangeArrowheads="1"/>
            </p:cNvSpPr>
            <p:nvPr/>
          </p:nvSpPr>
          <p:spPr bwMode="auto">
            <a:xfrm>
              <a:off x="8283126"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Oval 1444"/>
            <p:cNvSpPr>
              <a:spLocks noChangeArrowheads="1"/>
            </p:cNvSpPr>
            <p:nvPr/>
          </p:nvSpPr>
          <p:spPr bwMode="auto">
            <a:xfrm>
              <a:off x="8378698"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Oval 1445"/>
            <p:cNvSpPr>
              <a:spLocks noChangeArrowheads="1"/>
            </p:cNvSpPr>
            <p:nvPr/>
          </p:nvSpPr>
          <p:spPr bwMode="auto">
            <a:xfrm>
              <a:off x="847554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1446"/>
            <p:cNvSpPr>
              <a:spLocks noChangeArrowheads="1"/>
            </p:cNvSpPr>
            <p:nvPr/>
          </p:nvSpPr>
          <p:spPr bwMode="auto">
            <a:xfrm>
              <a:off x="8571116"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1447"/>
            <p:cNvSpPr>
              <a:spLocks noChangeArrowheads="1"/>
            </p:cNvSpPr>
            <p:nvPr/>
          </p:nvSpPr>
          <p:spPr bwMode="auto">
            <a:xfrm>
              <a:off x="8666688"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 name="Oval 1448"/>
            <p:cNvSpPr>
              <a:spLocks noChangeArrowheads="1"/>
            </p:cNvSpPr>
            <p:nvPr/>
          </p:nvSpPr>
          <p:spPr bwMode="auto">
            <a:xfrm>
              <a:off x="8762260"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 name="Oval 1449"/>
            <p:cNvSpPr>
              <a:spLocks noChangeArrowheads="1"/>
            </p:cNvSpPr>
            <p:nvPr/>
          </p:nvSpPr>
          <p:spPr bwMode="auto">
            <a:xfrm>
              <a:off x="8857832"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 name="Oval 1450"/>
            <p:cNvSpPr>
              <a:spLocks noChangeArrowheads="1"/>
            </p:cNvSpPr>
            <p:nvPr/>
          </p:nvSpPr>
          <p:spPr bwMode="auto">
            <a:xfrm>
              <a:off x="8953404"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 name="Oval 1451"/>
            <p:cNvSpPr>
              <a:spLocks noChangeArrowheads="1"/>
            </p:cNvSpPr>
            <p:nvPr/>
          </p:nvSpPr>
          <p:spPr bwMode="auto">
            <a:xfrm>
              <a:off x="9050250"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 name="Oval 1452"/>
            <p:cNvSpPr>
              <a:spLocks noChangeArrowheads="1"/>
            </p:cNvSpPr>
            <p:nvPr/>
          </p:nvSpPr>
          <p:spPr bwMode="auto">
            <a:xfrm>
              <a:off x="9145822"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 name="Oval 1453"/>
            <p:cNvSpPr>
              <a:spLocks noChangeArrowheads="1"/>
            </p:cNvSpPr>
            <p:nvPr/>
          </p:nvSpPr>
          <p:spPr bwMode="auto">
            <a:xfrm>
              <a:off x="924139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 name="Oval 1454"/>
            <p:cNvSpPr>
              <a:spLocks noChangeArrowheads="1"/>
            </p:cNvSpPr>
            <p:nvPr/>
          </p:nvSpPr>
          <p:spPr bwMode="auto">
            <a:xfrm>
              <a:off x="9336966"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Oval 1455"/>
            <p:cNvSpPr>
              <a:spLocks noChangeArrowheads="1"/>
            </p:cNvSpPr>
            <p:nvPr/>
          </p:nvSpPr>
          <p:spPr bwMode="auto">
            <a:xfrm>
              <a:off x="9432538"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 name="Oval 1456"/>
            <p:cNvSpPr>
              <a:spLocks noChangeArrowheads="1"/>
            </p:cNvSpPr>
            <p:nvPr/>
          </p:nvSpPr>
          <p:spPr bwMode="auto">
            <a:xfrm>
              <a:off x="952938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 name="Oval 1457"/>
            <p:cNvSpPr>
              <a:spLocks noChangeArrowheads="1"/>
            </p:cNvSpPr>
            <p:nvPr/>
          </p:nvSpPr>
          <p:spPr bwMode="auto">
            <a:xfrm>
              <a:off x="5505167"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 name="Oval 1458"/>
            <p:cNvSpPr>
              <a:spLocks noChangeArrowheads="1"/>
            </p:cNvSpPr>
            <p:nvPr/>
          </p:nvSpPr>
          <p:spPr bwMode="auto">
            <a:xfrm>
              <a:off x="5600739"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 name="Oval 1459"/>
            <p:cNvSpPr>
              <a:spLocks noChangeArrowheads="1"/>
            </p:cNvSpPr>
            <p:nvPr/>
          </p:nvSpPr>
          <p:spPr bwMode="auto">
            <a:xfrm>
              <a:off x="5696311"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 name="Oval 1460"/>
            <p:cNvSpPr>
              <a:spLocks noChangeArrowheads="1"/>
            </p:cNvSpPr>
            <p:nvPr/>
          </p:nvSpPr>
          <p:spPr bwMode="auto">
            <a:xfrm>
              <a:off x="5793157"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 name="Oval 1461"/>
            <p:cNvSpPr>
              <a:spLocks noChangeArrowheads="1"/>
            </p:cNvSpPr>
            <p:nvPr/>
          </p:nvSpPr>
          <p:spPr bwMode="auto">
            <a:xfrm>
              <a:off x="5888729"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 name="Oval 1462"/>
            <p:cNvSpPr>
              <a:spLocks noChangeArrowheads="1"/>
            </p:cNvSpPr>
            <p:nvPr/>
          </p:nvSpPr>
          <p:spPr bwMode="auto">
            <a:xfrm>
              <a:off x="5984301"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 name="Oval 1463"/>
            <p:cNvSpPr>
              <a:spLocks noChangeArrowheads="1"/>
            </p:cNvSpPr>
            <p:nvPr/>
          </p:nvSpPr>
          <p:spPr bwMode="auto">
            <a:xfrm>
              <a:off x="6079873"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 name="Oval 1464"/>
            <p:cNvSpPr>
              <a:spLocks noChangeArrowheads="1"/>
            </p:cNvSpPr>
            <p:nvPr/>
          </p:nvSpPr>
          <p:spPr bwMode="auto">
            <a:xfrm>
              <a:off x="6272291"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 name="Oval 1465"/>
            <p:cNvSpPr>
              <a:spLocks noChangeArrowheads="1"/>
            </p:cNvSpPr>
            <p:nvPr/>
          </p:nvSpPr>
          <p:spPr bwMode="auto">
            <a:xfrm>
              <a:off x="6367863"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 name="Oval 1466"/>
            <p:cNvSpPr>
              <a:spLocks noChangeArrowheads="1"/>
            </p:cNvSpPr>
            <p:nvPr/>
          </p:nvSpPr>
          <p:spPr bwMode="auto">
            <a:xfrm>
              <a:off x="6463435"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 name="Oval 1467"/>
            <p:cNvSpPr>
              <a:spLocks noChangeArrowheads="1"/>
            </p:cNvSpPr>
            <p:nvPr/>
          </p:nvSpPr>
          <p:spPr bwMode="auto">
            <a:xfrm>
              <a:off x="6559007"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 name="Oval 1468"/>
            <p:cNvSpPr>
              <a:spLocks noChangeArrowheads="1"/>
            </p:cNvSpPr>
            <p:nvPr/>
          </p:nvSpPr>
          <p:spPr bwMode="auto">
            <a:xfrm>
              <a:off x="6654579"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 name="Oval 1469"/>
            <p:cNvSpPr>
              <a:spLocks noChangeArrowheads="1"/>
            </p:cNvSpPr>
            <p:nvPr/>
          </p:nvSpPr>
          <p:spPr bwMode="auto">
            <a:xfrm>
              <a:off x="6750151"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 name="Oval 1470"/>
            <p:cNvSpPr>
              <a:spLocks noChangeArrowheads="1"/>
            </p:cNvSpPr>
            <p:nvPr/>
          </p:nvSpPr>
          <p:spPr bwMode="auto">
            <a:xfrm>
              <a:off x="6848272" y="1861383"/>
              <a:ext cx="70086" cy="707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 name="Oval 1471"/>
            <p:cNvSpPr>
              <a:spLocks noChangeArrowheads="1"/>
            </p:cNvSpPr>
            <p:nvPr/>
          </p:nvSpPr>
          <p:spPr bwMode="auto">
            <a:xfrm>
              <a:off x="6942570"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 name="Oval 1472"/>
            <p:cNvSpPr>
              <a:spLocks noChangeArrowheads="1"/>
            </p:cNvSpPr>
            <p:nvPr/>
          </p:nvSpPr>
          <p:spPr bwMode="auto">
            <a:xfrm>
              <a:off x="7038142"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 name="Oval 1473"/>
            <p:cNvSpPr>
              <a:spLocks noChangeArrowheads="1"/>
            </p:cNvSpPr>
            <p:nvPr/>
          </p:nvSpPr>
          <p:spPr bwMode="auto">
            <a:xfrm>
              <a:off x="7133713"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 name="Oval 1474"/>
            <p:cNvSpPr>
              <a:spLocks noChangeArrowheads="1"/>
            </p:cNvSpPr>
            <p:nvPr/>
          </p:nvSpPr>
          <p:spPr bwMode="auto">
            <a:xfrm>
              <a:off x="7229285"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 name="Oval 1475"/>
            <p:cNvSpPr>
              <a:spLocks noChangeArrowheads="1"/>
            </p:cNvSpPr>
            <p:nvPr/>
          </p:nvSpPr>
          <p:spPr bwMode="auto">
            <a:xfrm>
              <a:off x="7324857"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 name="Oval 1476"/>
            <p:cNvSpPr>
              <a:spLocks noChangeArrowheads="1"/>
            </p:cNvSpPr>
            <p:nvPr/>
          </p:nvSpPr>
          <p:spPr bwMode="auto">
            <a:xfrm>
              <a:off x="742170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Oval 1477"/>
            <p:cNvSpPr>
              <a:spLocks noChangeArrowheads="1"/>
            </p:cNvSpPr>
            <p:nvPr/>
          </p:nvSpPr>
          <p:spPr bwMode="auto">
            <a:xfrm>
              <a:off x="751727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Oval 1478"/>
            <p:cNvSpPr>
              <a:spLocks noChangeArrowheads="1"/>
            </p:cNvSpPr>
            <p:nvPr/>
          </p:nvSpPr>
          <p:spPr bwMode="auto">
            <a:xfrm>
              <a:off x="761284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Oval 1479"/>
            <p:cNvSpPr>
              <a:spLocks noChangeArrowheads="1"/>
            </p:cNvSpPr>
            <p:nvPr/>
          </p:nvSpPr>
          <p:spPr bwMode="auto">
            <a:xfrm>
              <a:off x="7708420"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Oval 1480"/>
            <p:cNvSpPr>
              <a:spLocks noChangeArrowheads="1"/>
            </p:cNvSpPr>
            <p:nvPr/>
          </p:nvSpPr>
          <p:spPr bwMode="auto">
            <a:xfrm>
              <a:off x="7803992"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Oval 1481"/>
            <p:cNvSpPr>
              <a:spLocks noChangeArrowheads="1"/>
            </p:cNvSpPr>
            <p:nvPr/>
          </p:nvSpPr>
          <p:spPr bwMode="auto">
            <a:xfrm>
              <a:off x="790083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Oval 1482"/>
            <p:cNvSpPr>
              <a:spLocks noChangeArrowheads="1"/>
            </p:cNvSpPr>
            <p:nvPr/>
          </p:nvSpPr>
          <p:spPr bwMode="auto">
            <a:xfrm>
              <a:off x="7996410"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Oval 1483"/>
            <p:cNvSpPr>
              <a:spLocks noChangeArrowheads="1"/>
            </p:cNvSpPr>
            <p:nvPr/>
          </p:nvSpPr>
          <p:spPr bwMode="auto">
            <a:xfrm>
              <a:off x="8091982"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Oval 1484"/>
            <p:cNvSpPr>
              <a:spLocks noChangeArrowheads="1"/>
            </p:cNvSpPr>
            <p:nvPr/>
          </p:nvSpPr>
          <p:spPr bwMode="auto">
            <a:xfrm>
              <a:off x="818755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Oval 1485"/>
            <p:cNvSpPr>
              <a:spLocks noChangeArrowheads="1"/>
            </p:cNvSpPr>
            <p:nvPr/>
          </p:nvSpPr>
          <p:spPr bwMode="auto">
            <a:xfrm>
              <a:off x="828312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Oval 1486"/>
            <p:cNvSpPr>
              <a:spLocks noChangeArrowheads="1"/>
            </p:cNvSpPr>
            <p:nvPr/>
          </p:nvSpPr>
          <p:spPr bwMode="auto">
            <a:xfrm>
              <a:off x="8378698"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Oval 1487"/>
            <p:cNvSpPr>
              <a:spLocks noChangeArrowheads="1"/>
            </p:cNvSpPr>
            <p:nvPr/>
          </p:nvSpPr>
          <p:spPr bwMode="auto">
            <a:xfrm>
              <a:off x="847554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Oval 1488"/>
            <p:cNvSpPr>
              <a:spLocks noChangeArrowheads="1"/>
            </p:cNvSpPr>
            <p:nvPr/>
          </p:nvSpPr>
          <p:spPr bwMode="auto">
            <a:xfrm>
              <a:off x="857111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Oval 1489"/>
            <p:cNvSpPr>
              <a:spLocks noChangeArrowheads="1"/>
            </p:cNvSpPr>
            <p:nvPr/>
          </p:nvSpPr>
          <p:spPr bwMode="auto">
            <a:xfrm>
              <a:off x="866668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Oval 1490"/>
            <p:cNvSpPr>
              <a:spLocks noChangeArrowheads="1"/>
            </p:cNvSpPr>
            <p:nvPr/>
          </p:nvSpPr>
          <p:spPr bwMode="auto">
            <a:xfrm>
              <a:off x="8762260"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Oval 1491"/>
            <p:cNvSpPr>
              <a:spLocks noChangeArrowheads="1"/>
            </p:cNvSpPr>
            <p:nvPr/>
          </p:nvSpPr>
          <p:spPr bwMode="auto">
            <a:xfrm>
              <a:off x="8857832"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Oval 1492"/>
            <p:cNvSpPr>
              <a:spLocks noChangeArrowheads="1"/>
            </p:cNvSpPr>
            <p:nvPr/>
          </p:nvSpPr>
          <p:spPr bwMode="auto">
            <a:xfrm>
              <a:off x="895467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Oval 1493"/>
            <p:cNvSpPr>
              <a:spLocks noChangeArrowheads="1"/>
            </p:cNvSpPr>
            <p:nvPr/>
          </p:nvSpPr>
          <p:spPr bwMode="auto">
            <a:xfrm>
              <a:off x="9050250"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Oval 1494"/>
            <p:cNvSpPr>
              <a:spLocks noChangeArrowheads="1"/>
            </p:cNvSpPr>
            <p:nvPr/>
          </p:nvSpPr>
          <p:spPr bwMode="auto">
            <a:xfrm>
              <a:off x="9145822"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Oval 1495"/>
            <p:cNvSpPr>
              <a:spLocks noChangeArrowheads="1"/>
            </p:cNvSpPr>
            <p:nvPr/>
          </p:nvSpPr>
          <p:spPr bwMode="auto">
            <a:xfrm>
              <a:off x="924139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Oval 1496"/>
            <p:cNvSpPr>
              <a:spLocks noChangeArrowheads="1"/>
            </p:cNvSpPr>
            <p:nvPr/>
          </p:nvSpPr>
          <p:spPr bwMode="auto">
            <a:xfrm>
              <a:off x="933696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Oval 1497"/>
            <p:cNvSpPr>
              <a:spLocks noChangeArrowheads="1"/>
            </p:cNvSpPr>
            <p:nvPr/>
          </p:nvSpPr>
          <p:spPr bwMode="auto">
            <a:xfrm>
              <a:off x="9432538"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Oval 1498"/>
            <p:cNvSpPr>
              <a:spLocks noChangeArrowheads="1"/>
            </p:cNvSpPr>
            <p:nvPr/>
          </p:nvSpPr>
          <p:spPr bwMode="auto">
            <a:xfrm>
              <a:off x="952938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Oval 1499"/>
            <p:cNvSpPr>
              <a:spLocks noChangeArrowheads="1"/>
            </p:cNvSpPr>
            <p:nvPr/>
          </p:nvSpPr>
          <p:spPr bwMode="auto">
            <a:xfrm>
              <a:off x="962495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Oval 1500"/>
            <p:cNvSpPr>
              <a:spLocks noChangeArrowheads="1"/>
            </p:cNvSpPr>
            <p:nvPr/>
          </p:nvSpPr>
          <p:spPr bwMode="auto">
            <a:xfrm>
              <a:off x="972052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Oval 1501"/>
            <p:cNvSpPr>
              <a:spLocks noChangeArrowheads="1"/>
            </p:cNvSpPr>
            <p:nvPr/>
          </p:nvSpPr>
          <p:spPr bwMode="auto">
            <a:xfrm>
              <a:off x="5409595"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Oval 1502"/>
            <p:cNvSpPr>
              <a:spLocks noChangeArrowheads="1"/>
            </p:cNvSpPr>
            <p:nvPr/>
          </p:nvSpPr>
          <p:spPr bwMode="auto">
            <a:xfrm>
              <a:off x="5505167"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Oval 1503"/>
            <p:cNvSpPr>
              <a:spLocks noChangeArrowheads="1"/>
            </p:cNvSpPr>
            <p:nvPr/>
          </p:nvSpPr>
          <p:spPr bwMode="auto">
            <a:xfrm>
              <a:off x="5600739"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Oval 1504"/>
            <p:cNvSpPr>
              <a:spLocks noChangeArrowheads="1"/>
            </p:cNvSpPr>
            <p:nvPr/>
          </p:nvSpPr>
          <p:spPr bwMode="auto">
            <a:xfrm>
              <a:off x="5696311"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Oval 1505"/>
            <p:cNvSpPr>
              <a:spLocks noChangeArrowheads="1"/>
            </p:cNvSpPr>
            <p:nvPr/>
          </p:nvSpPr>
          <p:spPr bwMode="auto">
            <a:xfrm>
              <a:off x="5793157"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Oval 1506"/>
            <p:cNvSpPr>
              <a:spLocks noChangeArrowheads="1"/>
            </p:cNvSpPr>
            <p:nvPr/>
          </p:nvSpPr>
          <p:spPr bwMode="auto">
            <a:xfrm>
              <a:off x="5888729"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Oval 1507"/>
            <p:cNvSpPr>
              <a:spLocks noChangeArrowheads="1"/>
            </p:cNvSpPr>
            <p:nvPr/>
          </p:nvSpPr>
          <p:spPr bwMode="auto">
            <a:xfrm>
              <a:off x="5984301"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Oval 1508"/>
            <p:cNvSpPr>
              <a:spLocks noChangeArrowheads="1"/>
            </p:cNvSpPr>
            <p:nvPr/>
          </p:nvSpPr>
          <p:spPr bwMode="auto">
            <a:xfrm>
              <a:off x="6079873"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Oval 1509"/>
            <p:cNvSpPr>
              <a:spLocks noChangeArrowheads="1"/>
            </p:cNvSpPr>
            <p:nvPr/>
          </p:nvSpPr>
          <p:spPr bwMode="auto">
            <a:xfrm>
              <a:off x="6175445"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Oval 1510"/>
            <p:cNvSpPr>
              <a:spLocks noChangeArrowheads="1"/>
            </p:cNvSpPr>
            <p:nvPr/>
          </p:nvSpPr>
          <p:spPr bwMode="auto">
            <a:xfrm>
              <a:off x="6272291"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Oval 1511"/>
            <p:cNvSpPr>
              <a:spLocks noChangeArrowheads="1"/>
            </p:cNvSpPr>
            <p:nvPr/>
          </p:nvSpPr>
          <p:spPr bwMode="auto">
            <a:xfrm>
              <a:off x="6367863"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Oval 1512"/>
            <p:cNvSpPr>
              <a:spLocks noChangeArrowheads="1"/>
            </p:cNvSpPr>
            <p:nvPr/>
          </p:nvSpPr>
          <p:spPr bwMode="auto">
            <a:xfrm>
              <a:off x="6463435"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Oval 1513"/>
            <p:cNvSpPr>
              <a:spLocks noChangeArrowheads="1"/>
            </p:cNvSpPr>
            <p:nvPr/>
          </p:nvSpPr>
          <p:spPr bwMode="auto">
            <a:xfrm>
              <a:off x="6559007"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Oval 1514"/>
            <p:cNvSpPr>
              <a:spLocks noChangeArrowheads="1"/>
            </p:cNvSpPr>
            <p:nvPr/>
          </p:nvSpPr>
          <p:spPr bwMode="auto">
            <a:xfrm>
              <a:off x="6654579"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Oval 1515"/>
            <p:cNvSpPr>
              <a:spLocks noChangeArrowheads="1"/>
            </p:cNvSpPr>
            <p:nvPr/>
          </p:nvSpPr>
          <p:spPr bwMode="auto">
            <a:xfrm>
              <a:off x="6750151"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Oval 1516"/>
            <p:cNvSpPr>
              <a:spLocks noChangeArrowheads="1"/>
            </p:cNvSpPr>
            <p:nvPr/>
          </p:nvSpPr>
          <p:spPr bwMode="auto">
            <a:xfrm>
              <a:off x="684699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Oval 1517"/>
            <p:cNvSpPr>
              <a:spLocks noChangeArrowheads="1"/>
            </p:cNvSpPr>
            <p:nvPr/>
          </p:nvSpPr>
          <p:spPr bwMode="auto">
            <a:xfrm>
              <a:off x="6942570"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Oval 1518"/>
            <p:cNvSpPr>
              <a:spLocks noChangeArrowheads="1"/>
            </p:cNvSpPr>
            <p:nvPr/>
          </p:nvSpPr>
          <p:spPr bwMode="auto">
            <a:xfrm>
              <a:off x="7038142"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Oval 1519"/>
            <p:cNvSpPr>
              <a:spLocks noChangeArrowheads="1"/>
            </p:cNvSpPr>
            <p:nvPr/>
          </p:nvSpPr>
          <p:spPr bwMode="auto">
            <a:xfrm>
              <a:off x="7133713"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Oval 1520"/>
            <p:cNvSpPr>
              <a:spLocks noChangeArrowheads="1"/>
            </p:cNvSpPr>
            <p:nvPr/>
          </p:nvSpPr>
          <p:spPr bwMode="auto">
            <a:xfrm>
              <a:off x="7229285"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Oval 1521"/>
            <p:cNvSpPr>
              <a:spLocks noChangeArrowheads="1"/>
            </p:cNvSpPr>
            <p:nvPr/>
          </p:nvSpPr>
          <p:spPr bwMode="auto">
            <a:xfrm>
              <a:off x="7324857"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Oval 1522"/>
            <p:cNvSpPr>
              <a:spLocks noChangeArrowheads="1"/>
            </p:cNvSpPr>
            <p:nvPr/>
          </p:nvSpPr>
          <p:spPr bwMode="auto">
            <a:xfrm>
              <a:off x="742170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Oval 1523"/>
            <p:cNvSpPr>
              <a:spLocks noChangeArrowheads="1"/>
            </p:cNvSpPr>
            <p:nvPr/>
          </p:nvSpPr>
          <p:spPr bwMode="auto">
            <a:xfrm>
              <a:off x="7517276"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Oval 1524"/>
            <p:cNvSpPr>
              <a:spLocks noChangeArrowheads="1"/>
            </p:cNvSpPr>
            <p:nvPr/>
          </p:nvSpPr>
          <p:spPr bwMode="auto">
            <a:xfrm>
              <a:off x="761284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1525"/>
            <p:cNvSpPr>
              <a:spLocks noChangeArrowheads="1"/>
            </p:cNvSpPr>
            <p:nvPr/>
          </p:nvSpPr>
          <p:spPr bwMode="auto">
            <a:xfrm>
              <a:off x="7708420"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Oval 1526"/>
            <p:cNvSpPr>
              <a:spLocks noChangeArrowheads="1"/>
            </p:cNvSpPr>
            <p:nvPr/>
          </p:nvSpPr>
          <p:spPr bwMode="auto">
            <a:xfrm>
              <a:off x="7803992"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Oval 1527"/>
            <p:cNvSpPr>
              <a:spLocks noChangeArrowheads="1"/>
            </p:cNvSpPr>
            <p:nvPr/>
          </p:nvSpPr>
          <p:spPr bwMode="auto">
            <a:xfrm>
              <a:off x="790083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Oval 1528"/>
            <p:cNvSpPr>
              <a:spLocks noChangeArrowheads="1"/>
            </p:cNvSpPr>
            <p:nvPr/>
          </p:nvSpPr>
          <p:spPr bwMode="auto">
            <a:xfrm>
              <a:off x="7996410"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Oval 1529"/>
            <p:cNvSpPr>
              <a:spLocks noChangeArrowheads="1"/>
            </p:cNvSpPr>
            <p:nvPr/>
          </p:nvSpPr>
          <p:spPr bwMode="auto">
            <a:xfrm>
              <a:off x="8091982"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2" name="Oval 1530"/>
            <p:cNvSpPr>
              <a:spLocks noChangeArrowheads="1"/>
            </p:cNvSpPr>
            <p:nvPr/>
          </p:nvSpPr>
          <p:spPr bwMode="auto">
            <a:xfrm>
              <a:off x="818755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3" name="Oval 1531"/>
            <p:cNvSpPr>
              <a:spLocks noChangeArrowheads="1"/>
            </p:cNvSpPr>
            <p:nvPr/>
          </p:nvSpPr>
          <p:spPr bwMode="auto">
            <a:xfrm>
              <a:off x="8283126"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4" name="Oval 1532"/>
            <p:cNvSpPr>
              <a:spLocks noChangeArrowheads="1"/>
            </p:cNvSpPr>
            <p:nvPr/>
          </p:nvSpPr>
          <p:spPr bwMode="auto">
            <a:xfrm>
              <a:off x="8378698"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5" name="Oval 1533"/>
            <p:cNvSpPr>
              <a:spLocks noChangeArrowheads="1"/>
            </p:cNvSpPr>
            <p:nvPr/>
          </p:nvSpPr>
          <p:spPr bwMode="auto">
            <a:xfrm>
              <a:off x="847554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6" name="Oval 1534"/>
            <p:cNvSpPr>
              <a:spLocks noChangeArrowheads="1"/>
            </p:cNvSpPr>
            <p:nvPr/>
          </p:nvSpPr>
          <p:spPr bwMode="auto">
            <a:xfrm>
              <a:off x="8571116"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7" name="Oval 1535"/>
            <p:cNvSpPr>
              <a:spLocks noChangeArrowheads="1"/>
            </p:cNvSpPr>
            <p:nvPr/>
          </p:nvSpPr>
          <p:spPr bwMode="auto">
            <a:xfrm>
              <a:off x="866668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8" name="Oval 1536"/>
            <p:cNvSpPr>
              <a:spLocks noChangeArrowheads="1"/>
            </p:cNvSpPr>
            <p:nvPr/>
          </p:nvSpPr>
          <p:spPr bwMode="auto">
            <a:xfrm>
              <a:off x="8762260"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Oval 1537"/>
            <p:cNvSpPr>
              <a:spLocks noChangeArrowheads="1"/>
            </p:cNvSpPr>
            <p:nvPr/>
          </p:nvSpPr>
          <p:spPr bwMode="auto">
            <a:xfrm>
              <a:off x="8857832"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Oval 1538"/>
            <p:cNvSpPr>
              <a:spLocks noChangeArrowheads="1"/>
            </p:cNvSpPr>
            <p:nvPr/>
          </p:nvSpPr>
          <p:spPr bwMode="auto">
            <a:xfrm>
              <a:off x="895467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Oval 1539"/>
            <p:cNvSpPr>
              <a:spLocks noChangeArrowheads="1"/>
            </p:cNvSpPr>
            <p:nvPr/>
          </p:nvSpPr>
          <p:spPr bwMode="auto">
            <a:xfrm>
              <a:off x="9050250"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Oval 1540"/>
            <p:cNvSpPr>
              <a:spLocks noChangeArrowheads="1"/>
            </p:cNvSpPr>
            <p:nvPr/>
          </p:nvSpPr>
          <p:spPr bwMode="auto">
            <a:xfrm>
              <a:off x="9145822"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Oval 1541"/>
            <p:cNvSpPr>
              <a:spLocks noChangeArrowheads="1"/>
            </p:cNvSpPr>
            <p:nvPr/>
          </p:nvSpPr>
          <p:spPr bwMode="auto">
            <a:xfrm>
              <a:off x="924139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4" name="Oval 1542"/>
            <p:cNvSpPr>
              <a:spLocks noChangeArrowheads="1"/>
            </p:cNvSpPr>
            <p:nvPr/>
          </p:nvSpPr>
          <p:spPr bwMode="auto">
            <a:xfrm>
              <a:off x="9336966"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5" name="Oval 1543"/>
            <p:cNvSpPr>
              <a:spLocks noChangeArrowheads="1"/>
            </p:cNvSpPr>
            <p:nvPr/>
          </p:nvSpPr>
          <p:spPr bwMode="auto">
            <a:xfrm>
              <a:off x="9432538"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6" name="Oval 1544"/>
            <p:cNvSpPr>
              <a:spLocks noChangeArrowheads="1"/>
            </p:cNvSpPr>
            <p:nvPr/>
          </p:nvSpPr>
          <p:spPr bwMode="auto">
            <a:xfrm>
              <a:off x="5314023"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7" name="Oval 1545"/>
            <p:cNvSpPr>
              <a:spLocks noChangeArrowheads="1"/>
            </p:cNvSpPr>
            <p:nvPr/>
          </p:nvSpPr>
          <p:spPr bwMode="auto">
            <a:xfrm>
              <a:off x="5409595"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8" name="Oval 1546"/>
            <p:cNvSpPr>
              <a:spLocks noChangeArrowheads="1"/>
            </p:cNvSpPr>
            <p:nvPr/>
          </p:nvSpPr>
          <p:spPr bwMode="auto">
            <a:xfrm>
              <a:off x="5505167"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9" name="Oval 1547"/>
            <p:cNvSpPr>
              <a:spLocks noChangeArrowheads="1"/>
            </p:cNvSpPr>
            <p:nvPr/>
          </p:nvSpPr>
          <p:spPr bwMode="auto">
            <a:xfrm>
              <a:off x="5696311"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0" name="Oval 1548"/>
            <p:cNvSpPr>
              <a:spLocks noChangeArrowheads="1"/>
            </p:cNvSpPr>
            <p:nvPr/>
          </p:nvSpPr>
          <p:spPr bwMode="auto">
            <a:xfrm>
              <a:off x="5793157"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1" name="Oval 1549"/>
            <p:cNvSpPr>
              <a:spLocks noChangeArrowheads="1"/>
            </p:cNvSpPr>
            <p:nvPr/>
          </p:nvSpPr>
          <p:spPr bwMode="auto">
            <a:xfrm>
              <a:off x="5888729"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2" name="Oval 1550"/>
            <p:cNvSpPr>
              <a:spLocks noChangeArrowheads="1"/>
            </p:cNvSpPr>
            <p:nvPr/>
          </p:nvSpPr>
          <p:spPr bwMode="auto">
            <a:xfrm>
              <a:off x="5984301"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3" name="Oval 1551"/>
            <p:cNvSpPr>
              <a:spLocks noChangeArrowheads="1"/>
            </p:cNvSpPr>
            <p:nvPr/>
          </p:nvSpPr>
          <p:spPr bwMode="auto">
            <a:xfrm>
              <a:off x="6079873"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4" name="Oval 1552"/>
            <p:cNvSpPr>
              <a:spLocks noChangeArrowheads="1"/>
            </p:cNvSpPr>
            <p:nvPr/>
          </p:nvSpPr>
          <p:spPr bwMode="auto">
            <a:xfrm>
              <a:off x="6175445"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5" name="Oval 1553"/>
            <p:cNvSpPr>
              <a:spLocks noChangeArrowheads="1"/>
            </p:cNvSpPr>
            <p:nvPr/>
          </p:nvSpPr>
          <p:spPr bwMode="auto">
            <a:xfrm>
              <a:off x="6272291"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6" name="Oval 1554"/>
            <p:cNvSpPr>
              <a:spLocks noChangeArrowheads="1"/>
            </p:cNvSpPr>
            <p:nvPr/>
          </p:nvSpPr>
          <p:spPr bwMode="auto">
            <a:xfrm>
              <a:off x="6367863"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Oval 1555"/>
            <p:cNvSpPr>
              <a:spLocks noChangeArrowheads="1"/>
            </p:cNvSpPr>
            <p:nvPr/>
          </p:nvSpPr>
          <p:spPr bwMode="auto">
            <a:xfrm>
              <a:off x="6463435"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Oval 1556"/>
            <p:cNvSpPr>
              <a:spLocks noChangeArrowheads="1"/>
            </p:cNvSpPr>
            <p:nvPr/>
          </p:nvSpPr>
          <p:spPr bwMode="auto">
            <a:xfrm>
              <a:off x="6559007"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Oval 1557"/>
            <p:cNvSpPr>
              <a:spLocks noChangeArrowheads="1"/>
            </p:cNvSpPr>
            <p:nvPr/>
          </p:nvSpPr>
          <p:spPr bwMode="auto">
            <a:xfrm>
              <a:off x="6654579"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Oval 1558"/>
            <p:cNvSpPr>
              <a:spLocks noChangeArrowheads="1"/>
            </p:cNvSpPr>
            <p:nvPr/>
          </p:nvSpPr>
          <p:spPr bwMode="auto">
            <a:xfrm>
              <a:off x="6750151"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Oval 1559"/>
            <p:cNvSpPr>
              <a:spLocks noChangeArrowheads="1"/>
            </p:cNvSpPr>
            <p:nvPr/>
          </p:nvSpPr>
          <p:spPr bwMode="auto">
            <a:xfrm>
              <a:off x="6846998"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2" name="Oval 1560"/>
            <p:cNvSpPr>
              <a:spLocks noChangeArrowheads="1"/>
            </p:cNvSpPr>
            <p:nvPr/>
          </p:nvSpPr>
          <p:spPr bwMode="auto">
            <a:xfrm>
              <a:off x="6942570"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Oval 1561"/>
            <p:cNvSpPr>
              <a:spLocks noChangeArrowheads="1"/>
            </p:cNvSpPr>
            <p:nvPr/>
          </p:nvSpPr>
          <p:spPr bwMode="auto">
            <a:xfrm>
              <a:off x="7038142"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4" name="Oval 1562"/>
            <p:cNvSpPr>
              <a:spLocks noChangeArrowheads="1"/>
            </p:cNvSpPr>
            <p:nvPr/>
          </p:nvSpPr>
          <p:spPr bwMode="auto">
            <a:xfrm>
              <a:off x="7133713"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Oval 1564"/>
            <p:cNvSpPr>
              <a:spLocks noChangeArrowheads="1"/>
            </p:cNvSpPr>
            <p:nvPr/>
          </p:nvSpPr>
          <p:spPr bwMode="auto">
            <a:xfrm>
              <a:off x="7229285"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6" name="Oval 1565"/>
            <p:cNvSpPr>
              <a:spLocks noChangeArrowheads="1"/>
            </p:cNvSpPr>
            <p:nvPr/>
          </p:nvSpPr>
          <p:spPr bwMode="auto">
            <a:xfrm>
              <a:off x="7324857"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7" name="Oval 1566"/>
            <p:cNvSpPr>
              <a:spLocks noChangeArrowheads="1"/>
            </p:cNvSpPr>
            <p:nvPr/>
          </p:nvSpPr>
          <p:spPr bwMode="auto">
            <a:xfrm>
              <a:off x="7421704"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Oval 1567"/>
            <p:cNvSpPr>
              <a:spLocks noChangeArrowheads="1"/>
            </p:cNvSpPr>
            <p:nvPr/>
          </p:nvSpPr>
          <p:spPr bwMode="auto">
            <a:xfrm>
              <a:off x="7517276"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9" name="Oval 1568"/>
            <p:cNvSpPr>
              <a:spLocks noChangeArrowheads="1"/>
            </p:cNvSpPr>
            <p:nvPr/>
          </p:nvSpPr>
          <p:spPr bwMode="auto">
            <a:xfrm>
              <a:off x="7612848"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0" name="Oval 1569"/>
            <p:cNvSpPr>
              <a:spLocks noChangeArrowheads="1"/>
            </p:cNvSpPr>
            <p:nvPr/>
          </p:nvSpPr>
          <p:spPr bwMode="auto">
            <a:xfrm>
              <a:off x="7708420"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1" name="Oval 1570"/>
            <p:cNvSpPr>
              <a:spLocks noChangeArrowheads="1"/>
            </p:cNvSpPr>
            <p:nvPr/>
          </p:nvSpPr>
          <p:spPr bwMode="auto">
            <a:xfrm>
              <a:off x="7803992"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Oval 1571"/>
            <p:cNvSpPr>
              <a:spLocks noChangeArrowheads="1"/>
            </p:cNvSpPr>
            <p:nvPr/>
          </p:nvSpPr>
          <p:spPr bwMode="auto">
            <a:xfrm>
              <a:off x="7900838"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3" name="Oval 1572"/>
            <p:cNvSpPr>
              <a:spLocks noChangeArrowheads="1"/>
            </p:cNvSpPr>
            <p:nvPr/>
          </p:nvSpPr>
          <p:spPr bwMode="auto">
            <a:xfrm>
              <a:off x="7996410"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4" name="Oval 1573"/>
            <p:cNvSpPr>
              <a:spLocks noChangeArrowheads="1"/>
            </p:cNvSpPr>
            <p:nvPr/>
          </p:nvSpPr>
          <p:spPr bwMode="auto">
            <a:xfrm>
              <a:off x="8091982"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Oval 1574"/>
            <p:cNvSpPr>
              <a:spLocks noChangeArrowheads="1"/>
            </p:cNvSpPr>
            <p:nvPr/>
          </p:nvSpPr>
          <p:spPr bwMode="auto">
            <a:xfrm>
              <a:off x="8187554"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Oval 1575"/>
            <p:cNvSpPr>
              <a:spLocks noChangeArrowheads="1"/>
            </p:cNvSpPr>
            <p:nvPr/>
          </p:nvSpPr>
          <p:spPr bwMode="auto">
            <a:xfrm>
              <a:off x="8283126"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Oval 1576"/>
            <p:cNvSpPr>
              <a:spLocks noChangeArrowheads="1"/>
            </p:cNvSpPr>
            <p:nvPr/>
          </p:nvSpPr>
          <p:spPr bwMode="auto">
            <a:xfrm>
              <a:off x="8378698"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8" name="Oval 1577"/>
            <p:cNvSpPr>
              <a:spLocks noChangeArrowheads="1"/>
            </p:cNvSpPr>
            <p:nvPr/>
          </p:nvSpPr>
          <p:spPr bwMode="auto">
            <a:xfrm>
              <a:off x="8475544"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9" name="Oval 1578"/>
            <p:cNvSpPr>
              <a:spLocks noChangeArrowheads="1"/>
            </p:cNvSpPr>
            <p:nvPr/>
          </p:nvSpPr>
          <p:spPr bwMode="auto">
            <a:xfrm>
              <a:off x="8571116"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Oval 1579"/>
            <p:cNvSpPr>
              <a:spLocks noChangeArrowheads="1"/>
            </p:cNvSpPr>
            <p:nvPr/>
          </p:nvSpPr>
          <p:spPr bwMode="auto">
            <a:xfrm>
              <a:off x="8666688"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1" name="Oval 1580"/>
            <p:cNvSpPr>
              <a:spLocks noChangeArrowheads="1"/>
            </p:cNvSpPr>
            <p:nvPr/>
          </p:nvSpPr>
          <p:spPr bwMode="auto">
            <a:xfrm>
              <a:off x="8762260"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2" name="Oval 1581"/>
            <p:cNvSpPr>
              <a:spLocks noChangeArrowheads="1"/>
            </p:cNvSpPr>
            <p:nvPr/>
          </p:nvSpPr>
          <p:spPr bwMode="auto">
            <a:xfrm>
              <a:off x="8857832"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3" name="Oval 1582"/>
            <p:cNvSpPr>
              <a:spLocks noChangeArrowheads="1"/>
            </p:cNvSpPr>
            <p:nvPr/>
          </p:nvSpPr>
          <p:spPr bwMode="auto">
            <a:xfrm>
              <a:off x="8954678"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Oval 1583"/>
            <p:cNvSpPr>
              <a:spLocks noChangeArrowheads="1"/>
            </p:cNvSpPr>
            <p:nvPr/>
          </p:nvSpPr>
          <p:spPr bwMode="auto">
            <a:xfrm>
              <a:off x="9145822"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5" name="Oval 1584"/>
            <p:cNvSpPr>
              <a:spLocks noChangeArrowheads="1"/>
            </p:cNvSpPr>
            <p:nvPr/>
          </p:nvSpPr>
          <p:spPr bwMode="auto">
            <a:xfrm>
              <a:off x="9241394"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6" name="Oval 1585"/>
            <p:cNvSpPr>
              <a:spLocks noChangeArrowheads="1"/>
            </p:cNvSpPr>
            <p:nvPr/>
          </p:nvSpPr>
          <p:spPr bwMode="auto">
            <a:xfrm>
              <a:off x="9336966"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7" name="Oval 1586"/>
            <p:cNvSpPr>
              <a:spLocks noChangeArrowheads="1"/>
            </p:cNvSpPr>
            <p:nvPr/>
          </p:nvSpPr>
          <p:spPr bwMode="auto">
            <a:xfrm>
              <a:off x="5314023"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Oval 1587"/>
            <p:cNvSpPr>
              <a:spLocks noChangeArrowheads="1"/>
            </p:cNvSpPr>
            <p:nvPr/>
          </p:nvSpPr>
          <p:spPr bwMode="auto">
            <a:xfrm>
              <a:off x="5409595"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Oval 1588"/>
            <p:cNvSpPr>
              <a:spLocks noChangeArrowheads="1"/>
            </p:cNvSpPr>
            <p:nvPr/>
          </p:nvSpPr>
          <p:spPr bwMode="auto">
            <a:xfrm>
              <a:off x="5505167"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0" name="Oval 1589"/>
            <p:cNvSpPr>
              <a:spLocks noChangeArrowheads="1"/>
            </p:cNvSpPr>
            <p:nvPr/>
          </p:nvSpPr>
          <p:spPr bwMode="auto">
            <a:xfrm>
              <a:off x="5697585"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Oval 1590"/>
            <p:cNvSpPr>
              <a:spLocks noChangeArrowheads="1"/>
            </p:cNvSpPr>
            <p:nvPr/>
          </p:nvSpPr>
          <p:spPr bwMode="auto">
            <a:xfrm>
              <a:off x="5793157"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2" name="Oval 1591"/>
            <p:cNvSpPr>
              <a:spLocks noChangeArrowheads="1"/>
            </p:cNvSpPr>
            <p:nvPr/>
          </p:nvSpPr>
          <p:spPr bwMode="auto">
            <a:xfrm>
              <a:off x="5888729"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Oval 1592"/>
            <p:cNvSpPr>
              <a:spLocks noChangeArrowheads="1"/>
            </p:cNvSpPr>
            <p:nvPr/>
          </p:nvSpPr>
          <p:spPr bwMode="auto">
            <a:xfrm>
              <a:off x="5984301"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Oval 1593"/>
            <p:cNvSpPr>
              <a:spLocks noChangeArrowheads="1"/>
            </p:cNvSpPr>
            <p:nvPr/>
          </p:nvSpPr>
          <p:spPr bwMode="auto">
            <a:xfrm>
              <a:off x="6079873"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Oval 1594"/>
            <p:cNvSpPr>
              <a:spLocks noChangeArrowheads="1"/>
            </p:cNvSpPr>
            <p:nvPr/>
          </p:nvSpPr>
          <p:spPr bwMode="auto">
            <a:xfrm>
              <a:off x="6175445"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Oval 1595"/>
            <p:cNvSpPr>
              <a:spLocks noChangeArrowheads="1"/>
            </p:cNvSpPr>
            <p:nvPr/>
          </p:nvSpPr>
          <p:spPr bwMode="auto">
            <a:xfrm>
              <a:off x="6272291"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Oval 1596"/>
            <p:cNvSpPr>
              <a:spLocks noChangeArrowheads="1"/>
            </p:cNvSpPr>
            <p:nvPr/>
          </p:nvSpPr>
          <p:spPr bwMode="auto">
            <a:xfrm>
              <a:off x="6367863"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Oval 1597"/>
            <p:cNvSpPr>
              <a:spLocks noChangeArrowheads="1"/>
            </p:cNvSpPr>
            <p:nvPr/>
          </p:nvSpPr>
          <p:spPr bwMode="auto">
            <a:xfrm>
              <a:off x="6463435"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Oval 1598"/>
            <p:cNvSpPr>
              <a:spLocks noChangeArrowheads="1"/>
            </p:cNvSpPr>
            <p:nvPr/>
          </p:nvSpPr>
          <p:spPr bwMode="auto">
            <a:xfrm>
              <a:off x="6559007"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0" name="Oval 1599"/>
            <p:cNvSpPr>
              <a:spLocks noChangeArrowheads="1"/>
            </p:cNvSpPr>
            <p:nvPr/>
          </p:nvSpPr>
          <p:spPr bwMode="auto">
            <a:xfrm>
              <a:off x="6654579"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1" name="Oval 1600"/>
            <p:cNvSpPr>
              <a:spLocks noChangeArrowheads="1"/>
            </p:cNvSpPr>
            <p:nvPr/>
          </p:nvSpPr>
          <p:spPr bwMode="auto">
            <a:xfrm>
              <a:off x="6750151"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601"/>
            <p:cNvSpPr>
              <a:spLocks noChangeArrowheads="1"/>
            </p:cNvSpPr>
            <p:nvPr/>
          </p:nvSpPr>
          <p:spPr bwMode="auto">
            <a:xfrm>
              <a:off x="6846998"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Oval 1602"/>
            <p:cNvSpPr>
              <a:spLocks noChangeArrowheads="1"/>
            </p:cNvSpPr>
            <p:nvPr/>
          </p:nvSpPr>
          <p:spPr bwMode="auto">
            <a:xfrm>
              <a:off x="6942570"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Oval 1603"/>
            <p:cNvSpPr>
              <a:spLocks noChangeArrowheads="1"/>
            </p:cNvSpPr>
            <p:nvPr/>
          </p:nvSpPr>
          <p:spPr bwMode="auto">
            <a:xfrm>
              <a:off x="7038142"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Oval 1604"/>
            <p:cNvSpPr>
              <a:spLocks noChangeArrowheads="1"/>
            </p:cNvSpPr>
            <p:nvPr/>
          </p:nvSpPr>
          <p:spPr bwMode="auto">
            <a:xfrm>
              <a:off x="7133713"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Oval 1605"/>
            <p:cNvSpPr>
              <a:spLocks noChangeArrowheads="1"/>
            </p:cNvSpPr>
            <p:nvPr/>
          </p:nvSpPr>
          <p:spPr bwMode="auto">
            <a:xfrm>
              <a:off x="7229285"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Oval 1606"/>
            <p:cNvSpPr>
              <a:spLocks noChangeArrowheads="1"/>
            </p:cNvSpPr>
            <p:nvPr/>
          </p:nvSpPr>
          <p:spPr bwMode="auto">
            <a:xfrm>
              <a:off x="7326132"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Oval 1607"/>
            <p:cNvSpPr>
              <a:spLocks noChangeArrowheads="1"/>
            </p:cNvSpPr>
            <p:nvPr/>
          </p:nvSpPr>
          <p:spPr bwMode="auto">
            <a:xfrm>
              <a:off x="7421704"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Oval 1608"/>
            <p:cNvSpPr>
              <a:spLocks noChangeArrowheads="1"/>
            </p:cNvSpPr>
            <p:nvPr/>
          </p:nvSpPr>
          <p:spPr bwMode="auto">
            <a:xfrm>
              <a:off x="7517276"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Oval 1609"/>
            <p:cNvSpPr>
              <a:spLocks noChangeArrowheads="1"/>
            </p:cNvSpPr>
            <p:nvPr/>
          </p:nvSpPr>
          <p:spPr bwMode="auto">
            <a:xfrm>
              <a:off x="7612848"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Oval 1610"/>
            <p:cNvSpPr>
              <a:spLocks noChangeArrowheads="1"/>
            </p:cNvSpPr>
            <p:nvPr/>
          </p:nvSpPr>
          <p:spPr bwMode="auto">
            <a:xfrm>
              <a:off x="7708420"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2" name="Oval 1611"/>
            <p:cNvSpPr>
              <a:spLocks noChangeArrowheads="1"/>
            </p:cNvSpPr>
            <p:nvPr/>
          </p:nvSpPr>
          <p:spPr bwMode="auto">
            <a:xfrm>
              <a:off x="7803992"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3" name="Oval 1612"/>
            <p:cNvSpPr>
              <a:spLocks noChangeArrowheads="1"/>
            </p:cNvSpPr>
            <p:nvPr/>
          </p:nvSpPr>
          <p:spPr bwMode="auto">
            <a:xfrm>
              <a:off x="7900838"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4" name="Oval 1613"/>
            <p:cNvSpPr>
              <a:spLocks noChangeArrowheads="1"/>
            </p:cNvSpPr>
            <p:nvPr/>
          </p:nvSpPr>
          <p:spPr bwMode="auto">
            <a:xfrm>
              <a:off x="7996410"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5" name="Oval 1614"/>
            <p:cNvSpPr>
              <a:spLocks noChangeArrowheads="1"/>
            </p:cNvSpPr>
            <p:nvPr/>
          </p:nvSpPr>
          <p:spPr bwMode="auto">
            <a:xfrm>
              <a:off x="8091982"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6" name="Oval 1615"/>
            <p:cNvSpPr>
              <a:spLocks noChangeArrowheads="1"/>
            </p:cNvSpPr>
            <p:nvPr/>
          </p:nvSpPr>
          <p:spPr bwMode="auto">
            <a:xfrm>
              <a:off x="8187554"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7" name="Oval 1616"/>
            <p:cNvSpPr>
              <a:spLocks noChangeArrowheads="1"/>
            </p:cNvSpPr>
            <p:nvPr/>
          </p:nvSpPr>
          <p:spPr bwMode="auto">
            <a:xfrm>
              <a:off x="8283126"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8" name="Oval 1617"/>
            <p:cNvSpPr>
              <a:spLocks noChangeArrowheads="1"/>
            </p:cNvSpPr>
            <p:nvPr/>
          </p:nvSpPr>
          <p:spPr bwMode="auto">
            <a:xfrm>
              <a:off x="8378698"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9" name="Oval 1618"/>
            <p:cNvSpPr>
              <a:spLocks noChangeArrowheads="1"/>
            </p:cNvSpPr>
            <p:nvPr/>
          </p:nvSpPr>
          <p:spPr bwMode="auto">
            <a:xfrm>
              <a:off x="8475544"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0" name="Oval 1619"/>
            <p:cNvSpPr>
              <a:spLocks noChangeArrowheads="1"/>
            </p:cNvSpPr>
            <p:nvPr/>
          </p:nvSpPr>
          <p:spPr bwMode="auto">
            <a:xfrm>
              <a:off x="8571116"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1" name="Oval 1620"/>
            <p:cNvSpPr>
              <a:spLocks noChangeArrowheads="1"/>
            </p:cNvSpPr>
            <p:nvPr/>
          </p:nvSpPr>
          <p:spPr bwMode="auto">
            <a:xfrm>
              <a:off x="8857832"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2" name="Oval 1621"/>
            <p:cNvSpPr>
              <a:spLocks noChangeArrowheads="1"/>
            </p:cNvSpPr>
            <p:nvPr/>
          </p:nvSpPr>
          <p:spPr bwMode="auto">
            <a:xfrm>
              <a:off x="9050250"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3" name="Oval 1622"/>
            <p:cNvSpPr>
              <a:spLocks noChangeArrowheads="1"/>
            </p:cNvSpPr>
            <p:nvPr/>
          </p:nvSpPr>
          <p:spPr bwMode="auto">
            <a:xfrm>
              <a:off x="5040050" y="2257052"/>
              <a:ext cx="45875" cy="47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4" name="Oval 1623"/>
            <p:cNvSpPr>
              <a:spLocks noChangeArrowheads="1"/>
            </p:cNvSpPr>
            <p:nvPr/>
          </p:nvSpPr>
          <p:spPr bwMode="auto">
            <a:xfrm>
              <a:off x="5314023"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5" name="Oval 1624"/>
            <p:cNvSpPr>
              <a:spLocks noChangeArrowheads="1"/>
            </p:cNvSpPr>
            <p:nvPr/>
          </p:nvSpPr>
          <p:spPr bwMode="auto">
            <a:xfrm>
              <a:off x="5505167"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6" name="Oval 1625"/>
            <p:cNvSpPr>
              <a:spLocks noChangeArrowheads="1"/>
            </p:cNvSpPr>
            <p:nvPr/>
          </p:nvSpPr>
          <p:spPr bwMode="auto">
            <a:xfrm>
              <a:off x="5697585"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7" name="Oval 1626"/>
            <p:cNvSpPr>
              <a:spLocks noChangeArrowheads="1"/>
            </p:cNvSpPr>
            <p:nvPr/>
          </p:nvSpPr>
          <p:spPr bwMode="auto">
            <a:xfrm>
              <a:off x="5793157"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8" name="Oval 1627"/>
            <p:cNvSpPr>
              <a:spLocks noChangeArrowheads="1"/>
            </p:cNvSpPr>
            <p:nvPr/>
          </p:nvSpPr>
          <p:spPr bwMode="auto">
            <a:xfrm>
              <a:off x="5888729"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9" name="Oval 1628"/>
            <p:cNvSpPr>
              <a:spLocks noChangeArrowheads="1"/>
            </p:cNvSpPr>
            <p:nvPr/>
          </p:nvSpPr>
          <p:spPr bwMode="auto">
            <a:xfrm>
              <a:off x="5984301"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0" name="Oval 1629"/>
            <p:cNvSpPr>
              <a:spLocks noChangeArrowheads="1"/>
            </p:cNvSpPr>
            <p:nvPr/>
          </p:nvSpPr>
          <p:spPr bwMode="auto">
            <a:xfrm>
              <a:off x="6079873"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1" name="Oval 1630"/>
            <p:cNvSpPr>
              <a:spLocks noChangeArrowheads="1"/>
            </p:cNvSpPr>
            <p:nvPr/>
          </p:nvSpPr>
          <p:spPr bwMode="auto">
            <a:xfrm>
              <a:off x="6175445"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2" name="Oval 1631"/>
            <p:cNvSpPr>
              <a:spLocks noChangeArrowheads="1"/>
            </p:cNvSpPr>
            <p:nvPr/>
          </p:nvSpPr>
          <p:spPr bwMode="auto">
            <a:xfrm>
              <a:off x="6272291"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3" name="Oval 1632"/>
            <p:cNvSpPr>
              <a:spLocks noChangeArrowheads="1"/>
            </p:cNvSpPr>
            <p:nvPr/>
          </p:nvSpPr>
          <p:spPr bwMode="auto">
            <a:xfrm>
              <a:off x="6367863"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4" name="Oval 1633"/>
            <p:cNvSpPr>
              <a:spLocks noChangeArrowheads="1"/>
            </p:cNvSpPr>
            <p:nvPr/>
          </p:nvSpPr>
          <p:spPr bwMode="auto">
            <a:xfrm>
              <a:off x="6463435"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5" name="Oval 1634"/>
            <p:cNvSpPr>
              <a:spLocks noChangeArrowheads="1"/>
            </p:cNvSpPr>
            <p:nvPr/>
          </p:nvSpPr>
          <p:spPr bwMode="auto">
            <a:xfrm>
              <a:off x="6559007"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6" name="Oval 1635"/>
            <p:cNvSpPr>
              <a:spLocks noChangeArrowheads="1"/>
            </p:cNvSpPr>
            <p:nvPr/>
          </p:nvSpPr>
          <p:spPr bwMode="auto">
            <a:xfrm>
              <a:off x="6654579"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7" name="Oval 1636"/>
            <p:cNvSpPr>
              <a:spLocks noChangeArrowheads="1"/>
            </p:cNvSpPr>
            <p:nvPr/>
          </p:nvSpPr>
          <p:spPr bwMode="auto">
            <a:xfrm>
              <a:off x="6750151"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8" name="Oval 1637"/>
            <p:cNvSpPr>
              <a:spLocks noChangeArrowheads="1"/>
            </p:cNvSpPr>
            <p:nvPr/>
          </p:nvSpPr>
          <p:spPr bwMode="auto">
            <a:xfrm>
              <a:off x="6846998"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9" name="Oval 1638"/>
            <p:cNvSpPr>
              <a:spLocks noChangeArrowheads="1"/>
            </p:cNvSpPr>
            <p:nvPr/>
          </p:nvSpPr>
          <p:spPr bwMode="auto">
            <a:xfrm>
              <a:off x="6942570"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0" name="Oval 1639"/>
            <p:cNvSpPr>
              <a:spLocks noChangeArrowheads="1"/>
            </p:cNvSpPr>
            <p:nvPr/>
          </p:nvSpPr>
          <p:spPr bwMode="auto">
            <a:xfrm>
              <a:off x="7038142"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1" name="Oval 1640"/>
            <p:cNvSpPr>
              <a:spLocks noChangeArrowheads="1"/>
            </p:cNvSpPr>
            <p:nvPr/>
          </p:nvSpPr>
          <p:spPr bwMode="auto">
            <a:xfrm>
              <a:off x="7133713"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2" name="Oval 1641"/>
            <p:cNvSpPr>
              <a:spLocks noChangeArrowheads="1"/>
            </p:cNvSpPr>
            <p:nvPr/>
          </p:nvSpPr>
          <p:spPr bwMode="auto">
            <a:xfrm>
              <a:off x="7229285"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3" name="Oval 1642"/>
            <p:cNvSpPr>
              <a:spLocks noChangeArrowheads="1"/>
            </p:cNvSpPr>
            <p:nvPr/>
          </p:nvSpPr>
          <p:spPr bwMode="auto">
            <a:xfrm>
              <a:off x="7326132"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4" name="Oval 1643"/>
            <p:cNvSpPr>
              <a:spLocks noChangeArrowheads="1"/>
            </p:cNvSpPr>
            <p:nvPr/>
          </p:nvSpPr>
          <p:spPr bwMode="auto">
            <a:xfrm>
              <a:off x="7421704"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5" name="Oval 1644"/>
            <p:cNvSpPr>
              <a:spLocks noChangeArrowheads="1"/>
            </p:cNvSpPr>
            <p:nvPr/>
          </p:nvSpPr>
          <p:spPr bwMode="auto">
            <a:xfrm>
              <a:off x="7517276"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6" name="Oval 1645"/>
            <p:cNvSpPr>
              <a:spLocks noChangeArrowheads="1"/>
            </p:cNvSpPr>
            <p:nvPr/>
          </p:nvSpPr>
          <p:spPr bwMode="auto">
            <a:xfrm>
              <a:off x="7612848"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7" name="Oval 1646"/>
            <p:cNvSpPr>
              <a:spLocks noChangeArrowheads="1"/>
            </p:cNvSpPr>
            <p:nvPr/>
          </p:nvSpPr>
          <p:spPr bwMode="auto">
            <a:xfrm>
              <a:off x="7708420"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8" name="Oval 1647"/>
            <p:cNvSpPr>
              <a:spLocks noChangeArrowheads="1"/>
            </p:cNvSpPr>
            <p:nvPr/>
          </p:nvSpPr>
          <p:spPr bwMode="auto">
            <a:xfrm>
              <a:off x="7803992"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9" name="Oval 1648"/>
            <p:cNvSpPr>
              <a:spLocks noChangeArrowheads="1"/>
            </p:cNvSpPr>
            <p:nvPr/>
          </p:nvSpPr>
          <p:spPr bwMode="auto">
            <a:xfrm>
              <a:off x="7996410"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0" name="Oval 1649"/>
            <p:cNvSpPr>
              <a:spLocks noChangeArrowheads="1"/>
            </p:cNvSpPr>
            <p:nvPr/>
          </p:nvSpPr>
          <p:spPr bwMode="auto">
            <a:xfrm>
              <a:off x="8091982"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1" name="Oval 1650"/>
            <p:cNvSpPr>
              <a:spLocks noChangeArrowheads="1"/>
            </p:cNvSpPr>
            <p:nvPr/>
          </p:nvSpPr>
          <p:spPr bwMode="auto">
            <a:xfrm>
              <a:off x="8187554"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2" name="Oval 1651"/>
            <p:cNvSpPr>
              <a:spLocks noChangeArrowheads="1"/>
            </p:cNvSpPr>
            <p:nvPr/>
          </p:nvSpPr>
          <p:spPr bwMode="auto">
            <a:xfrm>
              <a:off x="8283126"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3" name="Oval 1652"/>
            <p:cNvSpPr>
              <a:spLocks noChangeArrowheads="1"/>
            </p:cNvSpPr>
            <p:nvPr/>
          </p:nvSpPr>
          <p:spPr bwMode="auto">
            <a:xfrm>
              <a:off x="8378698"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4" name="Oval 1653"/>
            <p:cNvSpPr>
              <a:spLocks noChangeArrowheads="1"/>
            </p:cNvSpPr>
            <p:nvPr/>
          </p:nvSpPr>
          <p:spPr bwMode="auto">
            <a:xfrm>
              <a:off x="8475544"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5" name="Oval 1654"/>
            <p:cNvSpPr>
              <a:spLocks noChangeArrowheads="1"/>
            </p:cNvSpPr>
            <p:nvPr/>
          </p:nvSpPr>
          <p:spPr bwMode="auto">
            <a:xfrm>
              <a:off x="8954678"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6" name="Oval 1655"/>
            <p:cNvSpPr>
              <a:spLocks noChangeArrowheads="1"/>
            </p:cNvSpPr>
            <p:nvPr/>
          </p:nvSpPr>
          <p:spPr bwMode="auto">
            <a:xfrm>
              <a:off x="9050250"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7" name="Oval 1656"/>
            <p:cNvSpPr>
              <a:spLocks noChangeArrowheads="1"/>
            </p:cNvSpPr>
            <p:nvPr/>
          </p:nvSpPr>
          <p:spPr bwMode="auto">
            <a:xfrm>
              <a:off x="4930461"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8" name="Oval 1657"/>
            <p:cNvSpPr>
              <a:spLocks noChangeArrowheads="1"/>
            </p:cNvSpPr>
            <p:nvPr/>
          </p:nvSpPr>
          <p:spPr bwMode="auto">
            <a:xfrm>
              <a:off x="5028581" y="2341155"/>
              <a:ext cx="68812" cy="7008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9" name="Oval 1658"/>
            <p:cNvSpPr>
              <a:spLocks noChangeArrowheads="1"/>
            </p:cNvSpPr>
            <p:nvPr/>
          </p:nvSpPr>
          <p:spPr bwMode="auto">
            <a:xfrm>
              <a:off x="5314023"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0" name="Oval 1659"/>
            <p:cNvSpPr>
              <a:spLocks noChangeArrowheads="1"/>
            </p:cNvSpPr>
            <p:nvPr/>
          </p:nvSpPr>
          <p:spPr bwMode="auto">
            <a:xfrm>
              <a:off x="5409595"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1" name="Oval 1660"/>
            <p:cNvSpPr>
              <a:spLocks noChangeArrowheads="1"/>
            </p:cNvSpPr>
            <p:nvPr/>
          </p:nvSpPr>
          <p:spPr bwMode="auto">
            <a:xfrm>
              <a:off x="5505167"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2" name="Oval 1661"/>
            <p:cNvSpPr>
              <a:spLocks noChangeArrowheads="1"/>
            </p:cNvSpPr>
            <p:nvPr/>
          </p:nvSpPr>
          <p:spPr bwMode="auto">
            <a:xfrm>
              <a:off x="5600739"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3" name="Oval 1662"/>
            <p:cNvSpPr>
              <a:spLocks noChangeArrowheads="1"/>
            </p:cNvSpPr>
            <p:nvPr/>
          </p:nvSpPr>
          <p:spPr bwMode="auto">
            <a:xfrm>
              <a:off x="5697585"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4" name="Oval 1663"/>
            <p:cNvSpPr>
              <a:spLocks noChangeArrowheads="1"/>
            </p:cNvSpPr>
            <p:nvPr/>
          </p:nvSpPr>
          <p:spPr bwMode="auto">
            <a:xfrm>
              <a:off x="5793157"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5" name="Oval 1664"/>
            <p:cNvSpPr>
              <a:spLocks noChangeArrowheads="1"/>
            </p:cNvSpPr>
            <p:nvPr/>
          </p:nvSpPr>
          <p:spPr bwMode="auto">
            <a:xfrm>
              <a:off x="5888729"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6" name="Oval 1665"/>
            <p:cNvSpPr>
              <a:spLocks noChangeArrowheads="1"/>
            </p:cNvSpPr>
            <p:nvPr/>
          </p:nvSpPr>
          <p:spPr bwMode="auto">
            <a:xfrm>
              <a:off x="5984301"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7" name="Oval 1666"/>
            <p:cNvSpPr>
              <a:spLocks noChangeArrowheads="1"/>
            </p:cNvSpPr>
            <p:nvPr/>
          </p:nvSpPr>
          <p:spPr bwMode="auto">
            <a:xfrm>
              <a:off x="6079873"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8" name="Oval 1667"/>
            <p:cNvSpPr>
              <a:spLocks noChangeArrowheads="1"/>
            </p:cNvSpPr>
            <p:nvPr/>
          </p:nvSpPr>
          <p:spPr bwMode="auto">
            <a:xfrm>
              <a:off x="6175445"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9" name="Oval 1668"/>
            <p:cNvSpPr>
              <a:spLocks noChangeArrowheads="1"/>
            </p:cNvSpPr>
            <p:nvPr/>
          </p:nvSpPr>
          <p:spPr bwMode="auto">
            <a:xfrm>
              <a:off x="6272291"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0" name="Oval 1669"/>
            <p:cNvSpPr>
              <a:spLocks noChangeArrowheads="1"/>
            </p:cNvSpPr>
            <p:nvPr/>
          </p:nvSpPr>
          <p:spPr bwMode="auto">
            <a:xfrm>
              <a:off x="6367863"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1" name="Oval 1670"/>
            <p:cNvSpPr>
              <a:spLocks noChangeArrowheads="1"/>
            </p:cNvSpPr>
            <p:nvPr/>
          </p:nvSpPr>
          <p:spPr bwMode="auto">
            <a:xfrm>
              <a:off x="6463435"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2" name="Oval 1671"/>
            <p:cNvSpPr>
              <a:spLocks noChangeArrowheads="1"/>
            </p:cNvSpPr>
            <p:nvPr/>
          </p:nvSpPr>
          <p:spPr bwMode="auto">
            <a:xfrm>
              <a:off x="6559007"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3" name="Oval 1672"/>
            <p:cNvSpPr>
              <a:spLocks noChangeArrowheads="1"/>
            </p:cNvSpPr>
            <p:nvPr/>
          </p:nvSpPr>
          <p:spPr bwMode="auto">
            <a:xfrm>
              <a:off x="6654579"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4" name="Oval 1673"/>
            <p:cNvSpPr>
              <a:spLocks noChangeArrowheads="1"/>
            </p:cNvSpPr>
            <p:nvPr/>
          </p:nvSpPr>
          <p:spPr bwMode="auto">
            <a:xfrm>
              <a:off x="6750151"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5" name="Oval 1674"/>
            <p:cNvSpPr>
              <a:spLocks noChangeArrowheads="1"/>
            </p:cNvSpPr>
            <p:nvPr/>
          </p:nvSpPr>
          <p:spPr bwMode="auto">
            <a:xfrm>
              <a:off x="6846998"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6" name="Oval 1675"/>
            <p:cNvSpPr>
              <a:spLocks noChangeArrowheads="1"/>
            </p:cNvSpPr>
            <p:nvPr/>
          </p:nvSpPr>
          <p:spPr bwMode="auto">
            <a:xfrm>
              <a:off x="6942570"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7" name="Oval 1676"/>
            <p:cNvSpPr>
              <a:spLocks noChangeArrowheads="1"/>
            </p:cNvSpPr>
            <p:nvPr/>
          </p:nvSpPr>
          <p:spPr bwMode="auto">
            <a:xfrm>
              <a:off x="7038142"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8" name="Oval 1677"/>
            <p:cNvSpPr>
              <a:spLocks noChangeArrowheads="1"/>
            </p:cNvSpPr>
            <p:nvPr/>
          </p:nvSpPr>
          <p:spPr bwMode="auto">
            <a:xfrm>
              <a:off x="7133713"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9" name="Oval 1678"/>
            <p:cNvSpPr>
              <a:spLocks noChangeArrowheads="1"/>
            </p:cNvSpPr>
            <p:nvPr/>
          </p:nvSpPr>
          <p:spPr bwMode="auto">
            <a:xfrm>
              <a:off x="7229285"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0" name="Oval 1679"/>
            <p:cNvSpPr>
              <a:spLocks noChangeArrowheads="1"/>
            </p:cNvSpPr>
            <p:nvPr/>
          </p:nvSpPr>
          <p:spPr bwMode="auto">
            <a:xfrm>
              <a:off x="7326132"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1" name="Oval 1680"/>
            <p:cNvSpPr>
              <a:spLocks noChangeArrowheads="1"/>
            </p:cNvSpPr>
            <p:nvPr/>
          </p:nvSpPr>
          <p:spPr bwMode="auto">
            <a:xfrm>
              <a:off x="7421704"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2" name="Oval 1681"/>
            <p:cNvSpPr>
              <a:spLocks noChangeArrowheads="1"/>
            </p:cNvSpPr>
            <p:nvPr/>
          </p:nvSpPr>
          <p:spPr bwMode="auto">
            <a:xfrm>
              <a:off x="7517276"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3" name="Oval 1682"/>
            <p:cNvSpPr>
              <a:spLocks noChangeArrowheads="1"/>
            </p:cNvSpPr>
            <p:nvPr/>
          </p:nvSpPr>
          <p:spPr bwMode="auto">
            <a:xfrm>
              <a:off x="7612848"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4" name="Oval 1683"/>
            <p:cNvSpPr>
              <a:spLocks noChangeArrowheads="1"/>
            </p:cNvSpPr>
            <p:nvPr/>
          </p:nvSpPr>
          <p:spPr bwMode="auto">
            <a:xfrm>
              <a:off x="7708420"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5" name="Oval 1684"/>
            <p:cNvSpPr>
              <a:spLocks noChangeArrowheads="1"/>
            </p:cNvSpPr>
            <p:nvPr/>
          </p:nvSpPr>
          <p:spPr bwMode="auto">
            <a:xfrm>
              <a:off x="8091982"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6" name="Oval 1685"/>
            <p:cNvSpPr>
              <a:spLocks noChangeArrowheads="1"/>
            </p:cNvSpPr>
            <p:nvPr/>
          </p:nvSpPr>
          <p:spPr bwMode="auto">
            <a:xfrm>
              <a:off x="8187554"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7" name="Oval 1686"/>
            <p:cNvSpPr>
              <a:spLocks noChangeArrowheads="1"/>
            </p:cNvSpPr>
            <p:nvPr/>
          </p:nvSpPr>
          <p:spPr bwMode="auto">
            <a:xfrm>
              <a:off x="8283126"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8" name="Oval 1687"/>
            <p:cNvSpPr>
              <a:spLocks noChangeArrowheads="1"/>
            </p:cNvSpPr>
            <p:nvPr/>
          </p:nvSpPr>
          <p:spPr bwMode="auto">
            <a:xfrm>
              <a:off x="8378698"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9" name="Oval 1688"/>
            <p:cNvSpPr>
              <a:spLocks noChangeArrowheads="1"/>
            </p:cNvSpPr>
            <p:nvPr/>
          </p:nvSpPr>
          <p:spPr bwMode="auto">
            <a:xfrm>
              <a:off x="8475544"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0" name="Oval 1689"/>
            <p:cNvSpPr>
              <a:spLocks noChangeArrowheads="1"/>
            </p:cNvSpPr>
            <p:nvPr/>
          </p:nvSpPr>
          <p:spPr bwMode="auto">
            <a:xfrm>
              <a:off x="8954678"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1" name="Oval 1690"/>
            <p:cNvSpPr>
              <a:spLocks noChangeArrowheads="1"/>
            </p:cNvSpPr>
            <p:nvPr/>
          </p:nvSpPr>
          <p:spPr bwMode="auto">
            <a:xfrm>
              <a:off x="5026033"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2" name="Oval 1691"/>
            <p:cNvSpPr>
              <a:spLocks noChangeArrowheads="1"/>
            </p:cNvSpPr>
            <p:nvPr/>
          </p:nvSpPr>
          <p:spPr bwMode="auto">
            <a:xfrm>
              <a:off x="5218451"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3" name="Oval 1692"/>
            <p:cNvSpPr>
              <a:spLocks noChangeArrowheads="1"/>
            </p:cNvSpPr>
            <p:nvPr/>
          </p:nvSpPr>
          <p:spPr bwMode="auto">
            <a:xfrm>
              <a:off x="5314023"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4" name="Oval 1693"/>
            <p:cNvSpPr>
              <a:spLocks noChangeArrowheads="1"/>
            </p:cNvSpPr>
            <p:nvPr/>
          </p:nvSpPr>
          <p:spPr bwMode="auto">
            <a:xfrm>
              <a:off x="5409595"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5" name="Oval 1694"/>
            <p:cNvSpPr>
              <a:spLocks noChangeArrowheads="1"/>
            </p:cNvSpPr>
            <p:nvPr/>
          </p:nvSpPr>
          <p:spPr bwMode="auto">
            <a:xfrm>
              <a:off x="5505167"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6" name="Oval 1695"/>
            <p:cNvSpPr>
              <a:spLocks noChangeArrowheads="1"/>
            </p:cNvSpPr>
            <p:nvPr/>
          </p:nvSpPr>
          <p:spPr bwMode="auto">
            <a:xfrm>
              <a:off x="5600739"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7" name="Oval 1696"/>
            <p:cNvSpPr>
              <a:spLocks noChangeArrowheads="1"/>
            </p:cNvSpPr>
            <p:nvPr/>
          </p:nvSpPr>
          <p:spPr bwMode="auto">
            <a:xfrm>
              <a:off x="5697585"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8" name="Oval 1697"/>
            <p:cNvSpPr>
              <a:spLocks noChangeArrowheads="1"/>
            </p:cNvSpPr>
            <p:nvPr/>
          </p:nvSpPr>
          <p:spPr bwMode="auto">
            <a:xfrm>
              <a:off x="5793157"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9" name="Oval 1698"/>
            <p:cNvSpPr>
              <a:spLocks noChangeArrowheads="1"/>
            </p:cNvSpPr>
            <p:nvPr/>
          </p:nvSpPr>
          <p:spPr bwMode="auto">
            <a:xfrm>
              <a:off x="5888729"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0" name="Oval 1699"/>
            <p:cNvSpPr>
              <a:spLocks noChangeArrowheads="1"/>
            </p:cNvSpPr>
            <p:nvPr/>
          </p:nvSpPr>
          <p:spPr bwMode="auto">
            <a:xfrm>
              <a:off x="5984301"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1" name="Oval 1700"/>
            <p:cNvSpPr>
              <a:spLocks noChangeArrowheads="1"/>
            </p:cNvSpPr>
            <p:nvPr/>
          </p:nvSpPr>
          <p:spPr bwMode="auto">
            <a:xfrm>
              <a:off x="6079873"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2" name="Oval 1701"/>
            <p:cNvSpPr>
              <a:spLocks noChangeArrowheads="1"/>
            </p:cNvSpPr>
            <p:nvPr/>
          </p:nvSpPr>
          <p:spPr bwMode="auto">
            <a:xfrm>
              <a:off x="6175445"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3" name="Oval 1702"/>
            <p:cNvSpPr>
              <a:spLocks noChangeArrowheads="1"/>
            </p:cNvSpPr>
            <p:nvPr/>
          </p:nvSpPr>
          <p:spPr bwMode="auto">
            <a:xfrm>
              <a:off x="6272291"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4" name="Oval 1703"/>
            <p:cNvSpPr>
              <a:spLocks noChangeArrowheads="1"/>
            </p:cNvSpPr>
            <p:nvPr/>
          </p:nvSpPr>
          <p:spPr bwMode="auto">
            <a:xfrm>
              <a:off x="6367863"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5" name="Oval 1704"/>
            <p:cNvSpPr>
              <a:spLocks noChangeArrowheads="1"/>
            </p:cNvSpPr>
            <p:nvPr/>
          </p:nvSpPr>
          <p:spPr bwMode="auto">
            <a:xfrm>
              <a:off x="6463435"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6" name="Oval 1705"/>
            <p:cNvSpPr>
              <a:spLocks noChangeArrowheads="1"/>
            </p:cNvSpPr>
            <p:nvPr/>
          </p:nvSpPr>
          <p:spPr bwMode="auto">
            <a:xfrm>
              <a:off x="6559007"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7" name="Oval 1706"/>
            <p:cNvSpPr>
              <a:spLocks noChangeArrowheads="1"/>
            </p:cNvSpPr>
            <p:nvPr/>
          </p:nvSpPr>
          <p:spPr bwMode="auto">
            <a:xfrm>
              <a:off x="6654579"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8" name="Oval 1707"/>
            <p:cNvSpPr>
              <a:spLocks noChangeArrowheads="1"/>
            </p:cNvSpPr>
            <p:nvPr/>
          </p:nvSpPr>
          <p:spPr bwMode="auto">
            <a:xfrm>
              <a:off x="6750151"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9" name="Oval 1708"/>
            <p:cNvSpPr>
              <a:spLocks noChangeArrowheads="1"/>
            </p:cNvSpPr>
            <p:nvPr/>
          </p:nvSpPr>
          <p:spPr bwMode="auto">
            <a:xfrm>
              <a:off x="6846998"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0" name="Oval 1709"/>
            <p:cNvSpPr>
              <a:spLocks noChangeArrowheads="1"/>
            </p:cNvSpPr>
            <p:nvPr/>
          </p:nvSpPr>
          <p:spPr bwMode="auto">
            <a:xfrm>
              <a:off x="6942570"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1" name="Oval 1710"/>
            <p:cNvSpPr>
              <a:spLocks noChangeArrowheads="1"/>
            </p:cNvSpPr>
            <p:nvPr/>
          </p:nvSpPr>
          <p:spPr bwMode="auto">
            <a:xfrm>
              <a:off x="7038142"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2" name="Oval 1711"/>
            <p:cNvSpPr>
              <a:spLocks noChangeArrowheads="1"/>
            </p:cNvSpPr>
            <p:nvPr/>
          </p:nvSpPr>
          <p:spPr bwMode="auto">
            <a:xfrm>
              <a:off x="7229285"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3" name="Oval 1712"/>
            <p:cNvSpPr>
              <a:spLocks noChangeArrowheads="1"/>
            </p:cNvSpPr>
            <p:nvPr/>
          </p:nvSpPr>
          <p:spPr bwMode="auto">
            <a:xfrm>
              <a:off x="7326132"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4" name="Oval 1713"/>
            <p:cNvSpPr>
              <a:spLocks noChangeArrowheads="1"/>
            </p:cNvSpPr>
            <p:nvPr/>
          </p:nvSpPr>
          <p:spPr bwMode="auto">
            <a:xfrm>
              <a:off x="7421704"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5" name="Oval 1714"/>
            <p:cNvSpPr>
              <a:spLocks noChangeArrowheads="1"/>
            </p:cNvSpPr>
            <p:nvPr/>
          </p:nvSpPr>
          <p:spPr bwMode="auto">
            <a:xfrm>
              <a:off x="7517276"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6" name="Oval 1715"/>
            <p:cNvSpPr>
              <a:spLocks noChangeArrowheads="1"/>
            </p:cNvSpPr>
            <p:nvPr/>
          </p:nvSpPr>
          <p:spPr bwMode="auto">
            <a:xfrm>
              <a:off x="7612848"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7" name="Oval 1716"/>
            <p:cNvSpPr>
              <a:spLocks noChangeArrowheads="1"/>
            </p:cNvSpPr>
            <p:nvPr/>
          </p:nvSpPr>
          <p:spPr bwMode="auto">
            <a:xfrm>
              <a:off x="7708420"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8" name="Oval 1717"/>
            <p:cNvSpPr>
              <a:spLocks noChangeArrowheads="1"/>
            </p:cNvSpPr>
            <p:nvPr/>
          </p:nvSpPr>
          <p:spPr bwMode="auto">
            <a:xfrm>
              <a:off x="8187554"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9" name="Oval 1718"/>
            <p:cNvSpPr>
              <a:spLocks noChangeArrowheads="1"/>
            </p:cNvSpPr>
            <p:nvPr/>
          </p:nvSpPr>
          <p:spPr bwMode="auto">
            <a:xfrm>
              <a:off x="8283126"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0" name="Oval 1719"/>
            <p:cNvSpPr>
              <a:spLocks noChangeArrowheads="1"/>
            </p:cNvSpPr>
            <p:nvPr/>
          </p:nvSpPr>
          <p:spPr bwMode="auto">
            <a:xfrm>
              <a:off x="8378698"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1" name="Oval 1720"/>
            <p:cNvSpPr>
              <a:spLocks noChangeArrowheads="1"/>
            </p:cNvSpPr>
            <p:nvPr/>
          </p:nvSpPr>
          <p:spPr bwMode="auto">
            <a:xfrm>
              <a:off x="8475544"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2" name="Oval 1721"/>
            <p:cNvSpPr>
              <a:spLocks noChangeArrowheads="1"/>
            </p:cNvSpPr>
            <p:nvPr/>
          </p:nvSpPr>
          <p:spPr bwMode="auto">
            <a:xfrm>
              <a:off x="8958501" y="2440550"/>
              <a:ext cx="63715" cy="624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3" name="Oval 1722"/>
            <p:cNvSpPr>
              <a:spLocks noChangeArrowheads="1"/>
            </p:cNvSpPr>
            <p:nvPr/>
          </p:nvSpPr>
          <p:spPr bwMode="auto">
            <a:xfrm>
              <a:off x="5026033"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4" name="Oval 1723"/>
            <p:cNvSpPr>
              <a:spLocks noChangeArrowheads="1"/>
            </p:cNvSpPr>
            <p:nvPr/>
          </p:nvSpPr>
          <p:spPr bwMode="auto">
            <a:xfrm>
              <a:off x="5121605" y="253102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5" name="Oval 1724"/>
            <p:cNvSpPr>
              <a:spLocks noChangeArrowheads="1"/>
            </p:cNvSpPr>
            <p:nvPr/>
          </p:nvSpPr>
          <p:spPr bwMode="auto">
            <a:xfrm>
              <a:off x="5218451"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6" name="Oval 1725"/>
            <p:cNvSpPr>
              <a:spLocks noChangeArrowheads="1"/>
            </p:cNvSpPr>
            <p:nvPr/>
          </p:nvSpPr>
          <p:spPr bwMode="auto">
            <a:xfrm>
              <a:off x="5314023"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7" name="Oval 1726"/>
            <p:cNvSpPr>
              <a:spLocks noChangeArrowheads="1"/>
            </p:cNvSpPr>
            <p:nvPr/>
          </p:nvSpPr>
          <p:spPr bwMode="auto">
            <a:xfrm>
              <a:off x="5409595"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8" name="Oval 1727"/>
            <p:cNvSpPr>
              <a:spLocks noChangeArrowheads="1"/>
            </p:cNvSpPr>
            <p:nvPr/>
          </p:nvSpPr>
          <p:spPr bwMode="auto">
            <a:xfrm>
              <a:off x="5505167"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9" name="Oval 1728"/>
            <p:cNvSpPr>
              <a:spLocks noChangeArrowheads="1"/>
            </p:cNvSpPr>
            <p:nvPr/>
          </p:nvSpPr>
          <p:spPr bwMode="auto">
            <a:xfrm>
              <a:off x="5600739" y="253102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0" name="Oval 1729"/>
            <p:cNvSpPr>
              <a:spLocks noChangeArrowheads="1"/>
            </p:cNvSpPr>
            <p:nvPr/>
          </p:nvSpPr>
          <p:spPr bwMode="auto">
            <a:xfrm>
              <a:off x="5697585"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1" name="Oval 1730"/>
            <p:cNvSpPr>
              <a:spLocks noChangeArrowheads="1"/>
            </p:cNvSpPr>
            <p:nvPr/>
          </p:nvSpPr>
          <p:spPr bwMode="auto">
            <a:xfrm>
              <a:off x="5793157"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2" name="Oval 1731"/>
            <p:cNvSpPr>
              <a:spLocks noChangeArrowheads="1"/>
            </p:cNvSpPr>
            <p:nvPr/>
          </p:nvSpPr>
          <p:spPr bwMode="auto">
            <a:xfrm>
              <a:off x="5888729"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3" name="Oval 1732"/>
            <p:cNvSpPr>
              <a:spLocks noChangeArrowheads="1"/>
            </p:cNvSpPr>
            <p:nvPr/>
          </p:nvSpPr>
          <p:spPr bwMode="auto">
            <a:xfrm>
              <a:off x="5984301"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4" name="Oval 1733"/>
            <p:cNvSpPr>
              <a:spLocks noChangeArrowheads="1"/>
            </p:cNvSpPr>
            <p:nvPr/>
          </p:nvSpPr>
          <p:spPr bwMode="auto">
            <a:xfrm>
              <a:off x="6079873"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5" name="Oval 1734"/>
            <p:cNvSpPr>
              <a:spLocks noChangeArrowheads="1"/>
            </p:cNvSpPr>
            <p:nvPr/>
          </p:nvSpPr>
          <p:spPr bwMode="auto">
            <a:xfrm>
              <a:off x="6175445" y="253102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6" name="Oval 1735"/>
            <p:cNvSpPr>
              <a:spLocks noChangeArrowheads="1"/>
            </p:cNvSpPr>
            <p:nvPr/>
          </p:nvSpPr>
          <p:spPr bwMode="auto">
            <a:xfrm>
              <a:off x="6272291"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7" name="Oval 1736"/>
            <p:cNvSpPr>
              <a:spLocks noChangeArrowheads="1"/>
            </p:cNvSpPr>
            <p:nvPr/>
          </p:nvSpPr>
          <p:spPr bwMode="auto">
            <a:xfrm>
              <a:off x="6367863"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8" name="Oval 1737"/>
            <p:cNvSpPr>
              <a:spLocks noChangeArrowheads="1"/>
            </p:cNvSpPr>
            <p:nvPr/>
          </p:nvSpPr>
          <p:spPr bwMode="auto">
            <a:xfrm>
              <a:off x="6463435"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9" name="Oval 1738"/>
            <p:cNvSpPr>
              <a:spLocks noChangeArrowheads="1"/>
            </p:cNvSpPr>
            <p:nvPr/>
          </p:nvSpPr>
          <p:spPr bwMode="auto">
            <a:xfrm>
              <a:off x="6559007"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0" name="Oval 1739"/>
            <p:cNvSpPr>
              <a:spLocks noChangeArrowheads="1"/>
            </p:cNvSpPr>
            <p:nvPr/>
          </p:nvSpPr>
          <p:spPr bwMode="auto">
            <a:xfrm>
              <a:off x="6654579"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1" name="Oval 1740"/>
            <p:cNvSpPr>
              <a:spLocks noChangeArrowheads="1"/>
            </p:cNvSpPr>
            <p:nvPr/>
          </p:nvSpPr>
          <p:spPr bwMode="auto">
            <a:xfrm>
              <a:off x="6750151" y="253102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2" name="Oval 1741"/>
            <p:cNvSpPr>
              <a:spLocks noChangeArrowheads="1"/>
            </p:cNvSpPr>
            <p:nvPr/>
          </p:nvSpPr>
          <p:spPr bwMode="auto">
            <a:xfrm>
              <a:off x="6846998"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3" name="Oval 1742"/>
            <p:cNvSpPr>
              <a:spLocks noChangeArrowheads="1"/>
            </p:cNvSpPr>
            <p:nvPr/>
          </p:nvSpPr>
          <p:spPr bwMode="auto">
            <a:xfrm>
              <a:off x="6942570"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4" name="Oval 1743"/>
            <p:cNvSpPr>
              <a:spLocks noChangeArrowheads="1"/>
            </p:cNvSpPr>
            <p:nvPr/>
          </p:nvSpPr>
          <p:spPr bwMode="auto">
            <a:xfrm>
              <a:off x="7326132"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5" name="Oval 1744"/>
            <p:cNvSpPr>
              <a:spLocks noChangeArrowheads="1"/>
            </p:cNvSpPr>
            <p:nvPr/>
          </p:nvSpPr>
          <p:spPr bwMode="auto">
            <a:xfrm>
              <a:off x="7421704"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6" name="Oval 1745"/>
            <p:cNvSpPr>
              <a:spLocks noChangeArrowheads="1"/>
            </p:cNvSpPr>
            <p:nvPr/>
          </p:nvSpPr>
          <p:spPr bwMode="auto">
            <a:xfrm>
              <a:off x="7517276"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7" name="Oval 1746"/>
            <p:cNvSpPr>
              <a:spLocks noChangeArrowheads="1"/>
            </p:cNvSpPr>
            <p:nvPr/>
          </p:nvSpPr>
          <p:spPr bwMode="auto">
            <a:xfrm>
              <a:off x="7612848"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8" name="Oval 1747"/>
            <p:cNvSpPr>
              <a:spLocks noChangeArrowheads="1"/>
            </p:cNvSpPr>
            <p:nvPr/>
          </p:nvSpPr>
          <p:spPr bwMode="auto">
            <a:xfrm>
              <a:off x="8283126"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9" name="Oval 1748"/>
            <p:cNvSpPr>
              <a:spLocks noChangeArrowheads="1"/>
            </p:cNvSpPr>
            <p:nvPr/>
          </p:nvSpPr>
          <p:spPr bwMode="auto">
            <a:xfrm>
              <a:off x="8378698" y="253102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0" name="Oval 1749"/>
            <p:cNvSpPr>
              <a:spLocks noChangeArrowheads="1"/>
            </p:cNvSpPr>
            <p:nvPr/>
          </p:nvSpPr>
          <p:spPr bwMode="auto">
            <a:xfrm>
              <a:off x="8475544"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1" name="Oval 1750"/>
            <p:cNvSpPr>
              <a:spLocks noChangeArrowheads="1"/>
            </p:cNvSpPr>
            <p:nvPr/>
          </p:nvSpPr>
          <p:spPr bwMode="auto">
            <a:xfrm>
              <a:off x="5121605"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2" name="Oval 1751"/>
            <p:cNvSpPr>
              <a:spLocks noChangeArrowheads="1"/>
            </p:cNvSpPr>
            <p:nvPr/>
          </p:nvSpPr>
          <p:spPr bwMode="auto">
            <a:xfrm>
              <a:off x="5218451"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3" name="Oval 1752"/>
            <p:cNvSpPr>
              <a:spLocks noChangeArrowheads="1"/>
            </p:cNvSpPr>
            <p:nvPr/>
          </p:nvSpPr>
          <p:spPr bwMode="auto">
            <a:xfrm>
              <a:off x="5314023"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4" name="Oval 1753"/>
            <p:cNvSpPr>
              <a:spLocks noChangeArrowheads="1"/>
            </p:cNvSpPr>
            <p:nvPr/>
          </p:nvSpPr>
          <p:spPr bwMode="auto">
            <a:xfrm>
              <a:off x="5505167"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5" name="Oval 1754"/>
            <p:cNvSpPr>
              <a:spLocks noChangeArrowheads="1"/>
            </p:cNvSpPr>
            <p:nvPr/>
          </p:nvSpPr>
          <p:spPr bwMode="auto">
            <a:xfrm>
              <a:off x="5600739"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6" name="Oval 1755"/>
            <p:cNvSpPr>
              <a:spLocks noChangeArrowheads="1"/>
            </p:cNvSpPr>
            <p:nvPr/>
          </p:nvSpPr>
          <p:spPr bwMode="auto">
            <a:xfrm>
              <a:off x="5697585"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7" name="Oval 1756"/>
            <p:cNvSpPr>
              <a:spLocks noChangeArrowheads="1"/>
            </p:cNvSpPr>
            <p:nvPr/>
          </p:nvSpPr>
          <p:spPr bwMode="auto">
            <a:xfrm>
              <a:off x="5793157" y="262787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8" name="Oval 1757"/>
            <p:cNvSpPr>
              <a:spLocks noChangeArrowheads="1"/>
            </p:cNvSpPr>
            <p:nvPr/>
          </p:nvSpPr>
          <p:spPr bwMode="auto">
            <a:xfrm>
              <a:off x="6079873"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9" name="Oval 1758"/>
            <p:cNvSpPr>
              <a:spLocks noChangeArrowheads="1"/>
            </p:cNvSpPr>
            <p:nvPr/>
          </p:nvSpPr>
          <p:spPr bwMode="auto">
            <a:xfrm>
              <a:off x="6175445"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0" name="Oval 1759"/>
            <p:cNvSpPr>
              <a:spLocks noChangeArrowheads="1"/>
            </p:cNvSpPr>
            <p:nvPr/>
          </p:nvSpPr>
          <p:spPr bwMode="auto">
            <a:xfrm>
              <a:off x="6367863" y="2627871"/>
              <a:ext cx="72635" cy="713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1" name="Oval 1760"/>
            <p:cNvSpPr>
              <a:spLocks noChangeArrowheads="1"/>
            </p:cNvSpPr>
            <p:nvPr/>
          </p:nvSpPr>
          <p:spPr bwMode="auto">
            <a:xfrm>
              <a:off x="6463435"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2" name="Oval 1761"/>
            <p:cNvSpPr>
              <a:spLocks noChangeArrowheads="1"/>
            </p:cNvSpPr>
            <p:nvPr/>
          </p:nvSpPr>
          <p:spPr bwMode="auto">
            <a:xfrm>
              <a:off x="6559007" y="262787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3" name="Oval 1762"/>
            <p:cNvSpPr>
              <a:spLocks noChangeArrowheads="1"/>
            </p:cNvSpPr>
            <p:nvPr/>
          </p:nvSpPr>
          <p:spPr bwMode="auto">
            <a:xfrm>
              <a:off x="6654579"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4" name="Oval 1763"/>
            <p:cNvSpPr>
              <a:spLocks noChangeArrowheads="1"/>
            </p:cNvSpPr>
            <p:nvPr/>
          </p:nvSpPr>
          <p:spPr bwMode="auto">
            <a:xfrm>
              <a:off x="6750151"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5" name="Oval 1765"/>
            <p:cNvSpPr>
              <a:spLocks noChangeArrowheads="1"/>
            </p:cNvSpPr>
            <p:nvPr/>
          </p:nvSpPr>
          <p:spPr bwMode="auto">
            <a:xfrm>
              <a:off x="6846998"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6" name="Oval 1766"/>
            <p:cNvSpPr>
              <a:spLocks noChangeArrowheads="1"/>
            </p:cNvSpPr>
            <p:nvPr/>
          </p:nvSpPr>
          <p:spPr bwMode="auto">
            <a:xfrm>
              <a:off x="4930461"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7" name="Oval 1767"/>
            <p:cNvSpPr>
              <a:spLocks noChangeArrowheads="1"/>
            </p:cNvSpPr>
            <p:nvPr/>
          </p:nvSpPr>
          <p:spPr bwMode="auto">
            <a:xfrm>
              <a:off x="5026033"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8" name="Oval 1768"/>
            <p:cNvSpPr>
              <a:spLocks noChangeArrowheads="1"/>
            </p:cNvSpPr>
            <p:nvPr/>
          </p:nvSpPr>
          <p:spPr bwMode="auto">
            <a:xfrm>
              <a:off x="5121605"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9" name="Oval 1769"/>
            <p:cNvSpPr>
              <a:spLocks noChangeArrowheads="1"/>
            </p:cNvSpPr>
            <p:nvPr/>
          </p:nvSpPr>
          <p:spPr bwMode="auto">
            <a:xfrm>
              <a:off x="5424887" y="2737460"/>
              <a:ext cx="42052" cy="433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0" name="Oval 1770"/>
            <p:cNvSpPr>
              <a:spLocks noChangeArrowheads="1"/>
            </p:cNvSpPr>
            <p:nvPr/>
          </p:nvSpPr>
          <p:spPr bwMode="auto">
            <a:xfrm>
              <a:off x="5600739"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1" name="Oval 1771"/>
            <p:cNvSpPr>
              <a:spLocks noChangeArrowheads="1"/>
            </p:cNvSpPr>
            <p:nvPr/>
          </p:nvSpPr>
          <p:spPr bwMode="auto">
            <a:xfrm>
              <a:off x="5697585"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2" name="Oval 1772"/>
            <p:cNvSpPr>
              <a:spLocks noChangeArrowheads="1"/>
            </p:cNvSpPr>
            <p:nvPr/>
          </p:nvSpPr>
          <p:spPr bwMode="auto">
            <a:xfrm>
              <a:off x="5793157"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3" name="Oval 1773"/>
            <p:cNvSpPr>
              <a:spLocks noChangeArrowheads="1"/>
            </p:cNvSpPr>
            <p:nvPr/>
          </p:nvSpPr>
          <p:spPr bwMode="auto">
            <a:xfrm>
              <a:off x="5888729"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4" name="Oval 1774"/>
            <p:cNvSpPr>
              <a:spLocks noChangeArrowheads="1"/>
            </p:cNvSpPr>
            <p:nvPr/>
          </p:nvSpPr>
          <p:spPr bwMode="auto">
            <a:xfrm>
              <a:off x="5984301"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5" name="Oval 1775"/>
            <p:cNvSpPr>
              <a:spLocks noChangeArrowheads="1"/>
            </p:cNvSpPr>
            <p:nvPr/>
          </p:nvSpPr>
          <p:spPr bwMode="auto">
            <a:xfrm>
              <a:off x="6175445"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6" name="Oval 1776"/>
            <p:cNvSpPr>
              <a:spLocks noChangeArrowheads="1"/>
            </p:cNvSpPr>
            <p:nvPr/>
          </p:nvSpPr>
          <p:spPr bwMode="auto">
            <a:xfrm>
              <a:off x="6272291"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7" name="Oval 1777"/>
            <p:cNvSpPr>
              <a:spLocks noChangeArrowheads="1"/>
            </p:cNvSpPr>
            <p:nvPr/>
          </p:nvSpPr>
          <p:spPr bwMode="auto">
            <a:xfrm>
              <a:off x="6463435"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8" name="Oval 1778"/>
            <p:cNvSpPr>
              <a:spLocks noChangeArrowheads="1"/>
            </p:cNvSpPr>
            <p:nvPr/>
          </p:nvSpPr>
          <p:spPr bwMode="auto">
            <a:xfrm>
              <a:off x="6559007"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9" name="Oval 1779"/>
            <p:cNvSpPr>
              <a:spLocks noChangeArrowheads="1"/>
            </p:cNvSpPr>
            <p:nvPr/>
          </p:nvSpPr>
          <p:spPr bwMode="auto">
            <a:xfrm>
              <a:off x="6654579"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0" name="Oval 1780"/>
            <p:cNvSpPr>
              <a:spLocks noChangeArrowheads="1"/>
            </p:cNvSpPr>
            <p:nvPr/>
          </p:nvSpPr>
          <p:spPr bwMode="auto">
            <a:xfrm>
              <a:off x="6750151"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1" name="Oval 1781"/>
            <p:cNvSpPr>
              <a:spLocks noChangeArrowheads="1"/>
            </p:cNvSpPr>
            <p:nvPr/>
          </p:nvSpPr>
          <p:spPr bwMode="auto">
            <a:xfrm>
              <a:off x="6846998"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2" name="Oval 1782"/>
            <p:cNvSpPr>
              <a:spLocks noChangeArrowheads="1"/>
            </p:cNvSpPr>
            <p:nvPr/>
          </p:nvSpPr>
          <p:spPr bwMode="auto">
            <a:xfrm>
              <a:off x="4930461"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3" name="Oval 1783"/>
            <p:cNvSpPr>
              <a:spLocks noChangeArrowheads="1"/>
            </p:cNvSpPr>
            <p:nvPr/>
          </p:nvSpPr>
          <p:spPr bwMode="auto">
            <a:xfrm>
              <a:off x="5026033"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4" name="Oval 1784"/>
            <p:cNvSpPr>
              <a:spLocks noChangeArrowheads="1"/>
            </p:cNvSpPr>
            <p:nvPr/>
          </p:nvSpPr>
          <p:spPr bwMode="auto">
            <a:xfrm>
              <a:off x="5622402" y="2839404"/>
              <a:ext cx="30583" cy="3185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5" name="Oval 1785"/>
            <p:cNvSpPr>
              <a:spLocks noChangeArrowheads="1"/>
            </p:cNvSpPr>
            <p:nvPr/>
          </p:nvSpPr>
          <p:spPr bwMode="auto">
            <a:xfrm>
              <a:off x="5697585"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6" name="Oval 1786"/>
            <p:cNvSpPr>
              <a:spLocks noChangeArrowheads="1"/>
            </p:cNvSpPr>
            <p:nvPr/>
          </p:nvSpPr>
          <p:spPr bwMode="auto">
            <a:xfrm>
              <a:off x="5793157"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7" name="Oval 1787"/>
            <p:cNvSpPr>
              <a:spLocks noChangeArrowheads="1"/>
            </p:cNvSpPr>
            <p:nvPr/>
          </p:nvSpPr>
          <p:spPr bwMode="auto">
            <a:xfrm>
              <a:off x="5888729"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8" name="Oval 1788"/>
            <p:cNvSpPr>
              <a:spLocks noChangeArrowheads="1"/>
            </p:cNvSpPr>
            <p:nvPr/>
          </p:nvSpPr>
          <p:spPr bwMode="auto">
            <a:xfrm>
              <a:off x="5984301"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9" name="Oval 1789"/>
            <p:cNvSpPr>
              <a:spLocks noChangeArrowheads="1"/>
            </p:cNvSpPr>
            <p:nvPr/>
          </p:nvSpPr>
          <p:spPr bwMode="auto">
            <a:xfrm>
              <a:off x="6079873"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0" name="Oval 1790"/>
            <p:cNvSpPr>
              <a:spLocks noChangeArrowheads="1"/>
            </p:cNvSpPr>
            <p:nvPr/>
          </p:nvSpPr>
          <p:spPr bwMode="auto">
            <a:xfrm>
              <a:off x="6175445" y="28190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1" name="Oval 1791"/>
            <p:cNvSpPr>
              <a:spLocks noChangeArrowheads="1"/>
            </p:cNvSpPr>
            <p:nvPr/>
          </p:nvSpPr>
          <p:spPr bwMode="auto">
            <a:xfrm>
              <a:off x="6272291"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2" name="Oval 1792"/>
            <p:cNvSpPr>
              <a:spLocks noChangeArrowheads="1"/>
            </p:cNvSpPr>
            <p:nvPr/>
          </p:nvSpPr>
          <p:spPr bwMode="auto">
            <a:xfrm>
              <a:off x="6463435"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3" name="Oval 1793"/>
            <p:cNvSpPr>
              <a:spLocks noChangeArrowheads="1"/>
            </p:cNvSpPr>
            <p:nvPr/>
          </p:nvSpPr>
          <p:spPr bwMode="auto">
            <a:xfrm>
              <a:off x="6559007"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4" name="Oval 1794"/>
            <p:cNvSpPr>
              <a:spLocks noChangeArrowheads="1"/>
            </p:cNvSpPr>
            <p:nvPr/>
          </p:nvSpPr>
          <p:spPr bwMode="auto">
            <a:xfrm>
              <a:off x="6654579" y="28190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5" name="Oval 1795"/>
            <p:cNvSpPr>
              <a:spLocks noChangeArrowheads="1"/>
            </p:cNvSpPr>
            <p:nvPr/>
          </p:nvSpPr>
          <p:spPr bwMode="auto">
            <a:xfrm>
              <a:off x="6750151" y="28190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6" name="Oval 1796"/>
            <p:cNvSpPr>
              <a:spLocks noChangeArrowheads="1"/>
            </p:cNvSpPr>
            <p:nvPr/>
          </p:nvSpPr>
          <p:spPr bwMode="auto">
            <a:xfrm>
              <a:off x="5026033"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7" name="Oval 1797"/>
            <p:cNvSpPr>
              <a:spLocks noChangeArrowheads="1"/>
            </p:cNvSpPr>
            <p:nvPr/>
          </p:nvSpPr>
          <p:spPr bwMode="auto">
            <a:xfrm>
              <a:off x="5121605" y="291522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8" name="Oval 1798"/>
            <p:cNvSpPr>
              <a:spLocks noChangeArrowheads="1"/>
            </p:cNvSpPr>
            <p:nvPr/>
          </p:nvSpPr>
          <p:spPr bwMode="auto">
            <a:xfrm>
              <a:off x="5218451"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9" name="Oval 1799"/>
            <p:cNvSpPr>
              <a:spLocks noChangeArrowheads="1"/>
            </p:cNvSpPr>
            <p:nvPr/>
          </p:nvSpPr>
          <p:spPr bwMode="auto">
            <a:xfrm>
              <a:off x="5314023"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0" name="Oval 1800"/>
            <p:cNvSpPr>
              <a:spLocks noChangeArrowheads="1"/>
            </p:cNvSpPr>
            <p:nvPr/>
          </p:nvSpPr>
          <p:spPr bwMode="auto">
            <a:xfrm>
              <a:off x="5993221" y="2924144"/>
              <a:ext cx="56069" cy="560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1" name="Oval 1801"/>
            <p:cNvSpPr>
              <a:spLocks noChangeArrowheads="1"/>
            </p:cNvSpPr>
            <p:nvPr/>
          </p:nvSpPr>
          <p:spPr bwMode="auto">
            <a:xfrm>
              <a:off x="6079873"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2" name="Oval 1802"/>
            <p:cNvSpPr>
              <a:spLocks noChangeArrowheads="1"/>
            </p:cNvSpPr>
            <p:nvPr/>
          </p:nvSpPr>
          <p:spPr bwMode="auto">
            <a:xfrm>
              <a:off x="6175445" y="291522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3" name="Oval 1803"/>
            <p:cNvSpPr>
              <a:spLocks noChangeArrowheads="1"/>
            </p:cNvSpPr>
            <p:nvPr/>
          </p:nvSpPr>
          <p:spPr bwMode="auto">
            <a:xfrm>
              <a:off x="6272291"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4" name="Oval 1804"/>
            <p:cNvSpPr>
              <a:spLocks noChangeArrowheads="1"/>
            </p:cNvSpPr>
            <p:nvPr/>
          </p:nvSpPr>
          <p:spPr bwMode="auto">
            <a:xfrm>
              <a:off x="6367863"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5" name="Oval 1805"/>
            <p:cNvSpPr>
              <a:spLocks noChangeArrowheads="1"/>
            </p:cNvSpPr>
            <p:nvPr/>
          </p:nvSpPr>
          <p:spPr bwMode="auto">
            <a:xfrm>
              <a:off x="6463435"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6" name="Oval 1806"/>
            <p:cNvSpPr>
              <a:spLocks noChangeArrowheads="1"/>
            </p:cNvSpPr>
            <p:nvPr/>
          </p:nvSpPr>
          <p:spPr bwMode="auto">
            <a:xfrm>
              <a:off x="6559007"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7" name="Oval 1807"/>
            <p:cNvSpPr>
              <a:spLocks noChangeArrowheads="1"/>
            </p:cNvSpPr>
            <p:nvPr/>
          </p:nvSpPr>
          <p:spPr bwMode="auto">
            <a:xfrm>
              <a:off x="6654579" y="291522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8" name="Oval 1808"/>
            <p:cNvSpPr>
              <a:spLocks noChangeArrowheads="1"/>
            </p:cNvSpPr>
            <p:nvPr/>
          </p:nvSpPr>
          <p:spPr bwMode="auto">
            <a:xfrm>
              <a:off x="6750151" y="291522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9" name="Oval 1809"/>
            <p:cNvSpPr>
              <a:spLocks noChangeArrowheads="1"/>
            </p:cNvSpPr>
            <p:nvPr/>
          </p:nvSpPr>
          <p:spPr bwMode="auto">
            <a:xfrm>
              <a:off x="4930461"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0" name="Oval 1810"/>
            <p:cNvSpPr>
              <a:spLocks noChangeArrowheads="1"/>
            </p:cNvSpPr>
            <p:nvPr/>
          </p:nvSpPr>
          <p:spPr bwMode="auto">
            <a:xfrm>
              <a:off x="5026033"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1" name="Oval 1811"/>
            <p:cNvSpPr>
              <a:spLocks noChangeArrowheads="1"/>
            </p:cNvSpPr>
            <p:nvPr/>
          </p:nvSpPr>
          <p:spPr bwMode="auto">
            <a:xfrm>
              <a:off x="5121605"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2" name="Oval 1812"/>
            <p:cNvSpPr>
              <a:spLocks noChangeArrowheads="1"/>
            </p:cNvSpPr>
            <p:nvPr/>
          </p:nvSpPr>
          <p:spPr bwMode="auto">
            <a:xfrm>
              <a:off x="5218451"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3" name="Oval 1813"/>
            <p:cNvSpPr>
              <a:spLocks noChangeArrowheads="1"/>
            </p:cNvSpPr>
            <p:nvPr/>
          </p:nvSpPr>
          <p:spPr bwMode="auto">
            <a:xfrm>
              <a:off x="5314023"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4" name="Oval 1814"/>
            <p:cNvSpPr>
              <a:spLocks noChangeArrowheads="1"/>
            </p:cNvSpPr>
            <p:nvPr/>
          </p:nvSpPr>
          <p:spPr bwMode="auto">
            <a:xfrm>
              <a:off x="5409595"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5" name="Oval 1815"/>
            <p:cNvSpPr>
              <a:spLocks noChangeArrowheads="1"/>
            </p:cNvSpPr>
            <p:nvPr/>
          </p:nvSpPr>
          <p:spPr bwMode="auto">
            <a:xfrm>
              <a:off x="5600739"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6" name="Oval 1816"/>
            <p:cNvSpPr>
              <a:spLocks noChangeArrowheads="1"/>
            </p:cNvSpPr>
            <p:nvPr/>
          </p:nvSpPr>
          <p:spPr bwMode="auto">
            <a:xfrm>
              <a:off x="5697585"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7" name="Oval 1817"/>
            <p:cNvSpPr>
              <a:spLocks noChangeArrowheads="1"/>
            </p:cNvSpPr>
            <p:nvPr/>
          </p:nvSpPr>
          <p:spPr bwMode="auto">
            <a:xfrm>
              <a:off x="5888729"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8" name="Oval 1818"/>
            <p:cNvSpPr>
              <a:spLocks noChangeArrowheads="1"/>
            </p:cNvSpPr>
            <p:nvPr/>
          </p:nvSpPr>
          <p:spPr bwMode="auto">
            <a:xfrm>
              <a:off x="5984301"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9" name="Oval 1819"/>
            <p:cNvSpPr>
              <a:spLocks noChangeArrowheads="1"/>
            </p:cNvSpPr>
            <p:nvPr/>
          </p:nvSpPr>
          <p:spPr bwMode="auto">
            <a:xfrm>
              <a:off x="6079873"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0" name="Oval 1820"/>
            <p:cNvSpPr>
              <a:spLocks noChangeArrowheads="1"/>
            </p:cNvSpPr>
            <p:nvPr/>
          </p:nvSpPr>
          <p:spPr bwMode="auto">
            <a:xfrm>
              <a:off x="6175445"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1" name="Oval 1821"/>
            <p:cNvSpPr>
              <a:spLocks noChangeArrowheads="1"/>
            </p:cNvSpPr>
            <p:nvPr/>
          </p:nvSpPr>
          <p:spPr bwMode="auto">
            <a:xfrm>
              <a:off x="6272291"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2" name="Oval 1822"/>
            <p:cNvSpPr>
              <a:spLocks noChangeArrowheads="1"/>
            </p:cNvSpPr>
            <p:nvPr/>
          </p:nvSpPr>
          <p:spPr bwMode="auto">
            <a:xfrm>
              <a:off x="6367863"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3" name="Oval 1823"/>
            <p:cNvSpPr>
              <a:spLocks noChangeArrowheads="1"/>
            </p:cNvSpPr>
            <p:nvPr/>
          </p:nvSpPr>
          <p:spPr bwMode="auto">
            <a:xfrm>
              <a:off x="6463435"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4" name="Oval 1824"/>
            <p:cNvSpPr>
              <a:spLocks noChangeArrowheads="1"/>
            </p:cNvSpPr>
            <p:nvPr/>
          </p:nvSpPr>
          <p:spPr bwMode="auto">
            <a:xfrm>
              <a:off x="6559007"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5" name="Oval 1825"/>
            <p:cNvSpPr>
              <a:spLocks noChangeArrowheads="1"/>
            </p:cNvSpPr>
            <p:nvPr/>
          </p:nvSpPr>
          <p:spPr bwMode="auto">
            <a:xfrm>
              <a:off x="6654579"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6" name="Oval 1826"/>
            <p:cNvSpPr>
              <a:spLocks noChangeArrowheads="1"/>
            </p:cNvSpPr>
            <p:nvPr/>
          </p:nvSpPr>
          <p:spPr bwMode="auto">
            <a:xfrm>
              <a:off x="4834889"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7" name="Oval 1827"/>
            <p:cNvSpPr>
              <a:spLocks noChangeArrowheads="1"/>
            </p:cNvSpPr>
            <p:nvPr/>
          </p:nvSpPr>
          <p:spPr bwMode="auto">
            <a:xfrm>
              <a:off x="4930461"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8" name="Oval 1828"/>
            <p:cNvSpPr>
              <a:spLocks noChangeArrowheads="1"/>
            </p:cNvSpPr>
            <p:nvPr/>
          </p:nvSpPr>
          <p:spPr bwMode="auto">
            <a:xfrm>
              <a:off x="5026033" y="310636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9" name="Oval 1829"/>
            <p:cNvSpPr>
              <a:spLocks noChangeArrowheads="1"/>
            </p:cNvSpPr>
            <p:nvPr/>
          </p:nvSpPr>
          <p:spPr bwMode="auto">
            <a:xfrm>
              <a:off x="5121605" y="310636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0" name="Oval 1830"/>
            <p:cNvSpPr>
              <a:spLocks noChangeArrowheads="1"/>
            </p:cNvSpPr>
            <p:nvPr/>
          </p:nvSpPr>
          <p:spPr bwMode="auto">
            <a:xfrm>
              <a:off x="5218451"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1" name="Oval 1831"/>
            <p:cNvSpPr>
              <a:spLocks noChangeArrowheads="1"/>
            </p:cNvSpPr>
            <p:nvPr/>
          </p:nvSpPr>
          <p:spPr bwMode="auto">
            <a:xfrm>
              <a:off x="5314023"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2" name="Oval 1832"/>
            <p:cNvSpPr>
              <a:spLocks noChangeArrowheads="1"/>
            </p:cNvSpPr>
            <p:nvPr/>
          </p:nvSpPr>
          <p:spPr bwMode="auto">
            <a:xfrm>
              <a:off x="5409595"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3" name="Oval 1833"/>
            <p:cNvSpPr>
              <a:spLocks noChangeArrowheads="1"/>
            </p:cNvSpPr>
            <p:nvPr/>
          </p:nvSpPr>
          <p:spPr bwMode="auto">
            <a:xfrm>
              <a:off x="5505167"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4" name="Oval 1834"/>
            <p:cNvSpPr>
              <a:spLocks noChangeArrowheads="1"/>
            </p:cNvSpPr>
            <p:nvPr/>
          </p:nvSpPr>
          <p:spPr bwMode="auto">
            <a:xfrm>
              <a:off x="5600739" y="310636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5" name="Oval 1835"/>
            <p:cNvSpPr>
              <a:spLocks noChangeArrowheads="1"/>
            </p:cNvSpPr>
            <p:nvPr/>
          </p:nvSpPr>
          <p:spPr bwMode="auto">
            <a:xfrm>
              <a:off x="5697585"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6" name="Oval 1836"/>
            <p:cNvSpPr>
              <a:spLocks noChangeArrowheads="1"/>
            </p:cNvSpPr>
            <p:nvPr/>
          </p:nvSpPr>
          <p:spPr bwMode="auto">
            <a:xfrm>
              <a:off x="5793157"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7" name="Oval 1837"/>
            <p:cNvSpPr>
              <a:spLocks noChangeArrowheads="1"/>
            </p:cNvSpPr>
            <p:nvPr/>
          </p:nvSpPr>
          <p:spPr bwMode="auto">
            <a:xfrm>
              <a:off x="5888729"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8" name="Oval 1838"/>
            <p:cNvSpPr>
              <a:spLocks noChangeArrowheads="1"/>
            </p:cNvSpPr>
            <p:nvPr/>
          </p:nvSpPr>
          <p:spPr bwMode="auto">
            <a:xfrm>
              <a:off x="5984301"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9" name="Oval 1839"/>
            <p:cNvSpPr>
              <a:spLocks noChangeArrowheads="1"/>
            </p:cNvSpPr>
            <p:nvPr/>
          </p:nvSpPr>
          <p:spPr bwMode="auto">
            <a:xfrm>
              <a:off x="6079873"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0" name="Oval 1840"/>
            <p:cNvSpPr>
              <a:spLocks noChangeArrowheads="1"/>
            </p:cNvSpPr>
            <p:nvPr/>
          </p:nvSpPr>
          <p:spPr bwMode="auto">
            <a:xfrm>
              <a:off x="6175445" y="310636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1" name="Oval 1841"/>
            <p:cNvSpPr>
              <a:spLocks noChangeArrowheads="1"/>
            </p:cNvSpPr>
            <p:nvPr/>
          </p:nvSpPr>
          <p:spPr bwMode="auto">
            <a:xfrm>
              <a:off x="6272291"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2" name="Oval 1842"/>
            <p:cNvSpPr>
              <a:spLocks noChangeArrowheads="1"/>
            </p:cNvSpPr>
            <p:nvPr/>
          </p:nvSpPr>
          <p:spPr bwMode="auto">
            <a:xfrm>
              <a:off x="6463435"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3" name="Oval 1843"/>
            <p:cNvSpPr>
              <a:spLocks noChangeArrowheads="1"/>
            </p:cNvSpPr>
            <p:nvPr/>
          </p:nvSpPr>
          <p:spPr bwMode="auto">
            <a:xfrm>
              <a:off x="6559007"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4" name="Oval 1844"/>
            <p:cNvSpPr>
              <a:spLocks noChangeArrowheads="1"/>
            </p:cNvSpPr>
            <p:nvPr/>
          </p:nvSpPr>
          <p:spPr bwMode="auto">
            <a:xfrm>
              <a:off x="4739317"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5" name="Oval 1845"/>
            <p:cNvSpPr>
              <a:spLocks noChangeArrowheads="1"/>
            </p:cNvSpPr>
            <p:nvPr/>
          </p:nvSpPr>
          <p:spPr bwMode="auto">
            <a:xfrm>
              <a:off x="4834889"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6" name="Oval 1846"/>
            <p:cNvSpPr>
              <a:spLocks noChangeArrowheads="1"/>
            </p:cNvSpPr>
            <p:nvPr/>
          </p:nvSpPr>
          <p:spPr bwMode="auto">
            <a:xfrm>
              <a:off x="4930461"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7" name="Oval 1847"/>
            <p:cNvSpPr>
              <a:spLocks noChangeArrowheads="1"/>
            </p:cNvSpPr>
            <p:nvPr/>
          </p:nvSpPr>
          <p:spPr bwMode="auto">
            <a:xfrm>
              <a:off x="5026033" y="32032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8" name="Oval 1848"/>
            <p:cNvSpPr>
              <a:spLocks noChangeArrowheads="1"/>
            </p:cNvSpPr>
            <p:nvPr/>
          </p:nvSpPr>
          <p:spPr bwMode="auto">
            <a:xfrm>
              <a:off x="5121605" y="32032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9" name="Oval 1849"/>
            <p:cNvSpPr>
              <a:spLocks noChangeArrowheads="1"/>
            </p:cNvSpPr>
            <p:nvPr/>
          </p:nvSpPr>
          <p:spPr bwMode="auto">
            <a:xfrm>
              <a:off x="5218451"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0" name="Oval 1850"/>
            <p:cNvSpPr>
              <a:spLocks noChangeArrowheads="1"/>
            </p:cNvSpPr>
            <p:nvPr/>
          </p:nvSpPr>
          <p:spPr bwMode="auto">
            <a:xfrm>
              <a:off x="5314023"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1" name="Oval 1851"/>
            <p:cNvSpPr>
              <a:spLocks noChangeArrowheads="1"/>
            </p:cNvSpPr>
            <p:nvPr/>
          </p:nvSpPr>
          <p:spPr bwMode="auto">
            <a:xfrm>
              <a:off x="5409595"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2" name="Oval 1852"/>
            <p:cNvSpPr>
              <a:spLocks noChangeArrowheads="1"/>
            </p:cNvSpPr>
            <p:nvPr/>
          </p:nvSpPr>
          <p:spPr bwMode="auto">
            <a:xfrm>
              <a:off x="5505167"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3" name="Oval 1853"/>
            <p:cNvSpPr>
              <a:spLocks noChangeArrowheads="1"/>
            </p:cNvSpPr>
            <p:nvPr/>
          </p:nvSpPr>
          <p:spPr bwMode="auto">
            <a:xfrm>
              <a:off x="5600739" y="32032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4" name="Oval 1854"/>
            <p:cNvSpPr>
              <a:spLocks noChangeArrowheads="1"/>
            </p:cNvSpPr>
            <p:nvPr/>
          </p:nvSpPr>
          <p:spPr bwMode="auto">
            <a:xfrm>
              <a:off x="5697585"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5" name="Oval 1855"/>
            <p:cNvSpPr>
              <a:spLocks noChangeArrowheads="1"/>
            </p:cNvSpPr>
            <p:nvPr/>
          </p:nvSpPr>
          <p:spPr bwMode="auto">
            <a:xfrm>
              <a:off x="5793157"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6" name="Oval 1856"/>
            <p:cNvSpPr>
              <a:spLocks noChangeArrowheads="1"/>
            </p:cNvSpPr>
            <p:nvPr/>
          </p:nvSpPr>
          <p:spPr bwMode="auto">
            <a:xfrm>
              <a:off x="5888729"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7" name="Oval 1857"/>
            <p:cNvSpPr>
              <a:spLocks noChangeArrowheads="1"/>
            </p:cNvSpPr>
            <p:nvPr/>
          </p:nvSpPr>
          <p:spPr bwMode="auto">
            <a:xfrm>
              <a:off x="6079873"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8" name="Oval 1858"/>
            <p:cNvSpPr>
              <a:spLocks noChangeArrowheads="1"/>
            </p:cNvSpPr>
            <p:nvPr/>
          </p:nvSpPr>
          <p:spPr bwMode="auto">
            <a:xfrm>
              <a:off x="6175445" y="32032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9" name="Oval 1859"/>
            <p:cNvSpPr>
              <a:spLocks noChangeArrowheads="1"/>
            </p:cNvSpPr>
            <p:nvPr/>
          </p:nvSpPr>
          <p:spPr bwMode="auto">
            <a:xfrm>
              <a:off x="6272291"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0" name="Oval 1860"/>
            <p:cNvSpPr>
              <a:spLocks noChangeArrowheads="1"/>
            </p:cNvSpPr>
            <p:nvPr/>
          </p:nvSpPr>
          <p:spPr bwMode="auto">
            <a:xfrm>
              <a:off x="6367863"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1" name="Oval 1861"/>
            <p:cNvSpPr>
              <a:spLocks noChangeArrowheads="1"/>
            </p:cNvSpPr>
            <p:nvPr/>
          </p:nvSpPr>
          <p:spPr bwMode="auto">
            <a:xfrm>
              <a:off x="6463435"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2" name="Oval 1862"/>
            <p:cNvSpPr>
              <a:spLocks noChangeArrowheads="1"/>
            </p:cNvSpPr>
            <p:nvPr/>
          </p:nvSpPr>
          <p:spPr bwMode="auto">
            <a:xfrm>
              <a:off x="4739317"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3" name="Oval 1863"/>
            <p:cNvSpPr>
              <a:spLocks noChangeArrowheads="1"/>
            </p:cNvSpPr>
            <p:nvPr/>
          </p:nvSpPr>
          <p:spPr bwMode="auto">
            <a:xfrm>
              <a:off x="4834889"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4" name="Oval 1864"/>
            <p:cNvSpPr>
              <a:spLocks noChangeArrowheads="1"/>
            </p:cNvSpPr>
            <p:nvPr/>
          </p:nvSpPr>
          <p:spPr bwMode="auto">
            <a:xfrm>
              <a:off x="4930461"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5" name="Oval 1865"/>
            <p:cNvSpPr>
              <a:spLocks noChangeArrowheads="1"/>
            </p:cNvSpPr>
            <p:nvPr/>
          </p:nvSpPr>
          <p:spPr bwMode="auto">
            <a:xfrm>
              <a:off x="5026033" y="329878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6" name="Oval 1866"/>
            <p:cNvSpPr>
              <a:spLocks noChangeArrowheads="1"/>
            </p:cNvSpPr>
            <p:nvPr/>
          </p:nvSpPr>
          <p:spPr bwMode="auto">
            <a:xfrm>
              <a:off x="5121605" y="329878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7" name="Oval 1867"/>
            <p:cNvSpPr>
              <a:spLocks noChangeArrowheads="1"/>
            </p:cNvSpPr>
            <p:nvPr/>
          </p:nvSpPr>
          <p:spPr bwMode="auto">
            <a:xfrm>
              <a:off x="5218451"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8" name="Oval 1868"/>
            <p:cNvSpPr>
              <a:spLocks noChangeArrowheads="1"/>
            </p:cNvSpPr>
            <p:nvPr/>
          </p:nvSpPr>
          <p:spPr bwMode="auto">
            <a:xfrm>
              <a:off x="5314023"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9" name="Oval 1869"/>
            <p:cNvSpPr>
              <a:spLocks noChangeArrowheads="1"/>
            </p:cNvSpPr>
            <p:nvPr/>
          </p:nvSpPr>
          <p:spPr bwMode="auto">
            <a:xfrm>
              <a:off x="5409595"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0" name="Oval 1870"/>
            <p:cNvSpPr>
              <a:spLocks noChangeArrowheads="1"/>
            </p:cNvSpPr>
            <p:nvPr/>
          </p:nvSpPr>
          <p:spPr bwMode="auto">
            <a:xfrm>
              <a:off x="5505167"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1" name="Oval 1871"/>
            <p:cNvSpPr>
              <a:spLocks noChangeArrowheads="1"/>
            </p:cNvSpPr>
            <p:nvPr/>
          </p:nvSpPr>
          <p:spPr bwMode="auto">
            <a:xfrm>
              <a:off x="5600739" y="329878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2" name="Oval 1872"/>
            <p:cNvSpPr>
              <a:spLocks noChangeArrowheads="1"/>
            </p:cNvSpPr>
            <p:nvPr/>
          </p:nvSpPr>
          <p:spPr bwMode="auto">
            <a:xfrm>
              <a:off x="5697585"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3" name="Oval 1873"/>
            <p:cNvSpPr>
              <a:spLocks noChangeArrowheads="1"/>
            </p:cNvSpPr>
            <p:nvPr/>
          </p:nvSpPr>
          <p:spPr bwMode="auto">
            <a:xfrm>
              <a:off x="5793157"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4" name="Oval 1874"/>
            <p:cNvSpPr>
              <a:spLocks noChangeArrowheads="1"/>
            </p:cNvSpPr>
            <p:nvPr/>
          </p:nvSpPr>
          <p:spPr bwMode="auto">
            <a:xfrm>
              <a:off x="5888729"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5" name="Oval 1875"/>
            <p:cNvSpPr>
              <a:spLocks noChangeArrowheads="1"/>
            </p:cNvSpPr>
            <p:nvPr/>
          </p:nvSpPr>
          <p:spPr bwMode="auto">
            <a:xfrm>
              <a:off x="5984301"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6" name="Oval 1876"/>
            <p:cNvSpPr>
              <a:spLocks noChangeArrowheads="1"/>
            </p:cNvSpPr>
            <p:nvPr/>
          </p:nvSpPr>
          <p:spPr bwMode="auto">
            <a:xfrm>
              <a:off x="6079873"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7" name="Oval 1877"/>
            <p:cNvSpPr>
              <a:spLocks noChangeArrowheads="1"/>
            </p:cNvSpPr>
            <p:nvPr/>
          </p:nvSpPr>
          <p:spPr bwMode="auto">
            <a:xfrm>
              <a:off x="6175445" y="329878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8" name="Oval 1878"/>
            <p:cNvSpPr>
              <a:spLocks noChangeArrowheads="1"/>
            </p:cNvSpPr>
            <p:nvPr/>
          </p:nvSpPr>
          <p:spPr bwMode="auto">
            <a:xfrm>
              <a:off x="6272291"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9" name="Oval 1879"/>
            <p:cNvSpPr>
              <a:spLocks noChangeArrowheads="1"/>
            </p:cNvSpPr>
            <p:nvPr/>
          </p:nvSpPr>
          <p:spPr bwMode="auto">
            <a:xfrm>
              <a:off x="6367863"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0" name="Oval 1880"/>
            <p:cNvSpPr>
              <a:spLocks noChangeArrowheads="1"/>
            </p:cNvSpPr>
            <p:nvPr/>
          </p:nvSpPr>
          <p:spPr bwMode="auto">
            <a:xfrm>
              <a:off x="6463435"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1" name="Oval 1881"/>
            <p:cNvSpPr>
              <a:spLocks noChangeArrowheads="1"/>
            </p:cNvSpPr>
            <p:nvPr/>
          </p:nvSpPr>
          <p:spPr bwMode="auto">
            <a:xfrm>
              <a:off x="4739317"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2" name="Oval 1882"/>
            <p:cNvSpPr>
              <a:spLocks noChangeArrowheads="1"/>
            </p:cNvSpPr>
            <p:nvPr/>
          </p:nvSpPr>
          <p:spPr bwMode="auto">
            <a:xfrm>
              <a:off x="4834889"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3" name="Oval 1883"/>
            <p:cNvSpPr>
              <a:spLocks noChangeArrowheads="1"/>
            </p:cNvSpPr>
            <p:nvPr/>
          </p:nvSpPr>
          <p:spPr bwMode="auto">
            <a:xfrm>
              <a:off x="4930461"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4" name="Oval 1884"/>
            <p:cNvSpPr>
              <a:spLocks noChangeArrowheads="1"/>
            </p:cNvSpPr>
            <p:nvPr/>
          </p:nvSpPr>
          <p:spPr bwMode="auto">
            <a:xfrm>
              <a:off x="5026033" y="339435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5" name="Oval 1885"/>
            <p:cNvSpPr>
              <a:spLocks noChangeArrowheads="1"/>
            </p:cNvSpPr>
            <p:nvPr/>
          </p:nvSpPr>
          <p:spPr bwMode="auto">
            <a:xfrm>
              <a:off x="5121605" y="339435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6" name="Oval 1886"/>
            <p:cNvSpPr>
              <a:spLocks noChangeArrowheads="1"/>
            </p:cNvSpPr>
            <p:nvPr/>
          </p:nvSpPr>
          <p:spPr bwMode="auto">
            <a:xfrm>
              <a:off x="5218451"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7" name="Oval 1887"/>
            <p:cNvSpPr>
              <a:spLocks noChangeArrowheads="1"/>
            </p:cNvSpPr>
            <p:nvPr/>
          </p:nvSpPr>
          <p:spPr bwMode="auto">
            <a:xfrm>
              <a:off x="5314023"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8" name="Oval 1888"/>
            <p:cNvSpPr>
              <a:spLocks noChangeArrowheads="1"/>
            </p:cNvSpPr>
            <p:nvPr/>
          </p:nvSpPr>
          <p:spPr bwMode="auto">
            <a:xfrm>
              <a:off x="5409595"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9" name="Oval 1889"/>
            <p:cNvSpPr>
              <a:spLocks noChangeArrowheads="1"/>
            </p:cNvSpPr>
            <p:nvPr/>
          </p:nvSpPr>
          <p:spPr bwMode="auto">
            <a:xfrm>
              <a:off x="5505167"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0" name="Oval 1890"/>
            <p:cNvSpPr>
              <a:spLocks noChangeArrowheads="1"/>
            </p:cNvSpPr>
            <p:nvPr/>
          </p:nvSpPr>
          <p:spPr bwMode="auto">
            <a:xfrm>
              <a:off x="5600739" y="339435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1" name="Oval 1891"/>
            <p:cNvSpPr>
              <a:spLocks noChangeArrowheads="1"/>
            </p:cNvSpPr>
            <p:nvPr/>
          </p:nvSpPr>
          <p:spPr bwMode="auto">
            <a:xfrm>
              <a:off x="5697585"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2" name="Oval 1892"/>
            <p:cNvSpPr>
              <a:spLocks noChangeArrowheads="1"/>
            </p:cNvSpPr>
            <p:nvPr/>
          </p:nvSpPr>
          <p:spPr bwMode="auto">
            <a:xfrm>
              <a:off x="5793157"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 name="Oval 1893"/>
            <p:cNvSpPr>
              <a:spLocks noChangeArrowheads="1"/>
            </p:cNvSpPr>
            <p:nvPr/>
          </p:nvSpPr>
          <p:spPr bwMode="auto">
            <a:xfrm>
              <a:off x="5888729"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4" name="Oval 1894"/>
            <p:cNvSpPr>
              <a:spLocks noChangeArrowheads="1"/>
            </p:cNvSpPr>
            <p:nvPr/>
          </p:nvSpPr>
          <p:spPr bwMode="auto">
            <a:xfrm>
              <a:off x="5984301"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5" name="Oval 1895"/>
            <p:cNvSpPr>
              <a:spLocks noChangeArrowheads="1"/>
            </p:cNvSpPr>
            <p:nvPr/>
          </p:nvSpPr>
          <p:spPr bwMode="auto">
            <a:xfrm>
              <a:off x="6175445" y="339435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6" name="Oval 1896"/>
            <p:cNvSpPr>
              <a:spLocks noChangeArrowheads="1"/>
            </p:cNvSpPr>
            <p:nvPr/>
          </p:nvSpPr>
          <p:spPr bwMode="auto">
            <a:xfrm>
              <a:off x="6272291"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7" name="Oval 1897"/>
            <p:cNvSpPr>
              <a:spLocks noChangeArrowheads="1"/>
            </p:cNvSpPr>
            <p:nvPr/>
          </p:nvSpPr>
          <p:spPr bwMode="auto">
            <a:xfrm>
              <a:off x="6367863"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8" name="Oval 1898"/>
            <p:cNvSpPr>
              <a:spLocks noChangeArrowheads="1"/>
            </p:cNvSpPr>
            <p:nvPr/>
          </p:nvSpPr>
          <p:spPr bwMode="auto">
            <a:xfrm>
              <a:off x="4739317"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9" name="Oval 1899"/>
            <p:cNvSpPr>
              <a:spLocks noChangeArrowheads="1"/>
            </p:cNvSpPr>
            <p:nvPr/>
          </p:nvSpPr>
          <p:spPr bwMode="auto">
            <a:xfrm>
              <a:off x="4834889"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0" name="Oval 1900"/>
            <p:cNvSpPr>
              <a:spLocks noChangeArrowheads="1"/>
            </p:cNvSpPr>
            <p:nvPr/>
          </p:nvSpPr>
          <p:spPr bwMode="auto">
            <a:xfrm>
              <a:off x="4930461"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1" name="Oval 1901"/>
            <p:cNvSpPr>
              <a:spLocks noChangeArrowheads="1"/>
            </p:cNvSpPr>
            <p:nvPr/>
          </p:nvSpPr>
          <p:spPr bwMode="auto">
            <a:xfrm>
              <a:off x="5026033" y="348993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2" name="Oval 1902"/>
            <p:cNvSpPr>
              <a:spLocks noChangeArrowheads="1"/>
            </p:cNvSpPr>
            <p:nvPr/>
          </p:nvSpPr>
          <p:spPr bwMode="auto">
            <a:xfrm>
              <a:off x="5121605" y="348993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3" name="Oval 1903"/>
            <p:cNvSpPr>
              <a:spLocks noChangeArrowheads="1"/>
            </p:cNvSpPr>
            <p:nvPr/>
          </p:nvSpPr>
          <p:spPr bwMode="auto">
            <a:xfrm>
              <a:off x="5218451"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4" name="Oval 1904"/>
            <p:cNvSpPr>
              <a:spLocks noChangeArrowheads="1"/>
            </p:cNvSpPr>
            <p:nvPr/>
          </p:nvSpPr>
          <p:spPr bwMode="auto">
            <a:xfrm>
              <a:off x="5314023"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5" name="Oval 1905"/>
            <p:cNvSpPr>
              <a:spLocks noChangeArrowheads="1"/>
            </p:cNvSpPr>
            <p:nvPr/>
          </p:nvSpPr>
          <p:spPr bwMode="auto">
            <a:xfrm>
              <a:off x="5409595"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Oval 1906"/>
            <p:cNvSpPr>
              <a:spLocks noChangeArrowheads="1"/>
            </p:cNvSpPr>
            <p:nvPr/>
          </p:nvSpPr>
          <p:spPr bwMode="auto">
            <a:xfrm>
              <a:off x="5505167"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7" name="Oval 1907"/>
            <p:cNvSpPr>
              <a:spLocks noChangeArrowheads="1"/>
            </p:cNvSpPr>
            <p:nvPr/>
          </p:nvSpPr>
          <p:spPr bwMode="auto">
            <a:xfrm>
              <a:off x="5600739" y="348993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8" name="Oval 1908"/>
            <p:cNvSpPr>
              <a:spLocks noChangeArrowheads="1"/>
            </p:cNvSpPr>
            <p:nvPr/>
          </p:nvSpPr>
          <p:spPr bwMode="auto">
            <a:xfrm>
              <a:off x="5697585"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9" name="Oval 1909"/>
            <p:cNvSpPr>
              <a:spLocks noChangeArrowheads="1"/>
            </p:cNvSpPr>
            <p:nvPr/>
          </p:nvSpPr>
          <p:spPr bwMode="auto">
            <a:xfrm>
              <a:off x="5793157"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0" name="Oval 1910"/>
            <p:cNvSpPr>
              <a:spLocks noChangeArrowheads="1"/>
            </p:cNvSpPr>
            <p:nvPr/>
          </p:nvSpPr>
          <p:spPr bwMode="auto">
            <a:xfrm>
              <a:off x="5888729"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1" name="Oval 1911"/>
            <p:cNvSpPr>
              <a:spLocks noChangeArrowheads="1"/>
            </p:cNvSpPr>
            <p:nvPr/>
          </p:nvSpPr>
          <p:spPr bwMode="auto">
            <a:xfrm>
              <a:off x="5984301"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Oval 1912"/>
            <p:cNvSpPr>
              <a:spLocks noChangeArrowheads="1"/>
            </p:cNvSpPr>
            <p:nvPr/>
          </p:nvSpPr>
          <p:spPr bwMode="auto">
            <a:xfrm>
              <a:off x="6079873"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3" name="Oval 1913"/>
            <p:cNvSpPr>
              <a:spLocks noChangeArrowheads="1"/>
            </p:cNvSpPr>
            <p:nvPr/>
          </p:nvSpPr>
          <p:spPr bwMode="auto">
            <a:xfrm>
              <a:off x="6175445" y="348993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4" name="Oval 1914"/>
            <p:cNvSpPr>
              <a:spLocks noChangeArrowheads="1"/>
            </p:cNvSpPr>
            <p:nvPr/>
          </p:nvSpPr>
          <p:spPr bwMode="auto">
            <a:xfrm>
              <a:off x="4834889"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5" name="Oval 1915"/>
            <p:cNvSpPr>
              <a:spLocks noChangeArrowheads="1"/>
            </p:cNvSpPr>
            <p:nvPr/>
          </p:nvSpPr>
          <p:spPr bwMode="auto">
            <a:xfrm>
              <a:off x="4930461"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6" name="Oval 1916"/>
            <p:cNvSpPr>
              <a:spLocks noChangeArrowheads="1"/>
            </p:cNvSpPr>
            <p:nvPr/>
          </p:nvSpPr>
          <p:spPr bwMode="auto">
            <a:xfrm>
              <a:off x="5026033" y="35855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7" name="Oval 1917"/>
            <p:cNvSpPr>
              <a:spLocks noChangeArrowheads="1"/>
            </p:cNvSpPr>
            <p:nvPr/>
          </p:nvSpPr>
          <p:spPr bwMode="auto">
            <a:xfrm>
              <a:off x="5121605" y="35855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8" name="Oval 1918"/>
            <p:cNvSpPr>
              <a:spLocks noChangeArrowheads="1"/>
            </p:cNvSpPr>
            <p:nvPr/>
          </p:nvSpPr>
          <p:spPr bwMode="auto">
            <a:xfrm>
              <a:off x="5218451"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9" name="Oval 1919"/>
            <p:cNvSpPr>
              <a:spLocks noChangeArrowheads="1"/>
            </p:cNvSpPr>
            <p:nvPr/>
          </p:nvSpPr>
          <p:spPr bwMode="auto">
            <a:xfrm>
              <a:off x="5314023"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0" name="Oval 1920"/>
            <p:cNvSpPr>
              <a:spLocks noChangeArrowheads="1"/>
            </p:cNvSpPr>
            <p:nvPr/>
          </p:nvSpPr>
          <p:spPr bwMode="auto">
            <a:xfrm>
              <a:off x="5409595"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1" name="Oval 1921"/>
            <p:cNvSpPr>
              <a:spLocks noChangeArrowheads="1"/>
            </p:cNvSpPr>
            <p:nvPr/>
          </p:nvSpPr>
          <p:spPr bwMode="auto">
            <a:xfrm>
              <a:off x="5505167"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2" name="Oval 1922"/>
            <p:cNvSpPr>
              <a:spLocks noChangeArrowheads="1"/>
            </p:cNvSpPr>
            <p:nvPr/>
          </p:nvSpPr>
          <p:spPr bwMode="auto">
            <a:xfrm>
              <a:off x="5600739" y="35855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3" name="Oval 1923"/>
            <p:cNvSpPr>
              <a:spLocks noChangeArrowheads="1"/>
            </p:cNvSpPr>
            <p:nvPr/>
          </p:nvSpPr>
          <p:spPr bwMode="auto">
            <a:xfrm>
              <a:off x="5697585"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4" name="Oval 1924"/>
            <p:cNvSpPr>
              <a:spLocks noChangeArrowheads="1"/>
            </p:cNvSpPr>
            <p:nvPr/>
          </p:nvSpPr>
          <p:spPr bwMode="auto">
            <a:xfrm>
              <a:off x="5793157"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5" name="Oval 1925"/>
            <p:cNvSpPr>
              <a:spLocks noChangeArrowheads="1"/>
            </p:cNvSpPr>
            <p:nvPr/>
          </p:nvSpPr>
          <p:spPr bwMode="auto">
            <a:xfrm>
              <a:off x="5888729"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6" name="Oval 1926"/>
            <p:cNvSpPr>
              <a:spLocks noChangeArrowheads="1"/>
            </p:cNvSpPr>
            <p:nvPr/>
          </p:nvSpPr>
          <p:spPr bwMode="auto">
            <a:xfrm>
              <a:off x="5984301"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7" name="Oval 1927"/>
            <p:cNvSpPr>
              <a:spLocks noChangeArrowheads="1"/>
            </p:cNvSpPr>
            <p:nvPr/>
          </p:nvSpPr>
          <p:spPr bwMode="auto">
            <a:xfrm>
              <a:off x="6079873"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8" name="Oval 1928"/>
            <p:cNvSpPr>
              <a:spLocks noChangeArrowheads="1"/>
            </p:cNvSpPr>
            <p:nvPr/>
          </p:nvSpPr>
          <p:spPr bwMode="auto">
            <a:xfrm>
              <a:off x="6175445" y="35855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9" name="Oval 1929"/>
            <p:cNvSpPr>
              <a:spLocks noChangeArrowheads="1"/>
            </p:cNvSpPr>
            <p:nvPr/>
          </p:nvSpPr>
          <p:spPr bwMode="auto">
            <a:xfrm>
              <a:off x="6272291"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0" name="Oval 1930"/>
            <p:cNvSpPr>
              <a:spLocks noChangeArrowheads="1"/>
            </p:cNvSpPr>
            <p:nvPr/>
          </p:nvSpPr>
          <p:spPr bwMode="auto">
            <a:xfrm>
              <a:off x="4930461"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1" name="Oval 1931"/>
            <p:cNvSpPr>
              <a:spLocks noChangeArrowheads="1"/>
            </p:cNvSpPr>
            <p:nvPr/>
          </p:nvSpPr>
          <p:spPr bwMode="auto">
            <a:xfrm>
              <a:off x="5026033" y="3681074"/>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2" name="Oval 1932"/>
            <p:cNvSpPr>
              <a:spLocks noChangeArrowheads="1"/>
            </p:cNvSpPr>
            <p:nvPr/>
          </p:nvSpPr>
          <p:spPr bwMode="auto">
            <a:xfrm>
              <a:off x="5314023"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3" name="Oval 1933"/>
            <p:cNvSpPr>
              <a:spLocks noChangeArrowheads="1"/>
            </p:cNvSpPr>
            <p:nvPr/>
          </p:nvSpPr>
          <p:spPr bwMode="auto">
            <a:xfrm>
              <a:off x="5409595"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4" name="Oval 1934"/>
            <p:cNvSpPr>
              <a:spLocks noChangeArrowheads="1"/>
            </p:cNvSpPr>
            <p:nvPr/>
          </p:nvSpPr>
          <p:spPr bwMode="auto">
            <a:xfrm>
              <a:off x="5505167"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5" name="Oval 1935"/>
            <p:cNvSpPr>
              <a:spLocks noChangeArrowheads="1"/>
            </p:cNvSpPr>
            <p:nvPr/>
          </p:nvSpPr>
          <p:spPr bwMode="auto">
            <a:xfrm>
              <a:off x="5600739" y="3681074"/>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6" name="Oval 1936"/>
            <p:cNvSpPr>
              <a:spLocks noChangeArrowheads="1"/>
            </p:cNvSpPr>
            <p:nvPr/>
          </p:nvSpPr>
          <p:spPr bwMode="auto">
            <a:xfrm>
              <a:off x="5697585"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7" name="Oval 1937"/>
            <p:cNvSpPr>
              <a:spLocks noChangeArrowheads="1"/>
            </p:cNvSpPr>
            <p:nvPr/>
          </p:nvSpPr>
          <p:spPr bwMode="auto">
            <a:xfrm>
              <a:off x="5793157"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8" name="Oval 1938"/>
            <p:cNvSpPr>
              <a:spLocks noChangeArrowheads="1"/>
            </p:cNvSpPr>
            <p:nvPr/>
          </p:nvSpPr>
          <p:spPr bwMode="auto">
            <a:xfrm>
              <a:off x="5888729"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9" name="Oval 1939"/>
            <p:cNvSpPr>
              <a:spLocks noChangeArrowheads="1"/>
            </p:cNvSpPr>
            <p:nvPr/>
          </p:nvSpPr>
          <p:spPr bwMode="auto">
            <a:xfrm>
              <a:off x="5984301"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0" name="Oval 1940"/>
            <p:cNvSpPr>
              <a:spLocks noChangeArrowheads="1"/>
            </p:cNvSpPr>
            <p:nvPr/>
          </p:nvSpPr>
          <p:spPr bwMode="auto">
            <a:xfrm>
              <a:off x="6079873"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1" name="Oval 1941"/>
            <p:cNvSpPr>
              <a:spLocks noChangeArrowheads="1"/>
            </p:cNvSpPr>
            <p:nvPr/>
          </p:nvSpPr>
          <p:spPr bwMode="auto">
            <a:xfrm>
              <a:off x="6175445" y="3681074"/>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2" name="Oval 1942"/>
            <p:cNvSpPr>
              <a:spLocks noChangeArrowheads="1"/>
            </p:cNvSpPr>
            <p:nvPr/>
          </p:nvSpPr>
          <p:spPr bwMode="auto">
            <a:xfrm>
              <a:off x="6272291"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3" name="Oval 1943"/>
            <p:cNvSpPr>
              <a:spLocks noChangeArrowheads="1"/>
            </p:cNvSpPr>
            <p:nvPr/>
          </p:nvSpPr>
          <p:spPr bwMode="auto">
            <a:xfrm>
              <a:off x="5409595"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4" name="Oval 1944"/>
            <p:cNvSpPr>
              <a:spLocks noChangeArrowheads="1"/>
            </p:cNvSpPr>
            <p:nvPr/>
          </p:nvSpPr>
          <p:spPr bwMode="auto">
            <a:xfrm>
              <a:off x="5505167"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5" name="Oval 1945"/>
            <p:cNvSpPr>
              <a:spLocks noChangeArrowheads="1"/>
            </p:cNvSpPr>
            <p:nvPr/>
          </p:nvSpPr>
          <p:spPr bwMode="auto">
            <a:xfrm>
              <a:off x="5600739" y="377792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6" name="Oval 1946"/>
            <p:cNvSpPr>
              <a:spLocks noChangeArrowheads="1"/>
            </p:cNvSpPr>
            <p:nvPr/>
          </p:nvSpPr>
          <p:spPr bwMode="auto">
            <a:xfrm>
              <a:off x="5697585"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7" name="Oval 1947"/>
            <p:cNvSpPr>
              <a:spLocks noChangeArrowheads="1"/>
            </p:cNvSpPr>
            <p:nvPr/>
          </p:nvSpPr>
          <p:spPr bwMode="auto">
            <a:xfrm>
              <a:off x="5793157"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8" name="Oval 1948"/>
            <p:cNvSpPr>
              <a:spLocks noChangeArrowheads="1"/>
            </p:cNvSpPr>
            <p:nvPr/>
          </p:nvSpPr>
          <p:spPr bwMode="auto">
            <a:xfrm>
              <a:off x="5888729"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9" name="Oval 1949"/>
            <p:cNvSpPr>
              <a:spLocks noChangeArrowheads="1"/>
            </p:cNvSpPr>
            <p:nvPr/>
          </p:nvSpPr>
          <p:spPr bwMode="auto">
            <a:xfrm>
              <a:off x="5984301"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0" name="Oval 1950"/>
            <p:cNvSpPr>
              <a:spLocks noChangeArrowheads="1"/>
            </p:cNvSpPr>
            <p:nvPr/>
          </p:nvSpPr>
          <p:spPr bwMode="auto">
            <a:xfrm>
              <a:off x="6079873"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1" name="Oval 1951"/>
            <p:cNvSpPr>
              <a:spLocks noChangeArrowheads="1"/>
            </p:cNvSpPr>
            <p:nvPr/>
          </p:nvSpPr>
          <p:spPr bwMode="auto">
            <a:xfrm>
              <a:off x="6175445" y="377792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2" name="Oval 1952"/>
            <p:cNvSpPr>
              <a:spLocks noChangeArrowheads="1"/>
            </p:cNvSpPr>
            <p:nvPr/>
          </p:nvSpPr>
          <p:spPr bwMode="auto">
            <a:xfrm>
              <a:off x="5409595"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3" name="Oval 1953"/>
            <p:cNvSpPr>
              <a:spLocks noChangeArrowheads="1"/>
            </p:cNvSpPr>
            <p:nvPr/>
          </p:nvSpPr>
          <p:spPr bwMode="auto">
            <a:xfrm>
              <a:off x="5505167"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4" name="Oval 1954"/>
            <p:cNvSpPr>
              <a:spLocks noChangeArrowheads="1"/>
            </p:cNvSpPr>
            <p:nvPr/>
          </p:nvSpPr>
          <p:spPr bwMode="auto">
            <a:xfrm>
              <a:off x="5600739" y="3873493"/>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5" name="Oval 1955"/>
            <p:cNvSpPr>
              <a:spLocks noChangeArrowheads="1"/>
            </p:cNvSpPr>
            <p:nvPr/>
          </p:nvSpPr>
          <p:spPr bwMode="auto">
            <a:xfrm>
              <a:off x="5697585"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6" name="Oval 1956"/>
            <p:cNvSpPr>
              <a:spLocks noChangeArrowheads="1"/>
            </p:cNvSpPr>
            <p:nvPr/>
          </p:nvSpPr>
          <p:spPr bwMode="auto">
            <a:xfrm>
              <a:off x="5793157"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7" name="Oval 1957"/>
            <p:cNvSpPr>
              <a:spLocks noChangeArrowheads="1"/>
            </p:cNvSpPr>
            <p:nvPr/>
          </p:nvSpPr>
          <p:spPr bwMode="auto">
            <a:xfrm>
              <a:off x="5888729"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8" name="Oval 1958"/>
            <p:cNvSpPr>
              <a:spLocks noChangeArrowheads="1"/>
            </p:cNvSpPr>
            <p:nvPr/>
          </p:nvSpPr>
          <p:spPr bwMode="auto">
            <a:xfrm>
              <a:off x="5984301"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9" name="Oval 1959"/>
            <p:cNvSpPr>
              <a:spLocks noChangeArrowheads="1"/>
            </p:cNvSpPr>
            <p:nvPr/>
          </p:nvSpPr>
          <p:spPr bwMode="auto">
            <a:xfrm>
              <a:off x="6079873"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0" name="Oval 1960"/>
            <p:cNvSpPr>
              <a:spLocks noChangeArrowheads="1"/>
            </p:cNvSpPr>
            <p:nvPr/>
          </p:nvSpPr>
          <p:spPr bwMode="auto">
            <a:xfrm>
              <a:off x="5409595"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Oval 1961"/>
            <p:cNvSpPr>
              <a:spLocks noChangeArrowheads="1"/>
            </p:cNvSpPr>
            <p:nvPr/>
          </p:nvSpPr>
          <p:spPr bwMode="auto">
            <a:xfrm>
              <a:off x="5505167"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2" name="Oval 1962"/>
            <p:cNvSpPr>
              <a:spLocks noChangeArrowheads="1"/>
            </p:cNvSpPr>
            <p:nvPr/>
          </p:nvSpPr>
          <p:spPr bwMode="auto">
            <a:xfrm>
              <a:off x="5600739" y="39697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3" name="Oval 1963"/>
            <p:cNvSpPr>
              <a:spLocks noChangeArrowheads="1"/>
            </p:cNvSpPr>
            <p:nvPr/>
          </p:nvSpPr>
          <p:spPr bwMode="auto">
            <a:xfrm>
              <a:off x="5697585"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Oval 1964"/>
            <p:cNvSpPr>
              <a:spLocks noChangeArrowheads="1"/>
            </p:cNvSpPr>
            <p:nvPr/>
          </p:nvSpPr>
          <p:spPr bwMode="auto">
            <a:xfrm>
              <a:off x="5793157"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5" name="Oval 1966"/>
            <p:cNvSpPr>
              <a:spLocks noChangeArrowheads="1"/>
            </p:cNvSpPr>
            <p:nvPr/>
          </p:nvSpPr>
          <p:spPr bwMode="auto">
            <a:xfrm>
              <a:off x="5888729"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6" name="Oval 1967"/>
            <p:cNvSpPr>
              <a:spLocks noChangeArrowheads="1"/>
            </p:cNvSpPr>
            <p:nvPr/>
          </p:nvSpPr>
          <p:spPr bwMode="auto">
            <a:xfrm>
              <a:off x="5984301"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Oval 1968"/>
            <p:cNvSpPr>
              <a:spLocks noChangeArrowheads="1"/>
            </p:cNvSpPr>
            <p:nvPr/>
          </p:nvSpPr>
          <p:spPr bwMode="auto">
            <a:xfrm>
              <a:off x="5505167"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8" name="Oval 1969"/>
            <p:cNvSpPr>
              <a:spLocks noChangeArrowheads="1"/>
            </p:cNvSpPr>
            <p:nvPr/>
          </p:nvSpPr>
          <p:spPr bwMode="auto">
            <a:xfrm>
              <a:off x="5600739" y="406527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9" name="Oval 1970"/>
            <p:cNvSpPr>
              <a:spLocks noChangeArrowheads="1"/>
            </p:cNvSpPr>
            <p:nvPr/>
          </p:nvSpPr>
          <p:spPr bwMode="auto">
            <a:xfrm>
              <a:off x="5697585"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Oval 1971"/>
            <p:cNvSpPr>
              <a:spLocks noChangeArrowheads="1"/>
            </p:cNvSpPr>
            <p:nvPr/>
          </p:nvSpPr>
          <p:spPr bwMode="auto">
            <a:xfrm>
              <a:off x="5793157"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1" name="Oval 1972"/>
            <p:cNvSpPr>
              <a:spLocks noChangeArrowheads="1"/>
            </p:cNvSpPr>
            <p:nvPr/>
          </p:nvSpPr>
          <p:spPr bwMode="auto">
            <a:xfrm>
              <a:off x="5888729"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2" name="Oval 1973"/>
            <p:cNvSpPr>
              <a:spLocks noChangeArrowheads="1"/>
            </p:cNvSpPr>
            <p:nvPr/>
          </p:nvSpPr>
          <p:spPr bwMode="auto">
            <a:xfrm>
              <a:off x="5984301"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Oval 1974"/>
            <p:cNvSpPr>
              <a:spLocks noChangeArrowheads="1"/>
            </p:cNvSpPr>
            <p:nvPr/>
          </p:nvSpPr>
          <p:spPr bwMode="auto">
            <a:xfrm>
              <a:off x="6079873"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4" name="Oval 1975"/>
            <p:cNvSpPr>
              <a:spLocks noChangeArrowheads="1"/>
            </p:cNvSpPr>
            <p:nvPr/>
          </p:nvSpPr>
          <p:spPr bwMode="auto">
            <a:xfrm>
              <a:off x="5409595"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5" name="Oval 1976"/>
            <p:cNvSpPr>
              <a:spLocks noChangeArrowheads="1"/>
            </p:cNvSpPr>
            <p:nvPr/>
          </p:nvSpPr>
          <p:spPr bwMode="auto">
            <a:xfrm>
              <a:off x="5505167"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Oval 1977"/>
            <p:cNvSpPr>
              <a:spLocks noChangeArrowheads="1"/>
            </p:cNvSpPr>
            <p:nvPr/>
          </p:nvSpPr>
          <p:spPr bwMode="auto">
            <a:xfrm>
              <a:off x="5600739" y="416084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7" name="Oval 1978"/>
            <p:cNvSpPr>
              <a:spLocks noChangeArrowheads="1"/>
            </p:cNvSpPr>
            <p:nvPr/>
          </p:nvSpPr>
          <p:spPr bwMode="auto">
            <a:xfrm>
              <a:off x="5697585"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8" name="Oval 1979"/>
            <p:cNvSpPr>
              <a:spLocks noChangeArrowheads="1"/>
            </p:cNvSpPr>
            <p:nvPr/>
          </p:nvSpPr>
          <p:spPr bwMode="auto">
            <a:xfrm>
              <a:off x="5793157"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Oval 1980"/>
            <p:cNvSpPr>
              <a:spLocks noChangeArrowheads="1"/>
            </p:cNvSpPr>
            <p:nvPr/>
          </p:nvSpPr>
          <p:spPr bwMode="auto">
            <a:xfrm>
              <a:off x="5888729"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0" name="Oval 1981"/>
            <p:cNvSpPr>
              <a:spLocks noChangeArrowheads="1"/>
            </p:cNvSpPr>
            <p:nvPr/>
          </p:nvSpPr>
          <p:spPr bwMode="auto">
            <a:xfrm>
              <a:off x="5984301"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1" name="Oval 1982"/>
            <p:cNvSpPr>
              <a:spLocks noChangeArrowheads="1"/>
            </p:cNvSpPr>
            <p:nvPr/>
          </p:nvSpPr>
          <p:spPr bwMode="auto">
            <a:xfrm>
              <a:off x="6079873"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Oval 1983"/>
            <p:cNvSpPr>
              <a:spLocks noChangeArrowheads="1"/>
            </p:cNvSpPr>
            <p:nvPr/>
          </p:nvSpPr>
          <p:spPr bwMode="auto">
            <a:xfrm>
              <a:off x="5409595"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3" name="Oval 1984"/>
            <p:cNvSpPr>
              <a:spLocks noChangeArrowheads="1"/>
            </p:cNvSpPr>
            <p:nvPr/>
          </p:nvSpPr>
          <p:spPr bwMode="auto">
            <a:xfrm>
              <a:off x="5505167"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4" name="Oval 1985"/>
            <p:cNvSpPr>
              <a:spLocks noChangeArrowheads="1"/>
            </p:cNvSpPr>
            <p:nvPr/>
          </p:nvSpPr>
          <p:spPr bwMode="auto">
            <a:xfrm>
              <a:off x="5600739" y="425641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Oval 1986"/>
            <p:cNvSpPr>
              <a:spLocks noChangeArrowheads="1"/>
            </p:cNvSpPr>
            <p:nvPr/>
          </p:nvSpPr>
          <p:spPr bwMode="auto">
            <a:xfrm>
              <a:off x="5697585"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6" name="Oval 1987"/>
            <p:cNvSpPr>
              <a:spLocks noChangeArrowheads="1"/>
            </p:cNvSpPr>
            <p:nvPr/>
          </p:nvSpPr>
          <p:spPr bwMode="auto">
            <a:xfrm>
              <a:off x="5793157"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7" name="Oval 1988"/>
            <p:cNvSpPr>
              <a:spLocks noChangeArrowheads="1"/>
            </p:cNvSpPr>
            <p:nvPr/>
          </p:nvSpPr>
          <p:spPr bwMode="auto">
            <a:xfrm>
              <a:off x="5888729"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Oval 1989"/>
            <p:cNvSpPr>
              <a:spLocks noChangeArrowheads="1"/>
            </p:cNvSpPr>
            <p:nvPr/>
          </p:nvSpPr>
          <p:spPr bwMode="auto">
            <a:xfrm>
              <a:off x="5984301"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9" name="Oval 1990"/>
            <p:cNvSpPr>
              <a:spLocks noChangeArrowheads="1"/>
            </p:cNvSpPr>
            <p:nvPr/>
          </p:nvSpPr>
          <p:spPr bwMode="auto">
            <a:xfrm>
              <a:off x="6272291"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0" name="Oval 1991"/>
            <p:cNvSpPr>
              <a:spLocks noChangeArrowheads="1"/>
            </p:cNvSpPr>
            <p:nvPr/>
          </p:nvSpPr>
          <p:spPr bwMode="auto">
            <a:xfrm>
              <a:off x="5505167"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Oval 1992"/>
            <p:cNvSpPr>
              <a:spLocks noChangeArrowheads="1"/>
            </p:cNvSpPr>
            <p:nvPr/>
          </p:nvSpPr>
          <p:spPr bwMode="auto">
            <a:xfrm>
              <a:off x="5600739" y="435326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2" name="Oval 1993"/>
            <p:cNvSpPr>
              <a:spLocks noChangeArrowheads="1"/>
            </p:cNvSpPr>
            <p:nvPr/>
          </p:nvSpPr>
          <p:spPr bwMode="auto">
            <a:xfrm>
              <a:off x="5697585"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3" name="Oval 1994"/>
            <p:cNvSpPr>
              <a:spLocks noChangeArrowheads="1"/>
            </p:cNvSpPr>
            <p:nvPr/>
          </p:nvSpPr>
          <p:spPr bwMode="auto">
            <a:xfrm>
              <a:off x="5793157"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Oval 1995"/>
            <p:cNvSpPr>
              <a:spLocks noChangeArrowheads="1"/>
            </p:cNvSpPr>
            <p:nvPr/>
          </p:nvSpPr>
          <p:spPr bwMode="auto">
            <a:xfrm>
              <a:off x="5888729"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5" name="Oval 1996"/>
            <p:cNvSpPr>
              <a:spLocks noChangeArrowheads="1"/>
            </p:cNvSpPr>
            <p:nvPr/>
          </p:nvSpPr>
          <p:spPr bwMode="auto">
            <a:xfrm>
              <a:off x="6175445" y="435326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6" name="Oval 1997"/>
            <p:cNvSpPr>
              <a:spLocks noChangeArrowheads="1"/>
            </p:cNvSpPr>
            <p:nvPr/>
          </p:nvSpPr>
          <p:spPr bwMode="auto">
            <a:xfrm>
              <a:off x="6272291"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Oval 1998"/>
            <p:cNvSpPr>
              <a:spLocks noChangeArrowheads="1"/>
            </p:cNvSpPr>
            <p:nvPr/>
          </p:nvSpPr>
          <p:spPr bwMode="auto">
            <a:xfrm>
              <a:off x="5505167"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8" name="Oval 1999"/>
            <p:cNvSpPr>
              <a:spLocks noChangeArrowheads="1"/>
            </p:cNvSpPr>
            <p:nvPr/>
          </p:nvSpPr>
          <p:spPr bwMode="auto">
            <a:xfrm>
              <a:off x="5600739" y="444883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9" name="Oval 2000"/>
            <p:cNvSpPr>
              <a:spLocks noChangeArrowheads="1"/>
            </p:cNvSpPr>
            <p:nvPr/>
          </p:nvSpPr>
          <p:spPr bwMode="auto">
            <a:xfrm>
              <a:off x="5697585"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Oval 2001"/>
            <p:cNvSpPr>
              <a:spLocks noChangeArrowheads="1"/>
            </p:cNvSpPr>
            <p:nvPr/>
          </p:nvSpPr>
          <p:spPr bwMode="auto">
            <a:xfrm>
              <a:off x="5793157"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1" name="Oval 2002"/>
            <p:cNvSpPr>
              <a:spLocks noChangeArrowheads="1"/>
            </p:cNvSpPr>
            <p:nvPr/>
          </p:nvSpPr>
          <p:spPr bwMode="auto">
            <a:xfrm>
              <a:off x="5888729"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2" name="Oval 2003"/>
            <p:cNvSpPr>
              <a:spLocks noChangeArrowheads="1"/>
            </p:cNvSpPr>
            <p:nvPr/>
          </p:nvSpPr>
          <p:spPr bwMode="auto">
            <a:xfrm>
              <a:off x="5600739" y="4544408"/>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Oval 2004"/>
            <p:cNvSpPr>
              <a:spLocks noChangeArrowheads="1"/>
            </p:cNvSpPr>
            <p:nvPr/>
          </p:nvSpPr>
          <p:spPr bwMode="auto">
            <a:xfrm>
              <a:off x="5697585"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4" name="Oval 2005"/>
            <p:cNvSpPr>
              <a:spLocks noChangeArrowheads="1"/>
            </p:cNvSpPr>
            <p:nvPr/>
          </p:nvSpPr>
          <p:spPr bwMode="auto">
            <a:xfrm>
              <a:off x="5793157"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5" name="Oval 2006"/>
            <p:cNvSpPr>
              <a:spLocks noChangeArrowheads="1"/>
            </p:cNvSpPr>
            <p:nvPr/>
          </p:nvSpPr>
          <p:spPr bwMode="auto">
            <a:xfrm>
              <a:off x="5600739" y="4639980"/>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Oval 2007"/>
            <p:cNvSpPr>
              <a:spLocks noChangeArrowheads="1"/>
            </p:cNvSpPr>
            <p:nvPr/>
          </p:nvSpPr>
          <p:spPr bwMode="auto">
            <a:xfrm>
              <a:off x="5697585"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7" name="Oval 2008"/>
            <p:cNvSpPr>
              <a:spLocks noChangeArrowheads="1"/>
            </p:cNvSpPr>
            <p:nvPr/>
          </p:nvSpPr>
          <p:spPr bwMode="auto">
            <a:xfrm>
              <a:off x="5793157"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8" name="Oval 2009"/>
            <p:cNvSpPr>
              <a:spLocks noChangeArrowheads="1"/>
            </p:cNvSpPr>
            <p:nvPr/>
          </p:nvSpPr>
          <p:spPr bwMode="auto">
            <a:xfrm>
              <a:off x="7900838"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Oval 2010"/>
            <p:cNvSpPr>
              <a:spLocks noChangeArrowheads="1"/>
            </p:cNvSpPr>
            <p:nvPr/>
          </p:nvSpPr>
          <p:spPr bwMode="auto">
            <a:xfrm>
              <a:off x="7803992"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0" name="Oval 2011"/>
            <p:cNvSpPr>
              <a:spLocks noChangeArrowheads="1"/>
            </p:cNvSpPr>
            <p:nvPr/>
          </p:nvSpPr>
          <p:spPr bwMode="auto">
            <a:xfrm>
              <a:off x="7900838"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1" name="Oval 2012"/>
            <p:cNvSpPr>
              <a:spLocks noChangeArrowheads="1"/>
            </p:cNvSpPr>
            <p:nvPr/>
          </p:nvSpPr>
          <p:spPr bwMode="auto">
            <a:xfrm>
              <a:off x="7996410"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Oval 2013"/>
            <p:cNvSpPr>
              <a:spLocks noChangeArrowheads="1"/>
            </p:cNvSpPr>
            <p:nvPr/>
          </p:nvSpPr>
          <p:spPr bwMode="auto">
            <a:xfrm>
              <a:off x="7133713"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3" name="Oval 2014"/>
            <p:cNvSpPr>
              <a:spLocks noChangeArrowheads="1"/>
            </p:cNvSpPr>
            <p:nvPr/>
          </p:nvSpPr>
          <p:spPr bwMode="auto">
            <a:xfrm>
              <a:off x="7803992"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4" name="Oval 2015"/>
            <p:cNvSpPr>
              <a:spLocks noChangeArrowheads="1"/>
            </p:cNvSpPr>
            <p:nvPr/>
          </p:nvSpPr>
          <p:spPr bwMode="auto">
            <a:xfrm>
              <a:off x="7900838"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Oval 2016"/>
            <p:cNvSpPr>
              <a:spLocks noChangeArrowheads="1"/>
            </p:cNvSpPr>
            <p:nvPr/>
          </p:nvSpPr>
          <p:spPr bwMode="auto">
            <a:xfrm>
              <a:off x="7996410"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6" name="Oval 2017"/>
            <p:cNvSpPr>
              <a:spLocks noChangeArrowheads="1"/>
            </p:cNvSpPr>
            <p:nvPr/>
          </p:nvSpPr>
          <p:spPr bwMode="auto">
            <a:xfrm>
              <a:off x="8091982"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7" name="Oval 2018"/>
            <p:cNvSpPr>
              <a:spLocks noChangeArrowheads="1"/>
            </p:cNvSpPr>
            <p:nvPr/>
          </p:nvSpPr>
          <p:spPr bwMode="auto">
            <a:xfrm>
              <a:off x="7038142"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Oval 2019"/>
            <p:cNvSpPr>
              <a:spLocks noChangeArrowheads="1"/>
            </p:cNvSpPr>
            <p:nvPr/>
          </p:nvSpPr>
          <p:spPr bwMode="auto">
            <a:xfrm>
              <a:off x="7133713"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9" name="Oval 2020"/>
            <p:cNvSpPr>
              <a:spLocks noChangeArrowheads="1"/>
            </p:cNvSpPr>
            <p:nvPr/>
          </p:nvSpPr>
          <p:spPr bwMode="auto">
            <a:xfrm>
              <a:off x="7229285" y="253102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0" name="Oval 2021"/>
            <p:cNvSpPr>
              <a:spLocks noChangeArrowheads="1"/>
            </p:cNvSpPr>
            <p:nvPr/>
          </p:nvSpPr>
          <p:spPr bwMode="auto">
            <a:xfrm>
              <a:off x="7708420"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Oval 2022"/>
            <p:cNvSpPr>
              <a:spLocks noChangeArrowheads="1"/>
            </p:cNvSpPr>
            <p:nvPr/>
          </p:nvSpPr>
          <p:spPr bwMode="auto">
            <a:xfrm>
              <a:off x="7803992" y="253102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2" name="Oval 2023"/>
            <p:cNvSpPr>
              <a:spLocks noChangeArrowheads="1"/>
            </p:cNvSpPr>
            <p:nvPr/>
          </p:nvSpPr>
          <p:spPr bwMode="auto">
            <a:xfrm>
              <a:off x="7900838"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3" name="Oval 2024"/>
            <p:cNvSpPr>
              <a:spLocks noChangeArrowheads="1"/>
            </p:cNvSpPr>
            <p:nvPr/>
          </p:nvSpPr>
          <p:spPr bwMode="auto">
            <a:xfrm>
              <a:off x="7996410"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Oval 2025"/>
            <p:cNvSpPr>
              <a:spLocks noChangeArrowheads="1"/>
            </p:cNvSpPr>
            <p:nvPr/>
          </p:nvSpPr>
          <p:spPr bwMode="auto">
            <a:xfrm>
              <a:off x="8091982"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5" name="Oval 2026"/>
            <p:cNvSpPr>
              <a:spLocks noChangeArrowheads="1"/>
            </p:cNvSpPr>
            <p:nvPr/>
          </p:nvSpPr>
          <p:spPr bwMode="auto">
            <a:xfrm>
              <a:off x="8187554"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6" name="Oval 2027"/>
            <p:cNvSpPr>
              <a:spLocks noChangeArrowheads="1"/>
            </p:cNvSpPr>
            <p:nvPr/>
          </p:nvSpPr>
          <p:spPr bwMode="auto">
            <a:xfrm>
              <a:off x="6942570"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Oval 2028"/>
            <p:cNvSpPr>
              <a:spLocks noChangeArrowheads="1"/>
            </p:cNvSpPr>
            <p:nvPr/>
          </p:nvSpPr>
          <p:spPr bwMode="auto">
            <a:xfrm>
              <a:off x="7038142"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8" name="Oval 2029"/>
            <p:cNvSpPr>
              <a:spLocks noChangeArrowheads="1"/>
            </p:cNvSpPr>
            <p:nvPr/>
          </p:nvSpPr>
          <p:spPr bwMode="auto">
            <a:xfrm>
              <a:off x="7133713"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9" name="Oval 2030"/>
            <p:cNvSpPr>
              <a:spLocks noChangeArrowheads="1"/>
            </p:cNvSpPr>
            <p:nvPr/>
          </p:nvSpPr>
          <p:spPr bwMode="auto">
            <a:xfrm>
              <a:off x="7229285"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0" name="Oval 2031"/>
            <p:cNvSpPr>
              <a:spLocks noChangeArrowheads="1"/>
            </p:cNvSpPr>
            <p:nvPr/>
          </p:nvSpPr>
          <p:spPr bwMode="auto">
            <a:xfrm>
              <a:off x="6942570"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1" name="Oval 2032"/>
            <p:cNvSpPr>
              <a:spLocks noChangeArrowheads="1"/>
            </p:cNvSpPr>
            <p:nvPr/>
          </p:nvSpPr>
          <p:spPr bwMode="auto">
            <a:xfrm>
              <a:off x="7038142"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2" name="Oval 2033"/>
            <p:cNvSpPr>
              <a:spLocks noChangeArrowheads="1"/>
            </p:cNvSpPr>
            <p:nvPr/>
          </p:nvSpPr>
          <p:spPr bwMode="auto">
            <a:xfrm>
              <a:off x="7133713"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3" name="Oval 2034"/>
            <p:cNvSpPr>
              <a:spLocks noChangeArrowheads="1"/>
            </p:cNvSpPr>
            <p:nvPr/>
          </p:nvSpPr>
          <p:spPr bwMode="auto">
            <a:xfrm>
              <a:off x="7229285"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4" name="Oval 2035"/>
            <p:cNvSpPr>
              <a:spLocks noChangeArrowheads="1"/>
            </p:cNvSpPr>
            <p:nvPr/>
          </p:nvSpPr>
          <p:spPr bwMode="auto">
            <a:xfrm>
              <a:off x="6846998"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5" name="Oval 2036"/>
            <p:cNvSpPr>
              <a:spLocks noChangeArrowheads="1"/>
            </p:cNvSpPr>
            <p:nvPr/>
          </p:nvSpPr>
          <p:spPr bwMode="auto">
            <a:xfrm>
              <a:off x="6942570"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6" name="Oval 2037"/>
            <p:cNvSpPr>
              <a:spLocks noChangeArrowheads="1"/>
            </p:cNvSpPr>
            <p:nvPr/>
          </p:nvSpPr>
          <p:spPr bwMode="auto">
            <a:xfrm>
              <a:off x="7038142"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7" name="Oval 2038"/>
            <p:cNvSpPr>
              <a:spLocks noChangeArrowheads="1"/>
            </p:cNvSpPr>
            <p:nvPr/>
          </p:nvSpPr>
          <p:spPr bwMode="auto">
            <a:xfrm>
              <a:off x="7133713"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8" name="Oval 2039"/>
            <p:cNvSpPr>
              <a:spLocks noChangeArrowheads="1"/>
            </p:cNvSpPr>
            <p:nvPr/>
          </p:nvSpPr>
          <p:spPr bwMode="auto">
            <a:xfrm>
              <a:off x="7229285" y="28190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9" name="Oval 2040"/>
            <p:cNvSpPr>
              <a:spLocks noChangeArrowheads="1"/>
            </p:cNvSpPr>
            <p:nvPr/>
          </p:nvSpPr>
          <p:spPr bwMode="auto">
            <a:xfrm>
              <a:off x="6846998"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0" name="Oval 2041"/>
            <p:cNvSpPr>
              <a:spLocks noChangeArrowheads="1"/>
            </p:cNvSpPr>
            <p:nvPr/>
          </p:nvSpPr>
          <p:spPr bwMode="auto">
            <a:xfrm>
              <a:off x="6942570"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1" name="Oval 2042"/>
            <p:cNvSpPr>
              <a:spLocks noChangeArrowheads="1"/>
            </p:cNvSpPr>
            <p:nvPr/>
          </p:nvSpPr>
          <p:spPr bwMode="auto">
            <a:xfrm>
              <a:off x="7038142"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2" name="Oval 2043"/>
            <p:cNvSpPr>
              <a:spLocks noChangeArrowheads="1"/>
            </p:cNvSpPr>
            <p:nvPr/>
          </p:nvSpPr>
          <p:spPr bwMode="auto">
            <a:xfrm>
              <a:off x="7133713"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3" name="Oval 2044"/>
            <p:cNvSpPr>
              <a:spLocks noChangeArrowheads="1"/>
            </p:cNvSpPr>
            <p:nvPr/>
          </p:nvSpPr>
          <p:spPr bwMode="auto">
            <a:xfrm>
              <a:off x="7229285" y="291522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4" name="Oval 2045"/>
            <p:cNvSpPr>
              <a:spLocks noChangeArrowheads="1"/>
            </p:cNvSpPr>
            <p:nvPr/>
          </p:nvSpPr>
          <p:spPr bwMode="auto">
            <a:xfrm>
              <a:off x="6750151"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5" name="Oval 2046"/>
            <p:cNvSpPr>
              <a:spLocks noChangeArrowheads="1"/>
            </p:cNvSpPr>
            <p:nvPr/>
          </p:nvSpPr>
          <p:spPr bwMode="auto">
            <a:xfrm>
              <a:off x="6846998"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6" name="Oval 2047"/>
            <p:cNvSpPr>
              <a:spLocks noChangeArrowheads="1"/>
            </p:cNvSpPr>
            <p:nvPr/>
          </p:nvSpPr>
          <p:spPr bwMode="auto">
            <a:xfrm>
              <a:off x="6942570"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7" name="Oval 2048"/>
            <p:cNvSpPr>
              <a:spLocks noChangeArrowheads="1"/>
            </p:cNvSpPr>
            <p:nvPr/>
          </p:nvSpPr>
          <p:spPr bwMode="auto">
            <a:xfrm>
              <a:off x="7038142"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8" name="Oval 2049"/>
            <p:cNvSpPr>
              <a:spLocks noChangeArrowheads="1"/>
            </p:cNvSpPr>
            <p:nvPr/>
          </p:nvSpPr>
          <p:spPr bwMode="auto">
            <a:xfrm>
              <a:off x="7133713"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9" name="Oval 2050"/>
            <p:cNvSpPr>
              <a:spLocks noChangeArrowheads="1"/>
            </p:cNvSpPr>
            <p:nvPr/>
          </p:nvSpPr>
          <p:spPr bwMode="auto">
            <a:xfrm>
              <a:off x="7229285"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0" name="Oval 2051"/>
            <p:cNvSpPr>
              <a:spLocks noChangeArrowheads="1"/>
            </p:cNvSpPr>
            <p:nvPr/>
          </p:nvSpPr>
          <p:spPr bwMode="auto">
            <a:xfrm>
              <a:off x="6654579" y="310636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1" name="Oval 2052"/>
            <p:cNvSpPr>
              <a:spLocks noChangeArrowheads="1"/>
            </p:cNvSpPr>
            <p:nvPr/>
          </p:nvSpPr>
          <p:spPr bwMode="auto">
            <a:xfrm>
              <a:off x="6750151" y="310636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2" name="Oval 2053"/>
            <p:cNvSpPr>
              <a:spLocks noChangeArrowheads="1"/>
            </p:cNvSpPr>
            <p:nvPr/>
          </p:nvSpPr>
          <p:spPr bwMode="auto">
            <a:xfrm>
              <a:off x="6846998"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3" name="Oval 2054"/>
            <p:cNvSpPr>
              <a:spLocks noChangeArrowheads="1"/>
            </p:cNvSpPr>
            <p:nvPr/>
          </p:nvSpPr>
          <p:spPr bwMode="auto">
            <a:xfrm>
              <a:off x="6942570"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4" name="Oval 2055"/>
            <p:cNvSpPr>
              <a:spLocks noChangeArrowheads="1"/>
            </p:cNvSpPr>
            <p:nvPr/>
          </p:nvSpPr>
          <p:spPr bwMode="auto">
            <a:xfrm>
              <a:off x="7038142"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5" name="Oval 2056"/>
            <p:cNvSpPr>
              <a:spLocks noChangeArrowheads="1"/>
            </p:cNvSpPr>
            <p:nvPr/>
          </p:nvSpPr>
          <p:spPr bwMode="auto">
            <a:xfrm>
              <a:off x="7133713"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6" name="Oval 2057"/>
            <p:cNvSpPr>
              <a:spLocks noChangeArrowheads="1"/>
            </p:cNvSpPr>
            <p:nvPr/>
          </p:nvSpPr>
          <p:spPr bwMode="auto">
            <a:xfrm>
              <a:off x="7229285" y="310636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7" name="Oval 2058"/>
            <p:cNvSpPr>
              <a:spLocks noChangeArrowheads="1"/>
            </p:cNvSpPr>
            <p:nvPr/>
          </p:nvSpPr>
          <p:spPr bwMode="auto">
            <a:xfrm>
              <a:off x="7326132"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8" name="Oval 2059"/>
            <p:cNvSpPr>
              <a:spLocks noChangeArrowheads="1"/>
            </p:cNvSpPr>
            <p:nvPr/>
          </p:nvSpPr>
          <p:spPr bwMode="auto">
            <a:xfrm>
              <a:off x="7421704"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9" name="Oval 2060"/>
            <p:cNvSpPr>
              <a:spLocks noChangeArrowheads="1"/>
            </p:cNvSpPr>
            <p:nvPr/>
          </p:nvSpPr>
          <p:spPr bwMode="auto">
            <a:xfrm>
              <a:off x="7517276"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0" name="Oval 2061"/>
            <p:cNvSpPr>
              <a:spLocks noChangeArrowheads="1"/>
            </p:cNvSpPr>
            <p:nvPr/>
          </p:nvSpPr>
          <p:spPr bwMode="auto">
            <a:xfrm>
              <a:off x="7612848"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1" name="Oval 2062"/>
            <p:cNvSpPr>
              <a:spLocks noChangeArrowheads="1"/>
            </p:cNvSpPr>
            <p:nvPr/>
          </p:nvSpPr>
          <p:spPr bwMode="auto">
            <a:xfrm>
              <a:off x="7708420"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2" name="Oval 2063"/>
            <p:cNvSpPr>
              <a:spLocks noChangeArrowheads="1"/>
            </p:cNvSpPr>
            <p:nvPr/>
          </p:nvSpPr>
          <p:spPr bwMode="auto">
            <a:xfrm>
              <a:off x="7803992"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3" name="Oval 2064"/>
            <p:cNvSpPr>
              <a:spLocks noChangeArrowheads="1"/>
            </p:cNvSpPr>
            <p:nvPr/>
          </p:nvSpPr>
          <p:spPr bwMode="auto">
            <a:xfrm>
              <a:off x="7900838"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4" name="Oval 2065"/>
            <p:cNvSpPr>
              <a:spLocks noChangeArrowheads="1"/>
            </p:cNvSpPr>
            <p:nvPr/>
          </p:nvSpPr>
          <p:spPr bwMode="auto">
            <a:xfrm>
              <a:off x="7996410"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5" name="Oval 2066"/>
            <p:cNvSpPr>
              <a:spLocks noChangeArrowheads="1"/>
            </p:cNvSpPr>
            <p:nvPr/>
          </p:nvSpPr>
          <p:spPr bwMode="auto">
            <a:xfrm>
              <a:off x="8091982"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6" name="Oval 2067"/>
            <p:cNvSpPr>
              <a:spLocks noChangeArrowheads="1"/>
            </p:cNvSpPr>
            <p:nvPr/>
          </p:nvSpPr>
          <p:spPr bwMode="auto">
            <a:xfrm>
              <a:off x="8187554"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7" name="Oval 2068"/>
            <p:cNvSpPr>
              <a:spLocks noChangeArrowheads="1"/>
            </p:cNvSpPr>
            <p:nvPr/>
          </p:nvSpPr>
          <p:spPr bwMode="auto">
            <a:xfrm>
              <a:off x="8283126"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8" name="Oval 2069"/>
            <p:cNvSpPr>
              <a:spLocks noChangeArrowheads="1"/>
            </p:cNvSpPr>
            <p:nvPr/>
          </p:nvSpPr>
          <p:spPr bwMode="auto">
            <a:xfrm>
              <a:off x="8378698"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9" name="Oval 2070"/>
            <p:cNvSpPr>
              <a:spLocks noChangeArrowheads="1"/>
            </p:cNvSpPr>
            <p:nvPr/>
          </p:nvSpPr>
          <p:spPr bwMode="auto">
            <a:xfrm>
              <a:off x="7326132"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0" name="Oval 2071"/>
            <p:cNvSpPr>
              <a:spLocks noChangeArrowheads="1"/>
            </p:cNvSpPr>
            <p:nvPr/>
          </p:nvSpPr>
          <p:spPr bwMode="auto">
            <a:xfrm>
              <a:off x="7421704"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1" name="Oval 2072"/>
            <p:cNvSpPr>
              <a:spLocks noChangeArrowheads="1"/>
            </p:cNvSpPr>
            <p:nvPr/>
          </p:nvSpPr>
          <p:spPr bwMode="auto">
            <a:xfrm>
              <a:off x="7517276"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2" name="Oval 2073"/>
            <p:cNvSpPr>
              <a:spLocks noChangeArrowheads="1"/>
            </p:cNvSpPr>
            <p:nvPr/>
          </p:nvSpPr>
          <p:spPr bwMode="auto">
            <a:xfrm>
              <a:off x="7612848"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3" name="Oval 2074"/>
            <p:cNvSpPr>
              <a:spLocks noChangeArrowheads="1"/>
            </p:cNvSpPr>
            <p:nvPr/>
          </p:nvSpPr>
          <p:spPr bwMode="auto">
            <a:xfrm>
              <a:off x="7708420"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4" name="Oval 2075"/>
            <p:cNvSpPr>
              <a:spLocks noChangeArrowheads="1"/>
            </p:cNvSpPr>
            <p:nvPr/>
          </p:nvSpPr>
          <p:spPr bwMode="auto">
            <a:xfrm>
              <a:off x="7803992"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5" name="Oval 2076"/>
            <p:cNvSpPr>
              <a:spLocks noChangeArrowheads="1"/>
            </p:cNvSpPr>
            <p:nvPr/>
          </p:nvSpPr>
          <p:spPr bwMode="auto">
            <a:xfrm>
              <a:off x="7900838"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6" name="Oval 2077"/>
            <p:cNvSpPr>
              <a:spLocks noChangeArrowheads="1"/>
            </p:cNvSpPr>
            <p:nvPr/>
          </p:nvSpPr>
          <p:spPr bwMode="auto">
            <a:xfrm>
              <a:off x="7996410"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 name="Oval 2078"/>
            <p:cNvSpPr>
              <a:spLocks noChangeArrowheads="1"/>
            </p:cNvSpPr>
            <p:nvPr/>
          </p:nvSpPr>
          <p:spPr bwMode="auto">
            <a:xfrm>
              <a:off x="8091982"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8" name="Oval 2079"/>
            <p:cNvSpPr>
              <a:spLocks noChangeArrowheads="1"/>
            </p:cNvSpPr>
            <p:nvPr/>
          </p:nvSpPr>
          <p:spPr bwMode="auto">
            <a:xfrm>
              <a:off x="8187554"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9" name="Oval 2080"/>
            <p:cNvSpPr>
              <a:spLocks noChangeArrowheads="1"/>
            </p:cNvSpPr>
            <p:nvPr/>
          </p:nvSpPr>
          <p:spPr bwMode="auto">
            <a:xfrm>
              <a:off x="8283126"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0" name="Oval 2081"/>
            <p:cNvSpPr>
              <a:spLocks noChangeArrowheads="1"/>
            </p:cNvSpPr>
            <p:nvPr/>
          </p:nvSpPr>
          <p:spPr bwMode="auto">
            <a:xfrm>
              <a:off x="7326132"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1" name="Oval 2082"/>
            <p:cNvSpPr>
              <a:spLocks noChangeArrowheads="1"/>
            </p:cNvSpPr>
            <p:nvPr/>
          </p:nvSpPr>
          <p:spPr bwMode="auto">
            <a:xfrm>
              <a:off x="7421704"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2" name="Oval 2083"/>
            <p:cNvSpPr>
              <a:spLocks noChangeArrowheads="1"/>
            </p:cNvSpPr>
            <p:nvPr/>
          </p:nvSpPr>
          <p:spPr bwMode="auto">
            <a:xfrm>
              <a:off x="7517276"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3" name="Oval 2084"/>
            <p:cNvSpPr>
              <a:spLocks noChangeArrowheads="1"/>
            </p:cNvSpPr>
            <p:nvPr/>
          </p:nvSpPr>
          <p:spPr bwMode="auto">
            <a:xfrm>
              <a:off x="7612848"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4" name="Oval 2085"/>
            <p:cNvSpPr>
              <a:spLocks noChangeArrowheads="1"/>
            </p:cNvSpPr>
            <p:nvPr/>
          </p:nvSpPr>
          <p:spPr bwMode="auto">
            <a:xfrm>
              <a:off x="7708420"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5" name="Oval 2086"/>
            <p:cNvSpPr>
              <a:spLocks noChangeArrowheads="1"/>
            </p:cNvSpPr>
            <p:nvPr/>
          </p:nvSpPr>
          <p:spPr bwMode="auto">
            <a:xfrm>
              <a:off x="7803992" y="28190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6" name="Oval 2087"/>
            <p:cNvSpPr>
              <a:spLocks noChangeArrowheads="1"/>
            </p:cNvSpPr>
            <p:nvPr/>
          </p:nvSpPr>
          <p:spPr bwMode="auto">
            <a:xfrm>
              <a:off x="7900838"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7" name="Oval 2088"/>
            <p:cNvSpPr>
              <a:spLocks noChangeArrowheads="1"/>
            </p:cNvSpPr>
            <p:nvPr/>
          </p:nvSpPr>
          <p:spPr bwMode="auto">
            <a:xfrm>
              <a:off x="7996410"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8" name="Oval 2089"/>
            <p:cNvSpPr>
              <a:spLocks noChangeArrowheads="1"/>
            </p:cNvSpPr>
            <p:nvPr/>
          </p:nvSpPr>
          <p:spPr bwMode="auto">
            <a:xfrm>
              <a:off x="8187554"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9" name="Oval 2090"/>
            <p:cNvSpPr>
              <a:spLocks noChangeArrowheads="1"/>
            </p:cNvSpPr>
            <p:nvPr/>
          </p:nvSpPr>
          <p:spPr bwMode="auto">
            <a:xfrm>
              <a:off x="7326132"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0" name="Oval 2091"/>
            <p:cNvSpPr>
              <a:spLocks noChangeArrowheads="1"/>
            </p:cNvSpPr>
            <p:nvPr/>
          </p:nvSpPr>
          <p:spPr bwMode="auto">
            <a:xfrm>
              <a:off x="7421704"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1" name="Oval 2092"/>
            <p:cNvSpPr>
              <a:spLocks noChangeArrowheads="1"/>
            </p:cNvSpPr>
            <p:nvPr/>
          </p:nvSpPr>
          <p:spPr bwMode="auto">
            <a:xfrm>
              <a:off x="7517276"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2" name="Oval 2093"/>
            <p:cNvSpPr>
              <a:spLocks noChangeArrowheads="1"/>
            </p:cNvSpPr>
            <p:nvPr/>
          </p:nvSpPr>
          <p:spPr bwMode="auto">
            <a:xfrm>
              <a:off x="7612848"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3" name="Oval 2094"/>
            <p:cNvSpPr>
              <a:spLocks noChangeArrowheads="1"/>
            </p:cNvSpPr>
            <p:nvPr/>
          </p:nvSpPr>
          <p:spPr bwMode="auto">
            <a:xfrm>
              <a:off x="7708420"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4" name="Oval 2095"/>
            <p:cNvSpPr>
              <a:spLocks noChangeArrowheads="1"/>
            </p:cNvSpPr>
            <p:nvPr/>
          </p:nvSpPr>
          <p:spPr bwMode="auto">
            <a:xfrm>
              <a:off x="7803992" y="291522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5" name="Oval 2096"/>
            <p:cNvSpPr>
              <a:spLocks noChangeArrowheads="1"/>
            </p:cNvSpPr>
            <p:nvPr/>
          </p:nvSpPr>
          <p:spPr bwMode="auto">
            <a:xfrm>
              <a:off x="7900838"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6" name="Oval 2097"/>
            <p:cNvSpPr>
              <a:spLocks noChangeArrowheads="1"/>
            </p:cNvSpPr>
            <p:nvPr/>
          </p:nvSpPr>
          <p:spPr bwMode="auto">
            <a:xfrm>
              <a:off x="7996410"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7" name="Oval 2098"/>
            <p:cNvSpPr>
              <a:spLocks noChangeArrowheads="1"/>
            </p:cNvSpPr>
            <p:nvPr/>
          </p:nvSpPr>
          <p:spPr bwMode="auto">
            <a:xfrm>
              <a:off x="7326132"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8" name="Oval 2099"/>
            <p:cNvSpPr>
              <a:spLocks noChangeArrowheads="1"/>
            </p:cNvSpPr>
            <p:nvPr/>
          </p:nvSpPr>
          <p:spPr bwMode="auto">
            <a:xfrm>
              <a:off x="7421704"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9" name="Oval 2100"/>
            <p:cNvSpPr>
              <a:spLocks noChangeArrowheads="1"/>
            </p:cNvSpPr>
            <p:nvPr/>
          </p:nvSpPr>
          <p:spPr bwMode="auto">
            <a:xfrm>
              <a:off x="7517276"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0" name="Oval 2101"/>
            <p:cNvSpPr>
              <a:spLocks noChangeArrowheads="1"/>
            </p:cNvSpPr>
            <p:nvPr/>
          </p:nvSpPr>
          <p:spPr bwMode="auto">
            <a:xfrm>
              <a:off x="7612848"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1" name="Oval 2102"/>
            <p:cNvSpPr>
              <a:spLocks noChangeArrowheads="1"/>
            </p:cNvSpPr>
            <p:nvPr/>
          </p:nvSpPr>
          <p:spPr bwMode="auto">
            <a:xfrm>
              <a:off x="7708420"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2" name="Oval 2103"/>
            <p:cNvSpPr>
              <a:spLocks noChangeArrowheads="1"/>
            </p:cNvSpPr>
            <p:nvPr/>
          </p:nvSpPr>
          <p:spPr bwMode="auto">
            <a:xfrm>
              <a:off x="7803992"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3" name="Oval 2104"/>
            <p:cNvSpPr>
              <a:spLocks noChangeArrowheads="1"/>
            </p:cNvSpPr>
            <p:nvPr/>
          </p:nvSpPr>
          <p:spPr bwMode="auto">
            <a:xfrm>
              <a:off x="7900838"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4" name="Oval 2105"/>
            <p:cNvSpPr>
              <a:spLocks noChangeArrowheads="1"/>
            </p:cNvSpPr>
            <p:nvPr/>
          </p:nvSpPr>
          <p:spPr bwMode="auto">
            <a:xfrm>
              <a:off x="7996410"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5" name="Oval 2106"/>
            <p:cNvSpPr>
              <a:spLocks noChangeArrowheads="1"/>
            </p:cNvSpPr>
            <p:nvPr/>
          </p:nvSpPr>
          <p:spPr bwMode="auto">
            <a:xfrm>
              <a:off x="7326132"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6" name="Oval 2107"/>
            <p:cNvSpPr>
              <a:spLocks noChangeArrowheads="1"/>
            </p:cNvSpPr>
            <p:nvPr/>
          </p:nvSpPr>
          <p:spPr bwMode="auto">
            <a:xfrm>
              <a:off x="7421704"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7" name="Oval 2108"/>
            <p:cNvSpPr>
              <a:spLocks noChangeArrowheads="1"/>
            </p:cNvSpPr>
            <p:nvPr/>
          </p:nvSpPr>
          <p:spPr bwMode="auto">
            <a:xfrm>
              <a:off x="7517276"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8" name="Oval 2109"/>
            <p:cNvSpPr>
              <a:spLocks noChangeArrowheads="1"/>
            </p:cNvSpPr>
            <p:nvPr/>
          </p:nvSpPr>
          <p:spPr bwMode="auto">
            <a:xfrm>
              <a:off x="7612848"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9" name="Oval 2110"/>
            <p:cNvSpPr>
              <a:spLocks noChangeArrowheads="1"/>
            </p:cNvSpPr>
            <p:nvPr/>
          </p:nvSpPr>
          <p:spPr bwMode="auto">
            <a:xfrm>
              <a:off x="7708420"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0" name="Oval 2111"/>
            <p:cNvSpPr>
              <a:spLocks noChangeArrowheads="1"/>
            </p:cNvSpPr>
            <p:nvPr/>
          </p:nvSpPr>
          <p:spPr bwMode="auto">
            <a:xfrm>
              <a:off x="7803992" y="310636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1" name="Oval 2112"/>
            <p:cNvSpPr>
              <a:spLocks noChangeArrowheads="1"/>
            </p:cNvSpPr>
            <p:nvPr/>
          </p:nvSpPr>
          <p:spPr bwMode="auto">
            <a:xfrm>
              <a:off x="7900838"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2" name="Oval 2113"/>
            <p:cNvSpPr>
              <a:spLocks noChangeArrowheads="1"/>
            </p:cNvSpPr>
            <p:nvPr/>
          </p:nvSpPr>
          <p:spPr bwMode="auto">
            <a:xfrm>
              <a:off x="7996410"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3" name="Oval 2114"/>
            <p:cNvSpPr>
              <a:spLocks noChangeArrowheads="1"/>
            </p:cNvSpPr>
            <p:nvPr/>
          </p:nvSpPr>
          <p:spPr bwMode="auto">
            <a:xfrm>
              <a:off x="6846998"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4" name="Oval 2115"/>
            <p:cNvSpPr>
              <a:spLocks noChangeArrowheads="1"/>
            </p:cNvSpPr>
            <p:nvPr/>
          </p:nvSpPr>
          <p:spPr bwMode="auto">
            <a:xfrm>
              <a:off x="6942570"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5" name="Oval 2116"/>
            <p:cNvSpPr>
              <a:spLocks noChangeArrowheads="1"/>
            </p:cNvSpPr>
            <p:nvPr/>
          </p:nvSpPr>
          <p:spPr bwMode="auto">
            <a:xfrm>
              <a:off x="7038142"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6" name="Oval 2117"/>
            <p:cNvSpPr>
              <a:spLocks noChangeArrowheads="1"/>
            </p:cNvSpPr>
            <p:nvPr/>
          </p:nvSpPr>
          <p:spPr bwMode="auto">
            <a:xfrm>
              <a:off x="7133713"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7" name="Oval 2118"/>
            <p:cNvSpPr>
              <a:spLocks noChangeArrowheads="1"/>
            </p:cNvSpPr>
            <p:nvPr/>
          </p:nvSpPr>
          <p:spPr bwMode="auto">
            <a:xfrm>
              <a:off x="7229285" y="32032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8" name="Oval 2119"/>
            <p:cNvSpPr>
              <a:spLocks noChangeArrowheads="1"/>
            </p:cNvSpPr>
            <p:nvPr/>
          </p:nvSpPr>
          <p:spPr bwMode="auto">
            <a:xfrm>
              <a:off x="7326132"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9" name="Oval 2120"/>
            <p:cNvSpPr>
              <a:spLocks noChangeArrowheads="1"/>
            </p:cNvSpPr>
            <p:nvPr/>
          </p:nvSpPr>
          <p:spPr bwMode="auto">
            <a:xfrm>
              <a:off x="7421704"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0" name="Oval 2121"/>
            <p:cNvSpPr>
              <a:spLocks noChangeArrowheads="1"/>
            </p:cNvSpPr>
            <p:nvPr/>
          </p:nvSpPr>
          <p:spPr bwMode="auto">
            <a:xfrm>
              <a:off x="7517276"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1" name="Oval 2122"/>
            <p:cNvSpPr>
              <a:spLocks noChangeArrowheads="1"/>
            </p:cNvSpPr>
            <p:nvPr/>
          </p:nvSpPr>
          <p:spPr bwMode="auto">
            <a:xfrm>
              <a:off x="7612848"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2" name="Oval 2123"/>
            <p:cNvSpPr>
              <a:spLocks noChangeArrowheads="1"/>
            </p:cNvSpPr>
            <p:nvPr/>
          </p:nvSpPr>
          <p:spPr bwMode="auto">
            <a:xfrm>
              <a:off x="7708420"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3" name="Oval 2124"/>
            <p:cNvSpPr>
              <a:spLocks noChangeArrowheads="1"/>
            </p:cNvSpPr>
            <p:nvPr/>
          </p:nvSpPr>
          <p:spPr bwMode="auto">
            <a:xfrm>
              <a:off x="7803992" y="32032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4" name="Oval 2125"/>
            <p:cNvSpPr>
              <a:spLocks noChangeArrowheads="1"/>
            </p:cNvSpPr>
            <p:nvPr/>
          </p:nvSpPr>
          <p:spPr bwMode="auto">
            <a:xfrm>
              <a:off x="7900838"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5" name="Oval 2126"/>
            <p:cNvSpPr>
              <a:spLocks noChangeArrowheads="1"/>
            </p:cNvSpPr>
            <p:nvPr/>
          </p:nvSpPr>
          <p:spPr bwMode="auto">
            <a:xfrm>
              <a:off x="7996410"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6" name="Oval 2127"/>
            <p:cNvSpPr>
              <a:spLocks noChangeArrowheads="1"/>
            </p:cNvSpPr>
            <p:nvPr/>
          </p:nvSpPr>
          <p:spPr bwMode="auto">
            <a:xfrm>
              <a:off x="6942570"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7" name="Oval 2128"/>
            <p:cNvSpPr>
              <a:spLocks noChangeArrowheads="1"/>
            </p:cNvSpPr>
            <p:nvPr/>
          </p:nvSpPr>
          <p:spPr bwMode="auto">
            <a:xfrm>
              <a:off x="7038142"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8" name="Oval 2129"/>
            <p:cNvSpPr>
              <a:spLocks noChangeArrowheads="1"/>
            </p:cNvSpPr>
            <p:nvPr/>
          </p:nvSpPr>
          <p:spPr bwMode="auto">
            <a:xfrm>
              <a:off x="7133713"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9" name="Oval 2130"/>
            <p:cNvSpPr>
              <a:spLocks noChangeArrowheads="1"/>
            </p:cNvSpPr>
            <p:nvPr/>
          </p:nvSpPr>
          <p:spPr bwMode="auto">
            <a:xfrm>
              <a:off x="7229285" y="329878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0" name="Oval 2131"/>
            <p:cNvSpPr>
              <a:spLocks noChangeArrowheads="1"/>
            </p:cNvSpPr>
            <p:nvPr/>
          </p:nvSpPr>
          <p:spPr bwMode="auto">
            <a:xfrm>
              <a:off x="7421704"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1" name="Oval 2132"/>
            <p:cNvSpPr>
              <a:spLocks noChangeArrowheads="1"/>
            </p:cNvSpPr>
            <p:nvPr/>
          </p:nvSpPr>
          <p:spPr bwMode="auto">
            <a:xfrm>
              <a:off x="7517276"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2" name="Oval 2133"/>
            <p:cNvSpPr>
              <a:spLocks noChangeArrowheads="1"/>
            </p:cNvSpPr>
            <p:nvPr/>
          </p:nvSpPr>
          <p:spPr bwMode="auto">
            <a:xfrm>
              <a:off x="7612848"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3" name="Oval 2134"/>
            <p:cNvSpPr>
              <a:spLocks noChangeArrowheads="1"/>
            </p:cNvSpPr>
            <p:nvPr/>
          </p:nvSpPr>
          <p:spPr bwMode="auto">
            <a:xfrm>
              <a:off x="7708420" y="329878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4" name="Oval 2135"/>
            <p:cNvSpPr>
              <a:spLocks noChangeArrowheads="1"/>
            </p:cNvSpPr>
            <p:nvPr/>
          </p:nvSpPr>
          <p:spPr bwMode="auto">
            <a:xfrm>
              <a:off x="6942570"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5" name="Oval 2136"/>
            <p:cNvSpPr>
              <a:spLocks noChangeArrowheads="1"/>
            </p:cNvSpPr>
            <p:nvPr/>
          </p:nvSpPr>
          <p:spPr bwMode="auto">
            <a:xfrm>
              <a:off x="7038142"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6" name="Oval 2137"/>
            <p:cNvSpPr>
              <a:spLocks noChangeArrowheads="1"/>
            </p:cNvSpPr>
            <p:nvPr/>
          </p:nvSpPr>
          <p:spPr bwMode="auto">
            <a:xfrm>
              <a:off x="7517276"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7" name="Oval 2138"/>
            <p:cNvSpPr>
              <a:spLocks noChangeArrowheads="1"/>
            </p:cNvSpPr>
            <p:nvPr/>
          </p:nvSpPr>
          <p:spPr bwMode="auto">
            <a:xfrm>
              <a:off x="7612848"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8" name="Oval 2139"/>
            <p:cNvSpPr>
              <a:spLocks noChangeArrowheads="1"/>
            </p:cNvSpPr>
            <p:nvPr/>
          </p:nvSpPr>
          <p:spPr bwMode="auto">
            <a:xfrm>
              <a:off x="7708420"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9" name="Oval 2140"/>
            <p:cNvSpPr>
              <a:spLocks noChangeArrowheads="1"/>
            </p:cNvSpPr>
            <p:nvPr/>
          </p:nvSpPr>
          <p:spPr bwMode="auto">
            <a:xfrm>
              <a:off x="6961684" y="3509045"/>
              <a:ext cx="34406" cy="356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0" name="Oval 2141"/>
            <p:cNvSpPr>
              <a:spLocks noChangeArrowheads="1"/>
            </p:cNvSpPr>
            <p:nvPr/>
          </p:nvSpPr>
          <p:spPr bwMode="auto">
            <a:xfrm>
              <a:off x="7038142"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1" name="Oval 2142"/>
            <p:cNvSpPr>
              <a:spLocks noChangeArrowheads="1"/>
            </p:cNvSpPr>
            <p:nvPr/>
          </p:nvSpPr>
          <p:spPr bwMode="auto">
            <a:xfrm>
              <a:off x="7612848"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2" name="Oval 2143"/>
            <p:cNvSpPr>
              <a:spLocks noChangeArrowheads="1"/>
            </p:cNvSpPr>
            <p:nvPr/>
          </p:nvSpPr>
          <p:spPr bwMode="auto">
            <a:xfrm>
              <a:off x="7708420"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3" name="Oval 2144"/>
            <p:cNvSpPr>
              <a:spLocks noChangeArrowheads="1"/>
            </p:cNvSpPr>
            <p:nvPr/>
          </p:nvSpPr>
          <p:spPr bwMode="auto">
            <a:xfrm>
              <a:off x="8571116"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4" name="Oval 2145"/>
            <p:cNvSpPr>
              <a:spLocks noChangeArrowheads="1"/>
            </p:cNvSpPr>
            <p:nvPr/>
          </p:nvSpPr>
          <p:spPr bwMode="auto">
            <a:xfrm>
              <a:off x="8379972"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5" name="Oval 2146"/>
            <p:cNvSpPr>
              <a:spLocks noChangeArrowheads="1"/>
            </p:cNvSpPr>
            <p:nvPr/>
          </p:nvSpPr>
          <p:spPr bwMode="auto">
            <a:xfrm>
              <a:off x="8487013" y="2926693"/>
              <a:ext cx="49697" cy="4969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6" name="Oval 2147"/>
            <p:cNvSpPr>
              <a:spLocks noChangeArrowheads="1"/>
            </p:cNvSpPr>
            <p:nvPr/>
          </p:nvSpPr>
          <p:spPr bwMode="auto">
            <a:xfrm>
              <a:off x="8091982"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7" name="Oval 2148"/>
            <p:cNvSpPr>
              <a:spLocks noChangeArrowheads="1"/>
            </p:cNvSpPr>
            <p:nvPr/>
          </p:nvSpPr>
          <p:spPr bwMode="auto">
            <a:xfrm>
              <a:off x="8091982" y="32032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8" name="Oval 2149"/>
            <p:cNvSpPr>
              <a:spLocks noChangeArrowheads="1"/>
            </p:cNvSpPr>
            <p:nvPr/>
          </p:nvSpPr>
          <p:spPr bwMode="auto">
            <a:xfrm>
              <a:off x="8091982" y="33943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9" name="Oval 2150"/>
            <p:cNvSpPr>
              <a:spLocks noChangeArrowheads="1"/>
            </p:cNvSpPr>
            <p:nvPr/>
          </p:nvSpPr>
          <p:spPr bwMode="auto">
            <a:xfrm>
              <a:off x="8091982" y="34899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0" name="Oval 2151"/>
            <p:cNvSpPr>
              <a:spLocks noChangeArrowheads="1"/>
            </p:cNvSpPr>
            <p:nvPr/>
          </p:nvSpPr>
          <p:spPr bwMode="auto">
            <a:xfrm>
              <a:off x="8193925" y="3593148"/>
              <a:ext cx="59892" cy="5861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1" name="Oval 2152"/>
            <p:cNvSpPr>
              <a:spLocks noChangeArrowheads="1"/>
            </p:cNvSpPr>
            <p:nvPr/>
          </p:nvSpPr>
          <p:spPr bwMode="auto">
            <a:xfrm>
              <a:off x="7612848"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2" name="Oval 2153"/>
            <p:cNvSpPr>
              <a:spLocks noChangeArrowheads="1"/>
            </p:cNvSpPr>
            <p:nvPr/>
          </p:nvSpPr>
          <p:spPr bwMode="auto">
            <a:xfrm>
              <a:off x="7996410"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3" name="Oval 2154"/>
            <p:cNvSpPr>
              <a:spLocks noChangeArrowheads="1"/>
            </p:cNvSpPr>
            <p:nvPr/>
          </p:nvSpPr>
          <p:spPr bwMode="auto">
            <a:xfrm>
              <a:off x="7612848"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4" name="Oval 2155"/>
            <p:cNvSpPr>
              <a:spLocks noChangeArrowheads="1"/>
            </p:cNvSpPr>
            <p:nvPr/>
          </p:nvSpPr>
          <p:spPr bwMode="auto">
            <a:xfrm>
              <a:off x="7803992" y="377792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5" name="Oval 2156"/>
            <p:cNvSpPr>
              <a:spLocks noChangeArrowheads="1"/>
            </p:cNvSpPr>
            <p:nvPr/>
          </p:nvSpPr>
          <p:spPr bwMode="auto">
            <a:xfrm>
              <a:off x="7900838"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6" name="Oval 2157"/>
            <p:cNvSpPr>
              <a:spLocks noChangeArrowheads="1"/>
            </p:cNvSpPr>
            <p:nvPr/>
          </p:nvSpPr>
          <p:spPr bwMode="auto">
            <a:xfrm>
              <a:off x="7996410" y="377792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7" name="Oval 2158"/>
            <p:cNvSpPr>
              <a:spLocks noChangeArrowheads="1"/>
            </p:cNvSpPr>
            <p:nvPr/>
          </p:nvSpPr>
          <p:spPr bwMode="auto">
            <a:xfrm>
              <a:off x="8102176" y="3786841"/>
              <a:ext cx="52246" cy="535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8" name="Oval 2159"/>
            <p:cNvSpPr>
              <a:spLocks noChangeArrowheads="1"/>
            </p:cNvSpPr>
            <p:nvPr/>
          </p:nvSpPr>
          <p:spPr bwMode="auto">
            <a:xfrm>
              <a:off x="7612848"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9" name="Oval 2160"/>
            <p:cNvSpPr>
              <a:spLocks noChangeArrowheads="1"/>
            </p:cNvSpPr>
            <p:nvPr/>
          </p:nvSpPr>
          <p:spPr bwMode="auto">
            <a:xfrm>
              <a:off x="7900838"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0" name="Oval 2161"/>
            <p:cNvSpPr>
              <a:spLocks noChangeArrowheads="1"/>
            </p:cNvSpPr>
            <p:nvPr/>
          </p:nvSpPr>
          <p:spPr bwMode="auto">
            <a:xfrm>
              <a:off x="8091982"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1" name="Oval 2162"/>
            <p:cNvSpPr>
              <a:spLocks noChangeArrowheads="1"/>
            </p:cNvSpPr>
            <p:nvPr/>
          </p:nvSpPr>
          <p:spPr bwMode="auto">
            <a:xfrm>
              <a:off x="8381246" y="3874767"/>
              <a:ext cx="68812" cy="707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2" name="Oval 2163"/>
            <p:cNvSpPr>
              <a:spLocks noChangeArrowheads="1"/>
            </p:cNvSpPr>
            <p:nvPr/>
          </p:nvSpPr>
          <p:spPr bwMode="auto">
            <a:xfrm>
              <a:off x="8475544" y="3873493"/>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3" name="Oval 2164"/>
            <p:cNvSpPr>
              <a:spLocks noChangeArrowheads="1"/>
            </p:cNvSpPr>
            <p:nvPr/>
          </p:nvSpPr>
          <p:spPr bwMode="auto">
            <a:xfrm>
              <a:off x="8574939" y="3876041"/>
              <a:ext cx="64989" cy="66901"/>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4" name="Oval 2165"/>
            <p:cNvSpPr>
              <a:spLocks noChangeArrowheads="1"/>
            </p:cNvSpPr>
            <p:nvPr/>
          </p:nvSpPr>
          <p:spPr bwMode="auto">
            <a:xfrm>
              <a:off x="7708420"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5" name="Oval 2167"/>
            <p:cNvSpPr>
              <a:spLocks noChangeArrowheads="1"/>
            </p:cNvSpPr>
            <p:nvPr/>
          </p:nvSpPr>
          <p:spPr bwMode="auto">
            <a:xfrm>
              <a:off x="8571116"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6" name="Oval 2168"/>
            <p:cNvSpPr>
              <a:spLocks noChangeArrowheads="1"/>
            </p:cNvSpPr>
            <p:nvPr/>
          </p:nvSpPr>
          <p:spPr bwMode="auto">
            <a:xfrm>
              <a:off x="8666688"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7" name="Oval 2169"/>
            <p:cNvSpPr>
              <a:spLocks noChangeArrowheads="1"/>
            </p:cNvSpPr>
            <p:nvPr/>
          </p:nvSpPr>
          <p:spPr bwMode="auto">
            <a:xfrm>
              <a:off x="8378698" y="416084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8" name="Oval 2170"/>
            <p:cNvSpPr>
              <a:spLocks noChangeArrowheads="1"/>
            </p:cNvSpPr>
            <p:nvPr/>
          </p:nvSpPr>
          <p:spPr bwMode="auto">
            <a:xfrm>
              <a:off x="8187554"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9" name="Oval 2171"/>
            <p:cNvSpPr>
              <a:spLocks noChangeArrowheads="1"/>
            </p:cNvSpPr>
            <p:nvPr/>
          </p:nvSpPr>
          <p:spPr bwMode="auto">
            <a:xfrm>
              <a:off x="8283126" y="425641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0" name="Oval 2172"/>
            <p:cNvSpPr>
              <a:spLocks noChangeArrowheads="1"/>
            </p:cNvSpPr>
            <p:nvPr/>
          </p:nvSpPr>
          <p:spPr bwMode="auto">
            <a:xfrm>
              <a:off x="8378698" y="425641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1" name="Oval 2173"/>
            <p:cNvSpPr>
              <a:spLocks noChangeArrowheads="1"/>
            </p:cNvSpPr>
            <p:nvPr/>
          </p:nvSpPr>
          <p:spPr bwMode="auto">
            <a:xfrm>
              <a:off x="8475544"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2" name="Oval 2174"/>
            <p:cNvSpPr>
              <a:spLocks noChangeArrowheads="1"/>
            </p:cNvSpPr>
            <p:nvPr/>
          </p:nvSpPr>
          <p:spPr bwMode="auto">
            <a:xfrm>
              <a:off x="8571116"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3" name="Oval 2175"/>
            <p:cNvSpPr>
              <a:spLocks noChangeArrowheads="1"/>
            </p:cNvSpPr>
            <p:nvPr/>
          </p:nvSpPr>
          <p:spPr bwMode="auto">
            <a:xfrm>
              <a:off x="8666688"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4" name="Oval 2176"/>
            <p:cNvSpPr>
              <a:spLocks noChangeArrowheads="1"/>
            </p:cNvSpPr>
            <p:nvPr/>
          </p:nvSpPr>
          <p:spPr bwMode="auto">
            <a:xfrm>
              <a:off x="7996410"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5" name="Oval 2177"/>
            <p:cNvSpPr>
              <a:spLocks noChangeArrowheads="1"/>
            </p:cNvSpPr>
            <p:nvPr/>
          </p:nvSpPr>
          <p:spPr bwMode="auto">
            <a:xfrm>
              <a:off x="8091982"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6" name="Oval 2178"/>
            <p:cNvSpPr>
              <a:spLocks noChangeArrowheads="1"/>
            </p:cNvSpPr>
            <p:nvPr/>
          </p:nvSpPr>
          <p:spPr bwMode="auto">
            <a:xfrm>
              <a:off x="8187554"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7" name="Oval 2179"/>
            <p:cNvSpPr>
              <a:spLocks noChangeArrowheads="1"/>
            </p:cNvSpPr>
            <p:nvPr/>
          </p:nvSpPr>
          <p:spPr bwMode="auto">
            <a:xfrm>
              <a:off x="8283126" y="435326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8" name="Oval 2180"/>
            <p:cNvSpPr>
              <a:spLocks noChangeArrowheads="1"/>
            </p:cNvSpPr>
            <p:nvPr/>
          </p:nvSpPr>
          <p:spPr bwMode="auto">
            <a:xfrm>
              <a:off x="8379972"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9" name="Oval 2181"/>
            <p:cNvSpPr>
              <a:spLocks noChangeArrowheads="1"/>
            </p:cNvSpPr>
            <p:nvPr/>
          </p:nvSpPr>
          <p:spPr bwMode="auto">
            <a:xfrm>
              <a:off x="8475544"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0" name="Oval 2182"/>
            <p:cNvSpPr>
              <a:spLocks noChangeArrowheads="1"/>
            </p:cNvSpPr>
            <p:nvPr/>
          </p:nvSpPr>
          <p:spPr bwMode="auto">
            <a:xfrm>
              <a:off x="8571116"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1" name="Oval 2183"/>
            <p:cNvSpPr>
              <a:spLocks noChangeArrowheads="1"/>
            </p:cNvSpPr>
            <p:nvPr/>
          </p:nvSpPr>
          <p:spPr bwMode="auto">
            <a:xfrm>
              <a:off x="8666688"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2" name="Oval 2184"/>
            <p:cNvSpPr>
              <a:spLocks noChangeArrowheads="1"/>
            </p:cNvSpPr>
            <p:nvPr/>
          </p:nvSpPr>
          <p:spPr bwMode="auto">
            <a:xfrm>
              <a:off x="8762260"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3" name="Oval 2185"/>
            <p:cNvSpPr>
              <a:spLocks noChangeArrowheads="1"/>
            </p:cNvSpPr>
            <p:nvPr/>
          </p:nvSpPr>
          <p:spPr bwMode="auto">
            <a:xfrm>
              <a:off x="7996410"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4" name="Oval 2186"/>
            <p:cNvSpPr>
              <a:spLocks noChangeArrowheads="1"/>
            </p:cNvSpPr>
            <p:nvPr/>
          </p:nvSpPr>
          <p:spPr bwMode="auto">
            <a:xfrm>
              <a:off x="8091982"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5" name="Oval 2187"/>
            <p:cNvSpPr>
              <a:spLocks noChangeArrowheads="1"/>
            </p:cNvSpPr>
            <p:nvPr/>
          </p:nvSpPr>
          <p:spPr bwMode="auto">
            <a:xfrm>
              <a:off x="8187554"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6" name="Oval 2188"/>
            <p:cNvSpPr>
              <a:spLocks noChangeArrowheads="1"/>
            </p:cNvSpPr>
            <p:nvPr/>
          </p:nvSpPr>
          <p:spPr bwMode="auto">
            <a:xfrm>
              <a:off x="8283126" y="444883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7" name="Oval 2189"/>
            <p:cNvSpPr>
              <a:spLocks noChangeArrowheads="1"/>
            </p:cNvSpPr>
            <p:nvPr/>
          </p:nvSpPr>
          <p:spPr bwMode="auto">
            <a:xfrm>
              <a:off x="8379972"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8" name="Oval 2190"/>
            <p:cNvSpPr>
              <a:spLocks noChangeArrowheads="1"/>
            </p:cNvSpPr>
            <p:nvPr/>
          </p:nvSpPr>
          <p:spPr bwMode="auto">
            <a:xfrm>
              <a:off x="8475544"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9" name="Oval 2191"/>
            <p:cNvSpPr>
              <a:spLocks noChangeArrowheads="1"/>
            </p:cNvSpPr>
            <p:nvPr/>
          </p:nvSpPr>
          <p:spPr bwMode="auto">
            <a:xfrm>
              <a:off x="8571116"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0" name="Oval 2192"/>
            <p:cNvSpPr>
              <a:spLocks noChangeArrowheads="1"/>
            </p:cNvSpPr>
            <p:nvPr/>
          </p:nvSpPr>
          <p:spPr bwMode="auto">
            <a:xfrm>
              <a:off x="8666688"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1" name="Oval 2193"/>
            <p:cNvSpPr>
              <a:spLocks noChangeArrowheads="1"/>
            </p:cNvSpPr>
            <p:nvPr/>
          </p:nvSpPr>
          <p:spPr bwMode="auto">
            <a:xfrm>
              <a:off x="8762260"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2" name="Oval 2194"/>
            <p:cNvSpPr>
              <a:spLocks noChangeArrowheads="1"/>
            </p:cNvSpPr>
            <p:nvPr/>
          </p:nvSpPr>
          <p:spPr bwMode="auto">
            <a:xfrm>
              <a:off x="8857832" y="444883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3" name="Oval 2195"/>
            <p:cNvSpPr>
              <a:spLocks noChangeArrowheads="1"/>
            </p:cNvSpPr>
            <p:nvPr/>
          </p:nvSpPr>
          <p:spPr bwMode="auto">
            <a:xfrm>
              <a:off x="7996410"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4" name="Oval 2196"/>
            <p:cNvSpPr>
              <a:spLocks noChangeArrowheads="1"/>
            </p:cNvSpPr>
            <p:nvPr/>
          </p:nvSpPr>
          <p:spPr bwMode="auto">
            <a:xfrm>
              <a:off x="8091982"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5" name="Oval 2197"/>
            <p:cNvSpPr>
              <a:spLocks noChangeArrowheads="1"/>
            </p:cNvSpPr>
            <p:nvPr/>
          </p:nvSpPr>
          <p:spPr bwMode="auto">
            <a:xfrm>
              <a:off x="8187554"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6" name="Oval 2198"/>
            <p:cNvSpPr>
              <a:spLocks noChangeArrowheads="1"/>
            </p:cNvSpPr>
            <p:nvPr/>
          </p:nvSpPr>
          <p:spPr bwMode="auto">
            <a:xfrm>
              <a:off x="8283126" y="4544408"/>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7" name="Oval 2199"/>
            <p:cNvSpPr>
              <a:spLocks noChangeArrowheads="1"/>
            </p:cNvSpPr>
            <p:nvPr/>
          </p:nvSpPr>
          <p:spPr bwMode="auto">
            <a:xfrm>
              <a:off x="8379972"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8" name="Oval 2200"/>
            <p:cNvSpPr>
              <a:spLocks noChangeArrowheads="1"/>
            </p:cNvSpPr>
            <p:nvPr/>
          </p:nvSpPr>
          <p:spPr bwMode="auto">
            <a:xfrm>
              <a:off x="8475544"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9" name="Oval 2201"/>
            <p:cNvSpPr>
              <a:spLocks noChangeArrowheads="1"/>
            </p:cNvSpPr>
            <p:nvPr/>
          </p:nvSpPr>
          <p:spPr bwMode="auto">
            <a:xfrm>
              <a:off x="8571116"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0" name="Oval 2202"/>
            <p:cNvSpPr>
              <a:spLocks noChangeArrowheads="1"/>
            </p:cNvSpPr>
            <p:nvPr/>
          </p:nvSpPr>
          <p:spPr bwMode="auto">
            <a:xfrm>
              <a:off x="8666688"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1" name="Oval 2203"/>
            <p:cNvSpPr>
              <a:spLocks noChangeArrowheads="1"/>
            </p:cNvSpPr>
            <p:nvPr/>
          </p:nvSpPr>
          <p:spPr bwMode="auto">
            <a:xfrm>
              <a:off x="8762260"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2" name="Oval 2204"/>
            <p:cNvSpPr>
              <a:spLocks noChangeArrowheads="1"/>
            </p:cNvSpPr>
            <p:nvPr/>
          </p:nvSpPr>
          <p:spPr bwMode="auto">
            <a:xfrm>
              <a:off x="8857832" y="4544408"/>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3" name="Oval 2205"/>
            <p:cNvSpPr>
              <a:spLocks noChangeArrowheads="1"/>
            </p:cNvSpPr>
            <p:nvPr/>
          </p:nvSpPr>
          <p:spPr bwMode="auto">
            <a:xfrm>
              <a:off x="7996410"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4" name="Oval 2206"/>
            <p:cNvSpPr>
              <a:spLocks noChangeArrowheads="1"/>
            </p:cNvSpPr>
            <p:nvPr/>
          </p:nvSpPr>
          <p:spPr bwMode="auto">
            <a:xfrm>
              <a:off x="8091982"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5" name="Oval 2207"/>
            <p:cNvSpPr>
              <a:spLocks noChangeArrowheads="1"/>
            </p:cNvSpPr>
            <p:nvPr/>
          </p:nvSpPr>
          <p:spPr bwMode="auto">
            <a:xfrm>
              <a:off x="8187554"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6" name="Oval 2208"/>
            <p:cNvSpPr>
              <a:spLocks noChangeArrowheads="1"/>
            </p:cNvSpPr>
            <p:nvPr/>
          </p:nvSpPr>
          <p:spPr bwMode="auto">
            <a:xfrm>
              <a:off x="8475544"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7" name="Oval 2209"/>
            <p:cNvSpPr>
              <a:spLocks noChangeArrowheads="1"/>
            </p:cNvSpPr>
            <p:nvPr/>
          </p:nvSpPr>
          <p:spPr bwMode="auto">
            <a:xfrm>
              <a:off x="8571116"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8" name="Oval 2210"/>
            <p:cNvSpPr>
              <a:spLocks noChangeArrowheads="1"/>
            </p:cNvSpPr>
            <p:nvPr/>
          </p:nvSpPr>
          <p:spPr bwMode="auto">
            <a:xfrm>
              <a:off x="8666688"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9" name="Oval 2211"/>
            <p:cNvSpPr>
              <a:spLocks noChangeArrowheads="1"/>
            </p:cNvSpPr>
            <p:nvPr/>
          </p:nvSpPr>
          <p:spPr bwMode="auto">
            <a:xfrm>
              <a:off x="8762260"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0" name="Oval 2212"/>
            <p:cNvSpPr>
              <a:spLocks noChangeArrowheads="1"/>
            </p:cNvSpPr>
            <p:nvPr/>
          </p:nvSpPr>
          <p:spPr bwMode="auto">
            <a:xfrm>
              <a:off x="8876946" y="4659094"/>
              <a:ext cx="35680" cy="3568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1" name="Oval 2213"/>
            <p:cNvSpPr>
              <a:spLocks noChangeArrowheads="1"/>
            </p:cNvSpPr>
            <p:nvPr/>
          </p:nvSpPr>
          <p:spPr bwMode="auto">
            <a:xfrm>
              <a:off x="8475544" y="4735552"/>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2" name="Oval 2214"/>
            <p:cNvSpPr>
              <a:spLocks noChangeArrowheads="1"/>
            </p:cNvSpPr>
            <p:nvPr/>
          </p:nvSpPr>
          <p:spPr bwMode="auto">
            <a:xfrm>
              <a:off x="8571116" y="4735552"/>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3" name="Oval 2215"/>
            <p:cNvSpPr>
              <a:spLocks noChangeArrowheads="1"/>
            </p:cNvSpPr>
            <p:nvPr/>
          </p:nvSpPr>
          <p:spPr bwMode="auto">
            <a:xfrm>
              <a:off x="8666688" y="4735552"/>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4" name="Oval 2216"/>
            <p:cNvSpPr>
              <a:spLocks noChangeArrowheads="1"/>
            </p:cNvSpPr>
            <p:nvPr/>
          </p:nvSpPr>
          <p:spPr bwMode="auto">
            <a:xfrm>
              <a:off x="8762260" y="4735552"/>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5" name="Oval 2217"/>
            <p:cNvSpPr>
              <a:spLocks noChangeArrowheads="1"/>
            </p:cNvSpPr>
            <p:nvPr/>
          </p:nvSpPr>
          <p:spPr bwMode="auto">
            <a:xfrm>
              <a:off x="9432538" y="4832398"/>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6" name="Oval 2218"/>
            <p:cNvSpPr>
              <a:spLocks noChangeArrowheads="1"/>
            </p:cNvSpPr>
            <p:nvPr/>
          </p:nvSpPr>
          <p:spPr bwMode="auto">
            <a:xfrm>
              <a:off x="9336966" y="492860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7" name="Oval 2219"/>
            <p:cNvSpPr>
              <a:spLocks noChangeArrowheads="1"/>
            </p:cNvSpPr>
            <p:nvPr/>
          </p:nvSpPr>
          <p:spPr bwMode="auto">
            <a:xfrm>
              <a:off x="9241394" y="502417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8" name="Oval 2220"/>
            <p:cNvSpPr>
              <a:spLocks noChangeArrowheads="1"/>
            </p:cNvSpPr>
            <p:nvPr/>
          </p:nvSpPr>
          <p:spPr bwMode="auto">
            <a:xfrm>
              <a:off x="3015198"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9" name="Oval 2221"/>
            <p:cNvSpPr>
              <a:spLocks noChangeArrowheads="1"/>
            </p:cNvSpPr>
            <p:nvPr/>
          </p:nvSpPr>
          <p:spPr bwMode="auto">
            <a:xfrm>
              <a:off x="3110770"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0" name="Oval 2222"/>
            <p:cNvSpPr>
              <a:spLocks noChangeArrowheads="1"/>
            </p:cNvSpPr>
            <p:nvPr/>
          </p:nvSpPr>
          <p:spPr bwMode="auto">
            <a:xfrm>
              <a:off x="3206342"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1" name="Oval 2223"/>
            <p:cNvSpPr>
              <a:spLocks noChangeArrowheads="1"/>
            </p:cNvSpPr>
            <p:nvPr/>
          </p:nvSpPr>
          <p:spPr bwMode="auto">
            <a:xfrm>
              <a:off x="3301914"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2" name="Oval 2224"/>
            <p:cNvSpPr>
              <a:spLocks noChangeArrowheads="1"/>
            </p:cNvSpPr>
            <p:nvPr/>
          </p:nvSpPr>
          <p:spPr bwMode="auto">
            <a:xfrm>
              <a:off x="3397486"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3" name="Oval 2225"/>
            <p:cNvSpPr>
              <a:spLocks noChangeArrowheads="1"/>
            </p:cNvSpPr>
            <p:nvPr/>
          </p:nvSpPr>
          <p:spPr bwMode="auto">
            <a:xfrm>
              <a:off x="3493058" y="109425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4" name="Oval 2226"/>
            <p:cNvSpPr>
              <a:spLocks noChangeArrowheads="1"/>
            </p:cNvSpPr>
            <p:nvPr/>
          </p:nvSpPr>
          <p:spPr bwMode="auto">
            <a:xfrm>
              <a:off x="3685477"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5" name="Oval 2227"/>
            <p:cNvSpPr>
              <a:spLocks noChangeArrowheads="1"/>
            </p:cNvSpPr>
            <p:nvPr/>
          </p:nvSpPr>
          <p:spPr bwMode="auto">
            <a:xfrm>
              <a:off x="3876621"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6" name="Oval 2228"/>
            <p:cNvSpPr>
              <a:spLocks noChangeArrowheads="1"/>
            </p:cNvSpPr>
            <p:nvPr/>
          </p:nvSpPr>
          <p:spPr bwMode="auto">
            <a:xfrm>
              <a:off x="4067765" y="109425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7" name="Oval 2229"/>
            <p:cNvSpPr>
              <a:spLocks noChangeArrowheads="1"/>
            </p:cNvSpPr>
            <p:nvPr/>
          </p:nvSpPr>
          <p:spPr bwMode="auto">
            <a:xfrm>
              <a:off x="4164611"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8" name="Oval 2230"/>
            <p:cNvSpPr>
              <a:spLocks noChangeArrowheads="1"/>
            </p:cNvSpPr>
            <p:nvPr/>
          </p:nvSpPr>
          <p:spPr bwMode="auto">
            <a:xfrm>
              <a:off x="4260183"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9" name="Oval 2231"/>
            <p:cNvSpPr>
              <a:spLocks noChangeArrowheads="1"/>
            </p:cNvSpPr>
            <p:nvPr/>
          </p:nvSpPr>
          <p:spPr bwMode="auto">
            <a:xfrm>
              <a:off x="4355755" y="109425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0" name="Oval 2232"/>
            <p:cNvSpPr>
              <a:spLocks noChangeArrowheads="1"/>
            </p:cNvSpPr>
            <p:nvPr/>
          </p:nvSpPr>
          <p:spPr bwMode="auto">
            <a:xfrm>
              <a:off x="4464070" y="1107002"/>
              <a:ext cx="47149" cy="47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1" name="Oval 2233"/>
            <p:cNvSpPr>
              <a:spLocks noChangeArrowheads="1"/>
            </p:cNvSpPr>
            <p:nvPr/>
          </p:nvSpPr>
          <p:spPr bwMode="auto">
            <a:xfrm>
              <a:off x="2822780"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2" name="Oval 2234"/>
            <p:cNvSpPr>
              <a:spLocks noChangeArrowheads="1"/>
            </p:cNvSpPr>
            <p:nvPr/>
          </p:nvSpPr>
          <p:spPr bwMode="auto">
            <a:xfrm>
              <a:off x="3022844" y="1197477"/>
              <a:ext cx="56069" cy="560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3" name="Oval 2235"/>
            <p:cNvSpPr>
              <a:spLocks noChangeArrowheads="1"/>
            </p:cNvSpPr>
            <p:nvPr/>
          </p:nvSpPr>
          <p:spPr bwMode="auto">
            <a:xfrm>
              <a:off x="3206342"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4" name="Oval 2236"/>
            <p:cNvSpPr>
              <a:spLocks noChangeArrowheads="1"/>
            </p:cNvSpPr>
            <p:nvPr/>
          </p:nvSpPr>
          <p:spPr bwMode="auto">
            <a:xfrm>
              <a:off x="3301914"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5" name="Oval 2237"/>
            <p:cNvSpPr>
              <a:spLocks noChangeArrowheads="1"/>
            </p:cNvSpPr>
            <p:nvPr/>
          </p:nvSpPr>
          <p:spPr bwMode="auto">
            <a:xfrm>
              <a:off x="3493058" y="118983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6" name="Oval 2238"/>
            <p:cNvSpPr>
              <a:spLocks noChangeArrowheads="1"/>
            </p:cNvSpPr>
            <p:nvPr/>
          </p:nvSpPr>
          <p:spPr bwMode="auto">
            <a:xfrm>
              <a:off x="3589905"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7" name="Oval 2239"/>
            <p:cNvSpPr>
              <a:spLocks noChangeArrowheads="1"/>
            </p:cNvSpPr>
            <p:nvPr/>
          </p:nvSpPr>
          <p:spPr bwMode="auto">
            <a:xfrm>
              <a:off x="3685477"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8" name="Oval 2240"/>
            <p:cNvSpPr>
              <a:spLocks noChangeArrowheads="1"/>
            </p:cNvSpPr>
            <p:nvPr/>
          </p:nvSpPr>
          <p:spPr bwMode="auto">
            <a:xfrm>
              <a:off x="3781049"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9" name="Oval 2241"/>
            <p:cNvSpPr>
              <a:spLocks noChangeArrowheads="1"/>
            </p:cNvSpPr>
            <p:nvPr/>
          </p:nvSpPr>
          <p:spPr bwMode="auto">
            <a:xfrm>
              <a:off x="3876621"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0" name="Oval 2242"/>
            <p:cNvSpPr>
              <a:spLocks noChangeArrowheads="1"/>
            </p:cNvSpPr>
            <p:nvPr/>
          </p:nvSpPr>
          <p:spPr bwMode="auto">
            <a:xfrm>
              <a:off x="3972193"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1" name="Oval 2243"/>
            <p:cNvSpPr>
              <a:spLocks noChangeArrowheads="1"/>
            </p:cNvSpPr>
            <p:nvPr/>
          </p:nvSpPr>
          <p:spPr bwMode="auto">
            <a:xfrm>
              <a:off x="4067765" y="118983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2" name="Oval 2244"/>
            <p:cNvSpPr>
              <a:spLocks noChangeArrowheads="1"/>
            </p:cNvSpPr>
            <p:nvPr/>
          </p:nvSpPr>
          <p:spPr bwMode="auto">
            <a:xfrm>
              <a:off x="4164611"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3" name="Oval 2245"/>
            <p:cNvSpPr>
              <a:spLocks noChangeArrowheads="1"/>
            </p:cNvSpPr>
            <p:nvPr/>
          </p:nvSpPr>
          <p:spPr bwMode="auto">
            <a:xfrm>
              <a:off x="4260183"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4" name="Oval 2246"/>
            <p:cNvSpPr>
              <a:spLocks noChangeArrowheads="1"/>
            </p:cNvSpPr>
            <p:nvPr/>
          </p:nvSpPr>
          <p:spPr bwMode="auto">
            <a:xfrm>
              <a:off x="4355755"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5" name="Oval 2247"/>
            <p:cNvSpPr>
              <a:spLocks noChangeArrowheads="1"/>
            </p:cNvSpPr>
            <p:nvPr/>
          </p:nvSpPr>
          <p:spPr bwMode="auto">
            <a:xfrm>
              <a:off x="4451327"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6" name="Oval 2248"/>
            <p:cNvSpPr>
              <a:spLocks noChangeArrowheads="1"/>
            </p:cNvSpPr>
            <p:nvPr/>
          </p:nvSpPr>
          <p:spPr bwMode="auto">
            <a:xfrm>
              <a:off x="4546899" y="118983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7" name="Oval 2249"/>
            <p:cNvSpPr>
              <a:spLocks noChangeArrowheads="1"/>
            </p:cNvSpPr>
            <p:nvPr/>
          </p:nvSpPr>
          <p:spPr bwMode="auto">
            <a:xfrm>
              <a:off x="4643745" y="118983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8" name="Oval 2250"/>
            <p:cNvSpPr>
              <a:spLocks noChangeArrowheads="1"/>
            </p:cNvSpPr>
            <p:nvPr/>
          </p:nvSpPr>
          <p:spPr bwMode="auto">
            <a:xfrm>
              <a:off x="2541161" y="1290500"/>
              <a:ext cx="62440" cy="624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Oval 2251"/>
            <p:cNvSpPr>
              <a:spLocks noChangeArrowheads="1"/>
            </p:cNvSpPr>
            <p:nvPr/>
          </p:nvSpPr>
          <p:spPr bwMode="auto">
            <a:xfrm>
              <a:off x="2822780"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0" name="Oval 2252"/>
            <p:cNvSpPr>
              <a:spLocks noChangeArrowheads="1"/>
            </p:cNvSpPr>
            <p:nvPr/>
          </p:nvSpPr>
          <p:spPr bwMode="auto">
            <a:xfrm>
              <a:off x="2918352"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1" name="Oval 2253"/>
            <p:cNvSpPr>
              <a:spLocks noChangeArrowheads="1"/>
            </p:cNvSpPr>
            <p:nvPr/>
          </p:nvSpPr>
          <p:spPr bwMode="auto">
            <a:xfrm>
              <a:off x="3015198"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2" name="Oval 2254"/>
            <p:cNvSpPr>
              <a:spLocks noChangeArrowheads="1"/>
            </p:cNvSpPr>
            <p:nvPr/>
          </p:nvSpPr>
          <p:spPr bwMode="auto">
            <a:xfrm>
              <a:off x="3110770"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3" name="Oval 2255"/>
            <p:cNvSpPr>
              <a:spLocks noChangeArrowheads="1"/>
            </p:cNvSpPr>
            <p:nvPr/>
          </p:nvSpPr>
          <p:spPr bwMode="auto">
            <a:xfrm>
              <a:off x="3206342"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4" name="Oval 2256"/>
            <p:cNvSpPr>
              <a:spLocks noChangeArrowheads="1"/>
            </p:cNvSpPr>
            <p:nvPr/>
          </p:nvSpPr>
          <p:spPr bwMode="auto">
            <a:xfrm>
              <a:off x="3397486"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5" name="Oval 2257"/>
            <p:cNvSpPr>
              <a:spLocks noChangeArrowheads="1"/>
            </p:cNvSpPr>
            <p:nvPr/>
          </p:nvSpPr>
          <p:spPr bwMode="auto">
            <a:xfrm>
              <a:off x="3493058" y="128540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6" name="Oval 2258"/>
            <p:cNvSpPr>
              <a:spLocks noChangeArrowheads="1"/>
            </p:cNvSpPr>
            <p:nvPr/>
          </p:nvSpPr>
          <p:spPr bwMode="auto">
            <a:xfrm>
              <a:off x="3589905"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7" name="Oval 2259"/>
            <p:cNvSpPr>
              <a:spLocks noChangeArrowheads="1"/>
            </p:cNvSpPr>
            <p:nvPr/>
          </p:nvSpPr>
          <p:spPr bwMode="auto">
            <a:xfrm>
              <a:off x="3685477"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8" name="Oval 2260"/>
            <p:cNvSpPr>
              <a:spLocks noChangeArrowheads="1"/>
            </p:cNvSpPr>
            <p:nvPr/>
          </p:nvSpPr>
          <p:spPr bwMode="auto">
            <a:xfrm>
              <a:off x="3781049"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9" name="Oval 2261"/>
            <p:cNvSpPr>
              <a:spLocks noChangeArrowheads="1"/>
            </p:cNvSpPr>
            <p:nvPr/>
          </p:nvSpPr>
          <p:spPr bwMode="auto">
            <a:xfrm>
              <a:off x="3876621"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0" name="Oval 2262"/>
            <p:cNvSpPr>
              <a:spLocks noChangeArrowheads="1"/>
            </p:cNvSpPr>
            <p:nvPr/>
          </p:nvSpPr>
          <p:spPr bwMode="auto">
            <a:xfrm>
              <a:off x="3972193"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1" name="Oval 2263"/>
            <p:cNvSpPr>
              <a:spLocks noChangeArrowheads="1"/>
            </p:cNvSpPr>
            <p:nvPr/>
          </p:nvSpPr>
          <p:spPr bwMode="auto">
            <a:xfrm>
              <a:off x="4067765" y="128540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2" name="Oval 2264"/>
            <p:cNvSpPr>
              <a:spLocks noChangeArrowheads="1"/>
            </p:cNvSpPr>
            <p:nvPr/>
          </p:nvSpPr>
          <p:spPr bwMode="auto">
            <a:xfrm>
              <a:off x="4164611"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3" name="Oval 2265"/>
            <p:cNvSpPr>
              <a:spLocks noChangeArrowheads="1"/>
            </p:cNvSpPr>
            <p:nvPr/>
          </p:nvSpPr>
          <p:spPr bwMode="auto">
            <a:xfrm>
              <a:off x="4260183"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4" name="Oval 2266"/>
            <p:cNvSpPr>
              <a:spLocks noChangeArrowheads="1"/>
            </p:cNvSpPr>
            <p:nvPr/>
          </p:nvSpPr>
          <p:spPr bwMode="auto">
            <a:xfrm>
              <a:off x="4355755"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5" name="Oval 2267"/>
            <p:cNvSpPr>
              <a:spLocks noChangeArrowheads="1"/>
            </p:cNvSpPr>
            <p:nvPr/>
          </p:nvSpPr>
          <p:spPr bwMode="auto">
            <a:xfrm>
              <a:off x="4451327" y="128540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6" name="Oval 2268"/>
            <p:cNvSpPr>
              <a:spLocks noChangeArrowheads="1"/>
            </p:cNvSpPr>
            <p:nvPr/>
          </p:nvSpPr>
          <p:spPr bwMode="auto">
            <a:xfrm>
              <a:off x="4546899" y="128540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7" name="Oval 2269"/>
            <p:cNvSpPr>
              <a:spLocks noChangeArrowheads="1"/>
            </p:cNvSpPr>
            <p:nvPr/>
          </p:nvSpPr>
          <p:spPr bwMode="auto">
            <a:xfrm>
              <a:off x="2152502"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8" name="Oval 2270"/>
            <p:cNvSpPr>
              <a:spLocks noChangeArrowheads="1"/>
            </p:cNvSpPr>
            <p:nvPr/>
          </p:nvSpPr>
          <p:spPr bwMode="auto">
            <a:xfrm>
              <a:off x="2727208"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9" name="Oval 2271"/>
            <p:cNvSpPr>
              <a:spLocks noChangeArrowheads="1"/>
            </p:cNvSpPr>
            <p:nvPr/>
          </p:nvSpPr>
          <p:spPr bwMode="auto">
            <a:xfrm>
              <a:off x="2919627" y="1380975"/>
              <a:ext cx="71360"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0" name="Oval 2272"/>
            <p:cNvSpPr>
              <a:spLocks noChangeArrowheads="1"/>
            </p:cNvSpPr>
            <p:nvPr/>
          </p:nvSpPr>
          <p:spPr bwMode="auto">
            <a:xfrm>
              <a:off x="3015198"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1" name="Oval 2273"/>
            <p:cNvSpPr>
              <a:spLocks noChangeArrowheads="1"/>
            </p:cNvSpPr>
            <p:nvPr/>
          </p:nvSpPr>
          <p:spPr bwMode="auto">
            <a:xfrm>
              <a:off x="3110770"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2" name="Oval 2274"/>
            <p:cNvSpPr>
              <a:spLocks noChangeArrowheads="1"/>
            </p:cNvSpPr>
            <p:nvPr/>
          </p:nvSpPr>
          <p:spPr bwMode="auto">
            <a:xfrm>
              <a:off x="3397486"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3" name="Oval 2275"/>
            <p:cNvSpPr>
              <a:spLocks noChangeArrowheads="1"/>
            </p:cNvSpPr>
            <p:nvPr/>
          </p:nvSpPr>
          <p:spPr bwMode="auto">
            <a:xfrm>
              <a:off x="3493058" y="138097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4" name="Oval 2276"/>
            <p:cNvSpPr>
              <a:spLocks noChangeArrowheads="1"/>
            </p:cNvSpPr>
            <p:nvPr/>
          </p:nvSpPr>
          <p:spPr bwMode="auto">
            <a:xfrm>
              <a:off x="3589905"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5" name="Oval 2277"/>
            <p:cNvSpPr>
              <a:spLocks noChangeArrowheads="1"/>
            </p:cNvSpPr>
            <p:nvPr/>
          </p:nvSpPr>
          <p:spPr bwMode="auto">
            <a:xfrm>
              <a:off x="3685477"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6" name="Oval 2278"/>
            <p:cNvSpPr>
              <a:spLocks noChangeArrowheads="1"/>
            </p:cNvSpPr>
            <p:nvPr/>
          </p:nvSpPr>
          <p:spPr bwMode="auto">
            <a:xfrm>
              <a:off x="3781049"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7" name="Oval 2279"/>
            <p:cNvSpPr>
              <a:spLocks noChangeArrowheads="1"/>
            </p:cNvSpPr>
            <p:nvPr/>
          </p:nvSpPr>
          <p:spPr bwMode="auto">
            <a:xfrm>
              <a:off x="3876621"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8" name="Oval 2280"/>
            <p:cNvSpPr>
              <a:spLocks noChangeArrowheads="1"/>
            </p:cNvSpPr>
            <p:nvPr/>
          </p:nvSpPr>
          <p:spPr bwMode="auto">
            <a:xfrm>
              <a:off x="3972193"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9" name="Oval 2281"/>
            <p:cNvSpPr>
              <a:spLocks noChangeArrowheads="1"/>
            </p:cNvSpPr>
            <p:nvPr/>
          </p:nvSpPr>
          <p:spPr bwMode="auto">
            <a:xfrm>
              <a:off x="4067765" y="138097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0" name="Oval 2282"/>
            <p:cNvSpPr>
              <a:spLocks noChangeArrowheads="1"/>
            </p:cNvSpPr>
            <p:nvPr/>
          </p:nvSpPr>
          <p:spPr bwMode="auto">
            <a:xfrm>
              <a:off x="4164611"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1" name="Oval 2283"/>
            <p:cNvSpPr>
              <a:spLocks noChangeArrowheads="1"/>
            </p:cNvSpPr>
            <p:nvPr/>
          </p:nvSpPr>
          <p:spPr bwMode="auto">
            <a:xfrm>
              <a:off x="4260183"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2" name="Oval 2284"/>
            <p:cNvSpPr>
              <a:spLocks noChangeArrowheads="1"/>
            </p:cNvSpPr>
            <p:nvPr/>
          </p:nvSpPr>
          <p:spPr bwMode="auto">
            <a:xfrm>
              <a:off x="4355755"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3" name="Oval 2285"/>
            <p:cNvSpPr>
              <a:spLocks noChangeArrowheads="1"/>
            </p:cNvSpPr>
            <p:nvPr/>
          </p:nvSpPr>
          <p:spPr bwMode="auto">
            <a:xfrm>
              <a:off x="4451327"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4" name="Oval 2286"/>
            <p:cNvSpPr>
              <a:spLocks noChangeArrowheads="1"/>
            </p:cNvSpPr>
            <p:nvPr/>
          </p:nvSpPr>
          <p:spPr bwMode="auto">
            <a:xfrm>
              <a:off x="4546899"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5" name="Oval 2287"/>
            <p:cNvSpPr>
              <a:spLocks noChangeArrowheads="1"/>
            </p:cNvSpPr>
            <p:nvPr/>
          </p:nvSpPr>
          <p:spPr bwMode="auto">
            <a:xfrm>
              <a:off x="4643745" y="138097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6" name="Oval 2288"/>
            <p:cNvSpPr>
              <a:spLocks noChangeArrowheads="1"/>
            </p:cNvSpPr>
            <p:nvPr/>
          </p:nvSpPr>
          <p:spPr bwMode="auto">
            <a:xfrm>
              <a:off x="2248074"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7" name="Oval 2289"/>
            <p:cNvSpPr>
              <a:spLocks noChangeArrowheads="1"/>
            </p:cNvSpPr>
            <p:nvPr/>
          </p:nvSpPr>
          <p:spPr bwMode="auto">
            <a:xfrm>
              <a:off x="2439218" y="147654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8" name="Oval 2290"/>
            <p:cNvSpPr>
              <a:spLocks noChangeArrowheads="1"/>
            </p:cNvSpPr>
            <p:nvPr/>
          </p:nvSpPr>
          <p:spPr bwMode="auto">
            <a:xfrm>
              <a:off x="2536064" y="1477821"/>
              <a:ext cx="72635" cy="7136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9" name="Oval 2291"/>
            <p:cNvSpPr>
              <a:spLocks noChangeArrowheads="1"/>
            </p:cNvSpPr>
            <p:nvPr/>
          </p:nvSpPr>
          <p:spPr bwMode="auto">
            <a:xfrm>
              <a:off x="2631636"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0" name="Oval 2292"/>
            <p:cNvSpPr>
              <a:spLocks noChangeArrowheads="1"/>
            </p:cNvSpPr>
            <p:nvPr/>
          </p:nvSpPr>
          <p:spPr bwMode="auto">
            <a:xfrm>
              <a:off x="2727208"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 name="Oval 2293"/>
            <p:cNvSpPr>
              <a:spLocks noChangeArrowheads="1"/>
            </p:cNvSpPr>
            <p:nvPr/>
          </p:nvSpPr>
          <p:spPr bwMode="auto">
            <a:xfrm>
              <a:off x="2918352" y="147654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2" name="Oval 2294"/>
            <p:cNvSpPr>
              <a:spLocks noChangeArrowheads="1"/>
            </p:cNvSpPr>
            <p:nvPr/>
          </p:nvSpPr>
          <p:spPr bwMode="auto">
            <a:xfrm>
              <a:off x="3015198"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3" name="Oval 2295"/>
            <p:cNvSpPr>
              <a:spLocks noChangeArrowheads="1"/>
            </p:cNvSpPr>
            <p:nvPr/>
          </p:nvSpPr>
          <p:spPr bwMode="auto">
            <a:xfrm>
              <a:off x="3110770" y="147654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4" name="Oval 2296"/>
            <p:cNvSpPr>
              <a:spLocks noChangeArrowheads="1"/>
            </p:cNvSpPr>
            <p:nvPr/>
          </p:nvSpPr>
          <p:spPr bwMode="auto">
            <a:xfrm>
              <a:off x="3685477"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5" name="Oval 2297"/>
            <p:cNvSpPr>
              <a:spLocks noChangeArrowheads="1"/>
            </p:cNvSpPr>
            <p:nvPr/>
          </p:nvSpPr>
          <p:spPr bwMode="auto">
            <a:xfrm>
              <a:off x="3781049"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6" name="Oval 2298"/>
            <p:cNvSpPr>
              <a:spLocks noChangeArrowheads="1"/>
            </p:cNvSpPr>
            <p:nvPr/>
          </p:nvSpPr>
          <p:spPr bwMode="auto">
            <a:xfrm>
              <a:off x="3876621"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7" name="Oval 2299"/>
            <p:cNvSpPr>
              <a:spLocks noChangeArrowheads="1"/>
            </p:cNvSpPr>
            <p:nvPr/>
          </p:nvSpPr>
          <p:spPr bwMode="auto">
            <a:xfrm>
              <a:off x="3972193"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8" name="Oval 2300"/>
            <p:cNvSpPr>
              <a:spLocks noChangeArrowheads="1"/>
            </p:cNvSpPr>
            <p:nvPr/>
          </p:nvSpPr>
          <p:spPr bwMode="auto">
            <a:xfrm>
              <a:off x="4067765" y="147654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9" name="Oval 2301"/>
            <p:cNvSpPr>
              <a:spLocks noChangeArrowheads="1"/>
            </p:cNvSpPr>
            <p:nvPr/>
          </p:nvSpPr>
          <p:spPr bwMode="auto">
            <a:xfrm>
              <a:off x="4164611"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0" name="Oval 2302"/>
            <p:cNvSpPr>
              <a:spLocks noChangeArrowheads="1"/>
            </p:cNvSpPr>
            <p:nvPr/>
          </p:nvSpPr>
          <p:spPr bwMode="auto">
            <a:xfrm>
              <a:off x="4260183"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1" name="Oval 2303"/>
            <p:cNvSpPr>
              <a:spLocks noChangeArrowheads="1"/>
            </p:cNvSpPr>
            <p:nvPr/>
          </p:nvSpPr>
          <p:spPr bwMode="auto">
            <a:xfrm>
              <a:off x="4355755"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2" name="Oval 2304"/>
            <p:cNvSpPr>
              <a:spLocks noChangeArrowheads="1"/>
            </p:cNvSpPr>
            <p:nvPr/>
          </p:nvSpPr>
          <p:spPr bwMode="auto">
            <a:xfrm>
              <a:off x="4451327" y="147654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3" name="Oval 2305"/>
            <p:cNvSpPr>
              <a:spLocks noChangeArrowheads="1"/>
            </p:cNvSpPr>
            <p:nvPr/>
          </p:nvSpPr>
          <p:spPr bwMode="auto">
            <a:xfrm>
              <a:off x="4546899" y="147654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4" name="Oval 2306"/>
            <p:cNvSpPr>
              <a:spLocks noChangeArrowheads="1"/>
            </p:cNvSpPr>
            <p:nvPr/>
          </p:nvSpPr>
          <p:spPr bwMode="auto">
            <a:xfrm>
              <a:off x="4643745" y="147654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5" name="Oval 2307"/>
            <p:cNvSpPr>
              <a:spLocks noChangeArrowheads="1"/>
            </p:cNvSpPr>
            <p:nvPr/>
          </p:nvSpPr>
          <p:spPr bwMode="auto">
            <a:xfrm>
              <a:off x="2056930"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6" name="Oval 2308"/>
            <p:cNvSpPr>
              <a:spLocks noChangeArrowheads="1"/>
            </p:cNvSpPr>
            <p:nvPr/>
          </p:nvSpPr>
          <p:spPr bwMode="auto">
            <a:xfrm>
              <a:off x="2152502"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7" name="Oval 2309"/>
            <p:cNvSpPr>
              <a:spLocks noChangeArrowheads="1"/>
            </p:cNvSpPr>
            <p:nvPr/>
          </p:nvSpPr>
          <p:spPr bwMode="auto">
            <a:xfrm>
              <a:off x="2248074"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8" name="Oval 2310"/>
            <p:cNvSpPr>
              <a:spLocks noChangeArrowheads="1"/>
            </p:cNvSpPr>
            <p:nvPr/>
          </p:nvSpPr>
          <p:spPr bwMode="auto">
            <a:xfrm>
              <a:off x="2439218" y="157339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49" name="Oval 2311"/>
            <p:cNvSpPr>
              <a:spLocks noChangeArrowheads="1"/>
            </p:cNvSpPr>
            <p:nvPr/>
          </p:nvSpPr>
          <p:spPr bwMode="auto">
            <a:xfrm>
              <a:off x="2631636"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0" name="Oval 2312"/>
            <p:cNvSpPr>
              <a:spLocks noChangeArrowheads="1"/>
            </p:cNvSpPr>
            <p:nvPr/>
          </p:nvSpPr>
          <p:spPr bwMode="auto">
            <a:xfrm>
              <a:off x="2822780"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1" name="Oval 2313"/>
            <p:cNvSpPr>
              <a:spLocks noChangeArrowheads="1"/>
            </p:cNvSpPr>
            <p:nvPr/>
          </p:nvSpPr>
          <p:spPr bwMode="auto">
            <a:xfrm>
              <a:off x="2918352" y="157339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2" name="Oval 2314"/>
            <p:cNvSpPr>
              <a:spLocks noChangeArrowheads="1"/>
            </p:cNvSpPr>
            <p:nvPr/>
          </p:nvSpPr>
          <p:spPr bwMode="auto">
            <a:xfrm>
              <a:off x="3015198"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3" name="Oval 2315"/>
            <p:cNvSpPr>
              <a:spLocks noChangeArrowheads="1"/>
            </p:cNvSpPr>
            <p:nvPr/>
          </p:nvSpPr>
          <p:spPr bwMode="auto">
            <a:xfrm>
              <a:off x="3206342"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4" name="Oval 2316"/>
            <p:cNvSpPr>
              <a:spLocks noChangeArrowheads="1"/>
            </p:cNvSpPr>
            <p:nvPr/>
          </p:nvSpPr>
          <p:spPr bwMode="auto">
            <a:xfrm>
              <a:off x="3781049"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5" name="Oval 2317"/>
            <p:cNvSpPr>
              <a:spLocks noChangeArrowheads="1"/>
            </p:cNvSpPr>
            <p:nvPr/>
          </p:nvSpPr>
          <p:spPr bwMode="auto">
            <a:xfrm>
              <a:off x="3876621"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6" name="Oval 2318"/>
            <p:cNvSpPr>
              <a:spLocks noChangeArrowheads="1"/>
            </p:cNvSpPr>
            <p:nvPr/>
          </p:nvSpPr>
          <p:spPr bwMode="auto">
            <a:xfrm>
              <a:off x="3972193"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7" name="Oval 2319"/>
            <p:cNvSpPr>
              <a:spLocks noChangeArrowheads="1"/>
            </p:cNvSpPr>
            <p:nvPr/>
          </p:nvSpPr>
          <p:spPr bwMode="auto">
            <a:xfrm>
              <a:off x="4067765" y="157339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8" name="Oval 2320"/>
            <p:cNvSpPr>
              <a:spLocks noChangeArrowheads="1"/>
            </p:cNvSpPr>
            <p:nvPr/>
          </p:nvSpPr>
          <p:spPr bwMode="auto">
            <a:xfrm>
              <a:off x="4164611"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59" name="Oval 2321"/>
            <p:cNvSpPr>
              <a:spLocks noChangeArrowheads="1"/>
            </p:cNvSpPr>
            <p:nvPr/>
          </p:nvSpPr>
          <p:spPr bwMode="auto">
            <a:xfrm>
              <a:off x="4260183"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0" name="Oval 2322"/>
            <p:cNvSpPr>
              <a:spLocks noChangeArrowheads="1"/>
            </p:cNvSpPr>
            <p:nvPr/>
          </p:nvSpPr>
          <p:spPr bwMode="auto">
            <a:xfrm>
              <a:off x="4355755"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1" name="Oval 2323"/>
            <p:cNvSpPr>
              <a:spLocks noChangeArrowheads="1"/>
            </p:cNvSpPr>
            <p:nvPr/>
          </p:nvSpPr>
          <p:spPr bwMode="auto">
            <a:xfrm>
              <a:off x="4451327" y="157339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2" name="Oval 2324"/>
            <p:cNvSpPr>
              <a:spLocks noChangeArrowheads="1"/>
            </p:cNvSpPr>
            <p:nvPr/>
          </p:nvSpPr>
          <p:spPr bwMode="auto">
            <a:xfrm>
              <a:off x="2248074"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3" name="Oval 2325"/>
            <p:cNvSpPr>
              <a:spLocks noChangeArrowheads="1"/>
            </p:cNvSpPr>
            <p:nvPr/>
          </p:nvSpPr>
          <p:spPr bwMode="auto">
            <a:xfrm>
              <a:off x="2343646"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4" name="Oval 2326"/>
            <p:cNvSpPr>
              <a:spLocks noChangeArrowheads="1"/>
            </p:cNvSpPr>
            <p:nvPr/>
          </p:nvSpPr>
          <p:spPr bwMode="auto">
            <a:xfrm>
              <a:off x="2439218"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5" name="Oval 2327"/>
            <p:cNvSpPr>
              <a:spLocks noChangeArrowheads="1"/>
            </p:cNvSpPr>
            <p:nvPr/>
          </p:nvSpPr>
          <p:spPr bwMode="auto">
            <a:xfrm>
              <a:off x="2727208"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6" name="Oval 2328"/>
            <p:cNvSpPr>
              <a:spLocks noChangeArrowheads="1"/>
            </p:cNvSpPr>
            <p:nvPr/>
          </p:nvSpPr>
          <p:spPr bwMode="auto">
            <a:xfrm>
              <a:off x="2940015" y="1689354"/>
              <a:ext cx="30583" cy="305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7" name="Oval 2329"/>
            <p:cNvSpPr>
              <a:spLocks noChangeArrowheads="1"/>
            </p:cNvSpPr>
            <p:nvPr/>
          </p:nvSpPr>
          <p:spPr bwMode="auto">
            <a:xfrm>
              <a:off x="3015198"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8" name="Oval 2330"/>
            <p:cNvSpPr>
              <a:spLocks noChangeArrowheads="1"/>
            </p:cNvSpPr>
            <p:nvPr/>
          </p:nvSpPr>
          <p:spPr bwMode="auto">
            <a:xfrm>
              <a:off x="3110770"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69" name="Oval 2331"/>
            <p:cNvSpPr>
              <a:spLocks noChangeArrowheads="1"/>
            </p:cNvSpPr>
            <p:nvPr/>
          </p:nvSpPr>
          <p:spPr bwMode="auto">
            <a:xfrm>
              <a:off x="3206342"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0" name="Oval 2332"/>
            <p:cNvSpPr>
              <a:spLocks noChangeArrowheads="1"/>
            </p:cNvSpPr>
            <p:nvPr/>
          </p:nvSpPr>
          <p:spPr bwMode="auto">
            <a:xfrm>
              <a:off x="3301914"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1" name="Oval 2333"/>
            <p:cNvSpPr>
              <a:spLocks noChangeArrowheads="1"/>
            </p:cNvSpPr>
            <p:nvPr/>
          </p:nvSpPr>
          <p:spPr bwMode="auto">
            <a:xfrm>
              <a:off x="3876621"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2" name="Oval 2334"/>
            <p:cNvSpPr>
              <a:spLocks noChangeArrowheads="1"/>
            </p:cNvSpPr>
            <p:nvPr/>
          </p:nvSpPr>
          <p:spPr bwMode="auto">
            <a:xfrm>
              <a:off x="3972193"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3" name="Oval 2335"/>
            <p:cNvSpPr>
              <a:spLocks noChangeArrowheads="1"/>
            </p:cNvSpPr>
            <p:nvPr/>
          </p:nvSpPr>
          <p:spPr bwMode="auto">
            <a:xfrm>
              <a:off x="4067765"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4" name="Oval 2336"/>
            <p:cNvSpPr>
              <a:spLocks noChangeArrowheads="1"/>
            </p:cNvSpPr>
            <p:nvPr/>
          </p:nvSpPr>
          <p:spPr bwMode="auto">
            <a:xfrm>
              <a:off x="4164611"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5" name="Oval 2337"/>
            <p:cNvSpPr>
              <a:spLocks noChangeArrowheads="1"/>
            </p:cNvSpPr>
            <p:nvPr/>
          </p:nvSpPr>
          <p:spPr bwMode="auto">
            <a:xfrm>
              <a:off x="4260183"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6" name="Oval 2338"/>
            <p:cNvSpPr>
              <a:spLocks noChangeArrowheads="1"/>
            </p:cNvSpPr>
            <p:nvPr/>
          </p:nvSpPr>
          <p:spPr bwMode="auto">
            <a:xfrm>
              <a:off x="4355755"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7" name="Oval 2339"/>
            <p:cNvSpPr>
              <a:spLocks noChangeArrowheads="1"/>
            </p:cNvSpPr>
            <p:nvPr/>
          </p:nvSpPr>
          <p:spPr bwMode="auto">
            <a:xfrm>
              <a:off x="4451327" y="166896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8" name="Oval 2340"/>
            <p:cNvSpPr>
              <a:spLocks noChangeArrowheads="1"/>
            </p:cNvSpPr>
            <p:nvPr/>
          </p:nvSpPr>
          <p:spPr bwMode="auto">
            <a:xfrm>
              <a:off x="4546899" y="166896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9" name="Oval 2341"/>
            <p:cNvSpPr>
              <a:spLocks noChangeArrowheads="1"/>
            </p:cNvSpPr>
            <p:nvPr/>
          </p:nvSpPr>
          <p:spPr bwMode="auto">
            <a:xfrm>
              <a:off x="1008187" y="1769634"/>
              <a:ext cx="62440" cy="6244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0" name="Oval 2342"/>
            <p:cNvSpPr>
              <a:spLocks noChangeArrowheads="1"/>
            </p:cNvSpPr>
            <p:nvPr/>
          </p:nvSpPr>
          <p:spPr bwMode="auto">
            <a:xfrm>
              <a:off x="1098662"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1" name="Oval 2343"/>
            <p:cNvSpPr>
              <a:spLocks noChangeArrowheads="1"/>
            </p:cNvSpPr>
            <p:nvPr/>
          </p:nvSpPr>
          <p:spPr bwMode="auto">
            <a:xfrm>
              <a:off x="119423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2" name="Oval 2344"/>
            <p:cNvSpPr>
              <a:spLocks noChangeArrowheads="1"/>
            </p:cNvSpPr>
            <p:nvPr/>
          </p:nvSpPr>
          <p:spPr bwMode="auto">
            <a:xfrm>
              <a:off x="1289806"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3" name="Oval 2345"/>
            <p:cNvSpPr>
              <a:spLocks noChangeArrowheads="1"/>
            </p:cNvSpPr>
            <p:nvPr/>
          </p:nvSpPr>
          <p:spPr bwMode="auto">
            <a:xfrm>
              <a:off x="1386652"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4" name="Oval 2346"/>
            <p:cNvSpPr>
              <a:spLocks noChangeArrowheads="1"/>
            </p:cNvSpPr>
            <p:nvPr/>
          </p:nvSpPr>
          <p:spPr bwMode="auto">
            <a:xfrm>
              <a:off x="148222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5" name="Oval 2347"/>
            <p:cNvSpPr>
              <a:spLocks noChangeArrowheads="1"/>
            </p:cNvSpPr>
            <p:nvPr/>
          </p:nvSpPr>
          <p:spPr bwMode="auto">
            <a:xfrm>
              <a:off x="1577796"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6" name="Oval 2348"/>
            <p:cNvSpPr>
              <a:spLocks noChangeArrowheads="1"/>
            </p:cNvSpPr>
            <p:nvPr/>
          </p:nvSpPr>
          <p:spPr bwMode="auto">
            <a:xfrm>
              <a:off x="1673368"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7" name="Oval 2349"/>
            <p:cNvSpPr>
              <a:spLocks noChangeArrowheads="1"/>
            </p:cNvSpPr>
            <p:nvPr/>
          </p:nvSpPr>
          <p:spPr bwMode="auto">
            <a:xfrm>
              <a:off x="1768940"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8" name="Oval 2350"/>
            <p:cNvSpPr>
              <a:spLocks noChangeArrowheads="1"/>
            </p:cNvSpPr>
            <p:nvPr/>
          </p:nvSpPr>
          <p:spPr bwMode="auto">
            <a:xfrm>
              <a:off x="1864512"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89" name="Oval 2351"/>
            <p:cNvSpPr>
              <a:spLocks noChangeArrowheads="1"/>
            </p:cNvSpPr>
            <p:nvPr/>
          </p:nvSpPr>
          <p:spPr bwMode="auto">
            <a:xfrm>
              <a:off x="1961358"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0" name="Oval 2352"/>
            <p:cNvSpPr>
              <a:spLocks noChangeArrowheads="1"/>
            </p:cNvSpPr>
            <p:nvPr/>
          </p:nvSpPr>
          <p:spPr bwMode="auto">
            <a:xfrm>
              <a:off x="2056930"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1" name="Oval 2353"/>
            <p:cNvSpPr>
              <a:spLocks noChangeArrowheads="1"/>
            </p:cNvSpPr>
            <p:nvPr/>
          </p:nvSpPr>
          <p:spPr bwMode="auto">
            <a:xfrm>
              <a:off x="2152502"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2" name="Oval 2354"/>
            <p:cNvSpPr>
              <a:spLocks noChangeArrowheads="1"/>
            </p:cNvSpPr>
            <p:nvPr/>
          </p:nvSpPr>
          <p:spPr bwMode="auto">
            <a:xfrm>
              <a:off x="224807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3" name="Oval 2355"/>
            <p:cNvSpPr>
              <a:spLocks noChangeArrowheads="1"/>
            </p:cNvSpPr>
            <p:nvPr/>
          </p:nvSpPr>
          <p:spPr bwMode="auto">
            <a:xfrm>
              <a:off x="2343646"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4" name="Oval 2356"/>
            <p:cNvSpPr>
              <a:spLocks noChangeArrowheads="1"/>
            </p:cNvSpPr>
            <p:nvPr/>
          </p:nvSpPr>
          <p:spPr bwMode="auto">
            <a:xfrm>
              <a:off x="253606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5" name="Oval 2357"/>
            <p:cNvSpPr>
              <a:spLocks noChangeArrowheads="1"/>
            </p:cNvSpPr>
            <p:nvPr/>
          </p:nvSpPr>
          <p:spPr bwMode="auto">
            <a:xfrm>
              <a:off x="2727208"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6" name="Oval 2358"/>
            <p:cNvSpPr>
              <a:spLocks noChangeArrowheads="1"/>
            </p:cNvSpPr>
            <p:nvPr/>
          </p:nvSpPr>
          <p:spPr bwMode="auto">
            <a:xfrm>
              <a:off x="2822780"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7" name="Oval 2359"/>
            <p:cNvSpPr>
              <a:spLocks noChangeArrowheads="1"/>
            </p:cNvSpPr>
            <p:nvPr/>
          </p:nvSpPr>
          <p:spPr bwMode="auto">
            <a:xfrm>
              <a:off x="2918352"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8" name="Oval 2360"/>
            <p:cNvSpPr>
              <a:spLocks noChangeArrowheads="1"/>
            </p:cNvSpPr>
            <p:nvPr/>
          </p:nvSpPr>
          <p:spPr bwMode="auto">
            <a:xfrm>
              <a:off x="3015198"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99" name="Oval 2361"/>
            <p:cNvSpPr>
              <a:spLocks noChangeArrowheads="1"/>
            </p:cNvSpPr>
            <p:nvPr/>
          </p:nvSpPr>
          <p:spPr bwMode="auto">
            <a:xfrm>
              <a:off x="3301914"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0" name="Oval 2362"/>
            <p:cNvSpPr>
              <a:spLocks noChangeArrowheads="1"/>
            </p:cNvSpPr>
            <p:nvPr/>
          </p:nvSpPr>
          <p:spPr bwMode="auto">
            <a:xfrm>
              <a:off x="3397486"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1" name="Oval 2363"/>
            <p:cNvSpPr>
              <a:spLocks noChangeArrowheads="1"/>
            </p:cNvSpPr>
            <p:nvPr/>
          </p:nvSpPr>
          <p:spPr bwMode="auto">
            <a:xfrm>
              <a:off x="3876621"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2" name="Oval 2364"/>
            <p:cNvSpPr>
              <a:spLocks noChangeArrowheads="1"/>
            </p:cNvSpPr>
            <p:nvPr/>
          </p:nvSpPr>
          <p:spPr bwMode="auto">
            <a:xfrm>
              <a:off x="3972193"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3" name="Oval 2365"/>
            <p:cNvSpPr>
              <a:spLocks noChangeArrowheads="1"/>
            </p:cNvSpPr>
            <p:nvPr/>
          </p:nvSpPr>
          <p:spPr bwMode="auto">
            <a:xfrm>
              <a:off x="4067765" y="17645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4" name="Oval 2366"/>
            <p:cNvSpPr>
              <a:spLocks noChangeArrowheads="1"/>
            </p:cNvSpPr>
            <p:nvPr/>
          </p:nvSpPr>
          <p:spPr bwMode="auto">
            <a:xfrm>
              <a:off x="4164611"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5" name="Oval 2368"/>
            <p:cNvSpPr>
              <a:spLocks noChangeArrowheads="1"/>
            </p:cNvSpPr>
            <p:nvPr/>
          </p:nvSpPr>
          <p:spPr bwMode="auto">
            <a:xfrm>
              <a:off x="4260183"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6" name="Oval 2369"/>
            <p:cNvSpPr>
              <a:spLocks noChangeArrowheads="1"/>
            </p:cNvSpPr>
            <p:nvPr/>
          </p:nvSpPr>
          <p:spPr bwMode="auto">
            <a:xfrm>
              <a:off x="4355755"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7" name="Oval 2370"/>
            <p:cNvSpPr>
              <a:spLocks noChangeArrowheads="1"/>
            </p:cNvSpPr>
            <p:nvPr/>
          </p:nvSpPr>
          <p:spPr bwMode="auto">
            <a:xfrm>
              <a:off x="4451327" y="17645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8" name="Oval 2371"/>
            <p:cNvSpPr>
              <a:spLocks noChangeArrowheads="1"/>
            </p:cNvSpPr>
            <p:nvPr/>
          </p:nvSpPr>
          <p:spPr bwMode="auto">
            <a:xfrm>
              <a:off x="119423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09" name="Oval 2372"/>
            <p:cNvSpPr>
              <a:spLocks noChangeArrowheads="1"/>
            </p:cNvSpPr>
            <p:nvPr/>
          </p:nvSpPr>
          <p:spPr bwMode="auto">
            <a:xfrm>
              <a:off x="1289806"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0" name="Oval 2373"/>
            <p:cNvSpPr>
              <a:spLocks noChangeArrowheads="1"/>
            </p:cNvSpPr>
            <p:nvPr/>
          </p:nvSpPr>
          <p:spPr bwMode="auto">
            <a:xfrm>
              <a:off x="1386652"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1" name="Oval 2374"/>
            <p:cNvSpPr>
              <a:spLocks noChangeArrowheads="1"/>
            </p:cNvSpPr>
            <p:nvPr/>
          </p:nvSpPr>
          <p:spPr bwMode="auto">
            <a:xfrm>
              <a:off x="148222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2" name="Oval 2375"/>
            <p:cNvSpPr>
              <a:spLocks noChangeArrowheads="1"/>
            </p:cNvSpPr>
            <p:nvPr/>
          </p:nvSpPr>
          <p:spPr bwMode="auto">
            <a:xfrm>
              <a:off x="157779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3" name="Oval 2376"/>
            <p:cNvSpPr>
              <a:spLocks noChangeArrowheads="1"/>
            </p:cNvSpPr>
            <p:nvPr/>
          </p:nvSpPr>
          <p:spPr bwMode="auto">
            <a:xfrm>
              <a:off x="167336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4" name="Oval 2377"/>
            <p:cNvSpPr>
              <a:spLocks noChangeArrowheads="1"/>
            </p:cNvSpPr>
            <p:nvPr/>
          </p:nvSpPr>
          <p:spPr bwMode="auto">
            <a:xfrm>
              <a:off x="1768940"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5" name="Oval 2378"/>
            <p:cNvSpPr>
              <a:spLocks noChangeArrowheads="1"/>
            </p:cNvSpPr>
            <p:nvPr/>
          </p:nvSpPr>
          <p:spPr bwMode="auto">
            <a:xfrm>
              <a:off x="1864512"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6" name="Oval 2379"/>
            <p:cNvSpPr>
              <a:spLocks noChangeArrowheads="1"/>
            </p:cNvSpPr>
            <p:nvPr/>
          </p:nvSpPr>
          <p:spPr bwMode="auto">
            <a:xfrm>
              <a:off x="196135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7" name="Oval 2380"/>
            <p:cNvSpPr>
              <a:spLocks noChangeArrowheads="1"/>
            </p:cNvSpPr>
            <p:nvPr/>
          </p:nvSpPr>
          <p:spPr bwMode="auto">
            <a:xfrm>
              <a:off x="2056930"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8" name="Oval 2381"/>
            <p:cNvSpPr>
              <a:spLocks noChangeArrowheads="1"/>
            </p:cNvSpPr>
            <p:nvPr/>
          </p:nvSpPr>
          <p:spPr bwMode="auto">
            <a:xfrm>
              <a:off x="2152502"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19" name="Oval 2382"/>
            <p:cNvSpPr>
              <a:spLocks noChangeArrowheads="1"/>
            </p:cNvSpPr>
            <p:nvPr/>
          </p:nvSpPr>
          <p:spPr bwMode="auto">
            <a:xfrm>
              <a:off x="224807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0" name="Oval 2383"/>
            <p:cNvSpPr>
              <a:spLocks noChangeArrowheads="1"/>
            </p:cNvSpPr>
            <p:nvPr/>
          </p:nvSpPr>
          <p:spPr bwMode="auto">
            <a:xfrm>
              <a:off x="234364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1" name="Oval 2384"/>
            <p:cNvSpPr>
              <a:spLocks noChangeArrowheads="1"/>
            </p:cNvSpPr>
            <p:nvPr/>
          </p:nvSpPr>
          <p:spPr bwMode="auto">
            <a:xfrm>
              <a:off x="2441767" y="1861383"/>
              <a:ext cx="70086" cy="7072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2" name="Oval 2385"/>
            <p:cNvSpPr>
              <a:spLocks noChangeArrowheads="1"/>
            </p:cNvSpPr>
            <p:nvPr/>
          </p:nvSpPr>
          <p:spPr bwMode="auto">
            <a:xfrm>
              <a:off x="253606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3" name="Oval 2386"/>
            <p:cNvSpPr>
              <a:spLocks noChangeArrowheads="1"/>
            </p:cNvSpPr>
            <p:nvPr/>
          </p:nvSpPr>
          <p:spPr bwMode="auto">
            <a:xfrm>
              <a:off x="263163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4" name="Oval 2387"/>
            <p:cNvSpPr>
              <a:spLocks noChangeArrowheads="1"/>
            </p:cNvSpPr>
            <p:nvPr/>
          </p:nvSpPr>
          <p:spPr bwMode="auto">
            <a:xfrm>
              <a:off x="272720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5" name="Oval 2388"/>
            <p:cNvSpPr>
              <a:spLocks noChangeArrowheads="1"/>
            </p:cNvSpPr>
            <p:nvPr/>
          </p:nvSpPr>
          <p:spPr bwMode="auto">
            <a:xfrm>
              <a:off x="2822780"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6" name="Oval 2389"/>
            <p:cNvSpPr>
              <a:spLocks noChangeArrowheads="1"/>
            </p:cNvSpPr>
            <p:nvPr/>
          </p:nvSpPr>
          <p:spPr bwMode="auto">
            <a:xfrm>
              <a:off x="2918352"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7" name="Oval 2390"/>
            <p:cNvSpPr>
              <a:spLocks noChangeArrowheads="1"/>
            </p:cNvSpPr>
            <p:nvPr/>
          </p:nvSpPr>
          <p:spPr bwMode="auto">
            <a:xfrm>
              <a:off x="3015198"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8" name="Oval 2391"/>
            <p:cNvSpPr>
              <a:spLocks noChangeArrowheads="1"/>
            </p:cNvSpPr>
            <p:nvPr/>
          </p:nvSpPr>
          <p:spPr bwMode="auto">
            <a:xfrm>
              <a:off x="3301914"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29" name="Oval 2392"/>
            <p:cNvSpPr>
              <a:spLocks noChangeArrowheads="1"/>
            </p:cNvSpPr>
            <p:nvPr/>
          </p:nvSpPr>
          <p:spPr bwMode="auto">
            <a:xfrm>
              <a:off x="3397486"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0" name="Oval 2393"/>
            <p:cNvSpPr>
              <a:spLocks noChangeArrowheads="1"/>
            </p:cNvSpPr>
            <p:nvPr/>
          </p:nvSpPr>
          <p:spPr bwMode="auto">
            <a:xfrm>
              <a:off x="3493058"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1" name="Oval 2394"/>
            <p:cNvSpPr>
              <a:spLocks noChangeArrowheads="1"/>
            </p:cNvSpPr>
            <p:nvPr/>
          </p:nvSpPr>
          <p:spPr bwMode="auto">
            <a:xfrm>
              <a:off x="3788694" y="1869029"/>
              <a:ext cx="57343" cy="5670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2" name="Oval 2395"/>
            <p:cNvSpPr>
              <a:spLocks noChangeArrowheads="1"/>
            </p:cNvSpPr>
            <p:nvPr/>
          </p:nvSpPr>
          <p:spPr bwMode="auto">
            <a:xfrm>
              <a:off x="3876621"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3" name="Oval 2396"/>
            <p:cNvSpPr>
              <a:spLocks noChangeArrowheads="1"/>
            </p:cNvSpPr>
            <p:nvPr/>
          </p:nvSpPr>
          <p:spPr bwMode="auto">
            <a:xfrm>
              <a:off x="3972193"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4" name="Oval 2397"/>
            <p:cNvSpPr>
              <a:spLocks noChangeArrowheads="1"/>
            </p:cNvSpPr>
            <p:nvPr/>
          </p:nvSpPr>
          <p:spPr bwMode="auto">
            <a:xfrm>
              <a:off x="4067765" y="1860109"/>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5" name="Oval 2398"/>
            <p:cNvSpPr>
              <a:spLocks noChangeArrowheads="1"/>
            </p:cNvSpPr>
            <p:nvPr/>
          </p:nvSpPr>
          <p:spPr bwMode="auto">
            <a:xfrm>
              <a:off x="4164611" y="1860109"/>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6" name="Oval 2399"/>
            <p:cNvSpPr>
              <a:spLocks noChangeArrowheads="1"/>
            </p:cNvSpPr>
            <p:nvPr/>
          </p:nvSpPr>
          <p:spPr bwMode="auto">
            <a:xfrm>
              <a:off x="119423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7" name="Oval 2400"/>
            <p:cNvSpPr>
              <a:spLocks noChangeArrowheads="1"/>
            </p:cNvSpPr>
            <p:nvPr/>
          </p:nvSpPr>
          <p:spPr bwMode="auto">
            <a:xfrm>
              <a:off x="1289806"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8" name="Oval 2401"/>
            <p:cNvSpPr>
              <a:spLocks noChangeArrowheads="1"/>
            </p:cNvSpPr>
            <p:nvPr/>
          </p:nvSpPr>
          <p:spPr bwMode="auto">
            <a:xfrm>
              <a:off x="1386652"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39" name="Oval 2402"/>
            <p:cNvSpPr>
              <a:spLocks noChangeArrowheads="1"/>
            </p:cNvSpPr>
            <p:nvPr/>
          </p:nvSpPr>
          <p:spPr bwMode="auto">
            <a:xfrm>
              <a:off x="148222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0" name="Oval 2403"/>
            <p:cNvSpPr>
              <a:spLocks noChangeArrowheads="1"/>
            </p:cNvSpPr>
            <p:nvPr/>
          </p:nvSpPr>
          <p:spPr bwMode="auto">
            <a:xfrm>
              <a:off x="1577796"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1" name="Oval 2404"/>
            <p:cNvSpPr>
              <a:spLocks noChangeArrowheads="1"/>
            </p:cNvSpPr>
            <p:nvPr/>
          </p:nvSpPr>
          <p:spPr bwMode="auto">
            <a:xfrm>
              <a:off x="167336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2" name="Oval 2405"/>
            <p:cNvSpPr>
              <a:spLocks noChangeArrowheads="1"/>
            </p:cNvSpPr>
            <p:nvPr/>
          </p:nvSpPr>
          <p:spPr bwMode="auto">
            <a:xfrm>
              <a:off x="1768940"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3" name="Oval 2406"/>
            <p:cNvSpPr>
              <a:spLocks noChangeArrowheads="1"/>
            </p:cNvSpPr>
            <p:nvPr/>
          </p:nvSpPr>
          <p:spPr bwMode="auto">
            <a:xfrm>
              <a:off x="1864512"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4" name="Oval 2407"/>
            <p:cNvSpPr>
              <a:spLocks noChangeArrowheads="1"/>
            </p:cNvSpPr>
            <p:nvPr/>
          </p:nvSpPr>
          <p:spPr bwMode="auto">
            <a:xfrm>
              <a:off x="196135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5" name="Oval 2408"/>
            <p:cNvSpPr>
              <a:spLocks noChangeArrowheads="1"/>
            </p:cNvSpPr>
            <p:nvPr/>
          </p:nvSpPr>
          <p:spPr bwMode="auto">
            <a:xfrm>
              <a:off x="2056930"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6" name="Oval 2409"/>
            <p:cNvSpPr>
              <a:spLocks noChangeArrowheads="1"/>
            </p:cNvSpPr>
            <p:nvPr/>
          </p:nvSpPr>
          <p:spPr bwMode="auto">
            <a:xfrm>
              <a:off x="2152502"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7" name="Oval 2410"/>
            <p:cNvSpPr>
              <a:spLocks noChangeArrowheads="1"/>
            </p:cNvSpPr>
            <p:nvPr/>
          </p:nvSpPr>
          <p:spPr bwMode="auto">
            <a:xfrm>
              <a:off x="224807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8" name="Oval 2411"/>
            <p:cNvSpPr>
              <a:spLocks noChangeArrowheads="1"/>
            </p:cNvSpPr>
            <p:nvPr/>
          </p:nvSpPr>
          <p:spPr bwMode="auto">
            <a:xfrm>
              <a:off x="2343646"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49" name="Oval 2412"/>
            <p:cNvSpPr>
              <a:spLocks noChangeArrowheads="1"/>
            </p:cNvSpPr>
            <p:nvPr/>
          </p:nvSpPr>
          <p:spPr bwMode="auto">
            <a:xfrm>
              <a:off x="2439218"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0" name="Oval 2413"/>
            <p:cNvSpPr>
              <a:spLocks noChangeArrowheads="1"/>
            </p:cNvSpPr>
            <p:nvPr/>
          </p:nvSpPr>
          <p:spPr bwMode="auto">
            <a:xfrm>
              <a:off x="253606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1" name="Oval 2414"/>
            <p:cNvSpPr>
              <a:spLocks noChangeArrowheads="1"/>
            </p:cNvSpPr>
            <p:nvPr/>
          </p:nvSpPr>
          <p:spPr bwMode="auto">
            <a:xfrm>
              <a:off x="2631636"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2" name="Oval 2415"/>
            <p:cNvSpPr>
              <a:spLocks noChangeArrowheads="1"/>
            </p:cNvSpPr>
            <p:nvPr/>
          </p:nvSpPr>
          <p:spPr bwMode="auto">
            <a:xfrm>
              <a:off x="272720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3" name="Oval 2416"/>
            <p:cNvSpPr>
              <a:spLocks noChangeArrowheads="1"/>
            </p:cNvSpPr>
            <p:nvPr/>
          </p:nvSpPr>
          <p:spPr bwMode="auto">
            <a:xfrm>
              <a:off x="2822780"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4" name="Oval 2417"/>
            <p:cNvSpPr>
              <a:spLocks noChangeArrowheads="1"/>
            </p:cNvSpPr>
            <p:nvPr/>
          </p:nvSpPr>
          <p:spPr bwMode="auto">
            <a:xfrm>
              <a:off x="2918352"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5" name="Oval 2418"/>
            <p:cNvSpPr>
              <a:spLocks noChangeArrowheads="1"/>
            </p:cNvSpPr>
            <p:nvPr/>
          </p:nvSpPr>
          <p:spPr bwMode="auto">
            <a:xfrm>
              <a:off x="3015198"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6" name="Oval 2419"/>
            <p:cNvSpPr>
              <a:spLocks noChangeArrowheads="1"/>
            </p:cNvSpPr>
            <p:nvPr/>
          </p:nvSpPr>
          <p:spPr bwMode="auto">
            <a:xfrm>
              <a:off x="3301914"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7" name="Oval 2420"/>
            <p:cNvSpPr>
              <a:spLocks noChangeArrowheads="1"/>
            </p:cNvSpPr>
            <p:nvPr/>
          </p:nvSpPr>
          <p:spPr bwMode="auto">
            <a:xfrm>
              <a:off x="3397486"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8" name="Oval 2421"/>
            <p:cNvSpPr>
              <a:spLocks noChangeArrowheads="1"/>
            </p:cNvSpPr>
            <p:nvPr/>
          </p:nvSpPr>
          <p:spPr bwMode="auto">
            <a:xfrm>
              <a:off x="3876621"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59" name="Oval 2422"/>
            <p:cNvSpPr>
              <a:spLocks noChangeArrowheads="1"/>
            </p:cNvSpPr>
            <p:nvPr/>
          </p:nvSpPr>
          <p:spPr bwMode="auto">
            <a:xfrm>
              <a:off x="3972193"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0" name="Oval 2423"/>
            <p:cNvSpPr>
              <a:spLocks noChangeArrowheads="1"/>
            </p:cNvSpPr>
            <p:nvPr/>
          </p:nvSpPr>
          <p:spPr bwMode="auto">
            <a:xfrm>
              <a:off x="4067765" y="195631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1" name="Oval 2424"/>
            <p:cNvSpPr>
              <a:spLocks noChangeArrowheads="1"/>
            </p:cNvSpPr>
            <p:nvPr/>
          </p:nvSpPr>
          <p:spPr bwMode="auto">
            <a:xfrm>
              <a:off x="4643745" y="195631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2" name="Oval 2425"/>
            <p:cNvSpPr>
              <a:spLocks noChangeArrowheads="1"/>
            </p:cNvSpPr>
            <p:nvPr/>
          </p:nvSpPr>
          <p:spPr bwMode="auto">
            <a:xfrm>
              <a:off x="1098662"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3" name="Oval 2426"/>
            <p:cNvSpPr>
              <a:spLocks noChangeArrowheads="1"/>
            </p:cNvSpPr>
            <p:nvPr/>
          </p:nvSpPr>
          <p:spPr bwMode="auto">
            <a:xfrm>
              <a:off x="1194234"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4" name="Oval 2427"/>
            <p:cNvSpPr>
              <a:spLocks noChangeArrowheads="1"/>
            </p:cNvSpPr>
            <p:nvPr/>
          </p:nvSpPr>
          <p:spPr bwMode="auto">
            <a:xfrm>
              <a:off x="1289806"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5" name="Oval 2428"/>
            <p:cNvSpPr>
              <a:spLocks noChangeArrowheads="1"/>
            </p:cNvSpPr>
            <p:nvPr/>
          </p:nvSpPr>
          <p:spPr bwMode="auto">
            <a:xfrm>
              <a:off x="1386652"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6" name="Oval 2429"/>
            <p:cNvSpPr>
              <a:spLocks noChangeArrowheads="1"/>
            </p:cNvSpPr>
            <p:nvPr/>
          </p:nvSpPr>
          <p:spPr bwMode="auto">
            <a:xfrm>
              <a:off x="1482224"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7" name="Oval 2430"/>
            <p:cNvSpPr>
              <a:spLocks noChangeArrowheads="1"/>
            </p:cNvSpPr>
            <p:nvPr/>
          </p:nvSpPr>
          <p:spPr bwMode="auto">
            <a:xfrm>
              <a:off x="1577796"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8" name="Oval 2431"/>
            <p:cNvSpPr>
              <a:spLocks noChangeArrowheads="1"/>
            </p:cNvSpPr>
            <p:nvPr/>
          </p:nvSpPr>
          <p:spPr bwMode="auto">
            <a:xfrm>
              <a:off x="1673368"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69" name="Oval 2432"/>
            <p:cNvSpPr>
              <a:spLocks noChangeArrowheads="1"/>
            </p:cNvSpPr>
            <p:nvPr/>
          </p:nvSpPr>
          <p:spPr bwMode="auto">
            <a:xfrm>
              <a:off x="1768940"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0" name="Oval 2433"/>
            <p:cNvSpPr>
              <a:spLocks noChangeArrowheads="1"/>
            </p:cNvSpPr>
            <p:nvPr/>
          </p:nvSpPr>
          <p:spPr bwMode="auto">
            <a:xfrm>
              <a:off x="1864512"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1" name="Oval 2434"/>
            <p:cNvSpPr>
              <a:spLocks noChangeArrowheads="1"/>
            </p:cNvSpPr>
            <p:nvPr/>
          </p:nvSpPr>
          <p:spPr bwMode="auto">
            <a:xfrm>
              <a:off x="1961358"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2" name="Oval 2435"/>
            <p:cNvSpPr>
              <a:spLocks noChangeArrowheads="1"/>
            </p:cNvSpPr>
            <p:nvPr/>
          </p:nvSpPr>
          <p:spPr bwMode="auto">
            <a:xfrm>
              <a:off x="2056930"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3" name="Oval 2436"/>
            <p:cNvSpPr>
              <a:spLocks noChangeArrowheads="1"/>
            </p:cNvSpPr>
            <p:nvPr/>
          </p:nvSpPr>
          <p:spPr bwMode="auto">
            <a:xfrm>
              <a:off x="2152502"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4" name="Oval 2437"/>
            <p:cNvSpPr>
              <a:spLocks noChangeArrowheads="1"/>
            </p:cNvSpPr>
            <p:nvPr/>
          </p:nvSpPr>
          <p:spPr bwMode="auto">
            <a:xfrm>
              <a:off x="2253171" y="2056988"/>
              <a:ext cx="62440" cy="6371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5" name="Oval 2438"/>
            <p:cNvSpPr>
              <a:spLocks noChangeArrowheads="1"/>
            </p:cNvSpPr>
            <p:nvPr/>
          </p:nvSpPr>
          <p:spPr bwMode="auto">
            <a:xfrm>
              <a:off x="2343646"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6" name="Oval 2439"/>
            <p:cNvSpPr>
              <a:spLocks noChangeArrowheads="1"/>
            </p:cNvSpPr>
            <p:nvPr/>
          </p:nvSpPr>
          <p:spPr bwMode="auto">
            <a:xfrm>
              <a:off x="2439218"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7" name="Oval 2440"/>
            <p:cNvSpPr>
              <a:spLocks noChangeArrowheads="1"/>
            </p:cNvSpPr>
            <p:nvPr/>
          </p:nvSpPr>
          <p:spPr bwMode="auto">
            <a:xfrm>
              <a:off x="2536064"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8" name="Oval 2441"/>
            <p:cNvSpPr>
              <a:spLocks noChangeArrowheads="1"/>
            </p:cNvSpPr>
            <p:nvPr/>
          </p:nvSpPr>
          <p:spPr bwMode="auto">
            <a:xfrm>
              <a:off x="2631636"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79" name="Oval 2442"/>
            <p:cNvSpPr>
              <a:spLocks noChangeArrowheads="1"/>
            </p:cNvSpPr>
            <p:nvPr/>
          </p:nvSpPr>
          <p:spPr bwMode="auto">
            <a:xfrm>
              <a:off x="2727208"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0" name="Oval 2443"/>
            <p:cNvSpPr>
              <a:spLocks noChangeArrowheads="1"/>
            </p:cNvSpPr>
            <p:nvPr/>
          </p:nvSpPr>
          <p:spPr bwMode="auto">
            <a:xfrm>
              <a:off x="3206342"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1" name="Oval 2444"/>
            <p:cNvSpPr>
              <a:spLocks noChangeArrowheads="1"/>
            </p:cNvSpPr>
            <p:nvPr/>
          </p:nvSpPr>
          <p:spPr bwMode="auto">
            <a:xfrm>
              <a:off x="3301914" y="2051890"/>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2" name="Oval 2445"/>
            <p:cNvSpPr>
              <a:spLocks noChangeArrowheads="1"/>
            </p:cNvSpPr>
            <p:nvPr/>
          </p:nvSpPr>
          <p:spPr bwMode="auto">
            <a:xfrm>
              <a:off x="3972193" y="2051890"/>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3" name="Oval 2446"/>
            <p:cNvSpPr>
              <a:spLocks noChangeArrowheads="1"/>
            </p:cNvSpPr>
            <p:nvPr/>
          </p:nvSpPr>
          <p:spPr bwMode="auto">
            <a:xfrm>
              <a:off x="1194234"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4" name="Oval 2447"/>
            <p:cNvSpPr>
              <a:spLocks noChangeArrowheads="1"/>
            </p:cNvSpPr>
            <p:nvPr/>
          </p:nvSpPr>
          <p:spPr bwMode="auto">
            <a:xfrm>
              <a:off x="1289806"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5" name="Oval 2448"/>
            <p:cNvSpPr>
              <a:spLocks noChangeArrowheads="1"/>
            </p:cNvSpPr>
            <p:nvPr/>
          </p:nvSpPr>
          <p:spPr bwMode="auto">
            <a:xfrm>
              <a:off x="1768940"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6" name="Oval 2449"/>
            <p:cNvSpPr>
              <a:spLocks noChangeArrowheads="1"/>
            </p:cNvSpPr>
            <p:nvPr/>
          </p:nvSpPr>
          <p:spPr bwMode="auto">
            <a:xfrm>
              <a:off x="1864512"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7" name="Oval 2450"/>
            <p:cNvSpPr>
              <a:spLocks noChangeArrowheads="1"/>
            </p:cNvSpPr>
            <p:nvPr/>
          </p:nvSpPr>
          <p:spPr bwMode="auto">
            <a:xfrm>
              <a:off x="1961358"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8" name="Oval 2451"/>
            <p:cNvSpPr>
              <a:spLocks noChangeArrowheads="1"/>
            </p:cNvSpPr>
            <p:nvPr/>
          </p:nvSpPr>
          <p:spPr bwMode="auto">
            <a:xfrm>
              <a:off x="2056930"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89" name="Oval 2452"/>
            <p:cNvSpPr>
              <a:spLocks noChangeArrowheads="1"/>
            </p:cNvSpPr>
            <p:nvPr/>
          </p:nvSpPr>
          <p:spPr bwMode="auto">
            <a:xfrm>
              <a:off x="2152502"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0" name="Oval 2453"/>
            <p:cNvSpPr>
              <a:spLocks noChangeArrowheads="1"/>
            </p:cNvSpPr>
            <p:nvPr/>
          </p:nvSpPr>
          <p:spPr bwMode="auto">
            <a:xfrm>
              <a:off x="2248074"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1" name="Oval 2454"/>
            <p:cNvSpPr>
              <a:spLocks noChangeArrowheads="1"/>
            </p:cNvSpPr>
            <p:nvPr/>
          </p:nvSpPr>
          <p:spPr bwMode="auto">
            <a:xfrm>
              <a:off x="2343646"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2" name="Oval 2455"/>
            <p:cNvSpPr>
              <a:spLocks noChangeArrowheads="1"/>
            </p:cNvSpPr>
            <p:nvPr/>
          </p:nvSpPr>
          <p:spPr bwMode="auto">
            <a:xfrm>
              <a:off x="2439218"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3" name="Oval 2456"/>
            <p:cNvSpPr>
              <a:spLocks noChangeArrowheads="1"/>
            </p:cNvSpPr>
            <p:nvPr/>
          </p:nvSpPr>
          <p:spPr bwMode="auto">
            <a:xfrm>
              <a:off x="2536064"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4" name="Oval 2457"/>
            <p:cNvSpPr>
              <a:spLocks noChangeArrowheads="1"/>
            </p:cNvSpPr>
            <p:nvPr/>
          </p:nvSpPr>
          <p:spPr bwMode="auto">
            <a:xfrm>
              <a:off x="2631636"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5" name="Oval 2458"/>
            <p:cNvSpPr>
              <a:spLocks noChangeArrowheads="1"/>
            </p:cNvSpPr>
            <p:nvPr/>
          </p:nvSpPr>
          <p:spPr bwMode="auto">
            <a:xfrm>
              <a:off x="2727208"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6" name="Oval 2459"/>
            <p:cNvSpPr>
              <a:spLocks noChangeArrowheads="1"/>
            </p:cNvSpPr>
            <p:nvPr/>
          </p:nvSpPr>
          <p:spPr bwMode="auto">
            <a:xfrm>
              <a:off x="3206342"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7" name="Oval 2460"/>
            <p:cNvSpPr>
              <a:spLocks noChangeArrowheads="1"/>
            </p:cNvSpPr>
            <p:nvPr/>
          </p:nvSpPr>
          <p:spPr bwMode="auto">
            <a:xfrm>
              <a:off x="3301914" y="2148737"/>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8" name="Oval 2461"/>
            <p:cNvSpPr>
              <a:spLocks noChangeArrowheads="1"/>
            </p:cNvSpPr>
            <p:nvPr/>
          </p:nvSpPr>
          <p:spPr bwMode="auto">
            <a:xfrm>
              <a:off x="3493058" y="214873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99" name="Oval 2462"/>
            <p:cNvSpPr>
              <a:spLocks noChangeArrowheads="1"/>
            </p:cNvSpPr>
            <p:nvPr/>
          </p:nvSpPr>
          <p:spPr bwMode="auto">
            <a:xfrm>
              <a:off x="1208251" y="2257052"/>
              <a:ext cx="45875" cy="47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0" name="Oval 2463"/>
            <p:cNvSpPr>
              <a:spLocks noChangeArrowheads="1"/>
            </p:cNvSpPr>
            <p:nvPr/>
          </p:nvSpPr>
          <p:spPr bwMode="auto">
            <a:xfrm>
              <a:off x="1776586" y="2250680"/>
              <a:ext cx="58617" cy="598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1" name="Oval 2464"/>
            <p:cNvSpPr>
              <a:spLocks noChangeArrowheads="1"/>
            </p:cNvSpPr>
            <p:nvPr/>
          </p:nvSpPr>
          <p:spPr bwMode="auto">
            <a:xfrm>
              <a:off x="1864512"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2" name="Oval 2465"/>
            <p:cNvSpPr>
              <a:spLocks noChangeArrowheads="1"/>
            </p:cNvSpPr>
            <p:nvPr/>
          </p:nvSpPr>
          <p:spPr bwMode="auto">
            <a:xfrm>
              <a:off x="1961358"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3" name="Oval 2466"/>
            <p:cNvSpPr>
              <a:spLocks noChangeArrowheads="1"/>
            </p:cNvSpPr>
            <p:nvPr/>
          </p:nvSpPr>
          <p:spPr bwMode="auto">
            <a:xfrm>
              <a:off x="2056930"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4" name="Oval 2467"/>
            <p:cNvSpPr>
              <a:spLocks noChangeArrowheads="1"/>
            </p:cNvSpPr>
            <p:nvPr/>
          </p:nvSpPr>
          <p:spPr bwMode="auto">
            <a:xfrm>
              <a:off x="2152502"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5" name="Oval 2468"/>
            <p:cNvSpPr>
              <a:spLocks noChangeArrowheads="1"/>
            </p:cNvSpPr>
            <p:nvPr/>
          </p:nvSpPr>
          <p:spPr bwMode="auto">
            <a:xfrm>
              <a:off x="2248074"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6" name="Oval 2469"/>
            <p:cNvSpPr>
              <a:spLocks noChangeArrowheads="1"/>
            </p:cNvSpPr>
            <p:nvPr/>
          </p:nvSpPr>
          <p:spPr bwMode="auto">
            <a:xfrm>
              <a:off x="2343646"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7" name="Oval 2470"/>
            <p:cNvSpPr>
              <a:spLocks noChangeArrowheads="1"/>
            </p:cNvSpPr>
            <p:nvPr/>
          </p:nvSpPr>
          <p:spPr bwMode="auto">
            <a:xfrm>
              <a:off x="2439218"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8" name="Oval 2471"/>
            <p:cNvSpPr>
              <a:spLocks noChangeArrowheads="1"/>
            </p:cNvSpPr>
            <p:nvPr/>
          </p:nvSpPr>
          <p:spPr bwMode="auto">
            <a:xfrm>
              <a:off x="2536064"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09" name="Oval 2472"/>
            <p:cNvSpPr>
              <a:spLocks noChangeArrowheads="1"/>
            </p:cNvSpPr>
            <p:nvPr/>
          </p:nvSpPr>
          <p:spPr bwMode="auto">
            <a:xfrm>
              <a:off x="2631636"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0" name="Oval 2473"/>
            <p:cNvSpPr>
              <a:spLocks noChangeArrowheads="1"/>
            </p:cNvSpPr>
            <p:nvPr/>
          </p:nvSpPr>
          <p:spPr bwMode="auto">
            <a:xfrm>
              <a:off x="2727208"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1" name="Oval 2474"/>
            <p:cNvSpPr>
              <a:spLocks noChangeArrowheads="1"/>
            </p:cNvSpPr>
            <p:nvPr/>
          </p:nvSpPr>
          <p:spPr bwMode="auto">
            <a:xfrm>
              <a:off x="2822780"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2" name="Oval 2475"/>
            <p:cNvSpPr>
              <a:spLocks noChangeArrowheads="1"/>
            </p:cNvSpPr>
            <p:nvPr/>
          </p:nvSpPr>
          <p:spPr bwMode="auto">
            <a:xfrm>
              <a:off x="2918352"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3" name="Oval 2476"/>
            <p:cNvSpPr>
              <a:spLocks noChangeArrowheads="1"/>
            </p:cNvSpPr>
            <p:nvPr/>
          </p:nvSpPr>
          <p:spPr bwMode="auto">
            <a:xfrm>
              <a:off x="3301914"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4" name="Oval 2477"/>
            <p:cNvSpPr>
              <a:spLocks noChangeArrowheads="1"/>
            </p:cNvSpPr>
            <p:nvPr/>
          </p:nvSpPr>
          <p:spPr bwMode="auto">
            <a:xfrm>
              <a:off x="3397486" y="224430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5" name="Oval 2478"/>
            <p:cNvSpPr>
              <a:spLocks noChangeArrowheads="1"/>
            </p:cNvSpPr>
            <p:nvPr/>
          </p:nvSpPr>
          <p:spPr bwMode="auto">
            <a:xfrm>
              <a:off x="3493058" y="224430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6" name="Oval 2479"/>
            <p:cNvSpPr>
              <a:spLocks noChangeArrowheads="1"/>
            </p:cNvSpPr>
            <p:nvPr/>
          </p:nvSpPr>
          <p:spPr bwMode="auto">
            <a:xfrm>
              <a:off x="1961358"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7" name="Oval 2480"/>
            <p:cNvSpPr>
              <a:spLocks noChangeArrowheads="1"/>
            </p:cNvSpPr>
            <p:nvPr/>
          </p:nvSpPr>
          <p:spPr bwMode="auto">
            <a:xfrm>
              <a:off x="2056930"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8" name="Oval 2481"/>
            <p:cNvSpPr>
              <a:spLocks noChangeArrowheads="1"/>
            </p:cNvSpPr>
            <p:nvPr/>
          </p:nvSpPr>
          <p:spPr bwMode="auto">
            <a:xfrm>
              <a:off x="2152502"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19" name="Oval 2482"/>
            <p:cNvSpPr>
              <a:spLocks noChangeArrowheads="1"/>
            </p:cNvSpPr>
            <p:nvPr/>
          </p:nvSpPr>
          <p:spPr bwMode="auto">
            <a:xfrm>
              <a:off x="2248074"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0" name="Oval 2483"/>
            <p:cNvSpPr>
              <a:spLocks noChangeArrowheads="1"/>
            </p:cNvSpPr>
            <p:nvPr/>
          </p:nvSpPr>
          <p:spPr bwMode="auto">
            <a:xfrm>
              <a:off x="2343646"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1" name="Oval 2484"/>
            <p:cNvSpPr>
              <a:spLocks noChangeArrowheads="1"/>
            </p:cNvSpPr>
            <p:nvPr/>
          </p:nvSpPr>
          <p:spPr bwMode="auto">
            <a:xfrm>
              <a:off x="2439218"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2" name="Oval 2485"/>
            <p:cNvSpPr>
              <a:spLocks noChangeArrowheads="1"/>
            </p:cNvSpPr>
            <p:nvPr/>
          </p:nvSpPr>
          <p:spPr bwMode="auto">
            <a:xfrm>
              <a:off x="2536064"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3" name="Oval 2486"/>
            <p:cNvSpPr>
              <a:spLocks noChangeArrowheads="1"/>
            </p:cNvSpPr>
            <p:nvPr/>
          </p:nvSpPr>
          <p:spPr bwMode="auto">
            <a:xfrm>
              <a:off x="2631636"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4" name="Oval 2487"/>
            <p:cNvSpPr>
              <a:spLocks noChangeArrowheads="1"/>
            </p:cNvSpPr>
            <p:nvPr/>
          </p:nvSpPr>
          <p:spPr bwMode="auto">
            <a:xfrm>
              <a:off x="2727208"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5" name="Oval 2488"/>
            <p:cNvSpPr>
              <a:spLocks noChangeArrowheads="1"/>
            </p:cNvSpPr>
            <p:nvPr/>
          </p:nvSpPr>
          <p:spPr bwMode="auto">
            <a:xfrm>
              <a:off x="2822780"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6" name="Oval 2489"/>
            <p:cNvSpPr>
              <a:spLocks noChangeArrowheads="1"/>
            </p:cNvSpPr>
            <p:nvPr/>
          </p:nvSpPr>
          <p:spPr bwMode="auto">
            <a:xfrm>
              <a:off x="2918352"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7" name="Oval 2490"/>
            <p:cNvSpPr>
              <a:spLocks noChangeArrowheads="1"/>
            </p:cNvSpPr>
            <p:nvPr/>
          </p:nvSpPr>
          <p:spPr bwMode="auto">
            <a:xfrm>
              <a:off x="3015198"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8" name="Oval 2491"/>
            <p:cNvSpPr>
              <a:spLocks noChangeArrowheads="1"/>
            </p:cNvSpPr>
            <p:nvPr/>
          </p:nvSpPr>
          <p:spPr bwMode="auto">
            <a:xfrm>
              <a:off x="3206342"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29" name="Oval 2492"/>
            <p:cNvSpPr>
              <a:spLocks noChangeArrowheads="1"/>
            </p:cNvSpPr>
            <p:nvPr/>
          </p:nvSpPr>
          <p:spPr bwMode="auto">
            <a:xfrm>
              <a:off x="3301914"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0" name="Oval 2493"/>
            <p:cNvSpPr>
              <a:spLocks noChangeArrowheads="1"/>
            </p:cNvSpPr>
            <p:nvPr/>
          </p:nvSpPr>
          <p:spPr bwMode="auto">
            <a:xfrm>
              <a:off x="3397486"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1" name="Oval 2494"/>
            <p:cNvSpPr>
              <a:spLocks noChangeArrowheads="1"/>
            </p:cNvSpPr>
            <p:nvPr/>
          </p:nvSpPr>
          <p:spPr bwMode="auto">
            <a:xfrm>
              <a:off x="3493058" y="233988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2" name="Oval 2495"/>
            <p:cNvSpPr>
              <a:spLocks noChangeArrowheads="1"/>
            </p:cNvSpPr>
            <p:nvPr/>
          </p:nvSpPr>
          <p:spPr bwMode="auto">
            <a:xfrm>
              <a:off x="3589905" y="233988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3" name="Oval 2496"/>
            <p:cNvSpPr>
              <a:spLocks noChangeArrowheads="1"/>
            </p:cNvSpPr>
            <p:nvPr/>
          </p:nvSpPr>
          <p:spPr bwMode="auto">
            <a:xfrm>
              <a:off x="2056930"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4" name="Oval 2497"/>
            <p:cNvSpPr>
              <a:spLocks noChangeArrowheads="1"/>
            </p:cNvSpPr>
            <p:nvPr/>
          </p:nvSpPr>
          <p:spPr bwMode="auto">
            <a:xfrm>
              <a:off x="2152502"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5" name="Oval 2498"/>
            <p:cNvSpPr>
              <a:spLocks noChangeArrowheads="1"/>
            </p:cNvSpPr>
            <p:nvPr/>
          </p:nvSpPr>
          <p:spPr bwMode="auto">
            <a:xfrm>
              <a:off x="2248074"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6" name="Oval 2499"/>
            <p:cNvSpPr>
              <a:spLocks noChangeArrowheads="1"/>
            </p:cNvSpPr>
            <p:nvPr/>
          </p:nvSpPr>
          <p:spPr bwMode="auto">
            <a:xfrm>
              <a:off x="2343646"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7" name="Oval 2500"/>
            <p:cNvSpPr>
              <a:spLocks noChangeArrowheads="1"/>
            </p:cNvSpPr>
            <p:nvPr/>
          </p:nvSpPr>
          <p:spPr bwMode="auto">
            <a:xfrm>
              <a:off x="2440492"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8" name="Oval 2501"/>
            <p:cNvSpPr>
              <a:spLocks noChangeArrowheads="1"/>
            </p:cNvSpPr>
            <p:nvPr/>
          </p:nvSpPr>
          <p:spPr bwMode="auto">
            <a:xfrm>
              <a:off x="2536064"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39" name="Oval 2502"/>
            <p:cNvSpPr>
              <a:spLocks noChangeArrowheads="1"/>
            </p:cNvSpPr>
            <p:nvPr/>
          </p:nvSpPr>
          <p:spPr bwMode="auto">
            <a:xfrm>
              <a:off x="2631636"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0" name="Oval 2503"/>
            <p:cNvSpPr>
              <a:spLocks noChangeArrowheads="1"/>
            </p:cNvSpPr>
            <p:nvPr/>
          </p:nvSpPr>
          <p:spPr bwMode="auto">
            <a:xfrm>
              <a:off x="2727208"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1" name="Oval 2504"/>
            <p:cNvSpPr>
              <a:spLocks noChangeArrowheads="1"/>
            </p:cNvSpPr>
            <p:nvPr/>
          </p:nvSpPr>
          <p:spPr bwMode="auto">
            <a:xfrm>
              <a:off x="2822780"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2" name="Oval 2505"/>
            <p:cNvSpPr>
              <a:spLocks noChangeArrowheads="1"/>
            </p:cNvSpPr>
            <p:nvPr/>
          </p:nvSpPr>
          <p:spPr bwMode="auto">
            <a:xfrm>
              <a:off x="2918352"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3" name="Oval 2506"/>
            <p:cNvSpPr>
              <a:spLocks noChangeArrowheads="1"/>
            </p:cNvSpPr>
            <p:nvPr/>
          </p:nvSpPr>
          <p:spPr bwMode="auto">
            <a:xfrm>
              <a:off x="3015198"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4" name="Oval 2507"/>
            <p:cNvSpPr>
              <a:spLocks noChangeArrowheads="1"/>
            </p:cNvSpPr>
            <p:nvPr/>
          </p:nvSpPr>
          <p:spPr bwMode="auto">
            <a:xfrm>
              <a:off x="3110770"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5" name="Oval 2508"/>
            <p:cNvSpPr>
              <a:spLocks noChangeArrowheads="1"/>
            </p:cNvSpPr>
            <p:nvPr/>
          </p:nvSpPr>
          <p:spPr bwMode="auto">
            <a:xfrm>
              <a:off x="3206342"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6" name="Oval 2509"/>
            <p:cNvSpPr>
              <a:spLocks noChangeArrowheads="1"/>
            </p:cNvSpPr>
            <p:nvPr/>
          </p:nvSpPr>
          <p:spPr bwMode="auto">
            <a:xfrm>
              <a:off x="3301914"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7" name="Oval 2510"/>
            <p:cNvSpPr>
              <a:spLocks noChangeArrowheads="1"/>
            </p:cNvSpPr>
            <p:nvPr/>
          </p:nvSpPr>
          <p:spPr bwMode="auto">
            <a:xfrm>
              <a:off x="3397486"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8" name="Oval 2511"/>
            <p:cNvSpPr>
              <a:spLocks noChangeArrowheads="1"/>
            </p:cNvSpPr>
            <p:nvPr/>
          </p:nvSpPr>
          <p:spPr bwMode="auto">
            <a:xfrm>
              <a:off x="3493058" y="243545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49" name="Oval 2512"/>
            <p:cNvSpPr>
              <a:spLocks noChangeArrowheads="1"/>
            </p:cNvSpPr>
            <p:nvPr/>
          </p:nvSpPr>
          <p:spPr bwMode="auto">
            <a:xfrm>
              <a:off x="3589905" y="243545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0" name="Oval 2513"/>
            <p:cNvSpPr>
              <a:spLocks noChangeArrowheads="1"/>
            </p:cNvSpPr>
            <p:nvPr/>
          </p:nvSpPr>
          <p:spPr bwMode="auto">
            <a:xfrm>
              <a:off x="2056930"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1" name="Oval 2514"/>
            <p:cNvSpPr>
              <a:spLocks noChangeArrowheads="1"/>
            </p:cNvSpPr>
            <p:nvPr/>
          </p:nvSpPr>
          <p:spPr bwMode="auto">
            <a:xfrm>
              <a:off x="2152502"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2" name="Oval 2515"/>
            <p:cNvSpPr>
              <a:spLocks noChangeArrowheads="1"/>
            </p:cNvSpPr>
            <p:nvPr/>
          </p:nvSpPr>
          <p:spPr bwMode="auto">
            <a:xfrm>
              <a:off x="2248074"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3" name="Oval 2516"/>
            <p:cNvSpPr>
              <a:spLocks noChangeArrowheads="1"/>
            </p:cNvSpPr>
            <p:nvPr/>
          </p:nvSpPr>
          <p:spPr bwMode="auto">
            <a:xfrm>
              <a:off x="2343646" y="253102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4" name="Oval 2517"/>
            <p:cNvSpPr>
              <a:spLocks noChangeArrowheads="1"/>
            </p:cNvSpPr>
            <p:nvPr/>
          </p:nvSpPr>
          <p:spPr bwMode="auto">
            <a:xfrm>
              <a:off x="2440492"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5" name="Oval 2518"/>
            <p:cNvSpPr>
              <a:spLocks noChangeArrowheads="1"/>
            </p:cNvSpPr>
            <p:nvPr/>
          </p:nvSpPr>
          <p:spPr bwMode="auto">
            <a:xfrm>
              <a:off x="2536064"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6" name="Oval 2519"/>
            <p:cNvSpPr>
              <a:spLocks noChangeArrowheads="1"/>
            </p:cNvSpPr>
            <p:nvPr/>
          </p:nvSpPr>
          <p:spPr bwMode="auto">
            <a:xfrm>
              <a:off x="2631636"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7" name="Oval 2520"/>
            <p:cNvSpPr>
              <a:spLocks noChangeArrowheads="1"/>
            </p:cNvSpPr>
            <p:nvPr/>
          </p:nvSpPr>
          <p:spPr bwMode="auto">
            <a:xfrm>
              <a:off x="2727208"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8" name="Oval 2521"/>
            <p:cNvSpPr>
              <a:spLocks noChangeArrowheads="1"/>
            </p:cNvSpPr>
            <p:nvPr/>
          </p:nvSpPr>
          <p:spPr bwMode="auto">
            <a:xfrm>
              <a:off x="2822780"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59" name="Oval 2522"/>
            <p:cNvSpPr>
              <a:spLocks noChangeArrowheads="1"/>
            </p:cNvSpPr>
            <p:nvPr/>
          </p:nvSpPr>
          <p:spPr bwMode="auto">
            <a:xfrm>
              <a:off x="3015198"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0" name="Oval 2523"/>
            <p:cNvSpPr>
              <a:spLocks noChangeArrowheads="1"/>
            </p:cNvSpPr>
            <p:nvPr/>
          </p:nvSpPr>
          <p:spPr bwMode="auto">
            <a:xfrm>
              <a:off x="3110770"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1" name="Oval 2524"/>
            <p:cNvSpPr>
              <a:spLocks noChangeArrowheads="1"/>
            </p:cNvSpPr>
            <p:nvPr/>
          </p:nvSpPr>
          <p:spPr bwMode="auto">
            <a:xfrm>
              <a:off x="3206342"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2" name="Oval 2525"/>
            <p:cNvSpPr>
              <a:spLocks noChangeArrowheads="1"/>
            </p:cNvSpPr>
            <p:nvPr/>
          </p:nvSpPr>
          <p:spPr bwMode="auto">
            <a:xfrm>
              <a:off x="3301914"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3" name="Oval 2526"/>
            <p:cNvSpPr>
              <a:spLocks noChangeArrowheads="1"/>
            </p:cNvSpPr>
            <p:nvPr/>
          </p:nvSpPr>
          <p:spPr bwMode="auto">
            <a:xfrm>
              <a:off x="3397486"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4" name="Oval 2527"/>
            <p:cNvSpPr>
              <a:spLocks noChangeArrowheads="1"/>
            </p:cNvSpPr>
            <p:nvPr/>
          </p:nvSpPr>
          <p:spPr bwMode="auto">
            <a:xfrm>
              <a:off x="3501978" y="2539945"/>
              <a:ext cx="56069" cy="560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5" name="Oval 2528"/>
            <p:cNvSpPr>
              <a:spLocks noChangeArrowheads="1"/>
            </p:cNvSpPr>
            <p:nvPr/>
          </p:nvSpPr>
          <p:spPr bwMode="auto">
            <a:xfrm>
              <a:off x="3685477" y="253102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6" name="Oval 2529"/>
            <p:cNvSpPr>
              <a:spLocks noChangeArrowheads="1"/>
            </p:cNvSpPr>
            <p:nvPr/>
          </p:nvSpPr>
          <p:spPr bwMode="auto">
            <a:xfrm>
              <a:off x="3789969" y="2539945"/>
              <a:ext cx="56069" cy="5606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7" name="Oval 2530"/>
            <p:cNvSpPr>
              <a:spLocks noChangeArrowheads="1"/>
            </p:cNvSpPr>
            <p:nvPr/>
          </p:nvSpPr>
          <p:spPr bwMode="auto">
            <a:xfrm>
              <a:off x="2056930"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8" name="Oval 2531"/>
            <p:cNvSpPr>
              <a:spLocks noChangeArrowheads="1"/>
            </p:cNvSpPr>
            <p:nvPr/>
          </p:nvSpPr>
          <p:spPr bwMode="auto">
            <a:xfrm>
              <a:off x="2152502"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69" name="Oval 2532"/>
            <p:cNvSpPr>
              <a:spLocks noChangeArrowheads="1"/>
            </p:cNvSpPr>
            <p:nvPr/>
          </p:nvSpPr>
          <p:spPr bwMode="auto">
            <a:xfrm>
              <a:off x="2248074"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0" name="Oval 2533"/>
            <p:cNvSpPr>
              <a:spLocks noChangeArrowheads="1"/>
            </p:cNvSpPr>
            <p:nvPr/>
          </p:nvSpPr>
          <p:spPr bwMode="auto">
            <a:xfrm>
              <a:off x="2343646"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1" name="Oval 2534"/>
            <p:cNvSpPr>
              <a:spLocks noChangeArrowheads="1"/>
            </p:cNvSpPr>
            <p:nvPr/>
          </p:nvSpPr>
          <p:spPr bwMode="auto">
            <a:xfrm>
              <a:off x="2440492"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2" name="Oval 2535"/>
            <p:cNvSpPr>
              <a:spLocks noChangeArrowheads="1"/>
            </p:cNvSpPr>
            <p:nvPr/>
          </p:nvSpPr>
          <p:spPr bwMode="auto">
            <a:xfrm>
              <a:off x="2536064"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3" name="Oval 2536"/>
            <p:cNvSpPr>
              <a:spLocks noChangeArrowheads="1"/>
            </p:cNvSpPr>
            <p:nvPr/>
          </p:nvSpPr>
          <p:spPr bwMode="auto">
            <a:xfrm>
              <a:off x="2631636"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4" name="Oval 2537"/>
            <p:cNvSpPr>
              <a:spLocks noChangeArrowheads="1"/>
            </p:cNvSpPr>
            <p:nvPr/>
          </p:nvSpPr>
          <p:spPr bwMode="auto">
            <a:xfrm>
              <a:off x="2727208"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5" name="Oval 2538"/>
            <p:cNvSpPr>
              <a:spLocks noChangeArrowheads="1"/>
            </p:cNvSpPr>
            <p:nvPr/>
          </p:nvSpPr>
          <p:spPr bwMode="auto">
            <a:xfrm>
              <a:off x="2822780"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6" name="Oval 2539"/>
            <p:cNvSpPr>
              <a:spLocks noChangeArrowheads="1"/>
            </p:cNvSpPr>
            <p:nvPr/>
          </p:nvSpPr>
          <p:spPr bwMode="auto">
            <a:xfrm>
              <a:off x="2918352"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7" name="Oval 2540"/>
            <p:cNvSpPr>
              <a:spLocks noChangeArrowheads="1"/>
            </p:cNvSpPr>
            <p:nvPr/>
          </p:nvSpPr>
          <p:spPr bwMode="auto">
            <a:xfrm>
              <a:off x="3015198"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8" name="Oval 2541"/>
            <p:cNvSpPr>
              <a:spLocks noChangeArrowheads="1"/>
            </p:cNvSpPr>
            <p:nvPr/>
          </p:nvSpPr>
          <p:spPr bwMode="auto">
            <a:xfrm>
              <a:off x="3206342"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79" name="Oval 2542"/>
            <p:cNvSpPr>
              <a:spLocks noChangeArrowheads="1"/>
            </p:cNvSpPr>
            <p:nvPr/>
          </p:nvSpPr>
          <p:spPr bwMode="auto">
            <a:xfrm>
              <a:off x="3301914"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0" name="Oval 2543"/>
            <p:cNvSpPr>
              <a:spLocks noChangeArrowheads="1"/>
            </p:cNvSpPr>
            <p:nvPr/>
          </p:nvSpPr>
          <p:spPr bwMode="auto">
            <a:xfrm>
              <a:off x="3397486" y="2626597"/>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1" name="Oval 2544"/>
            <p:cNvSpPr>
              <a:spLocks noChangeArrowheads="1"/>
            </p:cNvSpPr>
            <p:nvPr/>
          </p:nvSpPr>
          <p:spPr bwMode="auto">
            <a:xfrm>
              <a:off x="3493058" y="2626597"/>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2" name="Oval 2545"/>
            <p:cNvSpPr>
              <a:spLocks noChangeArrowheads="1"/>
            </p:cNvSpPr>
            <p:nvPr/>
          </p:nvSpPr>
          <p:spPr bwMode="auto">
            <a:xfrm>
              <a:off x="2056930"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3" name="Oval 2546"/>
            <p:cNvSpPr>
              <a:spLocks noChangeArrowheads="1"/>
            </p:cNvSpPr>
            <p:nvPr/>
          </p:nvSpPr>
          <p:spPr bwMode="auto">
            <a:xfrm>
              <a:off x="2152502"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4" name="Oval 2547"/>
            <p:cNvSpPr>
              <a:spLocks noChangeArrowheads="1"/>
            </p:cNvSpPr>
            <p:nvPr/>
          </p:nvSpPr>
          <p:spPr bwMode="auto">
            <a:xfrm>
              <a:off x="2248074"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5" name="Oval 2548"/>
            <p:cNvSpPr>
              <a:spLocks noChangeArrowheads="1"/>
            </p:cNvSpPr>
            <p:nvPr/>
          </p:nvSpPr>
          <p:spPr bwMode="auto">
            <a:xfrm>
              <a:off x="2343646"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6" name="Oval 2549"/>
            <p:cNvSpPr>
              <a:spLocks noChangeArrowheads="1"/>
            </p:cNvSpPr>
            <p:nvPr/>
          </p:nvSpPr>
          <p:spPr bwMode="auto">
            <a:xfrm>
              <a:off x="2440492"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7" name="Oval 2550"/>
            <p:cNvSpPr>
              <a:spLocks noChangeArrowheads="1"/>
            </p:cNvSpPr>
            <p:nvPr/>
          </p:nvSpPr>
          <p:spPr bwMode="auto">
            <a:xfrm>
              <a:off x="2536064"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8" name="Oval 2551"/>
            <p:cNvSpPr>
              <a:spLocks noChangeArrowheads="1"/>
            </p:cNvSpPr>
            <p:nvPr/>
          </p:nvSpPr>
          <p:spPr bwMode="auto">
            <a:xfrm>
              <a:off x="2631636"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89" name="Oval 2552"/>
            <p:cNvSpPr>
              <a:spLocks noChangeArrowheads="1"/>
            </p:cNvSpPr>
            <p:nvPr/>
          </p:nvSpPr>
          <p:spPr bwMode="auto">
            <a:xfrm>
              <a:off x="2727208"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0" name="Oval 2553"/>
            <p:cNvSpPr>
              <a:spLocks noChangeArrowheads="1"/>
            </p:cNvSpPr>
            <p:nvPr/>
          </p:nvSpPr>
          <p:spPr bwMode="auto">
            <a:xfrm>
              <a:off x="2822780"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1" name="Oval 2554"/>
            <p:cNvSpPr>
              <a:spLocks noChangeArrowheads="1"/>
            </p:cNvSpPr>
            <p:nvPr/>
          </p:nvSpPr>
          <p:spPr bwMode="auto">
            <a:xfrm>
              <a:off x="2918352" y="2723443"/>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2" name="Oval 2555"/>
            <p:cNvSpPr>
              <a:spLocks noChangeArrowheads="1"/>
            </p:cNvSpPr>
            <p:nvPr/>
          </p:nvSpPr>
          <p:spPr bwMode="auto">
            <a:xfrm>
              <a:off x="3015198"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3" name="Oval 2556"/>
            <p:cNvSpPr>
              <a:spLocks noChangeArrowheads="1"/>
            </p:cNvSpPr>
            <p:nvPr/>
          </p:nvSpPr>
          <p:spPr bwMode="auto">
            <a:xfrm>
              <a:off x="3110770"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4" name="Oval 2557"/>
            <p:cNvSpPr>
              <a:spLocks noChangeArrowheads="1"/>
            </p:cNvSpPr>
            <p:nvPr/>
          </p:nvSpPr>
          <p:spPr bwMode="auto">
            <a:xfrm>
              <a:off x="3206342"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5" name="Oval 2558"/>
            <p:cNvSpPr>
              <a:spLocks noChangeArrowheads="1"/>
            </p:cNvSpPr>
            <p:nvPr/>
          </p:nvSpPr>
          <p:spPr bwMode="auto">
            <a:xfrm>
              <a:off x="3301914" y="2723443"/>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6" name="Oval 2559"/>
            <p:cNvSpPr>
              <a:spLocks noChangeArrowheads="1"/>
            </p:cNvSpPr>
            <p:nvPr/>
          </p:nvSpPr>
          <p:spPr bwMode="auto">
            <a:xfrm>
              <a:off x="2152502"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7" name="Oval 2560"/>
            <p:cNvSpPr>
              <a:spLocks noChangeArrowheads="1"/>
            </p:cNvSpPr>
            <p:nvPr/>
          </p:nvSpPr>
          <p:spPr bwMode="auto">
            <a:xfrm>
              <a:off x="2248074"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8" name="Oval 2561"/>
            <p:cNvSpPr>
              <a:spLocks noChangeArrowheads="1"/>
            </p:cNvSpPr>
            <p:nvPr/>
          </p:nvSpPr>
          <p:spPr bwMode="auto">
            <a:xfrm>
              <a:off x="2343646" y="28190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9" name="Oval 2562"/>
            <p:cNvSpPr>
              <a:spLocks noChangeArrowheads="1"/>
            </p:cNvSpPr>
            <p:nvPr/>
          </p:nvSpPr>
          <p:spPr bwMode="auto">
            <a:xfrm>
              <a:off x="2440492"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0" name="Oval 2563"/>
            <p:cNvSpPr>
              <a:spLocks noChangeArrowheads="1"/>
            </p:cNvSpPr>
            <p:nvPr/>
          </p:nvSpPr>
          <p:spPr bwMode="auto">
            <a:xfrm>
              <a:off x="2536064"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1" name="Oval 2564"/>
            <p:cNvSpPr>
              <a:spLocks noChangeArrowheads="1"/>
            </p:cNvSpPr>
            <p:nvPr/>
          </p:nvSpPr>
          <p:spPr bwMode="auto">
            <a:xfrm>
              <a:off x="2631636"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2" name="Oval 2565"/>
            <p:cNvSpPr>
              <a:spLocks noChangeArrowheads="1"/>
            </p:cNvSpPr>
            <p:nvPr/>
          </p:nvSpPr>
          <p:spPr bwMode="auto">
            <a:xfrm>
              <a:off x="2727208"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3" name="Oval 2566"/>
            <p:cNvSpPr>
              <a:spLocks noChangeArrowheads="1"/>
            </p:cNvSpPr>
            <p:nvPr/>
          </p:nvSpPr>
          <p:spPr bwMode="auto">
            <a:xfrm>
              <a:off x="2822780"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4" name="Oval 2567"/>
            <p:cNvSpPr>
              <a:spLocks noChangeArrowheads="1"/>
            </p:cNvSpPr>
            <p:nvPr/>
          </p:nvSpPr>
          <p:spPr bwMode="auto">
            <a:xfrm>
              <a:off x="2918352" y="2819015"/>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5" name="Oval 2569"/>
            <p:cNvSpPr>
              <a:spLocks noChangeArrowheads="1"/>
            </p:cNvSpPr>
            <p:nvPr/>
          </p:nvSpPr>
          <p:spPr bwMode="auto">
            <a:xfrm>
              <a:off x="3015198"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6" name="Oval 2570"/>
            <p:cNvSpPr>
              <a:spLocks noChangeArrowheads="1"/>
            </p:cNvSpPr>
            <p:nvPr/>
          </p:nvSpPr>
          <p:spPr bwMode="auto">
            <a:xfrm>
              <a:off x="3110770" y="2819015"/>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7" name="Oval 2571"/>
            <p:cNvSpPr>
              <a:spLocks noChangeArrowheads="1"/>
            </p:cNvSpPr>
            <p:nvPr/>
          </p:nvSpPr>
          <p:spPr bwMode="auto">
            <a:xfrm>
              <a:off x="2152502"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8" name="Oval 2572"/>
            <p:cNvSpPr>
              <a:spLocks noChangeArrowheads="1"/>
            </p:cNvSpPr>
            <p:nvPr/>
          </p:nvSpPr>
          <p:spPr bwMode="auto">
            <a:xfrm>
              <a:off x="2248074"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9" name="Oval 2573"/>
            <p:cNvSpPr>
              <a:spLocks noChangeArrowheads="1"/>
            </p:cNvSpPr>
            <p:nvPr/>
          </p:nvSpPr>
          <p:spPr bwMode="auto">
            <a:xfrm>
              <a:off x="2343646" y="291522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0" name="Oval 2574"/>
            <p:cNvSpPr>
              <a:spLocks noChangeArrowheads="1"/>
            </p:cNvSpPr>
            <p:nvPr/>
          </p:nvSpPr>
          <p:spPr bwMode="auto">
            <a:xfrm>
              <a:off x="2440492"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1" name="Oval 2575"/>
            <p:cNvSpPr>
              <a:spLocks noChangeArrowheads="1"/>
            </p:cNvSpPr>
            <p:nvPr/>
          </p:nvSpPr>
          <p:spPr bwMode="auto">
            <a:xfrm>
              <a:off x="2536064"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2" name="Oval 2576"/>
            <p:cNvSpPr>
              <a:spLocks noChangeArrowheads="1"/>
            </p:cNvSpPr>
            <p:nvPr/>
          </p:nvSpPr>
          <p:spPr bwMode="auto">
            <a:xfrm>
              <a:off x="2631636"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3" name="Oval 2577"/>
            <p:cNvSpPr>
              <a:spLocks noChangeArrowheads="1"/>
            </p:cNvSpPr>
            <p:nvPr/>
          </p:nvSpPr>
          <p:spPr bwMode="auto">
            <a:xfrm>
              <a:off x="2727208"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4" name="Oval 2578"/>
            <p:cNvSpPr>
              <a:spLocks noChangeArrowheads="1"/>
            </p:cNvSpPr>
            <p:nvPr/>
          </p:nvSpPr>
          <p:spPr bwMode="auto">
            <a:xfrm>
              <a:off x="2822780"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5" name="Oval 2579"/>
            <p:cNvSpPr>
              <a:spLocks noChangeArrowheads="1"/>
            </p:cNvSpPr>
            <p:nvPr/>
          </p:nvSpPr>
          <p:spPr bwMode="auto">
            <a:xfrm>
              <a:off x="2918352" y="291522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6" name="Oval 2580"/>
            <p:cNvSpPr>
              <a:spLocks noChangeArrowheads="1"/>
            </p:cNvSpPr>
            <p:nvPr/>
          </p:nvSpPr>
          <p:spPr bwMode="auto">
            <a:xfrm>
              <a:off x="3015198"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7" name="Oval 2581"/>
            <p:cNvSpPr>
              <a:spLocks noChangeArrowheads="1"/>
            </p:cNvSpPr>
            <p:nvPr/>
          </p:nvSpPr>
          <p:spPr bwMode="auto">
            <a:xfrm>
              <a:off x="3110770"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8" name="Oval 2582"/>
            <p:cNvSpPr>
              <a:spLocks noChangeArrowheads="1"/>
            </p:cNvSpPr>
            <p:nvPr/>
          </p:nvSpPr>
          <p:spPr bwMode="auto">
            <a:xfrm>
              <a:off x="3206342" y="291522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9" name="Oval 2583"/>
            <p:cNvSpPr>
              <a:spLocks noChangeArrowheads="1"/>
            </p:cNvSpPr>
            <p:nvPr/>
          </p:nvSpPr>
          <p:spPr bwMode="auto">
            <a:xfrm>
              <a:off x="2248074"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0" name="Oval 2584"/>
            <p:cNvSpPr>
              <a:spLocks noChangeArrowheads="1"/>
            </p:cNvSpPr>
            <p:nvPr/>
          </p:nvSpPr>
          <p:spPr bwMode="auto">
            <a:xfrm>
              <a:off x="2343646"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1" name="Oval 2585"/>
            <p:cNvSpPr>
              <a:spLocks noChangeArrowheads="1"/>
            </p:cNvSpPr>
            <p:nvPr/>
          </p:nvSpPr>
          <p:spPr bwMode="auto">
            <a:xfrm>
              <a:off x="2440492"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2" name="Oval 2586"/>
            <p:cNvSpPr>
              <a:spLocks noChangeArrowheads="1"/>
            </p:cNvSpPr>
            <p:nvPr/>
          </p:nvSpPr>
          <p:spPr bwMode="auto">
            <a:xfrm>
              <a:off x="2536064"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3" name="Oval 2587"/>
            <p:cNvSpPr>
              <a:spLocks noChangeArrowheads="1"/>
            </p:cNvSpPr>
            <p:nvPr/>
          </p:nvSpPr>
          <p:spPr bwMode="auto">
            <a:xfrm>
              <a:off x="2631636"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4" name="Oval 2588"/>
            <p:cNvSpPr>
              <a:spLocks noChangeArrowheads="1"/>
            </p:cNvSpPr>
            <p:nvPr/>
          </p:nvSpPr>
          <p:spPr bwMode="auto">
            <a:xfrm>
              <a:off x="2727208"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5" name="Oval 2589"/>
            <p:cNvSpPr>
              <a:spLocks noChangeArrowheads="1"/>
            </p:cNvSpPr>
            <p:nvPr/>
          </p:nvSpPr>
          <p:spPr bwMode="auto">
            <a:xfrm>
              <a:off x="2822780"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6" name="Oval 2590"/>
            <p:cNvSpPr>
              <a:spLocks noChangeArrowheads="1"/>
            </p:cNvSpPr>
            <p:nvPr/>
          </p:nvSpPr>
          <p:spPr bwMode="auto">
            <a:xfrm>
              <a:off x="2918352" y="301079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7" name="Oval 2591"/>
            <p:cNvSpPr>
              <a:spLocks noChangeArrowheads="1"/>
            </p:cNvSpPr>
            <p:nvPr/>
          </p:nvSpPr>
          <p:spPr bwMode="auto">
            <a:xfrm>
              <a:off x="3015198" y="301079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8" name="Oval 2592"/>
            <p:cNvSpPr>
              <a:spLocks noChangeArrowheads="1"/>
            </p:cNvSpPr>
            <p:nvPr/>
          </p:nvSpPr>
          <p:spPr bwMode="auto">
            <a:xfrm>
              <a:off x="2440492"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9" name="Oval 2593"/>
            <p:cNvSpPr>
              <a:spLocks noChangeArrowheads="1"/>
            </p:cNvSpPr>
            <p:nvPr/>
          </p:nvSpPr>
          <p:spPr bwMode="auto">
            <a:xfrm>
              <a:off x="2536064"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0" name="Oval 2594"/>
            <p:cNvSpPr>
              <a:spLocks noChangeArrowheads="1"/>
            </p:cNvSpPr>
            <p:nvPr/>
          </p:nvSpPr>
          <p:spPr bwMode="auto">
            <a:xfrm>
              <a:off x="2631636"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1" name="Oval 2595"/>
            <p:cNvSpPr>
              <a:spLocks noChangeArrowheads="1"/>
            </p:cNvSpPr>
            <p:nvPr/>
          </p:nvSpPr>
          <p:spPr bwMode="auto">
            <a:xfrm>
              <a:off x="3110770" y="310636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2" name="Oval 2596"/>
            <p:cNvSpPr>
              <a:spLocks noChangeArrowheads="1"/>
            </p:cNvSpPr>
            <p:nvPr/>
          </p:nvSpPr>
          <p:spPr bwMode="auto">
            <a:xfrm>
              <a:off x="2536064" y="320321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3" name="Oval 2597"/>
            <p:cNvSpPr>
              <a:spLocks noChangeArrowheads="1"/>
            </p:cNvSpPr>
            <p:nvPr/>
          </p:nvSpPr>
          <p:spPr bwMode="auto">
            <a:xfrm>
              <a:off x="2631636" y="320321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4" name="Oval 2598"/>
            <p:cNvSpPr>
              <a:spLocks noChangeArrowheads="1"/>
            </p:cNvSpPr>
            <p:nvPr/>
          </p:nvSpPr>
          <p:spPr bwMode="auto">
            <a:xfrm>
              <a:off x="2536064" y="329878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5" name="Oval 2599"/>
            <p:cNvSpPr>
              <a:spLocks noChangeArrowheads="1"/>
            </p:cNvSpPr>
            <p:nvPr/>
          </p:nvSpPr>
          <p:spPr bwMode="auto">
            <a:xfrm>
              <a:off x="2631636" y="329878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6" name="Oval 2600"/>
            <p:cNvSpPr>
              <a:spLocks noChangeArrowheads="1"/>
            </p:cNvSpPr>
            <p:nvPr/>
          </p:nvSpPr>
          <p:spPr bwMode="auto">
            <a:xfrm>
              <a:off x="2918352" y="329878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7" name="Oval 2601"/>
            <p:cNvSpPr>
              <a:spLocks noChangeArrowheads="1"/>
            </p:cNvSpPr>
            <p:nvPr/>
          </p:nvSpPr>
          <p:spPr bwMode="auto">
            <a:xfrm>
              <a:off x="3206342" y="329878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8" name="Oval 2602"/>
            <p:cNvSpPr>
              <a:spLocks noChangeArrowheads="1"/>
            </p:cNvSpPr>
            <p:nvPr/>
          </p:nvSpPr>
          <p:spPr bwMode="auto">
            <a:xfrm>
              <a:off x="2727208" y="339435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9" name="Oval 2603"/>
            <p:cNvSpPr>
              <a:spLocks noChangeArrowheads="1"/>
            </p:cNvSpPr>
            <p:nvPr/>
          </p:nvSpPr>
          <p:spPr bwMode="auto">
            <a:xfrm>
              <a:off x="2822780" y="339435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0" name="Oval 2604"/>
            <p:cNvSpPr>
              <a:spLocks noChangeArrowheads="1"/>
            </p:cNvSpPr>
            <p:nvPr/>
          </p:nvSpPr>
          <p:spPr bwMode="auto">
            <a:xfrm>
              <a:off x="2932369" y="3407101"/>
              <a:ext cx="45875" cy="47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1" name="Oval 2605"/>
            <p:cNvSpPr>
              <a:spLocks noChangeArrowheads="1"/>
            </p:cNvSpPr>
            <p:nvPr/>
          </p:nvSpPr>
          <p:spPr bwMode="auto">
            <a:xfrm>
              <a:off x="3015198" y="348993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2" name="Oval 2606"/>
            <p:cNvSpPr>
              <a:spLocks noChangeArrowheads="1"/>
            </p:cNvSpPr>
            <p:nvPr/>
          </p:nvSpPr>
          <p:spPr bwMode="auto">
            <a:xfrm>
              <a:off x="3120965" y="3595696"/>
              <a:ext cx="52246" cy="5352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3" name="Oval 2607"/>
            <p:cNvSpPr>
              <a:spLocks noChangeArrowheads="1"/>
            </p:cNvSpPr>
            <p:nvPr/>
          </p:nvSpPr>
          <p:spPr bwMode="auto">
            <a:xfrm>
              <a:off x="3301914"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4" name="Oval 2608"/>
            <p:cNvSpPr>
              <a:spLocks noChangeArrowheads="1"/>
            </p:cNvSpPr>
            <p:nvPr/>
          </p:nvSpPr>
          <p:spPr bwMode="auto">
            <a:xfrm>
              <a:off x="3397486" y="35855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5" name="Oval 2609"/>
            <p:cNvSpPr>
              <a:spLocks noChangeArrowheads="1"/>
            </p:cNvSpPr>
            <p:nvPr/>
          </p:nvSpPr>
          <p:spPr bwMode="auto">
            <a:xfrm>
              <a:off x="3493058" y="35855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6" name="Oval 2610"/>
            <p:cNvSpPr>
              <a:spLocks noChangeArrowheads="1"/>
            </p:cNvSpPr>
            <p:nvPr/>
          </p:nvSpPr>
          <p:spPr bwMode="auto">
            <a:xfrm>
              <a:off x="3589905" y="35855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7" name="Oval 2611"/>
            <p:cNvSpPr>
              <a:spLocks noChangeArrowheads="1"/>
            </p:cNvSpPr>
            <p:nvPr/>
          </p:nvSpPr>
          <p:spPr bwMode="auto">
            <a:xfrm>
              <a:off x="3206342"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8" name="Oval 2612"/>
            <p:cNvSpPr>
              <a:spLocks noChangeArrowheads="1"/>
            </p:cNvSpPr>
            <p:nvPr/>
          </p:nvSpPr>
          <p:spPr bwMode="auto">
            <a:xfrm>
              <a:off x="3301914"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9" name="Oval 2613"/>
            <p:cNvSpPr>
              <a:spLocks noChangeArrowheads="1"/>
            </p:cNvSpPr>
            <p:nvPr/>
          </p:nvSpPr>
          <p:spPr bwMode="auto">
            <a:xfrm>
              <a:off x="3397486" y="3681074"/>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0" name="Oval 2614"/>
            <p:cNvSpPr>
              <a:spLocks noChangeArrowheads="1"/>
            </p:cNvSpPr>
            <p:nvPr/>
          </p:nvSpPr>
          <p:spPr bwMode="auto">
            <a:xfrm>
              <a:off x="3493058" y="3681074"/>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1" name="Oval 2615"/>
            <p:cNvSpPr>
              <a:spLocks noChangeArrowheads="1"/>
            </p:cNvSpPr>
            <p:nvPr/>
          </p:nvSpPr>
          <p:spPr bwMode="auto">
            <a:xfrm>
              <a:off x="3589905"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2" name="Oval 2616"/>
            <p:cNvSpPr>
              <a:spLocks noChangeArrowheads="1"/>
            </p:cNvSpPr>
            <p:nvPr/>
          </p:nvSpPr>
          <p:spPr bwMode="auto">
            <a:xfrm>
              <a:off x="3685477"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3" name="Oval 2617"/>
            <p:cNvSpPr>
              <a:spLocks noChangeArrowheads="1"/>
            </p:cNvSpPr>
            <p:nvPr/>
          </p:nvSpPr>
          <p:spPr bwMode="auto">
            <a:xfrm>
              <a:off x="3781049" y="3681074"/>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4" name="Oval 2618"/>
            <p:cNvSpPr>
              <a:spLocks noChangeArrowheads="1"/>
            </p:cNvSpPr>
            <p:nvPr/>
          </p:nvSpPr>
          <p:spPr bwMode="auto">
            <a:xfrm>
              <a:off x="3206342" y="377792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5" name="Oval 2619"/>
            <p:cNvSpPr>
              <a:spLocks noChangeArrowheads="1"/>
            </p:cNvSpPr>
            <p:nvPr/>
          </p:nvSpPr>
          <p:spPr bwMode="auto">
            <a:xfrm>
              <a:off x="3301914" y="377792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6" name="Oval 2620"/>
            <p:cNvSpPr>
              <a:spLocks noChangeArrowheads="1"/>
            </p:cNvSpPr>
            <p:nvPr/>
          </p:nvSpPr>
          <p:spPr bwMode="auto">
            <a:xfrm>
              <a:off x="3397486" y="3777920"/>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7" name="Oval 2621"/>
            <p:cNvSpPr>
              <a:spLocks noChangeArrowheads="1"/>
            </p:cNvSpPr>
            <p:nvPr/>
          </p:nvSpPr>
          <p:spPr bwMode="auto">
            <a:xfrm>
              <a:off x="3493058" y="3777920"/>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8" name="Oval 2622"/>
            <p:cNvSpPr>
              <a:spLocks noChangeArrowheads="1"/>
            </p:cNvSpPr>
            <p:nvPr/>
          </p:nvSpPr>
          <p:spPr bwMode="auto">
            <a:xfrm>
              <a:off x="3589905" y="377792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9" name="Oval 2623"/>
            <p:cNvSpPr>
              <a:spLocks noChangeArrowheads="1"/>
            </p:cNvSpPr>
            <p:nvPr/>
          </p:nvSpPr>
          <p:spPr bwMode="auto">
            <a:xfrm>
              <a:off x="3685477" y="377792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0" name="Oval 2624"/>
            <p:cNvSpPr>
              <a:spLocks noChangeArrowheads="1"/>
            </p:cNvSpPr>
            <p:nvPr/>
          </p:nvSpPr>
          <p:spPr bwMode="auto">
            <a:xfrm>
              <a:off x="3781049" y="377792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1" name="Oval 2625"/>
            <p:cNvSpPr>
              <a:spLocks noChangeArrowheads="1"/>
            </p:cNvSpPr>
            <p:nvPr/>
          </p:nvSpPr>
          <p:spPr bwMode="auto">
            <a:xfrm>
              <a:off x="3131159" y="3894518"/>
              <a:ext cx="30583" cy="3058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2" name="Oval 2626"/>
            <p:cNvSpPr>
              <a:spLocks noChangeArrowheads="1"/>
            </p:cNvSpPr>
            <p:nvPr/>
          </p:nvSpPr>
          <p:spPr bwMode="auto">
            <a:xfrm>
              <a:off x="3206342" y="3873492"/>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3" name="Oval 2627"/>
            <p:cNvSpPr>
              <a:spLocks noChangeArrowheads="1"/>
            </p:cNvSpPr>
            <p:nvPr/>
          </p:nvSpPr>
          <p:spPr bwMode="auto">
            <a:xfrm>
              <a:off x="3301914" y="3873492"/>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4" name="Oval 2628"/>
            <p:cNvSpPr>
              <a:spLocks noChangeArrowheads="1"/>
            </p:cNvSpPr>
            <p:nvPr/>
          </p:nvSpPr>
          <p:spPr bwMode="auto">
            <a:xfrm>
              <a:off x="3397486" y="3873492"/>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5" name="Oval 2629"/>
            <p:cNvSpPr>
              <a:spLocks noChangeArrowheads="1"/>
            </p:cNvSpPr>
            <p:nvPr/>
          </p:nvSpPr>
          <p:spPr bwMode="auto">
            <a:xfrm>
              <a:off x="3493058" y="3873492"/>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6" name="Oval 2630"/>
            <p:cNvSpPr>
              <a:spLocks noChangeArrowheads="1"/>
            </p:cNvSpPr>
            <p:nvPr/>
          </p:nvSpPr>
          <p:spPr bwMode="auto">
            <a:xfrm>
              <a:off x="3589905" y="3873492"/>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7" name="Oval 2631"/>
            <p:cNvSpPr>
              <a:spLocks noChangeArrowheads="1"/>
            </p:cNvSpPr>
            <p:nvPr/>
          </p:nvSpPr>
          <p:spPr bwMode="auto">
            <a:xfrm>
              <a:off x="3685477" y="3873492"/>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8" name="Oval 2632"/>
            <p:cNvSpPr>
              <a:spLocks noChangeArrowheads="1"/>
            </p:cNvSpPr>
            <p:nvPr/>
          </p:nvSpPr>
          <p:spPr bwMode="auto">
            <a:xfrm>
              <a:off x="3781049" y="3873492"/>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9" name="Oval 2633"/>
            <p:cNvSpPr>
              <a:spLocks noChangeArrowheads="1"/>
            </p:cNvSpPr>
            <p:nvPr/>
          </p:nvSpPr>
          <p:spPr bwMode="auto">
            <a:xfrm>
              <a:off x="3876621" y="3873492"/>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0" name="Oval 2634"/>
            <p:cNvSpPr>
              <a:spLocks noChangeArrowheads="1"/>
            </p:cNvSpPr>
            <p:nvPr/>
          </p:nvSpPr>
          <p:spPr bwMode="auto">
            <a:xfrm>
              <a:off x="3972193" y="3873492"/>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1" name="Oval 2635"/>
            <p:cNvSpPr>
              <a:spLocks noChangeArrowheads="1"/>
            </p:cNvSpPr>
            <p:nvPr/>
          </p:nvSpPr>
          <p:spPr bwMode="auto">
            <a:xfrm>
              <a:off x="3123513" y="3982445"/>
              <a:ext cx="47149" cy="4714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2" name="Oval 2636"/>
            <p:cNvSpPr>
              <a:spLocks noChangeArrowheads="1"/>
            </p:cNvSpPr>
            <p:nvPr/>
          </p:nvSpPr>
          <p:spPr bwMode="auto">
            <a:xfrm>
              <a:off x="3206342"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3" name="Oval 2637"/>
            <p:cNvSpPr>
              <a:spLocks noChangeArrowheads="1"/>
            </p:cNvSpPr>
            <p:nvPr/>
          </p:nvSpPr>
          <p:spPr bwMode="auto">
            <a:xfrm>
              <a:off x="3301914"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4" name="Oval 2638"/>
            <p:cNvSpPr>
              <a:spLocks noChangeArrowheads="1"/>
            </p:cNvSpPr>
            <p:nvPr/>
          </p:nvSpPr>
          <p:spPr bwMode="auto">
            <a:xfrm>
              <a:off x="3397486" y="39697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5" name="Oval 2639"/>
            <p:cNvSpPr>
              <a:spLocks noChangeArrowheads="1"/>
            </p:cNvSpPr>
            <p:nvPr/>
          </p:nvSpPr>
          <p:spPr bwMode="auto">
            <a:xfrm>
              <a:off x="3493058" y="39697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6" name="Oval 2640"/>
            <p:cNvSpPr>
              <a:spLocks noChangeArrowheads="1"/>
            </p:cNvSpPr>
            <p:nvPr/>
          </p:nvSpPr>
          <p:spPr bwMode="auto">
            <a:xfrm>
              <a:off x="3589905"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7" name="Oval 2641"/>
            <p:cNvSpPr>
              <a:spLocks noChangeArrowheads="1"/>
            </p:cNvSpPr>
            <p:nvPr/>
          </p:nvSpPr>
          <p:spPr bwMode="auto">
            <a:xfrm>
              <a:off x="3685477"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8" name="Oval 2642"/>
            <p:cNvSpPr>
              <a:spLocks noChangeArrowheads="1"/>
            </p:cNvSpPr>
            <p:nvPr/>
          </p:nvSpPr>
          <p:spPr bwMode="auto">
            <a:xfrm>
              <a:off x="3781049"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9" name="Oval 2643"/>
            <p:cNvSpPr>
              <a:spLocks noChangeArrowheads="1"/>
            </p:cNvSpPr>
            <p:nvPr/>
          </p:nvSpPr>
          <p:spPr bwMode="auto">
            <a:xfrm>
              <a:off x="3876621"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0" name="Oval 2644"/>
            <p:cNvSpPr>
              <a:spLocks noChangeArrowheads="1"/>
            </p:cNvSpPr>
            <p:nvPr/>
          </p:nvSpPr>
          <p:spPr bwMode="auto">
            <a:xfrm>
              <a:off x="3972193" y="3969702"/>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1" name="Oval 2645"/>
            <p:cNvSpPr>
              <a:spLocks noChangeArrowheads="1"/>
            </p:cNvSpPr>
            <p:nvPr/>
          </p:nvSpPr>
          <p:spPr bwMode="auto">
            <a:xfrm>
              <a:off x="4069039"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2" name="Oval 2646"/>
            <p:cNvSpPr>
              <a:spLocks noChangeArrowheads="1"/>
            </p:cNvSpPr>
            <p:nvPr/>
          </p:nvSpPr>
          <p:spPr bwMode="auto">
            <a:xfrm>
              <a:off x="4164611" y="3969702"/>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3" name="Oval 2647"/>
            <p:cNvSpPr>
              <a:spLocks noChangeArrowheads="1"/>
            </p:cNvSpPr>
            <p:nvPr/>
          </p:nvSpPr>
          <p:spPr bwMode="auto">
            <a:xfrm>
              <a:off x="3206342"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4" name="Oval 2648"/>
            <p:cNvSpPr>
              <a:spLocks noChangeArrowheads="1"/>
            </p:cNvSpPr>
            <p:nvPr/>
          </p:nvSpPr>
          <p:spPr bwMode="auto">
            <a:xfrm>
              <a:off x="3301914"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5" name="Oval 2649"/>
            <p:cNvSpPr>
              <a:spLocks noChangeArrowheads="1"/>
            </p:cNvSpPr>
            <p:nvPr/>
          </p:nvSpPr>
          <p:spPr bwMode="auto">
            <a:xfrm>
              <a:off x="3397486" y="406527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6" name="Oval 2650"/>
            <p:cNvSpPr>
              <a:spLocks noChangeArrowheads="1"/>
            </p:cNvSpPr>
            <p:nvPr/>
          </p:nvSpPr>
          <p:spPr bwMode="auto">
            <a:xfrm>
              <a:off x="3493058" y="406527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7" name="Oval 2651"/>
            <p:cNvSpPr>
              <a:spLocks noChangeArrowheads="1"/>
            </p:cNvSpPr>
            <p:nvPr/>
          </p:nvSpPr>
          <p:spPr bwMode="auto">
            <a:xfrm>
              <a:off x="3589905"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8" name="Oval 2652"/>
            <p:cNvSpPr>
              <a:spLocks noChangeArrowheads="1"/>
            </p:cNvSpPr>
            <p:nvPr/>
          </p:nvSpPr>
          <p:spPr bwMode="auto">
            <a:xfrm>
              <a:off x="3685477"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9" name="Oval 2653"/>
            <p:cNvSpPr>
              <a:spLocks noChangeArrowheads="1"/>
            </p:cNvSpPr>
            <p:nvPr/>
          </p:nvSpPr>
          <p:spPr bwMode="auto">
            <a:xfrm>
              <a:off x="3781049"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0" name="Oval 2654"/>
            <p:cNvSpPr>
              <a:spLocks noChangeArrowheads="1"/>
            </p:cNvSpPr>
            <p:nvPr/>
          </p:nvSpPr>
          <p:spPr bwMode="auto">
            <a:xfrm>
              <a:off x="3876621"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1" name="Oval 2655"/>
            <p:cNvSpPr>
              <a:spLocks noChangeArrowheads="1"/>
            </p:cNvSpPr>
            <p:nvPr/>
          </p:nvSpPr>
          <p:spPr bwMode="auto">
            <a:xfrm>
              <a:off x="3972193" y="406527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2" name="Oval 2656"/>
            <p:cNvSpPr>
              <a:spLocks noChangeArrowheads="1"/>
            </p:cNvSpPr>
            <p:nvPr/>
          </p:nvSpPr>
          <p:spPr bwMode="auto">
            <a:xfrm>
              <a:off x="4069039"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3" name="Oval 2657"/>
            <p:cNvSpPr>
              <a:spLocks noChangeArrowheads="1"/>
            </p:cNvSpPr>
            <p:nvPr/>
          </p:nvSpPr>
          <p:spPr bwMode="auto">
            <a:xfrm>
              <a:off x="4164611" y="406527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4" name="Oval 2658"/>
            <p:cNvSpPr>
              <a:spLocks noChangeArrowheads="1"/>
            </p:cNvSpPr>
            <p:nvPr/>
          </p:nvSpPr>
          <p:spPr bwMode="auto">
            <a:xfrm>
              <a:off x="3301914"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5" name="Oval 2659"/>
            <p:cNvSpPr>
              <a:spLocks noChangeArrowheads="1"/>
            </p:cNvSpPr>
            <p:nvPr/>
          </p:nvSpPr>
          <p:spPr bwMode="auto">
            <a:xfrm>
              <a:off x="3397486" y="416084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6" name="Oval 2660"/>
            <p:cNvSpPr>
              <a:spLocks noChangeArrowheads="1"/>
            </p:cNvSpPr>
            <p:nvPr/>
          </p:nvSpPr>
          <p:spPr bwMode="auto">
            <a:xfrm>
              <a:off x="3493058" y="416084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7" name="Oval 2661"/>
            <p:cNvSpPr>
              <a:spLocks noChangeArrowheads="1"/>
            </p:cNvSpPr>
            <p:nvPr/>
          </p:nvSpPr>
          <p:spPr bwMode="auto">
            <a:xfrm>
              <a:off x="3589905"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8" name="Oval 2662"/>
            <p:cNvSpPr>
              <a:spLocks noChangeArrowheads="1"/>
            </p:cNvSpPr>
            <p:nvPr/>
          </p:nvSpPr>
          <p:spPr bwMode="auto">
            <a:xfrm>
              <a:off x="3685477"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9" name="Oval 2663"/>
            <p:cNvSpPr>
              <a:spLocks noChangeArrowheads="1"/>
            </p:cNvSpPr>
            <p:nvPr/>
          </p:nvSpPr>
          <p:spPr bwMode="auto">
            <a:xfrm>
              <a:off x="3781049"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0" name="Oval 2664"/>
            <p:cNvSpPr>
              <a:spLocks noChangeArrowheads="1"/>
            </p:cNvSpPr>
            <p:nvPr/>
          </p:nvSpPr>
          <p:spPr bwMode="auto">
            <a:xfrm>
              <a:off x="3876621"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1" name="Oval 2665"/>
            <p:cNvSpPr>
              <a:spLocks noChangeArrowheads="1"/>
            </p:cNvSpPr>
            <p:nvPr/>
          </p:nvSpPr>
          <p:spPr bwMode="auto">
            <a:xfrm>
              <a:off x="3972193" y="416084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2" name="Oval 2666"/>
            <p:cNvSpPr>
              <a:spLocks noChangeArrowheads="1"/>
            </p:cNvSpPr>
            <p:nvPr/>
          </p:nvSpPr>
          <p:spPr bwMode="auto">
            <a:xfrm>
              <a:off x="4069039" y="416084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3" name="Oval 2667"/>
            <p:cNvSpPr>
              <a:spLocks noChangeArrowheads="1"/>
            </p:cNvSpPr>
            <p:nvPr/>
          </p:nvSpPr>
          <p:spPr bwMode="auto">
            <a:xfrm>
              <a:off x="3397486" y="425641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4" name="Oval 2668"/>
            <p:cNvSpPr>
              <a:spLocks noChangeArrowheads="1"/>
            </p:cNvSpPr>
            <p:nvPr/>
          </p:nvSpPr>
          <p:spPr bwMode="auto">
            <a:xfrm>
              <a:off x="3493058" y="425641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5" name="Oval 2669"/>
            <p:cNvSpPr>
              <a:spLocks noChangeArrowheads="1"/>
            </p:cNvSpPr>
            <p:nvPr/>
          </p:nvSpPr>
          <p:spPr bwMode="auto">
            <a:xfrm>
              <a:off x="3589905"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6" name="Oval 2670"/>
            <p:cNvSpPr>
              <a:spLocks noChangeArrowheads="1"/>
            </p:cNvSpPr>
            <p:nvPr/>
          </p:nvSpPr>
          <p:spPr bwMode="auto">
            <a:xfrm>
              <a:off x="3685477"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7" name="Oval 2671"/>
            <p:cNvSpPr>
              <a:spLocks noChangeArrowheads="1"/>
            </p:cNvSpPr>
            <p:nvPr/>
          </p:nvSpPr>
          <p:spPr bwMode="auto">
            <a:xfrm>
              <a:off x="3781049"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8" name="Oval 2672"/>
            <p:cNvSpPr>
              <a:spLocks noChangeArrowheads="1"/>
            </p:cNvSpPr>
            <p:nvPr/>
          </p:nvSpPr>
          <p:spPr bwMode="auto">
            <a:xfrm>
              <a:off x="3876621"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9" name="Oval 2673"/>
            <p:cNvSpPr>
              <a:spLocks noChangeArrowheads="1"/>
            </p:cNvSpPr>
            <p:nvPr/>
          </p:nvSpPr>
          <p:spPr bwMode="auto">
            <a:xfrm>
              <a:off x="3972193" y="4256418"/>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0" name="Oval 2674"/>
            <p:cNvSpPr>
              <a:spLocks noChangeArrowheads="1"/>
            </p:cNvSpPr>
            <p:nvPr/>
          </p:nvSpPr>
          <p:spPr bwMode="auto">
            <a:xfrm>
              <a:off x="4069039" y="4256418"/>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1" name="Oval 2675"/>
            <p:cNvSpPr>
              <a:spLocks noChangeArrowheads="1"/>
            </p:cNvSpPr>
            <p:nvPr/>
          </p:nvSpPr>
          <p:spPr bwMode="auto">
            <a:xfrm>
              <a:off x="3397486" y="435326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2" name="Oval 2676"/>
            <p:cNvSpPr>
              <a:spLocks noChangeArrowheads="1"/>
            </p:cNvSpPr>
            <p:nvPr/>
          </p:nvSpPr>
          <p:spPr bwMode="auto">
            <a:xfrm>
              <a:off x="3493058" y="435326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3" name="Oval 2677"/>
            <p:cNvSpPr>
              <a:spLocks noChangeArrowheads="1"/>
            </p:cNvSpPr>
            <p:nvPr/>
          </p:nvSpPr>
          <p:spPr bwMode="auto">
            <a:xfrm>
              <a:off x="3589905"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4" name="Oval 2678"/>
            <p:cNvSpPr>
              <a:spLocks noChangeArrowheads="1"/>
            </p:cNvSpPr>
            <p:nvPr/>
          </p:nvSpPr>
          <p:spPr bwMode="auto">
            <a:xfrm>
              <a:off x="3685477"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5" name="Oval 2679"/>
            <p:cNvSpPr>
              <a:spLocks noChangeArrowheads="1"/>
            </p:cNvSpPr>
            <p:nvPr/>
          </p:nvSpPr>
          <p:spPr bwMode="auto">
            <a:xfrm>
              <a:off x="3781049"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6" name="Oval 2680"/>
            <p:cNvSpPr>
              <a:spLocks noChangeArrowheads="1"/>
            </p:cNvSpPr>
            <p:nvPr/>
          </p:nvSpPr>
          <p:spPr bwMode="auto">
            <a:xfrm>
              <a:off x="3876621"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7" name="Oval 2681"/>
            <p:cNvSpPr>
              <a:spLocks noChangeArrowheads="1"/>
            </p:cNvSpPr>
            <p:nvPr/>
          </p:nvSpPr>
          <p:spPr bwMode="auto">
            <a:xfrm>
              <a:off x="3972193" y="4353264"/>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8" name="Oval 2682"/>
            <p:cNvSpPr>
              <a:spLocks noChangeArrowheads="1"/>
            </p:cNvSpPr>
            <p:nvPr/>
          </p:nvSpPr>
          <p:spPr bwMode="auto">
            <a:xfrm>
              <a:off x="4069039" y="4353264"/>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9" name="Oval 2683"/>
            <p:cNvSpPr>
              <a:spLocks noChangeArrowheads="1"/>
            </p:cNvSpPr>
            <p:nvPr/>
          </p:nvSpPr>
          <p:spPr bwMode="auto">
            <a:xfrm>
              <a:off x="3397486" y="444883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0" name="Oval 2684"/>
            <p:cNvSpPr>
              <a:spLocks noChangeArrowheads="1"/>
            </p:cNvSpPr>
            <p:nvPr/>
          </p:nvSpPr>
          <p:spPr bwMode="auto">
            <a:xfrm>
              <a:off x="3493058" y="4448836"/>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1" name="Oval 2685"/>
            <p:cNvSpPr>
              <a:spLocks noChangeArrowheads="1"/>
            </p:cNvSpPr>
            <p:nvPr/>
          </p:nvSpPr>
          <p:spPr bwMode="auto">
            <a:xfrm>
              <a:off x="3589905"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2" name="Oval 2686"/>
            <p:cNvSpPr>
              <a:spLocks noChangeArrowheads="1"/>
            </p:cNvSpPr>
            <p:nvPr/>
          </p:nvSpPr>
          <p:spPr bwMode="auto">
            <a:xfrm>
              <a:off x="3685477"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3" name="Oval 2687"/>
            <p:cNvSpPr>
              <a:spLocks noChangeArrowheads="1"/>
            </p:cNvSpPr>
            <p:nvPr/>
          </p:nvSpPr>
          <p:spPr bwMode="auto">
            <a:xfrm>
              <a:off x="3781049"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4" name="Oval 2688"/>
            <p:cNvSpPr>
              <a:spLocks noChangeArrowheads="1"/>
            </p:cNvSpPr>
            <p:nvPr/>
          </p:nvSpPr>
          <p:spPr bwMode="auto">
            <a:xfrm>
              <a:off x="3876621" y="4448836"/>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5" name="Oval 2689"/>
            <p:cNvSpPr>
              <a:spLocks noChangeArrowheads="1"/>
            </p:cNvSpPr>
            <p:nvPr/>
          </p:nvSpPr>
          <p:spPr bwMode="auto">
            <a:xfrm>
              <a:off x="3397486" y="4544408"/>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6" name="Oval 2690"/>
            <p:cNvSpPr>
              <a:spLocks noChangeArrowheads="1"/>
            </p:cNvSpPr>
            <p:nvPr/>
          </p:nvSpPr>
          <p:spPr bwMode="auto">
            <a:xfrm>
              <a:off x="3493058" y="4544408"/>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7" name="Oval 2691"/>
            <p:cNvSpPr>
              <a:spLocks noChangeArrowheads="1"/>
            </p:cNvSpPr>
            <p:nvPr/>
          </p:nvSpPr>
          <p:spPr bwMode="auto">
            <a:xfrm>
              <a:off x="3589905"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8" name="Oval 2692"/>
            <p:cNvSpPr>
              <a:spLocks noChangeArrowheads="1"/>
            </p:cNvSpPr>
            <p:nvPr/>
          </p:nvSpPr>
          <p:spPr bwMode="auto">
            <a:xfrm>
              <a:off x="3685477"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9" name="Oval 2693"/>
            <p:cNvSpPr>
              <a:spLocks noChangeArrowheads="1"/>
            </p:cNvSpPr>
            <p:nvPr/>
          </p:nvSpPr>
          <p:spPr bwMode="auto">
            <a:xfrm>
              <a:off x="3781049"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0" name="Oval 2694"/>
            <p:cNvSpPr>
              <a:spLocks noChangeArrowheads="1"/>
            </p:cNvSpPr>
            <p:nvPr/>
          </p:nvSpPr>
          <p:spPr bwMode="auto">
            <a:xfrm>
              <a:off x="3876621" y="4544408"/>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1" name="Oval 2695"/>
            <p:cNvSpPr>
              <a:spLocks noChangeArrowheads="1"/>
            </p:cNvSpPr>
            <p:nvPr/>
          </p:nvSpPr>
          <p:spPr bwMode="auto">
            <a:xfrm>
              <a:off x="3397486" y="4639980"/>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2" name="Oval 2696"/>
            <p:cNvSpPr>
              <a:spLocks noChangeArrowheads="1"/>
            </p:cNvSpPr>
            <p:nvPr/>
          </p:nvSpPr>
          <p:spPr bwMode="auto">
            <a:xfrm>
              <a:off x="3493058" y="4639980"/>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3" name="Oval 2697"/>
            <p:cNvSpPr>
              <a:spLocks noChangeArrowheads="1"/>
            </p:cNvSpPr>
            <p:nvPr/>
          </p:nvSpPr>
          <p:spPr bwMode="auto">
            <a:xfrm>
              <a:off x="3589905"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4" name="Oval 2698"/>
            <p:cNvSpPr>
              <a:spLocks noChangeArrowheads="1"/>
            </p:cNvSpPr>
            <p:nvPr/>
          </p:nvSpPr>
          <p:spPr bwMode="auto">
            <a:xfrm>
              <a:off x="3685477"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5" name="Oval 2699"/>
            <p:cNvSpPr>
              <a:spLocks noChangeArrowheads="1"/>
            </p:cNvSpPr>
            <p:nvPr/>
          </p:nvSpPr>
          <p:spPr bwMode="auto">
            <a:xfrm>
              <a:off x="3781049" y="4639980"/>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6" name="Oval 2700"/>
            <p:cNvSpPr>
              <a:spLocks noChangeArrowheads="1"/>
            </p:cNvSpPr>
            <p:nvPr/>
          </p:nvSpPr>
          <p:spPr bwMode="auto">
            <a:xfrm>
              <a:off x="3397486" y="4735552"/>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7" name="Oval 2701"/>
            <p:cNvSpPr>
              <a:spLocks noChangeArrowheads="1"/>
            </p:cNvSpPr>
            <p:nvPr/>
          </p:nvSpPr>
          <p:spPr bwMode="auto">
            <a:xfrm>
              <a:off x="3493058" y="4735552"/>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8" name="Oval 2702"/>
            <p:cNvSpPr>
              <a:spLocks noChangeArrowheads="1"/>
            </p:cNvSpPr>
            <p:nvPr/>
          </p:nvSpPr>
          <p:spPr bwMode="auto">
            <a:xfrm>
              <a:off x="3589905" y="4735552"/>
              <a:ext cx="72635"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9" name="Oval 2703"/>
            <p:cNvSpPr>
              <a:spLocks noChangeArrowheads="1"/>
            </p:cNvSpPr>
            <p:nvPr/>
          </p:nvSpPr>
          <p:spPr bwMode="auto">
            <a:xfrm>
              <a:off x="3301914" y="4832398"/>
              <a:ext cx="72635"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0" name="Oval 2704"/>
            <p:cNvSpPr>
              <a:spLocks noChangeArrowheads="1"/>
            </p:cNvSpPr>
            <p:nvPr/>
          </p:nvSpPr>
          <p:spPr bwMode="auto">
            <a:xfrm>
              <a:off x="3397486" y="4832398"/>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1" name="Oval 2705"/>
            <p:cNvSpPr>
              <a:spLocks noChangeArrowheads="1"/>
            </p:cNvSpPr>
            <p:nvPr/>
          </p:nvSpPr>
          <p:spPr bwMode="auto">
            <a:xfrm>
              <a:off x="3493058" y="4832398"/>
              <a:ext cx="73909" cy="732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2" name="Oval 2706"/>
            <p:cNvSpPr>
              <a:spLocks noChangeArrowheads="1"/>
            </p:cNvSpPr>
            <p:nvPr/>
          </p:nvSpPr>
          <p:spPr bwMode="auto">
            <a:xfrm>
              <a:off x="3312109" y="4938801"/>
              <a:ext cx="53520" cy="5224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3" name="Oval 2707"/>
            <p:cNvSpPr>
              <a:spLocks noChangeArrowheads="1"/>
            </p:cNvSpPr>
            <p:nvPr/>
          </p:nvSpPr>
          <p:spPr bwMode="auto">
            <a:xfrm>
              <a:off x="3397486" y="492860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4" name="Oval 2708"/>
            <p:cNvSpPr>
              <a:spLocks noChangeArrowheads="1"/>
            </p:cNvSpPr>
            <p:nvPr/>
          </p:nvSpPr>
          <p:spPr bwMode="auto">
            <a:xfrm>
              <a:off x="3493058" y="4928607"/>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5" name="Oval 2709"/>
            <p:cNvSpPr>
              <a:spLocks noChangeArrowheads="1"/>
            </p:cNvSpPr>
            <p:nvPr/>
          </p:nvSpPr>
          <p:spPr bwMode="auto">
            <a:xfrm>
              <a:off x="3301914" y="5024179"/>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6" name="Oval 2710"/>
            <p:cNvSpPr>
              <a:spLocks noChangeArrowheads="1"/>
            </p:cNvSpPr>
            <p:nvPr/>
          </p:nvSpPr>
          <p:spPr bwMode="auto">
            <a:xfrm>
              <a:off x="3397486" y="5024179"/>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7" name="Oval 2711"/>
            <p:cNvSpPr>
              <a:spLocks noChangeArrowheads="1"/>
            </p:cNvSpPr>
            <p:nvPr/>
          </p:nvSpPr>
          <p:spPr bwMode="auto">
            <a:xfrm>
              <a:off x="3301914" y="5119751"/>
              <a:ext cx="72635"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8" name="Oval 2712"/>
            <p:cNvSpPr>
              <a:spLocks noChangeArrowheads="1"/>
            </p:cNvSpPr>
            <p:nvPr/>
          </p:nvSpPr>
          <p:spPr bwMode="auto">
            <a:xfrm>
              <a:off x="3397486" y="5119751"/>
              <a:ext cx="73909" cy="72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9" name="Oval 2713"/>
            <p:cNvSpPr>
              <a:spLocks noChangeArrowheads="1"/>
            </p:cNvSpPr>
            <p:nvPr/>
          </p:nvSpPr>
          <p:spPr bwMode="auto">
            <a:xfrm>
              <a:off x="3305737" y="5219146"/>
              <a:ext cx="66263" cy="66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0" name="Oval 2714"/>
            <p:cNvSpPr>
              <a:spLocks noChangeArrowheads="1"/>
            </p:cNvSpPr>
            <p:nvPr/>
          </p:nvSpPr>
          <p:spPr bwMode="auto">
            <a:xfrm>
              <a:off x="3401309" y="5219146"/>
              <a:ext cx="66263" cy="662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1" name="Oval 2715"/>
            <p:cNvSpPr>
              <a:spLocks noChangeArrowheads="1"/>
            </p:cNvSpPr>
            <p:nvPr/>
          </p:nvSpPr>
          <p:spPr bwMode="auto">
            <a:xfrm>
              <a:off x="3397486" y="5310895"/>
              <a:ext cx="73909" cy="7390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352" name="Oval 1369"/>
          <p:cNvSpPr>
            <a:spLocks noChangeArrowheads="1"/>
          </p:cNvSpPr>
          <p:nvPr userDrawn="1"/>
        </p:nvSpPr>
        <p:spPr bwMode="auto">
          <a:xfrm>
            <a:off x="5505169" y="138097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3" name="Oval 1384"/>
          <p:cNvSpPr>
            <a:spLocks noChangeArrowheads="1"/>
          </p:cNvSpPr>
          <p:nvPr userDrawn="1"/>
        </p:nvSpPr>
        <p:spPr bwMode="auto">
          <a:xfrm>
            <a:off x="7133715" y="1573395"/>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4" name="Oval 1386"/>
          <p:cNvSpPr>
            <a:spLocks noChangeArrowheads="1"/>
          </p:cNvSpPr>
          <p:nvPr userDrawn="1"/>
        </p:nvSpPr>
        <p:spPr bwMode="auto">
          <a:xfrm>
            <a:off x="7324857" y="1573395"/>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5" name="Oval 1387"/>
          <p:cNvSpPr>
            <a:spLocks noChangeArrowheads="1"/>
          </p:cNvSpPr>
          <p:nvPr userDrawn="1"/>
        </p:nvSpPr>
        <p:spPr bwMode="auto">
          <a:xfrm>
            <a:off x="7421705" y="1573395"/>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6" name="Oval 1390"/>
          <p:cNvSpPr>
            <a:spLocks noChangeArrowheads="1"/>
          </p:cNvSpPr>
          <p:nvPr userDrawn="1"/>
        </p:nvSpPr>
        <p:spPr bwMode="auto">
          <a:xfrm>
            <a:off x="7803992" y="1573395"/>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7" name="Oval 1402"/>
          <p:cNvSpPr>
            <a:spLocks noChangeArrowheads="1"/>
          </p:cNvSpPr>
          <p:nvPr userDrawn="1"/>
        </p:nvSpPr>
        <p:spPr bwMode="auto">
          <a:xfrm>
            <a:off x="7324857" y="1668967"/>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8" name="Oval 1409"/>
          <p:cNvSpPr>
            <a:spLocks noChangeArrowheads="1"/>
          </p:cNvSpPr>
          <p:nvPr userDrawn="1"/>
        </p:nvSpPr>
        <p:spPr bwMode="auto">
          <a:xfrm>
            <a:off x="7900840" y="1668967"/>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9" name="Oval 1414"/>
          <p:cNvSpPr>
            <a:spLocks noChangeArrowheads="1"/>
          </p:cNvSpPr>
          <p:nvPr userDrawn="1"/>
        </p:nvSpPr>
        <p:spPr bwMode="auto">
          <a:xfrm>
            <a:off x="8378700" y="1668967"/>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0" name="Oval 1437"/>
          <p:cNvSpPr>
            <a:spLocks noChangeArrowheads="1"/>
          </p:cNvSpPr>
          <p:nvPr userDrawn="1"/>
        </p:nvSpPr>
        <p:spPr bwMode="auto">
          <a:xfrm>
            <a:off x="7708422" y="1764539"/>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1" name="Oval 1440"/>
          <p:cNvSpPr>
            <a:spLocks noChangeArrowheads="1"/>
          </p:cNvSpPr>
          <p:nvPr userDrawn="1"/>
        </p:nvSpPr>
        <p:spPr bwMode="auto">
          <a:xfrm>
            <a:off x="7996412" y="176453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2" name="Oval 1442"/>
          <p:cNvSpPr>
            <a:spLocks noChangeArrowheads="1"/>
          </p:cNvSpPr>
          <p:nvPr userDrawn="1"/>
        </p:nvSpPr>
        <p:spPr bwMode="auto">
          <a:xfrm>
            <a:off x="8187554" y="1764539"/>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3" name="Oval 1445"/>
          <p:cNvSpPr>
            <a:spLocks noChangeArrowheads="1"/>
          </p:cNvSpPr>
          <p:nvPr userDrawn="1"/>
        </p:nvSpPr>
        <p:spPr bwMode="auto">
          <a:xfrm>
            <a:off x="8475544" y="176453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4" name="Oval 1448"/>
          <p:cNvSpPr>
            <a:spLocks noChangeArrowheads="1"/>
          </p:cNvSpPr>
          <p:nvPr userDrawn="1"/>
        </p:nvSpPr>
        <p:spPr bwMode="auto">
          <a:xfrm>
            <a:off x="8762262" y="1764539"/>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5" name="Oval 1452"/>
          <p:cNvSpPr>
            <a:spLocks noChangeArrowheads="1"/>
          </p:cNvSpPr>
          <p:nvPr userDrawn="1"/>
        </p:nvSpPr>
        <p:spPr bwMode="auto">
          <a:xfrm>
            <a:off x="9145822" y="1764539"/>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6" name="Oval 1455"/>
          <p:cNvSpPr>
            <a:spLocks noChangeArrowheads="1"/>
          </p:cNvSpPr>
          <p:nvPr userDrawn="1"/>
        </p:nvSpPr>
        <p:spPr bwMode="auto">
          <a:xfrm>
            <a:off x="9432538" y="1764539"/>
            <a:ext cx="73910"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7" name="Oval 1456"/>
          <p:cNvSpPr>
            <a:spLocks noChangeArrowheads="1"/>
          </p:cNvSpPr>
          <p:nvPr userDrawn="1"/>
        </p:nvSpPr>
        <p:spPr bwMode="auto">
          <a:xfrm>
            <a:off x="9529386" y="1764539"/>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8" name="Oval 1460"/>
          <p:cNvSpPr>
            <a:spLocks noChangeArrowheads="1"/>
          </p:cNvSpPr>
          <p:nvPr userDrawn="1"/>
        </p:nvSpPr>
        <p:spPr bwMode="auto">
          <a:xfrm>
            <a:off x="5793159" y="1860111"/>
            <a:ext cx="72635" cy="73272"/>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9" name="Oval 1464"/>
          <p:cNvSpPr>
            <a:spLocks noChangeArrowheads="1"/>
          </p:cNvSpPr>
          <p:nvPr userDrawn="1"/>
        </p:nvSpPr>
        <p:spPr bwMode="auto">
          <a:xfrm>
            <a:off x="6272291" y="1860111"/>
            <a:ext cx="72635" cy="73272"/>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0" name="Oval 1470"/>
          <p:cNvSpPr>
            <a:spLocks noChangeArrowheads="1"/>
          </p:cNvSpPr>
          <p:nvPr userDrawn="1"/>
        </p:nvSpPr>
        <p:spPr bwMode="auto">
          <a:xfrm>
            <a:off x="6848272" y="1861385"/>
            <a:ext cx="70086" cy="70723"/>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1" name="Oval 1473"/>
          <p:cNvSpPr>
            <a:spLocks noChangeArrowheads="1"/>
          </p:cNvSpPr>
          <p:nvPr userDrawn="1"/>
        </p:nvSpPr>
        <p:spPr bwMode="auto">
          <a:xfrm>
            <a:off x="7133715" y="1860111"/>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2" name="Oval 1477"/>
          <p:cNvSpPr>
            <a:spLocks noChangeArrowheads="1"/>
          </p:cNvSpPr>
          <p:nvPr userDrawn="1"/>
        </p:nvSpPr>
        <p:spPr bwMode="auto">
          <a:xfrm>
            <a:off x="7517276" y="1860111"/>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3" name="Oval 1489"/>
          <p:cNvSpPr>
            <a:spLocks noChangeArrowheads="1"/>
          </p:cNvSpPr>
          <p:nvPr userDrawn="1"/>
        </p:nvSpPr>
        <p:spPr bwMode="auto">
          <a:xfrm>
            <a:off x="8666690" y="1860111"/>
            <a:ext cx="72635" cy="73272"/>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4" name="Oval 1500"/>
          <p:cNvSpPr>
            <a:spLocks noChangeArrowheads="1"/>
          </p:cNvSpPr>
          <p:nvPr userDrawn="1"/>
        </p:nvSpPr>
        <p:spPr bwMode="auto">
          <a:xfrm>
            <a:off x="9720528" y="1860111"/>
            <a:ext cx="72635" cy="73272"/>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5" name="Oval 1505"/>
          <p:cNvSpPr>
            <a:spLocks noChangeArrowheads="1"/>
          </p:cNvSpPr>
          <p:nvPr userDrawn="1"/>
        </p:nvSpPr>
        <p:spPr bwMode="auto">
          <a:xfrm>
            <a:off x="5793159" y="195632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6" name="Oval 1521"/>
          <p:cNvSpPr>
            <a:spLocks noChangeArrowheads="1"/>
          </p:cNvSpPr>
          <p:nvPr userDrawn="1"/>
        </p:nvSpPr>
        <p:spPr bwMode="auto">
          <a:xfrm>
            <a:off x="7324857" y="1956321"/>
            <a:ext cx="73910"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7" name="Oval 1526"/>
          <p:cNvSpPr>
            <a:spLocks noChangeArrowheads="1"/>
          </p:cNvSpPr>
          <p:nvPr userDrawn="1"/>
        </p:nvSpPr>
        <p:spPr bwMode="auto">
          <a:xfrm>
            <a:off x="7803992" y="1956321"/>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8" name="Oval 1530"/>
          <p:cNvSpPr>
            <a:spLocks noChangeArrowheads="1"/>
          </p:cNvSpPr>
          <p:nvPr userDrawn="1"/>
        </p:nvSpPr>
        <p:spPr bwMode="auto">
          <a:xfrm>
            <a:off x="8187554" y="195632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9" name="Oval 1532"/>
          <p:cNvSpPr>
            <a:spLocks noChangeArrowheads="1"/>
          </p:cNvSpPr>
          <p:nvPr userDrawn="1"/>
        </p:nvSpPr>
        <p:spPr bwMode="auto">
          <a:xfrm>
            <a:off x="8378700" y="1956321"/>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0" name="Oval 1535"/>
          <p:cNvSpPr>
            <a:spLocks noChangeArrowheads="1"/>
          </p:cNvSpPr>
          <p:nvPr userDrawn="1"/>
        </p:nvSpPr>
        <p:spPr bwMode="auto">
          <a:xfrm>
            <a:off x="8666690" y="195632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1" name="Oval 1537"/>
          <p:cNvSpPr>
            <a:spLocks noChangeArrowheads="1"/>
          </p:cNvSpPr>
          <p:nvPr userDrawn="1"/>
        </p:nvSpPr>
        <p:spPr bwMode="auto">
          <a:xfrm>
            <a:off x="8857832" y="1956321"/>
            <a:ext cx="73910"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2" name="Oval 1542"/>
          <p:cNvSpPr>
            <a:spLocks noChangeArrowheads="1"/>
          </p:cNvSpPr>
          <p:nvPr userDrawn="1"/>
        </p:nvSpPr>
        <p:spPr bwMode="auto">
          <a:xfrm>
            <a:off x="9336968" y="195632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3" name="Oval 1545"/>
          <p:cNvSpPr>
            <a:spLocks noChangeArrowheads="1"/>
          </p:cNvSpPr>
          <p:nvPr userDrawn="1"/>
        </p:nvSpPr>
        <p:spPr bwMode="auto">
          <a:xfrm>
            <a:off x="5409595" y="2051890"/>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4" name="Oval 1551"/>
          <p:cNvSpPr>
            <a:spLocks noChangeArrowheads="1"/>
          </p:cNvSpPr>
          <p:nvPr userDrawn="1"/>
        </p:nvSpPr>
        <p:spPr bwMode="auto">
          <a:xfrm>
            <a:off x="6079873" y="2051890"/>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5" name="Oval 1557"/>
          <p:cNvSpPr>
            <a:spLocks noChangeArrowheads="1"/>
          </p:cNvSpPr>
          <p:nvPr userDrawn="1"/>
        </p:nvSpPr>
        <p:spPr bwMode="auto">
          <a:xfrm>
            <a:off x="6654579" y="2051890"/>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6" name="Oval 1561"/>
          <p:cNvSpPr>
            <a:spLocks noChangeArrowheads="1"/>
          </p:cNvSpPr>
          <p:nvPr userDrawn="1"/>
        </p:nvSpPr>
        <p:spPr bwMode="auto">
          <a:xfrm>
            <a:off x="7038144" y="2051890"/>
            <a:ext cx="72635" cy="73909"/>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7" name="Oval 1566"/>
          <p:cNvSpPr>
            <a:spLocks noChangeArrowheads="1"/>
          </p:cNvSpPr>
          <p:nvPr userDrawn="1"/>
        </p:nvSpPr>
        <p:spPr bwMode="auto">
          <a:xfrm>
            <a:off x="7421705" y="2051890"/>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8" name="Oval 1568"/>
          <p:cNvSpPr>
            <a:spLocks noChangeArrowheads="1"/>
          </p:cNvSpPr>
          <p:nvPr userDrawn="1"/>
        </p:nvSpPr>
        <p:spPr bwMode="auto">
          <a:xfrm>
            <a:off x="7612848" y="2051890"/>
            <a:ext cx="72635" cy="73909"/>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9" name="Oval 1577"/>
          <p:cNvSpPr>
            <a:spLocks noChangeArrowheads="1"/>
          </p:cNvSpPr>
          <p:nvPr userDrawn="1"/>
        </p:nvSpPr>
        <p:spPr bwMode="auto">
          <a:xfrm>
            <a:off x="8475544" y="2051890"/>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0" name="Oval 1583"/>
          <p:cNvSpPr>
            <a:spLocks noChangeArrowheads="1"/>
          </p:cNvSpPr>
          <p:nvPr userDrawn="1"/>
        </p:nvSpPr>
        <p:spPr bwMode="auto">
          <a:xfrm>
            <a:off x="9145822" y="2051890"/>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1" name="Oval 1592"/>
          <p:cNvSpPr>
            <a:spLocks noChangeArrowheads="1"/>
          </p:cNvSpPr>
          <p:nvPr userDrawn="1"/>
        </p:nvSpPr>
        <p:spPr bwMode="auto">
          <a:xfrm>
            <a:off x="5984301" y="2148739"/>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2" name="Oval 1597"/>
          <p:cNvSpPr>
            <a:spLocks noChangeArrowheads="1"/>
          </p:cNvSpPr>
          <p:nvPr userDrawn="1"/>
        </p:nvSpPr>
        <p:spPr bwMode="auto">
          <a:xfrm>
            <a:off x="6463437" y="214873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3" name="Oval 1600"/>
          <p:cNvSpPr>
            <a:spLocks noChangeArrowheads="1"/>
          </p:cNvSpPr>
          <p:nvPr userDrawn="1"/>
        </p:nvSpPr>
        <p:spPr bwMode="auto">
          <a:xfrm>
            <a:off x="6750153" y="2148739"/>
            <a:ext cx="73910"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4" name="Oval 1606"/>
          <p:cNvSpPr>
            <a:spLocks noChangeArrowheads="1"/>
          </p:cNvSpPr>
          <p:nvPr userDrawn="1"/>
        </p:nvSpPr>
        <p:spPr bwMode="auto">
          <a:xfrm>
            <a:off x="7326134" y="214873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5" name="Oval 1611"/>
          <p:cNvSpPr>
            <a:spLocks noChangeArrowheads="1"/>
          </p:cNvSpPr>
          <p:nvPr userDrawn="1"/>
        </p:nvSpPr>
        <p:spPr bwMode="auto">
          <a:xfrm>
            <a:off x="7803992" y="2148739"/>
            <a:ext cx="73910"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6" name="Oval 1624"/>
          <p:cNvSpPr>
            <a:spLocks noChangeArrowheads="1"/>
          </p:cNvSpPr>
          <p:nvPr userDrawn="1"/>
        </p:nvSpPr>
        <p:spPr bwMode="auto">
          <a:xfrm>
            <a:off x="5505169" y="2244311"/>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7" name="Oval 1626"/>
          <p:cNvSpPr>
            <a:spLocks noChangeArrowheads="1"/>
          </p:cNvSpPr>
          <p:nvPr userDrawn="1"/>
        </p:nvSpPr>
        <p:spPr bwMode="auto">
          <a:xfrm>
            <a:off x="5793159" y="224431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8" name="Oval 1630"/>
          <p:cNvSpPr>
            <a:spLocks noChangeArrowheads="1"/>
          </p:cNvSpPr>
          <p:nvPr userDrawn="1"/>
        </p:nvSpPr>
        <p:spPr bwMode="auto">
          <a:xfrm>
            <a:off x="6175447" y="2244311"/>
            <a:ext cx="73910"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9" name="Oval 1632"/>
          <p:cNvSpPr>
            <a:spLocks noChangeArrowheads="1"/>
          </p:cNvSpPr>
          <p:nvPr userDrawn="1"/>
        </p:nvSpPr>
        <p:spPr bwMode="auto">
          <a:xfrm>
            <a:off x="6367865" y="2244311"/>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0" name="Oval 1640"/>
          <p:cNvSpPr>
            <a:spLocks noChangeArrowheads="1"/>
          </p:cNvSpPr>
          <p:nvPr userDrawn="1"/>
        </p:nvSpPr>
        <p:spPr bwMode="auto">
          <a:xfrm>
            <a:off x="7133715" y="224431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1" name="Oval 1644"/>
          <p:cNvSpPr>
            <a:spLocks noChangeArrowheads="1"/>
          </p:cNvSpPr>
          <p:nvPr userDrawn="1"/>
        </p:nvSpPr>
        <p:spPr bwMode="auto">
          <a:xfrm>
            <a:off x="7517276" y="224431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2" name="Oval 1649"/>
          <p:cNvSpPr>
            <a:spLocks noChangeArrowheads="1"/>
          </p:cNvSpPr>
          <p:nvPr userDrawn="1"/>
        </p:nvSpPr>
        <p:spPr bwMode="auto">
          <a:xfrm>
            <a:off x="8091983" y="2244311"/>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3" name="Oval 1652"/>
          <p:cNvSpPr>
            <a:spLocks noChangeArrowheads="1"/>
          </p:cNvSpPr>
          <p:nvPr userDrawn="1"/>
        </p:nvSpPr>
        <p:spPr bwMode="auto">
          <a:xfrm>
            <a:off x="8378700" y="2244311"/>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4" name="Oval 1653"/>
          <p:cNvSpPr>
            <a:spLocks noChangeArrowheads="1"/>
          </p:cNvSpPr>
          <p:nvPr userDrawn="1"/>
        </p:nvSpPr>
        <p:spPr bwMode="auto">
          <a:xfrm>
            <a:off x="8475544" y="2244311"/>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5" name="Oval 1654"/>
          <p:cNvSpPr>
            <a:spLocks noChangeArrowheads="1"/>
          </p:cNvSpPr>
          <p:nvPr userDrawn="1"/>
        </p:nvSpPr>
        <p:spPr bwMode="auto">
          <a:xfrm>
            <a:off x="8954680" y="2244311"/>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6" name="Oval 1665"/>
          <p:cNvSpPr>
            <a:spLocks noChangeArrowheads="1"/>
          </p:cNvSpPr>
          <p:nvPr userDrawn="1"/>
        </p:nvSpPr>
        <p:spPr bwMode="auto">
          <a:xfrm>
            <a:off x="5984301" y="2339883"/>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7" name="Oval 1674"/>
          <p:cNvSpPr>
            <a:spLocks noChangeArrowheads="1"/>
          </p:cNvSpPr>
          <p:nvPr userDrawn="1"/>
        </p:nvSpPr>
        <p:spPr bwMode="auto">
          <a:xfrm>
            <a:off x="6846998" y="2339883"/>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8" name="Oval 1677"/>
          <p:cNvSpPr>
            <a:spLocks noChangeArrowheads="1"/>
          </p:cNvSpPr>
          <p:nvPr userDrawn="1"/>
        </p:nvSpPr>
        <p:spPr bwMode="auto">
          <a:xfrm>
            <a:off x="7133715" y="2339883"/>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9" name="Oval 1679"/>
          <p:cNvSpPr>
            <a:spLocks noChangeArrowheads="1"/>
          </p:cNvSpPr>
          <p:nvPr userDrawn="1"/>
        </p:nvSpPr>
        <p:spPr bwMode="auto">
          <a:xfrm>
            <a:off x="7326134" y="2339883"/>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0" name="Oval 1700"/>
          <p:cNvSpPr>
            <a:spLocks noChangeArrowheads="1"/>
          </p:cNvSpPr>
          <p:nvPr userDrawn="1"/>
        </p:nvSpPr>
        <p:spPr bwMode="auto">
          <a:xfrm>
            <a:off x="6079873" y="2435455"/>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1" name="Oval 1702"/>
          <p:cNvSpPr>
            <a:spLocks noChangeArrowheads="1"/>
          </p:cNvSpPr>
          <p:nvPr userDrawn="1"/>
        </p:nvSpPr>
        <p:spPr bwMode="auto">
          <a:xfrm>
            <a:off x="6272291" y="2435455"/>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2" name="Oval 1705"/>
          <p:cNvSpPr>
            <a:spLocks noChangeArrowheads="1"/>
          </p:cNvSpPr>
          <p:nvPr userDrawn="1"/>
        </p:nvSpPr>
        <p:spPr bwMode="auto">
          <a:xfrm>
            <a:off x="6559008" y="2435455"/>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3" name="Oval 1713"/>
          <p:cNvSpPr>
            <a:spLocks noChangeArrowheads="1"/>
          </p:cNvSpPr>
          <p:nvPr userDrawn="1"/>
        </p:nvSpPr>
        <p:spPr bwMode="auto">
          <a:xfrm>
            <a:off x="7421705" y="2435455"/>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4" name="Oval 1715"/>
          <p:cNvSpPr>
            <a:spLocks noChangeArrowheads="1"/>
          </p:cNvSpPr>
          <p:nvPr userDrawn="1"/>
        </p:nvSpPr>
        <p:spPr bwMode="auto">
          <a:xfrm>
            <a:off x="7612848" y="2435455"/>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5" name="Oval 1717"/>
          <p:cNvSpPr>
            <a:spLocks noChangeArrowheads="1"/>
          </p:cNvSpPr>
          <p:nvPr userDrawn="1"/>
        </p:nvSpPr>
        <p:spPr bwMode="auto">
          <a:xfrm>
            <a:off x="8187554" y="2435455"/>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6" name="Oval 1724"/>
          <p:cNvSpPr>
            <a:spLocks noChangeArrowheads="1"/>
          </p:cNvSpPr>
          <p:nvPr userDrawn="1"/>
        </p:nvSpPr>
        <p:spPr bwMode="auto">
          <a:xfrm>
            <a:off x="5218452" y="2531027"/>
            <a:ext cx="72635" cy="7263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417" name="Oval 1726"/>
          <p:cNvSpPr>
            <a:spLocks noChangeArrowheads="1"/>
          </p:cNvSpPr>
          <p:nvPr userDrawn="1"/>
        </p:nvSpPr>
        <p:spPr bwMode="auto">
          <a:xfrm>
            <a:off x="5409595" y="2531027"/>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8" name="Oval 1729"/>
          <p:cNvSpPr>
            <a:spLocks noChangeArrowheads="1"/>
          </p:cNvSpPr>
          <p:nvPr userDrawn="1"/>
        </p:nvSpPr>
        <p:spPr bwMode="auto">
          <a:xfrm>
            <a:off x="5697587" y="2531027"/>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9" name="Oval 1730"/>
          <p:cNvSpPr>
            <a:spLocks noChangeArrowheads="1"/>
          </p:cNvSpPr>
          <p:nvPr userDrawn="1"/>
        </p:nvSpPr>
        <p:spPr bwMode="auto">
          <a:xfrm>
            <a:off x="5793159" y="2531027"/>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0" name="Oval 1740"/>
          <p:cNvSpPr>
            <a:spLocks noChangeArrowheads="1"/>
          </p:cNvSpPr>
          <p:nvPr userDrawn="1"/>
        </p:nvSpPr>
        <p:spPr bwMode="auto">
          <a:xfrm>
            <a:off x="6750153" y="2531027"/>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1" name="Oval 1748"/>
          <p:cNvSpPr>
            <a:spLocks noChangeArrowheads="1"/>
          </p:cNvSpPr>
          <p:nvPr userDrawn="1"/>
        </p:nvSpPr>
        <p:spPr bwMode="auto">
          <a:xfrm>
            <a:off x="8378700" y="2531027"/>
            <a:ext cx="73910"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2" name="Oval 1749"/>
          <p:cNvSpPr>
            <a:spLocks noChangeArrowheads="1"/>
          </p:cNvSpPr>
          <p:nvPr userDrawn="1"/>
        </p:nvSpPr>
        <p:spPr bwMode="auto">
          <a:xfrm>
            <a:off x="8475544" y="2531027"/>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3" name="Oval 1766"/>
          <p:cNvSpPr>
            <a:spLocks noChangeArrowheads="1"/>
          </p:cNvSpPr>
          <p:nvPr userDrawn="1"/>
        </p:nvSpPr>
        <p:spPr bwMode="auto">
          <a:xfrm>
            <a:off x="4930463" y="2723445"/>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4" name="Oval 1778"/>
          <p:cNvSpPr>
            <a:spLocks noChangeArrowheads="1"/>
          </p:cNvSpPr>
          <p:nvPr userDrawn="1"/>
        </p:nvSpPr>
        <p:spPr bwMode="auto">
          <a:xfrm>
            <a:off x="6559008" y="2723445"/>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5" name="Oval 1779"/>
          <p:cNvSpPr>
            <a:spLocks noChangeArrowheads="1"/>
          </p:cNvSpPr>
          <p:nvPr userDrawn="1"/>
        </p:nvSpPr>
        <p:spPr bwMode="auto">
          <a:xfrm>
            <a:off x="6654579" y="2723445"/>
            <a:ext cx="73910"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6" name="Oval 1788"/>
          <p:cNvSpPr>
            <a:spLocks noChangeArrowheads="1"/>
          </p:cNvSpPr>
          <p:nvPr userDrawn="1"/>
        </p:nvSpPr>
        <p:spPr bwMode="auto">
          <a:xfrm>
            <a:off x="5984301" y="281901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7" name="Oval 1799"/>
          <p:cNvSpPr>
            <a:spLocks noChangeArrowheads="1"/>
          </p:cNvSpPr>
          <p:nvPr userDrawn="1"/>
        </p:nvSpPr>
        <p:spPr bwMode="auto">
          <a:xfrm>
            <a:off x="5314023" y="2915226"/>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8" name="Oval 1807"/>
          <p:cNvSpPr>
            <a:spLocks noChangeArrowheads="1"/>
          </p:cNvSpPr>
          <p:nvPr userDrawn="1"/>
        </p:nvSpPr>
        <p:spPr bwMode="auto">
          <a:xfrm>
            <a:off x="6654579" y="2915226"/>
            <a:ext cx="73910"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9" name="Oval 1811"/>
          <p:cNvSpPr>
            <a:spLocks noChangeArrowheads="1"/>
          </p:cNvSpPr>
          <p:nvPr userDrawn="1"/>
        </p:nvSpPr>
        <p:spPr bwMode="auto">
          <a:xfrm>
            <a:off x="5121607" y="3010798"/>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0" name="Oval 1820"/>
          <p:cNvSpPr>
            <a:spLocks noChangeArrowheads="1"/>
          </p:cNvSpPr>
          <p:nvPr userDrawn="1"/>
        </p:nvSpPr>
        <p:spPr bwMode="auto">
          <a:xfrm>
            <a:off x="6175447" y="3010798"/>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1" name="Oval 1824"/>
          <p:cNvSpPr>
            <a:spLocks noChangeArrowheads="1"/>
          </p:cNvSpPr>
          <p:nvPr userDrawn="1"/>
        </p:nvSpPr>
        <p:spPr bwMode="auto">
          <a:xfrm>
            <a:off x="6559008" y="3010798"/>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2" name="Oval 1838"/>
          <p:cNvSpPr>
            <a:spLocks noChangeArrowheads="1"/>
          </p:cNvSpPr>
          <p:nvPr userDrawn="1"/>
        </p:nvSpPr>
        <p:spPr bwMode="auto">
          <a:xfrm>
            <a:off x="5984301" y="3106370"/>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3" name="Oval 1846"/>
          <p:cNvSpPr>
            <a:spLocks noChangeArrowheads="1"/>
          </p:cNvSpPr>
          <p:nvPr userDrawn="1"/>
        </p:nvSpPr>
        <p:spPr bwMode="auto">
          <a:xfrm>
            <a:off x="4930463" y="3203217"/>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4" name="Oval 1848"/>
          <p:cNvSpPr>
            <a:spLocks noChangeArrowheads="1"/>
          </p:cNvSpPr>
          <p:nvPr userDrawn="1"/>
        </p:nvSpPr>
        <p:spPr bwMode="auto">
          <a:xfrm>
            <a:off x="5121607" y="3203217"/>
            <a:ext cx="73910"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5" name="Oval 1850"/>
          <p:cNvSpPr>
            <a:spLocks noChangeArrowheads="1"/>
          </p:cNvSpPr>
          <p:nvPr userDrawn="1"/>
        </p:nvSpPr>
        <p:spPr bwMode="auto">
          <a:xfrm>
            <a:off x="5314023" y="3203217"/>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6" name="Oval 1854"/>
          <p:cNvSpPr>
            <a:spLocks noChangeArrowheads="1"/>
          </p:cNvSpPr>
          <p:nvPr userDrawn="1"/>
        </p:nvSpPr>
        <p:spPr bwMode="auto">
          <a:xfrm>
            <a:off x="5697587" y="320321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7" name="Oval 1878"/>
          <p:cNvSpPr>
            <a:spLocks noChangeArrowheads="1"/>
          </p:cNvSpPr>
          <p:nvPr userDrawn="1"/>
        </p:nvSpPr>
        <p:spPr bwMode="auto">
          <a:xfrm>
            <a:off x="6272291" y="329878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8" name="Oval 1885"/>
          <p:cNvSpPr>
            <a:spLocks noChangeArrowheads="1"/>
          </p:cNvSpPr>
          <p:nvPr userDrawn="1"/>
        </p:nvSpPr>
        <p:spPr bwMode="auto">
          <a:xfrm>
            <a:off x="5121607" y="3394361"/>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9" name="Oval 1889"/>
          <p:cNvSpPr>
            <a:spLocks noChangeArrowheads="1"/>
          </p:cNvSpPr>
          <p:nvPr userDrawn="1"/>
        </p:nvSpPr>
        <p:spPr bwMode="auto">
          <a:xfrm>
            <a:off x="5505169" y="339436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0" name="Oval 1899"/>
          <p:cNvSpPr>
            <a:spLocks noChangeArrowheads="1"/>
          </p:cNvSpPr>
          <p:nvPr userDrawn="1"/>
        </p:nvSpPr>
        <p:spPr bwMode="auto">
          <a:xfrm>
            <a:off x="4834891" y="3489933"/>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1" name="Oval 1901"/>
          <p:cNvSpPr>
            <a:spLocks noChangeArrowheads="1"/>
          </p:cNvSpPr>
          <p:nvPr userDrawn="1"/>
        </p:nvSpPr>
        <p:spPr bwMode="auto">
          <a:xfrm>
            <a:off x="5026033" y="3489933"/>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2" name="Oval 1904"/>
          <p:cNvSpPr>
            <a:spLocks noChangeArrowheads="1"/>
          </p:cNvSpPr>
          <p:nvPr userDrawn="1"/>
        </p:nvSpPr>
        <p:spPr bwMode="auto">
          <a:xfrm>
            <a:off x="5314023" y="3489933"/>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3" name="Oval 1909"/>
          <p:cNvSpPr>
            <a:spLocks noChangeArrowheads="1"/>
          </p:cNvSpPr>
          <p:nvPr userDrawn="1"/>
        </p:nvSpPr>
        <p:spPr bwMode="auto">
          <a:xfrm>
            <a:off x="5793159" y="3489933"/>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4" name="Oval 1910"/>
          <p:cNvSpPr>
            <a:spLocks noChangeArrowheads="1"/>
          </p:cNvSpPr>
          <p:nvPr userDrawn="1"/>
        </p:nvSpPr>
        <p:spPr bwMode="auto">
          <a:xfrm>
            <a:off x="5888730" y="3489933"/>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5" name="Oval 1918"/>
          <p:cNvSpPr>
            <a:spLocks noChangeArrowheads="1"/>
          </p:cNvSpPr>
          <p:nvPr userDrawn="1"/>
        </p:nvSpPr>
        <p:spPr bwMode="auto">
          <a:xfrm>
            <a:off x="5218452" y="3585504"/>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6" name="Oval 1922"/>
          <p:cNvSpPr>
            <a:spLocks noChangeArrowheads="1"/>
          </p:cNvSpPr>
          <p:nvPr userDrawn="1"/>
        </p:nvSpPr>
        <p:spPr bwMode="auto">
          <a:xfrm>
            <a:off x="5600739" y="3585504"/>
            <a:ext cx="73910"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7" name="Oval 1927"/>
          <p:cNvSpPr>
            <a:spLocks noChangeArrowheads="1"/>
          </p:cNvSpPr>
          <p:nvPr userDrawn="1"/>
        </p:nvSpPr>
        <p:spPr bwMode="auto">
          <a:xfrm>
            <a:off x="6079873" y="3585504"/>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8" name="Oval 1934"/>
          <p:cNvSpPr>
            <a:spLocks noChangeArrowheads="1"/>
          </p:cNvSpPr>
          <p:nvPr userDrawn="1"/>
        </p:nvSpPr>
        <p:spPr bwMode="auto">
          <a:xfrm>
            <a:off x="5505169" y="3681076"/>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9" name="Oval 1938"/>
          <p:cNvSpPr>
            <a:spLocks noChangeArrowheads="1"/>
          </p:cNvSpPr>
          <p:nvPr userDrawn="1"/>
        </p:nvSpPr>
        <p:spPr bwMode="auto">
          <a:xfrm>
            <a:off x="5888730" y="3681076"/>
            <a:ext cx="72635" cy="73909"/>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0" name="Oval 1951"/>
          <p:cNvSpPr>
            <a:spLocks noChangeArrowheads="1"/>
          </p:cNvSpPr>
          <p:nvPr userDrawn="1"/>
        </p:nvSpPr>
        <p:spPr bwMode="auto">
          <a:xfrm>
            <a:off x="6175447" y="3777923"/>
            <a:ext cx="73910"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1" name="Oval 1954"/>
          <p:cNvSpPr>
            <a:spLocks noChangeArrowheads="1"/>
          </p:cNvSpPr>
          <p:nvPr userDrawn="1"/>
        </p:nvSpPr>
        <p:spPr bwMode="auto">
          <a:xfrm>
            <a:off x="5600739" y="3873493"/>
            <a:ext cx="73910" cy="73272"/>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2" name="Oval 1958"/>
          <p:cNvSpPr>
            <a:spLocks noChangeArrowheads="1"/>
          </p:cNvSpPr>
          <p:nvPr userDrawn="1"/>
        </p:nvSpPr>
        <p:spPr bwMode="auto">
          <a:xfrm>
            <a:off x="5984301" y="3873493"/>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3" name="Oval 1964"/>
          <p:cNvSpPr>
            <a:spLocks noChangeArrowheads="1"/>
          </p:cNvSpPr>
          <p:nvPr userDrawn="1"/>
        </p:nvSpPr>
        <p:spPr bwMode="auto">
          <a:xfrm>
            <a:off x="5793159" y="3969704"/>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4" name="Oval 1968"/>
          <p:cNvSpPr>
            <a:spLocks noChangeArrowheads="1"/>
          </p:cNvSpPr>
          <p:nvPr userDrawn="1"/>
        </p:nvSpPr>
        <p:spPr bwMode="auto">
          <a:xfrm>
            <a:off x="5505169" y="4065276"/>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5" name="Oval 1971"/>
          <p:cNvSpPr>
            <a:spLocks noChangeArrowheads="1"/>
          </p:cNvSpPr>
          <p:nvPr userDrawn="1"/>
        </p:nvSpPr>
        <p:spPr bwMode="auto">
          <a:xfrm>
            <a:off x="5793159" y="4065276"/>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6" name="Oval 1981"/>
          <p:cNvSpPr>
            <a:spLocks noChangeArrowheads="1"/>
          </p:cNvSpPr>
          <p:nvPr userDrawn="1"/>
        </p:nvSpPr>
        <p:spPr bwMode="auto">
          <a:xfrm>
            <a:off x="5984301" y="4160848"/>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7" name="Oval 1987"/>
          <p:cNvSpPr>
            <a:spLocks noChangeArrowheads="1"/>
          </p:cNvSpPr>
          <p:nvPr userDrawn="1"/>
        </p:nvSpPr>
        <p:spPr bwMode="auto">
          <a:xfrm>
            <a:off x="5793159" y="4256420"/>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8" name="Oval 1992"/>
          <p:cNvSpPr>
            <a:spLocks noChangeArrowheads="1"/>
          </p:cNvSpPr>
          <p:nvPr userDrawn="1"/>
        </p:nvSpPr>
        <p:spPr bwMode="auto">
          <a:xfrm>
            <a:off x="5600739" y="4353266"/>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9" name="Oval 1997"/>
          <p:cNvSpPr>
            <a:spLocks noChangeArrowheads="1"/>
          </p:cNvSpPr>
          <p:nvPr userDrawn="1"/>
        </p:nvSpPr>
        <p:spPr bwMode="auto">
          <a:xfrm>
            <a:off x="6272291" y="4353266"/>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0" name="Oval 2002"/>
          <p:cNvSpPr>
            <a:spLocks noChangeArrowheads="1"/>
          </p:cNvSpPr>
          <p:nvPr userDrawn="1"/>
        </p:nvSpPr>
        <p:spPr bwMode="auto">
          <a:xfrm>
            <a:off x="5888730" y="4448838"/>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1" name="Oval 2004"/>
          <p:cNvSpPr>
            <a:spLocks noChangeArrowheads="1"/>
          </p:cNvSpPr>
          <p:nvPr userDrawn="1"/>
        </p:nvSpPr>
        <p:spPr bwMode="auto">
          <a:xfrm>
            <a:off x="5697587" y="4544410"/>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2" name="Oval 2014"/>
          <p:cNvSpPr>
            <a:spLocks noChangeArrowheads="1"/>
          </p:cNvSpPr>
          <p:nvPr userDrawn="1"/>
        </p:nvSpPr>
        <p:spPr bwMode="auto">
          <a:xfrm>
            <a:off x="7803992" y="2435455"/>
            <a:ext cx="73910"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3" name="Oval 2029"/>
          <p:cNvSpPr>
            <a:spLocks noChangeArrowheads="1"/>
          </p:cNvSpPr>
          <p:nvPr userDrawn="1"/>
        </p:nvSpPr>
        <p:spPr bwMode="auto">
          <a:xfrm>
            <a:off x="7133715" y="2626597"/>
            <a:ext cx="72635" cy="73909"/>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4" name="Oval 2032"/>
          <p:cNvSpPr>
            <a:spLocks noChangeArrowheads="1"/>
          </p:cNvSpPr>
          <p:nvPr userDrawn="1"/>
        </p:nvSpPr>
        <p:spPr bwMode="auto">
          <a:xfrm>
            <a:off x="7038144" y="2723445"/>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5" name="Oval 2040"/>
          <p:cNvSpPr>
            <a:spLocks noChangeArrowheads="1"/>
          </p:cNvSpPr>
          <p:nvPr userDrawn="1"/>
        </p:nvSpPr>
        <p:spPr bwMode="auto">
          <a:xfrm>
            <a:off x="6846998" y="2915226"/>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6" name="Oval 2050"/>
          <p:cNvSpPr>
            <a:spLocks noChangeArrowheads="1"/>
          </p:cNvSpPr>
          <p:nvPr userDrawn="1"/>
        </p:nvSpPr>
        <p:spPr bwMode="auto">
          <a:xfrm>
            <a:off x="7229285" y="3010798"/>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7" name="Oval 2059"/>
          <p:cNvSpPr>
            <a:spLocks noChangeArrowheads="1"/>
          </p:cNvSpPr>
          <p:nvPr userDrawn="1"/>
        </p:nvSpPr>
        <p:spPr bwMode="auto">
          <a:xfrm>
            <a:off x="7421705" y="2626597"/>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8" name="Oval 2066"/>
          <p:cNvSpPr>
            <a:spLocks noChangeArrowheads="1"/>
          </p:cNvSpPr>
          <p:nvPr userDrawn="1"/>
        </p:nvSpPr>
        <p:spPr bwMode="auto">
          <a:xfrm>
            <a:off x="8091983" y="2626597"/>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9" name="Oval 2072"/>
          <p:cNvSpPr>
            <a:spLocks noChangeArrowheads="1"/>
          </p:cNvSpPr>
          <p:nvPr userDrawn="1"/>
        </p:nvSpPr>
        <p:spPr bwMode="auto">
          <a:xfrm>
            <a:off x="7517276" y="2723445"/>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0" name="Oval 2075"/>
          <p:cNvSpPr>
            <a:spLocks noChangeArrowheads="1"/>
          </p:cNvSpPr>
          <p:nvPr userDrawn="1"/>
        </p:nvSpPr>
        <p:spPr bwMode="auto">
          <a:xfrm>
            <a:off x="7803992" y="2723445"/>
            <a:ext cx="73910"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1" name="Oval 2088"/>
          <p:cNvSpPr>
            <a:spLocks noChangeArrowheads="1"/>
          </p:cNvSpPr>
          <p:nvPr userDrawn="1"/>
        </p:nvSpPr>
        <p:spPr bwMode="auto">
          <a:xfrm>
            <a:off x="7996412" y="2819017"/>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2" name="Oval 2092"/>
          <p:cNvSpPr>
            <a:spLocks noChangeArrowheads="1"/>
          </p:cNvSpPr>
          <p:nvPr userDrawn="1"/>
        </p:nvSpPr>
        <p:spPr bwMode="auto">
          <a:xfrm>
            <a:off x="7517276" y="2915226"/>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3" name="Oval 2094"/>
          <p:cNvSpPr>
            <a:spLocks noChangeArrowheads="1"/>
          </p:cNvSpPr>
          <p:nvPr userDrawn="1"/>
        </p:nvSpPr>
        <p:spPr bwMode="auto">
          <a:xfrm>
            <a:off x="7708422" y="2915226"/>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4" name="Oval 2100"/>
          <p:cNvSpPr>
            <a:spLocks noChangeArrowheads="1"/>
          </p:cNvSpPr>
          <p:nvPr userDrawn="1"/>
        </p:nvSpPr>
        <p:spPr bwMode="auto">
          <a:xfrm>
            <a:off x="7517276" y="3010798"/>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5" name="Oval 2104"/>
          <p:cNvSpPr>
            <a:spLocks noChangeArrowheads="1"/>
          </p:cNvSpPr>
          <p:nvPr userDrawn="1"/>
        </p:nvSpPr>
        <p:spPr bwMode="auto">
          <a:xfrm>
            <a:off x="7900840" y="3010798"/>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6" name="Oval 2121"/>
          <p:cNvSpPr>
            <a:spLocks noChangeArrowheads="1"/>
          </p:cNvSpPr>
          <p:nvPr userDrawn="1"/>
        </p:nvSpPr>
        <p:spPr bwMode="auto">
          <a:xfrm>
            <a:off x="7517276" y="3203217"/>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7" name="Oval 2124"/>
          <p:cNvSpPr>
            <a:spLocks noChangeArrowheads="1"/>
          </p:cNvSpPr>
          <p:nvPr userDrawn="1"/>
        </p:nvSpPr>
        <p:spPr bwMode="auto">
          <a:xfrm>
            <a:off x="7803992" y="3203217"/>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8" name="Oval 2130"/>
          <p:cNvSpPr>
            <a:spLocks noChangeArrowheads="1"/>
          </p:cNvSpPr>
          <p:nvPr userDrawn="1"/>
        </p:nvSpPr>
        <p:spPr bwMode="auto">
          <a:xfrm>
            <a:off x="7229285" y="3298789"/>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9" name="Oval 2138"/>
          <p:cNvSpPr>
            <a:spLocks noChangeArrowheads="1"/>
          </p:cNvSpPr>
          <p:nvPr userDrawn="1"/>
        </p:nvSpPr>
        <p:spPr bwMode="auto">
          <a:xfrm>
            <a:off x="7612848" y="339436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0" name="Oval 2148"/>
          <p:cNvSpPr>
            <a:spLocks noChangeArrowheads="1"/>
          </p:cNvSpPr>
          <p:nvPr userDrawn="1"/>
        </p:nvSpPr>
        <p:spPr bwMode="auto">
          <a:xfrm>
            <a:off x="8091983" y="320321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1" name="Oval 2157"/>
          <p:cNvSpPr>
            <a:spLocks noChangeArrowheads="1"/>
          </p:cNvSpPr>
          <p:nvPr userDrawn="1"/>
        </p:nvSpPr>
        <p:spPr bwMode="auto">
          <a:xfrm>
            <a:off x="7996412" y="3777923"/>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2" name="Oval 2164"/>
          <p:cNvSpPr>
            <a:spLocks noChangeArrowheads="1"/>
          </p:cNvSpPr>
          <p:nvPr userDrawn="1"/>
        </p:nvSpPr>
        <p:spPr bwMode="auto">
          <a:xfrm>
            <a:off x="8574941" y="3876042"/>
            <a:ext cx="64989" cy="66901"/>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3" name="Oval 2171"/>
          <p:cNvSpPr>
            <a:spLocks noChangeArrowheads="1"/>
          </p:cNvSpPr>
          <p:nvPr userDrawn="1"/>
        </p:nvSpPr>
        <p:spPr bwMode="auto">
          <a:xfrm>
            <a:off x="8283128" y="4256420"/>
            <a:ext cx="73910" cy="73909"/>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4" name="Oval 2173"/>
          <p:cNvSpPr>
            <a:spLocks noChangeArrowheads="1"/>
          </p:cNvSpPr>
          <p:nvPr userDrawn="1"/>
        </p:nvSpPr>
        <p:spPr bwMode="auto">
          <a:xfrm>
            <a:off x="8475544" y="4256420"/>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5" name="Oval 2175"/>
          <p:cNvSpPr>
            <a:spLocks noChangeArrowheads="1"/>
          </p:cNvSpPr>
          <p:nvPr userDrawn="1"/>
        </p:nvSpPr>
        <p:spPr bwMode="auto">
          <a:xfrm>
            <a:off x="8666690" y="4256420"/>
            <a:ext cx="72635" cy="73909"/>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6" name="Oval 2180"/>
          <p:cNvSpPr>
            <a:spLocks noChangeArrowheads="1"/>
          </p:cNvSpPr>
          <p:nvPr userDrawn="1"/>
        </p:nvSpPr>
        <p:spPr bwMode="auto">
          <a:xfrm>
            <a:off x="8379972" y="4353266"/>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7" name="Oval 2185"/>
          <p:cNvSpPr>
            <a:spLocks noChangeArrowheads="1"/>
          </p:cNvSpPr>
          <p:nvPr userDrawn="1"/>
        </p:nvSpPr>
        <p:spPr bwMode="auto">
          <a:xfrm>
            <a:off x="7996412" y="4448838"/>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8" name="Oval 2192"/>
          <p:cNvSpPr>
            <a:spLocks noChangeArrowheads="1"/>
          </p:cNvSpPr>
          <p:nvPr userDrawn="1"/>
        </p:nvSpPr>
        <p:spPr bwMode="auto">
          <a:xfrm>
            <a:off x="8666690" y="4448838"/>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9" name="Oval 2193"/>
          <p:cNvSpPr>
            <a:spLocks noChangeArrowheads="1"/>
          </p:cNvSpPr>
          <p:nvPr userDrawn="1"/>
        </p:nvSpPr>
        <p:spPr bwMode="auto">
          <a:xfrm>
            <a:off x="8762262" y="4448838"/>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0" name="Oval 2197"/>
          <p:cNvSpPr>
            <a:spLocks noChangeArrowheads="1"/>
          </p:cNvSpPr>
          <p:nvPr userDrawn="1"/>
        </p:nvSpPr>
        <p:spPr bwMode="auto">
          <a:xfrm>
            <a:off x="8187554" y="4544410"/>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1" name="Oval 2199"/>
          <p:cNvSpPr>
            <a:spLocks noChangeArrowheads="1"/>
          </p:cNvSpPr>
          <p:nvPr userDrawn="1"/>
        </p:nvSpPr>
        <p:spPr bwMode="auto">
          <a:xfrm>
            <a:off x="8379972" y="4544410"/>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2" name="Oval 2201"/>
          <p:cNvSpPr>
            <a:spLocks noChangeArrowheads="1"/>
          </p:cNvSpPr>
          <p:nvPr userDrawn="1"/>
        </p:nvSpPr>
        <p:spPr bwMode="auto">
          <a:xfrm>
            <a:off x="8571118" y="4544410"/>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3" name="Oval 2207"/>
          <p:cNvSpPr>
            <a:spLocks noChangeArrowheads="1"/>
          </p:cNvSpPr>
          <p:nvPr userDrawn="1"/>
        </p:nvSpPr>
        <p:spPr bwMode="auto">
          <a:xfrm>
            <a:off x="8187554" y="4639982"/>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4" name="Oval 2215"/>
          <p:cNvSpPr>
            <a:spLocks noChangeArrowheads="1"/>
          </p:cNvSpPr>
          <p:nvPr userDrawn="1"/>
        </p:nvSpPr>
        <p:spPr bwMode="auto">
          <a:xfrm>
            <a:off x="8666690" y="4735552"/>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5" name="Oval 2222"/>
          <p:cNvSpPr>
            <a:spLocks noChangeArrowheads="1"/>
          </p:cNvSpPr>
          <p:nvPr userDrawn="1"/>
        </p:nvSpPr>
        <p:spPr bwMode="auto">
          <a:xfrm>
            <a:off x="3206342" y="109426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6" name="Oval 2239"/>
          <p:cNvSpPr>
            <a:spLocks noChangeArrowheads="1"/>
          </p:cNvSpPr>
          <p:nvPr userDrawn="1"/>
        </p:nvSpPr>
        <p:spPr bwMode="auto">
          <a:xfrm>
            <a:off x="3685477" y="1189833"/>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7" name="Oval 2242"/>
          <p:cNvSpPr>
            <a:spLocks noChangeArrowheads="1"/>
          </p:cNvSpPr>
          <p:nvPr userDrawn="1"/>
        </p:nvSpPr>
        <p:spPr bwMode="auto">
          <a:xfrm>
            <a:off x="3972195" y="1189833"/>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8" name="Oval 2254"/>
          <p:cNvSpPr>
            <a:spLocks noChangeArrowheads="1"/>
          </p:cNvSpPr>
          <p:nvPr userDrawn="1"/>
        </p:nvSpPr>
        <p:spPr bwMode="auto">
          <a:xfrm>
            <a:off x="3110770" y="1285405"/>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9" name="Oval 2258"/>
          <p:cNvSpPr>
            <a:spLocks noChangeArrowheads="1"/>
          </p:cNvSpPr>
          <p:nvPr userDrawn="1"/>
        </p:nvSpPr>
        <p:spPr bwMode="auto">
          <a:xfrm>
            <a:off x="3589907" y="1285405"/>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0" name="Oval 2264"/>
          <p:cNvSpPr>
            <a:spLocks noChangeArrowheads="1"/>
          </p:cNvSpPr>
          <p:nvPr userDrawn="1"/>
        </p:nvSpPr>
        <p:spPr bwMode="auto">
          <a:xfrm>
            <a:off x="4164613" y="1285405"/>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1" name="Oval 2278"/>
          <p:cNvSpPr>
            <a:spLocks noChangeArrowheads="1"/>
          </p:cNvSpPr>
          <p:nvPr userDrawn="1"/>
        </p:nvSpPr>
        <p:spPr bwMode="auto">
          <a:xfrm>
            <a:off x="3781049" y="138097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2" name="Oval 2285"/>
          <p:cNvSpPr>
            <a:spLocks noChangeArrowheads="1"/>
          </p:cNvSpPr>
          <p:nvPr userDrawn="1"/>
        </p:nvSpPr>
        <p:spPr bwMode="auto">
          <a:xfrm>
            <a:off x="4451327" y="138097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3" name="Oval 2292"/>
          <p:cNvSpPr>
            <a:spLocks noChangeArrowheads="1"/>
          </p:cNvSpPr>
          <p:nvPr userDrawn="1"/>
        </p:nvSpPr>
        <p:spPr bwMode="auto">
          <a:xfrm>
            <a:off x="2727210" y="1476547"/>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4" name="Oval 2294"/>
          <p:cNvSpPr>
            <a:spLocks noChangeArrowheads="1"/>
          </p:cNvSpPr>
          <p:nvPr userDrawn="1"/>
        </p:nvSpPr>
        <p:spPr bwMode="auto">
          <a:xfrm>
            <a:off x="3015198" y="1476547"/>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5" name="Oval 2297"/>
          <p:cNvSpPr>
            <a:spLocks noChangeArrowheads="1"/>
          </p:cNvSpPr>
          <p:nvPr userDrawn="1"/>
        </p:nvSpPr>
        <p:spPr bwMode="auto">
          <a:xfrm>
            <a:off x="3781049" y="1476547"/>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6" name="Oval 2302"/>
          <p:cNvSpPr>
            <a:spLocks noChangeArrowheads="1"/>
          </p:cNvSpPr>
          <p:nvPr userDrawn="1"/>
        </p:nvSpPr>
        <p:spPr bwMode="auto">
          <a:xfrm>
            <a:off x="4260185" y="1476547"/>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7" name="Oval 2319"/>
          <p:cNvSpPr>
            <a:spLocks noChangeArrowheads="1"/>
          </p:cNvSpPr>
          <p:nvPr userDrawn="1"/>
        </p:nvSpPr>
        <p:spPr bwMode="auto">
          <a:xfrm>
            <a:off x="4067765" y="1573395"/>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8" name="Oval 2331"/>
          <p:cNvSpPr>
            <a:spLocks noChangeArrowheads="1"/>
          </p:cNvSpPr>
          <p:nvPr userDrawn="1"/>
        </p:nvSpPr>
        <p:spPr bwMode="auto">
          <a:xfrm>
            <a:off x="3206342" y="1668967"/>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9" name="Oval 2338"/>
          <p:cNvSpPr>
            <a:spLocks noChangeArrowheads="1"/>
          </p:cNvSpPr>
          <p:nvPr userDrawn="1"/>
        </p:nvSpPr>
        <p:spPr bwMode="auto">
          <a:xfrm>
            <a:off x="4355755" y="1668967"/>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0" name="Oval 2344"/>
          <p:cNvSpPr>
            <a:spLocks noChangeArrowheads="1"/>
          </p:cNvSpPr>
          <p:nvPr userDrawn="1"/>
        </p:nvSpPr>
        <p:spPr bwMode="auto">
          <a:xfrm>
            <a:off x="1289806" y="1764539"/>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1" name="Oval 2351"/>
          <p:cNvSpPr>
            <a:spLocks noChangeArrowheads="1"/>
          </p:cNvSpPr>
          <p:nvPr userDrawn="1"/>
        </p:nvSpPr>
        <p:spPr bwMode="auto">
          <a:xfrm>
            <a:off x="1961360" y="1764539"/>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2" name="Oval 2366"/>
          <p:cNvSpPr>
            <a:spLocks noChangeArrowheads="1"/>
          </p:cNvSpPr>
          <p:nvPr userDrawn="1"/>
        </p:nvSpPr>
        <p:spPr bwMode="auto">
          <a:xfrm>
            <a:off x="4164613" y="1764539"/>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3" name="Oval 2374"/>
          <p:cNvSpPr>
            <a:spLocks noChangeArrowheads="1"/>
          </p:cNvSpPr>
          <p:nvPr userDrawn="1"/>
        </p:nvSpPr>
        <p:spPr bwMode="auto">
          <a:xfrm>
            <a:off x="1482224" y="1860111"/>
            <a:ext cx="72635" cy="73272"/>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4" name="Oval 2375"/>
          <p:cNvSpPr>
            <a:spLocks noChangeArrowheads="1"/>
          </p:cNvSpPr>
          <p:nvPr userDrawn="1"/>
        </p:nvSpPr>
        <p:spPr bwMode="auto">
          <a:xfrm>
            <a:off x="1577796" y="1860111"/>
            <a:ext cx="72635" cy="73272"/>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5" name="Oval 2378"/>
          <p:cNvSpPr>
            <a:spLocks noChangeArrowheads="1"/>
          </p:cNvSpPr>
          <p:nvPr userDrawn="1"/>
        </p:nvSpPr>
        <p:spPr bwMode="auto">
          <a:xfrm>
            <a:off x="1864512" y="1860111"/>
            <a:ext cx="73910" cy="73272"/>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6" name="Oval 2390"/>
          <p:cNvSpPr>
            <a:spLocks noChangeArrowheads="1"/>
          </p:cNvSpPr>
          <p:nvPr userDrawn="1"/>
        </p:nvSpPr>
        <p:spPr bwMode="auto">
          <a:xfrm>
            <a:off x="3015198" y="1860111"/>
            <a:ext cx="72635" cy="73272"/>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7" name="Oval 2396"/>
          <p:cNvSpPr>
            <a:spLocks noChangeArrowheads="1"/>
          </p:cNvSpPr>
          <p:nvPr userDrawn="1"/>
        </p:nvSpPr>
        <p:spPr bwMode="auto">
          <a:xfrm>
            <a:off x="3972194" y="1860111"/>
            <a:ext cx="73910"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8" name="Oval 2409"/>
          <p:cNvSpPr>
            <a:spLocks noChangeArrowheads="1"/>
          </p:cNvSpPr>
          <p:nvPr userDrawn="1"/>
        </p:nvSpPr>
        <p:spPr bwMode="auto">
          <a:xfrm>
            <a:off x="2152502" y="195632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9" name="Oval 2414"/>
          <p:cNvSpPr>
            <a:spLocks noChangeArrowheads="1"/>
          </p:cNvSpPr>
          <p:nvPr userDrawn="1"/>
        </p:nvSpPr>
        <p:spPr bwMode="auto">
          <a:xfrm>
            <a:off x="2631638" y="195632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0" name="Oval 2416"/>
          <p:cNvSpPr>
            <a:spLocks noChangeArrowheads="1"/>
          </p:cNvSpPr>
          <p:nvPr userDrawn="1"/>
        </p:nvSpPr>
        <p:spPr bwMode="auto">
          <a:xfrm>
            <a:off x="2822780" y="1956321"/>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1" name="Oval 2419"/>
          <p:cNvSpPr>
            <a:spLocks noChangeArrowheads="1"/>
          </p:cNvSpPr>
          <p:nvPr userDrawn="1"/>
        </p:nvSpPr>
        <p:spPr bwMode="auto">
          <a:xfrm>
            <a:off x="3301916" y="195632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2" name="Oval 2422"/>
          <p:cNvSpPr>
            <a:spLocks noChangeArrowheads="1"/>
          </p:cNvSpPr>
          <p:nvPr userDrawn="1"/>
        </p:nvSpPr>
        <p:spPr bwMode="auto">
          <a:xfrm>
            <a:off x="3972194" y="1956321"/>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3" name="Oval 2426"/>
          <p:cNvSpPr>
            <a:spLocks noChangeArrowheads="1"/>
          </p:cNvSpPr>
          <p:nvPr userDrawn="1"/>
        </p:nvSpPr>
        <p:spPr bwMode="auto">
          <a:xfrm>
            <a:off x="1194235" y="2051890"/>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4" name="Oval 2429"/>
          <p:cNvSpPr>
            <a:spLocks noChangeArrowheads="1"/>
          </p:cNvSpPr>
          <p:nvPr userDrawn="1"/>
        </p:nvSpPr>
        <p:spPr bwMode="auto">
          <a:xfrm>
            <a:off x="1482224" y="2051890"/>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5" name="Oval 2430"/>
          <p:cNvSpPr>
            <a:spLocks noChangeArrowheads="1"/>
          </p:cNvSpPr>
          <p:nvPr userDrawn="1"/>
        </p:nvSpPr>
        <p:spPr bwMode="auto">
          <a:xfrm>
            <a:off x="1577796" y="2051890"/>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6" name="Oval 2433"/>
          <p:cNvSpPr>
            <a:spLocks noChangeArrowheads="1"/>
          </p:cNvSpPr>
          <p:nvPr userDrawn="1"/>
        </p:nvSpPr>
        <p:spPr bwMode="auto">
          <a:xfrm>
            <a:off x="1864512" y="2051890"/>
            <a:ext cx="73910"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7" name="Oval 2435"/>
          <p:cNvSpPr>
            <a:spLocks noChangeArrowheads="1"/>
          </p:cNvSpPr>
          <p:nvPr userDrawn="1"/>
        </p:nvSpPr>
        <p:spPr bwMode="auto">
          <a:xfrm>
            <a:off x="2056932" y="2051890"/>
            <a:ext cx="72635" cy="73909"/>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8" name="Oval 2456"/>
          <p:cNvSpPr>
            <a:spLocks noChangeArrowheads="1"/>
          </p:cNvSpPr>
          <p:nvPr userDrawn="1"/>
        </p:nvSpPr>
        <p:spPr bwMode="auto">
          <a:xfrm>
            <a:off x="2536064" y="2148739"/>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9" name="Oval 2466"/>
          <p:cNvSpPr>
            <a:spLocks noChangeArrowheads="1"/>
          </p:cNvSpPr>
          <p:nvPr userDrawn="1"/>
        </p:nvSpPr>
        <p:spPr bwMode="auto">
          <a:xfrm>
            <a:off x="2056932" y="224431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0" name="Oval 2469"/>
          <p:cNvSpPr>
            <a:spLocks noChangeArrowheads="1"/>
          </p:cNvSpPr>
          <p:nvPr userDrawn="1"/>
        </p:nvSpPr>
        <p:spPr bwMode="auto">
          <a:xfrm>
            <a:off x="2343648" y="2244311"/>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1" name="Oval 2473"/>
          <p:cNvSpPr>
            <a:spLocks noChangeArrowheads="1"/>
          </p:cNvSpPr>
          <p:nvPr userDrawn="1"/>
        </p:nvSpPr>
        <p:spPr bwMode="auto">
          <a:xfrm>
            <a:off x="2727210" y="2244311"/>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2" name="Oval 2482"/>
          <p:cNvSpPr>
            <a:spLocks noChangeArrowheads="1"/>
          </p:cNvSpPr>
          <p:nvPr userDrawn="1"/>
        </p:nvSpPr>
        <p:spPr bwMode="auto">
          <a:xfrm>
            <a:off x="2248074" y="2339883"/>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3" name="Oval 2484"/>
          <p:cNvSpPr>
            <a:spLocks noChangeArrowheads="1"/>
          </p:cNvSpPr>
          <p:nvPr userDrawn="1"/>
        </p:nvSpPr>
        <p:spPr bwMode="auto">
          <a:xfrm>
            <a:off x="2439219" y="2339883"/>
            <a:ext cx="73910"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4" name="Oval 2489"/>
          <p:cNvSpPr>
            <a:spLocks noChangeArrowheads="1"/>
          </p:cNvSpPr>
          <p:nvPr userDrawn="1"/>
        </p:nvSpPr>
        <p:spPr bwMode="auto">
          <a:xfrm>
            <a:off x="2918354" y="2339883"/>
            <a:ext cx="73910"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5" name="Oval 2502"/>
          <p:cNvSpPr>
            <a:spLocks noChangeArrowheads="1"/>
          </p:cNvSpPr>
          <p:nvPr userDrawn="1"/>
        </p:nvSpPr>
        <p:spPr bwMode="auto">
          <a:xfrm>
            <a:off x="2631638" y="2435455"/>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6" name="Oval 2506"/>
          <p:cNvSpPr>
            <a:spLocks noChangeArrowheads="1"/>
          </p:cNvSpPr>
          <p:nvPr userDrawn="1"/>
        </p:nvSpPr>
        <p:spPr bwMode="auto">
          <a:xfrm>
            <a:off x="3015198" y="2435455"/>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7" name="Oval 2510"/>
          <p:cNvSpPr>
            <a:spLocks noChangeArrowheads="1"/>
          </p:cNvSpPr>
          <p:nvPr userDrawn="1"/>
        </p:nvSpPr>
        <p:spPr bwMode="auto">
          <a:xfrm>
            <a:off x="3397488" y="2435455"/>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8" name="Oval 2517"/>
          <p:cNvSpPr>
            <a:spLocks noChangeArrowheads="1"/>
          </p:cNvSpPr>
          <p:nvPr userDrawn="1"/>
        </p:nvSpPr>
        <p:spPr bwMode="auto">
          <a:xfrm>
            <a:off x="2440492" y="253102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9" name="Oval 2521"/>
          <p:cNvSpPr>
            <a:spLocks noChangeArrowheads="1"/>
          </p:cNvSpPr>
          <p:nvPr userDrawn="1"/>
        </p:nvSpPr>
        <p:spPr bwMode="auto">
          <a:xfrm>
            <a:off x="2822780" y="2531027"/>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0" name="Oval 2532"/>
          <p:cNvSpPr>
            <a:spLocks noChangeArrowheads="1"/>
          </p:cNvSpPr>
          <p:nvPr userDrawn="1"/>
        </p:nvSpPr>
        <p:spPr bwMode="auto">
          <a:xfrm>
            <a:off x="2248074" y="2626597"/>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1" name="Oval 2538"/>
          <p:cNvSpPr>
            <a:spLocks noChangeArrowheads="1"/>
          </p:cNvSpPr>
          <p:nvPr userDrawn="1"/>
        </p:nvSpPr>
        <p:spPr bwMode="auto">
          <a:xfrm>
            <a:off x="2822780" y="2626597"/>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2" name="Oval 2545"/>
          <p:cNvSpPr>
            <a:spLocks noChangeArrowheads="1"/>
          </p:cNvSpPr>
          <p:nvPr userDrawn="1"/>
        </p:nvSpPr>
        <p:spPr bwMode="auto">
          <a:xfrm>
            <a:off x="2056932" y="2723445"/>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3" name="Oval 2551"/>
          <p:cNvSpPr>
            <a:spLocks noChangeArrowheads="1"/>
          </p:cNvSpPr>
          <p:nvPr userDrawn="1"/>
        </p:nvSpPr>
        <p:spPr bwMode="auto">
          <a:xfrm>
            <a:off x="2631638" y="2723445"/>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4" name="Oval 2564"/>
          <p:cNvSpPr>
            <a:spLocks noChangeArrowheads="1"/>
          </p:cNvSpPr>
          <p:nvPr userDrawn="1"/>
        </p:nvSpPr>
        <p:spPr bwMode="auto">
          <a:xfrm>
            <a:off x="2631638" y="281901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5" name="Oval 2567"/>
          <p:cNvSpPr>
            <a:spLocks noChangeArrowheads="1"/>
          </p:cNvSpPr>
          <p:nvPr userDrawn="1"/>
        </p:nvSpPr>
        <p:spPr bwMode="auto">
          <a:xfrm>
            <a:off x="2918354" y="2819017"/>
            <a:ext cx="73910"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6" name="Oval 2570"/>
          <p:cNvSpPr>
            <a:spLocks noChangeArrowheads="1"/>
          </p:cNvSpPr>
          <p:nvPr userDrawn="1"/>
        </p:nvSpPr>
        <p:spPr bwMode="auto">
          <a:xfrm>
            <a:off x="3110770" y="2819017"/>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7" name="Oval 2574"/>
          <p:cNvSpPr>
            <a:spLocks noChangeArrowheads="1"/>
          </p:cNvSpPr>
          <p:nvPr userDrawn="1"/>
        </p:nvSpPr>
        <p:spPr bwMode="auto">
          <a:xfrm>
            <a:off x="2440492" y="2915226"/>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8" name="Oval 2589"/>
          <p:cNvSpPr>
            <a:spLocks noChangeArrowheads="1"/>
          </p:cNvSpPr>
          <p:nvPr userDrawn="1"/>
        </p:nvSpPr>
        <p:spPr bwMode="auto">
          <a:xfrm>
            <a:off x="2822780" y="3010798"/>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9" name="Oval 2594"/>
          <p:cNvSpPr>
            <a:spLocks noChangeArrowheads="1"/>
          </p:cNvSpPr>
          <p:nvPr userDrawn="1"/>
        </p:nvSpPr>
        <p:spPr bwMode="auto">
          <a:xfrm>
            <a:off x="2631638" y="3106370"/>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0" name="Oval 2612"/>
          <p:cNvSpPr>
            <a:spLocks noChangeArrowheads="1"/>
          </p:cNvSpPr>
          <p:nvPr userDrawn="1"/>
        </p:nvSpPr>
        <p:spPr bwMode="auto">
          <a:xfrm>
            <a:off x="3301916" y="3681076"/>
            <a:ext cx="72635" cy="73909"/>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1" name="Oval 2614"/>
          <p:cNvSpPr>
            <a:spLocks noChangeArrowheads="1"/>
          </p:cNvSpPr>
          <p:nvPr userDrawn="1"/>
        </p:nvSpPr>
        <p:spPr bwMode="auto">
          <a:xfrm>
            <a:off x="3493058" y="3681076"/>
            <a:ext cx="73910"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2" name="Oval 2616"/>
          <p:cNvSpPr>
            <a:spLocks noChangeArrowheads="1"/>
          </p:cNvSpPr>
          <p:nvPr userDrawn="1"/>
        </p:nvSpPr>
        <p:spPr bwMode="auto">
          <a:xfrm>
            <a:off x="3685477" y="3681076"/>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3" name="Oval 2627"/>
          <p:cNvSpPr>
            <a:spLocks noChangeArrowheads="1"/>
          </p:cNvSpPr>
          <p:nvPr userDrawn="1"/>
        </p:nvSpPr>
        <p:spPr bwMode="auto">
          <a:xfrm>
            <a:off x="3301916" y="3873492"/>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4" name="Oval 2632"/>
          <p:cNvSpPr>
            <a:spLocks noChangeArrowheads="1"/>
          </p:cNvSpPr>
          <p:nvPr userDrawn="1"/>
        </p:nvSpPr>
        <p:spPr bwMode="auto">
          <a:xfrm>
            <a:off x="3781049" y="3873492"/>
            <a:ext cx="72635" cy="73272"/>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5" name="Oval 2639"/>
          <p:cNvSpPr>
            <a:spLocks noChangeArrowheads="1"/>
          </p:cNvSpPr>
          <p:nvPr userDrawn="1"/>
        </p:nvSpPr>
        <p:spPr bwMode="auto">
          <a:xfrm>
            <a:off x="3493058" y="3969704"/>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6" name="Oval 2644"/>
          <p:cNvSpPr>
            <a:spLocks noChangeArrowheads="1"/>
          </p:cNvSpPr>
          <p:nvPr userDrawn="1"/>
        </p:nvSpPr>
        <p:spPr bwMode="auto">
          <a:xfrm>
            <a:off x="3972194" y="3969704"/>
            <a:ext cx="73910"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7" name="Oval 2647"/>
          <p:cNvSpPr>
            <a:spLocks noChangeArrowheads="1"/>
          </p:cNvSpPr>
          <p:nvPr userDrawn="1"/>
        </p:nvSpPr>
        <p:spPr bwMode="auto">
          <a:xfrm>
            <a:off x="3206342" y="4065276"/>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8" name="Oval 2649"/>
          <p:cNvSpPr>
            <a:spLocks noChangeArrowheads="1"/>
          </p:cNvSpPr>
          <p:nvPr userDrawn="1"/>
        </p:nvSpPr>
        <p:spPr bwMode="auto">
          <a:xfrm>
            <a:off x="3397486" y="4065276"/>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9" name="Oval 2652"/>
          <p:cNvSpPr>
            <a:spLocks noChangeArrowheads="1"/>
          </p:cNvSpPr>
          <p:nvPr userDrawn="1"/>
        </p:nvSpPr>
        <p:spPr bwMode="auto">
          <a:xfrm>
            <a:off x="3685477" y="4065276"/>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0" name="Oval 2667"/>
          <p:cNvSpPr>
            <a:spLocks noChangeArrowheads="1"/>
          </p:cNvSpPr>
          <p:nvPr userDrawn="1"/>
        </p:nvSpPr>
        <p:spPr bwMode="auto">
          <a:xfrm>
            <a:off x="3397486" y="4256420"/>
            <a:ext cx="73910"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1" name="Oval 2670"/>
          <p:cNvSpPr>
            <a:spLocks noChangeArrowheads="1"/>
          </p:cNvSpPr>
          <p:nvPr userDrawn="1"/>
        </p:nvSpPr>
        <p:spPr bwMode="auto">
          <a:xfrm>
            <a:off x="3685477" y="4256420"/>
            <a:ext cx="72635" cy="73909"/>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2" name="Oval 2671"/>
          <p:cNvSpPr>
            <a:spLocks noChangeArrowheads="1"/>
          </p:cNvSpPr>
          <p:nvPr userDrawn="1"/>
        </p:nvSpPr>
        <p:spPr bwMode="auto">
          <a:xfrm>
            <a:off x="3781049" y="4256420"/>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3" name="Oval 2685"/>
          <p:cNvSpPr>
            <a:spLocks noChangeArrowheads="1"/>
          </p:cNvSpPr>
          <p:nvPr userDrawn="1"/>
        </p:nvSpPr>
        <p:spPr bwMode="auto">
          <a:xfrm>
            <a:off x="3589907" y="4448838"/>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4" name="Oval 2693"/>
          <p:cNvSpPr>
            <a:spLocks noChangeArrowheads="1"/>
          </p:cNvSpPr>
          <p:nvPr userDrawn="1"/>
        </p:nvSpPr>
        <p:spPr bwMode="auto">
          <a:xfrm>
            <a:off x="3781049" y="4544410"/>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5" name="Oval 2695"/>
          <p:cNvSpPr>
            <a:spLocks noChangeArrowheads="1"/>
          </p:cNvSpPr>
          <p:nvPr userDrawn="1"/>
        </p:nvSpPr>
        <p:spPr bwMode="auto">
          <a:xfrm>
            <a:off x="3397486" y="4639982"/>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6" name="Oval 2702"/>
          <p:cNvSpPr>
            <a:spLocks noChangeArrowheads="1"/>
          </p:cNvSpPr>
          <p:nvPr userDrawn="1"/>
        </p:nvSpPr>
        <p:spPr bwMode="auto">
          <a:xfrm>
            <a:off x="3589907" y="4735552"/>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7" name="Oval 2704"/>
          <p:cNvSpPr>
            <a:spLocks noChangeArrowheads="1"/>
          </p:cNvSpPr>
          <p:nvPr userDrawn="1"/>
        </p:nvSpPr>
        <p:spPr bwMode="auto">
          <a:xfrm>
            <a:off x="3397486" y="4832398"/>
            <a:ext cx="73910" cy="73272"/>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8" name="Oval 2707"/>
          <p:cNvSpPr>
            <a:spLocks noChangeArrowheads="1"/>
          </p:cNvSpPr>
          <p:nvPr userDrawn="1"/>
        </p:nvSpPr>
        <p:spPr bwMode="auto">
          <a:xfrm>
            <a:off x="3397486" y="4928609"/>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9" name="Oval 2712"/>
          <p:cNvSpPr>
            <a:spLocks noChangeArrowheads="1"/>
          </p:cNvSpPr>
          <p:nvPr userDrawn="1"/>
        </p:nvSpPr>
        <p:spPr bwMode="auto">
          <a:xfrm>
            <a:off x="3397486" y="5119753"/>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570" name="Picture 2" descr="C:\Users\ndenic\Documents\Design Projects\Logos\SWIFT_Logo white.png"/>
          <p:cNvPicPr>
            <a:picLocks noChangeAspect="1" noChangeArrowheads="1"/>
          </p:cNvPicPr>
          <p:nvPr userDrawn="1"/>
        </p:nvPicPr>
        <p:blipFill>
          <a:blip r:embed="rId2" cstate="print">
            <a:duotone>
              <a:prstClr val="black"/>
              <a:schemeClr val="tx2">
                <a:tint val="45000"/>
                <a:satMod val="400000"/>
              </a:schemeClr>
            </a:duotone>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194234" y="853067"/>
            <a:ext cx="534033" cy="53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94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16"/>
                                        </p:tgtEl>
                                        <p:attrNameLst>
                                          <p:attrName>style.visibility</p:attrName>
                                        </p:attrNameLst>
                                      </p:cBhvr>
                                      <p:to>
                                        <p:strVal val="visible"/>
                                      </p:to>
                                    </p:set>
                                    <p:animEffect transition="in" filter="fade">
                                      <p:cBhvr>
                                        <p:cTn id="11" dur="250"/>
                                        <p:tgtEl>
                                          <p:spTgt spid="1416"/>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1352"/>
                                        </p:tgtEl>
                                        <p:attrNameLst>
                                          <p:attrName>style.visibility</p:attrName>
                                        </p:attrNameLst>
                                      </p:cBhvr>
                                      <p:to>
                                        <p:strVal val="visible"/>
                                      </p:to>
                                    </p:set>
                                    <p:animEffect transition="in" filter="fade">
                                      <p:cBhvr>
                                        <p:cTn id="15" dur="30"/>
                                        <p:tgtEl>
                                          <p:spTgt spid="1352"/>
                                        </p:tgtEl>
                                      </p:cBhvr>
                                    </p:animEffect>
                                  </p:childTnLst>
                                </p:cTn>
                              </p:par>
                            </p:childTnLst>
                          </p:cTn>
                        </p:par>
                        <p:par>
                          <p:cTn id="16" fill="hold">
                            <p:stCondLst>
                              <p:cond delay="780"/>
                            </p:stCondLst>
                            <p:childTnLst>
                              <p:par>
                                <p:cTn id="17" presetID="10" presetClass="entr" presetSubtype="0" fill="hold" grpId="0" nodeType="afterEffect">
                                  <p:stCondLst>
                                    <p:cond delay="0"/>
                                  </p:stCondLst>
                                  <p:childTnLst>
                                    <p:set>
                                      <p:cBhvr>
                                        <p:cTn id="18" dur="1" fill="hold">
                                          <p:stCondLst>
                                            <p:cond delay="0"/>
                                          </p:stCondLst>
                                        </p:cTn>
                                        <p:tgtEl>
                                          <p:spTgt spid="1537"/>
                                        </p:tgtEl>
                                        <p:attrNameLst>
                                          <p:attrName>style.visibility</p:attrName>
                                        </p:attrNameLst>
                                      </p:cBhvr>
                                      <p:to>
                                        <p:strVal val="visible"/>
                                      </p:to>
                                    </p:set>
                                    <p:animEffect transition="in" filter="fade">
                                      <p:cBhvr>
                                        <p:cTn id="19" dur="30"/>
                                        <p:tgtEl>
                                          <p:spTgt spid="1537"/>
                                        </p:tgtEl>
                                      </p:cBhvr>
                                    </p:animEffect>
                                  </p:childTnLst>
                                </p:cTn>
                              </p:par>
                            </p:childTnLst>
                          </p:cTn>
                        </p:par>
                        <p:par>
                          <p:cTn id="20" fill="hold">
                            <p:stCondLst>
                              <p:cond delay="810"/>
                            </p:stCondLst>
                            <p:childTnLst>
                              <p:par>
                                <p:cTn id="21" presetID="10" presetClass="entr" presetSubtype="0" fill="hold" grpId="0" nodeType="afterEffect">
                                  <p:stCondLst>
                                    <p:cond delay="0"/>
                                  </p:stCondLst>
                                  <p:childTnLst>
                                    <p:set>
                                      <p:cBhvr>
                                        <p:cTn id="22" dur="1" fill="hold">
                                          <p:stCondLst>
                                            <p:cond delay="0"/>
                                          </p:stCondLst>
                                        </p:cTn>
                                        <p:tgtEl>
                                          <p:spTgt spid="1535"/>
                                        </p:tgtEl>
                                        <p:attrNameLst>
                                          <p:attrName>style.visibility</p:attrName>
                                        </p:attrNameLst>
                                      </p:cBhvr>
                                      <p:to>
                                        <p:strVal val="visible"/>
                                      </p:to>
                                    </p:set>
                                    <p:animEffect transition="in" filter="fade">
                                      <p:cBhvr>
                                        <p:cTn id="23" dur="30"/>
                                        <p:tgtEl>
                                          <p:spTgt spid="1535"/>
                                        </p:tgtEl>
                                      </p:cBhvr>
                                    </p:animEffect>
                                  </p:childTnLst>
                                </p:cTn>
                              </p:par>
                            </p:childTnLst>
                          </p:cTn>
                        </p:par>
                        <p:par>
                          <p:cTn id="24" fill="hold">
                            <p:stCondLst>
                              <p:cond delay="840"/>
                            </p:stCondLst>
                            <p:childTnLst>
                              <p:par>
                                <p:cTn id="25" presetID="10" presetClass="entr" presetSubtype="0" fill="hold" grpId="0" nodeType="afterEffect">
                                  <p:stCondLst>
                                    <p:cond delay="0"/>
                                  </p:stCondLst>
                                  <p:childTnLst>
                                    <p:set>
                                      <p:cBhvr>
                                        <p:cTn id="26" dur="1" fill="hold">
                                          <p:stCondLst>
                                            <p:cond delay="0"/>
                                          </p:stCondLst>
                                        </p:cTn>
                                        <p:tgtEl>
                                          <p:spTgt spid="1353"/>
                                        </p:tgtEl>
                                        <p:attrNameLst>
                                          <p:attrName>style.visibility</p:attrName>
                                        </p:attrNameLst>
                                      </p:cBhvr>
                                      <p:to>
                                        <p:strVal val="visible"/>
                                      </p:to>
                                    </p:set>
                                    <p:animEffect transition="in" filter="fade">
                                      <p:cBhvr>
                                        <p:cTn id="27" dur="30"/>
                                        <p:tgtEl>
                                          <p:spTgt spid="1353"/>
                                        </p:tgtEl>
                                      </p:cBhvr>
                                    </p:animEffect>
                                  </p:childTnLst>
                                </p:cTn>
                              </p:par>
                            </p:childTnLst>
                          </p:cTn>
                        </p:par>
                        <p:par>
                          <p:cTn id="28" fill="hold">
                            <p:stCondLst>
                              <p:cond delay="870"/>
                            </p:stCondLst>
                            <p:childTnLst>
                              <p:par>
                                <p:cTn id="29" presetID="10" presetClass="entr" presetSubtype="0" fill="hold" grpId="0" nodeType="afterEffect">
                                  <p:stCondLst>
                                    <p:cond delay="0"/>
                                  </p:stCondLst>
                                  <p:childTnLst>
                                    <p:set>
                                      <p:cBhvr>
                                        <p:cTn id="30" dur="1" fill="hold">
                                          <p:stCondLst>
                                            <p:cond delay="0"/>
                                          </p:stCondLst>
                                        </p:cTn>
                                        <p:tgtEl>
                                          <p:spTgt spid="1355"/>
                                        </p:tgtEl>
                                        <p:attrNameLst>
                                          <p:attrName>style.visibility</p:attrName>
                                        </p:attrNameLst>
                                      </p:cBhvr>
                                      <p:to>
                                        <p:strVal val="visible"/>
                                      </p:to>
                                    </p:set>
                                    <p:animEffect transition="in" filter="fade">
                                      <p:cBhvr>
                                        <p:cTn id="31" dur="30"/>
                                        <p:tgtEl>
                                          <p:spTgt spid="1355"/>
                                        </p:tgtEl>
                                      </p:cBhvr>
                                    </p:animEffect>
                                  </p:childTnLst>
                                </p:cTn>
                              </p:par>
                            </p:childTnLst>
                          </p:cTn>
                        </p:par>
                        <p:par>
                          <p:cTn id="32" fill="hold">
                            <p:stCondLst>
                              <p:cond delay="900"/>
                            </p:stCondLst>
                            <p:childTnLst>
                              <p:par>
                                <p:cTn id="33" presetID="10" presetClass="entr" presetSubtype="0" fill="hold" grpId="0" nodeType="afterEffect">
                                  <p:stCondLst>
                                    <p:cond delay="0"/>
                                  </p:stCondLst>
                                  <p:childTnLst>
                                    <p:set>
                                      <p:cBhvr>
                                        <p:cTn id="34" dur="1" fill="hold">
                                          <p:stCondLst>
                                            <p:cond delay="0"/>
                                          </p:stCondLst>
                                        </p:cTn>
                                        <p:tgtEl>
                                          <p:spTgt spid="1356"/>
                                        </p:tgtEl>
                                        <p:attrNameLst>
                                          <p:attrName>style.visibility</p:attrName>
                                        </p:attrNameLst>
                                      </p:cBhvr>
                                      <p:to>
                                        <p:strVal val="visible"/>
                                      </p:to>
                                    </p:set>
                                    <p:animEffect transition="in" filter="fade">
                                      <p:cBhvr>
                                        <p:cTn id="35" dur="30"/>
                                        <p:tgtEl>
                                          <p:spTgt spid="1356"/>
                                        </p:tgtEl>
                                      </p:cBhvr>
                                    </p:animEffect>
                                  </p:childTnLst>
                                </p:cTn>
                              </p:par>
                            </p:childTnLst>
                          </p:cTn>
                        </p:par>
                        <p:par>
                          <p:cTn id="36" fill="hold">
                            <p:stCondLst>
                              <p:cond delay="930"/>
                            </p:stCondLst>
                            <p:childTnLst>
                              <p:par>
                                <p:cTn id="37" presetID="10" presetClass="entr" presetSubtype="0" fill="hold" grpId="0" nodeType="afterEffect">
                                  <p:stCondLst>
                                    <p:cond delay="0"/>
                                  </p:stCondLst>
                                  <p:childTnLst>
                                    <p:set>
                                      <p:cBhvr>
                                        <p:cTn id="38" dur="1" fill="hold">
                                          <p:stCondLst>
                                            <p:cond delay="0"/>
                                          </p:stCondLst>
                                        </p:cTn>
                                        <p:tgtEl>
                                          <p:spTgt spid="1357"/>
                                        </p:tgtEl>
                                        <p:attrNameLst>
                                          <p:attrName>style.visibility</p:attrName>
                                        </p:attrNameLst>
                                      </p:cBhvr>
                                      <p:to>
                                        <p:strVal val="visible"/>
                                      </p:to>
                                    </p:set>
                                    <p:animEffect transition="in" filter="fade">
                                      <p:cBhvr>
                                        <p:cTn id="39" dur="30"/>
                                        <p:tgtEl>
                                          <p:spTgt spid="1357"/>
                                        </p:tgtEl>
                                      </p:cBhvr>
                                    </p:animEffect>
                                  </p:childTnLst>
                                </p:cTn>
                              </p:par>
                            </p:childTnLst>
                          </p:cTn>
                        </p:par>
                        <p:par>
                          <p:cTn id="40" fill="hold">
                            <p:stCondLst>
                              <p:cond delay="960"/>
                            </p:stCondLst>
                            <p:childTnLst>
                              <p:par>
                                <p:cTn id="41" presetID="10" presetClass="entr" presetSubtype="0" fill="hold" grpId="0" nodeType="afterEffect">
                                  <p:stCondLst>
                                    <p:cond delay="0"/>
                                  </p:stCondLst>
                                  <p:childTnLst>
                                    <p:set>
                                      <p:cBhvr>
                                        <p:cTn id="42" dur="1" fill="hold">
                                          <p:stCondLst>
                                            <p:cond delay="0"/>
                                          </p:stCondLst>
                                        </p:cTn>
                                        <p:tgtEl>
                                          <p:spTgt spid="1359"/>
                                        </p:tgtEl>
                                        <p:attrNameLst>
                                          <p:attrName>style.visibility</p:attrName>
                                        </p:attrNameLst>
                                      </p:cBhvr>
                                      <p:to>
                                        <p:strVal val="visible"/>
                                      </p:to>
                                    </p:set>
                                    <p:animEffect transition="in" filter="fade">
                                      <p:cBhvr>
                                        <p:cTn id="43" dur="30"/>
                                        <p:tgtEl>
                                          <p:spTgt spid="1359"/>
                                        </p:tgtEl>
                                      </p:cBhvr>
                                    </p:animEffect>
                                  </p:childTnLst>
                                </p:cTn>
                              </p:par>
                            </p:childTnLst>
                          </p:cTn>
                        </p:par>
                        <p:par>
                          <p:cTn id="44" fill="hold">
                            <p:stCondLst>
                              <p:cond delay="990"/>
                            </p:stCondLst>
                            <p:childTnLst>
                              <p:par>
                                <p:cTn id="45" presetID="10" presetClass="entr" presetSubtype="0" fill="hold" grpId="0" nodeType="afterEffect">
                                  <p:stCondLst>
                                    <p:cond delay="0"/>
                                  </p:stCondLst>
                                  <p:childTnLst>
                                    <p:set>
                                      <p:cBhvr>
                                        <p:cTn id="46" dur="1" fill="hold">
                                          <p:stCondLst>
                                            <p:cond delay="0"/>
                                          </p:stCondLst>
                                        </p:cTn>
                                        <p:tgtEl>
                                          <p:spTgt spid="1532"/>
                                        </p:tgtEl>
                                        <p:attrNameLst>
                                          <p:attrName>style.visibility</p:attrName>
                                        </p:attrNameLst>
                                      </p:cBhvr>
                                      <p:to>
                                        <p:strVal val="visible"/>
                                      </p:to>
                                    </p:set>
                                    <p:animEffect transition="in" filter="fade">
                                      <p:cBhvr>
                                        <p:cTn id="47" dur="30"/>
                                        <p:tgtEl>
                                          <p:spTgt spid="1532"/>
                                        </p:tgtEl>
                                      </p:cBhvr>
                                    </p:animEffect>
                                  </p:childTnLst>
                                </p:cTn>
                              </p:par>
                            </p:childTnLst>
                          </p:cTn>
                        </p:par>
                        <p:par>
                          <p:cTn id="48" fill="hold">
                            <p:stCondLst>
                              <p:cond delay="1020"/>
                            </p:stCondLst>
                            <p:childTnLst>
                              <p:par>
                                <p:cTn id="49" presetID="10" presetClass="entr" presetSubtype="0" fill="hold" grpId="0" nodeType="afterEffect">
                                  <p:stCondLst>
                                    <p:cond delay="0"/>
                                  </p:stCondLst>
                                  <p:childTnLst>
                                    <p:set>
                                      <p:cBhvr>
                                        <p:cTn id="50" dur="1" fill="hold">
                                          <p:stCondLst>
                                            <p:cond delay="0"/>
                                          </p:stCondLst>
                                        </p:cTn>
                                        <p:tgtEl>
                                          <p:spTgt spid="1536"/>
                                        </p:tgtEl>
                                        <p:attrNameLst>
                                          <p:attrName>style.visibility</p:attrName>
                                        </p:attrNameLst>
                                      </p:cBhvr>
                                      <p:to>
                                        <p:strVal val="visible"/>
                                      </p:to>
                                    </p:set>
                                    <p:animEffect transition="in" filter="fade">
                                      <p:cBhvr>
                                        <p:cTn id="51" dur="30"/>
                                        <p:tgtEl>
                                          <p:spTgt spid="1536"/>
                                        </p:tgtEl>
                                      </p:cBhvr>
                                    </p:animEffect>
                                  </p:childTnLst>
                                </p:cTn>
                              </p:par>
                            </p:childTnLst>
                          </p:cTn>
                        </p:par>
                        <p:par>
                          <p:cTn id="52" fill="hold">
                            <p:stCondLst>
                              <p:cond delay="1050"/>
                            </p:stCondLst>
                            <p:childTnLst>
                              <p:par>
                                <p:cTn id="53" presetID="10" presetClass="entr" presetSubtype="0" fill="hold" grpId="0" nodeType="afterEffect">
                                  <p:stCondLst>
                                    <p:cond delay="0"/>
                                  </p:stCondLst>
                                  <p:childTnLst>
                                    <p:set>
                                      <p:cBhvr>
                                        <p:cTn id="54" dur="1" fill="hold">
                                          <p:stCondLst>
                                            <p:cond delay="0"/>
                                          </p:stCondLst>
                                        </p:cTn>
                                        <p:tgtEl>
                                          <p:spTgt spid="1360"/>
                                        </p:tgtEl>
                                        <p:attrNameLst>
                                          <p:attrName>style.visibility</p:attrName>
                                        </p:attrNameLst>
                                      </p:cBhvr>
                                      <p:to>
                                        <p:strVal val="visible"/>
                                      </p:to>
                                    </p:set>
                                    <p:animEffect transition="in" filter="fade">
                                      <p:cBhvr>
                                        <p:cTn id="55" dur="30"/>
                                        <p:tgtEl>
                                          <p:spTgt spid="1360"/>
                                        </p:tgtEl>
                                      </p:cBhvr>
                                    </p:animEffect>
                                  </p:childTnLst>
                                </p:cTn>
                              </p:par>
                            </p:childTnLst>
                          </p:cTn>
                        </p:par>
                        <p:par>
                          <p:cTn id="56" fill="hold">
                            <p:stCondLst>
                              <p:cond delay="1080"/>
                            </p:stCondLst>
                            <p:childTnLst>
                              <p:par>
                                <p:cTn id="57" presetID="10" presetClass="entr" presetSubtype="0" fill="hold" grpId="0" nodeType="afterEffect">
                                  <p:stCondLst>
                                    <p:cond delay="0"/>
                                  </p:stCondLst>
                                  <p:childTnLst>
                                    <p:set>
                                      <p:cBhvr>
                                        <p:cTn id="58" dur="1" fill="hold">
                                          <p:stCondLst>
                                            <p:cond delay="0"/>
                                          </p:stCondLst>
                                        </p:cTn>
                                        <p:tgtEl>
                                          <p:spTgt spid="1361"/>
                                        </p:tgtEl>
                                        <p:attrNameLst>
                                          <p:attrName>style.visibility</p:attrName>
                                        </p:attrNameLst>
                                      </p:cBhvr>
                                      <p:to>
                                        <p:strVal val="visible"/>
                                      </p:to>
                                    </p:set>
                                    <p:animEffect transition="in" filter="fade">
                                      <p:cBhvr>
                                        <p:cTn id="59" dur="30"/>
                                        <p:tgtEl>
                                          <p:spTgt spid="1361"/>
                                        </p:tgtEl>
                                      </p:cBhvr>
                                    </p:animEffect>
                                  </p:childTnLst>
                                </p:cTn>
                              </p:par>
                            </p:childTnLst>
                          </p:cTn>
                        </p:par>
                        <p:par>
                          <p:cTn id="60" fill="hold">
                            <p:stCondLst>
                              <p:cond delay="1110"/>
                            </p:stCondLst>
                            <p:childTnLst>
                              <p:par>
                                <p:cTn id="61" presetID="10" presetClass="entr" presetSubtype="0" fill="hold" grpId="0" nodeType="afterEffect">
                                  <p:stCondLst>
                                    <p:cond delay="0"/>
                                  </p:stCondLst>
                                  <p:childTnLst>
                                    <p:set>
                                      <p:cBhvr>
                                        <p:cTn id="62" dur="1" fill="hold">
                                          <p:stCondLst>
                                            <p:cond delay="0"/>
                                          </p:stCondLst>
                                        </p:cTn>
                                        <p:tgtEl>
                                          <p:spTgt spid="1362"/>
                                        </p:tgtEl>
                                        <p:attrNameLst>
                                          <p:attrName>style.visibility</p:attrName>
                                        </p:attrNameLst>
                                      </p:cBhvr>
                                      <p:to>
                                        <p:strVal val="visible"/>
                                      </p:to>
                                    </p:set>
                                    <p:animEffect transition="in" filter="fade">
                                      <p:cBhvr>
                                        <p:cTn id="63" dur="30"/>
                                        <p:tgtEl>
                                          <p:spTgt spid="1362"/>
                                        </p:tgtEl>
                                      </p:cBhvr>
                                    </p:animEffect>
                                  </p:childTnLst>
                                </p:cTn>
                              </p:par>
                            </p:childTnLst>
                          </p:cTn>
                        </p:par>
                        <p:par>
                          <p:cTn id="64" fill="hold">
                            <p:stCondLst>
                              <p:cond delay="1140"/>
                            </p:stCondLst>
                            <p:childTnLst>
                              <p:par>
                                <p:cTn id="65" presetID="10" presetClass="entr" presetSubtype="0" fill="hold" grpId="0" nodeType="afterEffect">
                                  <p:stCondLst>
                                    <p:cond delay="0"/>
                                  </p:stCondLst>
                                  <p:childTnLst>
                                    <p:set>
                                      <p:cBhvr>
                                        <p:cTn id="66" dur="1" fill="hold">
                                          <p:stCondLst>
                                            <p:cond delay="0"/>
                                          </p:stCondLst>
                                        </p:cTn>
                                        <p:tgtEl>
                                          <p:spTgt spid="1363"/>
                                        </p:tgtEl>
                                        <p:attrNameLst>
                                          <p:attrName>style.visibility</p:attrName>
                                        </p:attrNameLst>
                                      </p:cBhvr>
                                      <p:to>
                                        <p:strVal val="visible"/>
                                      </p:to>
                                    </p:set>
                                    <p:animEffect transition="in" filter="fade">
                                      <p:cBhvr>
                                        <p:cTn id="67" dur="30"/>
                                        <p:tgtEl>
                                          <p:spTgt spid="1363"/>
                                        </p:tgtEl>
                                      </p:cBhvr>
                                    </p:animEffect>
                                  </p:childTnLst>
                                </p:cTn>
                              </p:par>
                            </p:childTnLst>
                          </p:cTn>
                        </p:par>
                        <p:par>
                          <p:cTn id="68" fill="hold">
                            <p:stCondLst>
                              <p:cond delay="1170"/>
                            </p:stCondLst>
                            <p:childTnLst>
                              <p:par>
                                <p:cTn id="69" presetID="10" presetClass="entr" presetSubtype="0" fill="hold" grpId="0" nodeType="afterEffect">
                                  <p:stCondLst>
                                    <p:cond delay="0"/>
                                  </p:stCondLst>
                                  <p:childTnLst>
                                    <p:set>
                                      <p:cBhvr>
                                        <p:cTn id="70" dur="1" fill="hold">
                                          <p:stCondLst>
                                            <p:cond delay="0"/>
                                          </p:stCondLst>
                                        </p:cTn>
                                        <p:tgtEl>
                                          <p:spTgt spid="1364"/>
                                        </p:tgtEl>
                                        <p:attrNameLst>
                                          <p:attrName>style.visibility</p:attrName>
                                        </p:attrNameLst>
                                      </p:cBhvr>
                                      <p:to>
                                        <p:strVal val="visible"/>
                                      </p:to>
                                    </p:set>
                                    <p:animEffect transition="in" filter="fade">
                                      <p:cBhvr>
                                        <p:cTn id="71" dur="30"/>
                                        <p:tgtEl>
                                          <p:spTgt spid="1364"/>
                                        </p:tgtEl>
                                      </p:cBhvr>
                                    </p:animEffect>
                                  </p:childTnLst>
                                </p:cTn>
                              </p:par>
                            </p:childTnLst>
                          </p:cTn>
                        </p:par>
                        <p:par>
                          <p:cTn id="72" fill="hold">
                            <p:stCondLst>
                              <p:cond delay="1200"/>
                            </p:stCondLst>
                            <p:childTnLst>
                              <p:par>
                                <p:cTn id="73" presetID="10" presetClass="entr" presetSubtype="0" fill="hold" grpId="0" nodeType="afterEffect">
                                  <p:stCondLst>
                                    <p:cond delay="0"/>
                                  </p:stCondLst>
                                  <p:childTnLst>
                                    <p:set>
                                      <p:cBhvr>
                                        <p:cTn id="74" dur="1" fill="hold">
                                          <p:stCondLst>
                                            <p:cond delay="0"/>
                                          </p:stCondLst>
                                        </p:cTn>
                                        <p:tgtEl>
                                          <p:spTgt spid="1365"/>
                                        </p:tgtEl>
                                        <p:attrNameLst>
                                          <p:attrName>style.visibility</p:attrName>
                                        </p:attrNameLst>
                                      </p:cBhvr>
                                      <p:to>
                                        <p:strVal val="visible"/>
                                      </p:to>
                                    </p:set>
                                    <p:animEffect transition="in" filter="fade">
                                      <p:cBhvr>
                                        <p:cTn id="75" dur="30"/>
                                        <p:tgtEl>
                                          <p:spTgt spid="1365"/>
                                        </p:tgtEl>
                                      </p:cBhvr>
                                    </p:animEffect>
                                  </p:childTnLst>
                                </p:cTn>
                              </p:par>
                            </p:childTnLst>
                          </p:cTn>
                        </p:par>
                        <p:par>
                          <p:cTn id="76" fill="hold">
                            <p:stCondLst>
                              <p:cond delay="1230"/>
                            </p:stCondLst>
                            <p:childTnLst>
                              <p:par>
                                <p:cTn id="77" presetID="10" presetClass="entr" presetSubtype="0" fill="hold" grpId="0" nodeType="afterEffect">
                                  <p:stCondLst>
                                    <p:cond delay="0"/>
                                  </p:stCondLst>
                                  <p:childTnLst>
                                    <p:set>
                                      <p:cBhvr>
                                        <p:cTn id="78" dur="1" fill="hold">
                                          <p:stCondLst>
                                            <p:cond delay="0"/>
                                          </p:stCondLst>
                                        </p:cTn>
                                        <p:tgtEl>
                                          <p:spTgt spid="1366"/>
                                        </p:tgtEl>
                                        <p:attrNameLst>
                                          <p:attrName>style.visibility</p:attrName>
                                        </p:attrNameLst>
                                      </p:cBhvr>
                                      <p:to>
                                        <p:strVal val="visible"/>
                                      </p:to>
                                    </p:set>
                                    <p:animEffect transition="in" filter="fade">
                                      <p:cBhvr>
                                        <p:cTn id="79" dur="30"/>
                                        <p:tgtEl>
                                          <p:spTgt spid="1366"/>
                                        </p:tgtEl>
                                      </p:cBhvr>
                                    </p:animEffect>
                                  </p:childTnLst>
                                </p:cTn>
                              </p:par>
                            </p:childTnLst>
                          </p:cTn>
                        </p:par>
                        <p:par>
                          <p:cTn id="80" fill="hold">
                            <p:stCondLst>
                              <p:cond delay="1260"/>
                            </p:stCondLst>
                            <p:childTnLst>
                              <p:par>
                                <p:cTn id="81" presetID="10" presetClass="entr" presetSubtype="0" fill="hold" grpId="0" nodeType="afterEffect">
                                  <p:stCondLst>
                                    <p:cond delay="0"/>
                                  </p:stCondLst>
                                  <p:childTnLst>
                                    <p:set>
                                      <p:cBhvr>
                                        <p:cTn id="82" dur="1" fill="hold">
                                          <p:stCondLst>
                                            <p:cond delay="0"/>
                                          </p:stCondLst>
                                        </p:cTn>
                                        <p:tgtEl>
                                          <p:spTgt spid="1367"/>
                                        </p:tgtEl>
                                        <p:attrNameLst>
                                          <p:attrName>style.visibility</p:attrName>
                                        </p:attrNameLst>
                                      </p:cBhvr>
                                      <p:to>
                                        <p:strVal val="visible"/>
                                      </p:to>
                                    </p:set>
                                    <p:animEffect transition="in" filter="fade">
                                      <p:cBhvr>
                                        <p:cTn id="83" dur="30"/>
                                        <p:tgtEl>
                                          <p:spTgt spid="1367"/>
                                        </p:tgtEl>
                                      </p:cBhvr>
                                    </p:animEffect>
                                  </p:childTnLst>
                                </p:cTn>
                              </p:par>
                            </p:childTnLst>
                          </p:cTn>
                        </p:par>
                        <p:par>
                          <p:cTn id="84" fill="hold">
                            <p:stCondLst>
                              <p:cond delay="1290"/>
                            </p:stCondLst>
                            <p:childTnLst>
                              <p:par>
                                <p:cTn id="85" presetID="10" presetClass="entr" presetSubtype="0" fill="hold" grpId="0" nodeType="afterEffect">
                                  <p:stCondLst>
                                    <p:cond delay="0"/>
                                  </p:stCondLst>
                                  <p:childTnLst>
                                    <p:set>
                                      <p:cBhvr>
                                        <p:cTn id="86" dur="1" fill="hold">
                                          <p:stCondLst>
                                            <p:cond delay="0"/>
                                          </p:stCondLst>
                                        </p:cTn>
                                        <p:tgtEl>
                                          <p:spTgt spid="1368"/>
                                        </p:tgtEl>
                                        <p:attrNameLst>
                                          <p:attrName>style.visibility</p:attrName>
                                        </p:attrNameLst>
                                      </p:cBhvr>
                                      <p:to>
                                        <p:strVal val="visible"/>
                                      </p:to>
                                    </p:set>
                                    <p:animEffect transition="in" filter="fade">
                                      <p:cBhvr>
                                        <p:cTn id="87" dur="30"/>
                                        <p:tgtEl>
                                          <p:spTgt spid="1368"/>
                                        </p:tgtEl>
                                      </p:cBhvr>
                                    </p:animEffect>
                                  </p:childTnLst>
                                </p:cTn>
                              </p:par>
                            </p:childTnLst>
                          </p:cTn>
                        </p:par>
                        <p:par>
                          <p:cTn id="88" fill="hold">
                            <p:stCondLst>
                              <p:cond delay="1320"/>
                            </p:stCondLst>
                            <p:childTnLst>
                              <p:par>
                                <p:cTn id="89" presetID="10" presetClass="entr" presetSubtype="0" fill="hold" grpId="0" nodeType="afterEffect">
                                  <p:stCondLst>
                                    <p:cond delay="0"/>
                                  </p:stCondLst>
                                  <p:childTnLst>
                                    <p:set>
                                      <p:cBhvr>
                                        <p:cTn id="90" dur="1" fill="hold">
                                          <p:stCondLst>
                                            <p:cond delay="0"/>
                                          </p:stCondLst>
                                        </p:cTn>
                                        <p:tgtEl>
                                          <p:spTgt spid="1369"/>
                                        </p:tgtEl>
                                        <p:attrNameLst>
                                          <p:attrName>style.visibility</p:attrName>
                                        </p:attrNameLst>
                                      </p:cBhvr>
                                      <p:to>
                                        <p:strVal val="visible"/>
                                      </p:to>
                                    </p:set>
                                    <p:animEffect transition="in" filter="fade">
                                      <p:cBhvr>
                                        <p:cTn id="91" dur="30"/>
                                        <p:tgtEl>
                                          <p:spTgt spid="1369"/>
                                        </p:tgtEl>
                                      </p:cBhvr>
                                    </p:animEffect>
                                  </p:childTnLst>
                                </p:cTn>
                              </p:par>
                            </p:childTnLst>
                          </p:cTn>
                        </p:par>
                        <p:par>
                          <p:cTn id="92" fill="hold">
                            <p:stCondLst>
                              <p:cond delay="1350"/>
                            </p:stCondLst>
                            <p:childTnLst>
                              <p:par>
                                <p:cTn id="93" presetID="10" presetClass="entr" presetSubtype="0" fill="hold" grpId="0" nodeType="afterEffect">
                                  <p:stCondLst>
                                    <p:cond delay="0"/>
                                  </p:stCondLst>
                                  <p:childTnLst>
                                    <p:set>
                                      <p:cBhvr>
                                        <p:cTn id="94" dur="1" fill="hold">
                                          <p:stCondLst>
                                            <p:cond delay="0"/>
                                          </p:stCondLst>
                                        </p:cTn>
                                        <p:tgtEl>
                                          <p:spTgt spid="1370"/>
                                        </p:tgtEl>
                                        <p:attrNameLst>
                                          <p:attrName>style.visibility</p:attrName>
                                        </p:attrNameLst>
                                      </p:cBhvr>
                                      <p:to>
                                        <p:strVal val="visible"/>
                                      </p:to>
                                    </p:set>
                                    <p:animEffect transition="in" filter="fade">
                                      <p:cBhvr>
                                        <p:cTn id="95" dur="30"/>
                                        <p:tgtEl>
                                          <p:spTgt spid="1370"/>
                                        </p:tgtEl>
                                      </p:cBhvr>
                                    </p:animEffect>
                                  </p:childTnLst>
                                </p:cTn>
                              </p:par>
                            </p:childTnLst>
                          </p:cTn>
                        </p:par>
                        <p:par>
                          <p:cTn id="96" fill="hold">
                            <p:stCondLst>
                              <p:cond delay="1380"/>
                            </p:stCondLst>
                            <p:childTnLst>
                              <p:par>
                                <p:cTn id="97" presetID="10" presetClass="entr" presetSubtype="0" fill="hold" grpId="0" nodeType="afterEffect">
                                  <p:stCondLst>
                                    <p:cond delay="0"/>
                                  </p:stCondLst>
                                  <p:childTnLst>
                                    <p:set>
                                      <p:cBhvr>
                                        <p:cTn id="98" dur="1" fill="hold">
                                          <p:stCondLst>
                                            <p:cond delay="0"/>
                                          </p:stCondLst>
                                        </p:cTn>
                                        <p:tgtEl>
                                          <p:spTgt spid="1371"/>
                                        </p:tgtEl>
                                        <p:attrNameLst>
                                          <p:attrName>style.visibility</p:attrName>
                                        </p:attrNameLst>
                                      </p:cBhvr>
                                      <p:to>
                                        <p:strVal val="visible"/>
                                      </p:to>
                                    </p:set>
                                    <p:animEffect transition="in" filter="fade">
                                      <p:cBhvr>
                                        <p:cTn id="99" dur="30"/>
                                        <p:tgtEl>
                                          <p:spTgt spid="1371"/>
                                        </p:tgtEl>
                                      </p:cBhvr>
                                    </p:animEffect>
                                  </p:childTnLst>
                                </p:cTn>
                              </p:par>
                            </p:childTnLst>
                          </p:cTn>
                        </p:par>
                        <p:par>
                          <p:cTn id="100" fill="hold">
                            <p:stCondLst>
                              <p:cond delay="1410"/>
                            </p:stCondLst>
                            <p:childTnLst>
                              <p:par>
                                <p:cTn id="101" presetID="10" presetClass="entr" presetSubtype="0" fill="hold" grpId="0" nodeType="afterEffect">
                                  <p:stCondLst>
                                    <p:cond delay="0"/>
                                  </p:stCondLst>
                                  <p:childTnLst>
                                    <p:set>
                                      <p:cBhvr>
                                        <p:cTn id="102" dur="1" fill="hold">
                                          <p:stCondLst>
                                            <p:cond delay="0"/>
                                          </p:stCondLst>
                                        </p:cTn>
                                        <p:tgtEl>
                                          <p:spTgt spid="1372"/>
                                        </p:tgtEl>
                                        <p:attrNameLst>
                                          <p:attrName>style.visibility</p:attrName>
                                        </p:attrNameLst>
                                      </p:cBhvr>
                                      <p:to>
                                        <p:strVal val="visible"/>
                                      </p:to>
                                    </p:set>
                                    <p:animEffect transition="in" filter="fade">
                                      <p:cBhvr>
                                        <p:cTn id="103" dur="30"/>
                                        <p:tgtEl>
                                          <p:spTgt spid="1372"/>
                                        </p:tgtEl>
                                      </p:cBhvr>
                                    </p:animEffect>
                                  </p:childTnLst>
                                </p:cTn>
                              </p:par>
                            </p:childTnLst>
                          </p:cTn>
                        </p:par>
                        <p:par>
                          <p:cTn id="104" fill="hold">
                            <p:stCondLst>
                              <p:cond delay="1440"/>
                            </p:stCondLst>
                            <p:childTnLst>
                              <p:par>
                                <p:cTn id="105" presetID="10" presetClass="entr" presetSubtype="0" fill="hold" grpId="0" nodeType="afterEffect">
                                  <p:stCondLst>
                                    <p:cond delay="0"/>
                                  </p:stCondLst>
                                  <p:childTnLst>
                                    <p:set>
                                      <p:cBhvr>
                                        <p:cTn id="106" dur="1" fill="hold">
                                          <p:stCondLst>
                                            <p:cond delay="0"/>
                                          </p:stCondLst>
                                        </p:cTn>
                                        <p:tgtEl>
                                          <p:spTgt spid="1373"/>
                                        </p:tgtEl>
                                        <p:attrNameLst>
                                          <p:attrName>style.visibility</p:attrName>
                                        </p:attrNameLst>
                                      </p:cBhvr>
                                      <p:to>
                                        <p:strVal val="visible"/>
                                      </p:to>
                                    </p:set>
                                    <p:animEffect transition="in" filter="fade">
                                      <p:cBhvr>
                                        <p:cTn id="107" dur="30"/>
                                        <p:tgtEl>
                                          <p:spTgt spid="1373"/>
                                        </p:tgtEl>
                                      </p:cBhvr>
                                    </p:animEffect>
                                  </p:childTnLst>
                                </p:cTn>
                              </p:par>
                            </p:childTnLst>
                          </p:cTn>
                        </p:par>
                        <p:par>
                          <p:cTn id="108" fill="hold">
                            <p:stCondLst>
                              <p:cond delay="1470"/>
                            </p:stCondLst>
                            <p:childTnLst>
                              <p:par>
                                <p:cTn id="109" presetID="10" presetClass="entr" presetSubtype="0" fill="hold" grpId="0" nodeType="afterEffect">
                                  <p:stCondLst>
                                    <p:cond delay="0"/>
                                  </p:stCondLst>
                                  <p:childTnLst>
                                    <p:set>
                                      <p:cBhvr>
                                        <p:cTn id="110" dur="1" fill="hold">
                                          <p:stCondLst>
                                            <p:cond delay="0"/>
                                          </p:stCondLst>
                                        </p:cTn>
                                        <p:tgtEl>
                                          <p:spTgt spid="1374"/>
                                        </p:tgtEl>
                                        <p:attrNameLst>
                                          <p:attrName>style.visibility</p:attrName>
                                        </p:attrNameLst>
                                      </p:cBhvr>
                                      <p:to>
                                        <p:strVal val="visible"/>
                                      </p:to>
                                    </p:set>
                                    <p:animEffect transition="in" filter="fade">
                                      <p:cBhvr>
                                        <p:cTn id="111" dur="30"/>
                                        <p:tgtEl>
                                          <p:spTgt spid="1374"/>
                                        </p:tgtEl>
                                      </p:cBhvr>
                                    </p:animEffect>
                                  </p:childTnLst>
                                </p:cTn>
                              </p:par>
                            </p:childTnLst>
                          </p:cTn>
                        </p:par>
                        <p:par>
                          <p:cTn id="112" fill="hold">
                            <p:stCondLst>
                              <p:cond delay="1500"/>
                            </p:stCondLst>
                            <p:childTnLst>
                              <p:par>
                                <p:cTn id="113" presetID="10" presetClass="entr" presetSubtype="0" fill="hold" grpId="0" nodeType="afterEffect">
                                  <p:stCondLst>
                                    <p:cond delay="0"/>
                                  </p:stCondLst>
                                  <p:childTnLst>
                                    <p:set>
                                      <p:cBhvr>
                                        <p:cTn id="114" dur="1" fill="hold">
                                          <p:stCondLst>
                                            <p:cond delay="0"/>
                                          </p:stCondLst>
                                        </p:cTn>
                                        <p:tgtEl>
                                          <p:spTgt spid="1533"/>
                                        </p:tgtEl>
                                        <p:attrNameLst>
                                          <p:attrName>style.visibility</p:attrName>
                                        </p:attrNameLst>
                                      </p:cBhvr>
                                      <p:to>
                                        <p:strVal val="visible"/>
                                      </p:to>
                                    </p:set>
                                    <p:animEffect transition="in" filter="fade">
                                      <p:cBhvr>
                                        <p:cTn id="115" dur="30"/>
                                        <p:tgtEl>
                                          <p:spTgt spid="1533"/>
                                        </p:tgtEl>
                                      </p:cBhvr>
                                    </p:animEffect>
                                  </p:childTnLst>
                                </p:cTn>
                              </p:par>
                            </p:childTnLst>
                          </p:cTn>
                        </p:par>
                        <p:par>
                          <p:cTn id="116" fill="hold">
                            <p:stCondLst>
                              <p:cond delay="1530"/>
                            </p:stCondLst>
                            <p:childTnLst>
                              <p:par>
                                <p:cTn id="117" presetID="10" presetClass="entr" presetSubtype="0" fill="hold" grpId="0" nodeType="afterEffect">
                                  <p:stCondLst>
                                    <p:cond delay="0"/>
                                  </p:stCondLst>
                                  <p:childTnLst>
                                    <p:set>
                                      <p:cBhvr>
                                        <p:cTn id="118" dur="1" fill="hold">
                                          <p:stCondLst>
                                            <p:cond delay="0"/>
                                          </p:stCondLst>
                                        </p:cTn>
                                        <p:tgtEl>
                                          <p:spTgt spid="1375"/>
                                        </p:tgtEl>
                                        <p:attrNameLst>
                                          <p:attrName>style.visibility</p:attrName>
                                        </p:attrNameLst>
                                      </p:cBhvr>
                                      <p:to>
                                        <p:strVal val="visible"/>
                                      </p:to>
                                    </p:set>
                                    <p:animEffect transition="in" filter="fade">
                                      <p:cBhvr>
                                        <p:cTn id="119" dur="30"/>
                                        <p:tgtEl>
                                          <p:spTgt spid="1375"/>
                                        </p:tgtEl>
                                      </p:cBhvr>
                                    </p:animEffect>
                                  </p:childTnLst>
                                </p:cTn>
                              </p:par>
                            </p:childTnLst>
                          </p:cTn>
                        </p:par>
                        <p:par>
                          <p:cTn id="120" fill="hold">
                            <p:stCondLst>
                              <p:cond delay="1560"/>
                            </p:stCondLst>
                            <p:childTnLst>
                              <p:par>
                                <p:cTn id="121" presetID="10" presetClass="entr" presetSubtype="0" fill="hold" grpId="0" nodeType="afterEffect">
                                  <p:stCondLst>
                                    <p:cond delay="0"/>
                                  </p:stCondLst>
                                  <p:childTnLst>
                                    <p:set>
                                      <p:cBhvr>
                                        <p:cTn id="122" dur="1" fill="hold">
                                          <p:stCondLst>
                                            <p:cond delay="0"/>
                                          </p:stCondLst>
                                        </p:cTn>
                                        <p:tgtEl>
                                          <p:spTgt spid="1534"/>
                                        </p:tgtEl>
                                        <p:attrNameLst>
                                          <p:attrName>style.visibility</p:attrName>
                                        </p:attrNameLst>
                                      </p:cBhvr>
                                      <p:to>
                                        <p:strVal val="visible"/>
                                      </p:to>
                                    </p:set>
                                    <p:animEffect transition="in" filter="fade">
                                      <p:cBhvr>
                                        <p:cTn id="123" dur="30"/>
                                        <p:tgtEl>
                                          <p:spTgt spid="1534"/>
                                        </p:tgtEl>
                                      </p:cBhvr>
                                    </p:animEffect>
                                  </p:childTnLst>
                                </p:cTn>
                              </p:par>
                            </p:childTnLst>
                          </p:cTn>
                        </p:par>
                        <p:par>
                          <p:cTn id="124" fill="hold">
                            <p:stCondLst>
                              <p:cond delay="1590"/>
                            </p:stCondLst>
                            <p:childTnLst>
                              <p:par>
                                <p:cTn id="125" presetID="10" presetClass="entr" presetSubtype="0" fill="hold" grpId="0" nodeType="afterEffect">
                                  <p:stCondLst>
                                    <p:cond delay="0"/>
                                  </p:stCondLst>
                                  <p:childTnLst>
                                    <p:set>
                                      <p:cBhvr>
                                        <p:cTn id="126" dur="1" fill="hold">
                                          <p:stCondLst>
                                            <p:cond delay="0"/>
                                          </p:stCondLst>
                                        </p:cTn>
                                        <p:tgtEl>
                                          <p:spTgt spid="1358"/>
                                        </p:tgtEl>
                                        <p:attrNameLst>
                                          <p:attrName>style.visibility</p:attrName>
                                        </p:attrNameLst>
                                      </p:cBhvr>
                                      <p:to>
                                        <p:strVal val="visible"/>
                                      </p:to>
                                    </p:set>
                                    <p:animEffect transition="in" filter="fade">
                                      <p:cBhvr>
                                        <p:cTn id="127" dur="30"/>
                                        <p:tgtEl>
                                          <p:spTgt spid="1358"/>
                                        </p:tgtEl>
                                      </p:cBhvr>
                                    </p:animEffect>
                                  </p:childTnLst>
                                </p:cTn>
                              </p:par>
                            </p:childTnLst>
                          </p:cTn>
                        </p:par>
                        <p:par>
                          <p:cTn id="128" fill="hold">
                            <p:stCondLst>
                              <p:cond delay="1620"/>
                            </p:stCondLst>
                            <p:childTnLst>
                              <p:par>
                                <p:cTn id="129" presetID="10" presetClass="entr" presetSubtype="0" fill="hold" grpId="0" nodeType="afterEffect">
                                  <p:stCondLst>
                                    <p:cond delay="0"/>
                                  </p:stCondLst>
                                  <p:childTnLst>
                                    <p:set>
                                      <p:cBhvr>
                                        <p:cTn id="130" dur="1" fill="hold">
                                          <p:stCondLst>
                                            <p:cond delay="0"/>
                                          </p:stCondLst>
                                        </p:cTn>
                                        <p:tgtEl>
                                          <p:spTgt spid="1522"/>
                                        </p:tgtEl>
                                        <p:attrNameLst>
                                          <p:attrName>style.visibility</p:attrName>
                                        </p:attrNameLst>
                                      </p:cBhvr>
                                      <p:to>
                                        <p:strVal val="visible"/>
                                      </p:to>
                                    </p:set>
                                    <p:animEffect transition="in" filter="fade">
                                      <p:cBhvr>
                                        <p:cTn id="131" dur="30"/>
                                        <p:tgtEl>
                                          <p:spTgt spid="1522"/>
                                        </p:tgtEl>
                                      </p:cBhvr>
                                    </p:animEffect>
                                  </p:childTnLst>
                                </p:cTn>
                              </p:par>
                            </p:childTnLst>
                          </p:cTn>
                        </p:par>
                        <p:par>
                          <p:cTn id="132" fill="hold">
                            <p:stCondLst>
                              <p:cond delay="1650"/>
                            </p:stCondLst>
                            <p:childTnLst>
                              <p:par>
                                <p:cTn id="133" presetID="10" presetClass="entr" presetSubtype="0" fill="hold" grpId="0" nodeType="afterEffect">
                                  <p:stCondLst>
                                    <p:cond delay="0"/>
                                  </p:stCondLst>
                                  <p:childTnLst>
                                    <p:set>
                                      <p:cBhvr>
                                        <p:cTn id="134" dur="1" fill="hold">
                                          <p:stCondLst>
                                            <p:cond delay="0"/>
                                          </p:stCondLst>
                                        </p:cTn>
                                        <p:tgtEl>
                                          <p:spTgt spid="1523"/>
                                        </p:tgtEl>
                                        <p:attrNameLst>
                                          <p:attrName>style.visibility</p:attrName>
                                        </p:attrNameLst>
                                      </p:cBhvr>
                                      <p:to>
                                        <p:strVal val="visible"/>
                                      </p:to>
                                    </p:set>
                                    <p:animEffect transition="in" filter="fade">
                                      <p:cBhvr>
                                        <p:cTn id="135" dur="30"/>
                                        <p:tgtEl>
                                          <p:spTgt spid="1523"/>
                                        </p:tgtEl>
                                      </p:cBhvr>
                                    </p:animEffect>
                                  </p:childTnLst>
                                </p:cTn>
                              </p:par>
                            </p:childTnLst>
                          </p:cTn>
                        </p:par>
                        <p:par>
                          <p:cTn id="136" fill="hold">
                            <p:stCondLst>
                              <p:cond delay="1680"/>
                            </p:stCondLst>
                            <p:childTnLst>
                              <p:par>
                                <p:cTn id="137" presetID="10" presetClass="entr" presetSubtype="0" fill="hold" grpId="0" nodeType="afterEffect">
                                  <p:stCondLst>
                                    <p:cond delay="0"/>
                                  </p:stCondLst>
                                  <p:childTnLst>
                                    <p:set>
                                      <p:cBhvr>
                                        <p:cTn id="138" dur="1" fill="hold">
                                          <p:stCondLst>
                                            <p:cond delay="0"/>
                                          </p:stCondLst>
                                        </p:cTn>
                                        <p:tgtEl>
                                          <p:spTgt spid="1525"/>
                                        </p:tgtEl>
                                        <p:attrNameLst>
                                          <p:attrName>style.visibility</p:attrName>
                                        </p:attrNameLst>
                                      </p:cBhvr>
                                      <p:to>
                                        <p:strVal val="visible"/>
                                      </p:to>
                                    </p:set>
                                    <p:animEffect transition="in" filter="fade">
                                      <p:cBhvr>
                                        <p:cTn id="139" dur="30"/>
                                        <p:tgtEl>
                                          <p:spTgt spid="1525"/>
                                        </p:tgtEl>
                                      </p:cBhvr>
                                    </p:animEffect>
                                  </p:childTnLst>
                                </p:cTn>
                              </p:par>
                            </p:childTnLst>
                          </p:cTn>
                        </p:par>
                        <p:par>
                          <p:cTn id="140" fill="hold">
                            <p:stCondLst>
                              <p:cond delay="1710"/>
                            </p:stCondLst>
                            <p:childTnLst>
                              <p:par>
                                <p:cTn id="141" presetID="10" presetClass="entr" presetSubtype="0" fill="hold" grpId="0" nodeType="afterEffect">
                                  <p:stCondLst>
                                    <p:cond delay="0"/>
                                  </p:stCondLst>
                                  <p:childTnLst>
                                    <p:set>
                                      <p:cBhvr>
                                        <p:cTn id="142" dur="1" fill="hold">
                                          <p:stCondLst>
                                            <p:cond delay="0"/>
                                          </p:stCondLst>
                                        </p:cTn>
                                        <p:tgtEl>
                                          <p:spTgt spid="1383"/>
                                        </p:tgtEl>
                                        <p:attrNameLst>
                                          <p:attrName>style.visibility</p:attrName>
                                        </p:attrNameLst>
                                      </p:cBhvr>
                                      <p:to>
                                        <p:strVal val="visible"/>
                                      </p:to>
                                    </p:set>
                                    <p:animEffect transition="in" filter="fade">
                                      <p:cBhvr>
                                        <p:cTn id="143" dur="30"/>
                                        <p:tgtEl>
                                          <p:spTgt spid="1383"/>
                                        </p:tgtEl>
                                      </p:cBhvr>
                                    </p:animEffect>
                                  </p:childTnLst>
                                </p:cTn>
                              </p:par>
                            </p:childTnLst>
                          </p:cTn>
                        </p:par>
                        <p:par>
                          <p:cTn id="144" fill="hold">
                            <p:stCondLst>
                              <p:cond delay="1740"/>
                            </p:stCondLst>
                            <p:childTnLst>
                              <p:par>
                                <p:cTn id="145" presetID="10" presetClass="entr" presetSubtype="0" fill="hold" grpId="0" nodeType="afterEffect">
                                  <p:stCondLst>
                                    <p:cond delay="0"/>
                                  </p:stCondLst>
                                  <p:childTnLst>
                                    <p:set>
                                      <p:cBhvr>
                                        <p:cTn id="146" dur="1" fill="hold">
                                          <p:stCondLst>
                                            <p:cond delay="0"/>
                                          </p:stCondLst>
                                        </p:cTn>
                                        <p:tgtEl>
                                          <p:spTgt spid="1402"/>
                                        </p:tgtEl>
                                        <p:attrNameLst>
                                          <p:attrName>style.visibility</p:attrName>
                                        </p:attrNameLst>
                                      </p:cBhvr>
                                      <p:to>
                                        <p:strVal val="visible"/>
                                      </p:to>
                                    </p:set>
                                    <p:animEffect transition="in" filter="fade">
                                      <p:cBhvr>
                                        <p:cTn id="147" dur="30"/>
                                        <p:tgtEl>
                                          <p:spTgt spid="1402"/>
                                        </p:tgtEl>
                                      </p:cBhvr>
                                    </p:animEffect>
                                  </p:childTnLst>
                                </p:cTn>
                              </p:par>
                            </p:childTnLst>
                          </p:cTn>
                        </p:par>
                        <p:par>
                          <p:cTn id="148" fill="hold">
                            <p:stCondLst>
                              <p:cond delay="1770"/>
                            </p:stCondLst>
                            <p:childTnLst>
                              <p:par>
                                <p:cTn id="149" presetID="10" presetClass="entr" presetSubtype="0" fill="hold" grpId="0" nodeType="afterEffect">
                                  <p:stCondLst>
                                    <p:cond delay="0"/>
                                  </p:stCondLst>
                                  <p:childTnLst>
                                    <p:set>
                                      <p:cBhvr>
                                        <p:cTn id="150" dur="1" fill="hold">
                                          <p:stCondLst>
                                            <p:cond delay="0"/>
                                          </p:stCondLst>
                                        </p:cTn>
                                        <p:tgtEl>
                                          <p:spTgt spid="1403"/>
                                        </p:tgtEl>
                                        <p:attrNameLst>
                                          <p:attrName>style.visibility</p:attrName>
                                        </p:attrNameLst>
                                      </p:cBhvr>
                                      <p:to>
                                        <p:strVal val="visible"/>
                                      </p:to>
                                    </p:set>
                                    <p:animEffect transition="in" filter="fade">
                                      <p:cBhvr>
                                        <p:cTn id="151" dur="30"/>
                                        <p:tgtEl>
                                          <p:spTgt spid="1403"/>
                                        </p:tgtEl>
                                      </p:cBhvr>
                                    </p:animEffect>
                                  </p:childTnLst>
                                </p:cTn>
                              </p:par>
                            </p:childTnLst>
                          </p:cTn>
                        </p:par>
                        <p:par>
                          <p:cTn id="152" fill="hold">
                            <p:stCondLst>
                              <p:cond delay="1800"/>
                            </p:stCondLst>
                            <p:childTnLst>
                              <p:par>
                                <p:cTn id="153" presetID="10" presetClass="entr" presetSubtype="0" fill="hold" grpId="0" nodeType="afterEffect">
                                  <p:stCondLst>
                                    <p:cond delay="0"/>
                                  </p:stCondLst>
                                  <p:childTnLst>
                                    <p:set>
                                      <p:cBhvr>
                                        <p:cTn id="154" dur="1" fill="hold">
                                          <p:stCondLst>
                                            <p:cond delay="0"/>
                                          </p:stCondLst>
                                        </p:cTn>
                                        <p:tgtEl>
                                          <p:spTgt spid="1404"/>
                                        </p:tgtEl>
                                        <p:attrNameLst>
                                          <p:attrName>style.visibility</p:attrName>
                                        </p:attrNameLst>
                                      </p:cBhvr>
                                      <p:to>
                                        <p:strVal val="visible"/>
                                      </p:to>
                                    </p:set>
                                    <p:animEffect transition="in" filter="fade">
                                      <p:cBhvr>
                                        <p:cTn id="155" dur="30"/>
                                        <p:tgtEl>
                                          <p:spTgt spid="1404"/>
                                        </p:tgtEl>
                                      </p:cBhvr>
                                    </p:animEffect>
                                  </p:childTnLst>
                                </p:cTn>
                              </p:par>
                            </p:childTnLst>
                          </p:cTn>
                        </p:par>
                        <p:par>
                          <p:cTn id="156" fill="hold">
                            <p:stCondLst>
                              <p:cond delay="1830"/>
                            </p:stCondLst>
                            <p:childTnLst>
                              <p:par>
                                <p:cTn id="157" presetID="10" presetClass="entr" presetSubtype="0" fill="hold" grpId="0" nodeType="afterEffect">
                                  <p:stCondLst>
                                    <p:cond delay="0"/>
                                  </p:stCondLst>
                                  <p:childTnLst>
                                    <p:set>
                                      <p:cBhvr>
                                        <p:cTn id="158" dur="1" fill="hold">
                                          <p:stCondLst>
                                            <p:cond delay="0"/>
                                          </p:stCondLst>
                                        </p:cTn>
                                        <p:tgtEl>
                                          <p:spTgt spid="1405"/>
                                        </p:tgtEl>
                                        <p:attrNameLst>
                                          <p:attrName>style.visibility</p:attrName>
                                        </p:attrNameLst>
                                      </p:cBhvr>
                                      <p:to>
                                        <p:strVal val="visible"/>
                                      </p:to>
                                    </p:set>
                                    <p:animEffect transition="in" filter="fade">
                                      <p:cBhvr>
                                        <p:cTn id="159" dur="30"/>
                                        <p:tgtEl>
                                          <p:spTgt spid="1405"/>
                                        </p:tgtEl>
                                      </p:cBhvr>
                                    </p:animEffect>
                                  </p:childTnLst>
                                </p:cTn>
                              </p:par>
                            </p:childTnLst>
                          </p:cTn>
                        </p:par>
                        <p:par>
                          <p:cTn id="160" fill="hold">
                            <p:stCondLst>
                              <p:cond delay="1860"/>
                            </p:stCondLst>
                            <p:childTnLst>
                              <p:par>
                                <p:cTn id="161" presetID="10" presetClass="entr" presetSubtype="0" fill="hold" grpId="0" nodeType="afterEffect">
                                  <p:stCondLst>
                                    <p:cond delay="0"/>
                                  </p:stCondLst>
                                  <p:childTnLst>
                                    <p:set>
                                      <p:cBhvr>
                                        <p:cTn id="162" dur="1" fill="hold">
                                          <p:stCondLst>
                                            <p:cond delay="0"/>
                                          </p:stCondLst>
                                        </p:cTn>
                                        <p:tgtEl>
                                          <p:spTgt spid="1543"/>
                                        </p:tgtEl>
                                        <p:attrNameLst>
                                          <p:attrName>style.visibility</p:attrName>
                                        </p:attrNameLst>
                                      </p:cBhvr>
                                      <p:to>
                                        <p:strVal val="visible"/>
                                      </p:to>
                                    </p:set>
                                    <p:animEffect transition="in" filter="fade">
                                      <p:cBhvr>
                                        <p:cTn id="163" dur="30"/>
                                        <p:tgtEl>
                                          <p:spTgt spid="1543"/>
                                        </p:tgtEl>
                                      </p:cBhvr>
                                    </p:animEffect>
                                  </p:childTnLst>
                                </p:cTn>
                              </p:par>
                            </p:childTnLst>
                          </p:cTn>
                        </p:par>
                        <p:par>
                          <p:cTn id="164" fill="hold">
                            <p:stCondLst>
                              <p:cond delay="1890"/>
                            </p:stCondLst>
                            <p:childTnLst>
                              <p:par>
                                <p:cTn id="165" presetID="10" presetClass="entr" presetSubtype="0" fill="hold" grpId="0" nodeType="afterEffect">
                                  <p:stCondLst>
                                    <p:cond delay="0"/>
                                  </p:stCondLst>
                                  <p:childTnLst>
                                    <p:set>
                                      <p:cBhvr>
                                        <p:cTn id="166" dur="1" fill="hold">
                                          <p:stCondLst>
                                            <p:cond delay="0"/>
                                          </p:stCondLst>
                                        </p:cTn>
                                        <p:tgtEl>
                                          <p:spTgt spid="1470"/>
                                        </p:tgtEl>
                                        <p:attrNameLst>
                                          <p:attrName>style.visibility</p:attrName>
                                        </p:attrNameLst>
                                      </p:cBhvr>
                                      <p:to>
                                        <p:strVal val="visible"/>
                                      </p:to>
                                    </p:set>
                                    <p:animEffect transition="in" filter="fade">
                                      <p:cBhvr>
                                        <p:cTn id="167" dur="30"/>
                                        <p:tgtEl>
                                          <p:spTgt spid="1470"/>
                                        </p:tgtEl>
                                      </p:cBhvr>
                                    </p:animEffect>
                                  </p:childTnLst>
                                </p:cTn>
                              </p:par>
                            </p:childTnLst>
                          </p:cTn>
                        </p:par>
                        <p:par>
                          <p:cTn id="168" fill="hold">
                            <p:stCondLst>
                              <p:cond delay="1920"/>
                            </p:stCondLst>
                            <p:childTnLst>
                              <p:par>
                                <p:cTn id="169" presetID="10" presetClass="entr" presetSubtype="0" fill="hold" grpId="0" nodeType="afterEffect">
                                  <p:stCondLst>
                                    <p:cond delay="0"/>
                                  </p:stCondLst>
                                  <p:childTnLst>
                                    <p:set>
                                      <p:cBhvr>
                                        <p:cTn id="170" dur="1" fill="hold">
                                          <p:stCondLst>
                                            <p:cond delay="0"/>
                                          </p:stCondLst>
                                        </p:cTn>
                                        <p:tgtEl>
                                          <p:spTgt spid="1471"/>
                                        </p:tgtEl>
                                        <p:attrNameLst>
                                          <p:attrName>style.visibility</p:attrName>
                                        </p:attrNameLst>
                                      </p:cBhvr>
                                      <p:to>
                                        <p:strVal val="visible"/>
                                      </p:to>
                                    </p:set>
                                    <p:animEffect transition="in" filter="fade">
                                      <p:cBhvr>
                                        <p:cTn id="171" dur="30"/>
                                        <p:tgtEl>
                                          <p:spTgt spid="1471"/>
                                        </p:tgtEl>
                                      </p:cBhvr>
                                    </p:animEffect>
                                  </p:childTnLst>
                                </p:cTn>
                              </p:par>
                            </p:childTnLst>
                          </p:cTn>
                        </p:par>
                        <p:par>
                          <p:cTn id="172" fill="hold">
                            <p:stCondLst>
                              <p:cond delay="1950"/>
                            </p:stCondLst>
                            <p:childTnLst>
                              <p:par>
                                <p:cTn id="173" presetID="10" presetClass="entr" presetSubtype="0" fill="hold" grpId="0" nodeType="afterEffect">
                                  <p:stCondLst>
                                    <p:cond delay="0"/>
                                  </p:stCondLst>
                                  <p:childTnLst>
                                    <p:set>
                                      <p:cBhvr>
                                        <p:cTn id="174" dur="1" fill="hold">
                                          <p:stCondLst>
                                            <p:cond delay="0"/>
                                          </p:stCondLst>
                                        </p:cTn>
                                        <p:tgtEl>
                                          <p:spTgt spid="1407"/>
                                        </p:tgtEl>
                                        <p:attrNameLst>
                                          <p:attrName>style.visibility</p:attrName>
                                        </p:attrNameLst>
                                      </p:cBhvr>
                                      <p:to>
                                        <p:strVal val="visible"/>
                                      </p:to>
                                    </p:set>
                                    <p:animEffect transition="in" filter="fade">
                                      <p:cBhvr>
                                        <p:cTn id="175" dur="30"/>
                                        <p:tgtEl>
                                          <p:spTgt spid="1407"/>
                                        </p:tgtEl>
                                      </p:cBhvr>
                                    </p:animEffect>
                                  </p:childTnLst>
                                </p:cTn>
                              </p:par>
                            </p:childTnLst>
                          </p:cTn>
                        </p:par>
                        <p:par>
                          <p:cTn id="176" fill="hold">
                            <p:stCondLst>
                              <p:cond delay="1980"/>
                            </p:stCondLst>
                            <p:childTnLst>
                              <p:par>
                                <p:cTn id="177" presetID="10" presetClass="entr" presetSubtype="0" fill="hold" grpId="0" nodeType="afterEffect">
                                  <p:stCondLst>
                                    <p:cond delay="0"/>
                                  </p:stCondLst>
                                  <p:childTnLst>
                                    <p:set>
                                      <p:cBhvr>
                                        <p:cTn id="178" dur="1" fill="hold">
                                          <p:stCondLst>
                                            <p:cond delay="0"/>
                                          </p:stCondLst>
                                        </p:cTn>
                                        <p:tgtEl>
                                          <p:spTgt spid="1408"/>
                                        </p:tgtEl>
                                        <p:attrNameLst>
                                          <p:attrName>style.visibility</p:attrName>
                                        </p:attrNameLst>
                                      </p:cBhvr>
                                      <p:to>
                                        <p:strVal val="visible"/>
                                      </p:to>
                                    </p:set>
                                    <p:animEffect transition="in" filter="fade">
                                      <p:cBhvr>
                                        <p:cTn id="179" dur="30"/>
                                        <p:tgtEl>
                                          <p:spTgt spid="1408"/>
                                        </p:tgtEl>
                                      </p:cBhvr>
                                    </p:animEffect>
                                  </p:childTnLst>
                                </p:cTn>
                              </p:par>
                            </p:childTnLst>
                          </p:cTn>
                        </p:par>
                        <p:par>
                          <p:cTn id="180" fill="hold">
                            <p:stCondLst>
                              <p:cond delay="2010"/>
                            </p:stCondLst>
                            <p:childTnLst>
                              <p:par>
                                <p:cTn id="181" presetID="10" presetClass="entr" presetSubtype="0" fill="hold" grpId="0" nodeType="afterEffect">
                                  <p:stCondLst>
                                    <p:cond delay="0"/>
                                  </p:stCondLst>
                                  <p:childTnLst>
                                    <p:set>
                                      <p:cBhvr>
                                        <p:cTn id="182" dur="1" fill="hold">
                                          <p:stCondLst>
                                            <p:cond delay="0"/>
                                          </p:stCondLst>
                                        </p:cTn>
                                        <p:tgtEl>
                                          <p:spTgt spid="1386"/>
                                        </p:tgtEl>
                                        <p:attrNameLst>
                                          <p:attrName>style.visibility</p:attrName>
                                        </p:attrNameLst>
                                      </p:cBhvr>
                                      <p:to>
                                        <p:strVal val="visible"/>
                                      </p:to>
                                    </p:set>
                                    <p:animEffect transition="in" filter="fade">
                                      <p:cBhvr>
                                        <p:cTn id="183" dur="30"/>
                                        <p:tgtEl>
                                          <p:spTgt spid="1386"/>
                                        </p:tgtEl>
                                      </p:cBhvr>
                                    </p:animEffect>
                                  </p:childTnLst>
                                </p:cTn>
                              </p:par>
                            </p:childTnLst>
                          </p:cTn>
                        </p:par>
                        <p:par>
                          <p:cTn id="184" fill="hold">
                            <p:stCondLst>
                              <p:cond delay="2040"/>
                            </p:stCondLst>
                            <p:childTnLst>
                              <p:par>
                                <p:cTn id="185" presetID="10" presetClass="entr" presetSubtype="0" fill="hold" grpId="0" nodeType="afterEffect">
                                  <p:stCondLst>
                                    <p:cond delay="0"/>
                                  </p:stCondLst>
                                  <p:childTnLst>
                                    <p:set>
                                      <p:cBhvr>
                                        <p:cTn id="186" dur="1" fill="hold">
                                          <p:stCondLst>
                                            <p:cond delay="0"/>
                                          </p:stCondLst>
                                        </p:cTn>
                                        <p:tgtEl>
                                          <p:spTgt spid="1409"/>
                                        </p:tgtEl>
                                        <p:attrNameLst>
                                          <p:attrName>style.visibility</p:attrName>
                                        </p:attrNameLst>
                                      </p:cBhvr>
                                      <p:to>
                                        <p:strVal val="visible"/>
                                      </p:to>
                                    </p:set>
                                    <p:animEffect transition="in" filter="fade">
                                      <p:cBhvr>
                                        <p:cTn id="187" dur="30"/>
                                        <p:tgtEl>
                                          <p:spTgt spid="1409"/>
                                        </p:tgtEl>
                                      </p:cBhvr>
                                    </p:animEffect>
                                  </p:childTnLst>
                                </p:cTn>
                              </p:par>
                            </p:childTnLst>
                          </p:cTn>
                        </p:par>
                        <p:par>
                          <p:cTn id="188" fill="hold">
                            <p:stCondLst>
                              <p:cond delay="2070"/>
                            </p:stCondLst>
                            <p:childTnLst>
                              <p:par>
                                <p:cTn id="189" presetID="10" presetClass="entr" presetSubtype="0" fill="hold" grpId="0" nodeType="afterEffect">
                                  <p:stCondLst>
                                    <p:cond delay="0"/>
                                  </p:stCondLst>
                                  <p:childTnLst>
                                    <p:set>
                                      <p:cBhvr>
                                        <p:cTn id="190" dur="1" fill="hold">
                                          <p:stCondLst>
                                            <p:cond delay="0"/>
                                          </p:stCondLst>
                                        </p:cTn>
                                        <p:tgtEl>
                                          <p:spTgt spid="1414"/>
                                        </p:tgtEl>
                                        <p:attrNameLst>
                                          <p:attrName>style.visibility</p:attrName>
                                        </p:attrNameLst>
                                      </p:cBhvr>
                                      <p:to>
                                        <p:strVal val="visible"/>
                                      </p:to>
                                    </p:set>
                                    <p:animEffect transition="in" filter="fade">
                                      <p:cBhvr>
                                        <p:cTn id="191" dur="30"/>
                                        <p:tgtEl>
                                          <p:spTgt spid="1414"/>
                                        </p:tgtEl>
                                      </p:cBhvr>
                                    </p:animEffect>
                                  </p:childTnLst>
                                </p:cTn>
                              </p:par>
                            </p:childTnLst>
                          </p:cTn>
                        </p:par>
                        <p:par>
                          <p:cTn id="192" fill="hold">
                            <p:stCondLst>
                              <p:cond delay="2100"/>
                            </p:stCondLst>
                            <p:childTnLst>
                              <p:par>
                                <p:cTn id="193" presetID="10" presetClass="entr" presetSubtype="0" fill="hold" grpId="0" nodeType="afterEffect">
                                  <p:stCondLst>
                                    <p:cond delay="0"/>
                                  </p:stCondLst>
                                  <p:childTnLst>
                                    <p:set>
                                      <p:cBhvr>
                                        <p:cTn id="194" dur="1" fill="hold">
                                          <p:stCondLst>
                                            <p:cond delay="0"/>
                                          </p:stCondLst>
                                        </p:cTn>
                                        <p:tgtEl>
                                          <p:spTgt spid="1415"/>
                                        </p:tgtEl>
                                        <p:attrNameLst>
                                          <p:attrName>style.visibility</p:attrName>
                                        </p:attrNameLst>
                                      </p:cBhvr>
                                      <p:to>
                                        <p:strVal val="visible"/>
                                      </p:to>
                                    </p:set>
                                    <p:animEffect transition="in" filter="fade">
                                      <p:cBhvr>
                                        <p:cTn id="195" dur="30"/>
                                        <p:tgtEl>
                                          <p:spTgt spid="1415"/>
                                        </p:tgtEl>
                                      </p:cBhvr>
                                    </p:animEffect>
                                  </p:childTnLst>
                                </p:cTn>
                              </p:par>
                            </p:childTnLst>
                          </p:cTn>
                        </p:par>
                        <p:par>
                          <p:cTn id="196" fill="hold">
                            <p:stCondLst>
                              <p:cond delay="2130"/>
                            </p:stCondLst>
                            <p:childTnLst>
                              <p:par>
                                <p:cTn id="197" presetID="10" presetClass="entr" presetSubtype="0" fill="hold" grpId="0" nodeType="afterEffect">
                                  <p:stCondLst>
                                    <p:cond delay="0"/>
                                  </p:stCondLst>
                                  <p:childTnLst>
                                    <p:set>
                                      <p:cBhvr>
                                        <p:cTn id="198" dur="1" fill="hold">
                                          <p:stCondLst>
                                            <p:cond delay="0"/>
                                          </p:stCondLst>
                                        </p:cTn>
                                        <p:tgtEl>
                                          <p:spTgt spid="1437"/>
                                        </p:tgtEl>
                                        <p:attrNameLst>
                                          <p:attrName>style.visibility</p:attrName>
                                        </p:attrNameLst>
                                      </p:cBhvr>
                                      <p:to>
                                        <p:strVal val="visible"/>
                                      </p:to>
                                    </p:set>
                                    <p:animEffect transition="in" filter="fade">
                                      <p:cBhvr>
                                        <p:cTn id="199" dur="30"/>
                                        <p:tgtEl>
                                          <p:spTgt spid="1437"/>
                                        </p:tgtEl>
                                      </p:cBhvr>
                                    </p:animEffect>
                                  </p:childTnLst>
                                </p:cTn>
                              </p:par>
                            </p:childTnLst>
                          </p:cTn>
                        </p:par>
                        <p:par>
                          <p:cTn id="200" fill="hold">
                            <p:stCondLst>
                              <p:cond delay="2160"/>
                            </p:stCondLst>
                            <p:childTnLst>
                              <p:par>
                                <p:cTn id="201" presetID="10" presetClass="entr" presetSubtype="0" fill="hold" grpId="0" nodeType="afterEffect">
                                  <p:stCondLst>
                                    <p:cond delay="0"/>
                                  </p:stCondLst>
                                  <p:childTnLst>
                                    <p:set>
                                      <p:cBhvr>
                                        <p:cTn id="202" dur="1" fill="hold">
                                          <p:stCondLst>
                                            <p:cond delay="0"/>
                                          </p:stCondLst>
                                        </p:cTn>
                                        <p:tgtEl>
                                          <p:spTgt spid="1438"/>
                                        </p:tgtEl>
                                        <p:attrNameLst>
                                          <p:attrName>style.visibility</p:attrName>
                                        </p:attrNameLst>
                                      </p:cBhvr>
                                      <p:to>
                                        <p:strVal val="visible"/>
                                      </p:to>
                                    </p:set>
                                    <p:animEffect transition="in" filter="fade">
                                      <p:cBhvr>
                                        <p:cTn id="203" dur="30"/>
                                        <p:tgtEl>
                                          <p:spTgt spid="1438"/>
                                        </p:tgtEl>
                                      </p:cBhvr>
                                    </p:animEffect>
                                  </p:childTnLst>
                                </p:cTn>
                              </p:par>
                            </p:childTnLst>
                          </p:cTn>
                        </p:par>
                        <p:par>
                          <p:cTn id="204" fill="hold">
                            <p:stCondLst>
                              <p:cond delay="2190"/>
                            </p:stCondLst>
                            <p:childTnLst>
                              <p:par>
                                <p:cTn id="205" presetID="10" presetClass="entr" presetSubtype="0" fill="hold" grpId="0" nodeType="afterEffect">
                                  <p:stCondLst>
                                    <p:cond delay="0"/>
                                  </p:stCondLst>
                                  <p:childTnLst>
                                    <p:set>
                                      <p:cBhvr>
                                        <p:cTn id="206" dur="1" fill="hold">
                                          <p:stCondLst>
                                            <p:cond delay="0"/>
                                          </p:stCondLst>
                                        </p:cTn>
                                        <p:tgtEl>
                                          <p:spTgt spid="1439"/>
                                        </p:tgtEl>
                                        <p:attrNameLst>
                                          <p:attrName>style.visibility</p:attrName>
                                        </p:attrNameLst>
                                      </p:cBhvr>
                                      <p:to>
                                        <p:strVal val="visible"/>
                                      </p:to>
                                    </p:set>
                                    <p:animEffect transition="in" filter="fade">
                                      <p:cBhvr>
                                        <p:cTn id="207" dur="30"/>
                                        <p:tgtEl>
                                          <p:spTgt spid="1439"/>
                                        </p:tgtEl>
                                      </p:cBhvr>
                                    </p:animEffect>
                                  </p:childTnLst>
                                </p:cTn>
                              </p:par>
                            </p:childTnLst>
                          </p:cTn>
                        </p:par>
                        <p:par>
                          <p:cTn id="208" fill="hold">
                            <p:stCondLst>
                              <p:cond delay="2220"/>
                            </p:stCondLst>
                            <p:childTnLst>
                              <p:par>
                                <p:cTn id="209" presetID="10" presetClass="entr" presetSubtype="0" fill="hold" grpId="0" nodeType="afterEffect">
                                  <p:stCondLst>
                                    <p:cond delay="0"/>
                                  </p:stCondLst>
                                  <p:childTnLst>
                                    <p:set>
                                      <p:cBhvr>
                                        <p:cTn id="210" dur="1" fill="hold">
                                          <p:stCondLst>
                                            <p:cond delay="0"/>
                                          </p:stCondLst>
                                        </p:cTn>
                                        <p:tgtEl>
                                          <p:spTgt spid="1440"/>
                                        </p:tgtEl>
                                        <p:attrNameLst>
                                          <p:attrName>style.visibility</p:attrName>
                                        </p:attrNameLst>
                                      </p:cBhvr>
                                      <p:to>
                                        <p:strVal val="visible"/>
                                      </p:to>
                                    </p:set>
                                    <p:animEffect transition="in" filter="fade">
                                      <p:cBhvr>
                                        <p:cTn id="211" dur="30"/>
                                        <p:tgtEl>
                                          <p:spTgt spid="1440"/>
                                        </p:tgtEl>
                                      </p:cBhvr>
                                    </p:animEffect>
                                  </p:childTnLst>
                                </p:cTn>
                              </p:par>
                            </p:childTnLst>
                          </p:cTn>
                        </p:par>
                        <p:par>
                          <p:cTn id="212" fill="hold">
                            <p:stCondLst>
                              <p:cond delay="2250"/>
                            </p:stCondLst>
                            <p:childTnLst>
                              <p:par>
                                <p:cTn id="213" presetID="10" presetClass="entr" presetSubtype="0" fill="hold" grpId="0" nodeType="afterEffect">
                                  <p:stCondLst>
                                    <p:cond delay="0"/>
                                  </p:stCondLst>
                                  <p:childTnLst>
                                    <p:set>
                                      <p:cBhvr>
                                        <p:cTn id="214" dur="1" fill="hold">
                                          <p:stCondLst>
                                            <p:cond delay="0"/>
                                          </p:stCondLst>
                                        </p:cTn>
                                        <p:tgtEl>
                                          <p:spTgt spid="1441"/>
                                        </p:tgtEl>
                                        <p:attrNameLst>
                                          <p:attrName>style.visibility</p:attrName>
                                        </p:attrNameLst>
                                      </p:cBhvr>
                                      <p:to>
                                        <p:strVal val="visible"/>
                                      </p:to>
                                    </p:set>
                                    <p:animEffect transition="in" filter="fade">
                                      <p:cBhvr>
                                        <p:cTn id="215" dur="30"/>
                                        <p:tgtEl>
                                          <p:spTgt spid="1441"/>
                                        </p:tgtEl>
                                      </p:cBhvr>
                                    </p:animEffect>
                                  </p:childTnLst>
                                </p:cTn>
                              </p:par>
                            </p:childTnLst>
                          </p:cTn>
                        </p:par>
                        <p:par>
                          <p:cTn id="216" fill="hold">
                            <p:stCondLst>
                              <p:cond delay="2280"/>
                            </p:stCondLst>
                            <p:childTnLst>
                              <p:par>
                                <p:cTn id="217" presetID="10" presetClass="entr" presetSubtype="0" fill="hold" grpId="0" nodeType="afterEffect">
                                  <p:stCondLst>
                                    <p:cond delay="0"/>
                                  </p:stCondLst>
                                  <p:childTnLst>
                                    <p:set>
                                      <p:cBhvr>
                                        <p:cTn id="218" dur="1" fill="hold">
                                          <p:stCondLst>
                                            <p:cond delay="0"/>
                                          </p:stCondLst>
                                        </p:cTn>
                                        <p:tgtEl>
                                          <p:spTgt spid="1478"/>
                                        </p:tgtEl>
                                        <p:attrNameLst>
                                          <p:attrName>style.visibility</p:attrName>
                                        </p:attrNameLst>
                                      </p:cBhvr>
                                      <p:to>
                                        <p:strVal val="visible"/>
                                      </p:to>
                                    </p:set>
                                    <p:animEffect transition="in" filter="fade">
                                      <p:cBhvr>
                                        <p:cTn id="219" dur="30"/>
                                        <p:tgtEl>
                                          <p:spTgt spid="1478"/>
                                        </p:tgtEl>
                                      </p:cBhvr>
                                    </p:animEffect>
                                  </p:childTnLst>
                                </p:cTn>
                              </p:par>
                            </p:childTnLst>
                          </p:cTn>
                        </p:par>
                        <p:par>
                          <p:cTn id="220" fill="hold">
                            <p:stCondLst>
                              <p:cond delay="2310"/>
                            </p:stCondLst>
                            <p:childTnLst>
                              <p:par>
                                <p:cTn id="221" presetID="10" presetClass="entr" presetSubtype="0" fill="hold" grpId="0" nodeType="afterEffect">
                                  <p:stCondLst>
                                    <p:cond delay="0"/>
                                  </p:stCondLst>
                                  <p:childTnLst>
                                    <p:set>
                                      <p:cBhvr>
                                        <p:cTn id="222" dur="1" fill="hold">
                                          <p:stCondLst>
                                            <p:cond delay="0"/>
                                          </p:stCondLst>
                                        </p:cTn>
                                        <p:tgtEl>
                                          <p:spTgt spid="1442"/>
                                        </p:tgtEl>
                                        <p:attrNameLst>
                                          <p:attrName>style.visibility</p:attrName>
                                        </p:attrNameLst>
                                      </p:cBhvr>
                                      <p:to>
                                        <p:strVal val="visible"/>
                                      </p:to>
                                    </p:set>
                                    <p:animEffect transition="in" filter="fade">
                                      <p:cBhvr>
                                        <p:cTn id="223" dur="30"/>
                                        <p:tgtEl>
                                          <p:spTgt spid="1442"/>
                                        </p:tgtEl>
                                      </p:cBhvr>
                                    </p:animEffect>
                                  </p:childTnLst>
                                </p:cTn>
                              </p:par>
                            </p:childTnLst>
                          </p:cTn>
                        </p:par>
                        <p:par>
                          <p:cTn id="224" fill="hold">
                            <p:stCondLst>
                              <p:cond delay="2340"/>
                            </p:stCondLst>
                            <p:childTnLst>
                              <p:par>
                                <p:cTn id="225" presetID="10" presetClass="entr" presetSubtype="0" fill="hold" grpId="0" nodeType="afterEffect">
                                  <p:stCondLst>
                                    <p:cond delay="0"/>
                                  </p:stCondLst>
                                  <p:childTnLst>
                                    <p:set>
                                      <p:cBhvr>
                                        <p:cTn id="226" dur="1" fill="hold">
                                          <p:stCondLst>
                                            <p:cond delay="0"/>
                                          </p:stCondLst>
                                        </p:cTn>
                                        <p:tgtEl>
                                          <p:spTgt spid="1443"/>
                                        </p:tgtEl>
                                        <p:attrNameLst>
                                          <p:attrName>style.visibility</p:attrName>
                                        </p:attrNameLst>
                                      </p:cBhvr>
                                      <p:to>
                                        <p:strVal val="visible"/>
                                      </p:to>
                                    </p:set>
                                    <p:animEffect transition="in" filter="fade">
                                      <p:cBhvr>
                                        <p:cTn id="227" dur="30"/>
                                        <p:tgtEl>
                                          <p:spTgt spid="1443"/>
                                        </p:tgtEl>
                                      </p:cBhvr>
                                    </p:animEffect>
                                  </p:childTnLst>
                                </p:cTn>
                              </p:par>
                            </p:childTnLst>
                          </p:cTn>
                        </p:par>
                        <p:par>
                          <p:cTn id="228" fill="hold">
                            <p:stCondLst>
                              <p:cond delay="2370"/>
                            </p:stCondLst>
                            <p:childTnLst>
                              <p:par>
                                <p:cTn id="229" presetID="10" presetClass="entr" presetSubtype="0" fill="hold" grpId="0" nodeType="afterEffect">
                                  <p:stCondLst>
                                    <p:cond delay="0"/>
                                  </p:stCondLst>
                                  <p:childTnLst>
                                    <p:set>
                                      <p:cBhvr>
                                        <p:cTn id="230" dur="1" fill="hold">
                                          <p:stCondLst>
                                            <p:cond delay="0"/>
                                          </p:stCondLst>
                                        </p:cTn>
                                        <p:tgtEl>
                                          <p:spTgt spid="1406"/>
                                        </p:tgtEl>
                                        <p:attrNameLst>
                                          <p:attrName>style.visibility</p:attrName>
                                        </p:attrNameLst>
                                      </p:cBhvr>
                                      <p:to>
                                        <p:strVal val="visible"/>
                                      </p:to>
                                    </p:set>
                                    <p:animEffect transition="in" filter="fade">
                                      <p:cBhvr>
                                        <p:cTn id="231" dur="30"/>
                                        <p:tgtEl>
                                          <p:spTgt spid="1406"/>
                                        </p:tgtEl>
                                      </p:cBhvr>
                                    </p:animEffect>
                                  </p:childTnLst>
                                </p:cTn>
                              </p:par>
                            </p:childTnLst>
                          </p:cTn>
                        </p:par>
                        <p:par>
                          <p:cTn id="232" fill="hold">
                            <p:stCondLst>
                              <p:cond delay="2400"/>
                            </p:stCondLst>
                            <p:childTnLst>
                              <p:par>
                                <p:cTn id="233" presetID="10" presetClass="entr" presetSubtype="0" fill="hold" grpId="0" nodeType="afterEffect">
                                  <p:stCondLst>
                                    <p:cond delay="0"/>
                                  </p:stCondLst>
                                  <p:childTnLst>
                                    <p:set>
                                      <p:cBhvr>
                                        <p:cTn id="234" dur="1" fill="hold">
                                          <p:stCondLst>
                                            <p:cond delay="0"/>
                                          </p:stCondLst>
                                        </p:cTn>
                                        <p:tgtEl>
                                          <p:spTgt spid="1444"/>
                                        </p:tgtEl>
                                        <p:attrNameLst>
                                          <p:attrName>style.visibility</p:attrName>
                                        </p:attrNameLst>
                                      </p:cBhvr>
                                      <p:to>
                                        <p:strVal val="visible"/>
                                      </p:to>
                                    </p:set>
                                    <p:animEffect transition="in" filter="fade">
                                      <p:cBhvr>
                                        <p:cTn id="235" dur="30"/>
                                        <p:tgtEl>
                                          <p:spTgt spid="1444"/>
                                        </p:tgtEl>
                                      </p:cBhvr>
                                    </p:animEffect>
                                  </p:childTnLst>
                                </p:cTn>
                              </p:par>
                            </p:childTnLst>
                          </p:cTn>
                        </p:par>
                        <p:par>
                          <p:cTn id="236" fill="hold">
                            <p:stCondLst>
                              <p:cond delay="2430"/>
                            </p:stCondLst>
                            <p:childTnLst>
                              <p:par>
                                <p:cTn id="237" presetID="10" presetClass="entr" presetSubtype="0" fill="hold" grpId="0" nodeType="afterEffect">
                                  <p:stCondLst>
                                    <p:cond delay="0"/>
                                  </p:stCondLst>
                                  <p:childTnLst>
                                    <p:set>
                                      <p:cBhvr>
                                        <p:cTn id="238" dur="1" fill="hold">
                                          <p:stCondLst>
                                            <p:cond delay="0"/>
                                          </p:stCondLst>
                                        </p:cTn>
                                        <p:tgtEl>
                                          <p:spTgt spid="1445"/>
                                        </p:tgtEl>
                                        <p:attrNameLst>
                                          <p:attrName>style.visibility</p:attrName>
                                        </p:attrNameLst>
                                      </p:cBhvr>
                                      <p:to>
                                        <p:strVal val="visible"/>
                                      </p:to>
                                    </p:set>
                                    <p:animEffect transition="in" filter="fade">
                                      <p:cBhvr>
                                        <p:cTn id="239" dur="30"/>
                                        <p:tgtEl>
                                          <p:spTgt spid="1445"/>
                                        </p:tgtEl>
                                      </p:cBhvr>
                                    </p:animEffect>
                                  </p:childTnLst>
                                </p:cTn>
                              </p:par>
                            </p:childTnLst>
                          </p:cTn>
                        </p:par>
                        <p:par>
                          <p:cTn id="240" fill="hold">
                            <p:stCondLst>
                              <p:cond delay="2460"/>
                            </p:stCondLst>
                            <p:childTnLst>
                              <p:par>
                                <p:cTn id="241" presetID="10" presetClass="entr" presetSubtype="0" fill="hold" grpId="0" nodeType="afterEffect">
                                  <p:stCondLst>
                                    <p:cond delay="0"/>
                                  </p:stCondLst>
                                  <p:childTnLst>
                                    <p:set>
                                      <p:cBhvr>
                                        <p:cTn id="242" dur="1" fill="hold">
                                          <p:stCondLst>
                                            <p:cond delay="0"/>
                                          </p:stCondLst>
                                        </p:cTn>
                                        <p:tgtEl>
                                          <p:spTgt spid="1446"/>
                                        </p:tgtEl>
                                        <p:attrNameLst>
                                          <p:attrName>style.visibility</p:attrName>
                                        </p:attrNameLst>
                                      </p:cBhvr>
                                      <p:to>
                                        <p:strVal val="visible"/>
                                      </p:to>
                                    </p:set>
                                    <p:animEffect transition="in" filter="fade">
                                      <p:cBhvr>
                                        <p:cTn id="243" dur="30"/>
                                        <p:tgtEl>
                                          <p:spTgt spid="1446"/>
                                        </p:tgtEl>
                                      </p:cBhvr>
                                    </p:animEffect>
                                  </p:childTnLst>
                                </p:cTn>
                              </p:par>
                            </p:childTnLst>
                          </p:cTn>
                        </p:par>
                        <p:par>
                          <p:cTn id="244" fill="hold">
                            <p:stCondLst>
                              <p:cond delay="2490"/>
                            </p:stCondLst>
                            <p:childTnLst>
                              <p:par>
                                <p:cTn id="245" presetID="10" presetClass="entr" presetSubtype="0" fill="hold" grpId="0" nodeType="afterEffect">
                                  <p:stCondLst>
                                    <p:cond delay="0"/>
                                  </p:stCondLst>
                                  <p:childTnLst>
                                    <p:set>
                                      <p:cBhvr>
                                        <p:cTn id="246" dur="1" fill="hold">
                                          <p:stCondLst>
                                            <p:cond delay="0"/>
                                          </p:stCondLst>
                                        </p:cTn>
                                        <p:tgtEl>
                                          <p:spTgt spid="1447"/>
                                        </p:tgtEl>
                                        <p:attrNameLst>
                                          <p:attrName>style.visibility</p:attrName>
                                        </p:attrNameLst>
                                      </p:cBhvr>
                                      <p:to>
                                        <p:strVal val="visible"/>
                                      </p:to>
                                    </p:set>
                                    <p:animEffect transition="in" filter="fade">
                                      <p:cBhvr>
                                        <p:cTn id="247" dur="30"/>
                                        <p:tgtEl>
                                          <p:spTgt spid="1447"/>
                                        </p:tgtEl>
                                      </p:cBhvr>
                                    </p:animEffect>
                                  </p:childTnLst>
                                </p:cTn>
                              </p:par>
                            </p:childTnLst>
                          </p:cTn>
                        </p:par>
                        <p:par>
                          <p:cTn id="248" fill="hold">
                            <p:stCondLst>
                              <p:cond delay="2520"/>
                            </p:stCondLst>
                            <p:childTnLst>
                              <p:par>
                                <p:cTn id="249" presetID="10" presetClass="entr" presetSubtype="0" fill="hold" grpId="0" nodeType="afterEffect">
                                  <p:stCondLst>
                                    <p:cond delay="0"/>
                                  </p:stCondLst>
                                  <p:childTnLst>
                                    <p:set>
                                      <p:cBhvr>
                                        <p:cTn id="250" dur="1" fill="hold">
                                          <p:stCondLst>
                                            <p:cond delay="0"/>
                                          </p:stCondLst>
                                        </p:cTn>
                                        <p:tgtEl>
                                          <p:spTgt spid="1448"/>
                                        </p:tgtEl>
                                        <p:attrNameLst>
                                          <p:attrName>style.visibility</p:attrName>
                                        </p:attrNameLst>
                                      </p:cBhvr>
                                      <p:to>
                                        <p:strVal val="visible"/>
                                      </p:to>
                                    </p:set>
                                    <p:animEffect transition="in" filter="fade">
                                      <p:cBhvr>
                                        <p:cTn id="251" dur="30"/>
                                        <p:tgtEl>
                                          <p:spTgt spid="1448"/>
                                        </p:tgtEl>
                                      </p:cBhvr>
                                    </p:animEffect>
                                  </p:childTnLst>
                                </p:cTn>
                              </p:par>
                            </p:childTnLst>
                          </p:cTn>
                        </p:par>
                        <p:par>
                          <p:cTn id="252" fill="hold">
                            <p:stCondLst>
                              <p:cond delay="2550"/>
                            </p:stCondLst>
                            <p:childTnLst>
                              <p:par>
                                <p:cTn id="253" presetID="10" presetClass="entr" presetSubtype="0" fill="hold" grpId="0" nodeType="afterEffect">
                                  <p:stCondLst>
                                    <p:cond delay="0"/>
                                  </p:stCondLst>
                                  <p:childTnLst>
                                    <p:set>
                                      <p:cBhvr>
                                        <p:cTn id="254" dur="1" fill="hold">
                                          <p:stCondLst>
                                            <p:cond delay="0"/>
                                          </p:stCondLst>
                                        </p:cTn>
                                        <p:tgtEl>
                                          <p:spTgt spid="1449"/>
                                        </p:tgtEl>
                                        <p:attrNameLst>
                                          <p:attrName>style.visibility</p:attrName>
                                        </p:attrNameLst>
                                      </p:cBhvr>
                                      <p:to>
                                        <p:strVal val="visible"/>
                                      </p:to>
                                    </p:set>
                                    <p:animEffect transition="in" filter="fade">
                                      <p:cBhvr>
                                        <p:cTn id="255" dur="30"/>
                                        <p:tgtEl>
                                          <p:spTgt spid="1449"/>
                                        </p:tgtEl>
                                      </p:cBhvr>
                                    </p:animEffect>
                                  </p:childTnLst>
                                </p:cTn>
                              </p:par>
                            </p:childTnLst>
                          </p:cTn>
                        </p:par>
                        <p:par>
                          <p:cTn id="256" fill="hold">
                            <p:stCondLst>
                              <p:cond delay="2580"/>
                            </p:stCondLst>
                            <p:childTnLst>
                              <p:par>
                                <p:cTn id="257" presetID="10" presetClass="entr" presetSubtype="0" fill="hold" grpId="0" nodeType="afterEffect">
                                  <p:stCondLst>
                                    <p:cond delay="0"/>
                                  </p:stCondLst>
                                  <p:childTnLst>
                                    <p:set>
                                      <p:cBhvr>
                                        <p:cTn id="258" dur="1" fill="hold">
                                          <p:stCondLst>
                                            <p:cond delay="0"/>
                                          </p:stCondLst>
                                        </p:cTn>
                                        <p:tgtEl>
                                          <p:spTgt spid="1450"/>
                                        </p:tgtEl>
                                        <p:attrNameLst>
                                          <p:attrName>style.visibility</p:attrName>
                                        </p:attrNameLst>
                                      </p:cBhvr>
                                      <p:to>
                                        <p:strVal val="visible"/>
                                      </p:to>
                                    </p:set>
                                    <p:animEffect transition="in" filter="fade">
                                      <p:cBhvr>
                                        <p:cTn id="259" dur="30"/>
                                        <p:tgtEl>
                                          <p:spTgt spid="1450"/>
                                        </p:tgtEl>
                                      </p:cBhvr>
                                    </p:animEffect>
                                  </p:childTnLst>
                                </p:cTn>
                              </p:par>
                            </p:childTnLst>
                          </p:cTn>
                        </p:par>
                        <p:par>
                          <p:cTn id="260" fill="hold">
                            <p:stCondLst>
                              <p:cond delay="2610"/>
                            </p:stCondLst>
                            <p:childTnLst>
                              <p:par>
                                <p:cTn id="261" presetID="10" presetClass="entr" presetSubtype="0" fill="hold" grpId="0" nodeType="afterEffect">
                                  <p:stCondLst>
                                    <p:cond delay="0"/>
                                  </p:stCondLst>
                                  <p:childTnLst>
                                    <p:set>
                                      <p:cBhvr>
                                        <p:cTn id="262" dur="1" fill="hold">
                                          <p:stCondLst>
                                            <p:cond delay="0"/>
                                          </p:stCondLst>
                                        </p:cTn>
                                        <p:tgtEl>
                                          <p:spTgt spid="1399"/>
                                        </p:tgtEl>
                                        <p:attrNameLst>
                                          <p:attrName>style.visibility</p:attrName>
                                        </p:attrNameLst>
                                      </p:cBhvr>
                                      <p:to>
                                        <p:strVal val="visible"/>
                                      </p:to>
                                    </p:set>
                                    <p:animEffect transition="in" filter="fade">
                                      <p:cBhvr>
                                        <p:cTn id="263" dur="30"/>
                                        <p:tgtEl>
                                          <p:spTgt spid="1399"/>
                                        </p:tgtEl>
                                      </p:cBhvr>
                                    </p:animEffect>
                                  </p:childTnLst>
                                </p:cTn>
                              </p:par>
                            </p:childTnLst>
                          </p:cTn>
                        </p:par>
                        <p:par>
                          <p:cTn id="264" fill="hold">
                            <p:stCondLst>
                              <p:cond delay="2640"/>
                            </p:stCondLst>
                            <p:childTnLst>
                              <p:par>
                                <p:cTn id="265" presetID="10" presetClass="entr" presetSubtype="0" fill="hold" grpId="0" nodeType="afterEffect">
                                  <p:stCondLst>
                                    <p:cond delay="0"/>
                                  </p:stCondLst>
                                  <p:childTnLst>
                                    <p:set>
                                      <p:cBhvr>
                                        <p:cTn id="266" dur="1" fill="hold">
                                          <p:stCondLst>
                                            <p:cond delay="0"/>
                                          </p:stCondLst>
                                        </p:cTn>
                                        <p:tgtEl>
                                          <p:spTgt spid="1451"/>
                                        </p:tgtEl>
                                        <p:attrNameLst>
                                          <p:attrName>style.visibility</p:attrName>
                                        </p:attrNameLst>
                                      </p:cBhvr>
                                      <p:to>
                                        <p:strVal val="visible"/>
                                      </p:to>
                                    </p:set>
                                    <p:animEffect transition="in" filter="fade">
                                      <p:cBhvr>
                                        <p:cTn id="267" dur="30"/>
                                        <p:tgtEl>
                                          <p:spTgt spid="1451"/>
                                        </p:tgtEl>
                                      </p:cBhvr>
                                    </p:animEffect>
                                  </p:childTnLst>
                                </p:cTn>
                              </p:par>
                            </p:childTnLst>
                          </p:cTn>
                        </p:par>
                        <p:par>
                          <p:cTn id="268" fill="hold">
                            <p:stCondLst>
                              <p:cond delay="2670"/>
                            </p:stCondLst>
                            <p:childTnLst>
                              <p:par>
                                <p:cTn id="269" presetID="10" presetClass="entr" presetSubtype="0" fill="hold" grpId="0" nodeType="afterEffect">
                                  <p:stCondLst>
                                    <p:cond delay="0"/>
                                  </p:stCondLst>
                                  <p:childTnLst>
                                    <p:set>
                                      <p:cBhvr>
                                        <p:cTn id="270" dur="1" fill="hold">
                                          <p:stCondLst>
                                            <p:cond delay="0"/>
                                          </p:stCondLst>
                                        </p:cTn>
                                        <p:tgtEl>
                                          <p:spTgt spid="1452"/>
                                        </p:tgtEl>
                                        <p:attrNameLst>
                                          <p:attrName>style.visibility</p:attrName>
                                        </p:attrNameLst>
                                      </p:cBhvr>
                                      <p:to>
                                        <p:strVal val="visible"/>
                                      </p:to>
                                    </p:set>
                                    <p:animEffect transition="in" filter="fade">
                                      <p:cBhvr>
                                        <p:cTn id="271" dur="30"/>
                                        <p:tgtEl>
                                          <p:spTgt spid="1452"/>
                                        </p:tgtEl>
                                      </p:cBhvr>
                                    </p:animEffect>
                                  </p:childTnLst>
                                </p:cTn>
                              </p:par>
                            </p:childTnLst>
                          </p:cTn>
                        </p:par>
                        <p:par>
                          <p:cTn id="272" fill="hold">
                            <p:stCondLst>
                              <p:cond delay="2700"/>
                            </p:stCondLst>
                            <p:childTnLst>
                              <p:par>
                                <p:cTn id="273" presetID="10" presetClass="entr" presetSubtype="0" fill="hold" grpId="0" nodeType="afterEffect">
                                  <p:stCondLst>
                                    <p:cond delay="0"/>
                                  </p:stCondLst>
                                  <p:childTnLst>
                                    <p:set>
                                      <p:cBhvr>
                                        <p:cTn id="274" dur="1" fill="hold">
                                          <p:stCondLst>
                                            <p:cond delay="0"/>
                                          </p:stCondLst>
                                        </p:cTn>
                                        <p:tgtEl>
                                          <p:spTgt spid="1469"/>
                                        </p:tgtEl>
                                        <p:attrNameLst>
                                          <p:attrName>style.visibility</p:attrName>
                                        </p:attrNameLst>
                                      </p:cBhvr>
                                      <p:to>
                                        <p:strVal val="visible"/>
                                      </p:to>
                                    </p:set>
                                    <p:animEffect transition="in" filter="fade">
                                      <p:cBhvr>
                                        <p:cTn id="275" dur="30"/>
                                        <p:tgtEl>
                                          <p:spTgt spid="1469"/>
                                        </p:tgtEl>
                                      </p:cBhvr>
                                    </p:animEffect>
                                  </p:childTnLst>
                                </p:cTn>
                              </p:par>
                            </p:childTnLst>
                          </p:cTn>
                        </p:par>
                        <p:par>
                          <p:cTn id="276" fill="hold">
                            <p:stCondLst>
                              <p:cond delay="2730"/>
                            </p:stCondLst>
                            <p:childTnLst>
                              <p:par>
                                <p:cTn id="277" presetID="10" presetClass="entr" presetSubtype="0" fill="hold" grpId="0" nodeType="afterEffect">
                                  <p:stCondLst>
                                    <p:cond delay="0"/>
                                  </p:stCondLst>
                                  <p:childTnLst>
                                    <p:set>
                                      <p:cBhvr>
                                        <p:cTn id="278" dur="1" fill="hold">
                                          <p:stCondLst>
                                            <p:cond delay="0"/>
                                          </p:stCondLst>
                                        </p:cTn>
                                        <p:tgtEl>
                                          <p:spTgt spid="1410"/>
                                        </p:tgtEl>
                                        <p:attrNameLst>
                                          <p:attrName>style.visibility</p:attrName>
                                        </p:attrNameLst>
                                      </p:cBhvr>
                                      <p:to>
                                        <p:strVal val="visible"/>
                                      </p:to>
                                    </p:set>
                                    <p:animEffect transition="in" filter="fade">
                                      <p:cBhvr>
                                        <p:cTn id="279" dur="30"/>
                                        <p:tgtEl>
                                          <p:spTgt spid="1410"/>
                                        </p:tgtEl>
                                      </p:cBhvr>
                                    </p:animEffect>
                                  </p:childTnLst>
                                </p:cTn>
                              </p:par>
                            </p:childTnLst>
                          </p:cTn>
                        </p:par>
                        <p:par>
                          <p:cTn id="280" fill="hold">
                            <p:stCondLst>
                              <p:cond delay="2760"/>
                            </p:stCondLst>
                            <p:childTnLst>
                              <p:par>
                                <p:cTn id="281" presetID="10" presetClass="entr" presetSubtype="0" fill="hold" grpId="0" nodeType="afterEffect">
                                  <p:stCondLst>
                                    <p:cond delay="0"/>
                                  </p:stCondLst>
                                  <p:childTnLst>
                                    <p:set>
                                      <p:cBhvr>
                                        <p:cTn id="282" dur="1" fill="hold">
                                          <p:stCondLst>
                                            <p:cond delay="0"/>
                                          </p:stCondLst>
                                        </p:cTn>
                                        <p:tgtEl>
                                          <p:spTgt spid="1412"/>
                                        </p:tgtEl>
                                        <p:attrNameLst>
                                          <p:attrName>style.visibility</p:attrName>
                                        </p:attrNameLst>
                                      </p:cBhvr>
                                      <p:to>
                                        <p:strVal val="visible"/>
                                      </p:to>
                                    </p:set>
                                    <p:animEffect transition="in" filter="fade">
                                      <p:cBhvr>
                                        <p:cTn id="283" dur="30"/>
                                        <p:tgtEl>
                                          <p:spTgt spid="1412"/>
                                        </p:tgtEl>
                                      </p:cBhvr>
                                    </p:animEffect>
                                  </p:childTnLst>
                                </p:cTn>
                              </p:par>
                            </p:childTnLst>
                          </p:cTn>
                        </p:par>
                        <p:par>
                          <p:cTn id="284" fill="hold">
                            <p:stCondLst>
                              <p:cond delay="2790"/>
                            </p:stCondLst>
                            <p:childTnLst>
                              <p:par>
                                <p:cTn id="285" presetID="10" presetClass="entr" presetSubtype="0" fill="hold" grpId="0" nodeType="afterEffect">
                                  <p:stCondLst>
                                    <p:cond delay="0"/>
                                  </p:stCondLst>
                                  <p:childTnLst>
                                    <p:set>
                                      <p:cBhvr>
                                        <p:cTn id="286" dur="1" fill="hold">
                                          <p:stCondLst>
                                            <p:cond delay="0"/>
                                          </p:stCondLst>
                                        </p:cTn>
                                        <p:tgtEl>
                                          <p:spTgt spid="1453"/>
                                        </p:tgtEl>
                                        <p:attrNameLst>
                                          <p:attrName>style.visibility</p:attrName>
                                        </p:attrNameLst>
                                      </p:cBhvr>
                                      <p:to>
                                        <p:strVal val="visible"/>
                                      </p:to>
                                    </p:set>
                                    <p:animEffect transition="in" filter="fade">
                                      <p:cBhvr>
                                        <p:cTn id="287" dur="30"/>
                                        <p:tgtEl>
                                          <p:spTgt spid="1453"/>
                                        </p:tgtEl>
                                      </p:cBhvr>
                                    </p:animEffect>
                                  </p:childTnLst>
                                </p:cTn>
                              </p:par>
                            </p:childTnLst>
                          </p:cTn>
                        </p:par>
                        <p:par>
                          <p:cTn id="288" fill="hold">
                            <p:stCondLst>
                              <p:cond delay="2820"/>
                            </p:stCondLst>
                            <p:childTnLst>
                              <p:par>
                                <p:cTn id="289" presetID="10" presetClass="entr" presetSubtype="0" fill="hold" grpId="0" nodeType="afterEffect">
                                  <p:stCondLst>
                                    <p:cond delay="0"/>
                                  </p:stCondLst>
                                  <p:childTnLst>
                                    <p:set>
                                      <p:cBhvr>
                                        <p:cTn id="290" dur="1" fill="hold">
                                          <p:stCondLst>
                                            <p:cond delay="0"/>
                                          </p:stCondLst>
                                        </p:cTn>
                                        <p:tgtEl>
                                          <p:spTgt spid="1384"/>
                                        </p:tgtEl>
                                        <p:attrNameLst>
                                          <p:attrName>style.visibility</p:attrName>
                                        </p:attrNameLst>
                                      </p:cBhvr>
                                      <p:to>
                                        <p:strVal val="visible"/>
                                      </p:to>
                                    </p:set>
                                    <p:animEffect transition="in" filter="fade">
                                      <p:cBhvr>
                                        <p:cTn id="291" dur="30"/>
                                        <p:tgtEl>
                                          <p:spTgt spid="1384"/>
                                        </p:tgtEl>
                                      </p:cBhvr>
                                    </p:animEffect>
                                  </p:childTnLst>
                                </p:cTn>
                              </p:par>
                            </p:childTnLst>
                          </p:cTn>
                        </p:par>
                        <p:par>
                          <p:cTn id="292" fill="hold">
                            <p:stCondLst>
                              <p:cond delay="2850"/>
                            </p:stCondLst>
                            <p:childTnLst>
                              <p:par>
                                <p:cTn id="293" presetID="10" presetClass="entr" presetSubtype="0" fill="hold" grpId="0" nodeType="afterEffect">
                                  <p:stCondLst>
                                    <p:cond delay="0"/>
                                  </p:stCondLst>
                                  <p:childTnLst>
                                    <p:set>
                                      <p:cBhvr>
                                        <p:cTn id="294" dur="1" fill="hold">
                                          <p:stCondLst>
                                            <p:cond delay="0"/>
                                          </p:stCondLst>
                                        </p:cTn>
                                        <p:tgtEl>
                                          <p:spTgt spid="1380"/>
                                        </p:tgtEl>
                                        <p:attrNameLst>
                                          <p:attrName>style.visibility</p:attrName>
                                        </p:attrNameLst>
                                      </p:cBhvr>
                                      <p:to>
                                        <p:strVal val="visible"/>
                                      </p:to>
                                    </p:set>
                                    <p:animEffect transition="in" filter="fade">
                                      <p:cBhvr>
                                        <p:cTn id="295" dur="30"/>
                                        <p:tgtEl>
                                          <p:spTgt spid="1380"/>
                                        </p:tgtEl>
                                      </p:cBhvr>
                                    </p:animEffect>
                                  </p:childTnLst>
                                </p:cTn>
                              </p:par>
                            </p:childTnLst>
                          </p:cTn>
                        </p:par>
                        <p:par>
                          <p:cTn id="296" fill="hold">
                            <p:stCondLst>
                              <p:cond delay="2880"/>
                            </p:stCondLst>
                            <p:childTnLst>
                              <p:par>
                                <p:cTn id="297" presetID="10" presetClass="entr" presetSubtype="0" fill="hold" grpId="0" nodeType="afterEffect">
                                  <p:stCondLst>
                                    <p:cond delay="0"/>
                                  </p:stCondLst>
                                  <p:childTnLst>
                                    <p:set>
                                      <p:cBhvr>
                                        <p:cTn id="298" dur="1" fill="hold">
                                          <p:stCondLst>
                                            <p:cond delay="0"/>
                                          </p:stCondLst>
                                        </p:cTn>
                                        <p:tgtEl>
                                          <p:spTgt spid="1385"/>
                                        </p:tgtEl>
                                        <p:attrNameLst>
                                          <p:attrName>style.visibility</p:attrName>
                                        </p:attrNameLst>
                                      </p:cBhvr>
                                      <p:to>
                                        <p:strVal val="visible"/>
                                      </p:to>
                                    </p:set>
                                    <p:animEffect transition="in" filter="fade">
                                      <p:cBhvr>
                                        <p:cTn id="299" dur="30"/>
                                        <p:tgtEl>
                                          <p:spTgt spid="1385"/>
                                        </p:tgtEl>
                                      </p:cBhvr>
                                    </p:animEffect>
                                  </p:childTnLst>
                                </p:cTn>
                              </p:par>
                            </p:childTnLst>
                          </p:cTn>
                        </p:par>
                        <p:par>
                          <p:cTn id="300" fill="hold">
                            <p:stCondLst>
                              <p:cond delay="2910"/>
                            </p:stCondLst>
                            <p:childTnLst>
                              <p:par>
                                <p:cTn id="301" presetID="10" presetClass="entr" presetSubtype="0" fill="hold" grpId="0" nodeType="afterEffect">
                                  <p:stCondLst>
                                    <p:cond delay="0"/>
                                  </p:stCondLst>
                                  <p:childTnLst>
                                    <p:set>
                                      <p:cBhvr>
                                        <p:cTn id="302" dur="1" fill="hold">
                                          <p:stCondLst>
                                            <p:cond delay="0"/>
                                          </p:stCondLst>
                                        </p:cTn>
                                        <p:tgtEl>
                                          <p:spTgt spid="1387"/>
                                        </p:tgtEl>
                                        <p:attrNameLst>
                                          <p:attrName>style.visibility</p:attrName>
                                        </p:attrNameLst>
                                      </p:cBhvr>
                                      <p:to>
                                        <p:strVal val="visible"/>
                                      </p:to>
                                    </p:set>
                                    <p:animEffect transition="in" filter="fade">
                                      <p:cBhvr>
                                        <p:cTn id="303" dur="30"/>
                                        <p:tgtEl>
                                          <p:spTgt spid="1387"/>
                                        </p:tgtEl>
                                      </p:cBhvr>
                                    </p:animEffect>
                                  </p:childTnLst>
                                </p:cTn>
                              </p:par>
                            </p:childTnLst>
                          </p:cTn>
                        </p:par>
                        <p:par>
                          <p:cTn id="304" fill="hold">
                            <p:stCondLst>
                              <p:cond delay="2940"/>
                            </p:stCondLst>
                            <p:childTnLst>
                              <p:par>
                                <p:cTn id="305" presetID="10" presetClass="entr" presetSubtype="0" fill="hold" grpId="0" nodeType="afterEffect">
                                  <p:stCondLst>
                                    <p:cond delay="0"/>
                                  </p:stCondLst>
                                  <p:childTnLst>
                                    <p:set>
                                      <p:cBhvr>
                                        <p:cTn id="306" dur="1" fill="hold">
                                          <p:stCondLst>
                                            <p:cond delay="0"/>
                                          </p:stCondLst>
                                        </p:cTn>
                                        <p:tgtEl>
                                          <p:spTgt spid="1388"/>
                                        </p:tgtEl>
                                        <p:attrNameLst>
                                          <p:attrName>style.visibility</p:attrName>
                                        </p:attrNameLst>
                                      </p:cBhvr>
                                      <p:to>
                                        <p:strVal val="visible"/>
                                      </p:to>
                                    </p:set>
                                    <p:animEffect transition="in" filter="fade">
                                      <p:cBhvr>
                                        <p:cTn id="307" dur="30"/>
                                        <p:tgtEl>
                                          <p:spTgt spid="1388"/>
                                        </p:tgtEl>
                                      </p:cBhvr>
                                    </p:animEffect>
                                  </p:childTnLst>
                                </p:cTn>
                              </p:par>
                            </p:childTnLst>
                          </p:cTn>
                        </p:par>
                        <p:par>
                          <p:cTn id="308" fill="hold">
                            <p:stCondLst>
                              <p:cond delay="2970"/>
                            </p:stCondLst>
                            <p:childTnLst>
                              <p:par>
                                <p:cTn id="309" presetID="10" presetClass="entr" presetSubtype="0" fill="hold" grpId="0" nodeType="afterEffect">
                                  <p:stCondLst>
                                    <p:cond delay="0"/>
                                  </p:stCondLst>
                                  <p:childTnLst>
                                    <p:set>
                                      <p:cBhvr>
                                        <p:cTn id="310" dur="1" fill="hold">
                                          <p:stCondLst>
                                            <p:cond delay="0"/>
                                          </p:stCondLst>
                                        </p:cTn>
                                        <p:tgtEl>
                                          <p:spTgt spid="1389"/>
                                        </p:tgtEl>
                                        <p:attrNameLst>
                                          <p:attrName>style.visibility</p:attrName>
                                        </p:attrNameLst>
                                      </p:cBhvr>
                                      <p:to>
                                        <p:strVal val="visible"/>
                                      </p:to>
                                    </p:set>
                                    <p:animEffect transition="in" filter="fade">
                                      <p:cBhvr>
                                        <p:cTn id="311" dur="30"/>
                                        <p:tgtEl>
                                          <p:spTgt spid="1389"/>
                                        </p:tgtEl>
                                      </p:cBhvr>
                                    </p:animEffect>
                                  </p:childTnLst>
                                </p:cTn>
                              </p:par>
                            </p:childTnLst>
                          </p:cTn>
                        </p:par>
                        <p:par>
                          <p:cTn id="312" fill="hold">
                            <p:stCondLst>
                              <p:cond delay="3000"/>
                            </p:stCondLst>
                            <p:childTnLst>
                              <p:par>
                                <p:cTn id="313" presetID="10" presetClass="entr" presetSubtype="0" fill="hold" grpId="0" nodeType="afterEffect">
                                  <p:stCondLst>
                                    <p:cond delay="0"/>
                                  </p:stCondLst>
                                  <p:childTnLst>
                                    <p:set>
                                      <p:cBhvr>
                                        <p:cTn id="314" dur="1" fill="hold">
                                          <p:stCondLst>
                                            <p:cond delay="0"/>
                                          </p:stCondLst>
                                        </p:cTn>
                                        <p:tgtEl>
                                          <p:spTgt spid="1390"/>
                                        </p:tgtEl>
                                        <p:attrNameLst>
                                          <p:attrName>style.visibility</p:attrName>
                                        </p:attrNameLst>
                                      </p:cBhvr>
                                      <p:to>
                                        <p:strVal val="visible"/>
                                      </p:to>
                                    </p:set>
                                    <p:animEffect transition="in" filter="fade">
                                      <p:cBhvr>
                                        <p:cTn id="315" dur="30"/>
                                        <p:tgtEl>
                                          <p:spTgt spid="1390"/>
                                        </p:tgtEl>
                                      </p:cBhvr>
                                    </p:animEffect>
                                  </p:childTnLst>
                                </p:cTn>
                              </p:par>
                            </p:childTnLst>
                          </p:cTn>
                        </p:par>
                        <p:par>
                          <p:cTn id="316" fill="hold">
                            <p:stCondLst>
                              <p:cond delay="3030"/>
                            </p:stCondLst>
                            <p:childTnLst>
                              <p:par>
                                <p:cTn id="317" presetID="10" presetClass="entr" presetSubtype="0" fill="hold" grpId="0" nodeType="afterEffect">
                                  <p:stCondLst>
                                    <p:cond delay="0"/>
                                  </p:stCondLst>
                                  <p:childTnLst>
                                    <p:set>
                                      <p:cBhvr>
                                        <p:cTn id="318" dur="1" fill="hold">
                                          <p:stCondLst>
                                            <p:cond delay="0"/>
                                          </p:stCondLst>
                                        </p:cTn>
                                        <p:tgtEl>
                                          <p:spTgt spid="1391"/>
                                        </p:tgtEl>
                                        <p:attrNameLst>
                                          <p:attrName>style.visibility</p:attrName>
                                        </p:attrNameLst>
                                      </p:cBhvr>
                                      <p:to>
                                        <p:strVal val="visible"/>
                                      </p:to>
                                    </p:set>
                                    <p:animEffect transition="in" filter="fade">
                                      <p:cBhvr>
                                        <p:cTn id="319" dur="30"/>
                                        <p:tgtEl>
                                          <p:spTgt spid="1391"/>
                                        </p:tgtEl>
                                      </p:cBhvr>
                                    </p:animEffect>
                                  </p:childTnLst>
                                </p:cTn>
                              </p:par>
                            </p:childTnLst>
                          </p:cTn>
                        </p:par>
                        <p:par>
                          <p:cTn id="320" fill="hold">
                            <p:stCondLst>
                              <p:cond delay="3060"/>
                            </p:stCondLst>
                            <p:childTnLst>
                              <p:par>
                                <p:cTn id="321" presetID="10" presetClass="entr" presetSubtype="0" fill="hold" grpId="0" nodeType="afterEffect">
                                  <p:stCondLst>
                                    <p:cond delay="0"/>
                                  </p:stCondLst>
                                  <p:childTnLst>
                                    <p:set>
                                      <p:cBhvr>
                                        <p:cTn id="322" dur="1" fill="hold">
                                          <p:stCondLst>
                                            <p:cond delay="0"/>
                                          </p:stCondLst>
                                        </p:cTn>
                                        <p:tgtEl>
                                          <p:spTgt spid="1413"/>
                                        </p:tgtEl>
                                        <p:attrNameLst>
                                          <p:attrName>style.visibility</p:attrName>
                                        </p:attrNameLst>
                                      </p:cBhvr>
                                      <p:to>
                                        <p:strVal val="visible"/>
                                      </p:to>
                                    </p:set>
                                    <p:animEffect transition="in" filter="fade">
                                      <p:cBhvr>
                                        <p:cTn id="323" dur="30"/>
                                        <p:tgtEl>
                                          <p:spTgt spid="1413"/>
                                        </p:tgtEl>
                                      </p:cBhvr>
                                    </p:animEffect>
                                  </p:childTnLst>
                                </p:cTn>
                              </p:par>
                            </p:childTnLst>
                          </p:cTn>
                        </p:par>
                        <p:par>
                          <p:cTn id="324" fill="hold">
                            <p:stCondLst>
                              <p:cond delay="3090"/>
                            </p:stCondLst>
                            <p:childTnLst>
                              <p:par>
                                <p:cTn id="325" presetID="10" presetClass="entr" presetSubtype="0" fill="hold" grpId="0" nodeType="afterEffect">
                                  <p:stCondLst>
                                    <p:cond delay="0"/>
                                  </p:stCondLst>
                                  <p:childTnLst>
                                    <p:set>
                                      <p:cBhvr>
                                        <p:cTn id="326" dur="1" fill="hold">
                                          <p:stCondLst>
                                            <p:cond delay="0"/>
                                          </p:stCondLst>
                                        </p:cTn>
                                        <p:tgtEl>
                                          <p:spTgt spid="1392"/>
                                        </p:tgtEl>
                                        <p:attrNameLst>
                                          <p:attrName>style.visibility</p:attrName>
                                        </p:attrNameLst>
                                      </p:cBhvr>
                                      <p:to>
                                        <p:strVal val="visible"/>
                                      </p:to>
                                    </p:set>
                                    <p:animEffect transition="in" filter="fade">
                                      <p:cBhvr>
                                        <p:cTn id="327" dur="30"/>
                                        <p:tgtEl>
                                          <p:spTgt spid="1392"/>
                                        </p:tgtEl>
                                      </p:cBhvr>
                                    </p:animEffect>
                                  </p:childTnLst>
                                </p:cTn>
                              </p:par>
                            </p:childTnLst>
                          </p:cTn>
                        </p:par>
                        <p:par>
                          <p:cTn id="328" fill="hold">
                            <p:stCondLst>
                              <p:cond delay="3120"/>
                            </p:stCondLst>
                            <p:childTnLst>
                              <p:par>
                                <p:cTn id="329" presetID="10" presetClass="entr" presetSubtype="0" fill="hold" grpId="0" nodeType="afterEffect">
                                  <p:stCondLst>
                                    <p:cond delay="0"/>
                                  </p:stCondLst>
                                  <p:childTnLst>
                                    <p:set>
                                      <p:cBhvr>
                                        <p:cTn id="330" dur="1" fill="hold">
                                          <p:stCondLst>
                                            <p:cond delay="0"/>
                                          </p:stCondLst>
                                        </p:cTn>
                                        <p:tgtEl>
                                          <p:spTgt spid="1393"/>
                                        </p:tgtEl>
                                        <p:attrNameLst>
                                          <p:attrName>style.visibility</p:attrName>
                                        </p:attrNameLst>
                                      </p:cBhvr>
                                      <p:to>
                                        <p:strVal val="visible"/>
                                      </p:to>
                                    </p:set>
                                    <p:animEffect transition="in" filter="fade">
                                      <p:cBhvr>
                                        <p:cTn id="331" dur="30"/>
                                        <p:tgtEl>
                                          <p:spTgt spid="1393"/>
                                        </p:tgtEl>
                                      </p:cBhvr>
                                    </p:animEffect>
                                  </p:childTnLst>
                                </p:cTn>
                              </p:par>
                            </p:childTnLst>
                          </p:cTn>
                        </p:par>
                        <p:par>
                          <p:cTn id="332" fill="hold">
                            <p:stCondLst>
                              <p:cond delay="3150"/>
                            </p:stCondLst>
                            <p:childTnLst>
                              <p:par>
                                <p:cTn id="333" presetID="10" presetClass="entr" presetSubtype="0" fill="hold" grpId="0" nodeType="afterEffect">
                                  <p:stCondLst>
                                    <p:cond delay="0"/>
                                  </p:stCondLst>
                                  <p:childTnLst>
                                    <p:set>
                                      <p:cBhvr>
                                        <p:cTn id="334" dur="1" fill="hold">
                                          <p:stCondLst>
                                            <p:cond delay="0"/>
                                          </p:stCondLst>
                                        </p:cTn>
                                        <p:tgtEl>
                                          <p:spTgt spid="1394"/>
                                        </p:tgtEl>
                                        <p:attrNameLst>
                                          <p:attrName>style.visibility</p:attrName>
                                        </p:attrNameLst>
                                      </p:cBhvr>
                                      <p:to>
                                        <p:strVal val="visible"/>
                                      </p:to>
                                    </p:set>
                                    <p:animEffect transition="in" filter="fade">
                                      <p:cBhvr>
                                        <p:cTn id="335" dur="30"/>
                                        <p:tgtEl>
                                          <p:spTgt spid="1394"/>
                                        </p:tgtEl>
                                      </p:cBhvr>
                                    </p:animEffect>
                                  </p:childTnLst>
                                </p:cTn>
                              </p:par>
                            </p:childTnLst>
                          </p:cTn>
                        </p:par>
                        <p:par>
                          <p:cTn id="336" fill="hold">
                            <p:stCondLst>
                              <p:cond delay="3180"/>
                            </p:stCondLst>
                            <p:childTnLst>
                              <p:par>
                                <p:cTn id="337" presetID="10" presetClass="entr" presetSubtype="0" fill="hold" grpId="0" nodeType="afterEffect">
                                  <p:stCondLst>
                                    <p:cond delay="0"/>
                                  </p:stCondLst>
                                  <p:childTnLst>
                                    <p:set>
                                      <p:cBhvr>
                                        <p:cTn id="338" dur="1" fill="hold">
                                          <p:stCondLst>
                                            <p:cond delay="0"/>
                                          </p:stCondLst>
                                        </p:cTn>
                                        <p:tgtEl>
                                          <p:spTgt spid="1481"/>
                                        </p:tgtEl>
                                        <p:attrNameLst>
                                          <p:attrName>style.visibility</p:attrName>
                                        </p:attrNameLst>
                                      </p:cBhvr>
                                      <p:to>
                                        <p:strVal val="visible"/>
                                      </p:to>
                                    </p:set>
                                    <p:animEffect transition="in" filter="fade">
                                      <p:cBhvr>
                                        <p:cTn id="339" dur="30"/>
                                        <p:tgtEl>
                                          <p:spTgt spid="1481"/>
                                        </p:tgtEl>
                                      </p:cBhvr>
                                    </p:animEffect>
                                  </p:childTnLst>
                                </p:cTn>
                              </p:par>
                            </p:childTnLst>
                          </p:cTn>
                        </p:par>
                        <p:par>
                          <p:cTn id="340" fill="hold">
                            <p:stCondLst>
                              <p:cond delay="3210"/>
                            </p:stCondLst>
                            <p:childTnLst>
                              <p:par>
                                <p:cTn id="341" presetID="10" presetClass="entr" presetSubtype="0" fill="hold" grpId="0" nodeType="afterEffect">
                                  <p:stCondLst>
                                    <p:cond delay="0"/>
                                  </p:stCondLst>
                                  <p:childTnLst>
                                    <p:set>
                                      <p:cBhvr>
                                        <p:cTn id="342" dur="1" fill="hold">
                                          <p:stCondLst>
                                            <p:cond delay="0"/>
                                          </p:stCondLst>
                                        </p:cTn>
                                        <p:tgtEl>
                                          <p:spTgt spid="1395"/>
                                        </p:tgtEl>
                                        <p:attrNameLst>
                                          <p:attrName>style.visibility</p:attrName>
                                        </p:attrNameLst>
                                      </p:cBhvr>
                                      <p:to>
                                        <p:strVal val="visible"/>
                                      </p:to>
                                    </p:set>
                                    <p:animEffect transition="in" filter="fade">
                                      <p:cBhvr>
                                        <p:cTn id="343" dur="30"/>
                                        <p:tgtEl>
                                          <p:spTgt spid="1395"/>
                                        </p:tgtEl>
                                      </p:cBhvr>
                                    </p:animEffect>
                                  </p:childTnLst>
                                </p:cTn>
                              </p:par>
                            </p:childTnLst>
                          </p:cTn>
                        </p:par>
                        <p:par>
                          <p:cTn id="344" fill="hold">
                            <p:stCondLst>
                              <p:cond delay="3240"/>
                            </p:stCondLst>
                            <p:childTnLst>
                              <p:par>
                                <p:cTn id="345" presetID="10" presetClass="entr" presetSubtype="0" fill="hold" grpId="0" nodeType="afterEffect">
                                  <p:stCondLst>
                                    <p:cond delay="0"/>
                                  </p:stCondLst>
                                  <p:childTnLst>
                                    <p:set>
                                      <p:cBhvr>
                                        <p:cTn id="346" dur="1" fill="hold">
                                          <p:stCondLst>
                                            <p:cond delay="0"/>
                                          </p:stCondLst>
                                        </p:cTn>
                                        <p:tgtEl>
                                          <p:spTgt spid="1530"/>
                                        </p:tgtEl>
                                        <p:attrNameLst>
                                          <p:attrName>style.visibility</p:attrName>
                                        </p:attrNameLst>
                                      </p:cBhvr>
                                      <p:to>
                                        <p:strVal val="visible"/>
                                      </p:to>
                                    </p:set>
                                    <p:animEffect transition="in" filter="fade">
                                      <p:cBhvr>
                                        <p:cTn id="347" dur="30"/>
                                        <p:tgtEl>
                                          <p:spTgt spid="1530"/>
                                        </p:tgtEl>
                                      </p:cBhvr>
                                    </p:animEffect>
                                  </p:childTnLst>
                                </p:cTn>
                              </p:par>
                            </p:childTnLst>
                          </p:cTn>
                        </p:par>
                        <p:par>
                          <p:cTn id="348" fill="hold">
                            <p:stCondLst>
                              <p:cond delay="3270"/>
                            </p:stCondLst>
                            <p:childTnLst>
                              <p:par>
                                <p:cTn id="349" presetID="10" presetClass="entr" presetSubtype="0" fill="hold" grpId="0" nodeType="afterEffect">
                                  <p:stCondLst>
                                    <p:cond delay="0"/>
                                  </p:stCondLst>
                                  <p:childTnLst>
                                    <p:set>
                                      <p:cBhvr>
                                        <p:cTn id="350" dur="1" fill="hold">
                                          <p:stCondLst>
                                            <p:cond delay="0"/>
                                          </p:stCondLst>
                                        </p:cTn>
                                        <p:tgtEl>
                                          <p:spTgt spid="1396"/>
                                        </p:tgtEl>
                                        <p:attrNameLst>
                                          <p:attrName>style.visibility</p:attrName>
                                        </p:attrNameLst>
                                      </p:cBhvr>
                                      <p:to>
                                        <p:strVal val="visible"/>
                                      </p:to>
                                    </p:set>
                                    <p:animEffect transition="in" filter="fade">
                                      <p:cBhvr>
                                        <p:cTn id="351" dur="30"/>
                                        <p:tgtEl>
                                          <p:spTgt spid="1396"/>
                                        </p:tgtEl>
                                      </p:cBhvr>
                                    </p:animEffect>
                                  </p:childTnLst>
                                </p:cTn>
                              </p:par>
                            </p:childTnLst>
                          </p:cTn>
                        </p:par>
                        <p:par>
                          <p:cTn id="352" fill="hold">
                            <p:stCondLst>
                              <p:cond delay="3300"/>
                            </p:stCondLst>
                            <p:childTnLst>
                              <p:par>
                                <p:cTn id="353" presetID="10" presetClass="entr" presetSubtype="0" fill="hold" grpId="0" nodeType="afterEffect">
                                  <p:stCondLst>
                                    <p:cond delay="0"/>
                                  </p:stCondLst>
                                  <p:childTnLst>
                                    <p:set>
                                      <p:cBhvr>
                                        <p:cTn id="354" dur="1" fill="hold">
                                          <p:stCondLst>
                                            <p:cond delay="0"/>
                                          </p:stCondLst>
                                        </p:cTn>
                                        <p:tgtEl>
                                          <p:spTgt spid="1397"/>
                                        </p:tgtEl>
                                        <p:attrNameLst>
                                          <p:attrName>style.visibility</p:attrName>
                                        </p:attrNameLst>
                                      </p:cBhvr>
                                      <p:to>
                                        <p:strVal val="visible"/>
                                      </p:to>
                                    </p:set>
                                    <p:animEffect transition="in" filter="fade">
                                      <p:cBhvr>
                                        <p:cTn id="355" dur="30"/>
                                        <p:tgtEl>
                                          <p:spTgt spid="1397"/>
                                        </p:tgtEl>
                                      </p:cBhvr>
                                    </p:animEffect>
                                  </p:childTnLst>
                                </p:cTn>
                              </p:par>
                            </p:childTnLst>
                          </p:cTn>
                        </p:par>
                        <p:par>
                          <p:cTn id="356" fill="hold">
                            <p:stCondLst>
                              <p:cond delay="3330"/>
                            </p:stCondLst>
                            <p:childTnLst>
                              <p:par>
                                <p:cTn id="357" presetID="10" presetClass="entr" presetSubtype="0" fill="hold" grpId="0" nodeType="afterEffect">
                                  <p:stCondLst>
                                    <p:cond delay="0"/>
                                  </p:stCondLst>
                                  <p:childTnLst>
                                    <p:set>
                                      <p:cBhvr>
                                        <p:cTn id="358" dur="1" fill="hold">
                                          <p:stCondLst>
                                            <p:cond delay="0"/>
                                          </p:stCondLst>
                                        </p:cTn>
                                        <p:tgtEl>
                                          <p:spTgt spid="1398"/>
                                        </p:tgtEl>
                                        <p:attrNameLst>
                                          <p:attrName>style.visibility</p:attrName>
                                        </p:attrNameLst>
                                      </p:cBhvr>
                                      <p:to>
                                        <p:strVal val="visible"/>
                                      </p:to>
                                    </p:set>
                                    <p:animEffect transition="in" filter="fade">
                                      <p:cBhvr>
                                        <p:cTn id="359" dur="30"/>
                                        <p:tgtEl>
                                          <p:spTgt spid="1398"/>
                                        </p:tgtEl>
                                      </p:cBhvr>
                                    </p:animEffect>
                                  </p:childTnLst>
                                </p:cTn>
                              </p:par>
                            </p:childTnLst>
                          </p:cTn>
                        </p:par>
                        <p:par>
                          <p:cTn id="360" fill="hold">
                            <p:stCondLst>
                              <p:cond delay="3360"/>
                            </p:stCondLst>
                            <p:childTnLst>
                              <p:par>
                                <p:cTn id="361" presetID="10" presetClass="entr" presetSubtype="0" fill="hold" grpId="0" nodeType="afterEffect">
                                  <p:stCondLst>
                                    <p:cond delay="0"/>
                                  </p:stCondLst>
                                  <p:childTnLst>
                                    <p:set>
                                      <p:cBhvr>
                                        <p:cTn id="362" dur="1" fill="hold">
                                          <p:stCondLst>
                                            <p:cond delay="0"/>
                                          </p:stCondLst>
                                        </p:cTn>
                                        <p:tgtEl>
                                          <p:spTgt spid="1521"/>
                                        </p:tgtEl>
                                        <p:attrNameLst>
                                          <p:attrName>style.visibility</p:attrName>
                                        </p:attrNameLst>
                                      </p:cBhvr>
                                      <p:to>
                                        <p:strVal val="visible"/>
                                      </p:to>
                                    </p:set>
                                    <p:animEffect transition="in" filter="fade">
                                      <p:cBhvr>
                                        <p:cTn id="363" dur="30"/>
                                        <p:tgtEl>
                                          <p:spTgt spid="1521"/>
                                        </p:tgtEl>
                                      </p:cBhvr>
                                    </p:animEffect>
                                  </p:childTnLst>
                                </p:cTn>
                              </p:par>
                            </p:childTnLst>
                          </p:cTn>
                        </p:par>
                        <p:par>
                          <p:cTn id="364" fill="hold">
                            <p:stCondLst>
                              <p:cond delay="3390"/>
                            </p:stCondLst>
                            <p:childTnLst>
                              <p:par>
                                <p:cTn id="365" presetID="10" presetClass="entr" presetSubtype="0" fill="hold" grpId="0" nodeType="afterEffect">
                                  <p:stCondLst>
                                    <p:cond delay="0"/>
                                  </p:stCondLst>
                                  <p:childTnLst>
                                    <p:set>
                                      <p:cBhvr>
                                        <p:cTn id="366" dur="1" fill="hold">
                                          <p:stCondLst>
                                            <p:cond delay="0"/>
                                          </p:stCondLst>
                                        </p:cTn>
                                        <p:tgtEl>
                                          <p:spTgt spid="1400"/>
                                        </p:tgtEl>
                                        <p:attrNameLst>
                                          <p:attrName>style.visibility</p:attrName>
                                        </p:attrNameLst>
                                      </p:cBhvr>
                                      <p:to>
                                        <p:strVal val="visible"/>
                                      </p:to>
                                    </p:set>
                                    <p:animEffect transition="in" filter="fade">
                                      <p:cBhvr>
                                        <p:cTn id="367" dur="30"/>
                                        <p:tgtEl>
                                          <p:spTgt spid="1400"/>
                                        </p:tgtEl>
                                      </p:cBhvr>
                                    </p:animEffect>
                                  </p:childTnLst>
                                </p:cTn>
                              </p:par>
                            </p:childTnLst>
                          </p:cTn>
                        </p:par>
                        <p:par>
                          <p:cTn id="368" fill="hold">
                            <p:stCondLst>
                              <p:cond delay="3420"/>
                            </p:stCondLst>
                            <p:childTnLst>
                              <p:par>
                                <p:cTn id="369" presetID="10" presetClass="entr" presetSubtype="0" fill="hold" grpId="0" nodeType="afterEffect">
                                  <p:stCondLst>
                                    <p:cond delay="0"/>
                                  </p:stCondLst>
                                  <p:childTnLst>
                                    <p:set>
                                      <p:cBhvr>
                                        <p:cTn id="370" dur="1" fill="hold">
                                          <p:stCondLst>
                                            <p:cond delay="0"/>
                                          </p:stCondLst>
                                        </p:cTn>
                                        <p:tgtEl>
                                          <p:spTgt spid="1455"/>
                                        </p:tgtEl>
                                        <p:attrNameLst>
                                          <p:attrName>style.visibility</p:attrName>
                                        </p:attrNameLst>
                                      </p:cBhvr>
                                      <p:to>
                                        <p:strVal val="visible"/>
                                      </p:to>
                                    </p:set>
                                    <p:animEffect transition="in" filter="fade">
                                      <p:cBhvr>
                                        <p:cTn id="371" dur="30"/>
                                        <p:tgtEl>
                                          <p:spTgt spid="1455"/>
                                        </p:tgtEl>
                                      </p:cBhvr>
                                    </p:animEffect>
                                  </p:childTnLst>
                                </p:cTn>
                              </p:par>
                            </p:childTnLst>
                          </p:cTn>
                        </p:par>
                        <p:par>
                          <p:cTn id="372" fill="hold">
                            <p:stCondLst>
                              <p:cond delay="3450"/>
                            </p:stCondLst>
                            <p:childTnLst>
                              <p:par>
                                <p:cTn id="373" presetID="10" presetClass="entr" presetSubtype="0" fill="hold" grpId="0" nodeType="afterEffect">
                                  <p:stCondLst>
                                    <p:cond delay="0"/>
                                  </p:stCondLst>
                                  <p:childTnLst>
                                    <p:set>
                                      <p:cBhvr>
                                        <p:cTn id="374" dur="1" fill="hold">
                                          <p:stCondLst>
                                            <p:cond delay="0"/>
                                          </p:stCondLst>
                                        </p:cTn>
                                        <p:tgtEl>
                                          <p:spTgt spid="1456"/>
                                        </p:tgtEl>
                                        <p:attrNameLst>
                                          <p:attrName>style.visibility</p:attrName>
                                        </p:attrNameLst>
                                      </p:cBhvr>
                                      <p:to>
                                        <p:strVal val="visible"/>
                                      </p:to>
                                    </p:set>
                                    <p:animEffect transition="in" filter="fade">
                                      <p:cBhvr>
                                        <p:cTn id="375" dur="30"/>
                                        <p:tgtEl>
                                          <p:spTgt spid="1456"/>
                                        </p:tgtEl>
                                      </p:cBhvr>
                                    </p:animEffect>
                                  </p:childTnLst>
                                </p:cTn>
                              </p:par>
                            </p:childTnLst>
                          </p:cTn>
                        </p:par>
                        <p:par>
                          <p:cTn id="376" fill="hold">
                            <p:stCondLst>
                              <p:cond delay="3480"/>
                            </p:stCondLst>
                            <p:childTnLst>
                              <p:par>
                                <p:cTn id="377" presetID="10" presetClass="entr" presetSubtype="0" fill="hold" grpId="0" nodeType="afterEffect">
                                  <p:stCondLst>
                                    <p:cond delay="0"/>
                                  </p:stCondLst>
                                  <p:childTnLst>
                                    <p:set>
                                      <p:cBhvr>
                                        <p:cTn id="378" dur="1" fill="hold">
                                          <p:stCondLst>
                                            <p:cond delay="0"/>
                                          </p:stCondLst>
                                        </p:cTn>
                                        <p:tgtEl>
                                          <p:spTgt spid="1457"/>
                                        </p:tgtEl>
                                        <p:attrNameLst>
                                          <p:attrName>style.visibility</p:attrName>
                                        </p:attrNameLst>
                                      </p:cBhvr>
                                      <p:to>
                                        <p:strVal val="visible"/>
                                      </p:to>
                                    </p:set>
                                    <p:animEffect transition="in" filter="fade">
                                      <p:cBhvr>
                                        <p:cTn id="379" dur="30"/>
                                        <p:tgtEl>
                                          <p:spTgt spid="1457"/>
                                        </p:tgtEl>
                                      </p:cBhvr>
                                    </p:animEffect>
                                  </p:childTnLst>
                                </p:cTn>
                              </p:par>
                            </p:childTnLst>
                          </p:cTn>
                        </p:par>
                        <p:par>
                          <p:cTn id="380" fill="hold">
                            <p:stCondLst>
                              <p:cond delay="3510"/>
                            </p:stCondLst>
                            <p:childTnLst>
                              <p:par>
                                <p:cTn id="381" presetID="10" presetClass="entr" presetSubtype="0" fill="hold" grpId="0" nodeType="afterEffect">
                                  <p:stCondLst>
                                    <p:cond delay="0"/>
                                  </p:stCondLst>
                                  <p:childTnLst>
                                    <p:set>
                                      <p:cBhvr>
                                        <p:cTn id="382" dur="1" fill="hold">
                                          <p:stCondLst>
                                            <p:cond delay="0"/>
                                          </p:stCondLst>
                                        </p:cTn>
                                        <p:tgtEl>
                                          <p:spTgt spid="1458"/>
                                        </p:tgtEl>
                                        <p:attrNameLst>
                                          <p:attrName>style.visibility</p:attrName>
                                        </p:attrNameLst>
                                      </p:cBhvr>
                                      <p:to>
                                        <p:strVal val="visible"/>
                                      </p:to>
                                    </p:set>
                                    <p:animEffect transition="in" filter="fade">
                                      <p:cBhvr>
                                        <p:cTn id="383" dur="30"/>
                                        <p:tgtEl>
                                          <p:spTgt spid="1458"/>
                                        </p:tgtEl>
                                      </p:cBhvr>
                                    </p:animEffect>
                                  </p:childTnLst>
                                </p:cTn>
                              </p:par>
                            </p:childTnLst>
                          </p:cTn>
                        </p:par>
                        <p:par>
                          <p:cTn id="384" fill="hold">
                            <p:stCondLst>
                              <p:cond delay="3540"/>
                            </p:stCondLst>
                            <p:childTnLst>
                              <p:par>
                                <p:cTn id="385" presetID="10" presetClass="entr" presetSubtype="0" fill="hold" grpId="0" nodeType="afterEffect">
                                  <p:stCondLst>
                                    <p:cond delay="0"/>
                                  </p:stCondLst>
                                  <p:childTnLst>
                                    <p:set>
                                      <p:cBhvr>
                                        <p:cTn id="386" dur="1" fill="hold">
                                          <p:stCondLst>
                                            <p:cond delay="0"/>
                                          </p:stCondLst>
                                        </p:cTn>
                                        <p:tgtEl>
                                          <p:spTgt spid="1459"/>
                                        </p:tgtEl>
                                        <p:attrNameLst>
                                          <p:attrName>style.visibility</p:attrName>
                                        </p:attrNameLst>
                                      </p:cBhvr>
                                      <p:to>
                                        <p:strVal val="visible"/>
                                      </p:to>
                                    </p:set>
                                    <p:animEffect transition="in" filter="fade">
                                      <p:cBhvr>
                                        <p:cTn id="387" dur="30"/>
                                        <p:tgtEl>
                                          <p:spTgt spid="1459"/>
                                        </p:tgtEl>
                                      </p:cBhvr>
                                    </p:animEffect>
                                  </p:childTnLst>
                                </p:cTn>
                              </p:par>
                            </p:childTnLst>
                          </p:cTn>
                        </p:par>
                        <p:par>
                          <p:cTn id="388" fill="hold">
                            <p:stCondLst>
                              <p:cond delay="3570"/>
                            </p:stCondLst>
                            <p:childTnLst>
                              <p:par>
                                <p:cTn id="389" presetID="10" presetClass="entr" presetSubtype="0" fill="hold" grpId="0" nodeType="afterEffect">
                                  <p:stCondLst>
                                    <p:cond delay="0"/>
                                  </p:stCondLst>
                                  <p:childTnLst>
                                    <p:set>
                                      <p:cBhvr>
                                        <p:cTn id="390" dur="1" fill="hold">
                                          <p:stCondLst>
                                            <p:cond delay="0"/>
                                          </p:stCondLst>
                                        </p:cTn>
                                        <p:tgtEl>
                                          <p:spTgt spid="1460"/>
                                        </p:tgtEl>
                                        <p:attrNameLst>
                                          <p:attrName>style.visibility</p:attrName>
                                        </p:attrNameLst>
                                      </p:cBhvr>
                                      <p:to>
                                        <p:strVal val="visible"/>
                                      </p:to>
                                    </p:set>
                                    <p:animEffect transition="in" filter="fade">
                                      <p:cBhvr>
                                        <p:cTn id="391" dur="30"/>
                                        <p:tgtEl>
                                          <p:spTgt spid="1460"/>
                                        </p:tgtEl>
                                      </p:cBhvr>
                                    </p:animEffect>
                                  </p:childTnLst>
                                </p:cTn>
                              </p:par>
                            </p:childTnLst>
                          </p:cTn>
                        </p:par>
                        <p:par>
                          <p:cTn id="392" fill="hold">
                            <p:stCondLst>
                              <p:cond delay="3600"/>
                            </p:stCondLst>
                            <p:childTnLst>
                              <p:par>
                                <p:cTn id="393" presetID="10" presetClass="entr" presetSubtype="0" fill="hold" grpId="0" nodeType="afterEffect">
                                  <p:stCondLst>
                                    <p:cond delay="0"/>
                                  </p:stCondLst>
                                  <p:childTnLst>
                                    <p:set>
                                      <p:cBhvr>
                                        <p:cTn id="394" dur="1" fill="hold">
                                          <p:stCondLst>
                                            <p:cond delay="0"/>
                                          </p:stCondLst>
                                        </p:cTn>
                                        <p:tgtEl>
                                          <p:spTgt spid="1461"/>
                                        </p:tgtEl>
                                        <p:attrNameLst>
                                          <p:attrName>style.visibility</p:attrName>
                                        </p:attrNameLst>
                                      </p:cBhvr>
                                      <p:to>
                                        <p:strVal val="visible"/>
                                      </p:to>
                                    </p:set>
                                    <p:animEffect transition="in" filter="fade">
                                      <p:cBhvr>
                                        <p:cTn id="395" dur="30"/>
                                        <p:tgtEl>
                                          <p:spTgt spid="1461"/>
                                        </p:tgtEl>
                                      </p:cBhvr>
                                    </p:animEffect>
                                  </p:childTnLst>
                                </p:cTn>
                              </p:par>
                            </p:childTnLst>
                          </p:cTn>
                        </p:par>
                        <p:par>
                          <p:cTn id="396" fill="hold">
                            <p:stCondLst>
                              <p:cond delay="3630"/>
                            </p:stCondLst>
                            <p:childTnLst>
                              <p:par>
                                <p:cTn id="397" presetID="10" presetClass="entr" presetSubtype="0" fill="hold" grpId="0" nodeType="afterEffect">
                                  <p:stCondLst>
                                    <p:cond delay="0"/>
                                  </p:stCondLst>
                                  <p:childTnLst>
                                    <p:set>
                                      <p:cBhvr>
                                        <p:cTn id="398" dur="1" fill="hold">
                                          <p:stCondLst>
                                            <p:cond delay="0"/>
                                          </p:stCondLst>
                                        </p:cTn>
                                        <p:tgtEl>
                                          <p:spTgt spid="1463"/>
                                        </p:tgtEl>
                                        <p:attrNameLst>
                                          <p:attrName>style.visibility</p:attrName>
                                        </p:attrNameLst>
                                      </p:cBhvr>
                                      <p:to>
                                        <p:strVal val="visible"/>
                                      </p:to>
                                    </p:set>
                                    <p:animEffect transition="in" filter="fade">
                                      <p:cBhvr>
                                        <p:cTn id="399" dur="30"/>
                                        <p:tgtEl>
                                          <p:spTgt spid="1463"/>
                                        </p:tgtEl>
                                      </p:cBhvr>
                                    </p:animEffect>
                                  </p:childTnLst>
                                </p:cTn>
                              </p:par>
                            </p:childTnLst>
                          </p:cTn>
                        </p:par>
                        <p:par>
                          <p:cTn id="400" fill="hold">
                            <p:stCondLst>
                              <p:cond delay="3660"/>
                            </p:stCondLst>
                            <p:childTnLst>
                              <p:par>
                                <p:cTn id="401" presetID="10" presetClass="entr" presetSubtype="0" fill="hold" grpId="0" nodeType="afterEffect">
                                  <p:stCondLst>
                                    <p:cond delay="0"/>
                                  </p:stCondLst>
                                  <p:childTnLst>
                                    <p:set>
                                      <p:cBhvr>
                                        <p:cTn id="402" dur="1" fill="hold">
                                          <p:stCondLst>
                                            <p:cond delay="0"/>
                                          </p:stCondLst>
                                        </p:cTn>
                                        <p:tgtEl>
                                          <p:spTgt spid="1354"/>
                                        </p:tgtEl>
                                        <p:attrNameLst>
                                          <p:attrName>style.visibility</p:attrName>
                                        </p:attrNameLst>
                                      </p:cBhvr>
                                      <p:to>
                                        <p:strVal val="visible"/>
                                      </p:to>
                                    </p:set>
                                    <p:animEffect transition="in" filter="fade">
                                      <p:cBhvr>
                                        <p:cTn id="403" dur="30"/>
                                        <p:tgtEl>
                                          <p:spTgt spid="1354"/>
                                        </p:tgtEl>
                                      </p:cBhvr>
                                    </p:animEffect>
                                  </p:childTnLst>
                                </p:cTn>
                              </p:par>
                            </p:childTnLst>
                          </p:cTn>
                        </p:par>
                        <p:par>
                          <p:cTn id="404" fill="hold">
                            <p:stCondLst>
                              <p:cond delay="3690"/>
                            </p:stCondLst>
                            <p:childTnLst>
                              <p:par>
                                <p:cTn id="405" presetID="10" presetClass="entr" presetSubtype="0" fill="hold" grpId="0" nodeType="afterEffect">
                                  <p:stCondLst>
                                    <p:cond delay="0"/>
                                  </p:stCondLst>
                                  <p:childTnLst>
                                    <p:set>
                                      <p:cBhvr>
                                        <p:cTn id="406" dur="1" fill="hold">
                                          <p:stCondLst>
                                            <p:cond delay="0"/>
                                          </p:stCondLst>
                                        </p:cTn>
                                        <p:tgtEl>
                                          <p:spTgt spid="1376"/>
                                        </p:tgtEl>
                                        <p:attrNameLst>
                                          <p:attrName>style.visibility</p:attrName>
                                        </p:attrNameLst>
                                      </p:cBhvr>
                                      <p:to>
                                        <p:strVal val="visible"/>
                                      </p:to>
                                    </p:set>
                                    <p:animEffect transition="in" filter="fade">
                                      <p:cBhvr>
                                        <p:cTn id="407" dur="30"/>
                                        <p:tgtEl>
                                          <p:spTgt spid="1376"/>
                                        </p:tgtEl>
                                      </p:cBhvr>
                                    </p:animEffect>
                                  </p:childTnLst>
                                </p:cTn>
                              </p:par>
                            </p:childTnLst>
                          </p:cTn>
                        </p:par>
                        <p:par>
                          <p:cTn id="408" fill="hold">
                            <p:stCondLst>
                              <p:cond delay="3720"/>
                            </p:stCondLst>
                            <p:childTnLst>
                              <p:par>
                                <p:cTn id="409" presetID="10" presetClass="entr" presetSubtype="0" fill="hold" grpId="0" nodeType="afterEffect">
                                  <p:stCondLst>
                                    <p:cond delay="0"/>
                                  </p:stCondLst>
                                  <p:childTnLst>
                                    <p:set>
                                      <p:cBhvr>
                                        <p:cTn id="410" dur="1" fill="hold">
                                          <p:stCondLst>
                                            <p:cond delay="0"/>
                                          </p:stCondLst>
                                        </p:cTn>
                                        <p:tgtEl>
                                          <p:spTgt spid="1377"/>
                                        </p:tgtEl>
                                        <p:attrNameLst>
                                          <p:attrName>style.visibility</p:attrName>
                                        </p:attrNameLst>
                                      </p:cBhvr>
                                      <p:to>
                                        <p:strVal val="visible"/>
                                      </p:to>
                                    </p:set>
                                    <p:animEffect transition="in" filter="fade">
                                      <p:cBhvr>
                                        <p:cTn id="411" dur="30"/>
                                        <p:tgtEl>
                                          <p:spTgt spid="1377"/>
                                        </p:tgtEl>
                                      </p:cBhvr>
                                    </p:animEffect>
                                  </p:childTnLst>
                                </p:cTn>
                              </p:par>
                            </p:childTnLst>
                          </p:cTn>
                        </p:par>
                        <p:par>
                          <p:cTn id="412" fill="hold">
                            <p:stCondLst>
                              <p:cond delay="3750"/>
                            </p:stCondLst>
                            <p:childTnLst>
                              <p:par>
                                <p:cTn id="413" presetID="10" presetClass="entr" presetSubtype="0" fill="hold" grpId="0" nodeType="afterEffect">
                                  <p:stCondLst>
                                    <p:cond delay="0"/>
                                  </p:stCondLst>
                                  <p:childTnLst>
                                    <p:set>
                                      <p:cBhvr>
                                        <p:cTn id="414" dur="1" fill="hold">
                                          <p:stCondLst>
                                            <p:cond delay="0"/>
                                          </p:stCondLst>
                                        </p:cTn>
                                        <p:tgtEl>
                                          <p:spTgt spid="1378"/>
                                        </p:tgtEl>
                                        <p:attrNameLst>
                                          <p:attrName>style.visibility</p:attrName>
                                        </p:attrNameLst>
                                      </p:cBhvr>
                                      <p:to>
                                        <p:strVal val="visible"/>
                                      </p:to>
                                    </p:set>
                                    <p:animEffect transition="in" filter="fade">
                                      <p:cBhvr>
                                        <p:cTn id="415" dur="30"/>
                                        <p:tgtEl>
                                          <p:spTgt spid="1378"/>
                                        </p:tgtEl>
                                      </p:cBhvr>
                                    </p:animEffect>
                                  </p:childTnLst>
                                </p:cTn>
                              </p:par>
                            </p:childTnLst>
                          </p:cTn>
                        </p:par>
                        <p:par>
                          <p:cTn id="416" fill="hold">
                            <p:stCondLst>
                              <p:cond delay="3780"/>
                            </p:stCondLst>
                            <p:childTnLst>
                              <p:par>
                                <p:cTn id="417" presetID="10" presetClass="entr" presetSubtype="0" fill="hold" grpId="0" nodeType="afterEffect">
                                  <p:stCondLst>
                                    <p:cond delay="0"/>
                                  </p:stCondLst>
                                  <p:childTnLst>
                                    <p:set>
                                      <p:cBhvr>
                                        <p:cTn id="418" dur="1" fill="hold">
                                          <p:stCondLst>
                                            <p:cond delay="0"/>
                                          </p:stCondLst>
                                        </p:cTn>
                                        <p:tgtEl>
                                          <p:spTgt spid="1563"/>
                                        </p:tgtEl>
                                        <p:attrNameLst>
                                          <p:attrName>style.visibility</p:attrName>
                                        </p:attrNameLst>
                                      </p:cBhvr>
                                      <p:to>
                                        <p:strVal val="visible"/>
                                      </p:to>
                                    </p:set>
                                    <p:animEffect transition="in" filter="fade">
                                      <p:cBhvr>
                                        <p:cTn id="419" dur="30"/>
                                        <p:tgtEl>
                                          <p:spTgt spid="1563"/>
                                        </p:tgtEl>
                                      </p:cBhvr>
                                    </p:animEffect>
                                  </p:childTnLst>
                                </p:cTn>
                              </p:par>
                            </p:childTnLst>
                          </p:cTn>
                        </p:par>
                        <p:par>
                          <p:cTn id="420" fill="hold">
                            <p:stCondLst>
                              <p:cond delay="3810"/>
                            </p:stCondLst>
                            <p:childTnLst>
                              <p:par>
                                <p:cTn id="421" presetID="10" presetClass="entr" presetSubtype="0" fill="hold" grpId="0" nodeType="afterEffect">
                                  <p:stCondLst>
                                    <p:cond delay="0"/>
                                  </p:stCondLst>
                                  <p:childTnLst>
                                    <p:set>
                                      <p:cBhvr>
                                        <p:cTn id="422" dur="1" fill="hold">
                                          <p:stCondLst>
                                            <p:cond delay="0"/>
                                          </p:stCondLst>
                                        </p:cTn>
                                        <p:tgtEl>
                                          <p:spTgt spid="1531"/>
                                        </p:tgtEl>
                                        <p:attrNameLst>
                                          <p:attrName>style.visibility</p:attrName>
                                        </p:attrNameLst>
                                      </p:cBhvr>
                                      <p:to>
                                        <p:strVal val="visible"/>
                                      </p:to>
                                    </p:set>
                                    <p:animEffect transition="in" filter="fade">
                                      <p:cBhvr>
                                        <p:cTn id="423" dur="30"/>
                                        <p:tgtEl>
                                          <p:spTgt spid="1531"/>
                                        </p:tgtEl>
                                      </p:cBhvr>
                                    </p:animEffect>
                                  </p:childTnLst>
                                </p:cTn>
                              </p:par>
                            </p:childTnLst>
                          </p:cTn>
                        </p:par>
                        <p:par>
                          <p:cTn id="424" fill="hold">
                            <p:stCondLst>
                              <p:cond delay="3840"/>
                            </p:stCondLst>
                            <p:childTnLst>
                              <p:par>
                                <p:cTn id="425" presetID="10" presetClass="entr" presetSubtype="0" fill="hold" grpId="0" nodeType="afterEffect">
                                  <p:stCondLst>
                                    <p:cond delay="0"/>
                                  </p:stCondLst>
                                  <p:childTnLst>
                                    <p:set>
                                      <p:cBhvr>
                                        <p:cTn id="426" dur="1" fill="hold">
                                          <p:stCondLst>
                                            <p:cond delay="0"/>
                                          </p:stCondLst>
                                        </p:cTn>
                                        <p:tgtEl>
                                          <p:spTgt spid="1379"/>
                                        </p:tgtEl>
                                        <p:attrNameLst>
                                          <p:attrName>style.visibility</p:attrName>
                                        </p:attrNameLst>
                                      </p:cBhvr>
                                      <p:to>
                                        <p:strVal val="visible"/>
                                      </p:to>
                                    </p:set>
                                    <p:animEffect transition="in" filter="fade">
                                      <p:cBhvr>
                                        <p:cTn id="427" dur="30"/>
                                        <p:tgtEl>
                                          <p:spTgt spid="1379"/>
                                        </p:tgtEl>
                                      </p:cBhvr>
                                    </p:animEffect>
                                  </p:childTnLst>
                                </p:cTn>
                              </p:par>
                            </p:childTnLst>
                          </p:cTn>
                        </p:par>
                        <p:par>
                          <p:cTn id="428" fill="hold">
                            <p:stCondLst>
                              <p:cond delay="3870"/>
                            </p:stCondLst>
                            <p:childTnLst>
                              <p:par>
                                <p:cTn id="429" presetID="10" presetClass="entr" presetSubtype="0" fill="hold" grpId="0" nodeType="afterEffect">
                                  <p:stCondLst>
                                    <p:cond delay="0"/>
                                  </p:stCondLst>
                                  <p:childTnLst>
                                    <p:set>
                                      <p:cBhvr>
                                        <p:cTn id="430" dur="1" fill="hold">
                                          <p:stCondLst>
                                            <p:cond delay="0"/>
                                          </p:stCondLst>
                                        </p:cTn>
                                        <p:tgtEl>
                                          <p:spTgt spid="1381"/>
                                        </p:tgtEl>
                                        <p:attrNameLst>
                                          <p:attrName>style.visibility</p:attrName>
                                        </p:attrNameLst>
                                      </p:cBhvr>
                                      <p:to>
                                        <p:strVal val="visible"/>
                                      </p:to>
                                    </p:set>
                                    <p:animEffect transition="in" filter="fade">
                                      <p:cBhvr>
                                        <p:cTn id="431" dur="30"/>
                                        <p:tgtEl>
                                          <p:spTgt spid="1381"/>
                                        </p:tgtEl>
                                      </p:cBhvr>
                                    </p:animEffect>
                                  </p:childTnLst>
                                </p:cTn>
                              </p:par>
                            </p:childTnLst>
                          </p:cTn>
                        </p:par>
                        <p:par>
                          <p:cTn id="432" fill="hold">
                            <p:stCondLst>
                              <p:cond delay="3900"/>
                            </p:stCondLst>
                            <p:childTnLst>
                              <p:par>
                                <p:cTn id="433" presetID="10" presetClass="entr" presetSubtype="0" fill="hold" grpId="0" nodeType="afterEffect">
                                  <p:stCondLst>
                                    <p:cond delay="0"/>
                                  </p:stCondLst>
                                  <p:childTnLst>
                                    <p:set>
                                      <p:cBhvr>
                                        <p:cTn id="434" dur="1" fill="hold">
                                          <p:stCondLst>
                                            <p:cond delay="0"/>
                                          </p:stCondLst>
                                        </p:cTn>
                                        <p:tgtEl>
                                          <p:spTgt spid="1382"/>
                                        </p:tgtEl>
                                        <p:attrNameLst>
                                          <p:attrName>style.visibility</p:attrName>
                                        </p:attrNameLst>
                                      </p:cBhvr>
                                      <p:to>
                                        <p:strVal val="visible"/>
                                      </p:to>
                                    </p:set>
                                    <p:animEffect transition="in" filter="fade">
                                      <p:cBhvr>
                                        <p:cTn id="435" dur="30"/>
                                        <p:tgtEl>
                                          <p:spTgt spid="1382"/>
                                        </p:tgtEl>
                                      </p:cBhvr>
                                    </p:animEffect>
                                  </p:childTnLst>
                                </p:cTn>
                              </p:par>
                            </p:childTnLst>
                          </p:cTn>
                        </p:par>
                        <p:par>
                          <p:cTn id="436" fill="hold">
                            <p:stCondLst>
                              <p:cond delay="3930"/>
                            </p:stCondLst>
                            <p:childTnLst>
                              <p:par>
                                <p:cTn id="437" presetID="10" presetClass="entr" presetSubtype="0" fill="hold" grpId="0" nodeType="afterEffect">
                                  <p:stCondLst>
                                    <p:cond delay="0"/>
                                  </p:stCondLst>
                                  <p:childTnLst>
                                    <p:set>
                                      <p:cBhvr>
                                        <p:cTn id="438" dur="1" fill="hold">
                                          <p:stCondLst>
                                            <p:cond delay="0"/>
                                          </p:stCondLst>
                                        </p:cTn>
                                        <p:tgtEl>
                                          <p:spTgt spid="1491"/>
                                        </p:tgtEl>
                                        <p:attrNameLst>
                                          <p:attrName>style.visibility</p:attrName>
                                        </p:attrNameLst>
                                      </p:cBhvr>
                                      <p:to>
                                        <p:strVal val="visible"/>
                                      </p:to>
                                    </p:set>
                                    <p:animEffect transition="in" filter="fade">
                                      <p:cBhvr>
                                        <p:cTn id="439" dur="30"/>
                                        <p:tgtEl>
                                          <p:spTgt spid="1491"/>
                                        </p:tgtEl>
                                      </p:cBhvr>
                                    </p:animEffect>
                                  </p:childTnLst>
                                </p:cTn>
                              </p:par>
                            </p:childTnLst>
                          </p:cTn>
                        </p:par>
                        <p:par>
                          <p:cTn id="440" fill="hold">
                            <p:stCondLst>
                              <p:cond delay="3960"/>
                            </p:stCondLst>
                            <p:childTnLst>
                              <p:par>
                                <p:cTn id="441" presetID="10" presetClass="entr" presetSubtype="0" fill="hold" grpId="0" nodeType="afterEffect">
                                  <p:stCondLst>
                                    <p:cond delay="0"/>
                                  </p:stCondLst>
                                  <p:childTnLst>
                                    <p:set>
                                      <p:cBhvr>
                                        <p:cTn id="442" dur="1" fill="hold">
                                          <p:stCondLst>
                                            <p:cond delay="0"/>
                                          </p:stCondLst>
                                        </p:cTn>
                                        <p:tgtEl>
                                          <p:spTgt spid="1464"/>
                                        </p:tgtEl>
                                        <p:attrNameLst>
                                          <p:attrName>style.visibility</p:attrName>
                                        </p:attrNameLst>
                                      </p:cBhvr>
                                      <p:to>
                                        <p:strVal val="visible"/>
                                      </p:to>
                                    </p:set>
                                    <p:animEffect transition="in" filter="fade">
                                      <p:cBhvr>
                                        <p:cTn id="443" dur="30"/>
                                        <p:tgtEl>
                                          <p:spTgt spid="1464"/>
                                        </p:tgtEl>
                                      </p:cBhvr>
                                    </p:animEffect>
                                  </p:childTnLst>
                                </p:cTn>
                              </p:par>
                            </p:childTnLst>
                          </p:cTn>
                        </p:par>
                        <p:par>
                          <p:cTn id="444" fill="hold">
                            <p:stCondLst>
                              <p:cond delay="3990"/>
                            </p:stCondLst>
                            <p:childTnLst>
                              <p:par>
                                <p:cTn id="445" presetID="10" presetClass="entr" presetSubtype="0" fill="hold" grpId="0" nodeType="afterEffect">
                                  <p:stCondLst>
                                    <p:cond delay="0"/>
                                  </p:stCondLst>
                                  <p:childTnLst>
                                    <p:set>
                                      <p:cBhvr>
                                        <p:cTn id="446" dur="1" fill="hold">
                                          <p:stCondLst>
                                            <p:cond delay="0"/>
                                          </p:stCondLst>
                                        </p:cTn>
                                        <p:tgtEl>
                                          <p:spTgt spid="1465"/>
                                        </p:tgtEl>
                                        <p:attrNameLst>
                                          <p:attrName>style.visibility</p:attrName>
                                        </p:attrNameLst>
                                      </p:cBhvr>
                                      <p:to>
                                        <p:strVal val="visible"/>
                                      </p:to>
                                    </p:set>
                                    <p:animEffect transition="in" filter="fade">
                                      <p:cBhvr>
                                        <p:cTn id="447" dur="30"/>
                                        <p:tgtEl>
                                          <p:spTgt spid="1465"/>
                                        </p:tgtEl>
                                      </p:cBhvr>
                                    </p:animEffect>
                                  </p:childTnLst>
                                </p:cTn>
                              </p:par>
                            </p:childTnLst>
                          </p:cTn>
                        </p:par>
                        <p:par>
                          <p:cTn id="448" fill="hold">
                            <p:stCondLst>
                              <p:cond delay="4020"/>
                            </p:stCondLst>
                            <p:childTnLst>
                              <p:par>
                                <p:cTn id="449" presetID="10" presetClass="entr" presetSubtype="0" fill="hold" grpId="0" nodeType="afterEffect">
                                  <p:stCondLst>
                                    <p:cond delay="0"/>
                                  </p:stCondLst>
                                  <p:childTnLst>
                                    <p:set>
                                      <p:cBhvr>
                                        <p:cTn id="450" dur="1" fill="hold">
                                          <p:stCondLst>
                                            <p:cond delay="0"/>
                                          </p:stCondLst>
                                        </p:cTn>
                                        <p:tgtEl>
                                          <p:spTgt spid="1466"/>
                                        </p:tgtEl>
                                        <p:attrNameLst>
                                          <p:attrName>style.visibility</p:attrName>
                                        </p:attrNameLst>
                                      </p:cBhvr>
                                      <p:to>
                                        <p:strVal val="visible"/>
                                      </p:to>
                                    </p:set>
                                    <p:animEffect transition="in" filter="fade">
                                      <p:cBhvr>
                                        <p:cTn id="451" dur="30"/>
                                        <p:tgtEl>
                                          <p:spTgt spid="1466"/>
                                        </p:tgtEl>
                                      </p:cBhvr>
                                    </p:animEffect>
                                  </p:childTnLst>
                                </p:cTn>
                              </p:par>
                            </p:childTnLst>
                          </p:cTn>
                        </p:par>
                        <p:par>
                          <p:cTn id="452" fill="hold">
                            <p:stCondLst>
                              <p:cond delay="4050"/>
                            </p:stCondLst>
                            <p:childTnLst>
                              <p:par>
                                <p:cTn id="453" presetID="10" presetClass="entr" presetSubtype="0" fill="hold" grpId="0" nodeType="afterEffect">
                                  <p:stCondLst>
                                    <p:cond delay="0"/>
                                  </p:stCondLst>
                                  <p:childTnLst>
                                    <p:set>
                                      <p:cBhvr>
                                        <p:cTn id="454" dur="1" fill="hold">
                                          <p:stCondLst>
                                            <p:cond delay="0"/>
                                          </p:stCondLst>
                                        </p:cTn>
                                        <p:tgtEl>
                                          <p:spTgt spid="1475"/>
                                        </p:tgtEl>
                                        <p:attrNameLst>
                                          <p:attrName>style.visibility</p:attrName>
                                        </p:attrNameLst>
                                      </p:cBhvr>
                                      <p:to>
                                        <p:strVal val="visible"/>
                                      </p:to>
                                    </p:set>
                                    <p:animEffect transition="in" filter="fade">
                                      <p:cBhvr>
                                        <p:cTn id="455" dur="30"/>
                                        <p:tgtEl>
                                          <p:spTgt spid="1475"/>
                                        </p:tgtEl>
                                      </p:cBhvr>
                                    </p:animEffect>
                                  </p:childTnLst>
                                </p:cTn>
                              </p:par>
                            </p:childTnLst>
                          </p:cTn>
                        </p:par>
                        <p:par>
                          <p:cTn id="456" fill="hold">
                            <p:stCondLst>
                              <p:cond delay="4080"/>
                            </p:stCondLst>
                            <p:childTnLst>
                              <p:par>
                                <p:cTn id="457" presetID="10" presetClass="entr" presetSubtype="0" fill="hold" grpId="0" nodeType="afterEffect">
                                  <p:stCondLst>
                                    <p:cond delay="0"/>
                                  </p:stCondLst>
                                  <p:childTnLst>
                                    <p:set>
                                      <p:cBhvr>
                                        <p:cTn id="458" dur="1" fill="hold">
                                          <p:stCondLst>
                                            <p:cond delay="0"/>
                                          </p:stCondLst>
                                        </p:cTn>
                                        <p:tgtEl>
                                          <p:spTgt spid="1467"/>
                                        </p:tgtEl>
                                        <p:attrNameLst>
                                          <p:attrName>style.visibility</p:attrName>
                                        </p:attrNameLst>
                                      </p:cBhvr>
                                      <p:to>
                                        <p:strVal val="visible"/>
                                      </p:to>
                                    </p:set>
                                    <p:animEffect transition="in" filter="fade">
                                      <p:cBhvr>
                                        <p:cTn id="459" dur="30"/>
                                        <p:tgtEl>
                                          <p:spTgt spid="1467"/>
                                        </p:tgtEl>
                                      </p:cBhvr>
                                    </p:animEffect>
                                  </p:childTnLst>
                                </p:cTn>
                              </p:par>
                            </p:childTnLst>
                          </p:cTn>
                        </p:par>
                        <p:par>
                          <p:cTn id="460" fill="hold">
                            <p:stCondLst>
                              <p:cond delay="4110"/>
                            </p:stCondLst>
                            <p:childTnLst>
                              <p:par>
                                <p:cTn id="461" presetID="10" presetClass="entr" presetSubtype="0" fill="hold" grpId="0" nodeType="afterEffect">
                                  <p:stCondLst>
                                    <p:cond delay="0"/>
                                  </p:stCondLst>
                                  <p:childTnLst>
                                    <p:set>
                                      <p:cBhvr>
                                        <p:cTn id="462" dur="1" fill="hold">
                                          <p:stCondLst>
                                            <p:cond delay="0"/>
                                          </p:stCondLst>
                                        </p:cTn>
                                        <p:tgtEl>
                                          <p:spTgt spid="1556"/>
                                        </p:tgtEl>
                                        <p:attrNameLst>
                                          <p:attrName>style.visibility</p:attrName>
                                        </p:attrNameLst>
                                      </p:cBhvr>
                                      <p:to>
                                        <p:strVal val="visible"/>
                                      </p:to>
                                    </p:set>
                                    <p:animEffect transition="in" filter="fade">
                                      <p:cBhvr>
                                        <p:cTn id="463" dur="30"/>
                                        <p:tgtEl>
                                          <p:spTgt spid="1556"/>
                                        </p:tgtEl>
                                      </p:cBhvr>
                                    </p:animEffect>
                                  </p:childTnLst>
                                </p:cTn>
                              </p:par>
                            </p:childTnLst>
                          </p:cTn>
                        </p:par>
                        <p:par>
                          <p:cTn id="464" fill="hold">
                            <p:stCondLst>
                              <p:cond delay="4140"/>
                            </p:stCondLst>
                            <p:childTnLst>
                              <p:par>
                                <p:cTn id="465" presetID="10" presetClass="entr" presetSubtype="0" fill="hold" grpId="0" nodeType="afterEffect">
                                  <p:stCondLst>
                                    <p:cond delay="0"/>
                                  </p:stCondLst>
                                  <p:childTnLst>
                                    <p:set>
                                      <p:cBhvr>
                                        <p:cTn id="466" dur="1" fill="hold">
                                          <p:stCondLst>
                                            <p:cond delay="0"/>
                                          </p:stCondLst>
                                        </p:cTn>
                                        <p:tgtEl>
                                          <p:spTgt spid="1558"/>
                                        </p:tgtEl>
                                        <p:attrNameLst>
                                          <p:attrName>style.visibility</p:attrName>
                                        </p:attrNameLst>
                                      </p:cBhvr>
                                      <p:to>
                                        <p:strVal val="visible"/>
                                      </p:to>
                                    </p:set>
                                    <p:animEffect transition="in" filter="fade">
                                      <p:cBhvr>
                                        <p:cTn id="467" dur="30"/>
                                        <p:tgtEl>
                                          <p:spTgt spid="1558"/>
                                        </p:tgtEl>
                                      </p:cBhvr>
                                    </p:animEffect>
                                  </p:childTnLst>
                                </p:cTn>
                              </p:par>
                            </p:childTnLst>
                          </p:cTn>
                        </p:par>
                        <p:par>
                          <p:cTn id="468" fill="hold">
                            <p:stCondLst>
                              <p:cond delay="4170"/>
                            </p:stCondLst>
                            <p:childTnLst>
                              <p:par>
                                <p:cTn id="469" presetID="10" presetClass="entr" presetSubtype="0" fill="hold" grpId="0" nodeType="afterEffect">
                                  <p:stCondLst>
                                    <p:cond delay="0"/>
                                  </p:stCondLst>
                                  <p:childTnLst>
                                    <p:set>
                                      <p:cBhvr>
                                        <p:cTn id="470" dur="1" fill="hold">
                                          <p:stCondLst>
                                            <p:cond delay="0"/>
                                          </p:stCondLst>
                                        </p:cTn>
                                        <p:tgtEl>
                                          <p:spTgt spid="1559"/>
                                        </p:tgtEl>
                                        <p:attrNameLst>
                                          <p:attrName>style.visibility</p:attrName>
                                        </p:attrNameLst>
                                      </p:cBhvr>
                                      <p:to>
                                        <p:strVal val="visible"/>
                                      </p:to>
                                    </p:set>
                                    <p:animEffect transition="in" filter="fade">
                                      <p:cBhvr>
                                        <p:cTn id="471" dur="30"/>
                                        <p:tgtEl>
                                          <p:spTgt spid="1559"/>
                                        </p:tgtEl>
                                      </p:cBhvr>
                                    </p:animEffect>
                                  </p:childTnLst>
                                </p:cTn>
                              </p:par>
                            </p:childTnLst>
                          </p:cTn>
                        </p:par>
                        <p:par>
                          <p:cTn id="472" fill="hold">
                            <p:stCondLst>
                              <p:cond delay="4200"/>
                            </p:stCondLst>
                            <p:childTnLst>
                              <p:par>
                                <p:cTn id="473" presetID="10" presetClass="entr" presetSubtype="0" fill="hold" grpId="0" nodeType="afterEffect">
                                  <p:stCondLst>
                                    <p:cond delay="0"/>
                                  </p:stCondLst>
                                  <p:childTnLst>
                                    <p:set>
                                      <p:cBhvr>
                                        <p:cTn id="474" dur="1" fill="hold">
                                          <p:stCondLst>
                                            <p:cond delay="0"/>
                                          </p:stCondLst>
                                        </p:cTn>
                                        <p:tgtEl>
                                          <p:spTgt spid="1560"/>
                                        </p:tgtEl>
                                        <p:attrNameLst>
                                          <p:attrName>style.visibility</p:attrName>
                                        </p:attrNameLst>
                                      </p:cBhvr>
                                      <p:to>
                                        <p:strVal val="visible"/>
                                      </p:to>
                                    </p:set>
                                    <p:animEffect transition="in" filter="fade">
                                      <p:cBhvr>
                                        <p:cTn id="475" dur="30"/>
                                        <p:tgtEl>
                                          <p:spTgt spid="1560"/>
                                        </p:tgtEl>
                                      </p:cBhvr>
                                    </p:animEffect>
                                  </p:childTnLst>
                                </p:cTn>
                              </p:par>
                            </p:childTnLst>
                          </p:cTn>
                        </p:par>
                        <p:par>
                          <p:cTn id="476" fill="hold">
                            <p:stCondLst>
                              <p:cond delay="4230"/>
                            </p:stCondLst>
                            <p:childTnLst>
                              <p:par>
                                <p:cTn id="477" presetID="10" presetClass="entr" presetSubtype="0" fill="hold" grpId="0" nodeType="afterEffect">
                                  <p:stCondLst>
                                    <p:cond delay="0"/>
                                  </p:stCondLst>
                                  <p:childTnLst>
                                    <p:set>
                                      <p:cBhvr>
                                        <p:cTn id="478" dur="1" fill="hold">
                                          <p:stCondLst>
                                            <p:cond delay="0"/>
                                          </p:stCondLst>
                                        </p:cTn>
                                        <p:tgtEl>
                                          <p:spTgt spid="1561"/>
                                        </p:tgtEl>
                                        <p:attrNameLst>
                                          <p:attrName>style.visibility</p:attrName>
                                        </p:attrNameLst>
                                      </p:cBhvr>
                                      <p:to>
                                        <p:strVal val="visible"/>
                                      </p:to>
                                    </p:set>
                                    <p:animEffect transition="in" filter="fade">
                                      <p:cBhvr>
                                        <p:cTn id="479" dur="30"/>
                                        <p:tgtEl>
                                          <p:spTgt spid="1561"/>
                                        </p:tgtEl>
                                      </p:cBhvr>
                                    </p:animEffect>
                                  </p:childTnLst>
                                </p:cTn>
                              </p:par>
                            </p:childTnLst>
                          </p:cTn>
                        </p:par>
                        <p:par>
                          <p:cTn id="480" fill="hold">
                            <p:stCondLst>
                              <p:cond delay="4260"/>
                            </p:stCondLst>
                            <p:childTnLst>
                              <p:par>
                                <p:cTn id="481" presetID="10" presetClass="entr" presetSubtype="0" fill="hold" grpId="0" nodeType="afterEffect">
                                  <p:stCondLst>
                                    <p:cond delay="0"/>
                                  </p:stCondLst>
                                  <p:childTnLst>
                                    <p:set>
                                      <p:cBhvr>
                                        <p:cTn id="482" dur="1" fill="hold">
                                          <p:stCondLst>
                                            <p:cond delay="0"/>
                                          </p:stCondLst>
                                        </p:cTn>
                                        <p:tgtEl>
                                          <p:spTgt spid="1562"/>
                                        </p:tgtEl>
                                        <p:attrNameLst>
                                          <p:attrName>style.visibility</p:attrName>
                                        </p:attrNameLst>
                                      </p:cBhvr>
                                      <p:to>
                                        <p:strVal val="visible"/>
                                      </p:to>
                                    </p:set>
                                    <p:animEffect transition="in" filter="fade">
                                      <p:cBhvr>
                                        <p:cTn id="483" dur="30"/>
                                        <p:tgtEl>
                                          <p:spTgt spid="1562"/>
                                        </p:tgtEl>
                                      </p:cBhvr>
                                    </p:animEffect>
                                  </p:childTnLst>
                                </p:cTn>
                              </p:par>
                            </p:childTnLst>
                          </p:cTn>
                        </p:par>
                        <p:par>
                          <p:cTn id="484" fill="hold">
                            <p:stCondLst>
                              <p:cond delay="4290"/>
                            </p:stCondLst>
                            <p:childTnLst>
                              <p:par>
                                <p:cTn id="485" presetID="10" presetClass="entr" presetSubtype="0" fill="hold" grpId="0" nodeType="afterEffect">
                                  <p:stCondLst>
                                    <p:cond delay="0"/>
                                  </p:stCondLst>
                                  <p:childTnLst>
                                    <p:set>
                                      <p:cBhvr>
                                        <p:cTn id="486" dur="1" fill="hold">
                                          <p:stCondLst>
                                            <p:cond delay="0"/>
                                          </p:stCondLst>
                                        </p:cTn>
                                        <p:tgtEl>
                                          <p:spTgt spid="1489"/>
                                        </p:tgtEl>
                                        <p:attrNameLst>
                                          <p:attrName>style.visibility</p:attrName>
                                        </p:attrNameLst>
                                      </p:cBhvr>
                                      <p:to>
                                        <p:strVal val="visible"/>
                                      </p:to>
                                    </p:set>
                                    <p:animEffect transition="in" filter="fade">
                                      <p:cBhvr>
                                        <p:cTn id="487" dur="30"/>
                                        <p:tgtEl>
                                          <p:spTgt spid="1489"/>
                                        </p:tgtEl>
                                      </p:cBhvr>
                                    </p:animEffect>
                                  </p:childTnLst>
                                </p:cTn>
                              </p:par>
                            </p:childTnLst>
                          </p:cTn>
                        </p:par>
                        <p:par>
                          <p:cTn id="488" fill="hold">
                            <p:stCondLst>
                              <p:cond delay="4320"/>
                            </p:stCondLst>
                            <p:childTnLst>
                              <p:par>
                                <p:cTn id="489" presetID="10" presetClass="entr" presetSubtype="0" fill="hold" grpId="0" nodeType="afterEffect">
                                  <p:stCondLst>
                                    <p:cond delay="0"/>
                                  </p:stCondLst>
                                  <p:childTnLst>
                                    <p:set>
                                      <p:cBhvr>
                                        <p:cTn id="490" dur="1" fill="hold">
                                          <p:stCondLst>
                                            <p:cond delay="0"/>
                                          </p:stCondLst>
                                        </p:cTn>
                                        <p:tgtEl>
                                          <p:spTgt spid="1490"/>
                                        </p:tgtEl>
                                        <p:attrNameLst>
                                          <p:attrName>style.visibility</p:attrName>
                                        </p:attrNameLst>
                                      </p:cBhvr>
                                      <p:to>
                                        <p:strVal val="visible"/>
                                      </p:to>
                                    </p:set>
                                    <p:animEffect transition="in" filter="fade">
                                      <p:cBhvr>
                                        <p:cTn id="491" dur="30"/>
                                        <p:tgtEl>
                                          <p:spTgt spid="1490"/>
                                        </p:tgtEl>
                                      </p:cBhvr>
                                    </p:animEffect>
                                  </p:childTnLst>
                                </p:cTn>
                              </p:par>
                            </p:childTnLst>
                          </p:cTn>
                        </p:par>
                        <p:par>
                          <p:cTn id="492" fill="hold">
                            <p:stCondLst>
                              <p:cond delay="4350"/>
                            </p:stCondLst>
                            <p:childTnLst>
                              <p:par>
                                <p:cTn id="493" presetID="10" presetClass="entr" presetSubtype="0" fill="hold" grpId="0" nodeType="afterEffect">
                                  <p:stCondLst>
                                    <p:cond delay="0"/>
                                  </p:stCondLst>
                                  <p:childTnLst>
                                    <p:set>
                                      <p:cBhvr>
                                        <p:cTn id="494" dur="1" fill="hold">
                                          <p:stCondLst>
                                            <p:cond delay="0"/>
                                          </p:stCondLst>
                                        </p:cTn>
                                        <p:tgtEl>
                                          <p:spTgt spid="1528"/>
                                        </p:tgtEl>
                                        <p:attrNameLst>
                                          <p:attrName>style.visibility</p:attrName>
                                        </p:attrNameLst>
                                      </p:cBhvr>
                                      <p:to>
                                        <p:strVal val="visible"/>
                                      </p:to>
                                    </p:set>
                                    <p:animEffect transition="in" filter="fade">
                                      <p:cBhvr>
                                        <p:cTn id="495" dur="30"/>
                                        <p:tgtEl>
                                          <p:spTgt spid="1528"/>
                                        </p:tgtEl>
                                      </p:cBhvr>
                                    </p:animEffect>
                                  </p:childTnLst>
                                </p:cTn>
                              </p:par>
                            </p:childTnLst>
                          </p:cTn>
                        </p:par>
                        <p:par>
                          <p:cTn id="496" fill="hold">
                            <p:stCondLst>
                              <p:cond delay="4380"/>
                            </p:stCondLst>
                            <p:childTnLst>
                              <p:par>
                                <p:cTn id="497" presetID="10" presetClass="entr" presetSubtype="0" fill="hold" grpId="0" nodeType="afterEffect">
                                  <p:stCondLst>
                                    <p:cond delay="0"/>
                                  </p:stCondLst>
                                  <p:childTnLst>
                                    <p:set>
                                      <p:cBhvr>
                                        <p:cTn id="498" dur="1" fill="hold">
                                          <p:stCondLst>
                                            <p:cond delay="0"/>
                                          </p:stCondLst>
                                        </p:cTn>
                                        <p:tgtEl>
                                          <p:spTgt spid="1492"/>
                                        </p:tgtEl>
                                        <p:attrNameLst>
                                          <p:attrName>style.visibility</p:attrName>
                                        </p:attrNameLst>
                                      </p:cBhvr>
                                      <p:to>
                                        <p:strVal val="visible"/>
                                      </p:to>
                                    </p:set>
                                    <p:animEffect transition="in" filter="fade">
                                      <p:cBhvr>
                                        <p:cTn id="499" dur="30"/>
                                        <p:tgtEl>
                                          <p:spTgt spid="1492"/>
                                        </p:tgtEl>
                                      </p:cBhvr>
                                    </p:animEffect>
                                  </p:childTnLst>
                                </p:cTn>
                              </p:par>
                            </p:childTnLst>
                          </p:cTn>
                        </p:par>
                        <p:par>
                          <p:cTn id="500" fill="hold">
                            <p:stCondLst>
                              <p:cond delay="4410"/>
                            </p:stCondLst>
                            <p:childTnLst>
                              <p:par>
                                <p:cTn id="501" presetID="10" presetClass="entr" presetSubtype="0" fill="hold" grpId="0" nodeType="afterEffect">
                                  <p:stCondLst>
                                    <p:cond delay="0"/>
                                  </p:stCondLst>
                                  <p:childTnLst>
                                    <p:set>
                                      <p:cBhvr>
                                        <p:cTn id="502" dur="1" fill="hold">
                                          <p:stCondLst>
                                            <p:cond delay="0"/>
                                          </p:stCondLst>
                                        </p:cTn>
                                        <p:tgtEl>
                                          <p:spTgt spid="1493"/>
                                        </p:tgtEl>
                                        <p:attrNameLst>
                                          <p:attrName>style.visibility</p:attrName>
                                        </p:attrNameLst>
                                      </p:cBhvr>
                                      <p:to>
                                        <p:strVal val="visible"/>
                                      </p:to>
                                    </p:set>
                                    <p:animEffect transition="in" filter="fade">
                                      <p:cBhvr>
                                        <p:cTn id="503" dur="30"/>
                                        <p:tgtEl>
                                          <p:spTgt spid="1493"/>
                                        </p:tgtEl>
                                      </p:cBhvr>
                                    </p:animEffect>
                                  </p:childTnLst>
                                </p:cTn>
                              </p:par>
                            </p:childTnLst>
                          </p:cTn>
                        </p:par>
                        <p:par>
                          <p:cTn id="504" fill="hold">
                            <p:stCondLst>
                              <p:cond delay="4440"/>
                            </p:stCondLst>
                            <p:childTnLst>
                              <p:par>
                                <p:cTn id="505" presetID="10" presetClass="entr" presetSubtype="0" fill="hold" grpId="0" nodeType="afterEffect">
                                  <p:stCondLst>
                                    <p:cond delay="0"/>
                                  </p:stCondLst>
                                  <p:childTnLst>
                                    <p:set>
                                      <p:cBhvr>
                                        <p:cTn id="506" dur="1" fill="hold">
                                          <p:stCondLst>
                                            <p:cond delay="0"/>
                                          </p:stCondLst>
                                        </p:cTn>
                                        <p:tgtEl>
                                          <p:spTgt spid="1494"/>
                                        </p:tgtEl>
                                        <p:attrNameLst>
                                          <p:attrName>style.visibility</p:attrName>
                                        </p:attrNameLst>
                                      </p:cBhvr>
                                      <p:to>
                                        <p:strVal val="visible"/>
                                      </p:to>
                                    </p:set>
                                    <p:animEffect transition="in" filter="fade">
                                      <p:cBhvr>
                                        <p:cTn id="507" dur="30"/>
                                        <p:tgtEl>
                                          <p:spTgt spid="1494"/>
                                        </p:tgtEl>
                                      </p:cBhvr>
                                    </p:animEffect>
                                  </p:childTnLst>
                                </p:cTn>
                              </p:par>
                            </p:childTnLst>
                          </p:cTn>
                        </p:par>
                        <p:par>
                          <p:cTn id="508" fill="hold">
                            <p:stCondLst>
                              <p:cond delay="4470"/>
                            </p:stCondLst>
                            <p:childTnLst>
                              <p:par>
                                <p:cTn id="509" presetID="10" presetClass="entr" presetSubtype="0" fill="hold" grpId="0" nodeType="afterEffect">
                                  <p:stCondLst>
                                    <p:cond delay="0"/>
                                  </p:stCondLst>
                                  <p:childTnLst>
                                    <p:set>
                                      <p:cBhvr>
                                        <p:cTn id="510" dur="1" fill="hold">
                                          <p:stCondLst>
                                            <p:cond delay="0"/>
                                          </p:stCondLst>
                                        </p:cTn>
                                        <p:tgtEl>
                                          <p:spTgt spid="1565"/>
                                        </p:tgtEl>
                                        <p:attrNameLst>
                                          <p:attrName>style.visibility</p:attrName>
                                        </p:attrNameLst>
                                      </p:cBhvr>
                                      <p:to>
                                        <p:strVal val="visible"/>
                                      </p:to>
                                    </p:set>
                                    <p:animEffect transition="in" filter="fade">
                                      <p:cBhvr>
                                        <p:cTn id="511" dur="30"/>
                                        <p:tgtEl>
                                          <p:spTgt spid="1565"/>
                                        </p:tgtEl>
                                      </p:cBhvr>
                                    </p:animEffect>
                                  </p:childTnLst>
                                </p:cTn>
                              </p:par>
                            </p:childTnLst>
                          </p:cTn>
                        </p:par>
                        <p:par>
                          <p:cTn id="512" fill="hold">
                            <p:stCondLst>
                              <p:cond delay="4500"/>
                            </p:stCondLst>
                            <p:childTnLst>
                              <p:par>
                                <p:cTn id="513" presetID="10" presetClass="entr" presetSubtype="0" fill="hold" grpId="0" nodeType="afterEffect">
                                  <p:stCondLst>
                                    <p:cond delay="0"/>
                                  </p:stCondLst>
                                  <p:childTnLst>
                                    <p:set>
                                      <p:cBhvr>
                                        <p:cTn id="514" dur="1" fill="hold">
                                          <p:stCondLst>
                                            <p:cond delay="0"/>
                                          </p:stCondLst>
                                        </p:cTn>
                                        <p:tgtEl>
                                          <p:spTgt spid="1566"/>
                                        </p:tgtEl>
                                        <p:attrNameLst>
                                          <p:attrName>style.visibility</p:attrName>
                                        </p:attrNameLst>
                                      </p:cBhvr>
                                      <p:to>
                                        <p:strVal val="visible"/>
                                      </p:to>
                                    </p:set>
                                    <p:animEffect transition="in" filter="fade">
                                      <p:cBhvr>
                                        <p:cTn id="515" dur="30"/>
                                        <p:tgtEl>
                                          <p:spTgt spid="1566"/>
                                        </p:tgtEl>
                                      </p:cBhvr>
                                    </p:animEffect>
                                  </p:childTnLst>
                                </p:cTn>
                              </p:par>
                            </p:childTnLst>
                          </p:cTn>
                        </p:par>
                        <p:par>
                          <p:cTn id="516" fill="hold">
                            <p:stCondLst>
                              <p:cond delay="4530"/>
                            </p:stCondLst>
                            <p:childTnLst>
                              <p:par>
                                <p:cTn id="517" presetID="10" presetClass="entr" presetSubtype="0" fill="hold" grpId="0" nodeType="afterEffect">
                                  <p:stCondLst>
                                    <p:cond delay="0"/>
                                  </p:stCondLst>
                                  <p:childTnLst>
                                    <p:set>
                                      <p:cBhvr>
                                        <p:cTn id="518" dur="1" fill="hold">
                                          <p:stCondLst>
                                            <p:cond delay="0"/>
                                          </p:stCondLst>
                                        </p:cTn>
                                        <p:tgtEl>
                                          <p:spTgt spid="1468"/>
                                        </p:tgtEl>
                                        <p:attrNameLst>
                                          <p:attrName>style.visibility</p:attrName>
                                        </p:attrNameLst>
                                      </p:cBhvr>
                                      <p:to>
                                        <p:strVal val="visible"/>
                                      </p:to>
                                    </p:set>
                                    <p:animEffect transition="in" filter="fade">
                                      <p:cBhvr>
                                        <p:cTn id="519" dur="30"/>
                                        <p:tgtEl>
                                          <p:spTgt spid="1468"/>
                                        </p:tgtEl>
                                      </p:cBhvr>
                                    </p:animEffect>
                                  </p:childTnLst>
                                </p:cTn>
                              </p:par>
                            </p:childTnLst>
                          </p:cTn>
                        </p:par>
                        <p:par>
                          <p:cTn id="520" fill="hold">
                            <p:stCondLst>
                              <p:cond delay="4560"/>
                            </p:stCondLst>
                            <p:childTnLst>
                              <p:par>
                                <p:cTn id="521" presetID="10" presetClass="entr" presetSubtype="0" fill="hold" grpId="0" nodeType="afterEffect">
                                  <p:stCondLst>
                                    <p:cond delay="0"/>
                                  </p:stCondLst>
                                  <p:childTnLst>
                                    <p:set>
                                      <p:cBhvr>
                                        <p:cTn id="522" dur="1" fill="hold">
                                          <p:stCondLst>
                                            <p:cond delay="0"/>
                                          </p:stCondLst>
                                        </p:cTn>
                                        <p:tgtEl>
                                          <p:spTgt spid="1420"/>
                                        </p:tgtEl>
                                        <p:attrNameLst>
                                          <p:attrName>style.visibility</p:attrName>
                                        </p:attrNameLst>
                                      </p:cBhvr>
                                      <p:to>
                                        <p:strVal val="visible"/>
                                      </p:to>
                                    </p:set>
                                    <p:animEffect transition="in" filter="fade">
                                      <p:cBhvr>
                                        <p:cTn id="523" dur="30"/>
                                        <p:tgtEl>
                                          <p:spTgt spid="1420"/>
                                        </p:tgtEl>
                                      </p:cBhvr>
                                    </p:animEffect>
                                  </p:childTnLst>
                                </p:cTn>
                              </p:par>
                            </p:childTnLst>
                          </p:cTn>
                        </p:par>
                        <p:par>
                          <p:cTn id="524" fill="hold">
                            <p:stCondLst>
                              <p:cond delay="4590"/>
                            </p:stCondLst>
                            <p:childTnLst>
                              <p:par>
                                <p:cTn id="525" presetID="10" presetClass="entr" presetSubtype="0" fill="hold" grpId="0" nodeType="afterEffect">
                                  <p:stCondLst>
                                    <p:cond delay="0"/>
                                  </p:stCondLst>
                                  <p:childTnLst>
                                    <p:set>
                                      <p:cBhvr>
                                        <p:cTn id="526" dur="1" fill="hold">
                                          <p:stCondLst>
                                            <p:cond delay="0"/>
                                          </p:stCondLst>
                                        </p:cTn>
                                        <p:tgtEl>
                                          <p:spTgt spid="1513"/>
                                        </p:tgtEl>
                                        <p:attrNameLst>
                                          <p:attrName>style.visibility</p:attrName>
                                        </p:attrNameLst>
                                      </p:cBhvr>
                                      <p:to>
                                        <p:strVal val="visible"/>
                                      </p:to>
                                    </p:set>
                                    <p:animEffect transition="in" filter="fade">
                                      <p:cBhvr>
                                        <p:cTn id="527" dur="30"/>
                                        <p:tgtEl>
                                          <p:spTgt spid="1513"/>
                                        </p:tgtEl>
                                      </p:cBhvr>
                                    </p:animEffect>
                                  </p:childTnLst>
                                </p:cTn>
                              </p:par>
                            </p:childTnLst>
                          </p:cTn>
                        </p:par>
                        <p:par>
                          <p:cTn id="528" fill="hold">
                            <p:stCondLst>
                              <p:cond delay="4620"/>
                            </p:stCondLst>
                            <p:childTnLst>
                              <p:par>
                                <p:cTn id="529" presetID="10" presetClass="entr" presetSubtype="0" fill="hold" grpId="0" nodeType="afterEffect">
                                  <p:stCondLst>
                                    <p:cond delay="0"/>
                                  </p:stCondLst>
                                  <p:childTnLst>
                                    <p:set>
                                      <p:cBhvr>
                                        <p:cTn id="530" dur="1" fill="hold">
                                          <p:stCondLst>
                                            <p:cond delay="0"/>
                                          </p:stCondLst>
                                        </p:cTn>
                                        <p:tgtEl>
                                          <p:spTgt spid="1472"/>
                                        </p:tgtEl>
                                        <p:attrNameLst>
                                          <p:attrName>style.visibility</p:attrName>
                                        </p:attrNameLst>
                                      </p:cBhvr>
                                      <p:to>
                                        <p:strVal val="visible"/>
                                      </p:to>
                                    </p:set>
                                    <p:animEffect transition="in" filter="fade">
                                      <p:cBhvr>
                                        <p:cTn id="531" dur="30"/>
                                        <p:tgtEl>
                                          <p:spTgt spid="1472"/>
                                        </p:tgtEl>
                                      </p:cBhvr>
                                    </p:animEffect>
                                  </p:childTnLst>
                                </p:cTn>
                              </p:par>
                            </p:childTnLst>
                          </p:cTn>
                        </p:par>
                        <p:par>
                          <p:cTn id="532" fill="hold">
                            <p:stCondLst>
                              <p:cond delay="4650"/>
                            </p:stCondLst>
                            <p:childTnLst>
                              <p:par>
                                <p:cTn id="533" presetID="10" presetClass="entr" presetSubtype="0" fill="hold" grpId="0" nodeType="afterEffect">
                                  <p:stCondLst>
                                    <p:cond delay="0"/>
                                  </p:stCondLst>
                                  <p:childTnLst>
                                    <p:set>
                                      <p:cBhvr>
                                        <p:cTn id="534" dur="1" fill="hold">
                                          <p:stCondLst>
                                            <p:cond delay="0"/>
                                          </p:stCondLst>
                                        </p:cTn>
                                        <p:tgtEl>
                                          <p:spTgt spid="1473"/>
                                        </p:tgtEl>
                                        <p:attrNameLst>
                                          <p:attrName>style.visibility</p:attrName>
                                        </p:attrNameLst>
                                      </p:cBhvr>
                                      <p:to>
                                        <p:strVal val="visible"/>
                                      </p:to>
                                    </p:set>
                                    <p:animEffect transition="in" filter="fade">
                                      <p:cBhvr>
                                        <p:cTn id="535" dur="30"/>
                                        <p:tgtEl>
                                          <p:spTgt spid="1473"/>
                                        </p:tgtEl>
                                      </p:cBhvr>
                                    </p:animEffect>
                                  </p:childTnLst>
                                </p:cTn>
                              </p:par>
                            </p:childTnLst>
                          </p:cTn>
                        </p:par>
                        <p:par>
                          <p:cTn id="536" fill="hold">
                            <p:stCondLst>
                              <p:cond delay="4680"/>
                            </p:stCondLst>
                            <p:childTnLst>
                              <p:par>
                                <p:cTn id="537" presetID="10" presetClass="entr" presetSubtype="0" fill="hold" grpId="0" nodeType="afterEffect">
                                  <p:stCondLst>
                                    <p:cond delay="0"/>
                                  </p:stCondLst>
                                  <p:childTnLst>
                                    <p:set>
                                      <p:cBhvr>
                                        <p:cTn id="538" dur="1" fill="hold">
                                          <p:stCondLst>
                                            <p:cond delay="0"/>
                                          </p:stCondLst>
                                        </p:cTn>
                                        <p:tgtEl>
                                          <p:spTgt spid="1474"/>
                                        </p:tgtEl>
                                        <p:attrNameLst>
                                          <p:attrName>style.visibility</p:attrName>
                                        </p:attrNameLst>
                                      </p:cBhvr>
                                      <p:to>
                                        <p:strVal val="visible"/>
                                      </p:to>
                                    </p:set>
                                    <p:animEffect transition="in" filter="fade">
                                      <p:cBhvr>
                                        <p:cTn id="539" dur="30"/>
                                        <p:tgtEl>
                                          <p:spTgt spid="1474"/>
                                        </p:tgtEl>
                                      </p:cBhvr>
                                    </p:animEffect>
                                  </p:childTnLst>
                                </p:cTn>
                              </p:par>
                            </p:childTnLst>
                          </p:cTn>
                        </p:par>
                        <p:par>
                          <p:cTn id="540" fill="hold">
                            <p:stCondLst>
                              <p:cond delay="4710"/>
                            </p:stCondLst>
                            <p:childTnLst>
                              <p:par>
                                <p:cTn id="541" presetID="10" presetClass="entr" presetSubtype="0" fill="hold" grpId="0" nodeType="afterEffect">
                                  <p:stCondLst>
                                    <p:cond delay="0"/>
                                  </p:stCondLst>
                                  <p:childTnLst>
                                    <p:set>
                                      <p:cBhvr>
                                        <p:cTn id="542" dur="1" fill="hold">
                                          <p:stCondLst>
                                            <p:cond delay="0"/>
                                          </p:stCondLst>
                                        </p:cTn>
                                        <p:tgtEl>
                                          <p:spTgt spid="1411"/>
                                        </p:tgtEl>
                                        <p:attrNameLst>
                                          <p:attrName>style.visibility</p:attrName>
                                        </p:attrNameLst>
                                      </p:cBhvr>
                                      <p:to>
                                        <p:strVal val="visible"/>
                                      </p:to>
                                    </p:set>
                                    <p:animEffect transition="in" filter="fade">
                                      <p:cBhvr>
                                        <p:cTn id="543" dur="30"/>
                                        <p:tgtEl>
                                          <p:spTgt spid="1411"/>
                                        </p:tgtEl>
                                      </p:cBhvr>
                                    </p:animEffect>
                                  </p:childTnLst>
                                </p:cTn>
                              </p:par>
                            </p:childTnLst>
                          </p:cTn>
                        </p:par>
                        <p:par>
                          <p:cTn id="544" fill="hold">
                            <p:stCondLst>
                              <p:cond delay="4740"/>
                            </p:stCondLst>
                            <p:childTnLst>
                              <p:par>
                                <p:cTn id="545" presetID="10" presetClass="entr" presetSubtype="0" fill="hold" grpId="0" nodeType="afterEffect">
                                  <p:stCondLst>
                                    <p:cond delay="0"/>
                                  </p:stCondLst>
                                  <p:childTnLst>
                                    <p:set>
                                      <p:cBhvr>
                                        <p:cTn id="546" dur="1" fill="hold">
                                          <p:stCondLst>
                                            <p:cond delay="0"/>
                                          </p:stCondLst>
                                        </p:cTn>
                                        <p:tgtEl>
                                          <p:spTgt spid="1476"/>
                                        </p:tgtEl>
                                        <p:attrNameLst>
                                          <p:attrName>style.visibility</p:attrName>
                                        </p:attrNameLst>
                                      </p:cBhvr>
                                      <p:to>
                                        <p:strVal val="visible"/>
                                      </p:to>
                                    </p:set>
                                    <p:animEffect transition="in" filter="fade">
                                      <p:cBhvr>
                                        <p:cTn id="547" dur="30"/>
                                        <p:tgtEl>
                                          <p:spTgt spid="1476"/>
                                        </p:tgtEl>
                                      </p:cBhvr>
                                    </p:animEffect>
                                  </p:childTnLst>
                                </p:cTn>
                              </p:par>
                            </p:childTnLst>
                          </p:cTn>
                        </p:par>
                        <p:par>
                          <p:cTn id="548" fill="hold">
                            <p:stCondLst>
                              <p:cond delay="4770"/>
                            </p:stCondLst>
                            <p:childTnLst>
                              <p:par>
                                <p:cTn id="549" presetID="10" presetClass="entr" presetSubtype="0" fill="hold" grpId="0" nodeType="afterEffect">
                                  <p:stCondLst>
                                    <p:cond delay="0"/>
                                  </p:stCondLst>
                                  <p:childTnLst>
                                    <p:set>
                                      <p:cBhvr>
                                        <p:cTn id="550" dur="1" fill="hold">
                                          <p:stCondLst>
                                            <p:cond delay="0"/>
                                          </p:stCondLst>
                                        </p:cTn>
                                        <p:tgtEl>
                                          <p:spTgt spid="1477"/>
                                        </p:tgtEl>
                                        <p:attrNameLst>
                                          <p:attrName>style.visibility</p:attrName>
                                        </p:attrNameLst>
                                      </p:cBhvr>
                                      <p:to>
                                        <p:strVal val="visible"/>
                                      </p:to>
                                    </p:set>
                                    <p:animEffect transition="in" filter="fade">
                                      <p:cBhvr>
                                        <p:cTn id="551" dur="30"/>
                                        <p:tgtEl>
                                          <p:spTgt spid="1477"/>
                                        </p:tgtEl>
                                      </p:cBhvr>
                                    </p:animEffect>
                                  </p:childTnLst>
                                </p:cTn>
                              </p:par>
                            </p:childTnLst>
                          </p:cTn>
                        </p:par>
                        <p:par>
                          <p:cTn id="552" fill="hold">
                            <p:stCondLst>
                              <p:cond delay="4800"/>
                            </p:stCondLst>
                            <p:childTnLst>
                              <p:par>
                                <p:cTn id="553" presetID="10" presetClass="entr" presetSubtype="0" fill="hold" grpId="0" nodeType="afterEffect">
                                  <p:stCondLst>
                                    <p:cond delay="0"/>
                                  </p:stCondLst>
                                  <p:childTnLst>
                                    <p:set>
                                      <p:cBhvr>
                                        <p:cTn id="554" dur="1" fill="hold">
                                          <p:stCondLst>
                                            <p:cond delay="0"/>
                                          </p:stCondLst>
                                        </p:cTn>
                                        <p:tgtEl>
                                          <p:spTgt spid="1422"/>
                                        </p:tgtEl>
                                        <p:attrNameLst>
                                          <p:attrName>style.visibility</p:attrName>
                                        </p:attrNameLst>
                                      </p:cBhvr>
                                      <p:to>
                                        <p:strVal val="visible"/>
                                      </p:to>
                                    </p:set>
                                    <p:animEffect transition="in" filter="fade">
                                      <p:cBhvr>
                                        <p:cTn id="555" dur="30"/>
                                        <p:tgtEl>
                                          <p:spTgt spid="1422"/>
                                        </p:tgtEl>
                                      </p:cBhvr>
                                    </p:animEffect>
                                  </p:childTnLst>
                                </p:cTn>
                              </p:par>
                            </p:childTnLst>
                          </p:cTn>
                        </p:par>
                        <p:par>
                          <p:cTn id="556" fill="hold">
                            <p:stCondLst>
                              <p:cond delay="4830"/>
                            </p:stCondLst>
                            <p:childTnLst>
                              <p:par>
                                <p:cTn id="557" presetID="10" presetClass="entr" presetSubtype="0" fill="hold" grpId="0" nodeType="afterEffect">
                                  <p:stCondLst>
                                    <p:cond delay="0"/>
                                  </p:stCondLst>
                                  <p:childTnLst>
                                    <p:set>
                                      <p:cBhvr>
                                        <p:cTn id="558" dur="1" fill="hold">
                                          <p:stCondLst>
                                            <p:cond delay="0"/>
                                          </p:stCondLst>
                                        </p:cTn>
                                        <p:tgtEl>
                                          <p:spTgt spid="1479"/>
                                        </p:tgtEl>
                                        <p:attrNameLst>
                                          <p:attrName>style.visibility</p:attrName>
                                        </p:attrNameLst>
                                      </p:cBhvr>
                                      <p:to>
                                        <p:strVal val="visible"/>
                                      </p:to>
                                    </p:set>
                                    <p:animEffect transition="in" filter="fade">
                                      <p:cBhvr>
                                        <p:cTn id="559" dur="30"/>
                                        <p:tgtEl>
                                          <p:spTgt spid="1479"/>
                                        </p:tgtEl>
                                      </p:cBhvr>
                                    </p:animEffect>
                                  </p:childTnLst>
                                </p:cTn>
                              </p:par>
                            </p:childTnLst>
                          </p:cTn>
                        </p:par>
                        <p:par>
                          <p:cTn id="560" fill="hold">
                            <p:stCondLst>
                              <p:cond delay="4860"/>
                            </p:stCondLst>
                            <p:childTnLst>
                              <p:par>
                                <p:cTn id="561" presetID="10" presetClass="entr" presetSubtype="0" fill="hold" grpId="0" nodeType="afterEffect">
                                  <p:stCondLst>
                                    <p:cond delay="0"/>
                                  </p:stCondLst>
                                  <p:childTnLst>
                                    <p:set>
                                      <p:cBhvr>
                                        <p:cTn id="562" dur="1" fill="hold">
                                          <p:stCondLst>
                                            <p:cond delay="0"/>
                                          </p:stCondLst>
                                        </p:cTn>
                                        <p:tgtEl>
                                          <p:spTgt spid="1480"/>
                                        </p:tgtEl>
                                        <p:attrNameLst>
                                          <p:attrName>style.visibility</p:attrName>
                                        </p:attrNameLst>
                                      </p:cBhvr>
                                      <p:to>
                                        <p:strVal val="visible"/>
                                      </p:to>
                                    </p:set>
                                    <p:animEffect transition="in" filter="fade">
                                      <p:cBhvr>
                                        <p:cTn id="563" dur="30"/>
                                        <p:tgtEl>
                                          <p:spTgt spid="1480"/>
                                        </p:tgtEl>
                                      </p:cBhvr>
                                    </p:animEffect>
                                  </p:childTnLst>
                                </p:cTn>
                              </p:par>
                            </p:childTnLst>
                          </p:cTn>
                        </p:par>
                        <p:par>
                          <p:cTn id="564" fill="hold">
                            <p:stCondLst>
                              <p:cond delay="4890"/>
                            </p:stCondLst>
                            <p:childTnLst>
                              <p:par>
                                <p:cTn id="565" presetID="10" presetClass="entr" presetSubtype="0" fill="hold" grpId="0" nodeType="afterEffect">
                                  <p:stCondLst>
                                    <p:cond delay="0"/>
                                  </p:stCondLst>
                                  <p:childTnLst>
                                    <p:set>
                                      <p:cBhvr>
                                        <p:cTn id="566" dur="1" fill="hold">
                                          <p:stCondLst>
                                            <p:cond delay="0"/>
                                          </p:stCondLst>
                                        </p:cTn>
                                        <p:tgtEl>
                                          <p:spTgt spid="1462"/>
                                        </p:tgtEl>
                                        <p:attrNameLst>
                                          <p:attrName>style.visibility</p:attrName>
                                        </p:attrNameLst>
                                      </p:cBhvr>
                                      <p:to>
                                        <p:strVal val="visible"/>
                                      </p:to>
                                    </p:set>
                                    <p:animEffect transition="in" filter="fade">
                                      <p:cBhvr>
                                        <p:cTn id="567" dur="30"/>
                                        <p:tgtEl>
                                          <p:spTgt spid="1462"/>
                                        </p:tgtEl>
                                      </p:cBhvr>
                                    </p:animEffect>
                                  </p:childTnLst>
                                </p:cTn>
                              </p:par>
                            </p:childTnLst>
                          </p:cTn>
                        </p:par>
                        <p:par>
                          <p:cTn id="568" fill="hold">
                            <p:stCondLst>
                              <p:cond delay="4920"/>
                            </p:stCondLst>
                            <p:childTnLst>
                              <p:par>
                                <p:cTn id="569" presetID="10" presetClass="entr" presetSubtype="0" fill="hold" grpId="0" nodeType="afterEffect">
                                  <p:stCondLst>
                                    <p:cond delay="0"/>
                                  </p:stCondLst>
                                  <p:childTnLst>
                                    <p:set>
                                      <p:cBhvr>
                                        <p:cTn id="570" dur="1" fill="hold">
                                          <p:stCondLst>
                                            <p:cond delay="0"/>
                                          </p:stCondLst>
                                        </p:cTn>
                                        <p:tgtEl>
                                          <p:spTgt spid="1564"/>
                                        </p:tgtEl>
                                        <p:attrNameLst>
                                          <p:attrName>style.visibility</p:attrName>
                                        </p:attrNameLst>
                                      </p:cBhvr>
                                      <p:to>
                                        <p:strVal val="visible"/>
                                      </p:to>
                                    </p:set>
                                    <p:animEffect transition="in" filter="fade">
                                      <p:cBhvr>
                                        <p:cTn id="571" dur="30"/>
                                        <p:tgtEl>
                                          <p:spTgt spid="1564"/>
                                        </p:tgtEl>
                                      </p:cBhvr>
                                    </p:animEffect>
                                  </p:childTnLst>
                                </p:cTn>
                              </p:par>
                            </p:childTnLst>
                          </p:cTn>
                        </p:par>
                        <p:par>
                          <p:cTn id="572" fill="hold">
                            <p:stCondLst>
                              <p:cond delay="4950"/>
                            </p:stCondLst>
                            <p:childTnLst>
                              <p:par>
                                <p:cTn id="573" presetID="10" presetClass="entr" presetSubtype="0" fill="hold" grpId="0" nodeType="afterEffect">
                                  <p:stCondLst>
                                    <p:cond delay="0"/>
                                  </p:stCondLst>
                                  <p:childTnLst>
                                    <p:set>
                                      <p:cBhvr>
                                        <p:cTn id="574" dur="1" fill="hold">
                                          <p:stCondLst>
                                            <p:cond delay="0"/>
                                          </p:stCondLst>
                                        </p:cTn>
                                        <p:tgtEl>
                                          <p:spTgt spid="1454"/>
                                        </p:tgtEl>
                                        <p:attrNameLst>
                                          <p:attrName>style.visibility</p:attrName>
                                        </p:attrNameLst>
                                      </p:cBhvr>
                                      <p:to>
                                        <p:strVal val="visible"/>
                                      </p:to>
                                    </p:set>
                                    <p:animEffect transition="in" filter="fade">
                                      <p:cBhvr>
                                        <p:cTn id="575" dur="30"/>
                                        <p:tgtEl>
                                          <p:spTgt spid="1454"/>
                                        </p:tgtEl>
                                      </p:cBhvr>
                                    </p:animEffect>
                                  </p:childTnLst>
                                </p:cTn>
                              </p:par>
                            </p:childTnLst>
                          </p:cTn>
                        </p:par>
                        <p:par>
                          <p:cTn id="576" fill="hold">
                            <p:stCondLst>
                              <p:cond delay="4980"/>
                            </p:stCondLst>
                            <p:childTnLst>
                              <p:par>
                                <p:cTn id="577" presetID="10" presetClass="entr" presetSubtype="0" fill="hold" grpId="0" nodeType="afterEffect">
                                  <p:stCondLst>
                                    <p:cond delay="0"/>
                                  </p:stCondLst>
                                  <p:childTnLst>
                                    <p:set>
                                      <p:cBhvr>
                                        <p:cTn id="578" dur="1" fill="hold">
                                          <p:stCondLst>
                                            <p:cond delay="0"/>
                                          </p:stCondLst>
                                        </p:cTn>
                                        <p:tgtEl>
                                          <p:spTgt spid="1482"/>
                                        </p:tgtEl>
                                        <p:attrNameLst>
                                          <p:attrName>style.visibility</p:attrName>
                                        </p:attrNameLst>
                                      </p:cBhvr>
                                      <p:to>
                                        <p:strVal val="visible"/>
                                      </p:to>
                                    </p:set>
                                    <p:animEffect transition="in" filter="fade">
                                      <p:cBhvr>
                                        <p:cTn id="579" dur="30"/>
                                        <p:tgtEl>
                                          <p:spTgt spid="1482"/>
                                        </p:tgtEl>
                                      </p:cBhvr>
                                    </p:animEffect>
                                  </p:childTnLst>
                                </p:cTn>
                              </p:par>
                            </p:childTnLst>
                          </p:cTn>
                        </p:par>
                        <p:par>
                          <p:cTn id="580" fill="hold">
                            <p:stCondLst>
                              <p:cond delay="5010"/>
                            </p:stCondLst>
                            <p:childTnLst>
                              <p:par>
                                <p:cTn id="581" presetID="10" presetClass="entr" presetSubtype="0" fill="hold" grpId="0" nodeType="afterEffect">
                                  <p:stCondLst>
                                    <p:cond delay="0"/>
                                  </p:stCondLst>
                                  <p:childTnLst>
                                    <p:set>
                                      <p:cBhvr>
                                        <p:cTn id="582" dur="1" fill="hold">
                                          <p:stCondLst>
                                            <p:cond delay="0"/>
                                          </p:stCondLst>
                                        </p:cTn>
                                        <p:tgtEl>
                                          <p:spTgt spid="1483"/>
                                        </p:tgtEl>
                                        <p:attrNameLst>
                                          <p:attrName>style.visibility</p:attrName>
                                        </p:attrNameLst>
                                      </p:cBhvr>
                                      <p:to>
                                        <p:strVal val="visible"/>
                                      </p:to>
                                    </p:set>
                                    <p:animEffect transition="in" filter="fade">
                                      <p:cBhvr>
                                        <p:cTn id="583" dur="30"/>
                                        <p:tgtEl>
                                          <p:spTgt spid="1483"/>
                                        </p:tgtEl>
                                      </p:cBhvr>
                                    </p:animEffect>
                                  </p:childTnLst>
                                </p:cTn>
                              </p:par>
                            </p:childTnLst>
                          </p:cTn>
                        </p:par>
                        <p:par>
                          <p:cTn id="584" fill="hold">
                            <p:stCondLst>
                              <p:cond delay="5040"/>
                            </p:stCondLst>
                            <p:childTnLst>
                              <p:par>
                                <p:cTn id="585" presetID="10" presetClass="entr" presetSubtype="0" fill="hold" grpId="0" nodeType="afterEffect">
                                  <p:stCondLst>
                                    <p:cond delay="0"/>
                                  </p:stCondLst>
                                  <p:childTnLst>
                                    <p:set>
                                      <p:cBhvr>
                                        <p:cTn id="586" dur="1" fill="hold">
                                          <p:stCondLst>
                                            <p:cond delay="0"/>
                                          </p:stCondLst>
                                        </p:cTn>
                                        <p:tgtEl>
                                          <p:spTgt spid="1484"/>
                                        </p:tgtEl>
                                        <p:attrNameLst>
                                          <p:attrName>style.visibility</p:attrName>
                                        </p:attrNameLst>
                                      </p:cBhvr>
                                      <p:to>
                                        <p:strVal val="visible"/>
                                      </p:to>
                                    </p:set>
                                    <p:animEffect transition="in" filter="fade">
                                      <p:cBhvr>
                                        <p:cTn id="587" dur="30"/>
                                        <p:tgtEl>
                                          <p:spTgt spid="1484"/>
                                        </p:tgtEl>
                                      </p:cBhvr>
                                    </p:animEffect>
                                  </p:childTnLst>
                                </p:cTn>
                              </p:par>
                            </p:childTnLst>
                          </p:cTn>
                        </p:par>
                        <p:par>
                          <p:cTn id="588" fill="hold">
                            <p:stCondLst>
                              <p:cond delay="5070"/>
                            </p:stCondLst>
                            <p:childTnLst>
                              <p:par>
                                <p:cTn id="589" presetID="10" presetClass="entr" presetSubtype="0" fill="hold" grpId="0" nodeType="afterEffect">
                                  <p:stCondLst>
                                    <p:cond delay="0"/>
                                  </p:stCondLst>
                                  <p:childTnLst>
                                    <p:set>
                                      <p:cBhvr>
                                        <p:cTn id="590" dur="1" fill="hold">
                                          <p:stCondLst>
                                            <p:cond delay="0"/>
                                          </p:stCondLst>
                                        </p:cTn>
                                        <p:tgtEl>
                                          <p:spTgt spid="1485"/>
                                        </p:tgtEl>
                                        <p:attrNameLst>
                                          <p:attrName>style.visibility</p:attrName>
                                        </p:attrNameLst>
                                      </p:cBhvr>
                                      <p:to>
                                        <p:strVal val="visible"/>
                                      </p:to>
                                    </p:set>
                                    <p:animEffect transition="in" filter="fade">
                                      <p:cBhvr>
                                        <p:cTn id="591" dur="30"/>
                                        <p:tgtEl>
                                          <p:spTgt spid="1485"/>
                                        </p:tgtEl>
                                      </p:cBhvr>
                                    </p:animEffect>
                                  </p:childTnLst>
                                </p:cTn>
                              </p:par>
                            </p:childTnLst>
                          </p:cTn>
                        </p:par>
                        <p:par>
                          <p:cTn id="592" fill="hold">
                            <p:stCondLst>
                              <p:cond delay="5100"/>
                            </p:stCondLst>
                            <p:childTnLst>
                              <p:par>
                                <p:cTn id="593" presetID="10" presetClass="entr" presetSubtype="0" fill="hold" grpId="0" nodeType="afterEffect">
                                  <p:stCondLst>
                                    <p:cond delay="0"/>
                                  </p:stCondLst>
                                  <p:childTnLst>
                                    <p:set>
                                      <p:cBhvr>
                                        <p:cTn id="594" dur="1" fill="hold">
                                          <p:stCondLst>
                                            <p:cond delay="0"/>
                                          </p:stCondLst>
                                        </p:cTn>
                                        <p:tgtEl>
                                          <p:spTgt spid="1557"/>
                                        </p:tgtEl>
                                        <p:attrNameLst>
                                          <p:attrName>style.visibility</p:attrName>
                                        </p:attrNameLst>
                                      </p:cBhvr>
                                      <p:to>
                                        <p:strVal val="visible"/>
                                      </p:to>
                                    </p:set>
                                    <p:animEffect transition="in" filter="fade">
                                      <p:cBhvr>
                                        <p:cTn id="595" dur="30"/>
                                        <p:tgtEl>
                                          <p:spTgt spid="1557"/>
                                        </p:tgtEl>
                                      </p:cBhvr>
                                    </p:animEffect>
                                  </p:childTnLst>
                                </p:cTn>
                              </p:par>
                            </p:childTnLst>
                          </p:cTn>
                        </p:par>
                        <p:par>
                          <p:cTn id="596" fill="hold">
                            <p:stCondLst>
                              <p:cond delay="5130"/>
                            </p:stCondLst>
                            <p:childTnLst>
                              <p:par>
                                <p:cTn id="597" presetID="10" presetClass="entr" presetSubtype="0" fill="hold" grpId="0" nodeType="afterEffect">
                                  <p:stCondLst>
                                    <p:cond delay="0"/>
                                  </p:stCondLst>
                                  <p:childTnLst>
                                    <p:set>
                                      <p:cBhvr>
                                        <p:cTn id="598" dur="1" fill="hold">
                                          <p:stCondLst>
                                            <p:cond delay="0"/>
                                          </p:stCondLst>
                                        </p:cTn>
                                        <p:tgtEl>
                                          <p:spTgt spid="1486"/>
                                        </p:tgtEl>
                                        <p:attrNameLst>
                                          <p:attrName>style.visibility</p:attrName>
                                        </p:attrNameLst>
                                      </p:cBhvr>
                                      <p:to>
                                        <p:strVal val="visible"/>
                                      </p:to>
                                    </p:set>
                                    <p:animEffect transition="in" filter="fade">
                                      <p:cBhvr>
                                        <p:cTn id="599" dur="30"/>
                                        <p:tgtEl>
                                          <p:spTgt spid="1486"/>
                                        </p:tgtEl>
                                      </p:cBhvr>
                                    </p:animEffect>
                                  </p:childTnLst>
                                </p:cTn>
                              </p:par>
                            </p:childTnLst>
                          </p:cTn>
                        </p:par>
                        <p:par>
                          <p:cTn id="600" fill="hold">
                            <p:stCondLst>
                              <p:cond delay="5160"/>
                            </p:stCondLst>
                            <p:childTnLst>
                              <p:par>
                                <p:cTn id="601" presetID="10" presetClass="entr" presetSubtype="0" fill="hold" grpId="0" nodeType="afterEffect">
                                  <p:stCondLst>
                                    <p:cond delay="0"/>
                                  </p:stCondLst>
                                  <p:childTnLst>
                                    <p:set>
                                      <p:cBhvr>
                                        <p:cTn id="602" dur="1" fill="hold">
                                          <p:stCondLst>
                                            <p:cond delay="0"/>
                                          </p:stCondLst>
                                        </p:cTn>
                                        <p:tgtEl>
                                          <p:spTgt spid="1539"/>
                                        </p:tgtEl>
                                        <p:attrNameLst>
                                          <p:attrName>style.visibility</p:attrName>
                                        </p:attrNameLst>
                                      </p:cBhvr>
                                      <p:to>
                                        <p:strVal val="visible"/>
                                      </p:to>
                                    </p:set>
                                    <p:animEffect transition="in" filter="fade">
                                      <p:cBhvr>
                                        <p:cTn id="603" dur="30"/>
                                        <p:tgtEl>
                                          <p:spTgt spid="1539"/>
                                        </p:tgtEl>
                                      </p:cBhvr>
                                    </p:animEffect>
                                  </p:childTnLst>
                                </p:cTn>
                              </p:par>
                            </p:childTnLst>
                          </p:cTn>
                        </p:par>
                        <p:par>
                          <p:cTn id="604" fill="hold">
                            <p:stCondLst>
                              <p:cond delay="5190"/>
                            </p:stCondLst>
                            <p:childTnLst>
                              <p:par>
                                <p:cTn id="605" presetID="10" presetClass="entr" presetSubtype="0" fill="hold" grpId="0" nodeType="afterEffect">
                                  <p:stCondLst>
                                    <p:cond delay="0"/>
                                  </p:stCondLst>
                                  <p:childTnLst>
                                    <p:set>
                                      <p:cBhvr>
                                        <p:cTn id="606" dur="1" fill="hold">
                                          <p:stCondLst>
                                            <p:cond delay="0"/>
                                          </p:stCondLst>
                                        </p:cTn>
                                        <p:tgtEl>
                                          <p:spTgt spid="1426"/>
                                        </p:tgtEl>
                                        <p:attrNameLst>
                                          <p:attrName>style.visibility</p:attrName>
                                        </p:attrNameLst>
                                      </p:cBhvr>
                                      <p:to>
                                        <p:strVal val="visible"/>
                                      </p:to>
                                    </p:set>
                                    <p:animEffect transition="in" filter="fade">
                                      <p:cBhvr>
                                        <p:cTn id="607" dur="30"/>
                                        <p:tgtEl>
                                          <p:spTgt spid="1426"/>
                                        </p:tgtEl>
                                      </p:cBhvr>
                                    </p:animEffect>
                                  </p:childTnLst>
                                </p:cTn>
                              </p:par>
                            </p:childTnLst>
                          </p:cTn>
                        </p:par>
                        <p:par>
                          <p:cTn id="608" fill="hold">
                            <p:stCondLst>
                              <p:cond delay="5220"/>
                            </p:stCondLst>
                            <p:childTnLst>
                              <p:par>
                                <p:cTn id="609" presetID="10" presetClass="entr" presetSubtype="0" fill="hold" grpId="0" nodeType="afterEffect">
                                  <p:stCondLst>
                                    <p:cond delay="0"/>
                                  </p:stCondLst>
                                  <p:childTnLst>
                                    <p:set>
                                      <p:cBhvr>
                                        <p:cTn id="610" dur="1" fill="hold">
                                          <p:stCondLst>
                                            <p:cond delay="0"/>
                                          </p:stCondLst>
                                        </p:cTn>
                                        <p:tgtEl>
                                          <p:spTgt spid="1514"/>
                                        </p:tgtEl>
                                        <p:attrNameLst>
                                          <p:attrName>style.visibility</p:attrName>
                                        </p:attrNameLst>
                                      </p:cBhvr>
                                      <p:to>
                                        <p:strVal val="visible"/>
                                      </p:to>
                                    </p:set>
                                    <p:animEffect transition="in" filter="fade">
                                      <p:cBhvr>
                                        <p:cTn id="611" dur="30"/>
                                        <p:tgtEl>
                                          <p:spTgt spid="1514"/>
                                        </p:tgtEl>
                                      </p:cBhvr>
                                    </p:animEffect>
                                  </p:childTnLst>
                                </p:cTn>
                              </p:par>
                            </p:childTnLst>
                          </p:cTn>
                        </p:par>
                        <p:par>
                          <p:cTn id="612" fill="hold">
                            <p:stCondLst>
                              <p:cond delay="5250"/>
                            </p:stCondLst>
                            <p:childTnLst>
                              <p:par>
                                <p:cTn id="613" presetID="10" presetClass="entr" presetSubtype="0" fill="hold" grpId="0" nodeType="afterEffect">
                                  <p:stCondLst>
                                    <p:cond delay="0"/>
                                  </p:stCondLst>
                                  <p:childTnLst>
                                    <p:set>
                                      <p:cBhvr>
                                        <p:cTn id="614" dur="1" fill="hold">
                                          <p:stCondLst>
                                            <p:cond delay="0"/>
                                          </p:stCondLst>
                                        </p:cTn>
                                        <p:tgtEl>
                                          <p:spTgt spid="1515"/>
                                        </p:tgtEl>
                                        <p:attrNameLst>
                                          <p:attrName>style.visibility</p:attrName>
                                        </p:attrNameLst>
                                      </p:cBhvr>
                                      <p:to>
                                        <p:strVal val="visible"/>
                                      </p:to>
                                    </p:set>
                                    <p:animEffect transition="in" filter="fade">
                                      <p:cBhvr>
                                        <p:cTn id="615" dur="30"/>
                                        <p:tgtEl>
                                          <p:spTgt spid="1515"/>
                                        </p:tgtEl>
                                      </p:cBhvr>
                                    </p:animEffect>
                                  </p:childTnLst>
                                </p:cTn>
                              </p:par>
                            </p:childTnLst>
                          </p:cTn>
                        </p:par>
                        <p:par>
                          <p:cTn id="616" fill="hold">
                            <p:stCondLst>
                              <p:cond delay="5280"/>
                            </p:stCondLst>
                            <p:childTnLst>
                              <p:par>
                                <p:cTn id="617" presetID="10" presetClass="entr" presetSubtype="0" fill="hold" grpId="0" nodeType="afterEffect">
                                  <p:stCondLst>
                                    <p:cond delay="0"/>
                                  </p:stCondLst>
                                  <p:childTnLst>
                                    <p:set>
                                      <p:cBhvr>
                                        <p:cTn id="618" dur="1" fill="hold">
                                          <p:stCondLst>
                                            <p:cond delay="0"/>
                                          </p:stCondLst>
                                        </p:cTn>
                                        <p:tgtEl>
                                          <p:spTgt spid="1517"/>
                                        </p:tgtEl>
                                        <p:attrNameLst>
                                          <p:attrName>style.visibility</p:attrName>
                                        </p:attrNameLst>
                                      </p:cBhvr>
                                      <p:to>
                                        <p:strVal val="visible"/>
                                      </p:to>
                                    </p:set>
                                    <p:animEffect transition="in" filter="fade">
                                      <p:cBhvr>
                                        <p:cTn id="619" dur="30"/>
                                        <p:tgtEl>
                                          <p:spTgt spid="1517"/>
                                        </p:tgtEl>
                                      </p:cBhvr>
                                    </p:animEffect>
                                  </p:childTnLst>
                                </p:cTn>
                              </p:par>
                            </p:childTnLst>
                          </p:cTn>
                        </p:par>
                        <p:par>
                          <p:cTn id="620" fill="hold">
                            <p:stCondLst>
                              <p:cond delay="5310"/>
                            </p:stCondLst>
                            <p:childTnLst>
                              <p:par>
                                <p:cTn id="621" presetID="10" presetClass="entr" presetSubtype="0" fill="hold" grpId="0" nodeType="afterEffect">
                                  <p:stCondLst>
                                    <p:cond delay="0"/>
                                  </p:stCondLst>
                                  <p:childTnLst>
                                    <p:set>
                                      <p:cBhvr>
                                        <p:cTn id="622" dur="1" fill="hold">
                                          <p:stCondLst>
                                            <p:cond delay="0"/>
                                          </p:stCondLst>
                                        </p:cTn>
                                        <p:tgtEl>
                                          <p:spTgt spid="1540"/>
                                        </p:tgtEl>
                                        <p:attrNameLst>
                                          <p:attrName>style.visibility</p:attrName>
                                        </p:attrNameLst>
                                      </p:cBhvr>
                                      <p:to>
                                        <p:strVal val="visible"/>
                                      </p:to>
                                    </p:set>
                                    <p:animEffect transition="in" filter="fade">
                                      <p:cBhvr>
                                        <p:cTn id="623" dur="30"/>
                                        <p:tgtEl>
                                          <p:spTgt spid="1540"/>
                                        </p:tgtEl>
                                      </p:cBhvr>
                                    </p:animEffect>
                                  </p:childTnLst>
                                </p:cTn>
                              </p:par>
                            </p:childTnLst>
                          </p:cTn>
                        </p:par>
                        <p:par>
                          <p:cTn id="624" fill="hold">
                            <p:stCondLst>
                              <p:cond delay="5340"/>
                            </p:stCondLst>
                            <p:childTnLst>
                              <p:par>
                                <p:cTn id="625" presetID="10" presetClass="entr" presetSubtype="0" fill="hold" grpId="0" nodeType="afterEffect">
                                  <p:stCondLst>
                                    <p:cond delay="0"/>
                                  </p:stCondLst>
                                  <p:childTnLst>
                                    <p:set>
                                      <p:cBhvr>
                                        <p:cTn id="626" dur="1" fill="hold">
                                          <p:stCondLst>
                                            <p:cond delay="0"/>
                                          </p:stCondLst>
                                        </p:cTn>
                                        <p:tgtEl>
                                          <p:spTgt spid="1518"/>
                                        </p:tgtEl>
                                        <p:attrNameLst>
                                          <p:attrName>style.visibility</p:attrName>
                                        </p:attrNameLst>
                                      </p:cBhvr>
                                      <p:to>
                                        <p:strVal val="visible"/>
                                      </p:to>
                                    </p:set>
                                    <p:animEffect transition="in" filter="fade">
                                      <p:cBhvr>
                                        <p:cTn id="627" dur="30"/>
                                        <p:tgtEl>
                                          <p:spTgt spid="1518"/>
                                        </p:tgtEl>
                                      </p:cBhvr>
                                    </p:animEffect>
                                  </p:childTnLst>
                                </p:cTn>
                              </p:par>
                            </p:childTnLst>
                          </p:cTn>
                        </p:par>
                        <p:par>
                          <p:cTn id="628" fill="hold">
                            <p:stCondLst>
                              <p:cond delay="5370"/>
                            </p:stCondLst>
                            <p:childTnLst>
                              <p:par>
                                <p:cTn id="629" presetID="10" presetClass="entr" presetSubtype="0" fill="hold" grpId="0" nodeType="afterEffect">
                                  <p:stCondLst>
                                    <p:cond delay="0"/>
                                  </p:stCondLst>
                                  <p:childTnLst>
                                    <p:set>
                                      <p:cBhvr>
                                        <p:cTn id="630" dur="1" fill="hold">
                                          <p:stCondLst>
                                            <p:cond delay="0"/>
                                          </p:stCondLst>
                                        </p:cTn>
                                        <p:tgtEl>
                                          <p:spTgt spid="1519"/>
                                        </p:tgtEl>
                                        <p:attrNameLst>
                                          <p:attrName>style.visibility</p:attrName>
                                        </p:attrNameLst>
                                      </p:cBhvr>
                                      <p:to>
                                        <p:strVal val="visible"/>
                                      </p:to>
                                    </p:set>
                                    <p:animEffect transition="in" filter="fade">
                                      <p:cBhvr>
                                        <p:cTn id="631" dur="30"/>
                                        <p:tgtEl>
                                          <p:spTgt spid="1519"/>
                                        </p:tgtEl>
                                      </p:cBhvr>
                                    </p:animEffect>
                                  </p:childTnLst>
                                </p:cTn>
                              </p:par>
                            </p:childTnLst>
                          </p:cTn>
                        </p:par>
                        <p:par>
                          <p:cTn id="632" fill="hold">
                            <p:stCondLst>
                              <p:cond delay="5400"/>
                            </p:stCondLst>
                            <p:childTnLst>
                              <p:par>
                                <p:cTn id="633" presetID="10" presetClass="entr" presetSubtype="0" fill="hold" grpId="0" nodeType="afterEffect">
                                  <p:stCondLst>
                                    <p:cond delay="0"/>
                                  </p:stCondLst>
                                  <p:childTnLst>
                                    <p:set>
                                      <p:cBhvr>
                                        <p:cTn id="634" dur="1" fill="hold">
                                          <p:stCondLst>
                                            <p:cond delay="0"/>
                                          </p:stCondLst>
                                        </p:cTn>
                                        <p:tgtEl>
                                          <p:spTgt spid="1520"/>
                                        </p:tgtEl>
                                        <p:attrNameLst>
                                          <p:attrName>style.visibility</p:attrName>
                                        </p:attrNameLst>
                                      </p:cBhvr>
                                      <p:to>
                                        <p:strVal val="visible"/>
                                      </p:to>
                                    </p:set>
                                    <p:animEffect transition="in" filter="fade">
                                      <p:cBhvr>
                                        <p:cTn id="635" dur="30"/>
                                        <p:tgtEl>
                                          <p:spTgt spid="1520"/>
                                        </p:tgtEl>
                                      </p:cBhvr>
                                    </p:animEffect>
                                  </p:childTnLst>
                                </p:cTn>
                              </p:par>
                            </p:childTnLst>
                          </p:cTn>
                        </p:par>
                        <p:par>
                          <p:cTn id="636" fill="hold">
                            <p:stCondLst>
                              <p:cond delay="5430"/>
                            </p:stCondLst>
                            <p:childTnLst>
                              <p:par>
                                <p:cTn id="637" presetID="10" presetClass="entr" presetSubtype="0" fill="hold" grpId="0" nodeType="afterEffect">
                                  <p:stCondLst>
                                    <p:cond delay="0"/>
                                  </p:stCondLst>
                                  <p:childTnLst>
                                    <p:set>
                                      <p:cBhvr>
                                        <p:cTn id="638" dur="1" fill="hold">
                                          <p:stCondLst>
                                            <p:cond delay="0"/>
                                          </p:stCondLst>
                                        </p:cTn>
                                        <p:tgtEl>
                                          <p:spTgt spid="1551"/>
                                        </p:tgtEl>
                                        <p:attrNameLst>
                                          <p:attrName>style.visibility</p:attrName>
                                        </p:attrNameLst>
                                      </p:cBhvr>
                                      <p:to>
                                        <p:strVal val="visible"/>
                                      </p:to>
                                    </p:set>
                                    <p:animEffect transition="in" filter="fade">
                                      <p:cBhvr>
                                        <p:cTn id="639" dur="30"/>
                                        <p:tgtEl>
                                          <p:spTgt spid="1551"/>
                                        </p:tgtEl>
                                      </p:cBhvr>
                                    </p:animEffect>
                                  </p:childTnLst>
                                </p:cTn>
                              </p:par>
                            </p:childTnLst>
                          </p:cTn>
                        </p:par>
                        <p:par>
                          <p:cTn id="640" fill="hold">
                            <p:stCondLst>
                              <p:cond delay="5460"/>
                            </p:stCondLst>
                            <p:childTnLst>
                              <p:par>
                                <p:cTn id="641" presetID="10" presetClass="entr" presetSubtype="0" fill="hold" grpId="0" nodeType="afterEffect">
                                  <p:stCondLst>
                                    <p:cond delay="0"/>
                                  </p:stCondLst>
                                  <p:childTnLst>
                                    <p:set>
                                      <p:cBhvr>
                                        <p:cTn id="642" dur="1" fill="hold">
                                          <p:stCondLst>
                                            <p:cond delay="0"/>
                                          </p:stCondLst>
                                        </p:cTn>
                                        <p:tgtEl>
                                          <p:spTgt spid="1526"/>
                                        </p:tgtEl>
                                        <p:attrNameLst>
                                          <p:attrName>style.visibility</p:attrName>
                                        </p:attrNameLst>
                                      </p:cBhvr>
                                      <p:to>
                                        <p:strVal val="visible"/>
                                      </p:to>
                                    </p:set>
                                    <p:animEffect transition="in" filter="fade">
                                      <p:cBhvr>
                                        <p:cTn id="643" dur="30"/>
                                        <p:tgtEl>
                                          <p:spTgt spid="1526"/>
                                        </p:tgtEl>
                                      </p:cBhvr>
                                    </p:animEffect>
                                  </p:childTnLst>
                                </p:cTn>
                              </p:par>
                            </p:childTnLst>
                          </p:cTn>
                        </p:par>
                        <p:par>
                          <p:cTn id="644" fill="hold">
                            <p:stCondLst>
                              <p:cond delay="5490"/>
                            </p:stCondLst>
                            <p:childTnLst>
                              <p:par>
                                <p:cTn id="645" presetID="10" presetClass="entr" presetSubtype="0" fill="hold" grpId="0" nodeType="afterEffect">
                                  <p:stCondLst>
                                    <p:cond delay="0"/>
                                  </p:stCondLst>
                                  <p:childTnLst>
                                    <p:set>
                                      <p:cBhvr>
                                        <p:cTn id="646" dur="1" fill="hold">
                                          <p:stCondLst>
                                            <p:cond delay="0"/>
                                          </p:stCondLst>
                                        </p:cTn>
                                        <p:tgtEl>
                                          <p:spTgt spid="1527"/>
                                        </p:tgtEl>
                                        <p:attrNameLst>
                                          <p:attrName>style.visibility</p:attrName>
                                        </p:attrNameLst>
                                      </p:cBhvr>
                                      <p:to>
                                        <p:strVal val="visible"/>
                                      </p:to>
                                    </p:set>
                                    <p:animEffect transition="in" filter="fade">
                                      <p:cBhvr>
                                        <p:cTn id="647" dur="30"/>
                                        <p:tgtEl>
                                          <p:spTgt spid="1527"/>
                                        </p:tgtEl>
                                      </p:cBhvr>
                                    </p:animEffect>
                                  </p:childTnLst>
                                </p:cTn>
                              </p:par>
                            </p:childTnLst>
                          </p:cTn>
                        </p:par>
                        <p:par>
                          <p:cTn id="648" fill="hold">
                            <p:stCondLst>
                              <p:cond delay="5520"/>
                            </p:stCondLst>
                            <p:childTnLst>
                              <p:par>
                                <p:cTn id="649" presetID="10" presetClass="entr" presetSubtype="0" fill="hold" grpId="0" nodeType="afterEffect">
                                  <p:stCondLst>
                                    <p:cond delay="0"/>
                                  </p:stCondLst>
                                  <p:childTnLst>
                                    <p:set>
                                      <p:cBhvr>
                                        <p:cTn id="650" dur="1" fill="hold">
                                          <p:stCondLst>
                                            <p:cond delay="0"/>
                                          </p:stCondLst>
                                        </p:cTn>
                                        <p:tgtEl>
                                          <p:spTgt spid="1487"/>
                                        </p:tgtEl>
                                        <p:attrNameLst>
                                          <p:attrName>style.visibility</p:attrName>
                                        </p:attrNameLst>
                                      </p:cBhvr>
                                      <p:to>
                                        <p:strVal val="visible"/>
                                      </p:to>
                                    </p:set>
                                    <p:animEffect transition="in" filter="fade">
                                      <p:cBhvr>
                                        <p:cTn id="651" dur="30"/>
                                        <p:tgtEl>
                                          <p:spTgt spid="1487"/>
                                        </p:tgtEl>
                                      </p:cBhvr>
                                    </p:animEffect>
                                  </p:childTnLst>
                                </p:cTn>
                              </p:par>
                            </p:childTnLst>
                          </p:cTn>
                        </p:par>
                        <p:par>
                          <p:cTn id="652" fill="hold">
                            <p:stCondLst>
                              <p:cond delay="5550"/>
                            </p:stCondLst>
                            <p:childTnLst>
                              <p:par>
                                <p:cTn id="653" presetID="10" presetClass="entr" presetSubtype="0" fill="hold" grpId="0" nodeType="afterEffect">
                                  <p:stCondLst>
                                    <p:cond delay="0"/>
                                  </p:stCondLst>
                                  <p:childTnLst>
                                    <p:set>
                                      <p:cBhvr>
                                        <p:cTn id="654" dur="1" fill="hold">
                                          <p:stCondLst>
                                            <p:cond delay="0"/>
                                          </p:stCondLst>
                                        </p:cTn>
                                        <p:tgtEl>
                                          <p:spTgt spid="1488"/>
                                        </p:tgtEl>
                                        <p:attrNameLst>
                                          <p:attrName>style.visibility</p:attrName>
                                        </p:attrNameLst>
                                      </p:cBhvr>
                                      <p:to>
                                        <p:strVal val="visible"/>
                                      </p:to>
                                    </p:set>
                                    <p:animEffect transition="in" filter="fade">
                                      <p:cBhvr>
                                        <p:cTn id="655" dur="30"/>
                                        <p:tgtEl>
                                          <p:spTgt spid="1488"/>
                                        </p:tgtEl>
                                      </p:cBhvr>
                                    </p:animEffect>
                                  </p:childTnLst>
                                </p:cTn>
                              </p:par>
                            </p:childTnLst>
                          </p:cTn>
                        </p:par>
                        <p:par>
                          <p:cTn id="656" fill="hold">
                            <p:stCondLst>
                              <p:cond delay="5580"/>
                            </p:stCondLst>
                            <p:childTnLst>
                              <p:par>
                                <p:cTn id="657" presetID="10" presetClass="entr" presetSubtype="0" fill="hold" grpId="0" nodeType="afterEffect">
                                  <p:stCondLst>
                                    <p:cond delay="0"/>
                                  </p:stCondLst>
                                  <p:childTnLst>
                                    <p:set>
                                      <p:cBhvr>
                                        <p:cTn id="658" dur="1" fill="hold">
                                          <p:stCondLst>
                                            <p:cond delay="0"/>
                                          </p:stCondLst>
                                        </p:cTn>
                                        <p:tgtEl>
                                          <p:spTgt spid="1417"/>
                                        </p:tgtEl>
                                        <p:attrNameLst>
                                          <p:attrName>style.visibility</p:attrName>
                                        </p:attrNameLst>
                                      </p:cBhvr>
                                      <p:to>
                                        <p:strVal val="visible"/>
                                      </p:to>
                                    </p:set>
                                    <p:animEffect transition="in" filter="fade">
                                      <p:cBhvr>
                                        <p:cTn id="659" dur="30"/>
                                        <p:tgtEl>
                                          <p:spTgt spid="1417"/>
                                        </p:tgtEl>
                                      </p:cBhvr>
                                    </p:animEffect>
                                  </p:childTnLst>
                                </p:cTn>
                              </p:par>
                            </p:childTnLst>
                          </p:cTn>
                        </p:par>
                        <p:par>
                          <p:cTn id="660" fill="hold">
                            <p:stCondLst>
                              <p:cond delay="5610"/>
                            </p:stCondLst>
                            <p:childTnLst>
                              <p:par>
                                <p:cTn id="661" presetID="10" presetClass="entr" presetSubtype="0" fill="hold" grpId="0" nodeType="afterEffect">
                                  <p:stCondLst>
                                    <p:cond delay="0"/>
                                  </p:stCondLst>
                                  <p:childTnLst>
                                    <p:set>
                                      <p:cBhvr>
                                        <p:cTn id="662" dur="1" fill="hold">
                                          <p:stCondLst>
                                            <p:cond delay="0"/>
                                          </p:stCondLst>
                                        </p:cTn>
                                        <p:tgtEl>
                                          <p:spTgt spid="1418"/>
                                        </p:tgtEl>
                                        <p:attrNameLst>
                                          <p:attrName>style.visibility</p:attrName>
                                        </p:attrNameLst>
                                      </p:cBhvr>
                                      <p:to>
                                        <p:strVal val="visible"/>
                                      </p:to>
                                    </p:set>
                                    <p:animEffect transition="in" filter="fade">
                                      <p:cBhvr>
                                        <p:cTn id="663" dur="30"/>
                                        <p:tgtEl>
                                          <p:spTgt spid="1418"/>
                                        </p:tgtEl>
                                      </p:cBhvr>
                                    </p:animEffect>
                                  </p:childTnLst>
                                </p:cTn>
                              </p:par>
                            </p:childTnLst>
                          </p:cTn>
                        </p:par>
                        <p:par>
                          <p:cTn id="664" fill="hold">
                            <p:stCondLst>
                              <p:cond delay="5640"/>
                            </p:stCondLst>
                            <p:childTnLst>
                              <p:par>
                                <p:cTn id="665" presetID="10" presetClass="entr" presetSubtype="0" fill="hold" grpId="0" nodeType="afterEffect">
                                  <p:stCondLst>
                                    <p:cond delay="0"/>
                                  </p:stCondLst>
                                  <p:childTnLst>
                                    <p:set>
                                      <p:cBhvr>
                                        <p:cTn id="666" dur="1" fill="hold">
                                          <p:stCondLst>
                                            <p:cond delay="0"/>
                                          </p:stCondLst>
                                        </p:cTn>
                                        <p:tgtEl>
                                          <p:spTgt spid="1419"/>
                                        </p:tgtEl>
                                        <p:attrNameLst>
                                          <p:attrName>style.visibility</p:attrName>
                                        </p:attrNameLst>
                                      </p:cBhvr>
                                      <p:to>
                                        <p:strVal val="visible"/>
                                      </p:to>
                                    </p:set>
                                    <p:animEffect transition="in" filter="fade">
                                      <p:cBhvr>
                                        <p:cTn id="667" dur="30"/>
                                        <p:tgtEl>
                                          <p:spTgt spid="1419"/>
                                        </p:tgtEl>
                                      </p:cBhvr>
                                    </p:animEffect>
                                  </p:childTnLst>
                                </p:cTn>
                              </p:par>
                            </p:childTnLst>
                          </p:cTn>
                        </p:par>
                        <p:par>
                          <p:cTn id="668" fill="hold">
                            <p:stCondLst>
                              <p:cond delay="5670"/>
                            </p:stCondLst>
                            <p:childTnLst>
                              <p:par>
                                <p:cTn id="669" presetID="10" presetClass="entr" presetSubtype="0" fill="hold" grpId="0" nodeType="afterEffect">
                                  <p:stCondLst>
                                    <p:cond delay="0"/>
                                  </p:stCondLst>
                                  <p:childTnLst>
                                    <p:set>
                                      <p:cBhvr>
                                        <p:cTn id="670" dur="1" fill="hold">
                                          <p:stCondLst>
                                            <p:cond delay="0"/>
                                          </p:stCondLst>
                                        </p:cTn>
                                        <p:tgtEl>
                                          <p:spTgt spid="1421"/>
                                        </p:tgtEl>
                                        <p:attrNameLst>
                                          <p:attrName>style.visibility</p:attrName>
                                        </p:attrNameLst>
                                      </p:cBhvr>
                                      <p:to>
                                        <p:strVal val="visible"/>
                                      </p:to>
                                    </p:set>
                                    <p:animEffect transition="in" filter="fade">
                                      <p:cBhvr>
                                        <p:cTn id="671" dur="30"/>
                                        <p:tgtEl>
                                          <p:spTgt spid="1421"/>
                                        </p:tgtEl>
                                      </p:cBhvr>
                                    </p:animEffect>
                                  </p:childTnLst>
                                </p:cTn>
                              </p:par>
                            </p:childTnLst>
                          </p:cTn>
                        </p:par>
                        <p:par>
                          <p:cTn id="672" fill="hold">
                            <p:stCondLst>
                              <p:cond delay="5700"/>
                            </p:stCondLst>
                            <p:childTnLst>
                              <p:par>
                                <p:cTn id="673" presetID="10" presetClass="entr" presetSubtype="0" fill="hold" grpId="0" nodeType="afterEffect">
                                  <p:stCondLst>
                                    <p:cond delay="0"/>
                                  </p:stCondLst>
                                  <p:childTnLst>
                                    <p:set>
                                      <p:cBhvr>
                                        <p:cTn id="674" dur="1" fill="hold">
                                          <p:stCondLst>
                                            <p:cond delay="0"/>
                                          </p:stCondLst>
                                        </p:cTn>
                                        <p:tgtEl>
                                          <p:spTgt spid="1423"/>
                                        </p:tgtEl>
                                        <p:attrNameLst>
                                          <p:attrName>style.visibility</p:attrName>
                                        </p:attrNameLst>
                                      </p:cBhvr>
                                      <p:to>
                                        <p:strVal val="visible"/>
                                      </p:to>
                                    </p:set>
                                    <p:animEffect transition="in" filter="fade">
                                      <p:cBhvr>
                                        <p:cTn id="675" dur="30"/>
                                        <p:tgtEl>
                                          <p:spTgt spid="1423"/>
                                        </p:tgtEl>
                                      </p:cBhvr>
                                    </p:animEffect>
                                  </p:childTnLst>
                                </p:cTn>
                              </p:par>
                            </p:childTnLst>
                          </p:cTn>
                        </p:par>
                        <p:par>
                          <p:cTn id="676" fill="hold">
                            <p:stCondLst>
                              <p:cond delay="5730"/>
                            </p:stCondLst>
                            <p:childTnLst>
                              <p:par>
                                <p:cTn id="677" presetID="10" presetClass="entr" presetSubtype="0" fill="hold" grpId="0" nodeType="afterEffect">
                                  <p:stCondLst>
                                    <p:cond delay="0"/>
                                  </p:stCondLst>
                                  <p:childTnLst>
                                    <p:set>
                                      <p:cBhvr>
                                        <p:cTn id="678" dur="1" fill="hold">
                                          <p:stCondLst>
                                            <p:cond delay="0"/>
                                          </p:stCondLst>
                                        </p:cTn>
                                        <p:tgtEl>
                                          <p:spTgt spid="1424"/>
                                        </p:tgtEl>
                                        <p:attrNameLst>
                                          <p:attrName>style.visibility</p:attrName>
                                        </p:attrNameLst>
                                      </p:cBhvr>
                                      <p:to>
                                        <p:strVal val="visible"/>
                                      </p:to>
                                    </p:set>
                                    <p:animEffect transition="in" filter="fade">
                                      <p:cBhvr>
                                        <p:cTn id="679" dur="30"/>
                                        <p:tgtEl>
                                          <p:spTgt spid="1424"/>
                                        </p:tgtEl>
                                      </p:cBhvr>
                                    </p:animEffect>
                                  </p:childTnLst>
                                </p:cTn>
                              </p:par>
                            </p:childTnLst>
                          </p:cTn>
                        </p:par>
                        <p:par>
                          <p:cTn id="680" fill="hold">
                            <p:stCondLst>
                              <p:cond delay="5760"/>
                            </p:stCondLst>
                            <p:childTnLst>
                              <p:par>
                                <p:cTn id="681" presetID="10" presetClass="entr" presetSubtype="0" fill="hold" grpId="0" nodeType="afterEffect">
                                  <p:stCondLst>
                                    <p:cond delay="0"/>
                                  </p:stCondLst>
                                  <p:childTnLst>
                                    <p:set>
                                      <p:cBhvr>
                                        <p:cTn id="682" dur="1" fill="hold">
                                          <p:stCondLst>
                                            <p:cond delay="0"/>
                                          </p:stCondLst>
                                        </p:cTn>
                                        <p:tgtEl>
                                          <p:spTgt spid="1425"/>
                                        </p:tgtEl>
                                        <p:attrNameLst>
                                          <p:attrName>style.visibility</p:attrName>
                                        </p:attrNameLst>
                                      </p:cBhvr>
                                      <p:to>
                                        <p:strVal val="visible"/>
                                      </p:to>
                                    </p:set>
                                    <p:animEffect transition="in" filter="fade">
                                      <p:cBhvr>
                                        <p:cTn id="683" dur="30"/>
                                        <p:tgtEl>
                                          <p:spTgt spid="1425"/>
                                        </p:tgtEl>
                                      </p:cBhvr>
                                    </p:animEffect>
                                  </p:childTnLst>
                                </p:cTn>
                              </p:par>
                            </p:childTnLst>
                          </p:cTn>
                        </p:par>
                        <p:par>
                          <p:cTn id="684" fill="hold">
                            <p:stCondLst>
                              <p:cond delay="5790"/>
                            </p:stCondLst>
                            <p:childTnLst>
                              <p:par>
                                <p:cTn id="685" presetID="10" presetClass="entr" presetSubtype="0" fill="hold" grpId="0" nodeType="afterEffect">
                                  <p:stCondLst>
                                    <p:cond delay="0"/>
                                  </p:stCondLst>
                                  <p:childTnLst>
                                    <p:set>
                                      <p:cBhvr>
                                        <p:cTn id="686" dur="1" fill="hold">
                                          <p:stCondLst>
                                            <p:cond delay="0"/>
                                          </p:stCondLst>
                                        </p:cTn>
                                        <p:tgtEl>
                                          <p:spTgt spid="1427"/>
                                        </p:tgtEl>
                                        <p:attrNameLst>
                                          <p:attrName>style.visibility</p:attrName>
                                        </p:attrNameLst>
                                      </p:cBhvr>
                                      <p:to>
                                        <p:strVal val="visible"/>
                                      </p:to>
                                    </p:set>
                                    <p:animEffect transition="in" filter="fade">
                                      <p:cBhvr>
                                        <p:cTn id="687" dur="30"/>
                                        <p:tgtEl>
                                          <p:spTgt spid="1427"/>
                                        </p:tgtEl>
                                      </p:cBhvr>
                                    </p:animEffect>
                                  </p:childTnLst>
                                </p:cTn>
                              </p:par>
                            </p:childTnLst>
                          </p:cTn>
                        </p:par>
                        <p:par>
                          <p:cTn id="688" fill="hold">
                            <p:stCondLst>
                              <p:cond delay="5820"/>
                            </p:stCondLst>
                            <p:childTnLst>
                              <p:par>
                                <p:cTn id="689" presetID="10" presetClass="entr" presetSubtype="0" fill="hold" grpId="0" nodeType="afterEffect">
                                  <p:stCondLst>
                                    <p:cond delay="0"/>
                                  </p:stCondLst>
                                  <p:childTnLst>
                                    <p:set>
                                      <p:cBhvr>
                                        <p:cTn id="690" dur="1" fill="hold">
                                          <p:stCondLst>
                                            <p:cond delay="0"/>
                                          </p:stCondLst>
                                        </p:cTn>
                                        <p:tgtEl>
                                          <p:spTgt spid="1430"/>
                                        </p:tgtEl>
                                        <p:attrNameLst>
                                          <p:attrName>style.visibility</p:attrName>
                                        </p:attrNameLst>
                                      </p:cBhvr>
                                      <p:to>
                                        <p:strVal val="visible"/>
                                      </p:to>
                                    </p:set>
                                    <p:animEffect transition="in" filter="fade">
                                      <p:cBhvr>
                                        <p:cTn id="691" dur="30"/>
                                        <p:tgtEl>
                                          <p:spTgt spid="1430"/>
                                        </p:tgtEl>
                                      </p:cBhvr>
                                    </p:animEffect>
                                  </p:childTnLst>
                                </p:cTn>
                              </p:par>
                            </p:childTnLst>
                          </p:cTn>
                        </p:par>
                        <p:par>
                          <p:cTn id="692" fill="hold">
                            <p:stCondLst>
                              <p:cond delay="5850"/>
                            </p:stCondLst>
                            <p:childTnLst>
                              <p:par>
                                <p:cTn id="693" presetID="10" presetClass="entr" presetSubtype="0" fill="hold" grpId="0" nodeType="afterEffect">
                                  <p:stCondLst>
                                    <p:cond delay="0"/>
                                  </p:stCondLst>
                                  <p:childTnLst>
                                    <p:set>
                                      <p:cBhvr>
                                        <p:cTn id="694" dur="1" fill="hold">
                                          <p:stCondLst>
                                            <p:cond delay="0"/>
                                          </p:stCondLst>
                                        </p:cTn>
                                        <p:tgtEl>
                                          <p:spTgt spid="1431"/>
                                        </p:tgtEl>
                                        <p:attrNameLst>
                                          <p:attrName>style.visibility</p:attrName>
                                        </p:attrNameLst>
                                      </p:cBhvr>
                                      <p:to>
                                        <p:strVal val="visible"/>
                                      </p:to>
                                    </p:set>
                                    <p:animEffect transition="in" filter="fade">
                                      <p:cBhvr>
                                        <p:cTn id="695" dur="30"/>
                                        <p:tgtEl>
                                          <p:spTgt spid="1431"/>
                                        </p:tgtEl>
                                      </p:cBhvr>
                                    </p:animEffect>
                                  </p:childTnLst>
                                </p:cTn>
                              </p:par>
                            </p:childTnLst>
                          </p:cTn>
                        </p:par>
                        <p:par>
                          <p:cTn id="696" fill="hold">
                            <p:stCondLst>
                              <p:cond delay="5880"/>
                            </p:stCondLst>
                            <p:childTnLst>
                              <p:par>
                                <p:cTn id="697" presetID="10" presetClass="entr" presetSubtype="0" fill="hold" grpId="0" nodeType="afterEffect">
                                  <p:stCondLst>
                                    <p:cond delay="0"/>
                                  </p:stCondLst>
                                  <p:childTnLst>
                                    <p:set>
                                      <p:cBhvr>
                                        <p:cTn id="698" dur="1" fill="hold">
                                          <p:stCondLst>
                                            <p:cond delay="0"/>
                                          </p:stCondLst>
                                        </p:cTn>
                                        <p:tgtEl>
                                          <p:spTgt spid="1432"/>
                                        </p:tgtEl>
                                        <p:attrNameLst>
                                          <p:attrName>style.visibility</p:attrName>
                                        </p:attrNameLst>
                                      </p:cBhvr>
                                      <p:to>
                                        <p:strVal val="visible"/>
                                      </p:to>
                                    </p:set>
                                    <p:animEffect transition="in" filter="fade">
                                      <p:cBhvr>
                                        <p:cTn id="699" dur="30"/>
                                        <p:tgtEl>
                                          <p:spTgt spid="1432"/>
                                        </p:tgtEl>
                                      </p:cBhvr>
                                    </p:animEffect>
                                  </p:childTnLst>
                                </p:cTn>
                              </p:par>
                            </p:childTnLst>
                          </p:cTn>
                        </p:par>
                        <p:par>
                          <p:cTn id="700" fill="hold">
                            <p:stCondLst>
                              <p:cond delay="5910"/>
                            </p:stCondLst>
                            <p:childTnLst>
                              <p:par>
                                <p:cTn id="701" presetID="10" presetClass="entr" presetSubtype="0" fill="hold" grpId="0" nodeType="afterEffect">
                                  <p:stCondLst>
                                    <p:cond delay="0"/>
                                  </p:stCondLst>
                                  <p:childTnLst>
                                    <p:set>
                                      <p:cBhvr>
                                        <p:cTn id="702" dur="1" fill="hold">
                                          <p:stCondLst>
                                            <p:cond delay="0"/>
                                          </p:stCondLst>
                                        </p:cTn>
                                        <p:tgtEl>
                                          <p:spTgt spid="1516"/>
                                        </p:tgtEl>
                                        <p:attrNameLst>
                                          <p:attrName>style.visibility</p:attrName>
                                        </p:attrNameLst>
                                      </p:cBhvr>
                                      <p:to>
                                        <p:strVal val="visible"/>
                                      </p:to>
                                    </p:set>
                                    <p:animEffect transition="in" filter="fade">
                                      <p:cBhvr>
                                        <p:cTn id="703" dur="30"/>
                                        <p:tgtEl>
                                          <p:spTgt spid="1516"/>
                                        </p:tgtEl>
                                      </p:cBhvr>
                                    </p:animEffect>
                                  </p:childTnLst>
                                </p:cTn>
                              </p:par>
                            </p:childTnLst>
                          </p:cTn>
                        </p:par>
                        <p:par>
                          <p:cTn id="704" fill="hold">
                            <p:stCondLst>
                              <p:cond delay="5940"/>
                            </p:stCondLst>
                            <p:childTnLst>
                              <p:par>
                                <p:cTn id="705" presetID="10" presetClass="entr" presetSubtype="0" fill="hold" grpId="0" nodeType="afterEffect">
                                  <p:stCondLst>
                                    <p:cond delay="0"/>
                                  </p:stCondLst>
                                  <p:childTnLst>
                                    <p:set>
                                      <p:cBhvr>
                                        <p:cTn id="706" dur="1" fill="hold">
                                          <p:stCondLst>
                                            <p:cond delay="0"/>
                                          </p:stCondLst>
                                        </p:cTn>
                                        <p:tgtEl>
                                          <p:spTgt spid="1433"/>
                                        </p:tgtEl>
                                        <p:attrNameLst>
                                          <p:attrName>style.visibility</p:attrName>
                                        </p:attrNameLst>
                                      </p:cBhvr>
                                      <p:to>
                                        <p:strVal val="visible"/>
                                      </p:to>
                                    </p:set>
                                    <p:animEffect transition="in" filter="fade">
                                      <p:cBhvr>
                                        <p:cTn id="707" dur="30"/>
                                        <p:tgtEl>
                                          <p:spTgt spid="1433"/>
                                        </p:tgtEl>
                                      </p:cBhvr>
                                    </p:animEffect>
                                  </p:childTnLst>
                                </p:cTn>
                              </p:par>
                            </p:childTnLst>
                          </p:cTn>
                        </p:par>
                        <p:par>
                          <p:cTn id="708" fill="hold">
                            <p:stCondLst>
                              <p:cond delay="5970"/>
                            </p:stCondLst>
                            <p:childTnLst>
                              <p:par>
                                <p:cTn id="709" presetID="10" presetClass="entr" presetSubtype="0" fill="hold" grpId="0" nodeType="afterEffect">
                                  <p:stCondLst>
                                    <p:cond delay="0"/>
                                  </p:stCondLst>
                                  <p:childTnLst>
                                    <p:set>
                                      <p:cBhvr>
                                        <p:cTn id="710" dur="1" fill="hold">
                                          <p:stCondLst>
                                            <p:cond delay="0"/>
                                          </p:stCondLst>
                                        </p:cTn>
                                        <p:tgtEl>
                                          <p:spTgt spid="1434"/>
                                        </p:tgtEl>
                                        <p:attrNameLst>
                                          <p:attrName>style.visibility</p:attrName>
                                        </p:attrNameLst>
                                      </p:cBhvr>
                                      <p:to>
                                        <p:strVal val="visible"/>
                                      </p:to>
                                    </p:set>
                                    <p:animEffect transition="in" filter="fade">
                                      <p:cBhvr>
                                        <p:cTn id="711" dur="30"/>
                                        <p:tgtEl>
                                          <p:spTgt spid="1434"/>
                                        </p:tgtEl>
                                      </p:cBhvr>
                                    </p:animEffect>
                                  </p:childTnLst>
                                </p:cTn>
                              </p:par>
                            </p:childTnLst>
                          </p:cTn>
                        </p:par>
                        <p:par>
                          <p:cTn id="712" fill="hold">
                            <p:stCondLst>
                              <p:cond delay="6000"/>
                            </p:stCondLst>
                            <p:childTnLst>
                              <p:par>
                                <p:cTn id="713" presetID="10" presetClass="entr" presetSubtype="0" fill="hold" grpId="0" nodeType="afterEffect">
                                  <p:stCondLst>
                                    <p:cond delay="0"/>
                                  </p:stCondLst>
                                  <p:childTnLst>
                                    <p:set>
                                      <p:cBhvr>
                                        <p:cTn id="714" dur="1" fill="hold">
                                          <p:stCondLst>
                                            <p:cond delay="0"/>
                                          </p:stCondLst>
                                        </p:cTn>
                                        <p:tgtEl>
                                          <p:spTgt spid="1435"/>
                                        </p:tgtEl>
                                        <p:attrNameLst>
                                          <p:attrName>style.visibility</p:attrName>
                                        </p:attrNameLst>
                                      </p:cBhvr>
                                      <p:to>
                                        <p:strVal val="visible"/>
                                      </p:to>
                                    </p:set>
                                    <p:animEffect transition="in" filter="fade">
                                      <p:cBhvr>
                                        <p:cTn id="715" dur="30"/>
                                        <p:tgtEl>
                                          <p:spTgt spid="1435"/>
                                        </p:tgtEl>
                                      </p:cBhvr>
                                    </p:animEffect>
                                  </p:childTnLst>
                                </p:cTn>
                              </p:par>
                            </p:childTnLst>
                          </p:cTn>
                        </p:par>
                        <p:par>
                          <p:cTn id="716" fill="hold">
                            <p:stCondLst>
                              <p:cond delay="6030"/>
                            </p:stCondLst>
                            <p:childTnLst>
                              <p:par>
                                <p:cTn id="717" presetID="10" presetClass="entr" presetSubtype="0" fill="hold" grpId="0" nodeType="afterEffect">
                                  <p:stCondLst>
                                    <p:cond delay="0"/>
                                  </p:stCondLst>
                                  <p:childTnLst>
                                    <p:set>
                                      <p:cBhvr>
                                        <p:cTn id="718" dur="1" fill="hold">
                                          <p:stCondLst>
                                            <p:cond delay="0"/>
                                          </p:stCondLst>
                                        </p:cTn>
                                        <p:tgtEl>
                                          <p:spTgt spid="1436"/>
                                        </p:tgtEl>
                                        <p:attrNameLst>
                                          <p:attrName>style.visibility</p:attrName>
                                        </p:attrNameLst>
                                      </p:cBhvr>
                                      <p:to>
                                        <p:strVal val="visible"/>
                                      </p:to>
                                    </p:set>
                                    <p:animEffect transition="in" filter="fade">
                                      <p:cBhvr>
                                        <p:cTn id="719" dur="30"/>
                                        <p:tgtEl>
                                          <p:spTgt spid="1436"/>
                                        </p:tgtEl>
                                      </p:cBhvr>
                                    </p:animEffect>
                                  </p:childTnLst>
                                </p:cTn>
                              </p:par>
                            </p:childTnLst>
                          </p:cTn>
                        </p:par>
                        <p:par>
                          <p:cTn id="720" fill="hold">
                            <p:stCondLst>
                              <p:cond delay="6060"/>
                            </p:stCondLst>
                            <p:childTnLst>
                              <p:par>
                                <p:cTn id="721" presetID="10" presetClass="entr" presetSubtype="0" fill="hold" grpId="0" nodeType="afterEffect">
                                  <p:stCondLst>
                                    <p:cond delay="0"/>
                                  </p:stCondLst>
                                  <p:childTnLst>
                                    <p:set>
                                      <p:cBhvr>
                                        <p:cTn id="722" dur="1" fill="hold">
                                          <p:stCondLst>
                                            <p:cond delay="0"/>
                                          </p:stCondLst>
                                        </p:cTn>
                                        <p:tgtEl>
                                          <p:spTgt spid="1495"/>
                                        </p:tgtEl>
                                        <p:attrNameLst>
                                          <p:attrName>style.visibility</p:attrName>
                                        </p:attrNameLst>
                                      </p:cBhvr>
                                      <p:to>
                                        <p:strVal val="visible"/>
                                      </p:to>
                                    </p:set>
                                    <p:animEffect transition="in" filter="fade">
                                      <p:cBhvr>
                                        <p:cTn id="723" dur="30"/>
                                        <p:tgtEl>
                                          <p:spTgt spid="1495"/>
                                        </p:tgtEl>
                                      </p:cBhvr>
                                    </p:animEffect>
                                  </p:childTnLst>
                                </p:cTn>
                              </p:par>
                            </p:childTnLst>
                          </p:cTn>
                        </p:par>
                        <p:par>
                          <p:cTn id="724" fill="hold">
                            <p:stCondLst>
                              <p:cond delay="6090"/>
                            </p:stCondLst>
                            <p:childTnLst>
                              <p:par>
                                <p:cTn id="725" presetID="10" presetClass="entr" presetSubtype="0" fill="hold" grpId="0" nodeType="afterEffect">
                                  <p:stCondLst>
                                    <p:cond delay="0"/>
                                  </p:stCondLst>
                                  <p:childTnLst>
                                    <p:set>
                                      <p:cBhvr>
                                        <p:cTn id="726" dur="1" fill="hold">
                                          <p:stCondLst>
                                            <p:cond delay="0"/>
                                          </p:stCondLst>
                                        </p:cTn>
                                        <p:tgtEl>
                                          <p:spTgt spid="1496"/>
                                        </p:tgtEl>
                                        <p:attrNameLst>
                                          <p:attrName>style.visibility</p:attrName>
                                        </p:attrNameLst>
                                      </p:cBhvr>
                                      <p:to>
                                        <p:strVal val="visible"/>
                                      </p:to>
                                    </p:set>
                                    <p:animEffect transition="in" filter="fade">
                                      <p:cBhvr>
                                        <p:cTn id="727" dur="30"/>
                                        <p:tgtEl>
                                          <p:spTgt spid="1496"/>
                                        </p:tgtEl>
                                      </p:cBhvr>
                                    </p:animEffect>
                                  </p:childTnLst>
                                </p:cTn>
                              </p:par>
                            </p:childTnLst>
                          </p:cTn>
                        </p:par>
                        <p:par>
                          <p:cTn id="728" fill="hold">
                            <p:stCondLst>
                              <p:cond delay="6120"/>
                            </p:stCondLst>
                            <p:childTnLst>
                              <p:par>
                                <p:cTn id="729" presetID="10" presetClass="entr" presetSubtype="0" fill="hold" grpId="0" nodeType="afterEffect">
                                  <p:stCondLst>
                                    <p:cond delay="0"/>
                                  </p:stCondLst>
                                  <p:childTnLst>
                                    <p:set>
                                      <p:cBhvr>
                                        <p:cTn id="730" dur="1" fill="hold">
                                          <p:stCondLst>
                                            <p:cond delay="0"/>
                                          </p:stCondLst>
                                        </p:cTn>
                                        <p:tgtEl>
                                          <p:spTgt spid="1497"/>
                                        </p:tgtEl>
                                        <p:attrNameLst>
                                          <p:attrName>style.visibility</p:attrName>
                                        </p:attrNameLst>
                                      </p:cBhvr>
                                      <p:to>
                                        <p:strVal val="visible"/>
                                      </p:to>
                                    </p:set>
                                    <p:animEffect transition="in" filter="fade">
                                      <p:cBhvr>
                                        <p:cTn id="731" dur="30"/>
                                        <p:tgtEl>
                                          <p:spTgt spid="1497"/>
                                        </p:tgtEl>
                                      </p:cBhvr>
                                    </p:animEffect>
                                  </p:childTnLst>
                                </p:cTn>
                              </p:par>
                            </p:childTnLst>
                          </p:cTn>
                        </p:par>
                        <p:par>
                          <p:cTn id="732" fill="hold">
                            <p:stCondLst>
                              <p:cond delay="6150"/>
                            </p:stCondLst>
                            <p:childTnLst>
                              <p:par>
                                <p:cTn id="733" presetID="10" presetClass="entr" presetSubtype="0" fill="hold" grpId="0" nodeType="afterEffect">
                                  <p:stCondLst>
                                    <p:cond delay="0"/>
                                  </p:stCondLst>
                                  <p:childTnLst>
                                    <p:set>
                                      <p:cBhvr>
                                        <p:cTn id="734" dur="1" fill="hold">
                                          <p:stCondLst>
                                            <p:cond delay="0"/>
                                          </p:stCondLst>
                                        </p:cTn>
                                        <p:tgtEl>
                                          <p:spTgt spid="1498"/>
                                        </p:tgtEl>
                                        <p:attrNameLst>
                                          <p:attrName>style.visibility</p:attrName>
                                        </p:attrNameLst>
                                      </p:cBhvr>
                                      <p:to>
                                        <p:strVal val="visible"/>
                                      </p:to>
                                    </p:set>
                                    <p:animEffect transition="in" filter="fade">
                                      <p:cBhvr>
                                        <p:cTn id="735" dur="30"/>
                                        <p:tgtEl>
                                          <p:spTgt spid="1498"/>
                                        </p:tgtEl>
                                      </p:cBhvr>
                                    </p:animEffect>
                                  </p:childTnLst>
                                </p:cTn>
                              </p:par>
                            </p:childTnLst>
                          </p:cTn>
                        </p:par>
                        <p:par>
                          <p:cTn id="736" fill="hold">
                            <p:stCondLst>
                              <p:cond delay="6180"/>
                            </p:stCondLst>
                            <p:childTnLst>
                              <p:par>
                                <p:cTn id="737" presetID="10" presetClass="entr" presetSubtype="0" fill="hold" grpId="0" nodeType="afterEffect">
                                  <p:stCondLst>
                                    <p:cond delay="0"/>
                                  </p:stCondLst>
                                  <p:childTnLst>
                                    <p:set>
                                      <p:cBhvr>
                                        <p:cTn id="738" dur="1" fill="hold">
                                          <p:stCondLst>
                                            <p:cond delay="0"/>
                                          </p:stCondLst>
                                        </p:cTn>
                                        <p:tgtEl>
                                          <p:spTgt spid="1499"/>
                                        </p:tgtEl>
                                        <p:attrNameLst>
                                          <p:attrName>style.visibility</p:attrName>
                                        </p:attrNameLst>
                                      </p:cBhvr>
                                      <p:to>
                                        <p:strVal val="visible"/>
                                      </p:to>
                                    </p:set>
                                    <p:animEffect transition="in" filter="fade">
                                      <p:cBhvr>
                                        <p:cTn id="739" dur="30"/>
                                        <p:tgtEl>
                                          <p:spTgt spid="1499"/>
                                        </p:tgtEl>
                                      </p:cBhvr>
                                    </p:animEffect>
                                  </p:childTnLst>
                                </p:cTn>
                              </p:par>
                            </p:childTnLst>
                          </p:cTn>
                        </p:par>
                        <p:par>
                          <p:cTn id="740" fill="hold">
                            <p:stCondLst>
                              <p:cond delay="6210"/>
                            </p:stCondLst>
                            <p:childTnLst>
                              <p:par>
                                <p:cTn id="741" presetID="10" presetClass="entr" presetSubtype="0" fill="hold" grpId="0" nodeType="afterEffect">
                                  <p:stCondLst>
                                    <p:cond delay="0"/>
                                  </p:stCondLst>
                                  <p:childTnLst>
                                    <p:set>
                                      <p:cBhvr>
                                        <p:cTn id="742" dur="1" fill="hold">
                                          <p:stCondLst>
                                            <p:cond delay="0"/>
                                          </p:stCondLst>
                                        </p:cTn>
                                        <p:tgtEl>
                                          <p:spTgt spid="1500"/>
                                        </p:tgtEl>
                                        <p:attrNameLst>
                                          <p:attrName>style.visibility</p:attrName>
                                        </p:attrNameLst>
                                      </p:cBhvr>
                                      <p:to>
                                        <p:strVal val="visible"/>
                                      </p:to>
                                    </p:set>
                                    <p:animEffect transition="in" filter="fade">
                                      <p:cBhvr>
                                        <p:cTn id="743" dur="30"/>
                                        <p:tgtEl>
                                          <p:spTgt spid="1500"/>
                                        </p:tgtEl>
                                      </p:cBhvr>
                                    </p:animEffect>
                                  </p:childTnLst>
                                </p:cTn>
                              </p:par>
                            </p:childTnLst>
                          </p:cTn>
                        </p:par>
                        <p:par>
                          <p:cTn id="744" fill="hold">
                            <p:stCondLst>
                              <p:cond delay="6240"/>
                            </p:stCondLst>
                            <p:childTnLst>
                              <p:par>
                                <p:cTn id="745" presetID="10" presetClass="entr" presetSubtype="0" fill="hold" grpId="0" nodeType="afterEffect">
                                  <p:stCondLst>
                                    <p:cond delay="0"/>
                                  </p:stCondLst>
                                  <p:childTnLst>
                                    <p:set>
                                      <p:cBhvr>
                                        <p:cTn id="746" dur="1" fill="hold">
                                          <p:stCondLst>
                                            <p:cond delay="0"/>
                                          </p:stCondLst>
                                        </p:cTn>
                                        <p:tgtEl>
                                          <p:spTgt spid="1501"/>
                                        </p:tgtEl>
                                        <p:attrNameLst>
                                          <p:attrName>style.visibility</p:attrName>
                                        </p:attrNameLst>
                                      </p:cBhvr>
                                      <p:to>
                                        <p:strVal val="visible"/>
                                      </p:to>
                                    </p:set>
                                    <p:animEffect transition="in" filter="fade">
                                      <p:cBhvr>
                                        <p:cTn id="747" dur="30"/>
                                        <p:tgtEl>
                                          <p:spTgt spid="1501"/>
                                        </p:tgtEl>
                                      </p:cBhvr>
                                    </p:animEffect>
                                  </p:childTnLst>
                                </p:cTn>
                              </p:par>
                            </p:childTnLst>
                          </p:cTn>
                        </p:par>
                        <p:par>
                          <p:cTn id="748" fill="hold">
                            <p:stCondLst>
                              <p:cond delay="6270"/>
                            </p:stCondLst>
                            <p:childTnLst>
                              <p:par>
                                <p:cTn id="749" presetID="10" presetClass="entr" presetSubtype="0" fill="hold" grpId="0" nodeType="afterEffect">
                                  <p:stCondLst>
                                    <p:cond delay="0"/>
                                  </p:stCondLst>
                                  <p:childTnLst>
                                    <p:set>
                                      <p:cBhvr>
                                        <p:cTn id="750" dur="1" fill="hold">
                                          <p:stCondLst>
                                            <p:cond delay="0"/>
                                          </p:stCondLst>
                                        </p:cTn>
                                        <p:tgtEl>
                                          <p:spTgt spid="1401"/>
                                        </p:tgtEl>
                                        <p:attrNameLst>
                                          <p:attrName>style.visibility</p:attrName>
                                        </p:attrNameLst>
                                      </p:cBhvr>
                                      <p:to>
                                        <p:strVal val="visible"/>
                                      </p:to>
                                    </p:set>
                                    <p:animEffect transition="in" filter="fade">
                                      <p:cBhvr>
                                        <p:cTn id="751" dur="30"/>
                                        <p:tgtEl>
                                          <p:spTgt spid="1401"/>
                                        </p:tgtEl>
                                      </p:cBhvr>
                                    </p:animEffect>
                                  </p:childTnLst>
                                </p:cTn>
                              </p:par>
                            </p:childTnLst>
                          </p:cTn>
                        </p:par>
                        <p:par>
                          <p:cTn id="752" fill="hold">
                            <p:stCondLst>
                              <p:cond delay="6300"/>
                            </p:stCondLst>
                            <p:childTnLst>
                              <p:par>
                                <p:cTn id="753" presetID="10" presetClass="entr" presetSubtype="0" fill="hold" grpId="0" nodeType="afterEffect">
                                  <p:stCondLst>
                                    <p:cond delay="0"/>
                                  </p:stCondLst>
                                  <p:childTnLst>
                                    <p:set>
                                      <p:cBhvr>
                                        <p:cTn id="754" dur="1" fill="hold">
                                          <p:stCondLst>
                                            <p:cond delay="0"/>
                                          </p:stCondLst>
                                        </p:cTn>
                                        <p:tgtEl>
                                          <p:spTgt spid="1554"/>
                                        </p:tgtEl>
                                        <p:attrNameLst>
                                          <p:attrName>style.visibility</p:attrName>
                                        </p:attrNameLst>
                                      </p:cBhvr>
                                      <p:to>
                                        <p:strVal val="visible"/>
                                      </p:to>
                                    </p:set>
                                    <p:animEffect transition="in" filter="fade">
                                      <p:cBhvr>
                                        <p:cTn id="755" dur="30"/>
                                        <p:tgtEl>
                                          <p:spTgt spid="1554"/>
                                        </p:tgtEl>
                                      </p:cBhvr>
                                    </p:animEffect>
                                  </p:childTnLst>
                                </p:cTn>
                              </p:par>
                            </p:childTnLst>
                          </p:cTn>
                        </p:par>
                        <p:par>
                          <p:cTn id="756" fill="hold">
                            <p:stCondLst>
                              <p:cond delay="6330"/>
                            </p:stCondLst>
                            <p:childTnLst>
                              <p:par>
                                <p:cTn id="757" presetID="10" presetClass="entr" presetSubtype="0" fill="hold" grpId="0" nodeType="afterEffect">
                                  <p:stCondLst>
                                    <p:cond delay="0"/>
                                  </p:stCondLst>
                                  <p:childTnLst>
                                    <p:set>
                                      <p:cBhvr>
                                        <p:cTn id="758" dur="1" fill="hold">
                                          <p:stCondLst>
                                            <p:cond delay="0"/>
                                          </p:stCondLst>
                                        </p:cTn>
                                        <p:tgtEl>
                                          <p:spTgt spid="1502"/>
                                        </p:tgtEl>
                                        <p:attrNameLst>
                                          <p:attrName>style.visibility</p:attrName>
                                        </p:attrNameLst>
                                      </p:cBhvr>
                                      <p:to>
                                        <p:strVal val="visible"/>
                                      </p:to>
                                    </p:set>
                                    <p:animEffect transition="in" filter="fade">
                                      <p:cBhvr>
                                        <p:cTn id="759" dur="30"/>
                                        <p:tgtEl>
                                          <p:spTgt spid="1502"/>
                                        </p:tgtEl>
                                      </p:cBhvr>
                                    </p:animEffect>
                                  </p:childTnLst>
                                </p:cTn>
                              </p:par>
                            </p:childTnLst>
                          </p:cTn>
                        </p:par>
                        <p:par>
                          <p:cTn id="760" fill="hold">
                            <p:stCondLst>
                              <p:cond delay="6360"/>
                            </p:stCondLst>
                            <p:childTnLst>
                              <p:par>
                                <p:cTn id="761" presetID="10" presetClass="entr" presetSubtype="0" fill="hold" grpId="0" nodeType="afterEffect">
                                  <p:stCondLst>
                                    <p:cond delay="0"/>
                                  </p:stCondLst>
                                  <p:childTnLst>
                                    <p:set>
                                      <p:cBhvr>
                                        <p:cTn id="762" dur="1" fill="hold">
                                          <p:stCondLst>
                                            <p:cond delay="0"/>
                                          </p:stCondLst>
                                        </p:cTn>
                                        <p:tgtEl>
                                          <p:spTgt spid="1503"/>
                                        </p:tgtEl>
                                        <p:attrNameLst>
                                          <p:attrName>style.visibility</p:attrName>
                                        </p:attrNameLst>
                                      </p:cBhvr>
                                      <p:to>
                                        <p:strVal val="visible"/>
                                      </p:to>
                                    </p:set>
                                    <p:animEffect transition="in" filter="fade">
                                      <p:cBhvr>
                                        <p:cTn id="763" dur="30"/>
                                        <p:tgtEl>
                                          <p:spTgt spid="1503"/>
                                        </p:tgtEl>
                                      </p:cBhvr>
                                    </p:animEffect>
                                  </p:childTnLst>
                                </p:cTn>
                              </p:par>
                            </p:childTnLst>
                          </p:cTn>
                        </p:par>
                        <p:par>
                          <p:cTn id="764" fill="hold">
                            <p:stCondLst>
                              <p:cond delay="6390"/>
                            </p:stCondLst>
                            <p:childTnLst>
                              <p:par>
                                <p:cTn id="765" presetID="10" presetClass="entr" presetSubtype="0" fill="hold" grpId="0" nodeType="afterEffect">
                                  <p:stCondLst>
                                    <p:cond delay="0"/>
                                  </p:stCondLst>
                                  <p:childTnLst>
                                    <p:set>
                                      <p:cBhvr>
                                        <p:cTn id="766" dur="1" fill="hold">
                                          <p:stCondLst>
                                            <p:cond delay="0"/>
                                          </p:stCondLst>
                                        </p:cTn>
                                        <p:tgtEl>
                                          <p:spTgt spid="1504"/>
                                        </p:tgtEl>
                                        <p:attrNameLst>
                                          <p:attrName>style.visibility</p:attrName>
                                        </p:attrNameLst>
                                      </p:cBhvr>
                                      <p:to>
                                        <p:strVal val="visible"/>
                                      </p:to>
                                    </p:set>
                                    <p:animEffect transition="in" filter="fade">
                                      <p:cBhvr>
                                        <p:cTn id="767" dur="30"/>
                                        <p:tgtEl>
                                          <p:spTgt spid="1504"/>
                                        </p:tgtEl>
                                      </p:cBhvr>
                                    </p:animEffect>
                                  </p:childTnLst>
                                </p:cTn>
                              </p:par>
                            </p:childTnLst>
                          </p:cTn>
                        </p:par>
                        <p:par>
                          <p:cTn id="768" fill="hold">
                            <p:stCondLst>
                              <p:cond delay="6420"/>
                            </p:stCondLst>
                            <p:childTnLst>
                              <p:par>
                                <p:cTn id="769" presetID="10" presetClass="entr" presetSubtype="0" fill="hold" grpId="0" nodeType="afterEffect">
                                  <p:stCondLst>
                                    <p:cond delay="0"/>
                                  </p:stCondLst>
                                  <p:childTnLst>
                                    <p:set>
                                      <p:cBhvr>
                                        <p:cTn id="770" dur="1" fill="hold">
                                          <p:stCondLst>
                                            <p:cond delay="0"/>
                                          </p:stCondLst>
                                        </p:cTn>
                                        <p:tgtEl>
                                          <p:spTgt spid="1505"/>
                                        </p:tgtEl>
                                        <p:attrNameLst>
                                          <p:attrName>style.visibility</p:attrName>
                                        </p:attrNameLst>
                                      </p:cBhvr>
                                      <p:to>
                                        <p:strVal val="visible"/>
                                      </p:to>
                                    </p:set>
                                    <p:animEffect transition="in" filter="fade">
                                      <p:cBhvr>
                                        <p:cTn id="771" dur="30"/>
                                        <p:tgtEl>
                                          <p:spTgt spid="1505"/>
                                        </p:tgtEl>
                                      </p:cBhvr>
                                    </p:animEffect>
                                  </p:childTnLst>
                                </p:cTn>
                              </p:par>
                            </p:childTnLst>
                          </p:cTn>
                        </p:par>
                        <p:par>
                          <p:cTn id="772" fill="hold">
                            <p:stCondLst>
                              <p:cond delay="6450"/>
                            </p:stCondLst>
                            <p:childTnLst>
                              <p:par>
                                <p:cTn id="773" presetID="10" presetClass="entr" presetSubtype="0" fill="hold" grpId="0" nodeType="afterEffect">
                                  <p:stCondLst>
                                    <p:cond delay="0"/>
                                  </p:stCondLst>
                                  <p:childTnLst>
                                    <p:set>
                                      <p:cBhvr>
                                        <p:cTn id="774" dur="1" fill="hold">
                                          <p:stCondLst>
                                            <p:cond delay="0"/>
                                          </p:stCondLst>
                                        </p:cTn>
                                        <p:tgtEl>
                                          <p:spTgt spid="1429"/>
                                        </p:tgtEl>
                                        <p:attrNameLst>
                                          <p:attrName>style.visibility</p:attrName>
                                        </p:attrNameLst>
                                      </p:cBhvr>
                                      <p:to>
                                        <p:strVal val="visible"/>
                                      </p:to>
                                    </p:set>
                                    <p:animEffect transition="in" filter="fade">
                                      <p:cBhvr>
                                        <p:cTn id="775" dur="30"/>
                                        <p:tgtEl>
                                          <p:spTgt spid="1429"/>
                                        </p:tgtEl>
                                      </p:cBhvr>
                                    </p:animEffect>
                                  </p:childTnLst>
                                </p:cTn>
                              </p:par>
                            </p:childTnLst>
                          </p:cTn>
                        </p:par>
                        <p:par>
                          <p:cTn id="776" fill="hold">
                            <p:stCondLst>
                              <p:cond delay="6480"/>
                            </p:stCondLst>
                            <p:childTnLst>
                              <p:par>
                                <p:cTn id="777" presetID="10" presetClass="entr" presetSubtype="0" fill="hold" grpId="0" nodeType="afterEffect">
                                  <p:stCondLst>
                                    <p:cond delay="0"/>
                                  </p:stCondLst>
                                  <p:childTnLst>
                                    <p:set>
                                      <p:cBhvr>
                                        <p:cTn id="778" dur="1" fill="hold">
                                          <p:stCondLst>
                                            <p:cond delay="0"/>
                                          </p:stCondLst>
                                        </p:cTn>
                                        <p:tgtEl>
                                          <p:spTgt spid="1506"/>
                                        </p:tgtEl>
                                        <p:attrNameLst>
                                          <p:attrName>style.visibility</p:attrName>
                                        </p:attrNameLst>
                                      </p:cBhvr>
                                      <p:to>
                                        <p:strVal val="visible"/>
                                      </p:to>
                                    </p:set>
                                    <p:animEffect transition="in" filter="fade">
                                      <p:cBhvr>
                                        <p:cTn id="779" dur="30"/>
                                        <p:tgtEl>
                                          <p:spTgt spid="1506"/>
                                        </p:tgtEl>
                                      </p:cBhvr>
                                    </p:animEffect>
                                  </p:childTnLst>
                                </p:cTn>
                              </p:par>
                            </p:childTnLst>
                          </p:cTn>
                        </p:par>
                        <p:par>
                          <p:cTn id="780" fill="hold">
                            <p:stCondLst>
                              <p:cond delay="6510"/>
                            </p:stCondLst>
                            <p:childTnLst>
                              <p:par>
                                <p:cTn id="781" presetID="10" presetClass="entr" presetSubtype="0" fill="hold" grpId="0" nodeType="afterEffect">
                                  <p:stCondLst>
                                    <p:cond delay="0"/>
                                  </p:stCondLst>
                                  <p:childTnLst>
                                    <p:set>
                                      <p:cBhvr>
                                        <p:cTn id="782" dur="1" fill="hold">
                                          <p:stCondLst>
                                            <p:cond delay="0"/>
                                          </p:stCondLst>
                                        </p:cTn>
                                        <p:tgtEl>
                                          <p:spTgt spid="1507"/>
                                        </p:tgtEl>
                                        <p:attrNameLst>
                                          <p:attrName>style.visibility</p:attrName>
                                        </p:attrNameLst>
                                      </p:cBhvr>
                                      <p:to>
                                        <p:strVal val="visible"/>
                                      </p:to>
                                    </p:set>
                                    <p:animEffect transition="in" filter="fade">
                                      <p:cBhvr>
                                        <p:cTn id="783" dur="30"/>
                                        <p:tgtEl>
                                          <p:spTgt spid="1507"/>
                                        </p:tgtEl>
                                      </p:cBhvr>
                                    </p:animEffect>
                                  </p:childTnLst>
                                </p:cTn>
                              </p:par>
                            </p:childTnLst>
                          </p:cTn>
                        </p:par>
                        <p:par>
                          <p:cTn id="784" fill="hold">
                            <p:stCondLst>
                              <p:cond delay="6540"/>
                            </p:stCondLst>
                            <p:childTnLst>
                              <p:par>
                                <p:cTn id="785" presetID="10" presetClass="entr" presetSubtype="0" fill="hold" grpId="0" nodeType="afterEffect">
                                  <p:stCondLst>
                                    <p:cond delay="0"/>
                                  </p:stCondLst>
                                  <p:childTnLst>
                                    <p:set>
                                      <p:cBhvr>
                                        <p:cTn id="786" dur="1" fill="hold">
                                          <p:stCondLst>
                                            <p:cond delay="0"/>
                                          </p:stCondLst>
                                        </p:cTn>
                                        <p:tgtEl>
                                          <p:spTgt spid="1428"/>
                                        </p:tgtEl>
                                        <p:attrNameLst>
                                          <p:attrName>style.visibility</p:attrName>
                                        </p:attrNameLst>
                                      </p:cBhvr>
                                      <p:to>
                                        <p:strVal val="visible"/>
                                      </p:to>
                                    </p:set>
                                    <p:animEffect transition="in" filter="fade">
                                      <p:cBhvr>
                                        <p:cTn id="787" dur="30"/>
                                        <p:tgtEl>
                                          <p:spTgt spid="1428"/>
                                        </p:tgtEl>
                                      </p:cBhvr>
                                    </p:animEffect>
                                  </p:childTnLst>
                                </p:cTn>
                              </p:par>
                            </p:childTnLst>
                          </p:cTn>
                        </p:par>
                        <p:par>
                          <p:cTn id="788" fill="hold">
                            <p:stCondLst>
                              <p:cond delay="6570"/>
                            </p:stCondLst>
                            <p:childTnLst>
                              <p:par>
                                <p:cTn id="789" presetID="10" presetClass="entr" presetSubtype="0" fill="hold" grpId="0" nodeType="afterEffect">
                                  <p:stCondLst>
                                    <p:cond delay="0"/>
                                  </p:stCondLst>
                                  <p:childTnLst>
                                    <p:set>
                                      <p:cBhvr>
                                        <p:cTn id="790" dur="1" fill="hold">
                                          <p:stCondLst>
                                            <p:cond delay="0"/>
                                          </p:stCondLst>
                                        </p:cTn>
                                        <p:tgtEl>
                                          <p:spTgt spid="1508"/>
                                        </p:tgtEl>
                                        <p:attrNameLst>
                                          <p:attrName>style.visibility</p:attrName>
                                        </p:attrNameLst>
                                      </p:cBhvr>
                                      <p:to>
                                        <p:strVal val="visible"/>
                                      </p:to>
                                    </p:set>
                                    <p:animEffect transition="in" filter="fade">
                                      <p:cBhvr>
                                        <p:cTn id="791" dur="30"/>
                                        <p:tgtEl>
                                          <p:spTgt spid="1508"/>
                                        </p:tgtEl>
                                      </p:cBhvr>
                                    </p:animEffect>
                                  </p:childTnLst>
                                </p:cTn>
                              </p:par>
                            </p:childTnLst>
                          </p:cTn>
                        </p:par>
                        <p:par>
                          <p:cTn id="792" fill="hold">
                            <p:stCondLst>
                              <p:cond delay="6600"/>
                            </p:stCondLst>
                            <p:childTnLst>
                              <p:par>
                                <p:cTn id="793" presetID="10" presetClass="entr" presetSubtype="0" fill="hold" grpId="0" nodeType="afterEffect">
                                  <p:stCondLst>
                                    <p:cond delay="0"/>
                                  </p:stCondLst>
                                  <p:childTnLst>
                                    <p:set>
                                      <p:cBhvr>
                                        <p:cTn id="794" dur="1" fill="hold">
                                          <p:stCondLst>
                                            <p:cond delay="0"/>
                                          </p:stCondLst>
                                        </p:cTn>
                                        <p:tgtEl>
                                          <p:spTgt spid="1509"/>
                                        </p:tgtEl>
                                        <p:attrNameLst>
                                          <p:attrName>style.visibility</p:attrName>
                                        </p:attrNameLst>
                                      </p:cBhvr>
                                      <p:to>
                                        <p:strVal val="visible"/>
                                      </p:to>
                                    </p:set>
                                    <p:animEffect transition="in" filter="fade">
                                      <p:cBhvr>
                                        <p:cTn id="795" dur="30"/>
                                        <p:tgtEl>
                                          <p:spTgt spid="1509"/>
                                        </p:tgtEl>
                                      </p:cBhvr>
                                    </p:animEffect>
                                  </p:childTnLst>
                                </p:cTn>
                              </p:par>
                            </p:childTnLst>
                          </p:cTn>
                        </p:par>
                        <p:par>
                          <p:cTn id="796" fill="hold">
                            <p:stCondLst>
                              <p:cond delay="6630"/>
                            </p:stCondLst>
                            <p:childTnLst>
                              <p:par>
                                <p:cTn id="797" presetID="10" presetClass="entr" presetSubtype="0" fill="hold" grpId="0" nodeType="afterEffect">
                                  <p:stCondLst>
                                    <p:cond delay="0"/>
                                  </p:stCondLst>
                                  <p:childTnLst>
                                    <p:set>
                                      <p:cBhvr>
                                        <p:cTn id="798" dur="1" fill="hold">
                                          <p:stCondLst>
                                            <p:cond delay="0"/>
                                          </p:stCondLst>
                                        </p:cTn>
                                        <p:tgtEl>
                                          <p:spTgt spid="1510"/>
                                        </p:tgtEl>
                                        <p:attrNameLst>
                                          <p:attrName>style.visibility</p:attrName>
                                        </p:attrNameLst>
                                      </p:cBhvr>
                                      <p:to>
                                        <p:strVal val="visible"/>
                                      </p:to>
                                    </p:set>
                                    <p:animEffect transition="in" filter="fade">
                                      <p:cBhvr>
                                        <p:cTn id="799" dur="30"/>
                                        <p:tgtEl>
                                          <p:spTgt spid="1510"/>
                                        </p:tgtEl>
                                      </p:cBhvr>
                                    </p:animEffect>
                                  </p:childTnLst>
                                </p:cTn>
                              </p:par>
                            </p:childTnLst>
                          </p:cTn>
                        </p:par>
                        <p:par>
                          <p:cTn id="800" fill="hold">
                            <p:stCondLst>
                              <p:cond delay="6660"/>
                            </p:stCondLst>
                            <p:childTnLst>
                              <p:par>
                                <p:cTn id="801" presetID="10" presetClass="entr" presetSubtype="0" fill="hold" grpId="0" nodeType="afterEffect">
                                  <p:stCondLst>
                                    <p:cond delay="0"/>
                                  </p:stCondLst>
                                  <p:childTnLst>
                                    <p:set>
                                      <p:cBhvr>
                                        <p:cTn id="802" dur="1" fill="hold">
                                          <p:stCondLst>
                                            <p:cond delay="0"/>
                                          </p:stCondLst>
                                        </p:cTn>
                                        <p:tgtEl>
                                          <p:spTgt spid="1511"/>
                                        </p:tgtEl>
                                        <p:attrNameLst>
                                          <p:attrName>style.visibility</p:attrName>
                                        </p:attrNameLst>
                                      </p:cBhvr>
                                      <p:to>
                                        <p:strVal val="visible"/>
                                      </p:to>
                                    </p:set>
                                    <p:animEffect transition="in" filter="fade">
                                      <p:cBhvr>
                                        <p:cTn id="803" dur="30"/>
                                        <p:tgtEl>
                                          <p:spTgt spid="1511"/>
                                        </p:tgtEl>
                                      </p:cBhvr>
                                    </p:animEffect>
                                  </p:childTnLst>
                                </p:cTn>
                              </p:par>
                            </p:childTnLst>
                          </p:cTn>
                        </p:par>
                        <p:par>
                          <p:cTn id="804" fill="hold">
                            <p:stCondLst>
                              <p:cond delay="6690"/>
                            </p:stCondLst>
                            <p:childTnLst>
                              <p:par>
                                <p:cTn id="805" presetID="10" presetClass="entr" presetSubtype="0" fill="hold" grpId="0" nodeType="afterEffect">
                                  <p:stCondLst>
                                    <p:cond delay="0"/>
                                  </p:stCondLst>
                                  <p:childTnLst>
                                    <p:set>
                                      <p:cBhvr>
                                        <p:cTn id="806" dur="1" fill="hold">
                                          <p:stCondLst>
                                            <p:cond delay="0"/>
                                          </p:stCondLst>
                                        </p:cTn>
                                        <p:tgtEl>
                                          <p:spTgt spid="1512"/>
                                        </p:tgtEl>
                                        <p:attrNameLst>
                                          <p:attrName>style.visibility</p:attrName>
                                        </p:attrNameLst>
                                      </p:cBhvr>
                                      <p:to>
                                        <p:strVal val="visible"/>
                                      </p:to>
                                    </p:set>
                                    <p:animEffect transition="in" filter="fade">
                                      <p:cBhvr>
                                        <p:cTn id="807" dur="30"/>
                                        <p:tgtEl>
                                          <p:spTgt spid="1512"/>
                                        </p:tgtEl>
                                      </p:cBhvr>
                                    </p:animEffect>
                                  </p:childTnLst>
                                </p:cTn>
                              </p:par>
                            </p:childTnLst>
                          </p:cTn>
                        </p:par>
                        <p:par>
                          <p:cTn id="808" fill="hold">
                            <p:stCondLst>
                              <p:cond delay="6720"/>
                            </p:stCondLst>
                            <p:childTnLst>
                              <p:par>
                                <p:cTn id="809" presetID="10" presetClass="entr" presetSubtype="0" fill="hold" grpId="0" nodeType="afterEffect">
                                  <p:stCondLst>
                                    <p:cond delay="0"/>
                                  </p:stCondLst>
                                  <p:childTnLst>
                                    <p:set>
                                      <p:cBhvr>
                                        <p:cTn id="810" dur="1" fill="hold">
                                          <p:stCondLst>
                                            <p:cond delay="0"/>
                                          </p:stCondLst>
                                        </p:cTn>
                                        <p:tgtEl>
                                          <p:spTgt spid="1529"/>
                                        </p:tgtEl>
                                        <p:attrNameLst>
                                          <p:attrName>style.visibility</p:attrName>
                                        </p:attrNameLst>
                                      </p:cBhvr>
                                      <p:to>
                                        <p:strVal val="visible"/>
                                      </p:to>
                                    </p:set>
                                    <p:animEffect transition="in" filter="fade">
                                      <p:cBhvr>
                                        <p:cTn id="811" dur="30"/>
                                        <p:tgtEl>
                                          <p:spTgt spid="1529"/>
                                        </p:tgtEl>
                                      </p:cBhvr>
                                    </p:animEffect>
                                  </p:childTnLst>
                                </p:cTn>
                              </p:par>
                            </p:childTnLst>
                          </p:cTn>
                        </p:par>
                        <p:par>
                          <p:cTn id="812" fill="hold">
                            <p:stCondLst>
                              <p:cond delay="6750"/>
                            </p:stCondLst>
                            <p:childTnLst>
                              <p:par>
                                <p:cTn id="813" presetID="10" presetClass="entr" presetSubtype="0" fill="hold" grpId="0" nodeType="afterEffect">
                                  <p:stCondLst>
                                    <p:cond delay="0"/>
                                  </p:stCondLst>
                                  <p:childTnLst>
                                    <p:set>
                                      <p:cBhvr>
                                        <p:cTn id="814" dur="1" fill="hold">
                                          <p:stCondLst>
                                            <p:cond delay="0"/>
                                          </p:stCondLst>
                                        </p:cTn>
                                        <p:tgtEl>
                                          <p:spTgt spid="1538"/>
                                        </p:tgtEl>
                                        <p:attrNameLst>
                                          <p:attrName>style.visibility</p:attrName>
                                        </p:attrNameLst>
                                      </p:cBhvr>
                                      <p:to>
                                        <p:strVal val="visible"/>
                                      </p:to>
                                    </p:set>
                                    <p:animEffect transition="in" filter="fade">
                                      <p:cBhvr>
                                        <p:cTn id="815" dur="30"/>
                                        <p:tgtEl>
                                          <p:spTgt spid="1538"/>
                                        </p:tgtEl>
                                      </p:cBhvr>
                                    </p:animEffect>
                                  </p:childTnLst>
                                </p:cTn>
                              </p:par>
                            </p:childTnLst>
                          </p:cTn>
                        </p:par>
                        <p:par>
                          <p:cTn id="816" fill="hold">
                            <p:stCondLst>
                              <p:cond delay="6780"/>
                            </p:stCondLst>
                            <p:childTnLst>
                              <p:par>
                                <p:cTn id="817" presetID="10" presetClass="entr" presetSubtype="0" fill="hold" grpId="0" nodeType="afterEffect">
                                  <p:stCondLst>
                                    <p:cond delay="0"/>
                                  </p:stCondLst>
                                  <p:childTnLst>
                                    <p:set>
                                      <p:cBhvr>
                                        <p:cTn id="818" dur="1" fill="hold">
                                          <p:stCondLst>
                                            <p:cond delay="0"/>
                                          </p:stCondLst>
                                        </p:cTn>
                                        <p:tgtEl>
                                          <p:spTgt spid="1541"/>
                                        </p:tgtEl>
                                        <p:attrNameLst>
                                          <p:attrName>style.visibility</p:attrName>
                                        </p:attrNameLst>
                                      </p:cBhvr>
                                      <p:to>
                                        <p:strVal val="visible"/>
                                      </p:to>
                                    </p:set>
                                    <p:animEffect transition="in" filter="fade">
                                      <p:cBhvr>
                                        <p:cTn id="819" dur="30"/>
                                        <p:tgtEl>
                                          <p:spTgt spid="1541"/>
                                        </p:tgtEl>
                                      </p:cBhvr>
                                    </p:animEffect>
                                  </p:childTnLst>
                                </p:cTn>
                              </p:par>
                            </p:childTnLst>
                          </p:cTn>
                        </p:par>
                        <p:par>
                          <p:cTn id="820" fill="hold">
                            <p:stCondLst>
                              <p:cond delay="6810"/>
                            </p:stCondLst>
                            <p:childTnLst>
                              <p:par>
                                <p:cTn id="821" presetID="10" presetClass="entr" presetSubtype="0" fill="hold" grpId="0" nodeType="afterEffect">
                                  <p:stCondLst>
                                    <p:cond delay="0"/>
                                  </p:stCondLst>
                                  <p:childTnLst>
                                    <p:set>
                                      <p:cBhvr>
                                        <p:cTn id="822" dur="1" fill="hold">
                                          <p:stCondLst>
                                            <p:cond delay="0"/>
                                          </p:stCondLst>
                                        </p:cTn>
                                        <p:tgtEl>
                                          <p:spTgt spid="1542"/>
                                        </p:tgtEl>
                                        <p:attrNameLst>
                                          <p:attrName>style.visibility</p:attrName>
                                        </p:attrNameLst>
                                      </p:cBhvr>
                                      <p:to>
                                        <p:strVal val="visible"/>
                                      </p:to>
                                    </p:set>
                                    <p:animEffect transition="in" filter="fade">
                                      <p:cBhvr>
                                        <p:cTn id="823" dur="30"/>
                                        <p:tgtEl>
                                          <p:spTgt spid="1542"/>
                                        </p:tgtEl>
                                      </p:cBhvr>
                                    </p:animEffect>
                                  </p:childTnLst>
                                </p:cTn>
                              </p:par>
                            </p:childTnLst>
                          </p:cTn>
                        </p:par>
                        <p:par>
                          <p:cTn id="824" fill="hold">
                            <p:stCondLst>
                              <p:cond delay="6840"/>
                            </p:stCondLst>
                            <p:childTnLst>
                              <p:par>
                                <p:cTn id="825" presetID="10" presetClass="entr" presetSubtype="0" fill="hold" grpId="0" nodeType="afterEffect">
                                  <p:stCondLst>
                                    <p:cond delay="0"/>
                                  </p:stCondLst>
                                  <p:childTnLst>
                                    <p:set>
                                      <p:cBhvr>
                                        <p:cTn id="826" dur="1" fill="hold">
                                          <p:stCondLst>
                                            <p:cond delay="0"/>
                                          </p:stCondLst>
                                        </p:cTn>
                                        <p:tgtEl>
                                          <p:spTgt spid="1524"/>
                                        </p:tgtEl>
                                        <p:attrNameLst>
                                          <p:attrName>style.visibility</p:attrName>
                                        </p:attrNameLst>
                                      </p:cBhvr>
                                      <p:to>
                                        <p:strVal val="visible"/>
                                      </p:to>
                                    </p:set>
                                    <p:animEffect transition="in" filter="fade">
                                      <p:cBhvr>
                                        <p:cTn id="827" dur="30"/>
                                        <p:tgtEl>
                                          <p:spTgt spid="1524"/>
                                        </p:tgtEl>
                                      </p:cBhvr>
                                    </p:animEffect>
                                  </p:childTnLst>
                                </p:cTn>
                              </p:par>
                            </p:childTnLst>
                          </p:cTn>
                        </p:par>
                        <p:par>
                          <p:cTn id="828" fill="hold">
                            <p:stCondLst>
                              <p:cond delay="6870"/>
                            </p:stCondLst>
                            <p:childTnLst>
                              <p:par>
                                <p:cTn id="829" presetID="10" presetClass="entr" presetSubtype="0" fill="hold" grpId="0" nodeType="afterEffect">
                                  <p:stCondLst>
                                    <p:cond delay="0"/>
                                  </p:stCondLst>
                                  <p:childTnLst>
                                    <p:set>
                                      <p:cBhvr>
                                        <p:cTn id="830" dur="1" fill="hold">
                                          <p:stCondLst>
                                            <p:cond delay="0"/>
                                          </p:stCondLst>
                                        </p:cTn>
                                        <p:tgtEl>
                                          <p:spTgt spid="1544"/>
                                        </p:tgtEl>
                                        <p:attrNameLst>
                                          <p:attrName>style.visibility</p:attrName>
                                        </p:attrNameLst>
                                      </p:cBhvr>
                                      <p:to>
                                        <p:strVal val="visible"/>
                                      </p:to>
                                    </p:set>
                                    <p:animEffect transition="in" filter="fade">
                                      <p:cBhvr>
                                        <p:cTn id="831" dur="30"/>
                                        <p:tgtEl>
                                          <p:spTgt spid="1544"/>
                                        </p:tgtEl>
                                      </p:cBhvr>
                                    </p:animEffect>
                                  </p:childTnLst>
                                </p:cTn>
                              </p:par>
                            </p:childTnLst>
                          </p:cTn>
                        </p:par>
                        <p:par>
                          <p:cTn id="832" fill="hold">
                            <p:stCondLst>
                              <p:cond delay="6900"/>
                            </p:stCondLst>
                            <p:childTnLst>
                              <p:par>
                                <p:cTn id="833" presetID="10" presetClass="entr" presetSubtype="0" fill="hold" grpId="0" nodeType="afterEffect">
                                  <p:stCondLst>
                                    <p:cond delay="0"/>
                                  </p:stCondLst>
                                  <p:childTnLst>
                                    <p:set>
                                      <p:cBhvr>
                                        <p:cTn id="834" dur="1" fill="hold">
                                          <p:stCondLst>
                                            <p:cond delay="0"/>
                                          </p:stCondLst>
                                        </p:cTn>
                                        <p:tgtEl>
                                          <p:spTgt spid="1545"/>
                                        </p:tgtEl>
                                        <p:attrNameLst>
                                          <p:attrName>style.visibility</p:attrName>
                                        </p:attrNameLst>
                                      </p:cBhvr>
                                      <p:to>
                                        <p:strVal val="visible"/>
                                      </p:to>
                                    </p:set>
                                    <p:animEffect transition="in" filter="fade">
                                      <p:cBhvr>
                                        <p:cTn id="835" dur="30"/>
                                        <p:tgtEl>
                                          <p:spTgt spid="1545"/>
                                        </p:tgtEl>
                                      </p:cBhvr>
                                    </p:animEffect>
                                  </p:childTnLst>
                                </p:cTn>
                              </p:par>
                            </p:childTnLst>
                          </p:cTn>
                        </p:par>
                        <p:par>
                          <p:cTn id="836" fill="hold">
                            <p:stCondLst>
                              <p:cond delay="6930"/>
                            </p:stCondLst>
                            <p:childTnLst>
                              <p:par>
                                <p:cTn id="837" presetID="10" presetClass="entr" presetSubtype="0" fill="hold" grpId="0" nodeType="afterEffect">
                                  <p:stCondLst>
                                    <p:cond delay="0"/>
                                  </p:stCondLst>
                                  <p:childTnLst>
                                    <p:set>
                                      <p:cBhvr>
                                        <p:cTn id="838" dur="1" fill="hold">
                                          <p:stCondLst>
                                            <p:cond delay="0"/>
                                          </p:stCondLst>
                                        </p:cTn>
                                        <p:tgtEl>
                                          <p:spTgt spid="1546"/>
                                        </p:tgtEl>
                                        <p:attrNameLst>
                                          <p:attrName>style.visibility</p:attrName>
                                        </p:attrNameLst>
                                      </p:cBhvr>
                                      <p:to>
                                        <p:strVal val="visible"/>
                                      </p:to>
                                    </p:set>
                                    <p:animEffect transition="in" filter="fade">
                                      <p:cBhvr>
                                        <p:cTn id="839" dur="30"/>
                                        <p:tgtEl>
                                          <p:spTgt spid="1546"/>
                                        </p:tgtEl>
                                      </p:cBhvr>
                                    </p:animEffect>
                                  </p:childTnLst>
                                </p:cTn>
                              </p:par>
                            </p:childTnLst>
                          </p:cTn>
                        </p:par>
                        <p:par>
                          <p:cTn id="840" fill="hold">
                            <p:stCondLst>
                              <p:cond delay="6960"/>
                            </p:stCondLst>
                            <p:childTnLst>
                              <p:par>
                                <p:cTn id="841" presetID="10" presetClass="entr" presetSubtype="0" fill="hold" grpId="0" nodeType="afterEffect">
                                  <p:stCondLst>
                                    <p:cond delay="0"/>
                                  </p:stCondLst>
                                  <p:childTnLst>
                                    <p:set>
                                      <p:cBhvr>
                                        <p:cTn id="842" dur="1" fill="hold">
                                          <p:stCondLst>
                                            <p:cond delay="0"/>
                                          </p:stCondLst>
                                        </p:cTn>
                                        <p:tgtEl>
                                          <p:spTgt spid="1547"/>
                                        </p:tgtEl>
                                        <p:attrNameLst>
                                          <p:attrName>style.visibility</p:attrName>
                                        </p:attrNameLst>
                                      </p:cBhvr>
                                      <p:to>
                                        <p:strVal val="visible"/>
                                      </p:to>
                                    </p:set>
                                    <p:animEffect transition="in" filter="fade">
                                      <p:cBhvr>
                                        <p:cTn id="843" dur="30"/>
                                        <p:tgtEl>
                                          <p:spTgt spid="1547"/>
                                        </p:tgtEl>
                                      </p:cBhvr>
                                    </p:animEffect>
                                  </p:childTnLst>
                                </p:cTn>
                              </p:par>
                            </p:childTnLst>
                          </p:cTn>
                        </p:par>
                        <p:par>
                          <p:cTn id="844" fill="hold">
                            <p:stCondLst>
                              <p:cond delay="6990"/>
                            </p:stCondLst>
                            <p:childTnLst>
                              <p:par>
                                <p:cTn id="845" presetID="10" presetClass="entr" presetSubtype="0" fill="hold" grpId="0" nodeType="afterEffect">
                                  <p:stCondLst>
                                    <p:cond delay="0"/>
                                  </p:stCondLst>
                                  <p:childTnLst>
                                    <p:set>
                                      <p:cBhvr>
                                        <p:cTn id="846" dur="1" fill="hold">
                                          <p:stCondLst>
                                            <p:cond delay="0"/>
                                          </p:stCondLst>
                                        </p:cTn>
                                        <p:tgtEl>
                                          <p:spTgt spid="1548"/>
                                        </p:tgtEl>
                                        <p:attrNameLst>
                                          <p:attrName>style.visibility</p:attrName>
                                        </p:attrNameLst>
                                      </p:cBhvr>
                                      <p:to>
                                        <p:strVal val="visible"/>
                                      </p:to>
                                    </p:set>
                                    <p:animEffect transition="in" filter="fade">
                                      <p:cBhvr>
                                        <p:cTn id="847" dur="30"/>
                                        <p:tgtEl>
                                          <p:spTgt spid="1548"/>
                                        </p:tgtEl>
                                      </p:cBhvr>
                                    </p:animEffect>
                                  </p:childTnLst>
                                </p:cTn>
                              </p:par>
                            </p:childTnLst>
                          </p:cTn>
                        </p:par>
                        <p:par>
                          <p:cTn id="848" fill="hold">
                            <p:stCondLst>
                              <p:cond delay="7020"/>
                            </p:stCondLst>
                            <p:childTnLst>
                              <p:par>
                                <p:cTn id="849" presetID="10" presetClass="entr" presetSubtype="0" fill="hold" grpId="0" nodeType="afterEffect">
                                  <p:stCondLst>
                                    <p:cond delay="0"/>
                                  </p:stCondLst>
                                  <p:childTnLst>
                                    <p:set>
                                      <p:cBhvr>
                                        <p:cTn id="850" dur="1" fill="hold">
                                          <p:stCondLst>
                                            <p:cond delay="0"/>
                                          </p:stCondLst>
                                        </p:cTn>
                                        <p:tgtEl>
                                          <p:spTgt spid="1549"/>
                                        </p:tgtEl>
                                        <p:attrNameLst>
                                          <p:attrName>style.visibility</p:attrName>
                                        </p:attrNameLst>
                                      </p:cBhvr>
                                      <p:to>
                                        <p:strVal val="visible"/>
                                      </p:to>
                                    </p:set>
                                    <p:animEffect transition="in" filter="fade">
                                      <p:cBhvr>
                                        <p:cTn id="851" dur="30"/>
                                        <p:tgtEl>
                                          <p:spTgt spid="1549"/>
                                        </p:tgtEl>
                                      </p:cBhvr>
                                    </p:animEffect>
                                  </p:childTnLst>
                                </p:cTn>
                              </p:par>
                            </p:childTnLst>
                          </p:cTn>
                        </p:par>
                        <p:par>
                          <p:cTn id="852" fill="hold">
                            <p:stCondLst>
                              <p:cond delay="7050"/>
                            </p:stCondLst>
                            <p:childTnLst>
                              <p:par>
                                <p:cTn id="853" presetID="10" presetClass="entr" presetSubtype="0" fill="hold" grpId="0" nodeType="afterEffect">
                                  <p:stCondLst>
                                    <p:cond delay="0"/>
                                  </p:stCondLst>
                                  <p:childTnLst>
                                    <p:set>
                                      <p:cBhvr>
                                        <p:cTn id="854" dur="1" fill="hold">
                                          <p:stCondLst>
                                            <p:cond delay="0"/>
                                          </p:stCondLst>
                                        </p:cTn>
                                        <p:tgtEl>
                                          <p:spTgt spid="1550"/>
                                        </p:tgtEl>
                                        <p:attrNameLst>
                                          <p:attrName>style.visibility</p:attrName>
                                        </p:attrNameLst>
                                      </p:cBhvr>
                                      <p:to>
                                        <p:strVal val="visible"/>
                                      </p:to>
                                    </p:set>
                                    <p:animEffect transition="in" filter="fade">
                                      <p:cBhvr>
                                        <p:cTn id="855" dur="30"/>
                                        <p:tgtEl>
                                          <p:spTgt spid="1550"/>
                                        </p:tgtEl>
                                      </p:cBhvr>
                                    </p:animEffect>
                                  </p:childTnLst>
                                </p:cTn>
                              </p:par>
                            </p:childTnLst>
                          </p:cTn>
                        </p:par>
                        <p:par>
                          <p:cTn id="856" fill="hold">
                            <p:stCondLst>
                              <p:cond delay="7080"/>
                            </p:stCondLst>
                            <p:childTnLst>
                              <p:par>
                                <p:cTn id="857" presetID="10" presetClass="entr" presetSubtype="0" fill="hold" grpId="0" nodeType="afterEffect">
                                  <p:stCondLst>
                                    <p:cond delay="0"/>
                                  </p:stCondLst>
                                  <p:childTnLst>
                                    <p:set>
                                      <p:cBhvr>
                                        <p:cTn id="858" dur="1" fill="hold">
                                          <p:stCondLst>
                                            <p:cond delay="0"/>
                                          </p:stCondLst>
                                        </p:cTn>
                                        <p:tgtEl>
                                          <p:spTgt spid="1552"/>
                                        </p:tgtEl>
                                        <p:attrNameLst>
                                          <p:attrName>style.visibility</p:attrName>
                                        </p:attrNameLst>
                                      </p:cBhvr>
                                      <p:to>
                                        <p:strVal val="visible"/>
                                      </p:to>
                                    </p:set>
                                    <p:animEffect transition="in" filter="fade">
                                      <p:cBhvr>
                                        <p:cTn id="859" dur="30"/>
                                        <p:tgtEl>
                                          <p:spTgt spid="1552"/>
                                        </p:tgtEl>
                                      </p:cBhvr>
                                    </p:animEffect>
                                  </p:childTnLst>
                                </p:cTn>
                              </p:par>
                            </p:childTnLst>
                          </p:cTn>
                        </p:par>
                        <p:par>
                          <p:cTn id="860" fill="hold">
                            <p:stCondLst>
                              <p:cond delay="7110"/>
                            </p:stCondLst>
                            <p:childTnLst>
                              <p:par>
                                <p:cTn id="861" presetID="10" presetClass="entr" presetSubtype="0" fill="hold" grpId="0" nodeType="afterEffect">
                                  <p:stCondLst>
                                    <p:cond delay="0"/>
                                  </p:stCondLst>
                                  <p:childTnLst>
                                    <p:set>
                                      <p:cBhvr>
                                        <p:cTn id="862" dur="1" fill="hold">
                                          <p:stCondLst>
                                            <p:cond delay="0"/>
                                          </p:stCondLst>
                                        </p:cTn>
                                        <p:tgtEl>
                                          <p:spTgt spid="1553"/>
                                        </p:tgtEl>
                                        <p:attrNameLst>
                                          <p:attrName>style.visibility</p:attrName>
                                        </p:attrNameLst>
                                      </p:cBhvr>
                                      <p:to>
                                        <p:strVal val="visible"/>
                                      </p:to>
                                    </p:set>
                                    <p:animEffect transition="in" filter="fade">
                                      <p:cBhvr>
                                        <p:cTn id="863" dur="30"/>
                                        <p:tgtEl>
                                          <p:spTgt spid="1553"/>
                                        </p:tgtEl>
                                      </p:cBhvr>
                                    </p:animEffect>
                                  </p:childTnLst>
                                </p:cTn>
                              </p:par>
                            </p:childTnLst>
                          </p:cTn>
                        </p:par>
                        <p:par>
                          <p:cTn id="864" fill="hold">
                            <p:stCondLst>
                              <p:cond delay="7140"/>
                            </p:stCondLst>
                            <p:childTnLst>
                              <p:par>
                                <p:cTn id="865" presetID="10" presetClass="entr" presetSubtype="0" fill="hold" grpId="0" nodeType="afterEffect">
                                  <p:stCondLst>
                                    <p:cond delay="0"/>
                                  </p:stCondLst>
                                  <p:childTnLst>
                                    <p:set>
                                      <p:cBhvr>
                                        <p:cTn id="866" dur="1" fill="hold">
                                          <p:stCondLst>
                                            <p:cond delay="0"/>
                                          </p:stCondLst>
                                        </p:cTn>
                                        <p:tgtEl>
                                          <p:spTgt spid="1555"/>
                                        </p:tgtEl>
                                        <p:attrNameLst>
                                          <p:attrName>style.visibility</p:attrName>
                                        </p:attrNameLst>
                                      </p:cBhvr>
                                      <p:to>
                                        <p:strVal val="visible"/>
                                      </p:to>
                                    </p:set>
                                    <p:animEffect transition="in" filter="fade">
                                      <p:cBhvr>
                                        <p:cTn id="867" dur="30"/>
                                        <p:tgtEl>
                                          <p:spTgt spid="1555"/>
                                        </p:tgtEl>
                                      </p:cBhvr>
                                    </p:animEffect>
                                  </p:childTnLst>
                                </p:cTn>
                              </p:par>
                            </p:childTnLst>
                          </p:cTn>
                        </p:par>
                        <p:par>
                          <p:cTn id="868" fill="hold">
                            <p:stCondLst>
                              <p:cond delay="7170"/>
                            </p:stCondLst>
                            <p:childTnLst>
                              <p:par>
                                <p:cTn id="869" presetID="10" presetClass="entr" presetSubtype="0" fill="hold" grpId="0" nodeType="afterEffect">
                                  <p:stCondLst>
                                    <p:cond delay="0"/>
                                  </p:stCondLst>
                                  <p:childTnLst>
                                    <p:set>
                                      <p:cBhvr>
                                        <p:cTn id="870" dur="1" fill="hold">
                                          <p:stCondLst>
                                            <p:cond delay="0"/>
                                          </p:stCondLst>
                                        </p:cTn>
                                        <p:tgtEl>
                                          <p:spTgt spid="1567"/>
                                        </p:tgtEl>
                                        <p:attrNameLst>
                                          <p:attrName>style.visibility</p:attrName>
                                        </p:attrNameLst>
                                      </p:cBhvr>
                                      <p:to>
                                        <p:strVal val="visible"/>
                                      </p:to>
                                    </p:set>
                                    <p:animEffect transition="in" filter="fade">
                                      <p:cBhvr>
                                        <p:cTn id="871" dur="30"/>
                                        <p:tgtEl>
                                          <p:spTgt spid="1567"/>
                                        </p:tgtEl>
                                      </p:cBhvr>
                                    </p:animEffect>
                                  </p:childTnLst>
                                </p:cTn>
                              </p:par>
                            </p:childTnLst>
                          </p:cTn>
                        </p:par>
                        <p:par>
                          <p:cTn id="872" fill="hold">
                            <p:stCondLst>
                              <p:cond delay="7200"/>
                            </p:stCondLst>
                            <p:childTnLst>
                              <p:par>
                                <p:cTn id="873" presetID="10" presetClass="entr" presetSubtype="0" fill="hold" grpId="0" nodeType="afterEffect">
                                  <p:stCondLst>
                                    <p:cond delay="0"/>
                                  </p:stCondLst>
                                  <p:childTnLst>
                                    <p:set>
                                      <p:cBhvr>
                                        <p:cTn id="874" dur="1" fill="hold">
                                          <p:stCondLst>
                                            <p:cond delay="0"/>
                                          </p:stCondLst>
                                        </p:cTn>
                                        <p:tgtEl>
                                          <p:spTgt spid="1568"/>
                                        </p:tgtEl>
                                        <p:attrNameLst>
                                          <p:attrName>style.visibility</p:attrName>
                                        </p:attrNameLst>
                                      </p:cBhvr>
                                      <p:to>
                                        <p:strVal val="visible"/>
                                      </p:to>
                                    </p:set>
                                    <p:animEffect transition="in" filter="fade">
                                      <p:cBhvr>
                                        <p:cTn id="875" dur="30"/>
                                        <p:tgtEl>
                                          <p:spTgt spid="1568"/>
                                        </p:tgtEl>
                                      </p:cBhvr>
                                    </p:animEffect>
                                  </p:childTnLst>
                                </p:cTn>
                              </p:par>
                            </p:childTnLst>
                          </p:cTn>
                        </p:par>
                        <p:par>
                          <p:cTn id="876" fill="hold">
                            <p:stCondLst>
                              <p:cond delay="7230"/>
                            </p:stCondLst>
                            <p:childTnLst>
                              <p:par>
                                <p:cTn id="877" presetID="10" presetClass="entr" presetSubtype="0" fill="hold" grpId="0" nodeType="afterEffect">
                                  <p:stCondLst>
                                    <p:cond delay="0"/>
                                  </p:stCondLst>
                                  <p:childTnLst>
                                    <p:set>
                                      <p:cBhvr>
                                        <p:cTn id="878" dur="1" fill="hold">
                                          <p:stCondLst>
                                            <p:cond delay="0"/>
                                          </p:stCondLst>
                                        </p:cTn>
                                        <p:tgtEl>
                                          <p:spTgt spid="1569"/>
                                        </p:tgtEl>
                                        <p:attrNameLst>
                                          <p:attrName>style.visibility</p:attrName>
                                        </p:attrNameLst>
                                      </p:cBhvr>
                                      <p:to>
                                        <p:strVal val="visible"/>
                                      </p:to>
                                    </p:set>
                                    <p:animEffect transition="in" filter="fade">
                                      <p:cBhvr>
                                        <p:cTn id="879" dur="30"/>
                                        <p:tgtEl>
                                          <p:spTgt spid="1569"/>
                                        </p:tgtEl>
                                      </p:cBhvr>
                                    </p:animEffect>
                                  </p:childTnLst>
                                </p:cTn>
                              </p:par>
                            </p:childTnLst>
                          </p:cTn>
                        </p:par>
                        <p:par>
                          <p:cTn id="880" fill="hold">
                            <p:stCondLst>
                              <p:cond delay="7260"/>
                            </p:stCondLst>
                            <p:childTnLst>
                              <p:par>
                                <p:cTn id="881" presetID="10" presetClass="entr" presetSubtype="0" fill="hold" nodeType="afterEffect">
                                  <p:stCondLst>
                                    <p:cond delay="0"/>
                                  </p:stCondLst>
                                  <p:childTnLst>
                                    <p:set>
                                      <p:cBhvr>
                                        <p:cTn id="882" dur="1" fill="hold">
                                          <p:stCondLst>
                                            <p:cond delay="0"/>
                                          </p:stCondLst>
                                        </p:cTn>
                                        <p:tgtEl>
                                          <p:spTgt spid="1570"/>
                                        </p:tgtEl>
                                        <p:attrNameLst>
                                          <p:attrName>style.visibility</p:attrName>
                                        </p:attrNameLst>
                                      </p:cBhvr>
                                      <p:to>
                                        <p:strVal val="visible"/>
                                      </p:to>
                                    </p:set>
                                    <p:animEffect transition="in" filter="fade">
                                      <p:cBhvr>
                                        <p:cTn id="883" dur="500"/>
                                        <p:tgtEl>
                                          <p:spTgt spid="1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 grpId="0" animBg="1"/>
      <p:bldP spid="1353" grpId="0" animBg="1"/>
      <p:bldP spid="1354" grpId="0" animBg="1"/>
      <p:bldP spid="1355" grpId="0" animBg="1"/>
      <p:bldP spid="1356" grpId="0" animBg="1"/>
      <p:bldP spid="1357" grpId="0" animBg="1"/>
      <p:bldP spid="1358" grpId="0" animBg="1"/>
      <p:bldP spid="1359" grpId="0" animBg="1"/>
      <p:bldP spid="1360" grpId="0" animBg="1"/>
      <p:bldP spid="1361" grpId="0" animBg="1"/>
      <p:bldP spid="1362" grpId="0" animBg="1"/>
      <p:bldP spid="1363" grpId="0" animBg="1"/>
      <p:bldP spid="1364" grpId="0" animBg="1"/>
      <p:bldP spid="1365" grpId="0" animBg="1"/>
      <p:bldP spid="1366" grpId="0" animBg="1"/>
      <p:bldP spid="1367" grpId="0" animBg="1"/>
      <p:bldP spid="1368" grpId="0" animBg="1"/>
      <p:bldP spid="1369" grpId="0" animBg="1"/>
      <p:bldP spid="1370" grpId="0" animBg="1"/>
      <p:bldP spid="1371" grpId="0" animBg="1"/>
      <p:bldP spid="1372" grpId="0" animBg="1"/>
      <p:bldP spid="1373" grpId="0" animBg="1"/>
      <p:bldP spid="1374" grpId="0" animBg="1"/>
      <p:bldP spid="1375" grpId="0" animBg="1"/>
      <p:bldP spid="1376" grpId="0" animBg="1"/>
      <p:bldP spid="1377" grpId="0" animBg="1"/>
      <p:bldP spid="1378" grpId="0" animBg="1"/>
      <p:bldP spid="1379" grpId="0" animBg="1"/>
      <p:bldP spid="1380" grpId="0" animBg="1"/>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1484" grpId="0" animBg="1"/>
      <p:bldP spid="1485" grpId="0" animBg="1"/>
      <p:bldP spid="1486" grpId="0" animBg="1"/>
      <p:bldP spid="1487" grpId="0" animBg="1"/>
      <p:bldP spid="1488" grpId="0" animBg="1"/>
      <p:bldP spid="1489" grpId="0" animBg="1"/>
      <p:bldP spid="1490" grpId="0" animBg="1"/>
      <p:bldP spid="1491" grpId="0" animBg="1"/>
      <p:bldP spid="1492" grpId="0" animBg="1"/>
      <p:bldP spid="1493" grpId="0" animBg="1"/>
      <p:bldP spid="1494" grpId="0" animBg="1"/>
      <p:bldP spid="1495" grpId="0" animBg="1"/>
      <p:bldP spid="1496" grpId="0" animBg="1"/>
      <p:bldP spid="1497" grpId="0" animBg="1"/>
      <p:bldP spid="1498" grpId="0" animBg="1"/>
      <p:bldP spid="1499" grpId="0" animBg="1"/>
      <p:bldP spid="1500" grpId="0" animBg="1"/>
      <p:bldP spid="1501" grpId="0" animBg="1"/>
      <p:bldP spid="1502" grpId="0" animBg="1"/>
      <p:bldP spid="1503" grpId="0" animBg="1"/>
      <p:bldP spid="1504" grpId="0" animBg="1"/>
      <p:bldP spid="1505" grpId="0" animBg="1"/>
      <p:bldP spid="1506" grpId="0" animBg="1"/>
      <p:bldP spid="1507" grpId="0" animBg="1"/>
      <p:bldP spid="1508" grpId="0" animBg="1"/>
      <p:bldP spid="1509" grpId="0" animBg="1"/>
      <p:bldP spid="1510" grpId="0" animBg="1"/>
      <p:bldP spid="1511" grpId="0" animBg="1"/>
      <p:bldP spid="1512" grpId="0" animBg="1"/>
      <p:bldP spid="1513" grpId="0" animBg="1"/>
      <p:bldP spid="1514" grpId="0" animBg="1"/>
      <p:bldP spid="1515" grpId="0" animBg="1"/>
      <p:bldP spid="1516" grpId="0" animBg="1"/>
      <p:bldP spid="1517" grpId="0" animBg="1"/>
      <p:bldP spid="1518" grpId="0" animBg="1"/>
      <p:bldP spid="1519" grpId="0" animBg="1"/>
      <p:bldP spid="1520" grpId="0" animBg="1"/>
      <p:bldP spid="1521" grpId="0" animBg="1"/>
      <p:bldP spid="1522" grpId="0" animBg="1"/>
      <p:bldP spid="1523" grpId="0" animBg="1"/>
      <p:bldP spid="1524" grpId="0" animBg="1"/>
      <p:bldP spid="1525" grpId="0" animBg="1"/>
      <p:bldP spid="1526" grpId="0" animBg="1"/>
      <p:bldP spid="1527" grpId="0" animBg="1"/>
      <p:bldP spid="1528" grpId="0" animBg="1"/>
      <p:bldP spid="1529" grpId="0" animBg="1"/>
      <p:bldP spid="1530" grpId="0" animBg="1"/>
      <p:bldP spid="1531" grpId="0" animBg="1"/>
      <p:bldP spid="1532" grpId="0" animBg="1"/>
      <p:bldP spid="1533" grpId="0" animBg="1"/>
      <p:bldP spid="1534" grpId="0" animBg="1"/>
      <p:bldP spid="1535" grpId="0" animBg="1"/>
      <p:bldP spid="1536" grpId="0" animBg="1"/>
      <p:bldP spid="1537" grpId="0" animBg="1"/>
      <p:bldP spid="1538" grpId="0" animBg="1"/>
      <p:bldP spid="1539" grpId="0" animBg="1"/>
      <p:bldP spid="1540" grpId="0" animBg="1"/>
      <p:bldP spid="1541" grpId="0" animBg="1"/>
      <p:bldP spid="1542" grpId="0" animBg="1"/>
      <p:bldP spid="1543" grpId="0" animBg="1"/>
      <p:bldP spid="1544" grpId="0" animBg="1"/>
      <p:bldP spid="1545" grpId="0" animBg="1"/>
      <p:bldP spid="1546" grpId="0" animBg="1"/>
      <p:bldP spid="1547" grpId="0" animBg="1"/>
      <p:bldP spid="1548" grpId="0" animBg="1"/>
      <p:bldP spid="1549" grpId="0" animBg="1"/>
      <p:bldP spid="1550" grpId="0" animBg="1"/>
      <p:bldP spid="1551" grpId="0" animBg="1"/>
      <p:bldP spid="1552" grpId="0" animBg="1"/>
      <p:bldP spid="1553" grpId="0" animBg="1"/>
      <p:bldP spid="1554" grpId="0" animBg="1"/>
      <p:bldP spid="1555" grpId="0" animBg="1"/>
      <p:bldP spid="1556" grpId="0" animBg="1"/>
      <p:bldP spid="1557" grpId="0" animBg="1"/>
      <p:bldP spid="1558" grpId="0" animBg="1"/>
      <p:bldP spid="1559" grpId="0" animBg="1"/>
      <p:bldP spid="1560" grpId="0" animBg="1"/>
      <p:bldP spid="1561" grpId="0" animBg="1"/>
      <p:bldP spid="1562" grpId="0" animBg="1"/>
      <p:bldP spid="1563" grpId="0" animBg="1"/>
      <p:bldP spid="1564" grpId="0" animBg="1"/>
      <p:bldP spid="1565" grpId="0" animBg="1"/>
      <p:bldP spid="1566" grpId="0" animBg="1"/>
      <p:bldP spid="1567" grpId="0" animBg="1"/>
      <p:bldP spid="1568" grpId="0" animBg="1"/>
      <p:bldP spid="156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Map slide with SWIFT regions">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16101" y="518195"/>
            <a:ext cx="2088230" cy="468052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pic>
        <p:nvPicPr>
          <p:cNvPr id="12" name="Picture 2" descr="C:\Users\ndenic\Documents\Design Projects\2013\_Generic graphics\Maps\world map with SWIFT regions without text.jpg"/>
          <p:cNvPicPr>
            <a:picLocks noChangeAspect="1" noChangeArrowheads="1"/>
          </p:cNvPicPr>
          <p:nvPr userDrawn="1"/>
        </p:nvPicPr>
        <p:blipFill rotWithShape="1">
          <a:blip r:embed="rId2">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t="5655"/>
          <a:stretch/>
        </p:blipFill>
        <p:spPr bwMode="auto">
          <a:xfrm>
            <a:off x="2304332" y="518196"/>
            <a:ext cx="8034512" cy="476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325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631206" y="5674633"/>
            <a:ext cx="900113" cy="202565"/>
          </a:xfrm>
          <a:prstGeom prst="rect">
            <a:avLst/>
          </a:prstGeom>
        </p:spPr>
        <p:txBody>
          <a:bodyPr/>
          <a:lstStyle>
            <a:lvl1pPr>
              <a:defRPr/>
            </a:lvl1pPr>
          </a:lstStyle>
          <a:p>
            <a:fld id="{F17889F7-7963-4A16-ADF8-FEE4D97DC541}" type="slidenum">
              <a:rPr lang="en-GB">
                <a:solidFill>
                  <a:srgbClr val="000000"/>
                </a:solidFill>
              </a:rPr>
              <a:pPr/>
              <a:t>‹#›</a:t>
            </a:fld>
            <a:endParaRPr lang="en-GB" dirty="0">
              <a:solidFill>
                <a:srgbClr val="000000"/>
              </a:solidFill>
            </a:endParaRPr>
          </a:p>
        </p:txBody>
      </p:sp>
      <p:pic>
        <p:nvPicPr>
          <p:cNvPr id="8" name="Picture 2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51000" contrast="89000"/>
                    </a14:imgEffect>
                  </a14:imgLayer>
                </a14:imgProps>
              </a:ext>
              <a:ext uri="{28A0092B-C50C-407E-A947-70E740481C1C}">
                <a14:useLocalDpi xmlns:a14="http://schemas.microsoft.com/office/drawing/2010/main" val="0"/>
              </a:ext>
            </a:extLst>
          </a:blip>
          <a:srcRect/>
          <a:stretch>
            <a:fillRect/>
          </a:stretch>
        </p:blipFill>
        <p:spPr bwMode="auto">
          <a:xfrm>
            <a:off x="167151" y="5676647"/>
            <a:ext cx="489727" cy="39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userDrawn="1"/>
        </p:nvSpPr>
        <p:spPr bwMode="auto">
          <a:xfrm>
            <a:off x="639789" y="5619080"/>
            <a:ext cx="386083" cy="3137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grpSp>
        <p:nvGrpSpPr>
          <p:cNvPr id="10" name="Group 9"/>
          <p:cNvGrpSpPr/>
          <p:nvPr userDrawn="1"/>
        </p:nvGrpSpPr>
        <p:grpSpPr>
          <a:xfrm>
            <a:off x="1312994" y="1312474"/>
            <a:ext cx="8877186" cy="4649102"/>
            <a:chOff x="685800" y="1481160"/>
            <a:chExt cx="8141334" cy="5246635"/>
          </a:xfrm>
          <a:solidFill>
            <a:schemeClr val="bg1">
              <a:lumMod val="95000"/>
            </a:schemeClr>
          </a:solidFill>
        </p:grpSpPr>
        <p:sp>
          <p:nvSpPr>
            <p:cNvPr id="11" name="Oval 4"/>
            <p:cNvSpPr>
              <a:spLocks noChangeArrowheads="1"/>
            </p:cNvSpPr>
            <p:nvPr/>
          </p:nvSpPr>
          <p:spPr bwMode="ltGray">
            <a:xfrm>
              <a:off x="1966703" y="4282429"/>
              <a:ext cx="4343" cy="2966"/>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12" name="Freeform 5"/>
            <p:cNvSpPr>
              <a:spLocks/>
            </p:cNvSpPr>
            <p:nvPr/>
          </p:nvSpPr>
          <p:spPr bwMode="ltGray">
            <a:xfrm>
              <a:off x="730668" y="2455450"/>
              <a:ext cx="27500" cy="29659"/>
            </a:xfrm>
            <a:custGeom>
              <a:avLst/>
              <a:gdLst/>
              <a:ahLst/>
              <a:cxnLst>
                <a:cxn ang="0">
                  <a:pos x="0" y="4"/>
                </a:cxn>
                <a:cxn ang="0">
                  <a:pos x="16" y="0"/>
                </a:cxn>
                <a:cxn ang="0">
                  <a:pos x="18" y="8"/>
                </a:cxn>
                <a:cxn ang="0">
                  <a:pos x="8" y="16"/>
                </a:cxn>
                <a:cxn ang="0">
                  <a:pos x="0" y="12"/>
                </a:cxn>
                <a:cxn ang="0">
                  <a:pos x="0" y="4"/>
                </a:cxn>
              </a:cxnLst>
              <a:rect l="0" t="0" r="r" b="b"/>
              <a:pathLst>
                <a:path w="19" h="17">
                  <a:moveTo>
                    <a:pt x="0" y="4"/>
                  </a:moveTo>
                  <a:lnTo>
                    <a:pt x="16" y="0"/>
                  </a:lnTo>
                  <a:lnTo>
                    <a:pt x="18" y="8"/>
                  </a:lnTo>
                  <a:lnTo>
                    <a:pt x="8" y="16"/>
                  </a:lnTo>
                  <a:lnTo>
                    <a:pt x="0" y="12"/>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 name="Freeform 6"/>
            <p:cNvSpPr>
              <a:spLocks/>
            </p:cNvSpPr>
            <p:nvPr/>
          </p:nvSpPr>
          <p:spPr bwMode="ltGray">
            <a:xfrm>
              <a:off x="3434314" y="2703101"/>
              <a:ext cx="199734" cy="146810"/>
            </a:xfrm>
            <a:custGeom>
              <a:avLst/>
              <a:gdLst/>
              <a:ahLst/>
              <a:cxnLst>
                <a:cxn ang="0">
                  <a:pos x="106" y="10"/>
                </a:cxn>
                <a:cxn ang="0">
                  <a:pos x="114" y="4"/>
                </a:cxn>
                <a:cxn ang="0">
                  <a:pos x="124" y="6"/>
                </a:cxn>
                <a:cxn ang="0">
                  <a:pos x="128" y="20"/>
                </a:cxn>
                <a:cxn ang="0">
                  <a:pos x="134" y="26"/>
                </a:cxn>
                <a:cxn ang="0">
                  <a:pos x="136" y="42"/>
                </a:cxn>
                <a:cxn ang="0">
                  <a:pos x="120" y="64"/>
                </a:cxn>
                <a:cxn ang="0">
                  <a:pos x="106" y="74"/>
                </a:cxn>
                <a:cxn ang="0">
                  <a:pos x="94" y="86"/>
                </a:cxn>
                <a:cxn ang="0">
                  <a:pos x="68" y="84"/>
                </a:cxn>
                <a:cxn ang="0">
                  <a:pos x="52" y="78"/>
                </a:cxn>
                <a:cxn ang="0">
                  <a:pos x="34" y="74"/>
                </a:cxn>
                <a:cxn ang="0">
                  <a:pos x="24" y="66"/>
                </a:cxn>
                <a:cxn ang="0">
                  <a:pos x="32" y="58"/>
                </a:cxn>
                <a:cxn ang="0">
                  <a:pos x="26" y="48"/>
                </a:cxn>
                <a:cxn ang="0">
                  <a:pos x="10" y="46"/>
                </a:cxn>
                <a:cxn ang="0">
                  <a:pos x="12" y="40"/>
                </a:cxn>
                <a:cxn ang="0">
                  <a:pos x="34" y="38"/>
                </a:cxn>
                <a:cxn ang="0">
                  <a:pos x="36" y="30"/>
                </a:cxn>
                <a:cxn ang="0">
                  <a:pos x="24" y="26"/>
                </a:cxn>
                <a:cxn ang="0">
                  <a:pos x="0" y="32"/>
                </a:cxn>
                <a:cxn ang="0">
                  <a:pos x="14" y="20"/>
                </a:cxn>
                <a:cxn ang="0">
                  <a:pos x="20" y="6"/>
                </a:cxn>
                <a:cxn ang="0">
                  <a:pos x="32" y="14"/>
                </a:cxn>
                <a:cxn ang="0">
                  <a:pos x="38" y="0"/>
                </a:cxn>
                <a:cxn ang="0">
                  <a:pos x="44" y="20"/>
                </a:cxn>
                <a:cxn ang="0">
                  <a:pos x="48" y="38"/>
                </a:cxn>
                <a:cxn ang="0">
                  <a:pos x="54" y="30"/>
                </a:cxn>
                <a:cxn ang="0">
                  <a:pos x="58" y="24"/>
                </a:cxn>
                <a:cxn ang="0">
                  <a:pos x="60" y="10"/>
                </a:cxn>
                <a:cxn ang="0">
                  <a:pos x="68" y="24"/>
                </a:cxn>
                <a:cxn ang="0">
                  <a:pos x="74" y="10"/>
                </a:cxn>
                <a:cxn ang="0">
                  <a:pos x="82" y="12"/>
                </a:cxn>
                <a:cxn ang="0">
                  <a:pos x="94" y="16"/>
                </a:cxn>
              </a:cxnLst>
              <a:rect l="0" t="0" r="r" b="b"/>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 name="Oval 7"/>
            <p:cNvSpPr>
              <a:spLocks noChangeArrowheads="1"/>
            </p:cNvSpPr>
            <p:nvPr/>
          </p:nvSpPr>
          <p:spPr bwMode="ltGray">
            <a:xfrm>
              <a:off x="2218542" y="4153415"/>
              <a:ext cx="7237" cy="7414"/>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15" name="Freeform 8"/>
            <p:cNvSpPr>
              <a:spLocks/>
            </p:cNvSpPr>
            <p:nvPr/>
          </p:nvSpPr>
          <p:spPr bwMode="ltGray">
            <a:xfrm>
              <a:off x="2567353" y="4447036"/>
              <a:ext cx="30394" cy="48937"/>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 name="Oval 9"/>
            <p:cNvSpPr>
              <a:spLocks noChangeArrowheads="1"/>
            </p:cNvSpPr>
            <p:nvPr/>
          </p:nvSpPr>
          <p:spPr bwMode="ltGray">
            <a:xfrm>
              <a:off x="2455906" y="2677891"/>
              <a:ext cx="1448" cy="7415"/>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17" name="Oval 10"/>
            <p:cNvSpPr>
              <a:spLocks noChangeArrowheads="1"/>
            </p:cNvSpPr>
            <p:nvPr/>
          </p:nvSpPr>
          <p:spPr bwMode="ltGray">
            <a:xfrm>
              <a:off x="2422618" y="2685305"/>
              <a:ext cx="7236" cy="8898"/>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18" name="Freeform 11"/>
            <p:cNvSpPr>
              <a:spLocks/>
            </p:cNvSpPr>
            <p:nvPr/>
          </p:nvSpPr>
          <p:spPr bwMode="ltGray">
            <a:xfrm>
              <a:off x="1264740" y="2735725"/>
              <a:ext cx="23157" cy="100840"/>
            </a:xfrm>
            <a:custGeom>
              <a:avLst/>
              <a:gdLst/>
              <a:ahLst/>
              <a:cxnLst>
                <a:cxn ang="0">
                  <a:pos x="0" y="0"/>
                </a:cxn>
                <a:cxn ang="0">
                  <a:pos x="10" y="0"/>
                </a:cxn>
                <a:cxn ang="0">
                  <a:pos x="16" y="18"/>
                </a:cxn>
                <a:cxn ang="0">
                  <a:pos x="14" y="32"/>
                </a:cxn>
                <a:cxn ang="0">
                  <a:pos x="12" y="48"/>
                </a:cxn>
                <a:cxn ang="0">
                  <a:pos x="4" y="58"/>
                </a:cxn>
                <a:cxn ang="0">
                  <a:pos x="0" y="52"/>
                </a:cxn>
                <a:cxn ang="0">
                  <a:pos x="2" y="44"/>
                </a:cxn>
                <a:cxn ang="0">
                  <a:pos x="2" y="28"/>
                </a:cxn>
                <a:cxn ang="0">
                  <a:pos x="0" y="14"/>
                </a:cxn>
                <a:cxn ang="0">
                  <a:pos x="0" y="0"/>
                </a:cxn>
              </a:cxnLst>
              <a:rect l="0" t="0" r="r" b="b"/>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 name="Freeform 12"/>
            <p:cNvSpPr>
              <a:spLocks/>
            </p:cNvSpPr>
            <p:nvPr/>
          </p:nvSpPr>
          <p:spPr bwMode="ltGray">
            <a:xfrm>
              <a:off x="1269081" y="2842497"/>
              <a:ext cx="30395" cy="68215"/>
            </a:xfrm>
            <a:custGeom>
              <a:avLst/>
              <a:gdLst/>
              <a:ahLst/>
              <a:cxnLst>
                <a:cxn ang="0">
                  <a:pos x="8" y="0"/>
                </a:cxn>
                <a:cxn ang="0">
                  <a:pos x="14" y="8"/>
                </a:cxn>
                <a:cxn ang="0">
                  <a:pos x="18" y="16"/>
                </a:cxn>
                <a:cxn ang="0">
                  <a:pos x="20" y="28"/>
                </a:cxn>
                <a:cxn ang="0">
                  <a:pos x="16" y="36"/>
                </a:cxn>
                <a:cxn ang="0">
                  <a:pos x="2" y="40"/>
                </a:cxn>
                <a:cxn ang="0">
                  <a:pos x="4" y="36"/>
                </a:cxn>
                <a:cxn ang="0">
                  <a:pos x="6" y="28"/>
                </a:cxn>
                <a:cxn ang="0">
                  <a:pos x="2" y="14"/>
                </a:cxn>
                <a:cxn ang="0">
                  <a:pos x="0" y="10"/>
                </a:cxn>
                <a:cxn ang="0">
                  <a:pos x="2" y="2"/>
                </a:cxn>
                <a:cxn ang="0">
                  <a:pos x="8" y="0"/>
                </a:cxn>
              </a:cxnLst>
              <a:rect l="0" t="0" r="r" b="b"/>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 name="Freeform 13"/>
            <p:cNvSpPr>
              <a:spLocks/>
            </p:cNvSpPr>
            <p:nvPr/>
          </p:nvSpPr>
          <p:spPr bwMode="ltGray">
            <a:xfrm>
              <a:off x="2383539" y="5326418"/>
              <a:ext cx="251839" cy="1388030"/>
            </a:xfrm>
            <a:custGeom>
              <a:avLst/>
              <a:gdLst/>
              <a:ahLst/>
              <a:cxnLst>
                <a:cxn ang="0">
                  <a:pos x="18" y="20"/>
                </a:cxn>
                <a:cxn ang="0">
                  <a:pos x="18" y="60"/>
                </a:cxn>
                <a:cxn ang="0">
                  <a:pos x="20" y="114"/>
                </a:cxn>
                <a:cxn ang="0">
                  <a:pos x="20" y="158"/>
                </a:cxn>
                <a:cxn ang="0">
                  <a:pos x="18" y="188"/>
                </a:cxn>
                <a:cxn ang="0">
                  <a:pos x="14" y="222"/>
                </a:cxn>
                <a:cxn ang="0">
                  <a:pos x="14" y="250"/>
                </a:cxn>
                <a:cxn ang="0">
                  <a:pos x="20" y="286"/>
                </a:cxn>
                <a:cxn ang="0">
                  <a:pos x="28" y="322"/>
                </a:cxn>
                <a:cxn ang="0">
                  <a:pos x="18" y="346"/>
                </a:cxn>
                <a:cxn ang="0">
                  <a:pos x="12" y="370"/>
                </a:cxn>
                <a:cxn ang="0">
                  <a:pos x="8" y="398"/>
                </a:cxn>
                <a:cxn ang="0">
                  <a:pos x="2" y="404"/>
                </a:cxn>
                <a:cxn ang="0">
                  <a:pos x="6" y="418"/>
                </a:cxn>
                <a:cxn ang="0">
                  <a:pos x="16" y="440"/>
                </a:cxn>
                <a:cxn ang="0">
                  <a:pos x="12" y="480"/>
                </a:cxn>
                <a:cxn ang="0">
                  <a:pos x="34" y="496"/>
                </a:cxn>
                <a:cxn ang="0">
                  <a:pos x="36" y="502"/>
                </a:cxn>
                <a:cxn ang="0">
                  <a:pos x="36" y="534"/>
                </a:cxn>
                <a:cxn ang="0">
                  <a:pos x="34" y="560"/>
                </a:cxn>
                <a:cxn ang="0">
                  <a:pos x="36" y="586"/>
                </a:cxn>
                <a:cxn ang="0">
                  <a:pos x="18" y="586"/>
                </a:cxn>
                <a:cxn ang="0">
                  <a:pos x="6" y="608"/>
                </a:cxn>
                <a:cxn ang="0">
                  <a:pos x="12" y="608"/>
                </a:cxn>
                <a:cxn ang="0">
                  <a:pos x="30" y="610"/>
                </a:cxn>
                <a:cxn ang="0">
                  <a:pos x="34" y="632"/>
                </a:cxn>
                <a:cxn ang="0">
                  <a:pos x="16" y="644"/>
                </a:cxn>
                <a:cxn ang="0">
                  <a:pos x="30" y="684"/>
                </a:cxn>
                <a:cxn ang="0">
                  <a:pos x="48" y="716"/>
                </a:cxn>
                <a:cxn ang="0">
                  <a:pos x="56" y="730"/>
                </a:cxn>
                <a:cxn ang="0">
                  <a:pos x="74" y="762"/>
                </a:cxn>
                <a:cxn ang="0">
                  <a:pos x="102" y="774"/>
                </a:cxn>
                <a:cxn ang="0">
                  <a:pos x="122" y="772"/>
                </a:cxn>
                <a:cxn ang="0">
                  <a:pos x="138" y="744"/>
                </a:cxn>
                <a:cxn ang="0">
                  <a:pos x="132" y="758"/>
                </a:cxn>
                <a:cxn ang="0">
                  <a:pos x="146" y="768"/>
                </a:cxn>
                <a:cxn ang="0">
                  <a:pos x="142" y="784"/>
                </a:cxn>
                <a:cxn ang="0">
                  <a:pos x="148" y="796"/>
                </a:cxn>
                <a:cxn ang="0">
                  <a:pos x="134" y="804"/>
                </a:cxn>
                <a:cxn ang="0">
                  <a:pos x="142" y="818"/>
                </a:cxn>
                <a:cxn ang="0">
                  <a:pos x="162" y="808"/>
                </a:cxn>
                <a:cxn ang="0">
                  <a:pos x="154" y="740"/>
                </a:cxn>
                <a:cxn ang="0">
                  <a:pos x="84" y="576"/>
                </a:cxn>
                <a:cxn ang="0">
                  <a:pos x="94" y="152"/>
                </a:cxn>
              </a:cxnLst>
              <a:rect l="0" t="0" r="r" b="b"/>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 name="Freeform 14"/>
            <p:cNvSpPr>
              <a:spLocks/>
            </p:cNvSpPr>
            <p:nvPr/>
          </p:nvSpPr>
          <p:spPr bwMode="ltGray">
            <a:xfrm>
              <a:off x="2442881" y="5449502"/>
              <a:ext cx="435651" cy="1248634"/>
            </a:xfrm>
            <a:custGeom>
              <a:avLst/>
              <a:gdLst/>
              <a:ahLst/>
              <a:cxnLst>
                <a:cxn ang="0">
                  <a:pos x="36" y="56"/>
                </a:cxn>
                <a:cxn ang="0">
                  <a:pos x="20" y="78"/>
                </a:cxn>
                <a:cxn ang="0">
                  <a:pos x="24" y="112"/>
                </a:cxn>
                <a:cxn ang="0">
                  <a:pos x="8" y="138"/>
                </a:cxn>
                <a:cxn ang="0">
                  <a:pos x="2" y="166"/>
                </a:cxn>
                <a:cxn ang="0">
                  <a:pos x="0" y="196"/>
                </a:cxn>
                <a:cxn ang="0">
                  <a:pos x="12" y="236"/>
                </a:cxn>
                <a:cxn ang="0">
                  <a:pos x="12" y="264"/>
                </a:cxn>
                <a:cxn ang="0">
                  <a:pos x="12" y="286"/>
                </a:cxn>
                <a:cxn ang="0">
                  <a:pos x="6" y="308"/>
                </a:cxn>
                <a:cxn ang="0">
                  <a:pos x="8" y="340"/>
                </a:cxn>
                <a:cxn ang="0">
                  <a:pos x="14" y="354"/>
                </a:cxn>
                <a:cxn ang="0">
                  <a:pos x="2" y="382"/>
                </a:cxn>
                <a:cxn ang="0">
                  <a:pos x="10" y="420"/>
                </a:cxn>
                <a:cxn ang="0">
                  <a:pos x="8" y="436"/>
                </a:cxn>
                <a:cxn ang="0">
                  <a:pos x="26" y="474"/>
                </a:cxn>
                <a:cxn ang="0">
                  <a:pos x="20" y="486"/>
                </a:cxn>
                <a:cxn ang="0">
                  <a:pos x="26" y="494"/>
                </a:cxn>
                <a:cxn ang="0">
                  <a:pos x="32" y="514"/>
                </a:cxn>
                <a:cxn ang="0">
                  <a:pos x="32" y="546"/>
                </a:cxn>
                <a:cxn ang="0">
                  <a:pos x="34" y="560"/>
                </a:cxn>
                <a:cxn ang="0">
                  <a:pos x="26" y="626"/>
                </a:cxn>
                <a:cxn ang="0">
                  <a:pos x="38" y="626"/>
                </a:cxn>
                <a:cxn ang="0">
                  <a:pos x="76" y="658"/>
                </a:cxn>
                <a:cxn ang="0">
                  <a:pos x="112" y="666"/>
                </a:cxn>
                <a:cxn ang="0">
                  <a:pos x="142" y="734"/>
                </a:cxn>
                <a:cxn ang="0">
                  <a:pos x="166" y="736"/>
                </a:cxn>
                <a:cxn ang="0">
                  <a:pos x="180" y="730"/>
                </a:cxn>
                <a:cxn ang="0">
                  <a:pos x="170" y="724"/>
                </a:cxn>
                <a:cxn ang="0">
                  <a:pos x="138" y="706"/>
                </a:cxn>
                <a:cxn ang="0">
                  <a:pos x="124" y="694"/>
                </a:cxn>
                <a:cxn ang="0">
                  <a:pos x="118" y="676"/>
                </a:cxn>
                <a:cxn ang="0">
                  <a:pos x="110" y="656"/>
                </a:cxn>
                <a:cxn ang="0">
                  <a:pos x="96" y="626"/>
                </a:cxn>
                <a:cxn ang="0">
                  <a:pos x="114" y="602"/>
                </a:cxn>
                <a:cxn ang="0">
                  <a:pos x="120" y="578"/>
                </a:cxn>
                <a:cxn ang="0">
                  <a:pos x="136" y="554"/>
                </a:cxn>
                <a:cxn ang="0">
                  <a:pos x="120" y="538"/>
                </a:cxn>
                <a:cxn ang="0">
                  <a:pos x="98" y="518"/>
                </a:cxn>
                <a:cxn ang="0">
                  <a:pos x="104" y="498"/>
                </a:cxn>
                <a:cxn ang="0">
                  <a:pos x="128" y="492"/>
                </a:cxn>
                <a:cxn ang="0">
                  <a:pos x="132" y="478"/>
                </a:cxn>
                <a:cxn ang="0">
                  <a:pos x="130" y="454"/>
                </a:cxn>
                <a:cxn ang="0">
                  <a:pos x="128" y="440"/>
                </a:cxn>
                <a:cxn ang="0">
                  <a:pos x="140" y="442"/>
                </a:cxn>
                <a:cxn ang="0">
                  <a:pos x="132" y="424"/>
                </a:cxn>
                <a:cxn ang="0">
                  <a:pos x="120" y="398"/>
                </a:cxn>
                <a:cxn ang="0">
                  <a:pos x="146" y="404"/>
                </a:cxn>
                <a:cxn ang="0">
                  <a:pos x="168" y="386"/>
                </a:cxn>
                <a:cxn ang="0">
                  <a:pos x="168" y="350"/>
                </a:cxn>
                <a:cxn ang="0">
                  <a:pos x="220" y="344"/>
                </a:cxn>
                <a:cxn ang="0">
                  <a:pos x="244" y="322"/>
                </a:cxn>
                <a:cxn ang="0">
                  <a:pos x="244" y="298"/>
                </a:cxn>
                <a:cxn ang="0">
                  <a:pos x="238" y="278"/>
                </a:cxn>
                <a:cxn ang="0">
                  <a:pos x="212" y="260"/>
                </a:cxn>
                <a:cxn ang="0">
                  <a:pos x="184" y="0"/>
                </a:cxn>
              </a:cxnLst>
              <a:rect l="0" t="0" r="r" b="b"/>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 name="Freeform 15"/>
            <p:cNvSpPr>
              <a:spLocks/>
            </p:cNvSpPr>
            <p:nvPr/>
          </p:nvSpPr>
          <p:spPr bwMode="ltGray">
            <a:xfrm>
              <a:off x="2748271" y="5720880"/>
              <a:ext cx="130261" cy="188333"/>
            </a:xfrm>
            <a:custGeom>
              <a:avLst/>
              <a:gdLst/>
              <a:ahLst/>
              <a:cxnLst>
                <a:cxn ang="0">
                  <a:pos x="8" y="4"/>
                </a:cxn>
                <a:cxn ang="0">
                  <a:pos x="0" y="18"/>
                </a:cxn>
                <a:cxn ang="0">
                  <a:pos x="4" y="26"/>
                </a:cxn>
                <a:cxn ang="0">
                  <a:pos x="0" y="46"/>
                </a:cxn>
                <a:cxn ang="0">
                  <a:pos x="4" y="52"/>
                </a:cxn>
                <a:cxn ang="0">
                  <a:pos x="0" y="60"/>
                </a:cxn>
                <a:cxn ang="0">
                  <a:pos x="0" y="70"/>
                </a:cxn>
                <a:cxn ang="0">
                  <a:pos x="0" y="74"/>
                </a:cxn>
                <a:cxn ang="0">
                  <a:pos x="0" y="86"/>
                </a:cxn>
                <a:cxn ang="0">
                  <a:pos x="2" y="94"/>
                </a:cxn>
                <a:cxn ang="0">
                  <a:pos x="6" y="98"/>
                </a:cxn>
                <a:cxn ang="0">
                  <a:pos x="24" y="100"/>
                </a:cxn>
                <a:cxn ang="0">
                  <a:pos x="32" y="106"/>
                </a:cxn>
                <a:cxn ang="0">
                  <a:pos x="44" y="106"/>
                </a:cxn>
                <a:cxn ang="0">
                  <a:pos x="52" y="106"/>
                </a:cxn>
                <a:cxn ang="0">
                  <a:pos x="62" y="110"/>
                </a:cxn>
                <a:cxn ang="0">
                  <a:pos x="76" y="102"/>
                </a:cxn>
                <a:cxn ang="0">
                  <a:pos x="82" y="92"/>
                </a:cxn>
                <a:cxn ang="0">
                  <a:pos x="82" y="84"/>
                </a:cxn>
                <a:cxn ang="0">
                  <a:pos x="84" y="78"/>
                </a:cxn>
                <a:cxn ang="0">
                  <a:pos x="86" y="70"/>
                </a:cxn>
                <a:cxn ang="0">
                  <a:pos x="90" y="58"/>
                </a:cxn>
                <a:cxn ang="0">
                  <a:pos x="60" y="18"/>
                </a:cxn>
                <a:cxn ang="0">
                  <a:pos x="22" y="0"/>
                </a:cxn>
                <a:cxn ang="0">
                  <a:pos x="8" y="4"/>
                </a:cxn>
              </a:cxnLst>
              <a:rect l="0" t="0" r="r" b="b"/>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 name="Freeform 16"/>
            <p:cNvSpPr>
              <a:spLocks/>
            </p:cNvSpPr>
            <p:nvPr/>
          </p:nvSpPr>
          <p:spPr bwMode="ltGray">
            <a:xfrm>
              <a:off x="2091175" y="4541944"/>
              <a:ext cx="141840" cy="77113"/>
            </a:xfrm>
            <a:custGeom>
              <a:avLst/>
              <a:gdLst/>
              <a:ahLst/>
              <a:cxnLst>
                <a:cxn ang="0">
                  <a:pos x="8" y="36"/>
                </a:cxn>
                <a:cxn ang="0">
                  <a:pos x="22" y="30"/>
                </a:cxn>
                <a:cxn ang="0">
                  <a:pos x="38" y="32"/>
                </a:cxn>
                <a:cxn ang="0">
                  <a:pos x="56" y="34"/>
                </a:cxn>
                <a:cxn ang="0">
                  <a:pos x="60" y="16"/>
                </a:cxn>
                <a:cxn ang="0">
                  <a:pos x="66" y="12"/>
                </a:cxn>
                <a:cxn ang="0">
                  <a:pos x="78" y="18"/>
                </a:cxn>
                <a:cxn ang="0">
                  <a:pos x="82" y="36"/>
                </a:cxn>
                <a:cxn ang="0">
                  <a:pos x="86" y="44"/>
                </a:cxn>
                <a:cxn ang="0">
                  <a:pos x="92" y="36"/>
                </a:cxn>
                <a:cxn ang="0">
                  <a:pos x="98" y="30"/>
                </a:cxn>
                <a:cxn ang="0">
                  <a:pos x="96" y="20"/>
                </a:cxn>
                <a:cxn ang="0">
                  <a:pos x="86" y="8"/>
                </a:cxn>
                <a:cxn ang="0">
                  <a:pos x="64" y="0"/>
                </a:cxn>
                <a:cxn ang="0">
                  <a:pos x="44" y="18"/>
                </a:cxn>
                <a:cxn ang="0">
                  <a:pos x="28" y="14"/>
                </a:cxn>
                <a:cxn ang="0">
                  <a:pos x="8" y="0"/>
                </a:cxn>
                <a:cxn ang="0">
                  <a:pos x="0" y="16"/>
                </a:cxn>
                <a:cxn ang="0">
                  <a:pos x="8" y="36"/>
                </a:cxn>
              </a:cxnLst>
              <a:rect l="0" t="0" r="r" b="b"/>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 name="Freeform 17"/>
            <p:cNvSpPr>
              <a:spLocks/>
            </p:cNvSpPr>
            <p:nvPr/>
          </p:nvSpPr>
          <p:spPr bwMode="ltGray">
            <a:xfrm>
              <a:off x="1936309" y="4409963"/>
              <a:ext cx="75262" cy="62284"/>
            </a:xfrm>
            <a:custGeom>
              <a:avLst/>
              <a:gdLst/>
              <a:ahLst/>
              <a:cxnLst>
                <a:cxn ang="0">
                  <a:pos x="0" y="14"/>
                </a:cxn>
                <a:cxn ang="0">
                  <a:pos x="0" y="26"/>
                </a:cxn>
                <a:cxn ang="0">
                  <a:pos x="12" y="24"/>
                </a:cxn>
                <a:cxn ang="0">
                  <a:pos x="28" y="28"/>
                </a:cxn>
                <a:cxn ang="0">
                  <a:pos x="44" y="36"/>
                </a:cxn>
                <a:cxn ang="0">
                  <a:pos x="52" y="10"/>
                </a:cxn>
                <a:cxn ang="0">
                  <a:pos x="22" y="0"/>
                </a:cxn>
                <a:cxn ang="0">
                  <a:pos x="0" y="14"/>
                </a:cxn>
              </a:cxnLst>
              <a:rect l="0" t="0" r="r" b="b"/>
              <a:pathLst>
                <a:path w="53" h="37">
                  <a:moveTo>
                    <a:pt x="0" y="14"/>
                  </a:moveTo>
                  <a:lnTo>
                    <a:pt x="0" y="26"/>
                  </a:lnTo>
                  <a:lnTo>
                    <a:pt x="12" y="24"/>
                  </a:lnTo>
                  <a:lnTo>
                    <a:pt x="28" y="28"/>
                  </a:lnTo>
                  <a:lnTo>
                    <a:pt x="44" y="36"/>
                  </a:lnTo>
                  <a:lnTo>
                    <a:pt x="52" y="10"/>
                  </a:lnTo>
                  <a:lnTo>
                    <a:pt x="22" y="0"/>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 name="Freeform 18"/>
            <p:cNvSpPr>
              <a:spLocks/>
            </p:cNvSpPr>
            <p:nvPr/>
          </p:nvSpPr>
          <p:spPr bwMode="ltGray">
            <a:xfrm>
              <a:off x="2036175" y="4504870"/>
              <a:ext cx="75262" cy="99358"/>
            </a:xfrm>
            <a:custGeom>
              <a:avLst/>
              <a:gdLst/>
              <a:ahLst/>
              <a:cxnLst>
                <a:cxn ang="0">
                  <a:pos x="0" y="0"/>
                </a:cxn>
                <a:cxn ang="0">
                  <a:pos x="4" y="10"/>
                </a:cxn>
                <a:cxn ang="0">
                  <a:pos x="4" y="24"/>
                </a:cxn>
                <a:cxn ang="0">
                  <a:pos x="16" y="30"/>
                </a:cxn>
                <a:cxn ang="0">
                  <a:pos x="30" y="36"/>
                </a:cxn>
                <a:cxn ang="0">
                  <a:pos x="36" y="42"/>
                </a:cxn>
                <a:cxn ang="0">
                  <a:pos x="38" y="48"/>
                </a:cxn>
                <a:cxn ang="0">
                  <a:pos x="48" y="58"/>
                </a:cxn>
                <a:cxn ang="0">
                  <a:pos x="50" y="48"/>
                </a:cxn>
                <a:cxn ang="0">
                  <a:pos x="46" y="38"/>
                </a:cxn>
                <a:cxn ang="0">
                  <a:pos x="52" y="26"/>
                </a:cxn>
                <a:cxn ang="0">
                  <a:pos x="44" y="20"/>
                </a:cxn>
                <a:cxn ang="0">
                  <a:pos x="38" y="8"/>
                </a:cxn>
                <a:cxn ang="0">
                  <a:pos x="0" y="0"/>
                </a:cxn>
              </a:cxnLst>
              <a:rect l="0" t="0" r="r" b="b"/>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 name="Freeform 19"/>
            <p:cNvSpPr>
              <a:spLocks/>
            </p:cNvSpPr>
            <p:nvPr/>
          </p:nvSpPr>
          <p:spPr bwMode="ltGray">
            <a:xfrm>
              <a:off x="2005781" y="4406997"/>
              <a:ext cx="98420" cy="115669"/>
            </a:xfrm>
            <a:custGeom>
              <a:avLst/>
              <a:gdLst/>
              <a:ahLst/>
              <a:cxnLst>
                <a:cxn ang="0">
                  <a:pos x="0" y="40"/>
                </a:cxn>
                <a:cxn ang="0">
                  <a:pos x="10" y="52"/>
                </a:cxn>
                <a:cxn ang="0">
                  <a:pos x="18" y="64"/>
                </a:cxn>
                <a:cxn ang="0">
                  <a:pos x="32" y="60"/>
                </a:cxn>
                <a:cxn ang="0">
                  <a:pos x="40" y="64"/>
                </a:cxn>
                <a:cxn ang="0">
                  <a:pos x="50" y="64"/>
                </a:cxn>
                <a:cxn ang="0">
                  <a:pos x="60" y="68"/>
                </a:cxn>
                <a:cxn ang="0">
                  <a:pos x="62" y="64"/>
                </a:cxn>
                <a:cxn ang="0">
                  <a:pos x="58" y="56"/>
                </a:cxn>
                <a:cxn ang="0">
                  <a:pos x="62" y="44"/>
                </a:cxn>
                <a:cxn ang="0">
                  <a:pos x="60" y="26"/>
                </a:cxn>
                <a:cxn ang="0">
                  <a:pos x="68" y="16"/>
                </a:cxn>
                <a:cxn ang="0">
                  <a:pos x="66" y="0"/>
                </a:cxn>
                <a:cxn ang="0">
                  <a:pos x="20" y="0"/>
                </a:cxn>
                <a:cxn ang="0">
                  <a:pos x="0" y="40"/>
                </a:cxn>
              </a:cxnLst>
              <a:rect l="0" t="0" r="r" b="b"/>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 name="Freeform 20"/>
            <p:cNvSpPr>
              <a:spLocks/>
            </p:cNvSpPr>
            <p:nvPr/>
          </p:nvSpPr>
          <p:spPr bwMode="ltGray">
            <a:xfrm>
              <a:off x="1966703" y="4392167"/>
              <a:ext cx="137499" cy="100840"/>
            </a:xfrm>
            <a:custGeom>
              <a:avLst/>
              <a:gdLst/>
              <a:ahLst/>
              <a:cxnLst>
                <a:cxn ang="0">
                  <a:pos x="0" y="28"/>
                </a:cxn>
                <a:cxn ang="0">
                  <a:pos x="10" y="32"/>
                </a:cxn>
                <a:cxn ang="0">
                  <a:pos x="14" y="34"/>
                </a:cxn>
                <a:cxn ang="0">
                  <a:pos x="18" y="32"/>
                </a:cxn>
                <a:cxn ang="0">
                  <a:pos x="20" y="44"/>
                </a:cxn>
                <a:cxn ang="0">
                  <a:pos x="22" y="54"/>
                </a:cxn>
                <a:cxn ang="0">
                  <a:pos x="26" y="58"/>
                </a:cxn>
                <a:cxn ang="0">
                  <a:pos x="32" y="54"/>
                </a:cxn>
                <a:cxn ang="0">
                  <a:pos x="34" y="46"/>
                </a:cxn>
                <a:cxn ang="0">
                  <a:pos x="36" y="36"/>
                </a:cxn>
                <a:cxn ang="0">
                  <a:pos x="42" y="32"/>
                </a:cxn>
                <a:cxn ang="0">
                  <a:pos x="54" y="38"/>
                </a:cxn>
                <a:cxn ang="0">
                  <a:pos x="62" y="32"/>
                </a:cxn>
                <a:cxn ang="0">
                  <a:pos x="64" y="26"/>
                </a:cxn>
                <a:cxn ang="0">
                  <a:pos x="70" y="22"/>
                </a:cxn>
                <a:cxn ang="0">
                  <a:pos x="72" y="24"/>
                </a:cxn>
                <a:cxn ang="0">
                  <a:pos x="86" y="18"/>
                </a:cxn>
                <a:cxn ang="0">
                  <a:pos x="94" y="16"/>
                </a:cxn>
                <a:cxn ang="0">
                  <a:pos x="90" y="10"/>
                </a:cxn>
                <a:cxn ang="0">
                  <a:pos x="78" y="4"/>
                </a:cxn>
                <a:cxn ang="0">
                  <a:pos x="60" y="2"/>
                </a:cxn>
                <a:cxn ang="0">
                  <a:pos x="40" y="0"/>
                </a:cxn>
                <a:cxn ang="0">
                  <a:pos x="26" y="2"/>
                </a:cxn>
                <a:cxn ang="0">
                  <a:pos x="16" y="6"/>
                </a:cxn>
                <a:cxn ang="0">
                  <a:pos x="2" y="12"/>
                </a:cxn>
                <a:cxn ang="0">
                  <a:pos x="0" y="28"/>
                </a:cxn>
              </a:cxnLst>
              <a:rect l="0" t="0" r="r" b="b"/>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 name="Freeform 21"/>
            <p:cNvSpPr>
              <a:spLocks/>
            </p:cNvSpPr>
            <p:nvPr/>
          </p:nvSpPr>
          <p:spPr bwMode="ltGray">
            <a:xfrm>
              <a:off x="1891441" y="4318020"/>
              <a:ext cx="101315" cy="133464"/>
            </a:xfrm>
            <a:custGeom>
              <a:avLst/>
              <a:gdLst/>
              <a:ahLst/>
              <a:cxnLst>
                <a:cxn ang="0">
                  <a:pos x="0" y="52"/>
                </a:cxn>
                <a:cxn ang="0">
                  <a:pos x="10" y="68"/>
                </a:cxn>
                <a:cxn ang="0">
                  <a:pos x="26" y="78"/>
                </a:cxn>
                <a:cxn ang="0">
                  <a:pos x="34" y="78"/>
                </a:cxn>
                <a:cxn ang="0">
                  <a:pos x="42" y="66"/>
                </a:cxn>
                <a:cxn ang="0">
                  <a:pos x="56" y="64"/>
                </a:cxn>
                <a:cxn ang="0">
                  <a:pos x="56" y="54"/>
                </a:cxn>
                <a:cxn ang="0">
                  <a:pos x="68" y="46"/>
                </a:cxn>
                <a:cxn ang="0">
                  <a:pos x="56" y="36"/>
                </a:cxn>
                <a:cxn ang="0">
                  <a:pos x="58" y="2"/>
                </a:cxn>
                <a:cxn ang="0">
                  <a:pos x="16" y="0"/>
                </a:cxn>
                <a:cxn ang="0">
                  <a:pos x="0" y="52"/>
                </a:cxn>
              </a:cxnLst>
              <a:rect l="0" t="0" r="r" b="b"/>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 name="Freeform 22"/>
            <p:cNvSpPr>
              <a:spLocks/>
            </p:cNvSpPr>
            <p:nvPr/>
          </p:nvSpPr>
          <p:spPr bwMode="ltGray">
            <a:xfrm>
              <a:off x="1379079" y="3809372"/>
              <a:ext cx="652754" cy="622834"/>
            </a:xfrm>
            <a:custGeom>
              <a:avLst/>
              <a:gdLst/>
              <a:ahLst/>
              <a:cxnLst>
                <a:cxn ang="0">
                  <a:pos x="10" y="54"/>
                </a:cxn>
                <a:cxn ang="0">
                  <a:pos x="26" y="84"/>
                </a:cxn>
                <a:cxn ang="0">
                  <a:pos x="42" y="116"/>
                </a:cxn>
                <a:cxn ang="0">
                  <a:pos x="32" y="138"/>
                </a:cxn>
                <a:cxn ang="0">
                  <a:pos x="54" y="154"/>
                </a:cxn>
                <a:cxn ang="0">
                  <a:pos x="62" y="190"/>
                </a:cxn>
                <a:cxn ang="0">
                  <a:pos x="100" y="226"/>
                </a:cxn>
                <a:cxn ang="0">
                  <a:pos x="98" y="206"/>
                </a:cxn>
                <a:cxn ang="0">
                  <a:pos x="88" y="192"/>
                </a:cxn>
                <a:cxn ang="0">
                  <a:pos x="74" y="146"/>
                </a:cxn>
                <a:cxn ang="0">
                  <a:pos x="42" y="98"/>
                </a:cxn>
                <a:cxn ang="0">
                  <a:pos x="48" y="52"/>
                </a:cxn>
                <a:cxn ang="0">
                  <a:pos x="66" y="84"/>
                </a:cxn>
                <a:cxn ang="0">
                  <a:pos x="92" y="138"/>
                </a:cxn>
                <a:cxn ang="0">
                  <a:pos x="116" y="164"/>
                </a:cxn>
                <a:cxn ang="0">
                  <a:pos x="126" y="188"/>
                </a:cxn>
                <a:cxn ang="0">
                  <a:pos x="146" y="212"/>
                </a:cxn>
                <a:cxn ang="0">
                  <a:pos x="156" y="256"/>
                </a:cxn>
                <a:cxn ang="0">
                  <a:pos x="156" y="272"/>
                </a:cxn>
                <a:cxn ang="0">
                  <a:pos x="176" y="290"/>
                </a:cxn>
                <a:cxn ang="0">
                  <a:pos x="194" y="306"/>
                </a:cxn>
                <a:cxn ang="0">
                  <a:pos x="230" y="324"/>
                </a:cxn>
                <a:cxn ang="0">
                  <a:pos x="250" y="334"/>
                </a:cxn>
                <a:cxn ang="0">
                  <a:pos x="316" y="338"/>
                </a:cxn>
                <a:cxn ang="0">
                  <a:pos x="346" y="354"/>
                </a:cxn>
                <a:cxn ang="0">
                  <a:pos x="362" y="354"/>
                </a:cxn>
                <a:cxn ang="0">
                  <a:pos x="390" y="338"/>
                </a:cxn>
                <a:cxn ang="0">
                  <a:pos x="382" y="326"/>
                </a:cxn>
                <a:cxn ang="0">
                  <a:pos x="380" y="320"/>
                </a:cxn>
                <a:cxn ang="0">
                  <a:pos x="408" y="310"/>
                </a:cxn>
                <a:cxn ang="0">
                  <a:pos x="412" y="338"/>
                </a:cxn>
                <a:cxn ang="0">
                  <a:pos x="424" y="332"/>
                </a:cxn>
                <a:cxn ang="0">
                  <a:pos x="424" y="296"/>
                </a:cxn>
                <a:cxn ang="0">
                  <a:pos x="438" y="290"/>
                </a:cxn>
                <a:cxn ang="0">
                  <a:pos x="448" y="260"/>
                </a:cxn>
                <a:cxn ang="0">
                  <a:pos x="438" y="242"/>
                </a:cxn>
                <a:cxn ang="0">
                  <a:pos x="398" y="252"/>
                </a:cxn>
                <a:cxn ang="0">
                  <a:pos x="390" y="282"/>
                </a:cxn>
                <a:cxn ang="0">
                  <a:pos x="348" y="298"/>
                </a:cxn>
                <a:cxn ang="0">
                  <a:pos x="300" y="284"/>
                </a:cxn>
                <a:cxn ang="0">
                  <a:pos x="292" y="268"/>
                </a:cxn>
                <a:cxn ang="0">
                  <a:pos x="286" y="202"/>
                </a:cxn>
                <a:cxn ang="0">
                  <a:pos x="292" y="176"/>
                </a:cxn>
                <a:cxn ang="0">
                  <a:pos x="78" y="0"/>
                </a:cxn>
              </a:cxnLst>
              <a:rect l="0" t="0" r="r" b="b"/>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 name="Freeform 23"/>
            <p:cNvSpPr>
              <a:spLocks/>
            </p:cNvSpPr>
            <p:nvPr/>
          </p:nvSpPr>
          <p:spPr bwMode="ltGray">
            <a:xfrm>
              <a:off x="2076701" y="1819269"/>
              <a:ext cx="211313" cy="164605"/>
            </a:xfrm>
            <a:custGeom>
              <a:avLst/>
              <a:gdLst/>
              <a:ahLst/>
              <a:cxnLst>
                <a:cxn ang="0">
                  <a:pos x="130" y="14"/>
                </a:cxn>
                <a:cxn ang="0">
                  <a:pos x="122" y="8"/>
                </a:cxn>
                <a:cxn ang="0">
                  <a:pos x="106" y="18"/>
                </a:cxn>
                <a:cxn ang="0">
                  <a:pos x="108" y="34"/>
                </a:cxn>
                <a:cxn ang="0">
                  <a:pos x="96" y="44"/>
                </a:cxn>
                <a:cxn ang="0">
                  <a:pos x="100" y="58"/>
                </a:cxn>
                <a:cxn ang="0">
                  <a:pos x="84" y="58"/>
                </a:cxn>
                <a:cxn ang="0">
                  <a:pos x="74" y="56"/>
                </a:cxn>
                <a:cxn ang="0">
                  <a:pos x="74" y="40"/>
                </a:cxn>
                <a:cxn ang="0">
                  <a:pos x="76" y="30"/>
                </a:cxn>
                <a:cxn ang="0">
                  <a:pos x="64" y="18"/>
                </a:cxn>
                <a:cxn ang="0">
                  <a:pos x="68" y="10"/>
                </a:cxn>
                <a:cxn ang="0">
                  <a:pos x="52" y="0"/>
                </a:cxn>
                <a:cxn ang="0">
                  <a:pos x="50" y="12"/>
                </a:cxn>
                <a:cxn ang="0">
                  <a:pos x="28" y="16"/>
                </a:cxn>
                <a:cxn ang="0">
                  <a:pos x="28" y="20"/>
                </a:cxn>
                <a:cxn ang="0">
                  <a:pos x="34" y="26"/>
                </a:cxn>
                <a:cxn ang="0">
                  <a:pos x="18" y="30"/>
                </a:cxn>
                <a:cxn ang="0">
                  <a:pos x="24" y="36"/>
                </a:cxn>
                <a:cxn ang="0">
                  <a:pos x="22" y="44"/>
                </a:cxn>
                <a:cxn ang="0">
                  <a:pos x="10" y="40"/>
                </a:cxn>
                <a:cxn ang="0">
                  <a:pos x="0" y="44"/>
                </a:cxn>
                <a:cxn ang="0">
                  <a:pos x="2" y="54"/>
                </a:cxn>
                <a:cxn ang="0">
                  <a:pos x="14" y="64"/>
                </a:cxn>
                <a:cxn ang="0">
                  <a:pos x="24" y="68"/>
                </a:cxn>
                <a:cxn ang="0">
                  <a:pos x="40" y="60"/>
                </a:cxn>
                <a:cxn ang="0">
                  <a:pos x="36" y="68"/>
                </a:cxn>
                <a:cxn ang="0">
                  <a:pos x="52" y="68"/>
                </a:cxn>
                <a:cxn ang="0">
                  <a:pos x="64" y="78"/>
                </a:cxn>
                <a:cxn ang="0">
                  <a:pos x="46" y="78"/>
                </a:cxn>
                <a:cxn ang="0">
                  <a:pos x="20" y="78"/>
                </a:cxn>
                <a:cxn ang="0">
                  <a:pos x="24" y="94"/>
                </a:cxn>
                <a:cxn ang="0">
                  <a:pos x="62" y="90"/>
                </a:cxn>
                <a:cxn ang="0">
                  <a:pos x="90" y="82"/>
                </a:cxn>
                <a:cxn ang="0">
                  <a:pos x="100" y="84"/>
                </a:cxn>
                <a:cxn ang="0">
                  <a:pos x="112" y="88"/>
                </a:cxn>
                <a:cxn ang="0">
                  <a:pos x="134" y="78"/>
                </a:cxn>
                <a:cxn ang="0">
                  <a:pos x="138" y="70"/>
                </a:cxn>
                <a:cxn ang="0">
                  <a:pos x="146" y="52"/>
                </a:cxn>
                <a:cxn ang="0">
                  <a:pos x="138" y="46"/>
                </a:cxn>
                <a:cxn ang="0">
                  <a:pos x="132" y="54"/>
                </a:cxn>
                <a:cxn ang="0">
                  <a:pos x="126" y="54"/>
                </a:cxn>
                <a:cxn ang="0">
                  <a:pos x="122" y="40"/>
                </a:cxn>
                <a:cxn ang="0">
                  <a:pos x="124" y="26"/>
                </a:cxn>
              </a:cxnLst>
              <a:rect l="0" t="0" r="r" b="b"/>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 name="Freeform 24"/>
            <p:cNvSpPr>
              <a:spLocks/>
            </p:cNvSpPr>
            <p:nvPr/>
          </p:nvSpPr>
          <p:spPr bwMode="ltGray">
            <a:xfrm>
              <a:off x="2062228" y="1840031"/>
              <a:ext cx="39079" cy="31141"/>
            </a:xfrm>
            <a:custGeom>
              <a:avLst/>
              <a:gdLst/>
              <a:ahLst/>
              <a:cxnLst>
                <a:cxn ang="0">
                  <a:pos x="24" y="6"/>
                </a:cxn>
                <a:cxn ang="0">
                  <a:pos x="8" y="18"/>
                </a:cxn>
                <a:cxn ang="0">
                  <a:pos x="2" y="16"/>
                </a:cxn>
                <a:cxn ang="0">
                  <a:pos x="0" y="10"/>
                </a:cxn>
                <a:cxn ang="0">
                  <a:pos x="16" y="0"/>
                </a:cxn>
                <a:cxn ang="0">
                  <a:pos x="26" y="0"/>
                </a:cxn>
                <a:cxn ang="0">
                  <a:pos x="24" y="6"/>
                </a:cxn>
              </a:cxnLst>
              <a:rect l="0" t="0" r="r" b="b"/>
              <a:pathLst>
                <a:path w="27" h="19">
                  <a:moveTo>
                    <a:pt x="24" y="6"/>
                  </a:moveTo>
                  <a:lnTo>
                    <a:pt x="8" y="18"/>
                  </a:lnTo>
                  <a:lnTo>
                    <a:pt x="2" y="16"/>
                  </a:lnTo>
                  <a:lnTo>
                    <a:pt x="0" y="10"/>
                  </a:lnTo>
                  <a:lnTo>
                    <a:pt x="16" y="0"/>
                  </a:lnTo>
                  <a:lnTo>
                    <a:pt x="26" y="0"/>
                  </a:lnTo>
                  <a:lnTo>
                    <a:pt x="2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 name="Freeform 25"/>
            <p:cNvSpPr>
              <a:spLocks/>
            </p:cNvSpPr>
            <p:nvPr/>
          </p:nvSpPr>
          <p:spPr bwMode="ltGray">
            <a:xfrm>
              <a:off x="2179464" y="2052090"/>
              <a:ext cx="46316" cy="47454"/>
            </a:xfrm>
            <a:custGeom>
              <a:avLst/>
              <a:gdLst/>
              <a:ahLst/>
              <a:cxnLst>
                <a:cxn ang="0">
                  <a:pos x="12" y="0"/>
                </a:cxn>
                <a:cxn ang="0">
                  <a:pos x="18" y="4"/>
                </a:cxn>
                <a:cxn ang="0">
                  <a:pos x="28" y="4"/>
                </a:cxn>
                <a:cxn ang="0">
                  <a:pos x="30" y="18"/>
                </a:cxn>
                <a:cxn ang="0">
                  <a:pos x="24" y="26"/>
                </a:cxn>
                <a:cxn ang="0">
                  <a:pos x="16" y="20"/>
                </a:cxn>
                <a:cxn ang="0">
                  <a:pos x="12" y="20"/>
                </a:cxn>
                <a:cxn ang="0">
                  <a:pos x="8" y="18"/>
                </a:cxn>
                <a:cxn ang="0">
                  <a:pos x="4" y="20"/>
                </a:cxn>
                <a:cxn ang="0">
                  <a:pos x="0" y="10"/>
                </a:cxn>
                <a:cxn ang="0">
                  <a:pos x="0" y="6"/>
                </a:cxn>
                <a:cxn ang="0">
                  <a:pos x="6" y="0"/>
                </a:cxn>
                <a:cxn ang="0">
                  <a:pos x="12" y="0"/>
                </a:cxn>
              </a:cxnLst>
              <a:rect l="0" t="0" r="r" b="b"/>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 name="Freeform 26"/>
            <p:cNvSpPr>
              <a:spLocks/>
            </p:cNvSpPr>
            <p:nvPr/>
          </p:nvSpPr>
          <p:spPr bwMode="ltGray">
            <a:xfrm>
              <a:off x="2186700" y="2092130"/>
              <a:ext cx="24605" cy="23727"/>
            </a:xfrm>
            <a:custGeom>
              <a:avLst/>
              <a:gdLst/>
              <a:ahLst/>
              <a:cxnLst>
                <a:cxn ang="0">
                  <a:pos x="0" y="0"/>
                </a:cxn>
                <a:cxn ang="0">
                  <a:pos x="10" y="0"/>
                </a:cxn>
                <a:cxn ang="0">
                  <a:pos x="16" y="6"/>
                </a:cxn>
                <a:cxn ang="0">
                  <a:pos x="8" y="12"/>
                </a:cxn>
                <a:cxn ang="0">
                  <a:pos x="2" y="12"/>
                </a:cxn>
                <a:cxn ang="0">
                  <a:pos x="0" y="0"/>
                </a:cxn>
              </a:cxnLst>
              <a:rect l="0" t="0" r="r" b="b"/>
              <a:pathLst>
                <a:path w="17" h="13">
                  <a:moveTo>
                    <a:pt x="0" y="0"/>
                  </a:moveTo>
                  <a:lnTo>
                    <a:pt x="10" y="0"/>
                  </a:lnTo>
                  <a:lnTo>
                    <a:pt x="16" y="6"/>
                  </a:lnTo>
                  <a:lnTo>
                    <a:pt x="8" y="12"/>
                  </a:lnTo>
                  <a:lnTo>
                    <a:pt x="2" y="1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 name="Freeform 27"/>
            <p:cNvSpPr>
              <a:spLocks/>
            </p:cNvSpPr>
            <p:nvPr/>
          </p:nvSpPr>
          <p:spPr bwMode="ltGray">
            <a:xfrm>
              <a:off x="2031834" y="1727328"/>
              <a:ext cx="160655" cy="106772"/>
            </a:xfrm>
            <a:custGeom>
              <a:avLst/>
              <a:gdLst/>
              <a:ahLst/>
              <a:cxnLst>
                <a:cxn ang="0">
                  <a:pos x="112" y="2"/>
                </a:cxn>
                <a:cxn ang="0">
                  <a:pos x="112" y="18"/>
                </a:cxn>
                <a:cxn ang="0">
                  <a:pos x="110" y="22"/>
                </a:cxn>
                <a:cxn ang="0">
                  <a:pos x="102" y="22"/>
                </a:cxn>
                <a:cxn ang="0">
                  <a:pos x="98" y="26"/>
                </a:cxn>
                <a:cxn ang="0">
                  <a:pos x="102" y="30"/>
                </a:cxn>
                <a:cxn ang="0">
                  <a:pos x="100" y="34"/>
                </a:cxn>
                <a:cxn ang="0">
                  <a:pos x="92" y="36"/>
                </a:cxn>
                <a:cxn ang="0">
                  <a:pos x="90" y="44"/>
                </a:cxn>
                <a:cxn ang="0">
                  <a:pos x="76" y="48"/>
                </a:cxn>
                <a:cxn ang="0">
                  <a:pos x="70" y="50"/>
                </a:cxn>
                <a:cxn ang="0">
                  <a:pos x="68" y="58"/>
                </a:cxn>
                <a:cxn ang="0">
                  <a:pos x="62" y="58"/>
                </a:cxn>
                <a:cxn ang="0">
                  <a:pos x="60" y="58"/>
                </a:cxn>
                <a:cxn ang="0">
                  <a:pos x="56" y="38"/>
                </a:cxn>
                <a:cxn ang="0">
                  <a:pos x="52" y="36"/>
                </a:cxn>
                <a:cxn ang="0">
                  <a:pos x="46" y="58"/>
                </a:cxn>
                <a:cxn ang="0">
                  <a:pos x="42" y="58"/>
                </a:cxn>
                <a:cxn ang="0">
                  <a:pos x="42" y="50"/>
                </a:cxn>
                <a:cxn ang="0">
                  <a:pos x="30" y="62"/>
                </a:cxn>
                <a:cxn ang="0">
                  <a:pos x="22" y="62"/>
                </a:cxn>
                <a:cxn ang="0">
                  <a:pos x="20" y="54"/>
                </a:cxn>
                <a:cxn ang="0">
                  <a:pos x="26" y="48"/>
                </a:cxn>
                <a:cxn ang="0">
                  <a:pos x="22" y="48"/>
                </a:cxn>
                <a:cxn ang="0">
                  <a:pos x="14" y="56"/>
                </a:cxn>
                <a:cxn ang="0">
                  <a:pos x="14" y="54"/>
                </a:cxn>
                <a:cxn ang="0">
                  <a:pos x="12" y="48"/>
                </a:cxn>
                <a:cxn ang="0">
                  <a:pos x="6" y="50"/>
                </a:cxn>
                <a:cxn ang="0">
                  <a:pos x="0" y="50"/>
                </a:cxn>
                <a:cxn ang="0">
                  <a:pos x="0" y="44"/>
                </a:cxn>
                <a:cxn ang="0">
                  <a:pos x="4" y="44"/>
                </a:cxn>
                <a:cxn ang="0">
                  <a:pos x="4" y="38"/>
                </a:cxn>
                <a:cxn ang="0">
                  <a:pos x="10" y="36"/>
                </a:cxn>
                <a:cxn ang="0">
                  <a:pos x="14" y="30"/>
                </a:cxn>
                <a:cxn ang="0">
                  <a:pos x="30" y="30"/>
                </a:cxn>
                <a:cxn ang="0">
                  <a:pos x="34" y="24"/>
                </a:cxn>
                <a:cxn ang="0">
                  <a:pos x="48" y="24"/>
                </a:cxn>
                <a:cxn ang="0">
                  <a:pos x="56" y="18"/>
                </a:cxn>
                <a:cxn ang="0">
                  <a:pos x="62" y="16"/>
                </a:cxn>
                <a:cxn ang="0">
                  <a:pos x="68" y="10"/>
                </a:cxn>
                <a:cxn ang="0">
                  <a:pos x="74" y="4"/>
                </a:cxn>
                <a:cxn ang="0">
                  <a:pos x="82" y="0"/>
                </a:cxn>
                <a:cxn ang="0">
                  <a:pos x="88" y="0"/>
                </a:cxn>
                <a:cxn ang="0">
                  <a:pos x="88" y="2"/>
                </a:cxn>
                <a:cxn ang="0">
                  <a:pos x="98" y="4"/>
                </a:cxn>
                <a:cxn ang="0">
                  <a:pos x="98" y="12"/>
                </a:cxn>
                <a:cxn ang="0">
                  <a:pos x="104" y="10"/>
                </a:cxn>
                <a:cxn ang="0">
                  <a:pos x="102" y="6"/>
                </a:cxn>
                <a:cxn ang="0">
                  <a:pos x="106" y="2"/>
                </a:cxn>
                <a:cxn ang="0">
                  <a:pos x="112" y="2"/>
                </a:cxn>
              </a:cxnLst>
              <a:rect l="0" t="0" r="r" b="b"/>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 name="Freeform 28"/>
            <p:cNvSpPr>
              <a:spLocks/>
            </p:cNvSpPr>
            <p:nvPr/>
          </p:nvSpPr>
          <p:spPr bwMode="ltGray">
            <a:xfrm>
              <a:off x="2225778" y="1711015"/>
              <a:ext cx="18815" cy="32625"/>
            </a:xfrm>
            <a:custGeom>
              <a:avLst/>
              <a:gdLst/>
              <a:ahLst/>
              <a:cxnLst>
                <a:cxn ang="0">
                  <a:pos x="0" y="4"/>
                </a:cxn>
                <a:cxn ang="0">
                  <a:pos x="0" y="14"/>
                </a:cxn>
                <a:cxn ang="0">
                  <a:pos x="6" y="18"/>
                </a:cxn>
                <a:cxn ang="0">
                  <a:pos x="12" y="14"/>
                </a:cxn>
                <a:cxn ang="0">
                  <a:pos x="12" y="0"/>
                </a:cxn>
                <a:cxn ang="0">
                  <a:pos x="0" y="4"/>
                </a:cxn>
              </a:cxnLst>
              <a:rect l="0" t="0" r="r" b="b"/>
              <a:pathLst>
                <a:path w="13" h="19">
                  <a:moveTo>
                    <a:pt x="0" y="4"/>
                  </a:moveTo>
                  <a:lnTo>
                    <a:pt x="0" y="14"/>
                  </a:lnTo>
                  <a:lnTo>
                    <a:pt x="6" y="18"/>
                  </a:lnTo>
                  <a:lnTo>
                    <a:pt x="12" y="14"/>
                  </a:lnTo>
                  <a:lnTo>
                    <a:pt x="12"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 name="Freeform 29"/>
            <p:cNvSpPr>
              <a:spLocks/>
            </p:cNvSpPr>
            <p:nvPr/>
          </p:nvSpPr>
          <p:spPr bwMode="ltGray">
            <a:xfrm>
              <a:off x="2186700" y="1791094"/>
              <a:ext cx="14474" cy="20761"/>
            </a:xfrm>
            <a:custGeom>
              <a:avLst/>
              <a:gdLst/>
              <a:ahLst/>
              <a:cxnLst>
                <a:cxn ang="0">
                  <a:pos x="10" y="4"/>
                </a:cxn>
                <a:cxn ang="0">
                  <a:pos x="8" y="10"/>
                </a:cxn>
                <a:cxn ang="0">
                  <a:pos x="2" y="10"/>
                </a:cxn>
                <a:cxn ang="0">
                  <a:pos x="0" y="6"/>
                </a:cxn>
                <a:cxn ang="0">
                  <a:pos x="2" y="0"/>
                </a:cxn>
                <a:cxn ang="0">
                  <a:pos x="10" y="4"/>
                </a:cxn>
              </a:cxnLst>
              <a:rect l="0" t="0" r="r" b="b"/>
              <a:pathLst>
                <a:path w="11" h="11">
                  <a:moveTo>
                    <a:pt x="10" y="4"/>
                  </a:moveTo>
                  <a:lnTo>
                    <a:pt x="8" y="10"/>
                  </a:lnTo>
                  <a:lnTo>
                    <a:pt x="2" y="10"/>
                  </a:lnTo>
                  <a:lnTo>
                    <a:pt x="0" y="6"/>
                  </a:lnTo>
                  <a:lnTo>
                    <a:pt x="2" y="0"/>
                  </a:lnTo>
                  <a:lnTo>
                    <a:pt x="1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 name="Freeform 30"/>
            <p:cNvSpPr>
              <a:spLocks/>
            </p:cNvSpPr>
            <p:nvPr/>
          </p:nvSpPr>
          <p:spPr bwMode="ltGray">
            <a:xfrm>
              <a:off x="2234463" y="1730294"/>
              <a:ext cx="73815" cy="53386"/>
            </a:xfrm>
            <a:custGeom>
              <a:avLst/>
              <a:gdLst/>
              <a:ahLst/>
              <a:cxnLst>
                <a:cxn ang="0">
                  <a:pos x="26" y="16"/>
                </a:cxn>
                <a:cxn ang="0">
                  <a:pos x="46" y="10"/>
                </a:cxn>
                <a:cxn ang="0">
                  <a:pos x="50" y="4"/>
                </a:cxn>
                <a:cxn ang="0">
                  <a:pos x="44" y="0"/>
                </a:cxn>
                <a:cxn ang="0">
                  <a:pos x="28" y="0"/>
                </a:cxn>
                <a:cxn ang="0">
                  <a:pos x="10" y="2"/>
                </a:cxn>
                <a:cxn ang="0">
                  <a:pos x="6" y="6"/>
                </a:cxn>
                <a:cxn ang="0">
                  <a:pos x="2" y="10"/>
                </a:cxn>
                <a:cxn ang="0">
                  <a:pos x="0" y="14"/>
                </a:cxn>
                <a:cxn ang="0">
                  <a:pos x="2" y="20"/>
                </a:cxn>
                <a:cxn ang="0">
                  <a:pos x="6" y="22"/>
                </a:cxn>
                <a:cxn ang="0">
                  <a:pos x="8" y="30"/>
                </a:cxn>
                <a:cxn ang="0">
                  <a:pos x="28" y="30"/>
                </a:cxn>
                <a:cxn ang="0">
                  <a:pos x="36" y="20"/>
                </a:cxn>
                <a:cxn ang="0">
                  <a:pos x="26" y="16"/>
                </a:cxn>
              </a:cxnLst>
              <a:rect l="0" t="0" r="r" b="b"/>
              <a:pathLst>
                <a:path w="51" h="31">
                  <a:moveTo>
                    <a:pt x="26" y="16"/>
                  </a:moveTo>
                  <a:lnTo>
                    <a:pt x="46" y="10"/>
                  </a:lnTo>
                  <a:lnTo>
                    <a:pt x="50" y="4"/>
                  </a:lnTo>
                  <a:lnTo>
                    <a:pt x="44" y="0"/>
                  </a:lnTo>
                  <a:lnTo>
                    <a:pt x="28" y="0"/>
                  </a:lnTo>
                  <a:lnTo>
                    <a:pt x="10" y="2"/>
                  </a:lnTo>
                  <a:lnTo>
                    <a:pt x="6" y="6"/>
                  </a:lnTo>
                  <a:lnTo>
                    <a:pt x="2" y="10"/>
                  </a:lnTo>
                  <a:lnTo>
                    <a:pt x="0" y="14"/>
                  </a:lnTo>
                  <a:lnTo>
                    <a:pt x="2" y="20"/>
                  </a:lnTo>
                  <a:lnTo>
                    <a:pt x="6" y="22"/>
                  </a:lnTo>
                  <a:lnTo>
                    <a:pt x="8" y="30"/>
                  </a:lnTo>
                  <a:lnTo>
                    <a:pt x="28" y="30"/>
                  </a:lnTo>
                  <a:lnTo>
                    <a:pt x="36" y="20"/>
                  </a:lnTo>
                  <a:lnTo>
                    <a:pt x="26"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 name="Freeform 31"/>
            <p:cNvSpPr>
              <a:spLocks/>
            </p:cNvSpPr>
            <p:nvPr/>
          </p:nvSpPr>
          <p:spPr bwMode="ltGray">
            <a:xfrm>
              <a:off x="2272094" y="1679874"/>
              <a:ext cx="65130" cy="51903"/>
            </a:xfrm>
            <a:custGeom>
              <a:avLst/>
              <a:gdLst/>
              <a:ahLst/>
              <a:cxnLst>
                <a:cxn ang="0">
                  <a:pos x="0" y="14"/>
                </a:cxn>
                <a:cxn ang="0">
                  <a:pos x="14" y="14"/>
                </a:cxn>
                <a:cxn ang="0">
                  <a:pos x="14" y="22"/>
                </a:cxn>
                <a:cxn ang="0">
                  <a:pos x="24" y="26"/>
                </a:cxn>
                <a:cxn ang="0">
                  <a:pos x="34" y="30"/>
                </a:cxn>
                <a:cxn ang="0">
                  <a:pos x="40" y="24"/>
                </a:cxn>
                <a:cxn ang="0">
                  <a:pos x="44" y="18"/>
                </a:cxn>
                <a:cxn ang="0">
                  <a:pos x="42" y="14"/>
                </a:cxn>
                <a:cxn ang="0">
                  <a:pos x="44" y="8"/>
                </a:cxn>
                <a:cxn ang="0">
                  <a:pos x="44" y="0"/>
                </a:cxn>
                <a:cxn ang="0">
                  <a:pos x="32" y="0"/>
                </a:cxn>
                <a:cxn ang="0">
                  <a:pos x="26" y="4"/>
                </a:cxn>
                <a:cxn ang="0">
                  <a:pos x="24" y="4"/>
                </a:cxn>
                <a:cxn ang="0">
                  <a:pos x="4" y="4"/>
                </a:cxn>
                <a:cxn ang="0">
                  <a:pos x="0" y="10"/>
                </a:cxn>
                <a:cxn ang="0">
                  <a:pos x="0" y="14"/>
                </a:cxn>
              </a:cxnLst>
              <a:rect l="0" t="0" r="r" b="b"/>
              <a:pathLst>
                <a:path w="45" h="31">
                  <a:moveTo>
                    <a:pt x="0" y="14"/>
                  </a:moveTo>
                  <a:lnTo>
                    <a:pt x="14" y="14"/>
                  </a:lnTo>
                  <a:lnTo>
                    <a:pt x="14" y="22"/>
                  </a:lnTo>
                  <a:lnTo>
                    <a:pt x="24" y="26"/>
                  </a:lnTo>
                  <a:lnTo>
                    <a:pt x="34" y="30"/>
                  </a:lnTo>
                  <a:lnTo>
                    <a:pt x="40" y="24"/>
                  </a:lnTo>
                  <a:lnTo>
                    <a:pt x="44" y="18"/>
                  </a:lnTo>
                  <a:lnTo>
                    <a:pt x="42" y="14"/>
                  </a:lnTo>
                  <a:lnTo>
                    <a:pt x="44" y="8"/>
                  </a:lnTo>
                  <a:lnTo>
                    <a:pt x="44" y="0"/>
                  </a:lnTo>
                  <a:lnTo>
                    <a:pt x="32" y="0"/>
                  </a:lnTo>
                  <a:lnTo>
                    <a:pt x="26" y="4"/>
                  </a:lnTo>
                  <a:lnTo>
                    <a:pt x="24" y="4"/>
                  </a:lnTo>
                  <a:lnTo>
                    <a:pt x="4" y="4"/>
                  </a:lnTo>
                  <a:lnTo>
                    <a:pt x="0" y="10"/>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 name="Freeform 32"/>
            <p:cNvSpPr>
              <a:spLocks/>
            </p:cNvSpPr>
            <p:nvPr/>
          </p:nvSpPr>
          <p:spPr bwMode="ltGray">
            <a:xfrm>
              <a:off x="2341567" y="1785162"/>
              <a:ext cx="21709" cy="56352"/>
            </a:xfrm>
            <a:custGeom>
              <a:avLst/>
              <a:gdLst/>
              <a:ahLst/>
              <a:cxnLst>
                <a:cxn ang="0">
                  <a:pos x="8" y="4"/>
                </a:cxn>
                <a:cxn ang="0">
                  <a:pos x="4" y="12"/>
                </a:cxn>
                <a:cxn ang="0">
                  <a:pos x="0" y="20"/>
                </a:cxn>
                <a:cxn ang="0">
                  <a:pos x="0" y="26"/>
                </a:cxn>
                <a:cxn ang="0">
                  <a:pos x="4" y="32"/>
                </a:cxn>
                <a:cxn ang="0">
                  <a:pos x="8" y="30"/>
                </a:cxn>
                <a:cxn ang="0">
                  <a:pos x="10" y="24"/>
                </a:cxn>
                <a:cxn ang="0">
                  <a:pos x="10" y="18"/>
                </a:cxn>
                <a:cxn ang="0">
                  <a:pos x="14" y="10"/>
                </a:cxn>
                <a:cxn ang="0">
                  <a:pos x="12" y="0"/>
                </a:cxn>
                <a:cxn ang="0">
                  <a:pos x="10" y="0"/>
                </a:cxn>
                <a:cxn ang="0">
                  <a:pos x="8" y="4"/>
                </a:cxn>
              </a:cxnLst>
              <a:rect l="0" t="0" r="r" b="b"/>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 name="Freeform 33"/>
            <p:cNvSpPr>
              <a:spLocks/>
            </p:cNvSpPr>
            <p:nvPr/>
          </p:nvSpPr>
          <p:spPr bwMode="ltGray">
            <a:xfrm>
              <a:off x="2393671" y="1668010"/>
              <a:ext cx="95525" cy="152742"/>
            </a:xfrm>
            <a:custGeom>
              <a:avLst/>
              <a:gdLst/>
              <a:ahLst/>
              <a:cxnLst>
                <a:cxn ang="0">
                  <a:pos x="60" y="28"/>
                </a:cxn>
                <a:cxn ang="0">
                  <a:pos x="58" y="20"/>
                </a:cxn>
                <a:cxn ang="0">
                  <a:pos x="54" y="20"/>
                </a:cxn>
                <a:cxn ang="0">
                  <a:pos x="50" y="22"/>
                </a:cxn>
                <a:cxn ang="0">
                  <a:pos x="46" y="22"/>
                </a:cxn>
                <a:cxn ang="0">
                  <a:pos x="46" y="8"/>
                </a:cxn>
                <a:cxn ang="0">
                  <a:pos x="42" y="0"/>
                </a:cxn>
                <a:cxn ang="0">
                  <a:pos x="34" y="0"/>
                </a:cxn>
                <a:cxn ang="0">
                  <a:pos x="32" y="4"/>
                </a:cxn>
                <a:cxn ang="0">
                  <a:pos x="30" y="4"/>
                </a:cxn>
                <a:cxn ang="0">
                  <a:pos x="30" y="0"/>
                </a:cxn>
                <a:cxn ang="0">
                  <a:pos x="16" y="12"/>
                </a:cxn>
                <a:cxn ang="0">
                  <a:pos x="18" y="16"/>
                </a:cxn>
                <a:cxn ang="0">
                  <a:pos x="24" y="14"/>
                </a:cxn>
                <a:cxn ang="0">
                  <a:pos x="16" y="22"/>
                </a:cxn>
                <a:cxn ang="0">
                  <a:pos x="16" y="26"/>
                </a:cxn>
                <a:cxn ang="0">
                  <a:pos x="20" y="24"/>
                </a:cxn>
                <a:cxn ang="0">
                  <a:pos x="26" y="20"/>
                </a:cxn>
                <a:cxn ang="0">
                  <a:pos x="26" y="24"/>
                </a:cxn>
                <a:cxn ang="0">
                  <a:pos x="22" y="32"/>
                </a:cxn>
                <a:cxn ang="0">
                  <a:pos x="20" y="38"/>
                </a:cxn>
                <a:cxn ang="0">
                  <a:pos x="18" y="42"/>
                </a:cxn>
                <a:cxn ang="0">
                  <a:pos x="16" y="42"/>
                </a:cxn>
                <a:cxn ang="0">
                  <a:pos x="8" y="34"/>
                </a:cxn>
                <a:cxn ang="0">
                  <a:pos x="4" y="36"/>
                </a:cxn>
                <a:cxn ang="0">
                  <a:pos x="0" y="42"/>
                </a:cxn>
                <a:cxn ang="0">
                  <a:pos x="4" y="50"/>
                </a:cxn>
                <a:cxn ang="0">
                  <a:pos x="8" y="52"/>
                </a:cxn>
                <a:cxn ang="0">
                  <a:pos x="22" y="52"/>
                </a:cxn>
                <a:cxn ang="0">
                  <a:pos x="12" y="58"/>
                </a:cxn>
                <a:cxn ang="0">
                  <a:pos x="12" y="60"/>
                </a:cxn>
                <a:cxn ang="0">
                  <a:pos x="24" y="60"/>
                </a:cxn>
                <a:cxn ang="0">
                  <a:pos x="32" y="70"/>
                </a:cxn>
                <a:cxn ang="0">
                  <a:pos x="28" y="82"/>
                </a:cxn>
                <a:cxn ang="0">
                  <a:pos x="28" y="86"/>
                </a:cxn>
                <a:cxn ang="0">
                  <a:pos x="34" y="90"/>
                </a:cxn>
                <a:cxn ang="0">
                  <a:pos x="44" y="86"/>
                </a:cxn>
                <a:cxn ang="0">
                  <a:pos x="46" y="84"/>
                </a:cxn>
                <a:cxn ang="0">
                  <a:pos x="48" y="72"/>
                </a:cxn>
                <a:cxn ang="0">
                  <a:pos x="52" y="62"/>
                </a:cxn>
                <a:cxn ang="0">
                  <a:pos x="60" y="58"/>
                </a:cxn>
                <a:cxn ang="0">
                  <a:pos x="60" y="50"/>
                </a:cxn>
                <a:cxn ang="0">
                  <a:pos x="66" y="46"/>
                </a:cxn>
                <a:cxn ang="0">
                  <a:pos x="64" y="40"/>
                </a:cxn>
                <a:cxn ang="0">
                  <a:pos x="52" y="38"/>
                </a:cxn>
                <a:cxn ang="0">
                  <a:pos x="60" y="32"/>
                </a:cxn>
                <a:cxn ang="0">
                  <a:pos x="60" y="28"/>
                </a:cxn>
              </a:cxnLst>
              <a:rect l="0" t="0" r="r" b="b"/>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 name="Freeform 34"/>
            <p:cNvSpPr>
              <a:spLocks/>
            </p:cNvSpPr>
            <p:nvPr/>
          </p:nvSpPr>
          <p:spPr bwMode="ltGray">
            <a:xfrm>
              <a:off x="2534064" y="1639834"/>
              <a:ext cx="23157" cy="38557"/>
            </a:xfrm>
            <a:custGeom>
              <a:avLst/>
              <a:gdLst/>
              <a:ahLst/>
              <a:cxnLst>
                <a:cxn ang="0">
                  <a:pos x="6" y="22"/>
                </a:cxn>
                <a:cxn ang="0">
                  <a:pos x="14" y="8"/>
                </a:cxn>
                <a:cxn ang="0">
                  <a:pos x="14" y="2"/>
                </a:cxn>
                <a:cxn ang="0">
                  <a:pos x="10" y="0"/>
                </a:cxn>
                <a:cxn ang="0">
                  <a:pos x="0" y="4"/>
                </a:cxn>
                <a:cxn ang="0">
                  <a:pos x="0" y="12"/>
                </a:cxn>
                <a:cxn ang="0">
                  <a:pos x="4" y="10"/>
                </a:cxn>
                <a:cxn ang="0">
                  <a:pos x="2" y="18"/>
                </a:cxn>
                <a:cxn ang="0">
                  <a:pos x="4" y="22"/>
                </a:cxn>
                <a:cxn ang="0">
                  <a:pos x="6" y="22"/>
                </a:cxn>
              </a:cxnLst>
              <a:rect l="0" t="0" r="r" b="b"/>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2" name="Freeform 35"/>
            <p:cNvSpPr>
              <a:spLocks/>
            </p:cNvSpPr>
            <p:nvPr/>
          </p:nvSpPr>
          <p:spPr bwMode="ltGray">
            <a:xfrm>
              <a:off x="2471828" y="1748089"/>
              <a:ext cx="65130" cy="86011"/>
            </a:xfrm>
            <a:custGeom>
              <a:avLst/>
              <a:gdLst/>
              <a:ahLst/>
              <a:cxnLst>
                <a:cxn ang="0">
                  <a:pos x="32" y="4"/>
                </a:cxn>
                <a:cxn ang="0">
                  <a:pos x="34" y="12"/>
                </a:cxn>
                <a:cxn ang="0">
                  <a:pos x="38" y="16"/>
                </a:cxn>
                <a:cxn ang="0">
                  <a:pos x="38" y="20"/>
                </a:cxn>
                <a:cxn ang="0">
                  <a:pos x="44" y="24"/>
                </a:cxn>
                <a:cxn ang="0">
                  <a:pos x="42" y="34"/>
                </a:cxn>
                <a:cxn ang="0">
                  <a:pos x="38" y="38"/>
                </a:cxn>
                <a:cxn ang="0">
                  <a:pos x="34" y="48"/>
                </a:cxn>
                <a:cxn ang="0">
                  <a:pos x="18" y="50"/>
                </a:cxn>
                <a:cxn ang="0">
                  <a:pos x="12" y="44"/>
                </a:cxn>
                <a:cxn ang="0">
                  <a:pos x="6" y="46"/>
                </a:cxn>
                <a:cxn ang="0">
                  <a:pos x="0" y="46"/>
                </a:cxn>
                <a:cxn ang="0">
                  <a:pos x="0" y="40"/>
                </a:cxn>
                <a:cxn ang="0">
                  <a:pos x="4" y="36"/>
                </a:cxn>
                <a:cxn ang="0">
                  <a:pos x="6" y="36"/>
                </a:cxn>
                <a:cxn ang="0">
                  <a:pos x="10" y="32"/>
                </a:cxn>
                <a:cxn ang="0">
                  <a:pos x="14" y="34"/>
                </a:cxn>
                <a:cxn ang="0">
                  <a:pos x="12" y="28"/>
                </a:cxn>
                <a:cxn ang="0">
                  <a:pos x="12" y="20"/>
                </a:cxn>
                <a:cxn ang="0">
                  <a:pos x="16" y="14"/>
                </a:cxn>
                <a:cxn ang="0">
                  <a:pos x="20" y="8"/>
                </a:cxn>
                <a:cxn ang="0">
                  <a:pos x="22" y="0"/>
                </a:cxn>
                <a:cxn ang="0">
                  <a:pos x="26" y="0"/>
                </a:cxn>
                <a:cxn ang="0">
                  <a:pos x="32" y="4"/>
                </a:cxn>
              </a:cxnLst>
              <a:rect l="0" t="0" r="r" b="b"/>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3" name="Freeform 36"/>
            <p:cNvSpPr>
              <a:spLocks/>
            </p:cNvSpPr>
            <p:nvPr/>
          </p:nvSpPr>
          <p:spPr bwMode="ltGray">
            <a:xfrm>
              <a:off x="2479064" y="1845962"/>
              <a:ext cx="50657" cy="31141"/>
            </a:xfrm>
            <a:custGeom>
              <a:avLst/>
              <a:gdLst/>
              <a:ahLst/>
              <a:cxnLst>
                <a:cxn ang="0">
                  <a:pos x="34" y="16"/>
                </a:cxn>
                <a:cxn ang="0">
                  <a:pos x="26" y="12"/>
                </a:cxn>
                <a:cxn ang="0">
                  <a:pos x="26" y="4"/>
                </a:cxn>
                <a:cxn ang="0">
                  <a:pos x="24" y="2"/>
                </a:cxn>
                <a:cxn ang="0">
                  <a:pos x="18" y="2"/>
                </a:cxn>
                <a:cxn ang="0">
                  <a:pos x="14" y="0"/>
                </a:cxn>
                <a:cxn ang="0">
                  <a:pos x="2" y="0"/>
                </a:cxn>
                <a:cxn ang="0">
                  <a:pos x="0" y="4"/>
                </a:cxn>
                <a:cxn ang="0">
                  <a:pos x="0" y="8"/>
                </a:cxn>
                <a:cxn ang="0">
                  <a:pos x="6" y="12"/>
                </a:cxn>
                <a:cxn ang="0">
                  <a:pos x="18" y="16"/>
                </a:cxn>
                <a:cxn ang="0">
                  <a:pos x="26" y="18"/>
                </a:cxn>
                <a:cxn ang="0">
                  <a:pos x="34" y="16"/>
                </a:cxn>
              </a:cxnLst>
              <a:rect l="0" t="0" r="r" b="b"/>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 name="Freeform 37"/>
            <p:cNvSpPr>
              <a:spLocks/>
            </p:cNvSpPr>
            <p:nvPr/>
          </p:nvSpPr>
          <p:spPr bwMode="ltGray">
            <a:xfrm>
              <a:off x="2549985" y="1884519"/>
              <a:ext cx="14474" cy="28175"/>
            </a:xfrm>
            <a:custGeom>
              <a:avLst/>
              <a:gdLst/>
              <a:ahLst/>
              <a:cxnLst>
                <a:cxn ang="0">
                  <a:pos x="4" y="16"/>
                </a:cxn>
                <a:cxn ang="0">
                  <a:pos x="10" y="12"/>
                </a:cxn>
                <a:cxn ang="0">
                  <a:pos x="8" y="4"/>
                </a:cxn>
                <a:cxn ang="0">
                  <a:pos x="4" y="0"/>
                </a:cxn>
                <a:cxn ang="0">
                  <a:pos x="0" y="0"/>
                </a:cxn>
                <a:cxn ang="0">
                  <a:pos x="0" y="4"/>
                </a:cxn>
                <a:cxn ang="0">
                  <a:pos x="0" y="14"/>
                </a:cxn>
                <a:cxn ang="0">
                  <a:pos x="4" y="16"/>
                </a:cxn>
              </a:cxnLst>
              <a:rect l="0" t="0" r="r" b="b"/>
              <a:pathLst>
                <a:path w="11" h="17">
                  <a:moveTo>
                    <a:pt x="4" y="16"/>
                  </a:moveTo>
                  <a:lnTo>
                    <a:pt x="10" y="12"/>
                  </a:lnTo>
                  <a:lnTo>
                    <a:pt x="8" y="4"/>
                  </a:lnTo>
                  <a:lnTo>
                    <a:pt x="4" y="0"/>
                  </a:lnTo>
                  <a:lnTo>
                    <a:pt x="0" y="0"/>
                  </a:lnTo>
                  <a:lnTo>
                    <a:pt x="0" y="4"/>
                  </a:lnTo>
                  <a:lnTo>
                    <a:pt x="0" y="14"/>
                  </a:lnTo>
                  <a:lnTo>
                    <a:pt x="4"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 name="Freeform 38"/>
            <p:cNvSpPr>
              <a:spLocks/>
            </p:cNvSpPr>
            <p:nvPr/>
          </p:nvSpPr>
          <p:spPr bwMode="ltGray">
            <a:xfrm>
              <a:off x="2312620" y="1887485"/>
              <a:ext cx="117234" cy="126049"/>
            </a:xfrm>
            <a:custGeom>
              <a:avLst/>
              <a:gdLst/>
              <a:ahLst/>
              <a:cxnLst>
                <a:cxn ang="0">
                  <a:pos x="58" y="0"/>
                </a:cxn>
                <a:cxn ang="0">
                  <a:pos x="44" y="0"/>
                </a:cxn>
                <a:cxn ang="0">
                  <a:pos x="40" y="6"/>
                </a:cxn>
                <a:cxn ang="0">
                  <a:pos x="40" y="18"/>
                </a:cxn>
                <a:cxn ang="0">
                  <a:pos x="40" y="26"/>
                </a:cxn>
                <a:cxn ang="0">
                  <a:pos x="38" y="22"/>
                </a:cxn>
                <a:cxn ang="0">
                  <a:pos x="34" y="14"/>
                </a:cxn>
                <a:cxn ang="0">
                  <a:pos x="32" y="2"/>
                </a:cxn>
                <a:cxn ang="0">
                  <a:pos x="28" y="4"/>
                </a:cxn>
                <a:cxn ang="0">
                  <a:pos x="26" y="18"/>
                </a:cxn>
                <a:cxn ang="0">
                  <a:pos x="22" y="28"/>
                </a:cxn>
                <a:cxn ang="0">
                  <a:pos x="20" y="38"/>
                </a:cxn>
                <a:cxn ang="0">
                  <a:pos x="16" y="34"/>
                </a:cxn>
                <a:cxn ang="0">
                  <a:pos x="10" y="36"/>
                </a:cxn>
                <a:cxn ang="0">
                  <a:pos x="4" y="40"/>
                </a:cxn>
                <a:cxn ang="0">
                  <a:pos x="0" y="44"/>
                </a:cxn>
                <a:cxn ang="0">
                  <a:pos x="16" y="44"/>
                </a:cxn>
                <a:cxn ang="0">
                  <a:pos x="36" y="44"/>
                </a:cxn>
                <a:cxn ang="0">
                  <a:pos x="40" y="48"/>
                </a:cxn>
                <a:cxn ang="0">
                  <a:pos x="32" y="48"/>
                </a:cxn>
                <a:cxn ang="0">
                  <a:pos x="24" y="56"/>
                </a:cxn>
                <a:cxn ang="0">
                  <a:pos x="20" y="54"/>
                </a:cxn>
                <a:cxn ang="0">
                  <a:pos x="20" y="56"/>
                </a:cxn>
                <a:cxn ang="0">
                  <a:pos x="20" y="62"/>
                </a:cxn>
                <a:cxn ang="0">
                  <a:pos x="14" y="62"/>
                </a:cxn>
                <a:cxn ang="0">
                  <a:pos x="14" y="70"/>
                </a:cxn>
                <a:cxn ang="0">
                  <a:pos x="22" y="70"/>
                </a:cxn>
                <a:cxn ang="0">
                  <a:pos x="30" y="70"/>
                </a:cxn>
                <a:cxn ang="0">
                  <a:pos x="36" y="74"/>
                </a:cxn>
                <a:cxn ang="0">
                  <a:pos x="40" y="68"/>
                </a:cxn>
                <a:cxn ang="0">
                  <a:pos x="42" y="62"/>
                </a:cxn>
                <a:cxn ang="0">
                  <a:pos x="48" y="56"/>
                </a:cxn>
                <a:cxn ang="0">
                  <a:pos x="58" y="54"/>
                </a:cxn>
                <a:cxn ang="0">
                  <a:pos x="58" y="46"/>
                </a:cxn>
                <a:cxn ang="0">
                  <a:pos x="62" y="40"/>
                </a:cxn>
                <a:cxn ang="0">
                  <a:pos x="68" y="34"/>
                </a:cxn>
                <a:cxn ang="0">
                  <a:pos x="72" y="32"/>
                </a:cxn>
                <a:cxn ang="0">
                  <a:pos x="72" y="28"/>
                </a:cxn>
                <a:cxn ang="0">
                  <a:pos x="80" y="20"/>
                </a:cxn>
                <a:cxn ang="0">
                  <a:pos x="80" y="16"/>
                </a:cxn>
                <a:cxn ang="0">
                  <a:pos x="76" y="12"/>
                </a:cxn>
                <a:cxn ang="0">
                  <a:pos x="74" y="6"/>
                </a:cxn>
                <a:cxn ang="0">
                  <a:pos x="68" y="2"/>
                </a:cxn>
                <a:cxn ang="0">
                  <a:pos x="68" y="6"/>
                </a:cxn>
                <a:cxn ang="0">
                  <a:pos x="66" y="10"/>
                </a:cxn>
                <a:cxn ang="0">
                  <a:pos x="62" y="12"/>
                </a:cxn>
                <a:cxn ang="0">
                  <a:pos x="60" y="8"/>
                </a:cxn>
                <a:cxn ang="0">
                  <a:pos x="58" y="0"/>
                </a:cxn>
              </a:cxnLst>
              <a:rect l="0" t="0" r="r" b="b"/>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 name="Freeform 39"/>
            <p:cNvSpPr>
              <a:spLocks/>
            </p:cNvSpPr>
            <p:nvPr/>
          </p:nvSpPr>
          <p:spPr bwMode="ltGray">
            <a:xfrm>
              <a:off x="2312620" y="1917144"/>
              <a:ext cx="27499" cy="11864"/>
            </a:xfrm>
            <a:custGeom>
              <a:avLst/>
              <a:gdLst/>
              <a:ahLst/>
              <a:cxnLst>
                <a:cxn ang="0">
                  <a:pos x="16" y="0"/>
                </a:cxn>
                <a:cxn ang="0">
                  <a:pos x="0" y="0"/>
                </a:cxn>
                <a:cxn ang="0">
                  <a:pos x="0" y="6"/>
                </a:cxn>
                <a:cxn ang="0">
                  <a:pos x="18" y="6"/>
                </a:cxn>
                <a:cxn ang="0">
                  <a:pos x="16" y="0"/>
                </a:cxn>
              </a:cxnLst>
              <a:rect l="0" t="0" r="r" b="b"/>
              <a:pathLst>
                <a:path w="19" h="7">
                  <a:moveTo>
                    <a:pt x="16" y="0"/>
                  </a:moveTo>
                  <a:lnTo>
                    <a:pt x="0" y="0"/>
                  </a:lnTo>
                  <a:lnTo>
                    <a:pt x="0" y="6"/>
                  </a:lnTo>
                  <a:lnTo>
                    <a:pt x="18" y="6"/>
                  </a:ln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 name="Freeform 40"/>
            <p:cNvSpPr>
              <a:spLocks/>
            </p:cNvSpPr>
            <p:nvPr/>
          </p:nvSpPr>
          <p:spPr bwMode="ltGray">
            <a:xfrm>
              <a:off x="2312620" y="1903797"/>
              <a:ext cx="28947" cy="11864"/>
            </a:xfrm>
            <a:custGeom>
              <a:avLst/>
              <a:gdLst/>
              <a:ahLst/>
              <a:cxnLst>
                <a:cxn ang="0">
                  <a:pos x="4" y="0"/>
                </a:cxn>
                <a:cxn ang="0">
                  <a:pos x="0" y="2"/>
                </a:cxn>
                <a:cxn ang="0">
                  <a:pos x="2" y="4"/>
                </a:cxn>
                <a:cxn ang="0">
                  <a:pos x="18" y="6"/>
                </a:cxn>
                <a:cxn ang="0">
                  <a:pos x="20" y="2"/>
                </a:cxn>
                <a:cxn ang="0">
                  <a:pos x="18" y="0"/>
                </a:cxn>
                <a:cxn ang="0">
                  <a:pos x="4" y="0"/>
                </a:cxn>
              </a:cxnLst>
              <a:rect l="0" t="0" r="r" b="b"/>
              <a:pathLst>
                <a:path w="21" h="7">
                  <a:moveTo>
                    <a:pt x="4" y="0"/>
                  </a:moveTo>
                  <a:lnTo>
                    <a:pt x="0" y="2"/>
                  </a:lnTo>
                  <a:lnTo>
                    <a:pt x="2" y="4"/>
                  </a:lnTo>
                  <a:lnTo>
                    <a:pt x="18" y="6"/>
                  </a:lnTo>
                  <a:lnTo>
                    <a:pt x="20" y="2"/>
                  </a:lnTo>
                  <a:lnTo>
                    <a:pt x="18" y="0"/>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 name="Freeform 41"/>
            <p:cNvSpPr>
              <a:spLocks/>
            </p:cNvSpPr>
            <p:nvPr/>
          </p:nvSpPr>
          <p:spPr bwMode="ltGray">
            <a:xfrm>
              <a:off x="2318408" y="1862274"/>
              <a:ext cx="21709" cy="32625"/>
            </a:xfrm>
            <a:custGeom>
              <a:avLst/>
              <a:gdLst/>
              <a:ahLst/>
              <a:cxnLst>
                <a:cxn ang="0">
                  <a:pos x="4" y="2"/>
                </a:cxn>
                <a:cxn ang="0">
                  <a:pos x="4" y="10"/>
                </a:cxn>
                <a:cxn ang="0">
                  <a:pos x="0" y="14"/>
                </a:cxn>
                <a:cxn ang="0">
                  <a:pos x="0" y="18"/>
                </a:cxn>
                <a:cxn ang="0">
                  <a:pos x="8" y="18"/>
                </a:cxn>
                <a:cxn ang="0">
                  <a:pos x="14" y="18"/>
                </a:cxn>
                <a:cxn ang="0">
                  <a:pos x="14" y="12"/>
                </a:cxn>
                <a:cxn ang="0">
                  <a:pos x="10" y="4"/>
                </a:cxn>
                <a:cxn ang="0">
                  <a:pos x="8" y="0"/>
                </a:cxn>
                <a:cxn ang="0">
                  <a:pos x="4" y="2"/>
                </a:cxn>
              </a:cxnLst>
              <a:rect l="0" t="0" r="r" b="b"/>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 name="Freeform 42"/>
            <p:cNvSpPr>
              <a:spLocks/>
            </p:cNvSpPr>
            <p:nvPr/>
          </p:nvSpPr>
          <p:spPr bwMode="ltGray">
            <a:xfrm>
              <a:off x="2395118" y="1988325"/>
              <a:ext cx="44869" cy="69698"/>
            </a:xfrm>
            <a:custGeom>
              <a:avLst/>
              <a:gdLst/>
              <a:ahLst/>
              <a:cxnLst>
                <a:cxn ang="0">
                  <a:pos x="22" y="0"/>
                </a:cxn>
                <a:cxn ang="0">
                  <a:pos x="16" y="2"/>
                </a:cxn>
                <a:cxn ang="0">
                  <a:pos x="10" y="6"/>
                </a:cxn>
                <a:cxn ang="0">
                  <a:pos x="8" y="14"/>
                </a:cxn>
                <a:cxn ang="0">
                  <a:pos x="4" y="20"/>
                </a:cxn>
                <a:cxn ang="0">
                  <a:pos x="0" y="24"/>
                </a:cxn>
                <a:cxn ang="0">
                  <a:pos x="0" y="32"/>
                </a:cxn>
                <a:cxn ang="0">
                  <a:pos x="10" y="38"/>
                </a:cxn>
                <a:cxn ang="0">
                  <a:pos x="14" y="40"/>
                </a:cxn>
                <a:cxn ang="0">
                  <a:pos x="22" y="40"/>
                </a:cxn>
                <a:cxn ang="0">
                  <a:pos x="28" y="30"/>
                </a:cxn>
                <a:cxn ang="0">
                  <a:pos x="30" y="22"/>
                </a:cxn>
                <a:cxn ang="0">
                  <a:pos x="30" y="10"/>
                </a:cxn>
                <a:cxn ang="0">
                  <a:pos x="22" y="0"/>
                </a:cxn>
              </a:cxnLst>
              <a:rect l="0" t="0" r="r" b="b"/>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 name="Freeform 43"/>
            <p:cNvSpPr>
              <a:spLocks/>
            </p:cNvSpPr>
            <p:nvPr/>
          </p:nvSpPr>
          <p:spPr bwMode="ltGray">
            <a:xfrm>
              <a:off x="2445775" y="1884519"/>
              <a:ext cx="208418" cy="247650"/>
            </a:xfrm>
            <a:custGeom>
              <a:avLst/>
              <a:gdLst/>
              <a:ahLst/>
              <a:cxnLst>
                <a:cxn ang="0">
                  <a:pos x="32" y="20"/>
                </a:cxn>
                <a:cxn ang="0">
                  <a:pos x="24" y="10"/>
                </a:cxn>
                <a:cxn ang="0">
                  <a:pos x="14" y="0"/>
                </a:cxn>
                <a:cxn ang="0">
                  <a:pos x="0" y="10"/>
                </a:cxn>
                <a:cxn ang="0">
                  <a:pos x="6" y="24"/>
                </a:cxn>
                <a:cxn ang="0">
                  <a:pos x="20" y="40"/>
                </a:cxn>
                <a:cxn ang="0">
                  <a:pos x="28" y="48"/>
                </a:cxn>
                <a:cxn ang="0">
                  <a:pos x="26" y="68"/>
                </a:cxn>
                <a:cxn ang="0">
                  <a:pos x="12" y="86"/>
                </a:cxn>
                <a:cxn ang="0">
                  <a:pos x="14" y="110"/>
                </a:cxn>
                <a:cxn ang="0">
                  <a:pos x="24" y="108"/>
                </a:cxn>
                <a:cxn ang="0">
                  <a:pos x="26" y="116"/>
                </a:cxn>
                <a:cxn ang="0">
                  <a:pos x="34" y="110"/>
                </a:cxn>
                <a:cxn ang="0">
                  <a:pos x="44" y="112"/>
                </a:cxn>
                <a:cxn ang="0">
                  <a:pos x="36" y="124"/>
                </a:cxn>
                <a:cxn ang="0">
                  <a:pos x="50" y="134"/>
                </a:cxn>
                <a:cxn ang="0">
                  <a:pos x="56" y="124"/>
                </a:cxn>
                <a:cxn ang="0">
                  <a:pos x="60" y="134"/>
                </a:cxn>
                <a:cxn ang="0">
                  <a:pos x="72" y="134"/>
                </a:cxn>
                <a:cxn ang="0">
                  <a:pos x="78" y="130"/>
                </a:cxn>
                <a:cxn ang="0">
                  <a:pos x="86" y="140"/>
                </a:cxn>
                <a:cxn ang="0">
                  <a:pos x="96" y="132"/>
                </a:cxn>
                <a:cxn ang="0">
                  <a:pos x="100" y="132"/>
                </a:cxn>
                <a:cxn ang="0">
                  <a:pos x="110" y="146"/>
                </a:cxn>
                <a:cxn ang="0">
                  <a:pos x="132" y="142"/>
                </a:cxn>
                <a:cxn ang="0">
                  <a:pos x="132" y="130"/>
                </a:cxn>
                <a:cxn ang="0">
                  <a:pos x="138" y="122"/>
                </a:cxn>
                <a:cxn ang="0">
                  <a:pos x="144" y="116"/>
                </a:cxn>
                <a:cxn ang="0">
                  <a:pos x="140" y="102"/>
                </a:cxn>
                <a:cxn ang="0">
                  <a:pos x="132" y="100"/>
                </a:cxn>
                <a:cxn ang="0">
                  <a:pos x="134" y="92"/>
                </a:cxn>
                <a:cxn ang="0">
                  <a:pos x="122" y="94"/>
                </a:cxn>
                <a:cxn ang="0">
                  <a:pos x="112" y="90"/>
                </a:cxn>
                <a:cxn ang="0">
                  <a:pos x="80" y="90"/>
                </a:cxn>
                <a:cxn ang="0">
                  <a:pos x="72" y="96"/>
                </a:cxn>
                <a:cxn ang="0">
                  <a:pos x="66" y="84"/>
                </a:cxn>
                <a:cxn ang="0">
                  <a:pos x="46" y="66"/>
                </a:cxn>
                <a:cxn ang="0">
                  <a:pos x="40" y="58"/>
                </a:cxn>
                <a:cxn ang="0">
                  <a:pos x="38" y="46"/>
                </a:cxn>
                <a:cxn ang="0">
                  <a:pos x="48" y="54"/>
                </a:cxn>
                <a:cxn ang="0">
                  <a:pos x="66" y="56"/>
                </a:cxn>
                <a:cxn ang="0">
                  <a:pos x="54" y="40"/>
                </a:cxn>
                <a:cxn ang="0">
                  <a:pos x="52" y="30"/>
                </a:cxn>
                <a:cxn ang="0">
                  <a:pos x="38" y="30"/>
                </a:cxn>
                <a:cxn ang="0">
                  <a:pos x="32" y="30"/>
                </a:cxn>
              </a:cxnLst>
              <a:rect l="0" t="0" r="r" b="b"/>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 name="Freeform 44"/>
            <p:cNvSpPr>
              <a:spLocks/>
            </p:cNvSpPr>
            <p:nvPr/>
          </p:nvSpPr>
          <p:spPr bwMode="ltGray">
            <a:xfrm>
              <a:off x="2563011" y="1568653"/>
              <a:ext cx="137499" cy="275827"/>
            </a:xfrm>
            <a:custGeom>
              <a:avLst/>
              <a:gdLst/>
              <a:ahLst/>
              <a:cxnLst>
                <a:cxn ang="0">
                  <a:pos x="72" y="2"/>
                </a:cxn>
                <a:cxn ang="0">
                  <a:pos x="82" y="16"/>
                </a:cxn>
                <a:cxn ang="0">
                  <a:pos x="78" y="38"/>
                </a:cxn>
                <a:cxn ang="0">
                  <a:pos x="84" y="52"/>
                </a:cxn>
                <a:cxn ang="0">
                  <a:pos x="86" y="62"/>
                </a:cxn>
                <a:cxn ang="0">
                  <a:pos x="84" y="74"/>
                </a:cxn>
                <a:cxn ang="0">
                  <a:pos x="94" y="78"/>
                </a:cxn>
                <a:cxn ang="0">
                  <a:pos x="92" y="86"/>
                </a:cxn>
                <a:cxn ang="0">
                  <a:pos x="76" y="98"/>
                </a:cxn>
                <a:cxn ang="0">
                  <a:pos x="74" y="106"/>
                </a:cxn>
                <a:cxn ang="0">
                  <a:pos x="76" y="100"/>
                </a:cxn>
                <a:cxn ang="0">
                  <a:pos x="84" y="98"/>
                </a:cxn>
                <a:cxn ang="0">
                  <a:pos x="88" y="108"/>
                </a:cxn>
                <a:cxn ang="0">
                  <a:pos x="90" y="116"/>
                </a:cxn>
                <a:cxn ang="0">
                  <a:pos x="84" y="128"/>
                </a:cxn>
                <a:cxn ang="0">
                  <a:pos x="72" y="126"/>
                </a:cxn>
                <a:cxn ang="0">
                  <a:pos x="64" y="126"/>
                </a:cxn>
                <a:cxn ang="0">
                  <a:pos x="50" y="146"/>
                </a:cxn>
                <a:cxn ang="0">
                  <a:pos x="58" y="128"/>
                </a:cxn>
                <a:cxn ang="0">
                  <a:pos x="46" y="138"/>
                </a:cxn>
                <a:cxn ang="0">
                  <a:pos x="42" y="154"/>
                </a:cxn>
                <a:cxn ang="0">
                  <a:pos x="36" y="156"/>
                </a:cxn>
                <a:cxn ang="0">
                  <a:pos x="26" y="152"/>
                </a:cxn>
                <a:cxn ang="0">
                  <a:pos x="20" y="154"/>
                </a:cxn>
                <a:cxn ang="0">
                  <a:pos x="14" y="160"/>
                </a:cxn>
                <a:cxn ang="0">
                  <a:pos x="0" y="142"/>
                </a:cxn>
                <a:cxn ang="0">
                  <a:pos x="8" y="140"/>
                </a:cxn>
                <a:cxn ang="0">
                  <a:pos x="0" y="126"/>
                </a:cxn>
                <a:cxn ang="0">
                  <a:pos x="6" y="116"/>
                </a:cxn>
                <a:cxn ang="0">
                  <a:pos x="30" y="118"/>
                </a:cxn>
                <a:cxn ang="0">
                  <a:pos x="40" y="114"/>
                </a:cxn>
                <a:cxn ang="0">
                  <a:pos x="24" y="104"/>
                </a:cxn>
                <a:cxn ang="0">
                  <a:pos x="6" y="98"/>
                </a:cxn>
                <a:cxn ang="0">
                  <a:pos x="8" y="84"/>
                </a:cxn>
                <a:cxn ang="0">
                  <a:pos x="22" y="80"/>
                </a:cxn>
                <a:cxn ang="0">
                  <a:pos x="12" y="76"/>
                </a:cxn>
                <a:cxn ang="0">
                  <a:pos x="18" y="62"/>
                </a:cxn>
                <a:cxn ang="0">
                  <a:pos x="22" y="56"/>
                </a:cxn>
                <a:cxn ang="0">
                  <a:pos x="38" y="68"/>
                </a:cxn>
                <a:cxn ang="0">
                  <a:pos x="38" y="62"/>
                </a:cxn>
                <a:cxn ang="0">
                  <a:pos x="26" y="52"/>
                </a:cxn>
                <a:cxn ang="0">
                  <a:pos x="30" y="40"/>
                </a:cxn>
                <a:cxn ang="0">
                  <a:pos x="36" y="36"/>
                </a:cxn>
                <a:cxn ang="0">
                  <a:pos x="46" y="40"/>
                </a:cxn>
                <a:cxn ang="0">
                  <a:pos x="44" y="28"/>
                </a:cxn>
                <a:cxn ang="0">
                  <a:pos x="58" y="20"/>
                </a:cxn>
                <a:cxn ang="0">
                  <a:pos x="72" y="16"/>
                </a:cxn>
                <a:cxn ang="0">
                  <a:pos x="64" y="10"/>
                </a:cxn>
                <a:cxn ang="0">
                  <a:pos x="60" y="6"/>
                </a:cxn>
              </a:cxnLst>
              <a:rect l="0" t="0" r="r" b="b"/>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 name="Freeform 45"/>
            <p:cNvSpPr>
              <a:spLocks/>
            </p:cNvSpPr>
            <p:nvPr/>
          </p:nvSpPr>
          <p:spPr bwMode="ltGray">
            <a:xfrm>
              <a:off x="2691825" y="1673942"/>
              <a:ext cx="17368" cy="22244"/>
            </a:xfrm>
            <a:custGeom>
              <a:avLst/>
              <a:gdLst/>
              <a:ahLst/>
              <a:cxnLst>
                <a:cxn ang="0">
                  <a:pos x="12" y="0"/>
                </a:cxn>
                <a:cxn ang="0">
                  <a:pos x="8" y="8"/>
                </a:cxn>
                <a:cxn ang="0">
                  <a:pos x="4" y="12"/>
                </a:cxn>
                <a:cxn ang="0">
                  <a:pos x="0" y="6"/>
                </a:cxn>
                <a:cxn ang="0">
                  <a:pos x="4" y="2"/>
                </a:cxn>
                <a:cxn ang="0">
                  <a:pos x="12" y="0"/>
                </a:cxn>
              </a:cxnLst>
              <a:rect l="0" t="0" r="r" b="b"/>
              <a:pathLst>
                <a:path w="13" h="13">
                  <a:moveTo>
                    <a:pt x="12" y="0"/>
                  </a:moveTo>
                  <a:lnTo>
                    <a:pt x="8" y="8"/>
                  </a:lnTo>
                  <a:lnTo>
                    <a:pt x="4" y="12"/>
                  </a:lnTo>
                  <a:lnTo>
                    <a:pt x="0" y="6"/>
                  </a:lnTo>
                  <a:lnTo>
                    <a:pt x="4" y="2"/>
                  </a:lnTo>
                  <a:lnTo>
                    <a:pt x="1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 name="Freeform 46"/>
            <p:cNvSpPr>
              <a:spLocks/>
            </p:cNvSpPr>
            <p:nvPr/>
          </p:nvSpPr>
          <p:spPr bwMode="ltGray">
            <a:xfrm>
              <a:off x="2390776" y="2149965"/>
              <a:ext cx="411047" cy="694015"/>
            </a:xfrm>
            <a:custGeom>
              <a:avLst/>
              <a:gdLst/>
              <a:ahLst/>
              <a:cxnLst>
                <a:cxn ang="0">
                  <a:pos x="32" y="34"/>
                </a:cxn>
                <a:cxn ang="0">
                  <a:pos x="82" y="0"/>
                </a:cxn>
                <a:cxn ang="0">
                  <a:pos x="94" y="12"/>
                </a:cxn>
                <a:cxn ang="0">
                  <a:pos x="64" y="52"/>
                </a:cxn>
                <a:cxn ang="0">
                  <a:pos x="60" y="90"/>
                </a:cxn>
                <a:cxn ang="0">
                  <a:pos x="70" y="86"/>
                </a:cxn>
                <a:cxn ang="0">
                  <a:pos x="80" y="74"/>
                </a:cxn>
                <a:cxn ang="0">
                  <a:pos x="96" y="24"/>
                </a:cxn>
                <a:cxn ang="0">
                  <a:pos x="118" y="18"/>
                </a:cxn>
                <a:cxn ang="0">
                  <a:pos x="138" y="20"/>
                </a:cxn>
                <a:cxn ang="0">
                  <a:pos x="134" y="58"/>
                </a:cxn>
                <a:cxn ang="0">
                  <a:pos x="120" y="70"/>
                </a:cxn>
                <a:cxn ang="0">
                  <a:pos x="138" y="70"/>
                </a:cxn>
                <a:cxn ang="0">
                  <a:pos x="160" y="84"/>
                </a:cxn>
                <a:cxn ang="0">
                  <a:pos x="182" y="78"/>
                </a:cxn>
                <a:cxn ang="0">
                  <a:pos x="180" y="106"/>
                </a:cxn>
                <a:cxn ang="0">
                  <a:pos x="184" y="120"/>
                </a:cxn>
                <a:cxn ang="0">
                  <a:pos x="212" y="110"/>
                </a:cxn>
                <a:cxn ang="0">
                  <a:pos x="188" y="146"/>
                </a:cxn>
                <a:cxn ang="0">
                  <a:pos x="246" y="178"/>
                </a:cxn>
                <a:cxn ang="0">
                  <a:pos x="252" y="204"/>
                </a:cxn>
                <a:cxn ang="0">
                  <a:pos x="216" y="214"/>
                </a:cxn>
                <a:cxn ang="0">
                  <a:pos x="250" y="244"/>
                </a:cxn>
                <a:cxn ang="0">
                  <a:pos x="270" y="268"/>
                </a:cxn>
                <a:cxn ang="0">
                  <a:pos x="280" y="304"/>
                </a:cxn>
                <a:cxn ang="0">
                  <a:pos x="262" y="310"/>
                </a:cxn>
                <a:cxn ang="0">
                  <a:pos x="248" y="330"/>
                </a:cxn>
                <a:cxn ang="0">
                  <a:pos x="232" y="304"/>
                </a:cxn>
                <a:cxn ang="0">
                  <a:pos x="216" y="282"/>
                </a:cxn>
                <a:cxn ang="0">
                  <a:pos x="200" y="288"/>
                </a:cxn>
                <a:cxn ang="0">
                  <a:pos x="214" y="330"/>
                </a:cxn>
                <a:cxn ang="0">
                  <a:pos x="218" y="368"/>
                </a:cxn>
                <a:cxn ang="0">
                  <a:pos x="184" y="362"/>
                </a:cxn>
                <a:cxn ang="0">
                  <a:pos x="192" y="396"/>
                </a:cxn>
                <a:cxn ang="0">
                  <a:pos x="136" y="364"/>
                </a:cxn>
                <a:cxn ang="0">
                  <a:pos x="128" y="340"/>
                </a:cxn>
                <a:cxn ang="0">
                  <a:pos x="76" y="328"/>
                </a:cxn>
                <a:cxn ang="0">
                  <a:pos x="64" y="314"/>
                </a:cxn>
                <a:cxn ang="0">
                  <a:pos x="78" y="298"/>
                </a:cxn>
                <a:cxn ang="0">
                  <a:pos x="116" y="298"/>
                </a:cxn>
                <a:cxn ang="0">
                  <a:pos x="142" y="266"/>
                </a:cxn>
                <a:cxn ang="0">
                  <a:pos x="158" y="224"/>
                </a:cxn>
                <a:cxn ang="0">
                  <a:pos x="138" y="188"/>
                </a:cxn>
                <a:cxn ang="0">
                  <a:pos x="132" y="142"/>
                </a:cxn>
                <a:cxn ang="0">
                  <a:pos x="110" y="134"/>
                </a:cxn>
                <a:cxn ang="0">
                  <a:pos x="102" y="156"/>
                </a:cxn>
                <a:cxn ang="0">
                  <a:pos x="60" y="144"/>
                </a:cxn>
                <a:cxn ang="0">
                  <a:pos x="28" y="128"/>
                </a:cxn>
                <a:cxn ang="0">
                  <a:pos x="12" y="120"/>
                </a:cxn>
                <a:cxn ang="0">
                  <a:pos x="4" y="102"/>
                </a:cxn>
                <a:cxn ang="0">
                  <a:pos x="28" y="100"/>
                </a:cxn>
              </a:cxnLst>
              <a:rect l="0" t="0" r="r" b="b"/>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 name="Freeform 47"/>
            <p:cNvSpPr>
              <a:spLocks/>
            </p:cNvSpPr>
            <p:nvPr/>
          </p:nvSpPr>
          <p:spPr bwMode="ltGray">
            <a:xfrm>
              <a:off x="2591957" y="2185555"/>
              <a:ext cx="62236" cy="75631"/>
            </a:xfrm>
            <a:custGeom>
              <a:avLst/>
              <a:gdLst/>
              <a:ahLst/>
              <a:cxnLst>
                <a:cxn ang="0">
                  <a:pos x="8" y="0"/>
                </a:cxn>
                <a:cxn ang="0">
                  <a:pos x="2" y="12"/>
                </a:cxn>
                <a:cxn ang="0">
                  <a:pos x="4" y="22"/>
                </a:cxn>
                <a:cxn ang="0">
                  <a:pos x="0" y="30"/>
                </a:cxn>
                <a:cxn ang="0">
                  <a:pos x="8" y="40"/>
                </a:cxn>
                <a:cxn ang="0">
                  <a:pos x="20" y="36"/>
                </a:cxn>
                <a:cxn ang="0">
                  <a:pos x="42" y="44"/>
                </a:cxn>
                <a:cxn ang="0">
                  <a:pos x="40" y="18"/>
                </a:cxn>
                <a:cxn ang="0">
                  <a:pos x="34" y="10"/>
                </a:cxn>
                <a:cxn ang="0">
                  <a:pos x="18" y="6"/>
                </a:cxn>
                <a:cxn ang="0">
                  <a:pos x="8" y="0"/>
                </a:cxn>
              </a:cxnLst>
              <a:rect l="0" t="0" r="r" b="b"/>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 name="Freeform 48"/>
            <p:cNvSpPr>
              <a:spLocks/>
            </p:cNvSpPr>
            <p:nvPr/>
          </p:nvSpPr>
          <p:spPr bwMode="ltGray">
            <a:xfrm>
              <a:off x="2549985" y="2502904"/>
              <a:ext cx="40526" cy="56352"/>
            </a:xfrm>
            <a:custGeom>
              <a:avLst/>
              <a:gdLst/>
              <a:ahLst/>
              <a:cxnLst>
                <a:cxn ang="0">
                  <a:pos x="28" y="8"/>
                </a:cxn>
                <a:cxn ang="0">
                  <a:pos x="22" y="2"/>
                </a:cxn>
                <a:cxn ang="0">
                  <a:pos x="16" y="0"/>
                </a:cxn>
                <a:cxn ang="0">
                  <a:pos x="12" y="2"/>
                </a:cxn>
                <a:cxn ang="0">
                  <a:pos x="0" y="18"/>
                </a:cxn>
                <a:cxn ang="0">
                  <a:pos x="0" y="30"/>
                </a:cxn>
                <a:cxn ang="0">
                  <a:pos x="14" y="32"/>
                </a:cxn>
                <a:cxn ang="0">
                  <a:pos x="22" y="22"/>
                </a:cxn>
                <a:cxn ang="0">
                  <a:pos x="28" y="8"/>
                </a:cxn>
              </a:cxnLst>
              <a:rect l="0" t="0" r="r" b="b"/>
              <a:pathLst>
                <a:path w="29" h="33">
                  <a:moveTo>
                    <a:pt x="28" y="8"/>
                  </a:moveTo>
                  <a:lnTo>
                    <a:pt x="22" y="2"/>
                  </a:lnTo>
                  <a:lnTo>
                    <a:pt x="16" y="0"/>
                  </a:lnTo>
                  <a:lnTo>
                    <a:pt x="12" y="2"/>
                  </a:lnTo>
                  <a:lnTo>
                    <a:pt x="0" y="18"/>
                  </a:lnTo>
                  <a:lnTo>
                    <a:pt x="0" y="30"/>
                  </a:lnTo>
                  <a:lnTo>
                    <a:pt x="14" y="32"/>
                  </a:lnTo>
                  <a:lnTo>
                    <a:pt x="22" y="22"/>
                  </a:lnTo>
                  <a:lnTo>
                    <a:pt x="28"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 name="Freeform 49"/>
            <p:cNvSpPr>
              <a:spLocks/>
            </p:cNvSpPr>
            <p:nvPr/>
          </p:nvSpPr>
          <p:spPr bwMode="ltGray">
            <a:xfrm>
              <a:off x="2519590" y="2445070"/>
              <a:ext cx="34736" cy="26693"/>
            </a:xfrm>
            <a:custGeom>
              <a:avLst/>
              <a:gdLst/>
              <a:ahLst/>
              <a:cxnLst>
                <a:cxn ang="0">
                  <a:pos x="22" y="0"/>
                </a:cxn>
                <a:cxn ang="0">
                  <a:pos x="6" y="8"/>
                </a:cxn>
                <a:cxn ang="0">
                  <a:pos x="0" y="14"/>
                </a:cxn>
                <a:cxn ang="0">
                  <a:pos x="12" y="10"/>
                </a:cxn>
                <a:cxn ang="0">
                  <a:pos x="22" y="0"/>
                </a:cxn>
              </a:cxnLst>
              <a:rect l="0" t="0" r="r" b="b"/>
              <a:pathLst>
                <a:path w="23" h="15">
                  <a:moveTo>
                    <a:pt x="22" y="0"/>
                  </a:moveTo>
                  <a:lnTo>
                    <a:pt x="6" y="8"/>
                  </a:lnTo>
                  <a:lnTo>
                    <a:pt x="0" y="14"/>
                  </a:lnTo>
                  <a:lnTo>
                    <a:pt x="12" y="10"/>
                  </a:lnTo>
                  <a:lnTo>
                    <a:pt x="2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7" name="Freeform 50"/>
            <p:cNvSpPr>
              <a:spLocks/>
            </p:cNvSpPr>
            <p:nvPr/>
          </p:nvSpPr>
          <p:spPr bwMode="ltGray">
            <a:xfrm>
              <a:off x="2338672" y="2092130"/>
              <a:ext cx="107104" cy="134947"/>
            </a:xfrm>
            <a:custGeom>
              <a:avLst/>
              <a:gdLst/>
              <a:ahLst/>
              <a:cxnLst>
                <a:cxn ang="0">
                  <a:pos x="2" y="78"/>
                </a:cxn>
                <a:cxn ang="0">
                  <a:pos x="16" y="66"/>
                </a:cxn>
                <a:cxn ang="0">
                  <a:pos x="16" y="58"/>
                </a:cxn>
                <a:cxn ang="0">
                  <a:pos x="10" y="50"/>
                </a:cxn>
                <a:cxn ang="0">
                  <a:pos x="24" y="54"/>
                </a:cxn>
                <a:cxn ang="0">
                  <a:pos x="36" y="60"/>
                </a:cxn>
                <a:cxn ang="0">
                  <a:pos x="56" y="44"/>
                </a:cxn>
                <a:cxn ang="0">
                  <a:pos x="74" y="26"/>
                </a:cxn>
                <a:cxn ang="0">
                  <a:pos x="74" y="14"/>
                </a:cxn>
                <a:cxn ang="0">
                  <a:pos x="60" y="12"/>
                </a:cxn>
                <a:cxn ang="0">
                  <a:pos x="46" y="0"/>
                </a:cxn>
                <a:cxn ang="0">
                  <a:pos x="28" y="0"/>
                </a:cxn>
                <a:cxn ang="0">
                  <a:pos x="26" y="14"/>
                </a:cxn>
                <a:cxn ang="0">
                  <a:pos x="16" y="12"/>
                </a:cxn>
                <a:cxn ang="0">
                  <a:pos x="12" y="34"/>
                </a:cxn>
                <a:cxn ang="0">
                  <a:pos x="2" y="50"/>
                </a:cxn>
                <a:cxn ang="0">
                  <a:pos x="0" y="62"/>
                </a:cxn>
                <a:cxn ang="0">
                  <a:pos x="2" y="78"/>
                </a:cxn>
              </a:cxnLst>
              <a:rect l="0" t="0" r="r" b="b"/>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 name="Freeform 51"/>
            <p:cNvSpPr>
              <a:spLocks/>
            </p:cNvSpPr>
            <p:nvPr/>
          </p:nvSpPr>
          <p:spPr bwMode="ltGray">
            <a:xfrm>
              <a:off x="2225778" y="2078783"/>
              <a:ext cx="115788" cy="179436"/>
            </a:xfrm>
            <a:custGeom>
              <a:avLst/>
              <a:gdLst/>
              <a:ahLst/>
              <a:cxnLst>
                <a:cxn ang="0">
                  <a:pos x="78" y="10"/>
                </a:cxn>
                <a:cxn ang="0">
                  <a:pos x="74" y="10"/>
                </a:cxn>
                <a:cxn ang="0">
                  <a:pos x="58" y="10"/>
                </a:cxn>
                <a:cxn ang="0">
                  <a:pos x="54" y="4"/>
                </a:cxn>
                <a:cxn ang="0">
                  <a:pos x="38" y="0"/>
                </a:cxn>
                <a:cxn ang="0">
                  <a:pos x="36" y="32"/>
                </a:cxn>
                <a:cxn ang="0">
                  <a:pos x="26" y="50"/>
                </a:cxn>
                <a:cxn ang="0">
                  <a:pos x="20" y="42"/>
                </a:cxn>
                <a:cxn ang="0">
                  <a:pos x="16" y="30"/>
                </a:cxn>
                <a:cxn ang="0">
                  <a:pos x="6" y="30"/>
                </a:cxn>
                <a:cxn ang="0">
                  <a:pos x="0" y="42"/>
                </a:cxn>
                <a:cxn ang="0">
                  <a:pos x="0" y="52"/>
                </a:cxn>
                <a:cxn ang="0">
                  <a:pos x="6" y="58"/>
                </a:cxn>
                <a:cxn ang="0">
                  <a:pos x="16" y="76"/>
                </a:cxn>
                <a:cxn ang="0">
                  <a:pos x="16" y="92"/>
                </a:cxn>
                <a:cxn ang="0">
                  <a:pos x="20" y="104"/>
                </a:cxn>
                <a:cxn ang="0">
                  <a:pos x="30" y="98"/>
                </a:cxn>
                <a:cxn ang="0">
                  <a:pos x="28" y="88"/>
                </a:cxn>
                <a:cxn ang="0">
                  <a:pos x="32" y="84"/>
                </a:cxn>
                <a:cxn ang="0">
                  <a:pos x="36" y="94"/>
                </a:cxn>
                <a:cxn ang="0">
                  <a:pos x="48" y="92"/>
                </a:cxn>
                <a:cxn ang="0">
                  <a:pos x="58" y="88"/>
                </a:cxn>
                <a:cxn ang="0">
                  <a:pos x="60" y="74"/>
                </a:cxn>
                <a:cxn ang="0">
                  <a:pos x="68" y="68"/>
                </a:cxn>
                <a:cxn ang="0">
                  <a:pos x="70" y="48"/>
                </a:cxn>
                <a:cxn ang="0">
                  <a:pos x="64" y="42"/>
                </a:cxn>
                <a:cxn ang="0">
                  <a:pos x="48" y="38"/>
                </a:cxn>
                <a:cxn ang="0">
                  <a:pos x="64" y="32"/>
                </a:cxn>
                <a:cxn ang="0">
                  <a:pos x="74" y="28"/>
                </a:cxn>
                <a:cxn ang="0">
                  <a:pos x="74" y="20"/>
                </a:cxn>
                <a:cxn ang="0">
                  <a:pos x="80" y="20"/>
                </a:cxn>
                <a:cxn ang="0">
                  <a:pos x="78" y="10"/>
                </a:cxn>
              </a:cxnLst>
              <a:rect l="0" t="0" r="r" b="b"/>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 name="Freeform 52"/>
            <p:cNvSpPr>
              <a:spLocks/>
            </p:cNvSpPr>
            <p:nvPr/>
          </p:nvSpPr>
          <p:spPr bwMode="ltGray">
            <a:xfrm>
              <a:off x="2302488" y="2605227"/>
              <a:ext cx="127367" cy="123083"/>
            </a:xfrm>
            <a:custGeom>
              <a:avLst/>
              <a:gdLst/>
              <a:ahLst/>
              <a:cxnLst>
                <a:cxn ang="0">
                  <a:pos x="46" y="0"/>
                </a:cxn>
                <a:cxn ang="0">
                  <a:pos x="46" y="10"/>
                </a:cxn>
                <a:cxn ang="0">
                  <a:pos x="52" y="14"/>
                </a:cxn>
                <a:cxn ang="0">
                  <a:pos x="62" y="24"/>
                </a:cxn>
                <a:cxn ang="0">
                  <a:pos x="70" y="32"/>
                </a:cxn>
                <a:cxn ang="0">
                  <a:pos x="74" y="44"/>
                </a:cxn>
                <a:cxn ang="0">
                  <a:pos x="72" y="56"/>
                </a:cxn>
                <a:cxn ang="0">
                  <a:pos x="86" y="56"/>
                </a:cxn>
                <a:cxn ang="0">
                  <a:pos x="78" y="72"/>
                </a:cxn>
                <a:cxn ang="0">
                  <a:pos x="68" y="68"/>
                </a:cxn>
                <a:cxn ang="0">
                  <a:pos x="58" y="68"/>
                </a:cxn>
                <a:cxn ang="0">
                  <a:pos x="62" y="60"/>
                </a:cxn>
                <a:cxn ang="0">
                  <a:pos x="56" y="60"/>
                </a:cxn>
                <a:cxn ang="0">
                  <a:pos x="56" y="54"/>
                </a:cxn>
                <a:cxn ang="0">
                  <a:pos x="50" y="52"/>
                </a:cxn>
                <a:cxn ang="0">
                  <a:pos x="42" y="66"/>
                </a:cxn>
                <a:cxn ang="0">
                  <a:pos x="34" y="62"/>
                </a:cxn>
                <a:cxn ang="0">
                  <a:pos x="34" y="66"/>
                </a:cxn>
                <a:cxn ang="0">
                  <a:pos x="32" y="70"/>
                </a:cxn>
                <a:cxn ang="0">
                  <a:pos x="28" y="72"/>
                </a:cxn>
                <a:cxn ang="0">
                  <a:pos x="20" y="66"/>
                </a:cxn>
                <a:cxn ang="0">
                  <a:pos x="16" y="60"/>
                </a:cxn>
                <a:cxn ang="0">
                  <a:pos x="8" y="60"/>
                </a:cxn>
                <a:cxn ang="0">
                  <a:pos x="6" y="62"/>
                </a:cxn>
                <a:cxn ang="0">
                  <a:pos x="0" y="62"/>
                </a:cxn>
                <a:cxn ang="0">
                  <a:pos x="0" y="56"/>
                </a:cxn>
                <a:cxn ang="0">
                  <a:pos x="2" y="54"/>
                </a:cxn>
                <a:cxn ang="0">
                  <a:pos x="8" y="50"/>
                </a:cxn>
                <a:cxn ang="0">
                  <a:pos x="20" y="40"/>
                </a:cxn>
                <a:cxn ang="0">
                  <a:pos x="24" y="32"/>
                </a:cxn>
                <a:cxn ang="0">
                  <a:pos x="30" y="16"/>
                </a:cxn>
                <a:cxn ang="0">
                  <a:pos x="46" y="0"/>
                </a:cxn>
              </a:cxnLst>
              <a:rect l="0" t="0" r="r" b="b"/>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 name="Freeform 53"/>
            <p:cNvSpPr>
              <a:spLocks/>
            </p:cNvSpPr>
            <p:nvPr/>
          </p:nvSpPr>
          <p:spPr bwMode="ltGray">
            <a:xfrm>
              <a:off x="2350250" y="2747589"/>
              <a:ext cx="34736" cy="34107"/>
            </a:xfrm>
            <a:custGeom>
              <a:avLst/>
              <a:gdLst/>
              <a:ahLst/>
              <a:cxnLst>
                <a:cxn ang="0">
                  <a:pos x="24" y="2"/>
                </a:cxn>
                <a:cxn ang="0">
                  <a:pos x="10" y="0"/>
                </a:cxn>
                <a:cxn ang="0">
                  <a:pos x="4" y="6"/>
                </a:cxn>
                <a:cxn ang="0">
                  <a:pos x="0" y="14"/>
                </a:cxn>
                <a:cxn ang="0">
                  <a:pos x="4" y="20"/>
                </a:cxn>
                <a:cxn ang="0">
                  <a:pos x="14" y="18"/>
                </a:cxn>
                <a:cxn ang="0">
                  <a:pos x="24" y="2"/>
                </a:cxn>
              </a:cxnLst>
              <a:rect l="0" t="0" r="r" b="b"/>
              <a:pathLst>
                <a:path w="25" h="21">
                  <a:moveTo>
                    <a:pt x="24" y="2"/>
                  </a:moveTo>
                  <a:lnTo>
                    <a:pt x="10" y="0"/>
                  </a:lnTo>
                  <a:lnTo>
                    <a:pt x="4" y="6"/>
                  </a:lnTo>
                  <a:lnTo>
                    <a:pt x="0" y="14"/>
                  </a:lnTo>
                  <a:lnTo>
                    <a:pt x="4" y="20"/>
                  </a:lnTo>
                  <a:lnTo>
                    <a:pt x="14" y="18"/>
                  </a:lnTo>
                  <a:lnTo>
                    <a:pt x="24"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 name="Freeform 54"/>
            <p:cNvSpPr>
              <a:spLocks/>
            </p:cNvSpPr>
            <p:nvPr/>
          </p:nvSpPr>
          <p:spPr bwMode="ltGray">
            <a:xfrm>
              <a:off x="2260515" y="2231527"/>
              <a:ext cx="88288" cy="151259"/>
            </a:xfrm>
            <a:custGeom>
              <a:avLst/>
              <a:gdLst/>
              <a:ahLst/>
              <a:cxnLst>
                <a:cxn ang="0">
                  <a:pos x="30" y="88"/>
                </a:cxn>
                <a:cxn ang="0">
                  <a:pos x="50" y="74"/>
                </a:cxn>
                <a:cxn ang="0">
                  <a:pos x="50" y="64"/>
                </a:cxn>
                <a:cxn ang="0">
                  <a:pos x="56" y="66"/>
                </a:cxn>
                <a:cxn ang="0">
                  <a:pos x="50" y="42"/>
                </a:cxn>
                <a:cxn ang="0">
                  <a:pos x="60" y="36"/>
                </a:cxn>
                <a:cxn ang="0">
                  <a:pos x="58" y="10"/>
                </a:cxn>
                <a:cxn ang="0">
                  <a:pos x="52" y="0"/>
                </a:cxn>
                <a:cxn ang="0">
                  <a:pos x="30" y="6"/>
                </a:cxn>
                <a:cxn ang="0">
                  <a:pos x="36" y="8"/>
                </a:cxn>
                <a:cxn ang="0">
                  <a:pos x="30" y="22"/>
                </a:cxn>
                <a:cxn ang="0">
                  <a:pos x="26" y="14"/>
                </a:cxn>
                <a:cxn ang="0">
                  <a:pos x="22" y="16"/>
                </a:cxn>
                <a:cxn ang="0">
                  <a:pos x="14" y="26"/>
                </a:cxn>
                <a:cxn ang="0">
                  <a:pos x="10" y="38"/>
                </a:cxn>
                <a:cxn ang="0">
                  <a:pos x="12" y="42"/>
                </a:cxn>
                <a:cxn ang="0">
                  <a:pos x="2" y="52"/>
                </a:cxn>
                <a:cxn ang="0">
                  <a:pos x="0" y="68"/>
                </a:cxn>
                <a:cxn ang="0">
                  <a:pos x="12" y="82"/>
                </a:cxn>
                <a:cxn ang="0">
                  <a:pos x="30" y="88"/>
                </a:cxn>
              </a:cxnLst>
              <a:rect l="0" t="0" r="r" b="b"/>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 name="Freeform 55"/>
            <p:cNvSpPr>
              <a:spLocks/>
            </p:cNvSpPr>
            <p:nvPr/>
          </p:nvSpPr>
          <p:spPr bwMode="ltGray">
            <a:xfrm>
              <a:off x="2183805" y="2333849"/>
              <a:ext cx="68026" cy="93426"/>
            </a:xfrm>
            <a:custGeom>
              <a:avLst/>
              <a:gdLst/>
              <a:ahLst/>
              <a:cxnLst>
                <a:cxn ang="0">
                  <a:pos x="34" y="54"/>
                </a:cxn>
                <a:cxn ang="0">
                  <a:pos x="44" y="40"/>
                </a:cxn>
                <a:cxn ang="0">
                  <a:pos x="46" y="26"/>
                </a:cxn>
                <a:cxn ang="0">
                  <a:pos x="38" y="14"/>
                </a:cxn>
                <a:cxn ang="0">
                  <a:pos x="36" y="0"/>
                </a:cxn>
                <a:cxn ang="0">
                  <a:pos x="26" y="6"/>
                </a:cxn>
                <a:cxn ang="0">
                  <a:pos x="26" y="18"/>
                </a:cxn>
                <a:cxn ang="0">
                  <a:pos x="10" y="28"/>
                </a:cxn>
                <a:cxn ang="0">
                  <a:pos x="0" y="28"/>
                </a:cxn>
                <a:cxn ang="0">
                  <a:pos x="2" y="34"/>
                </a:cxn>
                <a:cxn ang="0">
                  <a:pos x="16" y="48"/>
                </a:cxn>
                <a:cxn ang="0">
                  <a:pos x="34" y="54"/>
                </a:cxn>
              </a:cxnLst>
              <a:rect l="0" t="0" r="r" b="b"/>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 name="Freeform 56"/>
            <p:cNvSpPr>
              <a:spLocks/>
            </p:cNvSpPr>
            <p:nvPr/>
          </p:nvSpPr>
          <p:spPr bwMode="ltGray">
            <a:xfrm>
              <a:off x="1901573" y="2040227"/>
              <a:ext cx="280785" cy="335144"/>
            </a:xfrm>
            <a:custGeom>
              <a:avLst/>
              <a:gdLst/>
              <a:ahLst/>
              <a:cxnLst>
                <a:cxn ang="0">
                  <a:pos x="178" y="98"/>
                </a:cxn>
                <a:cxn ang="0">
                  <a:pos x="194" y="50"/>
                </a:cxn>
                <a:cxn ang="0">
                  <a:pos x="172" y="20"/>
                </a:cxn>
                <a:cxn ang="0">
                  <a:pos x="164" y="36"/>
                </a:cxn>
                <a:cxn ang="0">
                  <a:pos x="154" y="86"/>
                </a:cxn>
                <a:cxn ang="0">
                  <a:pos x="140" y="88"/>
                </a:cxn>
                <a:cxn ang="0">
                  <a:pos x="148" y="48"/>
                </a:cxn>
                <a:cxn ang="0">
                  <a:pos x="134" y="54"/>
                </a:cxn>
                <a:cxn ang="0">
                  <a:pos x="118" y="46"/>
                </a:cxn>
                <a:cxn ang="0">
                  <a:pos x="122" y="34"/>
                </a:cxn>
                <a:cxn ang="0">
                  <a:pos x="112" y="16"/>
                </a:cxn>
                <a:cxn ang="0">
                  <a:pos x="96" y="32"/>
                </a:cxn>
                <a:cxn ang="0">
                  <a:pos x="100" y="12"/>
                </a:cxn>
                <a:cxn ang="0">
                  <a:pos x="88" y="4"/>
                </a:cxn>
                <a:cxn ang="0">
                  <a:pos x="38" y="24"/>
                </a:cxn>
                <a:cxn ang="0">
                  <a:pos x="10" y="46"/>
                </a:cxn>
                <a:cxn ang="0">
                  <a:pos x="24" y="64"/>
                </a:cxn>
                <a:cxn ang="0">
                  <a:pos x="16" y="72"/>
                </a:cxn>
                <a:cxn ang="0">
                  <a:pos x="8" y="86"/>
                </a:cxn>
                <a:cxn ang="0">
                  <a:pos x="12" y="96"/>
                </a:cxn>
                <a:cxn ang="0">
                  <a:pos x="60" y="106"/>
                </a:cxn>
                <a:cxn ang="0">
                  <a:pos x="74" y="128"/>
                </a:cxn>
                <a:cxn ang="0">
                  <a:pos x="36" y="110"/>
                </a:cxn>
                <a:cxn ang="0">
                  <a:pos x="2" y="122"/>
                </a:cxn>
                <a:cxn ang="0">
                  <a:pos x="2" y="140"/>
                </a:cxn>
                <a:cxn ang="0">
                  <a:pos x="18" y="150"/>
                </a:cxn>
                <a:cxn ang="0">
                  <a:pos x="28" y="156"/>
                </a:cxn>
                <a:cxn ang="0">
                  <a:pos x="20" y="168"/>
                </a:cxn>
                <a:cxn ang="0">
                  <a:pos x="22" y="186"/>
                </a:cxn>
                <a:cxn ang="0">
                  <a:pos x="56" y="192"/>
                </a:cxn>
                <a:cxn ang="0">
                  <a:pos x="96" y="180"/>
                </a:cxn>
                <a:cxn ang="0">
                  <a:pos x="116" y="178"/>
                </a:cxn>
                <a:cxn ang="0">
                  <a:pos x="126" y="192"/>
                </a:cxn>
                <a:cxn ang="0">
                  <a:pos x="140" y="198"/>
                </a:cxn>
                <a:cxn ang="0">
                  <a:pos x="166" y="192"/>
                </a:cxn>
                <a:cxn ang="0">
                  <a:pos x="170" y="178"/>
                </a:cxn>
                <a:cxn ang="0">
                  <a:pos x="158" y="170"/>
                </a:cxn>
                <a:cxn ang="0">
                  <a:pos x="180" y="176"/>
                </a:cxn>
                <a:cxn ang="0">
                  <a:pos x="194" y="170"/>
                </a:cxn>
                <a:cxn ang="0">
                  <a:pos x="184" y="150"/>
                </a:cxn>
                <a:cxn ang="0">
                  <a:pos x="174" y="132"/>
                </a:cxn>
                <a:cxn ang="0">
                  <a:pos x="180" y="104"/>
                </a:cxn>
              </a:cxnLst>
              <a:rect l="0" t="0" r="r" b="b"/>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 name="Freeform 57"/>
            <p:cNvSpPr>
              <a:spLocks/>
            </p:cNvSpPr>
            <p:nvPr/>
          </p:nvSpPr>
          <p:spPr bwMode="ltGray">
            <a:xfrm>
              <a:off x="2547090" y="1487092"/>
              <a:ext cx="578940" cy="535341"/>
            </a:xfrm>
            <a:custGeom>
              <a:avLst/>
              <a:gdLst/>
              <a:ahLst/>
              <a:cxnLst>
                <a:cxn ang="0">
                  <a:pos x="140" y="32"/>
                </a:cxn>
                <a:cxn ang="0">
                  <a:pos x="158" y="26"/>
                </a:cxn>
                <a:cxn ang="0">
                  <a:pos x="176" y="40"/>
                </a:cxn>
                <a:cxn ang="0">
                  <a:pos x="180" y="14"/>
                </a:cxn>
                <a:cxn ang="0">
                  <a:pos x="210" y="28"/>
                </a:cxn>
                <a:cxn ang="0">
                  <a:pos x="220" y="6"/>
                </a:cxn>
                <a:cxn ang="0">
                  <a:pos x="238" y="8"/>
                </a:cxn>
                <a:cxn ang="0">
                  <a:pos x="272" y="6"/>
                </a:cxn>
                <a:cxn ang="0">
                  <a:pos x="292" y="0"/>
                </a:cxn>
                <a:cxn ang="0">
                  <a:pos x="308" y="16"/>
                </a:cxn>
                <a:cxn ang="0">
                  <a:pos x="350" y="18"/>
                </a:cxn>
                <a:cxn ang="0">
                  <a:pos x="376" y="40"/>
                </a:cxn>
                <a:cxn ang="0">
                  <a:pos x="392" y="68"/>
                </a:cxn>
                <a:cxn ang="0">
                  <a:pos x="402" y="86"/>
                </a:cxn>
                <a:cxn ang="0">
                  <a:pos x="322" y="120"/>
                </a:cxn>
                <a:cxn ang="0">
                  <a:pos x="314" y="138"/>
                </a:cxn>
                <a:cxn ang="0">
                  <a:pos x="250" y="180"/>
                </a:cxn>
                <a:cxn ang="0">
                  <a:pos x="224" y="190"/>
                </a:cxn>
                <a:cxn ang="0">
                  <a:pos x="214" y="200"/>
                </a:cxn>
                <a:cxn ang="0">
                  <a:pos x="192" y="220"/>
                </a:cxn>
                <a:cxn ang="0">
                  <a:pos x="156" y="252"/>
                </a:cxn>
                <a:cxn ang="0">
                  <a:pos x="138" y="266"/>
                </a:cxn>
                <a:cxn ang="0">
                  <a:pos x="102" y="266"/>
                </a:cxn>
                <a:cxn ang="0">
                  <a:pos x="100" y="272"/>
                </a:cxn>
                <a:cxn ang="0">
                  <a:pos x="120" y="294"/>
                </a:cxn>
                <a:cxn ang="0">
                  <a:pos x="110" y="312"/>
                </a:cxn>
                <a:cxn ang="0">
                  <a:pos x="72" y="304"/>
                </a:cxn>
                <a:cxn ang="0">
                  <a:pos x="38" y="300"/>
                </a:cxn>
                <a:cxn ang="0">
                  <a:pos x="20" y="296"/>
                </a:cxn>
                <a:cxn ang="0">
                  <a:pos x="4" y="270"/>
                </a:cxn>
                <a:cxn ang="0">
                  <a:pos x="38" y="260"/>
                </a:cxn>
                <a:cxn ang="0">
                  <a:pos x="40" y="234"/>
                </a:cxn>
                <a:cxn ang="0">
                  <a:pos x="58" y="232"/>
                </a:cxn>
                <a:cxn ang="0">
                  <a:pos x="68" y="246"/>
                </a:cxn>
                <a:cxn ang="0">
                  <a:pos x="72" y="226"/>
                </a:cxn>
                <a:cxn ang="0">
                  <a:pos x="68" y="204"/>
                </a:cxn>
                <a:cxn ang="0">
                  <a:pos x="114" y="206"/>
                </a:cxn>
                <a:cxn ang="0">
                  <a:pos x="108" y="178"/>
                </a:cxn>
                <a:cxn ang="0">
                  <a:pos x="108" y="144"/>
                </a:cxn>
                <a:cxn ang="0">
                  <a:pos x="126" y="116"/>
                </a:cxn>
                <a:cxn ang="0">
                  <a:pos x="142" y="130"/>
                </a:cxn>
                <a:cxn ang="0">
                  <a:pos x="148" y="156"/>
                </a:cxn>
                <a:cxn ang="0">
                  <a:pos x="150" y="130"/>
                </a:cxn>
                <a:cxn ang="0">
                  <a:pos x="216" y="110"/>
                </a:cxn>
                <a:cxn ang="0">
                  <a:pos x="162" y="120"/>
                </a:cxn>
                <a:cxn ang="0">
                  <a:pos x="156" y="116"/>
                </a:cxn>
                <a:cxn ang="0">
                  <a:pos x="130" y="108"/>
                </a:cxn>
                <a:cxn ang="0">
                  <a:pos x="114" y="94"/>
                </a:cxn>
                <a:cxn ang="0">
                  <a:pos x="124" y="52"/>
                </a:cxn>
              </a:cxnLst>
              <a:rect l="0" t="0" r="r" b="b"/>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 name="Freeform 58"/>
            <p:cNvSpPr>
              <a:spLocks/>
            </p:cNvSpPr>
            <p:nvPr/>
          </p:nvSpPr>
          <p:spPr bwMode="ltGray">
            <a:xfrm>
              <a:off x="2826427" y="1564205"/>
              <a:ext cx="916172" cy="1414723"/>
            </a:xfrm>
            <a:custGeom>
              <a:avLst/>
              <a:gdLst/>
              <a:ahLst/>
              <a:cxnLst>
                <a:cxn ang="0">
                  <a:pos x="118" y="388"/>
                </a:cxn>
                <a:cxn ang="0">
                  <a:pos x="114" y="336"/>
                </a:cxn>
                <a:cxn ang="0">
                  <a:pos x="24" y="314"/>
                </a:cxn>
                <a:cxn ang="0">
                  <a:pos x="10" y="274"/>
                </a:cxn>
                <a:cxn ang="0">
                  <a:pos x="36" y="252"/>
                </a:cxn>
                <a:cxn ang="0">
                  <a:pos x="38" y="236"/>
                </a:cxn>
                <a:cxn ang="0">
                  <a:pos x="14" y="192"/>
                </a:cxn>
                <a:cxn ang="0">
                  <a:pos x="68" y="178"/>
                </a:cxn>
                <a:cxn ang="0">
                  <a:pos x="112" y="162"/>
                </a:cxn>
                <a:cxn ang="0">
                  <a:pos x="104" y="126"/>
                </a:cxn>
                <a:cxn ang="0">
                  <a:pos x="140" y="98"/>
                </a:cxn>
                <a:cxn ang="0">
                  <a:pos x="162" y="100"/>
                </a:cxn>
                <a:cxn ang="0">
                  <a:pos x="182" y="62"/>
                </a:cxn>
                <a:cxn ang="0">
                  <a:pos x="212" y="52"/>
                </a:cxn>
                <a:cxn ang="0">
                  <a:pos x="276" y="80"/>
                </a:cxn>
                <a:cxn ang="0">
                  <a:pos x="298" y="56"/>
                </a:cxn>
                <a:cxn ang="0">
                  <a:pos x="314" y="64"/>
                </a:cxn>
                <a:cxn ang="0">
                  <a:pos x="344" y="104"/>
                </a:cxn>
                <a:cxn ang="0">
                  <a:pos x="350" y="48"/>
                </a:cxn>
                <a:cxn ang="0">
                  <a:pos x="358" y="22"/>
                </a:cxn>
                <a:cxn ang="0">
                  <a:pos x="404" y="26"/>
                </a:cxn>
                <a:cxn ang="0">
                  <a:pos x="440" y="0"/>
                </a:cxn>
                <a:cxn ang="0">
                  <a:pos x="494" y="12"/>
                </a:cxn>
                <a:cxn ang="0">
                  <a:pos x="504" y="34"/>
                </a:cxn>
                <a:cxn ang="0">
                  <a:pos x="526" y="54"/>
                </a:cxn>
                <a:cxn ang="0">
                  <a:pos x="558" y="86"/>
                </a:cxn>
                <a:cxn ang="0">
                  <a:pos x="496" y="88"/>
                </a:cxn>
                <a:cxn ang="0">
                  <a:pos x="438" y="110"/>
                </a:cxn>
                <a:cxn ang="0">
                  <a:pos x="480" y="98"/>
                </a:cxn>
                <a:cxn ang="0">
                  <a:pos x="518" y="102"/>
                </a:cxn>
                <a:cxn ang="0">
                  <a:pos x="500" y="124"/>
                </a:cxn>
                <a:cxn ang="0">
                  <a:pos x="552" y="106"/>
                </a:cxn>
                <a:cxn ang="0">
                  <a:pos x="506" y="168"/>
                </a:cxn>
                <a:cxn ang="0">
                  <a:pos x="578" y="138"/>
                </a:cxn>
                <a:cxn ang="0">
                  <a:pos x="608" y="118"/>
                </a:cxn>
                <a:cxn ang="0">
                  <a:pos x="636" y="148"/>
                </a:cxn>
                <a:cxn ang="0">
                  <a:pos x="610" y="162"/>
                </a:cxn>
                <a:cxn ang="0">
                  <a:pos x="580" y="180"/>
                </a:cxn>
                <a:cxn ang="0">
                  <a:pos x="580" y="210"/>
                </a:cxn>
                <a:cxn ang="0">
                  <a:pos x="550" y="260"/>
                </a:cxn>
                <a:cxn ang="0">
                  <a:pos x="548" y="350"/>
                </a:cxn>
                <a:cxn ang="0">
                  <a:pos x="512" y="360"/>
                </a:cxn>
                <a:cxn ang="0">
                  <a:pos x="532" y="400"/>
                </a:cxn>
                <a:cxn ang="0">
                  <a:pos x="510" y="456"/>
                </a:cxn>
                <a:cxn ang="0">
                  <a:pos x="490" y="488"/>
                </a:cxn>
                <a:cxn ang="0">
                  <a:pos x="488" y="570"/>
                </a:cxn>
                <a:cxn ang="0">
                  <a:pos x="444" y="564"/>
                </a:cxn>
                <a:cxn ang="0">
                  <a:pos x="422" y="616"/>
                </a:cxn>
                <a:cxn ang="0">
                  <a:pos x="364" y="630"/>
                </a:cxn>
                <a:cxn ang="0">
                  <a:pos x="312" y="678"/>
                </a:cxn>
                <a:cxn ang="0">
                  <a:pos x="240" y="696"/>
                </a:cxn>
                <a:cxn ang="0">
                  <a:pos x="212" y="746"/>
                </a:cxn>
                <a:cxn ang="0">
                  <a:pos x="182" y="812"/>
                </a:cxn>
                <a:cxn ang="0">
                  <a:pos x="144" y="820"/>
                </a:cxn>
                <a:cxn ang="0">
                  <a:pos x="100" y="766"/>
                </a:cxn>
                <a:cxn ang="0">
                  <a:pos x="82" y="626"/>
                </a:cxn>
                <a:cxn ang="0">
                  <a:pos x="134" y="576"/>
                </a:cxn>
                <a:cxn ang="0">
                  <a:pos x="102" y="522"/>
                </a:cxn>
                <a:cxn ang="0">
                  <a:pos x="124" y="488"/>
                </a:cxn>
                <a:cxn ang="0">
                  <a:pos x="116" y="460"/>
                </a:cxn>
              </a:cxnLst>
              <a:rect l="0" t="0" r="r" b="b"/>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 name="Freeform 59"/>
            <p:cNvSpPr>
              <a:spLocks/>
            </p:cNvSpPr>
            <p:nvPr/>
          </p:nvSpPr>
          <p:spPr bwMode="ltGray">
            <a:xfrm>
              <a:off x="2958137" y="2470279"/>
              <a:ext cx="41973" cy="53386"/>
            </a:xfrm>
            <a:custGeom>
              <a:avLst/>
              <a:gdLst/>
              <a:ahLst/>
              <a:cxnLst>
                <a:cxn ang="0">
                  <a:pos x="6" y="0"/>
                </a:cxn>
                <a:cxn ang="0">
                  <a:pos x="16" y="12"/>
                </a:cxn>
                <a:cxn ang="0">
                  <a:pos x="28" y="24"/>
                </a:cxn>
                <a:cxn ang="0">
                  <a:pos x="20" y="32"/>
                </a:cxn>
                <a:cxn ang="0">
                  <a:pos x="6" y="28"/>
                </a:cxn>
                <a:cxn ang="0">
                  <a:pos x="0" y="14"/>
                </a:cxn>
                <a:cxn ang="0">
                  <a:pos x="6" y="0"/>
                </a:cxn>
              </a:cxnLst>
              <a:rect l="0" t="0" r="r" b="b"/>
              <a:pathLst>
                <a:path w="29" h="33">
                  <a:moveTo>
                    <a:pt x="6" y="0"/>
                  </a:moveTo>
                  <a:lnTo>
                    <a:pt x="16" y="12"/>
                  </a:lnTo>
                  <a:lnTo>
                    <a:pt x="28" y="24"/>
                  </a:lnTo>
                  <a:lnTo>
                    <a:pt x="20" y="32"/>
                  </a:lnTo>
                  <a:lnTo>
                    <a:pt x="6" y="28"/>
                  </a:lnTo>
                  <a:lnTo>
                    <a:pt x="0" y="14"/>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 name="Freeform 60"/>
            <p:cNvSpPr>
              <a:spLocks/>
            </p:cNvSpPr>
            <p:nvPr/>
          </p:nvSpPr>
          <p:spPr bwMode="ltGray">
            <a:xfrm>
              <a:off x="2214200" y="4067404"/>
              <a:ext cx="39078" cy="31141"/>
            </a:xfrm>
            <a:custGeom>
              <a:avLst/>
              <a:gdLst/>
              <a:ahLst/>
              <a:cxnLst>
                <a:cxn ang="0">
                  <a:pos x="14" y="0"/>
                </a:cxn>
                <a:cxn ang="0">
                  <a:pos x="26" y="8"/>
                </a:cxn>
                <a:cxn ang="0">
                  <a:pos x="24" y="14"/>
                </a:cxn>
                <a:cxn ang="0">
                  <a:pos x="12" y="18"/>
                </a:cxn>
                <a:cxn ang="0">
                  <a:pos x="2" y="16"/>
                </a:cxn>
                <a:cxn ang="0">
                  <a:pos x="0" y="8"/>
                </a:cxn>
                <a:cxn ang="0">
                  <a:pos x="14" y="0"/>
                </a:cxn>
              </a:cxnLst>
              <a:rect l="0" t="0" r="r" b="b"/>
              <a:pathLst>
                <a:path w="27" h="19">
                  <a:moveTo>
                    <a:pt x="14" y="0"/>
                  </a:moveTo>
                  <a:lnTo>
                    <a:pt x="26" y="8"/>
                  </a:lnTo>
                  <a:lnTo>
                    <a:pt x="24" y="14"/>
                  </a:lnTo>
                  <a:lnTo>
                    <a:pt x="12" y="18"/>
                  </a:lnTo>
                  <a:lnTo>
                    <a:pt x="2" y="16"/>
                  </a:lnTo>
                  <a:lnTo>
                    <a:pt x="0" y="8"/>
                  </a:lnTo>
                  <a:lnTo>
                    <a:pt x="1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 name="Freeform 61"/>
            <p:cNvSpPr>
              <a:spLocks/>
            </p:cNvSpPr>
            <p:nvPr/>
          </p:nvSpPr>
          <p:spPr bwMode="ltGray">
            <a:xfrm>
              <a:off x="2238804" y="4116341"/>
              <a:ext cx="23157" cy="31142"/>
            </a:xfrm>
            <a:custGeom>
              <a:avLst/>
              <a:gdLst/>
              <a:ahLst/>
              <a:cxnLst>
                <a:cxn ang="0">
                  <a:pos x="8" y="0"/>
                </a:cxn>
                <a:cxn ang="0">
                  <a:pos x="16" y="6"/>
                </a:cxn>
                <a:cxn ang="0">
                  <a:pos x="16" y="14"/>
                </a:cxn>
                <a:cxn ang="0">
                  <a:pos x="0" y="18"/>
                </a:cxn>
                <a:cxn ang="0">
                  <a:pos x="2" y="4"/>
                </a:cxn>
                <a:cxn ang="0">
                  <a:pos x="8" y="0"/>
                </a:cxn>
              </a:cxnLst>
              <a:rect l="0" t="0" r="r" b="b"/>
              <a:pathLst>
                <a:path w="17" h="19">
                  <a:moveTo>
                    <a:pt x="8" y="0"/>
                  </a:moveTo>
                  <a:lnTo>
                    <a:pt x="16" y="6"/>
                  </a:lnTo>
                  <a:lnTo>
                    <a:pt x="16" y="14"/>
                  </a:lnTo>
                  <a:lnTo>
                    <a:pt x="0" y="18"/>
                  </a:lnTo>
                  <a:lnTo>
                    <a:pt x="2"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 name="Freeform 62"/>
            <p:cNvSpPr>
              <a:spLocks/>
            </p:cNvSpPr>
            <p:nvPr/>
          </p:nvSpPr>
          <p:spPr bwMode="ltGray">
            <a:xfrm>
              <a:off x="2214200" y="4122272"/>
              <a:ext cx="15921" cy="25211"/>
            </a:xfrm>
            <a:custGeom>
              <a:avLst/>
              <a:gdLst/>
              <a:ahLst/>
              <a:cxnLst>
                <a:cxn ang="0">
                  <a:pos x="6" y="0"/>
                </a:cxn>
                <a:cxn ang="0">
                  <a:pos x="10" y="14"/>
                </a:cxn>
                <a:cxn ang="0">
                  <a:pos x="0" y="12"/>
                </a:cxn>
                <a:cxn ang="0">
                  <a:pos x="6" y="0"/>
                </a:cxn>
              </a:cxnLst>
              <a:rect l="0" t="0" r="r" b="b"/>
              <a:pathLst>
                <a:path w="11" h="15">
                  <a:moveTo>
                    <a:pt x="6" y="0"/>
                  </a:moveTo>
                  <a:lnTo>
                    <a:pt x="10" y="14"/>
                  </a:lnTo>
                  <a:lnTo>
                    <a:pt x="0" y="12"/>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 name="Freeform 63"/>
            <p:cNvSpPr>
              <a:spLocks/>
            </p:cNvSpPr>
            <p:nvPr/>
          </p:nvSpPr>
          <p:spPr bwMode="ltGray">
            <a:xfrm>
              <a:off x="2298146" y="4254254"/>
              <a:ext cx="157760" cy="69698"/>
            </a:xfrm>
            <a:custGeom>
              <a:avLst/>
              <a:gdLst/>
              <a:ahLst/>
              <a:cxnLst>
                <a:cxn ang="0">
                  <a:pos x="18" y="4"/>
                </a:cxn>
                <a:cxn ang="0">
                  <a:pos x="30" y="0"/>
                </a:cxn>
                <a:cxn ang="0">
                  <a:pos x="42" y="6"/>
                </a:cxn>
                <a:cxn ang="0">
                  <a:pos x="56" y="2"/>
                </a:cxn>
                <a:cxn ang="0">
                  <a:pos x="72" y="2"/>
                </a:cxn>
                <a:cxn ang="0">
                  <a:pos x="78" y="12"/>
                </a:cxn>
                <a:cxn ang="0">
                  <a:pos x="88" y="22"/>
                </a:cxn>
                <a:cxn ang="0">
                  <a:pos x="108" y="24"/>
                </a:cxn>
                <a:cxn ang="0">
                  <a:pos x="92" y="28"/>
                </a:cxn>
                <a:cxn ang="0">
                  <a:pos x="70" y="28"/>
                </a:cxn>
                <a:cxn ang="0">
                  <a:pos x="64" y="34"/>
                </a:cxn>
                <a:cxn ang="0">
                  <a:pos x="52" y="34"/>
                </a:cxn>
                <a:cxn ang="0">
                  <a:pos x="42" y="40"/>
                </a:cxn>
                <a:cxn ang="0">
                  <a:pos x="32" y="32"/>
                </a:cxn>
                <a:cxn ang="0">
                  <a:pos x="10" y="34"/>
                </a:cxn>
                <a:cxn ang="0">
                  <a:pos x="4" y="34"/>
                </a:cxn>
                <a:cxn ang="0">
                  <a:pos x="0" y="28"/>
                </a:cxn>
                <a:cxn ang="0">
                  <a:pos x="20" y="22"/>
                </a:cxn>
                <a:cxn ang="0">
                  <a:pos x="28" y="22"/>
                </a:cxn>
                <a:cxn ang="0">
                  <a:pos x="26" y="16"/>
                </a:cxn>
                <a:cxn ang="0">
                  <a:pos x="26" y="10"/>
                </a:cxn>
                <a:cxn ang="0">
                  <a:pos x="18" y="4"/>
                </a:cxn>
              </a:cxnLst>
              <a:rect l="0" t="0" r="r" b="b"/>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 name="Freeform 64"/>
            <p:cNvSpPr>
              <a:spLocks/>
            </p:cNvSpPr>
            <p:nvPr/>
          </p:nvSpPr>
          <p:spPr bwMode="ltGray">
            <a:xfrm>
              <a:off x="2065122" y="4168244"/>
              <a:ext cx="240259" cy="97874"/>
            </a:xfrm>
            <a:custGeom>
              <a:avLst/>
              <a:gdLst/>
              <a:ahLst/>
              <a:cxnLst>
                <a:cxn ang="0">
                  <a:pos x="82" y="6"/>
                </a:cxn>
                <a:cxn ang="0">
                  <a:pos x="70" y="4"/>
                </a:cxn>
                <a:cxn ang="0">
                  <a:pos x="52" y="2"/>
                </a:cxn>
                <a:cxn ang="0">
                  <a:pos x="38" y="0"/>
                </a:cxn>
                <a:cxn ang="0">
                  <a:pos x="20" y="8"/>
                </a:cxn>
                <a:cxn ang="0">
                  <a:pos x="10" y="16"/>
                </a:cxn>
                <a:cxn ang="0">
                  <a:pos x="0" y="26"/>
                </a:cxn>
                <a:cxn ang="0">
                  <a:pos x="12" y="24"/>
                </a:cxn>
                <a:cxn ang="0">
                  <a:pos x="24" y="20"/>
                </a:cxn>
                <a:cxn ang="0">
                  <a:pos x="36" y="12"/>
                </a:cxn>
                <a:cxn ang="0">
                  <a:pos x="46" y="12"/>
                </a:cxn>
                <a:cxn ang="0">
                  <a:pos x="42" y="16"/>
                </a:cxn>
                <a:cxn ang="0">
                  <a:pos x="36" y="20"/>
                </a:cxn>
                <a:cxn ang="0">
                  <a:pos x="46" y="20"/>
                </a:cxn>
                <a:cxn ang="0">
                  <a:pos x="58" y="20"/>
                </a:cxn>
                <a:cxn ang="0">
                  <a:pos x="74" y="16"/>
                </a:cxn>
                <a:cxn ang="0">
                  <a:pos x="74" y="20"/>
                </a:cxn>
                <a:cxn ang="0">
                  <a:pos x="78" y="24"/>
                </a:cxn>
                <a:cxn ang="0">
                  <a:pos x="98" y="26"/>
                </a:cxn>
                <a:cxn ang="0">
                  <a:pos x="100" y="32"/>
                </a:cxn>
                <a:cxn ang="0">
                  <a:pos x="102" y="38"/>
                </a:cxn>
                <a:cxn ang="0">
                  <a:pos x="106" y="40"/>
                </a:cxn>
                <a:cxn ang="0">
                  <a:pos x="120" y="44"/>
                </a:cxn>
                <a:cxn ang="0">
                  <a:pos x="122" y="48"/>
                </a:cxn>
                <a:cxn ang="0">
                  <a:pos x="112" y="54"/>
                </a:cxn>
                <a:cxn ang="0">
                  <a:pos x="136" y="56"/>
                </a:cxn>
                <a:cxn ang="0">
                  <a:pos x="150" y="56"/>
                </a:cxn>
                <a:cxn ang="0">
                  <a:pos x="154" y="52"/>
                </a:cxn>
                <a:cxn ang="0">
                  <a:pos x="164" y="52"/>
                </a:cxn>
                <a:cxn ang="0">
                  <a:pos x="166" y="48"/>
                </a:cxn>
                <a:cxn ang="0">
                  <a:pos x="162" y="48"/>
                </a:cxn>
                <a:cxn ang="0">
                  <a:pos x="156" y="38"/>
                </a:cxn>
                <a:cxn ang="0">
                  <a:pos x="146" y="38"/>
                </a:cxn>
                <a:cxn ang="0">
                  <a:pos x="144" y="34"/>
                </a:cxn>
                <a:cxn ang="0">
                  <a:pos x="136" y="30"/>
                </a:cxn>
                <a:cxn ang="0">
                  <a:pos x="120" y="26"/>
                </a:cxn>
                <a:cxn ang="0">
                  <a:pos x="114" y="18"/>
                </a:cxn>
                <a:cxn ang="0">
                  <a:pos x="102" y="8"/>
                </a:cxn>
                <a:cxn ang="0">
                  <a:pos x="104" y="18"/>
                </a:cxn>
                <a:cxn ang="0">
                  <a:pos x="96" y="16"/>
                </a:cxn>
                <a:cxn ang="0">
                  <a:pos x="88" y="12"/>
                </a:cxn>
                <a:cxn ang="0">
                  <a:pos x="82" y="6"/>
                </a:cxn>
              </a:cxnLst>
              <a:rect l="0" t="0" r="r" b="b"/>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 name="Freeform 65"/>
            <p:cNvSpPr>
              <a:spLocks/>
            </p:cNvSpPr>
            <p:nvPr/>
          </p:nvSpPr>
          <p:spPr bwMode="ltGray">
            <a:xfrm>
              <a:off x="2212752" y="4301708"/>
              <a:ext cx="46316" cy="25210"/>
            </a:xfrm>
            <a:custGeom>
              <a:avLst/>
              <a:gdLst/>
              <a:ahLst/>
              <a:cxnLst>
                <a:cxn ang="0">
                  <a:pos x="32" y="10"/>
                </a:cxn>
                <a:cxn ang="0">
                  <a:pos x="28" y="6"/>
                </a:cxn>
                <a:cxn ang="0">
                  <a:pos x="24" y="0"/>
                </a:cxn>
                <a:cxn ang="0">
                  <a:pos x="12" y="0"/>
                </a:cxn>
                <a:cxn ang="0">
                  <a:pos x="4" y="2"/>
                </a:cxn>
                <a:cxn ang="0">
                  <a:pos x="0" y="8"/>
                </a:cxn>
                <a:cxn ang="0">
                  <a:pos x="6" y="8"/>
                </a:cxn>
                <a:cxn ang="0">
                  <a:pos x="10" y="12"/>
                </a:cxn>
                <a:cxn ang="0">
                  <a:pos x="24" y="14"/>
                </a:cxn>
                <a:cxn ang="0">
                  <a:pos x="32" y="10"/>
                </a:cxn>
              </a:cxnLst>
              <a:rect l="0" t="0" r="r" b="b"/>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3" name="Freeform 66"/>
            <p:cNvSpPr>
              <a:spLocks/>
            </p:cNvSpPr>
            <p:nvPr/>
          </p:nvSpPr>
          <p:spPr bwMode="ltGray">
            <a:xfrm>
              <a:off x="2453012" y="4294293"/>
              <a:ext cx="39079" cy="17795"/>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 name="Freeform 67"/>
            <p:cNvSpPr>
              <a:spLocks/>
            </p:cNvSpPr>
            <p:nvPr/>
          </p:nvSpPr>
          <p:spPr bwMode="ltGray">
            <a:xfrm>
              <a:off x="2257620" y="4663545"/>
              <a:ext cx="1029065" cy="1177453"/>
            </a:xfrm>
            <a:custGeom>
              <a:avLst/>
              <a:gdLst/>
              <a:ahLst/>
              <a:cxnLst>
                <a:cxn ang="0">
                  <a:pos x="420" y="686"/>
                </a:cxn>
                <a:cxn ang="0">
                  <a:pos x="408" y="664"/>
                </a:cxn>
                <a:cxn ang="0">
                  <a:pos x="400" y="656"/>
                </a:cxn>
                <a:cxn ang="0">
                  <a:pos x="382" y="644"/>
                </a:cxn>
                <a:cxn ang="0">
                  <a:pos x="364" y="634"/>
                </a:cxn>
                <a:cxn ang="0">
                  <a:pos x="358" y="628"/>
                </a:cxn>
                <a:cxn ang="0">
                  <a:pos x="360" y="610"/>
                </a:cxn>
                <a:cxn ang="0">
                  <a:pos x="368" y="596"/>
                </a:cxn>
                <a:cxn ang="0">
                  <a:pos x="376" y="590"/>
                </a:cxn>
                <a:cxn ang="0">
                  <a:pos x="406" y="574"/>
                </a:cxn>
                <a:cxn ang="0">
                  <a:pos x="380" y="538"/>
                </a:cxn>
                <a:cxn ang="0">
                  <a:pos x="202" y="338"/>
                </a:cxn>
                <a:cxn ang="0">
                  <a:pos x="0" y="218"/>
                </a:cxn>
                <a:cxn ang="0">
                  <a:pos x="218" y="0"/>
                </a:cxn>
                <a:cxn ang="0">
                  <a:pos x="428" y="30"/>
                </a:cxn>
                <a:cxn ang="0">
                  <a:pos x="434" y="56"/>
                </a:cxn>
                <a:cxn ang="0">
                  <a:pos x="448" y="70"/>
                </a:cxn>
                <a:cxn ang="0">
                  <a:pos x="464" y="102"/>
                </a:cxn>
                <a:cxn ang="0">
                  <a:pos x="476" y="114"/>
                </a:cxn>
                <a:cxn ang="0">
                  <a:pos x="502" y="114"/>
                </a:cxn>
                <a:cxn ang="0">
                  <a:pos x="534" y="124"/>
                </a:cxn>
                <a:cxn ang="0">
                  <a:pos x="548" y="144"/>
                </a:cxn>
                <a:cxn ang="0">
                  <a:pos x="582" y="146"/>
                </a:cxn>
                <a:cxn ang="0">
                  <a:pos x="644" y="160"/>
                </a:cxn>
                <a:cxn ang="0">
                  <a:pos x="680" y="186"/>
                </a:cxn>
                <a:cxn ang="0">
                  <a:pos x="694" y="186"/>
                </a:cxn>
                <a:cxn ang="0">
                  <a:pos x="706" y="208"/>
                </a:cxn>
                <a:cxn ang="0">
                  <a:pos x="712" y="238"/>
                </a:cxn>
                <a:cxn ang="0">
                  <a:pos x="698" y="260"/>
                </a:cxn>
                <a:cxn ang="0">
                  <a:pos x="668" y="296"/>
                </a:cxn>
                <a:cxn ang="0">
                  <a:pos x="648" y="320"/>
                </a:cxn>
                <a:cxn ang="0">
                  <a:pos x="642" y="342"/>
                </a:cxn>
                <a:cxn ang="0">
                  <a:pos x="644" y="366"/>
                </a:cxn>
                <a:cxn ang="0">
                  <a:pos x="640" y="402"/>
                </a:cxn>
                <a:cxn ang="0">
                  <a:pos x="630" y="426"/>
                </a:cxn>
                <a:cxn ang="0">
                  <a:pos x="618" y="462"/>
                </a:cxn>
                <a:cxn ang="0">
                  <a:pos x="598" y="496"/>
                </a:cxn>
                <a:cxn ang="0">
                  <a:pos x="556" y="496"/>
                </a:cxn>
                <a:cxn ang="0">
                  <a:pos x="554" y="500"/>
                </a:cxn>
                <a:cxn ang="0">
                  <a:pos x="528" y="510"/>
                </a:cxn>
                <a:cxn ang="0">
                  <a:pos x="492" y="544"/>
                </a:cxn>
                <a:cxn ang="0">
                  <a:pos x="486" y="556"/>
                </a:cxn>
                <a:cxn ang="0">
                  <a:pos x="490" y="596"/>
                </a:cxn>
                <a:cxn ang="0">
                  <a:pos x="462" y="628"/>
                </a:cxn>
                <a:cxn ang="0">
                  <a:pos x="452" y="636"/>
                </a:cxn>
                <a:cxn ang="0">
                  <a:pos x="448" y="654"/>
                </a:cxn>
                <a:cxn ang="0">
                  <a:pos x="436" y="658"/>
                </a:cxn>
                <a:cxn ang="0">
                  <a:pos x="434" y="686"/>
                </a:cxn>
              </a:cxnLst>
              <a:rect l="0" t="0" r="r" b="b"/>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 name="Freeform 68"/>
            <p:cNvSpPr>
              <a:spLocks/>
            </p:cNvSpPr>
            <p:nvPr/>
          </p:nvSpPr>
          <p:spPr bwMode="ltGray">
            <a:xfrm>
              <a:off x="2599195" y="5375355"/>
              <a:ext cx="222892" cy="278793"/>
            </a:xfrm>
            <a:custGeom>
              <a:avLst/>
              <a:gdLst/>
              <a:ahLst/>
              <a:cxnLst>
                <a:cxn ang="0">
                  <a:pos x="88" y="16"/>
                </a:cxn>
                <a:cxn ang="0">
                  <a:pos x="88" y="32"/>
                </a:cxn>
                <a:cxn ang="0">
                  <a:pos x="92" y="42"/>
                </a:cxn>
                <a:cxn ang="0">
                  <a:pos x="92" y="64"/>
                </a:cxn>
                <a:cxn ang="0">
                  <a:pos x="102" y="62"/>
                </a:cxn>
                <a:cxn ang="0">
                  <a:pos x="114" y="66"/>
                </a:cxn>
                <a:cxn ang="0">
                  <a:pos x="116" y="62"/>
                </a:cxn>
                <a:cxn ang="0">
                  <a:pos x="120" y="62"/>
                </a:cxn>
                <a:cxn ang="0">
                  <a:pos x="126" y="64"/>
                </a:cxn>
                <a:cxn ang="0">
                  <a:pos x="130" y="68"/>
                </a:cxn>
                <a:cxn ang="0">
                  <a:pos x="134" y="82"/>
                </a:cxn>
                <a:cxn ang="0">
                  <a:pos x="136" y="92"/>
                </a:cxn>
                <a:cxn ang="0">
                  <a:pos x="140" y="98"/>
                </a:cxn>
                <a:cxn ang="0">
                  <a:pos x="144" y="98"/>
                </a:cxn>
                <a:cxn ang="0">
                  <a:pos x="146" y="94"/>
                </a:cxn>
                <a:cxn ang="0">
                  <a:pos x="150" y="92"/>
                </a:cxn>
                <a:cxn ang="0">
                  <a:pos x="154" y="98"/>
                </a:cxn>
                <a:cxn ang="0">
                  <a:pos x="154" y="102"/>
                </a:cxn>
                <a:cxn ang="0">
                  <a:pos x="154" y="122"/>
                </a:cxn>
                <a:cxn ang="0">
                  <a:pos x="150" y="142"/>
                </a:cxn>
                <a:cxn ang="0">
                  <a:pos x="146" y="148"/>
                </a:cxn>
                <a:cxn ang="0">
                  <a:pos x="140" y="152"/>
                </a:cxn>
                <a:cxn ang="0">
                  <a:pos x="134" y="156"/>
                </a:cxn>
                <a:cxn ang="0">
                  <a:pos x="126" y="162"/>
                </a:cxn>
                <a:cxn ang="0">
                  <a:pos x="120" y="162"/>
                </a:cxn>
                <a:cxn ang="0">
                  <a:pos x="116" y="164"/>
                </a:cxn>
                <a:cxn ang="0">
                  <a:pos x="110" y="158"/>
                </a:cxn>
                <a:cxn ang="0">
                  <a:pos x="98" y="156"/>
                </a:cxn>
                <a:cxn ang="0">
                  <a:pos x="86" y="160"/>
                </a:cxn>
                <a:cxn ang="0">
                  <a:pos x="92" y="144"/>
                </a:cxn>
                <a:cxn ang="0">
                  <a:pos x="94" y="136"/>
                </a:cxn>
                <a:cxn ang="0">
                  <a:pos x="98" y="130"/>
                </a:cxn>
                <a:cxn ang="0">
                  <a:pos x="98" y="118"/>
                </a:cxn>
                <a:cxn ang="0">
                  <a:pos x="92" y="114"/>
                </a:cxn>
                <a:cxn ang="0">
                  <a:pos x="86" y="116"/>
                </a:cxn>
                <a:cxn ang="0">
                  <a:pos x="74" y="114"/>
                </a:cxn>
                <a:cxn ang="0">
                  <a:pos x="70" y="106"/>
                </a:cxn>
                <a:cxn ang="0">
                  <a:pos x="62" y="100"/>
                </a:cxn>
                <a:cxn ang="0">
                  <a:pos x="48" y="100"/>
                </a:cxn>
                <a:cxn ang="0">
                  <a:pos x="44" y="94"/>
                </a:cxn>
                <a:cxn ang="0">
                  <a:pos x="40" y="90"/>
                </a:cxn>
                <a:cxn ang="0">
                  <a:pos x="32" y="88"/>
                </a:cxn>
                <a:cxn ang="0">
                  <a:pos x="20" y="72"/>
                </a:cxn>
                <a:cxn ang="0">
                  <a:pos x="12" y="64"/>
                </a:cxn>
                <a:cxn ang="0">
                  <a:pos x="0" y="28"/>
                </a:cxn>
                <a:cxn ang="0">
                  <a:pos x="40" y="0"/>
                </a:cxn>
                <a:cxn ang="0">
                  <a:pos x="88" y="16"/>
                </a:cxn>
              </a:cxnLst>
              <a:rect l="0" t="0" r="r" b="b"/>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 name="Freeform 69"/>
            <p:cNvSpPr>
              <a:spLocks/>
            </p:cNvSpPr>
            <p:nvPr/>
          </p:nvSpPr>
          <p:spPr bwMode="ltGray">
            <a:xfrm>
              <a:off x="2421170" y="5109909"/>
              <a:ext cx="314075" cy="401877"/>
            </a:xfrm>
            <a:custGeom>
              <a:avLst/>
              <a:gdLst/>
              <a:ahLst/>
              <a:cxnLst>
                <a:cxn ang="0">
                  <a:pos x="16" y="26"/>
                </a:cxn>
                <a:cxn ang="0">
                  <a:pos x="38" y="20"/>
                </a:cxn>
                <a:cxn ang="0">
                  <a:pos x="44" y="14"/>
                </a:cxn>
                <a:cxn ang="0">
                  <a:pos x="68" y="6"/>
                </a:cxn>
                <a:cxn ang="0">
                  <a:pos x="76" y="16"/>
                </a:cxn>
                <a:cxn ang="0">
                  <a:pos x="76" y="32"/>
                </a:cxn>
                <a:cxn ang="0">
                  <a:pos x="82" y="42"/>
                </a:cxn>
                <a:cxn ang="0">
                  <a:pos x="106" y="48"/>
                </a:cxn>
                <a:cxn ang="0">
                  <a:pos x="116" y="54"/>
                </a:cxn>
                <a:cxn ang="0">
                  <a:pos x="134" y="60"/>
                </a:cxn>
                <a:cxn ang="0">
                  <a:pos x="156" y="70"/>
                </a:cxn>
                <a:cxn ang="0">
                  <a:pos x="162" y="84"/>
                </a:cxn>
                <a:cxn ang="0">
                  <a:pos x="160" y="94"/>
                </a:cxn>
                <a:cxn ang="0">
                  <a:pos x="196" y="114"/>
                </a:cxn>
                <a:cxn ang="0">
                  <a:pos x="206" y="132"/>
                </a:cxn>
                <a:cxn ang="0">
                  <a:pos x="216" y="148"/>
                </a:cxn>
                <a:cxn ang="0">
                  <a:pos x="210" y="168"/>
                </a:cxn>
                <a:cxn ang="0">
                  <a:pos x="192" y="168"/>
                </a:cxn>
                <a:cxn ang="0">
                  <a:pos x="144" y="178"/>
                </a:cxn>
                <a:cxn ang="0">
                  <a:pos x="136" y="196"/>
                </a:cxn>
                <a:cxn ang="0">
                  <a:pos x="138" y="206"/>
                </a:cxn>
                <a:cxn ang="0">
                  <a:pos x="126" y="218"/>
                </a:cxn>
                <a:cxn ang="0">
                  <a:pos x="112" y="218"/>
                </a:cxn>
                <a:cxn ang="0">
                  <a:pos x="106" y="234"/>
                </a:cxn>
                <a:cxn ang="0">
                  <a:pos x="102" y="224"/>
                </a:cxn>
                <a:cxn ang="0">
                  <a:pos x="90" y="220"/>
                </a:cxn>
                <a:cxn ang="0">
                  <a:pos x="78" y="216"/>
                </a:cxn>
                <a:cxn ang="0">
                  <a:pos x="70" y="218"/>
                </a:cxn>
                <a:cxn ang="0">
                  <a:pos x="52" y="236"/>
                </a:cxn>
                <a:cxn ang="0">
                  <a:pos x="50" y="230"/>
                </a:cxn>
                <a:cxn ang="0">
                  <a:pos x="30" y="192"/>
                </a:cxn>
                <a:cxn ang="0">
                  <a:pos x="34" y="172"/>
                </a:cxn>
                <a:cxn ang="0">
                  <a:pos x="26" y="166"/>
                </a:cxn>
                <a:cxn ang="0">
                  <a:pos x="24" y="150"/>
                </a:cxn>
                <a:cxn ang="0">
                  <a:pos x="6" y="72"/>
                </a:cxn>
              </a:cxnLst>
              <a:rect l="0" t="0" r="r" b="b"/>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 name="Freeform 70"/>
            <p:cNvSpPr>
              <a:spLocks/>
            </p:cNvSpPr>
            <p:nvPr/>
          </p:nvSpPr>
          <p:spPr bwMode="ltGray">
            <a:xfrm>
              <a:off x="2131700" y="4822219"/>
              <a:ext cx="319865" cy="550170"/>
            </a:xfrm>
            <a:custGeom>
              <a:avLst/>
              <a:gdLst/>
              <a:ahLst/>
              <a:cxnLst>
                <a:cxn ang="0">
                  <a:pos x="180" y="76"/>
                </a:cxn>
                <a:cxn ang="0">
                  <a:pos x="162" y="82"/>
                </a:cxn>
                <a:cxn ang="0">
                  <a:pos x="144" y="90"/>
                </a:cxn>
                <a:cxn ang="0">
                  <a:pos x="138" y="108"/>
                </a:cxn>
                <a:cxn ang="0">
                  <a:pos x="134" y="120"/>
                </a:cxn>
                <a:cxn ang="0">
                  <a:pos x="126" y="136"/>
                </a:cxn>
                <a:cxn ang="0">
                  <a:pos x="138" y="166"/>
                </a:cxn>
                <a:cxn ang="0">
                  <a:pos x="162" y="180"/>
                </a:cxn>
                <a:cxn ang="0">
                  <a:pos x="176" y="176"/>
                </a:cxn>
                <a:cxn ang="0">
                  <a:pos x="190" y="166"/>
                </a:cxn>
                <a:cxn ang="0">
                  <a:pos x="190" y="194"/>
                </a:cxn>
                <a:cxn ang="0">
                  <a:pos x="208" y="194"/>
                </a:cxn>
                <a:cxn ang="0">
                  <a:pos x="216" y="232"/>
                </a:cxn>
                <a:cxn ang="0">
                  <a:pos x="218" y="250"/>
                </a:cxn>
                <a:cxn ang="0">
                  <a:pos x="222" y="288"/>
                </a:cxn>
                <a:cxn ang="0">
                  <a:pos x="214" y="298"/>
                </a:cxn>
                <a:cxn ang="0">
                  <a:pos x="212" y="322"/>
                </a:cxn>
                <a:cxn ang="0">
                  <a:pos x="188" y="314"/>
                </a:cxn>
                <a:cxn ang="0">
                  <a:pos x="170" y="300"/>
                </a:cxn>
                <a:cxn ang="0">
                  <a:pos x="158" y="290"/>
                </a:cxn>
                <a:cxn ang="0">
                  <a:pos x="146" y="288"/>
                </a:cxn>
                <a:cxn ang="0">
                  <a:pos x="128" y="278"/>
                </a:cxn>
                <a:cxn ang="0">
                  <a:pos x="110" y="262"/>
                </a:cxn>
                <a:cxn ang="0">
                  <a:pos x="94" y="240"/>
                </a:cxn>
                <a:cxn ang="0">
                  <a:pos x="76" y="212"/>
                </a:cxn>
                <a:cxn ang="0">
                  <a:pos x="66" y="198"/>
                </a:cxn>
                <a:cxn ang="0">
                  <a:pos x="58" y="176"/>
                </a:cxn>
                <a:cxn ang="0">
                  <a:pos x="42" y="152"/>
                </a:cxn>
                <a:cxn ang="0">
                  <a:pos x="24" y="124"/>
                </a:cxn>
                <a:cxn ang="0">
                  <a:pos x="6" y="106"/>
                </a:cxn>
                <a:cxn ang="0">
                  <a:pos x="0" y="90"/>
                </a:cxn>
                <a:cxn ang="0">
                  <a:pos x="2" y="74"/>
                </a:cxn>
                <a:cxn ang="0">
                  <a:pos x="28" y="62"/>
                </a:cxn>
                <a:cxn ang="0">
                  <a:pos x="164" y="28"/>
                </a:cxn>
                <a:cxn ang="0">
                  <a:pos x="188" y="70"/>
                </a:cxn>
              </a:cxnLst>
              <a:rect l="0" t="0" r="r" b="b"/>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8" name="Freeform 71"/>
            <p:cNvSpPr>
              <a:spLocks/>
            </p:cNvSpPr>
            <p:nvPr/>
          </p:nvSpPr>
          <p:spPr bwMode="ltGray">
            <a:xfrm>
              <a:off x="2134595" y="4789595"/>
              <a:ext cx="144734" cy="183884"/>
            </a:xfrm>
            <a:custGeom>
              <a:avLst/>
              <a:gdLst/>
              <a:ahLst/>
              <a:cxnLst>
                <a:cxn ang="0">
                  <a:pos x="42" y="0"/>
                </a:cxn>
                <a:cxn ang="0">
                  <a:pos x="14" y="12"/>
                </a:cxn>
                <a:cxn ang="0">
                  <a:pos x="20" y="24"/>
                </a:cxn>
                <a:cxn ang="0">
                  <a:pos x="8" y="34"/>
                </a:cxn>
                <a:cxn ang="0">
                  <a:pos x="10" y="42"/>
                </a:cxn>
                <a:cxn ang="0">
                  <a:pos x="6" y="40"/>
                </a:cxn>
                <a:cxn ang="0">
                  <a:pos x="2" y="60"/>
                </a:cxn>
                <a:cxn ang="0">
                  <a:pos x="0" y="62"/>
                </a:cxn>
                <a:cxn ang="0">
                  <a:pos x="12" y="74"/>
                </a:cxn>
                <a:cxn ang="0">
                  <a:pos x="18" y="80"/>
                </a:cxn>
                <a:cxn ang="0">
                  <a:pos x="20" y="84"/>
                </a:cxn>
                <a:cxn ang="0">
                  <a:pos x="14" y="94"/>
                </a:cxn>
                <a:cxn ang="0">
                  <a:pos x="14" y="98"/>
                </a:cxn>
                <a:cxn ang="0">
                  <a:pos x="14" y="100"/>
                </a:cxn>
                <a:cxn ang="0">
                  <a:pos x="16" y="100"/>
                </a:cxn>
                <a:cxn ang="0">
                  <a:pos x="28" y="98"/>
                </a:cxn>
                <a:cxn ang="0">
                  <a:pos x="38" y="108"/>
                </a:cxn>
                <a:cxn ang="0">
                  <a:pos x="56" y="76"/>
                </a:cxn>
                <a:cxn ang="0">
                  <a:pos x="68" y="72"/>
                </a:cxn>
                <a:cxn ang="0">
                  <a:pos x="80" y="70"/>
                </a:cxn>
                <a:cxn ang="0">
                  <a:pos x="88" y="64"/>
                </a:cxn>
                <a:cxn ang="0">
                  <a:pos x="92" y="60"/>
                </a:cxn>
                <a:cxn ang="0">
                  <a:pos x="94" y="56"/>
                </a:cxn>
                <a:cxn ang="0">
                  <a:pos x="100" y="32"/>
                </a:cxn>
                <a:cxn ang="0">
                  <a:pos x="100" y="18"/>
                </a:cxn>
                <a:cxn ang="0">
                  <a:pos x="72" y="0"/>
                </a:cxn>
                <a:cxn ang="0">
                  <a:pos x="42" y="0"/>
                </a:cxn>
              </a:cxnLst>
              <a:rect l="0" t="0" r="r" b="b"/>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9" name="Freeform 72"/>
            <p:cNvSpPr>
              <a:spLocks/>
            </p:cNvSpPr>
            <p:nvPr/>
          </p:nvSpPr>
          <p:spPr bwMode="ltGray">
            <a:xfrm>
              <a:off x="2791692" y="4663545"/>
              <a:ext cx="76710" cy="120117"/>
            </a:xfrm>
            <a:custGeom>
              <a:avLst/>
              <a:gdLst/>
              <a:ahLst/>
              <a:cxnLst>
                <a:cxn ang="0">
                  <a:pos x="8" y="0"/>
                </a:cxn>
                <a:cxn ang="0">
                  <a:pos x="28" y="8"/>
                </a:cxn>
                <a:cxn ang="0">
                  <a:pos x="48" y="22"/>
                </a:cxn>
                <a:cxn ang="0">
                  <a:pos x="52" y="26"/>
                </a:cxn>
                <a:cxn ang="0">
                  <a:pos x="48" y="36"/>
                </a:cxn>
                <a:cxn ang="0">
                  <a:pos x="42" y="38"/>
                </a:cxn>
                <a:cxn ang="0">
                  <a:pos x="36" y="50"/>
                </a:cxn>
                <a:cxn ang="0">
                  <a:pos x="34" y="62"/>
                </a:cxn>
                <a:cxn ang="0">
                  <a:pos x="28" y="62"/>
                </a:cxn>
                <a:cxn ang="0">
                  <a:pos x="26" y="70"/>
                </a:cxn>
                <a:cxn ang="0">
                  <a:pos x="18" y="70"/>
                </a:cxn>
                <a:cxn ang="0">
                  <a:pos x="14" y="60"/>
                </a:cxn>
                <a:cxn ang="0">
                  <a:pos x="10" y="68"/>
                </a:cxn>
                <a:cxn ang="0">
                  <a:pos x="4" y="60"/>
                </a:cxn>
                <a:cxn ang="0">
                  <a:pos x="0" y="28"/>
                </a:cxn>
                <a:cxn ang="0">
                  <a:pos x="2" y="4"/>
                </a:cxn>
                <a:cxn ang="0">
                  <a:pos x="8" y="0"/>
                </a:cxn>
              </a:cxnLst>
              <a:rect l="0" t="0" r="r" b="b"/>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0" name="Freeform 73"/>
            <p:cNvSpPr>
              <a:spLocks/>
            </p:cNvSpPr>
            <p:nvPr/>
          </p:nvSpPr>
          <p:spPr bwMode="ltGray">
            <a:xfrm>
              <a:off x="2699061" y="4653164"/>
              <a:ext cx="109999" cy="127532"/>
            </a:xfrm>
            <a:custGeom>
              <a:avLst/>
              <a:gdLst/>
              <a:ahLst/>
              <a:cxnLst>
                <a:cxn ang="0">
                  <a:pos x="18" y="2"/>
                </a:cxn>
                <a:cxn ang="0">
                  <a:pos x="34" y="2"/>
                </a:cxn>
                <a:cxn ang="0">
                  <a:pos x="46" y="2"/>
                </a:cxn>
                <a:cxn ang="0">
                  <a:pos x="48" y="0"/>
                </a:cxn>
                <a:cxn ang="0">
                  <a:pos x="60" y="2"/>
                </a:cxn>
                <a:cxn ang="0">
                  <a:pos x="76" y="6"/>
                </a:cxn>
                <a:cxn ang="0">
                  <a:pos x="68" y="16"/>
                </a:cxn>
                <a:cxn ang="0">
                  <a:pos x="68" y="32"/>
                </a:cxn>
                <a:cxn ang="0">
                  <a:pos x="74" y="38"/>
                </a:cxn>
                <a:cxn ang="0">
                  <a:pos x="76" y="50"/>
                </a:cxn>
                <a:cxn ang="0">
                  <a:pos x="72" y="54"/>
                </a:cxn>
                <a:cxn ang="0">
                  <a:pos x="72" y="60"/>
                </a:cxn>
                <a:cxn ang="0">
                  <a:pos x="68" y="68"/>
                </a:cxn>
                <a:cxn ang="0">
                  <a:pos x="62" y="64"/>
                </a:cxn>
                <a:cxn ang="0">
                  <a:pos x="40" y="62"/>
                </a:cxn>
                <a:cxn ang="0">
                  <a:pos x="38" y="68"/>
                </a:cxn>
                <a:cxn ang="0">
                  <a:pos x="42" y="74"/>
                </a:cxn>
                <a:cxn ang="0">
                  <a:pos x="22" y="66"/>
                </a:cxn>
                <a:cxn ang="0">
                  <a:pos x="0" y="38"/>
                </a:cxn>
                <a:cxn ang="0">
                  <a:pos x="2" y="14"/>
                </a:cxn>
                <a:cxn ang="0">
                  <a:pos x="18" y="2"/>
                </a:cxn>
              </a:cxnLst>
              <a:rect l="0" t="0" r="r" b="b"/>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1" name="Freeform 74"/>
            <p:cNvSpPr>
              <a:spLocks/>
            </p:cNvSpPr>
            <p:nvPr/>
          </p:nvSpPr>
          <p:spPr bwMode="ltGray">
            <a:xfrm>
              <a:off x="2613668" y="4584949"/>
              <a:ext cx="131708" cy="222441"/>
            </a:xfrm>
            <a:custGeom>
              <a:avLst/>
              <a:gdLst/>
              <a:ahLst/>
              <a:cxnLst>
                <a:cxn ang="0">
                  <a:pos x="30" y="0"/>
                </a:cxn>
                <a:cxn ang="0">
                  <a:pos x="40" y="2"/>
                </a:cxn>
                <a:cxn ang="0">
                  <a:pos x="50" y="10"/>
                </a:cxn>
                <a:cxn ang="0">
                  <a:pos x="56" y="16"/>
                </a:cxn>
                <a:cxn ang="0">
                  <a:pos x="58" y="32"/>
                </a:cxn>
                <a:cxn ang="0">
                  <a:pos x="62" y="28"/>
                </a:cxn>
                <a:cxn ang="0">
                  <a:pos x="70" y="32"/>
                </a:cxn>
                <a:cxn ang="0">
                  <a:pos x="76" y="38"/>
                </a:cxn>
                <a:cxn ang="0">
                  <a:pos x="82" y="38"/>
                </a:cxn>
                <a:cxn ang="0">
                  <a:pos x="82" y="46"/>
                </a:cxn>
                <a:cxn ang="0">
                  <a:pos x="82" y="52"/>
                </a:cxn>
                <a:cxn ang="0">
                  <a:pos x="80" y="54"/>
                </a:cxn>
                <a:cxn ang="0">
                  <a:pos x="78" y="58"/>
                </a:cxn>
                <a:cxn ang="0">
                  <a:pos x="70" y="62"/>
                </a:cxn>
                <a:cxn ang="0">
                  <a:pos x="70" y="68"/>
                </a:cxn>
                <a:cxn ang="0">
                  <a:pos x="68" y="72"/>
                </a:cxn>
                <a:cxn ang="0">
                  <a:pos x="74" y="78"/>
                </a:cxn>
                <a:cxn ang="0">
                  <a:pos x="82" y="88"/>
                </a:cxn>
                <a:cxn ang="0">
                  <a:pos x="82" y="98"/>
                </a:cxn>
                <a:cxn ang="0">
                  <a:pos x="90" y="110"/>
                </a:cxn>
                <a:cxn ang="0">
                  <a:pos x="82" y="110"/>
                </a:cxn>
                <a:cxn ang="0">
                  <a:pos x="76" y="120"/>
                </a:cxn>
                <a:cxn ang="0">
                  <a:pos x="62" y="118"/>
                </a:cxn>
                <a:cxn ang="0">
                  <a:pos x="62" y="122"/>
                </a:cxn>
                <a:cxn ang="0">
                  <a:pos x="60" y="120"/>
                </a:cxn>
                <a:cxn ang="0">
                  <a:pos x="54" y="122"/>
                </a:cxn>
                <a:cxn ang="0">
                  <a:pos x="50" y="130"/>
                </a:cxn>
                <a:cxn ang="0">
                  <a:pos x="40" y="118"/>
                </a:cxn>
                <a:cxn ang="0">
                  <a:pos x="40" y="110"/>
                </a:cxn>
                <a:cxn ang="0">
                  <a:pos x="36" y="108"/>
                </a:cxn>
                <a:cxn ang="0">
                  <a:pos x="30" y="102"/>
                </a:cxn>
                <a:cxn ang="0">
                  <a:pos x="36" y="86"/>
                </a:cxn>
                <a:cxn ang="0">
                  <a:pos x="38" y="80"/>
                </a:cxn>
                <a:cxn ang="0">
                  <a:pos x="38" y="72"/>
                </a:cxn>
                <a:cxn ang="0">
                  <a:pos x="32" y="66"/>
                </a:cxn>
                <a:cxn ang="0">
                  <a:pos x="30" y="56"/>
                </a:cxn>
                <a:cxn ang="0">
                  <a:pos x="14" y="56"/>
                </a:cxn>
                <a:cxn ang="0">
                  <a:pos x="0" y="36"/>
                </a:cxn>
                <a:cxn ang="0">
                  <a:pos x="16" y="6"/>
                </a:cxn>
                <a:cxn ang="0">
                  <a:pos x="30" y="0"/>
                </a:cxn>
              </a:cxnLst>
              <a:rect l="0" t="0" r="r" b="b"/>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2" name="Freeform 75"/>
            <p:cNvSpPr>
              <a:spLocks/>
            </p:cNvSpPr>
            <p:nvPr/>
          </p:nvSpPr>
          <p:spPr bwMode="ltGray">
            <a:xfrm>
              <a:off x="2318408" y="4475211"/>
              <a:ext cx="348810" cy="338109"/>
            </a:xfrm>
            <a:custGeom>
              <a:avLst/>
              <a:gdLst/>
              <a:ahLst/>
              <a:cxnLst>
                <a:cxn ang="0">
                  <a:pos x="166" y="176"/>
                </a:cxn>
                <a:cxn ang="0">
                  <a:pos x="152" y="186"/>
                </a:cxn>
                <a:cxn ang="0">
                  <a:pos x="144" y="198"/>
                </a:cxn>
                <a:cxn ang="0">
                  <a:pos x="122" y="194"/>
                </a:cxn>
                <a:cxn ang="0">
                  <a:pos x="98" y="170"/>
                </a:cxn>
                <a:cxn ang="0">
                  <a:pos x="22" y="92"/>
                </a:cxn>
                <a:cxn ang="0">
                  <a:pos x="30" y="6"/>
                </a:cxn>
                <a:cxn ang="0">
                  <a:pos x="38" y="22"/>
                </a:cxn>
                <a:cxn ang="0">
                  <a:pos x="50" y="16"/>
                </a:cxn>
                <a:cxn ang="0">
                  <a:pos x="72" y="0"/>
                </a:cxn>
                <a:cxn ang="0">
                  <a:pos x="96" y="14"/>
                </a:cxn>
                <a:cxn ang="0">
                  <a:pos x="100" y="28"/>
                </a:cxn>
                <a:cxn ang="0">
                  <a:pos x="124" y="32"/>
                </a:cxn>
                <a:cxn ang="0">
                  <a:pos x="150" y="42"/>
                </a:cxn>
                <a:cxn ang="0">
                  <a:pos x="174" y="24"/>
                </a:cxn>
                <a:cxn ang="0">
                  <a:pos x="206" y="28"/>
                </a:cxn>
                <a:cxn ang="0">
                  <a:pos x="196" y="38"/>
                </a:cxn>
                <a:cxn ang="0">
                  <a:pos x="212" y="48"/>
                </a:cxn>
                <a:cxn ang="0">
                  <a:pos x="222" y="60"/>
                </a:cxn>
                <a:cxn ang="0">
                  <a:pos x="240" y="66"/>
                </a:cxn>
                <a:cxn ang="0">
                  <a:pos x="226" y="78"/>
                </a:cxn>
                <a:cxn ang="0">
                  <a:pos x="224" y="82"/>
                </a:cxn>
                <a:cxn ang="0">
                  <a:pos x="232" y="88"/>
                </a:cxn>
                <a:cxn ang="0">
                  <a:pos x="218" y="96"/>
                </a:cxn>
                <a:cxn ang="0">
                  <a:pos x="212" y="106"/>
                </a:cxn>
                <a:cxn ang="0">
                  <a:pos x="222" y="128"/>
                </a:cxn>
                <a:cxn ang="0">
                  <a:pos x="202" y="140"/>
                </a:cxn>
                <a:cxn ang="0">
                  <a:pos x="188" y="142"/>
                </a:cxn>
                <a:cxn ang="0">
                  <a:pos x="180" y="148"/>
                </a:cxn>
                <a:cxn ang="0">
                  <a:pos x="172" y="142"/>
                </a:cxn>
                <a:cxn ang="0">
                  <a:pos x="152" y="138"/>
                </a:cxn>
                <a:cxn ang="0">
                  <a:pos x="160" y="156"/>
                </a:cxn>
                <a:cxn ang="0">
                  <a:pos x="156" y="168"/>
                </a:cxn>
                <a:cxn ang="0">
                  <a:pos x="176" y="170"/>
                </a:cxn>
              </a:cxnLst>
              <a:rect l="0" t="0" r="r" b="b"/>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3" name="Freeform 76"/>
            <p:cNvSpPr>
              <a:spLocks/>
            </p:cNvSpPr>
            <p:nvPr/>
          </p:nvSpPr>
          <p:spPr bwMode="ltGray">
            <a:xfrm>
              <a:off x="2188148" y="4470763"/>
              <a:ext cx="298154" cy="484920"/>
            </a:xfrm>
            <a:custGeom>
              <a:avLst/>
              <a:gdLst/>
              <a:ahLst/>
              <a:cxnLst>
                <a:cxn ang="0">
                  <a:pos x="130" y="10"/>
                </a:cxn>
                <a:cxn ang="0">
                  <a:pos x="106" y="30"/>
                </a:cxn>
                <a:cxn ang="0">
                  <a:pos x="100" y="54"/>
                </a:cxn>
                <a:cxn ang="0">
                  <a:pos x="116" y="68"/>
                </a:cxn>
                <a:cxn ang="0">
                  <a:pos x="114" y="82"/>
                </a:cxn>
                <a:cxn ang="0">
                  <a:pos x="140" y="90"/>
                </a:cxn>
                <a:cxn ang="0">
                  <a:pos x="166" y="106"/>
                </a:cxn>
                <a:cxn ang="0">
                  <a:pos x="182" y="108"/>
                </a:cxn>
                <a:cxn ang="0">
                  <a:pos x="202" y="102"/>
                </a:cxn>
                <a:cxn ang="0">
                  <a:pos x="190" y="126"/>
                </a:cxn>
                <a:cxn ang="0">
                  <a:pos x="194" y="156"/>
                </a:cxn>
                <a:cxn ang="0">
                  <a:pos x="198" y="170"/>
                </a:cxn>
                <a:cxn ang="0">
                  <a:pos x="206" y="192"/>
                </a:cxn>
                <a:cxn ang="0">
                  <a:pos x="196" y="182"/>
                </a:cxn>
                <a:cxn ang="0">
                  <a:pos x="188" y="182"/>
                </a:cxn>
                <a:cxn ang="0">
                  <a:pos x="178" y="186"/>
                </a:cxn>
                <a:cxn ang="0">
                  <a:pos x="158" y="192"/>
                </a:cxn>
                <a:cxn ang="0">
                  <a:pos x="168" y="196"/>
                </a:cxn>
                <a:cxn ang="0">
                  <a:pos x="158" y="204"/>
                </a:cxn>
                <a:cxn ang="0">
                  <a:pos x="150" y="210"/>
                </a:cxn>
                <a:cxn ang="0">
                  <a:pos x="162" y="224"/>
                </a:cxn>
                <a:cxn ang="0">
                  <a:pos x="166" y="238"/>
                </a:cxn>
                <a:cxn ang="0">
                  <a:pos x="142" y="280"/>
                </a:cxn>
                <a:cxn ang="0">
                  <a:pos x="140" y="252"/>
                </a:cxn>
                <a:cxn ang="0">
                  <a:pos x="132" y="254"/>
                </a:cxn>
                <a:cxn ang="0">
                  <a:pos x="118" y="254"/>
                </a:cxn>
                <a:cxn ang="0">
                  <a:pos x="100" y="246"/>
                </a:cxn>
                <a:cxn ang="0">
                  <a:pos x="92" y="232"/>
                </a:cxn>
                <a:cxn ang="0">
                  <a:pos x="80" y="226"/>
                </a:cxn>
                <a:cxn ang="0">
                  <a:pos x="56" y="210"/>
                </a:cxn>
                <a:cxn ang="0">
                  <a:pos x="52" y="204"/>
                </a:cxn>
                <a:cxn ang="0">
                  <a:pos x="42" y="204"/>
                </a:cxn>
                <a:cxn ang="0">
                  <a:pos x="44" y="210"/>
                </a:cxn>
                <a:cxn ang="0">
                  <a:pos x="20" y="200"/>
                </a:cxn>
                <a:cxn ang="0">
                  <a:pos x="10" y="170"/>
                </a:cxn>
                <a:cxn ang="0">
                  <a:pos x="20" y="166"/>
                </a:cxn>
                <a:cxn ang="0">
                  <a:pos x="26" y="136"/>
                </a:cxn>
                <a:cxn ang="0">
                  <a:pos x="24" y="114"/>
                </a:cxn>
                <a:cxn ang="0">
                  <a:pos x="22" y="92"/>
                </a:cxn>
                <a:cxn ang="0">
                  <a:pos x="30" y="72"/>
                </a:cxn>
                <a:cxn ang="0">
                  <a:pos x="42" y="60"/>
                </a:cxn>
                <a:cxn ang="0">
                  <a:pos x="56" y="54"/>
                </a:cxn>
                <a:cxn ang="0">
                  <a:pos x="62" y="42"/>
                </a:cxn>
                <a:cxn ang="0">
                  <a:pos x="70" y="22"/>
                </a:cxn>
                <a:cxn ang="0">
                  <a:pos x="86" y="18"/>
                </a:cxn>
                <a:cxn ang="0">
                  <a:pos x="102" y="16"/>
                </a:cxn>
                <a:cxn ang="0">
                  <a:pos x="114" y="2"/>
                </a:cxn>
                <a:cxn ang="0">
                  <a:pos x="132" y="0"/>
                </a:cxn>
              </a:cxnLst>
              <a:rect l="0" t="0" r="r" b="b"/>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4" name="Freeform 77"/>
            <p:cNvSpPr>
              <a:spLocks/>
            </p:cNvSpPr>
            <p:nvPr/>
          </p:nvSpPr>
          <p:spPr bwMode="ltGray">
            <a:xfrm>
              <a:off x="2607878" y="6696653"/>
              <a:ext cx="60789" cy="31142"/>
            </a:xfrm>
            <a:custGeom>
              <a:avLst/>
              <a:gdLst/>
              <a:ahLst/>
              <a:cxnLst>
                <a:cxn ang="0">
                  <a:pos x="0" y="4"/>
                </a:cxn>
                <a:cxn ang="0">
                  <a:pos x="14" y="2"/>
                </a:cxn>
                <a:cxn ang="0">
                  <a:pos x="20" y="0"/>
                </a:cxn>
                <a:cxn ang="0">
                  <a:pos x="36" y="0"/>
                </a:cxn>
                <a:cxn ang="0">
                  <a:pos x="42" y="6"/>
                </a:cxn>
                <a:cxn ang="0">
                  <a:pos x="36" y="6"/>
                </a:cxn>
                <a:cxn ang="0">
                  <a:pos x="28" y="8"/>
                </a:cxn>
                <a:cxn ang="0">
                  <a:pos x="24" y="4"/>
                </a:cxn>
                <a:cxn ang="0">
                  <a:pos x="18" y="6"/>
                </a:cxn>
                <a:cxn ang="0">
                  <a:pos x="22" y="8"/>
                </a:cxn>
                <a:cxn ang="0">
                  <a:pos x="22" y="10"/>
                </a:cxn>
                <a:cxn ang="0">
                  <a:pos x="28" y="14"/>
                </a:cxn>
                <a:cxn ang="0">
                  <a:pos x="28" y="18"/>
                </a:cxn>
                <a:cxn ang="0">
                  <a:pos x="24" y="16"/>
                </a:cxn>
                <a:cxn ang="0">
                  <a:pos x="18" y="14"/>
                </a:cxn>
                <a:cxn ang="0">
                  <a:pos x="14" y="12"/>
                </a:cxn>
                <a:cxn ang="0">
                  <a:pos x="12" y="10"/>
                </a:cxn>
                <a:cxn ang="0">
                  <a:pos x="14" y="16"/>
                </a:cxn>
                <a:cxn ang="0">
                  <a:pos x="10" y="16"/>
                </a:cxn>
                <a:cxn ang="0">
                  <a:pos x="4" y="16"/>
                </a:cxn>
                <a:cxn ang="0">
                  <a:pos x="0" y="4"/>
                </a:cxn>
              </a:cxnLst>
              <a:rect l="0" t="0" r="r" b="b"/>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5" name="Freeform 78"/>
            <p:cNvSpPr>
              <a:spLocks/>
            </p:cNvSpPr>
            <p:nvPr/>
          </p:nvSpPr>
          <p:spPr bwMode="ltGray">
            <a:xfrm>
              <a:off x="2814849" y="6512769"/>
              <a:ext cx="39079" cy="45972"/>
            </a:xfrm>
            <a:custGeom>
              <a:avLst/>
              <a:gdLst/>
              <a:ahLst/>
              <a:cxnLst>
                <a:cxn ang="0">
                  <a:pos x="10" y="0"/>
                </a:cxn>
                <a:cxn ang="0">
                  <a:pos x="14" y="2"/>
                </a:cxn>
                <a:cxn ang="0">
                  <a:pos x="18" y="4"/>
                </a:cxn>
                <a:cxn ang="0">
                  <a:pos x="24" y="6"/>
                </a:cxn>
                <a:cxn ang="0">
                  <a:pos x="26" y="8"/>
                </a:cxn>
                <a:cxn ang="0">
                  <a:pos x="24" y="12"/>
                </a:cxn>
                <a:cxn ang="0">
                  <a:pos x="16" y="16"/>
                </a:cxn>
                <a:cxn ang="0">
                  <a:pos x="8" y="24"/>
                </a:cxn>
                <a:cxn ang="0">
                  <a:pos x="6" y="26"/>
                </a:cxn>
                <a:cxn ang="0">
                  <a:pos x="0" y="22"/>
                </a:cxn>
                <a:cxn ang="0">
                  <a:pos x="6" y="14"/>
                </a:cxn>
                <a:cxn ang="0">
                  <a:pos x="10" y="0"/>
                </a:cxn>
              </a:cxnLst>
              <a:rect l="0" t="0" r="r" b="b"/>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6" name="Freeform 79"/>
            <p:cNvSpPr>
              <a:spLocks/>
            </p:cNvSpPr>
            <p:nvPr/>
          </p:nvSpPr>
          <p:spPr bwMode="ltGray">
            <a:xfrm>
              <a:off x="2785902" y="6523150"/>
              <a:ext cx="33290" cy="38557"/>
            </a:xfrm>
            <a:custGeom>
              <a:avLst/>
              <a:gdLst/>
              <a:ahLst/>
              <a:cxnLst>
                <a:cxn ang="0">
                  <a:pos x="22" y="0"/>
                </a:cxn>
                <a:cxn ang="0">
                  <a:pos x="16" y="10"/>
                </a:cxn>
                <a:cxn ang="0">
                  <a:pos x="14" y="14"/>
                </a:cxn>
                <a:cxn ang="0">
                  <a:pos x="6" y="14"/>
                </a:cxn>
                <a:cxn ang="0">
                  <a:pos x="8" y="18"/>
                </a:cxn>
                <a:cxn ang="0">
                  <a:pos x="6" y="22"/>
                </a:cxn>
                <a:cxn ang="0">
                  <a:pos x="2" y="16"/>
                </a:cxn>
                <a:cxn ang="0">
                  <a:pos x="2" y="10"/>
                </a:cxn>
                <a:cxn ang="0">
                  <a:pos x="0" y="2"/>
                </a:cxn>
                <a:cxn ang="0">
                  <a:pos x="6" y="0"/>
                </a:cxn>
                <a:cxn ang="0">
                  <a:pos x="22" y="0"/>
                </a:cxn>
              </a:cxnLst>
              <a:rect l="0" t="0" r="r" b="b"/>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7" name="Freeform 80"/>
            <p:cNvSpPr>
              <a:spLocks/>
            </p:cNvSpPr>
            <p:nvPr/>
          </p:nvSpPr>
          <p:spPr bwMode="ltGray">
            <a:xfrm>
              <a:off x="2499327" y="6641784"/>
              <a:ext cx="37631" cy="34107"/>
            </a:xfrm>
            <a:custGeom>
              <a:avLst/>
              <a:gdLst/>
              <a:ahLst/>
              <a:cxnLst>
                <a:cxn ang="0">
                  <a:pos x="24" y="8"/>
                </a:cxn>
                <a:cxn ang="0">
                  <a:pos x="14" y="0"/>
                </a:cxn>
                <a:cxn ang="0">
                  <a:pos x="0" y="0"/>
                </a:cxn>
                <a:cxn ang="0">
                  <a:pos x="4" y="8"/>
                </a:cxn>
                <a:cxn ang="0">
                  <a:pos x="10" y="14"/>
                </a:cxn>
                <a:cxn ang="0">
                  <a:pos x="16" y="14"/>
                </a:cxn>
                <a:cxn ang="0">
                  <a:pos x="18" y="18"/>
                </a:cxn>
                <a:cxn ang="0">
                  <a:pos x="22" y="20"/>
                </a:cxn>
                <a:cxn ang="0">
                  <a:pos x="24" y="8"/>
                </a:cxn>
              </a:cxnLst>
              <a:rect l="0" t="0" r="r" b="b"/>
              <a:pathLst>
                <a:path w="25" h="21">
                  <a:moveTo>
                    <a:pt x="24" y="8"/>
                  </a:moveTo>
                  <a:lnTo>
                    <a:pt x="14" y="0"/>
                  </a:lnTo>
                  <a:lnTo>
                    <a:pt x="0" y="0"/>
                  </a:lnTo>
                  <a:lnTo>
                    <a:pt x="4" y="8"/>
                  </a:lnTo>
                  <a:lnTo>
                    <a:pt x="10" y="14"/>
                  </a:lnTo>
                  <a:lnTo>
                    <a:pt x="16" y="14"/>
                  </a:lnTo>
                  <a:lnTo>
                    <a:pt x="18" y="18"/>
                  </a:lnTo>
                  <a:lnTo>
                    <a:pt x="22" y="20"/>
                  </a:lnTo>
                  <a:lnTo>
                    <a:pt x="24"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8" name="Freeform 81"/>
            <p:cNvSpPr>
              <a:spLocks/>
            </p:cNvSpPr>
            <p:nvPr/>
          </p:nvSpPr>
          <p:spPr bwMode="ltGray">
            <a:xfrm>
              <a:off x="2544195" y="6661062"/>
              <a:ext cx="24604" cy="14829"/>
            </a:xfrm>
            <a:custGeom>
              <a:avLst/>
              <a:gdLst/>
              <a:ahLst/>
              <a:cxnLst>
                <a:cxn ang="0">
                  <a:pos x="2" y="0"/>
                </a:cxn>
                <a:cxn ang="0">
                  <a:pos x="10" y="2"/>
                </a:cxn>
                <a:cxn ang="0">
                  <a:pos x="16" y="2"/>
                </a:cxn>
                <a:cxn ang="0">
                  <a:pos x="16" y="8"/>
                </a:cxn>
                <a:cxn ang="0">
                  <a:pos x="6" y="6"/>
                </a:cxn>
                <a:cxn ang="0">
                  <a:pos x="0" y="8"/>
                </a:cxn>
                <a:cxn ang="0">
                  <a:pos x="2" y="0"/>
                </a:cxn>
              </a:cxnLst>
              <a:rect l="0" t="0" r="r" b="b"/>
              <a:pathLst>
                <a:path w="17" h="9">
                  <a:moveTo>
                    <a:pt x="2" y="0"/>
                  </a:moveTo>
                  <a:lnTo>
                    <a:pt x="10" y="2"/>
                  </a:lnTo>
                  <a:lnTo>
                    <a:pt x="16" y="2"/>
                  </a:lnTo>
                  <a:lnTo>
                    <a:pt x="16" y="8"/>
                  </a:lnTo>
                  <a:lnTo>
                    <a:pt x="6" y="6"/>
                  </a:lnTo>
                  <a:lnTo>
                    <a:pt x="0" y="8"/>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89" name="Freeform 82"/>
            <p:cNvSpPr>
              <a:spLocks/>
            </p:cNvSpPr>
            <p:nvPr/>
          </p:nvSpPr>
          <p:spPr bwMode="ltGray">
            <a:xfrm>
              <a:off x="2473275" y="6610643"/>
              <a:ext cx="37631" cy="26693"/>
            </a:xfrm>
            <a:custGeom>
              <a:avLst/>
              <a:gdLst/>
              <a:ahLst/>
              <a:cxnLst>
                <a:cxn ang="0">
                  <a:pos x="0" y="0"/>
                </a:cxn>
                <a:cxn ang="0">
                  <a:pos x="4" y="8"/>
                </a:cxn>
                <a:cxn ang="0">
                  <a:pos x="12" y="10"/>
                </a:cxn>
                <a:cxn ang="0">
                  <a:pos x="24" y="14"/>
                </a:cxn>
                <a:cxn ang="0">
                  <a:pos x="14" y="14"/>
                </a:cxn>
                <a:cxn ang="0">
                  <a:pos x="2" y="10"/>
                </a:cxn>
                <a:cxn ang="0">
                  <a:pos x="0" y="0"/>
                </a:cxn>
              </a:cxnLst>
              <a:rect l="0" t="0" r="r" b="b"/>
              <a:pathLst>
                <a:path w="25" h="15">
                  <a:moveTo>
                    <a:pt x="0" y="0"/>
                  </a:moveTo>
                  <a:lnTo>
                    <a:pt x="4" y="8"/>
                  </a:lnTo>
                  <a:lnTo>
                    <a:pt x="12" y="10"/>
                  </a:lnTo>
                  <a:lnTo>
                    <a:pt x="24" y="14"/>
                  </a:lnTo>
                  <a:lnTo>
                    <a:pt x="14" y="14"/>
                  </a:lnTo>
                  <a:lnTo>
                    <a:pt x="2" y="1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90" name="Freeform 83"/>
            <p:cNvSpPr>
              <a:spLocks/>
            </p:cNvSpPr>
            <p:nvPr/>
          </p:nvSpPr>
          <p:spPr bwMode="ltGray">
            <a:xfrm>
              <a:off x="2450117" y="6557257"/>
              <a:ext cx="21710" cy="38557"/>
            </a:xfrm>
            <a:custGeom>
              <a:avLst/>
              <a:gdLst/>
              <a:ahLst/>
              <a:cxnLst>
                <a:cxn ang="0">
                  <a:pos x="0" y="0"/>
                </a:cxn>
                <a:cxn ang="0">
                  <a:pos x="0" y="10"/>
                </a:cxn>
                <a:cxn ang="0">
                  <a:pos x="6" y="14"/>
                </a:cxn>
                <a:cxn ang="0">
                  <a:pos x="8" y="20"/>
                </a:cxn>
                <a:cxn ang="0">
                  <a:pos x="14" y="22"/>
                </a:cxn>
                <a:cxn ang="0">
                  <a:pos x="12" y="14"/>
                </a:cxn>
                <a:cxn ang="0">
                  <a:pos x="8" y="10"/>
                </a:cxn>
                <a:cxn ang="0">
                  <a:pos x="0" y="0"/>
                </a:cxn>
              </a:cxnLst>
              <a:rect l="0" t="0" r="r" b="b"/>
              <a:pathLst>
                <a:path w="15" h="23">
                  <a:moveTo>
                    <a:pt x="0" y="0"/>
                  </a:moveTo>
                  <a:lnTo>
                    <a:pt x="0" y="10"/>
                  </a:lnTo>
                  <a:lnTo>
                    <a:pt x="6" y="14"/>
                  </a:lnTo>
                  <a:lnTo>
                    <a:pt x="8" y="20"/>
                  </a:lnTo>
                  <a:lnTo>
                    <a:pt x="14" y="22"/>
                  </a:lnTo>
                  <a:lnTo>
                    <a:pt x="12" y="14"/>
                  </a:lnTo>
                  <a:lnTo>
                    <a:pt x="8" y="1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91" name="Freeform 84"/>
            <p:cNvSpPr>
              <a:spLocks/>
            </p:cNvSpPr>
            <p:nvPr/>
          </p:nvSpPr>
          <p:spPr bwMode="ltGray">
            <a:xfrm>
              <a:off x="2573142" y="6638818"/>
              <a:ext cx="10131" cy="25210"/>
            </a:xfrm>
            <a:custGeom>
              <a:avLst/>
              <a:gdLst/>
              <a:ahLst/>
              <a:cxnLst>
                <a:cxn ang="0">
                  <a:pos x="0" y="0"/>
                </a:cxn>
                <a:cxn ang="0">
                  <a:pos x="0" y="8"/>
                </a:cxn>
                <a:cxn ang="0">
                  <a:pos x="4" y="14"/>
                </a:cxn>
                <a:cxn ang="0">
                  <a:pos x="6" y="6"/>
                </a:cxn>
                <a:cxn ang="0">
                  <a:pos x="0" y="0"/>
                </a:cxn>
              </a:cxnLst>
              <a:rect l="0" t="0" r="r" b="b"/>
              <a:pathLst>
                <a:path w="7" h="15">
                  <a:moveTo>
                    <a:pt x="0" y="0"/>
                  </a:moveTo>
                  <a:lnTo>
                    <a:pt x="0" y="8"/>
                  </a:lnTo>
                  <a:lnTo>
                    <a:pt x="4" y="14"/>
                  </a:lnTo>
                  <a:lnTo>
                    <a:pt x="6"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92" name="Freeform 85"/>
            <p:cNvSpPr>
              <a:spLocks/>
            </p:cNvSpPr>
            <p:nvPr/>
          </p:nvSpPr>
          <p:spPr bwMode="ltGray">
            <a:xfrm>
              <a:off x="2432749" y="6499422"/>
              <a:ext cx="7237" cy="22244"/>
            </a:xfrm>
            <a:custGeom>
              <a:avLst/>
              <a:gdLst/>
              <a:ahLst/>
              <a:cxnLst>
                <a:cxn ang="0">
                  <a:pos x="0" y="0"/>
                </a:cxn>
                <a:cxn ang="0">
                  <a:pos x="0" y="12"/>
                </a:cxn>
                <a:cxn ang="0">
                  <a:pos x="4" y="4"/>
                </a:cxn>
                <a:cxn ang="0">
                  <a:pos x="0" y="0"/>
                </a:cxn>
              </a:cxnLst>
              <a:rect l="0" t="0" r="r" b="b"/>
              <a:pathLst>
                <a:path w="5" h="13">
                  <a:moveTo>
                    <a:pt x="0" y="0"/>
                  </a:moveTo>
                  <a:lnTo>
                    <a:pt x="0" y="12"/>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93" name="Freeform 86"/>
            <p:cNvSpPr>
              <a:spLocks/>
            </p:cNvSpPr>
            <p:nvPr/>
          </p:nvSpPr>
          <p:spPr bwMode="ltGray">
            <a:xfrm>
              <a:off x="2411040" y="6392651"/>
              <a:ext cx="5790" cy="7414"/>
            </a:xfrm>
            <a:custGeom>
              <a:avLst/>
              <a:gdLst/>
              <a:ahLst/>
              <a:cxnLst>
                <a:cxn ang="0">
                  <a:pos x="0" y="4"/>
                </a:cxn>
                <a:cxn ang="0">
                  <a:pos x="2" y="4"/>
                </a:cxn>
                <a:cxn ang="0">
                  <a:pos x="2" y="0"/>
                </a:cxn>
                <a:cxn ang="0">
                  <a:pos x="0" y="0"/>
                </a:cxn>
                <a:cxn ang="0">
                  <a:pos x="0" y="4"/>
                </a:cxn>
              </a:cxnLst>
              <a:rect l="0" t="0" r="r" b="b"/>
              <a:pathLst>
                <a:path w="3" h="5">
                  <a:moveTo>
                    <a:pt x="0" y="4"/>
                  </a:moveTo>
                  <a:lnTo>
                    <a:pt x="2" y="4"/>
                  </a:lnTo>
                  <a:lnTo>
                    <a:pt x="2" y="0"/>
                  </a:lnTo>
                  <a:lnTo>
                    <a:pt x="0"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94" name="Rectangle 87"/>
            <p:cNvSpPr>
              <a:spLocks noChangeArrowheads="1"/>
            </p:cNvSpPr>
            <p:nvPr/>
          </p:nvSpPr>
          <p:spPr bwMode="ltGray">
            <a:xfrm>
              <a:off x="2411040" y="6395617"/>
              <a:ext cx="7236" cy="2966"/>
            </a:xfrm>
            <a:prstGeom prst="rect">
              <a:avLst/>
            </a:prstGeom>
            <a:grpFill/>
            <a:ln w="12700">
              <a:noFill/>
              <a:miter lim="800000"/>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95" name="Oval 88"/>
            <p:cNvSpPr>
              <a:spLocks noChangeArrowheads="1"/>
            </p:cNvSpPr>
            <p:nvPr/>
          </p:nvSpPr>
          <p:spPr bwMode="ltGray">
            <a:xfrm>
              <a:off x="2659983" y="6721863"/>
              <a:ext cx="2895" cy="2966"/>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96" name="Freeform 89"/>
            <p:cNvSpPr>
              <a:spLocks/>
            </p:cNvSpPr>
            <p:nvPr/>
          </p:nvSpPr>
          <p:spPr bwMode="ltGray">
            <a:xfrm>
              <a:off x="2402355" y="6170211"/>
              <a:ext cx="23157" cy="59318"/>
            </a:xfrm>
            <a:custGeom>
              <a:avLst/>
              <a:gdLst/>
              <a:ahLst/>
              <a:cxnLst>
                <a:cxn ang="0">
                  <a:pos x="0" y="0"/>
                </a:cxn>
                <a:cxn ang="0">
                  <a:pos x="2" y="24"/>
                </a:cxn>
                <a:cxn ang="0">
                  <a:pos x="0" y="32"/>
                </a:cxn>
                <a:cxn ang="0">
                  <a:pos x="12" y="34"/>
                </a:cxn>
                <a:cxn ang="0">
                  <a:pos x="16" y="26"/>
                </a:cxn>
                <a:cxn ang="0">
                  <a:pos x="10" y="16"/>
                </a:cxn>
                <a:cxn ang="0">
                  <a:pos x="14" y="14"/>
                </a:cxn>
                <a:cxn ang="0">
                  <a:pos x="12" y="0"/>
                </a:cxn>
                <a:cxn ang="0">
                  <a:pos x="0" y="0"/>
                </a:cxn>
              </a:cxnLst>
              <a:rect l="0" t="0" r="r" b="b"/>
              <a:pathLst>
                <a:path w="17" h="35">
                  <a:moveTo>
                    <a:pt x="0" y="0"/>
                  </a:moveTo>
                  <a:lnTo>
                    <a:pt x="2" y="24"/>
                  </a:lnTo>
                  <a:lnTo>
                    <a:pt x="0" y="32"/>
                  </a:lnTo>
                  <a:lnTo>
                    <a:pt x="12" y="34"/>
                  </a:lnTo>
                  <a:lnTo>
                    <a:pt x="16" y="26"/>
                  </a:lnTo>
                  <a:lnTo>
                    <a:pt x="10" y="16"/>
                  </a:lnTo>
                  <a:lnTo>
                    <a:pt x="14" y="14"/>
                  </a:lnTo>
                  <a:lnTo>
                    <a:pt x="12"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97" name="Freeform 90"/>
            <p:cNvSpPr>
              <a:spLocks/>
            </p:cNvSpPr>
            <p:nvPr/>
          </p:nvSpPr>
          <p:spPr bwMode="ltGray">
            <a:xfrm>
              <a:off x="2411040" y="6265118"/>
              <a:ext cx="1447" cy="7414"/>
            </a:xfrm>
            <a:custGeom>
              <a:avLst/>
              <a:gdLst/>
              <a:ahLst/>
              <a:cxnLst>
                <a:cxn ang="0">
                  <a:pos x="0" y="4"/>
                </a:cxn>
                <a:cxn ang="0">
                  <a:pos x="0" y="0"/>
                </a:cxn>
                <a:cxn ang="0">
                  <a:pos x="0" y="4"/>
                </a:cxn>
              </a:cxnLst>
              <a:rect l="0" t="0" r="r" b="b"/>
              <a:pathLst>
                <a:path w="1" h="5">
                  <a:moveTo>
                    <a:pt x="0" y="4"/>
                  </a:moveTo>
                  <a:lnTo>
                    <a:pt x="0"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98" name="Rectangle 91"/>
            <p:cNvSpPr>
              <a:spLocks noChangeArrowheads="1"/>
            </p:cNvSpPr>
            <p:nvPr/>
          </p:nvSpPr>
          <p:spPr bwMode="ltGray">
            <a:xfrm>
              <a:off x="2411040" y="6268084"/>
              <a:ext cx="4342" cy="2966"/>
            </a:xfrm>
            <a:prstGeom prst="rect">
              <a:avLst/>
            </a:prstGeom>
            <a:grpFill/>
            <a:ln w="12700">
              <a:noFill/>
              <a:miter lim="800000"/>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99" name="Freeform 92"/>
            <p:cNvSpPr>
              <a:spLocks/>
            </p:cNvSpPr>
            <p:nvPr/>
          </p:nvSpPr>
          <p:spPr bwMode="ltGray">
            <a:xfrm>
              <a:off x="2415380" y="6281430"/>
              <a:ext cx="1448" cy="7415"/>
            </a:xfrm>
            <a:custGeom>
              <a:avLst/>
              <a:gdLst/>
              <a:ahLst/>
              <a:cxnLst>
                <a:cxn ang="0">
                  <a:pos x="0" y="4"/>
                </a:cxn>
                <a:cxn ang="0">
                  <a:pos x="0" y="0"/>
                </a:cxn>
                <a:cxn ang="0">
                  <a:pos x="0" y="4"/>
                </a:cxn>
              </a:cxnLst>
              <a:rect l="0" t="0" r="r" b="b"/>
              <a:pathLst>
                <a:path w="1" h="5">
                  <a:moveTo>
                    <a:pt x="0" y="4"/>
                  </a:moveTo>
                  <a:lnTo>
                    <a:pt x="0"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00" name="Rectangle 93"/>
            <p:cNvSpPr>
              <a:spLocks noChangeArrowheads="1"/>
            </p:cNvSpPr>
            <p:nvPr/>
          </p:nvSpPr>
          <p:spPr bwMode="ltGray">
            <a:xfrm>
              <a:off x="2415380" y="6284396"/>
              <a:ext cx="2895" cy="2966"/>
            </a:xfrm>
            <a:prstGeom prst="rect">
              <a:avLst/>
            </a:prstGeom>
            <a:grpFill/>
            <a:ln w="12700">
              <a:noFill/>
              <a:miter lim="800000"/>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101" name="Freeform 94"/>
            <p:cNvSpPr>
              <a:spLocks/>
            </p:cNvSpPr>
            <p:nvPr/>
          </p:nvSpPr>
          <p:spPr bwMode="ltGray">
            <a:xfrm>
              <a:off x="2422618" y="6297743"/>
              <a:ext cx="5790" cy="8898"/>
            </a:xfrm>
            <a:custGeom>
              <a:avLst/>
              <a:gdLst/>
              <a:ahLst/>
              <a:cxnLst>
                <a:cxn ang="0">
                  <a:pos x="2" y="0"/>
                </a:cxn>
                <a:cxn ang="0">
                  <a:pos x="0" y="0"/>
                </a:cxn>
                <a:cxn ang="0">
                  <a:pos x="0" y="4"/>
                </a:cxn>
                <a:cxn ang="0">
                  <a:pos x="2" y="4"/>
                </a:cxn>
                <a:cxn ang="0">
                  <a:pos x="2" y="0"/>
                </a:cxn>
              </a:cxnLst>
              <a:rect l="0" t="0" r="r" b="b"/>
              <a:pathLst>
                <a:path w="3" h="5">
                  <a:moveTo>
                    <a:pt x="2" y="0"/>
                  </a:moveTo>
                  <a:lnTo>
                    <a:pt x="0" y="0"/>
                  </a:lnTo>
                  <a:lnTo>
                    <a:pt x="0" y="4"/>
                  </a:lnTo>
                  <a:lnTo>
                    <a:pt x="2" y="4"/>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02" name="Rectangle 95"/>
            <p:cNvSpPr>
              <a:spLocks noChangeArrowheads="1"/>
            </p:cNvSpPr>
            <p:nvPr/>
          </p:nvSpPr>
          <p:spPr bwMode="ltGray">
            <a:xfrm>
              <a:off x="2425513" y="6297743"/>
              <a:ext cx="2895" cy="10380"/>
            </a:xfrm>
            <a:prstGeom prst="rect">
              <a:avLst/>
            </a:prstGeom>
            <a:grpFill/>
            <a:ln w="12700">
              <a:noFill/>
              <a:miter lim="800000"/>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103" name="Freeform 96"/>
            <p:cNvSpPr>
              <a:spLocks/>
            </p:cNvSpPr>
            <p:nvPr/>
          </p:nvSpPr>
          <p:spPr bwMode="ltGray">
            <a:xfrm>
              <a:off x="2699061" y="6254737"/>
              <a:ext cx="27500" cy="29659"/>
            </a:xfrm>
            <a:custGeom>
              <a:avLst/>
              <a:gdLst/>
              <a:ahLst/>
              <a:cxnLst>
                <a:cxn ang="0">
                  <a:pos x="0" y="2"/>
                </a:cxn>
                <a:cxn ang="0">
                  <a:pos x="10" y="2"/>
                </a:cxn>
                <a:cxn ang="0">
                  <a:pos x="18" y="0"/>
                </a:cxn>
                <a:cxn ang="0">
                  <a:pos x="18" y="10"/>
                </a:cxn>
                <a:cxn ang="0">
                  <a:pos x="14" y="16"/>
                </a:cxn>
                <a:cxn ang="0">
                  <a:pos x="10" y="12"/>
                </a:cxn>
                <a:cxn ang="0">
                  <a:pos x="10" y="10"/>
                </a:cxn>
                <a:cxn ang="0">
                  <a:pos x="10" y="8"/>
                </a:cxn>
                <a:cxn ang="0">
                  <a:pos x="2" y="8"/>
                </a:cxn>
                <a:cxn ang="0">
                  <a:pos x="0" y="2"/>
                </a:cxn>
              </a:cxnLst>
              <a:rect l="0" t="0" r="r" b="b"/>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04" name="Freeform 97"/>
            <p:cNvSpPr>
              <a:spLocks/>
            </p:cNvSpPr>
            <p:nvPr/>
          </p:nvSpPr>
          <p:spPr bwMode="ltGray">
            <a:xfrm>
              <a:off x="2505117" y="4318020"/>
              <a:ext cx="10132" cy="8898"/>
            </a:xfrm>
            <a:custGeom>
              <a:avLst/>
              <a:gdLst/>
              <a:ahLst/>
              <a:cxnLst>
                <a:cxn ang="0">
                  <a:pos x="0" y="0"/>
                </a:cxn>
                <a:cxn ang="0">
                  <a:pos x="6" y="0"/>
                </a:cxn>
                <a:cxn ang="0">
                  <a:pos x="6" y="4"/>
                </a:cxn>
                <a:cxn ang="0">
                  <a:pos x="2" y="4"/>
                </a:cxn>
                <a:cxn ang="0">
                  <a:pos x="0" y="0"/>
                </a:cxn>
              </a:cxnLst>
              <a:rect l="0" t="0" r="r" b="b"/>
              <a:pathLst>
                <a:path w="7" h="5">
                  <a:moveTo>
                    <a:pt x="0" y="0"/>
                  </a:moveTo>
                  <a:lnTo>
                    <a:pt x="6"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05" name="Freeform 98"/>
            <p:cNvSpPr>
              <a:spLocks/>
            </p:cNvSpPr>
            <p:nvPr/>
          </p:nvSpPr>
          <p:spPr bwMode="ltGray">
            <a:xfrm>
              <a:off x="2528274" y="4328401"/>
              <a:ext cx="4343" cy="5932"/>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06" name="Freeform 99"/>
            <p:cNvSpPr>
              <a:spLocks/>
            </p:cNvSpPr>
            <p:nvPr/>
          </p:nvSpPr>
          <p:spPr bwMode="ltGray">
            <a:xfrm>
              <a:off x="2545642" y="4337299"/>
              <a:ext cx="7237" cy="11864"/>
            </a:xfrm>
            <a:custGeom>
              <a:avLst/>
              <a:gdLst/>
              <a:ahLst/>
              <a:cxnLst>
                <a:cxn ang="0">
                  <a:pos x="4" y="6"/>
                </a:cxn>
                <a:cxn ang="0">
                  <a:pos x="0" y="0"/>
                </a:cxn>
                <a:cxn ang="0">
                  <a:pos x="4" y="0"/>
                </a:cxn>
                <a:cxn ang="0">
                  <a:pos x="4" y="6"/>
                </a:cxn>
              </a:cxnLst>
              <a:rect l="0" t="0" r="r" b="b"/>
              <a:pathLst>
                <a:path w="5" h="7">
                  <a:moveTo>
                    <a:pt x="4" y="6"/>
                  </a:moveTo>
                  <a:lnTo>
                    <a:pt x="0" y="0"/>
                  </a:lnTo>
                  <a:lnTo>
                    <a:pt x="4" y="0"/>
                  </a:lnTo>
                  <a:lnTo>
                    <a:pt x="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07" name="Freeform 100"/>
            <p:cNvSpPr>
              <a:spLocks/>
            </p:cNvSpPr>
            <p:nvPr/>
          </p:nvSpPr>
          <p:spPr bwMode="ltGray">
            <a:xfrm>
              <a:off x="2549985" y="4346197"/>
              <a:ext cx="7236" cy="4448"/>
            </a:xfrm>
            <a:custGeom>
              <a:avLst/>
              <a:gdLst/>
              <a:ahLst/>
              <a:cxnLst>
                <a:cxn ang="0">
                  <a:pos x="0" y="0"/>
                </a:cxn>
                <a:cxn ang="0">
                  <a:pos x="4" y="2"/>
                </a:cxn>
                <a:cxn ang="0">
                  <a:pos x="0" y="2"/>
                </a:cxn>
                <a:cxn ang="0">
                  <a:pos x="0" y="0"/>
                </a:cxn>
              </a:cxnLst>
              <a:rect l="0" t="0" r="r" b="b"/>
              <a:pathLst>
                <a:path w="5" h="3">
                  <a:moveTo>
                    <a:pt x="0" y="0"/>
                  </a:moveTo>
                  <a:lnTo>
                    <a:pt x="4" y="2"/>
                  </a:lnTo>
                  <a:lnTo>
                    <a:pt x="0"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08" name="Freeform 101"/>
            <p:cNvSpPr>
              <a:spLocks/>
            </p:cNvSpPr>
            <p:nvPr/>
          </p:nvSpPr>
          <p:spPr bwMode="ltGray">
            <a:xfrm>
              <a:off x="2561564" y="4365474"/>
              <a:ext cx="10131" cy="17795"/>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09" name="Freeform 102"/>
            <p:cNvSpPr>
              <a:spLocks/>
            </p:cNvSpPr>
            <p:nvPr/>
          </p:nvSpPr>
          <p:spPr bwMode="ltGray">
            <a:xfrm>
              <a:off x="2570248" y="4404031"/>
              <a:ext cx="10131" cy="10381"/>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0" name="Freeform 103"/>
            <p:cNvSpPr>
              <a:spLocks/>
            </p:cNvSpPr>
            <p:nvPr/>
          </p:nvSpPr>
          <p:spPr bwMode="ltGray">
            <a:xfrm>
              <a:off x="2581826" y="4381787"/>
              <a:ext cx="8684" cy="11864"/>
            </a:xfrm>
            <a:custGeom>
              <a:avLst/>
              <a:gdLst/>
              <a:ahLst/>
              <a:cxnLst>
                <a:cxn ang="0">
                  <a:pos x="4" y="0"/>
                </a:cxn>
                <a:cxn ang="0">
                  <a:pos x="6" y="2"/>
                </a:cxn>
                <a:cxn ang="0">
                  <a:pos x="4" y="4"/>
                </a:cxn>
                <a:cxn ang="0">
                  <a:pos x="0" y="6"/>
                </a:cxn>
                <a:cxn ang="0">
                  <a:pos x="2" y="2"/>
                </a:cxn>
                <a:cxn ang="0">
                  <a:pos x="4" y="0"/>
                </a:cxn>
              </a:cxnLst>
              <a:rect l="0" t="0" r="r" b="b"/>
              <a:pathLst>
                <a:path w="7" h="7">
                  <a:moveTo>
                    <a:pt x="4" y="0"/>
                  </a:moveTo>
                  <a:lnTo>
                    <a:pt x="6" y="2"/>
                  </a:lnTo>
                  <a:lnTo>
                    <a:pt x="4" y="4"/>
                  </a:lnTo>
                  <a:lnTo>
                    <a:pt x="0" y="6"/>
                  </a:lnTo>
                  <a:lnTo>
                    <a:pt x="2" y="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1" name="Freeform 104"/>
            <p:cNvSpPr>
              <a:spLocks/>
            </p:cNvSpPr>
            <p:nvPr/>
          </p:nvSpPr>
          <p:spPr bwMode="ltGray">
            <a:xfrm>
              <a:off x="1843678" y="1927524"/>
              <a:ext cx="205524" cy="201680"/>
            </a:xfrm>
            <a:custGeom>
              <a:avLst/>
              <a:gdLst/>
              <a:ahLst/>
              <a:cxnLst>
                <a:cxn ang="0">
                  <a:pos x="140" y="58"/>
                </a:cxn>
                <a:cxn ang="0">
                  <a:pos x="142" y="42"/>
                </a:cxn>
                <a:cxn ang="0">
                  <a:pos x="140" y="40"/>
                </a:cxn>
                <a:cxn ang="0">
                  <a:pos x="140" y="30"/>
                </a:cxn>
                <a:cxn ang="0">
                  <a:pos x="130" y="20"/>
                </a:cxn>
                <a:cxn ang="0">
                  <a:pos x="124" y="20"/>
                </a:cxn>
                <a:cxn ang="0">
                  <a:pos x="122" y="22"/>
                </a:cxn>
                <a:cxn ang="0">
                  <a:pos x="118" y="20"/>
                </a:cxn>
                <a:cxn ang="0">
                  <a:pos x="116" y="20"/>
                </a:cxn>
                <a:cxn ang="0">
                  <a:pos x="116" y="16"/>
                </a:cxn>
                <a:cxn ang="0">
                  <a:pos x="104" y="8"/>
                </a:cxn>
                <a:cxn ang="0">
                  <a:pos x="102" y="2"/>
                </a:cxn>
                <a:cxn ang="0">
                  <a:pos x="92" y="0"/>
                </a:cxn>
                <a:cxn ang="0">
                  <a:pos x="82" y="4"/>
                </a:cxn>
                <a:cxn ang="0">
                  <a:pos x="60" y="2"/>
                </a:cxn>
                <a:cxn ang="0">
                  <a:pos x="58" y="16"/>
                </a:cxn>
                <a:cxn ang="0">
                  <a:pos x="60" y="24"/>
                </a:cxn>
                <a:cxn ang="0">
                  <a:pos x="52" y="28"/>
                </a:cxn>
                <a:cxn ang="0">
                  <a:pos x="32" y="46"/>
                </a:cxn>
                <a:cxn ang="0">
                  <a:pos x="30" y="54"/>
                </a:cxn>
                <a:cxn ang="0">
                  <a:pos x="24" y="56"/>
                </a:cxn>
                <a:cxn ang="0">
                  <a:pos x="22" y="62"/>
                </a:cxn>
                <a:cxn ang="0">
                  <a:pos x="2" y="72"/>
                </a:cxn>
                <a:cxn ang="0">
                  <a:pos x="0" y="82"/>
                </a:cxn>
                <a:cxn ang="0">
                  <a:pos x="2" y="90"/>
                </a:cxn>
                <a:cxn ang="0">
                  <a:pos x="2" y="110"/>
                </a:cxn>
                <a:cxn ang="0">
                  <a:pos x="0" y="118"/>
                </a:cxn>
                <a:cxn ang="0">
                  <a:pos x="8" y="118"/>
                </a:cxn>
                <a:cxn ang="0">
                  <a:pos x="16" y="118"/>
                </a:cxn>
                <a:cxn ang="0">
                  <a:pos x="20" y="114"/>
                </a:cxn>
                <a:cxn ang="0">
                  <a:pos x="22" y="110"/>
                </a:cxn>
                <a:cxn ang="0">
                  <a:pos x="26" y="108"/>
                </a:cxn>
                <a:cxn ang="0">
                  <a:pos x="26" y="118"/>
                </a:cxn>
                <a:cxn ang="0">
                  <a:pos x="36" y="118"/>
                </a:cxn>
                <a:cxn ang="0">
                  <a:pos x="42" y="112"/>
                </a:cxn>
                <a:cxn ang="0">
                  <a:pos x="46" y="102"/>
                </a:cxn>
                <a:cxn ang="0">
                  <a:pos x="52" y="96"/>
                </a:cxn>
                <a:cxn ang="0">
                  <a:pos x="60" y="92"/>
                </a:cxn>
                <a:cxn ang="0">
                  <a:pos x="66" y="94"/>
                </a:cxn>
                <a:cxn ang="0">
                  <a:pos x="80" y="76"/>
                </a:cxn>
                <a:cxn ang="0">
                  <a:pos x="90" y="76"/>
                </a:cxn>
                <a:cxn ang="0">
                  <a:pos x="120" y="66"/>
                </a:cxn>
                <a:cxn ang="0">
                  <a:pos x="136" y="64"/>
                </a:cxn>
                <a:cxn ang="0">
                  <a:pos x="140" y="58"/>
                </a:cxn>
              </a:cxnLst>
              <a:rect l="0" t="0" r="r" b="b"/>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2" name="Freeform 105"/>
            <p:cNvSpPr>
              <a:spLocks/>
            </p:cNvSpPr>
            <p:nvPr/>
          </p:nvSpPr>
          <p:spPr bwMode="ltGray">
            <a:xfrm>
              <a:off x="2464591" y="3861275"/>
              <a:ext cx="10132" cy="11864"/>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3" name="Freeform 106"/>
            <p:cNvSpPr>
              <a:spLocks/>
            </p:cNvSpPr>
            <p:nvPr/>
          </p:nvSpPr>
          <p:spPr bwMode="ltGray">
            <a:xfrm>
              <a:off x="2473275" y="3887968"/>
              <a:ext cx="11579" cy="8898"/>
            </a:xfrm>
            <a:custGeom>
              <a:avLst/>
              <a:gdLst/>
              <a:ahLst/>
              <a:cxnLst>
                <a:cxn ang="0">
                  <a:pos x="4" y="0"/>
                </a:cxn>
                <a:cxn ang="0">
                  <a:pos x="6" y="0"/>
                </a:cxn>
                <a:cxn ang="0">
                  <a:pos x="4" y="2"/>
                </a:cxn>
                <a:cxn ang="0">
                  <a:pos x="0" y="4"/>
                </a:cxn>
                <a:cxn ang="0">
                  <a:pos x="2" y="2"/>
                </a:cxn>
                <a:cxn ang="0">
                  <a:pos x="4" y="0"/>
                </a:cxn>
              </a:cxnLst>
              <a:rect l="0" t="0" r="r" b="b"/>
              <a:pathLst>
                <a:path w="7" h="5">
                  <a:moveTo>
                    <a:pt x="4" y="0"/>
                  </a:moveTo>
                  <a:lnTo>
                    <a:pt x="6" y="0"/>
                  </a:lnTo>
                  <a:lnTo>
                    <a:pt x="4" y="2"/>
                  </a:lnTo>
                  <a:lnTo>
                    <a:pt x="0" y="4"/>
                  </a:lnTo>
                  <a:lnTo>
                    <a:pt x="2" y="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4" name="Freeform 107"/>
            <p:cNvSpPr>
              <a:spLocks/>
            </p:cNvSpPr>
            <p:nvPr/>
          </p:nvSpPr>
          <p:spPr bwMode="ltGray">
            <a:xfrm>
              <a:off x="1913151" y="4805907"/>
              <a:ext cx="28947" cy="48937"/>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5" name="Oval 108"/>
            <p:cNvSpPr>
              <a:spLocks noChangeArrowheads="1"/>
            </p:cNvSpPr>
            <p:nvPr/>
          </p:nvSpPr>
          <p:spPr bwMode="ltGray">
            <a:xfrm>
              <a:off x="1952229" y="4820737"/>
              <a:ext cx="1448" cy="7414"/>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116" name="Freeform 109"/>
            <p:cNvSpPr>
              <a:spLocks/>
            </p:cNvSpPr>
            <p:nvPr/>
          </p:nvSpPr>
          <p:spPr bwMode="ltGray">
            <a:xfrm>
              <a:off x="6861635" y="4660579"/>
              <a:ext cx="60789" cy="81561"/>
            </a:xfrm>
            <a:custGeom>
              <a:avLst/>
              <a:gdLst/>
              <a:ahLst/>
              <a:cxnLst>
                <a:cxn ang="0">
                  <a:pos x="26" y="0"/>
                </a:cxn>
                <a:cxn ang="0">
                  <a:pos x="0" y="28"/>
                </a:cxn>
                <a:cxn ang="0">
                  <a:pos x="20" y="48"/>
                </a:cxn>
                <a:cxn ang="0">
                  <a:pos x="42" y="24"/>
                </a:cxn>
                <a:cxn ang="0">
                  <a:pos x="26" y="0"/>
                </a:cxn>
              </a:cxnLst>
              <a:rect l="0" t="0" r="r" b="b"/>
              <a:pathLst>
                <a:path w="43" h="49">
                  <a:moveTo>
                    <a:pt x="26" y="0"/>
                  </a:moveTo>
                  <a:lnTo>
                    <a:pt x="0" y="28"/>
                  </a:lnTo>
                  <a:lnTo>
                    <a:pt x="20" y="48"/>
                  </a:lnTo>
                  <a:lnTo>
                    <a:pt x="42" y="24"/>
                  </a:lnTo>
                  <a:lnTo>
                    <a:pt x="2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7" name="Freeform 110"/>
            <p:cNvSpPr>
              <a:spLocks/>
            </p:cNvSpPr>
            <p:nvPr/>
          </p:nvSpPr>
          <p:spPr bwMode="ltGray">
            <a:xfrm>
              <a:off x="4987319" y="4421826"/>
              <a:ext cx="53551" cy="62284"/>
            </a:xfrm>
            <a:custGeom>
              <a:avLst/>
              <a:gdLst/>
              <a:ahLst/>
              <a:cxnLst>
                <a:cxn ang="0">
                  <a:pos x="28" y="0"/>
                </a:cxn>
                <a:cxn ang="0">
                  <a:pos x="34" y="7"/>
                </a:cxn>
                <a:cxn ang="0">
                  <a:pos x="36" y="15"/>
                </a:cxn>
                <a:cxn ang="0">
                  <a:pos x="31" y="18"/>
                </a:cxn>
                <a:cxn ang="0">
                  <a:pos x="36" y="23"/>
                </a:cxn>
                <a:cxn ang="0">
                  <a:pos x="29" y="31"/>
                </a:cxn>
                <a:cxn ang="0">
                  <a:pos x="26" y="36"/>
                </a:cxn>
                <a:cxn ang="0">
                  <a:pos x="2" y="36"/>
                </a:cxn>
                <a:cxn ang="0">
                  <a:pos x="0" y="2"/>
                </a:cxn>
                <a:cxn ang="0">
                  <a:pos x="28" y="0"/>
                </a:cxn>
              </a:cxnLst>
              <a:rect l="0" t="0" r="r" b="b"/>
              <a:pathLst>
                <a:path w="37" h="37">
                  <a:moveTo>
                    <a:pt x="28" y="0"/>
                  </a:moveTo>
                  <a:lnTo>
                    <a:pt x="34" y="7"/>
                  </a:lnTo>
                  <a:lnTo>
                    <a:pt x="36" y="15"/>
                  </a:lnTo>
                  <a:lnTo>
                    <a:pt x="31" y="18"/>
                  </a:lnTo>
                  <a:lnTo>
                    <a:pt x="36" y="23"/>
                  </a:lnTo>
                  <a:lnTo>
                    <a:pt x="29" y="31"/>
                  </a:lnTo>
                  <a:lnTo>
                    <a:pt x="26" y="36"/>
                  </a:lnTo>
                  <a:lnTo>
                    <a:pt x="2" y="36"/>
                  </a:lnTo>
                  <a:lnTo>
                    <a:pt x="0" y="2"/>
                  </a:lnTo>
                  <a:lnTo>
                    <a:pt x="2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8" name="Freeform 111"/>
            <p:cNvSpPr>
              <a:spLocks/>
            </p:cNvSpPr>
            <p:nvPr/>
          </p:nvSpPr>
          <p:spPr bwMode="ltGray">
            <a:xfrm>
              <a:off x="4985871" y="4420344"/>
              <a:ext cx="65131" cy="75630"/>
            </a:xfrm>
            <a:custGeom>
              <a:avLst/>
              <a:gdLst/>
              <a:ahLst/>
              <a:cxnLst>
                <a:cxn ang="0">
                  <a:pos x="34" y="0"/>
                </a:cxn>
                <a:cxn ang="0">
                  <a:pos x="42" y="8"/>
                </a:cxn>
                <a:cxn ang="0">
                  <a:pos x="44" y="18"/>
                </a:cxn>
                <a:cxn ang="0">
                  <a:pos x="38" y="22"/>
                </a:cxn>
                <a:cxn ang="0">
                  <a:pos x="44" y="28"/>
                </a:cxn>
                <a:cxn ang="0">
                  <a:pos x="36" y="38"/>
                </a:cxn>
                <a:cxn ang="0">
                  <a:pos x="32" y="44"/>
                </a:cxn>
                <a:cxn ang="0">
                  <a:pos x="2" y="44"/>
                </a:cxn>
                <a:cxn ang="0">
                  <a:pos x="0" y="2"/>
                </a:cxn>
                <a:cxn ang="0">
                  <a:pos x="34" y="0"/>
                </a:cxn>
              </a:cxnLst>
              <a:rect l="0" t="0" r="r" b="b"/>
              <a:pathLst>
                <a:path w="45" h="45">
                  <a:moveTo>
                    <a:pt x="34" y="0"/>
                  </a:moveTo>
                  <a:lnTo>
                    <a:pt x="42" y="8"/>
                  </a:lnTo>
                  <a:lnTo>
                    <a:pt x="44" y="18"/>
                  </a:lnTo>
                  <a:lnTo>
                    <a:pt x="38" y="22"/>
                  </a:lnTo>
                  <a:lnTo>
                    <a:pt x="44" y="28"/>
                  </a:lnTo>
                  <a:lnTo>
                    <a:pt x="36" y="38"/>
                  </a:lnTo>
                  <a:lnTo>
                    <a:pt x="32" y="44"/>
                  </a:lnTo>
                  <a:lnTo>
                    <a:pt x="2" y="44"/>
                  </a:lnTo>
                  <a:lnTo>
                    <a:pt x="0" y="2"/>
                  </a:lnTo>
                  <a:lnTo>
                    <a:pt x="3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19" name="Freeform 112"/>
            <p:cNvSpPr>
              <a:spLocks/>
            </p:cNvSpPr>
            <p:nvPr/>
          </p:nvSpPr>
          <p:spPr bwMode="ltGray">
            <a:xfrm>
              <a:off x="4761533" y="3715947"/>
              <a:ext cx="49209" cy="38557"/>
            </a:xfrm>
            <a:custGeom>
              <a:avLst/>
              <a:gdLst/>
              <a:ahLst/>
              <a:cxnLst>
                <a:cxn ang="0">
                  <a:pos x="10" y="4"/>
                </a:cxn>
                <a:cxn ang="0">
                  <a:pos x="8" y="8"/>
                </a:cxn>
                <a:cxn ang="0">
                  <a:pos x="0" y="10"/>
                </a:cxn>
                <a:cxn ang="0">
                  <a:pos x="0" y="16"/>
                </a:cxn>
                <a:cxn ang="0">
                  <a:pos x="10" y="22"/>
                </a:cxn>
                <a:cxn ang="0">
                  <a:pos x="22" y="16"/>
                </a:cxn>
                <a:cxn ang="0">
                  <a:pos x="28" y="16"/>
                </a:cxn>
                <a:cxn ang="0">
                  <a:pos x="26" y="10"/>
                </a:cxn>
                <a:cxn ang="0">
                  <a:pos x="34" y="4"/>
                </a:cxn>
                <a:cxn ang="0">
                  <a:pos x="32" y="0"/>
                </a:cxn>
                <a:cxn ang="0">
                  <a:pos x="24" y="6"/>
                </a:cxn>
                <a:cxn ang="0">
                  <a:pos x="10" y="4"/>
                </a:cxn>
              </a:cxnLst>
              <a:rect l="0" t="0" r="r" b="b"/>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0" name="Freeform 113"/>
            <p:cNvSpPr>
              <a:spLocks/>
            </p:cNvSpPr>
            <p:nvPr/>
          </p:nvSpPr>
          <p:spPr bwMode="ltGray">
            <a:xfrm>
              <a:off x="4558904" y="3705567"/>
              <a:ext cx="66578" cy="31141"/>
            </a:xfrm>
            <a:custGeom>
              <a:avLst/>
              <a:gdLst/>
              <a:ahLst/>
              <a:cxnLst>
                <a:cxn ang="0">
                  <a:pos x="0" y="0"/>
                </a:cxn>
                <a:cxn ang="0">
                  <a:pos x="0" y="10"/>
                </a:cxn>
                <a:cxn ang="0">
                  <a:pos x="2" y="10"/>
                </a:cxn>
                <a:cxn ang="0">
                  <a:pos x="12" y="10"/>
                </a:cxn>
                <a:cxn ang="0">
                  <a:pos x="20" y="14"/>
                </a:cxn>
                <a:cxn ang="0">
                  <a:pos x="22" y="18"/>
                </a:cxn>
                <a:cxn ang="0">
                  <a:pos x="40" y="18"/>
                </a:cxn>
                <a:cxn ang="0">
                  <a:pos x="46" y="12"/>
                </a:cxn>
                <a:cxn ang="0">
                  <a:pos x="46" y="8"/>
                </a:cxn>
                <a:cxn ang="0">
                  <a:pos x="42" y="12"/>
                </a:cxn>
                <a:cxn ang="0">
                  <a:pos x="40" y="10"/>
                </a:cxn>
                <a:cxn ang="0">
                  <a:pos x="36" y="8"/>
                </a:cxn>
                <a:cxn ang="0">
                  <a:pos x="32" y="6"/>
                </a:cxn>
                <a:cxn ang="0">
                  <a:pos x="18" y="6"/>
                </a:cxn>
                <a:cxn ang="0">
                  <a:pos x="14" y="6"/>
                </a:cxn>
                <a:cxn ang="0">
                  <a:pos x="12" y="2"/>
                </a:cxn>
                <a:cxn ang="0">
                  <a:pos x="8" y="0"/>
                </a:cxn>
                <a:cxn ang="0">
                  <a:pos x="0" y="0"/>
                </a:cxn>
              </a:cxnLst>
              <a:rect l="0" t="0" r="r" b="b"/>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1" name="Freeform 114"/>
            <p:cNvSpPr>
              <a:spLocks/>
            </p:cNvSpPr>
            <p:nvPr/>
          </p:nvSpPr>
          <p:spPr bwMode="ltGray">
            <a:xfrm>
              <a:off x="4655876" y="3689254"/>
              <a:ext cx="13027" cy="14829"/>
            </a:xfrm>
            <a:custGeom>
              <a:avLst/>
              <a:gdLst/>
              <a:ahLst/>
              <a:cxnLst>
                <a:cxn ang="0">
                  <a:pos x="6" y="0"/>
                </a:cxn>
                <a:cxn ang="0">
                  <a:pos x="2" y="2"/>
                </a:cxn>
                <a:cxn ang="0">
                  <a:pos x="0" y="8"/>
                </a:cxn>
                <a:cxn ang="0">
                  <a:pos x="6" y="6"/>
                </a:cxn>
                <a:cxn ang="0">
                  <a:pos x="8" y="2"/>
                </a:cxn>
                <a:cxn ang="0">
                  <a:pos x="6" y="0"/>
                </a:cxn>
              </a:cxnLst>
              <a:rect l="0" t="0" r="r" b="b"/>
              <a:pathLst>
                <a:path w="9" h="9">
                  <a:moveTo>
                    <a:pt x="6" y="0"/>
                  </a:moveTo>
                  <a:lnTo>
                    <a:pt x="2" y="2"/>
                  </a:lnTo>
                  <a:lnTo>
                    <a:pt x="0" y="8"/>
                  </a:lnTo>
                  <a:lnTo>
                    <a:pt x="6" y="6"/>
                  </a:lnTo>
                  <a:lnTo>
                    <a:pt x="8" y="2"/>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2" name="Freeform 115"/>
            <p:cNvSpPr>
              <a:spLocks/>
            </p:cNvSpPr>
            <p:nvPr/>
          </p:nvSpPr>
          <p:spPr bwMode="ltGray">
            <a:xfrm>
              <a:off x="5297051" y="4442586"/>
              <a:ext cx="28947" cy="11864"/>
            </a:xfrm>
            <a:custGeom>
              <a:avLst/>
              <a:gdLst/>
              <a:ahLst/>
              <a:cxnLst>
                <a:cxn ang="0">
                  <a:pos x="20" y="0"/>
                </a:cxn>
                <a:cxn ang="0">
                  <a:pos x="8" y="0"/>
                </a:cxn>
                <a:cxn ang="0">
                  <a:pos x="4" y="0"/>
                </a:cxn>
                <a:cxn ang="0">
                  <a:pos x="0" y="4"/>
                </a:cxn>
                <a:cxn ang="0">
                  <a:pos x="10" y="6"/>
                </a:cxn>
                <a:cxn ang="0">
                  <a:pos x="16" y="6"/>
                </a:cxn>
                <a:cxn ang="0">
                  <a:pos x="20" y="0"/>
                </a:cxn>
              </a:cxnLst>
              <a:rect l="0" t="0" r="r" b="b"/>
              <a:pathLst>
                <a:path w="21" h="7">
                  <a:moveTo>
                    <a:pt x="20" y="0"/>
                  </a:moveTo>
                  <a:lnTo>
                    <a:pt x="8" y="0"/>
                  </a:lnTo>
                  <a:lnTo>
                    <a:pt x="4" y="0"/>
                  </a:lnTo>
                  <a:lnTo>
                    <a:pt x="0" y="4"/>
                  </a:lnTo>
                  <a:lnTo>
                    <a:pt x="10" y="6"/>
                  </a:lnTo>
                  <a:lnTo>
                    <a:pt x="16" y="6"/>
                  </a:lnTo>
                  <a:lnTo>
                    <a:pt x="2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3" name="Freeform 116"/>
            <p:cNvSpPr>
              <a:spLocks/>
            </p:cNvSpPr>
            <p:nvPr/>
          </p:nvSpPr>
          <p:spPr bwMode="ltGray">
            <a:xfrm>
              <a:off x="4469169" y="1961632"/>
              <a:ext cx="3288375" cy="1939683"/>
            </a:xfrm>
            <a:custGeom>
              <a:avLst/>
              <a:gdLst/>
              <a:ahLst/>
              <a:cxnLst>
                <a:cxn ang="0">
                  <a:pos x="216" y="258"/>
                </a:cxn>
                <a:cxn ang="0">
                  <a:pos x="270" y="304"/>
                </a:cxn>
                <a:cxn ang="0">
                  <a:pos x="154" y="308"/>
                </a:cxn>
                <a:cxn ang="0">
                  <a:pos x="204" y="378"/>
                </a:cxn>
                <a:cxn ang="0">
                  <a:pos x="226" y="356"/>
                </a:cxn>
                <a:cxn ang="0">
                  <a:pos x="272" y="330"/>
                </a:cxn>
                <a:cxn ang="0">
                  <a:pos x="324" y="256"/>
                </a:cxn>
                <a:cxn ang="0">
                  <a:pos x="336" y="308"/>
                </a:cxn>
                <a:cxn ang="0">
                  <a:pos x="402" y="272"/>
                </a:cxn>
                <a:cxn ang="0">
                  <a:pos x="438" y="268"/>
                </a:cxn>
                <a:cxn ang="0">
                  <a:pos x="502" y="250"/>
                </a:cxn>
                <a:cxn ang="0">
                  <a:pos x="520" y="230"/>
                </a:cxn>
                <a:cxn ang="0">
                  <a:pos x="542" y="226"/>
                </a:cxn>
                <a:cxn ang="0">
                  <a:pos x="630" y="260"/>
                </a:cxn>
                <a:cxn ang="0">
                  <a:pos x="622" y="232"/>
                </a:cxn>
                <a:cxn ang="0">
                  <a:pos x="626" y="150"/>
                </a:cxn>
                <a:cxn ang="0">
                  <a:pos x="686" y="160"/>
                </a:cxn>
                <a:cxn ang="0">
                  <a:pos x="704" y="300"/>
                </a:cxn>
                <a:cxn ang="0">
                  <a:pos x="756" y="244"/>
                </a:cxn>
                <a:cxn ang="0">
                  <a:pos x="716" y="138"/>
                </a:cxn>
                <a:cxn ang="0">
                  <a:pos x="752" y="174"/>
                </a:cxn>
                <a:cxn ang="0">
                  <a:pos x="832" y="166"/>
                </a:cxn>
                <a:cxn ang="0">
                  <a:pos x="854" y="120"/>
                </a:cxn>
                <a:cxn ang="0">
                  <a:pos x="936" y="52"/>
                </a:cxn>
                <a:cxn ang="0">
                  <a:pos x="1050" y="8"/>
                </a:cxn>
                <a:cxn ang="0">
                  <a:pos x="1134" y="32"/>
                </a:cxn>
                <a:cxn ang="0">
                  <a:pos x="1176" y="102"/>
                </a:cxn>
                <a:cxn ang="0">
                  <a:pos x="1294" y="114"/>
                </a:cxn>
                <a:cxn ang="0">
                  <a:pos x="1400" y="116"/>
                </a:cxn>
                <a:cxn ang="0">
                  <a:pos x="1526" y="180"/>
                </a:cxn>
                <a:cxn ang="0">
                  <a:pos x="1618" y="138"/>
                </a:cxn>
                <a:cxn ang="0">
                  <a:pos x="1776" y="188"/>
                </a:cxn>
                <a:cxn ang="0">
                  <a:pos x="1928" y="226"/>
                </a:cxn>
                <a:cxn ang="0">
                  <a:pos x="2042" y="216"/>
                </a:cxn>
                <a:cxn ang="0">
                  <a:pos x="2184" y="242"/>
                </a:cxn>
                <a:cxn ang="0">
                  <a:pos x="2278" y="292"/>
                </a:cxn>
                <a:cxn ang="0">
                  <a:pos x="2224" y="346"/>
                </a:cxn>
                <a:cxn ang="0">
                  <a:pos x="2194" y="420"/>
                </a:cxn>
                <a:cxn ang="0">
                  <a:pos x="2064" y="472"/>
                </a:cxn>
                <a:cxn ang="0">
                  <a:pos x="2058" y="582"/>
                </a:cxn>
                <a:cxn ang="0">
                  <a:pos x="1962" y="562"/>
                </a:cxn>
                <a:cxn ang="0">
                  <a:pos x="2026" y="400"/>
                </a:cxn>
                <a:cxn ang="0">
                  <a:pos x="1930" y="442"/>
                </a:cxn>
                <a:cxn ang="0">
                  <a:pos x="1898" y="502"/>
                </a:cxn>
                <a:cxn ang="0">
                  <a:pos x="1800" y="490"/>
                </a:cxn>
                <a:cxn ang="0">
                  <a:pos x="1704" y="606"/>
                </a:cxn>
                <a:cxn ang="0">
                  <a:pos x="1752" y="824"/>
                </a:cxn>
                <a:cxn ang="0">
                  <a:pos x="528" y="1028"/>
                </a:cxn>
                <a:cxn ang="0">
                  <a:pos x="516" y="884"/>
                </a:cxn>
                <a:cxn ang="0">
                  <a:pos x="466" y="844"/>
                </a:cxn>
                <a:cxn ang="0">
                  <a:pos x="404" y="830"/>
                </a:cxn>
                <a:cxn ang="0">
                  <a:pos x="348" y="890"/>
                </a:cxn>
                <a:cxn ang="0">
                  <a:pos x="240" y="818"/>
                </a:cxn>
                <a:cxn ang="0">
                  <a:pos x="10" y="752"/>
                </a:cxn>
                <a:cxn ang="0">
                  <a:pos x="36" y="504"/>
                </a:cxn>
                <a:cxn ang="0">
                  <a:pos x="126" y="474"/>
                </a:cxn>
                <a:cxn ang="0">
                  <a:pos x="130" y="236"/>
                </a:cxn>
              </a:cxnLst>
              <a:rect l="0" t="0" r="r" b="b"/>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4" name="Freeform 117"/>
            <p:cNvSpPr>
              <a:spLocks/>
            </p:cNvSpPr>
            <p:nvPr/>
          </p:nvSpPr>
          <p:spPr bwMode="ltGray">
            <a:xfrm>
              <a:off x="4477852" y="3363008"/>
              <a:ext cx="222892" cy="289174"/>
            </a:xfrm>
            <a:custGeom>
              <a:avLst/>
              <a:gdLst/>
              <a:ahLst/>
              <a:cxnLst>
                <a:cxn ang="0">
                  <a:pos x="36" y="20"/>
                </a:cxn>
                <a:cxn ang="0">
                  <a:pos x="48" y="14"/>
                </a:cxn>
                <a:cxn ang="0">
                  <a:pos x="96" y="0"/>
                </a:cxn>
                <a:cxn ang="0">
                  <a:pos x="106" y="4"/>
                </a:cxn>
                <a:cxn ang="0">
                  <a:pos x="112" y="10"/>
                </a:cxn>
                <a:cxn ang="0">
                  <a:pos x="116" y="16"/>
                </a:cxn>
                <a:cxn ang="0">
                  <a:pos x="122" y="22"/>
                </a:cxn>
                <a:cxn ang="0">
                  <a:pos x="122" y="26"/>
                </a:cxn>
                <a:cxn ang="0">
                  <a:pos x="120" y="30"/>
                </a:cxn>
                <a:cxn ang="0">
                  <a:pos x="118" y="34"/>
                </a:cxn>
                <a:cxn ang="0">
                  <a:pos x="150" y="44"/>
                </a:cxn>
                <a:cxn ang="0">
                  <a:pos x="154" y="60"/>
                </a:cxn>
                <a:cxn ang="0">
                  <a:pos x="142" y="70"/>
                </a:cxn>
                <a:cxn ang="0">
                  <a:pos x="114" y="68"/>
                </a:cxn>
                <a:cxn ang="0">
                  <a:pos x="100" y="66"/>
                </a:cxn>
                <a:cxn ang="0">
                  <a:pos x="92" y="68"/>
                </a:cxn>
                <a:cxn ang="0">
                  <a:pos x="86" y="90"/>
                </a:cxn>
                <a:cxn ang="0">
                  <a:pos x="76" y="94"/>
                </a:cxn>
                <a:cxn ang="0">
                  <a:pos x="76" y="100"/>
                </a:cxn>
                <a:cxn ang="0">
                  <a:pos x="64" y="98"/>
                </a:cxn>
                <a:cxn ang="0">
                  <a:pos x="58" y="96"/>
                </a:cxn>
                <a:cxn ang="0">
                  <a:pos x="50" y="92"/>
                </a:cxn>
                <a:cxn ang="0">
                  <a:pos x="48" y="98"/>
                </a:cxn>
                <a:cxn ang="0">
                  <a:pos x="54" y="102"/>
                </a:cxn>
                <a:cxn ang="0">
                  <a:pos x="54" y="112"/>
                </a:cxn>
                <a:cxn ang="0">
                  <a:pos x="54" y="116"/>
                </a:cxn>
                <a:cxn ang="0">
                  <a:pos x="54" y="120"/>
                </a:cxn>
                <a:cxn ang="0">
                  <a:pos x="60" y="122"/>
                </a:cxn>
                <a:cxn ang="0">
                  <a:pos x="62" y="130"/>
                </a:cxn>
                <a:cxn ang="0">
                  <a:pos x="58" y="136"/>
                </a:cxn>
                <a:cxn ang="0">
                  <a:pos x="52" y="140"/>
                </a:cxn>
                <a:cxn ang="0">
                  <a:pos x="54" y="150"/>
                </a:cxn>
                <a:cxn ang="0">
                  <a:pos x="48" y="160"/>
                </a:cxn>
                <a:cxn ang="0">
                  <a:pos x="50" y="166"/>
                </a:cxn>
                <a:cxn ang="0">
                  <a:pos x="56" y="170"/>
                </a:cxn>
                <a:cxn ang="0">
                  <a:pos x="46" y="170"/>
                </a:cxn>
                <a:cxn ang="0">
                  <a:pos x="36" y="166"/>
                </a:cxn>
                <a:cxn ang="0">
                  <a:pos x="32" y="154"/>
                </a:cxn>
                <a:cxn ang="0">
                  <a:pos x="22" y="142"/>
                </a:cxn>
                <a:cxn ang="0">
                  <a:pos x="12" y="124"/>
                </a:cxn>
                <a:cxn ang="0">
                  <a:pos x="6" y="108"/>
                </a:cxn>
                <a:cxn ang="0">
                  <a:pos x="0" y="104"/>
                </a:cxn>
                <a:cxn ang="0">
                  <a:pos x="4" y="94"/>
                </a:cxn>
                <a:cxn ang="0">
                  <a:pos x="8" y="88"/>
                </a:cxn>
                <a:cxn ang="0">
                  <a:pos x="10" y="82"/>
                </a:cxn>
                <a:cxn ang="0">
                  <a:pos x="16" y="76"/>
                </a:cxn>
                <a:cxn ang="0">
                  <a:pos x="22" y="68"/>
                </a:cxn>
                <a:cxn ang="0">
                  <a:pos x="32" y="24"/>
                </a:cxn>
                <a:cxn ang="0">
                  <a:pos x="36" y="20"/>
                </a:cxn>
              </a:cxnLst>
              <a:rect l="0" t="0" r="r" b="b"/>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5" name="Freeform 118"/>
            <p:cNvSpPr>
              <a:spLocks/>
            </p:cNvSpPr>
            <p:nvPr/>
          </p:nvSpPr>
          <p:spPr bwMode="ltGray">
            <a:xfrm>
              <a:off x="4388117" y="3214714"/>
              <a:ext cx="292365" cy="191299"/>
            </a:xfrm>
            <a:custGeom>
              <a:avLst/>
              <a:gdLst/>
              <a:ahLst/>
              <a:cxnLst>
                <a:cxn ang="0">
                  <a:pos x="6" y="36"/>
                </a:cxn>
                <a:cxn ang="0">
                  <a:pos x="78" y="0"/>
                </a:cxn>
                <a:cxn ang="0">
                  <a:pos x="92" y="8"/>
                </a:cxn>
                <a:cxn ang="0">
                  <a:pos x="100" y="12"/>
                </a:cxn>
                <a:cxn ang="0">
                  <a:pos x="114" y="10"/>
                </a:cxn>
                <a:cxn ang="0">
                  <a:pos x="132" y="22"/>
                </a:cxn>
                <a:cxn ang="0">
                  <a:pos x="146" y="10"/>
                </a:cxn>
                <a:cxn ang="0">
                  <a:pos x="158" y="4"/>
                </a:cxn>
                <a:cxn ang="0">
                  <a:pos x="164" y="12"/>
                </a:cxn>
                <a:cxn ang="0">
                  <a:pos x="174" y="22"/>
                </a:cxn>
                <a:cxn ang="0">
                  <a:pos x="180" y="34"/>
                </a:cxn>
                <a:cxn ang="0">
                  <a:pos x="180" y="48"/>
                </a:cxn>
                <a:cxn ang="0">
                  <a:pos x="186" y="62"/>
                </a:cxn>
                <a:cxn ang="0">
                  <a:pos x="202" y="70"/>
                </a:cxn>
                <a:cxn ang="0">
                  <a:pos x="200" y="88"/>
                </a:cxn>
                <a:cxn ang="0">
                  <a:pos x="190" y="88"/>
                </a:cxn>
                <a:cxn ang="0">
                  <a:pos x="184" y="108"/>
                </a:cxn>
                <a:cxn ang="0">
                  <a:pos x="172" y="110"/>
                </a:cxn>
                <a:cxn ang="0">
                  <a:pos x="164" y="100"/>
                </a:cxn>
                <a:cxn ang="0">
                  <a:pos x="152" y="98"/>
                </a:cxn>
                <a:cxn ang="0">
                  <a:pos x="138" y="106"/>
                </a:cxn>
                <a:cxn ang="0">
                  <a:pos x="122" y="110"/>
                </a:cxn>
                <a:cxn ang="0">
                  <a:pos x="100" y="112"/>
                </a:cxn>
                <a:cxn ang="0">
                  <a:pos x="96" y="96"/>
                </a:cxn>
                <a:cxn ang="0">
                  <a:pos x="86" y="86"/>
                </a:cxn>
                <a:cxn ang="0">
                  <a:pos x="78" y="78"/>
                </a:cxn>
                <a:cxn ang="0">
                  <a:pos x="72" y="70"/>
                </a:cxn>
                <a:cxn ang="0">
                  <a:pos x="68" y="62"/>
                </a:cxn>
                <a:cxn ang="0">
                  <a:pos x="66" y="54"/>
                </a:cxn>
                <a:cxn ang="0">
                  <a:pos x="56" y="54"/>
                </a:cxn>
                <a:cxn ang="0">
                  <a:pos x="50" y="62"/>
                </a:cxn>
                <a:cxn ang="0">
                  <a:pos x="28" y="62"/>
                </a:cxn>
                <a:cxn ang="0">
                  <a:pos x="10" y="56"/>
                </a:cxn>
                <a:cxn ang="0">
                  <a:pos x="0" y="42"/>
                </a:cxn>
              </a:cxnLst>
              <a:rect l="0" t="0" r="r" b="b"/>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6" name="Freeform 119"/>
            <p:cNvSpPr>
              <a:spLocks/>
            </p:cNvSpPr>
            <p:nvPr/>
          </p:nvSpPr>
          <p:spPr bwMode="ltGray">
            <a:xfrm>
              <a:off x="4292592" y="3116841"/>
              <a:ext cx="231576" cy="149777"/>
            </a:xfrm>
            <a:custGeom>
              <a:avLst/>
              <a:gdLst/>
              <a:ahLst/>
              <a:cxnLst>
                <a:cxn ang="0">
                  <a:pos x="64" y="4"/>
                </a:cxn>
                <a:cxn ang="0">
                  <a:pos x="72" y="10"/>
                </a:cxn>
                <a:cxn ang="0">
                  <a:pos x="126" y="38"/>
                </a:cxn>
                <a:cxn ang="0">
                  <a:pos x="132" y="38"/>
                </a:cxn>
                <a:cxn ang="0">
                  <a:pos x="138" y="36"/>
                </a:cxn>
                <a:cxn ang="0">
                  <a:pos x="142" y="36"/>
                </a:cxn>
                <a:cxn ang="0">
                  <a:pos x="146" y="38"/>
                </a:cxn>
                <a:cxn ang="0">
                  <a:pos x="150" y="38"/>
                </a:cxn>
                <a:cxn ang="0">
                  <a:pos x="150" y="42"/>
                </a:cxn>
                <a:cxn ang="0">
                  <a:pos x="154" y="44"/>
                </a:cxn>
                <a:cxn ang="0">
                  <a:pos x="156" y="50"/>
                </a:cxn>
                <a:cxn ang="0">
                  <a:pos x="160" y="54"/>
                </a:cxn>
                <a:cxn ang="0">
                  <a:pos x="160" y="58"/>
                </a:cxn>
                <a:cxn ang="0">
                  <a:pos x="160" y="64"/>
                </a:cxn>
                <a:cxn ang="0">
                  <a:pos x="158" y="70"/>
                </a:cxn>
                <a:cxn ang="0">
                  <a:pos x="152" y="70"/>
                </a:cxn>
                <a:cxn ang="0">
                  <a:pos x="144" y="64"/>
                </a:cxn>
                <a:cxn ang="0">
                  <a:pos x="138" y="62"/>
                </a:cxn>
                <a:cxn ang="0">
                  <a:pos x="134" y="66"/>
                </a:cxn>
                <a:cxn ang="0">
                  <a:pos x="126" y="70"/>
                </a:cxn>
                <a:cxn ang="0">
                  <a:pos x="104" y="74"/>
                </a:cxn>
                <a:cxn ang="0">
                  <a:pos x="104" y="78"/>
                </a:cxn>
                <a:cxn ang="0">
                  <a:pos x="104" y="80"/>
                </a:cxn>
                <a:cxn ang="0">
                  <a:pos x="100" y="82"/>
                </a:cxn>
                <a:cxn ang="0">
                  <a:pos x="98" y="84"/>
                </a:cxn>
                <a:cxn ang="0">
                  <a:pos x="94" y="86"/>
                </a:cxn>
                <a:cxn ang="0">
                  <a:pos x="92" y="86"/>
                </a:cxn>
                <a:cxn ang="0">
                  <a:pos x="90" y="86"/>
                </a:cxn>
                <a:cxn ang="0">
                  <a:pos x="76" y="88"/>
                </a:cxn>
                <a:cxn ang="0">
                  <a:pos x="64" y="86"/>
                </a:cxn>
                <a:cxn ang="0">
                  <a:pos x="44" y="84"/>
                </a:cxn>
                <a:cxn ang="0">
                  <a:pos x="22" y="74"/>
                </a:cxn>
                <a:cxn ang="0">
                  <a:pos x="0" y="48"/>
                </a:cxn>
                <a:cxn ang="0">
                  <a:pos x="0" y="26"/>
                </a:cxn>
                <a:cxn ang="0">
                  <a:pos x="22" y="8"/>
                </a:cxn>
                <a:cxn ang="0">
                  <a:pos x="46" y="0"/>
                </a:cxn>
                <a:cxn ang="0">
                  <a:pos x="64" y="4"/>
                </a:cxn>
              </a:cxnLst>
              <a:rect l="0" t="0" r="r" b="b"/>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7" name="Freeform 120"/>
            <p:cNvSpPr>
              <a:spLocks/>
            </p:cNvSpPr>
            <p:nvPr/>
          </p:nvSpPr>
          <p:spPr bwMode="ltGray">
            <a:xfrm>
              <a:off x="4330223" y="2980410"/>
              <a:ext cx="224339" cy="228373"/>
            </a:xfrm>
            <a:custGeom>
              <a:avLst/>
              <a:gdLst/>
              <a:ahLst/>
              <a:cxnLst>
                <a:cxn ang="0">
                  <a:pos x="8" y="26"/>
                </a:cxn>
                <a:cxn ang="0">
                  <a:pos x="20" y="16"/>
                </a:cxn>
                <a:cxn ang="0">
                  <a:pos x="26" y="14"/>
                </a:cxn>
                <a:cxn ang="0">
                  <a:pos x="62" y="0"/>
                </a:cxn>
                <a:cxn ang="0">
                  <a:pos x="70" y="6"/>
                </a:cxn>
                <a:cxn ang="0">
                  <a:pos x="74" y="10"/>
                </a:cxn>
                <a:cxn ang="0">
                  <a:pos x="78" y="14"/>
                </a:cxn>
                <a:cxn ang="0">
                  <a:pos x="82" y="14"/>
                </a:cxn>
                <a:cxn ang="0">
                  <a:pos x="86" y="12"/>
                </a:cxn>
                <a:cxn ang="0">
                  <a:pos x="94" y="10"/>
                </a:cxn>
                <a:cxn ang="0">
                  <a:pos x="100" y="8"/>
                </a:cxn>
                <a:cxn ang="0">
                  <a:pos x="106" y="8"/>
                </a:cxn>
                <a:cxn ang="0">
                  <a:pos x="114" y="8"/>
                </a:cxn>
                <a:cxn ang="0">
                  <a:pos x="124" y="8"/>
                </a:cxn>
                <a:cxn ang="0">
                  <a:pos x="132" y="8"/>
                </a:cxn>
                <a:cxn ang="0">
                  <a:pos x="140" y="8"/>
                </a:cxn>
                <a:cxn ang="0">
                  <a:pos x="142" y="18"/>
                </a:cxn>
                <a:cxn ang="0">
                  <a:pos x="148" y="28"/>
                </a:cxn>
                <a:cxn ang="0">
                  <a:pos x="150" y="38"/>
                </a:cxn>
                <a:cxn ang="0">
                  <a:pos x="148" y="52"/>
                </a:cxn>
                <a:cxn ang="0">
                  <a:pos x="144" y="58"/>
                </a:cxn>
                <a:cxn ang="0">
                  <a:pos x="146" y="66"/>
                </a:cxn>
                <a:cxn ang="0">
                  <a:pos x="150" y="72"/>
                </a:cxn>
                <a:cxn ang="0">
                  <a:pos x="152" y="82"/>
                </a:cxn>
                <a:cxn ang="0">
                  <a:pos x="154" y="90"/>
                </a:cxn>
                <a:cxn ang="0">
                  <a:pos x="150" y="100"/>
                </a:cxn>
                <a:cxn ang="0">
                  <a:pos x="140" y="102"/>
                </a:cxn>
                <a:cxn ang="0">
                  <a:pos x="136" y="110"/>
                </a:cxn>
                <a:cxn ang="0">
                  <a:pos x="134" y="118"/>
                </a:cxn>
                <a:cxn ang="0">
                  <a:pos x="134" y="128"/>
                </a:cxn>
                <a:cxn ang="0">
                  <a:pos x="132" y="134"/>
                </a:cxn>
                <a:cxn ang="0">
                  <a:pos x="122" y="128"/>
                </a:cxn>
                <a:cxn ang="0">
                  <a:pos x="112" y="122"/>
                </a:cxn>
                <a:cxn ang="0">
                  <a:pos x="106" y="124"/>
                </a:cxn>
                <a:cxn ang="0">
                  <a:pos x="100" y="126"/>
                </a:cxn>
                <a:cxn ang="0">
                  <a:pos x="86" y="120"/>
                </a:cxn>
                <a:cxn ang="0">
                  <a:pos x="80" y="120"/>
                </a:cxn>
                <a:cxn ang="0">
                  <a:pos x="74" y="120"/>
                </a:cxn>
                <a:cxn ang="0">
                  <a:pos x="70" y="116"/>
                </a:cxn>
                <a:cxn ang="0">
                  <a:pos x="66" y="110"/>
                </a:cxn>
                <a:cxn ang="0">
                  <a:pos x="62" y="106"/>
                </a:cxn>
                <a:cxn ang="0">
                  <a:pos x="52" y="100"/>
                </a:cxn>
                <a:cxn ang="0">
                  <a:pos x="32" y="100"/>
                </a:cxn>
                <a:cxn ang="0">
                  <a:pos x="30" y="94"/>
                </a:cxn>
                <a:cxn ang="0">
                  <a:pos x="30" y="88"/>
                </a:cxn>
                <a:cxn ang="0">
                  <a:pos x="28" y="86"/>
                </a:cxn>
                <a:cxn ang="0">
                  <a:pos x="24" y="86"/>
                </a:cxn>
                <a:cxn ang="0">
                  <a:pos x="20" y="86"/>
                </a:cxn>
                <a:cxn ang="0">
                  <a:pos x="18" y="86"/>
                </a:cxn>
                <a:cxn ang="0">
                  <a:pos x="12" y="86"/>
                </a:cxn>
                <a:cxn ang="0">
                  <a:pos x="4" y="84"/>
                </a:cxn>
                <a:cxn ang="0">
                  <a:pos x="0" y="36"/>
                </a:cxn>
                <a:cxn ang="0">
                  <a:pos x="8" y="26"/>
                </a:cxn>
              </a:cxnLst>
              <a:rect l="0" t="0" r="r" b="b"/>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8" name="Freeform 121"/>
            <p:cNvSpPr>
              <a:spLocks/>
            </p:cNvSpPr>
            <p:nvPr/>
          </p:nvSpPr>
          <p:spPr bwMode="ltGray">
            <a:xfrm>
              <a:off x="3862729" y="2974478"/>
              <a:ext cx="60789" cy="65250"/>
            </a:xfrm>
            <a:custGeom>
              <a:avLst/>
              <a:gdLst/>
              <a:ahLst/>
              <a:cxnLst>
                <a:cxn ang="0">
                  <a:pos x="12" y="2"/>
                </a:cxn>
                <a:cxn ang="0">
                  <a:pos x="18" y="0"/>
                </a:cxn>
                <a:cxn ang="0">
                  <a:pos x="28" y="2"/>
                </a:cxn>
                <a:cxn ang="0">
                  <a:pos x="34" y="4"/>
                </a:cxn>
                <a:cxn ang="0">
                  <a:pos x="36" y="10"/>
                </a:cxn>
                <a:cxn ang="0">
                  <a:pos x="38" y="14"/>
                </a:cxn>
                <a:cxn ang="0">
                  <a:pos x="40" y="18"/>
                </a:cxn>
                <a:cxn ang="0">
                  <a:pos x="40" y="22"/>
                </a:cxn>
                <a:cxn ang="0">
                  <a:pos x="38" y="26"/>
                </a:cxn>
                <a:cxn ang="0">
                  <a:pos x="36" y="28"/>
                </a:cxn>
                <a:cxn ang="0">
                  <a:pos x="36" y="30"/>
                </a:cxn>
                <a:cxn ang="0">
                  <a:pos x="32" y="32"/>
                </a:cxn>
                <a:cxn ang="0">
                  <a:pos x="30" y="32"/>
                </a:cxn>
                <a:cxn ang="0">
                  <a:pos x="24" y="34"/>
                </a:cxn>
                <a:cxn ang="0">
                  <a:pos x="10" y="38"/>
                </a:cxn>
                <a:cxn ang="0">
                  <a:pos x="2" y="24"/>
                </a:cxn>
                <a:cxn ang="0">
                  <a:pos x="0" y="16"/>
                </a:cxn>
                <a:cxn ang="0">
                  <a:pos x="12" y="2"/>
                </a:cxn>
              </a:cxnLst>
              <a:rect l="0" t="0" r="r" b="b"/>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29" name="Freeform 122"/>
            <p:cNvSpPr>
              <a:spLocks/>
            </p:cNvSpPr>
            <p:nvPr/>
          </p:nvSpPr>
          <p:spPr bwMode="ltGray">
            <a:xfrm>
              <a:off x="3816414" y="2978927"/>
              <a:ext cx="83946" cy="134947"/>
            </a:xfrm>
            <a:custGeom>
              <a:avLst/>
              <a:gdLst/>
              <a:ahLst/>
              <a:cxnLst>
                <a:cxn ang="0">
                  <a:pos x="51" y="65"/>
                </a:cxn>
                <a:cxn ang="0">
                  <a:pos x="46" y="65"/>
                </a:cxn>
                <a:cxn ang="0">
                  <a:pos x="26" y="73"/>
                </a:cxn>
                <a:cxn ang="0">
                  <a:pos x="23" y="76"/>
                </a:cxn>
                <a:cxn ang="0">
                  <a:pos x="18" y="76"/>
                </a:cxn>
                <a:cxn ang="0">
                  <a:pos x="12" y="78"/>
                </a:cxn>
                <a:cxn ang="0">
                  <a:pos x="9" y="74"/>
                </a:cxn>
                <a:cxn ang="0">
                  <a:pos x="5" y="71"/>
                </a:cxn>
                <a:cxn ang="0">
                  <a:pos x="0" y="65"/>
                </a:cxn>
                <a:cxn ang="0">
                  <a:pos x="2" y="60"/>
                </a:cxn>
                <a:cxn ang="0">
                  <a:pos x="7" y="58"/>
                </a:cxn>
                <a:cxn ang="0">
                  <a:pos x="12" y="56"/>
                </a:cxn>
                <a:cxn ang="0">
                  <a:pos x="14" y="51"/>
                </a:cxn>
                <a:cxn ang="0">
                  <a:pos x="18" y="45"/>
                </a:cxn>
                <a:cxn ang="0">
                  <a:pos x="14" y="40"/>
                </a:cxn>
                <a:cxn ang="0">
                  <a:pos x="7" y="38"/>
                </a:cxn>
                <a:cxn ang="0">
                  <a:pos x="5" y="34"/>
                </a:cxn>
                <a:cxn ang="0">
                  <a:pos x="4" y="29"/>
                </a:cxn>
                <a:cxn ang="0">
                  <a:pos x="9" y="25"/>
                </a:cxn>
                <a:cxn ang="0">
                  <a:pos x="5" y="20"/>
                </a:cxn>
                <a:cxn ang="0">
                  <a:pos x="9" y="16"/>
                </a:cxn>
                <a:cxn ang="0">
                  <a:pos x="21" y="11"/>
                </a:cxn>
                <a:cxn ang="0">
                  <a:pos x="26" y="7"/>
                </a:cxn>
                <a:cxn ang="0">
                  <a:pos x="32" y="5"/>
                </a:cxn>
                <a:cxn ang="0">
                  <a:pos x="35" y="0"/>
                </a:cxn>
                <a:cxn ang="0">
                  <a:pos x="39" y="0"/>
                </a:cxn>
                <a:cxn ang="0">
                  <a:pos x="42" y="0"/>
                </a:cxn>
                <a:cxn ang="0">
                  <a:pos x="44" y="4"/>
                </a:cxn>
                <a:cxn ang="0">
                  <a:pos x="42" y="7"/>
                </a:cxn>
                <a:cxn ang="0">
                  <a:pos x="39" y="11"/>
                </a:cxn>
                <a:cxn ang="0">
                  <a:pos x="35" y="15"/>
                </a:cxn>
                <a:cxn ang="0">
                  <a:pos x="35" y="20"/>
                </a:cxn>
                <a:cxn ang="0">
                  <a:pos x="37" y="22"/>
                </a:cxn>
                <a:cxn ang="0">
                  <a:pos x="42" y="25"/>
                </a:cxn>
                <a:cxn ang="0">
                  <a:pos x="49" y="25"/>
                </a:cxn>
                <a:cxn ang="0">
                  <a:pos x="56" y="25"/>
                </a:cxn>
                <a:cxn ang="0">
                  <a:pos x="58" y="33"/>
                </a:cxn>
                <a:cxn ang="0">
                  <a:pos x="58" y="42"/>
                </a:cxn>
                <a:cxn ang="0">
                  <a:pos x="58" y="49"/>
                </a:cxn>
                <a:cxn ang="0">
                  <a:pos x="56" y="56"/>
                </a:cxn>
                <a:cxn ang="0">
                  <a:pos x="54" y="62"/>
                </a:cxn>
                <a:cxn ang="0">
                  <a:pos x="51" y="65"/>
                </a:cxn>
              </a:cxnLst>
              <a:rect l="0" t="0" r="r" b="b"/>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0" name="Freeform 123"/>
            <p:cNvSpPr>
              <a:spLocks/>
            </p:cNvSpPr>
            <p:nvPr/>
          </p:nvSpPr>
          <p:spPr bwMode="ltGray">
            <a:xfrm>
              <a:off x="3814967" y="2977444"/>
              <a:ext cx="96972" cy="146811"/>
            </a:xfrm>
            <a:custGeom>
              <a:avLst/>
              <a:gdLst/>
              <a:ahLst/>
              <a:cxnLst>
                <a:cxn ang="0">
                  <a:pos x="58" y="72"/>
                </a:cxn>
                <a:cxn ang="0">
                  <a:pos x="52" y="72"/>
                </a:cxn>
                <a:cxn ang="0">
                  <a:pos x="30" y="80"/>
                </a:cxn>
                <a:cxn ang="0">
                  <a:pos x="26" y="84"/>
                </a:cxn>
                <a:cxn ang="0">
                  <a:pos x="20" y="84"/>
                </a:cxn>
                <a:cxn ang="0">
                  <a:pos x="14" y="86"/>
                </a:cxn>
                <a:cxn ang="0">
                  <a:pos x="10" y="82"/>
                </a:cxn>
                <a:cxn ang="0">
                  <a:pos x="6" y="78"/>
                </a:cxn>
                <a:cxn ang="0">
                  <a:pos x="0" y="72"/>
                </a:cxn>
                <a:cxn ang="0">
                  <a:pos x="2" y="66"/>
                </a:cxn>
                <a:cxn ang="0">
                  <a:pos x="8" y="64"/>
                </a:cxn>
                <a:cxn ang="0">
                  <a:pos x="14" y="62"/>
                </a:cxn>
                <a:cxn ang="0">
                  <a:pos x="16" y="56"/>
                </a:cxn>
                <a:cxn ang="0">
                  <a:pos x="20" y="50"/>
                </a:cxn>
                <a:cxn ang="0">
                  <a:pos x="16" y="44"/>
                </a:cxn>
                <a:cxn ang="0">
                  <a:pos x="8" y="42"/>
                </a:cxn>
                <a:cxn ang="0">
                  <a:pos x="6" y="38"/>
                </a:cxn>
                <a:cxn ang="0">
                  <a:pos x="4" y="32"/>
                </a:cxn>
                <a:cxn ang="0">
                  <a:pos x="10" y="28"/>
                </a:cxn>
                <a:cxn ang="0">
                  <a:pos x="6" y="22"/>
                </a:cxn>
                <a:cxn ang="0">
                  <a:pos x="10" y="18"/>
                </a:cxn>
                <a:cxn ang="0">
                  <a:pos x="24" y="12"/>
                </a:cxn>
                <a:cxn ang="0">
                  <a:pos x="30" y="8"/>
                </a:cxn>
                <a:cxn ang="0">
                  <a:pos x="36" y="6"/>
                </a:cxn>
                <a:cxn ang="0">
                  <a:pos x="40" y="0"/>
                </a:cxn>
                <a:cxn ang="0">
                  <a:pos x="44" y="0"/>
                </a:cxn>
                <a:cxn ang="0">
                  <a:pos x="48" y="0"/>
                </a:cxn>
                <a:cxn ang="0">
                  <a:pos x="50" y="4"/>
                </a:cxn>
                <a:cxn ang="0">
                  <a:pos x="48" y="8"/>
                </a:cxn>
                <a:cxn ang="0">
                  <a:pos x="44" y="12"/>
                </a:cxn>
                <a:cxn ang="0">
                  <a:pos x="40" y="16"/>
                </a:cxn>
                <a:cxn ang="0">
                  <a:pos x="40" y="22"/>
                </a:cxn>
                <a:cxn ang="0">
                  <a:pos x="42" y="24"/>
                </a:cxn>
                <a:cxn ang="0">
                  <a:pos x="48" y="28"/>
                </a:cxn>
                <a:cxn ang="0">
                  <a:pos x="56" y="28"/>
                </a:cxn>
                <a:cxn ang="0">
                  <a:pos x="64" y="28"/>
                </a:cxn>
                <a:cxn ang="0">
                  <a:pos x="66" y="36"/>
                </a:cxn>
                <a:cxn ang="0">
                  <a:pos x="66" y="46"/>
                </a:cxn>
                <a:cxn ang="0">
                  <a:pos x="66" y="54"/>
                </a:cxn>
                <a:cxn ang="0">
                  <a:pos x="64" y="62"/>
                </a:cxn>
                <a:cxn ang="0">
                  <a:pos x="62" y="68"/>
                </a:cxn>
                <a:cxn ang="0">
                  <a:pos x="58" y="72"/>
                </a:cxn>
              </a:cxnLst>
              <a:rect l="0" t="0" r="r" b="b"/>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1" name="Freeform 124"/>
            <p:cNvSpPr>
              <a:spLocks/>
            </p:cNvSpPr>
            <p:nvPr/>
          </p:nvSpPr>
          <p:spPr bwMode="ltGray">
            <a:xfrm>
              <a:off x="3995886" y="2750555"/>
              <a:ext cx="18816" cy="41522"/>
            </a:xfrm>
            <a:custGeom>
              <a:avLst/>
              <a:gdLst/>
              <a:ahLst/>
              <a:cxnLst>
                <a:cxn ang="0">
                  <a:pos x="4" y="20"/>
                </a:cxn>
                <a:cxn ang="0">
                  <a:pos x="0" y="14"/>
                </a:cxn>
                <a:cxn ang="0">
                  <a:pos x="10" y="0"/>
                </a:cxn>
                <a:cxn ang="0">
                  <a:pos x="12" y="16"/>
                </a:cxn>
                <a:cxn ang="0">
                  <a:pos x="12" y="24"/>
                </a:cxn>
                <a:cxn ang="0">
                  <a:pos x="4" y="20"/>
                </a:cxn>
              </a:cxnLst>
              <a:rect l="0" t="0" r="r" b="b"/>
              <a:pathLst>
                <a:path w="13" h="25">
                  <a:moveTo>
                    <a:pt x="4" y="20"/>
                  </a:moveTo>
                  <a:lnTo>
                    <a:pt x="0" y="14"/>
                  </a:lnTo>
                  <a:lnTo>
                    <a:pt x="10" y="0"/>
                  </a:lnTo>
                  <a:lnTo>
                    <a:pt x="12" y="16"/>
                  </a:lnTo>
                  <a:lnTo>
                    <a:pt x="12" y="24"/>
                  </a:lnTo>
                  <a:lnTo>
                    <a:pt x="4"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2" name="Freeform 125"/>
            <p:cNvSpPr>
              <a:spLocks/>
            </p:cNvSpPr>
            <p:nvPr/>
          </p:nvSpPr>
          <p:spPr bwMode="ltGray">
            <a:xfrm>
              <a:off x="3829441" y="3440121"/>
              <a:ext cx="112893" cy="198714"/>
            </a:xfrm>
            <a:custGeom>
              <a:avLst/>
              <a:gdLst/>
              <a:ahLst/>
              <a:cxnLst>
                <a:cxn ang="0">
                  <a:pos x="10" y="6"/>
                </a:cxn>
                <a:cxn ang="0">
                  <a:pos x="10" y="14"/>
                </a:cxn>
                <a:cxn ang="0">
                  <a:pos x="8" y="50"/>
                </a:cxn>
                <a:cxn ang="0">
                  <a:pos x="10" y="56"/>
                </a:cxn>
                <a:cxn ang="0">
                  <a:pos x="10" y="62"/>
                </a:cxn>
                <a:cxn ang="0">
                  <a:pos x="4" y="64"/>
                </a:cxn>
                <a:cxn ang="0">
                  <a:pos x="2" y="70"/>
                </a:cxn>
                <a:cxn ang="0">
                  <a:pos x="0" y="76"/>
                </a:cxn>
                <a:cxn ang="0">
                  <a:pos x="2" y="80"/>
                </a:cxn>
                <a:cxn ang="0">
                  <a:pos x="8" y="84"/>
                </a:cxn>
                <a:cxn ang="0">
                  <a:pos x="12" y="86"/>
                </a:cxn>
                <a:cxn ang="0">
                  <a:pos x="14" y="94"/>
                </a:cxn>
                <a:cxn ang="0">
                  <a:pos x="12" y="104"/>
                </a:cxn>
                <a:cxn ang="0">
                  <a:pos x="10" y="112"/>
                </a:cxn>
                <a:cxn ang="0">
                  <a:pos x="10" y="116"/>
                </a:cxn>
                <a:cxn ang="0">
                  <a:pos x="22" y="116"/>
                </a:cxn>
                <a:cxn ang="0">
                  <a:pos x="28" y="112"/>
                </a:cxn>
                <a:cxn ang="0">
                  <a:pos x="32" y="110"/>
                </a:cxn>
                <a:cxn ang="0">
                  <a:pos x="38" y="110"/>
                </a:cxn>
                <a:cxn ang="0">
                  <a:pos x="40" y="112"/>
                </a:cxn>
                <a:cxn ang="0">
                  <a:pos x="42" y="114"/>
                </a:cxn>
                <a:cxn ang="0">
                  <a:pos x="54" y="110"/>
                </a:cxn>
                <a:cxn ang="0">
                  <a:pos x="60" y="82"/>
                </a:cxn>
                <a:cxn ang="0">
                  <a:pos x="78" y="24"/>
                </a:cxn>
                <a:cxn ang="0">
                  <a:pos x="58" y="2"/>
                </a:cxn>
                <a:cxn ang="0">
                  <a:pos x="14" y="0"/>
                </a:cxn>
                <a:cxn ang="0">
                  <a:pos x="10" y="6"/>
                </a:cxn>
              </a:cxnLst>
              <a:rect l="0" t="0" r="r" b="b"/>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3" name="Freeform 126"/>
            <p:cNvSpPr>
              <a:spLocks/>
            </p:cNvSpPr>
            <p:nvPr/>
          </p:nvSpPr>
          <p:spPr bwMode="ltGray">
            <a:xfrm>
              <a:off x="3832336" y="3397116"/>
              <a:ext cx="285127" cy="268412"/>
            </a:xfrm>
            <a:custGeom>
              <a:avLst/>
              <a:gdLst/>
              <a:ahLst/>
              <a:cxnLst>
                <a:cxn ang="0">
                  <a:pos x="190" y="26"/>
                </a:cxn>
                <a:cxn ang="0">
                  <a:pos x="184" y="46"/>
                </a:cxn>
                <a:cxn ang="0">
                  <a:pos x="178" y="50"/>
                </a:cxn>
                <a:cxn ang="0">
                  <a:pos x="170" y="52"/>
                </a:cxn>
                <a:cxn ang="0">
                  <a:pos x="164" y="62"/>
                </a:cxn>
                <a:cxn ang="0">
                  <a:pos x="158" y="66"/>
                </a:cxn>
                <a:cxn ang="0">
                  <a:pos x="154" y="74"/>
                </a:cxn>
                <a:cxn ang="0">
                  <a:pos x="146" y="76"/>
                </a:cxn>
                <a:cxn ang="0">
                  <a:pos x="140" y="86"/>
                </a:cxn>
                <a:cxn ang="0">
                  <a:pos x="140" y="96"/>
                </a:cxn>
                <a:cxn ang="0">
                  <a:pos x="146" y="104"/>
                </a:cxn>
                <a:cxn ang="0">
                  <a:pos x="142" y="110"/>
                </a:cxn>
                <a:cxn ang="0">
                  <a:pos x="134" y="118"/>
                </a:cxn>
                <a:cxn ang="0">
                  <a:pos x="134" y="128"/>
                </a:cxn>
                <a:cxn ang="0">
                  <a:pos x="122" y="128"/>
                </a:cxn>
                <a:cxn ang="0">
                  <a:pos x="114" y="138"/>
                </a:cxn>
                <a:cxn ang="0">
                  <a:pos x="102" y="146"/>
                </a:cxn>
                <a:cxn ang="0">
                  <a:pos x="86" y="144"/>
                </a:cxn>
                <a:cxn ang="0">
                  <a:pos x="70" y="146"/>
                </a:cxn>
                <a:cxn ang="0">
                  <a:pos x="64" y="154"/>
                </a:cxn>
                <a:cxn ang="0">
                  <a:pos x="52" y="156"/>
                </a:cxn>
                <a:cxn ang="0">
                  <a:pos x="44" y="144"/>
                </a:cxn>
                <a:cxn ang="0">
                  <a:pos x="38" y="108"/>
                </a:cxn>
                <a:cxn ang="0">
                  <a:pos x="36" y="96"/>
                </a:cxn>
                <a:cxn ang="0">
                  <a:pos x="36" y="88"/>
                </a:cxn>
                <a:cxn ang="0">
                  <a:pos x="44" y="82"/>
                </a:cxn>
                <a:cxn ang="0">
                  <a:pos x="42" y="68"/>
                </a:cxn>
                <a:cxn ang="0">
                  <a:pos x="46" y="62"/>
                </a:cxn>
                <a:cxn ang="0">
                  <a:pos x="48" y="42"/>
                </a:cxn>
                <a:cxn ang="0">
                  <a:pos x="38" y="36"/>
                </a:cxn>
                <a:cxn ang="0">
                  <a:pos x="34" y="40"/>
                </a:cxn>
                <a:cxn ang="0">
                  <a:pos x="22" y="40"/>
                </a:cxn>
                <a:cxn ang="0">
                  <a:pos x="12" y="36"/>
                </a:cxn>
                <a:cxn ang="0">
                  <a:pos x="6" y="26"/>
                </a:cxn>
                <a:cxn ang="0">
                  <a:pos x="2" y="12"/>
                </a:cxn>
                <a:cxn ang="0">
                  <a:pos x="16" y="6"/>
                </a:cxn>
                <a:cxn ang="0">
                  <a:pos x="26" y="0"/>
                </a:cxn>
                <a:cxn ang="0">
                  <a:pos x="64" y="2"/>
                </a:cxn>
                <a:cxn ang="0">
                  <a:pos x="92" y="6"/>
                </a:cxn>
                <a:cxn ang="0">
                  <a:pos x="118" y="6"/>
                </a:cxn>
                <a:cxn ang="0">
                  <a:pos x="178" y="24"/>
                </a:cxn>
              </a:cxnLst>
              <a:rect l="0" t="0" r="r" b="b"/>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4" name="Freeform 127"/>
            <p:cNvSpPr>
              <a:spLocks/>
            </p:cNvSpPr>
            <p:nvPr/>
          </p:nvSpPr>
          <p:spPr bwMode="ltGray">
            <a:xfrm>
              <a:off x="4237593" y="3207300"/>
              <a:ext cx="189602" cy="102323"/>
            </a:xfrm>
            <a:custGeom>
              <a:avLst/>
              <a:gdLst/>
              <a:ahLst/>
              <a:cxnLst>
                <a:cxn ang="0">
                  <a:pos x="130" y="32"/>
                </a:cxn>
                <a:cxn ang="0">
                  <a:pos x="124" y="38"/>
                </a:cxn>
                <a:cxn ang="0">
                  <a:pos x="116" y="44"/>
                </a:cxn>
                <a:cxn ang="0">
                  <a:pos x="108" y="48"/>
                </a:cxn>
                <a:cxn ang="0">
                  <a:pos x="102" y="50"/>
                </a:cxn>
                <a:cxn ang="0">
                  <a:pos x="92" y="50"/>
                </a:cxn>
                <a:cxn ang="0">
                  <a:pos x="82" y="52"/>
                </a:cxn>
                <a:cxn ang="0">
                  <a:pos x="70" y="52"/>
                </a:cxn>
                <a:cxn ang="0">
                  <a:pos x="58" y="54"/>
                </a:cxn>
                <a:cxn ang="0">
                  <a:pos x="50" y="56"/>
                </a:cxn>
                <a:cxn ang="0">
                  <a:pos x="10" y="60"/>
                </a:cxn>
                <a:cxn ang="0">
                  <a:pos x="0" y="52"/>
                </a:cxn>
                <a:cxn ang="0">
                  <a:pos x="0" y="38"/>
                </a:cxn>
                <a:cxn ang="0">
                  <a:pos x="4" y="32"/>
                </a:cxn>
                <a:cxn ang="0">
                  <a:pos x="34" y="32"/>
                </a:cxn>
                <a:cxn ang="0">
                  <a:pos x="40" y="32"/>
                </a:cxn>
                <a:cxn ang="0">
                  <a:pos x="54" y="30"/>
                </a:cxn>
                <a:cxn ang="0">
                  <a:pos x="60" y="24"/>
                </a:cxn>
                <a:cxn ang="0">
                  <a:pos x="66" y="18"/>
                </a:cxn>
                <a:cxn ang="0">
                  <a:pos x="66" y="14"/>
                </a:cxn>
                <a:cxn ang="0">
                  <a:pos x="70" y="12"/>
                </a:cxn>
                <a:cxn ang="0">
                  <a:pos x="76" y="10"/>
                </a:cxn>
                <a:cxn ang="0">
                  <a:pos x="82" y="12"/>
                </a:cxn>
                <a:cxn ang="0">
                  <a:pos x="84" y="14"/>
                </a:cxn>
                <a:cxn ang="0">
                  <a:pos x="88" y="10"/>
                </a:cxn>
                <a:cxn ang="0">
                  <a:pos x="88" y="2"/>
                </a:cxn>
                <a:cxn ang="0">
                  <a:pos x="94" y="0"/>
                </a:cxn>
                <a:cxn ang="0">
                  <a:pos x="102" y="2"/>
                </a:cxn>
                <a:cxn ang="0">
                  <a:pos x="114" y="4"/>
                </a:cxn>
                <a:cxn ang="0">
                  <a:pos x="114" y="12"/>
                </a:cxn>
                <a:cxn ang="0">
                  <a:pos x="114" y="14"/>
                </a:cxn>
                <a:cxn ang="0">
                  <a:pos x="118" y="20"/>
                </a:cxn>
                <a:cxn ang="0">
                  <a:pos x="124" y="24"/>
                </a:cxn>
                <a:cxn ang="0">
                  <a:pos x="128" y="26"/>
                </a:cxn>
                <a:cxn ang="0">
                  <a:pos x="130" y="32"/>
                </a:cxn>
              </a:cxnLst>
              <a:rect l="0" t="0" r="r" b="b"/>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5" name="Freeform 128"/>
            <p:cNvSpPr>
              <a:spLocks/>
            </p:cNvSpPr>
            <p:nvPr/>
          </p:nvSpPr>
          <p:spPr bwMode="ltGray">
            <a:xfrm>
              <a:off x="4157988" y="2992273"/>
              <a:ext cx="191050" cy="275827"/>
            </a:xfrm>
            <a:custGeom>
              <a:avLst/>
              <a:gdLst/>
              <a:ahLst/>
              <a:cxnLst>
                <a:cxn ang="0">
                  <a:pos x="60" y="4"/>
                </a:cxn>
                <a:cxn ang="0">
                  <a:pos x="64" y="6"/>
                </a:cxn>
                <a:cxn ang="0">
                  <a:pos x="68" y="8"/>
                </a:cxn>
                <a:cxn ang="0">
                  <a:pos x="70" y="11"/>
                </a:cxn>
                <a:cxn ang="0">
                  <a:pos x="74" y="13"/>
                </a:cxn>
                <a:cxn ang="0">
                  <a:pos x="79" y="15"/>
                </a:cxn>
                <a:cxn ang="0">
                  <a:pos x="87" y="13"/>
                </a:cxn>
                <a:cxn ang="0">
                  <a:pos x="113" y="4"/>
                </a:cxn>
                <a:cxn ang="0">
                  <a:pos x="115" y="11"/>
                </a:cxn>
                <a:cxn ang="0">
                  <a:pos x="117" y="15"/>
                </a:cxn>
                <a:cxn ang="0">
                  <a:pos x="119" y="17"/>
                </a:cxn>
                <a:cxn ang="0">
                  <a:pos x="124" y="19"/>
                </a:cxn>
                <a:cxn ang="0">
                  <a:pos x="128" y="19"/>
                </a:cxn>
                <a:cxn ang="0">
                  <a:pos x="132" y="25"/>
                </a:cxn>
                <a:cxn ang="0">
                  <a:pos x="130" y="29"/>
                </a:cxn>
                <a:cxn ang="0">
                  <a:pos x="126" y="30"/>
                </a:cxn>
                <a:cxn ang="0">
                  <a:pos x="124" y="36"/>
                </a:cxn>
                <a:cxn ang="0">
                  <a:pos x="123" y="40"/>
                </a:cxn>
                <a:cxn ang="0">
                  <a:pos x="123" y="44"/>
                </a:cxn>
                <a:cxn ang="0">
                  <a:pos x="123" y="50"/>
                </a:cxn>
                <a:cxn ang="0">
                  <a:pos x="124" y="59"/>
                </a:cxn>
                <a:cxn ang="0">
                  <a:pos x="126" y="65"/>
                </a:cxn>
                <a:cxn ang="0">
                  <a:pos x="128" y="72"/>
                </a:cxn>
                <a:cxn ang="0">
                  <a:pos x="128" y="76"/>
                </a:cxn>
                <a:cxn ang="0">
                  <a:pos x="124" y="82"/>
                </a:cxn>
                <a:cxn ang="0">
                  <a:pos x="119" y="86"/>
                </a:cxn>
                <a:cxn ang="0">
                  <a:pos x="115" y="90"/>
                </a:cxn>
                <a:cxn ang="0">
                  <a:pos x="111" y="93"/>
                </a:cxn>
                <a:cxn ang="0">
                  <a:pos x="104" y="95"/>
                </a:cxn>
                <a:cxn ang="0">
                  <a:pos x="102" y="99"/>
                </a:cxn>
                <a:cxn ang="0">
                  <a:pos x="121" y="130"/>
                </a:cxn>
                <a:cxn ang="0">
                  <a:pos x="123" y="132"/>
                </a:cxn>
                <a:cxn ang="0">
                  <a:pos x="124" y="139"/>
                </a:cxn>
                <a:cxn ang="0">
                  <a:pos x="123" y="147"/>
                </a:cxn>
                <a:cxn ang="0">
                  <a:pos x="117" y="154"/>
                </a:cxn>
                <a:cxn ang="0">
                  <a:pos x="106" y="158"/>
                </a:cxn>
                <a:cxn ang="0">
                  <a:pos x="89" y="160"/>
                </a:cxn>
                <a:cxn ang="0">
                  <a:pos x="70" y="160"/>
                </a:cxn>
                <a:cxn ang="0">
                  <a:pos x="51" y="162"/>
                </a:cxn>
                <a:cxn ang="0">
                  <a:pos x="26" y="158"/>
                </a:cxn>
                <a:cxn ang="0">
                  <a:pos x="19" y="145"/>
                </a:cxn>
                <a:cxn ang="0">
                  <a:pos x="0" y="105"/>
                </a:cxn>
                <a:cxn ang="0">
                  <a:pos x="2" y="53"/>
                </a:cxn>
                <a:cxn ang="0">
                  <a:pos x="15" y="38"/>
                </a:cxn>
                <a:cxn ang="0">
                  <a:pos x="34" y="23"/>
                </a:cxn>
                <a:cxn ang="0">
                  <a:pos x="40" y="19"/>
                </a:cxn>
                <a:cxn ang="0">
                  <a:pos x="43" y="13"/>
                </a:cxn>
                <a:cxn ang="0">
                  <a:pos x="49" y="8"/>
                </a:cxn>
                <a:cxn ang="0">
                  <a:pos x="57" y="0"/>
                </a:cxn>
                <a:cxn ang="0">
                  <a:pos x="60" y="4"/>
                </a:cxn>
              </a:cxnLst>
              <a:rect l="0" t="0" r="r" b="b"/>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6" name="Freeform 129"/>
            <p:cNvSpPr>
              <a:spLocks/>
            </p:cNvSpPr>
            <p:nvPr/>
          </p:nvSpPr>
          <p:spPr bwMode="ltGray">
            <a:xfrm>
              <a:off x="4162330" y="3250305"/>
              <a:ext cx="99867" cy="60801"/>
            </a:xfrm>
            <a:custGeom>
              <a:avLst/>
              <a:gdLst/>
              <a:ahLst/>
              <a:cxnLst>
                <a:cxn ang="0">
                  <a:pos x="27" y="3"/>
                </a:cxn>
                <a:cxn ang="0">
                  <a:pos x="36" y="5"/>
                </a:cxn>
                <a:cxn ang="0">
                  <a:pos x="47" y="2"/>
                </a:cxn>
                <a:cxn ang="0">
                  <a:pos x="48" y="2"/>
                </a:cxn>
                <a:cxn ang="0">
                  <a:pos x="52" y="2"/>
                </a:cxn>
                <a:cxn ang="0">
                  <a:pos x="55" y="0"/>
                </a:cxn>
                <a:cxn ang="0">
                  <a:pos x="57" y="3"/>
                </a:cxn>
                <a:cxn ang="0">
                  <a:pos x="57" y="7"/>
                </a:cxn>
                <a:cxn ang="0">
                  <a:pos x="55" y="11"/>
                </a:cxn>
                <a:cxn ang="0">
                  <a:pos x="55" y="13"/>
                </a:cxn>
                <a:cxn ang="0">
                  <a:pos x="57" y="15"/>
                </a:cxn>
                <a:cxn ang="0">
                  <a:pos x="57" y="16"/>
                </a:cxn>
                <a:cxn ang="0">
                  <a:pos x="61" y="18"/>
                </a:cxn>
                <a:cxn ang="0">
                  <a:pos x="64" y="21"/>
                </a:cxn>
                <a:cxn ang="0">
                  <a:pos x="68" y="23"/>
                </a:cxn>
                <a:cxn ang="0">
                  <a:pos x="63" y="33"/>
                </a:cxn>
                <a:cxn ang="0">
                  <a:pos x="52" y="34"/>
                </a:cxn>
                <a:cxn ang="0">
                  <a:pos x="36" y="36"/>
                </a:cxn>
                <a:cxn ang="0">
                  <a:pos x="13" y="36"/>
                </a:cxn>
                <a:cxn ang="0">
                  <a:pos x="0" y="26"/>
                </a:cxn>
                <a:cxn ang="0">
                  <a:pos x="2" y="18"/>
                </a:cxn>
                <a:cxn ang="0">
                  <a:pos x="13" y="3"/>
                </a:cxn>
                <a:cxn ang="0">
                  <a:pos x="27" y="3"/>
                </a:cxn>
              </a:cxnLst>
              <a:rect l="0" t="0" r="r" b="b"/>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7" name="Freeform 130"/>
            <p:cNvSpPr>
              <a:spLocks/>
            </p:cNvSpPr>
            <p:nvPr/>
          </p:nvSpPr>
          <p:spPr bwMode="ltGray">
            <a:xfrm>
              <a:off x="4094304" y="3524649"/>
              <a:ext cx="27500" cy="34107"/>
            </a:xfrm>
            <a:custGeom>
              <a:avLst/>
              <a:gdLst/>
              <a:ahLst/>
              <a:cxnLst>
                <a:cxn ang="0">
                  <a:pos x="0" y="8"/>
                </a:cxn>
                <a:cxn ang="0">
                  <a:pos x="8" y="0"/>
                </a:cxn>
                <a:cxn ang="0">
                  <a:pos x="18" y="8"/>
                </a:cxn>
                <a:cxn ang="0">
                  <a:pos x="14" y="18"/>
                </a:cxn>
                <a:cxn ang="0">
                  <a:pos x="0" y="8"/>
                </a:cxn>
              </a:cxnLst>
              <a:rect l="0" t="0" r="r" b="b"/>
              <a:pathLst>
                <a:path w="19" h="19">
                  <a:moveTo>
                    <a:pt x="0" y="8"/>
                  </a:moveTo>
                  <a:lnTo>
                    <a:pt x="8" y="0"/>
                  </a:lnTo>
                  <a:lnTo>
                    <a:pt x="18" y="8"/>
                  </a:lnTo>
                  <a:lnTo>
                    <a:pt x="14" y="18"/>
                  </a:lnTo>
                  <a:lnTo>
                    <a:pt x="0"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8" name="Freeform 131"/>
            <p:cNvSpPr>
              <a:spLocks/>
            </p:cNvSpPr>
            <p:nvPr/>
          </p:nvSpPr>
          <p:spPr bwMode="ltGray">
            <a:xfrm>
              <a:off x="4236145" y="1869690"/>
              <a:ext cx="263418" cy="177952"/>
            </a:xfrm>
            <a:custGeom>
              <a:avLst/>
              <a:gdLst/>
              <a:ahLst/>
              <a:cxnLst>
                <a:cxn ang="0">
                  <a:pos x="16" y="48"/>
                </a:cxn>
                <a:cxn ang="0">
                  <a:pos x="6" y="44"/>
                </a:cxn>
                <a:cxn ang="0">
                  <a:pos x="2" y="38"/>
                </a:cxn>
                <a:cxn ang="0">
                  <a:pos x="2" y="32"/>
                </a:cxn>
                <a:cxn ang="0">
                  <a:pos x="10" y="32"/>
                </a:cxn>
                <a:cxn ang="0">
                  <a:pos x="10" y="24"/>
                </a:cxn>
                <a:cxn ang="0">
                  <a:pos x="4" y="16"/>
                </a:cxn>
                <a:cxn ang="0">
                  <a:pos x="2" y="8"/>
                </a:cxn>
                <a:cxn ang="0">
                  <a:pos x="14" y="2"/>
                </a:cxn>
                <a:cxn ang="0">
                  <a:pos x="36" y="0"/>
                </a:cxn>
                <a:cxn ang="0">
                  <a:pos x="52" y="2"/>
                </a:cxn>
                <a:cxn ang="0">
                  <a:pos x="60" y="14"/>
                </a:cxn>
                <a:cxn ang="0">
                  <a:pos x="68" y="16"/>
                </a:cxn>
                <a:cxn ang="0">
                  <a:pos x="84" y="2"/>
                </a:cxn>
                <a:cxn ang="0">
                  <a:pos x="106" y="12"/>
                </a:cxn>
                <a:cxn ang="0">
                  <a:pos x="122" y="22"/>
                </a:cxn>
                <a:cxn ang="0">
                  <a:pos x="138" y="30"/>
                </a:cxn>
                <a:cxn ang="0">
                  <a:pos x="152" y="38"/>
                </a:cxn>
                <a:cxn ang="0">
                  <a:pos x="162" y="46"/>
                </a:cxn>
                <a:cxn ang="0">
                  <a:pos x="172" y="60"/>
                </a:cxn>
                <a:cxn ang="0">
                  <a:pos x="182" y="70"/>
                </a:cxn>
                <a:cxn ang="0">
                  <a:pos x="166" y="80"/>
                </a:cxn>
                <a:cxn ang="0">
                  <a:pos x="154" y="80"/>
                </a:cxn>
                <a:cxn ang="0">
                  <a:pos x="142" y="78"/>
                </a:cxn>
                <a:cxn ang="0">
                  <a:pos x="132" y="74"/>
                </a:cxn>
                <a:cxn ang="0">
                  <a:pos x="138" y="62"/>
                </a:cxn>
                <a:cxn ang="0">
                  <a:pos x="128" y="46"/>
                </a:cxn>
                <a:cxn ang="0">
                  <a:pos x="116" y="42"/>
                </a:cxn>
                <a:cxn ang="0">
                  <a:pos x="108" y="54"/>
                </a:cxn>
                <a:cxn ang="0">
                  <a:pos x="102" y="68"/>
                </a:cxn>
                <a:cxn ang="0">
                  <a:pos x="94" y="80"/>
                </a:cxn>
                <a:cxn ang="0">
                  <a:pos x="88" y="98"/>
                </a:cxn>
                <a:cxn ang="0">
                  <a:pos x="76" y="104"/>
                </a:cxn>
                <a:cxn ang="0">
                  <a:pos x="56" y="86"/>
                </a:cxn>
                <a:cxn ang="0">
                  <a:pos x="46" y="76"/>
                </a:cxn>
                <a:cxn ang="0">
                  <a:pos x="42" y="64"/>
                </a:cxn>
                <a:cxn ang="0">
                  <a:pos x="40" y="52"/>
                </a:cxn>
                <a:cxn ang="0">
                  <a:pos x="28" y="46"/>
                </a:cxn>
              </a:cxnLst>
              <a:rect l="0" t="0" r="r" b="b"/>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39" name="Freeform 132"/>
            <p:cNvSpPr>
              <a:spLocks/>
            </p:cNvSpPr>
            <p:nvPr/>
          </p:nvSpPr>
          <p:spPr bwMode="ltGray">
            <a:xfrm>
              <a:off x="4366407" y="1829650"/>
              <a:ext cx="176576" cy="83045"/>
            </a:xfrm>
            <a:custGeom>
              <a:avLst/>
              <a:gdLst/>
              <a:ahLst/>
              <a:cxnLst>
                <a:cxn ang="0">
                  <a:pos x="24" y="4"/>
                </a:cxn>
                <a:cxn ang="0">
                  <a:pos x="30" y="0"/>
                </a:cxn>
                <a:cxn ang="0">
                  <a:pos x="36" y="2"/>
                </a:cxn>
                <a:cxn ang="0">
                  <a:pos x="50" y="12"/>
                </a:cxn>
                <a:cxn ang="0">
                  <a:pos x="56" y="12"/>
                </a:cxn>
                <a:cxn ang="0">
                  <a:pos x="62" y="8"/>
                </a:cxn>
                <a:cxn ang="0">
                  <a:pos x="66" y="6"/>
                </a:cxn>
                <a:cxn ang="0">
                  <a:pos x="72" y="8"/>
                </a:cxn>
                <a:cxn ang="0">
                  <a:pos x="80" y="8"/>
                </a:cxn>
                <a:cxn ang="0">
                  <a:pos x="88" y="6"/>
                </a:cxn>
                <a:cxn ang="0">
                  <a:pos x="110" y="8"/>
                </a:cxn>
                <a:cxn ang="0">
                  <a:pos x="122" y="18"/>
                </a:cxn>
                <a:cxn ang="0">
                  <a:pos x="98" y="38"/>
                </a:cxn>
                <a:cxn ang="0">
                  <a:pos x="86" y="40"/>
                </a:cxn>
                <a:cxn ang="0">
                  <a:pos x="82" y="46"/>
                </a:cxn>
                <a:cxn ang="0">
                  <a:pos x="72" y="48"/>
                </a:cxn>
                <a:cxn ang="0">
                  <a:pos x="64" y="46"/>
                </a:cxn>
                <a:cxn ang="0">
                  <a:pos x="48" y="40"/>
                </a:cxn>
                <a:cxn ang="0">
                  <a:pos x="38" y="38"/>
                </a:cxn>
                <a:cxn ang="0">
                  <a:pos x="6" y="22"/>
                </a:cxn>
                <a:cxn ang="0">
                  <a:pos x="0" y="14"/>
                </a:cxn>
                <a:cxn ang="0">
                  <a:pos x="0" y="8"/>
                </a:cxn>
                <a:cxn ang="0">
                  <a:pos x="2" y="6"/>
                </a:cxn>
                <a:cxn ang="0">
                  <a:pos x="14" y="8"/>
                </a:cxn>
                <a:cxn ang="0">
                  <a:pos x="24" y="10"/>
                </a:cxn>
                <a:cxn ang="0">
                  <a:pos x="24" y="4"/>
                </a:cxn>
              </a:cxnLst>
              <a:rect l="0" t="0" r="r" b="b"/>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0" name="Freeform 133"/>
            <p:cNvSpPr>
              <a:spLocks/>
            </p:cNvSpPr>
            <p:nvPr/>
          </p:nvSpPr>
          <p:spPr bwMode="ltGray">
            <a:xfrm>
              <a:off x="4867189" y="1801475"/>
              <a:ext cx="128815" cy="59318"/>
            </a:xfrm>
            <a:custGeom>
              <a:avLst/>
              <a:gdLst/>
              <a:ahLst/>
              <a:cxnLst>
                <a:cxn ang="0">
                  <a:pos x="0" y="12"/>
                </a:cxn>
                <a:cxn ang="0">
                  <a:pos x="10" y="10"/>
                </a:cxn>
                <a:cxn ang="0">
                  <a:pos x="26" y="2"/>
                </a:cxn>
                <a:cxn ang="0">
                  <a:pos x="34" y="6"/>
                </a:cxn>
                <a:cxn ang="0">
                  <a:pos x="44" y="8"/>
                </a:cxn>
                <a:cxn ang="0">
                  <a:pos x="52" y="8"/>
                </a:cxn>
                <a:cxn ang="0">
                  <a:pos x="62" y="2"/>
                </a:cxn>
                <a:cxn ang="0">
                  <a:pos x="64" y="0"/>
                </a:cxn>
                <a:cxn ang="0">
                  <a:pos x="78" y="6"/>
                </a:cxn>
                <a:cxn ang="0">
                  <a:pos x="88" y="8"/>
                </a:cxn>
                <a:cxn ang="0">
                  <a:pos x="88" y="16"/>
                </a:cxn>
                <a:cxn ang="0">
                  <a:pos x="78" y="18"/>
                </a:cxn>
                <a:cxn ang="0">
                  <a:pos x="70" y="20"/>
                </a:cxn>
                <a:cxn ang="0">
                  <a:pos x="60" y="22"/>
                </a:cxn>
                <a:cxn ang="0">
                  <a:pos x="54" y="26"/>
                </a:cxn>
                <a:cxn ang="0">
                  <a:pos x="48" y="32"/>
                </a:cxn>
                <a:cxn ang="0">
                  <a:pos x="40" y="34"/>
                </a:cxn>
                <a:cxn ang="0">
                  <a:pos x="30" y="32"/>
                </a:cxn>
                <a:cxn ang="0">
                  <a:pos x="22" y="24"/>
                </a:cxn>
                <a:cxn ang="0">
                  <a:pos x="14" y="20"/>
                </a:cxn>
                <a:cxn ang="0">
                  <a:pos x="4" y="18"/>
                </a:cxn>
                <a:cxn ang="0">
                  <a:pos x="0" y="12"/>
                </a:cxn>
              </a:cxnLst>
              <a:rect l="0" t="0" r="r" b="b"/>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1" name="Freeform 134"/>
            <p:cNvSpPr>
              <a:spLocks/>
            </p:cNvSpPr>
            <p:nvPr/>
          </p:nvSpPr>
          <p:spPr bwMode="ltGray">
            <a:xfrm>
              <a:off x="5001793" y="1751055"/>
              <a:ext cx="246049" cy="126049"/>
            </a:xfrm>
            <a:custGeom>
              <a:avLst/>
              <a:gdLst/>
              <a:ahLst/>
              <a:cxnLst>
                <a:cxn ang="0">
                  <a:pos x="0" y="56"/>
                </a:cxn>
                <a:cxn ang="0">
                  <a:pos x="6" y="50"/>
                </a:cxn>
                <a:cxn ang="0">
                  <a:pos x="30" y="26"/>
                </a:cxn>
                <a:cxn ang="0">
                  <a:pos x="36" y="24"/>
                </a:cxn>
                <a:cxn ang="0">
                  <a:pos x="42" y="20"/>
                </a:cxn>
                <a:cxn ang="0">
                  <a:pos x="50" y="14"/>
                </a:cxn>
                <a:cxn ang="0">
                  <a:pos x="58" y="12"/>
                </a:cxn>
                <a:cxn ang="0">
                  <a:pos x="68" y="12"/>
                </a:cxn>
                <a:cxn ang="0">
                  <a:pos x="70" y="4"/>
                </a:cxn>
                <a:cxn ang="0">
                  <a:pos x="76" y="0"/>
                </a:cxn>
                <a:cxn ang="0">
                  <a:pos x="80" y="2"/>
                </a:cxn>
                <a:cxn ang="0">
                  <a:pos x="82" y="10"/>
                </a:cxn>
                <a:cxn ang="0">
                  <a:pos x="78" y="18"/>
                </a:cxn>
                <a:cxn ang="0">
                  <a:pos x="72" y="24"/>
                </a:cxn>
                <a:cxn ang="0">
                  <a:pos x="66" y="30"/>
                </a:cxn>
                <a:cxn ang="0">
                  <a:pos x="74" y="34"/>
                </a:cxn>
                <a:cxn ang="0">
                  <a:pos x="84" y="34"/>
                </a:cxn>
                <a:cxn ang="0">
                  <a:pos x="92" y="34"/>
                </a:cxn>
                <a:cxn ang="0">
                  <a:pos x="98" y="28"/>
                </a:cxn>
                <a:cxn ang="0">
                  <a:pos x="106" y="24"/>
                </a:cxn>
                <a:cxn ang="0">
                  <a:pos x="114" y="24"/>
                </a:cxn>
                <a:cxn ang="0">
                  <a:pos x="118" y="32"/>
                </a:cxn>
                <a:cxn ang="0">
                  <a:pos x="130" y="34"/>
                </a:cxn>
                <a:cxn ang="0">
                  <a:pos x="138" y="32"/>
                </a:cxn>
                <a:cxn ang="0">
                  <a:pos x="164" y="22"/>
                </a:cxn>
                <a:cxn ang="0">
                  <a:pos x="170" y="30"/>
                </a:cxn>
                <a:cxn ang="0">
                  <a:pos x="166" y="40"/>
                </a:cxn>
                <a:cxn ang="0">
                  <a:pos x="156" y="44"/>
                </a:cxn>
                <a:cxn ang="0">
                  <a:pos x="146" y="44"/>
                </a:cxn>
                <a:cxn ang="0">
                  <a:pos x="138" y="44"/>
                </a:cxn>
                <a:cxn ang="0">
                  <a:pos x="132" y="46"/>
                </a:cxn>
                <a:cxn ang="0">
                  <a:pos x="128" y="52"/>
                </a:cxn>
                <a:cxn ang="0">
                  <a:pos x="122" y="54"/>
                </a:cxn>
                <a:cxn ang="0">
                  <a:pos x="112" y="54"/>
                </a:cxn>
                <a:cxn ang="0">
                  <a:pos x="106" y="56"/>
                </a:cxn>
                <a:cxn ang="0">
                  <a:pos x="100" y="60"/>
                </a:cxn>
                <a:cxn ang="0">
                  <a:pos x="100" y="68"/>
                </a:cxn>
                <a:cxn ang="0">
                  <a:pos x="96" y="74"/>
                </a:cxn>
                <a:cxn ang="0">
                  <a:pos x="88" y="70"/>
                </a:cxn>
                <a:cxn ang="0">
                  <a:pos x="82" y="62"/>
                </a:cxn>
                <a:cxn ang="0">
                  <a:pos x="72" y="64"/>
                </a:cxn>
                <a:cxn ang="0">
                  <a:pos x="60" y="62"/>
                </a:cxn>
                <a:cxn ang="0">
                  <a:pos x="52" y="62"/>
                </a:cxn>
                <a:cxn ang="0">
                  <a:pos x="46" y="58"/>
                </a:cxn>
                <a:cxn ang="0">
                  <a:pos x="46" y="50"/>
                </a:cxn>
                <a:cxn ang="0">
                  <a:pos x="44" y="44"/>
                </a:cxn>
                <a:cxn ang="0">
                  <a:pos x="38" y="42"/>
                </a:cxn>
                <a:cxn ang="0">
                  <a:pos x="32" y="44"/>
                </a:cxn>
                <a:cxn ang="0">
                  <a:pos x="28" y="50"/>
                </a:cxn>
                <a:cxn ang="0">
                  <a:pos x="22" y="56"/>
                </a:cxn>
                <a:cxn ang="0">
                  <a:pos x="18" y="62"/>
                </a:cxn>
                <a:cxn ang="0">
                  <a:pos x="10" y="62"/>
                </a:cxn>
                <a:cxn ang="0">
                  <a:pos x="2" y="62"/>
                </a:cxn>
                <a:cxn ang="0">
                  <a:pos x="0" y="56"/>
                </a:cxn>
              </a:cxnLst>
              <a:rect l="0" t="0" r="r" b="b"/>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2" name="Freeform 135"/>
            <p:cNvSpPr>
              <a:spLocks/>
            </p:cNvSpPr>
            <p:nvPr/>
          </p:nvSpPr>
          <p:spPr bwMode="ltGray">
            <a:xfrm>
              <a:off x="5042318" y="2004637"/>
              <a:ext cx="309732" cy="324764"/>
            </a:xfrm>
            <a:custGeom>
              <a:avLst/>
              <a:gdLst/>
              <a:ahLst/>
              <a:cxnLst>
                <a:cxn ang="0">
                  <a:pos x="136" y="24"/>
                </a:cxn>
                <a:cxn ang="0">
                  <a:pos x="146" y="24"/>
                </a:cxn>
                <a:cxn ang="0">
                  <a:pos x="178" y="6"/>
                </a:cxn>
                <a:cxn ang="0">
                  <a:pos x="188" y="4"/>
                </a:cxn>
                <a:cxn ang="0">
                  <a:pos x="198" y="0"/>
                </a:cxn>
                <a:cxn ang="0">
                  <a:pos x="208" y="2"/>
                </a:cxn>
                <a:cxn ang="0">
                  <a:pos x="214" y="8"/>
                </a:cxn>
                <a:cxn ang="0">
                  <a:pos x="214" y="16"/>
                </a:cxn>
                <a:cxn ang="0">
                  <a:pos x="212" y="22"/>
                </a:cxn>
                <a:cxn ang="0">
                  <a:pos x="204" y="26"/>
                </a:cxn>
                <a:cxn ang="0">
                  <a:pos x="194" y="28"/>
                </a:cxn>
                <a:cxn ang="0">
                  <a:pos x="184" y="32"/>
                </a:cxn>
                <a:cxn ang="0">
                  <a:pos x="172" y="36"/>
                </a:cxn>
                <a:cxn ang="0">
                  <a:pos x="158" y="36"/>
                </a:cxn>
                <a:cxn ang="0">
                  <a:pos x="148" y="42"/>
                </a:cxn>
                <a:cxn ang="0">
                  <a:pos x="116" y="60"/>
                </a:cxn>
                <a:cxn ang="0">
                  <a:pos x="112" y="64"/>
                </a:cxn>
                <a:cxn ang="0">
                  <a:pos x="108" y="72"/>
                </a:cxn>
                <a:cxn ang="0">
                  <a:pos x="100" y="74"/>
                </a:cxn>
                <a:cxn ang="0">
                  <a:pos x="92" y="78"/>
                </a:cxn>
                <a:cxn ang="0">
                  <a:pos x="86" y="86"/>
                </a:cxn>
                <a:cxn ang="0">
                  <a:pos x="78" y="98"/>
                </a:cxn>
                <a:cxn ang="0">
                  <a:pos x="70" y="108"/>
                </a:cxn>
                <a:cxn ang="0">
                  <a:pos x="60" y="120"/>
                </a:cxn>
                <a:cxn ang="0">
                  <a:pos x="58" y="132"/>
                </a:cxn>
                <a:cxn ang="0">
                  <a:pos x="56" y="144"/>
                </a:cxn>
                <a:cxn ang="0">
                  <a:pos x="60" y="162"/>
                </a:cxn>
                <a:cxn ang="0">
                  <a:pos x="70" y="172"/>
                </a:cxn>
                <a:cxn ang="0">
                  <a:pos x="80" y="178"/>
                </a:cxn>
                <a:cxn ang="0">
                  <a:pos x="78" y="186"/>
                </a:cxn>
                <a:cxn ang="0">
                  <a:pos x="68" y="188"/>
                </a:cxn>
                <a:cxn ang="0">
                  <a:pos x="56" y="188"/>
                </a:cxn>
                <a:cxn ang="0">
                  <a:pos x="46" y="190"/>
                </a:cxn>
                <a:cxn ang="0">
                  <a:pos x="34" y="186"/>
                </a:cxn>
                <a:cxn ang="0">
                  <a:pos x="26" y="180"/>
                </a:cxn>
                <a:cxn ang="0">
                  <a:pos x="26" y="170"/>
                </a:cxn>
                <a:cxn ang="0">
                  <a:pos x="24" y="162"/>
                </a:cxn>
                <a:cxn ang="0">
                  <a:pos x="16" y="162"/>
                </a:cxn>
                <a:cxn ang="0">
                  <a:pos x="6" y="162"/>
                </a:cxn>
                <a:cxn ang="0">
                  <a:pos x="2" y="154"/>
                </a:cxn>
                <a:cxn ang="0">
                  <a:pos x="0" y="140"/>
                </a:cxn>
                <a:cxn ang="0">
                  <a:pos x="8" y="132"/>
                </a:cxn>
                <a:cxn ang="0">
                  <a:pos x="12" y="122"/>
                </a:cxn>
                <a:cxn ang="0">
                  <a:pos x="14" y="112"/>
                </a:cxn>
                <a:cxn ang="0">
                  <a:pos x="22" y="106"/>
                </a:cxn>
                <a:cxn ang="0">
                  <a:pos x="22" y="100"/>
                </a:cxn>
                <a:cxn ang="0">
                  <a:pos x="36" y="80"/>
                </a:cxn>
                <a:cxn ang="0">
                  <a:pos x="40" y="68"/>
                </a:cxn>
                <a:cxn ang="0">
                  <a:pos x="42" y="58"/>
                </a:cxn>
                <a:cxn ang="0">
                  <a:pos x="48" y="56"/>
                </a:cxn>
                <a:cxn ang="0">
                  <a:pos x="58" y="58"/>
                </a:cxn>
                <a:cxn ang="0">
                  <a:pos x="66" y="50"/>
                </a:cxn>
                <a:cxn ang="0">
                  <a:pos x="80" y="38"/>
                </a:cxn>
                <a:cxn ang="0">
                  <a:pos x="102" y="28"/>
                </a:cxn>
                <a:cxn ang="0">
                  <a:pos x="112" y="24"/>
                </a:cxn>
                <a:cxn ang="0">
                  <a:pos x="128" y="24"/>
                </a:cxn>
                <a:cxn ang="0">
                  <a:pos x="136" y="24"/>
                </a:cxn>
              </a:cxnLst>
              <a:rect l="0" t="0" r="r" b="b"/>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3" name="Freeform 136"/>
            <p:cNvSpPr>
              <a:spLocks/>
            </p:cNvSpPr>
            <p:nvPr/>
          </p:nvSpPr>
          <p:spPr bwMode="ltGray">
            <a:xfrm>
              <a:off x="5731257" y="1777748"/>
              <a:ext cx="183813" cy="148294"/>
            </a:xfrm>
            <a:custGeom>
              <a:avLst/>
              <a:gdLst/>
              <a:ahLst/>
              <a:cxnLst>
                <a:cxn ang="0">
                  <a:pos x="0" y="40"/>
                </a:cxn>
                <a:cxn ang="0">
                  <a:pos x="6" y="30"/>
                </a:cxn>
                <a:cxn ang="0">
                  <a:pos x="24" y="12"/>
                </a:cxn>
                <a:cxn ang="0">
                  <a:pos x="42" y="8"/>
                </a:cxn>
                <a:cxn ang="0">
                  <a:pos x="48" y="4"/>
                </a:cxn>
                <a:cxn ang="0">
                  <a:pos x="54" y="0"/>
                </a:cxn>
                <a:cxn ang="0">
                  <a:pos x="60" y="4"/>
                </a:cxn>
                <a:cxn ang="0">
                  <a:pos x="66" y="12"/>
                </a:cxn>
                <a:cxn ang="0">
                  <a:pos x="74" y="12"/>
                </a:cxn>
                <a:cxn ang="0">
                  <a:pos x="80" y="12"/>
                </a:cxn>
                <a:cxn ang="0">
                  <a:pos x="84" y="18"/>
                </a:cxn>
                <a:cxn ang="0">
                  <a:pos x="86" y="28"/>
                </a:cxn>
                <a:cxn ang="0">
                  <a:pos x="90" y="34"/>
                </a:cxn>
                <a:cxn ang="0">
                  <a:pos x="98" y="38"/>
                </a:cxn>
                <a:cxn ang="0">
                  <a:pos x="104" y="36"/>
                </a:cxn>
                <a:cxn ang="0">
                  <a:pos x="112" y="36"/>
                </a:cxn>
                <a:cxn ang="0">
                  <a:pos x="116" y="40"/>
                </a:cxn>
                <a:cxn ang="0">
                  <a:pos x="120" y="48"/>
                </a:cxn>
                <a:cxn ang="0">
                  <a:pos x="122" y="56"/>
                </a:cxn>
                <a:cxn ang="0">
                  <a:pos x="124" y="68"/>
                </a:cxn>
                <a:cxn ang="0">
                  <a:pos x="126" y="72"/>
                </a:cxn>
                <a:cxn ang="0">
                  <a:pos x="126" y="80"/>
                </a:cxn>
                <a:cxn ang="0">
                  <a:pos x="120" y="84"/>
                </a:cxn>
                <a:cxn ang="0">
                  <a:pos x="112" y="86"/>
                </a:cxn>
                <a:cxn ang="0">
                  <a:pos x="102" y="86"/>
                </a:cxn>
                <a:cxn ang="0">
                  <a:pos x="76" y="74"/>
                </a:cxn>
                <a:cxn ang="0">
                  <a:pos x="70" y="72"/>
                </a:cxn>
                <a:cxn ang="0">
                  <a:pos x="62" y="72"/>
                </a:cxn>
                <a:cxn ang="0">
                  <a:pos x="52" y="72"/>
                </a:cxn>
                <a:cxn ang="0">
                  <a:pos x="46" y="64"/>
                </a:cxn>
                <a:cxn ang="0">
                  <a:pos x="36" y="60"/>
                </a:cxn>
                <a:cxn ang="0">
                  <a:pos x="30" y="58"/>
                </a:cxn>
                <a:cxn ang="0">
                  <a:pos x="22" y="56"/>
                </a:cxn>
                <a:cxn ang="0">
                  <a:pos x="14" y="52"/>
                </a:cxn>
                <a:cxn ang="0">
                  <a:pos x="12" y="50"/>
                </a:cxn>
                <a:cxn ang="0">
                  <a:pos x="0" y="40"/>
                </a:cxn>
              </a:cxnLst>
              <a:rect l="0" t="0" r="r" b="b"/>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4" name="Freeform 137"/>
            <p:cNvSpPr>
              <a:spLocks/>
            </p:cNvSpPr>
            <p:nvPr/>
          </p:nvSpPr>
          <p:spPr bwMode="ltGray">
            <a:xfrm>
              <a:off x="5919412" y="1875621"/>
              <a:ext cx="98420" cy="84527"/>
            </a:xfrm>
            <a:custGeom>
              <a:avLst/>
              <a:gdLst/>
              <a:ahLst/>
              <a:cxnLst>
                <a:cxn ang="0">
                  <a:pos x="0" y="48"/>
                </a:cxn>
                <a:cxn ang="0">
                  <a:pos x="2" y="34"/>
                </a:cxn>
                <a:cxn ang="0">
                  <a:pos x="20" y="10"/>
                </a:cxn>
                <a:cxn ang="0">
                  <a:pos x="26" y="2"/>
                </a:cxn>
                <a:cxn ang="0">
                  <a:pos x="28" y="0"/>
                </a:cxn>
                <a:cxn ang="0">
                  <a:pos x="34" y="4"/>
                </a:cxn>
                <a:cxn ang="0">
                  <a:pos x="36" y="10"/>
                </a:cxn>
                <a:cxn ang="0">
                  <a:pos x="38" y="14"/>
                </a:cxn>
                <a:cxn ang="0">
                  <a:pos x="44" y="14"/>
                </a:cxn>
                <a:cxn ang="0">
                  <a:pos x="52" y="14"/>
                </a:cxn>
                <a:cxn ang="0">
                  <a:pos x="60" y="14"/>
                </a:cxn>
                <a:cxn ang="0">
                  <a:pos x="68" y="20"/>
                </a:cxn>
                <a:cxn ang="0">
                  <a:pos x="68" y="26"/>
                </a:cxn>
                <a:cxn ang="0">
                  <a:pos x="64" y="34"/>
                </a:cxn>
                <a:cxn ang="0">
                  <a:pos x="54" y="38"/>
                </a:cxn>
                <a:cxn ang="0">
                  <a:pos x="44" y="40"/>
                </a:cxn>
                <a:cxn ang="0">
                  <a:pos x="34" y="42"/>
                </a:cxn>
                <a:cxn ang="0">
                  <a:pos x="18" y="44"/>
                </a:cxn>
                <a:cxn ang="0">
                  <a:pos x="8" y="48"/>
                </a:cxn>
                <a:cxn ang="0">
                  <a:pos x="0" y="48"/>
                </a:cxn>
              </a:cxnLst>
              <a:rect l="0" t="0" r="r" b="b"/>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5" name="Freeform 138"/>
            <p:cNvSpPr>
              <a:spLocks/>
            </p:cNvSpPr>
            <p:nvPr/>
          </p:nvSpPr>
          <p:spPr bwMode="ltGray">
            <a:xfrm>
              <a:off x="6661901" y="2035778"/>
              <a:ext cx="160656" cy="83045"/>
            </a:xfrm>
            <a:custGeom>
              <a:avLst/>
              <a:gdLst/>
              <a:ahLst/>
              <a:cxnLst>
                <a:cxn ang="0">
                  <a:pos x="2" y="24"/>
                </a:cxn>
                <a:cxn ang="0">
                  <a:pos x="0" y="18"/>
                </a:cxn>
                <a:cxn ang="0">
                  <a:pos x="12" y="4"/>
                </a:cxn>
                <a:cxn ang="0">
                  <a:pos x="14" y="4"/>
                </a:cxn>
                <a:cxn ang="0">
                  <a:pos x="16" y="2"/>
                </a:cxn>
                <a:cxn ang="0">
                  <a:pos x="18" y="0"/>
                </a:cxn>
                <a:cxn ang="0">
                  <a:pos x="24" y="0"/>
                </a:cxn>
                <a:cxn ang="0">
                  <a:pos x="28" y="0"/>
                </a:cxn>
                <a:cxn ang="0">
                  <a:pos x="30" y="0"/>
                </a:cxn>
                <a:cxn ang="0">
                  <a:pos x="34" y="4"/>
                </a:cxn>
                <a:cxn ang="0">
                  <a:pos x="36" y="6"/>
                </a:cxn>
                <a:cxn ang="0">
                  <a:pos x="38" y="8"/>
                </a:cxn>
                <a:cxn ang="0">
                  <a:pos x="40" y="10"/>
                </a:cxn>
                <a:cxn ang="0">
                  <a:pos x="46" y="12"/>
                </a:cxn>
                <a:cxn ang="0">
                  <a:pos x="46" y="8"/>
                </a:cxn>
                <a:cxn ang="0">
                  <a:pos x="48" y="4"/>
                </a:cxn>
                <a:cxn ang="0">
                  <a:pos x="52" y="0"/>
                </a:cxn>
                <a:cxn ang="0">
                  <a:pos x="56" y="0"/>
                </a:cxn>
                <a:cxn ang="0">
                  <a:pos x="64" y="0"/>
                </a:cxn>
                <a:cxn ang="0">
                  <a:pos x="64" y="6"/>
                </a:cxn>
                <a:cxn ang="0">
                  <a:pos x="68" y="8"/>
                </a:cxn>
                <a:cxn ang="0">
                  <a:pos x="74" y="8"/>
                </a:cxn>
                <a:cxn ang="0">
                  <a:pos x="78" y="6"/>
                </a:cxn>
                <a:cxn ang="0">
                  <a:pos x="86" y="4"/>
                </a:cxn>
                <a:cxn ang="0">
                  <a:pos x="90" y="6"/>
                </a:cxn>
                <a:cxn ang="0">
                  <a:pos x="92" y="10"/>
                </a:cxn>
                <a:cxn ang="0">
                  <a:pos x="98" y="12"/>
                </a:cxn>
                <a:cxn ang="0">
                  <a:pos x="104" y="12"/>
                </a:cxn>
                <a:cxn ang="0">
                  <a:pos x="108" y="16"/>
                </a:cxn>
                <a:cxn ang="0">
                  <a:pos x="110" y="24"/>
                </a:cxn>
                <a:cxn ang="0">
                  <a:pos x="102" y="36"/>
                </a:cxn>
                <a:cxn ang="0">
                  <a:pos x="86" y="44"/>
                </a:cxn>
                <a:cxn ang="0">
                  <a:pos x="82" y="42"/>
                </a:cxn>
                <a:cxn ang="0">
                  <a:pos x="78" y="38"/>
                </a:cxn>
                <a:cxn ang="0">
                  <a:pos x="76" y="38"/>
                </a:cxn>
                <a:cxn ang="0">
                  <a:pos x="72" y="38"/>
                </a:cxn>
                <a:cxn ang="0">
                  <a:pos x="68" y="38"/>
                </a:cxn>
                <a:cxn ang="0">
                  <a:pos x="64" y="38"/>
                </a:cxn>
                <a:cxn ang="0">
                  <a:pos x="62" y="40"/>
                </a:cxn>
                <a:cxn ang="0">
                  <a:pos x="60" y="40"/>
                </a:cxn>
                <a:cxn ang="0">
                  <a:pos x="56" y="42"/>
                </a:cxn>
                <a:cxn ang="0">
                  <a:pos x="52" y="44"/>
                </a:cxn>
                <a:cxn ang="0">
                  <a:pos x="48" y="46"/>
                </a:cxn>
                <a:cxn ang="0">
                  <a:pos x="40" y="48"/>
                </a:cxn>
                <a:cxn ang="0">
                  <a:pos x="32" y="46"/>
                </a:cxn>
                <a:cxn ang="0">
                  <a:pos x="26" y="44"/>
                </a:cxn>
                <a:cxn ang="0">
                  <a:pos x="18" y="40"/>
                </a:cxn>
                <a:cxn ang="0">
                  <a:pos x="14" y="34"/>
                </a:cxn>
                <a:cxn ang="0">
                  <a:pos x="6" y="32"/>
                </a:cxn>
                <a:cxn ang="0">
                  <a:pos x="4" y="30"/>
                </a:cxn>
                <a:cxn ang="0">
                  <a:pos x="2" y="24"/>
                </a:cxn>
              </a:cxnLst>
              <a:rect l="0" t="0" r="r" b="b"/>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6" name="Freeform 139"/>
            <p:cNvSpPr>
              <a:spLocks/>
            </p:cNvSpPr>
            <p:nvPr/>
          </p:nvSpPr>
          <p:spPr bwMode="ltGray">
            <a:xfrm>
              <a:off x="6841372" y="2065437"/>
              <a:ext cx="99868" cy="47454"/>
            </a:xfrm>
            <a:custGeom>
              <a:avLst/>
              <a:gdLst/>
              <a:ahLst/>
              <a:cxnLst>
                <a:cxn ang="0">
                  <a:pos x="0" y="4"/>
                </a:cxn>
                <a:cxn ang="0">
                  <a:pos x="4" y="0"/>
                </a:cxn>
                <a:cxn ang="0">
                  <a:pos x="40" y="6"/>
                </a:cxn>
                <a:cxn ang="0">
                  <a:pos x="44" y="4"/>
                </a:cxn>
                <a:cxn ang="0">
                  <a:pos x="50" y="2"/>
                </a:cxn>
                <a:cxn ang="0">
                  <a:pos x="54" y="2"/>
                </a:cxn>
                <a:cxn ang="0">
                  <a:pos x="56" y="6"/>
                </a:cxn>
                <a:cxn ang="0">
                  <a:pos x="64" y="8"/>
                </a:cxn>
                <a:cxn ang="0">
                  <a:pos x="68" y="12"/>
                </a:cxn>
                <a:cxn ang="0">
                  <a:pos x="68" y="16"/>
                </a:cxn>
                <a:cxn ang="0">
                  <a:pos x="62" y="22"/>
                </a:cxn>
                <a:cxn ang="0">
                  <a:pos x="54" y="24"/>
                </a:cxn>
                <a:cxn ang="0">
                  <a:pos x="48" y="26"/>
                </a:cxn>
                <a:cxn ang="0">
                  <a:pos x="40" y="26"/>
                </a:cxn>
                <a:cxn ang="0">
                  <a:pos x="28" y="24"/>
                </a:cxn>
                <a:cxn ang="0">
                  <a:pos x="20" y="18"/>
                </a:cxn>
                <a:cxn ang="0">
                  <a:pos x="8" y="12"/>
                </a:cxn>
                <a:cxn ang="0">
                  <a:pos x="0" y="4"/>
                </a:cxn>
              </a:cxnLst>
              <a:rect l="0" t="0" r="r" b="b"/>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7" name="Freeform 140"/>
            <p:cNvSpPr>
              <a:spLocks/>
            </p:cNvSpPr>
            <p:nvPr/>
          </p:nvSpPr>
          <p:spPr bwMode="ltGray">
            <a:xfrm>
              <a:off x="6753084" y="2123272"/>
              <a:ext cx="72368" cy="53386"/>
            </a:xfrm>
            <a:custGeom>
              <a:avLst/>
              <a:gdLst/>
              <a:ahLst/>
              <a:cxnLst>
                <a:cxn ang="0">
                  <a:pos x="50" y="30"/>
                </a:cxn>
                <a:cxn ang="0">
                  <a:pos x="0" y="30"/>
                </a:cxn>
                <a:cxn ang="0">
                  <a:pos x="0" y="6"/>
                </a:cxn>
                <a:cxn ang="0">
                  <a:pos x="2" y="0"/>
                </a:cxn>
                <a:cxn ang="0">
                  <a:pos x="8" y="2"/>
                </a:cxn>
                <a:cxn ang="0">
                  <a:pos x="14" y="8"/>
                </a:cxn>
                <a:cxn ang="0">
                  <a:pos x="22" y="12"/>
                </a:cxn>
                <a:cxn ang="0">
                  <a:pos x="32" y="14"/>
                </a:cxn>
                <a:cxn ang="0">
                  <a:pos x="42" y="20"/>
                </a:cxn>
                <a:cxn ang="0">
                  <a:pos x="50" y="30"/>
                </a:cxn>
              </a:cxnLst>
              <a:rect l="0" t="0" r="r" b="b"/>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8" name="Freeform 141"/>
            <p:cNvSpPr>
              <a:spLocks/>
            </p:cNvSpPr>
            <p:nvPr/>
          </p:nvSpPr>
          <p:spPr bwMode="ltGray">
            <a:xfrm>
              <a:off x="6902161" y="4877088"/>
              <a:ext cx="23157" cy="26693"/>
            </a:xfrm>
            <a:custGeom>
              <a:avLst/>
              <a:gdLst/>
              <a:ahLst/>
              <a:cxnLst>
                <a:cxn ang="0">
                  <a:pos x="0" y="10"/>
                </a:cxn>
                <a:cxn ang="0">
                  <a:pos x="6" y="14"/>
                </a:cxn>
                <a:cxn ang="0">
                  <a:pos x="10" y="14"/>
                </a:cxn>
                <a:cxn ang="0">
                  <a:pos x="16" y="0"/>
                </a:cxn>
                <a:cxn ang="0">
                  <a:pos x="4" y="2"/>
                </a:cxn>
                <a:cxn ang="0">
                  <a:pos x="0" y="4"/>
                </a:cxn>
                <a:cxn ang="0">
                  <a:pos x="0" y="10"/>
                </a:cxn>
              </a:cxnLst>
              <a:rect l="0" t="0" r="r" b="b"/>
              <a:pathLst>
                <a:path w="17" h="15">
                  <a:moveTo>
                    <a:pt x="0" y="10"/>
                  </a:moveTo>
                  <a:lnTo>
                    <a:pt x="6" y="14"/>
                  </a:lnTo>
                  <a:lnTo>
                    <a:pt x="10" y="14"/>
                  </a:lnTo>
                  <a:lnTo>
                    <a:pt x="16" y="0"/>
                  </a:lnTo>
                  <a:lnTo>
                    <a:pt x="4" y="2"/>
                  </a:lnTo>
                  <a:lnTo>
                    <a:pt x="0" y="4"/>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49" name="Freeform 142"/>
            <p:cNvSpPr>
              <a:spLocks/>
            </p:cNvSpPr>
            <p:nvPr/>
          </p:nvSpPr>
          <p:spPr bwMode="ltGray">
            <a:xfrm>
              <a:off x="6980317" y="4829635"/>
              <a:ext cx="21710" cy="19278"/>
            </a:xfrm>
            <a:custGeom>
              <a:avLst/>
              <a:gdLst/>
              <a:ahLst/>
              <a:cxnLst>
                <a:cxn ang="0">
                  <a:pos x="8" y="0"/>
                </a:cxn>
                <a:cxn ang="0">
                  <a:pos x="0" y="4"/>
                </a:cxn>
                <a:cxn ang="0">
                  <a:pos x="2" y="8"/>
                </a:cxn>
                <a:cxn ang="0">
                  <a:pos x="8" y="10"/>
                </a:cxn>
                <a:cxn ang="0">
                  <a:pos x="14" y="4"/>
                </a:cxn>
                <a:cxn ang="0">
                  <a:pos x="8" y="0"/>
                </a:cxn>
              </a:cxnLst>
              <a:rect l="0" t="0" r="r" b="b"/>
              <a:pathLst>
                <a:path w="15" h="11">
                  <a:moveTo>
                    <a:pt x="8" y="0"/>
                  </a:moveTo>
                  <a:lnTo>
                    <a:pt x="0" y="4"/>
                  </a:lnTo>
                  <a:lnTo>
                    <a:pt x="2" y="8"/>
                  </a:lnTo>
                  <a:lnTo>
                    <a:pt x="8" y="10"/>
                  </a:lnTo>
                  <a:lnTo>
                    <a:pt x="14"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0" name="Freeform 143"/>
            <p:cNvSpPr>
              <a:spLocks/>
            </p:cNvSpPr>
            <p:nvPr/>
          </p:nvSpPr>
          <p:spPr bwMode="ltGray">
            <a:xfrm>
              <a:off x="4670349" y="3437155"/>
              <a:ext cx="461704" cy="246168"/>
            </a:xfrm>
            <a:custGeom>
              <a:avLst/>
              <a:gdLst/>
              <a:ahLst/>
              <a:cxnLst>
                <a:cxn ang="0">
                  <a:pos x="296" y="68"/>
                </a:cxn>
                <a:cxn ang="0">
                  <a:pos x="298" y="58"/>
                </a:cxn>
                <a:cxn ang="0">
                  <a:pos x="282" y="48"/>
                </a:cxn>
                <a:cxn ang="0">
                  <a:pos x="268" y="32"/>
                </a:cxn>
                <a:cxn ang="0">
                  <a:pos x="248" y="32"/>
                </a:cxn>
                <a:cxn ang="0">
                  <a:pos x="224" y="44"/>
                </a:cxn>
                <a:cxn ang="0">
                  <a:pos x="210" y="38"/>
                </a:cxn>
                <a:cxn ang="0">
                  <a:pos x="200" y="42"/>
                </a:cxn>
                <a:cxn ang="0">
                  <a:pos x="164" y="30"/>
                </a:cxn>
                <a:cxn ang="0">
                  <a:pos x="152" y="22"/>
                </a:cxn>
                <a:cxn ang="0">
                  <a:pos x="148" y="14"/>
                </a:cxn>
                <a:cxn ang="0">
                  <a:pos x="122" y="10"/>
                </a:cxn>
                <a:cxn ang="0">
                  <a:pos x="104" y="16"/>
                </a:cxn>
                <a:cxn ang="0">
                  <a:pos x="86" y="28"/>
                </a:cxn>
                <a:cxn ang="0">
                  <a:pos x="52" y="22"/>
                </a:cxn>
                <a:cxn ang="0">
                  <a:pos x="34" y="4"/>
                </a:cxn>
                <a:cxn ang="0">
                  <a:pos x="22" y="0"/>
                </a:cxn>
                <a:cxn ang="0">
                  <a:pos x="12" y="2"/>
                </a:cxn>
                <a:cxn ang="0">
                  <a:pos x="14" y="10"/>
                </a:cxn>
                <a:cxn ang="0">
                  <a:pos x="10" y="18"/>
                </a:cxn>
                <a:cxn ang="0">
                  <a:pos x="12" y="30"/>
                </a:cxn>
                <a:cxn ang="0">
                  <a:pos x="28" y="28"/>
                </a:cxn>
                <a:cxn ang="0">
                  <a:pos x="50" y="24"/>
                </a:cxn>
                <a:cxn ang="0">
                  <a:pos x="52" y="36"/>
                </a:cxn>
                <a:cxn ang="0">
                  <a:pos x="32" y="40"/>
                </a:cxn>
                <a:cxn ang="0">
                  <a:pos x="26" y="40"/>
                </a:cxn>
                <a:cxn ang="0">
                  <a:pos x="16" y="38"/>
                </a:cxn>
                <a:cxn ang="0">
                  <a:pos x="4" y="60"/>
                </a:cxn>
                <a:cxn ang="0">
                  <a:pos x="10" y="68"/>
                </a:cxn>
                <a:cxn ang="0">
                  <a:pos x="16" y="56"/>
                </a:cxn>
                <a:cxn ang="0">
                  <a:pos x="14" y="76"/>
                </a:cxn>
                <a:cxn ang="0">
                  <a:pos x="0" y="76"/>
                </a:cxn>
                <a:cxn ang="0">
                  <a:pos x="16" y="86"/>
                </a:cxn>
                <a:cxn ang="0">
                  <a:pos x="22" y="102"/>
                </a:cxn>
                <a:cxn ang="0">
                  <a:pos x="18" y="112"/>
                </a:cxn>
                <a:cxn ang="0">
                  <a:pos x="32" y="108"/>
                </a:cxn>
                <a:cxn ang="0">
                  <a:pos x="40" y="118"/>
                </a:cxn>
                <a:cxn ang="0">
                  <a:pos x="54" y="130"/>
                </a:cxn>
                <a:cxn ang="0">
                  <a:pos x="72" y="128"/>
                </a:cxn>
                <a:cxn ang="0">
                  <a:pos x="88" y="120"/>
                </a:cxn>
                <a:cxn ang="0">
                  <a:pos x="106" y="138"/>
                </a:cxn>
                <a:cxn ang="0">
                  <a:pos x="142" y="124"/>
                </a:cxn>
                <a:cxn ang="0">
                  <a:pos x="160" y="126"/>
                </a:cxn>
                <a:cxn ang="0">
                  <a:pos x="238" y="138"/>
                </a:cxn>
                <a:cxn ang="0">
                  <a:pos x="318" y="118"/>
                </a:cxn>
                <a:cxn ang="0">
                  <a:pos x="302" y="74"/>
                </a:cxn>
              </a:cxnLst>
              <a:rect l="0" t="0" r="r" b="b"/>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1" name="Freeform 144"/>
            <p:cNvSpPr>
              <a:spLocks/>
            </p:cNvSpPr>
            <p:nvPr/>
          </p:nvSpPr>
          <p:spPr bwMode="ltGray">
            <a:xfrm>
              <a:off x="4893241" y="3640318"/>
              <a:ext cx="160656" cy="177952"/>
            </a:xfrm>
            <a:custGeom>
              <a:avLst/>
              <a:gdLst/>
              <a:ahLst/>
              <a:cxnLst>
                <a:cxn ang="0">
                  <a:pos x="110" y="12"/>
                </a:cxn>
                <a:cxn ang="0">
                  <a:pos x="104" y="2"/>
                </a:cxn>
                <a:cxn ang="0">
                  <a:pos x="78" y="2"/>
                </a:cxn>
                <a:cxn ang="0">
                  <a:pos x="64" y="4"/>
                </a:cxn>
                <a:cxn ang="0">
                  <a:pos x="56" y="0"/>
                </a:cxn>
                <a:cxn ang="0">
                  <a:pos x="34" y="0"/>
                </a:cxn>
                <a:cxn ang="0">
                  <a:pos x="24" y="4"/>
                </a:cxn>
                <a:cxn ang="0">
                  <a:pos x="18" y="4"/>
                </a:cxn>
                <a:cxn ang="0">
                  <a:pos x="10" y="10"/>
                </a:cxn>
                <a:cxn ang="0">
                  <a:pos x="4" y="16"/>
                </a:cxn>
                <a:cxn ang="0">
                  <a:pos x="4" y="26"/>
                </a:cxn>
                <a:cxn ang="0">
                  <a:pos x="6" y="38"/>
                </a:cxn>
                <a:cxn ang="0">
                  <a:pos x="4" y="54"/>
                </a:cxn>
                <a:cxn ang="0">
                  <a:pos x="0" y="74"/>
                </a:cxn>
                <a:cxn ang="0">
                  <a:pos x="12" y="104"/>
                </a:cxn>
                <a:cxn ang="0">
                  <a:pos x="94" y="64"/>
                </a:cxn>
                <a:cxn ang="0">
                  <a:pos x="110" y="12"/>
                </a:cxn>
              </a:cxnLst>
              <a:rect l="0" t="0" r="r" b="b"/>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2" name="Freeform 145"/>
            <p:cNvSpPr>
              <a:spLocks/>
            </p:cNvSpPr>
            <p:nvPr/>
          </p:nvSpPr>
          <p:spPr bwMode="ltGray">
            <a:xfrm>
              <a:off x="4831006" y="3769333"/>
              <a:ext cx="75262" cy="177952"/>
            </a:xfrm>
            <a:custGeom>
              <a:avLst/>
              <a:gdLst/>
              <a:ahLst/>
              <a:cxnLst>
                <a:cxn ang="0">
                  <a:pos x="36" y="2"/>
                </a:cxn>
                <a:cxn ang="0">
                  <a:pos x="30" y="6"/>
                </a:cxn>
                <a:cxn ang="0">
                  <a:pos x="28" y="16"/>
                </a:cxn>
                <a:cxn ang="0">
                  <a:pos x="18" y="38"/>
                </a:cxn>
                <a:cxn ang="0">
                  <a:pos x="16" y="34"/>
                </a:cxn>
                <a:cxn ang="0">
                  <a:pos x="8" y="44"/>
                </a:cxn>
                <a:cxn ang="0">
                  <a:pos x="0" y="62"/>
                </a:cxn>
                <a:cxn ang="0">
                  <a:pos x="10" y="104"/>
                </a:cxn>
                <a:cxn ang="0">
                  <a:pos x="52" y="44"/>
                </a:cxn>
                <a:cxn ang="0">
                  <a:pos x="48" y="10"/>
                </a:cxn>
                <a:cxn ang="0">
                  <a:pos x="40" y="0"/>
                </a:cxn>
                <a:cxn ang="0">
                  <a:pos x="36" y="2"/>
                </a:cxn>
              </a:cxnLst>
              <a:rect l="0" t="0" r="r" b="b"/>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3" name="Freeform 146"/>
            <p:cNvSpPr>
              <a:spLocks/>
            </p:cNvSpPr>
            <p:nvPr/>
          </p:nvSpPr>
          <p:spPr bwMode="ltGray">
            <a:xfrm>
              <a:off x="4878768" y="3724845"/>
              <a:ext cx="39079" cy="56352"/>
            </a:xfrm>
            <a:custGeom>
              <a:avLst/>
              <a:gdLst/>
              <a:ahLst/>
              <a:cxnLst>
                <a:cxn ang="0">
                  <a:pos x="12" y="2"/>
                </a:cxn>
                <a:cxn ang="0">
                  <a:pos x="18" y="0"/>
                </a:cxn>
                <a:cxn ang="0">
                  <a:pos x="24" y="6"/>
                </a:cxn>
                <a:cxn ang="0">
                  <a:pos x="26" y="12"/>
                </a:cxn>
                <a:cxn ang="0">
                  <a:pos x="16" y="24"/>
                </a:cxn>
                <a:cxn ang="0">
                  <a:pos x="10" y="32"/>
                </a:cxn>
                <a:cxn ang="0">
                  <a:pos x="0" y="30"/>
                </a:cxn>
                <a:cxn ang="0">
                  <a:pos x="8" y="12"/>
                </a:cxn>
                <a:cxn ang="0">
                  <a:pos x="12" y="2"/>
                </a:cxn>
              </a:cxnLst>
              <a:rect l="0" t="0" r="r" b="b"/>
              <a:pathLst>
                <a:path w="27" h="33">
                  <a:moveTo>
                    <a:pt x="12" y="2"/>
                  </a:moveTo>
                  <a:lnTo>
                    <a:pt x="18" y="0"/>
                  </a:lnTo>
                  <a:lnTo>
                    <a:pt x="24" y="6"/>
                  </a:lnTo>
                  <a:lnTo>
                    <a:pt x="26" y="12"/>
                  </a:lnTo>
                  <a:lnTo>
                    <a:pt x="16" y="24"/>
                  </a:lnTo>
                  <a:lnTo>
                    <a:pt x="10" y="32"/>
                  </a:lnTo>
                  <a:lnTo>
                    <a:pt x="0" y="30"/>
                  </a:lnTo>
                  <a:lnTo>
                    <a:pt x="8" y="12"/>
                  </a:lnTo>
                  <a:lnTo>
                    <a:pt x="1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4" name="Freeform 147"/>
            <p:cNvSpPr>
              <a:spLocks/>
            </p:cNvSpPr>
            <p:nvPr/>
          </p:nvSpPr>
          <p:spPr bwMode="ltGray">
            <a:xfrm>
              <a:off x="4875873" y="3760436"/>
              <a:ext cx="115788" cy="149777"/>
            </a:xfrm>
            <a:custGeom>
              <a:avLst/>
              <a:gdLst/>
              <a:ahLst/>
              <a:cxnLst>
                <a:cxn ang="0">
                  <a:pos x="4" y="84"/>
                </a:cxn>
                <a:cxn ang="0">
                  <a:pos x="0" y="78"/>
                </a:cxn>
                <a:cxn ang="0">
                  <a:pos x="12" y="48"/>
                </a:cxn>
                <a:cxn ang="0">
                  <a:pos x="14" y="26"/>
                </a:cxn>
                <a:cxn ang="0">
                  <a:pos x="8" y="18"/>
                </a:cxn>
                <a:cxn ang="0">
                  <a:pos x="20" y="0"/>
                </a:cxn>
                <a:cxn ang="0">
                  <a:pos x="22" y="14"/>
                </a:cxn>
                <a:cxn ang="0">
                  <a:pos x="26" y="26"/>
                </a:cxn>
                <a:cxn ang="0">
                  <a:pos x="66" y="8"/>
                </a:cxn>
                <a:cxn ang="0">
                  <a:pos x="80" y="46"/>
                </a:cxn>
                <a:cxn ang="0">
                  <a:pos x="48" y="84"/>
                </a:cxn>
                <a:cxn ang="0">
                  <a:pos x="18" y="88"/>
                </a:cxn>
                <a:cxn ang="0">
                  <a:pos x="4" y="84"/>
                </a:cxn>
              </a:cxnLst>
              <a:rect l="0" t="0" r="r" b="b"/>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5" name="Freeform 148"/>
            <p:cNvSpPr>
              <a:spLocks/>
            </p:cNvSpPr>
            <p:nvPr/>
          </p:nvSpPr>
          <p:spPr bwMode="ltGray">
            <a:xfrm>
              <a:off x="5030740" y="4261668"/>
              <a:ext cx="120129" cy="170538"/>
            </a:xfrm>
            <a:custGeom>
              <a:avLst/>
              <a:gdLst/>
              <a:ahLst/>
              <a:cxnLst>
                <a:cxn ang="0">
                  <a:pos x="8" y="24"/>
                </a:cxn>
                <a:cxn ang="0">
                  <a:pos x="2" y="32"/>
                </a:cxn>
                <a:cxn ang="0">
                  <a:pos x="2" y="42"/>
                </a:cxn>
                <a:cxn ang="0">
                  <a:pos x="0" y="52"/>
                </a:cxn>
                <a:cxn ang="0">
                  <a:pos x="4" y="60"/>
                </a:cxn>
                <a:cxn ang="0">
                  <a:pos x="4" y="72"/>
                </a:cxn>
                <a:cxn ang="0">
                  <a:pos x="8" y="80"/>
                </a:cxn>
                <a:cxn ang="0">
                  <a:pos x="10" y="90"/>
                </a:cxn>
                <a:cxn ang="0">
                  <a:pos x="12" y="100"/>
                </a:cxn>
                <a:cxn ang="0">
                  <a:pos x="34" y="98"/>
                </a:cxn>
                <a:cxn ang="0">
                  <a:pos x="48" y="86"/>
                </a:cxn>
                <a:cxn ang="0">
                  <a:pos x="70" y="86"/>
                </a:cxn>
                <a:cxn ang="0">
                  <a:pos x="82" y="16"/>
                </a:cxn>
                <a:cxn ang="0">
                  <a:pos x="14" y="0"/>
                </a:cxn>
                <a:cxn ang="0">
                  <a:pos x="8" y="24"/>
                </a:cxn>
              </a:cxnLst>
              <a:rect l="0" t="0" r="r" b="b"/>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6" name="Freeform 149"/>
            <p:cNvSpPr>
              <a:spLocks/>
            </p:cNvSpPr>
            <p:nvPr/>
          </p:nvSpPr>
          <p:spPr bwMode="ltGray">
            <a:xfrm>
              <a:off x="5045213" y="4267600"/>
              <a:ext cx="253285" cy="194265"/>
            </a:xfrm>
            <a:custGeom>
              <a:avLst/>
              <a:gdLst/>
              <a:ahLst/>
              <a:cxnLst>
                <a:cxn ang="0">
                  <a:pos x="0" y="108"/>
                </a:cxn>
                <a:cxn ang="0">
                  <a:pos x="2" y="106"/>
                </a:cxn>
                <a:cxn ang="0">
                  <a:pos x="6" y="104"/>
                </a:cxn>
                <a:cxn ang="0">
                  <a:pos x="14" y="104"/>
                </a:cxn>
                <a:cxn ang="0">
                  <a:pos x="14" y="100"/>
                </a:cxn>
                <a:cxn ang="0">
                  <a:pos x="20" y="94"/>
                </a:cxn>
                <a:cxn ang="0">
                  <a:pos x="38" y="88"/>
                </a:cxn>
                <a:cxn ang="0">
                  <a:pos x="42" y="90"/>
                </a:cxn>
                <a:cxn ang="0">
                  <a:pos x="46" y="86"/>
                </a:cxn>
                <a:cxn ang="0">
                  <a:pos x="44" y="78"/>
                </a:cxn>
                <a:cxn ang="0">
                  <a:pos x="42" y="72"/>
                </a:cxn>
                <a:cxn ang="0">
                  <a:pos x="56" y="52"/>
                </a:cxn>
                <a:cxn ang="0">
                  <a:pos x="70" y="20"/>
                </a:cxn>
                <a:cxn ang="0">
                  <a:pos x="122" y="6"/>
                </a:cxn>
                <a:cxn ang="0">
                  <a:pos x="174" y="0"/>
                </a:cxn>
                <a:cxn ang="0">
                  <a:pos x="174" y="54"/>
                </a:cxn>
                <a:cxn ang="0">
                  <a:pos x="156" y="58"/>
                </a:cxn>
                <a:cxn ang="0">
                  <a:pos x="152" y="74"/>
                </a:cxn>
                <a:cxn ang="0">
                  <a:pos x="144" y="74"/>
                </a:cxn>
                <a:cxn ang="0">
                  <a:pos x="140" y="76"/>
                </a:cxn>
                <a:cxn ang="0">
                  <a:pos x="124" y="78"/>
                </a:cxn>
                <a:cxn ang="0">
                  <a:pos x="118" y="82"/>
                </a:cxn>
                <a:cxn ang="0">
                  <a:pos x="98" y="86"/>
                </a:cxn>
                <a:cxn ang="0">
                  <a:pos x="90" y="94"/>
                </a:cxn>
                <a:cxn ang="0">
                  <a:pos x="78" y="94"/>
                </a:cxn>
                <a:cxn ang="0">
                  <a:pos x="74" y="98"/>
                </a:cxn>
                <a:cxn ang="0">
                  <a:pos x="62" y="102"/>
                </a:cxn>
                <a:cxn ang="0">
                  <a:pos x="48" y="100"/>
                </a:cxn>
                <a:cxn ang="0">
                  <a:pos x="38" y="98"/>
                </a:cxn>
                <a:cxn ang="0">
                  <a:pos x="32" y="104"/>
                </a:cxn>
                <a:cxn ang="0">
                  <a:pos x="28" y="108"/>
                </a:cxn>
                <a:cxn ang="0">
                  <a:pos x="18" y="114"/>
                </a:cxn>
                <a:cxn ang="0">
                  <a:pos x="4" y="114"/>
                </a:cxn>
                <a:cxn ang="0">
                  <a:pos x="0" y="108"/>
                </a:cxn>
              </a:cxnLst>
              <a:rect l="0" t="0" r="r" b="b"/>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7" name="Freeform 150"/>
            <p:cNvSpPr>
              <a:spLocks/>
            </p:cNvSpPr>
            <p:nvPr/>
          </p:nvSpPr>
          <p:spPr bwMode="ltGray">
            <a:xfrm>
              <a:off x="5273894" y="4074818"/>
              <a:ext cx="188155" cy="265447"/>
            </a:xfrm>
            <a:custGeom>
              <a:avLst/>
              <a:gdLst/>
              <a:ahLst/>
              <a:cxnLst>
                <a:cxn ang="0">
                  <a:pos x="72" y="4"/>
                </a:cxn>
                <a:cxn ang="0">
                  <a:pos x="76" y="20"/>
                </a:cxn>
                <a:cxn ang="0">
                  <a:pos x="84" y="32"/>
                </a:cxn>
                <a:cxn ang="0">
                  <a:pos x="104" y="38"/>
                </a:cxn>
                <a:cxn ang="0">
                  <a:pos x="112" y="40"/>
                </a:cxn>
                <a:cxn ang="0">
                  <a:pos x="124" y="58"/>
                </a:cxn>
                <a:cxn ang="0">
                  <a:pos x="130" y="62"/>
                </a:cxn>
                <a:cxn ang="0">
                  <a:pos x="128" y="70"/>
                </a:cxn>
                <a:cxn ang="0">
                  <a:pos x="106" y="98"/>
                </a:cxn>
                <a:cxn ang="0">
                  <a:pos x="102" y="94"/>
                </a:cxn>
                <a:cxn ang="0">
                  <a:pos x="92" y="108"/>
                </a:cxn>
                <a:cxn ang="0">
                  <a:pos x="94" y="124"/>
                </a:cxn>
                <a:cxn ang="0">
                  <a:pos x="80" y="124"/>
                </a:cxn>
                <a:cxn ang="0">
                  <a:pos x="74" y="130"/>
                </a:cxn>
                <a:cxn ang="0">
                  <a:pos x="72" y="138"/>
                </a:cxn>
                <a:cxn ang="0">
                  <a:pos x="68" y="140"/>
                </a:cxn>
                <a:cxn ang="0">
                  <a:pos x="50" y="138"/>
                </a:cxn>
                <a:cxn ang="0">
                  <a:pos x="50" y="148"/>
                </a:cxn>
                <a:cxn ang="0">
                  <a:pos x="44" y="156"/>
                </a:cxn>
                <a:cxn ang="0">
                  <a:pos x="30" y="154"/>
                </a:cxn>
                <a:cxn ang="0">
                  <a:pos x="16" y="156"/>
                </a:cxn>
                <a:cxn ang="0">
                  <a:pos x="2" y="150"/>
                </a:cxn>
                <a:cxn ang="0">
                  <a:pos x="8" y="136"/>
                </a:cxn>
                <a:cxn ang="0">
                  <a:pos x="0" y="120"/>
                </a:cxn>
                <a:cxn ang="0">
                  <a:pos x="4" y="102"/>
                </a:cxn>
                <a:cxn ang="0">
                  <a:pos x="54" y="8"/>
                </a:cxn>
                <a:cxn ang="0">
                  <a:pos x="64" y="0"/>
                </a:cxn>
                <a:cxn ang="0">
                  <a:pos x="72" y="4"/>
                </a:cxn>
              </a:cxnLst>
              <a:rect l="0" t="0" r="r" b="b"/>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8" name="Freeform 151"/>
            <p:cNvSpPr>
              <a:spLocks/>
            </p:cNvSpPr>
            <p:nvPr/>
          </p:nvSpPr>
          <p:spPr bwMode="ltGray">
            <a:xfrm>
              <a:off x="5221790" y="4037745"/>
              <a:ext cx="159208" cy="136430"/>
            </a:xfrm>
            <a:custGeom>
              <a:avLst/>
              <a:gdLst/>
              <a:ahLst/>
              <a:cxnLst>
                <a:cxn ang="0">
                  <a:pos x="8" y="18"/>
                </a:cxn>
                <a:cxn ang="0">
                  <a:pos x="16" y="22"/>
                </a:cxn>
                <a:cxn ang="0">
                  <a:pos x="16" y="14"/>
                </a:cxn>
                <a:cxn ang="0">
                  <a:pos x="20" y="0"/>
                </a:cxn>
                <a:cxn ang="0">
                  <a:pos x="26" y="10"/>
                </a:cxn>
                <a:cxn ang="0">
                  <a:pos x="24" y="16"/>
                </a:cxn>
                <a:cxn ang="0">
                  <a:pos x="26" y="20"/>
                </a:cxn>
                <a:cxn ang="0">
                  <a:pos x="26" y="30"/>
                </a:cxn>
                <a:cxn ang="0">
                  <a:pos x="30" y="40"/>
                </a:cxn>
                <a:cxn ang="0">
                  <a:pos x="34" y="44"/>
                </a:cxn>
                <a:cxn ang="0">
                  <a:pos x="44" y="40"/>
                </a:cxn>
                <a:cxn ang="0">
                  <a:pos x="50" y="42"/>
                </a:cxn>
                <a:cxn ang="0">
                  <a:pos x="58" y="40"/>
                </a:cxn>
                <a:cxn ang="0">
                  <a:pos x="66" y="44"/>
                </a:cxn>
                <a:cxn ang="0">
                  <a:pos x="78" y="42"/>
                </a:cxn>
                <a:cxn ang="0">
                  <a:pos x="78" y="34"/>
                </a:cxn>
                <a:cxn ang="0">
                  <a:pos x="90" y="22"/>
                </a:cxn>
                <a:cxn ang="0">
                  <a:pos x="104" y="12"/>
                </a:cxn>
                <a:cxn ang="0">
                  <a:pos x="106" y="4"/>
                </a:cxn>
                <a:cxn ang="0">
                  <a:pos x="108" y="2"/>
                </a:cxn>
                <a:cxn ang="0">
                  <a:pos x="110" y="8"/>
                </a:cxn>
                <a:cxn ang="0">
                  <a:pos x="110" y="32"/>
                </a:cxn>
                <a:cxn ang="0">
                  <a:pos x="98" y="26"/>
                </a:cxn>
                <a:cxn ang="0">
                  <a:pos x="98" y="44"/>
                </a:cxn>
                <a:cxn ang="0">
                  <a:pos x="90" y="46"/>
                </a:cxn>
                <a:cxn ang="0">
                  <a:pos x="94" y="52"/>
                </a:cxn>
                <a:cxn ang="0">
                  <a:pos x="86" y="66"/>
                </a:cxn>
                <a:cxn ang="0">
                  <a:pos x="88" y="80"/>
                </a:cxn>
                <a:cxn ang="0">
                  <a:pos x="48" y="80"/>
                </a:cxn>
                <a:cxn ang="0">
                  <a:pos x="6" y="42"/>
                </a:cxn>
                <a:cxn ang="0">
                  <a:pos x="0" y="24"/>
                </a:cxn>
                <a:cxn ang="0">
                  <a:pos x="8" y="18"/>
                </a:cxn>
              </a:cxnLst>
              <a:rect l="0" t="0" r="r" b="b"/>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59" name="Freeform 152"/>
            <p:cNvSpPr>
              <a:spLocks/>
            </p:cNvSpPr>
            <p:nvPr/>
          </p:nvSpPr>
          <p:spPr bwMode="ltGray">
            <a:xfrm>
              <a:off x="4845479" y="3803441"/>
              <a:ext cx="521046" cy="547203"/>
            </a:xfrm>
            <a:custGeom>
              <a:avLst/>
              <a:gdLst/>
              <a:ahLst/>
              <a:cxnLst>
                <a:cxn ang="0">
                  <a:pos x="266" y="112"/>
                </a:cxn>
                <a:cxn ang="0">
                  <a:pos x="278" y="122"/>
                </a:cxn>
                <a:cxn ang="0">
                  <a:pos x="282" y="138"/>
                </a:cxn>
                <a:cxn ang="0">
                  <a:pos x="280" y="142"/>
                </a:cxn>
                <a:cxn ang="0">
                  <a:pos x="284" y="160"/>
                </a:cxn>
                <a:cxn ang="0">
                  <a:pos x="282" y="168"/>
                </a:cxn>
                <a:cxn ang="0">
                  <a:pos x="296" y="176"/>
                </a:cxn>
                <a:cxn ang="0">
                  <a:pos x="304" y="196"/>
                </a:cxn>
                <a:cxn ang="0">
                  <a:pos x="348" y="212"/>
                </a:cxn>
                <a:cxn ang="0">
                  <a:pos x="362" y="220"/>
                </a:cxn>
                <a:cxn ang="0">
                  <a:pos x="242" y="280"/>
                </a:cxn>
                <a:cxn ang="0">
                  <a:pos x="206" y="304"/>
                </a:cxn>
                <a:cxn ang="0">
                  <a:pos x="164" y="288"/>
                </a:cxn>
                <a:cxn ang="0">
                  <a:pos x="162" y="282"/>
                </a:cxn>
                <a:cxn ang="0">
                  <a:pos x="156" y="292"/>
                </a:cxn>
                <a:cxn ang="0">
                  <a:pos x="144" y="302"/>
                </a:cxn>
                <a:cxn ang="0">
                  <a:pos x="136" y="292"/>
                </a:cxn>
                <a:cxn ang="0">
                  <a:pos x="126" y="270"/>
                </a:cxn>
                <a:cxn ang="0">
                  <a:pos x="104" y="234"/>
                </a:cxn>
                <a:cxn ang="0">
                  <a:pos x="94" y="220"/>
                </a:cxn>
                <a:cxn ang="0">
                  <a:pos x="86" y="188"/>
                </a:cxn>
                <a:cxn ang="0">
                  <a:pos x="78" y="172"/>
                </a:cxn>
                <a:cxn ang="0">
                  <a:pos x="68" y="160"/>
                </a:cxn>
                <a:cxn ang="0">
                  <a:pos x="48" y="142"/>
                </a:cxn>
                <a:cxn ang="0">
                  <a:pos x="38" y="122"/>
                </a:cxn>
                <a:cxn ang="0">
                  <a:pos x="22" y="102"/>
                </a:cxn>
                <a:cxn ang="0">
                  <a:pos x="24" y="68"/>
                </a:cxn>
                <a:cxn ang="0">
                  <a:pos x="56" y="58"/>
                </a:cxn>
                <a:cxn ang="0">
                  <a:pos x="78" y="52"/>
                </a:cxn>
                <a:cxn ang="0">
                  <a:pos x="78" y="44"/>
                </a:cxn>
                <a:cxn ang="0">
                  <a:pos x="68" y="18"/>
                </a:cxn>
                <a:cxn ang="0">
                  <a:pos x="104" y="0"/>
                </a:cxn>
                <a:cxn ang="0">
                  <a:pos x="196" y="58"/>
                </a:cxn>
                <a:cxn ang="0">
                  <a:pos x="246" y="80"/>
                </a:cxn>
                <a:cxn ang="0">
                  <a:pos x="258" y="104"/>
                </a:cxn>
              </a:cxnLst>
              <a:rect l="0" t="0" r="r" b="b"/>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0" name="Freeform 153"/>
            <p:cNvSpPr>
              <a:spLocks/>
            </p:cNvSpPr>
            <p:nvPr/>
          </p:nvSpPr>
          <p:spPr bwMode="ltGray">
            <a:xfrm>
              <a:off x="4968503" y="3637352"/>
              <a:ext cx="234471" cy="299554"/>
            </a:xfrm>
            <a:custGeom>
              <a:avLst/>
              <a:gdLst/>
              <a:ahLst/>
              <a:cxnLst>
                <a:cxn ang="0">
                  <a:pos x="64" y="4"/>
                </a:cxn>
                <a:cxn ang="0">
                  <a:pos x="56" y="14"/>
                </a:cxn>
                <a:cxn ang="0">
                  <a:pos x="44" y="16"/>
                </a:cxn>
                <a:cxn ang="0">
                  <a:pos x="40" y="18"/>
                </a:cxn>
                <a:cxn ang="0">
                  <a:pos x="36" y="22"/>
                </a:cxn>
                <a:cxn ang="0">
                  <a:pos x="36" y="26"/>
                </a:cxn>
                <a:cxn ang="0">
                  <a:pos x="38" y="36"/>
                </a:cxn>
                <a:cxn ang="0">
                  <a:pos x="34" y="48"/>
                </a:cxn>
                <a:cxn ang="0">
                  <a:pos x="32" y="62"/>
                </a:cxn>
                <a:cxn ang="0">
                  <a:pos x="28" y="62"/>
                </a:cxn>
                <a:cxn ang="0">
                  <a:pos x="0" y="80"/>
                </a:cxn>
                <a:cxn ang="0">
                  <a:pos x="4" y="104"/>
                </a:cxn>
                <a:cxn ang="0">
                  <a:pos x="18" y="104"/>
                </a:cxn>
                <a:cxn ang="0">
                  <a:pos x="60" y="134"/>
                </a:cxn>
                <a:cxn ang="0">
                  <a:pos x="64" y="140"/>
                </a:cxn>
                <a:cxn ang="0">
                  <a:pos x="72" y="142"/>
                </a:cxn>
                <a:cxn ang="0">
                  <a:pos x="72" y="160"/>
                </a:cxn>
                <a:cxn ang="0">
                  <a:pos x="88" y="170"/>
                </a:cxn>
                <a:cxn ang="0">
                  <a:pos x="130" y="176"/>
                </a:cxn>
                <a:cxn ang="0">
                  <a:pos x="154" y="164"/>
                </a:cxn>
                <a:cxn ang="0">
                  <a:pos x="162" y="156"/>
                </a:cxn>
                <a:cxn ang="0">
                  <a:pos x="162" y="102"/>
                </a:cxn>
                <a:cxn ang="0">
                  <a:pos x="114" y="6"/>
                </a:cxn>
                <a:cxn ang="0">
                  <a:pos x="98" y="0"/>
                </a:cxn>
                <a:cxn ang="0">
                  <a:pos x="90" y="14"/>
                </a:cxn>
                <a:cxn ang="0">
                  <a:pos x="86" y="12"/>
                </a:cxn>
                <a:cxn ang="0">
                  <a:pos x="64" y="4"/>
                </a:cxn>
              </a:cxnLst>
              <a:rect l="0" t="0" r="r" b="b"/>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1" name="Freeform 154"/>
            <p:cNvSpPr>
              <a:spLocks/>
            </p:cNvSpPr>
            <p:nvPr/>
          </p:nvSpPr>
          <p:spPr bwMode="ltGray">
            <a:xfrm>
              <a:off x="5090081" y="3563205"/>
              <a:ext cx="487757" cy="535341"/>
            </a:xfrm>
            <a:custGeom>
              <a:avLst/>
              <a:gdLst/>
              <a:ahLst/>
              <a:cxnLst>
                <a:cxn ang="0">
                  <a:pos x="294" y="316"/>
                </a:cxn>
                <a:cxn ang="0">
                  <a:pos x="270" y="312"/>
                </a:cxn>
                <a:cxn ang="0">
                  <a:pos x="248" y="308"/>
                </a:cxn>
                <a:cxn ang="0">
                  <a:pos x="234" y="304"/>
                </a:cxn>
                <a:cxn ang="0">
                  <a:pos x="222" y="302"/>
                </a:cxn>
                <a:cxn ang="0">
                  <a:pos x="214" y="282"/>
                </a:cxn>
                <a:cxn ang="0">
                  <a:pos x="210" y="272"/>
                </a:cxn>
                <a:cxn ang="0">
                  <a:pos x="184" y="274"/>
                </a:cxn>
                <a:cxn ang="0">
                  <a:pos x="166" y="274"/>
                </a:cxn>
                <a:cxn ang="0">
                  <a:pos x="142" y="262"/>
                </a:cxn>
                <a:cxn ang="0">
                  <a:pos x="130" y="250"/>
                </a:cxn>
                <a:cxn ang="0">
                  <a:pos x="108" y="226"/>
                </a:cxn>
                <a:cxn ang="0">
                  <a:pos x="92" y="202"/>
                </a:cxn>
                <a:cxn ang="0">
                  <a:pos x="70" y="194"/>
                </a:cxn>
                <a:cxn ang="0">
                  <a:pos x="64" y="184"/>
                </a:cxn>
                <a:cxn ang="0">
                  <a:pos x="62" y="164"/>
                </a:cxn>
                <a:cxn ang="0">
                  <a:pos x="50" y="148"/>
                </a:cxn>
                <a:cxn ang="0">
                  <a:pos x="34" y="130"/>
                </a:cxn>
                <a:cxn ang="0">
                  <a:pos x="26" y="122"/>
                </a:cxn>
                <a:cxn ang="0">
                  <a:pos x="28" y="110"/>
                </a:cxn>
                <a:cxn ang="0">
                  <a:pos x="38" y="84"/>
                </a:cxn>
                <a:cxn ang="0">
                  <a:pos x="12" y="68"/>
                </a:cxn>
                <a:cxn ang="0">
                  <a:pos x="6" y="48"/>
                </a:cxn>
                <a:cxn ang="0">
                  <a:pos x="2" y="46"/>
                </a:cxn>
                <a:cxn ang="0">
                  <a:pos x="2" y="30"/>
                </a:cxn>
                <a:cxn ang="0">
                  <a:pos x="0" y="10"/>
                </a:cxn>
                <a:cxn ang="0">
                  <a:pos x="10" y="0"/>
                </a:cxn>
                <a:cxn ang="0">
                  <a:pos x="24" y="18"/>
                </a:cxn>
                <a:cxn ang="0">
                  <a:pos x="54" y="16"/>
                </a:cxn>
                <a:cxn ang="0">
                  <a:pos x="70" y="20"/>
                </a:cxn>
                <a:cxn ang="0">
                  <a:pos x="70" y="34"/>
                </a:cxn>
                <a:cxn ang="0">
                  <a:pos x="80" y="54"/>
                </a:cxn>
                <a:cxn ang="0">
                  <a:pos x="106" y="66"/>
                </a:cxn>
                <a:cxn ang="0">
                  <a:pos x="132" y="78"/>
                </a:cxn>
                <a:cxn ang="0">
                  <a:pos x="166" y="80"/>
                </a:cxn>
                <a:cxn ang="0">
                  <a:pos x="176" y="64"/>
                </a:cxn>
                <a:cxn ang="0">
                  <a:pos x="182" y="52"/>
                </a:cxn>
                <a:cxn ang="0">
                  <a:pos x="204" y="52"/>
                </a:cxn>
                <a:cxn ang="0">
                  <a:pos x="226" y="52"/>
                </a:cxn>
                <a:cxn ang="0">
                  <a:pos x="244" y="62"/>
                </a:cxn>
                <a:cxn ang="0">
                  <a:pos x="254" y="74"/>
                </a:cxn>
                <a:cxn ang="0">
                  <a:pos x="266" y="86"/>
                </a:cxn>
                <a:cxn ang="0">
                  <a:pos x="282" y="96"/>
                </a:cxn>
                <a:cxn ang="0">
                  <a:pos x="312" y="216"/>
                </a:cxn>
                <a:cxn ang="0">
                  <a:pos x="300" y="310"/>
                </a:cxn>
              </a:cxnLst>
              <a:rect l="0" t="0" r="r" b="b"/>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2" name="Freeform 155"/>
            <p:cNvSpPr>
              <a:spLocks/>
            </p:cNvSpPr>
            <p:nvPr/>
          </p:nvSpPr>
          <p:spPr bwMode="ltGray">
            <a:xfrm>
              <a:off x="5482313" y="3661079"/>
              <a:ext cx="298154" cy="336626"/>
            </a:xfrm>
            <a:custGeom>
              <a:avLst/>
              <a:gdLst/>
              <a:ahLst/>
              <a:cxnLst>
                <a:cxn ang="0">
                  <a:pos x="10" y="178"/>
                </a:cxn>
                <a:cxn ang="0">
                  <a:pos x="4" y="168"/>
                </a:cxn>
                <a:cxn ang="0">
                  <a:pos x="18" y="152"/>
                </a:cxn>
                <a:cxn ang="0">
                  <a:pos x="20" y="148"/>
                </a:cxn>
                <a:cxn ang="0">
                  <a:pos x="18" y="136"/>
                </a:cxn>
                <a:cxn ang="0">
                  <a:pos x="12" y="130"/>
                </a:cxn>
                <a:cxn ang="0">
                  <a:pos x="8" y="130"/>
                </a:cxn>
                <a:cxn ang="0">
                  <a:pos x="4" y="134"/>
                </a:cxn>
                <a:cxn ang="0">
                  <a:pos x="4" y="116"/>
                </a:cxn>
                <a:cxn ang="0">
                  <a:pos x="2" y="100"/>
                </a:cxn>
                <a:cxn ang="0">
                  <a:pos x="6" y="94"/>
                </a:cxn>
                <a:cxn ang="0">
                  <a:pos x="0" y="88"/>
                </a:cxn>
                <a:cxn ang="0">
                  <a:pos x="0" y="66"/>
                </a:cxn>
                <a:cxn ang="0">
                  <a:pos x="6" y="62"/>
                </a:cxn>
                <a:cxn ang="0">
                  <a:pos x="8" y="52"/>
                </a:cxn>
                <a:cxn ang="0">
                  <a:pos x="20" y="52"/>
                </a:cxn>
                <a:cxn ang="0">
                  <a:pos x="28" y="54"/>
                </a:cxn>
                <a:cxn ang="0">
                  <a:pos x="30" y="58"/>
                </a:cxn>
                <a:cxn ang="0">
                  <a:pos x="40" y="60"/>
                </a:cxn>
                <a:cxn ang="0">
                  <a:pos x="42" y="50"/>
                </a:cxn>
                <a:cxn ang="0">
                  <a:pos x="58" y="44"/>
                </a:cxn>
                <a:cxn ang="0">
                  <a:pos x="66" y="32"/>
                </a:cxn>
                <a:cxn ang="0">
                  <a:pos x="70" y="28"/>
                </a:cxn>
                <a:cxn ang="0">
                  <a:pos x="68" y="22"/>
                </a:cxn>
                <a:cxn ang="0">
                  <a:pos x="72" y="20"/>
                </a:cxn>
                <a:cxn ang="0">
                  <a:pos x="80" y="18"/>
                </a:cxn>
                <a:cxn ang="0">
                  <a:pos x="92" y="20"/>
                </a:cxn>
                <a:cxn ang="0">
                  <a:pos x="108" y="20"/>
                </a:cxn>
                <a:cxn ang="0">
                  <a:pos x="108" y="24"/>
                </a:cxn>
                <a:cxn ang="0">
                  <a:pos x="118" y="22"/>
                </a:cxn>
                <a:cxn ang="0">
                  <a:pos x="122" y="32"/>
                </a:cxn>
                <a:cxn ang="0">
                  <a:pos x="140" y="24"/>
                </a:cxn>
                <a:cxn ang="0">
                  <a:pos x="146" y="20"/>
                </a:cxn>
                <a:cxn ang="0">
                  <a:pos x="156" y="20"/>
                </a:cxn>
                <a:cxn ang="0">
                  <a:pos x="158" y="14"/>
                </a:cxn>
                <a:cxn ang="0">
                  <a:pos x="162" y="8"/>
                </a:cxn>
                <a:cxn ang="0">
                  <a:pos x="164" y="4"/>
                </a:cxn>
                <a:cxn ang="0">
                  <a:pos x="170" y="0"/>
                </a:cxn>
                <a:cxn ang="0">
                  <a:pos x="174" y="6"/>
                </a:cxn>
                <a:cxn ang="0">
                  <a:pos x="176" y="10"/>
                </a:cxn>
                <a:cxn ang="0">
                  <a:pos x="176" y="16"/>
                </a:cxn>
                <a:cxn ang="0">
                  <a:pos x="178" y="18"/>
                </a:cxn>
                <a:cxn ang="0">
                  <a:pos x="178" y="28"/>
                </a:cxn>
                <a:cxn ang="0">
                  <a:pos x="182" y="38"/>
                </a:cxn>
                <a:cxn ang="0">
                  <a:pos x="204" y="36"/>
                </a:cxn>
                <a:cxn ang="0">
                  <a:pos x="156" y="154"/>
                </a:cxn>
                <a:cxn ang="0">
                  <a:pos x="72" y="198"/>
                </a:cxn>
                <a:cxn ang="0">
                  <a:pos x="22" y="188"/>
                </a:cxn>
                <a:cxn ang="0">
                  <a:pos x="10" y="178"/>
                </a:cxn>
              </a:cxnLst>
              <a:rect l="0" t="0" r="r" b="b"/>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3" name="Freeform 156"/>
            <p:cNvSpPr>
              <a:spLocks/>
            </p:cNvSpPr>
            <p:nvPr/>
          </p:nvSpPr>
          <p:spPr bwMode="ltGray">
            <a:xfrm>
              <a:off x="5489548" y="3702601"/>
              <a:ext cx="399468" cy="471574"/>
            </a:xfrm>
            <a:custGeom>
              <a:avLst/>
              <a:gdLst/>
              <a:ahLst/>
              <a:cxnLst>
                <a:cxn ang="0">
                  <a:pos x="120" y="264"/>
                </a:cxn>
                <a:cxn ang="0">
                  <a:pos x="108" y="252"/>
                </a:cxn>
                <a:cxn ang="0">
                  <a:pos x="98" y="236"/>
                </a:cxn>
                <a:cxn ang="0">
                  <a:pos x="74" y="236"/>
                </a:cxn>
                <a:cxn ang="0">
                  <a:pos x="60" y="236"/>
                </a:cxn>
                <a:cxn ang="0">
                  <a:pos x="52" y="236"/>
                </a:cxn>
                <a:cxn ang="0">
                  <a:pos x="42" y="234"/>
                </a:cxn>
                <a:cxn ang="0">
                  <a:pos x="28" y="232"/>
                </a:cxn>
                <a:cxn ang="0">
                  <a:pos x="14" y="236"/>
                </a:cxn>
                <a:cxn ang="0">
                  <a:pos x="14" y="228"/>
                </a:cxn>
                <a:cxn ang="0">
                  <a:pos x="14" y="220"/>
                </a:cxn>
                <a:cxn ang="0">
                  <a:pos x="18" y="214"/>
                </a:cxn>
                <a:cxn ang="0">
                  <a:pos x="24" y="208"/>
                </a:cxn>
                <a:cxn ang="0">
                  <a:pos x="30" y="208"/>
                </a:cxn>
                <a:cxn ang="0">
                  <a:pos x="40" y="208"/>
                </a:cxn>
                <a:cxn ang="0">
                  <a:pos x="42" y="202"/>
                </a:cxn>
                <a:cxn ang="0">
                  <a:pos x="48" y="192"/>
                </a:cxn>
                <a:cxn ang="0">
                  <a:pos x="40" y="176"/>
                </a:cxn>
                <a:cxn ang="0">
                  <a:pos x="28" y="174"/>
                </a:cxn>
                <a:cxn ang="0">
                  <a:pos x="18" y="170"/>
                </a:cxn>
                <a:cxn ang="0">
                  <a:pos x="10" y="164"/>
                </a:cxn>
                <a:cxn ang="0">
                  <a:pos x="2" y="148"/>
                </a:cxn>
                <a:cxn ang="0">
                  <a:pos x="0" y="144"/>
                </a:cxn>
                <a:cxn ang="0">
                  <a:pos x="26" y="162"/>
                </a:cxn>
                <a:cxn ang="0">
                  <a:pos x="44" y="164"/>
                </a:cxn>
                <a:cxn ang="0">
                  <a:pos x="60" y="166"/>
                </a:cxn>
                <a:cxn ang="0">
                  <a:pos x="72" y="164"/>
                </a:cxn>
                <a:cxn ang="0">
                  <a:pos x="80" y="158"/>
                </a:cxn>
                <a:cxn ang="0">
                  <a:pos x="88" y="152"/>
                </a:cxn>
                <a:cxn ang="0">
                  <a:pos x="92" y="142"/>
                </a:cxn>
                <a:cxn ang="0">
                  <a:pos x="90" y="128"/>
                </a:cxn>
                <a:cxn ang="0">
                  <a:pos x="92" y="116"/>
                </a:cxn>
                <a:cxn ang="0">
                  <a:pos x="100" y="116"/>
                </a:cxn>
                <a:cxn ang="0">
                  <a:pos x="112" y="124"/>
                </a:cxn>
                <a:cxn ang="0">
                  <a:pos x="120" y="112"/>
                </a:cxn>
                <a:cxn ang="0">
                  <a:pos x="132" y="116"/>
                </a:cxn>
                <a:cxn ang="0">
                  <a:pos x="138" y="114"/>
                </a:cxn>
                <a:cxn ang="0">
                  <a:pos x="140" y="102"/>
                </a:cxn>
                <a:cxn ang="0">
                  <a:pos x="142" y="90"/>
                </a:cxn>
                <a:cxn ang="0">
                  <a:pos x="154" y="82"/>
                </a:cxn>
                <a:cxn ang="0">
                  <a:pos x="148" y="72"/>
                </a:cxn>
                <a:cxn ang="0">
                  <a:pos x="154" y="68"/>
                </a:cxn>
                <a:cxn ang="0">
                  <a:pos x="162" y="68"/>
                </a:cxn>
                <a:cxn ang="0">
                  <a:pos x="160" y="58"/>
                </a:cxn>
                <a:cxn ang="0">
                  <a:pos x="170" y="56"/>
                </a:cxn>
                <a:cxn ang="0">
                  <a:pos x="178" y="46"/>
                </a:cxn>
                <a:cxn ang="0">
                  <a:pos x="182" y="28"/>
                </a:cxn>
                <a:cxn ang="0">
                  <a:pos x="194" y="10"/>
                </a:cxn>
                <a:cxn ang="0">
                  <a:pos x="212" y="0"/>
                </a:cxn>
                <a:cxn ang="0">
                  <a:pos x="216" y="8"/>
                </a:cxn>
                <a:cxn ang="0">
                  <a:pos x="232" y="6"/>
                </a:cxn>
                <a:cxn ang="0">
                  <a:pos x="248" y="18"/>
                </a:cxn>
                <a:cxn ang="0">
                  <a:pos x="256" y="30"/>
                </a:cxn>
                <a:cxn ang="0">
                  <a:pos x="276" y="126"/>
                </a:cxn>
                <a:cxn ang="0">
                  <a:pos x="184" y="278"/>
                </a:cxn>
                <a:cxn ang="0">
                  <a:pos x="132" y="266"/>
                </a:cxn>
                <a:cxn ang="0">
                  <a:pos x="120" y="264"/>
                </a:cxn>
              </a:cxnLst>
              <a:rect l="0" t="0" r="r" b="b"/>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4" name="Freeform 157"/>
            <p:cNvSpPr>
              <a:spLocks/>
            </p:cNvSpPr>
            <p:nvPr/>
          </p:nvSpPr>
          <p:spPr bwMode="ltGray">
            <a:xfrm>
              <a:off x="6137961" y="3241407"/>
              <a:ext cx="628149" cy="375184"/>
            </a:xfrm>
            <a:custGeom>
              <a:avLst/>
              <a:gdLst/>
              <a:ahLst/>
              <a:cxnLst>
                <a:cxn ang="0">
                  <a:pos x="366" y="18"/>
                </a:cxn>
                <a:cxn ang="0">
                  <a:pos x="356" y="6"/>
                </a:cxn>
                <a:cxn ang="0">
                  <a:pos x="354" y="0"/>
                </a:cxn>
                <a:cxn ang="0">
                  <a:pos x="342" y="8"/>
                </a:cxn>
                <a:cxn ang="0">
                  <a:pos x="336" y="8"/>
                </a:cxn>
                <a:cxn ang="0">
                  <a:pos x="332" y="4"/>
                </a:cxn>
                <a:cxn ang="0">
                  <a:pos x="320" y="12"/>
                </a:cxn>
                <a:cxn ang="0">
                  <a:pos x="314" y="22"/>
                </a:cxn>
                <a:cxn ang="0">
                  <a:pos x="308" y="22"/>
                </a:cxn>
                <a:cxn ang="0">
                  <a:pos x="306" y="28"/>
                </a:cxn>
                <a:cxn ang="0">
                  <a:pos x="292" y="32"/>
                </a:cxn>
                <a:cxn ang="0">
                  <a:pos x="288" y="32"/>
                </a:cxn>
                <a:cxn ang="0">
                  <a:pos x="264" y="36"/>
                </a:cxn>
                <a:cxn ang="0">
                  <a:pos x="256" y="32"/>
                </a:cxn>
                <a:cxn ang="0">
                  <a:pos x="250" y="28"/>
                </a:cxn>
                <a:cxn ang="0">
                  <a:pos x="240" y="28"/>
                </a:cxn>
                <a:cxn ang="0">
                  <a:pos x="226" y="22"/>
                </a:cxn>
                <a:cxn ang="0">
                  <a:pos x="216" y="22"/>
                </a:cxn>
                <a:cxn ang="0">
                  <a:pos x="200" y="28"/>
                </a:cxn>
                <a:cxn ang="0">
                  <a:pos x="198" y="34"/>
                </a:cxn>
                <a:cxn ang="0">
                  <a:pos x="186" y="34"/>
                </a:cxn>
                <a:cxn ang="0">
                  <a:pos x="178" y="32"/>
                </a:cxn>
                <a:cxn ang="0">
                  <a:pos x="174" y="26"/>
                </a:cxn>
                <a:cxn ang="0">
                  <a:pos x="174" y="16"/>
                </a:cxn>
                <a:cxn ang="0">
                  <a:pos x="168" y="12"/>
                </a:cxn>
                <a:cxn ang="0">
                  <a:pos x="158" y="8"/>
                </a:cxn>
                <a:cxn ang="0">
                  <a:pos x="146" y="8"/>
                </a:cxn>
                <a:cxn ang="0">
                  <a:pos x="138" y="6"/>
                </a:cxn>
                <a:cxn ang="0">
                  <a:pos x="128" y="4"/>
                </a:cxn>
                <a:cxn ang="0">
                  <a:pos x="128" y="10"/>
                </a:cxn>
                <a:cxn ang="0">
                  <a:pos x="124" y="16"/>
                </a:cxn>
                <a:cxn ang="0">
                  <a:pos x="124" y="28"/>
                </a:cxn>
                <a:cxn ang="0">
                  <a:pos x="130" y="40"/>
                </a:cxn>
                <a:cxn ang="0">
                  <a:pos x="130" y="46"/>
                </a:cxn>
                <a:cxn ang="0">
                  <a:pos x="122" y="52"/>
                </a:cxn>
                <a:cxn ang="0">
                  <a:pos x="110" y="48"/>
                </a:cxn>
                <a:cxn ang="0">
                  <a:pos x="106" y="46"/>
                </a:cxn>
                <a:cxn ang="0">
                  <a:pos x="104" y="46"/>
                </a:cxn>
                <a:cxn ang="0">
                  <a:pos x="98" y="50"/>
                </a:cxn>
                <a:cxn ang="0">
                  <a:pos x="88" y="48"/>
                </a:cxn>
                <a:cxn ang="0">
                  <a:pos x="80" y="46"/>
                </a:cxn>
                <a:cxn ang="0">
                  <a:pos x="82" y="42"/>
                </a:cxn>
                <a:cxn ang="0">
                  <a:pos x="80" y="38"/>
                </a:cxn>
                <a:cxn ang="0">
                  <a:pos x="70" y="38"/>
                </a:cxn>
                <a:cxn ang="0">
                  <a:pos x="62" y="38"/>
                </a:cxn>
                <a:cxn ang="0">
                  <a:pos x="56" y="36"/>
                </a:cxn>
                <a:cxn ang="0">
                  <a:pos x="44" y="42"/>
                </a:cxn>
                <a:cxn ang="0">
                  <a:pos x="36" y="42"/>
                </a:cxn>
                <a:cxn ang="0">
                  <a:pos x="24" y="52"/>
                </a:cxn>
                <a:cxn ang="0">
                  <a:pos x="22" y="58"/>
                </a:cxn>
                <a:cxn ang="0">
                  <a:pos x="14" y="60"/>
                </a:cxn>
                <a:cxn ang="0">
                  <a:pos x="0" y="72"/>
                </a:cxn>
                <a:cxn ang="0">
                  <a:pos x="44" y="154"/>
                </a:cxn>
                <a:cxn ang="0">
                  <a:pos x="134" y="204"/>
                </a:cxn>
                <a:cxn ang="0">
                  <a:pos x="290" y="220"/>
                </a:cxn>
                <a:cxn ang="0">
                  <a:pos x="434" y="36"/>
                </a:cxn>
                <a:cxn ang="0">
                  <a:pos x="366" y="18"/>
                </a:cxn>
              </a:cxnLst>
              <a:rect l="0" t="0" r="r" b="b"/>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5" name="Freeform 158"/>
            <p:cNvSpPr>
              <a:spLocks/>
            </p:cNvSpPr>
            <p:nvPr/>
          </p:nvSpPr>
          <p:spPr bwMode="ltGray">
            <a:xfrm>
              <a:off x="6923871" y="3357076"/>
              <a:ext cx="176576" cy="272861"/>
            </a:xfrm>
            <a:custGeom>
              <a:avLst/>
              <a:gdLst/>
              <a:ahLst/>
              <a:cxnLst>
                <a:cxn ang="0">
                  <a:pos x="58" y="0"/>
                </a:cxn>
                <a:cxn ang="0">
                  <a:pos x="70" y="6"/>
                </a:cxn>
                <a:cxn ang="0">
                  <a:pos x="70" y="22"/>
                </a:cxn>
                <a:cxn ang="0">
                  <a:pos x="74" y="38"/>
                </a:cxn>
                <a:cxn ang="0">
                  <a:pos x="64" y="54"/>
                </a:cxn>
                <a:cxn ang="0">
                  <a:pos x="58" y="62"/>
                </a:cxn>
                <a:cxn ang="0">
                  <a:pos x="58" y="72"/>
                </a:cxn>
                <a:cxn ang="0">
                  <a:pos x="80" y="78"/>
                </a:cxn>
                <a:cxn ang="0">
                  <a:pos x="88" y="92"/>
                </a:cxn>
                <a:cxn ang="0">
                  <a:pos x="92" y="92"/>
                </a:cxn>
                <a:cxn ang="0">
                  <a:pos x="104" y="104"/>
                </a:cxn>
                <a:cxn ang="0">
                  <a:pos x="110" y="114"/>
                </a:cxn>
                <a:cxn ang="0">
                  <a:pos x="112" y="118"/>
                </a:cxn>
                <a:cxn ang="0">
                  <a:pos x="110" y="120"/>
                </a:cxn>
                <a:cxn ang="0">
                  <a:pos x="120" y="114"/>
                </a:cxn>
                <a:cxn ang="0">
                  <a:pos x="118" y="136"/>
                </a:cxn>
                <a:cxn ang="0">
                  <a:pos x="112" y="140"/>
                </a:cxn>
                <a:cxn ang="0">
                  <a:pos x="108" y="144"/>
                </a:cxn>
                <a:cxn ang="0">
                  <a:pos x="106" y="144"/>
                </a:cxn>
                <a:cxn ang="0">
                  <a:pos x="102" y="144"/>
                </a:cxn>
                <a:cxn ang="0">
                  <a:pos x="100" y="150"/>
                </a:cxn>
                <a:cxn ang="0">
                  <a:pos x="94" y="154"/>
                </a:cxn>
                <a:cxn ang="0">
                  <a:pos x="92" y="152"/>
                </a:cxn>
                <a:cxn ang="0">
                  <a:pos x="88" y="158"/>
                </a:cxn>
                <a:cxn ang="0">
                  <a:pos x="86" y="160"/>
                </a:cxn>
                <a:cxn ang="0">
                  <a:pos x="82" y="158"/>
                </a:cxn>
                <a:cxn ang="0">
                  <a:pos x="76" y="150"/>
                </a:cxn>
                <a:cxn ang="0">
                  <a:pos x="76" y="144"/>
                </a:cxn>
                <a:cxn ang="0">
                  <a:pos x="78" y="134"/>
                </a:cxn>
                <a:cxn ang="0">
                  <a:pos x="74" y="132"/>
                </a:cxn>
                <a:cxn ang="0">
                  <a:pos x="70" y="122"/>
                </a:cxn>
                <a:cxn ang="0">
                  <a:pos x="66" y="126"/>
                </a:cxn>
                <a:cxn ang="0">
                  <a:pos x="62" y="122"/>
                </a:cxn>
                <a:cxn ang="0">
                  <a:pos x="66" y="116"/>
                </a:cxn>
                <a:cxn ang="0">
                  <a:pos x="70" y="112"/>
                </a:cxn>
                <a:cxn ang="0">
                  <a:pos x="68" y="108"/>
                </a:cxn>
                <a:cxn ang="0">
                  <a:pos x="60" y="108"/>
                </a:cxn>
                <a:cxn ang="0">
                  <a:pos x="58" y="106"/>
                </a:cxn>
                <a:cxn ang="0">
                  <a:pos x="56" y="112"/>
                </a:cxn>
                <a:cxn ang="0">
                  <a:pos x="44" y="108"/>
                </a:cxn>
                <a:cxn ang="0">
                  <a:pos x="38" y="104"/>
                </a:cxn>
                <a:cxn ang="0">
                  <a:pos x="34" y="104"/>
                </a:cxn>
                <a:cxn ang="0">
                  <a:pos x="38" y="96"/>
                </a:cxn>
                <a:cxn ang="0">
                  <a:pos x="38" y="86"/>
                </a:cxn>
                <a:cxn ang="0">
                  <a:pos x="32" y="78"/>
                </a:cxn>
                <a:cxn ang="0">
                  <a:pos x="22" y="78"/>
                </a:cxn>
                <a:cxn ang="0">
                  <a:pos x="0" y="62"/>
                </a:cxn>
                <a:cxn ang="0">
                  <a:pos x="16" y="16"/>
                </a:cxn>
                <a:cxn ang="0">
                  <a:pos x="58" y="0"/>
                </a:cxn>
              </a:cxnLst>
              <a:rect l="0" t="0" r="r" b="b"/>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6" name="Freeform 159"/>
            <p:cNvSpPr>
              <a:spLocks/>
            </p:cNvSpPr>
            <p:nvPr/>
          </p:nvSpPr>
          <p:spPr bwMode="ltGray">
            <a:xfrm>
              <a:off x="5849939" y="3113875"/>
              <a:ext cx="1162220" cy="1149278"/>
            </a:xfrm>
            <a:custGeom>
              <a:avLst/>
              <a:gdLst/>
              <a:ahLst/>
              <a:cxnLst>
                <a:cxn ang="0">
                  <a:pos x="18" y="360"/>
                </a:cxn>
                <a:cxn ang="0">
                  <a:pos x="10" y="340"/>
                </a:cxn>
                <a:cxn ang="0">
                  <a:pos x="6" y="334"/>
                </a:cxn>
                <a:cxn ang="0">
                  <a:pos x="12" y="310"/>
                </a:cxn>
                <a:cxn ang="0">
                  <a:pos x="30" y="300"/>
                </a:cxn>
                <a:cxn ang="0">
                  <a:pos x="50" y="304"/>
                </a:cxn>
                <a:cxn ang="0">
                  <a:pos x="74" y="298"/>
                </a:cxn>
                <a:cxn ang="0">
                  <a:pos x="88" y="288"/>
                </a:cxn>
                <a:cxn ang="0">
                  <a:pos x="102" y="280"/>
                </a:cxn>
                <a:cxn ang="0">
                  <a:pos x="110" y="228"/>
                </a:cxn>
                <a:cxn ang="0">
                  <a:pos x="122" y="220"/>
                </a:cxn>
                <a:cxn ang="0">
                  <a:pos x="140" y="194"/>
                </a:cxn>
                <a:cxn ang="0">
                  <a:pos x="174" y="180"/>
                </a:cxn>
                <a:cxn ang="0">
                  <a:pos x="188" y="156"/>
                </a:cxn>
                <a:cxn ang="0">
                  <a:pos x="218" y="162"/>
                </a:cxn>
                <a:cxn ang="0">
                  <a:pos x="234" y="162"/>
                </a:cxn>
                <a:cxn ang="0">
                  <a:pos x="242" y="182"/>
                </a:cxn>
                <a:cxn ang="0">
                  <a:pos x="246" y="222"/>
                </a:cxn>
                <a:cxn ang="0">
                  <a:pos x="310" y="236"/>
                </a:cxn>
                <a:cxn ang="0">
                  <a:pos x="342" y="264"/>
                </a:cxn>
                <a:cxn ang="0">
                  <a:pos x="396" y="252"/>
                </a:cxn>
                <a:cxn ang="0">
                  <a:pos x="434" y="268"/>
                </a:cxn>
                <a:cxn ang="0">
                  <a:pos x="456" y="264"/>
                </a:cxn>
                <a:cxn ang="0">
                  <a:pos x="502" y="244"/>
                </a:cxn>
                <a:cxn ang="0">
                  <a:pos x="540" y="216"/>
                </a:cxn>
                <a:cxn ang="0">
                  <a:pos x="536" y="192"/>
                </a:cxn>
                <a:cxn ang="0">
                  <a:pos x="552" y="190"/>
                </a:cxn>
                <a:cxn ang="0">
                  <a:pos x="568" y="180"/>
                </a:cxn>
                <a:cxn ang="0">
                  <a:pos x="590" y="148"/>
                </a:cxn>
                <a:cxn ang="0">
                  <a:pos x="612" y="134"/>
                </a:cxn>
                <a:cxn ang="0">
                  <a:pos x="596" y="110"/>
                </a:cxn>
                <a:cxn ang="0">
                  <a:pos x="560" y="102"/>
                </a:cxn>
                <a:cxn ang="0">
                  <a:pos x="564" y="84"/>
                </a:cxn>
                <a:cxn ang="0">
                  <a:pos x="582" y="70"/>
                </a:cxn>
                <a:cxn ang="0">
                  <a:pos x="584" y="30"/>
                </a:cxn>
                <a:cxn ang="0">
                  <a:pos x="582" y="10"/>
                </a:cxn>
                <a:cxn ang="0">
                  <a:pos x="626" y="2"/>
                </a:cxn>
                <a:cxn ang="0">
                  <a:pos x="668" y="28"/>
                </a:cxn>
                <a:cxn ang="0">
                  <a:pos x="746" y="66"/>
                </a:cxn>
                <a:cxn ang="0">
                  <a:pos x="782" y="36"/>
                </a:cxn>
                <a:cxn ang="0">
                  <a:pos x="782" y="106"/>
                </a:cxn>
                <a:cxn ang="0">
                  <a:pos x="792" y="148"/>
                </a:cxn>
                <a:cxn ang="0">
                  <a:pos x="782" y="192"/>
                </a:cxn>
                <a:cxn ang="0">
                  <a:pos x="758" y="190"/>
                </a:cxn>
                <a:cxn ang="0">
                  <a:pos x="720" y="244"/>
                </a:cxn>
                <a:cxn ang="0">
                  <a:pos x="690" y="226"/>
                </a:cxn>
                <a:cxn ang="0">
                  <a:pos x="648" y="282"/>
                </a:cxn>
                <a:cxn ang="0">
                  <a:pos x="684" y="304"/>
                </a:cxn>
                <a:cxn ang="0">
                  <a:pos x="736" y="296"/>
                </a:cxn>
                <a:cxn ang="0">
                  <a:pos x="720" y="354"/>
                </a:cxn>
                <a:cxn ang="0">
                  <a:pos x="748" y="400"/>
                </a:cxn>
                <a:cxn ang="0">
                  <a:pos x="774" y="440"/>
                </a:cxn>
                <a:cxn ang="0">
                  <a:pos x="760" y="500"/>
                </a:cxn>
                <a:cxn ang="0">
                  <a:pos x="744" y="540"/>
                </a:cxn>
                <a:cxn ang="0">
                  <a:pos x="716" y="580"/>
                </a:cxn>
                <a:cxn ang="0">
                  <a:pos x="656" y="602"/>
                </a:cxn>
                <a:cxn ang="0">
                  <a:pos x="618" y="640"/>
                </a:cxn>
                <a:cxn ang="0">
                  <a:pos x="614" y="656"/>
                </a:cxn>
                <a:cxn ang="0">
                  <a:pos x="604" y="630"/>
                </a:cxn>
                <a:cxn ang="0">
                  <a:pos x="590" y="630"/>
                </a:cxn>
                <a:cxn ang="0">
                  <a:pos x="454" y="678"/>
                </a:cxn>
                <a:cxn ang="0">
                  <a:pos x="4" y="380"/>
                </a:cxn>
              </a:cxnLst>
              <a:rect l="0" t="0" r="r" b="b"/>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7" name="Freeform 160"/>
            <p:cNvSpPr>
              <a:spLocks/>
            </p:cNvSpPr>
            <p:nvPr/>
          </p:nvSpPr>
          <p:spPr bwMode="ltGray">
            <a:xfrm>
              <a:off x="6491114" y="4713965"/>
              <a:ext cx="105657" cy="161640"/>
            </a:xfrm>
            <a:custGeom>
              <a:avLst/>
              <a:gdLst/>
              <a:ahLst/>
              <a:cxnLst>
                <a:cxn ang="0">
                  <a:pos x="0" y="2"/>
                </a:cxn>
                <a:cxn ang="0">
                  <a:pos x="2" y="10"/>
                </a:cxn>
                <a:cxn ang="0">
                  <a:pos x="2" y="30"/>
                </a:cxn>
                <a:cxn ang="0">
                  <a:pos x="8" y="36"/>
                </a:cxn>
                <a:cxn ang="0">
                  <a:pos x="6" y="42"/>
                </a:cxn>
                <a:cxn ang="0">
                  <a:pos x="14" y="58"/>
                </a:cxn>
                <a:cxn ang="0">
                  <a:pos x="20" y="68"/>
                </a:cxn>
                <a:cxn ang="0">
                  <a:pos x="20" y="72"/>
                </a:cxn>
                <a:cxn ang="0">
                  <a:pos x="30" y="74"/>
                </a:cxn>
                <a:cxn ang="0">
                  <a:pos x="38" y="80"/>
                </a:cxn>
                <a:cxn ang="0">
                  <a:pos x="42" y="84"/>
                </a:cxn>
                <a:cxn ang="0">
                  <a:pos x="54" y="88"/>
                </a:cxn>
                <a:cxn ang="0">
                  <a:pos x="58" y="92"/>
                </a:cxn>
                <a:cxn ang="0">
                  <a:pos x="66" y="94"/>
                </a:cxn>
                <a:cxn ang="0">
                  <a:pos x="74" y="90"/>
                </a:cxn>
                <a:cxn ang="0">
                  <a:pos x="74" y="84"/>
                </a:cxn>
                <a:cxn ang="0">
                  <a:pos x="68" y="68"/>
                </a:cxn>
                <a:cxn ang="0">
                  <a:pos x="62" y="62"/>
                </a:cxn>
                <a:cxn ang="0">
                  <a:pos x="60" y="62"/>
                </a:cxn>
                <a:cxn ang="0">
                  <a:pos x="58" y="50"/>
                </a:cxn>
                <a:cxn ang="0">
                  <a:pos x="62" y="42"/>
                </a:cxn>
                <a:cxn ang="0">
                  <a:pos x="62" y="36"/>
                </a:cxn>
                <a:cxn ang="0">
                  <a:pos x="56" y="22"/>
                </a:cxn>
                <a:cxn ang="0">
                  <a:pos x="36" y="4"/>
                </a:cxn>
                <a:cxn ang="0">
                  <a:pos x="20" y="0"/>
                </a:cxn>
                <a:cxn ang="0">
                  <a:pos x="0" y="2"/>
                </a:cxn>
              </a:cxnLst>
              <a:rect l="0" t="0" r="r" b="b"/>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8" name="Freeform 161"/>
            <p:cNvSpPr>
              <a:spLocks/>
            </p:cNvSpPr>
            <p:nvPr/>
          </p:nvSpPr>
          <p:spPr bwMode="ltGray">
            <a:xfrm>
              <a:off x="6740058" y="4602744"/>
              <a:ext cx="267760" cy="275827"/>
            </a:xfrm>
            <a:custGeom>
              <a:avLst/>
              <a:gdLst/>
              <a:ahLst/>
              <a:cxnLst>
                <a:cxn ang="0">
                  <a:pos x="144" y="58"/>
                </a:cxn>
                <a:cxn ang="0">
                  <a:pos x="154" y="50"/>
                </a:cxn>
                <a:cxn ang="0">
                  <a:pos x="156" y="48"/>
                </a:cxn>
                <a:cxn ang="0">
                  <a:pos x="166" y="50"/>
                </a:cxn>
                <a:cxn ang="0">
                  <a:pos x="178" y="42"/>
                </a:cxn>
                <a:cxn ang="0">
                  <a:pos x="168" y="40"/>
                </a:cxn>
                <a:cxn ang="0">
                  <a:pos x="174" y="34"/>
                </a:cxn>
                <a:cxn ang="0">
                  <a:pos x="184" y="30"/>
                </a:cxn>
                <a:cxn ang="0">
                  <a:pos x="184" y="24"/>
                </a:cxn>
                <a:cxn ang="0">
                  <a:pos x="180" y="24"/>
                </a:cxn>
                <a:cxn ang="0">
                  <a:pos x="174" y="20"/>
                </a:cxn>
                <a:cxn ang="0">
                  <a:pos x="164" y="20"/>
                </a:cxn>
                <a:cxn ang="0">
                  <a:pos x="164" y="14"/>
                </a:cxn>
                <a:cxn ang="0">
                  <a:pos x="152" y="8"/>
                </a:cxn>
                <a:cxn ang="0">
                  <a:pos x="150" y="10"/>
                </a:cxn>
                <a:cxn ang="0">
                  <a:pos x="146" y="0"/>
                </a:cxn>
                <a:cxn ang="0">
                  <a:pos x="140" y="8"/>
                </a:cxn>
                <a:cxn ang="0">
                  <a:pos x="136" y="4"/>
                </a:cxn>
                <a:cxn ang="0">
                  <a:pos x="126" y="20"/>
                </a:cxn>
                <a:cxn ang="0">
                  <a:pos x="118" y="36"/>
                </a:cxn>
                <a:cxn ang="0">
                  <a:pos x="112" y="36"/>
                </a:cxn>
                <a:cxn ang="0">
                  <a:pos x="106" y="42"/>
                </a:cxn>
                <a:cxn ang="0">
                  <a:pos x="114" y="48"/>
                </a:cxn>
                <a:cxn ang="0">
                  <a:pos x="108" y="48"/>
                </a:cxn>
                <a:cxn ang="0">
                  <a:pos x="112" y="60"/>
                </a:cxn>
                <a:cxn ang="0">
                  <a:pos x="104" y="52"/>
                </a:cxn>
                <a:cxn ang="0">
                  <a:pos x="102" y="60"/>
                </a:cxn>
                <a:cxn ang="0">
                  <a:pos x="100" y="66"/>
                </a:cxn>
                <a:cxn ang="0">
                  <a:pos x="96" y="66"/>
                </a:cxn>
                <a:cxn ang="0">
                  <a:pos x="90" y="56"/>
                </a:cxn>
                <a:cxn ang="0">
                  <a:pos x="84" y="60"/>
                </a:cxn>
                <a:cxn ang="0">
                  <a:pos x="80" y="70"/>
                </a:cxn>
                <a:cxn ang="0">
                  <a:pos x="68" y="82"/>
                </a:cxn>
                <a:cxn ang="0">
                  <a:pos x="66" y="88"/>
                </a:cxn>
                <a:cxn ang="0">
                  <a:pos x="52" y="100"/>
                </a:cxn>
                <a:cxn ang="0">
                  <a:pos x="38" y="108"/>
                </a:cxn>
                <a:cxn ang="0">
                  <a:pos x="38" y="114"/>
                </a:cxn>
                <a:cxn ang="0">
                  <a:pos x="30" y="134"/>
                </a:cxn>
                <a:cxn ang="0">
                  <a:pos x="18" y="130"/>
                </a:cxn>
                <a:cxn ang="0">
                  <a:pos x="12" y="132"/>
                </a:cxn>
                <a:cxn ang="0">
                  <a:pos x="6" y="134"/>
                </a:cxn>
                <a:cxn ang="0">
                  <a:pos x="4" y="128"/>
                </a:cxn>
                <a:cxn ang="0">
                  <a:pos x="0" y="138"/>
                </a:cxn>
                <a:cxn ang="0">
                  <a:pos x="26" y="162"/>
                </a:cxn>
                <a:cxn ang="0">
                  <a:pos x="76" y="140"/>
                </a:cxn>
                <a:cxn ang="0">
                  <a:pos x="128" y="84"/>
                </a:cxn>
                <a:cxn ang="0">
                  <a:pos x="134" y="60"/>
                </a:cxn>
                <a:cxn ang="0">
                  <a:pos x="144" y="58"/>
                </a:cxn>
              </a:cxnLst>
              <a:rect l="0" t="0" r="r" b="b"/>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69" name="Freeform 162"/>
            <p:cNvSpPr>
              <a:spLocks/>
            </p:cNvSpPr>
            <p:nvPr/>
          </p:nvSpPr>
          <p:spPr bwMode="ltGray">
            <a:xfrm>
              <a:off x="6521509" y="4145999"/>
              <a:ext cx="211313" cy="481956"/>
            </a:xfrm>
            <a:custGeom>
              <a:avLst/>
              <a:gdLst/>
              <a:ahLst/>
              <a:cxnLst>
                <a:cxn ang="0">
                  <a:pos x="12" y="20"/>
                </a:cxn>
                <a:cxn ang="0">
                  <a:pos x="24" y="20"/>
                </a:cxn>
                <a:cxn ang="0">
                  <a:pos x="26" y="14"/>
                </a:cxn>
                <a:cxn ang="0">
                  <a:pos x="40" y="14"/>
                </a:cxn>
                <a:cxn ang="0">
                  <a:pos x="54" y="8"/>
                </a:cxn>
                <a:cxn ang="0">
                  <a:pos x="52" y="0"/>
                </a:cxn>
                <a:cxn ang="0">
                  <a:pos x="62" y="2"/>
                </a:cxn>
                <a:cxn ang="0">
                  <a:pos x="64" y="8"/>
                </a:cxn>
                <a:cxn ang="0">
                  <a:pos x="80" y="8"/>
                </a:cxn>
                <a:cxn ang="0">
                  <a:pos x="90" y="8"/>
                </a:cxn>
                <a:cxn ang="0">
                  <a:pos x="92" y="12"/>
                </a:cxn>
                <a:cxn ang="0">
                  <a:pos x="88" y="16"/>
                </a:cxn>
                <a:cxn ang="0">
                  <a:pos x="90" y="24"/>
                </a:cxn>
                <a:cxn ang="0">
                  <a:pos x="98" y="22"/>
                </a:cxn>
                <a:cxn ang="0">
                  <a:pos x="108" y="22"/>
                </a:cxn>
                <a:cxn ang="0">
                  <a:pos x="104" y="28"/>
                </a:cxn>
                <a:cxn ang="0">
                  <a:pos x="100" y="36"/>
                </a:cxn>
                <a:cxn ang="0">
                  <a:pos x="90" y="40"/>
                </a:cxn>
                <a:cxn ang="0">
                  <a:pos x="88" y="50"/>
                </a:cxn>
                <a:cxn ang="0">
                  <a:pos x="76" y="68"/>
                </a:cxn>
                <a:cxn ang="0">
                  <a:pos x="74" y="76"/>
                </a:cxn>
                <a:cxn ang="0">
                  <a:pos x="74" y="80"/>
                </a:cxn>
                <a:cxn ang="0">
                  <a:pos x="72" y="84"/>
                </a:cxn>
                <a:cxn ang="0">
                  <a:pos x="88" y="100"/>
                </a:cxn>
                <a:cxn ang="0">
                  <a:pos x="90" y="106"/>
                </a:cxn>
                <a:cxn ang="0">
                  <a:pos x="90" y="108"/>
                </a:cxn>
                <a:cxn ang="0">
                  <a:pos x="102" y="116"/>
                </a:cxn>
                <a:cxn ang="0">
                  <a:pos x="108" y="118"/>
                </a:cxn>
                <a:cxn ang="0">
                  <a:pos x="118" y="124"/>
                </a:cxn>
                <a:cxn ang="0">
                  <a:pos x="128" y="136"/>
                </a:cxn>
                <a:cxn ang="0">
                  <a:pos x="130" y="140"/>
                </a:cxn>
                <a:cxn ang="0">
                  <a:pos x="132" y="144"/>
                </a:cxn>
                <a:cxn ang="0">
                  <a:pos x="134" y="152"/>
                </a:cxn>
                <a:cxn ang="0">
                  <a:pos x="142" y="168"/>
                </a:cxn>
                <a:cxn ang="0">
                  <a:pos x="140" y="174"/>
                </a:cxn>
                <a:cxn ang="0">
                  <a:pos x="146" y="186"/>
                </a:cxn>
                <a:cxn ang="0">
                  <a:pos x="142" y="198"/>
                </a:cxn>
                <a:cxn ang="0">
                  <a:pos x="144" y="202"/>
                </a:cxn>
                <a:cxn ang="0">
                  <a:pos x="144" y="208"/>
                </a:cxn>
                <a:cxn ang="0">
                  <a:pos x="142" y="216"/>
                </a:cxn>
                <a:cxn ang="0">
                  <a:pos x="132" y="226"/>
                </a:cxn>
                <a:cxn ang="0">
                  <a:pos x="126" y="230"/>
                </a:cxn>
                <a:cxn ang="0">
                  <a:pos x="124" y="236"/>
                </a:cxn>
                <a:cxn ang="0">
                  <a:pos x="120" y="246"/>
                </a:cxn>
                <a:cxn ang="0">
                  <a:pos x="100" y="252"/>
                </a:cxn>
                <a:cxn ang="0">
                  <a:pos x="92" y="258"/>
                </a:cxn>
                <a:cxn ang="0">
                  <a:pos x="88" y="266"/>
                </a:cxn>
                <a:cxn ang="0">
                  <a:pos x="78" y="274"/>
                </a:cxn>
                <a:cxn ang="0">
                  <a:pos x="72" y="280"/>
                </a:cxn>
                <a:cxn ang="0">
                  <a:pos x="72" y="282"/>
                </a:cxn>
                <a:cxn ang="0">
                  <a:pos x="60" y="284"/>
                </a:cxn>
                <a:cxn ang="0">
                  <a:pos x="64" y="280"/>
                </a:cxn>
                <a:cxn ang="0">
                  <a:pos x="64" y="262"/>
                </a:cxn>
                <a:cxn ang="0">
                  <a:pos x="64" y="256"/>
                </a:cxn>
                <a:cxn ang="0">
                  <a:pos x="54" y="256"/>
                </a:cxn>
                <a:cxn ang="0">
                  <a:pos x="74" y="200"/>
                </a:cxn>
                <a:cxn ang="0">
                  <a:pos x="84" y="136"/>
                </a:cxn>
                <a:cxn ang="0">
                  <a:pos x="16" y="70"/>
                </a:cxn>
                <a:cxn ang="0">
                  <a:pos x="0" y="38"/>
                </a:cxn>
                <a:cxn ang="0">
                  <a:pos x="8" y="28"/>
                </a:cxn>
                <a:cxn ang="0">
                  <a:pos x="12" y="20"/>
                </a:cxn>
              </a:cxnLst>
              <a:rect l="0" t="0" r="r" b="b"/>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0" name="Freeform 163"/>
            <p:cNvSpPr>
              <a:spLocks/>
            </p:cNvSpPr>
            <p:nvPr/>
          </p:nvSpPr>
          <p:spPr bwMode="ltGray">
            <a:xfrm>
              <a:off x="6469404" y="4193454"/>
              <a:ext cx="212759" cy="278793"/>
            </a:xfrm>
            <a:custGeom>
              <a:avLst/>
              <a:gdLst/>
              <a:ahLst/>
              <a:cxnLst>
                <a:cxn ang="0">
                  <a:pos x="18" y="20"/>
                </a:cxn>
                <a:cxn ang="0">
                  <a:pos x="30" y="24"/>
                </a:cxn>
                <a:cxn ang="0">
                  <a:pos x="32" y="20"/>
                </a:cxn>
                <a:cxn ang="0">
                  <a:pos x="28" y="16"/>
                </a:cxn>
                <a:cxn ang="0">
                  <a:pos x="30" y="10"/>
                </a:cxn>
                <a:cxn ang="0">
                  <a:pos x="30" y="2"/>
                </a:cxn>
                <a:cxn ang="0">
                  <a:pos x="34" y="0"/>
                </a:cxn>
                <a:cxn ang="0">
                  <a:pos x="38" y="2"/>
                </a:cxn>
                <a:cxn ang="0">
                  <a:pos x="40" y="0"/>
                </a:cxn>
                <a:cxn ang="0">
                  <a:pos x="44" y="0"/>
                </a:cxn>
                <a:cxn ang="0">
                  <a:pos x="44" y="8"/>
                </a:cxn>
                <a:cxn ang="0">
                  <a:pos x="56" y="20"/>
                </a:cxn>
                <a:cxn ang="0">
                  <a:pos x="56" y="24"/>
                </a:cxn>
                <a:cxn ang="0">
                  <a:pos x="64" y="36"/>
                </a:cxn>
                <a:cxn ang="0">
                  <a:pos x="74" y="32"/>
                </a:cxn>
                <a:cxn ang="0">
                  <a:pos x="78" y="32"/>
                </a:cxn>
                <a:cxn ang="0">
                  <a:pos x="80" y="44"/>
                </a:cxn>
                <a:cxn ang="0">
                  <a:pos x="78" y="48"/>
                </a:cxn>
                <a:cxn ang="0">
                  <a:pos x="72" y="48"/>
                </a:cxn>
                <a:cxn ang="0">
                  <a:pos x="96" y="64"/>
                </a:cxn>
                <a:cxn ang="0">
                  <a:pos x="96" y="70"/>
                </a:cxn>
                <a:cxn ang="0">
                  <a:pos x="116" y="90"/>
                </a:cxn>
                <a:cxn ang="0">
                  <a:pos x="124" y="92"/>
                </a:cxn>
                <a:cxn ang="0">
                  <a:pos x="126" y="100"/>
                </a:cxn>
                <a:cxn ang="0">
                  <a:pos x="132" y="100"/>
                </a:cxn>
                <a:cxn ang="0">
                  <a:pos x="134" y="106"/>
                </a:cxn>
                <a:cxn ang="0">
                  <a:pos x="142" y="110"/>
                </a:cxn>
                <a:cxn ang="0">
                  <a:pos x="142" y="112"/>
                </a:cxn>
                <a:cxn ang="0">
                  <a:pos x="138" y="116"/>
                </a:cxn>
                <a:cxn ang="0">
                  <a:pos x="140" y="122"/>
                </a:cxn>
                <a:cxn ang="0">
                  <a:pos x="144" y="126"/>
                </a:cxn>
                <a:cxn ang="0">
                  <a:pos x="144" y="128"/>
                </a:cxn>
                <a:cxn ang="0">
                  <a:pos x="138" y="130"/>
                </a:cxn>
                <a:cxn ang="0">
                  <a:pos x="142" y="134"/>
                </a:cxn>
                <a:cxn ang="0">
                  <a:pos x="146" y="146"/>
                </a:cxn>
                <a:cxn ang="0">
                  <a:pos x="136" y="160"/>
                </a:cxn>
                <a:cxn ang="0">
                  <a:pos x="92" y="164"/>
                </a:cxn>
                <a:cxn ang="0">
                  <a:pos x="18" y="100"/>
                </a:cxn>
                <a:cxn ang="0">
                  <a:pos x="0" y="36"/>
                </a:cxn>
                <a:cxn ang="0">
                  <a:pos x="18" y="20"/>
                </a:cxn>
              </a:cxnLst>
              <a:rect l="0" t="0" r="r" b="b"/>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1" name="Freeform 164"/>
            <p:cNvSpPr>
              <a:spLocks/>
            </p:cNvSpPr>
            <p:nvPr/>
          </p:nvSpPr>
          <p:spPr bwMode="ltGray">
            <a:xfrm>
              <a:off x="6531639" y="4430724"/>
              <a:ext cx="156314" cy="149777"/>
            </a:xfrm>
            <a:custGeom>
              <a:avLst/>
              <a:gdLst/>
              <a:ahLst/>
              <a:cxnLst>
                <a:cxn ang="0">
                  <a:pos x="100" y="10"/>
                </a:cxn>
                <a:cxn ang="0">
                  <a:pos x="100" y="20"/>
                </a:cxn>
                <a:cxn ang="0">
                  <a:pos x="108" y="26"/>
                </a:cxn>
                <a:cxn ang="0">
                  <a:pos x="108" y="28"/>
                </a:cxn>
                <a:cxn ang="0">
                  <a:pos x="102" y="34"/>
                </a:cxn>
                <a:cxn ang="0">
                  <a:pos x="102" y="42"/>
                </a:cxn>
                <a:cxn ang="0">
                  <a:pos x="98" y="48"/>
                </a:cxn>
                <a:cxn ang="0">
                  <a:pos x="96" y="50"/>
                </a:cxn>
                <a:cxn ang="0">
                  <a:pos x="92" y="46"/>
                </a:cxn>
                <a:cxn ang="0">
                  <a:pos x="90" y="48"/>
                </a:cxn>
                <a:cxn ang="0">
                  <a:pos x="90" y="52"/>
                </a:cxn>
                <a:cxn ang="0">
                  <a:pos x="82" y="52"/>
                </a:cxn>
                <a:cxn ang="0">
                  <a:pos x="84" y="58"/>
                </a:cxn>
                <a:cxn ang="0">
                  <a:pos x="82" y="68"/>
                </a:cxn>
                <a:cxn ang="0">
                  <a:pos x="74" y="66"/>
                </a:cxn>
                <a:cxn ang="0">
                  <a:pos x="72" y="70"/>
                </a:cxn>
                <a:cxn ang="0">
                  <a:pos x="62" y="70"/>
                </a:cxn>
                <a:cxn ang="0">
                  <a:pos x="60" y="78"/>
                </a:cxn>
                <a:cxn ang="0">
                  <a:pos x="56" y="80"/>
                </a:cxn>
                <a:cxn ang="0">
                  <a:pos x="50" y="88"/>
                </a:cxn>
                <a:cxn ang="0">
                  <a:pos x="46" y="86"/>
                </a:cxn>
                <a:cxn ang="0">
                  <a:pos x="36" y="84"/>
                </a:cxn>
                <a:cxn ang="0">
                  <a:pos x="34" y="82"/>
                </a:cxn>
                <a:cxn ang="0">
                  <a:pos x="36" y="74"/>
                </a:cxn>
                <a:cxn ang="0">
                  <a:pos x="36" y="72"/>
                </a:cxn>
                <a:cxn ang="0">
                  <a:pos x="32" y="78"/>
                </a:cxn>
                <a:cxn ang="0">
                  <a:pos x="28" y="76"/>
                </a:cxn>
                <a:cxn ang="0">
                  <a:pos x="24" y="64"/>
                </a:cxn>
                <a:cxn ang="0">
                  <a:pos x="0" y="18"/>
                </a:cxn>
                <a:cxn ang="0">
                  <a:pos x="34" y="0"/>
                </a:cxn>
                <a:cxn ang="0">
                  <a:pos x="58" y="8"/>
                </a:cxn>
                <a:cxn ang="0">
                  <a:pos x="62" y="16"/>
                </a:cxn>
                <a:cxn ang="0">
                  <a:pos x="70" y="14"/>
                </a:cxn>
                <a:cxn ang="0">
                  <a:pos x="74" y="16"/>
                </a:cxn>
                <a:cxn ang="0">
                  <a:pos x="80" y="18"/>
                </a:cxn>
                <a:cxn ang="0">
                  <a:pos x="80" y="10"/>
                </a:cxn>
                <a:cxn ang="0">
                  <a:pos x="88" y="8"/>
                </a:cxn>
                <a:cxn ang="0">
                  <a:pos x="92" y="14"/>
                </a:cxn>
                <a:cxn ang="0">
                  <a:pos x="100" y="10"/>
                </a:cxn>
              </a:cxnLst>
              <a:rect l="0" t="0" r="r" b="b"/>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2" name="Freeform 165"/>
            <p:cNvSpPr>
              <a:spLocks/>
            </p:cNvSpPr>
            <p:nvPr/>
          </p:nvSpPr>
          <p:spPr bwMode="ltGray">
            <a:xfrm>
              <a:off x="6398484" y="4249805"/>
              <a:ext cx="234471" cy="492336"/>
            </a:xfrm>
            <a:custGeom>
              <a:avLst/>
              <a:gdLst/>
              <a:ahLst/>
              <a:cxnLst>
                <a:cxn ang="0">
                  <a:pos x="158" y="110"/>
                </a:cxn>
                <a:cxn ang="0">
                  <a:pos x="156" y="92"/>
                </a:cxn>
                <a:cxn ang="0">
                  <a:pos x="158" y="82"/>
                </a:cxn>
                <a:cxn ang="0">
                  <a:pos x="142" y="72"/>
                </a:cxn>
                <a:cxn ang="0">
                  <a:pos x="140" y="50"/>
                </a:cxn>
                <a:cxn ang="0">
                  <a:pos x="114" y="38"/>
                </a:cxn>
                <a:cxn ang="0">
                  <a:pos x="106" y="46"/>
                </a:cxn>
                <a:cxn ang="0">
                  <a:pos x="102" y="48"/>
                </a:cxn>
                <a:cxn ang="0">
                  <a:pos x="96" y="42"/>
                </a:cxn>
                <a:cxn ang="0">
                  <a:pos x="86" y="50"/>
                </a:cxn>
                <a:cxn ang="0">
                  <a:pos x="82" y="58"/>
                </a:cxn>
                <a:cxn ang="0">
                  <a:pos x="76" y="48"/>
                </a:cxn>
                <a:cxn ang="0">
                  <a:pos x="78" y="40"/>
                </a:cxn>
                <a:cxn ang="0">
                  <a:pos x="80" y="30"/>
                </a:cxn>
                <a:cxn ang="0">
                  <a:pos x="78" y="22"/>
                </a:cxn>
                <a:cxn ang="0">
                  <a:pos x="66" y="26"/>
                </a:cxn>
                <a:cxn ang="0">
                  <a:pos x="66" y="12"/>
                </a:cxn>
                <a:cxn ang="0">
                  <a:pos x="0" y="26"/>
                </a:cxn>
                <a:cxn ang="0">
                  <a:pos x="24" y="132"/>
                </a:cxn>
                <a:cxn ang="0">
                  <a:pos x="34" y="204"/>
                </a:cxn>
                <a:cxn ang="0">
                  <a:pos x="26" y="228"/>
                </a:cxn>
                <a:cxn ang="0">
                  <a:pos x="30" y="248"/>
                </a:cxn>
                <a:cxn ang="0">
                  <a:pos x="48" y="262"/>
                </a:cxn>
                <a:cxn ang="0">
                  <a:pos x="66" y="274"/>
                </a:cxn>
                <a:cxn ang="0">
                  <a:pos x="86" y="290"/>
                </a:cxn>
                <a:cxn ang="0">
                  <a:pos x="100" y="286"/>
                </a:cxn>
                <a:cxn ang="0">
                  <a:pos x="94" y="272"/>
                </a:cxn>
                <a:cxn ang="0">
                  <a:pos x="78" y="266"/>
                </a:cxn>
                <a:cxn ang="0">
                  <a:pos x="70" y="256"/>
                </a:cxn>
                <a:cxn ang="0">
                  <a:pos x="58" y="224"/>
                </a:cxn>
                <a:cxn ang="0">
                  <a:pos x="50" y="216"/>
                </a:cxn>
                <a:cxn ang="0">
                  <a:pos x="60" y="174"/>
                </a:cxn>
                <a:cxn ang="0">
                  <a:pos x="58" y="164"/>
                </a:cxn>
                <a:cxn ang="0">
                  <a:pos x="62" y="144"/>
                </a:cxn>
                <a:cxn ang="0">
                  <a:pos x="68" y="138"/>
                </a:cxn>
                <a:cxn ang="0">
                  <a:pos x="72" y="142"/>
                </a:cxn>
                <a:cxn ang="0">
                  <a:pos x="76" y="154"/>
                </a:cxn>
                <a:cxn ang="0">
                  <a:pos x="88" y="152"/>
                </a:cxn>
                <a:cxn ang="0">
                  <a:pos x="110" y="162"/>
                </a:cxn>
                <a:cxn ang="0">
                  <a:pos x="116" y="164"/>
                </a:cxn>
                <a:cxn ang="0">
                  <a:pos x="112" y="154"/>
                </a:cxn>
                <a:cxn ang="0">
                  <a:pos x="112" y="144"/>
                </a:cxn>
                <a:cxn ang="0">
                  <a:pos x="108" y="130"/>
                </a:cxn>
                <a:cxn ang="0">
                  <a:pos x="116" y="116"/>
                </a:cxn>
                <a:cxn ang="0">
                  <a:pos x="136" y="114"/>
                </a:cxn>
              </a:cxnLst>
              <a:rect l="0" t="0" r="r" b="b"/>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3" name="Freeform 166"/>
            <p:cNvSpPr>
              <a:spLocks/>
            </p:cNvSpPr>
            <p:nvPr/>
          </p:nvSpPr>
          <p:spPr bwMode="ltGray">
            <a:xfrm>
              <a:off x="6268222" y="4016984"/>
              <a:ext cx="235919" cy="582794"/>
            </a:xfrm>
            <a:custGeom>
              <a:avLst/>
              <a:gdLst/>
              <a:ahLst/>
              <a:cxnLst>
                <a:cxn ang="0">
                  <a:pos x="130" y="336"/>
                </a:cxn>
                <a:cxn ang="0">
                  <a:pos x="134" y="326"/>
                </a:cxn>
                <a:cxn ang="0">
                  <a:pos x="144" y="308"/>
                </a:cxn>
                <a:cxn ang="0">
                  <a:pos x="134" y="288"/>
                </a:cxn>
                <a:cxn ang="0">
                  <a:pos x="122" y="262"/>
                </a:cxn>
                <a:cxn ang="0">
                  <a:pos x="116" y="248"/>
                </a:cxn>
                <a:cxn ang="0">
                  <a:pos x="126" y="232"/>
                </a:cxn>
                <a:cxn ang="0">
                  <a:pos x="116" y="216"/>
                </a:cxn>
                <a:cxn ang="0">
                  <a:pos x="108" y="206"/>
                </a:cxn>
                <a:cxn ang="0">
                  <a:pos x="98" y="190"/>
                </a:cxn>
                <a:cxn ang="0">
                  <a:pos x="106" y="178"/>
                </a:cxn>
                <a:cxn ang="0">
                  <a:pos x="120" y="162"/>
                </a:cxn>
                <a:cxn ang="0">
                  <a:pos x="124" y="152"/>
                </a:cxn>
                <a:cxn ang="0">
                  <a:pos x="134" y="150"/>
                </a:cxn>
                <a:cxn ang="0">
                  <a:pos x="142" y="146"/>
                </a:cxn>
                <a:cxn ang="0">
                  <a:pos x="148" y="142"/>
                </a:cxn>
                <a:cxn ang="0">
                  <a:pos x="154" y="130"/>
                </a:cxn>
                <a:cxn ang="0">
                  <a:pos x="162" y="120"/>
                </a:cxn>
                <a:cxn ang="0">
                  <a:pos x="154" y="122"/>
                </a:cxn>
                <a:cxn ang="0">
                  <a:pos x="146" y="126"/>
                </a:cxn>
                <a:cxn ang="0">
                  <a:pos x="140" y="114"/>
                </a:cxn>
                <a:cxn ang="0">
                  <a:pos x="130" y="98"/>
                </a:cxn>
                <a:cxn ang="0">
                  <a:pos x="120" y="82"/>
                </a:cxn>
                <a:cxn ang="0">
                  <a:pos x="106" y="80"/>
                </a:cxn>
                <a:cxn ang="0">
                  <a:pos x="106" y="62"/>
                </a:cxn>
                <a:cxn ang="0">
                  <a:pos x="108" y="50"/>
                </a:cxn>
                <a:cxn ang="0">
                  <a:pos x="116" y="28"/>
                </a:cxn>
                <a:cxn ang="0">
                  <a:pos x="108" y="16"/>
                </a:cxn>
                <a:cxn ang="0">
                  <a:pos x="100" y="0"/>
                </a:cxn>
                <a:cxn ang="0">
                  <a:pos x="86" y="10"/>
                </a:cxn>
                <a:cxn ang="0">
                  <a:pos x="0" y="132"/>
                </a:cxn>
                <a:cxn ang="0">
                  <a:pos x="14" y="164"/>
                </a:cxn>
                <a:cxn ang="0">
                  <a:pos x="26" y="168"/>
                </a:cxn>
                <a:cxn ang="0">
                  <a:pos x="30" y="188"/>
                </a:cxn>
                <a:cxn ang="0">
                  <a:pos x="46" y="208"/>
                </a:cxn>
                <a:cxn ang="0">
                  <a:pos x="52" y="242"/>
                </a:cxn>
                <a:cxn ang="0">
                  <a:pos x="84" y="224"/>
                </a:cxn>
                <a:cxn ang="0">
                  <a:pos x="86" y="216"/>
                </a:cxn>
                <a:cxn ang="0">
                  <a:pos x="100" y="232"/>
                </a:cxn>
                <a:cxn ang="0">
                  <a:pos x="114" y="276"/>
                </a:cxn>
                <a:cxn ang="0">
                  <a:pos x="128" y="310"/>
                </a:cxn>
              </a:cxnLst>
              <a:rect l="0" t="0" r="r" b="b"/>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4" name="Freeform 167"/>
            <p:cNvSpPr>
              <a:spLocks/>
            </p:cNvSpPr>
            <p:nvPr/>
          </p:nvSpPr>
          <p:spPr bwMode="ltGray">
            <a:xfrm>
              <a:off x="6152434" y="4077784"/>
              <a:ext cx="140394" cy="212061"/>
            </a:xfrm>
            <a:custGeom>
              <a:avLst/>
              <a:gdLst/>
              <a:ahLst/>
              <a:cxnLst>
                <a:cxn ang="0">
                  <a:pos x="28" y="98"/>
                </a:cxn>
                <a:cxn ang="0">
                  <a:pos x="0" y="36"/>
                </a:cxn>
                <a:cxn ang="0">
                  <a:pos x="18" y="0"/>
                </a:cxn>
                <a:cxn ang="0">
                  <a:pos x="82" y="22"/>
                </a:cxn>
                <a:cxn ang="0">
                  <a:pos x="96" y="26"/>
                </a:cxn>
                <a:cxn ang="0">
                  <a:pos x="94" y="94"/>
                </a:cxn>
                <a:cxn ang="0">
                  <a:pos x="90" y="94"/>
                </a:cxn>
                <a:cxn ang="0">
                  <a:pos x="90" y="104"/>
                </a:cxn>
                <a:cxn ang="0">
                  <a:pos x="92" y="108"/>
                </a:cxn>
                <a:cxn ang="0">
                  <a:pos x="92" y="110"/>
                </a:cxn>
                <a:cxn ang="0">
                  <a:pos x="88" y="110"/>
                </a:cxn>
                <a:cxn ang="0">
                  <a:pos x="86" y="112"/>
                </a:cxn>
                <a:cxn ang="0">
                  <a:pos x="90" y="124"/>
                </a:cxn>
                <a:cxn ang="0">
                  <a:pos x="82" y="110"/>
                </a:cxn>
                <a:cxn ang="0">
                  <a:pos x="74" y="88"/>
                </a:cxn>
                <a:cxn ang="0">
                  <a:pos x="72" y="80"/>
                </a:cxn>
                <a:cxn ang="0">
                  <a:pos x="70" y="80"/>
                </a:cxn>
                <a:cxn ang="0">
                  <a:pos x="66" y="82"/>
                </a:cxn>
                <a:cxn ang="0">
                  <a:pos x="62" y="82"/>
                </a:cxn>
                <a:cxn ang="0">
                  <a:pos x="58" y="86"/>
                </a:cxn>
                <a:cxn ang="0">
                  <a:pos x="46" y="94"/>
                </a:cxn>
                <a:cxn ang="0">
                  <a:pos x="34" y="96"/>
                </a:cxn>
                <a:cxn ang="0">
                  <a:pos x="28" y="98"/>
                </a:cxn>
              </a:cxnLst>
              <a:rect l="0" t="0" r="r" b="b"/>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5" name="Freeform 168"/>
            <p:cNvSpPr>
              <a:spLocks/>
            </p:cNvSpPr>
            <p:nvPr/>
          </p:nvSpPr>
          <p:spPr bwMode="ltGray">
            <a:xfrm>
              <a:off x="6182829" y="4033296"/>
              <a:ext cx="81051" cy="62284"/>
            </a:xfrm>
            <a:custGeom>
              <a:avLst/>
              <a:gdLst/>
              <a:ahLst/>
              <a:cxnLst>
                <a:cxn ang="0">
                  <a:pos x="54" y="22"/>
                </a:cxn>
                <a:cxn ang="0">
                  <a:pos x="20" y="36"/>
                </a:cxn>
                <a:cxn ang="0">
                  <a:pos x="0" y="24"/>
                </a:cxn>
                <a:cxn ang="0">
                  <a:pos x="8" y="10"/>
                </a:cxn>
                <a:cxn ang="0">
                  <a:pos x="10" y="8"/>
                </a:cxn>
                <a:cxn ang="0">
                  <a:pos x="12" y="6"/>
                </a:cxn>
                <a:cxn ang="0">
                  <a:pos x="14" y="4"/>
                </a:cxn>
                <a:cxn ang="0">
                  <a:pos x="16" y="2"/>
                </a:cxn>
                <a:cxn ang="0">
                  <a:pos x="18" y="0"/>
                </a:cxn>
                <a:cxn ang="0">
                  <a:pos x="24" y="0"/>
                </a:cxn>
                <a:cxn ang="0">
                  <a:pos x="26" y="4"/>
                </a:cxn>
                <a:cxn ang="0">
                  <a:pos x="32" y="4"/>
                </a:cxn>
                <a:cxn ang="0">
                  <a:pos x="38" y="8"/>
                </a:cxn>
                <a:cxn ang="0">
                  <a:pos x="40" y="10"/>
                </a:cxn>
                <a:cxn ang="0">
                  <a:pos x="46" y="6"/>
                </a:cxn>
                <a:cxn ang="0">
                  <a:pos x="52" y="8"/>
                </a:cxn>
                <a:cxn ang="0">
                  <a:pos x="52" y="16"/>
                </a:cxn>
                <a:cxn ang="0">
                  <a:pos x="54" y="22"/>
                </a:cxn>
              </a:cxnLst>
              <a:rect l="0" t="0" r="r" b="b"/>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6" name="Freeform 169"/>
            <p:cNvSpPr>
              <a:spLocks/>
            </p:cNvSpPr>
            <p:nvPr/>
          </p:nvSpPr>
          <p:spPr bwMode="ltGray">
            <a:xfrm>
              <a:off x="5971516" y="3976945"/>
              <a:ext cx="198286" cy="126050"/>
            </a:xfrm>
            <a:custGeom>
              <a:avLst/>
              <a:gdLst/>
              <a:ahLst/>
              <a:cxnLst>
                <a:cxn ang="0">
                  <a:pos x="4" y="0"/>
                </a:cxn>
                <a:cxn ang="0">
                  <a:pos x="0" y="34"/>
                </a:cxn>
                <a:cxn ang="0">
                  <a:pos x="78" y="74"/>
                </a:cxn>
                <a:cxn ang="0">
                  <a:pos x="138" y="74"/>
                </a:cxn>
                <a:cxn ang="0">
                  <a:pos x="138" y="44"/>
                </a:cxn>
                <a:cxn ang="0">
                  <a:pos x="128" y="44"/>
                </a:cxn>
                <a:cxn ang="0">
                  <a:pos x="126" y="46"/>
                </a:cxn>
                <a:cxn ang="0">
                  <a:pos x="122" y="42"/>
                </a:cxn>
                <a:cxn ang="0">
                  <a:pos x="112" y="40"/>
                </a:cxn>
                <a:cxn ang="0">
                  <a:pos x="112" y="44"/>
                </a:cxn>
                <a:cxn ang="0">
                  <a:pos x="102" y="42"/>
                </a:cxn>
                <a:cxn ang="0">
                  <a:pos x="100" y="38"/>
                </a:cxn>
                <a:cxn ang="0">
                  <a:pos x="98" y="38"/>
                </a:cxn>
                <a:cxn ang="0">
                  <a:pos x="92" y="40"/>
                </a:cxn>
                <a:cxn ang="0">
                  <a:pos x="88" y="38"/>
                </a:cxn>
                <a:cxn ang="0">
                  <a:pos x="80" y="26"/>
                </a:cxn>
                <a:cxn ang="0">
                  <a:pos x="76" y="26"/>
                </a:cxn>
                <a:cxn ang="0">
                  <a:pos x="42" y="2"/>
                </a:cxn>
                <a:cxn ang="0">
                  <a:pos x="28" y="0"/>
                </a:cxn>
                <a:cxn ang="0">
                  <a:pos x="26" y="4"/>
                </a:cxn>
                <a:cxn ang="0">
                  <a:pos x="4" y="0"/>
                </a:cxn>
              </a:cxnLst>
              <a:rect l="0" t="0" r="r" b="b"/>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7" name="Freeform 170"/>
            <p:cNvSpPr>
              <a:spLocks/>
            </p:cNvSpPr>
            <p:nvPr/>
          </p:nvSpPr>
          <p:spPr bwMode="ltGray">
            <a:xfrm>
              <a:off x="5660336" y="3732260"/>
              <a:ext cx="739596" cy="950563"/>
            </a:xfrm>
            <a:custGeom>
              <a:avLst/>
              <a:gdLst/>
              <a:ahLst/>
              <a:cxnLst>
                <a:cxn ang="0">
                  <a:pos x="22" y="238"/>
                </a:cxn>
                <a:cxn ang="0">
                  <a:pos x="52" y="230"/>
                </a:cxn>
                <a:cxn ang="0">
                  <a:pos x="44" y="202"/>
                </a:cxn>
                <a:cxn ang="0">
                  <a:pos x="50" y="174"/>
                </a:cxn>
                <a:cxn ang="0">
                  <a:pos x="68" y="178"/>
                </a:cxn>
                <a:cxn ang="0">
                  <a:pos x="86" y="164"/>
                </a:cxn>
                <a:cxn ang="0">
                  <a:pos x="124" y="118"/>
                </a:cxn>
                <a:cxn ang="0">
                  <a:pos x="140" y="102"/>
                </a:cxn>
                <a:cxn ang="0">
                  <a:pos x="120" y="72"/>
                </a:cxn>
                <a:cxn ang="0">
                  <a:pos x="130" y="48"/>
                </a:cxn>
                <a:cxn ang="0">
                  <a:pos x="120" y="32"/>
                </a:cxn>
                <a:cxn ang="0">
                  <a:pos x="108" y="20"/>
                </a:cxn>
                <a:cxn ang="0">
                  <a:pos x="122" y="8"/>
                </a:cxn>
                <a:cxn ang="0">
                  <a:pos x="142" y="4"/>
                </a:cxn>
                <a:cxn ang="0">
                  <a:pos x="164" y="16"/>
                </a:cxn>
                <a:cxn ang="0">
                  <a:pos x="202" y="32"/>
                </a:cxn>
                <a:cxn ang="0">
                  <a:pos x="222" y="60"/>
                </a:cxn>
                <a:cxn ang="0">
                  <a:pos x="202" y="76"/>
                </a:cxn>
                <a:cxn ang="0">
                  <a:pos x="198" y="100"/>
                </a:cxn>
                <a:cxn ang="0">
                  <a:pos x="210" y="128"/>
                </a:cxn>
                <a:cxn ang="0">
                  <a:pos x="222" y="166"/>
                </a:cxn>
                <a:cxn ang="0">
                  <a:pos x="246" y="190"/>
                </a:cxn>
                <a:cxn ang="0">
                  <a:pos x="286" y="196"/>
                </a:cxn>
                <a:cxn ang="0">
                  <a:pos x="324" y="212"/>
                </a:cxn>
                <a:cxn ang="0">
                  <a:pos x="352" y="208"/>
                </a:cxn>
                <a:cxn ang="0">
                  <a:pos x="372" y="190"/>
                </a:cxn>
                <a:cxn ang="0">
                  <a:pos x="390" y="204"/>
                </a:cxn>
                <a:cxn ang="0">
                  <a:pos x="434" y="182"/>
                </a:cxn>
                <a:cxn ang="0">
                  <a:pos x="474" y="156"/>
                </a:cxn>
                <a:cxn ang="0">
                  <a:pos x="502" y="184"/>
                </a:cxn>
                <a:cxn ang="0">
                  <a:pos x="484" y="204"/>
                </a:cxn>
                <a:cxn ang="0">
                  <a:pos x="462" y="232"/>
                </a:cxn>
                <a:cxn ang="0">
                  <a:pos x="456" y="262"/>
                </a:cxn>
                <a:cxn ang="0">
                  <a:pos x="436" y="298"/>
                </a:cxn>
                <a:cxn ang="0">
                  <a:pos x="424" y="262"/>
                </a:cxn>
                <a:cxn ang="0">
                  <a:pos x="410" y="264"/>
                </a:cxn>
                <a:cxn ang="0">
                  <a:pos x="434" y="232"/>
                </a:cxn>
                <a:cxn ang="0">
                  <a:pos x="386" y="238"/>
                </a:cxn>
                <a:cxn ang="0">
                  <a:pos x="366" y="214"/>
                </a:cxn>
                <a:cxn ang="0">
                  <a:pos x="362" y="240"/>
                </a:cxn>
                <a:cxn ang="0">
                  <a:pos x="370" y="274"/>
                </a:cxn>
                <a:cxn ang="0">
                  <a:pos x="336" y="308"/>
                </a:cxn>
                <a:cxn ang="0">
                  <a:pos x="304" y="344"/>
                </a:cxn>
                <a:cxn ang="0">
                  <a:pos x="242" y="404"/>
                </a:cxn>
                <a:cxn ang="0">
                  <a:pos x="212" y="418"/>
                </a:cxn>
                <a:cxn ang="0">
                  <a:pos x="206" y="478"/>
                </a:cxn>
                <a:cxn ang="0">
                  <a:pos x="184" y="522"/>
                </a:cxn>
                <a:cxn ang="0">
                  <a:pos x="160" y="550"/>
                </a:cxn>
                <a:cxn ang="0">
                  <a:pos x="126" y="520"/>
                </a:cxn>
                <a:cxn ang="0">
                  <a:pos x="90" y="422"/>
                </a:cxn>
                <a:cxn ang="0">
                  <a:pos x="72" y="348"/>
                </a:cxn>
                <a:cxn ang="0">
                  <a:pos x="74" y="284"/>
                </a:cxn>
                <a:cxn ang="0">
                  <a:pos x="18" y="280"/>
                </a:cxn>
                <a:cxn ang="0">
                  <a:pos x="24" y="264"/>
                </a:cxn>
              </a:cxnLst>
              <a:rect l="0" t="0" r="r" b="b"/>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8" name="Freeform 171"/>
            <p:cNvSpPr>
              <a:spLocks/>
            </p:cNvSpPr>
            <p:nvPr/>
          </p:nvSpPr>
          <p:spPr bwMode="ltGray">
            <a:xfrm>
              <a:off x="6812425" y="5096563"/>
              <a:ext cx="33290" cy="14829"/>
            </a:xfrm>
            <a:custGeom>
              <a:avLst/>
              <a:gdLst/>
              <a:ahLst/>
              <a:cxnLst>
                <a:cxn ang="0">
                  <a:pos x="0" y="6"/>
                </a:cxn>
                <a:cxn ang="0">
                  <a:pos x="10" y="8"/>
                </a:cxn>
                <a:cxn ang="0">
                  <a:pos x="22" y="0"/>
                </a:cxn>
                <a:cxn ang="0">
                  <a:pos x="8" y="2"/>
                </a:cxn>
                <a:cxn ang="0">
                  <a:pos x="0" y="6"/>
                </a:cxn>
              </a:cxnLst>
              <a:rect l="0" t="0" r="r" b="b"/>
              <a:pathLst>
                <a:path w="23" h="9">
                  <a:moveTo>
                    <a:pt x="0" y="6"/>
                  </a:moveTo>
                  <a:lnTo>
                    <a:pt x="10" y="8"/>
                  </a:lnTo>
                  <a:lnTo>
                    <a:pt x="22" y="0"/>
                  </a:lnTo>
                  <a:lnTo>
                    <a:pt x="8" y="2"/>
                  </a:lnTo>
                  <a:lnTo>
                    <a:pt x="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79" name="Freeform 172"/>
            <p:cNvSpPr>
              <a:spLocks/>
            </p:cNvSpPr>
            <p:nvPr/>
          </p:nvSpPr>
          <p:spPr bwMode="ltGray">
            <a:xfrm>
              <a:off x="7070053" y="5148465"/>
              <a:ext cx="15921" cy="17795"/>
            </a:xfrm>
            <a:custGeom>
              <a:avLst/>
              <a:gdLst/>
              <a:ahLst/>
              <a:cxnLst>
                <a:cxn ang="0">
                  <a:pos x="0" y="10"/>
                </a:cxn>
                <a:cxn ang="0">
                  <a:pos x="8" y="6"/>
                </a:cxn>
                <a:cxn ang="0">
                  <a:pos x="10" y="0"/>
                </a:cxn>
                <a:cxn ang="0">
                  <a:pos x="2" y="6"/>
                </a:cxn>
                <a:cxn ang="0">
                  <a:pos x="0" y="10"/>
                </a:cxn>
              </a:cxnLst>
              <a:rect l="0" t="0" r="r" b="b"/>
              <a:pathLst>
                <a:path w="11" h="11">
                  <a:moveTo>
                    <a:pt x="0" y="10"/>
                  </a:moveTo>
                  <a:lnTo>
                    <a:pt x="8" y="6"/>
                  </a:lnTo>
                  <a:lnTo>
                    <a:pt x="10" y="0"/>
                  </a:lnTo>
                  <a:lnTo>
                    <a:pt x="2" y="6"/>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0" name="Freeform 173"/>
            <p:cNvSpPr>
              <a:spLocks/>
            </p:cNvSpPr>
            <p:nvPr/>
          </p:nvSpPr>
          <p:spPr bwMode="ltGray">
            <a:xfrm>
              <a:off x="7122158" y="4349162"/>
              <a:ext cx="44869" cy="44488"/>
            </a:xfrm>
            <a:custGeom>
              <a:avLst/>
              <a:gdLst/>
              <a:ahLst/>
              <a:cxnLst>
                <a:cxn ang="0">
                  <a:pos x="16" y="26"/>
                </a:cxn>
                <a:cxn ang="0">
                  <a:pos x="24" y="26"/>
                </a:cxn>
                <a:cxn ang="0">
                  <a:pos x="30" y="26"/>
                </a:cxn>
                <a:cxn ang="0">
                  <a:pos x="24" y="18"/>
                </a:cxn>
                <a:cxn ang="0">
                  <a:pos x="22" y="10"/>
                </a:cxn>
                <a:cxn ang="0">
                  <a:pos x="20" y="2"/>
                </a:cxn>
                <a:cxn ang="0">
                  <a:pos x="16" y="0"/>
                </a:cxn>
                <a:cxn ang="0">
                  <a:pos x="0" y="4"/>
                </a:cxn>
                <a:cxn ang="0">
                  <a:pos x="8" y="14"/>
                </a:cxn>
                <a:cxn ang="0">
                  <a:pos x="16" y="26"/>
                </a:cxn>
              </a:cxnLst>
              <a:rect l="0" t="0" r="r" b="b"/>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1" name="Freeform 174"/>
            <p:cNvSpPr>
              <a:spLocks/>
            </p:cNvSpPr>
            <p:nvPr/>
          </p:nvSpPr>
          <p:spPr bwMode="ltGray">
            <a:xfrm>
              <a:off x="7093211" y="4362508"/>
              <a:ext cx="27500" cy="28176"/>
            </a:xfrm>
            <a:custGeom>
              <a:avLst/>
              <a:gdLst/>
              <a:ahLst/>
              <a:cxnLst>
                <a:cxn ang="0">
                  <a:pos x="0" y="4"/>
                </a:cxn>
                <a:cxn ang="0">
                  <a:pos x="2" y="16"/>
                </a:cxn>
                <a:cxn ang="0">
                  <a:pos x="8" y="10"/>
                </a:cxn>
                <a:cxn ang="0">
                  <a:pos x="18" y="14"/>
                </a:cxn>
                <a:cxn ang="0">
                  <a:pos x="14" y="6"/>
                </a:cxn>
                <a:cxn ang="0">
                  <a:pos x="12" y="0"/>
                </a:cxn>
                <a:cxn ang="0">
                  <a:pos x="8" y="4"/>
                </a:cxn>
                <a:cxn ang="0">
                  <a:pos x="0" y="4"/>
                </a:cxn>
              </a:cxnLst>
              <a:rect l="0" t="0" r="r" b="b"/>
              <a:pathLst>
                <a:path w="19" h="17">
                  <a:moveTo>
                    <a:pt x="0" y="4"/>
                  </a:moveTo>
                  <a:lnTo>
                    <a:pt x="2" y="16"/>
                  </a:lnTo>
                  <a:lnTo>
                    <a:pt x="8" y="10"/>
                  </a:lnTo>
                  <a:lnTo>
                    <a:pt x="18" y="14"/>
                  </a:lnTo>
                  <a:lnTo>
                    <a:pt x="14" y="6"/>
                  </a:lnTo>
                  <a:lnTo>
                    <a:pt x="12" y="0"/>
                  </a:lnTo>
                  <a:lnTo>
                    <a:pt x="8" y="4"/>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2" name="Freeform 175"/>
            <p:cNvSpPr>
              <a:spLocks/>
            </p:cNvSpPr>
            <p:nvPr/>
          </p:nvSpPr>
          <p:spPr bwMode="ltGray">
            <a:xfrm>
              <a:off x="6698085" y="4223112"/>
              <a:ext cx="60789" cy="72665"/>
            </a:xfrm>
            <a:custGeom>
              <a:avLst/>
              <a:gdLst/>
              <a:ahLst/>
              <a:cxnLst>
                <a:cxn ang="0">
                  <a:pos x="32" y="0"/>
                </a:cxn>
                <a:cxn ang="0">
                  <a:pos x="24" y="2"/>
                </a:cxn>
                <a:cxn ang="0">
                  <a:pos x="18" y="6"/>
                </a:cxn>
                <a:cxn ang="0">
                  <a:pos x="12" y="8"/>
                </a:cxn>
                <a:cxn ang="0">
                  <a:pos x="0" y="20"/>
                </a:cxn>
                <a:cxn ang="0">
                  <a:pos x="0" y="34"/>
                </a:cxn>
                <a:cxn ang="0">
                  <a:pos x="8" y="42"/>
                </a:cxn>
                <a:cxn ang="0">
                  <a:pos x="20" y="40"/>
                </a:cxn>
                <a:cxn ang="0">
                  <a:pos x="20" y="36"/>
                </a:cxn>
                <a:cxn ang="0">
                  <a:pos x="26" y="36"/>
                </a:cxn>
                <a:cxn ang="0">
                  <a:pos x="28" y="30"/>
                </a:cxn>
                <a:cxn ang="0">
                  <a:pos x="36" y="28"/>
                </a:cxn>
                <a:cxn ang="0">
                  <a:pos x="32" y="18"/>
                </a:cxn>
                <a:cxn ang="0">
                  <a:pos x="38" y="18"/>
                </a:cxn>
                <a:cxn ang="0">
                  <a:pos x="36" y="10"/>
                </a:cxn>
                <a:cxn ang="0">
                  <a:pos x="42" y="8"/>
                </a:cxn>
                <a:cxn ang="0">
                  <a:pos x="36" y="2"/>
                </a:cxn>
                <a:cxn ang="0">
                  <a:pos x="32" y="0"/>
                </a:cxn>
              </a:cxnLst>
              <a:rect l="0" t="0" r="r" b="b"/>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3" name="Freeform 176"/>
            <p:cNvSpPr>
              <a:spLocks/>
            </p:cNvSpPr>
            <p:nvPr/>
          </p:nvSpPr>
          <p:spPr bwMode="ltGray">
            <a:xfrm>
              <a:off x="6949923" y="4436655"/>
              <a:ext cx="63683" cy="120118"/>
            </a:xfrm>
            <a:custGeom>
              <a:avLst/>
              <a:gdLst/>
              <a:ahLst/>
              <a:cxnLst>
                <a:cxn ang="0">
                  <a:pos x="0" y="70"/>
                </a:cxn>
                <a:cxn ang="0">
                  <a:pos x="8" y="64"/>
                </a:cxn>
                <a:cxn ang="0">
                  <a:pos x="16" y="54"/>
                </a:cxn>
                <a:cxn ang="0">
                  <a:pos x="24" y="44"/>
                </a:cxn>
                <a:cxn ang="0">
                  <a:pos x="24" y="34"/>
                </a:cxn>
                <a:cxn ang="0">
                  <a:pos x="36" y="30"/>
                </a:cxn>
                <a:cxn ang="0">
                  <a:pos x="36" y="26"/>
                </a:cxn>
                <a:cxn ang="0">
                  <a:pos x="42" y="16"/>
                </a:cxn>
                <a:cxn ang="0">
                  <a:pos x="40" y="8"/>
                </a:cxn>
                <a:cxn ang="0">
                  <a:pos x="36" y="0"/>
                </a:cxn>
                <a:cxn ang="0">
                  <a:pos x="36" y="12"/>
                </a:cxn>
                <a:cxn ang="0">
                  <a:pos x="32" y="14"/>
                </a:cxn>
                <a:cxn ang="0">
                  <a:pos x="32" y="20"/>
                </a:cxn>
                <a:cxn ang="0">
                  <a:pos x="26" y="26"/>
                </a:cxn>
                <a:cxn ang="0">
                  <a:pos x="24" y="30"/>
                </a:cxn>
                <a:cxn ang="0">
                  <a:pos x="20" y="40"/>
                </a:cxn>
                <a:cxn ang="0">
                  <a:pos x="0" y="62"/>
                </a:cxn>
                <a:cxn ang="0">
                  <a:pos x="0" y="70"/>
                </a:cxn>
              </a:cxnLst>
              <a:rect l="0" t="0" r="r" b="b"/>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4" name="Freeform 177"/>
            <p:cNvSpPr>
              <a:spLocks/>
            </p:cNvSpPr>
            <p:nvPr/>
          </p:nvSpPr>
          <p:spPr bwMode="ltGray">
            <a:xfrm>
              <a:off x="7075842" y="4433689"/>
              <a:ext cx="124472" cy="154225"/>
            </a:xfrm>
            <a:custGeom>
              <a:avLst/>
              <a:gdLst/>
              <a:ahLst/>
              <a:cxnLst>
                <a:cxn ang="0">
                  <a:pos x="0" y="78"/>
                </a:cxn>
                <a:cxn ang="0">
                  <a:pos x="4" y="76"/>
                </a:cxn>
                <a:cxn ang="0">
                  <a:pos x="10" y="64"/>
                </a:cxn>
                <a:cxn ang="0">
                  <a:pos x="10" y="62"/>
                </a:cxn>
                <a:cxn ang="0">
                  <a:pos x="14" y="62"/>
                </a:cxn>
                <a:cxn ang="0">
                  <a:pos x="18" y="58"/>
                </a:cxn>
                <a:cxn ang="0">
                  <a:pos x="20" y="64"/>
                </a:cxn>
                <a:cxn ang="0">
                  <a:pos x="26" y="66"/>
                </a:cxn>
                <a:cxn ang="0">
                  <a:pos x="26" y="60"/>
                </a:cxn>
                <a:cxn ang="0">
                  <a:pos x="28" y="58"/>
                </a:cxn>
                <a:cxn ang="0">
                  <a:pos x="38" y="58"/>
                </a:cxn>
                <a:cxn ang="0">
                  <a:pos x="36" y="68"/>
                </a:cxn>
                <a:cxn ang="0">
                  <a:pos x="38" y="76"/>
                </a:cxn>
                <a:cxn ang="0">
                  <a:pos x="38" y="82"/>
                </a:cxn>
                <a:cxn ang="0">
                  <a:pos x="50" y="86"/>
                </a:cxn>
                <a:cxn ang="0">
                  <a:pos x="56" y="80"/>
                </a:cxn>
                <a:cxn ang="0">
                  <a:pos x="60" y="78"/>
                </a:cxn>
                <a:cxn ang="0">
                  <a:pos x="60" y="86"/>
                </a:cxn>
                <a:cxn ang="0">
                  <a:pos x="64" y="90"/>
                </a:cxn>
                <a:cxn ang="0">
                  <a:pos x="66" y="80"/>
                </a:cxn>
                <a:cxn ang="0">
                  <a:pos x="68" y="72"/>
                </a:cxn>
                <a:cxn ang="0">
                  <a:pos x="66" y="62"/>
                </a:cxn>
                <a:cxn ang="0">
                  <a:pos x="72" y="54"/>
                </a:cxn>
                <a:cxn ang="0">
                  <a:pos x="80" y="68"/>
                </a:cxn>
                <a:cxn ang="0">
                  <a:pos x="80" y="60"/>
                </a:cxn>
                <a:cxn ang="0">
                  <a:pos x="78" y="56"/>
                </a:cxn>
                <a:cxn ang="0">
                  <a:pos x="84" y="52"/>
                </a:cxn>
                <a:cxn ang="0">
                  <a:pos x="86" y="48"/>
                </a:cxn>
                <a:cxn ang="0">
                  <a:pos x="86" y="42"/>
                </a:cxn>
                <a:cxn ang="0">
                  <a:pos x="80" y="30"/>
                </a:cxn>
                <a:cxn ang="0">
                  <a:pos x="78" y="24"/>
                </a:cxn>
                <a:cxn ang="0">
                  <a:pos x="74" y="10"/>
                </a:cxn>
                <a:cxn ang="0">
                  <a:pos x="70" y="8"/>
                </a:cxn>
                <a:cxn ang="0">
                  <a:pos x="66" y="8"/>
                </a:cxn>
                <a:cxn ang="0">
                  <a:pos x="60" y="0"/>
                </a:cxn>
                <a:cxn ang="0">
                  <a:pos x="56" y="4"/>
                </a:cxn>
                <a:cxn ang="0">
                  <a:pos x="62" y="18"/>
                </a:cxn>
                <a:cxn ang="0">
                  <a:pos x="54" y="18"/>
                </a:cxn>
                <a:cxn ang="0">
                  <a:pos x="56" y="22"/>
                </a:cxn>
                <a:cxn ang="0">
                  <a:pos x="50" y="22"/>
                </a:cxn>
                <a:cxn ang="0">
                  <a:pos x="48" y="24"/>
                </a:cxn>
                <a:cxn ang="0">
                  <a:pos x="50" y="34"/>
                </a:cxn>
                <a:cxn ang="0">
                  <a:pos x="42" y="32"/>
                </a:cxn>
                <a:cxn ang="0">
                  <a:pos x="40" y="40"/>
                </a:cxn>
                <a:cxn ang="0">
                  <a:pos x="38" y="42"/>
                </a:cxn>
                <a:cxn ang="0">
                  <a:pos x="32" y="44"/>
                </a:cxn>
                <a:cxn ang="0">
                  <a:pos x="30" y="40"/>
                </a:cxn>
                <a:cxn ang="0">
                  <a:pos x="24" y="36"/>
                </a:cxn>
                <a:cxn ang="0">
                  <a:pos x="18" y="42"/>
                </a:cxn>
                <a:cxn ang="0">
                  <a:pos x="18" y="52"/>
                </a:cxn>
                <a:cxn ang="0">
                  <a:pos x="6" y="54"/>
                </a:cxn>
                <a:cxn ang="0">
                  <a:pos x="2" y="62"/>
                </a:cxn>
                <a:cxn ang="0">
                  <a:pos x="2" y="70"/>
                </a:cxn>
                <a:cxn ang="0">
                  <a:pos x="0" y="78"/>
                </a:cxn>
              </a:cxnLst>
              <a:rect l="0" t="0" r="r" b="b"/>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5" name="Freeform 178"/>
            <p:cNvSpPr>
              <a:spLocks/>
            </p:cNvSpPr>
            <p:nvPr/>
          </p:nvSpPr>
          <p:spPr bwMode="ltGray">
            <a:xfrm>
              <a:off x="7084527" y="4420344"/>
              <a:ext cx="27500" cy="62284"/>
            </a:xfrm>
            <a:custGeom>
              <a:avLst/>
              <a:gdLst/>
              <a:ahLst/>
              <a:cxnLst>
                <a:cxn ang="0">
                  <a:pos x="16" y="0"/>
                </a:cxn>
                <a:cxn ang="0">
                  <a:pos x="10" y="0"/>
                </a:cxn>
                <a:cxn ang="0">
                  <a:pos x="6" y="12"/>
                </a:cxn>
                <a:cxn ang="0">
                  <a:pos x="6" y="18"/>
                </a:cxn>
                <a:cxn ang="0">
                  <a:pos x="2" y="24"/>
                </a:cxn>
                <a:cxn ang="0">
                  <a:pos x="0" y="30"/>
                </a:cxn>
                <a:cxn ang="0">
                  <a:pos x="12" y="36"/>
                </a:cxn>
                <a:cxn ang="0">
                  <a:pos x="16" y="32"/>
                </a:cxn>
                <a:cxn ang="0">
                  <a:pos x="12" y="26"/>
                </a:cxn>
                <a:cxn ang="0">
                  <a:pos x="14" y="16"/>
                </a:cxn>
                <a:cxn ang="0">
                  <a:pos x="18" y="8"/>
                </a:cxn>
                <a:cxn ang="0">
                  <a:pos x="16" y="0"/>
                </a:cxn>
              </a:cxnLst>
              <a:rect l="0" t="0" r="r" b="b"/>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6" name="Freeform 179"/>
            <p:cNvSpPr>
              <a:spLocks/>
            </p:cNvSpPr>
            <p:nvPr/>
          </p:nvSpPr>
          <p:spPr bwMode="ltGray">
            <a:xfrm>
              <a:off x="7125053" y="4439621"/>
              <a:ext cx="27500" cy="25211"/>
            </a:xfrm>
            <a:custGeom>
              <a:avLst/>
              <a:gdLst/>
              <a:ahLst/>
              <a:cxnLst>
                <a:cxn ang="0">
                  <a:pos x="0" y="14"/>
                </a:cxn>
                <a:cxn ang="0">
                  <a:pos x="8" y="10"/>
                </a:cxn>
                <a:cxn ang="0">
                  <a:pos x="12" y="14"/>
                </a:cxn>
                <a:cxn ang="0">
                  <a:pos x="18" y="8"/>
                </a:cxn>
                <a:cxn ang="0">
                  <a:pos x="12" y="2"/>
                </a:cxn>
                <a:cxn ang="0">
                  <a:pos x="6" y="0"/>
                </a:cxn>
                <a:cxn ang="0">
                  <a:pos x="0" y="6"/>
                </a:cxn>
                <a:cxn ang="0">
                  <a:pos x="0" y="14"/>
                </a:cxn>
              </a:cxnLst>
              <a:rect l="0" t="0" r="r" b="b"/>
              <a:pathLst>
                <a:path w="19" h="15">
                  <a:moveTo>
                    <a:pt x="0" y="14"/>
                  </a:moveTo>
                  <a:lnTo>
                    <a:pt x="8" y="10"/>
                  </a:lnTo>
                  <a:lnTo>
                    <a:pt x="12" y="14"/>
                  </a:lnTo>
                  <a:lnTo>
                    <a:pt x="18" y="8"/>
                  </a:lnTo>
                  <a:lnTo>
                    <a:pt x="12" y="2"/>
                  </a:lnTo>
                  <a:lnTo>
                    <a:pt x="6" y="0"/>
                  </a:lnTo>
                  <a:lnTo>
                    <a:pt x="0" y="6"/>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7" name="Freeform 180"/>
            <p:cNvSpPr>
              <a:spLocks/>
            </p:cNvSpPr>
            <p:nvPr/>
          </p:nvSpPr>
          <p:spPr bwMode="ltGray">
            <a:xfrm>
              <a:off x="7110579" y="4404031"/>
              <a:ext cx="15921" cy="65250"/>
            </a:xfrm>
            <a:custGeom>
              <a:avLst/>
              <a:gdLst/>
              <a:ahLst/>
              <a:cxnLst>
                <a:cxn ang="0">
                  <a:pos x="4" y="0"/>
                </a:cxn>
                <a:cxn ang="0">
                  <a:pos x="6" y="14"/>
                </a:cxn>
                <a:cxn ang="0">
                  <a:pos x="0" y="26"/>
                </a:cxn>
                <a:cxn ang="0">
                  <a:pos x="0" y="38"/>
                </a:cxn>
                <a:cxn ang="0">
                  <a:pos x="4" y="28"/>
                </a:cxn>
                <a:cxn ang="0">
                  <a:pos x="8" y="20"/>
                </a:cxn>
                <a:cxn ang="0">
                  <a:pos x="10" y="10"/>
                </a:cxn>
                <a:cxn ang="0">
                  <a:pos x="4" y="0"/>
                </a:cxn>
              </a:cxnLst>
              <a:rect l="0" t="0" r="r" b="b"/>
              <a:pathLst>
                <a:path w="11" h="39">
                  <a:moveTo>
                    <a:pt x="4" y="0"/>
                  </a:moveTo>
                  <a:lnTo>
                    <a:pt x="6" y="14"/>
                  </a:lnTo>
                  <a:lnTo>
                    <a:pt x="0" y="26"/>
                  </a:lnTo>
                  <a:lnTo>
                    <a:pt x="0" y="38"/>
                  </a:lnTo>
                  <a:lnTo>
                    <a:pt x="4" y="28"/>
                  </a:lnTo>
                  <a:lnTo>
                    <a:pt x="8" y="20"/>
                  </a:lnTo>
                  <a:lnTo>
                    <a:pt x="10" y="10"/>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8" name="Freeform 181"/>
            <p:cNvSpPr>
              <a:spLocks/>
            </p:cNvSpPr>
            <p:nvPr/>
          </p:nvSpPr>
          <p:spPr bwMode="ltGray">
            <a:xfrm>
              <a:off x="7125053" y="4389201"/>
              <a:ext cx="30395" cy="48938"/>
            </a:xfrm>
            <a:custGeom>
              <a:avLst/>
              <a:gdLst/>
              <a:ahLst/>
              <a:cxnLst>
                <a:cxn ang="0">
                  <a:pos x="8" y="0"/>
                </a:cxn>
                <a:cxn ang="0">
                  <a:pos x="0" y="4"/>
                </a:cxn>
                <a:cxn ang="0">
                  <a:pos x="2" y="12"/>
                </a:cxn>
                <a:cxn ang="0">
                  <a:pos x="8" y="14"/>
                </a:cxn>
                <a:cxn ang="0">
                  <a:pos x="12" y="20"/>
                </a:cxn>
                <a:cxn ang="0">
                  <a:pos x="14" y="28"/>
                </a:cxn>
                <a:cxn ang="0">
                  <a:pos x="20" y="22"/>
                </a:cxn>
                <a:cxn ang="0">
                  <a:pos x="20" y="14"/>
                </a:cxn>
                <a:cxn ang="0">
                  <a:pos x="16" y="12"/>
                </a:cxn>
                <a:cxn ang="0">
                  <a:pos x="12" y="4"/>
                </a:cxn>
                <a:cxn ang="0">
                  <a:pos x="8" y="0"/>
                </a:cxn>
              </a:cxnLst>
              <a:rect l="0" t="0" r="r" b="b"/>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89" name="Freeform 182"/>
            <p:cNvSpPr>
              <a:spLocks/>
            </p:cNvSpPr>
            <p:nvPr/>
          </p:nvSpPr>
          <p:spPr bwMode="ltGray">
            <a:xfrm>
              <a:off x="7061369" y="4399583"/>
              <a:ext cx="33290" cy="51903"/>
            </a:xfrm>
            <a:custGeom>
              <a:avLst/>
              <a:gdLst/>
              <a:ahLst/>
              <a:cxnLst>
                <a:cxn ang="0">
                  <a:pos x="0" y="2"/>
                </a:cxn>
                <a:cxn ang="0">
                  <a:pos x="4" y="0"/>
                </a:cxn>
                <a:cxn ang="0">
                  <a:pos x="10" y="4"/>
                </a:cxn>
                <a:cxn ang="0">
                  <a:pos x="22" y="4"/>
                </a:cxn>
                <a:cxn ang="0">
                  <a:pos x="22" y="8"/>
                </a:cxn>
                <a:cxn ang="0">
                  <a:pos x="18" y="16"/>
                </a:cxn>
                <a:cxn ang="0">
                  <a:pos x="16" y="28"/>
                </a:cxn>
                <a:cxn ang="0">
                  <a:pos x="14" y="22"/>
                </a:cxn>
                <a:cxn ang="0">
                  <a:pos x="4" y="30"/>
                </a:cxn>
                <a:cxn ang="0">
                  <a:pos x="4" y="16"/>
                </a:cxn>
                <a:cxn ang="0">
                  <a:pos x="2" y="8"/>
                </a:cxn>
                <a:cxn ang="0">
                  <a:pos x="0" y="2"/>
                </a:cxn>
              </a:cxnLst>
              <a:rect l="0" t="0" r="r" b="b"/>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0" name="Freeform 183"/>
            <p:cNvSpPr>
              <a:spLocks/>
            </p:cNvSpPr>
            <p:nvPr/>
          </p:nvSpPr>
          <p:spPr bwMode="ltGray">
            <a:xfrm>
              <a:off x="7017948" y="4359543"/>
              <a:ext cx="34736" cy="38557"/>
            </a:xfrm>
            <a:custGeom>
              <a:avLst/>
              <a:gdLst/>
              <a:ahLst/>
              <a:cxnLst>
                <a:cxn ang="0">
                  <a:pos x="0" y="4"/>
                </a:cxn>
                <a:cxn ang="0">
                  <a:pos x="8" y="10"/>
                </a:cxn>
                <a:cxn ang="0">
                  <a:pos x="10" y="16"/>
                </a:cxn>
                <a:cxn ang="0">
                  <a:pos x="18" y="22"/>
                </a:cxn>
                <a:cxn ang="0">
                  <a:pos x="20" y="14"/>
                </a:cxn>
                <a:cxn ang="0">
                  <a:pos x="20" y="10"/>
                </a:cxn>
                <a:cxn ang="0">
                  <a:pos x="22" y="4"/>
                </a:cxn>
                <a:cxn ang="0">
                  <a:pos x="20" y="2"/>
                </a:cxn>
                <a:cxn ang="0">
                  <a:pos x="16" y="0"/>
                </a:cxn>
                <a:cxn ang="0">
                  <a:pos x="10" y="0"/>
                </a:cxn>
                <a:cxn ang="0">
                  <a:pos x="8" y="4"/>
                </a:cxn>
                <a:cxn ang="0">
                  <a:pos x="0" y="4"/>
                </a:cxn>
              </a:cxnLst>
              <a:rect l="0" t="0" r="r" b="b"/>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1" name="Freeform 184"/>
            <p:cNvSpPr>
              <a:spLocks/>
            </p:cNvSpPr>
            <p:nvPr/>
          </p:nvSpPr>
          <p:spPr bwMode="ltGray">
            <a:xfrm>
              <a:off x="6991896" y="4193454"/>
              <a:ext cx="124472" cy="163123"/>
            </a:xfrm>
            <a:custGeom>
              <a:avLst/>
              <a:gdLst/>
              <a:ahLst/>
              <a:cxnLst>
                <a:cxn ang="0">
                  <a:pos x="38" y="0"/>
                </a:cxn>
                <a:cxn ang="0">
                  <a:pos x="28" y="6"/>
                </a:cxn>
                <a:cxn ang="0">
                  <a:pos x="16" y="0"/>
                </a:cxn>
                <a:cxn ang="0">
                  <a:pos x="8" y="6"/>
                </a:cxn>
                <a:cxn ang="0">
                  <a:pos x="6" y="14"/>
                </a:cxn>
                <a:cxn ang="0">
                  <a:pos x="6" y="26"/>
                </a:cxn>
                <a:cxn ang="0">
                  <a:pos x="8" y="32"/>
                </a:cxn>
                <a:cxn ang="0">
                  <a:pos x="6" y="40"/>
                </a:cxn>
                <a:cxn ang="0">
                  <a:pos x="8" y="46"/>
                </a:cxn>
                <a:cxn ang="0">
                  <a:pos x="8" y="54"/>
                </a:cxn>
                <a:cxn ang="0">
                  <a:pos x="0" y="48"/>
                </a:cxn>
                <a:cxn ang="0">
                  <a:pos x="0" y="58"/>
                </a:cxn>
                <a:cxn ang="0">
                  <a:pos x="4" y="60"/>
                </a:cxn>
                <a:cxn ang="0">
                  <a:pos x="16" y="84"/>
                </a:cxn>
                <a:cxn ang="0">
                  <a:pos x="20" y="94"/>
                </a:cxn>
                <a:cxn ang="0">
                  <a:pos x="36" y="94"/>
                </a:cxn>
                <a:cxn ang="0">
                  <a:pos x="38" y="88"/>
                </a:cxn>
                <a:cxn ang="0">
                  <a:pos x="50" y="88"/>
                </a:cxn>
                <a:cxn ang="0">
                  <a:pos x="60" y="96"/>
                </a:cxn>
                <a:cxn ang="0">
                  <a:pos x="60" y="90"/>
                </a:cxn>
                <a:cxn ang="0">
                  <a:pos x="54" y="82"/>
                </a:cxn>
                <a:cxn ang="0">
                  <a:pos x="66" y="90"/>
                </a:cxn>
                <a:cxn ang="0">
                  <a:pos x="76" y="94"/>
                </a:cxn>
                <a:cxn ang="0">
                  <a:pos x="86" y="96"/>
                </a:cxn>
                <a:cxn ang="0">
                  <a:pos x="86" y="86"/>
                </a:cxn>
                <a:cxn ang="0">
                  <a:pos x="80" y="82"/>
                </a:cxn>
                <a:cxn ang="0">
                  <a:pos x="78" y="76"/>
                </a:cxn>
                <a:cxn ang="0">
                  <a:pos x="80" y="74"/>
                </a:cxn>
                <a:cxn ang="0">
                  <a:pos x="70" y="70"/>
                </a:cxn>
                <a:cxn ang="0">
                  <a:pos x="70" y="80"/>
                </a:cxn>
                <a:cxn ang="0">
                  <a:pos x="62" y="70"/>
                </a:cxn>
                <a:cxn ang="0">
                  <a:pos x="48" y="76"/>
                </a:cxn>
                <a:cxn ang="0">
                  <a:pos x="46" y="82"/>
                </a:cxn>
                <a:cxn ang="0">
                  <a:pos x="40" y="74"/>
                </a:cxn>
                <a:cxn ang="0">
                  <a:pos x="34" y="66"/>
                </a:cxn>
                <a:cxn ang="0">
                  <a:pos x="36" y="56"/>
                </a:cxn>
                <a:cxn ang="0">
                  <a:pos x="34" y="52"/>
                </a:cxn>
                <a:cxn ang="0">
                  <a:pos x="36" y="44"/>
                </a:cxn>
                <a:cxn ang="0">
                  <a:pos x="42" y="42"/>
                </a:cxn>
                <a:cxn ang="0">
                  <a:pos x="46" y="24"/>
                </a:cxn>
                <a:cxn ang="0">
                  <a:pos x="36" y="14"/>
                </a:cxn>
                <a:cxn ang="0">
                  <a:pos x="38" y="0"/>
                </a:cxn>
              </a:cxnLst>
              <a:rect l="0" t="0" r="r" b="b"/>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2" name="Freeform 185"/>
            <p:cNvSpPr>
              <a:spLocks/>
            </p:cNvSpPr>
            <p:nvPr/>
          </p:nvSpPr>
          <p:spPr bwMode="ltGray">
            <a:xfrm>
              <a:off x="5930990" y="4620540"/>
              <a:ext cx="60789" cy="136430"/>
            </a:xfrm>
            <a:custGeom>
              <a:avLst/>
              <a:gdLst/>
              <a:ahLst/>
              <a:cxnLst>
                <a:cxn ang="0">
                  <a:pos x="10" y="0"/>
                </a:cxn>
                <a:cxn ang="0">
                  <a:pos x="18" y="16"/>
                </a:cxn>
                <a:cxn ang="0">
                  <a:pos x="28" y="24"/>
                </a:cxn>
                <a:cxn ang="0">
                  <a:pos x="38" y="44"/>
                </a:cxn>
                <a:cxn ang="0">
                  <a:pos x="42" y="54"/>
                </a:cxn>
                <a:cxn ang="0">
                  <a:pos x="40" y="64"/>
                </a:cxn>
                <a:cxn ang="0">
                  <a:pos x="38" y="68"/>
                </a:cxn>
                <a:cxn ang="0">
                  <a:pos x="34" y="72"/>
                </a:cxn>
                <a:cxn ang="0">
                  <a:pos x="26" y="78"/>
                </a:cxn>
                <a:cxn ang="0">
                  <a:pos x="20" y="80"/>
                </a:cxn>
                <a:cxn ang="0">
                  <a:pos x="8" y="78"/>
                </a:cxn>
                <a:cxn ang="0">
                  <a:pos x="2" y="70"/>
                </a:cxn>
                <a:cxn ang="0">
                  <a:pos x="0" y="64"/>
                </a:cxn>
                <a:cxn ang="0">
                  <a:pos x="0" y="54"/>
                </a:cxn>
                <a:cxn ang="0">
                  <a:pos x="0" y="40"/>
                </a:cxn>
                <a:cxn ang="0">
                  <a:pos x="4" y="26"/>
                </a:cxn>
                <a:cxn ang="0">
                  <a:pos x="0" y="18"/>
                </a:cxn>
                <a:cxn ang="0">
                  <a:pos x="6" y="6"/>
                </a:cxn>
                <a:cxn ang="0">
                  <a:pos x="10" y="0"/>
                </a:cxn>
              </a:cxnLst>
              <a:rect l="0" t="0" r="r" b="b"/>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3" name="Freeform 186"/>
            <p:cNvSpPr>
              <a:spLocks/>
            </p:cNvSpPr>
            <p:nvPr/>
          </p:nvSpPr>
          <p:spPr bwMode="ltGray">
            <a:xfrm>
              <a:off x="7129395" y="3626971"/>
              <a:ext cx="65130" cy="93426"/>
            </a:xfrm>
            <a:custGeom>
              <a:avLst/>
              <a:gdLst/>
              <a:ahLst/>
              <a:cxnLst>
                <a:cxn ang="0">
                  <a:pos x="0" y="20"/>
                </a:cxn>
                <a:cxn ang="0">
                  <a:pos x="4" y="22"/>
                </a:cxn>
                <a:cxn ang="0">
                  <a:pos x="6" y="32"/>
                </a:cxn>
                <a:cxn ang="0">
                  <a:pos x="16" y="26"/>
                </a:cxn>
                <a:cxn ang="0">
                  <a:pos x="14" y="20"/>
                </a:cxn>
                <a:cxn ang="0">
                  <a:pos x="22" y="24"/>
                </a:cxn>
                <a:cxn ang="0">
                  <a:pos x="22" y="34"/>
                </a:cxn>
                <a:cxn ang="0">
                  <a:pos x="24" y="48"/>
                </a:cxn>
                <a:cxn ang="0">
                  <a:pos x="30" y="52"/>
                </a:cxn>
                <a:cxn ang="0">
                  <a:pos x="32" y="42"/>
                </a:cxn>
                <a:cxn ang="0">
                  <a:pos x="36" y="54"/>
                </a:cxn>
                <a:cxn ang="0">
                  <a:pos x="42" y="48"/>
                </a:cxn>
                <a:cxn ang="0">
                  <a:pos x="38" y="42"/>
                </a:cxn>
                <a:cxn ang="0">
                  <a:pos x="44" y="40"/>
                </a:cxn>
                <a:cxn ang="0">
                  <a:pos x="42" y="24"/>
                </a:cxn>
                <a:cxn ang="0">
                  <a:pos x="40" y="20"/>
                </a:cxn>
                <a:cxn ang="0">
                  <a:pos x="42" y="14"/>
                </a:cxn>
                <a:cxn ang="0">
                  <a:pos x="34" y="6"/>
                </a:cxn>
                <a:cxn ang="0">
                  <a:pos x="32" y="8"/>
                </a:cxn>
                <a:cxn ang="0">
                  <a:pos x="32" y="2"/>
                </a:cxn>
                <a:cxn ang="0">
                  <a:pos x="30" y="0"/>
                </a:cxn>
                <a:cxn ang="0">
                  <a:pos x="26" y="6"/>
                </a:cxn>
                <a:cxn ang="0">
                  <a:pos x="12" y="4"/>
                </a:cxn>
                <a:cxn ang="0">
                  <a:pos x="8" y="4"/>
                </a:cxn>
                <a:cxn ang="0">
                  <a:pos x="8" y="12"/>
                </a:cxn>
                <a:cxn ang="0">
                  <a:pos x="0" y="20"/>
                </a:cxn>
              </a:cxnLst>
              <a:rect l="0" t="0" r="r" b="b"/>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4" name="Freeform 187"/>
            <p:cNvSpPr>
              <a:spLocks/>
            </p:cNvSpPr>
            <p:nvPr/>
          </p:nvSpPr>
          <p:spPr bwMode="ltGray">
            <a:xfrm>
              <a:off x="7187289" y="3576551"/>
              <a:ext cx="50656" cy="72665"/>
            </a:xfrm>
            <a:custGeom>
              <a:avLst/>
              <a:gdLst/>
              <a:ahLst/>
              <a:cxnLst>
                <a:cxn ang="0">
                  <a:pos x="34" y="12"/>
                </a:cxn>
                <a:cxn ang="0">
                  <a:pos x="30" y="8"/>
                </a:cxn>
                <a:cxn ang="0">
                  <a:pos x="30" y="0"/>
                </a:cxn>
                <a:cxn ang="0">
                  <a:pos x="26" y="6"/>
                </a:cxn>
                <a:cxn ang="0">
                  <a:pos x="22" y="4"/>
                </a:cxn>
                <a:cxn ang="0">
                  <a:pos x="20" y="4"/>
                </a:cxn>
                <a:cxn ang="0">
                  <a:pos x="20" y="8"/>
                </a:cxn>
                <a:cxn ang="0">
                  <a:pos x="14" y="12"/>
                </a:cxn>
                <a:cxn ang="0">
                  <a:pos x="16" y="14"/>
                </a:cxn>
                <a:cxn ang="0">
                  <a:pos x="10" y="20"/>
                </a:cxn>
                <a:cxn ang="0">
                  <a:pos x="8" y="18"/>
                </a:cxn>
                <a:cxn ang="0">
                  <a:pos x="6" y="26"/>
                </a:cxn>
                <a:cxn ang="0">
                  <a:pos x="0" y="34"/>
                </a:cxn>
                <a:cxn ang="0">
                  <a:pos x="6" y="34"/>
                </a:cxn>
                <a:cxn ang="0">
                  <a:pos x="8" y="42"/>
                </a:cxn>
                <a:cxn ang="0">
                  <a:pos x="20" y="42"/>
                </a:cxn>
                <a:cxn ang="0">
                  <a:pos x="18" y="30"/>
                </a:cxn>
                <a:cxn ang="0">
                  <a:pos x="24" y="20"/>
                </a:cxn>
                <a:cxn ang="0">
                  <a:pos x="28" y="26"/>
                </a:cxn>
                <a:cxn ang="0">
                  <a:pos x="30" y="16"/>
                </a:cxn>
                <a:cxn ang="0">
                  <a:pos x="34" y="12"/>
                </a:cxn>
              </a:cxnLst>
              <a:rect l="0" t="0" r="r" b="b"/>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5" name="Freeform 188"/>
            <p:cNvSpPr>
              <a:spLocks/>
            </p:cNvSpPr>
            <p:nvPr/>
          </p:nvSpPr>
          <p:spPr bwMode="ltGray">
            <a:xfrm>
              <a:off x="7148210" y="3299242"/>
              <a:ext cx="188155" cy="330694"/>
            </a:xfrm>
            <a:custGeom>
              <a:avLst/>
              <a:gdLst/>
              <a:ahLst/>
              <a:cxnLst>
                <a:cxn ang="0">
                  <a:pos x="4" y="194"/>
                </a:cxn>
                <a:cxn ang="0">
                  <a:pos x="20" y="188"/>
                </a:cxn>
                <a:cxn ang="0">
                  <a:pos x="30" y="178"/>
                </a:cxn>
                <a:cxn ang="0">
                  <a:pos x="58" y="156"/>
                </a:cxn>
                <a:cxn ang="0">
                  <a:pos x="62" y="158"/>
                </a:cxn>
                <a:cxn ang="0">
                  <a:pos x="72" y="174"/>
                </a:cxn>
                <a:cxn ang="0">
                  <a:pos x="80" y="162"/>
                </a:cxn>
                <a:cxn ang="0">
                  <a:pos x="90" y="154"/>
                </a:cxn>
                <a:cxn ang="0">
                  <a:pos x="76" y="146"/>
                </a:cxn>
                <a:cxn ang="0">
                  <a:pos x="82" y="142"/>
                </a:cxn>
                <a:cxn ang="0">
                  <a:pos x="90" y="144"/>
                </a:cxn>
                <a:cxn ang="0">
                  <a:pos x="112" y="130"/>
                </a:cxn>
                <a:cxn ang="0">
                  <a:pos x="122" y="112"/>
                </a:cxn>
                <a:cxn ang="0">
                  <a:pos x="128" y="104"/>
                </a:cxn>
                <a:cxn ang="0">
                  <a:pos x="124" y="86"/>
                </a:cxn>
                <a:cxn ang="0">
                  <a:pos x="106" y="60"/>
                </a:cxn>
                <a:cxn ang="0">
                  <a:pos x="108" y="34"/>
                </a:cxn>
                <a:cxn ang="0">
                  <a:pos x="94" y="12"/>
                </a:cxn>
                <a:cxn ang="0">
                  <a:pos x="78" y="4"/>
                </a:cxn>
                <a:cxn ang="0">
                  <a:pos x="66" y="2"/>
                </a:cxn>
                <a:cxn ang="0">
                  <a:pos x="74" y="4"/>
                </a:cxn>
                <a:cxn ang="0">
                  <a:pos x="74" y="14"/>
                </a:cxn>
                <a:cxn ang="0">
                  <a:pos x="66" y="18"/>
                </a:cxn>
                <a:cxn ang="0">
                  <a:pos x="68" y="26"/>
                </a:cxn>
                <a:cxn ang="0">
                  <a:pos x="76" y="36"/>
                </a:cxn>
                <a:cxn ang="0">
                  <a:pos x="84" y="70"/>
                </a:cxn>
                <a:cxn ang="0">
                  <a:pos x="70" y="106"/>
                </a:cxn>
                <a:cxn ang="0">
                  <a:pos x="72" y="80"/>
                </a:cxn>
                <a:cxn ang="0">
                  <a:pos x="58" y="98"/>
                </a:cxn>
                <a:cxn ang="0">
                  <a:pos x="62" y="118"/>
                </a:cxn>
                <a:cxn ang="0">
                  <a:pos x="42" y="142"/>
                </a:cxn>
                <a:cxn ang="0">
                  <a:pos x="28" y="144"/>
                </a:cxn>
                <a:cxn ang="0">
                  <a:pos x="14" y="172"/>
                </a:cxn>
              </a:cxnLst>
              <a:rect l="0" t="0" r="r" b="b"/>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6" name="Freeform 189"/>
            <p:cNvSpPr>
              <a:spLocks/>
            </p:cNvSpPr>
            <p:nvPr/>
          </p:nvSpPr>
          <p:spPr bwMode="ltGray">
            <a:xfrm>
              <a:off x="7194526" y="3177641"/>
              <a:ext cx="101315" cy="129015"/>
            </a:xfrm>
            <a:custGeom>
              <a:avLst/>
              <a:gdLst/>
              <a:ahLst/>
              <a:cxnLst>
                <a:cxn ang="0">
                  <a:pos x="28" y="76"/>
                </a:cxn>
                <a:cxn ang="0">
                  <a:pos x="30" y="68"/>
                </a:cxn>
                <a:cxn ang="0">
                  <a:pos x="38" y="66"/>
                </a:cxn>
                <a:cxn ang="0">
                  <a:pos x="30" y="60"/>
                </a:cxn>
                <a:cxn ang="0">
                  <a:pos x="22" y="64"/>
                </a:cxn>
                <a:cxn ang="0">
                  <a:pos x="20" y="56"/>
                </a:cxn>
                <a:cxn ang="0">
                  <a:pos x="28" y="58"/>
                </a:cxn>
                <a:cxn ang="0">
                  <a:pos x="42" y="52"/>
                </a:cxn>
                <a:cxn ang="0">
                  <a:pos x="62" y="50"/>
                </a:cxn>
                <a:cxn ang="0">
                  <a:pos x="60" y="48"/>
                </a:cxn>
                <a:cxn ang="0">
                  <a:pos x="58" y="30"/>
                </a:cxn>
                <a:cxn ang="0">
                  <a:pos x="66" y="26"/>
                </a:cxn>
                <a:cxn ang="0">
                  <a:pos x="68" y="16"/>
                </a:cxn>
                <a:cxn ang="0">
                  <a:pos x="70" y="6"/>
                </a:cxn>
                <a:cxn ang="0">
                  <a:pos x="62" y="12"/>
                </a:cxn>
                <a:cxn ang="0">
                  <a:pos x="52" y="0"/>
                </a:cxn>
                <a:cxn ang="0">
                  <a:pos x="52" y="12"/>
                </a:cxn>
                <a:cxn ang="0">
                  <a:pos x="44" y="12"/>
                </a:cxn>
                <a:cxn ang="0">
                  <a:pos x="34" y="16"/>
                </a:cxn>
                <a:cxn ang="0">
                  <a:pos x="18" y="12"/>
                </a:cxn>
                <a:cxn ang="0">
                  <a:pos x="2" y="8"/>
                </a:cxn>
                <a:cxn ang="0">
                  <a:pos x="0" y="14"/>
                </a:cxn>
                <a:cxn ang="0">
                  <a:pos x="2" y="14"/>
                </a:cxn>
                <a:cxn ang="0">
                  <a:pos x="10" y="22"/>
                </a:cxn>
                <a:cxn ang="0">
                  <a:pos x="18" y="38"/>
                </a:cxn>
                <a:cxn ang="0">
                  <a:pos x="18" y="46"/>
                </a:cxn>
                <a:cxn ang="0">
                  <a:pos x="4" y="50"/>
                </a:cxn>
                <a:cxn ang="0">
                  <a:pos x="8" y="56"/>
                </a:cxn>
                <a:cxn ang="0">
                  <a:pos x="12" y="68"/>
                </a:cxn>
                <a:cxn ang="0">
                  <a:pos x="20" y="74"/>
                </a:cxn>
                <a:cxn ang="0">
                  <a:pos x="26" y="72"/>
                </a:cxn>
                <a:cxn ang="0">
                  <a:pos x="28" y="76"/>
                </a:cxn>
              </a:cxnLst>
              <a:rect l="0" t="0" r="r" b="b"/>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7" name="Freeform 190"/>
            <p:cNvSpPr>
              <a:spLocks/>
            </p:cNvSpPr>
            <p:nvPr/>
          </p:nvSpPr>
          <p:spPr bwMode="ltGray">
            <a:xfrm>
              <a:off x="6573613" y="4850396"/>
              <a:ext cx="27499" cy="25210"/>
            </a:xfrm>
            <a:custGeom>
              <a:avLst/>
              <a:gdLst/>
              <a:ahLst/>
              <a:cxnLst>
                <a:cxn ang="0">
                  <a:pos x="16" y="0"/>
                </a:cxn>
                <a:cxn ang="0">
                  <a:pos x="4" y="6"/>
                </a:cxn>
                <a:cxn ang="0">
                  <a:pos x="0" y="12"/>
                </a:cxn>
                <a:cxn ang="0">
                  <a:pos x="8" y="14"/>
                </a:cxn>
                <a:cxn ang="0">
                  <a:pos x="18" y="12"/>
                </a:cxn>
                <a:cxn ang="0">
                  <a:pos x="16" y="0"/>
                </a:cxn>
              </a:cxnLst>
              <a:rect l="0" t="0" r="r" b="b"/>
              <a:pathLst>
                <a:path w="19" h="15">
                  <a:moveTo>
                    <a:pt x="16" y="0"/>
                  </a:moveTo>
                  <a:lnTo>
                    <a:pt x="4" y="6"/>
                  </a:lnTo>
                  <a:lnTo>
                    <a:pt x="0" y="12"/>
                  </a:lnTo>
                  <a:lnTo>
                    <a:pt x="8" y="14"/>
                  </a:lnTo>
                  <a:lnTo>
                    <a:pt x="18" y="12"/>
                  </a:ln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8" name="Freeform 191"/>
            <p:cNvSpPr>
              <a:spLocks/>
            </p:cNvSpPr>
            <p:nvPr/>
          </p:nvSpPr>
          <p:spPr bwMode="ltGray">
            <a:xfrm>
              <a:off x="6910845" y="5101011"/>
              <a:ext cx="871304" cy="787440"/>
            </a:xfrm>
            <a:custGeom>
              <a:avLst/>
              <a:gdLst/>
              <a:ahLst/>
              <a:cxnLst>
                <a:cxn ang="0">
                  <a:pos x="138" y="130"/>
                </a:cxn>
                <a:cxn ang="0">
                  <a:pos x="154" y="96"/>
                </a:cxn>
                <a:cxn ang="0">
                  <a:pos x="180" y="75"/>
                </a:cxn>
                <a:cxn ang="0">
                  <a:pos x="223" y="88"/>
                </a:cxn>
                <a:cxn ang="0">
                  <a:pos x="229" y="49"/>
                </a:cxn>
                <a:cxn ang="0">
                  <a:pos x="268" y="28"/>
                </a:cxn>
                <a:cxn ang="0">
                  <a:pos x="320" y="22"/>
                </a:cxn>
                <a:cxn ang="0">
                  <a:pos x="328" y="47"/>
                </a:cxn>
                <a:cxn ang="0">
                  <a:pos x="345" y="87"/>
                </a:cxn>
                <a:cxn ang="0">
                  <a:pos x="391" y="112"/>
                </a:cxn>
                <a:cxn ang="0">
                  <a:pos x="416" y="87"/>
                </a:cxn>
                <a:cxn ang="0">
                  <a:pos x="416" y="28"/>
                </a:cxn>
                <a:cxn ang="0">
                  <a:pos x="432" y="4"/>
                </a:cxn>
                <a:cxn ang="0">
                  <a:pos x="452" y="59"/>
                </a:cxn>
                <a:cxn ang="0">
                  <a:pos x="488" y="75"/>
                </a:cxn>
                <a:cxn ang="0">
                  <a:pos x="491" y="120"/>
                </a:cxn>
                <a:cxn ang="0">
                  <a:pos x="531" y="157"/>
                </a:cxn>
                <a:cxn ang="0">
                  <a:pos x="543" y="189"/>
                </a:cxn>
                <a:cxn ang="0">
                  <a:pos x="596" y="250"/>
                </a:cxn>
                <a:cxn ang="0">
                  <a:pos x="598" y="313"/>
                </a:cxn>
                <a:cxn ang="0">
                  <a:pos x="564" y="377"/>
                </a:cxn>
                <a:cxn ang="0">
                  <a:pos x="545" y="419"/>
                </a:cxn>
                <a:cxn ang="0">
                  <a:pos x="491" y="462"/>
                </a:cxn>
                <a:cxn ang="0">
                  <a:pos x="464" y="450"/>
                </a:cxn>
                <a:cxn ang="0">
                  <a:pos x="430" y="448"/>
                </a:cxn>
                <a:cxn ang="0">
                  <a:pos x="405" y="419"/>
                </a:cxn>
                <a:cxn ang="0">
                  <a:pos x="385" y="383"/>
                </a:cxn>
                <a:cxn ang="0">
                  <a:pos x="375" y="372"/>
                </a:cxn>
                <a:cxn ang="0">
                  <a:pos x="351" y="397"/>
                </a:cxn>
                <a:cxn ang="0">
                  <a:pos x="320" y="356"/>
                </a:cxn>
                <a:cxn ang="0">
                  <a:pos x="286" y="356"/>
                </a:cxn>
                <a:cxn ang="0">
                  <a:pos x="264" y="356"/>
                </a:cxn>
                <a:cxn ang="0">
                  <a:pos x="239" y="362"/>
                </a:cxn>
                <a:cxn ang="0">
                  <a:pos x="215" y="379"/>
                </a:cxn>
                <a:cxn ang="0">
                  <a:pos x="201" y="379"/>
                </a:cxn>
                <a:cxn ang="0">
                  <a:pos x="176" y="411"/>
                </a:cxn>
                <a:cxn ang="0">
                  <a:pos x="134" y="421"/>
                </a:cxn>
                <a:cxn ang="0">
                  <a:pos x="105" y="444"/>
                </a:cxn>
                <a:cxn ang="0">
                  <a:pos x="71" y="440"/>
                </a:cxn>
                <a:cxn ang="0">
                  <a:pos x="69" y="401"/>
                </a:cxn>
                <a:cxn ang="0">
                  <a:pos x="36" y="352"/>
                </a:cxn>
                <a:cxn ang="0">
                  <a:pos x="4" y="313"/>
                </a:cxn>
                <a:cxn ang="0">
                  <a:pos x="24" y="319"/>
                </a:cxn>
                <a:cxn ang="0">
                  <a:pos x="0" y="258"/>
                </a:cxn>
                <a:cxn ang="0">
                  <a:pos x="43" y="208"/>
                </a:cxn>
                <a:cxn ang="0">
                  <a:pos x="67" y="204"/>
                </a:cxn>
                <a:cxn ang="0">
                  <a:pos x="93" y="191"/>
                </a:cxn>
                <a:cxn ang="0">
                  <a:pos x="111" y="155"/>
                </a:cxn>
              </a:cxnLst>
              <a:rect l="0" t="0" r="r" b="b"/>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199" name="Freeform 192"/>
            <p:cNvSpPr>
              <a:spLocks/>
            </p:cNvSpPr>
            <p:nvPr/>
          </p:nvSpPr>
          <p:spPr bwMode="ltGray">
            <a:xfrm>
              <a:off x="6909398" y="5099529"/>
              <a:ext cx="881434" cy="800786"/>
            </a:xfrm>
            <a:custGeom>
              <a:avLst/>
              <a:gdLst/>
              <a:ahLst/>
              <a:cxnLst>
                <a:cxn ang="0">
                  <a:pos x="140" y="132"/>
                </a:cxn>
                <a:cxn ang="0">
                  <a:pos x="156" y="98"/>
                </a:cxn>
                <a:cxn ang="0">
                  <a:pos x="182" y="76"/>
                </a:cxn>
                <a:cxn ang="0">
                  <a:pos x="226" y="90"/>
                </a:cxn>
                <a:cxn ang="0">
                  <a:pos x="232" y="50"/>
                </a:cxn>
                <a:cxn ang="0">
                  <a:pos x="272" y="28"/>
                </a:cxn>
                <a:cxn ang="0">
                  <a:pos x="324" y="22"/>
                </a:cxn>
                <a:cxn ang="0">
                  <a:pos x="332" y="48"/>
                </a:cxn>
                <a:cxn ang="0">
                  <a:pos x="350" y="88"/>
                </a:cxn>
                <a:cxn ang="0">
                  <a:pos x="396" y="114"/>
                </a:cxn>
                <a:cxn ang="0">
                  <a:pos x="422" y="88"/>
                </a:cxn>
                <a:cxn ang="0">
                  <a:pos x="422" y="28"/>
                </a:cxn>
                <a:cxn ang="0">
                  <a:pos x="438" y="4"/>
                </a:cxn>
                <a:cxn ang="0">
                  <a:pos x="458" y="60"/>
                </a:cxn>
                <a:cxn ang="0">
                  <a:pos x="494" y="76"/>
                </a:cxn>
                <a:cxn ang="0">
                  <a:pos x="498" y="122"/>
                </a:cxn>
                <a:cxn ang="0">
                  <a:pos x="538" y="160"/>
                </a:cxn>
                <a:cxn ang="0">
                  <a:pos x="550" y="192"/>
                </a:cxn>
                <a:cxn ang="0">
                  <a:pos x="604" y="254"/>
                </a:cxn>
                <a:cxn ang="0">
                  <a:pos x="606" y="318"/>
                </a:cxn>
                <a:cxn ang="0">
                  <a:pos x="572" y="384"/>
                </a:cxn>
                <a:cxn ang="0">
                  <a:pos x="552" y="426"/>
                </a:cxn>
                <a:cxn ang="0">
                  <a:pos x="498" y="470"/>
                </a:cxn>
                <a:cxn ang="0">
                  <a:pos x="470" y="458"/>
                </a:cxn>
                <a:cxn ang="0">
                  <a:pos x="436" y="456"/>
                </a:cxn>
                <a:cxn ang="0">
                  <a:pos x="410" y="426"/>
                </a:cxn>
                <a:cxn ang="0">
                  <a:pos x="390" y="390"/>
                </a:cxn>
                <a:cxn ang="0">
                  <a:pos x="380" y="378"/>
                </a:cxn>
                <a:cxn ang="0">
                  <a:pos x="356" y="404"/>
                </a:cxn>
                <a:cxn ang="0">
                  <a:pos x="324" y="362"/>
                </a:cxn>
                <a:cxn ang="0">
                  <a:pos x="290" y="362"/>
                </a:cxn>
                <a:cxn ang="0">
                  <a:pos x="268" y="362"/>
                </a:cxn>
                <a:cxn ang="0">
                  <a:pos x="242" y="368"/>
                </a:cxn>
                <a:cxn ang="0">
                  <a:pos x="218" y="386"/>
                </a:cxn>
                <a:cxn ang="0">
                  <a:pos x="204" y="386"/>
                </a:cxn>
                <a:cxn ang="0">
                  <a:pos x="178" y="418"/>
                </a:cxn>
                <a:cxn ang="0">
                  <a:pos x="136" y="428"/>
                </a:cxn>
                <a:cxn ang="0">
                  <a:pos x="106" y="452"/>
                </a:cxn>
                <a:cxn ang="0">
                  <a:pos x="72" y="448"/>
                </a:cxn>
                <a:cxn ang="0">
                  <a:pos x="70" y="408"/>
                </a:cxn>
                <a:cxn ang="0">
                  <a:pos x="36" y="358"/>
                </a:cxn>
                <a:cxn ang="0">
                  <a:pos x="4" y="318"/>
                </a:cxn>
                <a:cxn ang="0">
                  <a:pos x="24" y="324"/>
                </a:cxn>
                <a:cxn ang="0">
                  <a:pos x="0" y="262"/>
                </a:cxn>
                <a:cxn ang="0">
                  <a:pos x="44" y="212"/>
                </a:cxn>
                <a:cxn ang="0">
                  <a:pos x="68" y="208"/>
                </a:cxn>
                <a:cxn ang="0">
                  <a:pos x="94" y="194"/>
                </a:cxn>
                <a:cxn ang="0">
                  <a:pos x="112" y="158"/>
                </a:cxn>
              </a:cxnLst>
              <a:rect l="0" t="0" r="r" b="b"/>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0" name="Freeform 193"/>
            <p:cNvSpPr>
              <a:spLocks/>
            </p:cNvSpPr>
            <p:nvPr/>
          </p:nvSpPr>
          <p:spPr bwMode="ltGray">
            <a:xfrm>
              <a:off x="7595441" y="5935906"/>
              <a:ext cx="62235" cy="81561"/>
            </a:xfrm>
            <a:custGeom>
              <a:avLst/>
              <a:gdLst/>
              <a:ahLst/>
              <a:cxnLst>
                <a:cxn ang="0">
                  <a:pos x="29" y="9"/>
                </a:cxn>
                <a:cxn ang="0">
                  <a:pos x="40" y="2"/>
                </a:cxn>
                <a:cxn ang="0">
                  <a:pos x="42" y="21"/>
                </a:cxn>
                <a:cxn ang="0">
                  <a:pos x="34" y="38"/>
                </a:cxn>
                <a:cxn ang="0">
                  <a:pos x="27" y="48"/>
                </a:cxn>
                <a:cxn ang="0">
                  <a:pos x="7" y="26"/>
                </a:cxn>
                <a:cxn ang="0">
                  <a:pos x="0" y="5"/>
                </a:cxn>
                <a:cxn ang="0">
                  <a:pos x="10" y="0"/>
                </a:cxn>
                <a:cxn ang="0">
                  <a:pos x="29" y="9"/>
                </a:cxn>
              </a:cxnLst>
              <a:rect l="0" t="0" r="r" b="b"/>
              <a:pathLst>
                <a:path w="43" h="49">
                  <a:moveTo>
                    <a:pt x="29" y="9"/>
                  </a:moveTo>
                  <a:lnTo>
                    <a:pt x="40" y="2"/>
                  </a:lnTo>
                  <a:lnTo>
                    <a:pt x="42" y="21"/>
                  </a:lnTo>
                  <a:lnTo>
                    <a:pt x="34" y="38"/>
                  </a:lnTo>
                  <a:lnTo>
                    <a:pt x="27" y="48"/>
                  </a:lnTo>
                  <a:lnTo>
                    <a:pt x="7" y="26"/>
                  </a:lnTo>
                  <a:lnTo>
                    <a:pt x="0" y="5"/>
                  </a:lnTo>
                  <a:lnTo>
                    <a:pt x="10" y="0"/>
                  </a:lnTo>
                  <a:lnTo>
                    <a:pt x="29" y="9"/>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1" name="Freeform 194"/>
            <p:cNvSpPr>
              <a:spLocks/>
            </p:cNvSpPr>
            <p:nvPr/>
          </p:nvSpPr>
          <p:spPr bwMode="ltGray">
            <a:xfrm>
              <a:off x="7593993" y="5934423"/>
              <a:ext cx="72368" cy="94908"/>
            </a:xfrm>
            <a:custGeom>
              <a:avLst/>
              <a:gdLst/>
              <a:ahLst/>
              <a:cxnLst>
                <a:cxn ang="0">
                  <a:pos x="34" y="10"/>
                </a:cxn>
                <a:cxn ang="0">
                  <a:pos x="48" y="2"/>
                </a:cxn>
                <a:cxn ang="0">
                  <a:pos x="50" y="24"/>
                </a:cxn>
                <a:cxn ang="0">
                  <a:pos x="40" y="44"/>
                </a:cxn>
                <a:cxn ang="0">
                  <a:pos x="32" y="56"/>
                </a:cxn>
                <a:cxn ang="0">
                  <a:pos x="8" y="30"/>
                </a:cxn>
                <a:cxn ang="0">
                  <a:pos x="0" y="6"/>
                </a:cxn>
                <a:cxn ang="0">
                  <a:pos x="12" y="0"/>
                </a:cxn>
                <a:cxn ang="0">
                  <a:pos x="34" y="10"/>
                </a:cxn>
              </a:cxnLst>
              <a:rect l="0" t="0" r="r" b="b"/>
              <a:pathLst>
                <a:path w="51" h="57">
                  <a:moveTo>
                    <a:pt x="34" y="10"/>
                  </a:moveTo>
                  <a:lnTo>
                    <a:pt x="48" y="2"/>
                  </a:lnTo>
                  <a:lnTo>
                    <a:pt x="50" y="24"/>
                  </a:lnTo>
                  <a:lnTo>
                    <a:pt x="40" y="44"/>
                  </a:lnTo>
                  <a:lnTo>
                    <a:pt x="32" y="56"/>
                  </a:lnTo>
                  <a:lnTo>
                    <a:pt x="8" y="30"/>
                  </a:lnTo>
                  <a:lnTo>
                    <a:pt x="0" y="6"/>
                  </a:lnTo>
                  <a:lnTo>
                    <a:pt x="12" y="0"/>
                  </a:lnTo>
                  <a:lnTo>
                    <a:pt x="34"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2" name="Freeform 195"/>
            <p:cNvSpPr>
              <a:spLocks/>
            </p:cNvSpPr>
            <p:nvPr/>
          </p:nvSpPr>
          <p:spPr bwMode="ltGray">
            <a:xfrm>
              <a:off x="7476759" y="4877088"/>
              <a:ext cx="243154" cy="217991"/>
            </a:xfrm>
            <a:custGeom>
              <a:avLst/>
              <a:gdLst/>
              <a:ahLst/>
              <a:cxnLst>
                <a:cxn ang="0">
                  <a:pos x="0" y="0"/>
                </a:cxn>
                <a:cxn ang="0">
                  <a:pos x="10" y="106"/>
                </a:cxn>
                <a:cxn ang="0">
                  <a:pos x="36" y="108"/>
                </a:cxn>
                <a:cxn ang="0">
                  <a:pos x="48" y="100"/>
                </a:cxn>
                <a:cxn ang="0">
                  <a:pos x="50" y="90"/>
                </a:cxn>
                <a:cxn ang="0">
                  <a:pos x="60" y="80"/>
                </a:cxn>
                <a:cxn ang="0">
                  <a:pos x="88" y="86"/>
                </a:cxn>
                <a:cxn ang="0">
                  <a:pos x="110" y="102"/>
                </a:cxn>
                <a:cxn ang="0">
                  <a:pos x="122" y="124"/>
                </a:cxn>
                <a:cxn ang="0">
                  <a:pos x="168" y="128"/>
                </a:cxn>
                <a:cxn ang="0">
                  <a:pos x="162" y="120"/>
                </a:cxn>
                <a:cxn ang="0">
                  <a:pos x="160" y="112"/>
                </a:cxn>
                <a:cxn ang="0">
                  <a:pos x="150" y="112"/>
                </a:cxn>
                <a:cxn ang="0">
                  <a:pos x="150" y="106"/>
                </a:cxn>
                <a:cxn ang="0">
                  <a:pos x="136" y="104"/>
                </a:cxn>
                <a:cxn ang="0">
                  <a:pos x="124" y="86"/>
                </a:cxn>
                <a:cxn ang="0">
                  <a:pos x="106" y="68"/>
                </a:cxn>
                <a:cxn ang="0">
                  <a:pos x="124" y="66"/>
                </a:cxn>
                <a:cxn ang="0">
                  <a:pos x="116" y="52"/>
                </a:cxn>
                <a:cxn ang="0">
                  <a:pos x="92" y="46"/>
                </a:cxn>
                <a:cxn ang="0">
                  <a:pos x="78" y="30"/>
                </a:cxn>
                <a:cxn ang="0">
                  <a:pos x="72" y="24"/>
                </a:cxn>
                <a:cxn ang="0">
                  <a:pos x="50" y="12"/>
                </a:cxn>
                <a:cxn ang="0">
                  <a:pos x="16" y="4"/>
                </a:cxn>
                <a:cxn ang="0">
                  <a:pos x="0" y="0"/>
                </a:cxn>
              </a:cxnLst>
              <a:rect l="0" t="0" r="r" b="b"/>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3" name="Freeform 196"/>
            <p:cNvSpPr>
              <a:spLocks/>
            </p:cNvSpPr>
            <p:nvPr/>
          </p:nvSpPr>
          <p:spPr bwMode="ltGray">
            <a:xfrm>
              <a:off x="7246630" y="4835566"/>
              <a:ext cx="234471" cy="215026"/>
            </a:xfrm>
            <a:custGeom>
              <a:avLst/>
              <a:gdLst/>
              <a:ahLst/>
              <a:cxnLst>
                <a:cxn ang="0">
                  <a:pos x="38" y="24"/>
                </a:cxn>
                <a:cxn ang="0">
                  <a:pos x="32" y="32"/>
                </a:cxn>
                <a:cxn ang="0">
                  <a:pos x="23" y="38"/>
                </a:cxn>
                <a:cxn ang="0">
                  <a:pos x="8" y="36"/>
                </a:cxn>
                <a:cxn ang="0">
                  <a:pos x="27" y="45"/>
                </a:cxn>
                <a:cxn ang="0">
                  <a:pos x="63" y="58"/>
                </a:cxn>
                <a:cxn ang="0">
                  <a:pos x="90" y="60"/>
                </a:cxn>
                <a:cxn ang="0">
                  <a:pos x="97" y="62"/>
                </a:cxn>
                <a:cxn ang="0">
                  <a:pos x="107" y="70"/>
                </a:cxn>
                <a:cxn ang="0">
                  <a:pos x="116" y="79"/>
                </a:cxn>
                <a:cxn ang="0">
                  <a:pos x="120" y="88"/>
                </a:cxn>
                <a:cxn ang="0">
                  <a:pos x="124" y="100"/>
                </a:cxn>
                <a:cxn ang="0">
                  <a:pos x="116" y="103"/>
                </a:cxn>
                <a:cxn ang="0">
                  <a:pos x="111" y="115"/>
                </a:cxn>
                <a:cxn ang="0">
                  <a:pos x="112" y="120"/>
                </a:cxn>
                <a:cxn ang="0">
                  <a:pos x="130" y="111"/>
                </a:cxn>
                <a:cxn ang="0">
                  <a:pos x="145" y="111"/>
                </a:cxn>
                <a:cxn ang="0">
                  <a:pos x="162" y="124"/>
                </a:cxn>
                <a:cxn ang="0">
                  <a:pos x="162" y="126"/>
                </a:cxn>
                <a:cxn ang="0">
                  <a:pos x="152" y="24"/>
                </a:cxn>
                <a:cxn ang="0">
                  <a:pos x="139" y="23"/>
                </a:cxn>
                <a:cxn ang="0">
                  <a:pos x="101" y="9"/>
                </a:cxn>
                <a:cxn ang="0">
                  <a:pos x="88" y="23"/>
                </a:cxn>
                <a:cxn ang="0">
                  <a:pos x="71" y="32"/>
                </a:cxn>
                <a:cxn ang="0">
                  <a:pos x="71" y="47"/>
                </a:cxn>
                <a:cxn ang="0">
                  <a:pos x="55" y="43"/>
                </a:cxn>
                <a:cxn ang="0">
                  <a:pos x="55" y="30"/>
                </a:cxn>
                <a:cxn ang="0">
                  <a:pos x="48" y="30"/>
                </a:cxn>
                <a:cxn ang="0">
                  <a:pos x="44" y="9"/>
                </a:cxn>
                <a:cxn ang="0">
                  <a:pos x="40" y="4"/>
                </a:cxn>
                <a:cxn ang="0">
                  <a:pos x="15" y="0"/>
                </a:cxn>
                <a:cxn ang="0">
                  <a:pos x="0" y="9"/>
                </a:cxn>
                <a:cxn ang="0">
                  <a:pos x="4" y="24"/>
                </a:cxn>
                <a:cxn ang="0">
                  <a:pos x="19" y="30"/>
                </a:cxn>
                <a:cxn ang="0">
                  <a:pos x="38" y="24"/>
                </a:cxn>
              </a:cxnLst>
              <a:rect l="0" t="0" r="r" b="b"/>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4" name="Freeform 197"/>
            <p:cNvSpPr>
              <a:spLocks/>
            </p:cNvSpPr>
            <p:nvPr/>
          </p:nvSpPr>
          <p:spPr bwMode="ltGray">
            <a:xfrm>
              <a:off x="7246630" y="4834083"/>
              <a:ext cx="246049" cy="228373"/>
            </a:xfrm>
            <a:custGeom>
              <a:avLst/>
              <a:gdLst/>
              <a:ahLst/>
              <a:cxnLst>
                <a:cxn ang="0">
                  <a:pos x="40" y="26"/>
                </a:cxn>
                <a:cxn ang="0">
                  <a:pos x="34" y="34"/>
                </a:cxn>
                <a:cxn ang="0">
                  <a:pos x="24" y="40"/>
                </a:cxn>
                <a:cxn ang="0">
                  <a:pos x="8" y="38"/>
                </a:cxn>
                <a:cxn ang="0">
                  <a:pos x="28" y="48"/>
                </a:cxn>
                <a:cxn ang="0">
                  <a:pos x="66" y="62"/>
                </a:cxn>
                <a:cxn ang="0">
                  <a:pos x="94" y="64"/>
                </a:cxn>
                <a:cxn ang="0">
                  <a:pos x="102" y="66"/>
                </a:cxn>
                <a:cxn ang="0">
                  <a:pos x="112" y="74"/>
                </a:cxn>
                <a:cxn ang="0">
                  <a:pos x="122" y="84"/>
                </a:cxn>
                <a:cxn ang="0">
                  <a:pos x="126" y="94"/>
                </a:cxn>
                <a:cxn ang="0">
                  <a:pos x="130" y="106"/>
                </a:cxn>
                <a:cxn ang="0">
                  <a:pos x="122" y="110"/>
                </a:cxn>
                <a:cxn ang="0">
                  <a:pos x="116" y="122"/>
                </a:cxn>
                <a:cxn ang="0">
                  <a:pos x="118" y="128"/>
                </a:cxn>
                <a:cxn ang="0">
                  <a:pos x="136" y="118"/>
                </a:cxn>
                <a:cxn ang="0">
                  <a:pos x="152" y="118"/>
                </a:cxn>
                <a:cxn ang="0">
                  <a:pos x="170" y="132"/>
                </a:cxn>
                <a:cxn ang="0">
                  <a:pos x="170" y="134"/>
                </a:cxn>
                <a:cxn ang="0">
                  <a:pos x="160" y="26"/>
                </a:cxn>
                <a:cxn ang="0">
                  <a:pos x="146" y="24"/>
                </a:cxn>
                <a:cxn ang="0">
                  <a:pos x="106" y="10"/>
                </a:cxn>
                <a:cxn ang="0">
                  <a:pos x="92" y="24"/>
                </a:cxn>
                <a:cxn ang="0">
                  <a:pos x="74" y="34"/>
                </a:cxn>
                <a:cxn ang="0">
                  <a:pos x="74" y="50"/>
                </a:cxn>
                <a:cxn ang="0">
                  <a:pos x="58" y="46"/>
                </a:cxn>
                <a:cxn ang="0">
                  <a:pos x="58" y="32"/>
                </a:cxn>
                <a:cxn ang="0">
                  <a:pos x="50" y="32"/>
                </a:cxn>
                <a:cxn ang="0">
                  <a:pos x="46" y="10"/>
                </a:cxn>
                <a:cxn ang="0">
                  <a:pos x="42" y="4"/>
                </a:cxn>
                <a:cxn ang="0">
                  <a:pos x="16" y="0"/>
                </a:cxn>
                <a:cxn ang="0">
                  <a:pos x="0" y="10"/>
                </a:cxn>
                <a:cxn ang="0">
                  <a:pos x="4" y="26"/>
                </a:cxn>
                <a:cxn ang="0">
                  <a:pos x="20" y="32"/>
                </a:cxn>
                <a:cxn ang="0">
                  <a:pos x="40" y="26"/>
                </a:cxn>
              </a:cxnLst>
              <a:rect l="0" t="0" r="r" b="b"/>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5" name="Freeform 198"/>
            <p:cNvSpPr>
              <a:spLocks/>
            </p:cNvSpPr>
            <p:nvPr/>
          </p:nvSpPr>
          <p:spPr bwMode="ltGray">
            <a:xfrm>
              <a:off x="7122158" y="4927508"/>
              <a:ext cx="34736" cy="28175"/>
            </a:xfrm>
            <a:custGeom>
              <a:avLst/>
              <a:gdLst/>
              <a:ahLst/>
              <a:cxnLst>
                <a:cxn ang="0">
                  <a:pos x="0" y="6"/>
                </a:cxn>
                <a:cxn ang="0">
                  <a:pos x="8" y="16"/>
                </a:cxn>
                <a:cxn ang="0">
                  <a:pos x="16" y="12"/>
                </a:cxn>
                <a:cxn ang="0">
                  <a:pos x="24" y="10"/>
                </a:cxn>
                <a:cxn ang="0">
                  <a:pos x="14" y="0"/>
                </a:cxn>
                <a:cxn ang="0">
                  <a:pos x="0" y="6"/>
                </a:cxn>
              </a:cxnLst>
              <a:rect l="0" t="0" r="r" b="b"/>
              <a:pathLst>
                <a:path w="25" h="17">
                  <a:moveTo>
                    <a:pt x="0" y="6"/>
                  </a:moveTo>
                  <a:lnTo>
                    <a:pt x="8" y="16"/>
                  </a:lnTo>
                  <a:lnTo>
                    <a:pt x="16" y="12"/>
                  </a:lnTo>
                  <a:lnTo>
                    <a:pt x="24" y="10"/>
                  </a:lnTo>
                  <a:lnTo>
                    <a:pt x="14" y="0"/>
                  </a:lnTo>
                  <a:lnTo>
                    <a:pt x="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6" name="Freeform 199"/>
            <p:cNvSpPr>
              <a:spLocks/>
            </p:cNvSpPr>
            <p:nvPr/>
          </p:nvSpPr>
          <p:spPr bwMode="ltGray">
            <a:xfrm>
              <a:off x="7165578" y="4911195"/>
              <a:ext cx="79604" cy="28176"/>
            </a:xfrm>
            <a:custGeom>
              <a:avLst/>
              <a:gdLst/>
              <a:ahLst/>
              <a:cxnLst>
                <a:cxn ang="0">
                  <a:pos x="6" y="6"/>
                </a:cxn>
                <a:cxn ang="0">
                  <a:pos x="0" y="16"/>
                </a:cxn>
                <a:cxn ang="0">
                  <a:pos x="16" y="10"/>
                </a:cxn>
                <a:cxn ang="0">
                  <a:pos x="32" y="6"/>
                </a:cxn>
                <a:cxn ang="0">
                  <a:pos x="46" y="12"/>
                </a:cxn>
                <a:cxn ang="0">
                  <a:pos x="54" y="12"/>
                </a:cxn>
                <a:cxn ang="0">
                  <a:pos x="48" y="0"/>
                </a:cxn>
                <a:cxn ang="0">
                  <a:pos x="22" y="2"/>
                </a:cxn>
                <a:cxn ang="0">
                  <a:pos x="6" y="6"/>
                </a:cxn>
              </a:cxnLst>
              <a:rect l="0" t="0" r="r" b="b"/>
              <a:pathLst>
                <a:path w="55" h="17">
                  <a:moveTo>
                    <a:pt x="6" y="6"/>
                  </a:moveTo>
                  <a:lnTo>
                    <a:pt x="0" y="16"/>
                  </a:lnTo>
                  <a:lnTo>
                    <a:pt x="16" y="10"/>
                  </a:lnTo>
                  <a:lnTo>
                    <a:pt x="32" y="6"/>
                  </a:lnTo>
                  <a:lnTo>
                    <a:pt x="46" y="12"/>
                  </a:lnTo>
                  <a:lnTo>
                    <a:pt x="54" y="12"/>
                  </a:lnTo>
                  <a:lnTo>
                    <a:pt x="48" y="0"/>
                  </a:lnTo>
                  <a:lnTo>
                    <a:pt x="22" y="2"/>
                  </a:lnTo>
                  <a:lnTo>
                    <a:pt x="6"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7" name="Freeform 200"/>
            <p:cNvSpPr>
              <a:spLocks/>
            </p:cNvSpPr>
            <p:nvPr/>
          </p:nvSpPr>
          <p:spPr bwMode="ltGray">
            <a:xfrm>
              <a:off x="6349273" y="4758453"/>
              <a:ext cx="288023" cy="349973"/>
            </a:xfrm>
            <a:custGeom>
              <a:avLst/>
              <a:gdLst/>
              <a:ahLst/>
              <a:cxnLst>
                <a:cxn ang="0">
                  <a:pos x="2" y="4"/>
                </a:cxn>
                <a:cxn ang="0">
                  <a:pos x="26" y="34"/>
                </a:cxn>
                <a:cxn ang="0">
                  <a:pos x="46" y="62"/>
                </a:cxn>
                <a:cxn ang="0">
                  <a:pos x="76" y="98"/>
                </a:cxn>
                <a:cxn ang="0">
                  <a:pos x="92" y="110"/>
                </a:cxn>
                <a:cxn ang="0">
                  <a:pos x="104" y="136"/>
                </a:cxn>
                <a:cxn ang="0">
                  <a:pos x="110" y="150"/>
                </a:cxn>
                <a:cxn ang="0">
                  <a:pos x="116" y="164"/>
                </a:cxn>
                <a:cxn ang="0">
                  <a:pos x="126" y="172"/>
                </a:cxn>
                <a:cxn ang="0">
                  <a:pos x="150" y="186"/>
                </a:cxn>
                <a:cxn ang="0">
                  <a:pos x="172" y="204"/>
                </a:cxn>
                <a:cxn ang="0">
                  <a:pos x="182" y="202"/>
                </a:cxn>
                <a:cxn ang="0">
                  <a:pos x="190" y="206"/>
                </a:cxn>
                <a:cxn ang="0">
                  <a:pos x="196" y="180"/>
                </a:cxn>
                <a:cxn ang="0">
                  <a:pos x="198" y="166"/>
                </a:cxn>
                <a:cxn ang="0">
                  <a:pos x="196" y="158"/>
                </a:cxn>
                <a:cxn ang="0">
                  <a:pos x="200" y="148"/>
                </a:cxn>
                <a:cxn ang="0">
                  <a:pos x="190" y="134"/>
                </a:cxn>
                <a:cxn ang="0">
                  <a:pos x="180" y="138"/>
                </a:cxn>
                <a:cxn ang="0">
                  <a:pos x="178" y="128"/>
                </a:cxn>
                <a:cxn ang="0">
                  <a:pos x="174" y="110"/>
                </a:cxn>
                <a:cxn ang="0">
                  <a:pos x="162" y="112"/>
                </a:cxn>
                <a:cxn ang="0">
                  <a:pos x="160" y="100"/>
                </a:cxn>
                <a:cxn ang="0">
                  <a:pos x="164" y="92"/>
                </a:cxn>
                <a:cxn ang="0">
                  <a:pos x="150" y="88"/>
                </a:cxn>
                <a:cxn ang="0">
                  <a:pos x="140" y="82"/>
                </a:cxn>
                <a:cxn ang="0">
                  <a:pos x="120" y="66"/>
                </a:cxn>
                <a:cxn ang="0">
                  <a:pos x="110" y="56"/>
                </a:cxn>
                <a:cxn ang="0">
                  <a:pos x="98" y="50"/>
                </a:cxn>
                <a:cxn ang="0">
                  <a:pos x="92" y="46"/>
                </a:cxn>
                <a:cxn ang="0">
                  <a:pos x="70" y="32"/>
                </a:cxn>
                <a:cxn ang="0">
                  <a:pos x="56" y="28"/>
                </a:cxn>
                <a:cxn ang="0">
                  <a:pos x="56" y="20"/>
                </a:cxn>
                <a:cxn ang="0">
                  <a:pos x="48" y="6"/>
                </a:cxn>
                <a:cxn ang="0">
                  <a:pos x="38" y="6"/>
                </a:cxn>
                <a:cxn ang="0">
                  <a:pos x="18" y="6"/>
                </a:cxn>
                <a:cxn ang="0">
                  <a:pos x="0" y="0"/>
                </a:cxn>
              </a:cxnLst>
              <a:rect l="0" t="0" r="r" b="b"/>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8" name="Freeform 201"/>
            <p:cNvSpPr>
              <a:spLocks/>
            </p:cNvSpPr>
            <p:nvPr/>
          </p:nvSpPr>
          <p:spPr bwMode="ltGray">
            <a:xfrm>
              <a:off x="6609796" y="5096563"/>
              <a:ext cx="244602" cy="69698"/>
            </a:xfrm>
            <a:custGeom>
              <a:avLst/>
              <a:gdLst/>
              <a:ahLst/>
              <a:cxnLst>
                <a:cxn ang="0">
                  <a:pos x="18" y="4"/>
                </a:cxn>
                <a:cxn ang="0">
                  <a:pos x="10" y="14"/>
                </a:cxn>
                <a:cxn ang="0">
                  <a:pos x="0" y="22"/>
                </a:cxn>
                <a:cxn ang="0">
                  <a:pos x="12" y="24"/>
                </a:cxn>
                <a:cxn ang="0">
                  <a:pos x="20" y="26"/>
                </a:cxn>
                <a:cxn ang="0">
                  <a:pos x="28" y="40"/>
                </a:cxn>
                <a:cxn ang="0">
                  <a:pos x="36" y="34"/>
                </a:cxn>
                <a:cxn ang="0">
                  <a:pos x="40" y="40"/>
                </a:cxn>
                <a:cxn ang="0">
                  <a:pos x="52" y="38"/>
                </a:cxn>
                <a:cxn ang="0">
                  <a:pos x="62" y="40"/>
                </a:cxn>
                <a:cxn ang="0">
                  <a:pos x="64" y="38"/>
                </a:cxn>
                <a:cxn ang="0">
                  <a:pos x="64" y="34"/>
                </a:cxn>
                <a:cxn ang="0">
                  <a:pos x="70" y="32"/>
                </a:cxn>
                <a:cxn ang="0">
                  <a:pos x="76" y="30"/>
                </a:cxn>
                <a:cxn ang="0">
                  <a:pos x="82" y="28"/>
                </a:cxn>
                <a:cxn ang="0">
                  <a:pos x="90" y="30"/>
                </a:cxn>
                <a:cxn ang="0">
                  <a:pos x="100" y="40"/>
                </a:cxn>
                <a:cxn ang="0">
                  <a:pos x="112" y="36"/>
                </a:cxn>
                <a:cxn ang="0">
                  <a:pos x="124" y="34"/>
                </a:cxn>
                <a:cxn ang="0">
                  <a:pos x="134" y="38"/>
                </a:cxn>
                <a:cxn ang="0">
                  <a:pos x="136" y="34"/>
                </a:cxn>
                <a:cxn ang="0">
                  <a:pos x="144" y="30"/>
                </a:cxn>
                <a:cxn ang="0">
                  <a:pos x="162" y="34"/>
                </a:cxn>
                <a:cxn ang="0">
                  <a:pos x="166" y="38"/>
                </a:cxn>
                <a:cxn ang="0">
                  <a:pos x="168" y="36"/>
                </a:cxn>
                <a:cxn ang="0">
                  <a:pos x="164" y="30"/>
                </a:cxn>
                <a:cxn ang="0">
                  <a:pos x="164" y="20"/>
                </a:cxn>
                <a:cxn ang="0">
                  <a:pos x="160" y="14"/>
                </a:cxn>
                <a:cxn ang="0">
                  <a:pos x="158" y="16"/>
                </a:cxn>
                <a:cxn ang="0">
                  <a:pos x="148" y="18"/>
                </a:cxn>
                <a:cxn ang="0">
                  <a:pos x="138" y="16"/>
                </a:cxn>
                <a:cxn ang="0">
                  <a:pos x="134" y="6"/>
                </a:cxn>
                <a:cxn ang="0">
                  <a:pos x="124" y="4"/>
                </a:cxn>
                <a:cxn ang="0">
                  <a:pos x="110" y="0"/>
                </a:cxn>
                <a:cxn ang="0">
                  <a:pos x="96" y="0"/>
                </a:cxn>
                <a:cxn ang="0">
                  <a:pos x="92" y="4"/>
                </a:cxn>
                <a:cxn ang="0">
                  <a:pos x="92" y="10"/>
                </a:cxn>
                <a:cxn ang="0">
                  <a:pos x="98" y="14"/>
                </a:cxn>
                <a:cxn ang="0">
                  <a:pos x="86" y="18"/>
                </a:cxn>
                <a:cxn ang="0">
                  <a:pos x="76" y="18"/>
                </a:cxn>
                <a:cxn ang="0">
                  <a:pos x="64" y="18"/>
                </a:cxn>
                <a:cxn ang="0">
                  <a:pos x="60" y="10"/>
                </a:cxn>
                <a:cxn ang="0">
                  <a:pos x="58" y="6"/>
                </a:cxn>
                <a:cxn ang="0">
                  <a:pos x="44" y="2"/>
                </a:cxn>
                <a:cxn ang="0">
                  <a:pos x="30" y="2"/>
                </a:cxn>
                <a:cxn ang="0">
                  <a:pos x="18" y="4"/>
                </a:cxn>
              </a:cxnLst>
              <a:rect l="0" t="0" r="r" b="b"/>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09" name="Freeform 202"/>
            <p:cNvSpPr>
              <a:spLocks/>
            </p:cNvSpPr>
            <p:nvPr/>
          </p:nvSpPr>
          <p:spPr bwMode="ltGray">
            <a:xfrm>
              <a:off x="6855845" y="5130670"/>
              <a:ext cx="26052" cy="25211"/>
            </a:xfrm>
            <a:custGeom>
              <a:avLst/>
              <a:gdLst/>
              <a:ahLst/>
              <a:cxnLst>
                <a:cxn ang="0">
                  <a:pos x="0" y="6"/>
                </a:cxn>
                <a:cxn ang="0">
                  <a:pos x="4" y="10"/>
                </a:cxn>
                <a:cxn ang="0">
                  <a:pos x="8" y="14"/>
                </a:cxn>
                <a:cxn ang="0">
                  <a:pos x="10" y="8"/>
                </a:cxn>
                <a:cxn ang="0">
                  <a:pos x="18" y="2"/>
                </a:cxn>
                <a:cxn ang="0">
                  <a:pos x="12" y="0"/>
                </a:cxn>
                <a:cxn ang="0">
                  <a:pos x="4" y="2"/>
                </a:cxn>
                <a:cxn ang="0">
                  <a:pos x="0" y="6"/>
                </a:cxn>
              </a:cxnLst>
              <a:rect l="0" t="0" r="r" b="b"/>
              <a:pathLst>
                <a:path w="19" h="15">
                  <a:moveTo>
                    <a:pt x="0" y="6"/>
                  </a:moveTo>
                  <a:lnTo>
                    <a:pt x="4" y="10"/>
                  </a:lnTo>
                  <a:lnTo>
                    <a:pt x="8" y="14"/>
                  </a:lnTo>
                  <a:lnTo>
                    <a:pt x="10" y="8"/>
                  </a:lnTo>
                  <a:lnTo>
                    <a:pt x="18" y="2"/>
                  </a:lnTo>
                  <a:lnTo>
                    <a:pt x="12" y="0"/>
                  </a:lnTo>
                  <a:lnTo>
                    <a:pt x="4" y="2"/>
                  </a:lnTo>
                  <a:lnTo>
                    <a:pt x="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0" name="Freeform 203"/>
            <p:cNvSpPr>
              <a:spLocks/>
            </p:cNvSpPr>
            <p:nvPr/>
          </p:nvSpPr>
          <p:spPr bwMode="ltGray">
            <a:xfrm>
              <a:off x="6883345" y="5127704"/>
              <a:ext cx="27499" cy="25211"/>
            </a:xfrm>
            <a:custGeom>
              <a:avLst/>
              <a:gdLst/>
              <a:ahLst/>
              <a:cxnLst>
                <a:cxn ang="0">
                  <a:pos x="0" y="14"/>
                </a:cxn>
                <a:cxn ang="0">
                  <a:pos x="10" y="14"/>
                </a:cxn>
                <a:cxn ang="0">
                  <a:pos x="14" y="8"/>
                </a:cxn>
                <a:cxn ang="0">
                  <a:pos x="18" y="4"/>
                </a:cxn>
                <a:cxn ang="0">
                  <a:pos x="14" y="0"/>
                </a:cxn>
                <a:cxn ang="0">
                  <a:pos x="8" y="2"/>
                </a:cxn>
                <a:cxn ang="0">
                  <a:pos x="4" y="6"/>
                </a:cxn>
                <a:cxn ang="0">
                  <a:pos x="0" y="14"/>
                </a:cxn>
              </a:cxnLst>
              <a:rect l="0" t="0" r="r" b="b"/>
              <a:pathLst>
                <a:path w="19" h="15">
                  <a:moveTo>
                    <a:pt x="0" y="14"/>
                  </a:moveTo>
                  <a:lnTo>
                    <a:pt x="10" y="14"/>
                  </a:lnTo>
                  <a:lnTo>
                    <a:pt x="14" y="8"/>
                  </a:lnTo>
                  <a:lnTo>
                    <a:pt x="18" y="4"/>
                  </a:lnTo>
                  <a:lnTo>
                    <a:pt x="14" y="0"/>
                  </a:lnTo>
                  <a:lnTo>
                    <a:pt x="8" y="2"/>
                  </a:lnTo>
                  <a:lnTo>
                    <a:pt x="4" y="6"/>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1" name="Freeform 204"/>
            <p:cNvSpPr>
              <a:spLocks/>
            </p:cNvSpPr>
            <p:nvPr/>
          </p:nvSpPr>
          <p:spPr bwMode="ltGray">
            <a:xfrm>
              <a:off x="6913739" y="5114358"/>
              <a:ext cx="60789" cy="35591"/>
            </a:xfrm>
            <a:custGeom>
              <a:avLst/>
              <a:gdLst/>
              <a:ahLst/>
              <a:cxnLst>
                <a:cxn ang="0">
                  <a:pos x="0" y="20"/>
                </a:cxn>
                <a:cxn ang="0">
                  <a:pos x="12" y="16"/>
                </a:cxn>
                <a:cxn ang="0">
                  <a:pos x="18" y="14"/>
                </a:cxn>
                <a:cxn ang="0">
                  <a:pos x="24" y="10"/>
                </a:cxn>
                <a:cxn ang="0">
                  <a:pos x="28" y="8"/>
                </a:cxn>
                <a:cxn ang="0">
                  <a:pos x="34" y="10"/>
                </a:cxn>
                <a:cxn ang="0">
                  <a:pos x="42" y="6"/>
                </a:cxn>
                <a:cxn ang="0">
                  <a:pos x="40" y="2"/>
                </a:cxn>
                <a:cxn ang="0">
                  <a:pos x="32" y="2"/>
                </a:cxn>
                <a:cxn ang="0">
                  <a:pos x="20" y="0"/>
                </a:cxn>
                <a:cxn ang="0">
                  <a:pos x="16" y="6"/>
                </a:cxn>
                <a:cxn ang="0">
                  <a:pos x="22" y="8"/>
                </a:cxn>
                <a:cxn ang="0">
                  <a:pos x="18" y="12"/>
                </a:cxn>
                <a:cxn ang="0">
                  <a:pos x="10" y="8"/>
                </a:cxn>
                <a:cxn ang="0">
                  <a:pos x="2" y="12"/>
                </a:cxn>
                <a:cxn ang="0">
                  <a:pos x="0" y="20"/>
                </a:cxn>
              </a:cxnLst>
              <a:rect l="0" t="0" r="r" b="b"/>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2" name="Freeform 205"/>
            <p:cNvSpPr>
              <a:spLocks/>
            </p:cNvSpPr>
            <p:nvPr/>
          </p:nvSpPr>
          <p:spPr bwMode="ltGray">
            <a:xfrm>
              <a:off x="6973081" y="5135119"/>
              <a:ext cx="46316" cy="28175"/>
            </a:xfrm>
            <a:custGeom>
              <a:avLst/>
              <a:gdLst/>
              <a:ahLst/>
              <a:cxnLst>
                <a:cxn ang="0">
                  <a:pos x="0" y="12"/>
                </a:cxn>
                <a:cxn ang="0">
                  <a:pos x="6" y="10"/>
                </a:cxn>
                <a:cxn ang="0">
                  <a:pos x="12" y="12"/>
                </a:cxn>
                <a:cxn ang="0">
                  <a:pos x="22" y="16"/>
                </a:cxn>
                <a:cxn ang="0">
                  <a:pos x="28" y="12"/>
                </a:cxn>
                <a:cxn ang="0">
                  <a:pos x="30" y="8"/>
                </a:cxn>
                <a:cxn ang="0">
                  <a:pos x="24" y="4"/>
                </a:cxn>
                <a:cxn ang="0">
                  <a:pos x="20" y="4"/>
                </a:cxn>
                <a:cxn ang="0">
                  <a:pos x="18" y="0"/>
                </a:cxn>
                <a:cxn ang="0">
                  <a:pos x="12" y="0"/>
                </a:cxn>
                <a:cxn ang="0">
                  <a:pos x="8" y="2"/>
                </a:cxn>
                <a:cxn ang="0">
                  <a:pos x="2" y="6"/>
                </a:cxn>
                <a:cxn ang="0">
                  <a:pos x="0" y="12"/>
                </a:cxn>
              </a:cxnLst>
              <a:rect l="0" t="0" r="r" b="b"/>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3" name="Freeform 206"/>
            <p:cNvSpPr>
              <a:spLocks/>
            </p:cNvSpPr>
            <p:nvPr/>
          </p:nvSpPr>
          <p:spPr bwMode="ltGray">
            <a:xfrm>
              <a:off x="6619929" y="4957167"/>
              <a:ext cx="41973" cy="50420"/>
            </a:xfrm>
            <a:custGeom>
              <a:avLst/>
              <a:gdLst/>
              <a:ahLst/>
              <a:cxnLst>
                <a:cxn ang="0">
                  <a:pos x="0" y="14"/>
                </a:cxn>
                <a:cxn ang="0">
                  <a:pos x="6" y="12"/>
                </a:cxn>
                <a:cxn ang="0">
                  <a:pos x="10" y="22"/>
                </a:cxn>
                <a:cxn ang="0">
                  <a:pos x="20" y="28"/>
                </a:cxn>
                <a:cxn ang="0">
                  <a:pos x="28" y="26"/>
                </a:cxn>
                <a:cxn ang="0">
                  <a:pos x="24" y="22"/>
                </a:cxn>
                <a:cxn ang="0">
                  <a:pos x="26" y="16"/>
                </a:cxn>
                <a:cxn ang="0">
                  <a:pos x="16" y="14"/>
                </a:cxn>
                <a:cxn ang="0">
                  <a:pos x="16" y="8"/>
                </a:cxn>
                <a:cxn ang="0">
                  <a:pos x="16" y="2"/>
                </a:cxn>
                <a:cxn ang="0">
                  <a:pos x="12" y="0"/>
                </a:cxn>
                <a:cxn ang="0">
                  <a:pos x="8" y="6"/>
                </a:cxn>
                <a:cxn ang="0">
                  <a:pos x="6" y="2"/>
                </a:cxn>
                <a:cxn ang="0">
                  <a:pos x="2" y="8"/>
                </a:cxn>
                <a:cxn ang="0">
                  <a:pos x="0" y="14"/>
                </a:cxn>
              </a:cxnLst>
              <a:rect l="0" t="0" r="r" b="b"/>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4" name="Freeform 207"/>
            <p:cNvSpPr>
              <a:spLocks/>
            </p:cNvSpPr>
            <p:nvPr/>
          </p:nvSpPr>
          <p:spPr bwMode="ltGray">
            <a:xfrm>
              <a:off x="6676374" y="4985342"/>
              <a:ext cx="27500" cy="25211"/>
            </a:xfrm>
            <a:custGeom>
              <a:avLst/>
              <a:gdLst/>
              <a:ahLst/>
              <a:cxnLst>
                <a:cxn ang="0">
                  <a:pos x="0" y="10"/>
                </a:cxn>
                <a:cxn ang="0">
                  <a:pos x="8" y="14"/>
                </a:cxn>
                <a:cxn ang="0">
                  <a:pos x="18" y="14"/>
                </a:cxn>
                <a:cxn ang="0">
                  <a:pos x="16" y="4"/>
                </a:cxn>
                <a:cxn ang="0">
                  <a:pos x="10" y="0"/>
                </a:cxn>
                <a:cxn ang="0">
                  <a:pos x="4" y="0"/>
                </a:cxn>
                <a:cxn ang="0">
                  <a:pos x="0" y="10"/>
                </a:cxn>
              </a:cxnLst>
              <a:rect l="0" t="0" r="r" b="b"/>
              <a:pathLst>
                <a:path w="19" h="15">
                  <a:moveTo>
                    <a:pt x="0" y="10"/>
                  </a:moveTo>
                  <a:lnTo>
                    <a:pt x="8" y="14"/>
                  </a:lnTo>
                  <a:lnTo>
                    <a:pt x="18" y="14"/>
                  </a:lnTo>
                  <a:lnTo>
                    <a:pt x="16" y="4"/>
                  </a:lnTo>
                  <a:lnTo>
                    <a:pt x="10" y="0"/>
                  </a:lnTo>
                  <a:lnTo>
                    <a:pt x="4" y="0"/>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5" name="Freeform 208"/>
            <p:cNvSpPr>
              <a:spLocks/>
            </p:cNvSpPr>
            <p:nvPr/>
          </p:nvSpPr>
          <p:spPr bwMode="ltGray">
            <a:xfrm>
              <a:off x="6401379" y="4890434"/>
              <a:ext cx="21710" cy="29659"/>
            </a:xfrm>
            <a:custGeom>
              <a:avLst/>
              <a:gdLst/>
              <a:ahLst/>
              <a:cxnLst>
                <a:cxn ang="0">
                  <a:pos x="0" y="4"/>
                </a:cxn>
                <a:cxn ang="0">
                  <a:pos x="10" y="16"/>
                </a:cxn>
                <a:cxn ang="0">
                  <a:pos x="14" y="14"/>
                </a:cxn>
                <a:cxn ang="0">
                  <a:pos x="14" y="6"/>
                </a:cxn>
                <a:cxn ang="0">
                  <a:pos x="6" y="0"/>
                </a:cxn>
                <a:cxn ang="0">
                  <a:pos x="0" y="4"/>
                </a:cxn>
              </a:cxnLst>
              <a:rect l="0" t="0" r="r" b="b"/>
              <a:pathLst>
                <a:path w="15" h="17">
                  <a:moveTo>
                    <a:pt x="0" y="4"/>
                  </a:moveTo>
                  <a:lnTo>
                    <a:pt x="10" y="16"/>
                  </a:lnTo>
                  <a:lnTo>
                    <a:pt x="14" y="14"/>
                  </a:lnTo>
                  <a:lnTo>
                    <a:pt x="14" y="6"/>
                  </a:lnTo>
                  <a:lnTo>
                    <a:pt x="6"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6" name="Freeform 209"/>
            <p:cNvSpPr>
              <a:spLocks/>
            </p:cNvSpPr>
            <p:nvPr/>
          </p:nvSpPr>
          <p:spPr bwMode="ltGray">
            <a:xfrm>
              <a:off x="6439009" y="4961615"/>
              <a:ext cx="20263" cy="32625"/>
            </a:xfrm>
            <a:custGeom>
              <a:avLst/>
              <a:gdLst/>
              <a:ahLst/>
              <a:cxnLst>
                <a:cxn ang="0">
                  <a:pos x="0" y="6"/>
                </a:cxn>
                <a:cxn ang="0">
                  <a:pos x="6" y="16"/>
                </a:cxn>
                <a:cxn ang="0">
                  <a:pos x="14" y="18"/>
                </a:cxn>
                <a:cxn ang="0">
                  <a:pos x="14" y="14"/>
                </a:cxn>
                <a:cxn ang="0">
                  <a:pos x="8" y="4"/>
                </a:cxn>
                <a:cxn ang="0">
                  <a:pos x="4" y="2"/>
                </a:cxn>
                <a:cxn ang="0">
                  <a:pos x="0" y="0"/>
                </a:cxn>
                <a:cxn ang="0">
                  <a:pos x="0" y="6"/>
                </a:cxn>
              </a:cxnLst>
              <a:rect l="0" t="0" r="r" b="b"/>
              <a:pathLst>
                <a:path w="15" h="19">
                  <a:moveTo>
                    <a:pt x="0" y="6"/>
                  </a:moveTo>
                  <a:lnTo>
                    <a:pt x="6" y="16"/>
                  </a:lnTo>
                  <a:lnTo>
                    <a:pt x="14" y="18"/>
                  </a:lnTo>
                  <a:lnTo>
                    <a:pt x="14" y="14"/>
                  </a:lnTo>
                  <a:lnTo>
                    <a:pt x="8" y="4"/>
                  </a:lnTo>
                  <a:lnTo>
                    <a:pt x="4" y="2"/>
                  </a:lnTo>
                  <a:lnTo>
                    <a:pt x="0" y="0"/>
                  </a:lnTo>
                  <a:lnTo>
                    <a:pt x="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7" name="Freeform 210"/>
            <p:cNvSpPr>
              <a:spLocks/>
            </p:cNvSpPr>
            <p:nvPr/>
          </p:nvSpPr>
          <p:spPr bwMode="ltGray">
            <a:xfrm>
              <a:off x="6989002" y="5080251"/>
              <a:ext cx="85394" cy="43006"/>
            </a:xfrm>
            <a:custGeom>
              <a:avLst/>
              <a:gdLst/>
              <a:ahLst/>
              <a:cxnLst>
                <a:cxn ang="0">
                  <a:pos x="0" y="22"/>
                </a:cxn>
                <a:cxn ang="0">
                  <a:pos x="6" y="24"/>
                </a:cxn>
                <a:cxn ang="0">
                  <a:pos x="8" y="20"/>
                </a:cxn>
                <a:cxn ang="0">
                  <a:pos x="22" y="20"/>
                </a:cxn>
                <a:cxn ang="0">
                  <a:pos x="26" y="22"/>
                </a:cxn>
                <a:cxn ang="0">
                  <a:pos x="32" y="18"/>
                </a:cxn>
                <a:cxn ang="0">
                  <a:pos x="38" y="18"/>
                </a:cxn>
                <a:cxn ang="0">
                  <a:pos x="58" y="8"/>
                </a:cxn>
                <a:cxn ang="0">
                  <a:pos x="58" y="0"/>
                </a:cxn>
                <a:cxn ang="0">
                  <a:pos x="54" y="0"/>
                </a:cxn>
                <a:cxn ang="0">
                  <a:pos x="52" y="8"/>
                </a:cxn>
                <a:cxn ang="0">
                  <a:pos x="36" y="10"/>
                </a:cxn>
                <a:cxn ang="0">
                  <a:pos x="30" y="14"/>
                </a:cxn>
                <a:cxn ang="0">
                  <a:pos x="24" y="10"/>
                </a:cxn>
                <a:cxn ang="0">
                  <a:pos x="18" y="8"/>
                </a:cxn>
                <a:cxn ang="0">
                  <a:pos x="8" y="14"/>
                </a:cxn>
                <a:cxn ang="0">
                  <a:pos x="0" y="22"/>
                </a:cxn>
              </a:cxnLst>
              <a:rect l="0" t="0" r="r" b="b"/>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8" name="Freeform 211"/>
            <p:cNvSpPr>
              <a:spLocks/>
            </p:cNvSpPr>
            <p:nvPr/>
          </p:nvSpPr>
          <p:spPr bwMode="ltGray">
            <a:xfrm>
              <a:off x="7087421" y="5043178"/>
              <a:ext cx="105657" cy="106772"/>
            </a:xfrm>
            <a:custGeom>
              <a:avLst/>
              <a:gdLst/>
              <a:ahLst/>
              <a:cxnLst>
                <a:cxn ang="0">
                  <a:pos x="0" y="60"/>
                </a:cxn>
                <a:cxn ang="0">
                  <a:pos x="6" y="54"/>
                </a:cxn>
                <a:cxn ang="0">
                  <a:pos x="2" y="54"/>
                </a:cxn>
                <a:cxn ang="0">
                  <a:pos x="4" y="42"/>
                </a:cxn>
                <a:cxn ang="0">
                  <a:pos x="22" y="32"/>
                </a:cxn>
                <a:cxn ang="0">
                  <a:pos x="28" y="24"/>
                </a:cxn>
                <a:cxn ang="0">
                  <a:pos x="28" y="22"/>
                </a:cxn>
                <a:cxn ang="0">
                  <a:pos x="52" y="8"/>
                </a:cxn>
                <a:cxn ang="0">
                  <a:pos x="60" y="8"/>
                </a:cxn>
                <a:cxn ang="0">
                  <a:pos x="68" y="0"/>
                </a:cxn>
                <a:cxn ang="0">
                  <a:pos x="72" y="2"/>
                </a:cxn>
                <a:cxn ang="0">
                  <a:pos x="64" y="12"/>
                </a:cxn>
                <a:cxn ang="0">
                  <a:pos x="60" y="14"/>
                </a:cxn>
                <a:cxn ang="0">
                  <a:pos x="54" y="18"/>
                </a:cxn>
                <a:cxn ang="0">
                  <a:pos x="40" y="32"/>
                </a:cxn>
                <a:cxn ang="0">
                  <a:pos x="36" y="34"/>
                </a:cxn>
                <a:cxn ang="0">
                  <a:pos x="34" y="42"/>
                </a:cxn>
                <a:cxn ang="0">
                  <a:pos x="28" y="44"/>
                </a:cxn>
                <a:cxn ang="0">
                  <a:pos x="26" y="50"/>
                </a:cxn>
                <a:cxn ang="0">
                  <a:pos x="18" y="52"/>
                </a:cxn>
                <a:cxn ang="0">
                  <a:pos x="14" y="52"/>
                </a:cxn>
                <a:cxn ang="0">
                  <a:pos x="6" y="62"/>
                </a:cxn>
                <a:cxn ang="0">
                  <a:pos x="0" y="60"/>
                </a:cxn>
              </a:cxnLst>
              <a:rect l="0" t="0" r="r" b="b"/>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19" name="Freeform 212"/>
            <p:cNvSpPr>
              <a:spLocks/>
            </p:cNvSpPr>
            <p:nvPr/>
          </p:nvSpPr>
          <p:spPr bwMode="ltGray">
            <a:xfrm>
              <a:off x="7177157" y="4863742"/>
              <a:ext cx="34736" cy="28176"/>
            </a:xfrm>
            <a:custGeom>
              <a:avLst/>
              <a:gdLst/>
              <a:ahLst/>
              <a:cxnLst>
                <a:cxn ang="0">
                  <a:pos x="0" y="14"/>
                </a:cxn>
                <a:cxn ang="0">
                  <a:pos x="8" y="16"/>
                </a:cxn>
                <a:cxn ang="0">
                  <a:pos x="22" y="8"/>
                </a:cxn>
                <a:cxn ang="0">
                  <a:pos x="24" y="0"/>
                </a:cxn>
                <a:cxn ang="0">
                  <a:pos x="10" y="0"/>
                </a:cxn>
                <a:cxn ang="0">
                  <a:pos x="2" y="6"/>
                </a:cxn>
                <a:cxn ang="0">
                  <a:pos x="0" y="14"/>
                </a:cxn>
              </a:cxnLst>
              <a:rect l="0" t="0" r="r" b="b"/>
              <a:pathLst>
                <a:path w="25" h="17">
                  <a:moveTo>
                    <a:pt x="0" y="14"/>
                  </a:moveTo>
                  <a:lnTo>
                    <a:pt x="8" y="16"/>
                  </a:lnTo>
                  <a:lnTo>
                    <a:pt x="22" y="8"/>
                  </a:lnTo>
                  <a:lnTo>
                    <a:pt x="24" y="0"/>
                  </a:lnTo>
                  <a:lnTo>
                    <a:pt x="10" y="0"/>
                  </a:lnTo>
                  <a:lnTo>
                    <a:pt x="2" y="6"/>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0" name="Freeform 213"/>
            <p:cNvSpPr>
              <a:spLocks/>
            </p:cNvSpPr>
            <p:nvPr/>
          </p:nvSpPr>
          <p:spPr bwMode="ltGray">
            <a:xfrm>
              <a:off x="6980317" y="4710999"/>
              <a:ext cx="188155" cy="306968"/>
            </a:xfrm>
            <a:custGeom>
              <a:avLst/>
              <a:gdLst/>
              <a:ahLst/>
              <a:cxnLst>
                <a:cxn ang="0">
                  <a:pos x="116" y="10"/>
                </a:cxn>
                <a:cxn ang="0">
                  <a:pos x="110" y="18"/>
                </a:cxn>
                <a:cxn ang="0">
                  <a:pos x="86" y="30"/>
                </a:cxn>
                <a:cxn ang="0">
                  <a:pos x="64" y="32"/>
                </a:cxn>
                <a:cxn ang="0">
                  <a:pos x="50" y="30"/>
                </a:cxn>
                <a:cxn ang="0">
                  <a:pos x="42" y="42"/>
                </a:cxn>
                <a:cxn ang="0">
                  <a:pos x="30" y="46"/>
                </a:cxn>
                <a:cxn ang="0">
                  <a:pos x="22" y="66"/>
                </a:cxn>
                <a:cxn ang="0">
                  <a:pos x="18" y="84"/>
                </a:cxn>
                <a:cxn ang="0">
                  <a:pos x="12" y="108"/>
                </a:cxn>
                <a:cxn ang="0">
                  <a:pos x="0" y="124"/>
                </a:cxn>
                <a:cxn ang="0">
                  <a:pos x="4" y="142"/>
                </a:cxn>
                <a:cxn ang="0">
                  <a:pos x="12" y="144"/>
                </a:cxn>
                <a:cxn ang="0">
                  <a:pos x="8" y="168"/>
                </a:cxn>
                <a:cxn ang="0">
                  <a:pos x="12" y="180"/>
                </a:cxn>
                <a:cxn ang="0">
                  <a:pos x="32" y="176"/>
                </a:cxn>
                <a:cxn ang="0">
                  <a:pos x="28" y="162"/>
                </a:cxn>
                <a:cxn ang="0">
                  <a:pos x="32" y="150"/>
                </a:cxn>
                <a:cxn ang="0">
                  <a:pos x="34" y="130"/>
                </a:cxn>
                <a:cxn ang="0">
                  <a:pos x="36" y="118"/>
                </a:cxn>
                <a:cxn ang="0">
                  <a:pos x="48" y="114"/>
                </a:cxn>
                <a:cxn ang="0">
                  <a:pos x="40" y="128"/>
                </a:cxn>
                <a:cxn ang="0">
                  <a:pos x="50" y="142"/>
                </a:cxn>
                <a:cxn ang="0">
                  <a:pos x="50" y="152"/>
                </a:cxn>
                <a:cxn ang="0">
                  <a:pos x="58" y="148"/>
                </a:cxn>
                <a:cxn ang="0">
                  <a:pos x="76" y="142"/>
                </a:cxn>
                <a:cxn ang="0">
                  <a:pos x="72" y="134"/>
                </a:cxn>
                <a:cxn ang="0">
                  <a:pos x="68" y="128"/>
                </a:cxn>
                <a:cxn ang="0">
                  <a:pos x="64" y="102"/>
                </a:cxn>
                <a:cxn ang="0">
                  <a:pos x="64" y="90"/>
                </a:cxn>
                <a:cxn ang="0">
                  <a:pos x="76" y="70"/>
                </a:cxn>
                <a:cxn ang="0">
                  <a:pos x="92" y="66"/>
                </a:cxn>
                <a:cxn ang="0">
                  <a:pos x="80" y="60"/>
                </a:cxn>
                <a:cxn ang="0">
                  <a:pos x="66" y="68"/>
                </a:cxn>
                <a:cxn ang="0">
                  <a:pos x="54" y="72"/>
                </a:cxn>
                <a:cxn ang="0">
                  <a:pos x="44" y="82"/>
                </a:cxn>
                <a:cxn ang="0">
                  <a:pos x="34" y="74"/>
                </a:cxn>
                <a:cxn ang="0">
                  <a:pos x="38" y="54"/>
                </a:cxn>
                <a:cxn ang="0">
                  <a:pos x="52" y="48"/>
                </a:cxn>
                <a:cxn ang="0">
                  <a:pos x="66" y="44"/>
                </a:cxn>
                <a:cxn ang="0">
                  <a:pos x="88" y="36"/>
                </a:cxn>
                <a:cxn ang="0">
                  <a:pos x="106" y="32"/>
                </a:cxn>
                <a:cxn ang="0">
                  <a:pos x="120" y="18"/>
                </a:cxn>
                <a:cxn ang="0">
                  <a:pos x="130" y="0"/>
                </a:cxn>
              </a:cxnLst>
              <a:rect l="0" t="0" r="r" b="b"/>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1" name="Freeform 214"/>
            <p:cNvSpPr>
              <a:spLocks/>
            </p:cNvSpPr>
            <p:nvPr/>
          </p:nvSpPr>
          <p:spPr bwMode="ltGray">
            <a:xfrm>
              <a:off x="7294392" y="4954201"/>
              <a:ext cx="27499" cy="45971"/>
            </a:xfrm>
            <a:custGeom>
              <a:avLst/>
              <a:gdLst/>
              <a:ahLst/>
              <a:cxnLst>
                <a:cxn ang="0">
                  <a:pos x="4" y="10"/>
                </a:cxn>
                <a:cxn ang="0">
                  <a:pos x="12" y="2"/>
                </a:cxn>
                <a:cxn ang="0">
                  <a:pos x="18" y="0"/>
                </a:cxn>
                <a:cxn ang="0">
                  <a:pos x="14" y="8"/>
                </a:cxn>
                <a:cxn ang="0">
                  <a:pos x="8" y="20"/>
                </a:cxn>
                <a:cxn ang="0">
                  <a:pos x="0" y="26"/>
                </a:cxn>
                <a:cxn ang="0">
                  <a:pos x="4" y="10"/>
                </a:cxn>
              </a:cxnLst>
              <a:rect l="0" t="0" r="r" b="b"/>
              <a:pathLst>
                <a:path w="19" h="27">
                  <a:moveTo>
                    <a:pt x="4" y="10"/>
                  </a:moveTo>
                  <a:lnTo>
                    <a:pt x="12" y="2"/>
                  </a:lnTo>
                  <a:lnTo>
                    <a:pt x="18" y="0"/>
                  </a:lnTo>
                  <a:lnTo>
                    <a:pt x="14" y="8"/>
                  </a:lnTo>
                  <a:lnTo>
                    <a:pt x="8" y="20"/>
                  </a:lnTo>
                  <a:lnTo>
                    <a:pt x="0" y="26"/>
                  </a:lnTo>
                  <a:lnTo>
                    <a:pt x="4"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2" name="Freeform 215"/>
            <p:cNvSpPr>
              <a:spLocks/>
            </p:cNvSpPr>
            <p:nvPr/>
          </p:nvSpPr>
          <p:spPr bwMode="ltGray">
            <a:xfrm>
              <a:off x="7222025" y="4663545"/>
              <a:ext cx="41973" cy="100840"/>
            </a:xfrm>
            <a:custGeom>
              <a:avLst/>
              <a:gdLst/>
              <a:ahLst/>
              <a:cxnLst>
                <a:cxn ang="0">
                  <a:pos x="12" y="34"/>
                </a:cxn>
                <a:cxn ang="0">
                  <a:pos x="28" y="36"/>
                </a:cxn>
                <a:cxn ang="0">
                  <a:pos x="18" y="28"/>
                </a:cxn>
                <a:cxn ang="0">
                  <a:pos x="20" y="20"/>
                </a:cxn>
                <a:cxn ang="0">
                  <a:pos x="28" y="12"/>
                </a:cxn>
                <a:cxn ang="0">
                  <a:pos x="20" y="12"/>
                </a:cxn>
                <a:cxn ang="0">
                  <a:pos x="12" y="24"/>
                </a:cxn>
                <a:cxn ang="0">
                  <a:pos x="8" y="22"/>
                </a:cxn>
                <a:cxn ang="0">
                  <a:pos x="12" y="14"/>
                </a:cxn>
                <a:cxn ang="0">
                  <a:pos x="6" y="6"/>
                </a:cxn>
                <a:cxn ang="0">
                  <a:pos x="8" y="0"/>
                </a:cxn>
                <a:cxn ang="0">
                  <a:pos x="0" y="20"/>
                </a:cxn>
                <a:cxn ang="0">
                  <a:pos x="6" y="30"/>
                </a:cxn>
                <a:cxn ang="0">
                  <a:pos x="6" y="38"/>
                </a:cxn>
                <a:cxn ang="0">
                  <a:pos x="6" y="50"/>
                </a:cxn>
                <a:cxn ang="0">
                  <a:pos x="20" y="58"/>
                </a:cxn>
                <a:cxn ang="0">
                  <a:pos x="12" y="46"/>
                </a:cxn>
                <a:cxn ang="0">
                  <a:pos x="12" y="34"/>
                </a:cxn>
              </a:cxnLst>
              <a:rect l="0" t="0" r="r" b="b"/>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3" name="Freeform 216"/>
            <p:cNvSpPr>
              <a:spLocks/>
            </p:cNvSpPr>
            <p:nvPr/>
          </p:nvSpPr>
          <p:spPr bwMode="ltGray">
            <a:xfrm>
              <a:off x="7243735" y="4639819"/>
              <a:ext cx="17368" cy="35591"/>
            </a:xfrm>
            <a:custGeom>
              <a:avLst/>
              <a:gdLst/>
              <a:ahLst/>
              <a:cxnLst>
                <a:cxn ang="0">
                  <a:pos x="4" y="0"/>
                </a:cxn>
                <a:cxn ang="0">
                  <a:pos x="0" y="10"/>
                </a:cxn>
                <a:cxn ang="0">
                  <a:pos x="2" y="20"/>
                </a:cxn>
                <a:cxn ang="0">
                  <a:pos x="12" y="12"/>
                </a:cxn>
                <a:cxn ang="0">
                  <a:pos x="4" y="0"/>
                </a:cxn>
              </a:cxnLst>
              <a:rect l="0" t="0" r="r" b="b"/>
              <a:pathLst>
                <a:path w="13" h="21">
                  <a:moveTo>
                    <a:pt x="4" y="0"/>
                  </a:moveTo>
                  <a:lnTo>
                    <a:pt x="0" y="10"/>
                  </a:lnTo>
                  <a:lnTo>
                    <a:pt x="2" y="20"/>
                  </a:lnTo>
                  <a:lnTo>
                    <a:pt x="12" y="1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4" name="Freeform 217"/>
            <p:cNvSpPr>
              <a:spLocks/>
            </p:cNvSpPr>
            <p:nvPr/>
          </p:nvSpPr>
          <p:spPr bwMode="ltGray">
            <a:xfrm>
              <a:off x="6719795" y="4688754"/>
              <a:ext cx="277891" cy="311417"/>
            </a:xfrm>
            <a:custGeom>
              <a:avLst/>
              <a:gdLst/>
              <a:ahLst/>
              <a:cxnLst>
                <a:cxn ang="0">
                  <a:pos x="172" y="12"/>
                </a:cxn>
                <a:cxn ang="0">
                  <a:pos x="162" y="18"/>
                </a:cxn>
                <a:cxn ang="0">
                  <a:pos x="164" y="22"/>
                </a:cxn>
                <a:cxn ang="0">
                  <a:pos x="174" y="46"/>
                </a:cxn>
                <a:cxn ang="0">
                  <a:pos x="190" y="62"/>
                </a:cxn>
                <a:cxn ang="0">
                  <a:pos x="174" y="66"/>
                </a:cxn>
                <a:cxn ang="0">
                  <a:pos x="170" y="70"/>
                </a:cxn>
                <a:cxn ang="0">
                  <a:pos x="162" y="82"/>
                </a:cxn>
                <a:cxn ang="0">
                  <a:pos x="160" y="106"/>
                </a:cxn>
                <a:cxn ang="0">
                  <a:pos x="154" y="116"/>
                </a:cxn>
                <a:cxn ang="0">
                  <a:pos x="142" y="120"/>
                </a:cxn>
                <a:cxn ang="0">
                  <a:pos x="138" y="134"/>
                </a:cxn>
                <a:cxn ang="0">
                  <a:pos x="146" y="140"/>
                </a:cxn>
                <a:cxn ang="0">
                  <a:pos x="138" y="152"/>
                </a:cxn>
                <a:cxn ang="0">
                  <a:pos x="132" y="162"/>
                </a:cxn>
                <a:cxn ang="0">
                  <a:pos x="110" y="182"/>
                </a:cxn>
                <a:cxn ang="0">
                  <a:pos x="100" y="184"/>
                </a:cxn>
                <a:cxn ang="0">
                  <a:pos x="96" y="168"/>
                </a:cxn>
                <a:cxn ang="0">
                  <a:pos x="78" y="176"/>
                </a:cxn>
                <a:cxn ang="0">
                  <a:pos x="66" y="178"/>
                </a:cxn>
                <a:cxn ang="0">
                  <a:pos x="52" y="180"/>
                </a:cxn>
                <a:cxn ang="0">
                  <a:pos x="54" y="166"/>
                </a:cxn>
                <a:cxn ang="0">
                  <a:pos x="44" y="174"/>
                </a:cxn>
                <a:cxn ang="0">
                  <a:pos x="28" y="172"/>
                </a:cxn>
                <a:cxn ang="0">
                  <a:pos x="22" y="150"/>
                </a:cxn>
                <a:cxn ang="0">
                  <a:pos x="22" y="140"/>
                </a:cxn>
                <a:cxn ang="0">
                  <a:pos x="14" y="144"/>
                </a:cxn>
                <a:cxn ang="0">
                  <a:pos x="2" y="112"/>
                </a:cxn>
                <a:cxn ang="0">
                  <a:pos x="8" y="92"/>
                </a:cxn>
                <a:cxn ang="0">
                  <a:pos x="10" y="82"/>
                </a:cxn>
                <a:cxn ang="0">
                  <a:pos x="18" y="84"/>
                </a:cxn>
                <a:cxn ang="0">
                  <a:pos x="36" y="98"/>
                </a:cxn>
                <a:cxn ang="0">
                  <a:pos x="50" y="94"/>
                </a:cxn>
                <a:cxn ang="0">
                  <a:pos x="70" y="88"/>
                </a:cxn>
                <a:cxn ang="0">
                  <a:pos x="86" y="68"/>
                </a:cxn>
                <a:cxn ang="0">
                  <a:pos x="92" y="70"/>
                </a:cxn>
                <a:cxn ang="0">
                  <a:pos x="104" y="64"/>
                </a:cxn>
                <a:cxn ang="0">
                  <a:pos x="116" y="50"/>
                </a:cxn>
                <a:cxn ang="0">
                  <a:pos x="128" y="34"/>
                </a:cxn>
                <a:cxn ang="0">
                  <a:pos x="130" y="20"/>
                </a:cxn>
                <a:cxn ang="0">
                  <a:pos x="132" y="12"/>
                </a:cxn>
                <a:cxn ang="0">
                  <a:pos x="164" y="0"/>
                </a:cxn>
              </a:cxnLst>
              <a:rect l="0" t="0" r="r" b="b"/>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5" name="Freeform 218"/>
            <p:cNvSpPr>
              <a:spLocks/>
            </p:cNvSpPr>
            <p:nvPr/>
          </p:nvSpPr>
          <p:spPr bwMode="ltGray">
            <a:xfrm>
              <a:off x="6815320" y="4119306"/>
              <a:ext cx="24605" cy="37074"/>
            </a:xfrm>
            <a:custGeom>
              <a:avLst/>
              <a:gdLst/>
              <a:ahLst/>
              <a:cxnLst>
                <a:cxn ang="0">
                  <a:pos x="0" y="0"/>
                </a:cxn>
                <a:cxn ang="0">
                  <a:pos x="2" y="14"/>
                </a:cxn>
                <a:cxn ang="0">
                  <a:pos x="8" y="22"/>
                </a:cxn>
                <a:cxn ang="0">
                  <a:pos x="16" y="16"/>
                </a:cxn>
                <a:cxn ang="0">
                  <a:pos x="16" y="0"/>
                </a:cxn>
                <a:cxn ang="0">
                  <a:pos x="0" y="0"/>
                </a:cxn>
              </a:cxnLst>
              <a:rect l="0" t="0" r="r" b="b"/>
              <a:pathLst>
                <a:path w="17" h="23">
                  <a:moveTo>
                    <a:pt x="0" y="0"/>
                  </a:moveTo>
                  <a:lnTo>
                    <a:pt x="2" y="14"/>
                  </a:lnTo>
                  <a:lnTo>
                    <a:pt x="8" y="22"/>
                  </a:lnTo>
                  <a:lnTo>
                    <a:pt x="16" y="16"/>
                  </a:lnTo>
                  <a:lnTo>
                    <a:pt x="16"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6" name="Freeform 219"/>
            <p:cNvSpPr>
              <a:spLocks/>
            </p:cNvSpPr>
            <p:nvPr/>
          </p:nvSpPr>
          <p:spPr bwMode="ltGray">
            <a:xfrm>
              <a:off x="6790715" y="4141551"/>
              <a:ext cx="14474" cy="22244"/>
            </a:xfrm>
            <a:custGeom>
              <a:avLst/>
              <a:gdLst/>
              <a:ahLst/>
              <a:cxnLst>
                <a:cxn ang="0">
                  <a:pos x="2" y="2"/>
                </a:cxn>
                <a:cxn ang="0">
                  <a:pos x="0" y="12"/>
                </a:cxn>
                <a:cxn ang="0">
                  <a:pos x="10" y="12"/>
                </a:cxn>
                <a:cxn ang="0">
                  <a:pos x="10" y="0"/>
                </a:cxn>
                <a:cxn ang="0">
                  <a:pos x="2" y="2"/>
                </a:cxn>
              </a:cxnLst>
              <a:rect l="0" t="0" r="r" b="b"/>
              <a:pathLst>
                <a:path w="11" h="13">
                  <a:moveTo>
                    <a:pt x="2" y="2"/>
                  </a:moveTo>
                  <a:lnTo>
                    <a:pt x="0" y="12"/>
                  </a:lnTo>
                  <a:lnTo>
                    <a:pt x="10" y="12"/>
                  </a:lnTo>
                  <a:lnTo>
                    <a:pt x="10" y="0"/>
                  </a:lnTo>
                  <a:lnTo>
                    <a:pt x="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7" name="Freeform 220"/>
            <p:cNvSpPr>
              <a:spLocks/>
            </p:cNvSpPr>
            <p:nvPr/>
          </p:nvSpPr>
          <p:spPr bwMode="ltGray">
            <a:xfrm>
              <a:off x="5146527" y="3905763"/>
              <a:ext cx="44868" cy="47454"/>
            </a:xfrm>
            <a:custGeom>
              <a:avLst/>
              <a:gdLst/>
              <a:ahLst/>
              <a:cxnLst>
                <a:cxn ang="0">
                  <a:pos x="30" y="4"/>
                </a:cxn>
                <a:cxn ang="0">
                  <a:pos x="24" y="0"/>
                </a:cxn>
                <a:cxn ang="0">
                  <a:pos x="10" y="0"/>
                </a:cxn>
                <a:cxn ang="0">
                  <a:pos x="0" y="12"/>
                </a:cxn>
                <a:cxn ang="0">
                  <a:pos x="6" y="18"/>
                </a:cxn>
                <a:cxn ang="0">
                  <a:pos x="10" y="20"/>
                </a:cxn>
                <a:cxn ang="0">
                  <a:pos x="16" y="28"/>
                </a:cxn>
                <a:cxn ang="0">
                  <a:pos x="26" y="22"/>
                </a:cxn>
                <a:cxn ang="0">
                  <a:pos x="24" y="16"/>
                </a:cxn>
                <a:cxn ang="0">
                  <a:pos x="20" y="12"/>
                </a:cxn>
                <a:cxn ang="0">
                  <a:pos x="28" y="10"/>
                </a:cxn>
                <a:cxn ang="0">
                  <a:pos x="30" y="4"/>
                </a:cxn>
              </a:cxnLst>
              <a:rect l="0" t="0" r="r" b="b"/>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8" name="Freeform 221"/>
            <p:cNvSpPr>
              <a:spLocks/>
            </p:cNvSpPr>
            <p:nvPr/>
          </p:nvSpPr>
          <p:spPr bwMode="ltGray">
            <a:xfrm>
              <a:off x="4470616" y="2317537"/>
              <a:ext cx="787357" cy="1233804"/>
            </a:xfrm>
            <a:custGeom>
              <a:avLst/>
              <a:gdLst/>
              <a:ahLst/>
              <a:cxnLst>
                <a:cxn ang="0">
                  <a:pos x="412" y="650"/>
                </a:cxn>
                <a:cxn ang="0">
                  <a:pos x="436" y="722"/>
                </a:cxn>
                <a:cxn ang="0">
                  <a:pos x="346" y="680"/>
                </a:cxn>
                <a:cxn ang="0">
                  <a:pos x="264" y="582"/>
                </a:cxn>
                <a:cxn ang="0">
                  <a:pos x="224" y="594"/>
                </a:cxn>
                <a:cxn ang="0">
                  <a:pos x="186" y="598"/>
                </a:cxn>
                <a:cxn ang="0">
                  <a:pos x="144" y="600"/>
                </a:cxn>
                <a:cxn ang="0">
                  <a:pos x="120" y="568"/>
                </a:cxn>
                <a:cxn ang="0">
                  <a:pos x="106" y="542"/>
                </a:cxn>
                <a:cxn ang="0">
                  <a:pos x="74" y="552"/>
                </a:cxn>
                <a:cxn ang="0">
                  <a:pos x="36" y="536"/>
                </a:cxn>
                <a:cxn ang="0">
                  <a:pos x="42" y="494"/>
                </a:cxn>
                <a:cxn ang="0">
                  <a:pos x="52" y="464"/>
                </a:cxn>
                <a:cxn ang="0">
                  <a:pos x="52" y="430"/>
                </a:cxn>
                <a:cxn ang="0">
                  <a:pos x="4" y="388"/>
                </a:cxn>
                <a:cxn ang="0">
                  <a:pos x="26" y="322"/>
                </a:cxn>
                <a:cxn ang="0">
                  <a:pos x="58" y="288"/>
                </a:cxn>
                <a:cxn ang="0">
                  <a:pos x="104" y="278"/>
                </a:cxn>
                <a:cxn ang="0">
                  <a:pos x="124" y="264"/>
                </a:cxn>
                <a:cxn ang="0">
                  <a:pos x="86" y="132"/>
                </a:cxn>
                <a:cxn ang="0">
                  <a:pos x="110" y="28"/>
                </a:cxn>
                <a:cxn ang="0">
                  <a:pos x="186" y="38"/>
                </a:cxn>
                <a:cxn ang="0">
                  <a:pos x="202" y="44"/>
                </a:cxn>
                <a:cxn ang="0">
                  <a:pos x="226" y="60"/>
                </a:cxn>
                <a:cxn ang="0">
                  <a:pos x="248" y="68"/>
                </a:cxn>
                <a:cxn ang="0">
                  <a:pos x="264" y="100"/>
                </a:cxn>
                <a:cxn ang="0">
                  <a:pos x="230" y="114"/>
                </a:cxn>
                <a:cxn ang="0">
                  <a:pos x="152" y="98"/>
                </a:cxn>
                <a:cxn ang="0">
                  <a:pos x="186" y="126"/>
                </a:cxn>
                <a:cxn ang="0">
                  <a:pos x="194" y="160"/>
                </a:cxn>
                <a:cxn ang="0">
                  <a:pos x="226" y="176"/>
                </a:cxn>
                <a:cxn ang="0">
                  <a:pos x="208" y="146"/>
                </a:cxn>
                <a:cxn ang="0">
                  <a:pos x="246" y="156"/>
                </a:cxn>
                <a:cxn ang="0">
                  <a:pos x="262" y="142"/>
                </a:cxn>
                <a:cxn ang="0">
                  <a:pos x="278" y="114"/>
                </a:cxn>
                <a:cxn ang="0">
                  <a:pos x="312" y="106"/>
                </a:cxn>
                <a:cxn ang="0">
                  <a:pos x="322" y="46"/>
                </a:cxn>
                <a:cxn ang="0">
                  <a:pos x="342" y="66"/>
                </a:cxn>
                <a:cxn ang="0">
                  <a:pos x="332" y="90"/>
                </a:cxn>
                <a:cxn ang="0">
                  <a:pos x="358" y="88"/>
                </a:cxn>
                <a:cxn ang="0">
                  <a:pos x="382" y="68"/>
                </a:cxn>
                <a:cxn ang="0">
                  <a:pos x="416" y="56"/>
                </a:cxn>
                <a:cxn ang="0">
                  <a:pos x="442" y="38"/>
                </a:cxn>
                <a:cxn ang="0">
                  <a:pos x="444" y="62"/>
                </a:cxn>
                <a:cxn ang="0">
                  <a:pos x="470" y="46"/>
                </a:cxn>
                <a:cxn ang="0">
                  <a:pos x="500" y="40"/>
                </a:cxn>
                <a:cxn ang="0">
                  <a:pos x="524" y="52"/>
                </a:cxn>
                <a:cxn ang="0">
                  <a:pos x="518" y="20"/>
                </a:cxn>
                <a:cxn ang="0">
                  <a:pos x="522" y="16"/>
                </a:cxn>
                <a:cxn ang="0">
                  <a:pos x="480" y="192"/>
                </a:cxn>
                <a:cxn ang="0">
                  <a:pos x="468" y="474"/>
                </a:cxn>
                <a:cxn ang="0">
                  <a:pos x="408" y="556"/>
                </a:cxn>
              </a:cxnLst>
              <a:rect l="0" t="0" r="r" b="b"/>
              <a:pathLst>
                <a:path w="545" h="729">
                  <a:moveTo>
                    <a:pt x="408" y="556"/>
                  </a:moveTo>
                  <a:lnTo>
                    <a:pt x="410" y="594"/>
                  </a:lnTo>
                  <a:lnTo>
                    <a:pt x="402" y="620"/>
                  </a:lnTo>
                  <a:lnTo>
                    <a:pt x="412" y="650"/>
                  </a:lnTo>
                  <a:lnTo>
                    <a:pt x="438" y="688"/>
                  </a:lnTo>
                  <a:lnTo>
                    <a:pt x="464" y="704"/>
                  </a:lnTo>
                  <a:lnTo>
                    <a:pt x="450" y="718"/>
                  </a:lnTo>
                  <a:lnTo>
                    <a:pt x="436" y="722"/>
                  </a:lnTo>
                  <a:lnTo>
                    <a:pt x="414" y="728"/>
                  </a:lnTo>
                  <a:lnTo>
                    <a:pt x="388" y="716"/>
                  </a:lnTo>
                  <a:lnTo>
                    <a:pt x="364" y="702"/>
                  </a:lnTo>
                  <a:lnTo>
                    <a:pt x="346" y="680"/>
                  </a:lnTo>
                  <a:lnTo>
                    <a:pt x="324" y="664"/>
                  </a:lnTo>
                  <a:lnTo>
                    <a:pt x="290" y="632"/>
                  </a:lnTo>
                  <a:lnTo>
                    <a:pt x="250" y="606"/>
                  </a:lnTo>
                  <a:lnTo>
                    <a:pt x="264" y="582"/>
                  </a:lnTo>
                  <a:lnTo>
                    <a:pt x="268" y="562"/>
                  </a:lnTo>
                  <a:lnTo>
                    <a:pt x="234" y="570"/>
                  </a:lnTo>
                  <a:lnTo>
                    <a:pt x="214" y="582"/>
                  </a:lnTo>
                  <a:lnTo>
                    <a:pt x="224" y="594"/>
                  </a:lnTo>
                  <a:lnTo>
                    <a:pt x="238" y="608"/>
                  </a:lnTo>
                  <a:lnTo>
                    <a:pt x="214" y="620"/>
                  </a:lnTo>
                  <a:lnTo>
                    <a:pt x="200" y="618"/>
                  </a:lnTo>
                  <a:lnTo>
                    <a:pt x="186" y="598"/>
                  </a:lnTo>
                  <a:lnTo>
                    <a:pt x="176" y="578"/>
                  </a:lnTo>
                  <a:lnTo>
                    <a:pt x="156" y="580"/>
                  </a:lnTo>
                  <a:lnTo>
                    <a:pt x="150" y="590"/>
                  </a:lnTo>
                  <a:lnTo>
                    <a:pt x="144" y="600"/>
                  </a:lnTo>
                  <a:lnTo>
                    <a:pt x="138" y="594"/>
                  </a:lnTo>
                  <a:lnTo>
                    <a:pt x="128" y="592"/>
                  </a:lnTo>
                  <a:lnTo>
                    <a:pt x="122" y="588"/>
                  </a:lnTo>
                  <a:lnTo>
                    <a:pt x="120" y="568"/>
                  </a:lnTo>
                  <a:lnTo>
                    <a:pt x="120" y="560"/>
                  </a:lnTo>
                  <a:lnTo>
                    <a:pt x="120" y="552"/>
                  </a:lnTo>
                  <a:lnTo>
                    <a:pt x="112" y="550"/>
                  </a:lnTo>
                  <a:lnTo>
                    <a:pt x="106" y="542"/>
                  </a:lnTo>
                  <a:lnTo>
                    <a:pt x="104" y="536"/>
                  </a:lnTo>
                  <a:lnTo>
                    <a:pt x="92" y="536"/>
                  </a:lnTo>
                  <a:lnTo>
                    <a:pt x="84" y="546"/>
                  </a:lnTo>
                  <a:lnTo>
                    <a:pt x="74" y="552"/>
                  </a:lnTo>
                  <a:lnTo>
                    <a:pt x="56" y="540"/>
                  </a:lnTo>
                  <a:lnTo>
                    <a:pt x="42" y="542"/>
                  </a:lnTo>
                  <a:lnTo>
                    <a:pt x="38" y="540"/>
                  </a:lnTo>
                  <a:lnTo>
                    <a:pt x="36" y="536"/>
                  </a:lnTo>
                  <a:lnTo>
                    <a:pt x="36" y="526"/>
                  </a:lnTo>
                  <a:lnTo>
                    <a:pt x="36" y="512"/>
                  </a:lnTo>
                  <a:lnTo>
                    <a:pt x="38" y="502"/>
                  </a:lnTo>
                  <a:lnTo>
                    <a:pt x="42" y="494"/>
                  </a:lnTo>
                  <a:lnTo>
                    <a:pt x="52" y="492"/>
                  </a:lnTo>
                  <a:lnTo>
                    <a:pt x="56" y="482"/>
                  </a:lnTo>
                  <a:lnTo>
                    <a:pt x="54" y="474"/>
                  </a:lnTo>
                  <a:lnTo>
                    <a:pt x="52" y="464"/>
                  </a:lnTo>
                  <a:lnTo>
                    <a:pt x="48" y="458"/>
                  </a:lnTo>
                  <a:lnTo>
                    <a:pt x="46" y="450"/>
                  </a:lnTo>
                  <a:lnTo>
                    <a:pt x="50" y="444"/>
                  </a:lnTo>
                  <a:lnTo>
                    <a:pt x="52" y="430"/>
                  </a:lnTo>
                  <a:lnTo>
                    <a:pt x="42" y="400"/>
                  </a:lnTo>
                  <a:lnTo>
                    <a:pt x="8" y="400"/>
                  </a:lnTo>
                  <a:lnTo>
                    <a:pt x="2" y="400"/>
                  </a:lnTo>
                  <a:lnTo>
                    <a:pt x="4" y="388"/>
                  </a:lnTo>
                  <a:lnTo>
                    <a:pt x="0" y="358"/>
                  </a:lnTo>
                  <a:lnTo>
                    <a:pt x="10" y="326"/>
                  </a:lnTo>
                  <a:lnTo>
                    <a:pt x="26" y="304"/>
                  </a:lnTo>
                  <a:lnTo>
                    <a:pt x="26" y="322"/>
                  </a:lnTo>
                  <a:lnTo>
                    <a:pt x="40" y="342"/>
                  </a:lnTo>
                  <a:lnTo>
                    <a:pt x="50" y="318"/>
                  </a:lnTo>
                  <a:lnTo>
                    <a:pt x="34" y="294"/>
                  </a:lnTo>
                  <a:lnTo>
                    <a:pt x="58" y="288"/>
                  </a:lnTo>
                  <a:lnTo>
                    <a:pt x="76" y="284"/>
                  </a:lnTo>
                  <a:lnTo>
                    <a:pt x="88" y="286"/>
                  </a:lnTo>
                  <a:lnTo>
                    <a:pt x="104" y="286"/>
                  </a:lnTo>
                  <a:lnTo>
                    <a:pt x="104" y="278"/>
                  </a:lnTo>
                  <a:lnTo>
                    <a:pt x="114" y="276"/>
                  </a:lnTo>
                  <a:lnTo>
                    <a:pt x="122" y="278"/>
                  </a:lnTo>
                  <a:lnTo>
                    <a:pt x="126" y="272"/>
                  </a:lnTo>
                  <a:lnTo>
                    <a:pt x="124" y="264"/>
                  </a:lnTo>
                  <a:lnTo>
                    <a:pt x="116" y="258"/>
                  </a:lnTo>
                  <a:lnTo>
                    <a:pt x="104" y="258"/>
                  </a:lnTo>
                  <a:lnTo>
                    <a:pt x="92" y="218"/>
                  </a:lnTo>
                  <a:lnTo>
                    <a:pt x="86" y="132"/>
                  </a:lnTo>
                  <a:lnTo>
                    <a:pt x="80" y="90"/>
                  </a:lnTo>
                  <a:lnTo>
                    <a:pt x="78" y="58"/>
                  </a:lnTo>
                  <a:lnTo>
                    <a:pt x="84" y="40"/>
                  </a:lnTo>
                  <a:lnTo>
                    <a:pt x="110" y="28"/>
                  </a:lnTo>
                  <a:lnTo>
                    <a:pt x="128" y="26"/>
                  </a:lnTo>
                  <a:lnTo>
                    <a:pt x="150" y="28"/>
                  </a:lnTo>
                  <a:lnTo>
                    <a:pt x="160" y="28"/>
                  </a:lnTo>
                  <a:lnTo>
                    <a:pt x="186" y="38"/>
                  </a:lnTo>
                  <a:lnTo>
                    <a:pt x="190" y="34"/>
                  </a:lnTo>
                  <a:lnTo>
                    <a:pt x="196" y="38"/>
                  </a:lnTo>
                  <a:lnTo>
                    <a:pt x="200" y="40"/>
                  </a:lnTo>
                  <a:lnTo>
                    <a:pt x="202" y="44"/>
                  </a:lnTo>
                  <a:lnTo>
                    <a:pt x="210" y="48"/>
                  </a:lnTo>
                  <a:lnTo>
                    <a:pt x="214" y="48"/>
                  </a:lnTo>
                  <a:lnTo>
                    <a:pt x="222" y="56"/>
                  </a:lnTo>
                  <a:lnTo>
                    <a:pt x="226" y="60"/>
                  </a:lnTo>
                  <a:lnTo>
                    <a:pt x="228" y="64"/>
                  </a:lnTo>
                  <a:lnTo>
                    <a:pt x="232" y="64"/>
                  </a:lnTo>
                  <a:lnTo>
                    <a:pt x="238" y="68"/>
                  </a:lnTo>
                  <a:lnTo>
                    <a:pt x="248" y="68"/>
                  </a:lnTo>
                  <a:lnTo>
                    <a:pt x="254" y="74"/>
                  </a:lnTo>
                  <a:lnTo>
                    <a:pt x="262" y="82"/>
                  </a:lnTo>
                  <a:lnTo>
                    <a:pt x="268" y="94"/>
                  </a:lnTo>
                  <a:lnTo>
                    <a:pt x="264" y="100"/>
                  </a:lnTo>
                  <a:lnTo>
                    <a:pt x="256" y="106"/>
                  </a:lnTo>
                  <a:lnTo>
                    <a:pt x="250" y="114"/>
                  </a:lnTo>
                  <a:lnTo>
                    <a:pt x="242" y="116"/>
                  </a:lnTo>
                  <a:lnTo>
                    <a:pt x="230" y="114"/>
                  </a:lnTo>
                  <a:lnTo>
                    <a:pt x="212" y="114"/>
                  </a:lnTo>
                  <a:lnTo>
                    <a:pt x="172" y="98"/>
                  </a:lnTo>
                  <a:lnTo>
                    <a:pt x="158" y="100"/>
                  </a:lnTo>
                  <a:lnTo>
                    <a:pt x="152" y="98"/>
                  </a:lnTo>
                  <a:lnTo>
                    <a:pt x="162" y="110"/>
                  </a:lnTo>
                  <a:lnTo>
                    <a:pt x="170" y="114"/>
                  </a:lnTo>
                  <a:lnTo>
                    <a:pt x="178" y="122"/>
                  </a:lnTo>
                  <a:lnTo>
                    <a:pt x="186" y="126"/>
                  </a:lnTo>
                  <a:lnTo>
                    <a:pt x="190" y="132"/>
                  </a:lnTo>
                  <a:lnTo>
                    <a:pt x="190" y="142"/>
                  </a:lnTo>
                  <a:lnTo>
                    <a:pt x="192" y="152"/>
                  </a:lnTo>
                  <a:lnTo>
                    <a:pt x="194" y="160"/>
                  </a:lnTo>
                  <a:lnTo>
                    <a:pt x="202" y="168"/>
                  </a:lnTo>
                  <a:lnTo>
                    <a:pt x="212" y="176"/>
                  </a:lnTo>
                  <a:lnTo>
                    <a:pt x="220" y="178"/>
                  </a:lnTo>
                  <a:lnTo>
                    <a:pt x="226" y="176"/>
                  </a:lnTo>
                  <a:lnTo>
                    <a:pt x="226" y="168"/>
                  </a:lnTo>
                  <a:lnTo>
                    <a:pt x="216" y="158"/>
                  </a:lnTo>
                  <a:lnTo>
                    <a:pt x="208" y="152"/>
                  </a:lnTo>
                  <a:lnTo>
                    <a:pt x="208" y="146"/>
                  </a:lnTo>
                  <a:lnTo>
                    <a:pt x="212" y="140"/>
                  </a:lnTo>
                  <a:lnTo>
                    <a:pt x="224" y="146"/>
                  </a:lnTo>
                  <a:lnTo>
                    <a:pt x="230" y="152"/>
                  </a:lnTo>
                  <a:lnTo>
                    <a:pt x="246" y="156"/>
                  </a:lnTo>
                  <a:lnTo>
                    <a:pt x="254" y="158"/>
                  </a:lnTo>
                  <a:lnTo>
                    <a:pt x="264" y="158"/>
                  </a:lnTo>
                  <a:lnTo>
                    <a:pt x="266" y="152"/>
                  </a:lnTo>
                  <a:lnTo>
                    <a:pt x="262" y="142"/>
                  </a:lnTo>
                  <a:lnTo>
                    <a:pt x="256" y="136"/>
                  </a:lnTo>
                  <a:lnTo>
                    <a:pt x="258" y="130"/>
                  </a:lnTo>
                  <a:lnTo>
                    <a:pt x="270" y="120"/>
                  </a:lnTo>
                  <a:lnTo>
                    <a:pt x="278" y="114"/>
                  </a:lnTo>
                  <a:lnTo>
                    <a:pt x="286" y="108"/>
                  </a:lnTo>
                  <a:lnTo>
                    <a:pt x="296" y="114"/>
                  </a:lnTo>
                  <a:lnTo>
                    <a:pt x="306" y="116"/>
                  </a:lnTo>
                  <a:lnTo>
                    <a:pt x="312" y="106"/>
                  </a:lnTo>
                  <a:lnTo>
                    <a:pt x="306" y="94"/>
                  </a:lnTo>
                  <a:lnTo>
                    <a:pt x="296" y="46"/>
                  </a:lnTo>
                  <a:lnTo>
                    <a:pt x="306" y="44"/>
                  </a:lnTo>
                  <a:lnTo>
                    <a:pt x="322" y="46"/>
                  </a:lnTo>
                  <a:lnTo>
                    <a:pt x="330" y="48"/>
                  </a:lnTo>
                  <a:lnTo>
                    <a:pt x="334" y="56"/>
                  </a:lnTo>
                  <a:lnTo>
                    <a:pt x="338" y="64"/>
                  </a:lnTo>
                  <a:lnTo>
                    <a:pt x="342" y="66"/>
                  </a:lnTo>
                  <a:lnTo>
                    <a:pt x="346" y="72"/>
                  </a:lnTo>
                  <a:lnTo>
                    <a:pt x="338" y="78"/>
                  </a:lnTo>
                  <a:lnTo>
                    <a:pt x="334" y="84"/>
                  </a:lnTo>
                  <a:lnTo>
                    <a:pt x="332" y="90"/>
                  </a:lnTo>
                  <a:lnTo>
                    <a:pt x="334" y="98"/>
                  </a:lnTo>
                  <a:lnTo>
                    <a:pt x="346" y="102"/>
                  </a:lnTo>
                  <a:lnTo>
                    <a:pt x="354" y="96"/>
                  </a:lnTo>
                  <a:lnTo>
                    <a:pt x="358" y="88"/>
                  </a:lnTo>
                  <a:lnTo>
                    <a:pt x="364" y="84"/>
                  </a:lnTo>
                  <a:lnTo>
                    <a:pt x="374" y="78"/>
                  </a:lnTo>
                  <a:lnTo>
                    <a:pt x="376" y="74"/>
                  </a:lnTo>
                  <a:lnTo>
                    <a:pt x="382" y="68"/>
                  </a:lnTo>
                  <a:lnTo>
                    <a:pt x="392" y="64"/>
                  </a:lnTo>
                  <a:lnTo>
                    <a:pt x="400" y="62"/>
                  </a:lnTo>
                  <a:lnTo>
                    <a:pt x="408" y="60"/>
                  </a:lnTo>
                  <a:lnTo>
                    <a:pt x="416" y="56"/>
                  </a:lnTo>
                  <a:lnTo>
                    <a:pt x="422" y="50"/>
                  </a:lnTo>
                  <a:lnTo>
                    <a:pt x="426" y="44"/>
                  </a:lnTo>
                  <a:lnTo>
                    <a:pt x="432" y="40"/>
                  </a:lnTo>
                  <a:lnTo>
                    <a:pt x="442" y="38"/>
                  </a:lnTo>
                  <a:lnTo>
                    <a:pt x="444" y="42"/>
                  </a:lnTo>
                  <a:lnTo>
                    <a:pt x="438" y="52"/>
                  </a:lnTo>
                  <a:lnTo>
                    <a:pt x="436" y="58"/>
                  </a:lnTo>
                  <a:lnTo>
                    <a:pt x="444" y="62"/>
                  </a:lnTo>
                  <a:lnTo>
                    <a:pt x="452" y="58"/>
                  </a:lnTo>
                  <a:lnTo>
                    <a:pt x="456" y="52"/>
                  </a:lnTo>
                  <a:lnTo>
                    <a:pt x="462" y="48"/>
                  </a:lnTo>
                  <a:lnTo>
                    <a:pt x="470" y="46"/>
                  </a:lnTo>
                  <a:lnTo>
                    <a:pt x="476" y="48"/>
                  </a:lnTo>
                  <a:lnTo>
                    <a:pt x="486" y="50"/>
                  </a:lnTo>
                  <a:lnTo>
                    <a:pt x="492" y="44"/>
                  </a:lnTo>
                  <a:lnTo>
                    <a:pt x="500" y="40"/>
                  </a:lnTo>
                  <a:lnTo>
                    <a:pt x="506" y="38"/>
                  </a:lnTo>
                  <a:lnTo>
                    <a:pt x="512" y="40"/>
                  </a:lnTo>
                  <a:lnTo>
                    <a:pt x="514" y="52"/>
                  </a:lnTo>
                  <a:lnTo>
                    <a:pt x="524" y="52"/>
                  </a:lnTo>
                  <a:lnTo>
                    <a:pt x="532" y="46"/>
                  </a:lnTo>
                  <a:lnTo>
                    <a:pt x="532" y="40"/>
                  </a:lnTo>
                  <a:lnTo>
                    <a:pt x="524" y="28"/>
                  </a:lnTo>
                  <a:lnTo>
                    <a:pt x="518" y="20"/>
                  </a:lnTo>
                  <a:lnTo>
                    <a:pt x="506" y="18"/>
                  </a:lnTo>
                  <a:lnTo>
                    <a:pt x="494" y="8"/>
                  </a:lnTo>
                  <a:lnTo>
                    <a:pt x="498" y="0"/>
                  </a:lnTo>
                  <a:lnTo>
                    <a:pt x="522" y="16"/>
                  </a:lnTo>
                  <a:lnTo>
                    <a:pt x="544" y="100"/>
                  </a:lnTo>
                  <a:lnTo>
                    <a:pt x="532" y="128"/>
                  </a:lnTo>
                  <a:lnTo>
                    <a:pt x="496" y="150"/>
                  </a:lnTo>
                  <a:lnTo>
                    <a:pt x="480" y="192"/>
                  </a:lnTo>
                  <a:lnTo>
                    <a:pt x="472" y="260"/>
                  </a:lnTo>
                  <a:lnTo>
                    <a:pt x="480" y="348"/>
                  </a:lnTo>
                  <a:lnTo>
                    <a:pt x="486" y="404"/>
                  </a:lnTo>
                  <a:lnTo>
                    <a:pt x="468" y="474"/>
                  </a:lnTo>
                  <a:lnTo>
                    <a:pt x="470" y="506"/>
                  </a:lnTo>
                  <a:lnTo>
                    <a:pt x="442" y="524"/>
                  </a:lnTo>
                  <a:lnTo>
                    <a:pt x="414" y="532"/>
                  </a:lnTo>
                  <a:lnTo>
                    <a:pt x="408" y="55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29" name="Freeform 222"/>
            <p:cNvSpPr>
              <a:spLocks/>
            </p:cNvSpPr>
            <p:nvPr/>
          </p:nvSpPr>
          <p:spPr bwMode="ltGray">
            <a:xfrm>
              <a:off x="5059687" y="2938887"/>
              <a:ext cx="1084064" cy="587243"/>
            </a:xfrm>
            <a:custGeom>
              <a:avLst/>
              <a:gdLst/>
              <a:ahLst/>
              <a:cxnLst>
                <a:cxn ang="0">
                  <a:pos x="62" y="138"/>
                </a:cxn>
                <a:cxn ang="0">
                  <a:pos x="6" y="164"/>
                </a:cxn>
                <a:cxn ang="0">
                  <a:pos x="2" y="226"/>
                </a:cxn>
                <a:cxn ang="0">
                  <a:pos x="46" y="198"/>
                </a:cxn>
                <a:cxn ang="0">
                  <a:pos x="90" y="226"/>
                </a:cxn>
                <a:cxn ang="0">
                  <a:pos x="44" y="246"/>
                </a:cxn>
                <a:cxn ang="0">
                  <a:pos x="56" y="270"/>
                </a:cxn>
                <a:cxn ang="0">
                  <a:pos x="76" y="284"/>
                </a:cxn>
                <a:cxn ang="0">
                  <a:pos x="88" y="308"/>
                </a:cxn>
                <a:cxn ang="0">
                  <a:pos x="114" y="302"/>
                </a:cxn>
                <a:cxn ang="0">
                  <a:pos x="134" y="264"/>
                </a:cxn>
                <a:cxn ang="0">
                  <a:pos x="204" y="282"/>
                </a:cxn>
                <a:cxn ang="0">
                  <a:pos x="232" y="276"/>
                </a:cxn>
                <a:cxn ang="0">
                  <a:pos x="294" y="262"/>
                </a:cxn>
                <a:cxn ang="0">
                  <a:pos x="310" y="292"/>
                </a:cxn>
                <a:cxn ang="0">
                  <a:pos x="340" y="320"/>
                </a:cxn>
                <a:cxn ang="0">
                  <a:pos x="392" y="342"/>
                </a:cxn>
                <a:cxn ang="0">
                  <a:pos x="428" y="318"/>
                </a:cxn>
                <a:cxn ang="0">
                  <a:pos x="472" y="302"/>
                </a:cxn>
                <a:cxn ang="0">
                  <a:pos x="516" y="316"/>
                </a:cxn>
                <a:cxn ang="0">
                  <a:pos x="564" y="322"/>
                </a:cxn>
                <a:cxn ang="0">
                  <a:pos x="642" y="336"/>
                </a:cxn>
                <a:cxn ang="0">
                  <a:pos x="650" y="330"/>
                </a:cxn>
                <a:cxn ang="0">
                  <a:pos x="688" y="320"/>
                </a:cxn>
                <a:cxn ang="0">
                  <a:pos x="688" y="296"/>
                </a:cxn>
                <a:cxn ang="0">
                  <a:pos x="720" y="288"/>
                </a:cxn>
                <a:cxn ang="0">
                  <a:pos x="726" y="266"/>
                </a:cxn>
                <a:cxn ang="0">
                  <a:pos x="752" y="246"/>
                </a:cxn>
                <a:cxn ang="0">
                  <a:pos x="732" y="242"/>
                </a:cxn>
                <a:cxn ang="0">
                  <a:pos x="702" y="192"/>
                </a:cxn>
                <a:cxn ang="0">
                  <a:pos x="660" y="158"/>
                </a:cxn>
                <a:cxn ang="0">
                  <a:pos x="610" y="106"/>
                </a:cxn>
                <a:cxn ang="0">
                  <a:pos x="574" y="54"/>
                </a:cxn>
                <a:cxn ang="0">
                  <a:pos x="494" y="60"/>
                </a:cxn>
                <a:cxn ang="0">
                  <a:pos x="458" y="32"/>
                </a:cxn>
                <a:cxn ang="0">
                  <a:pos x="390" y="0"/>
                </a:cxn>
                <a:cxn ang="0">
                  <a:pos x="318" y="28"/>
                </a:cxn>
                <a:cxn ang="0">
                  <a:pos x="258" y="50"/>
                </a:cxn>
                <a:cxn ang="0">
                  <a:pos x="194" y="62"/>
                </a:cxn>
                <a:cxn ang="0">
                  <a:pos x="122" y="66"/>
                </a:cxn>
                <a:cxn ang="0">
                  <a:pos x="84" y="98"/>
                </a:cxn>
                <a:cxn ang="0">
                  <a:pos x="62" y="132"/>
                </a:cxn>
              </a:cxnLst>
              <a:rect l="0" t="0" r="r" b="b"/>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0" name="Freeform 223"/>
            <p:cNvSpPr>
              <a:spLocks/>
            </p:cNvSpPr>
            <p:nvPr/>
          </p:nvSpPr>
          <p:spPr bwMode="ltGray">
            <a:xfrm>
              <a:off x="6973081" y="3478677"/>
              <a:ext cx="127367" cy="151259"/>
            </a:xfrm>
            <a:custGeom>
              <a:avLst/>
              <a:gdLst/>
              <a:ahLst/>
              <a:cxnLst>
                <a:cxn ang="0">
                  <a:pos x="24" y="0"/>
                </a:cxn>
                <a:cxn ang="0">
                  <a:pos x="46" y="6"/>
                </a:cxn>
                <a:cxn ang="0">
                  <a:pos x="54" y="20"/>
                </a:cxn>
                <a:cxn ang="0">
                  <a:pos x="58" y="20"/>
                </a:cxn>
                <a:cxn ang="0">
                  <a:pos x="70" y="32"/>
                </a:cxn>
                <a:cxn ang="0">
                  <a:pos x="76" y="42"/>
                </a:cxn>
                <a:cxn ang="0">
                  <a:pos x="78" y="46"/>
                </a:cxn>
                <a:cxn ang="0">
                  <a:pos x="76" y="48"/>
                </a:cxn>
                <a:cxn ang="0">
                  <a:pos x="86" y="42"/>
                </a:cxn>
                <a:cxn ang="0">
                  <a:pos x="84" y="64"/>
                </a:cxn>
                <a:cxn ang="0">
                  <a:pos x="78" y="68"/>
                </a:cxn>
                <a:cxn ang="0">
                  <a:pos x="74" y="72"/>
                </a:cxn>
                <a:cxn ang="0">
                  <a:pos x="72" y="72"/>
                </a:cxn>
                <a:cxn ang="0">
                  <a:pos x="68" y="72"/>
                </a:cxn>
                <a:cxn ang="0">
                  <a:pos x="66" y="78"/>
                </a:cxn>
                <a:cxn ang="0">
                  <a:pos x="60" y="82"/>
                </a:cxn>
                <a:cxn ang="0">
                  <a:pos x="58" y="80"/>
                </a:cxn>
                <a:cxn ang="0">
                  <a:pos x="54" y="86"/>
                </a:cxn>
                <a:cxn ang="0">
                  <a:pos x="52" y="88"/>
                </a:cxn>
                <a:cxn ang="0">
                  <a:pos x="48" y="86"/>
                </a:cxn>
                <a:cxn ang="0">
                  <a:pos x="42" y="78"/>
                </a:cxn>
                <a:cxn ang="0">
                  <a:pos x="42" y="72"/>
                </a:cxn>
                <a:cxn ang="0">
                  <a:pos x="44" y="62"/>
                </a:cxn>
                <a:cxn ang="0">
                  <a:pos x="40" y="60"/>
                </a:cxn>
                <a:cxn ang="0">
                  <a:pos x="36" y="50"/>
                </a:cxn>
                <a:cxn ang="0">
                  <a:pos x="32" y="54"/>
                </a:cxn>
                <a:cxn ang="0">
                  <a:pos x="28" y="50"/>
                </a:cxn>
                <a:cxn ang="0">
                  <a:pos x="32" y="44"/>
                </a:cxn>
                <a:cxn ang="0">
                  <a:pos x="36" y="40"/>
                </a:cxn>
                <a:cxn ang="0">
                  <a:pos x="34" y="36"/>
                </a:cxn>
                <a:cxn ang="0">
                  <a:pos x="26" y="36"/>
                </a:cxn>
                <a:cxn ang="0">
                  <a:pos x="24" y="34"/>
                </a:cxn>
                <a:cxn ang="0">
                  <a:pos x="22" y="40"/>
                </a:cxn>
                <a:cxn ang="0">
                  <a:pos x="10" y="36"/>
                </a:cxn>
                <a:cxn ang="0">
                  <a:pos x="4" y="32"/>
                </a:cxn>
                <a:cxn ang="0">
                  <a:pos x="0" y="32"/>
                </a:cxn>
                <a:cxn ang="0">
                  <a:pos x="4" y="24"/>
                </a:cxn>
                <a:cxn ang="0">
                  <a:pos x="4" y="14"/>
                </a:cxn>
                <a:cxn ang="0">
                  <a:pos x="6" y="10"/>
                </a:cxn>
                <a:cxn ang="0">
                  <a:pos x="12" y="6"/>
                </a:cxn>
                <a:cxn ang="0">
                  <a:pos x="24" y="0"/>
                </a:cxn>
              </a:cxnLst>
              <a:rect l="0" t="0" r="r" b="b"/>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1" name="Freeform 224"/>
            <p:cNvSpPr>
              <a:spLocks/>
            </p:cNvSpPr>
            <p:nvPr/>
          </p:nvSpPr>
          <p:spPr bwMode="ltGray">
            <a:xfrm>
              <a:off x="4068252" y="3444570"/>
              <a:ext cx="13027" cy="14829"/>
            </a:xfrm>
            <a:custGeom>
              <a:avLst/>
              <a:gdLst/>
              <a:ahLst/>
              <a:cxnLst>
                <a:cxn ang="0">
                  <a:pos x="2" y="0"/>
                </a:cxn>
                <a:cxn ang="0">
                  <a:pos x="0" y="4"/>
                </a:cxn>
                <a:cxn ang="0">
                  <a:pos x="4" y="8"/>
                </a:cxn>
                <a:cxn ang="0">
                  <a:pos x="8" y="2"/>
                </a:cxn>
                <a:cxn ang="0">
                  <a:pos x="2" y="0"/>
                </a:cxn>
              </a:cxnLst>
              <a:rect l="0" t="0" r="r" b="b"/>
              <a:pathLst>
                <a:path w="9" h="9">
                  <a:moveTo>
                    <a:pt x="2" y="0"/>
                  </a:moveTo>
                  <a:lnTo>
                    <a:pt x="0" y="4"/>
                  </a:lnTo>
                  <a:lnTo>
                    <a:pt x="4" y="8"/>
                  </a:lnTo>
                  <a:lnTo>
                    <a:pt x="8" y="2"/>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2" name="Freeform 225"/>
            <p:cNvSpPr>
              <a:spLocks/>
            </p:cNvSpPr>
            <p:nvPr/>
          </p:nvSpPr>
          <p:spPr bwMode="ltGray">
            <a:xfrm>
              <a:off x="4289697" y="5513269"/>
              <a:ext cx="412494" cy="395945"/>
            </a:xfrm>
            <a:custGeom>
              <a:avLst/>
              <a:gdLst/>
              <a:ahLst/>
              <a:cxnLst>
                <a:cxn ang="0">
                  <a:pos x="0" y="110"/>
                </a:cxn>
                <a:cxn ang="0">
                  <a:pos x="6" y="122"/>
                </a:cxn>
                <a:cxn ang="0">
                  <a:pos x="6" y="128"/>
                </a:cxn>
                <a:cxn ang="0">
                  <a:pos x="8" y="134"/>
                </a:cxn>
                <a:cxn ang="0">
                  <a:pos x="14" y="144"/>
                </a:cxn>
                <a:cxn ang="0">
                  <a:pos x="30" y="174"/>
                </a:cxn>
                <a:cxn ang="0">
                  <a:pos x="32" y="178"/>
                </a:cxn>
                <a:cxn ang="0">
                  <a:pos x="32" y="192"/>
                </a:cxn>
                <a:cxn ang="0">
                  <a:pos x="18" y="194"/>
                </a:cxn>
                <a:cxn ang="0">
                  <a:pos x="30" y="206"/>
                </a:cxn>
                <a:cxn ang="0">
                  <a:pos x="40" y="218"/>
                </a:cxn>
                <a:cxn ang="0">
                  <a:pos x="46" y="224"/>
                </a:cxn>
                <a:cxn ang="0">
                  <a:pos x="56" y="232"/>
                </a:cxn>
                <a:cxn ang="0">
                  <a:pos x="64" y="226"/>
                </a:cxn>
                <a:cxn ang="0">
                  <a:pos x="90" y="224"/>
                </a:cxn>
                <a:cxn ang="0">
                  <a:pos x="94" y="222"/>
                </a:cxn>
                <a:cxn ang="0">
                  <a:pos x="108" y="222"/>
                </a:cxn>
                <a:cxn ang="0">
                  <a:pos x="114" y="218"/>
                </a:cxn>
                <a:cxn ang="0">
                  <a:pos x="120" y="222"/>
                </a:cxn>
                <a:cxn ang="0">
                  <a:pos x="136" y="228"/>
                </a:cxn>
                <a:cxn ang="0">
                  <a:pos x="140" y="220"/>
                </a:cxn>
                <a:cxn ang="0">
                  <a:pos x="148" y="228"/>
                </a:cxn>
                <a:cxn ang="0">
                  <a:pos x="158" y="224"/>
                </a:cxn>
                <a:cxn ang="0">
                  <a:pos x="180" y="216"/>
                </a:cxn>
                <a:cxn ang="0">
                  <a:pos x="196" y="204"/>
                </a:cxn>
                <a:cxn ang="0">
                  <a:pos x="202" y="200"/>
                </a:cxn>
                <a:cxn ang="0">
                  <a:pos x="208" y="190"/>
                </a:cxn>
                <a:cxn ang="0">
                  <a:pos x="222" y="182"/>
                </a:cxn>
                <a:cxn ang="0">
                  <a:pos x="234" y="170"/>
                </a:cxn>
                <a:cxn ang="0">
                  <a:pos x="246" y="154"/>
                </a:cxn>
                <a:cxn ang="0">
                  <a:pos x="250" y="150"/>
                </a:cxn>
                <a:cxn ang="0">
                  <a:pos x="256" y="146"/>
                </a:cxn>
                <a:cxn ang="0">
                  <a:pos x="268" y="136"/>
                </a:cxn>
                <a:cxn ang="0">
                  <a:pos x="276" y="122"/>
                </a:cxn>
                <a:cxn ang="0">
                  <a:pos x="286" y="102"/>
                </a:cxn>
                <a:cxn ang="0">
                  <a:pos x="284" y="58"/>
                </a:cxn>
                <a:cxn ang="0">
                  <a:pos x="270" y="16"/>
                </a:cxn>
                <a:cxn ang="0">
                  <a:pos x="204" y="0"/>
                </a:cxn>
                <a:cxn ang="0">
                  <a:pos x="64" y="50"/>
                </a:cxn>
                <a:cxn ang="0">
                  <a:pos x="0" y="110"/>
                </a:cxn>
              </a:cxnLst>
              <a:rect l="0" t="0" r="r" b="b"/>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3" name="Freeform 226"/>
            <p:cNvSpPr>
              <a:spLocks/>
            </p:cNvSpPr>
            <p:nvPr/>
          </p:nvSpPr>
          <p:spPr bwMode="ltGray">
            <a:xfrm>
              <a:off x="4644297" y="5655630"/>
              <a:ext cx="44869" cy="56352"/>
            </a:xfrm>
            <a:custGeom>
              <a:avLst/>
              <a:gdLst/>
              <a:ahLst/>
              <a:cxnLst>
                <a:cxn ang="0">
                  <a:pos x="26" y="0"/>
                </a:cxn>
                <a:cxn ang="0">
                  <a:pos x="20" y="4"/>
                </a:cxn>
                <a:cxn ang="0">
                  <a:pos x="12" y="2"/>
                </a:cxn>
                <a:cxn ang="0">
                  <a:pos x="10" y="8"/>
                </a:cxn>
                <a:cxn ang="0">
                  <a:pos x="0" y="12"/>
                </a:cxn>
                <a:cxn ang="0">
                  <a:pos x="0" y="18"/>
                </a:cxn>
                <a:cxn ang="0">
                  <a:pos x="0" y="28"/>
                </a:cxn>
                <a:cxn ang="0">
                  <a:pos x="8" y="32"/>
                </a:cxn>
                <a:cxn ang="0">
                  <a:pos x="20" y="32"/>
                </a:cxn>
                <a:cxn ang="0">
                  <a:pos x="20" y="24"/>
                </a:cxn>
                <a:cxn ang="0">
                  <a:pos x="30" y="12"/>
                </a:cxn>
                <a:cxn ang="0">
                  <a:pos x="26" y="0"/>
                </a:cxn>
              </a:cxnLst>
              <a:rect l="0" t="0" r="r" b="b"/>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4" name="Freeform 228"/>
            <p:cNvSpPr>
              <a:spLocks/>
            </p:cNvSpPr>
            <p:nvPr/>
          </p:nvSpPr>
          <p:spPr bwMode="ltGray">
            <a:xfrm>
              <a:off x="4379433" y="5370906"/>
              <a:ext cx="259075" cy="289174"/>
            </a:xfrm>
            <a:custGeom>
              <a:avLst/>
              <a:gdLst/>
              <a:ahLst/>
              <a:cxnLst>
                <a:cxn ang="0">
                  <a:pos x="178" y="92"/>
                </a:cxn>
                <a:cxn ang="0">
                  <a:pos x="166" y="100"/>
                </a:cxn>
                <a:cxn ang="0">
                  <a:pos x="162" y="102"/>
                </a:cxn>
                <a:cxn ang="0">
                  <a:pos x="158" y="108"/>
                </a:cxn>
                <a:cxn ang="0">
                  <a:pos x="148" y="108"/>
                </a:cxn>
                <a:cxn ang="0">
                  <a:pos x="144" y="112"/>
                </a:cxn>
                <a:cxn ang="0">
                  <a:pos x="132" y="118"/>
                </a:cxn>
                <a:cxn ang="0">
                  <a:pos x="126" y="126"/>
                </a:cxn>
                <a:cxn ang="0">
                  <a:pos x="124" y="126"/>
                </a:cxn>
                <a:cxn ang="0">
                  <a:pos x="122" y="136"/>
                </a:cxn>
                <a:cxn ang="0">
                  <a:pos x="116" y="136"/>
                </a:cxn>
                <a:cxn ang="0">
                  <a:pos x="112" y="142"/>
                </a:cxn>
                <a:cxn ang="0">
                  <a:pos x="102" y="142"/>
                </a:cxn>
                <a:cxn ang="0">
                  <a:pos x="102" y="150"/>
                </a:cxn>
                <a:cxn ang="0">
                  <a:pos x="100" y="158"/>
                </a:cxn>
                <a:cxn ang="0">
                  <a:pos x="72" y="156"/>
                </a:cxn>
                <a:cxn ang="0">
                  <a:pos x="64" y="146"/>
                </a:cxn>
                <a:cxn ang="0">
                  <a:pos x="56" y="146"/>
                </a:cxn>
                <a:cxn ang="0">
                  <a:pos x="52" y="154"/>
                </a:cxn>
                <a:cxn ang="0">
                  <a:pos x="48" y="160"/>
                </a:cxn>
                <a:cxn ang="0">
                  <a:pos x="36" y="168"/>
                </a:cxn>
                <a:cxn ang="0">
                  <a:pos x="20" y="170"/>
                </a:cxn>
                <a:cxn ang="0">
                  <a:pos x="12" y="170"/>
                </a:cxn>
                <a:cxn ang="0">
                  <a:pos x="16" y="154"/>
                </a:cxn>
                <a:cxn ang="0">
                  <a:pos x="10" y="146"/>
                </a:cxn>
                <a:cxn ang="0">
                  <a:pos x="0" y="138"/>
                </a:cxn>
                <a:cxn ang="0">
                  <a:pos x="8" y="4"/>
                </a:cxn>
                <a:cxn ang="0">
                  <a:pos x="162" y="0"/>
                </a:cxn>
                <a:cxn ang="0">
                  <a:pos x="178" y="92"/>
                </a:cxn>
              </a:cxnLst>
              <a:rect l="0" t="0" r="r" b="b"/>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5" name="Freeform 229"/>
            <p:cNvSpPr>
              <a:spLocks/>
            </p:cNvSpPr>
            <p:nvPr/>
          </p:nvSpPr>
          <p:spPr bwMode="ltGray">
            <a:xfrm>
              <a:off x="4522720" y="5323452"/>
              <a:ext cx="230129" cy="232822"/>
            </a:xfrm>
            <a:custGeom>
              <a:avLst/>
              <a:gdLst/>
              <a:ahLst/>
              <a:cxnLst>
                <a:cxn ang="0">
                  <a:pos x="0" y="34"/>
                </a:cxn>
                <a:cxn ang="0">
                  <a:pos x="4" y="48"/>
                </a:cxn>
                <a:cxn ang="0">
                  <a:pos x="6" y="52"/>
                </a:cxn>
                <a:cxn ang="0">
                  <a:pos x="8" y="60"/>
                </a:cxn>
                <a:cxn ang="0">
                  <a:pos x="14" y="62"/>
                </a:cxn>
                <a:cxn ang="0">
                  <a:pos x="20" y="74"/>
                </a:cxn>
                <a:cxn ang="0">
                  <a:pos x="30" y="80"/>
                </a:cxn>
                <a:cxn ang="0">
                  <a:pos x="34" y="84"/>
                </a:cxn>
                <a:cxn ang="0">
                  <a:pos x="36" y="92"/>
                </a:cxn>
                <a:cxn ang="0">
                  <a:pos x="40" y="94"/>
                </a:cxn>
                <a:cxn ang="0">
                  <a:pos x="46" y="94"/>
                </a:cxn>
                <a:cxn ang="0">
                  <a:pos x="48" y="96"/>
                </a:cxn>
                <a:cxn ang="0">
                  <a:pos x="42" y="102"/>
                </a:cxn>
                <a:cxn ang="0">
                  <a:pos x="42" y="108"/>
                </a:cxn>
                <a:cxn ang="0">
                  <a:pos x="44" y="116"/>
                </a:cxn>
                <a:cxn ang="0">
                  <a:pos x="52" y="116"/>
                </a:cxn>
                <a:cxn ang="0">
                  <a:pos x="66" y="118"/>
                </a:cxn>
                <a:cxn ang="0">
                  <a:pos x="72" y="124"/>
                </a:cxn>
                <a:cxn ang="0">
                  <a:pos x="74" y="128"/>
                </a:cxn>
                <a:cxn ang="0">
                  <a:pos x="78" y="132"/>
                </a:cxn>
                <a:cxn ang="0">
                  <a:pos x="92" y="132"/>
                </a:cxn>
                <a:cxn ang="0">
                  <a:pos x="110" y="136"/>
                </a:cxn>
                <a:cxn ang="0">
                  <a:pos x="148" y="98"/>
                </a:cxn>
                <a:cxn ang="0">
                  <a:pos x="158" y="32"/>
                </a:cxn>
                <a:cxn ang="0">
                  <a:pos x="96" y="0"/>
                </a:cxn>
                <a:cxn ang="0">
                  <a:pos x="60" y="8"/>
                </a:cxn>
                <a:cxn ang="0">
                  <a:pos x="0" y="34"/>
                </a:cxn>
              </a:cxnLst>
              <a:rect l="0" t="0" r="r" b="b"/>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6" name="Freeform 230"/>
            <p:cNvSpPr>
              <a:spLocks/>
            </p:cNvSpPr>
            <p:nvPr/>
          </p:nvSpPr>
          <p:spPr bwMode="ltGray">
            <a:xfrm>
              <a:off x="4664560" y="5207783"/>
              <a:ext cx="272101" cy="468609"/>
            </a:xfrm>
            <a:custGeom>
              <a:avLst/>
              <a:gdLst/>
              <a:ahLst/>
              <a:cxnLst>
                <a:cxn ang="0">
                  <a:pos x="186" y="2"/>
                </a:cxn>
                <a:cxn ang="0">
                  <a:pos x="186" y="14"/>
                </a:cxn>
                <a:cxn ang="0">
                  <a:pos x="184" y="31"/>
                </a:cxn>
                <a:cxn ang="0">
                  <a:pos x="186" y="41"/>
                </a:cxn>
                <a:cxn ang="0">
                  <a:pos x="182" y="60"/>
                </a:cxn>
                <a:cxn ang="0">
                  <a:pos x="180" y="82"/>
                </a:cxn>
                <a:cxn ang="0">
                  <a:pos x="173" y="91"/>
                </a:cxn>
                <a:cxn ang="0">
                  <a:pos x="155" y="111"/>
                </a:cxn>
                <a:cxn ang="0">
                  <a:pos x="134" y="117"/>
                </a:cxn>
                <a:cxn ang="0">
                  <a:pos x="107" y="132"/>
                </a:cxn>
                <a:cxn ang="0">
                  <a:pos x="96" y="146"/>
                </a:cxn>
                <a:cxn ang="0">
                  <a:pos x="77" y="157"/>
                </a:cxn>
                <a:cxn ang="0">
                  <a:pos x="69" y="159"/>
                </a:cxn>
                <a:cxn ang="0">
                  <a:pos x="65" y="169"/>
                </a:cxn>
                <a:cxn ang="0">
                  <a:pos x="73" y="189"/>
                </a:cxn>
                <a:cxn ang="0">
                  <a:pos x="73" y="231"/>
                </a:cxn>
                <a:cxn ang="0">
                  <a:pos x="63" y="243"/>
                </a:cxn>
                <a:cxn ang="0">
                  <a:pos x="38" y="251"/>
                </a:cxn>
                <a:cxn ang="0">
                  <a:pos x="29" y="257"/>
                </a:cxn>
                <a:cxn ang="0">
                  <a:pos x="27" y="276"/>
                </a:cxn>
                <a:cxn ang="0">
                  <a:pos x="13" y="262"/>
                </a:cxn>
                <a:cxn ang="0">
                  <a:pos x="13" y="235"/>
                </a:cxn>
                <a:cxn ang="0">
                  <a:pos x="10" y="198"/>
                </a:cxn>
                <a:cxn ang="0">
                  <a:pos x="23" y="187"/>
                </a:cxn>
                <a:cxn ang="0">
                  <a:pos x="25" y="183"/>
                </a:cxn>
                <a:cxn ang="0">
                  <a:pos x="29" y="171"/>
                </a:cxn>
                <a:cxn ang="0">
                  <a:pos x="40" y="152"/>
                </a:cxn>
                <a:cxn ang="0">
                  <a:pos x="40" y="134"/>
                </a:cxn>
                <a:cxn ang="0">
                  <a:pos x="44" y="99"/>
                </a:cxn>
                <a:cxn ang="0">
                  <a:pos x="4" y="86"/>
                </a:cxn>
                <a:cxn ang="0">
                  <a:pos x="0" y="56"/>
                </a:cxn>
                <a:cxn ang="0">
                  <a:pos x="182" y="0"/>
                </a:cxn>
              </a:cxnLst>
              <a:rect l="0" t="0" r="r" b="b"/>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7" name="Freeform 231"/>
            <p:cNvSpPr>
              <a:spLocks/>
            </p:cNvSpPr>
            <p:nvPr/>
          </p:nvSpPr>
          <p:spPr bwMode="ltGray">
            <a:xfrm>
              <a:off x="4661666" y="5206301"/>
              <a:ext cx="285128" cy="481955"/>
            </a:xfrm>
            <a:custGeom>
              <a:avLst/>
              <a:gdLst/>
              <a:ahLst/>
              <a:cxnLst>
                <a:cxn ang="0">
                  <a:pos x="194" y="2"/>
                </a:cxn>
                <a:cxn ang="0">
                  <a:pos x="194" y="14"/>
                </a:cxn>
                <a:cxn ang="0">
                  <a:pos x="192" y="32"/>
                </a:cxn>
                <a:cxn ang="0">
                  <a:pos x="194" y="42"/>
                </a:cxn>
                <a:cxn ang="0">
                  <a:pos x="190" y="62"/>
                </a:cxn>
                <a:cxn ang="0">
                  <a:pos x="188" y="84"/>
                </a:cxn>
                <a:cxn ang="0">
                  <a:pos x="180" y="94"/>
                </a:cxn>
                <a:cxn ang="0">
                  <a:pos x="162" y="114"/>
                </a:cxn>
                <a:cxn ang="0">
                  <a:pos x="140" y="120"/>
                </a:cxn>
                <a:cxn ang="0">
                  <a:pos x="112" y="136"/>
                </a:cxn>
                <a:cxn ang="0">
                  <a:pos x="100" y="150"/>
                </a:cxn>
                <a:cxn ang="0">
                  <a:pos x="80" y="162"/>
                </a:cxn>
                <a:cxn ang="0">
                  <a:pos x="72" y="164"/>
                </a:cxn>
                <a:cxn ang="0">
                  <a:pos x="68" y="174"/>
                </a:cxn>
                <a:cxn ang="0">
                  <a:pos x="76" y="194"/>
                </a:cxn>
                <a:cxn ang="0">
                  <a:pos x="76" y="238"/>
                </a:cxn>
                <a:cxn ang="0">
                  <a:pos x="66" y="250"/>
                </a:cxn>
                <a:cxn ang="0">
                  <a:pos x="40" y="258"/>
                </a:cxn>
                <a:cxn ang="0">
                  <a:pos x="30" y="264"/>
                </a:cxn>
                <a:cxn ang="0">
                  <a:pos x="28" y="284"/>
                </a:cxn>
                <a:cxn ang="0">
                  <a:pos x="14" y="270"/>
                </a:cxn>
                <a:cxn ang="0">
                  <a:pos x="14" y="242"/>
                </a:cxn>
                <a:cxn ang="0">
                  <a:pos x="10" y="204"/>
                </a:cxn>
                <a:cxn ang="0">
                  <a:pos x="24" y="192"/>
                </a:cxn>
                <a:cxn ang="0">
                  <a:pos x="26" y="188"/>
                </a:cxn>
                <a:cxn ang="0">
                  <a:pos x="30" y="176"/>
                </a:cxn>
                <a:cxn ang="0">
                  <a:pos x="42" y="156"/>
                </a:cxn>
                <a:cxn ang="0">
                  <a:pos x="42" y="138"/>
                </a:cxn>
                <a:cxn ang="0">
                  <a:pos x="46" y="102"/>
                </a:cxn>
                <a:cxn ang="0">
                  <a:pos x="4" y="88"/>
                </a:cxn>
                <a:cxn ang="0">
                  <a:pos x="0" y="58"/>
                </a:cxn>
                <a:cxn ang="0">
                  <a:pos x="190" y="0"/>
                </a:cxn>
              </a:cxnLst>
              <a:rect l="0" t="0" r="r" b="b"/>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8" name="Freeform 232"/>
            <p:cNvSpPr>
              <a:spLocks/>
            </p:cNvSpPr>
            <p:nvPr/>
          </p:nvSpPr>
          <p:spPr bwMode="ltGray">
            <a:xfrm>
              <a:off x="4732586" y="5158846"/>
              <a:ext cx="65130" cy="228373"/>
            </a:xfrm>
            <a:custGeom>
              <a:avLst/>
              <a:gdLst/>
              <a:ahLst/>
              <a:cxnLst>
                <a:cxn ang="0">
                  <a:pos x="0" y="72"/>
                </a:cxn>
                <a:cxn ang="0">
                  <a:pos x="15" y="89"/>
                </a:cxn>
                <a:cxn ang="0">
                  <a:pos x="24" y="85"/>
                </a:cxn>
                <a:cxn ang="0">
                  <a:pos x="24" y="94"/>
                </a:cxn>
                <a:cxn ang="0">
                  <a:pos x="22" y="98"/>
                </a:cxn>
                <a:cxn ang="0">
                  <a:pos x="20" y="104"/>
                </a:cxn>
                <a:cxn ang="0">
                  <a:pos x="20" y="108"/>
                </a:cxn>
                <a:cxn ang="0">
                  <a:pos x="20" y="119"/>
                </a:cxn>
                <a:cxn ang="0">
                  <a:pos x="24" y="121"/>
                </a:cxn>
                <a:cxn ang="0">
                  <a:pos x="29" y="132"/>
                </a:cxn>
                <a:cxn ang="0">
                  <a:pos x="36" y="134"/>
                </a:cxn>
                <a:cxn ang="0">
                  <a:pos x="34" y="125"/>
                </a:cxn>
                <a:cxn ang="0">
                  <a:pos x="39" y="119"/>
                </a:cxn>
                <a:cxn ang="0">
                  <a:pos x="41" y="111"/>
                </a:cxn>
                <a:cxn ang="0">
                  <a:pos x="39" y="104"/>
                </a:cxn>
                <a:cxn ang="0">
                  <a:pos x="44" y="92"/>
                </a:cxn>
                <a:cxn ang="0">
                  <a:pos x="42" y="89"/>
                </a:cxn>
                <a:cxn ang="0">
                  <a:pos x="36" y="77"/>
                </a:cxn>
                <a:cxn ang="0">
                  <a:pos x="32" y="66"/>
                </a:cxn>
                <a:cxn ang="0">
                  <a:pos x="25" y="62"/>
                </a:cxn>
                <a:cxn ang="0">
                  <a:pos x="27" y="57"/>
                </a:cxn>
                <a:cxn ang="0">
                  <a:pos x="36" y="47"/>
                </a:cxn>
                <a:cxn ang="0">
                  <a:pos x="41" y="36"/>
                </a:cxn>
                <a:cxn ang="0">
                  <a:pos x="30" y="0"/>
                </a:cxn>
                <a:cxn ang="0">
                  <a:pos x="3" y="0"/>
                </a:cxn>
                <a:cxn ang="0">
                  <a:pos x="0" y="72"/>
                </a:cxn>
              </a:cxnLst>
              <a:rect l="0" t="0" r="r" b="b"/>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39" name="Freeform 233"/>
            <p:cNvSpPr>
              <a:spLocks/>
            </p:cNvSpPr>
            <p:nvPr/>
          </p:nvSpPr>
          <p:spPr bwMode="ltGray">
            <a:xfrm>
              <a:off x="4729691" y="5157363"/>
              <a:ext cx="78157" cy="243202"/>
            </a:xfrm>
            <a:custGeom>
              <a:avLst/>
              <a:gdLst/>
              <a:ahLst/>
              <a:cxnLst>
                <a:cxn ang="0">
                  <a:pos x="0" y="76"/>
                </a:cxn>
                <a:cxn ang="0">
                  <a:pos x="18" y="94"/>
                </a:cxn>
                <a:cxn ang="0">
                  <a:pos x="28" y="90"/>
                </a:cxn>
                <a:cxn ang="0">
                  <a:pos x="28" y="100"/>
                </a:cxn>
                <a:cxn ang="0">
                  <a:pos x="26" y="104"/>
                </a:cxn>
                <a:cxn ang="0">
                  <a:pos x="24" y="110"/>
                </a:cxn>
                <a:cxn ang="0">
                  <a:pos x="24" y="114"/>
                </a:cxn>
                <a:cxn ang="0">
                  <a:pos x="24" y="126"/>
                </a:cxn>
                <a:cxn ang="0">
                  <a:pos x="28" y="128"/>
                </a:cxn>
                <a:cxn ang="0">
                  <a:pos x="34" y="140"/>
                </a:cxn>
                <a:cxn ang="0">
                  <a:pos x="42" y="142"/>
                </a:cxn>
                <a:cxn ang="0">
                  <a:pos x="40" y="132"/>
                </a:cxn>
                <a:cxn ang="0">
                  <a:pos x="46" y="126"/>
                </a:cxn>
                <a:cxn ang="0">
                  <a:pos x="48" y="118"/>
                </a:cxn>
                <a:cxn ang="0">
                  <a:pos x="46" y="110"/>
                </a:cxn>
                <a:cxn ang="0">
                  <a:pos x="52" y="98"/>
                </a:cxn>
                <a:cxn ang="0">
                  <a:pos x="50" y="94"/>
                </a:cxn>
                <a:cxn ang="0">
                  <a:pos x="42" y="82"/>
                </a:cxn>
                <a:cxn ang="0">
                  <a:pos x="38" y="70"/>
                </a:cxn>
                <a:cxn ang="0">
                  <a:pos x="30" y="66"/>
                </a:cxn>
                <a:cxn ang="0">
                  <a:pos x="32" y="60"/>
                </a:cxn>
                <a:cxn ang="0">
                  <a:pos x="42" y="50"/>
                </a:cxn>
                <a:cxn ang="0">
                  <a:pos x="48" y="38"/>
                </a:cxn>
                <a:cxn ang="0">
                  <a:pos x="36" y="0"/>
                </a:cxn>
                <a:cxn ang="0">
                  <a:pos x="4" y="0"/>
                </a:cxn>
                <a:cxn ang="0">
                  <a:pos x="0" y="76"/>
                </a:cxn>
              </a:cxnLst>
              <a:rect l="0" t="0" r="r" b="b"/>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0" name="Freeform 234"/>
            <p:cNvSpPr>
              <a:spLocks/>
            </p:cNvSpPr>
            <p:nvPr/>
          </p:nvSpPr>
          <p:spPr bwMode="ltGray">
            <a:xfrm>
              <a:off x="4969951" y="4516734"/>
              <a:ext cx="277891" cy="394461"/>
            </a:xfrm>
            <a:custGeom>
              <a:avLst/>
              <a:gdLst/>
              <a:ahLst/>
              <a:cxnLst>
                <a:cxn ang="0">
                  <a:pos x="48" y="0"/>
                </a:cxn>
                <a:cxn ang="0">
                  <a:pos x="56" y="4"/>
                </a:cxn>
                <a:cxn ang="0">
                  <a:pos x="60" y="12"/>
                </a:cxn>
                <a:cxn ang="0">
                  <a:pos x="63" y="17"/>
                </a:cxn>
                <a:cxn ang="0">
                  <a:pos x="69" y="23"/>
                </a:cxn>
                <a:cxn ang="0">
                  <a:pos x="83" y="23"/>
                </a:cxn>
                <a:cxn ang="0">
                  <a:pos x="94" y="17"/>
                </a:cxn>
                <a:cxn ang="0">
                  <a:pos x="104" y="21"/>
                </a:cxn>
                <a:cxn ang="0">
                  <a:pos x="113" y="17"/>
                </a:cxn>
                <a:cxn ang="0">
                  <a:pos x="119" y="12"/>
                </a:cxn>
                <a:cxn ang="0">
                  <a:pos x="125" y="14"/>
                </a:cxn>
                <a:cxn ang="0">
                  <a:pos x="129" y="14"/>
                </a:cxn>
                <a:cxn ang="0">
                  <a:pos x="138" y="10"/>
                </a:cxn>
                <a:cxn ang="0">
                  <a:pos x="152" y="12"/>
                </a:cxn>
                <a:cxn ang="0">
                  <a:pos x="161" y="8"/>
                </a:cxn>
                <a:cxn ang="0">
                  <a:pos x="173" y="6"/>
                </a:cxn>
                <a:cxn ang="0">
                  <a:pos x="175" y="0"/>
                </a:cxn>
                <a:cxn ang="0">
                  <a:pos x="184" y="0"/>
                </a:cxn>
                <a:cxn ang="0">
                  <a:pos x="192" y="4"/>
                </a:cxn>
                <a:cxn ang="0">
                  <a:pos x="188" y="8"/>
                </a:cxn>
                <a:cxn ang="0">
                  <a:pos x="188" y="15"/>
                </a:cxn>
                <a:cxn ang="0">
                  <a:pos x="186" y="25"/>
                </a:cxn>
                <a:cxn ang="0">
                  <a:pos x="182" y="41"/>
                </a:cxn>
                <a:cxn ang="0">
                  <a:pos x="177" y="50"/>
                </a:cxn>
                <a:cxn ang="0">
                  <a:pos x="169" y="60"/>
                </a:cxn>
                <a:cxn ang="0">
                  <a:pos x="167" y="68"/>
                </a:cxn>
                <a:cxn ang="0">
                  <a:pos x="161" y="73"/>
                </a:cxn>
                <a:cxn ang="0">
                  <a:pos x="159" y="81"/>
                </a:cxn>
                <a:cxn ang="0">
                  <a:pos x="154" y="89"/>
                </a:cxn>
                <a:cxn ang="0">
                  <a:pos x="148" y="108"/>
                </a:cxn>
                <a:cxn ang="0">
                  <a:pos x="138" y="120"/>
                </a:cxn>
                <a:cxn ang="0">
                  <a:pos x="132" y="124"/>
                </a:cxn>
                <a:cxn ang="0">
                  <a:pos x="131" y="130"/>
                </a:cxn>
                <a:cxn ang="0">
                  <a:pos x="123" y="141"/>
                </a:cxn>
                <a:cxn ang="0">
                  <a:pos x="106" y="157"/>
                </a:cxn>
                <a:cxn ang="0">
                  <a:pos x="98" y="164"/>
                </a:cxn>
                <a:cxn ang="0">
                  <a:pos x="88" y="172"/>
                </a:cxn>
                <a:cxn ang="0">
                  <a:pos x="83" y="172"/>
                </a:cxn>
                <a:cxn ang="0">
                  <a:pos x="75" y="180"/>
                </a:cxn>
                <a:cxn ang="0">
                  <a:pos x="69" y="182"/>
                </a:cxn>
                <a:cxn ang="0">
                  <a:pos x="60" y="191"/>
                </a:cxn>
                <a:cxn ang="0">
                  <a:pos x="44" y="203"/>
                </a:cxn>
                <a:cxn ang="0">
                  <a:pos x="33" y="215"/>
                </a:cxn>
                <a:cxn ang="0">
                  <a:pos x="23" y="224"/>
                </a:cxn>
                <a:cxn ang="0">
                  <a:pos x="17" y="232"/>
                </a:cxn>
                <a:cxn ang="0">
                  <a:pos x="2" y="230"/>
                </a:cxn>
                <a:cxn ang="0">
                  <a:pos x="0" y="159"/>
                </a:cxn>
                <a:cxn ang="0">
                  <a:pos x="33" y="10"/>
                </a:cxn>
                <a:cxn ang="0">
                  <a:pos x="48" y="0"/>
                </a:cxn>
              </a:cxnLst>
              <a:rect l="0" t="0" r="r" b="b"/>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1" name="Freeform 235"/>
            <p:cNvSpPr>
              <a:spLocks/>
            </p:cNvSpPr>
            <p:nvPr/>
          </p:nvSpPr>
          <p:spPr bwMode="ltGray">
            <a:xfrm>
              <a:off x="4968503" y="4513768"/>
              <a:ext cx="289470" cy="409291"/>
            </a:xfrm>
            <a:custGeom>
              <a:avLst/>
              <a:gdLst/>
              <a:ahLst/>
              <a:cxnLst>
                <a:cxn ang="0">
                  <a:pos x="50" y="0"/>
                </a:cxn>
                <a:cxn ang="0">
                  <a:pos x="58" y="4"/>
                </a:cxn>
                <a:cxn ang="0">
                  <a:pos x="62" y="12"/>
                </a:cxn>
                <a:cxn ang="0">
                  <a:pos x="66" y="18"/>
                </a:cxn>
                <a:cxn ang="0">
                  <a:pos x="72" y="24"/>
                </a:cxn>
                <a:cxn ang="0">
                  <a:pos x="86" y="24"/>
                </a:cxn>
                <a:cxn ang="0">
                  <a:pos x="98" y="18"/>
                </a:cxn>
                <a:cxn ang="0">
                  <a:pos x="108" y="22"/>
                </a:cxn>
                <a:cxn ang="0">
                  <a:pos x="118" y="18"/>
                </a:cxn>
                <a:cxn ang="0">
                  <a:pos x="124" y="12"/>
                </a:cxn>
                <a:cxn ang="0">
                  <a:pos x="130" y="14"/>
                </a:cxn>
                <a:cxn ang="0">
                  <a:pos x="134" y="14"/>
                </a:cxn>
                <a:cxn ang="0">
                  <a:pos x="144" y="10"/>
                </a:cxn>
                <a:cxn ang="0">
                  <a:pos x="158" y="12"/>
                </a:cxn>
                <a:cxn ang="0">
                  <a:pos x="168" y="8"/>
                </a:cxn>
                <a:cxn ang="0">
                  <a:pos x="180" y="6"/>
                </a:cxn>
                <a:cxn ang="0">
                  <a:pos x="182" y="0"/>
                </a:cxn>
                <a:cxn ang="0">
                  <a:pos x="192" y="0"/>
                </a:cxn>
                <a:cxn ang="0">
                  <a:pos x="200" y="4"/>
                </a:cxn>
                <a:cxn ang="0">
                  <a:pos x="196" y="8"/>
                </a:cxn>
                <a:cxn ang="0">
                  <a:pos x="196" y="16"/>
                </a:cxn>
                <a:cxn ang="0">
                  <a:pos x="194" y="26"/>
                </a:cxn>
                <a:cxn ang="0">
                  <a:pos x="190" y="42"/>
                </a:cxn>
                <a:cxn ang="0">
                  <a:pos x="184" y="52"/>
                </a:cxn>
                <a:cxn ang="0">
                  <a:pos x="176" y="62"/>
                </a:cxn>
                <a:cxn ang="0">
                  <a:pos x="174" y="70"/>
                </a:cxn>
                <a:cxn ang="0">
                  <a:pos x="168" y="76"/>
                </a:cxn>
                <a:cxn ang="0">
                  <a:pos x="166" y="84"/>
                </a:cxn>
                <a:cxn ang="0">
                  <a:pos x="160" y="92"/>
                </a:cxn>
                <a:cxn ang="0">
                  <a:pos x="154" y="112"/>
                </a:cxn>
                <a:cxn ang="0">
                  <a:pos x="144" y="124"/>
                </a:cxn>
                <a:cxn ang="0">
                  <a:pos x="138" y="128"/>
                </a:cxn>
                <a:cxn ang="0">
                  <a:pos x="136" y="134"/>
                </a:cxn>
                <a:cxn ang="0">
                  <a:pos x="128" y="146"/>
                </a:cxn>
                <a:cxn ang="0">
                  <a:pos x="110" y="162"/>
                </a:cxn>
                <a:cxn ang="0">
                  <a:pos x="102" y="170"/>
                </a:cxn>
                <a:cxn ang="0">
                  <a:pos x="92" y="178"/>
                </a:cxn>
                <a:cxn ang="0">
                  <a:pos x="86" y="178"/>
                </a:cxn>
                <a:cxn ang="0">
                  <a:pos x="78" y="186"/>
                </a:cxn>
                <a:cxn ang="0">
                  <a:pos x="72" y="188"/>
                </a:cxn>
                <a:cxn ang="0">
                  <a:pos x="62" y="198"/>
                </a:cxn>
                <a:cxn ang="0">
                  <a:pos x="46" y="210"/>
                </a:cxn>
                <a:cxn ang="0">
                  <a:pos x="34" y="222"/>
                </a:cxn>
                <a:cxn ang="0">
                  <a:pos x="24" y="232"/>
                </a:cxn>
                <a:cxn ang="0">
                  <a:pos x="18" y="240"/>
                </a:cxn>
                <a:cxn ang="0">
                  <a:pos x="2" y="238"/>
                </a:cxn>
                <a:cxn ang="0">
                  <a:pos x="0" y="164"/>
                </a:cxn>
                <a:cxn ang="0">
                  <a:pos x="34" y="10"/>
                </a:cxn>
                <a:cxn ang="0">
                  <a:pos x="50" y="0"/>
                </a:cxn>
              </a:cxnLst>
              <a:rect l="0" t="0" r="r" b="b"/>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2" name="Freeform 236"/>
            <p:cNvSpPr>
              <a:spLocks/>
            </p:cNvSpPr>
            <p:nvPr/>
          </p:nvSpPr>
          <p:spPr bwMode="ltGray">
            <a:xfrm>
              <a:off x="4764427" y="4679857"/>
              <a:ext cx="238812" cy="344041"/>
            </a:xfrm>
            <a:custGeom>
              <a:avLst/>
              <a:gdLst/>
              <a:ahLst/>
              <a:cxnLst>
                <a:cxn ang="0">
                  <a:pos x="160" y="32"/>
                </a:cxn>
                <a:cxn ang="0">
                  <a:pos x="166" y="40"/>
                </a:cxn>
                <a:cxn ang="0">
                  <a:pos x="152" y="70"/>
                </a:cxn>
                <a:cxn ang="0">
                  <a:pos x="148" y="132"/>
                </a:cxn>
                <a:cxn ang="0">
                  <a:pos x="160" y="142"/>
                </a:cxn>
                <a:cxn ang="0">
                  <a:pos x="154" y="152"/>
                </a:cxn>
                <a:cxn ang="0">
                  <a:pos x="148" y="158"/>
                </a:cxn>
                <a:cxn ang="0">
                  <a:pos x="142" y="158"/>
                </a:cxn>
                <a:cxn ang="0">
                  <a:pos x="140" y="162"/>
                </a:cxn>
                <a:cxn ang="0">
                  <a:pos x="134" y="162"/>
                </a:cxn>
                <a:cxn ang="0">
                  <a:pos x="128" y="176"/>
                </a:cxn>
                <a:cxn ang="0">
                  <a:pos x="120" y="190"/>
                </a:cxn>
                <a:cxn ang="0">
                  <a:pos x="118" y="194"/>
                </a:cxn>
                <a:cxn ang="0">
                  <a:pos x="114" y="200"/>
                </a:cxn>
                <a:cxn ang="0">
                  <a:pos x="86" y="202"/>
                </a:cxn>
                <a:cxn ang="0">
                  <a:pos x="0" y="128"/>
                </a:cxn>
                <a:cxn ang="0">
                  <a:pos x="4" y="38"/>
                </a:cxn>
                <a:cxn ang="0">
                  <a:pos x="46" y="0"/>
                </a:cxn>
                <a:cxn ang="0">
                  <a:pos x="160" y="32"/>
                </a:cxn>
              </a:cxnLst>
              <a:rect l="0" t="0" r="r" b="b"/>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3" name="Freeform 237"/>
            <p:cNvSpPr>
              <a:spLocks/>
            </p:cNvSpPr>
            <p:nvPr/>
          </p:nvSpPr>
          <p:spPr bwMode="ltGray">
            <a:xfrm>
              <a:off x="4629824" y="4863742"/>
              <a:ext cx="314075" cy="379632"/>
            </a:xfrm>
            <a:custGeom>
              <a:avLst/>
              <a:gdLst/>
              <a:ahLst/>
              <a:cxnLst>
                <a:cxn ang="0">
                  <a:pos x="98" y="16"/>
                </a:cxn>
                <a:cxn ang="0">
                  <a:pos x="108" y="20"/>
                </a:cxn>
                <a:cxn ang="0">
                  <a:pos x="118" y="22"/>
                </a:cxn>
                <a:cxn ang="0">
                  <a:pos x="176" y="64"/>
                </a:cxn>
                <a:cxn ang="0">
                  <a:pos x="174" y="72"/>
                </a:cxn>
                <a:cxn ang="0">
                  <a:pos x="206" y="92"/>
                </a:cxn>
                <a:cxn ang="0">
                  <a:pos x="202" y="98"/>
                </a:cxn>
                <a:cxn ang="0">
                  <a:pos x="202" y="104"/>
                </a:cxn>
                <a:cxn ang="0">
                  <a:pos x="196" y="108"/>
                </a:cxn>
                <a:cxn ang="0">
                  <a:pos x="192" y="118"/>
                </a:cxn>
                <a:cxn ang="0">
                  <a:pos x="196" y="128"/>
                </a:cxn>
                <a:cxn ang="0">
                  <a:pos x="198" y="130"/>
                </a:cxn>
                <a:cxn ang="0">
                  <a:pos x="206" y="136"/>
                </a:cxn>
                <a:cxn ang="0">
                  <a:pos x="202" y="140"/>
                </a:cxn>
                <a:cxn ang="0">
                  <a:pos x="198" y="154"/>
                </a:cxn>
                <a:cxn ang="0">
                  <a:pos x="202" y="162"/>
                </a:cxn>
                <a:cxn ang="0">
                  <a:pos x="204" y="170"/>
                </a:cxn>
                <a:cxn ang="0">
                  <a:pos x="204" y="174"/>
                </a:cxn>
                <a:cxn ang="0">
                  <a:pos x="204" y="182"/>
                </a:cxn>
                <a:cxn ang="0">
                  <a:pos x="210" y="192"/>
                </a:cxn>
                <a:cxn ang="0">
                  <a:pos x="216" y="204"/>
                </a:cxn>
                <a:cxn ang="0">
                  <a:pos x="208" y="208"/>
                </a:cxn>
                <a:cxn ang="0">
                  <a:pos x="204" y="212"/>
                </a:cxn>
                <a:cxn ang="0">
                  <a:pos x="194" y="216"/>
                </a:cxn>
                <a:cxn ang="0">
                  <a:pos x="186" y="218"/>
                </a:cxn>
                <a:cxn ang="0">
                  <a:pos x="182" y="220"/>
                </a:cxn>
                <a:cxn ang="0">
                  <a:pos x="170" y="218"/>
                </a:cxn>
                <a:cxn ang="0">
                  <a:pos x="166" y="224"/>
                </a:cxn>
                <a:cxn ang="0">
                  <a:pos x="136" y="222"/>
                </a:cxn>
                <a:cxn ang="0">
                  <a:pos x="132" y="218"/>
                </a:cxn>
                <a:cxn ang="0">
                  <a:pos x="120" y="218"/>
                </a:cxn>
                <a:cxn ang="0">
                  <a:pos x="108" y="216"/>
                </a:cxn>
                <a:cxn ang="0">
                  <a:pos x="106" y="190"/>
                </a:cxn>
                <a:cxn ang="0">
                  <a:pos x="102" y="184"/>
                </a:cxn>
                <a:cxn ang="0">
                  <a:pos x="84" y="176"/>
                </a:cxn>
                <a:cxn ang="0">
                  <a:pos x="44" y="176"/>
                </a:cxn>
                <a:cxn ang="0">
                  <a:pos x="0" y="42"/>
                </a:cxn>
                <a:cxn ang="0">
                  <a:pos x="70" y="0"/>
                </a:cxn>
                <a:cxn ang="0">
                  <a:pos x="98" y="16"/>
                </a:cxn>
              </a:cxnLst>
              <a:rect l="0" t="0" r="r" b="b"/>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4" name="Freeform 238"/>
            <p:cNvSpPr>
              <a:spLocks/>
            </p:cNvSpPr>
            <p:nvPr/>
          </p:nvSpPr>
          <p:spPr bwMode="ltGray">
            <a:xfrm>
              <a:off x="4644297" y="4914161"/>
              <a:ext cx="56447" cy="93426"/>
            </a:xfrm>
            <a:custGeom>
              <a:avLst/>
              <a:gdLst/>
              <a:ahLst/>
              <a:cxnLst>
                <a:cxn ang="0">
                  <a:pos x="38" y="10"/>
                </a:cxn>
                <a:cxn ang="0">
                  <a:pos x="38" y="18"/>
                </a:cxn>
                <a:cxn ang="0">
                  <a:pos x="38" y="30"/>
                </a:cxn>
                <a:cxn ang="0">
                  <a:pos x="36" y="34"/>
                </a:cxn>
                <a:cxn ang="0">
                  <a:pos x="32" y="40"/>
                </a:cxn>
                <a:cxn ang="0">
                  <a:pos x="32" y="44"/>
                </a:cxn>
                <a:cxn ang="0">
                  <a:pos x="22" y="50"/>
                </a:cxn>
                <a:cxn ang="0">
                  <a:pos x="12" y="54"/>
                </a:cxn>
                <a:cxn ang="0">
                  <a:pos x="0" y="2"/>
                </a:cxn>
                <a:cxn ang="0">
                  <a:pos x="34" y="0"/>
                </a:cxn>
                <a:cxn ang="0">
                  <a:pos x="38" y="10"/>
                </a:cxn>
              </a:cxnLst>
              <a:rect l="0" t="0" r="r" b="b"/>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5" name="Freeform 239"/>
            <p:cNvSpPr>
              <a:spLocks/>
            </p:cNvSpPr>
            <p:nvPr/>
          </p:nvSpPr>
          <p:spPr bwMode="ltGray">
            <a:xfrm>
              <a:off x="4652982" y="4885985"/>
              <a:ext cx="47762" cy="60800"/>
            </a:xfrm>
            <a:custGeom>
              <a:avLst/>
              <a:gdLst/>
              <a:ahLst/>
              <a:cxnLst>
                <a:cxn ang="0">
                  <a:pos x="28" y="0"/>
                </a:cxn>
                <a:cxn ang="0">
                  <a:pos x="32" y="16"/>
                </a:cxn>
                <a:cxn ang="0">
                  <a:pos x="32" y="26"/>
                </a:cxn>
                <a:cxn ang="0">
                  <a:pos x="32" y="34"/>
                </a:cxn>
                <a:cxn ang="0">
                  <a:pos x="28" y="26"/>
                </a:cxn>
                <a:cxn ang="0">
                  <a:pos x="26" y="20"/>
                </a:cxn>
                <a:cxn ang="0">
                  <a:pos x="18" y="22"/>
                </a:cxn>
                <a:cxn ang="0">
                  <a:pos x="18" y="26"/>
                </a:cxn>
                <a:cxn ang="0">
                  <a:pos x="14" y="30"/>
                </a:cxn>
                <a:cxn ang="0">
                  <a:pos x="10" y="28"/>
                </a:cxn>
                <a:cxn ang="0">
                  <a:pos x="0" y="18"/>
                </a:cxn>
                <a:cxn ang="0">
                  <a:pos x="6" y="2"/>
                </a:cxn>
                <a:cxn ang="0">
                  <a:pos x="28" y="0"/>
                </a:cxn>
              </a:cxnLst>
              <a:rect l="0" t="0" r="r" b="b"/>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6" name="Freeform 240"/>
            <p:cNvSpPr>
              <a:spLocks/>
            </p:cNvSpPr>
            <p:nvPr/>
          </p:nvSpPr>
          <p:spPr bwMode="ltGray">
            <a:xfrm>
              <a:off x="4664560" y="4712481"/>
              <a:ext cx="151972" cy="180918"/>
            </a:xfrm>
            <a:custGeom>
              <a:avLst/>
              <a:gdLst/>
              <a:ahLst/>
              <a:cxnLst>
                <a:cxn ang="0">
                  <a:pos x="82" y="6"/>
                </a:cxn>
                <a:cxn ang="0">
                  <a:pos x="104" y="32"/>
                </a:cxn>
                <a:cxn ang="0">
                  <a:pos x="104" y="37"/>
                </a:cxn>
                <a:cxn ang="0">
                  <a:pos x="104" y="46"/>
                </a:cxn>
                <a:cxn ang="0">
                  <a:pos x="102" y="56"/>
                </a:cxn>
                <a:cxn ang="0">
                  <a:pos x="102" y="60"/>
                </a:cxn>
                <a:cxn ang="0">
                  <a:pos x="91" y="69"/>
                </a:cxn>
                <a:cxn ang="0">
                  <a:pos x="89" y="73"/>
                </a:cxn>
                <a:cxn ang="0">
                  <a:pos x="89" y="78"/>
                </a:cxn>
                <a:cxn ang="0">
                  <a:pos x="84" y="80"/>
                </a:cxn>
                <a:cxn ang="0">
                  <a:pos x="80" y="91"/>
                </a:cxn>
                <a:cxn ang="0">
                  <a:pos x="80" y="102"/>
                </a:cxn>
                <a:cxn ang="0">
                  <a:pos x="24" y="100"/>
                </a:cxn>
                <a:cxn ang="0">
                  <a:pos x="17" y="106"/>
                </a:cxn>
                <a:cxn ang="0">
                  <a:pos x="7" y="102"/>
                </a:cxn>
                <a:cxn ang="0">
                  <a:pos x="0" y="106"/>
                </a:cxn>
                <a:cxn ang="0">
                  <a:pos x="26" y="0"/>
                </a:cxn>
                <a:cxn ang="0">
                  <a:pos x="82" y="6"/>
                </a:cxn>
              </a:cxnLst>
              <a:rect l="0" t="0" r="r" b="b"/>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7" name="Freeform 241"/>
            <p:cNvSpPr>
              <a:spLocks/>
            </p:cNvSpPr>
            <p:nvPr/>
          </p:nvSpPr>
          <p:spPr bwMode="ltGray">
            <a:xfrm>
              <a:off x="4661666" y="4710999"/>
              <a:ext cx="163551" cy="195748"/>
            </a:xfrm>
            <a:custGeom>
              <a:avLst/>
              <a:gdLst/>
              <a:ahLst/>
              <a:cxnLst>
                <a:cxn ang="0">
                  <a:pos x="88" y="6"/>
                </a:cxn>
                <a:cxn ang="0">
                  <a:pos x="112" y="34"/>
                </a:cxn>
                <a:cxn ang="0">
                  <a:pos x="112" y="40"/>
                </a:cxn>
                <a:cxn ang="0">
                  <a:pos x="112" y="50"/>
                </a:cxn>
                <a:cxn ang="0">
                  <a:pos x="110" y="60"/>
                </a:cxn>
                <a:cxn ang="0">
                  <a:pos x="110" y="64"/>
                </a:cxn>
                <a:cxn ang="0">
                  <a:pos x="98" y="74"/>
                </a:cxn>
                <a:cxn ang="0">
                  <a:pos x="96" y="78"/>
                </a:cxn>
                <a:cxn ang="0">
                  <a:pos x="96" y="84"/>
                </a:cxn>
                <a:cxn ang="0">
                  <a:pos x="90" y="86"/>
                </a:cxn>
                <a:cxn ang="0">
                  <a:pos x="86" y="98"/>
                </a:cxn>
                <a:cxn ang="0">
                  <a:pos x="86" y="110"/>
                </a:cxn>
                <a:cxn ang="0">
                  <a:pos x="26" y="108"/>
                </a:cxn>
                <a:cxn ang="0">
                  <a:pos x="18" y="114"/>
                </a:cxn>
                <a:cxn ang="0">
                  <a:pos x="8" y="110"/>
                </a:cxn>
                <a:cxn ang="0">
                  <a:pos x="0" y="114"/>
                </a:cxn>
                <a:cxn ang="0">
                  <a:pos x="28" y="0"/>
                </a:cxn>
                <a:cxn ang="0">
                  <a:pos x="88" y="6"/>
                </a:cxn>
              </a:cxnLst>
              <a:rect l="0" t="0" r="r" b="b"/>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8" name="Freeform 242"/>
            <p:cNvSpPr>
              <a:spLocks/>
            </p:cNvSpPr>
            <p:nvPr/>
          </p:nvSpPr>
          <p:spPr bwMode="ltGray">
            <a:xfrm>
              <a:off x="4202857" y="4670959"/>
              <a:ext cx="516703" cy="606522"/>
            </a:xfrm>
            <a:custGeom>
              <a:avLst/>
              <a:gdLst/>
              <a:ahLst/>
              <a:cxnLst>
                <a:cxn ang="0">
                  <a:pos x="2" y="201"/>
                </a:cxn>
                <a:cxn ang="0">
                  <a:pos x="2" y="190"/>
                </a:cxn>
                <a:cxn ang="0">
                  <a:pos x="0" y="174"/>
                </a:cxn>
                <a:cxn ang="0">
                  <a:pos x="12" y="160"/>
                </a:cxn>
                <a:cxn ang="0">
                  <a:pos x="143" y="0"/>
                </a:cxn>
                <a:cxn ang="0">
                  <a:pos x="280" y="0"/>
                </a:cxn>
                <a:cxn ang="0">
                  <a:pos x="333" y="22"/>
                </a:cxn>
                <a:cxn ang="0">
                  <a:pos x="346" y="45"/>
                </a:cxn>
                <a:cxn ang="0">
                  <a:pos x="352" y="49"/>
                </a:cxn>
                <a:cxn ang="0">
                  <a:pos x="352" y="63"/>
                </a:cxn>
                <a:cxn ang="0">
                  <a:pos x="358" y="68"/>
                </a:cxn>
                <a:cxn ang="0">
                  <a:pos x="348" y="80"/>
                </a:cxn>
                <a:cxn ang="0">
                  <a:pos x="329" y="98"/>
                </a:cxn>
                <a:cxn ang="0">
                  <a:pos x="321" y="117"/>
                </a:cxn>
                <a:cxn ang="0">
                  <a:pos x="317" y="123"/>
                </a:cxn>
                <a:cxn ang="0">
                  <a:pos x="317" y="131"/>
                </a:cxn>
                <a:cxn ang="0">
                  <a:pos x="313" y="135"/>
                </a:cxn>
                <a:cxn ang="0">
                  <a:pos x="313" y="147"/>
                </a:cxn>
                <a:cxn ang="0">
                  <a:pos x="309" y="149"/>
                </a:cxn>
                <a:cxn ang="0">
                  <a:pos x="309" y="155"/>
                </a:cxn>
                <a:cxn ang="0">
                  <a:pos x="315" y="162"/>
                </a:cxn>
                <a:cxn ang="0">
                  <a:pos x="315" y="172"/>
                </a:cxn>
                <a:cxn ang="0">
                  <a:pos x="313" y="188"/>
                </a:cxn>
                <a:cxn ang="0">
                  <a:pos x="319" y="194"/>
                </a:cxn>
                <a:cxn ang="0">
                  <a:pos x="319" y="205"/>
                </a:cxn>
                <a:cxn ang="0">
                  <a:pos x="321" y="209"/>
                </a:cxn>
                <a:cxn ang="0">
                  <a:pos x="317" y="219"/>
                </a:cxn>
                <a:cxn ang="0">
                  <a:pos x="325" y="225"/>
                </a:cxn>
                <a:cxn ang="0">
                  <a:pos x="333" y="233"/>
                </a:cxn>
                <a:cxn ang="0">
                  <a:pos x="333" y="239"/>
                </a:cxn>
                <a:cxn ang="0">
                  <a:pos x="335" y="246"/>
                </a:cxn>
                <a:cxn ang="0">
                  <a:pos x="333" y="262"/>
                </a:cxn>
                <a:cxn ang="0">
                  <a:pos x="315" y="356"/>
                </a:cxn>
                <a:cxn ang="0">
                  <a:pos x="188" y="303"/>
                </a:cxn>
                <a:cxn ang="0">
                  <a:pos x="2" y="201"/>
                </a:cxn>
              </a:cxnLst>
              <a:rect l="0" t="0" r="r" b="b"/>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49" name="Freeform 243"/>
            <p:cNvSpPr>
              <a:spLocks/>
            </p:cNvSpPr>
            <p:nvPr/>
          </p:nvSpPr>
          <p:spPr bwMode="ltGray">
            <a:xfrm>
              <a:off x="4201409" y="4669477"/>
              <a:ext cx="526834" cy="618385"/>
            </a:xfrm>
            <a:custGeom>
              <a:avLst/>
              <a:gdLst/>
              <a:ahLst/>
              <a:cxnLst>
                <a:cxn ang="0">
                  <a:pos x="2" y="206"/>
                </a:cxn>
                <a:cxn ang="0">
                  <a:pos x="2" y="194"/>
                </a:cxn>
                <a:cxn ang="0">
                  <a:pos x="0" y="178"/>
                </a:cxn>
                <a:cxn ang="0">
                  <a:pos x="12" y="164"/>
                </a:cxn>
                <a:cxn ang="0">
                  <a:pos x="146" y="0"/>
                </a:cxn>
                <a:cxn ang="0">
                  <a:pos x="286" y="0"/>
                </a:cxn>
                <a:cxn ang="0">
                  <a:pos x="340" y="22"/>
                </a:cxn>
                <a:cxn ang="0">
                  <a:pos x="354" y="46"/>
                </a:cxn>
                <a:cxn ang="0">
                  <a:pos x="360" y="50"/>
                </a:cxn>
                <a:cxn ang="0">
                  <a:pos x="360" y="64"/>
                </a:cxn>
                <a:cxn ang="0">
                  <a:pos x="366" y="70"/>
                </a:cxn>
                <a:cxn ang="0">
                  <a:pos x="356" y="82"/>
                </a:cxn>
                <a:cxn ang="0">
                  <a:pos x="336" y="100"/>
                </a:cxn>
                <a:cxn ang="0">
                  <a:pos x="328" y="120"/>
                </a:cxn>
                <a:cxn ang="0">
                  <a:pos x="324" y="126"/>
                </a:cxn>
                <a:cxn ang="0">
                  <a:pos x="324" y="134"/>
                </a:cxn>
                <a:cxn ang="0">
                  <a:pos x="320" y="138"/>
                </a:cxn>
                <a:cxn ang="0">
                  <a:pos x="320" y="150"/>
                </a:cxn>
                <a:cxn ang="0">
                  <a:pos x="316" y="152"/>
                </a:cxn>
                <a:cxn ang="0">
                  <a:pos x="316" y="158"/>
                </a:cxn>
                <a:cxn ang="0">
                  <a:pos x="322" y="166"/>
                </a:cxn>
                <a:cxn ang="0">
                  <a:pos x="322" y="176"/>
                </a:cxn>
                <a:cxn ang="0">
                  <a:pos x="320" y="192"/>
                </a:cxn>
                <a:cxn ang="0">
                  <a:pos x="326" y="190"/>
                </a:cxn>
                <a:cxn ang="0">
                  <a:pos x="326" y="210"/>
                </a:cxn>
                <a:cxn ang="0">
                  <a:pos x="328" y="214"/>
                </a:cxn>
                <a:cxn ang="0">
                  <a:pos x="324" y="224"/>
                </a:cxn>
                <a:cxn ang="0">
                  <a:pos x="332" y="230"/>
                </a:cxn>
                <a:cxn ang="0">
                  <a:pos x="340" y="238"/>
                </a:cxn>
                <a:cxn ang="0">
                  <a:pos x="340" y="244"/>
                </a:cxn>
                <a:cxn ang="0">
                  <a:pos x="342" y="252"/>
                </a:cxn>
                <a:cxn ang="0">
                  <a:pos x="340" y="268"/>
                </a:cxn>
                <a:cxn ang="0">
                  <a:pos x="322" y="364"/>
                </a:cxn>
                <a:cxn ang="0">
                  <a:pos x="192" y="310"/>
                </a:cxn>
                <a:cxn ang="0">
                  <a:pos x="2" y="206"/>
                </a:cxn>
              </a:cxnLst>
              <a:rect l="0" t="0" r="r" b="b"/>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0" name="Freeform 244"/>
            <p:cNvSpPr>
              <a:spLocks/>
            </p:cNvSpPr>
            <p:nvPr/>
          </p:nvSpPr>
          <p:spPr bwMode="ltGray">
            <a:xfrm>
              <a:off x="4432985" y="5108426"/>
              <a:ext cx="318417" cy="289173"/>
            </a:xfrm>
            <a:custGeom>
              <a:avLst/>
              <a:gdLst/>
              <a:ahLst/>
              <a:cxnLst>
                <a:cxn ang="0">
                  <a:pos x="108" y="55"/>
                </a:cxn>
                <a:cxn ang="0">
                  <a:pos x="112" y="59"/>
                </a:cxn>
                <a:cxn ang="0">
                  <a:pos x="112" y="69"/>
                </a:cxn>
                <a:cxn ang="0">
                  <a:pos x="124" y="71"/>
                </a:cxn>
                <a:cxn ang="0">
                  <a:pos x="129" y="78"/>
                </a:cxn>
                <a:cxn ang="0">
                  <a:pos x="133" y="82"/>
                </a:cxn>
                <a:cxn ang="0">
                  <a:pos x="139" y="90"/>
                </a:cxn>
                <a:cxn ang="0">
                  <a:pos x="145" y="90"/>
                </a:cxn>
                <a:cxn ang="0">
                  <a:pos x="151" y="92"/>
                </a:cxn>
                <a:cxn ang="0">
                  <a:pos x="152" y="73"/>
                </a:cxn>
                <a:cxn ang="0">
                  <a:pos x="139" y="71"/>
                </a:cxn>
                <a:cxn ang="0">
                  <a:pos x="131" y="61"/>
                </a:cxn>
                <a:cxn ang="0">
                  <a:pos x="131" y="48"/>
                </a:cxn>
                <a:cxn ang="0">
                  <a:pos x="135" y="48"/>
                </a:cxn>
                <a:cxn ang="0">
                  <a:pos x="137" y="40"/>
                </a:cxn>
                <a:cxn ang="0">
                  <a:pos x="137" y="29"/>
                </a:cxn>
                <a:cxn ang="0">
                  <a:pos x="135" y="25"/>
                </a:cxn>
                <a:cxn ang="0">
                  <a:pos x="141" y="15"/>
                </a:cxn>
                <a:cxn ang="0">
                  <a:pos x="141" y="4"/>
                </a:cxn>
                <a:cxn ang="0">
                  <a:pos x="170" y="2"/>
                </a:cxn>
                <a:cxn ang="0">
                  <a:pos x="174" y="0"/>
                </a:cxn>
                <a:cxn ang="0">
                  <a:pos x="179" y="6"/>
                </a:cxn>
                <a:cxn ang="0">
                  <a:pos x="195" y="19"/>
                </a:cxn>
                <a:cxn ang="0">
                  <a:pos x="214" y="31"/>
                </a:cxn>
                <a:cxn ang="0">
                  <a:pos x="220" y="42"/>
                </a:cxn>
                <a:cxn ang="0">
                  <a:pos x="218" y="48"/>
                </a:cxn>
                <a:cxn ang="0">
                  <a:pos x="214" y="52"/>
                </a:cxn>
                <a:cxn ang="0">
                  <a:pos x="216" y="61"/>
                </a:cxn>
                <a:cxn ang="0">
                  <a:pos x="212" y="65"/>
                </a:cxn>
                <a:cxn ang="0">
                  <a:pos x="208" y="73"/>
                </a:cxn>
                <a:cxn ang="0">
                  <a:pos x="212" y="80"/>
                </a:cxn>
                <a:cxn ang="0">
                  <a:pos x="206" y="84"/>
                </a:cxn>
                <a:cxn ang="0">
                  <a:pos x="203" y="88"/>
                </a:cxn>
                <a:cxn ang="0">
                  <a:pos x="203" y="97"/>
                </a:cxn>
                <a:cxn ang="0">
                  <a:pos x="203" y="105"/>
                </a:cxn>
                <a:cxn ang="0">
                  <a:pos x="158" y="118"/>
                </a:cxn>
                <a:cxn ang="0">
                  <a:pos x="158" y="134"/>
                </a:cxn>
                <a:cxn ang="0">
                  <a:pos x="149" y="134"/>
                </a:cxn>
                <a:cxn ang="0">
                  <a:pos x="141" y="132"/>
                </a:cxn>
                <a:cxn ang="0">
                  <a:pos x="131" y="134"/>
                </a:cxn>
                <a:cxn ang="0">
                  <a:pos x="125" y="141"/>
                </a:cxn>
                <a:cxn ang="0">
                  <a:pos x="125" y="145"/>
                </a:cxn>
                <a:cxn ang="0">
                  <a:pos x="120" y="151"/>
                </a:cxn>
                <a:cxn ang="0">
                  <a:pos x="106" y="160"/>
                </a:cxn>
                <a:cxn ang="0">
                  <a:pos x="93" y="170"/>
                </a:cxn>
                <a:cxn ang="0">
                  <a:pos x="75" y="164"/>
                </a:cxn>
                <a:cxn ang="0">
                  <a:pos x="56" y="159"/>
                </a:cxn>
                <a:cxn ang="0">
                  <a:pos x="29" y="164"/>
                </a:cxn>
                <a:cxn ang="0">
                  <a:pos x="0" y="132"/>
                </a:cxn>
                <a:cxn ang="0">
                  <a:pos x="10" y="69"/>
                </a:cxn>
                <a:cxn ang="0">
                  <a:pos x="52" y="38"/>
                </a:cxn>
                <a:cxn ang="0">
                  <a:pos x="58" y="38"/>
                </a:cxn>
                <a:cxn ang="0">
                  <a:pos x="62" y="46"/>
                </a:cxn>
                <a:cxn ang="0">
                  <a:pos x="64" y="52"/>
                </a:cxn>
                <a:cxn ang="0">
                  <a:pos x="68" y="48"/>
                </a:cxn>
                <a:cxn ang="0">
                  <a:pos x="79" y="48"/>
                </a:cxn>
                <a:cxn ang="0">
                  <a:pos x="81" y="57"/>
                </a:cxn>
                <a:cxn ang="0">
                  <a:pos x="91" y="59"/>
                </a:cxn>
                <a:cxn ang="0">
                  <a:pos x="102" y="61"/>
                </a:cxn>
                <a:cxn ang="0">
                  <a:pos x="108" y="55"/>
                </a:cxn>
              </a:cxnLst>
              <a:rect l="0" t="0" r="r" b="b"/>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1" name="Freeform 245"/>
            <p:cNvSpPr>
              <a:spLocks/>
            </p:cNvSpPr>
            <p:nvPr/>
          </p:nvSpPr>
          <p:spPr bwMode="ltGray">
            <a:xfrm>
              <a:off x="4431538" y="5106943"/>
              <a:ext cx="331443" cy="304003"/>
            </a:xfrm>
            <a:custGeom>
              <a:avLst/>
              <a:gdLst/>
              <a:ahLst/>
              <a:cxnLst>
                <a:cxn ang="0">
                  <a:pos x="112" y="58"/>
                </a:cxn>
                <a:cxn ang="0">
                  <a:pos x="116" y="62"/>
                </a:cxn>
                <a:cxn ang="0">
                  <a:pos x="116" y="72"/>
                </a:cxn>
                <a:cxn ang="0">
                  <a:pos x="128" y="74"/>
                </a:cxn>
                <a:cxn ang="0">
                  <a:pos x="134" y="82"/>
                </a:cxn>
                <a:cxn ang="0">
                  <a:pos x="138" y="86"/>
                </a:cxn>
                <a:cxn ang="0">
                  <a:pos x="144" y="94"/>
                </a:cxn>
                <a:cxn ang="0">
                  <a:pos x="150" y="94"/>
                </a:cxn>
                <a:cxn ang="0">
                  <a:pos x="156" y="96"/>
                </a:cxn>
                <a:cxn ang="0">
                  <a:pos x="158" y="76"/>
                </a:cxn>
                <a:cxn ang="0">
                  <a:pos x="144" y="74"/>
                </a:cxn>
                <a:cxn ang="0">
                  <a:pos x="136" y="64"/>
                </a:cxn>
                <a:cxn ang="0">
                  <a:pos x="136" y="50"/>
                </a:cxn>
                <a:cxn ang="0">
                  <a:pos x="140" y="50"/>
                </a:cxn>
                <a:cxn ang="0">
                  <a:pos x="142" y="42"/>
                </a:cxn>
                <a:cxn ang="0">
                  <a:pos x="142" y="30"/>
                </a:cxn>
                <a:cxn ang="0">
                  <a:pos x="140" y="26"/>
                </a:cxn>
                <a:cxn ang="0">
                  <a:pos x="146" y="16"/>
                </a:cxn>
                <a:cxn ang="0">
                  <a:pos x="146" y="4"/>
                </a:cxn>
                <a:cxn ang="0">
                  <a:pos x="176" y="2"/>
                </a:cxn>
                <a:cxn ang="0">
                  <a:pos x="180" y="0"/>
                </a:cxn>
                <a:cxn ang="0">
                  <a:pos x="186" y="6"/>
                </a:cxn>
                <a:cxn ang="0">
                  <a:pos x="202" y="20"/>
                </a:cxn>
                <a:cxn ang="0">
                  <a:pos x="222" y="32"/>
                </a:cxn>
                <a:cxn ang="0">
                  <a:pos x="228" y="44"/>
                </a:cxn>
                <a:cxn ang="0">
                  <a:pos x="226" y="50"/>
                </a:cxn>
                <a:cxn ang="0">
                  <a:pos x="222" y="54"/>
                </a:cxn>
                <a:cxn ang="0">
                  <a:pos x="224" y="64"/>
                </a:cxn>
                <a:cxn ang="0">
                  <a:pos x="220" y="68"/>
                </a:cxn>
                <a:cxn ang="0">
                  <a:pos x="216" y="76"/>
                </a:cxn>
                <a:cxn ang="0">
                  <a:pos x="220" y="84"/>
                </a:cxn>
                <a:cxn ang="0">
                  <a:pos x="214" y="88"/>
                </a:cxn>
                <a:cxn ang="0">
                  <a:pos x="210" y="92"/>
                </a:cxn>
                <a:cxn ang="0">
                  <a:pos x="210" y="102"/>
                </a:cxn>
                <a:cxn ang="0">
                  <a:pos x="210" y="110"/>
                </a:cxn>
                <a:cxn ang="0">
                  <a:pos x="164" y="124"/>
                </a:cxn>
                <a:cxn ang="0">
                  <a:pos x="164" y="140"/>
                </a:cxn>
                <a:cxn ang="0">
                  <a:pos x="154" y="140"/>
                </a:cxn>
                <a:cxn ang="0">
                  <a:pos x="146" y="138"/>
                </a:cxn>
                <a:cxn ang="0">
                  <a:pos x="136" y="140"/>
                </a:cxn>
                <a:cxn ang="0">
                  <a:pos x="130" y="148"/>
                </a:cxn>
                <a:cxn ang="0">
                  <a:pos x="130" y="152"/>
                </a:cxn>
                <a:cxn ang="0">
                  <a:pos x="124" y="158"/>
                </a:cxn>
                <a:cxn ang="0">
                  <a:pos x="110" y="168"/>
                </a:cxn>
                <a:cxn ang="0">
                  <a:pos x="96" y="178"/>
                </a:cxn>
                <a:cxn ang="0">
                  <a:pos x="78" y="172"/>
                </a:cxn>
                <a:cxn ang="0">
                  <a:pos x="58" y="166"/>
                </a:cxn>
                <a:cxn ang="0">
                  <a:pos x="30" y="172"/>
                </a:cxn>
                <a:cxn ang="0">
                  <a:pos x="0" y="138"/>
                </a:cxn>
                <a:cxn ang="0">
                  <a:pos x="10" y="72"/>
                </a:cxn>
                <a:cxn ang="0">
                  <a:pos x="54" y="40"/>
                </a:cxn>
                <a:cxn ang="0">
                  <a:pos x="60" y="40"/>
                </a:cxn>
                <a:cxn ang="0">
                  <a:pos x="64" y="48"/>
                </a:cxn>
                <a:cxn ang="0">
                  <a:pos x="66" y="54"/>
                </a:cxn>
                <a:cxn ang="0">
                  <a:pos x="70" y="50"/>
                </a:cxn>
                <a:cxn ang="0">
                  <a:pos x="82" y="50"/>
                </a:cxn>
                <a:cxn ang="0">
                  <a:pos x="84" y="60"/>
                </a:cxn>
                <a:cxn ang="0">
                  <a:pos x="94" y="62"/>
                </a:cxn>
                <a:cxn ang="0">
                  <a:pos x="106" y="64"/>
                </a:cxn>
                <a:cxn ang="0">
                  <a:pos x="112" y="58"/>
                </a:cxn>
              </a:cxnLst>
              <a:rect l="0" t="0" r="r" b="b"/>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2" name="Freeform 246"/>
            <p:cNvSpPr>
              <a:spLocks/>
            </p:cNvSpPr>
            <p:nvPr/>
          </p:nvSpPr>
          <p:spPr bwMode="ltGray">
            <a:xfrm>
              <a:off x="4185488" y="5342731"/>
              <a:ext cx="329996" cy="370734"/>
            </a:xfrm>
            <a:custGeom>
              <a:avLst/>
              <a:gdLst/>
              <a:ahLst/>
              <a:cxnLst>
                <a:cxn ang="0">
                  <a:pos x="10" y="0"/>
                </a:cxn>
                <a:cxn ang="0">
                  <a:pos x="166" y="10"/>
                </a:cxn>
                <a:cxn ang="0">
                  <a:pos x="199" y="29"/>
                </a:cxn>
                <a:cxn ang="0">
                  <a:pos x="214" y="23"/>
                </a:cxn>
                <a:cxn ang="0">
                  <a:pos x="228" y="27"/>
                </a:cxn>
                <a:cxn ang="0">
                  <a:pos x="218" y="35"/>
                </a:cxn>
                <a:cxn ang="0">
                  <a:pos x="209" y="39"/>
                </a:cxn>
                <a:cxn ang="0">
                  <a:pos x="158" y="37"/>
                </a:cxn>
                <a:cxn ang="0">
                  <a:pos x="155" y="102"/>
                </a:cxn>
                <a:cxn ang="0">
                  <a:pos x="147" y="104"/>
                </a:cxn>
                <a:cxn ang="0">
                  <a:pos x="139" y="102"/>
                </a:cxn>
                <a:cxn ang="0">
                  <a:pos x="133" y="210"/>
                </a:cxn>
                <a:cxn ang="0">
                  <a:pos x="120" y="218"/>
                </a:cxn>
                <a:cxn ang="0">
                  <a:pos x="114" y="218"/>
                </a:cxn>
                <a:cxn ang="0">
                  <a:pos x="108" y="216"/>
                </a:cxn>
                <a:cxn ang="0">
                  <a:pos x="97" y="218"/>
                </a:cxn>
                <a:cxn ang="0">
                  <a:pos x="93" y="216"/>
                </a:cxn>
                <a:cxn ang="0">
                  <a:pos x="89" y="214"/>
                </a:cxn>
                <a:cxn ang="0">
                  <a:pos x="87" y="208"/>
                </a:cxn>
                <a:cxn ang="0">
                  <a:pos x="87" y="204"/>
                </a:cxn>
                <a:cxn ang="0">
                  <a:pos x="81" y="204"/>
                </a:cxn>
                <a:cxn ang="0">
                  <a:pos x="81" y="210"/>
                </a:cxn>
                <a:cxn ang="0">
                  <a:pos x="75" y="210"/>
                </a:cxn>
                <a:cxn ang="0">
                  <a:pos x="70" y="206"/>
                </a:cxn>
                <a:cxn ang="0">
                  <a:pos x="58" y="193"/>
                </a:cxn>
                <a:cxn ang="0">
                  <a:pos x="54" y="181"/>
                </a:cxn>
                <a:cxn ang="0">
                  <a:pos x="54" y="179"/>
                </a:cxn>
                <a:cxn ang="0">
                  <a:pos x="58" y="176"/>
                </a:cxn>
                <a:cxn ang="0">
                  <a:pos x="50" y="172"/>
                </a:cxn>
                <a:cxn ang="0">
                  <a:pos x="52" y="166"/>
                </a:cxn>
                <a:cxn ang="0">
                  <a:pos x="50" y="152"/>
                </a:cxn>
                <a:cxn ang="0">
                  <a:pos x="44" y="131"/>
                </a:cxn>
                <a:cxn ang="0">
                  <a:pos x="46" y="123"/>
                </a:cxn>
                <a:cxn ang="0">
                  <a:pos x="43" y="118"/>
                </a:cxn>
                <a:cxn ang="0">
                  <a:pos x="41" y="110"/>
                </a:cxn>
                <a:cxn ang="0">
                  <a:pos x="44" y="104"/>
                </a:cxn>
                <a:cxn ang="0">
                  <a:pos x="41" y="100"/>
                </a:cxn>
                <a:cxn ang="0">
                  <a:pos x="27" y="77"/>
                </a:cxn>
                <a:cxn ang="0">
                  <a:pos x="23" y="62"/>
                </a:cxn>
                <a:cxn ang="0">
                  <a:pos x="17" y="46"/>
                </a:cxn>
                <a:cxn ang="0">
                  <a:pos x="0" y="27"/>
                </a:cxn>
                <a:cxn ang="0">
                  <a:pos x="0" y="19"/>
                </a:cxn>
                <a:cxn ang="0">
                  <a:pos x="0" y="12"/>
                </a:cxn>
                <a:cxn ang="0">
                  <a:pos x="10" y="0"/>
                </a:cxn>
              </a:cxnLst>
              <a:rect l="0" t="0" r="r" b="b"/>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3" name="Freeform 247"/>
            <p:cNvSpPr>
              <a:spLocks/>
            </p:cNvSpPr>
            <p:nvPr/>
          </p:nvSpPr>
          <p:spPr bwMode="ltGray">
            <a:xfrm>
              <a:off x="4185488" y="5341247"/>
              <a:ext cx="338679" cy="384081"/>
            </a:xfrm>
            <a:custGeom>
              <a:avLst/>
              <a:gdLst/>
              <a:ahLst/>
              <a:cxnLst>
                <a:cxn ang="0">
                  <a:pos x="10" y="0"/>
                </a:cxn>
                <a:cxn ang="0">
                  <a:pos x="172" y="10"/>
                </a:cxn>
                <a:cxn ang="0">
                  <a:pos x="206" y="30"/>
                </a:cxn>
                <a:cxn ang="0">
                  <a:pos x="222" y="24"/>
                </a:cxn>
                <a:cxn ang="0">
                  <a:pos x="236" y="28"/>
                </a:cxn>
                <a:cxn ang="0">
                  <a:pos x="226" y="36"/>
                </a:cxn>
                <a:cxn ang="0">
                  <a:pos x="216" y="40"/>
                </a:cxn>
                <a:cxn ang="0">
                  <a:pos x="164" y="38"/>
                </a:cxn>
                <a:cxn ang="0">
                  <a:pos x="160" y="106"/>
                </a:cxn>
                <a:cxn ang="0">
                  <a:pos x="152" y="108"/>
                </a:cxn>
                <a:cxn ang="0">
                  <a:pos x="144" y="106"/>
                </a:cxn>
                <a:cxn ang="0">
                  <a:pos x="138" y="218"/>
                </a:cxn>
                <a:cxn ang="0">
                  <a:pos x="124" y="226"/>
                </a:cxn>
                <a:cxn ang="0">
                  <a:pos x="118" y="226"/>
                </a:cxn>
                <a:cxn ang="0">
                  <a:pos x="112" y="224"/>
                </a:cxn>
                <a:cxn ang="0">
                  <a:pos x="100" y="226"/>
                </a:cxn>
                <a:cxn ang="0">
                  <a:pos x="96" y="224"/>
                </a:cxn>
                <a:cxn ang="0">
                  <a:pos x="92" y="222"/>
                </a:cxn>
                <a:cxn ang="0">
                  <a:pos x="90" y="216"/>
                </a:cxn>
                <a:cxn ang="0">
                  <a:pos x="90" y="212"/>
                </a:cxn>
                <a:cxn ang="0">
                  <a:pos x="84" y="212"/>
                </a:cxn>
                <a:cxn ang="0">
                  <a:pos x="84" y="218"/>
                </a:cxn>
                <a:cxn ang="0">
                  <a:pos x="78" y="218"/>
                </a:cxn>
                <a:cxn ang="0">
                  <a:pos x="72" y="214"/>
                </a:cxn>
                <a:cxn ang="0">
                  <a:pos x="60" y="200"/>
                </a:cxn>
                <a:cxn ang="0">
                  <a:pos x="56" y="188"/>
                </a:cxn>
                <a:cxn ang="0">
                  <a:pos x="56" y="186"/>
                </a:cxn>
                <a:cxn ang="0">
                  <a:pos x="60" y="182"/>
                </a:cxn>
                <a:cxn ang="0">
                  <a:pos x="52" y="178"/>
                </a:cxn>
                <a:cxn ang="0">
                  <a:pos x="54" y="172"/>
                </a:cxn>
                <a:cxn ang="0">
                  <a:pos x="52" y="158"/>
                </a:cxn>
                <a:cxn ang="0">
                  <a:pos x="46" y="136"/>
                </a:cxn>
                <a:cxn ang="0">
                  <a:pos x="48" y="128"/>
                </a:cxn>
                <a:cxn ang="0">
                  <a:pos x="44" y="122"/>
                </a:cxn>
                <a:cxn ang="0">
                  <a:pos x="42" y="114"/>
                </a:cxn>
                <a:cxn ang="0">
                  <a:pos x="46" y="108"/>
                </a:cxn>
                <a:cxn ang="0">
                  <a:pos x="42" y="104"/>
                </a:cxn>
                <a:cxn ang="0">
                  <a:pos x="28" y="80"/>
                </a:cxn>
                <a:cxn ang="0">
                  <a:pos x="24" y="64"/>
                </a:cxn>
                <a:cxn ang="0">
                  <a:pos x="18" y="48"/>
                </a:cxn>
                <a:cxn ang="0">
                  <a:pos x="0" y="28"/>
                </a:cxn>
                <a:cxn ang="0">
                  <a:pos x="0" y="20"/>
                </a:cxn>
                <a:cxn ang="0">
                  <a:pos x="0" y="12"/>
                </a:cxn>
                <a:cxn ang="0">
                  <a:pos x="10" y="0"/>
                </a:cxn>
              </a:cxnLst>
              <a:rect l="0" t="0" r="r" b="b"/>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4" name="Freeform 248"/>
            <p:cNvSpPr>
              <a:spLocks/>
            </p:cNvSpPr>
            <p:nvPr/>
          </p:nvSpPr>
          <p:spPr bwMode="ltGray">
            <a:xfrm>
              <a:off x="4176804" y="4709516"/>
              <a:ext cx="205524" cy="269895"/>
            </a:xfrm>
            <a:custGeom>
              <a:avLst/>
              <a:gdLst/>
              <a:ahLst/>
              <a:cxnLst>
                <a:cxn ang="0">
                  <a:pos x="138" y="4"/>
                </a:cxn>
                <a:cxn ang="0">
                  <a:pos x="142" y="19"/>
                </a:cxn>
                <a:cxn ang="0">
                  <a:pos x="125" y="51"/>
                </a:cxn>
                <a:cxn ang="0">
                  <a:pos x="125" y="63"/>
                </a:cxn>
                <a:cxn ang="0">
                  <a:pos x="129" y="65"/>
                </a:cxn>
                <a:cxn ang="0">
                  <a:pos x="119" y="74"/>
                </a:cxn>
                <a:cxn ang="0">
                  <a:pos x="119" y="88"/>
                </a:cxn>
                <a:cxn ang="0">
                  <a:pos x="110" y="89"/>
                </a:cxn>
                <a:cxn ang="0">
                  <a:pos x="106" y="93"/>
                </a:cxn>
                <a:cxn ang="0">
                  <a:pos x="102" y="103"/>
                </a:cxn>
                <a:cxn ang="0">
                  <a:pos x="95" y="110"/>
                </a:cxn>
                <a:cxn ang="0">
                  <a:pos x="93" y="126"/>
                </a:cxn>
                <a:cxn ang="0">
                  <a:pos x="89" y="131"/>
                </a:cxn>
                <a:cxn ang="0">
                  <a:pos x="83" y="139"/>
                </a:cxn>
                <a:cxn ang="0">
                  <a:pos x="74" y="147"/>
                </a:cxn>
                <a:cxn ang="0">
                  <a:pos x="68" y="150"/>
                </a:cxn>
                <a:cxn ang="0">
                  <a:pos x="66" y="154"/>
                </a:cxn>
                <a:cxn ang="0">
                  <a:pos x="57" y="158"/>
                </a:cxn>
                <a:cxn ang="0">
                  <a:pos x="59" y="143"/>
                </a:cxn>
                <a:cxn ang="0">
                  <a:pos x="49" y="145"/>
                </a:cxn>
                <a:cxn ang="0">
                  <a:pos x="47" y="150"/>
                </a:cxn>
                <a:cxn ang="0">
                  <a:pos x="32" y="150"/>
                </a:cxn>
                <a:cxn ang="0">
                  <a:pos x="27" y="145"/>
                </a:cxn>
                <a:cxn ang="0">
                  <a:pos x="23" y="148"/>
                </a:cxn>
                <a:cxn ang="0">
                  <a:pos x="17" y="148"/>
                </a:cxn>
                <a:cxn ang="0">
                  <a:pos x="9" y="141"/>
                </a:cxn>
                <a:cxn ang="0">
                  <a:pos x="4" y="137"/>
                </a:cxn>
                <a:cxn ang="0">
                  <a:pos x="0" y="131"/>
                </a:cxn>
                <a:cxn ang="0">
                  <a:pos x="11" y="110"/>
                </a:cxn>
                <a:cxn ang="0">
                  <a:pos x="49" y="19"/>
                </a:cxn>
                <a:cxn ang="0">
                  <a:pos x="110" y="0"/>
                </a:cxn>
                <a:cxn ang="0">
                  <a:pos x="138" y="4"/>
                </a:cxn>
              </a:cxnLst>
              <a:rect l="0" t="0" r="r" b="b"/>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5" name="Freeform 249"/>
            <p:cNvSpPr>
              <a:spLocks/>
            </p:cNvSpPr>
            <p:nvPr/>
          </p:nvSpPr>
          <p:spPr bwMode="ltGray">
            <a:xfrm>
              <a:off x="4175357" y="4708033"/>
              <a:ext cx="217102" cy="283241"/>
            </a:xfrm>
            <a:custGeom>
              <a:avLst/>
              <a:gdLst/>
              <a:ahLst/>
              <a:cxnLst>
                <a:cxn ang="0">
                  <a:pos x="146" y="4"/>
                </a:cxn>
                <a:cxn ang="0">
                  <a:pos x="150" y="20"/>
                </a:cxn>
                <a:cxn ang="0">
                  <a:pos x="132" y="54"/>
                </a:cxn>
                <a:cxn ang="0">
                  <a:pos x="132" y="66"/>
                </a:cxn>
                <a:cxn ang="0">
                  <a:pos x="136" y="68"/>
                </a:cxn>
                <a:cxn ang="0">
                  <a:pos x="126" y="78"/>
                </a:cxn>
                <a:cxn ang="0">
                  <a:pos x="126" y="92"/>
                </a:cxn>
                <a:cxn ang="0">
                  <a:pos x="116" y="94"/>
                </a:cxn>
                <a:cxn ang="0">
                  <a:pos x="112" y="98"/>
                </a:cxn>
                <a:cxn ang="0">
                  <a:pos x="108" y="108"/>
                </a:cxn>
                <a:cxn ang="0">
                  <a:pos x="100" y="116"/>
                </a:cxn>
                <a:cxn ang="0">
                  <a:pos x="98" y="132"/>
                </a:cxn>
                <a:cxn ang="0">
                  <a:pos x="94" y="138"/>
                </a:cxn>
                <a:cxn ang="0">
                  <a:pos x="88" y="146"/>
                </a:cxn>
                <a:cxn ang="0">
                  <a:pos x="78" y="154"/>
                </a:cxn>
                <a:cxn ang="0">
                  <a:pos x="72" y="158"/>
                </a:cxn>
                <a:cxn ang="0">
                  <a:pos x="70" y="162"/>
                </a:cxn>
                <a:cxn ang="0">
                  <a:pos x="60" y="166"/>
                </a:cxn>
                <a:cxn ang="0">
                  <a:pos x="62" y="150"/>
                </a:cxn>
                <a:cxn ang="0">
                  <a:pos x="52" y="152"/>
                </a:cxn>
                <a:cxn ang="0">
                  <a:pos x="50" y="158"/>
                </a:cxn>
                <a:cxn ang="0">
                  <a:pos x="34" y="158"/>
                </a:cxn>
                <a:cxn ang="0">
                  <a:pos x="28" y="152"/>
                </a:cxn>
                <a:cxn ang="0">
                  <a:pos x="24" y="156"/>
                </a:cxn>
                <a:cxn ang="0">
                  <a:pos x="18" y="156"/>
                </a:cxn>
                <a:cxn ang="0">
                  <a:pos x="10" y="148"/>
                </a:cxn>
                <a:cxn ang="0">
                  <a:pos x="4" y="144"/>
                </a:cxn>
                <a:cxn ang="0">
                  <a:pos x="0" y="138"/>
                </a:cxn>
                <a:cxn ang="0">
                  <a:pos x="12" y="116"/>
                </a:cxn>
                <a:cxn ang="0">
                  <a:pos x="52" y="20"/>
                </a:cxn>
                <a:cxn ang="0">
                  <a:pos x="116" y="0"/>
                </a:cxn>
                <a:cxn ang="0">
                  <a:pos x="146" y="4"/>
                </a:cxn>
              </a:cxnLst>
              <a:rect l="0" t="0" r="r" b="b"/>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6" name="Freeform 250"/>
            <p:cNvSpPr>
              <a:spLocks/>
            </p:cNvSpPr>
            <p:nvPr/>
          </p:nvSpPr>
          <p:spPr bwMode="ltGray">
            <a:xfrm>
              <a:off x="4120358" y="4742140"/>
              <a:ext cx="143287" cy="189816"/>
            </a:xfrm>
            <a:custGeom>
              <a:avLst/>
              <a:gdLst/>
              <a:ahLst/>
              <a:cxnLst>
                <a:cxn ang="0">
                  <a:pos x="17" y="28"/>
                </a:cxn>
                <a:cxn ang="0">
                  <a:pos x="15" y="35"/>
                </a:cxn>
                <a:cxn ang="0">
                  <a:pos x="13" y="41"/>
                </a:cxn>
                <a:cxn ang="0">
                  <a:pos x="11" y="48"/>
                </a:cxn>
                <a:cxn ang="0">
                  <a:pos x="7" y="54"/>
                </a:cxn>
                <a:cxn ang="0">
                  <a:pos x="7" y="47"/>
                </a:cxn>
                <a:cxn ang="0">
                  <a:pos x="0" y="54"/>
                </a:cxn>
                <a:cxn ang="0">
                  <a:pos x="9" y="65"/>
                </a:cxn>
                <a:cxn ang="0">
                  <a:pos x="13" y="76"/>
                </a:cxn>
                <a:cxn ang="0">
                  <a:pos x="24" y="93"/>
                </a:cxn>
                <a:cxn ang="0">
                  <a:pos x="37" y="110"/>
                </a:cxn>
                <a:cxn ang="0">
                  <a:pos x="44" y="104"/>
                </a:cxn>
                <a:cxn ang="0">
                  <a:pos x="52" y="110"/>
                </a:cxn>
                <a:cxn ang="0">
                  <a:pos x="52" y="97"/>
                </a:cxn>
                <a:cxn ang="0">
                  <a:pos x="54" y="86"/>
                </a:cxn>
                <a:cxn ang="0">
                  <a:pos x="65" y="88"/>
                </a:cxn>
                <a:cxn ang="0">
                  <a:pos x="70" y="82"/>
                </a:cxn>
                <a:cxn ang="0">
                  <a:pos x="74" y="84"/>
                </a:cxn>
                <a:cxn ang="0">
                  <a:pos x="70" y="89"/>
                </a:cxn>
                <a:cxn ang="0">
                  <a:pos x="80" y="89"/>
                </a:cxn>
                <a:cxn ang="0">
                  <a:pos x="89" y="88"/>
                </a:cxn>
                <a:cxn ang="0">
                  <a:pos x="89" y="101"/>
                </a:cxn>
                <a:cxn ang="0">
                  <a:pos x="93" y="101"/>
                </a:cxn>
                <a:cxn ang="0">
                  <a:pos x="94" y="95"/>
                </a:cxn>
                <a:cxn ang="0">
                  <a:pos x="98" y="88"/>
                </a:cxn>
                <a:cxn ang="0">
                  <a:pos x="98" y="82"/>
                </a:cxn>
                <a:cxn ang="0">
                  <a:pos x="98" y="75"/>
                </a:cxn>
                <a:cxn ang="0">
                  <a:pos x="100" y="71"/>
                </a:cxn>
                <a:cxn ang="0">
                  <a:pos x="98" y="65"/>
                </a:cxn>
                <a:cxn ang="0">
                  <a:pos x="94" y="63"/>
                </a:cxn>
                <a:cxn ang="0">
                  <a:pos x="94" y="52"/>
                </a:cxn>
                <a:cxn ang="0">
                  <a:pos x="89" y="52"/>
                </a:cxn>
                <a:cxn ang="0">
                  <a:pos x="89" y="45"/>
                </a:cxn>
                <a:cxn ang="0">
                  <a:pos x="93" y="37"/>
                </a:cxn>
                <a:cxn ang="0">
                  <a:pos x="98" y="39"/>
                </a:cxn>
                <a:cxn ang="0">
                  <a:pos x="96" y="32"/>
                </a:cxn>
                <a:cxn ang="0">
                  <a:pos x="94" y="26"/>
                </a:cxn>
                <a:cxn ang="0">
                  <a:pos x="81" y="28"/>
                </a:cxn>
                <a:cxn ang="0">
                  <a:pos x="76" y="22"/>
                </a:cxn>
                <a:cxn ang="0">
                  <a:pos x="85" y="0"/>
                </a:cxn>
                <a:cxn ang="0">
                  <a:pos x="26" y="2"/>
                </a:cxn>
                <a:cxn ang="0">
                  <a:pos x="17" y="28"/>
                </a:cxn>
              </a:cxnLst>
              <a:rect l="0" t="0" r="r" b="b"/>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7" name="Freeform 251"/>
            <p:cNvSpPr>
              <a:spLocks/>
            </p:cNvSpPr>
            <p:nvPr/>
          </p:nvSpPr>
          <p:spPr bwMode="ltGray">
            <a:xfrm>
              <a:off x="4118911" y="4740658"/>
              <a:ext cx="156314" cy="201680"/>
            </a:xfrm>
            <a:custGeom>
              <a:avLst/>
              <a:gdLst/>
              <a:ahLst/>
              <a:cxnLst>
                <a:cxn ang="0">
                  <a:pos x="18" y="30"/>
                </a:cxn>
                <a:cxn ang="0">
                  <a:pos x="16" y="38"/>
                </a:cxn>
                <a:cxn ang="0">
                  <a:pos x="14" y="44"/>
                </a:cxn>
                <a:cxn ang="0">
                  <a:pos x="12" y="52"/>
                </a:cxn>
                <a:cxn ang="0">
                  <a:pos x="8" y="58"/>
                </a:cxn>
                <a:cxn ang="0">
                  <a:pos x="8" y="50"/>
                </a:cxn>
                <a:cxn ang="0">
                  <a:pos x="0" y="58"/>
                </a:cxn>
                <a:cxn ang="0">
                  <a:pos x="10" y="70"/>
                </a:cxn>
                <a:cxn ang="0">
                  <a:pos x="14" y="82"/>
                </a:cxn>
                <a:cxn ang="0">
                  <a:pos x="26" y="100"/>
                </a:cxn>
                <a:cxn ang="0">
                  <a:pos x="40" y="118"/>
                </a:cxn>
                <a:cxn ang="0">
                  <a:pos x="48" y="112"/>
                </a:cxn>
                <a:cxn ang="0">
                  <a:pos x="56" y="118"/>
                </a:cxn>
                <a:cxn ang="0">
                  <a:pos x="56" y="104"/>
                </a:cxn>
                <a:cxn ang="0">
                  <a:pos x="58" y="92"/>
                </a:cxn>
                <a:cxn ang="0">
                  <a:pos x="70" y="94"/>
                </a:cxn>
                <a:cxn ang="0">
                  <a:pos x="76" y="88"/>
                </a:cxn>
                <a:cxn ang="0">
                  <a:pos x="80" y="90"/>
                </a:cxn>
                <a:cxn ang="0">
                  <a:pos x="76" y="96"/>
                </a:cxn>
                <a:cxn ang="0">
                  <a:pos x="86" y="96"/>
                </a:cxn>
                <a:cxn ang="0">
                  <a:pos x="96" y="94"/>
                </a:cxn>
                <a:cxn ang="0">
                  <a:pos x="96" y="108"/>
                </a:cxn>
                <a:cxn ang="0">
                  <a:pos x="100" y="108"/>
                </a:cxn>
                <a:cxn ang="0">
                  <a:pos x="102" y="102"/>
                </a:cxn>
                <a:cxn ang="0">
                  <a:pos x="106" y="94"/>
                </a:cxn>
                <a:cxn ang="0">
                  <a:pos x="106" y="88"/>
                </a:cxn>
                <a:cxn ang="0">
                  <a:pos x="106" y="80"/>
                </a:cxn>
                <a:cxn ang="0">
                  <a:pos x="108" y="76"/>
                </a:cxn>
                <a:cxn ang="0">
                  <a:pos x="106" y="70"/>
                </a:cxn>
                <a:cxn ang="0">
                  <a:pos x="102" y="68"/>
                </a:cxn>
                <a:cxn ang="0">
                  <a:pos x="102" y="56"/>
                </a:cxn>
                <a:cxn ang="0">
                  <a:pos x="96" y="56"/>
                </a:cxn>
                <a:cxn ang="0">
                  <a:pos x="96" y="48"/>
                </a:cxn>
                <a:cxn ang="0">
                  <a:pos x="100" y="40"/>
                </a:cxn>
                <a:cxn ang="0">
                  <a:pos x="106" y="42"/>
                </a:cxn>
                <a:cxn ang="0">
                  <a:pos x="104" y="34"/>
                </a:cxn>
                <a:cxn ang="0">
                  <a:pos x="102" y="28"/>
                </a:cxn>
                <a:cxn ang="0">
                  <a:pos x="88" y="30"/>
                </a:cxn>
                <a:cxn ang="0">
                  <a:pos x="82" y="24"/>
                </a:cxn>
                <a:cxn ang="0">
                  <a:pos x="92" y="0"/>
                </a:cxn>
                <a:cxn ang="0">
                  <a:pos x="28" y="2"/>
                </a:cxn>
                <a:cxn ang="0">
                  <a:pos x="18" y="30"/>
                </a:cxn>
              </a:cxnLst>
              <a:rect l="0" t="0" r="r" b="b"/>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8" name="Freeform 252"/>
            <p:cNvSpPr>
              <a:spLocks/>
            </p:cNvSpPr>
            <p:nvPr/>
          </p:nvSpPr>
          <p:spPr bwMode="ltGray">
            <a:xfrm>
              <a:off x="4144963" y="4745106"/>
              <a:ext cx="60789" cy="51904"/>
            </a:xfrm>
            <a:custGeom>
              <a:avLst/>
              <a:gdLst/>
              <a:ahLst/>
              <a:cxnLst>
                <a:cxn ang="0">
                  <a:pos x="42" y="2"/>
                </a:cxn>
                <a:cxn ang="0">
                  <a:pos x="36" y="12"/>
                </a:cxn>
                <a:cxn ang="0">
                  <a:pos x="34" y="30"/>
                </a:cxn>
                <a:cxn ang="0">
                  <a:pos x="0" y="28"/>
                </a:cxn>
                <a:cxn ang="0">
                  <a:pos x="2" y="18"/>
                </a:cxn>
                <a:cxn ang="0">
                  <a:pos x="4" y="10"/>
                </a:cxn>
                <a:cxn ang="0">
                  <a:pos x="10" y="0"/>
                </a:cxn>
                <a:cxn ang="0">
                  <a:pos x="42" y="2"/>
                </a:cxn>
              </a:cxnLst>
              <a:rect l="0" t="0" r="r" b="b"/>
              <a:pathLst>
                <a:path w="43" h="31">
                  <a:moveTo>
                    <a:pt x="42" y="2"/>
                  </a:moveTo>
                  <a:lnTo>
                    <a:pt x="36" y="12"/>
                  </a:lnTo>
                  <a:lnTo>
                    <a:pt x="34" y="30"/>
                  </a:lnTo>
                  <a:lnTo>
                    <a:pt x="0" y="28"/>
                  </a:lnTo>
                  <a:lnTo>
                    <a:pt x="2" y="18"/>
                  </a:lnTo>
                  <a:lnTo>
                    <a:pt x="4" y="10"/>
                  </a:lnTo>
                  <a:lnTo>
                    <a:pt x="10" y="0"/>
                  </a:lnTo>
                  <a:lnTo>
                    <a:pt x="4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59" name="Freeform 253"/>
            <p:cNvSpPr>
              <a:spLocks/>
            </p:cNvSpPr>
            <p:nvPr/>
          </p:nvSpPr>
          <p:spPr bwMode="ltGray">
            <a:xfrm>
              <a:off x="4752849" y="4295776"/>
              <a:ext cx="402363" cy="459711"/>
            </a:xfrm>
            <a:custGeom>
              <a:avLst/>
              <a:gdLst/>
              <a:ahLst/>
              <a:cxnLst>
                <a:cxn ang="0">
                  <a:pos x="107" y="0"/>
                </a:cxn>
                <a:cxn ang="0">
                  <a:pos x="111" y="0"/>
                </a:cxn>
                <a:cxn ang="0">
                  <a:pos x="121" y="12"/>
                </a:cxn>
                <a:cxn ang="0">
                  <a:pos x="122" y="21"/>
                </a:cxn>
                <a:cxn ang="0">
                  <a:pos x="124" y="25"/>
                </a:cxn>
                <a:cxn ang="0">
                  <a:pos x="126" y="37"/>
                </a:cxn>
                <a:cxn ang="0">
                  <a:pos x="130" y="45"/>
                </a:cxn>
                <a:cxn ang="0">
                  <a:pos x="132" y="52"/>
                </a:cxn>
                <a:cxn ang="0">
                  <a:pos x="132" y="56"/>
                </a:cxn>
                <a:cxn ang="0">
                  <a:pos x="132" y="52"/>
                </a:cxn>
                <a:cxn ang="0">
                  <a:pos x="140" y="54"/>
                </a:cxn>
                <a:cxn ang="0">
                  <a:pos x="142" y="62"/>
                </a:cxn>
                <a:cxn ang="0">
                  <a:pos x="148" y="60"/>
                </a:cxn>
                <a:cxn ang="0">
                  <a:pos x="157" y="64"/>
                </a:cxn>
                <a:cxn ang="0">
                  <a:pos x="161" y="68"/>
                </a:cxn>
                <a:cxn ang="0">
                  <a:pos x="165" y="72"/>
                </a:cxn>
                <a:cxn ang="0">
                  <a:pos x="167" y="80"/>
                </a:cxn>
                <a:cxn ang="0">
                  <a:pos x="171" y="84"/>
                </a:cxn>
                <a:cxn ang="0">
                  <a:pos x="181" y="91"/>
                </a:cxn>
                <a:cxn ang="0">
                  <a:pos x="194" y="101"/>
                </a:cxn>
                <a:cxn ang="0">
                  <a:pos x="185" y="105"/>
                </a:cxn>
                <a:cxn ang="0">
                  <a:pos x="175" y="113"/>
                </a:cxn>
                <a:cxn ang="0">
                  <a:pos x="169" y="122"/>
                </a:cxn>
                <a:cxn ang="0">
                  <a:pos x="169" y="132"/>
                </a:cxn>
                <a:cxn ang="0">
                  <a:pos x="177" y="132"/>
                </a:cxn>
                <a:cxn ang="0">
                  <a:pos x="185" y="134"/>
                </a:cxn>
                <a:cxn ang="0">
                  <a:pos x="192" y="136"/>
                </a:cxn>
                <a:cxn ang="0">
                  <a:pos x="189" y="140"/>
                </a:cxn>
                <a:cxn ang="0">
                  <a:pos x="191" y="148"/>
                </a:cxn>
                <a:cxn ang="0">
                  <a:pos x="198" y="161"/>
                </a:cxn>
                <a:cxn ang="0">
                  <a:pos x="202" y="165"/>
                </a:cxn>
                <a:cxn ang="0">
                  <a:pos x="214" y="173"/>
                </a:cxn>
                <a:cxn ang="0">
                  <a:pos x="241" y="183"/>
                </a:cxn>
                <a:cxn ang="0">
                  <a:pos x="262" y="188"/>
                </a:cxn>
                <a:cxn ang="0">
                  <a:pos x="278" y="190"/>
                </a:cxn>
                <a:cxn ang="0">
                  <a:pos x="227" y="243"/>
                </a:cxn>
                <a:cxn ang="0">
                  <a:pos x="210" y="245"/>
                </a:cxn>
                <a:cxn ang="0">
                  <a:pos x="204" y="247"/>
                </a:cxn>
                <a:cxn ang="0">
                  <a:pos x="200" y="251"/>
                </a:cxn>
                <a:cxn ang="0">
                  <a:pos x="194" y="256"/>
                </a:cxn>
                <a:cxn ang="0">
                  <a:pos x="179" y="256"/>
                </a:cxn>
                <a:cxn ang="0">
                  <a:pos x="171" y="254"/>
                </a:cxn>
                <a:cxn ang="0">
                  <a:pos x="169" y="260"/>
                </a:cxn>
                <a:cxn ang="0">
                  <a:pos x="140" y="256"/>
                </a:cxn>
                <a:cxn ang="0">
                  <a:pos x="132" y="262"/>
                </a:cxn>
                <a:cxn ang="0">
                  <a:pos x="132" y="266"/>
                </a:cxn>
                <a:cxn ang="0">
                  <a:pos x="128" y="270"/>
                </a:cxn>
                <a:cxn ang="0">
                  <a:pos x="115" y="266"/>
                </a:cxn>
                <a:cxn ang="0">
                  <a:pos x="107" y="266"/>
                </a:cxn>
                <a:cxn ang="0">
                  <a:pos x="107" y="264"/>
                </a:cxn>
                <a:cxn ang="0">
                  <a:pos x="103" y="256"/>
                </a:cxn>
                <a:cxn ang="0">
                  <a:pos x="89" y="247"/>
                </a:cxn>
                <a:cxn ang="0">
                  <a:pos x="84" y="245"/>
                </a:cxn>
                <a:cxn ang="0">
                  <a:pos x="72" y="243"/>
                </a:cxn>
                <a:cxn ang="0">
                  <a:pos x="62" y="241"/>
                </a:cxn>
                <a:cxn ang="0">
                  <a:pos x="51" y="225"/>
                </a:cxn>
                <a:cxn ang="0">
                  <a:pos x="0" y="181"/>
                </a:cxn>
                <a:cxn ang="0">
                  <a:pos x="86" y="19"/>
                </a:cxn>
                <a:cxn ang="0">
                  <a:pos x="107" y="0"/>
                </a:cxn>
              </a:cxnLst>
              <a:rect l="0" t="0" r="r" b="b"/>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0" name="Freeform 254"/>
            <p:cNvSpPr>
              <a:spLocks/>
            </p:cNvSpPr>
            <p:nvPr/>
          </p:nvSpPr>
          <p:spPr bwMode="ltGray">
            <a:xfrm>
              <a:off x="4735481" y="4245356"/>
              <a:ext cx="413942" cy="473057"/>
            </a:xfrm>
            <a:custGeom>
              <a:avLst/>
              <a:gdLst/>
              <a:ahLst/>
              <a:cxnLst>
                <a:cxn ang="0">
                  <a:pos x="110" y="0"/>
                </a:cxn>
                <a:cxn ang="0">
                  <a:pos x="114" y="0"/>
                </a:cxn>
                <a:cxn ang="0">
                  <a:pos x="124" y="12"/>
                </a:cxn>
                <a:cxn ang="0">
                  <a:pos x="126" y="22"/>
                </a:cxn>
                <a:cxn ang="0">
                  <a:pos x="128" y="26"/>
                </a:cxn>
                <a:cxn ang="0">
                  <a:pos x="130" y="38"/>
                </a:cxn>
                <a:cxn ang="0">
                  <a:pos x="134" y="46"/>
                </a:cxn>
                <a:cxn ang="0">
                  <a:pos x="136" y="54"/>
                </a:cxn>
                <a:cxn ang="0">
                  <a:pos x="136" y="58"/>
                </a:cxn>
                <a:cxn ang="0">
                  <a:pos x="136" y="54"/>
                </a:cxn>
                <a:cxn ang="0">
                  <a:pos x="144" y="56"/>
                </a:cxn>
                <a:cxn ang="0">
                  <a:pos x="146" y="64"/>
                </a:cxn>
                <a:cxn ang="0">
                  <a:pos x="152" y="62"/>
                </a:cxn>
                <a:cxn ang="0">
                  <a:pos x="162" y="66"/>
                </a:cxn>
                <a:cxn ang="0">
                  <a:pos x="166" y="70"/>
                </a:cxn>
                <a:cxn ang="0">
                  <a:pos x="170" y="74"/>
                </a:cxn>
                <a:cxn ang="0">
                  <a:pos x="172" y="82"/>
                </a:cxn>
                <a:cxn ang="0">
                  <a:pos x="176" y="86"/>
                </a:cxn>
                <a:cxn ang="0">
                  <a:pos x="186" y="94"/>
                </a:cxn>
                <a:cxn ang="0">
                  <a:pos x="204" y="104"/>
                </a:cxn>
                <a:cxn ang="0">
                  <a:pos x="190" y="108"/>
                </a:cxn>
                <a:cxn ang="0">
                  <a:pos x="180" y="116"/>
                </a:cxn>
                <a:cxn ang="0">
                  <a:pos x="174" y="126"/>
                </a:cxn>
                <a:cxn ang="0">
                  <a:pos x="174" y="136"/>
                </a:cxn>
                <a:cxn ang="0">
                  <a:pos x="182" y="136"/>
                </a:cxn>
                <a:cxn ang="0">
                  <a:pos x="190" y="138"/>
                </a:cxn>
                <a:cxn ang="0">
                  <a:pos x="198" y="140"/>
                </a:cxn>
                <a:cxn ang="0">
                  <a:pos x="194" y="144"/>
                </a:cxn>
                <a:cxn ang="0">
                  <a:pos x="196" y="152"/>
                </a:cxn>
                <a:cxn ang="0">
                  <a:pos x="204" y="166"/>
                </a:cxn>
                <a:cxn ang="0">
                  <a:pos x="208" y="170"/>
                </a:cxn>
                <a:cxn ang="0">
                  <a:pos x="220" y="178"/>
                </a:cxn>
                <a:cxn ang="0">
                  <a:pos x="248" y="188"/>
                </a:cxn>
                <a:cxn ang="0">
                  <a:pos x="270" y="194"/>
                </a:cxn>
                <a:cxn ang="0">
                  <a:pos x="286" y="196"/>
                </a:cxn>
                <a:cxn ang="0">
                  <a:pos x="234" y="250"/>
                </a:cxn>
                <a:cxn ang="0">
                  <a:pos x="216" y="252"/>
                </a:cxn>
                <a:cxn ang="0">
                  <a:pos x="210" y="254"/>
                </a:cxn>
                <a:cxn ang="0">
                  <a:pos x="206" y="258"/>
                </a:cxn>
                <a:cxn ang="0">
                  <a:pos x="200" y="264"/>
                </a:cxn>
                <a:cxn ang="0">
                  <a:pos x="184" y="264"/>
                </a:cxn>
                <a:cxn ang="0">
                  <a:pos x="176" y="262"/>
                </a:cxn>
                <a:cxn ang="0">
                  <a:pos x="174" y="268"/>
                </a:cxn>
                <a:cxn ang="0">
                  <a:pos x="144" y="264"/>
                </a:cxn>
                <a:cxn ang="0">
                  <a:pos x="136" y="270"/>
                </a:cxn>
                <a:cxn ang="0">
                  <a:pos x="136" y="274"/>
                </a:cxn>
                <a:cxn ang="0">
                  <a:pos x="132" y="278"/>
                </a:cxn>
                <a:cxn ang="0">
                  <a:pos x="118" y="274"/>
                </a:cxn>
                <a:cxn ang="0">
                  <a:pos x="110" y="274"/>
                </a:cxn>
                <a:cxn ang="0">
                  <a:pos x="110" y="272"/>
                </a:cxn>
                <a:cxn ang="0">
                  <a:pos x="106" y="264"/>
                </a:cxn>
                <a:cxn ang="0">
                  <a:pos x="92" y="254"/>
                </a:cxn>
                <a:cxn ang="0">
                  <a:pos x="86" y="252"/>
                </a:cxn>
                <a:cxn ang="0">
                  <a:pos x="74" y="250"/>
                </a:cxn>
                <a:cxn ang="0">
                  <a:pos x="64" y="248"/>
                </a:cxn>
                <a:cxn ang="0">
                  <a:pos x="52" y="232"/>
                </a:cxn>
                <a:cxn ang="0">
                  <a:pos x="0" y="186"/>
                </a:cxn>
                <a:cxn ang="0">
                  <a:pos x="88" y="20"/>
                </a:cxn>
                <a:cxn ang="0">
                  <a:pos x="110" y="0"/>
                </a:cxn>
              </a:cxnLst>
              <a:rect l="0" t="0" r="r" b="b"/>
              <a:pathLst>
                <a:path w="287" h="279">
                  <a:moveTo>
                    <a:pt x="110" y="0"/>
                  </a:moveTo>
                  <a:lnTo>
                    <a:pt x="114" y="0"/>
                  </a:lnTo>
                  <a:lnTo>
                    <a:pt x="124" y="12"/>
                  </a:lnTo>
                  <a:lnTo>
                    <a:pt x="126" y="22"/>
                  </a:lnTo>
                  <a:lnTo>
                    <a:pt x="128" y="26"/>
                  </a:lnTo>
                  <a:lnTo>
                    <a:pt x="130" y="38"/>
                  </a:lnTo>
                  <a:lnTo>
                    <a:pt x="134" y="46"/>
                  </a:lnTo>
                  <a:lnTo>
                    <a:pt x="136" y="54"/>
                  </a:lnTo>
                  <a:lnTo>
                    <a:pt x="136" y="58"/>
                  </a:lnTo>
                  <a:lnTo>
                    <a:pt x="136" y="54"/>
                  </a:lnTo>
                  <a:lnTo>
                    <a:pt x="144" y="56"/>
                  </a:lnTo>
                  <a:lnTo>
                    <a:pt x="146" y="64"/>
                  </a:lnTo>
                  <a:lnTo>
                    <a:pt x="152" y="62"/>
                  </a:lnTo>
                  <a:lnTo>
                    <a:pt x="162" y="66"/>
                  </a:lnTo>
                  <a:lnTo>
                    <a:pt x="166" y="70"/>
                  </a:lnTo>
                  <a:lnTo>
                    <a:pt x="170" y="74"/>
                  </a:lnTo>
                  <a:lnTo>
                    <a:pt x="172" y="82"/>
                  </a:lnTo>
                  <a:lnTo>
                    <a:pt x="176" y="86"/>
                  </a:lnTo>
                  <a:lnTo>
                    <a:pt x="186" y="94"/>
                  </a:lnTo>
                  <a:lnTo>
                    <a:pt x="204" y="104"/>
                  </a:lnTo>
                  <a:lnTo>
                    <a:pt x="190" y="108"/>
                  </a:lnTo>
                  <a:lnTo>
                    <a:pt x="180" y="116"/>
                  </a:lnTo>
                  <a:lnTo>
                    <a:pt x="174" y="126"/>
                  </a:lnTo>
                  <a:lnTo>
                    <a:pt x="174" y="136"/>
                  </a:lnTo>
                  <a:lnTo>
                    <a:pt x="182" y="136"/>
                  </a:lnTo>
                  <a:lnTo>
                    <a:pt x="190" y="138"/>
                  </a:lnTo>
                  <a:lnTo>
                    <a:pt x="198" y="140"/>
                  </a:lnTo>
                  <a:lnTo>
                    <a:pt x="194" y="144"/>
                  </a:lnTo>
                  <a:lnTo>
                    <a:pt x="196" y="152"/>
                  </a:lnTo>
                  <a:lnTo>
                    <a:pt x="204" y="166"/>
                  </a:lnTo>
                  <a:lnTo>
                    <a:pt x="208" y="170"/>
                  </a:lnTo>
                  <a:lnTo>
                    <a:pt x="220" y="178"/>
                  </a:lnTo>
                  <a:lnTo>
                    <a:pt x="248" y="188"/>
                  </a:lnTo>
                  <a:lnTo>
                    <a:pt x="270" y="194"/>
                  </a:lnTo>
                  <a:lnTo>
                    <a:pt x="286" y="196"/>
                  </a:lnTo>
                  <a:lnTo>
                    <a:pt x="234" y="250"/>
                  </a:lnTo>
                  <a:lnTo>
                    <a:pt x="216" y="252"/>
                  </a:lnTo>
                  <a:lnTo>
                    <a:pt x="210" y="254"/>
                  </a:lnTo>
                  <a:lnTo>
                    <a:pt x="206" y="258"/>
                  </a:lnTo>
                  <a:lnTo>
                    <a:pt x="200" y="264"/>
                  </a:lnTo>
                  <a:lnTo>
                    <a:pt x="184" y="264"/>
                  </a:lnTo>
                  <a:lnTo>
                    <a:pt x="176" y="262"/>
                  </a:lnTo>
                  <a:lnTo>
                    <a:pt x="174" y="268"/>
                  </a:lnTo>
                  <a:lnTo>
                    <a:pt x="144" y="264"/>
                  </a:lnTo>
                  <a:lnTo>
                    <a:pt x="136" y="270"/>
                  </a:lnTo>
                  <a:lnTo>
                    <a:pt x="136" y="274"/>
                  </a:lnTo>
                  <a:lnTo>
                    <a:pt x="132" y="278"/>
                  </a:lnTo>
                  <a:lnTo>
                    <a:pt x="118" y="274"/>
                  </a:lnTo>
                  <a:lnTo>
                    <a:pt x="110" y="274"/>
                  </a:lnTo>
                  <a:lnTo>
                    <a:pt x="110" y="272"/>
                  </a:lnTo>
                  <a:lnTo>
                    <a:pt x="106" y="264"/>
                  </a:lnTo>
                  <a:lnTo>
                    <a:pt x="92" y="254"/>
                  </a:lnTo>
                  <a:lnTo>
                    <a:pt x="86" y="252"/>
                  </a:lnTo>
                  <a:lnTo>
                    <a:pt x="74" y="250"/>
                  </a:lnTo>
                  <a:lnTo>
                    <a:pt x="64" y="248"/>
                  </a:lnTo>
                  <a:lnTo>
                    <a:pt x="52" y="232"/>
                  </a:lnTo>
                  <a:lnTo>
                    <a:pt x="0" y="186"/>
                  </a:lnTo>
                  <a:lnTo>
                    <a:pt x="88" y="20"/>
                  </a:lnTo>
                  <a:lnTo>
                    <a:pt x="1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1" name="Freeform 255"/>
            <p:cNvSpPr>
              <a:spLocks/>
            </p:cNvSpPr>
            <p:nvPr/>
          </p:nvSpPr>
          <p:spPr bwMode="ltGray">
            <a:xfrm>
              <a:off x="4450352" y="4150449"/>
              <a:ext cx="457363" cy="587243"/>
            </a:xfrm>
            <a:custGeom>
              <a:avLst/>
              <a:gdLst/>
              <a:ahLst/>
              <a:cxnLst>
                <a:cxn ang="0">
                  <a:pos x="277" y="4"/>
                </a:cxn>
                <a:cxn ang="0">
                  <a:pos x="289" y="16"/>
                </a:cxn>
                <a:cxn ang="0">
                  <a:pos x="296" y="33"/>
                </a:cxn>
                <a:cxn ang="0">
                  <a:pos x="298" y="61"/>
                </a:cxn>
                <a:cxn ang="0">
                  <a:pos x="310" y="80"/>
                </a:cxn>
                <a:cxn ang="0">
                  <a:pos x="312" y="94"/>
                </a:cxn>
                <a:cxn ang="0">
                  <a:pos x="293" y="115"/>
                </a:cxn>
                <a:cxn ang="0">
                  <a:pos x="283" y="143"/>
                </a:cxn>
                <a:cxn ang="0">
                  <a:pos x="285" y="166"/>
                </a:cxn>
                <a:cxn ang="0">
                  <a:pos x="275" y="184"/>
                </a:cxn>
                <a:cxn ang="0">
                  <a:pos x="259" y="195"/>
                </a:cxn>
                <a:cxn ang="0">
                  <a:pos x="256" y="213"/>
                </a:cxn>
                <a:cxn ang="0">
                  <a:pos x="242" y="225"/>
                </a:cxn>
                <a:cxn ang="0">
                  <a:pos x="240" y="252"/>
                </a:cxn>
                <a:cxn ang="0">
                  <a:pos x="228" y="260"/>
                </a:cxn>
                <a:cxn ang="0">
                  <a:pos x="220" y="262"/>
                </a:cxn>
                <a:cxn ang="0">
                  <a:pos x="228" y="272"/>
                </a:cxn>
                <a:cxn ang="0">
                  <a:pos x="238" y="280"/>
                </a:cxn>
                <a:cxn ang="0">
                  <a:pos x="256" y="311"/>
                </a:cxn>
                <a:cxn ang="0">
                  <a:pos x="267" y="326"/>
                </a:cxn>
                <a:cxn ang="0">
                  <a:pos x="263" y="324"/>
                </a:cxn>
                <a:cxn ang="0">
                  <a:pos x="259" y="321"/>
                </a:cxn>
                <a:cxn ang="0">
                  <a:pos x="248" y="323"/>
                </a:cxn>
                <a:cxn ang="0">
                  <a:pos x="217" y="338"/>
                </a:cxn>
                <a:cxn ang="0">
                  <a:pos x="199" y="346"/>
                </a:cxn>
                <a:cxn ang="0">
                  <a:pos x="187" y="338"/>
                </a:cxn>
                <a:cxn ang="0">
                  <a:pos x="178" y="346"/>
                </a:cxn>
                <a:cxn ang="0">
                  <a:pos x="172" y="342"/>
                </a:cxn>
                <a:cxn ang="0">
                  <a:pos x="162" y="332"/>
                </a:cxn>
                <a:cxn ang="0">
                  <a:pos x="156" y="324"/>
                </a:cxn>
                <a:cxn ang="0">
                  <a:pos x="146" y="330"/>
                </a:cxn>
                <a:cxn ang="0">
                  <a:pos x="140" y="328"/>
                </a:cxn>
                <a:cxn ang="0">
                  <a:pos x="115" y="307"/>
                </a:cxn>
                <a:cxn ang="0">
                  <a:pos x="0" y="178"/>
                </a:cxn>
                <a:cxn ang="0">
                  <a:pos x="94" y="0"/>
                </a:cxn>
              </a:cxnLst>
              <a:rect l="0" t="0" r="r" b="b"/>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2" name="Freeform 256"/>
            <p:cNvSpPr>
              <a:spLocks/>
            </p:cNvSpPr>
            <p:nvPr/>
          </p:nvSpPr>
          <p:spPr bwMode="ltGray">
            <a:xfrm>
              <a:off x="4448906" y="4148965"/>
              <a:ext cx="468941" cy="600590"/>
            </a:xfrm>
            <a:custGeom>
              <a:avLst/>
              <a:gdLst/>
              <a:ahLst/>
              <a:cxnLst>
                <a:cxn ang="0">
                  <a:pos x="284" y="4"/>
                </a:cxn>
                <a:cxn ang="0">
                  <a:pos x="296" y="16"/>
                </a:cxn>
                <a:cxn ang="0">
                  <a:pos x="304" y="34"/>
                </a:cxn>
                <a:cxn ang="0">
                  <a:pos x="306" y="62"/>
                </a:cxn>
                <a:cxn ang="0">
                  <a:pos x="318" y="82"/>
                </a:cxn>
                <a:cxn ang="0">
                  <a:pos x="320" y="96"/>
                </a:cxn>
                <a:cxn ang="0">
                  <a:pos x="300" y="118"/>
                </a:cxn>
                <a:cxn ang="0">
                  <a:pos x="290" y="146"/>
                </a:cxn>
                <a:cxn ang="0">
                  <a:pos x="292" y="170"/>
                </a:cxn>
                <a:cxn ang="0">
                  <a:pos x="282" y="188"/>
                </a:cxn>
                <a:cxn ang="0">
                  <a:pos x="266" y="200"/>
                </a:cxn>
                <a:cxn ang="0">
                  <a:pos x="262" y="218"/>
                </a:cxn>
                <a:cxn ang="0">
                  <a:pos x="248" y="230"/>
                </a:cxn>
                <a:cxn ang="0">
                  <a:pos x="246" y="258"/>
                </a:cxn>
                <a:cxn ang="0">
                  <a:pos x="234" y="266"/>
                </a:cxn>
                <a:cxn ang="0">
                  <a:pos x="226" y="268"/>
                </a:cxn>
                <a:cxn ang="0">
                  <a:pos x="234" y="278"/>
                </a:cxn>
                <a:cxn ang="0">
                  <a:pos x="244" y="286"/>
                </a:cxn>
                <a:cxn ang="0">
                  <a:pos x="262" y="318"/>
                </a:cxn>
                <a:cxn ang="0">
                  <a:pos x="274" y="334"/>
                </a:cxn>
                <a:cxn ang="0">
                  <a:pos x="270" y="332"/>
                </a:cxn>
                <a:cxn ang="0">
                  <a:pos x="266" y="328"/>
                </a:cxn>
                <a:cxn ang="0">
                  <a:pos x="254" y="330"/>
                </a:cxn>
                <a:cxn ang="0">
                  <a:pos x="222" y="346"/>
                </a:cxn>
                <a:cxn ang="0">
                  <a:pos x="204" y="354"/>
                </a:cxn>
                <a:cxn ang="0">
                  <a:pos x="192" y="346"/>
                </a:cxn>
                <a:cxn ang="0">
                  <a:pos x="182" y="354"/>
                </a:cxn>
                <a:cxn ang="0">
                  <a:pos x="176" y="350"/>
                </a:cxn>
                <a:cxn ang="0">
                  <a:pos x="166" y="340"/>
                </a:cxn>
                <a:cxn ang="0">
                  <a:pos x="160" y="332"/>
                </a:cxn>
                <a:cxn ang="0">
                  <a:pos x="150" y="338"/>
                </a:cxn>
                <a:cxn ang="0">
                  <a:pos x="144" y="336"/>
                </a:cxn>
                <a:cxn ang="0">
                  <a:pos x="118" y="314"/>
                </a:cxn>
                <a:cxn ang="0">
                  <a:pos x="0" y="182"/>
                </a:cxn>
                <a:cxn ang="0">
                  <a:pos x="96" y="0"/>
                </a:cxn>
              </a:cxnLst>
              <a:rect l="0" t="0" r="r" b="b"/>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3" name="Freeform 257"/>
            <p:cNvSpPr>
              <a:spLocks/>
            </p:cNvSpPr>
            <p:nvPr/>
          </p:nvSpPr>
          <p:spPr bwMode="ltGray">
            <a:xfrm>
              <a:off x="4276671" y="4506354"/>
              <a:ext cx="334338" cy="217991"/>
            </a:xfrm>
            <a:custGeom>
              <a:avLst/>
              <a:gdLst/>
              <a:ahLst/>
              <a:cxnLst>
                <a:cxn ang="0">
                  <a:pos x="158" y="2"/>
                </a:cxn>
                <a:cxn ang="0">
                  <a:pos x="168" y="15"/>
                </a:cxn>
                <a:cxn ang="0">
                  <a:pos x="168" y="28"/>
                </a:cxn>
                <a:cxn ang="0">
                  <a:pos x="170" y="41"/>
                </a:cxn>
                <a:cxn ang="0">
                  <a:pos x="178" y="43"/>
                </a:cxn>
                <a:cxn ang="0">
                  <a:pos x="180" y="47"/>
                </a:cxn>
                <a:cxn ang="0">
                  <a:pos x="186" y="49"/>
                </a:cxn>
                <a:cxn ang="0">
                  <a:pos x="193" y="53"/>
                </a:cxn>
                <a:cxn ang="0">
                  <a:pos x="197" y="56"/>
                </a:cxn>
                <a:cxn ang="0">
                  <a:pos x="199" y="60"/>
                </a:cxn>
                <a:cxn ang="0">
                  <a:pos x="197" y="64"/>
                </a:cxn>
                <a:cxn ang="0">
                  <a:pos x="213" y="75"/>
                </a:cxn>
                <a:cxn ang="0">
                  <a:pos x="216" y="83"/>
                </a:cxn>
                <a:cxn ang="0">
                  <a:pos x="218" y="90"/>
                </a:cxn>
                <a:cxn ang="0">
                  <a:pos x="226" y="92"/>
                </a:cxn>
                <a:cxn ang="0">
                  <a:pos x="230" y="98"/>
                </a:cxn>
                <a:cxn ang="0">
                  <a:pos x="222" y="96"/>
                </a:cxn>
                <a:cxn ang="0">
                  <a:pos x="218" y="98"/>
                </a:cxn>
                <a:cxn ang="0">
                  <a:pos x="213" y="100"/>
                </a:cxn>
                <a:cxn ang="0">
                  <a:pos x="207" y="100"/>
                </a:cxn>
                <a:cxn ang="0">
                  <a:pos x="197" y="100"/>
                </a:cxn>
                <a:cxn ang="0">
                  <a:pos x="193" y="104"/>
                </a:cxn>
                <a:cxn ang="0">
                  <a:pos x="184" y="105"/>
                </a:cxn>
                <a:cxn ang="0">
                  <a:pos x="176" y="105"/>
                </a:cxn>
                <a:cxn ang="0">
                  <a:pos x="172" y="105"/>
                </a:cxn>
                <a:cxn ang="0">
                  <a:pos x="166" y="107"/>
                </a:cxn>
                <a:cxn ang="0">
                  <a:pos x="158" y="105"/>
                </a:cxn>
                <a:cxn ang="0">
                  <a:pos x="149" y="105"/>
                </a:cxn>
                <a:cxn ang="0">
                  <a:pos x="147" y="113"/>
                </a:cxn>
                <a:cxn ang="0">
                  <a:pos x="141" y="117"/>
                </a:cxn>
                <a:cxn ang="0">
                  <a:pos x="133" y="115"/>
                </a:cxn>
                <a:cxn ang="0">
                  <a:pos x="120" y="111"/>
                </a:cxn>
                <a:cxn ang="0">
                  <a:pos x="110" y="109"/>
                </a:cxn>
                <a:cxn ang="0">
                  <a:pos x="106" y="105"/>
                </a:cxn>
                <a:cxn ang="0">
                  <a:pos x="101" y="102"/>
                </a:cxn>
                <a:cxn ang="0">
                  <a:pos x="97" y="100"/>
                </a:cxn>
                <a:cxn ang="0">
                  <a:pos x="91" y="100"/>
                </a:cxn>
                <a:cxn ang="0">
                  <a:pos x="81" y="113"/>
                </a:cxn>
                <a:cxn ang="0">
                  <a:pos x="79" y="119"/>
                </a:cxn>
                <a:cxn ang="0">
                  <a:pos x="73" y="122"/>
                </a:cxn>
                <a:cxn ang="0">
                  <a:pos x="62" y="120"/>
                </a:cxn>
                <a:cxn ang="0">
                  <a:pos x="46" y="119"/>
                </a:cxn>
                <a:cxn ang="0">
                  <a:pos x="35" y="128"/>
                </a:cxn>
                <a:cxn ang="0">
                  <a:pos x="17" y="128"/>
                </a:cxn>
                <a:cxn ang="0">
                  <a:pos x="0" y="73"/>
                </a:cxn>
                <a:cxn ang="0">
                  <a:pos x="58" y="30"/>
                </a:cxn>
                <a:cxn ang="0">
                  <a:pos x="143" y="0"/>
                </a:cxn>
                <a:cxn ang="0">
                  <a:pos x="158" y="2"/>
                </a:cxn>
              </a:cxnLst>
              <a:rect l="0" t="0" r="r" b="b"/>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4" name="Freeform 258"/>
            <p:cNvSpPr>
              <a:spLocks/>
            </p:cNvSpPr>
            <p:nvPr/>
          </p:nvSpPr>
          <p:spPr bwMode="ltGray">
            <a:xfrm>
              <a:off x="4275224" y="4504870"/>
              <a:ext cx="344469" cy="231338"/>
            </a:xfrm>
            <a:custGeom>
              <a:avLst/>
              <a:gdLst/>
              <a:ahLst/>
              <a:cxnLst>
                <a:cxn ang="0">
                  <a:pos x="164" y="2"/>
                </a:cxn>
                <a:cxn ang="0">
                  <a:pos x="174" y="16"/>
                </a:cxn>
                <a:cxn ang="0">
                  <a:pos x="174" y="30"/>
                </a:cxn>
                <a:cxn ang="0">
                  <a:pos x="176" y="44"/>
                </a:cxn>
                <a:cxn ang="0">
                  <a:pos x="184" y="46"/>
                </a:cxn>
                <a:cxn ang="0">
                  <a:pos x="186" y="50"/>
                </a:cxn>
                <a:cxn ang="0">
                  <a:pos x="192" y="52"/>
                </a:cxn>
                <a:cxn ang="0">
                  <a:pos x="200" y="56"/>
                </a:cxn>
                <a:cxn ang="0">
                  <a:pos x="204" y="60"/>
                </a:cxn>
                <a:cxn ang="0">
                  <a:pos x="206" y="64"/>
                </a:cxn>
                <a:cxn ang="0">
                  <a:pos x="204" y="68"/>
                </a:cxn>
                <a:cxn ang="0">
                  <a:pos x="220" y="80"/>
                </a:cxn>
                <a:cxn ang="0">
                  <a:pos x="224" y="88"/>
                </a:cxn>
                <a:cxn ang="0">
                  <a:pos x="226" y="96"/>
                </a:cxn>
                <a:cxn ang="0">
                  <a:pos x="234" y="98"/>
                </a:cxn>
                <a:cxn ang="0">
                  <a:pos x="238" y="104"/>
                </a:cxn>
                <a:cxn ang="0">
                  <a:pos x="230" y="102"/>
                </a:cxn>
                <a:cxn ang="0">
                  <a:pos x="226" y="104"/>
                </a:cxn>
                <a:cxn ang="0">
                  <a:pos x="220" y="106"/>
                </a:cxn>
                <a:cxn ang="0">
                  <a:pos x="214" y="106"/>
                </a:cxn>
                <a:cxn ang="0">
                  <a:pos x="204" y="106"/>
                </a:cxn>
                <a:cxn ang="0">
                  <a:pos x="200" y="110"/>
                </a:cxn>
                <a:cxn ang="0">
                  <a:pos x="190" y="112"/>
                </a:cxn>
                <a:cxn ang="0">
                  <a:pos x="182" y="112"/>
                </a:cxn>
                <a:cxn ang="0">
                  <a:pos x="178" y="112"/>
                </a:cxn>
                <a:cxn ang="0">
                  <a:pos x="172" y="114"/>
                </a:cxn>
                <a:cxn ang="0">
                  <a:pos x="164" y="112"/>
                </a:cxn>
                <a:cxn ang="0">
                  <a:pos x="154" y="112"/>
                </a:cxn>
                <a:cxn ang="0">
                  <a:pos x="152" y="120"/>
                </a:cxn>
                <a:cxn ang="0">
                  <a:pos x="146" y="124"/>
                </a:cxn>
                <a:cxn ang="0">
                  <a:pos x="138" y="122"/>
                </a:cxn>
                <a:cxn ang="0">
                  <a:pos x="124" y="118"/>
                </a:cxn>
                <a:cxn ang="0">
                  <a:pos x="114" y="116"/>
                </a:cxn>
                <a:cxn ang="0">
                  <a:pos x="110" y="112"/>
                </a:cxn>
                <a:cxn ang="0">
                  <a:pos x="104" y="108"/>
                </a:cxn>
                <a:cxn ang="0">
                  <a:pos x="100" y="106"/>
                </a:cxn>
                <a:cxn ang="0">
                  <a:pos x="94" y="106"/>
                </a:cxn>
                <a:cxn ang="0">
                  <a:pos x="84" y="120"/>
                </a:cxn>
                <a:cxn ang="0">
                  <a:pos x="82" y="126"/>
                </a:cxn>
                <a:cxn ang="0">
                  <a:pos x="76" y="130"/>
                </a:cxn>
                <a:cxn ang="0">
                  <a:pos x="64" y="128"/>
                </a:cxn>
                <a:cxn ang="0">
                  <a:pos x="48" y="126"/>
                </a:cxn>
                <a:cxn ang="0">
                  <a:pos x="36" y="136"/>
                </a:cxn>
                <a:cxn ang="0">
                  <a:pos x="18" y="136"/>
                </a:cxn>
                <a:cxn ang="0">
                  <a:pos x="0" y="78"/>
                </a:cxn>
                <a:cxn ang="0">
                  <a:pos x="60" y="32"/>
                </a:cxn>
                <a:cxn ang="0">
                  <a:pos x="148" y="0"/>
                </a:cxn>
                <a:cxn ang="0">
                  <a:pos x="164" y="2"/>
                </a:cxn>
              </a:cxnLst>
              <a:rect l="0" t="0" r="r" b="b"/>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5" name="Freeform 259"/>
            <p:cNvSpPr>
              <a:spLocks/>
            </p:cNvSpPr>
            <p:nvPr/>
          </p:nvSpPr>
          <p:spPr bwMode="ltGray">
            <a:xfrm>
              <a:off x="4260750" y="4098545"/>
              <a:ext cx="280785" cy="504199"/>
            </a:xfrm>
            <a:custGeom>
              <a:avLst/>
              <a:gdLst/>
              <a:ahLst/>
              <a:cxnLst>
                <a:cxn ang="0">
                  <a:pos x="194" y="86"/>
                </a:cxn>
                <a:cxn ang="0">
                  <a:pos x="192" y="132"/>
                </a:cxn>
                <a:cxn ang="0">
                  <a:pos x="186" y="132"/>
                </a:cxn>
                <a:cxn ang="0">
                  <a:pos x="181" y="136"/>
                </a:cxn>
                <a:cxn ang="0">
                  <a:pos x="177" y="134"/>
                </a:cxn>
                <a:cxn ang="0">
                  <a:pos x="169" y="132"/>
                </a:cxn>
                <a:cxn ang="0">
                  <a:pos x="165" y="134"/>
                </a:cxn>
                <a:cxn ang="0">
                  <a:pos x="163" y="138"/>
                </a:cxn>
                <a:cxn ang="0">
                  <a:pos x="163" y="142"/>
                </a:cxn>
                <a:cxn ang="0">
                  <a:pos x="161" y="152"/>
                </a:cxn>
                <a:cxn ang="0">
                  <a:pos x="159" y="162"/>
                </a:cxn>
                <a:cxn ang="0">
                  <a:pos x="161" y="166"/>
                </a:cxn>
                <a:cxn ang="0">
                  <a:pos x="158" y="173"/>
                </a:cxn>
                <a:cxn ang="0">
                  <a:pos x="152" y="183"/>
                </a:cxn>
                <a:cxn ang="0">
                  <a:pos x="152" y="195"/>
                </a:cxn>
                <a:cxn ang="0">
                  <a:pos x="150" y="201"/>
                </a:cxn>
                <a:cxn ang="0">
                  <a:pos x="154" y="204"/>
                </a:cxn>
                <a:cxn ang="0">
                  <a:pos x="158" y="204"/>
                </a:cxn>
                <a:cxn ang="0">
                  <a:pos x="161" y="208"/>
                </a:cxn>
                <a:cxn ang="0">
                  <a:pos x="161" y="222"/>
                </a:cxn>
                <a:cxn ang="0">
                  <a:pos x="167" y="226"/>
                </a:cxn>
                <a:cxn ang="0">
                  <a:pos x="171" y="228"/>
                </a:cxn>
                <a:cxn ang="0">
                  <a:pos x="169" y="236"/>
                </a:cxn>
                <a:cxn ang="0">
                  <a:pos x="129" y="261"/>
                </a:cxn>
                <a:cxn ang="0">
                  <a:pos x="104" y="269"/>
                </a:cxn>
                <a:cxn ang="0">
                  <a:pos x="96" y="267"/>
                </a:cxn>
                <a:cxn ang="0">
                  <a:pos x="94" y="271"/>
                </a:cxn>
                <a:cxn ang="0">
                  <a:pos x="94" y="277"/>
                </a:cxn>
                <a:cxn ang="0">
                  <a:pos x="88" y="278"/>
                </a:cxn>
                <a:cxn ang="0">
                  <a:pos x="75" y="278"/>
                </a:cxn>
                <a:cxn ang="0">
                  <a:pos x="67" y="282"/>
                </a:cxn>
                <a:cxn ang="0">
                  <a:pos x="67" y="286"/>
                </a:cxn>
                <a:cxn ang="0">
                  <a:pos x="54" y="290"/>
                </a:cxn>
                <a:cxn ang="0">
                  <a:pos x="50" y="286"/>
                </a:cxn>
                <a:cxn ang="0">
                  <a:pos x="44" y="292"/>
                </a:cxn>
                <a:cxn ang="0">
                  <a:pos x="42" y="296"/>
                </a:cxn>
                <a:cxn ang="0">
                  <a:pos x="27" y="290"/>
                </a:cxn>
                <a:cxn ang="0">
                  <a:pos x="0" y="240"/>
                </a:cxn>
                <a:cxn ang="0">
                  <a:pos x="6" y="123"/>
                </a:cxn>
                <a:cxn ang="0">
                  <a:pos x="65" y="0"/>
                </a:cxn>
                <a:cxn ang="0">
                  <a:pos x="194" y="86"/>
                </a:cxn>
              </a:cxnLst>
              <a:rect l="0" t="0" r="r" b="b"/>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6" name="Freeform 260"/>
            <p:cNvSpPr>
              <a:spLocks/>
            </p:cNvSpPr>
            <p:nvPr/>
          </p:nvSpPr>
          <p:spPr bwMode="ltGray">
            <a:xfrm>
              <a:off x="4259302" y="4097063"/>
              <a:ext cx="290918" cy="517545"/>
            </a:xfrm>
            <a:custGeom>
              <a:avLst/>
              <a:gdLst/>
              <a:ahLst/>
              <a:cxnLst>
                <a:cxn ang="0">
                  <a:pos x="202" y="88"/>
                </a:cxn>
                <a:cxn ang="0">
                  <a:pos x="200" y="136"/>
                </a:cxn>
                <a:cxn ang="0">
                  <a:pos x="194" y="136"/>
                </a:cxn>
                <a:cxn ang="0">
                  <a:pos x="188" y="140"/>
                </a:cxn>
                <a:cxn ang="0">
                  <a:pos x="184" y="138"/>
                </a:cxn>
                <a:cxn ang="0">
                  <a:pos x="176" y="136"/>
                </a:cxn>
                <a:cxn ang="0">
                  <a:pos x="172" y="138"/>
                </a:cxn>
                <a:cxn ang="0">
                  <a:pos x="170" y="142"/>
                </a:cxn>
                <a:cxn ang="0">
                  <a:pos x="170" y="146"/>
                </a:cxn>
                <a:cxn ang="0">
                  <a:pos x="168" y="156"/>
                </a:cxn>
                <a:cxn ang="0">
                  <a:pos x="166" y="166"/>
                </a:cxn>
                <a:cxn ang="0">
                  <a:pos x="168" y="170"/>
                </a:cxn>
                <a:cxn ang="0">
                  <a:pos x="164" y="178"/>
                </a:cxn>
                <a:cxn ang="0">
                  <a:pos x="158" y="188"/>
                </a:cxn>
                <a:cxn ang="0">
                  <a:pos x="158" y="200"/>
                </a:cxn>
                <a:cxn ang="0">
                  <a:pos x="156" y="206"/>
                </a:cxn>
                <a:cxn ang="0">
                  <a:pos x="160" y="210"/>
                </a:cxn>
                <a:cxn ang="0">
                  <a:pos x="164" y="210"/>
                </a:cxn>
                <a:cxn ang="0">
                  <a:pos x="168" y="214"/>
                </a:cxn>
                <a:cxn ang="0">
                  <a:pos x="168" y="228"/>
                </a:cxn>
                <a:cxn ang="0">
                  <a:pos x="174" y="232"/>
                </a:cxn>
                <a:cxn ang="0">
                  <a:pos x="178" y="234"/>
                </a:cxn>
                <a:cxn ang="0">
                  <a:pos x="176" y="242"/>
                </a:cxn>
                <a:cxn ang="0">
                  <a:pos x="134" y="268"/>
                </a:cxn>
                <a:cxn ang="0">
                  <a:pos x="108" y="276"/>
                </a:cxn>
                <a:cxn ang="0">
                  <a:pos x="100" y="274"/>
                </a:cxn>
                <a:cxn ang="0">
                  <a:pos x="98" y="278"/>
                </a:cxn>
                <a:cxn ang="0">
                  <a:pos x="98" y="284"/>
                </a:cxn>
                <a:cxn ang="0">
                  <a:pos x="92" y="286"/>
                </a:cxn>
                <a:cxn ang="0">
                  <a:pos x="78" y="286"/>
                </a:cxn>
                <a:cxn ang="0">
                  <a:pos x="70" y="290"/>
                </a:cxn>
                <a:cxn ang="0">
                  <a:pos x="70" y="294"/>
                </a:cxn>
                <a:cxn ang="0">
                  <a:pos x="56" y="298"/>
                </a:cxn>
                <a:cxn ang="0">
                  <a:pos x="52" y="294"/>
                </a:cxn>
                <a:cxn ang="0">
                  <a:pos x="46" y="300"/>
                </a:cxn>
                <a:cxn ang="0">
                  <a:pos x="44" y="304"/>
                </a:cxn>
                <a:cxn ang="0">
                  <a:pos x="28" y="298"/>
                </a:cxn>
                <a:cxn ang="0">
                  <a:pos x="0" y="246"/>
                </a:cxn>
                <a:cxn ang="0">
                  <a:pos x="6" y="126"/>
                </a:cxn>
                <a:cxn ang="0">
                  <a:pos x="68" y="0"/>
                </a:cxn>
                <a:cxn ang="0">
                  <a:pos x="202" y="88"/>
                </a:cxn>
              </a:cxnLst>
              <a:rect l="0" t="0" r="r" b="b"/>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7" name="Freeform 261"/>
            <p:cNvSpPr>
              <a:spLocks/>
            </p:cNvSpPr>
            <p:nvPr/>
          </p:nvSpPr>
          <p:spPr bwMode="ltGray">
            <a:xfrm>
              <a:off x="4126146" y="4430724"/>
              <a:ext cx="202629" cy="352939"/>
            </a:xfrm>
            <a:custGeom>
              <a:avLst/>
              <a:gdLst/>
              <a:ahLst/>
              <a:cxnLst>
                <a:cxn ang="0">
                  <a:pos x="108" y="0"/>
                </a:cxn>
                <a:cxn ang="0">
                  <a:pos x="116" y="2"/>
                </a:cxn>
                <a:cxn ang="0">
                  <a:pos x="118" y="6"/>
                </a:cxn>
                <a:cxn ang="0">
                  <a:pos x="122" y="6"/>
                </a:cxn>
                <a:cxn ang="0">
                  <a:pos x="130" y="18"/>
                </a:cxn>
                <a:cxn ang="0">
                  <a:pos x="132" y="24"/>
                </a:cxn>
                <a:cxn ang="0">
                  <a:pos x="128" y="34"/>
                </a:cxn>
                <a:cxn ang="0">
                  <a:pos x="130" y="42"/>
                </a:cxn>
                <a:cxn ang="0">
                  <a:pos x="130" y="46"/>
                </a:cxn>
                <a:cxn ang="0">
                  <a:pos x="130" y="56"/>
                </a:cxn>
                <a:cxn ang="0">
                  <a:pos x="110" y="54"/>
                </a:cxn>
                <a:cxn ang="0">
                  <a:pos x="108" y="62"/>
                </a:cxn>
                <a:cxn ang="0">
                  <a:pos x="138" y="94"/>
                </a:cxn>
                <a:cxn ang="0">
                  <a:pos x="134" y="102"/>
                </a:cxn>
                <a:cxn ang="0">
                  <a:pos x="130" y="106"/>
                </a:cxn>
                <a:cxn ang="0">
                  <a:pos x="128" y="116"/>
                </a:cxn>
                <a:cxn ang="0">
                  <a:pos x="124" y="120"/>
                </a:cxn>
                <a:cxn ang="0">
                  <a:pos x="122" y="126"/>
                </a:cxn>
                <a:cxn ang="0">
                  <a:pos x="116" y="130"/>
                </a:cxn>
                <a:cxn ang="0">
                  <a:pos x="114" y="138"/>
                </a:cxn>
                <a:cxn ang="0">
                  <a:pos x="114" y="142"/>
                </a:cxn>
                <a:cxn ang="0">
                  <a:pos x="116" y="150"/>
                </a:cxn>
                <a:cxn ang="0">
                  <a:pos x="122" y="158"/>
                </a:cxn>
                <a:cxn ang="0">
                  <a:pos x="124" y="166"/>
                </a:cxn>
                <a:cxn ang="0">
                  <a:pos x="128" y="176"/>
                </a:cxn>
                <a:cxn ang="0">
                  <a:pos x="132" y="180"/>
                </a:cxn>
                <a:cxn ang="0">
                  <a:pos x="138" y="186"/>
                </a:cxn>
                <a:cxn ang="0">
                  <a:pos x="136" y="200"/>
                </a:cxn>
                <a:cxn ang="0">
                  <a:pos x="140" y="204"/>
                </a:cxn>
                <a:cxn ang="0">
                  <a:pos x="138" y="208"/>
                </a:cxn>
                <a:cxn ang="0">
                  <a:pos x="130" y="204"/>
                </a:cxn>
                <a:cxn ang="0">
                  <a:pos x="122" y="202"/>
                </a:cxn>
                <a:cxn ang="0">
                  <a:pos x="118" y="202"/>
                </a:cxn>
                <a:cxn ang="0">
                  <a:pos x="110" y="200"/>
                </a:cxn>
                <a:cxn ang="0">
                  <a:pos x="110" y="196"/>
                </a:cxn>
                <a:cxn ang="0">
                  <a:pos x="106" y="196"/>
                </a:cxn>
                <a:cxn ang="0">
                  <a:pos x="104" y="198"/>
                </a:cxn>
                <a:cxn ang="0">
                  <a:pos x="86" y="198"/>
                </a:cxn>
                <a:cxn ang="0">
                  <a:pos x="84" y="192"/>
                </a:cxn>
                <a:cxn ang="0">
                  <a:pos x="80" y="192"/>
                </a:cxn>
                <a:cxn ang="0">
                  <a:pos x="76" y="194"/>
                </a:cxn>
                <a:cxn ang="0">
                  <a:pos x="68" y="194"/>
                </a:cxn>
                <a:cxn ang="0">
                  <a:pos x="62" y="194"/>
                </a:cxn>
                <a:cxn ang="0">
                  <a:pos x="58" y="192"/>
                </a:cxn>
                <a:cxn ang="0">
                  <a:pos x="52" y="194"/>
                </a:cxn>
                <a:cxn ang="0">
                  <a:pos x="34" y="194"/>
                </a:cxn>
                <a:cxn ang="0">
                  <a:pos x="28" y="196"/>
                </a:cxn>
                <a:cxn ang="0">
                  <a:pos x="24" y="192"/>
                </a:cxn>
                <a:cxn ang="0">
                  <a:pos x="22" y="186"/>
                </a:cxn>
                <a:cxn ang="0">
                  <a:pos x="24" y="182"/>
                </a:cxn>
                <a:cxn ang="0">
                  <a:pos x="26" y="174"/>
                </a:cxn>
                <a:cxn ang="0">
                  <a:pos x="22" y="168"/>
                </a:cxn>
                <a:cxn ang="0">
                  <a:pos x="20" y="166"/>
                </a:cxn>
                <a:cxn ang="0">
                  <a:pos x="20" y="162"/>
                </a:cxn>
                <a:cxn ang="0">
                  <a:pos x="12" y="158"/>
                </a:cxn>
                <a:cxn ang="0">
                  <a:pos x="4" y="152"/>
                </a:cxn>
                <a:cxn ang="0">
                  <a:pos x="0" y="142"/>
                </a:cxn>
                <a:cxn ang="0">
                  <a:pos x="20" y="96"/>
                </a:cxn>
                <a:cxn ang="0">
                  <a:pos x="108" y="0"/>
                </a:cxn>
              </a:cxnLst>
              <a:rect l="0" t="0" r="r" b="b"/>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8" name="Freeform 262"/>
            <p:cNvSpPr>
              <a:spLocks/>
            </p:cNvSpPr>
            <p:nvPr/>
          </p:nvSpPr>
          <p:spPr bwMode="ltGray">
            <a:xfrm>
              <a:off x="3972727" y="4375855"/>
              <a:ext cx="329996" cy="309934"/>
            </a:xfrm>
            <a:custGeom>
              <a:avLst/>
              <a:gdLst/>
              <a:ahLst/>
              <a:cxnLst>
                <a:cxn ang="0">
                  <a:pos x="208" y="20"/>
                </a:cxn>
                <a:cxn ang="0">
                  <a:pos x="216" y="26"/>
                </a:cxn>
                <a:cxn ang="0">
                  <a:pos x="220" y="32"/>
                </a:cxn>
                <a:cxn ang="0">
                  <a:pos x="220" y="40"/>
                </a:cxn>
                <a:cxn ang="0">
                  <a:pos x="224" y="44"/>
                </a:cxn>
                <a:cxn ang="0">
                  <a:pos x="228" y="50"/>
                </a:cxn>
                <a:cxn ang="0">
                  <a:pos x="228" y="56"/>
                </a:cxn>
                <a:cxn ang="0">
                  <a:pos x="224" y="60"/>
                </a:cxn>
                <a:cxn ang="0">
                  <a:pos x="220" y="64"/>
                </a:cxn>
                <a:cxn ang="0">
                  <a:pos x="212" y="72"/>
                </a:cxn>
                <a:cxn ang="0">
                  <a:pos x="212" y="74"/>
                </a:cxn>
                <a:cxn ang="0">
                  <a:pos x="206" y="82"/>
                </a:cxn>
                <a:cxn ang="0">
                  <a:pos x="204" y="86"/>
                </a:cxn>
                <a:cxn ang="0">
                  <a:pos x="204" y="90"/>
                </a:cxn>
                <a:cxn ang="0">
                  <a:pos x="196" y="98"/>
                </a:cxn>
                <a:cxn ang="0">
                  <a:pos x="194" y="102"/>
                </a:cxn>
                <a:cxn ang="0">
                  <a:pos x="186" y="106"/>
                </a:cxn>
                <a:cxn ang="0">
                  <a:pos x="184" y="108"/>
                </a:cxn>
                <a:cxn ang="0">
                  <a:pos x="180" y="116"/>
                </a:cxn>
                <a:cxn ang="0">
                  <a:pos x="176" y="126"/>
                </a:cxn>
                <a:cxn ang="0">
                  <a:pos x="174" y="128"/>
                </a:cxn>
                <a:cxn ang="0">
                  <a:pos x="172" y="134"/>
                </a:cxn>
                <a:cxn ang="0">
                  <a:pos x="168" y="138"/>
                </a:cxn>
                <a:cxn ang="0">
                  <a:pos x="168" y="144"/>
                </a:cxn>
                <a:cxn ang="0">
                  <a:pos x="164" y="144"/>
                </a:cxn>
                <a:cxn ang="0">
                  <a:pos x="160" y="144"/>
                </a:cxn>
                <a:cxn ang="0">
                  <a:pos x="158" y="140"/>
                </a:cxn>
                <a:cxn ang="0">
                  <a:pos x="158" y="138"/>
                </a:cxn>
                <a:cxn ang="0">
                  <a:pos x="150" y="136"/>
                </a:cxn>
                <a:cxn ang="0">
                  <a:pos x="150" y="138"/>
                </a:cxn>
                <a:cxn ang="0">
                  <a:pos x="146" y="138"/>
                </a:cxn>
                <a:cxn ang="0">
                  <a:pos x="144" y="134"/>
                </a:cxn>
                <a:cxn ang="0">
                  <a:pos x="142" y="134"/>
                </a:cxn>
                <a:cxn ang="0">
                  <a:pos x="132" y="140"/>
                </a:cxn>
                <a:cxn ang="0">
                  <a:pos x="132" y="144"/>
                </a:cxn>
                <a:cxn ang="0">
                  <a:pos x="116" y="156"/>
                </a:cxn>
                <a:cxn ang="0">
                  <a:pos x="112" y="166"/>
                </a:cxn>
                <a:cxn ang="0">
                  <a:pos x="108" y="176"/>
                </a:cxn>
                <a:cxn ang="0">
                  <a:pos x="94" y="180"/>
                </a:cxn>
                <a:cxn ang="0">
                  <a:pos x="84" y="178"/>
                </a:cxn>
                <a:cxn ang="0">
                  <a:pos x="70" y="180"/>
                </a:cxn>
                <a:cxn ang="0">
                  <a:pos x="64" y="182"/>
                </a:cxn>
                <a:cxn ang="0">
                  <a:pos x="60" y="180"/>
                </a:cxn>
                <a:cxn ang="0">
                  <a:pos x="56" y="178"/>
                </a:cxn>
                <a:cxn ang="0">
                  <a:pos x="48" y="164"/>
                </a:cxn>
                <a:cxn ang="0">
                  <a:pos x="48" y="158"/>
                </a:cxn>
                <a:cxn ang="0">
                  <a:pos x="42" y="148"/>
                </a:cxn>
                <a:cxn ang="0">
                  <a:pos x="38" y="146"/>
                </a:cxn>
                <a:cxn ang="0">
                  <a:pos x="28" y="140"/>
                </a:cxn>
                <a:cxn ang="0">
                  <a:pos x="6" y="138"/>
                </a:cxn>
                <a:cxn ang="0">
                  <a:pos x="0" y="134"/>
                </a:cxn>
                <a:cxn ang="0">
                  <a:pos x="4" y="64"/>
                </a:cxn>
                <a:cxn ang="0">
                  <a:pos x="48" y="0"/>
                </a:cxn>
                <a:cxn ang="0">
                  <a:pos x="140" y="16"/>
                </a:cxn>
                <a:cxn ang="0">
                  <a:pos x="208" y="20"/>
                </a:cxn>
              </a:cxnLst>
              <a:rect l="0" t="0" r="r" b="b"/>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69" name="Freeform 263"/>
            <p:cNvSpPr>
              <a:spLocks/>
            </p:cNvSpPr>
            <p:nvPr/>
          </p:nvSpPr>
          <p:spPr bwMode="ltGray">
            <a:xfrm>
              <a:off x="3933649" y="4418860"/>
              <a:ext cx="76709" cy="183884"/>
            </a:xfrm>
            <a:custGeom>
              <a:avLst/>
              <a:gdLst/>
              <a:ahLst/>
              <a:cxnLst>
                <a:cxn ang="0">
                  <a:pos x="50" y="9"/>
                </a:cxn>
                <a:cxn ang="0">
                  <a:pos x="52" y="15"/>
                </a:cxn>
                <a:cxn ang="0">
                  <a:pos x="52" y="20"/>
                </a:cxn>
                <a:cxn ang="0">
                  <a:pos x="52" y="24"/>
                </a:cxn>
                <a:cxn ang="0">
                  <a:pos x="50" y="30"/>
                </a:cxn>
                <a:cxn ang="0">
                  <a:pos x="50" y="34"/>
                </a:cxn>
                <a:cxn ang="0">
                  <a:pos x="52" y="39"/>
                </a:cxn>
                <a:cxn ang="0">
                  <a:pos x="47" y="41"/>
                </a:cxn>
                <a:cxn ang="0">
                  <a:pos x="47" y="47"/>
                </a:cxn>
                <a:cxn ang="0">
                  <a:pos x="45" y="48"/>
                </a:cxn>
                <a:cxn ang="0">
                  <a:pos x="42" y="52"/>
                </a:cxn>
                <a:cxn ang="0">
                  <a:pos x="38" y="58"/>
                </a:cxn>
                <a:cxn ang="0">
                  <a:pos x="36" y="61"/>
                </a:cxn>
                <a:cxn ang="0">
                  <a:pos x="33" y="60"/>
                </a:cxn>
                <a:cxn ang="0">
                  <a:pos x="33" y="63"/>
                </a:cxn>
                <a:cxn ang="0">
                  <a:pos x="31" y="67"/>
                </a:cxn>
                <a:cxn ang="0">
                  <a:pos x="31" y="69"/>
                </a:cxn>
                <a:cxn ang="0">
                  <a:pos x="29" y="86"/>
                </a:cxn>
                <a:cxn ang="0">
                  <a:pos x="31" y="89"/>
                </a:cxn>
                <a:cxn ang="0">
                  <a:pos x="31" y="91"/>
                </a:cxn>
                <a:cxn ang="0">
                  <a:pos x="28" y="95"/>
                </a:cxn>
                <a:cxn ang="0">
                  <a:pos x="29" y="102"/>
                </a:cxn>
                <a:cxn ang="0">
                  <a:pos x="29" y="106"/>
                </a:cxn>
                <a:cxn ang="0">
                  <a:pos x="26" y="108"/>
                </a:cxn>
                <a:cxn ang="0">
                  <a:pos x="24" y="106"/>
                </a:cxn>
                <a:cxn ang="0">
                  <a:pos x="17" y="106"/>
                </a:cxn>
                <a:cxn ang="0">
                  <a:pos x="10" y="108"/>
                </a:cxn>
                <a:cxn ang="0">
                  <a:pos x="7" y="47"/>
                </a:cxn>
                <a:cxn ang="0">
                  <a:pos x="0" y="35"/>
                </a:cxn>
                <a:cxn ang="0">
                  <a:pos x="5" y="22"/>
                </a:cxn>
                <a:cxn ang="0">
                  <a:pos x="35" y="0"/>
                </a:cxn>
                <a:cxn ang="0">
                  <a:pos x="50" y="9"/>
                </a:cxn>
              </a:cxnLst>
              <a:rect l="0" t="0" r="r" b="b"/>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0" name="Freeform 264"/>
            <p:cNvSpPr>
              <a:spLocks/>
            </p:cNvSpPr>
            <p:nvPr/>
          </p:nvSpPr>
          <p:spPr bwMode="ltGray">
            <a:xfrm>
              <a:off x="3932202" y="4417378"/>
              <a:ext cx="89735" cy="197230"/>
            </a:xfrm>
            <a:custGeom>
              <a:avLst/>
              <a:gdLst/>
              <a:ahLst/>
              <a:cxnLst>
                <a:cxn ang="0">
                  <a:pos x="58" y="10"/>
                </a:cxn>
                <a:cxn ang="0">
                  <a:pos x="60" y="16"/>
                </a:cxn>
                <a:cxn ang="0">
                  <a:pos x="60" y="22"/>
                </a:cxn>
                <a:cxn ang="0">
                  <a:pos x="60" y="26"/>
                </a:cxn>
                <a:cxn ang="0">
                  <a:pos x="58" y="32"/>
                </a:cxn>
                <a:cxn ang="0">
                  <a:pos x="58" y="36"/>
                </a:cxn>
                <a:cxn ang="0">
                  <a:pos x="60" y="42"/>
                </a:cxn>
                <a:cxn ang="0">
                  <a:pos x="54" y="44"/>
                </a:cxn>
                <a:cxn ang="0">
                  <a:pos x="54" y="50"/>
                </a:cxn>
                <a:cxn ang="0">
                  <a:pos x="52" y="52"/>
                </a:cxn>
                <a:cxn ang="0">
                  <a:pos x="48" y="56"/>
                </a:cxn>
                <a:cxn ang="0">
                  <a:pos x="44" y="62"/>
                </a:cxn>
                <a:cxn ang="0">
                  <a:pos x="42" y="66"/>
                </a:cxn>
                <a:cxn ang="0">
                  <a:pos x="38" y="64"/>
                </a:cxn>
                <a:cxn ang="0">
                  <a:pos x="38" y="68"/>
                </a:cxn>
                <a:cxn ang="0">
                  <a:pos x="36" y="72"/>
                </a:cxn>
                <a:cxn ang="0">
                  <a:pos x="36" y="74"/>
                </a:cxn>
                <a:cxn ang="0">
                  <a:pos x="34" y="92"/>
                </a:cxn>
                <a:cxn ang="0">
                  <a:pos x="36" y="96"/>
                </a:cxn>
                <a:cxn ang="0">
                  <a:pos x="36" y="98"/>
                </a:cxn>
                <a:cxn ang="0">
                  <a:pos x="32" y="102"/>
                </a:cxn>
                <a:cxn ang="0">
                  <a:pos x="34" y="110"/>
                </a:cxn>
                <a:cxn ang="0">
                  <a:pos x="34" y="114"/>
                </a:cxn>
                <a:cxn ang="0">
                  <a:pos x="30" y="116"/>
                </a:cxn>
                <a:cxn ang="0">
                  <a:pos x="28" y="114"/>
                </a:cxn>
                <a:cxn ang="0">
                  <a:pos x="20" y="114"/>
                </a:cxn>
                <a:cxn ang="0">
                  <a:pos x="12" y="116"/>
                </a:cxn>
                <a:cxn ang="0">
                  <a:pos x="8" y="50"/>
                </a:cxn>
                <a:cxn ang="0">
                  <a:pos x="0" y="38"/>
                </a:cxn>
                <a:cxn ang="0">
                  <a:pos x="6" y="24"/>
                </a:cxn>
                <a:cxn ang="0">
                  <a:pos x="40" y="0"/>
                </a:cxn>
                <a:cxn ang="0">
                  <a:pos x="58" y="10"/>
                </a:cxn>
              </a:cxnLst>
              <a:rect l="0" t="0" r="r" b="b"/>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1" name="Freeform 265"/>
            <p:cNvSpPr>
              <a:spLocks/>
            </p:cNvSpPr>
            <p:nvPr/>
          </p:nvSpPr>
          <p:spPr bwMode="ltGray">
            <a:xfrm>
              <a:off x="3911939" y="4450002"/>
              <a:ext cx="41974" cy="172021"/>
            </a:xfrm>
            <a:custGeom>
              <a:avLst/>
              <a:gdLst/>
              <a:ahLst/>
              <a:cxnLst>
                <a:cxn ang="0">
                  <a:pos x="26" y="6"/>
                </a:cxn>
                <a:cxn ang="0">
                  <a:pos x="18" y="14"/>
                </a:cxn>
                <a:cxn ang="0">
                  <a:pos x="18" y="20"/>
                </a:cxn>
                <a:cxn ang="0">
                  <a:pos x="26" y="26"/>
                </a:cxn>
                <a:cxn ang="0">
                  <a:pos x="28" y="32"/>
                </a:cxn>
                <a:cxn ang="0">
                  <a:pos x="26" y="88"/>
                </a:cxn>
                <a:cxn ang="0">
                  <a:pos x="28" y="96"/>
                </a:cxn>
                <a:cxn ang="0">
                  <a:pos x="16" y="100"/>
                </a:cxn>
                <a:cxn ang="0">
                  <a:pos x="0" y="78"/>
                </a:cxn>
                <a:cxn ang="0">
                  <a:pos x="0" y="0"/>
                </a:cxn>
                <a:cxn ang="0">
                  <a:pos x="26" y="6"/>
                </a:cxn>
              </a:cxnLst>
              <a:rect l="0" t="0" r="r" b="b"/>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2" name="Freeform 266"/>
            <p:cNvSpPr>
              <a:spLocks/>
            </p:cNvSpPr>
            <p:nvPr/>
          </p:nvSpPr>
          <p:spPr bwMode="ltGray">
            <a:xfrm>
              <a:off x="3814967" y="4455933"/>
              <a:ext cx="123024" cy="206128"/>
            </a:xfrm>
            <a:custGeom>
              <a:avLst/>
              <a:gdLst/>
              <a:ahLst/>
              <a:cxnLst>
                <a:cxn ang="0">
                  <a:pos x="8" y="108"/>
                </a:cxn>
                <a:cxn ang="0">
                  <a:pos x="18" y="112"/>
                </a:cxn>
                <a:cxn ang="0">
                  <a:pos x="24" y="120"/>
                </a:cxn>
                <a:cxn ang="0">
                  <a:pos x="30" y="114"/>
                </a:cxn>
                <a:cxn ang="0">
                  <a:pos x="42" y="112"/>
                </a:cxn>
                <a:cxn ang="0">
                  <a:pos x="50" y="110"/>
                </a:cxn>
                <a:cxn ang="0">
                  <a:pos x="60" y="102"/>
                </a:cxn>
                <a:cxn ang="0">
                  <a:pos x="66" y="102"/>
                </a:cxn>
                <a:cxn ang="0">
                  <a:pos x="70" y="98"/>
                </a:cxn>
                <a:cxn ang="0">
                  <a:pos x="80" y="98"/>
                </a:cxn>
                <a:cxn ang="0">
                  <a:pos x="84" y="96"/>
                </a:cxn>
                <a:cxn ang="0">
                  <a:pos x="78" y="78"/>
                </a:cxn>
                <a:cxn ang="0">
                  <a:pos x="82" y="28"/>
                </a:cxn>
                <a:cxn ang="0">
                  <a:pos x="78" y="24"/>
                </a:cxn>
                <a:cxn ang="0">
                  <a:pos x="80" y="18"/>
                </a:cxn>
                <a:cxn ang="0">
                  <a:pos x="72" y="2"/>
                </a:cxn>
                <a:cxn ang="0">
                  <a:pos x="10" y="0"/>
                </a:cxn>
                <a:cxn ang="0">
                  <a:pos x="0" y="86"/>
                </a:cxn>
                <a:cxn ang="0">
                  <a:pos x="8" y="108"/>
                </a:cxn>
              </a:cxnLst>
              <a:rect l="0" t="0" r="r" b="b"/>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3" name="Freeform 267"/>
            <p:cNvSpPr>
              <a:spLocks/>
            </p:cNvSpPr>
            <p:nvPr/>
          </p:nvSpPr>
          <p:spPr bwMode="ltGray">
            <a:xfrm>
              <a:off x="3673127" y="4452968"/>
              <a:ext cx="172234" cy="201680"/>
            </a:xfrm>
            <a:custGeom>
              <a:avLst/>
              <a:gdLst/>
              <a:ahLst/>
              <a:cxnLst>
                <a:cxn ang="0">
                  <a:pos x="112" y="18"/>
                </a:cxn>
                <a:cxn ang="0">
                  <a:pos x="118" y="28"/>
                </a:cxn>
                <a:cxn ang="0">
                  <a:pos x="116" y="44"/>
                </a:cxn>
                <a:cxn ang="0">
                  <a:pos x="118" y="48"/>
                </a:cxn>
                <a:cxn ang="0">
                  <a:pos x="118" y="56"/>
                </a:cxn>
                <a:cxn ang="0">
                  <a:pos x="114" y="58"/>
                </a:cxn>
                <a:cxn ang="0">
                  <a:pos x="110" y="64"/>
                </a:cxn>
                <a:cxn ang="0">
                  <a:pos x="106" y="78"/>
                </a:cxn>
                <a:cxn ang="0">
                  <a:pos x="104" y="82"/>
                </a:cxn>
                <a:cxn ang="0">
                  <a:pos x="102" y="88"/>
                </a:cxn>
                <a:cxn ang="0">
                  <a:pos x="106" y="100"/>
                </a:cxn>
                <a:cxn ang="0">
                  <a:pos x="110" y="106"/>
                </a:cxn>
                <a:cxn ang="0">
                  <a:pos x="110" y="112"/>
                </a:cxn>
                <a:cxn ang="0">
                  <a:pos x="100" y="110"/>
                </a:cxn>
                <a:cxn ang="0">
                  <a:pos x="90" y="108"/>
                </a:cxn>
                <a:cxn ang="0">
                  <a:pos x="80" y="108"/>
                </a:cxn>
                <a:cxn ang="0">
                  <a:pos x="72" y="108"/>
                </a:cxn>
                <a:cxn ang="0">
                  <a:pos x="56" y="108"/>
                </a:cxn>
                <a:cxn ang="0">
                  <a:pos x="40" y="112"/>
                </a:cxn>
                <a:cxn ang="0">
                  <a:pos x="28" y="118"/>
                </a:cxn>
                <a:cxn ang="0">
                  <a:pos x="22" y="118"/>
                </a:cxn>
                <a:cxn ang="0">
                  <a:pos x="0" y="64"/>
                </a:cxn>
                <a:cxn ang="0">
                  <a:pos x="22" y="0"/>
                </a:cxn>
                <a:cxn ang="0">
                  <a:pos x="112" y="18"/>
                </a:cxn>
              </a:cxnLst>
              <a:rect l="0" t="0" r="r" b="b"/>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4" name="Freeform 268"/>
            <p:cNvSpPr>
              <a:spLocks/>
            </p:cNvSpPr>
            <p:nvPr/>
          </p:nvSpPr>
          <p:spPr bwMode="ltGray">
            <a:xfrm>
              <a:off x="3606549" y="4507836"/>
              <a:ext cx="111446" cy="146811"/>
            </a:xfrm>
            <a:custGeom>
              <a:avLst/>
              <a:gdLst/>
              <a:ahLst/>
              <a:cxnLst>
                <a:cxn ang="0">
                  <a:pos x="0" y="28"/>
                </a:cxn>
                <a:cxn ang="0">
                  <a:pos x="4" y="36"/>
                </a:cxn>
                <a:cxn ang="0">
                  <a:pos x="22" y="52"/>
                </a:cxn>
                <a:cxn ang="0">
                  <a:pos x="32" y="66"/>
                </a:cxn>
                <a:cxn ang="0">
                  <a:pos x="38" y="68"/>
                </a:cxn>
                <a:cxn ang="0">
                  <a:pos x="48" y="78"/>
                </a:cxn>
                <a:cxn ang="0">
                  <a:pos x="60" y="84"/>
                </a:cxn>
                <a:cxn ang="0">
                  <a:pos x="66" y="86"/>
                </a:cxn>
                <a:cxn ang="0">
                  <a:pos x="70" y="86"/>
                </a:cxn>
                <a:cxn ang="0">
                  <a:pos x="70" y="68"/>
                </a:cxn>
                <a:cxn ang="0">
                  <a:pos x="76" y="58"/>
                </a:cxn>
                <a:cxn ang="0">
                  <a:pos x="76" y="56"/>
                </a:cxn>
                <a:cxn ang="0">
                  <a:pos x="66" y="54"/>
                </a:cxn>
                <a:cxn ang="0">
                  <a:pos x="64" y="44"/>
                </a:cxn>
                <a:cxn ang="0">
                  <a:pos x="52" y="42"/>
                </a:cxn>
                <a:cxn ang="0">
                  <a:pos x="60" y="38"/>
                </a:cxn>
                <a:cxn ang="0">
                  <a:pos x="60" y="32"/>
                </a:cxn>
                <a:cxn ang="0">
                  <a:pos x="62" y="30"/>
                </a:cxn>
                <a:cxn ang="0">
                  <a:pos x="62" y="20"/>
                </a:cxn>
                <a:cxn ang="0">
                  <a:pos x="38" y="0"/>
                </a:cxn>
                <a:cxn ang="0">
                  <a:pos x="8" y="14"/>
                </a:cxn>
                <a:cxn ang="0">
                  <a:pos x="0" y="28"/>
                </a:cxn>
              </a:cxnLst>
              <a:rect l="0" t="0" r="r" b="b"/>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5" name="Freeform 269"/>
            <p:cNvSpPr>
              <a:spLocks/>
            </p:cNvSpPr>
            <p:nvPr/>
          </p:nvSpPr>
          <p:spPr bwMode="ltGray">
            <a:xfrm>
              <a:off x="3574708" y="4455933"/>
              <a:ext cx="75262" cy="114185"/>
            </a:xfrm>
            <a:custGeom>
              <a:avLst/>
              <a:gdLst/>
              <a:ahLst/>
              <a:cxnLst>
                <a:cxn ang="0">
                  <a:pos x="0" y="22"/>
                </a:cxn>
                <a:cxn ang="0">
                  <a:pos x="0" y="30"/>
                </a:cxn>
                <a:cxn ang="0">
                  <a:pos x="2" y="38"/>
                </a:cxn>
                <a:cxn ang="0">
                  <a:pos x="2" y="44"/>
                </a:cxn>
                <a:cxn ang="0">
                  <a:pos x="8" y="50"/>
                </a:cxn>
                <a:cxn ang="0">
                  <a:pos x="8" y="54"/>
                </a:cxn>
                <a:cxn ang="0">
                  <a:pos x="18" y="58"/>
                </a:cxn>
                <a:cxn ang="0">
                  <a:pos x="26" y="66"/>
                </a:cxn>
                <a:cxn ang="0">
                  <a:pos x="28" y="66"/>
                </a:cxn>
                <a:cxn ang="0">
                  <a:pos x="28" y="60"/>
                </a:cxn>
                <a:cxn ang="0">
                  <a:pos x="32" y="60"/>
                </a:cxn>
                <a:cxn ang="0">
                  <a:pos x="34" y="52"/>
                </a:cxn>
                <a:cxn ang="0">
                  <a:pos x="40" y="48"/>
                </a:cxn>
                <a:cxn ang="0">
                  <a:pos x="46" y="48"/>
                </a:cxn>
                <a:cxn ang="0">
                  <a:pos x="46" y="40"/>
                </a:cxn>
                <a:cxn ang="0">
                  <a:pos x="50" y="34"/>
                </a:cxn>
                <a:cxn ang="0">
                  <a:pos x="46" y="2"/>
                </a:cxn>
                <a:cxn ang="0">
                  <a:pos x="16" y="0"/>
                </a:cxn>
                <a:cxn ang="0">
                  <a:pos x="0" y="22"/>
                </a:cxn>
              </a:cxnLst>
              <a:rect l="0" t="0" r="r" b="b"/>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6" name="Freeform 270"/>
            <p:cNvSpPr>
              <a:spLocks/>
            </p:cNvSpPr>
            <p:nvPr/>
          </p:nvSpPr>
          <p:spPr bwMode="ltGray">
            <a:xfrm>
              <a:off x="3531287" y="4377338"/>
              <a:ext cx="176576" cy="174987"/>
            </a:xfrm>
            <a:custGeom>
              <a:avLst/>
              <a:gdLst/>
              <a:ahLst/>
              <a:cxnLst>
                <a:cxn ang="0">
                  <a:pos x="0" y="32"/>
                </a:cxn>
                <a:cxn ang="0">
                  <a:pos x="8" y="35"/>
                </a:cxn>
                <a:cxn ang="0">
                  <a:pos x="11" y="39"/>
                </a:cxn>
                <a:cxn ang="0">
                  <a:pos x="17" y="45"/>
                </a:cxn>
                <a:cxn ang="0">
                  <a:pos x="23" y="52"/>
                </a:cxn>
                <a:cxn ang="0">
                  <a:pos x="23" y="57"/>
                </a:cxn>
                <a:cxn ang="0">
                  <a:pos x="28" y="67"/>
                </a:cxn>
                <a:cxn ang="0">
                  <a:pos x="38" y="61"/>
                </a:cxn>
                <a:cxn ang="0">
                  <a:pos x="45" y="52"/>
                </a:cxn>
                <a:cxn ang="0">
                  <a:pos x="51" y="46"/>
                </a:cxn>
                <a:cxn ang="0">
                  <a:pos x="66" y="48"/>
                </a:cxn>
                <a:cxn ang="0">
                  <a:pos x="68" y="52"/>
                </a:cxn>
                <a:cxn ang="0">
                  <a:pos x="68" y="54"/>
                </a:cxn>
                <a:cxn ang="0">
                  <a:pos x="69" y="63"/>
                </a:cxn>
                <a:cxn ang="0">
                  <a:pos x="71" y="67"/>
                </a:cxn>
                <a:cxn ang="0">
                  <a:pos x="71" y="76"/>
                </a:cxn>
                <a:cxn ang="0">
                  <a:pos x="75" y="78"/>
                </a:cxn>
                <a:cxn ang="0">
                  <a:pos x="79" y="76"/>
                </a:cxn>
                <a:cxn ang="0">
                  <a:pos x="86" y="78"/>
                </a:cxn>
                <a:cxn ang="0">
                  <a:pos x="92" y="87"/>
                </a:cxn>
                <a:cxn ang="0">
                  <a:pos x="88" y="95"/>
                </a:cxn>
                <a:cxn ang="0">
                  <a:pos x="88" y="98"/>
                </a:cxn>
                <a:cxn ang="0">
                  <a:pos x="92" y="102"/>
                </a:cxn>
                <a:cxn ang="0">
                  <a:pos x="99" y="96"/>
                </a:cxn>
                <a:cxn ang="0">
                  <a:pos x="109" y="95"/>
                </a:cxn>
                <a:cxn ang="0">
                  <a:pos x="113" y="89"/>
                </a:cxn>
                <a:cxn ang="0">
                  <a:pos x="113" y="78"/>
                </a:cxn>
                <a:cxn ang="0">
                  <a:pos x="118" y="78"/>
                </a:cxn>
                <a:cxn ang="0">
                  <a:pos x="118" y="70"/>
                </a:cxn>
                <a:cxn ang="0">
                  <a:pos x="114" y="67"/>
                </a:cxn>
                <a:cxn ang="0">
                  <a:pos x="113" y="63"/>
                </a:cxn>
                <a:cxn ang="0">
                  <a:pos x="113" y="57"/>
                </a:cxn>
                <a:cxn ang="0">
                  <a:pos x="114" y="52"/>
                </a:cxn>
                <a:cxn ang="0">
                  <a:pos x="118" y="48"/>
                </a:cxn>
                <a:cxn ang="0">
                  <a:pos x="122" y="46"/>
                </a:cxn>
                <a:cxn ang="0">
                  <a:pos x="116" y="15"/>
                </a:cxn>
                <a:cxn ang="0">
                  <a:pos x="32" y="0"/>
                </a:cxn>
                <a:cxn ang="0">
                  <a:pos x="2" y="26"/>
                </a:cxn>
                <a:cxn ang="0">
                  <a:pos x="0" y="32"/>
                </a:cxn>
              </a:cxnLst>
              <a:rect l="0" t="0" r="r" b="b"/>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7" name="Freeform 271"/>
            <p:cNvSpPr>
              <a:spLocks/>
            </p:cNvSpPr>
            <p:nvPr/>
          </p:nvSpPr>
          <p:spPr bwMode="ltGray">
            <a:xfrm>
              <a:off x="3529839" y="4375855"/>
              <a:ext cx="188155" cy="188333"/>
            </a:xfrm>
            <a:custGeom>
              <a:avLst/>
              <a:gdLst/>
              <a:ahLst/>
              <a:cxnLst>
                <a:cxn ang="0">
                  <a:pos x="0" y="34"/>
                </a:cxn>
                <a:cxn ang="0">
                  <a:pos x="8" y="38"/>
                </a:cxn>
                <a:cxn ang="0">
                  <a:pos x="12" y="42"/>
                </a:cxn>
                <a:cxn ang="0">
                  <a:pos x="18" y="48"/>
                </a:cxn>
                <a:cxn ang="0">
                  <a:pos x="24" y="56"/>
                </a:cxn>
                <a:cxn ang="0">
                  <a:pos x="24" y="62"/>
                </a:cxn>
                <a:cxn ang="0">
                  <a:pos x="30" y="72"/>
                </a:cxn>
                <a:cxn ang="0">
                  <a:pos x="40" y="66"/>
                </a:cxn>
                <a:cxn ang="0">
                  <a:pos x="48" y="56"/>
                </a:cxn>
                <a:cxn ang="0">
                  <a:pos x="54" y="50"/>
                </a:cxn>
                <a:cxn ang="0">
                  <a:pos x="70" y="52"/>
                </a:cxn>
                <a:cxn ang="0">
                  <a:pos x="72" y="56"/>
                </a:cxn>
                <a:cxn ang="0">
                  <a:pos x="72" y="58"/>
                </a:cxn>
                <a:cxn ang="0">
                  <a:pos x="74" y="68"/>
                </a:cxn>
                <a:cxn ang="0">
                  <a:pos x="76" y="72"/>
                </a:cxn>
                <a:cxn ang="0">
                  <a:pos x="76" y="82"/>
                </a:cxn>
                <a:cxn ang="0">
                  <a:pos x="80" y="84"/>
                </a:cxn>
                <a:cxn ang="0">
                  <a:pos x="84" y="82"/>
                </a:cxn>
                <a:cxn ang="0">
                  <a:pos x="92" y="84"/>
                </a:cxn>
                <a:cxn ang="0">
                  <a:pos x="98" y="94"/>
                </a:cxn>
                <a:cxn ang="0">
                  <a:pos x="94" y="102"/>
                </a:cxn>
                <a:cxn ang="0">
                  <a:pos x="94" y="106"/>
                </a:cxn>
                <a:cxn ang="0">
                  <a:pos x="98" y="110"/>
                </a:cxn>
                <a:cxn ang="0">
                  <a:pos x="106" y="104"/>
                </a:cxn>
                <a:cxn ang="0">
                  <a:pos x="116" y="102"/>
                </a:cxn>
                <a:cxn ang="0">
                  <a:pos x="120" y="96"/>
                </a:cxn>
                <a:cxn ang="0">
                  <a:pos x="120" y="84"/>
                </a:cxn>
                <a:cxn ang="0">
                  <a:pos x="126" y="84"/>
                </a:cxn>
                <a:cxn ang="0">
                  <a:pos x="126" y="76"/>
                </a:cxn>
                <a:cxn ang="0">
                  <a:pos x="122" y="72"/>
                </a:cxn>
                <a:cxn ang="0">
                  <a:pos x="120" y="68"/>
                </a:cxn>
                <a:cxn ang="0">
                  <a:pos x="120" y="62"/>
                </a:cxn>
                <a:cxn ang="0">
                  <a:pos x="122" y="56"/>
                </a:cxn>
                <a:cxn ang="0">
                  <a:pos x="126" y="52"/>
                </a:cxn>
                <a:cxn ang="0">
                  <a:pos x="130" y="50"/>
                </a:cxn>
                <a:cxn ang="0">
                  <a:pos x="124" y="16"/>
                </a:cxn>
                <a:cxn ang="0">
                  <a:pos x="34" y="0"/>
                </a:cxn>
                <a:cxn ang="0">
                  <a:pos x="2" y="28"/>
                </a:cxn>
                <a:cxn ang="0">
                  <a:pos x="0" y="34"/>
                </a:cxn>
              </a:cxnLst>
              <a:rect l="0" t="0" r="r" b="b"/>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8" name="Freeform 272"/>
            <p:cNvSpPr>
              <a:spLocks/>
            </p:cNvSpPr>
            <p:nvPr/>
          </p:nvSpPr>
          <p:spPr bwMode="ltGray">
            <a:xfrm>
              <a:off x="3515366" y="3938388"/>
              <a:ext cx="370521" cy="404842"/>
            </a:xfrm>
            <a:custGeom>
              <a:avLst/>
              <a:gdLst/>
              <a:ahLst/>
              <a:cxnLst>
                <a:cxn ang="0">
                  <a:pos x="14" y="98"/>
                </a:cxn>
                <a:cxn ang="0">
                  <a:pos x="22" y="84"/>
                </a:cxn>
                <a:cxn ang="0">
                  <a:pos x="124" y="4"/>
                </a:cxn>
                <a:cxn ang="0">
                  <a:pos x="190" y="0"/>
                </a:cxn>
                <a:cxn ang="0">
                  <a:pos x="256" y="64"/>
                </a:cxn>
                <a:cxn ang="0">
                  <a:pos x="214" y="224"/>
                </a:cxn>
                <a:cxn ang="0">
                  <a:pos x="70" y="238"/>
                </a:cxn>
                <a:cxn ang="0">
                  <a:pos x="0" y="198"/>
                </a:cxn>
                <a:cxn ang="0">
                  <a:pos x="2" y="188"/>
                </a:cxn>
                <a:cxn ang="0">
                  <a:pos x="8" y="184"/>
                </a:cxn>
                <a:cxn ang="0">
                  <a:pos x="6" y="178"/>
                </a:cxn>
                <a:cxn ang="0">
                  <a:pos x="14" y="166"/>
                </a:cxn>
                <a:cxn ang="0">
                  <a:pos x="18" y="156"/>
                </a:cxn>
                <a:cxn ang="0">
                  <a:pos x="18" y="134"/>
                </a:cxn>
                <a:cxn ang="0">
                  <a:pos x="12" y="128"/>
                </a:cxn>
                <a:cxn ang="0">
                  <a:pos x="16" y="124"/>
                </a:cxn>
                <a:cxn ang="0">
                  <a:pos x="20" y="106"/>
                </a:cxn>
                <a:cxn ang="0">
                  <a:pos x="14" y="98"/>
                </a:cxn>
              </a:cxnLst>
              <a:rect l="0" t="0" r="r" b="b"/>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79" name="Freeform 273"/>
            <p:cNvSpPr>
              <a:spLocks/>
            </p:cNvSpPr>
            <p:nvPr/>
          </p:nvSpPr>
          <p:spPr bwMode="ltGray">
            <a:xfrm>
              <a:off x="3496550" y="4372890"/>
              <a:ext cx="78157" cy="65250"/>
            </a:xfrm>
            <a:custGeom>
              <a:avLst/>
              <a:gdLst/>
              <a:ahLst/>
              <a:cxnLst>
                <a:cxn ang="0">
                  <a:pos x="28" y="38"/>
                </a:cxn>
                <a:cxn ang="0">
                  <a:pos x="22" y="36"/>
                </a:cxn>
                <a:cxn ang="0">
                  <a:pos x="20" y="34"/>
                </a:cxn>
                <a:cxn ang="0">
                  <a:pos x="18" y="22"/>
                </a:cxn>
                <a:cxn ang="0">
                  <a:pos x="16" y="20"/>
                </a:cxn>
                <a:cxn ang="0">
                  <a:pos x="12" y="20"/>
                </a:cxn>
                <a:cxn ang="0">
                  <a:pos x="0" y="6"/>
                </a:cxn>
                <a:cxn ang="0">
                  <a:pos x="24" y="0"/>
                </a:cxn>
                <a:cxn ang="0">
                  <a:pos x="52" y="4"/>
                </a:cxn>
                <a:cxn ang="0">
                  <a:pos x="52" y="8"/>
                </a:cxn>
                <a:cxn ang="0">
                  <a:pos x="48" y="12"/>
                </a:cxn>
                <a:cxn ang="0">
                  <a:pos x="50" y="20"/>
                </a:cxn>
                <a:cxn ang="0">
                  <a:pos x="44" y="26"/>
                </a:cxn>
                <a:cxn ang="0">
                  <a:pos x="38" y="24"/>
                </a:cxn>
                <a:cxn ang="0">
                  <a:pos x="30" y="32"/>
                </a:cxn>
                <a:cxn ang="0">
                  <a:pos x="28" y="38"/>
                </a:cxn>
              </a:cxnLst>
              <a:rect l="0" t="0" r="r" b="b"/>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0" name="Freeform 274"/>
            <p:cNvSpPr>
              <a:spLocks/>
            </p:cNvSpPr>
            <p:nvPr/>
          </p:nvSpPr>
          <p:spPr bwMode="ltGray">
            <a:xfrm>
              <a:off x="3496550" y="4249805"/>
              <a:ext cx="127367" cy="152743"/>
            </a:xfrm>
            <a:custGeom>
              <a:avLst/>
              <a:gdLst/>
              <a:ahLst/>
              <a:cxnLst>
                <a:cxn ang="0">
                  <a:pos x="0" y="30"/>
                </a:cxn>
                <a:cxn ang="0">
                  <a:pos x="12" y="14"/>
                </a:cxn>
                <a:cxn ang="0">
                  <a:pos x="12" y="8"/>
                </a:cxn>
                <a:cxn ang="0">
                  <a:pos x="16" y="10"/>
                </a:cxn>
                <a:cxn ang="0">
                  <a:pos x="24" y="2"/>
                </a:cxn>
                <a:cxn ang="0">
                  <a:pos x="30" y="6"/>
                </a:cxn>
                <a:cxn ang="0">
                  <a:pos x="38" y="0"/>
                </a:cxn>
                <a:cxn ang="0">
                  <a:pos x="48" y="2"/>
                </a:cxn>
                <a:cxn ang="0">
                  <a:pos x="56" y="4"/>
                </a:cxn>
                <a:cxn ang="0">
                  <a:pos x="60" y="12"/>
                </a:cxn>
                <a:cxn ang="0">
                  <a:pos x="68" y="12"/>
                </a:cxn>
                <a:cxn ang="0">
                  <a:pos x="68" y="22"/>
                </a:cxn>
                <a:cxn ang="0">
                  <a:pos x="72" y="26"/>
                </a:cxn>
                <a:cxn ang="0">
                  <a:pos x="74" y="30"/>
                </a:cxn>
                <a:cxn ang="0">
                  <a:pos x="82" y="42"/>
                </a:cxn>
                <a:cxn ang="0">
                  <a:pos x="86" y="84"/>
                </a:cxn>
                <a:cxn ang="0">
                  <a:pos x="82" y="88"/>
                </a:cxn>
                <a:cxn ang="0">
                  <a:pos x="74" y="88"/>
                </a:cxn>
                <a:cxn ang="0">
                  <a:pos x="58" y="78"/>
                </a:cxn>
                <a:cxn ang="0">
                  <a:pos x="52" y="78"/>
                </a:cxn>
                <a:cxn ang="0">
                  <a:pos x="46" y="76"/>
                </a:cxn>
                <a:cxn ang="0">
                  <a:pos x="32" y="76"/>
                </a:cxn>
                <a:cxn ang="0">
                  <a:pos x="24" y="76"/>
                </a:cxn>
                <a:cxn ang="0">
                  <a:pos x="20" y="80"/>
                </a:cxn>
                <a:cxn ang="0">
                  <a:pos x="16" y="78"/>
                </a:cxn>
                <a:cxn ang="0">
                  <a:pos x="16" y="76"/>
                </a:cxn>
                <a:cxn ang="0">
                  <a:pos x="10" y="78"/>
                </a:cxn>
                <a:cxn ang="0">
                  <a:pos x="4" y="78"/>
                </a:cxn>
                <a:cxn ang="0">
                  <a:pos x="0" y="78"/>
                </a:cxn>
                <a:cxn ang="0">
                  <a:pos x="2" y="64"/>
                </a:cxn>
                <a:cxn ang="0">
                  <a:pos x="6" y="54"/>
                </a:cxn>
                <a:cxn ang="0">
                  <a:pos x="2" y="52"/>
                </a:cxn>
                <a:cxn ang="0">
                  <a:pos x="2" y="42"/>
                </a:cxn>
                <a:cxn ang="0">
                  <a:pos x="2" y="36"/>
                </a:cxn>
                <a:cxn ang="0">
                  <a:pos x="0" y="34"/>
                </a:cxn>
                <a:cxn ang="0">
                  <a:pos x="0" y="30"/>
                </a:cxn>
              </a:cxnLst>
              <a:rect l="0" t="0" r="r" b="b"/>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1" name="Freeform 275"/>
            <p:cNvSpPr>
              <a:spLocks/>
            </p:cNvSpPr>
            <p:nvPr/>
          </p:nvSpPr>
          <p:spPr bwMode="ltGray">
            <a:xfrm>
              <a:off x="3610891" y="4025881"/>
              <a:ext cx="451573" cy="459711"/>
            </a:xfrm>
            <a:custGeom>
              <a:avLst/>
              <a:gdLst/>
              <a:ahLst/>
              <a:cxnLst>
                <a:cxn ang="0">
                  <a:pos x="184" y="2"/>
                </a:cxn>
                <a:cxn ang="0">
                  <a:pos x="148" y="0"/>
                </a:cxn>
                <a:cxn ang="0">
                  <a:pos x="136" y="136"/>
                </a:cxn>
                <a:cxn ang="0">
                  <a:pos x="144" y="146"/>
                </a:cxn>
                <a:cxn ang="0">
                  <a:pos x="136" y="164"/>
                </a:cxn>
                <a:cxn ang="0">
                  <a:pos x="64" y="156"/>
                </a:cxn>
                <a:cxn ang="0">
                  <a:pos x="56" y="148"/>
                </a:cxn>
                <a:cxn ang="0">
                  <a:pos x="52" y="158"/>
                </a:cxn>
                <a:cxn ang="0">
                  <a:pos x="44" y="158"/>
                </a:cxn>
                <a:cxn ang="0">
                  <a:pos x="34" y="166"/>
                </a:cxn>
                <a:cxn ang="0">
                  <a:pos x="30" y="168"/>
                </a:cxn>
                <a:cxn ang="0">
                  <a:pos x="28" y="160"/>
                </a:cxn>
                <a:cxn ang="0">
                  <a:pos x="30" y="158"/>
                </a:cxn>
                <a:cxn ang="0">
                  <a:pos x="26" y="154"/>
                </a:cxn>
                <a:cxn ang="0">
                  <a:pos x="20" y="158"/>
                </a:cxn>
                <a:cxn ang="0">
                  <a:pos x="18" y="160"/>
                </a:cxn>
                <a:cxn ang="0">
                  <a:pos x="14" y="178"/>
                </a:cxn>
                <a:cxn ang="0">
                  <a:pos x="4" y="174"/>
                </a:cxn>
                <a:cxn ang="0">
                  <a:pos x="0" y="200"/>
                </a:cxn>
                <a:cxn ang="0">
                  <a:pos x="4" y="208"/>
                </a:cxn>
                <a:cxn ang="0">
                  <a:pos x="6" y="212"/>
                </a:cxn>
                <a:cxn ang="0">
                  <a:pos x="4" y="220"/>
                </a:cxn>
                <a:cxn ang="0">
                  <a:pos x="12" y="222"/>
                </a:cxn>
                <a:cxn ang="0">
                  <a:pos x="18" y="226"/>
                </a:cxn>
                <a:cxn ang="0">
                  <a:pos x="28" y="234"/>
                </a:cxn>
                <a:cxn ang="0">
                  <a:pos x="34" y="236"/>
                </a:cxn>
                <a:cxn ang="0">
                  <a:pos x="46" y="228"/>
                </a:cxn>
                <a:cxn ang="0">
                  <a:pos x="48" y="222"/>
                </a:cxn>
                <a:cxn ang="0">
                  <a:pos x="58" y="222"/>
                </a:cxn>
                <a:cxn ang="0">
                  <a:pos x="60" y="230"/>
                </a:cxn>
                <a:cxn ang="0">
                  <a:pos x="64" y="236"/>
                </a:cxn>
                <a:cxn ang="0">
                  <a:pos x="68" y="244"/>
                </a:cxn>
                <a:cxn ang="0">
                  <a:pos x="62" y="250"/>
                </a:cxn>
                <a:cxn ang="0">
                  <a:pos x="60" y="256"/>
                </a:cxn>
                <a:cxn ang="0">
                  <a:pos x="70" y="254"/>
                </a:cxn>
                <a:cxn ang="0">
                  <a:pos x="72" y="260"/>
                </a:cxn>
                <a:cxn ang="0">
                  <a:pos x="74" y="258"/>
                </a:cxn>
                <a:cxn ang="0">
                  <a:pos x="80" y="260"/>
                </a:cxn>
                <a:cxn ang="0">
                  <a:pos x="86" y="266"/>
                </a:cxn>
                <a:cxn ang="0">
                  <a:pos x="86" y="268"/>
                </a:cxn>
                <a:cxn ang="0">
                  <a:pos x="98" y="262"/>
                </a:cxn>
                <a:cxn ang="0">
                  <a:pos x="104" y="260"/>
                </a:cxn>
                <a:cxn ang="0">
                  <a:pos x="108" y="270"/>
                </a:cxn>
                <a:cxn ang="0">
                  <a:pos x="124" y="258"/>
                </a:cxn>
                <a:cxn ang="0">
                  <a:pos x="312" y="176"/>
                </a:cxn>
                <a:cxn ang="0">
                  <a:pos x="308" y="80"/>
                </a:cxn>
                <a:cxn ang="0">
                  <a:pos x="184" y="2"/>
                </a:cxn>
              </a:cxnLst>
              <a:rect l="0" t="0" r="r" b="b"/>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2" name="Freeform 276"/>
            <p:cNvSpPr>
              <a:spLocks/>
            </p:cNvSpPr>
            <p:nvPr/>
          </p:nvSpPr>
          <p:spPr bwMode="ltGray">
            <a:xfrm>
              <a:off x="3770099" y="4338781"/>
              <a:ext cx="218550" cy="170538"/>
            </a:xfrm>
            <a:custGeom>
              <a:avLst/>
              <a:gdLst/>
              <a:ahLst/>
              <a:cxnLst>
                <a:cxn ang="0">
                  <a:pos x="118" y="0"/>
                </a:cxn>
                <a:cxn ang="0">
                  <a:pos x="102" y="0"/>
                </a:cxn>
                <a:cxn ang="0">
                  <a:pos x="74" y="14"/>
                </a:cxn>
                <a:cxn ang="0">
                  <a:pos x="44" y="26"/>
                </a:cxn>
                <a:cxn ang="0">
                  <a:pos x="32" y="26"/>
                </a:cxn>
                <a:cxn ang="0">
                  <a:pos x="30" y="36"/>
                </a:cxn>
                <a:cxn ang="0">
                  <a:pos x="24" y="38"/>
                </a:cxn>
                <a:cxn ang="0">
                  <a:pos x="22" y="50"/>
                </a:cxn>
                <a:cxn ang="0">
                  <a:pos x="10" y="52"/>
                </a:cxn>
                <a:cxn ang="0">
                  <a:pos x="6" y="54"/>
                </a:cxn>
                <a:cxn ang="0">
                  <a:pos x="6" y="64"/>
                </a:cxn>
                <a:cxn ang="0">
                  <a:pos x="0" y="74"/>
                </a:cxn>
                <a:cxn ang="0">
                  <a:pos x="8" y="82"/>
                </a:cxn>
                <a:cxn ang="0">
                  <a:pos x="8" y="92"/>
                </a:cxn>
                <a:cxn ang="0">
                  <a:pos x="8" y="96"/>
                </a:cxn>
                <a:cxn ang="0">
                  <a:pos x="14" y="100"/>
                </a:cxn>
                <a:cxn ang="0">
                  <a:pos x="20" y="98"/>
                </a:cxn>
                <a:cxn ang="0">
                  <a:pos x="24" y="94"/>
                </a:cxn>
                <a:cxn ang="0">
                  <a:pos x="32" y="94"/>
                </a:cxn>
                <a:cxn ang="0">
                  <a:pos x="38" y="92"/>
                </a:cxn>
                <a:cxn ang="0">
                  <a:pos x="46" y="96"/>
                </a:cxn>
                <a:cxn ang="0">
                  <a:pos x="50" y="86"/>
                </a:cxn>
                <a:cxn ang="0">
                  <a:pos x="46" y="78"/>
                </a:cxn>
                <a:cxn ang="0">
                  <a:pos x="50" y="72"/>
                </a:cxn>
                <a:cxn ang="0">
                  <a:pos x="92" y="76"/>
                </a:cxn>
                <a:cxn ang="0">
                  <a:pos x="98" y="74"/>
                </a:cxn>
                <a:cxn ang="0">
                  <a:pos x="108" y="74"/>
                </a:cxn>
                <a:cxn ang="0">
                  <a:pos x="124" y="78"/>
                </a:cxn>
                <a:cxn ang="0">
                  <a:pos x="134" y="70"/>
                </a:cxn>
                <a:cxn ang="0">
                  <a:pos x="140" y="72"/>
                </a:cxn>
                <a:cxn ang="0">
                  <a:pos x="148" y="66"/>
                </a:cxn>
                <a:cxn ang="0">
                  <a:pos x="150" y="22"/>
                </a:cxn>
                <a:cxn ang="0">
                  <a:pos x="118" y="0"/>
                </a:cxn>
              </a:cxnLst>
              <a:rect l="0" t="0" r="r" b="b"/>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3" name="Freeform 277"/>
            <p:cNvSpPr>
              <a:spLocks/>
            </p:cNvSpPr>
            <p:nvPr/>
          </p:nvSpPr>
          <p:spPr bwMode="ltGray">
            <a:xfrm>
              <a:off x="3932202" y="4077784"/>
              <a:ext cx="421179" cy="373700"/>
            </a:xfrm>
            <a:custGeom>
              <a:avLst/>
              <a:gdLst/>
              <a:ahLst/>
              <a:cxnLst>
                <a:cxn ang="0">
                  <a:pos x="282" y="86"/>
                </a:cxn>
                <a:cxn ang="0">
                  <a:pos x="278" y="152"/>
                </a:cxn>
                <a:cxn ang="0">
                  <a:pos x="238" y="178"/>
                </a:cxn>
                <a:cxn ang="0">
                  <a:pos x="238" y="200"/>
                </a:cxn>
                <a:cxn ang="0">
                  <a:pos x="214" y="210"/>
                </a:cxn>
                <a:cxn ang="0">
                  <a:pos x="206" y="204"/>
                </a:cxn>
                <a:cxn ang="0">
                  <a:pos x="194" y="202"/>
                </a:cxn>
                <a:cxn ang="0">
                  <a:pos x="180" y="200"/>
                </a:cxn>
                <a:cxn ang="0">
                  <a:pos x="164" y="208"/>
                </a:cxn>
                <a:cxn ang="0">
                  <a:pos x="154" y="206"/>
                </a:cxn>
                <a:cxn ang="0">
                  <a:pos x="148" y="204"/>
                </a:cxn>
                <a:cxn ang="0">
                  <a:pos x="142" y="200"/>
                </a:cxn>
                <a:cxn ang="0">
                  <a:pos x="134" y="198"/>
                </a:cxn>
                <a:cxn ang="0">
                  <a:pos x="128" y="200"/>
                </a:cxn>
                <a:cxn ang="0">
                  <a:pos x="120" y="200"/>
                </a:cxn>
                <a:cxn ang="0">
                  <a:pos x="114" y="192"/>
                </a:cxn>
                <a:cxn ang="0">
                  <a:pos x="110" y="194"/>
                </a:cxn>
                <a:cxn ang="0">
                  <a:pos x="98" y="184"/>
                </a:cxn>
                <a:cxn ang="0">
                  <a:pos x="72" y="188"/>
                </a:cxn>
                <a:cxn ang="0">
                  <a:pos x="70" y="198"/>
                </a:cxn>
                <a:cxn ang="0">
                  <a:pos x="60" y="216"/>
                </a:cxn>
                <a:cxn ang="0">
                  <a:pos x="42" y="204"/>
                </a:cxn>
                <a:cxn ang="0">
                  <a:pos x="36" y="220"/>
                </a:cxn>
                <a:cxn ang="0">
                  <a:pos x="32" y="206"/>
                </a:cxn>
                <a:cxn ang="0">
                  <a:pos x="30" y="202"/>
                </a:cxn>
                <a:cxn ang="0">
                  <a:pos x="28" y="206"/>
                </a:cxn>
                <a:cxn ang="0">
                  <a:pos x="16" y="194"/>
                </a:cxn>
                <a:cxn ang="0">
                  <a:pos x="12" y="182"/>
                </a:cxn>
                <a:cxn ang="0">
                  <a:pos x="6" y="178"/>
                </a:cxn>
                <a:cxn ang="0">
                  <a:pos x="0" y="166"/>
                </a:cxn>
                <a:cxn ang="0">
                  <a:pos x="6" y="154"/>
                </a:cxn>
                <a:cxn ang="0">
                  <a:pos x="40" y="154"/>
                </a:cxn>
                <a:cxn ang="0">
                  <a:pos x="64" y="152"/>
                </a:cxn>
                <a:cxn ang="0">
                  <a:pos x="68" y="140"/>
                </a:cxn>
                <a:cxn ang="0">
                  <a:pos x="78" y="126"/>
                </a:cxn>
                <a:cxn ang="0">
                  <a:pos x="84" y="78"/>
                </a:cxn>
                <a:cxn ang="0">
                  <a:pos x="214" y="0"/>
                </a:cxn>
                <a:cxn ang="0">
                  <a:pos x="282" y="36"/>
                </a:cxn>
                <a:cxn ang="0">
                  <a:pos x="284" y="64"/>
                </a:cxn>
                <a:cxn ang="0">
                  <a:pos x="290" y="78"/>
                </a:cxn>
                <a:cxn ang="0">
                  <a:pos x="282" y="86"/>
                </a:cxn>
              </a:cxnLst>
              <a:rect l="0" t="0" r="r" b="b"/>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4" name="Freeform 278"/>
            <p:cNvSpPr>
              <a:spLocks/>
            </p:cNvSpPr>
            <p:nvPr/>
          </p:nvSpPr>
          <p:spPr bwMode="ltGray">
            <a:xfrm>
              <a:off x="4582062" y="3874622"/>
              <a:ext cx="277891" cy="317349"/>
            </a:xfrm>
            <a:custGeom>
              <a:avLst/>
              <a:gdLst/>
              <a:ahLst/>
              <a:cxnLst>
                <a:cxn ang="0">
                  <a:pos x="42" y="6"/>
                </a:cxn>
                <a:cxn ang="0">
                  <a:pos x="58" y="12"/>
                </a:cxn>
                <a:cxn ang="0">
                  <a:pos x="68" y="16"/>
                </a:cxn>
                <a:cxn ang="0">
                  <a:pos x="80" y="18"/>
                </a:cxn>
                <a:cxn ang="0">
                  <a:pos x="84" y="8"/>
                </a:cxn>
                <a:cxn ang="0">
                  <a:pos x="88" y="6"/>
                </a:cxn>
                <a:cxn ang="0">
                  <a:pos x="94" y="10"/>
                </a:cxn>
                <a:cxn ang="0">
                  <a:pos x="102" y="8"/>
                </a:cxn>
                <a:cxn ang="0">
                  <a:pos x="106" y="10"/>
                </a:cxn>
                <a:cxn ang="0">
                  <a:pos x="108" y="4"/>
                </a:cxn>
                <a:cxn ang="0">
                  <a:pos x="114" y="8"/>
                </a:cxn>
                <a:cxn ang="0">
                  <a:pos x="120" y="8"/>
                </a:cxn>
                <a:cxn ang="0">
                  <a:pos x="126" y="14"/>
                </a:cxn>
                <a:cxn ang="0">
                  <a:pos x="140" y="14"/>
                </a:cxn>
                <a:cxn ang="0">
                  <a:pos x="158" y="8"/>
                </a:cxn>
                <a:cxn ang="0">
                  <a:pos x="170" y="0"/>
                </a:cxn>
                <a:cxn ang="0">
                  <a:pos x="182" y="42"/>
                </a:cxn>
                <a:cxn ang="0">
                  <a:pos x="182" y="62"/>
                </a:cxn>
                <a:cxn ang="0">
                  <a:pos x="174" y="70"/>
                </a:cxn>
                <a:cxn ang="0">
                  <a:pos x="164" y="80"/>
                </a:cxn>
                <a:cxn ang="0">
                  <a:pos x="152" y="70"/>
                </a:cxn>
                <a:cxn ang="0">
                  <a:pos x="144" y="60"/>
                </a:cxn>
                <a:cxn ang="0">
                  <a:pos x="136" y="52"/>
                </a:cxn>
                <a:cxn ang="0">
                  <a:pos x="128" y="34"/>
                </a:cxn>
                <a:cxn ang="0">
                  <a:pos x="136" y="60"/>
                </a:cxn>
                <a:cxn ang="0">
                  <a:pos x="148" y="72"/>
                </a:cxn>
                <a:cxn ang="0">
                  <a:pos x="152" y="82"/>
                </a:cxn>
                <a:cxn ang="0">
                  <a:pos x="162" y="98"/>
                </a:cxn>
                <a:cxn ang="0">
                  <a:pos x="170" y="114"/>
                </a:cxn>
                <a:cxn ang="0">
                  <a:pos x="176" y="126"/>
                </a:cxn>
                <a:cxn ang="0">
                  <a:pos x="188" y="148"/>
                </a:cxn>
                <a:cxn ang="0">
                  <a:pos x="188" y="160"/>
                </a:cxn>
                <a:cxn ang="0">
                  <a:pos x="192" y="166"/>
                </a:cxn>
                <a:cxn ang="0">
                  <a:pos x="186" y="172"/>
                </a:cxn>
                <a:cxn ang="0">
                  <a:pos x="182" y="168"/>
                </a:cxn>
                <a:cxn ang="0">
                  <a:pos x="180" y="176"/>
                </a:cxn>
                <a:cxn ang="0">
                  <a:pos x="164" y="186"/>
                </a:cxn>
                <a:cxn ang="0">
                  <a:pos x="158" y="184"/>
                </a:cxn>
                <a:cxn ang="0">
                  <a:pos x="0" y="176"/>
                </a:cxn>
                <a:cxn ang="0">
                  <a:pos x="0" y="2"/>
                </a:cxn>
                <a:cxn ang="0">
                  <a:pos x="10" y="0"/>
                </a:cxn>
                <a:cxn ang="0">
                  <a:pos x="14" y="4"/>
                </a:cxn>
                <a:cxn ang="0">
                  <a:pos x="26" y="2"/>
                </a:cxn>
                <a:cxn ang="0">
                  <a:pos x="42" y="6"/>
                </a:cxn>
              </a:cxnLst>
              <a:rect l="0" t="0" r="r" b="b"/>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5" name="Freeform 279"/>
            <p:cNvSpPr>
              <a:spLocks/>
            </p:cNvSpPr>
            <p:nvPr/>
          </p:nvSpPr>
          <p:spPr bwMode="ltGray">
            <a:xfrm>
              <a:off x="4175357" y="3806407"/>
              <a:ext cx="426968" cy="470091"/>
            </a:xfrm>
            <a:custGeom>
              <a:avLst/>
              <a:gdLst/>
              <a:ahLst/>
              <a:cxnLst>
                <a:cxn ang="0">
                  <a:pos x="132" y="16"/>
                </a:cxn>
                <a:cxn ang="0">
                  <a:pos x="132" y="24"/>
                </a:cxn>
                <a:cxn ang="0">
                  <a:pos x="138" y="36"/>
                </a:cxn>
                <a:cxn ang="0">
                  <a:pos x="144" y="40"/>
                </a:cxn>
                <a:cxn ang="0">
                  <a:pos x="154" y="40"/>
                </a:cxn>
                <a:cxn ang="0">
                  <a:pos x="174" y="44"/>
                </a:cxn>
                <a:cxn ang="0">
                  <a:pos x="186" y="56"/>
                </a:cxn>
                <a:cxn ang="0">
                  <a:pos x="192" y="60"/>
                </a:cxn>
                <a:cxn ang="0">
                  <a:pos x="202" y="58"/>
                </a:cxn>
                <a:cxn ang="0">
                  <a:pos x="210" y="50"/>
                </a:cxn>
                <a:cxn ang="0">
                  <a:pos x="212" y="44"/>
                </a:cxn>
                <a:cxn ang="0">
                  <a:pos x="206" y="36"/>
                </a:cxn>
                <a:cxn ang="0">
                  <a:pos x="208" y="28"/>
                </a:cxn>
                <a:cxn ang="0">
                  <a:pos x="214" y="20"/>
                </a:cxn>
                <a:cxn ang="0">
                  <a:pos x="226" y="16"/>
                </a:cxn>
                <a:cxn ang="0">
                  <a:pos x="240" y="16"/>
                </a:cxn>
                <a:cxn ang="0">
                  <a:pos x="250" y="18"/>
                </a:cxn>
                <a:cxn ang="0">
                  <a:pos x="260" y="22"/>
                </a:cxn>
                <a:cxn ang="0">
                  <a:pos x="258" y="26"/>
                </a:cxn>
                <a:cxn ang="0">
                  <a:pos x="264" y="32"/>
                </a:cxn>
                <a:cxn ang="0">
                  <a:pos x="270" y="30"/>
                </a:cxn>
                <a:cxn ang="0">
                  <a:pos x="276" y="36"/>
                </a:cxn>
                <a:cxn ang="0">
                  <a:pos x="284" y="34"/>
                </a:cxn>
                <a:cxn ang="0">
                  <a:pos x="292" y="40"/>
                </a:cxn>
                <a:cxn ang="0">
                  <a:pos x="290" y="44"/>
                </a:cxn>
                <a:cxn ang="0">
                  <a:pos x="290" y="52"/>
                </a:cxn>
                <a:cxn ang="0">
                  <a:pos x="294" y="60"/>
                </a:cxn>
                <a:cxn ang="0">
                  <a:pos x="296" y="62"/>
                </a:cxn>
                <a:cxn ang="0">
                  <a:pos x="292" y="70"/>
                </a:cxn>
                <a:cxn ang="0">
                  <a:pos x="296" y="88"/>
                </a:cxn>
                <a:cxn ang="0">
                  <a:pos x="286" y="254"/>
                </a:cxn>
                <a:cxn ang="0">
                  <a:pos x="268" y="252"/>
                </a:cxn>
                <a:cxn ang="0">
                  <a:pos x="268" y="276"/>
                </a:cxn>
                <a:cxn ang="0">
                  <a:pos x="134" y="184"/>
                </a:cxn>
                <a:cxn ang="0">
                  <a:pos x="110" y="198"/>
                </a:cxn>
                <a:cxn ang="0">
                  <a:pos x="102" y="202"/>
                </a:cxn>
                <a:cxn ang="0">
                  <a:pos x="96" y="204"/>
                </a:cxn>
                <a:cxn ang="0">
                  <a:pos x="88" y="200"/>
                </a:cxn>
                <a:cxn ang="0">
                  <a:pos x="74" y="186"/>
                </a:cxn>
                <a:cxn ang="0">
                  <a:pos x="62" y="180"/>
                </a:cxn>
                <a:cxn ang="0">
                  <a:pos x="34" y="174"/>
                </a:cxn>
                <a:cxn ang="0">
                  <a:pos x="0" y="118"/>
                </a:cxn>
                <a:cxn ang="0">
                  <a:pos x="24" y="34"/>
                </a:cxn>
                <a:cxn ang="0">
                  <a:pos x="68" y="4"/>
                </a:cxn>
                <a:cxn ang="0">
                  <a:pos x="78" y="0"/>
                </a:cxn>
                <a:cxn ang="0">
                  <a:pos x="82" y="4"/>
                </a:cxn>
                <a:cxn ang="0">
                  <a:pos x="90" y="8"/>
                </a:cxn>
                <a:cxn ang="0">
                  <a:pos x="96" y="6"/>
                </a:cxn>
                <a:cxn ang="0">
                  <a:pos x="104" y="6"/>
                </a:cxn>
                <a:cxn ang="0">
                  <a:pos x="114" y="12"/>
                </a:cxn>
                <a:cxn ang="0">
                  <a:pos x="120" y="16"/>
                </a:cxn>
                <a:cxn ang="0">
                  <a:pos x="128" y="18"/>
                </a:cxn>
                <a:cxn ang="0">
                  <a:pos x="132" y="16"/>
                </a:cxn>
              </a:cxnLst>
              <a:rect l="0" t="0" r="r" b="b"/>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6" name="Freeform 280"/>
            <p:cNvSpPr>
              <a:spLocks/>
            </p:cNvSpPr>
            <p:nvPr/>
          </p:nvSpPr>
          <p:spPr bwMode="ltGray">
            <a:xfrm>
              <a:off x="4171015" y="3671459"/>
              <a:ext cx="117234" cy="215026"/>
            </a:xfrm>
            <a:custGeom>
              <a:avLst/>
              <a:gdLst/>
              <a:ahLst/>
              <a:cxnLst>
                <a:cxn ang="0">
                  <a:pos x="44" y="12"/>
                </a:cxn>
                <a:cxn ang="0">
                  <a:pos x="46" y="6"/>
                </a:cxn>
                <a:cxn ang="0">
                  <a:pos x="54" y="2"/>
                </a:cxn>
                <a:cxn ang="0">
                  <a:pos x="64" y="0"/>
                </a:cxn>
                <a:cxn ang="0">
                  <a:pos x="70" y="4"/>
                </a:cxn>
                <a:cxn ang="0">
                  <a:pos x="70" y="8"/>
                </a:cxn>
                <a:cxn ang="0">
                  <a:pos x="68" y="18"/>
                </a:cxn>
                <a:cxn ang="0">
                  <a:pos x="80" y="12"/>
                </a:cxn>
                <a:cxn ang="0">
                  <a:pos x="80" y="18"/>
                </a:cxn>
                <a:cxn ang="0">
                  <a:pos x="74" y="26"/>
                </a:cxn>
                <a:cxn ang="0">
                  <a:pos x="72" y="34"/>
                </a:cxn>
                <a:cxn ang="0">
                  <a:pos x="76" y="38"/>
                </a:cxn>
                <a:cxn ang="0">
                  <a:pos x="78" y="46"/>
                </a:cxn>
                <a:cxn ang="0">
                  <a:pos x="66" y="56"/>
                </a:cxn>
                <a:cxn ang="0">
                  <a:pos x="58" y="60"/>
                </a:cxn>
                <a:cxn ang="0">
                  <a:pos x="56" y="64"/>
                </a:cxn>
                <a:cxn ang="0">
                  <a:pos x="60" y="70"/>
                </a:cxn>
                <a:cxn ang="0">
                  <a:pos x="76" y="78"/>
                </a:cxn>
                <a:cxn ang="0">
                  <a:pos x="82" y="80"/>
                </a:cxn>
                <a:cxn ang="0">
                  <a:pos x="74" y="96"/>
                </a:cxn>
                <a:cxn ang="0">
                  <a:pos x="70" y="94"/>
                </a:cxn>
                <a:cxn ang="0">
                  <a:pos x="60" y="102"/>
                </a:cxn>
                <a:cxn ang="0">
                  <a:pos x="48" y="116"/>
                </a:cxn>
                <a:cxn ang="0">
                  <a:pos x="38" y="126"/>
                </a:cxn>
                <a:cxn ang="0">
                  <a:pos x="26" y="124"/>
                </a:cxn>
                <a:cxn ang="0">
                  <a:pos x="0" y="58"/>
                </a:cxn>
                <a:cxn ang="0">
                  <a:pos x="36" y="12"/>
                </a:cxn>
                <a:cxn ang="0">
                  <a:pos x="44" y="12"/>
                </a:cxn>
              </a:cxnLst>
              <a:rect l="0" t="0" r="r" b="b"/>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7" name="Freeform 281"/>
            <p:cNvSpPr>
              <a:spLocks/>
            </p:cNvSpPr>
            <p:nvPr/>
          </p:nvSpPr>
          <p:spPr bwMode="ltGray">
            <a:xfrm>
              <a:off x="3764310" y="3680357"/>
              <a:ext cx="466046" cy="542756"/>
            </a:xfrm>
            <a:custGeom>
              <a:avLst/>
              <a:gdLst/>
              <a:ahLst/>
              <a:cxnLst>
                <a:cxn ang="0">
                  <a:pos x="246" y="2"/>
                </a:cxn>
                <a:cxn ang="0">
                  <a:pos x="258" y="4"/>
                </a:cxn>
                <a:cxn ang="0">
                  <a:pos x="271" y="4"/>
                </a:cxn>
                <a:cxn ang="0">
                  <a:pos x="289" y="2"/>
                </a:cxn>
                <a:cxn ang="0">
                  <a:pos x="302" y="4"/>
                </a:cxn>
                <a:cxn ang="0">
                  <a:pos x="310" y="8"/>
                </a:cxn>
                <a:cxn ang="0">
                  <a:pos x="306" y="20"/>
                </a:cxn>
                <a:cxn ang="0">
                  <a:pos x="306" y="27"/>
                </a:cxn>
                <a:cxn ang="0">
                  <a:pos x="306" y="33"/>
                </a:cxn>
                <a:cxn ang="0">
                  <a:pos x="293" y="53"/>
                </a:cxn>
                <a:cxn ang="0">
                  <a:pos x="285" y="51"/>
                </a:cxn>
                <a:cxn ang="0">
                  <a:pos x="285" y="64"/>
                </a:cxn>
                <a:cxn ang="0">
                  <a:pos x="291" y="72"/>
                </a:cxn>
                <a:cxn ang="0">
                  <a:pos x="297" y="74"/>
                </a:cxn>
                <a:cxn ang="0">
                  <a:pos x="297" y="80"/>
                </a:cxn>
                <a:cxn ang="0">
                  <a:pos x="306" y="96"/>
                </a:cxn>
                <a:cxn ang="0">
                  <a:pos x="304" y="119"/>
                </a:cxn>
                <a:cxn ang="0">
                  <a:pos x="301" y="127"/>
                </a:cxn>
                <a:cxn ang="0">
                  <a:pos x="304" y="133"/>
                </a:cxn>
                <a:cxn ang="0">
                  <a:pos x="306" y="150"/>
                </a:cxn>
                <a:cxn ang="0">
                  <a:pos x="308" y="164"/>
                </a:cxn>
                <a:cxn ang="0">
                  <a:pos x="310" y="168"/>
                </a:cxn>
                <a:cxn ang="0">
                  <a:pos x="312" y="174"/>
                </a:cxn>
                <a:cxn ang="0">
                  <a:pos x="304" y="183"/>
                </a:cxn>
                <a:cxn ang="0">
                  <a:pos x="306" y="195"/>
                </a:cxn>
                <a:cxn ang="0">
                  <a:pos x="299" y="207"/>
                </a:cxn>
                <a:cxn ang="0">
                  <a:pos x="304" y="219"/>
                </a:cxn>
                <a:cxn ang="0">
                  <a:pos x="306" y="230"/>
                </a:cxn>
                <a:cxn ang="0">
                  <a:pos x="310" y="232"/>
                </a:cxn>
                <a:cxn ang="0">
                  <a:pos x="322" y="244"/>
                </a:cxn>
                <a:cxn ang="0">
                  <a:pos x="222" y="308"/>
                </a:cxn>
                <a:cxn ang="0">
                  <a:pos x="183" y="320"/>
                </a:cxn>
                <a:cxn ang="0">
                  <a:pos x="180" y="316"/>
                </a:cxn>
                <a:cxn ang="0">
                  <a:pos x="180" y="310"/>
                </a:cxn>
                <a:cxn ang="0">
                  <a:pos x="174" y="295"/>
                </a:cxn>
                <a:cxn ang="0">
                  <a:pos x="170" y="289"/>
                </a:cxn>
                <a:cxn ang="0">
                  <a:pos x="166" y="289"/>
                </a:cxn>
                <a:cxn ang="0">
                  <a:pos x="162" y="291"/>
                </a:cxn>
                <a:cxn ang="0">
                  <a:pos x="156" y="283"/>
                </a:cxn>
                <a:cxn ang="0">
                  <a:pos x="150" y="281"/>
                </a:cxn>
                <a:cxn ang="0">
                  <a:pos x="144" y="271"/>
                </a:cxn>
                <a:cxn ang="0">
                  <a:pos x="0" y="148"/>
                </a:cxn>
                <a:cxn ang="0">
                  <a:pos x="8" y="115"/>
                </a:cxn>
                <a:cxn ang="0">
                  <a:pos x="113" y="68"/>
                </a:cxn>
                <a:cxn ang="0">
                  <a:pos x="146" y="21"/>
                </a:cxn>
                <a:cxn ang="0">
                  <a:pos x="154" y="21"/>
                </a:cxn>
                <a:cxn ang="0">
                  <a:pos x="166" y="12"/>
                </a:cxn>
                <a:cxn ang="0">
                  <a:pos x="181" y="10"/>
                </a:cxn>
                <a:cxn ang="0">
                  <a:pos x="199" y="6"/>
                </a:cxn>
                <a:cxn ang="0">
                  <a:pos x="215" y="4"/>
                </a:cxn>
                <a:cxn ang="0">
                  <a:pos x="219" y="4"/>
                </a:cxn>
                <a:cxn ang="0">
                  <a:pos x="230" y="0"/>
                </a:cxn>
                <a:cxn ang="0">
                  <a:pos x="238" y="2"/>
                </a:cxn>
                <a:cxn ang="0">
                  <a:pos x="246" y="2"/>
                </a:cxn>
              </a:cxnLst>
              <a:rect l="0" t="0" r="r" b="b"/>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8" name="Freeform 282"/>
            <p:cNvSpPr>
              <a:spLocks/>
            </p:cNvSpPr>
            <p:nvPr/>
          </p:nvSpPr>
          <p:spPr bwMode="ltGray">
            <a:xfrm>
              <a:off x="3762863" y="3678874"/>
              <a:ext cx="477625" cy="556101"/>
            </a:xfrm>
            <a:custGeom>
              <a:avLst/>
              <a:gdLst/>
              <a:ahLst/>
              <a:cxnLst>
                <a:cxn ang="0">
                  <a:pos x="252" y="2"/>
                </a:cxn>
                <a:cxn ang="0">
                  <a:pos x="264" y="4"/>
                </a:cxn>
                <a:cxn ang="0">
                  <a:pos x="278" y="4"/>
                </a:cxn>
                <a:cxn ang="0">
                  <a:pos x="296" y="2"/>
                </a:cxn>
                <a:cxn ang="0">
                  <a:pos x="310" y="4"/>
                </a:cxn>
                <a:cxn ang="0">
                  <a:pos x="318" y="8"/>
                </a:cxn>
                <a:cxn ang="0">
                  <a:pos x="314" y="20"/>
                </a:cxn>
                <a:cxn ang="0">
                  <a:pos x="314" y="28"/>
                </a:cxn>
                <a:cxn ang="0">
                  <a:pos x="314" y="34"/>
                </a:cxn>
                <a:cxn ang="0">
                  <a:pos x="300" y="54"/>
                </a:cxn>
                <a:cxn ang="0">
                  <a:pos x="292" y="52"/>
                </a:cxn>
                <a:cxn ang="0">
                  <a:pos x="292" y="66"/>
                </a:cxn>
                <a:cxn ang="0">
                  <a:pos x="298" y="74"/>
                </a:cxn>
                <a:cxn ang="0">
                  <a:pos x="304" y="76"/>
                </a:cxn>
                <a:cxn ang="0">
                  <a:pos x="304" y="82"/>
                </a:cxn>
                <a:cxn ang="0">
                  <a:pos x="314" y="98"/>
                </a:cxn>
                <a:cxn ang="0">
                  <a:pos x="312" y="122"/>
                </a:cxn>
                <a:cxn ang="0">
                  <a:pos x="308" y="130"/>
                </a:cxn>
                <a:cxn ang="0">
                  <a:pos x="312" y="136"/>
                </a:cxn>
                <a:cxn ang="0">
                  <a:pos x="314" y="154"/>
                </a:cxn>
                <a:cxn ang="0">
                  <a:pos x="316" y="168"/>
                </a:cxn>
                <a:cxn ang="0">
                  <a:pos x="318" y="172"/>
                </a:cxn>
                <a:cxn ang="0">
                  <a:pos x="320" y="178"/>
                </a:cxn>
                <a:cxn ang="0">
                  <a:pos x="312" y="188"/>
                </a:cxn>
                <a:cxn ang="0">
                  <a:pos x="314" y="200"/>
                </a:cxn>
                <a:cxn ang="0">
                  <a:pos x="306" y="212"/>
                </a:cxn>
                <a:cxn ang="0">
                  <a:pos x="312" y="224"/>
                </a:cxn>
                <a:cxn ang="0">
                  <a:pos x="314" y="236"/>
                </a:cxn>
                <a:cxn ang="0">
                  <a:pos x="318" y="238"/>
                </a:cxn>
                <a:cxn ang="0">
                  <a:pos x="330" y="250"/>
                </a:cxn>
                <a:cxn ang="0">
                  <a:pos x="228" y="316"/>
                </a:cxn>
                <a:cxn ang="0">
                  <a:pos x="188" y="328"/>
                </a:cxn>
                <a:cxn ang="0">
                  <a:pos x="184" y="324"/>
                </a:cxn>
                <a:cxn ang="0">
                  <a:pos x="184" y="318"/>
                </a:cxn>
                <a:cxn ang="0">
                  <a:pos x="178" y="302"/>
                </a:cxn>
                <a:cxn ang="0">
                  <a:pos x="174" y="296"/>
                </a:cxn>
                <a:cxn ang="0">
                  <a:pos x="170" y="296"/>
                </a:cxn>
                <a:cxn ang="0">
                  <a:pos x="166" y="298"/>
                </a:cxn>
                <a:cxn ang="0">
                  <a:pos x="160" y="290"/>
                </a:cxn>
                <a:cxn ang="0">
                  <a:pos x="154" y="288"/>
                </a:cxn>
                <a:cxn ang="0">
                  <a:pos x="148" y="278"/>
                </a:cxn>
                <a:cxn ang="0">
                  <a:pos x="0" y="152"/>
                </a:cxn>
                <a:cxn ang="0">
                  <a:pos x="8" y="118"/>
                </a:cxn>
                <a:cxn ang="0">
                  <a:pos x="116" y="70"/>
                </a:cxn>
                <a:cxn ang="0">
                  <a:pos x="150" y="22"/>
                </a:cxn>
                <a:cxn ang="0">
                  <a:pos x="158" y="22"/>
                </a:cxn>
                <a:cxn ang="0">
                  <a:pos x="170" y="12"/>
                </a:cxn>
                <a:cxn ang="0">
                  <a:pos x="186" y="10"/>
                </a:cxn>
                <a:cxn ang="0">
                  <a:pos x="204" y="6"/>
                </a:cxn>
                <a:cxn ang="0">
                  <a:pos x="220" y="4"/>
                </a:cxn>
                <a:cxn ang="0">
                  <a:pos x="224" y="4"/>
                </a:cxn>
                <a:cxn ang="0">
                  <a:pos x="236" y="0"/>
                </a:cxn>
                <a:cxn ang="0">
                  <a:pos x="244" y="2"/>
                </a:cxn>
                <a:cxn ang="0">
                  <a:pos x="252" y="2"/>
                </a:cxn>
              </a:cxnLst>
              <a:rect l="0" t="0" r="r" b="b"/>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89" name="Freeform 283"/>
            <p:cNvSpPr>
              <a:spLocks/>
            </p:cNvSpPr>
            <p:nvPr/>
          </p:nvSpPr>
          <p:spPr bwMode="ltGray">
            <a:xfrm>
              <a:off x="3678916" y="3683323"/>
              <a:ext cx="296706" cy="225407"/>
            </a:xfrm>
            <a:custGeom>
              <a:avLst/>
              <a:gdLst/>
              <a:ahLst/>
              <a:cxnLst>
                <a:cxn ang="0">
                  <a:pos x="154" y="0"/>
                </a:cxn>
                <a:cxn ang="0">
                  <a:pos x="156" y="9"/>
                </a:cxn>
                <a:cxn ang="0">
                  <a:pos x="164" y="13"/>
                </a:cxn>
                <a:cxn ang="0">
                  <a:pos x="171" y="13"/>
                </a:cxn>
                <a:cxn ang="0">
                  <a:pos x="177" y="13"/>
                </a:cxn>
                <a:cxn ang="0">
                  <a:pos x="185" y="11"/>
                </a:cxn>
                <a:cxn ang="0">
                  <a:pos x="194" y="9"/>
                </a:cxn>
                <a:cxn ang="0">
                  <a:pos x="191" y="17"/>
                </a:cxn>
                <a:cxn ang="0">
                  <a:pos x="196" y="21"/>
                </a:cxn>
                <a:cxn ang="0">
                  <a:pos x="202" y="19"/>
                </a:cxn>
                <a:cxn ang="0">
                  <a:pos x="206" y="26"/>
                </a:cxn>
                <a:cxn ang="0">
                  <a:pos x="204" y="34"/>
                </a:cxn>
                <a:cxn ang="0">
                  <a:pos x="206" y="40"/>
                </a:cxn>
                <a:cxn ang="0">
                  <a:pos x="204" y="55"/>
                </a:cxn>
                <a:cxn ang="0">
                  <a:pos x="204" y="64"/>
                </a:cxn>
                <a:cxn ang="0">
                  <a:pos x="206" y="68"/>
                </a:cxn>
                <a:cxn ang="0">
                  <a:pos x="202" y="72"/>
                </a:cxn>
                <a:cxn ang="0">
                  <a:pos x="191" y="74"/>
                </a:cxn>
                <a:cxn ang="0">
                  <a:pos x="181" y="74"/>
                </a:cxn>
                <a:cxn ang="0">
                  <a:pos x="177" y="77"/>
                </a:cxn>
                <a:cxn ang="0">
                  <a:pos x="177" y="85"/>
                </a:cxn>
                <a:cxn ang="0">
                  <a:pos x="131" y="104"/>
                </a:cxn>
                <a:cxn ang="0">
                  <a:pos x="123" y="106"/>
                </a:cxn>
                <a:cxn ang="0">
                  <a:pos x="114" y="104"/>
                </a:cxn>
                <a:cxn ang="0">
                  <a:pos x="104" y="107"/>
                </a:cxn>
                <a:cxn ang="0">
                  <a:pos x="89" y="109"/>
                </a:cxn>
                <a:cxn ang="0">
                  <a:pos x="67" y="119"/>
                </a:cxn>
                <a:cxn ang="0">
                  <a:pos x="67" y="132"/>
                </a:cxn>
                <a:cxn ang="0">
                  <a:pos x="0" y="121"/>
                </a:cxn>
                <a:cxn ang="0">
                  <a:pos x="15" y="121"/>
                </a:cxn>
                <a:cxn ang="0">
                  <a:pos x="27" y="115"/>
                </a:cxn>
                <a:cxn ang="0">
                  <a:pos x="46" y="106"/>
                </a:cxn>
                <a:cxn ang="0">
                  <a:pos x="65" y="85"/>
                </a:cxn>
                <a:cxn ang="0">
                  <a:pos x="62" y="81"/>
                </a:cxn>
                <a:cxn ang="0">
                  <a:pos x="65" y="72"/>
                </a:cxn>
                <a:cxn ang="0">
                  <a:pos x="69" y="64"/>
                </a:cxn>
                <a:cxn ang="0">
                  <a:pos x="79" y="58"/>
                </a:cxn>
                <a:cxn ang="0">
                  <a:pos x="81" y="53"/>
                </a:cxn>
                <a:cxn ang="0">
                  <a:pos x="85" y="47"/>
                </a:cxn>
                <a:cxn ang="0">
                  <a:pos x="92" y="43"/>
                </a:cxn>
                <a:cxn ang="0">
                  <a:pos x="102" y="36"/>
                </a:cxn>
                <a:cxn ang="0">
                  <a:pos x="110" y="36"/>
                </a:cxn>
                <a:cxn ang="0">
                  <a:pos x="119" y="32"/>
                </a:cxn>
                <a:cxn ang="0">
                  <a:pos x="129" y="25"/>
                </a:cxn>
                <a:cxn ang="0">
                  <a:pos x="142" y="11"/>
                </a:cxn>
                <a:cxn ang="0">
                  <a:pos x="154" y="0"/>
                </a:cxn>
              </a:cxnLst>
              <a:rect l="0" t="0" r="r" b="b"/>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0" name="Freeform 284"/>
            <p:cNvSpPr>
              <a:spLocks/>
            </p:cNvSpPr>
            <p:nvPr/>
          </p:nvSpPr>
          <p:spPr bwMode="ltGray">
            <a:xfrm>
              <a:off x="3677469" y="3681840"/>
              <a:ext cx="308285" cy="238753"/>
            </a:xfrm>
            <a:custGeom>
              <a:avLst/>
              <a:gdLst/>
              <a:ahLst/>
              <a:cxnLst>
                <a:cxn ang="0">
                  <a:pos x="160" y="0"/>
                </a:cxn>
                <a:cxn ang="0">
                  <a:pos x="162" y="10"/>
                </a:cxn>
                <a:cxn ang="0">
                  <a:pos x="170" y="14"/>
                </a:cxn>
                <a:cxn ang="0">
                  <a:pos x="178" y="14"/>
                </a:cxn>
                <a:cxn ang="0">
                  <a:pos x="184" y="14"/>
                </a:cxn>
                <a:cxn ang="0">
                  <a:pos x="192" y="12"/>
                </a:cxn>
                <a:cxn ang="0">
                  <a:pos x="202" y="10"/>
                </a:cxn>
                <a:cxn ang="0">
                  <a:pos x="198" y="18"/>
                </a:cxn>
                <a:cxn ang="0">
                  <a:pos x="204" y="22"/>
                </a:cxn>
                <a:cxn ang="0">
                  <a:pos x="210" y="20"/>
                </a:cxn>
                <a:cxn ang="0">
                  <a:pos x="214" y="28"/>
                </a:cxn>
                <a:cxn ang="0">
                  <a:pos x="212" y="36"/>
                </a:cxn>
                <a:cxn ang="0">
                  <a:pos x="214" y="42"/>
                </a:cxn>
                <a:cxn ang="0">
                  <a:pos x="212" y="58"/>
                </a:cxn>
                <a:cxn ang="0">
                  <a:pos x="212" y="68"/>
                </a:cxn>
                <a:cxn ang="0">
                  <a:pos x="214" y="72"/>
                </a:cxn>
                <a:cxn ang="0">
                  <a:pos x="210" y="76"/>
                </a:cxn>
                <a:cxn ang="0">
                  <a:pos x="198" y="78"/>
                </a:cxn>
                <a:cxn ang="0">
                  <a:pos x="188" y="78"/>
                </a:cxn>
                <a:cxn ang="0">
                  <a:pos x="184" y="82"/>
                </a:cxn>
                <a:cxn ang="0">
                  <a:pos x="184" y="90"/>
                </a:cxn>
                <a:cxn ang="0">
                  <a:pos x="136" y="110"/>
                </a:cxn>
                <a:cxn ang="0">
                  <a:pos x="128" y="112"/>
                </a:cxn>
                <a:cxn ang="0">
                  <a:pos x="118" y="110"/>
                </a:cxn>
                <a:cxn ang="0">
                  <a:pos x="108" y="114"/>
                </a:cxn>
                <a:cxn ang="0">
                  <a:pos x="92" y="116"/>
                </a:cxn>
                <a:cxn ang="0">
                  <a:pos x="70" y="126"/>
                </a:cxn>
                <a:cxn ang="0">
                  <a:pos x="70" y="140"/>
                </a:cxn>
                <a:cxn ang="0">
                  <a:pos x="0" y="128"/>
                </a:cxn>
                <a:cxn ang="0">
                  <a:pos x="16" y="128"/>
                </a:cxn>
                <a:cxn ang="0">
                  <a:pos x="28" y="122"/>
                </a:cxn>
                <a:cxn ang="0">
                  <a:pos x="48" y="112"/>
                </a:cxn>
                <a:cxn ang="0">
                  <a:pos x="68" y="90"/>
                </a:cxn>
                <a:cxn ang="0">
                  <a:pos x="64" y="86"/>
                </a:cxn>
                <a:cxn ang="0">
                  <a:pos x="68" y="76"/>
                </a:cxn>
                <a:cxn ang="0">
                  <a:pos x="72" y="68"/>
                </a:cxn>
                <a:cxn ang="0">
                  <a:pos x="82" y="62"/>
                </a:cxn>
                <a:cxn ang="0">
                  <a:pos x="84" y="56"/>
                </a:cxn>
                <a:cxn ang="0">
                  <a:pos x="88" y="50"/>
                </a:cxn>
                <a:cxn ang="0">
                  <a:pos x="96" y="46"/>
                </a:cxn>
                <a:cxn ang="0">
                  <a:pos x="106" y="38"/>
                </a:cxn>
                <a:cxn ang="0">
                  <a:pos x="114" y="38"/>
                </a:cxn>
                <a:cxn ang="0">
                  <a:pos x="124" y="34"/>
                </a:cxn>
                <a:cxn ang="0">
                  <a:pos x="134" y="26"/>
                </a:cxn>
                <a:cxn ang="0">
                  <a:pos x="148" y="12"/>
                </a:cxn>
                <a:cxn ang="0">
                  <a:pos x="160" y="0"/>
                </a:cxn>
              </a:cxnLst>
              <a:rect l="0" t="0" r="r" b="b"/>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1" name="Freeform 285"/>
            <p:cNvSpPr>
              <a:spLocks/>
            </p:cNvSpPr>
            <p:nvPr/>
          </p:nvSpPr>
          <p:spPr bwMode="ltGray">
            <a:xfrm>
              <a:off x="3535628" y="3901315"/>
              <a:ext cx="233024" cy="192782"/>
            </a:xfrm>
            <a:custGeom>
              <a:avLst/>
              <a:gdLst/>
              <a:ahLst/>
              <a:cxnLst>
                <a:cxn ang="0">
                  <a:pos x="84" y="15"/>
                </a:cxn>
                <a:cxn ang="0">
                  <a:pos x="93" y="0"/>
                </a:cxn>
                <a:cxn ang="0">
                  <a:pos x="160" y="11"/>
                </a:cxn>
                <a:cxn ang="0">
                  <a:pos x="150" y="39"/>
                </a:cxn>
                <a:cxn ang="0">
                  <a:pos x="107" y="36"/>
                </a:cxn>
                <a:cxn ang="0">
                  <a:pos x="91" y="80"/>
                </a:cxn>
                <a:cxn ang="0">
                  <a:pos x="84" y="80"/>
                </a:cxn>
                <a:cxn ang="0">
                  <a:pos x="76" y="82"/>
                </a:cxn>
                <a:cxn ang="0">
                  <a:pos x="70" y="90"/>
                </a:cxn>
                <a:cxn ang="0">
                  <a:pos x="65" y="107"/>
                </a:cxn>
                <a:cxn ang="0">
                  <a:pos x="65" y="114"/>
                </a:cxn>
                <a:cxn ang="0">
                  <a:pos x="8" y="107"/>
                </a:cxn>
                <a:cxn ang="0">
                  <a:pos x="0" y="114"/>
                </a:cxn>
                <a:cxn ang="0">
                  <a:pos x="6" y="95"/>
                </a:cxn>
                <a:cxn ang="0">
                  <a:pos x="6" y="90"/>
                </a:cxn>
                <a:cxn ang="0">
                  <a:pos x="11" y="88"/>
                </a:cxn>
                <a:cxn ang="0">
                  <a:pos x="15" y="88"/>
                </a:cxn>
                <a:cxn ang="0">
                  <a:pos x="23" y="75"/>
                </a:cxn>
                <a:cxn ang="0">
                  <a:pos x="29" y="73"/>
                </a:cxn>
                <a:cxn ang="0">
                  <a:pos x="29" y="65"/>
                </a:cxn>
                <a:cxn ang="0">
                  <a:pos x="32" y="64"/>
                </a:cxn>
                <a:cxn ang="0">
                  <a:pos x="46" y="52"/>
                </a:cxn>
                <a:cxn ang="0">
                  <a:pos x="57" y="37"/>
                </a:cxn>
                <a:cxn ang="0">
                  <a:pos x="57" y="30"/>
                </a:cxn>
                <a:cxn ang="0">
                  <a:pos x="72" y="22"/>
                </a:cxn>
                <a:cxn ang="0">
                  <a:pos x="80" y="19"/>
                </a:cxn>
                <a:cxn ang="0">
                  <a:pos x="84" y="15"/>
                </a:cxn>
              </a:cxnLst>
              <a:rect l="0" t="0" r="r" b="b"/>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2" name="Freeform 286"/>
            <p:cNvSpPr>
              <a:spLocks/>
            </p:cNvSpPr>
            <p:nvPr/>
          </p:nvSpPr>
          <p:spPr bwMode="ltGray">
            <a:xfrm>
              <a:off x="3535628" y="3898349"/>
              <a:ext cx="243154" cy="207611"/>
            </a:xfrm>
            <a:custGeom>
              <a:avLst/>
              <a:gdLst/>
              <a:ahLst/>
              <a:cxnLst>
                <a:cxn ang="0">
                  <a:pos x="88" y="16"/>
                </a:cxn>
                <a:cxn ang="0">
                  <a:pos x="98" y="0"/>
                </a:cxn>
                <a:cxn ang="0">
                  <a:pos x="168" y="12"/>
                </a:cxn>
                <a:cxn ang="0">
                  <a:pos x="158" y="42"/>
                </a:cxn>
                <a:cxn ang="0">
                  <a:pos x="112" y="38"/>
                </a:cxn>
                <a:cxn ang="0">
                  <a:pos x="96" y="86"/>
                </a:cxn>
                <a:cxn ang="0">
                  <a:pos x="88" y="86"/>
                </a:cxn>
                <a:cxn ang="0">
                  <a:pos x="80" y="88"/>
                </a:cxn>
                <a:cxn ang="0">
                  <a:pos x="74" y="96"/>
                </a:cxn>
                <a:cxn ang="0">
                  <a:pos x="68" y="114"/>
                </a:cxn>
                <a:cxn ang="0">
                  <a:pos x="68" y="122"/>
                </a:cxn>
                <a:cxn ang="0">
                  <a:pos x="8" y="114"/>
                </a:cxn>
                <a:cxn ang="0">
                  <a:pos x="0" y="122"/>
                </a:cxn>
                <a:cxn ang="0">
                  <a:pos x="6" y="102"/>
                </a:cxn>
                <a:cxn ang="0">
                  <a:pos x="6" y="96"/>
                </a:cxn>
                <a:cxn ang="0">
                  <a:pos x="12" y="94"/>
                </a:cxn>
                <a:cxn ang="0">
                  <a:pos x="16" y="94"/>
                </a:cxn>
                <a:cxn ang="0">
                  <a:pos x="24" y="80"/>
                </a:cxn>
                <a:cxn ang="0">
                  <a:pos x="30" y="78"/>
                </a:cxn>
                <a:cxn ang="0">
                  <a:pos x="30" y="70"/>
                </a:cxn>
                <a:cxn ang="0">
                  <a:pos x="34" y="68"/>
                </a:cxn>
                <a:cxn ang="0">
                  <a:pos x="48" y="56"/>
                </a:cxn>
                <a:cxn ang="0">
                  <a:pos x="60" y="40"/>
                </a:cxn>
                <a:cxn ang="0">
                  <a:pos x="60" y="32"/>
                </a:cxn>
                <a:cxn ang="0">
                  <a:pos x="76" y="24"/>
                </a:cxn>
                <a:cxn ang="0">
                  <a:pos x="84" y="20"/>
                </a:cxn>
                <a:cxn ang="0">
                  <a:pos x="88" y="16"/>
                </a:cxn>
              </a:cxnLst>
              <a:rect l="0" t="0" r="r" b="b"/>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3" name="Freeform 287"/>
            <p:cNvSpPr>
              <a:spLocks/>
            </p:cNvSpPr>
            <p:nvPr/>
          </p:nvSpPr>
          <p:spPr bwMode="ltGray">
            <a:xfrm>
              <a:off x="3500892" y="4335815"/>
              <a:ext cx="70921" cy="28176"/>
            </a:xfrm>
            <a:custGeom>
              <a:avLst/>
              <a:gdLst/>
              <a:ahLst/>
              <a:cxnLst>
                <a:cxn ang="0">
                  <a:pos x="4" y="4"/>
                </a:cxn>
                <a:cxn ang="0">
                  <a:pos x="10" y="6"/>
                </a:cxn>
                <a:cxn ang="0">
                  <a:pos x="18" y="6"/>
                </a:cxn>
                <a:cxn ang="0">
                  <a:pos x="26" y="0"/>
                </a:cxn>
                <a:cxn ang="0">
                  <a:pos x="36" y="4"/>
                </a:cxn>
                <a:cxn ang="0">
                  <a:pos x="44" y="8"/>
                </a:cxn>
                <a:cxn ang="0">
                  <a:pos x="48" y="12"/>
                </a:cxn>
                <a:cxn ang="0">
                  <a:pos x="44" y="16"/>
                </a:cxn>
                <a:cxn ang="0">
                  <a:pos x="38" y="14"/>
                </a:cxn>
                <a:cxn ang="0">
                  <a:pos x="34" y="8"/>
                </a:cxn>
                <a:cxn ang="0">
                  <a:pos x="30" y="12"/>
                </a:cxn>
                <a:cxn ang="0">
                  <a:pos x="20" y="12"/>
                </a:cxn>
                <a:cxn ang="0">
                  <a:pos x="18" y="16"/>
                </a:cxn>
                <a:cxn ang="0">
                  <a:pos x="10" y="16"/>
                </a:cxn>
                <a:cxn ang="0">
                  <a:pos x="6" y="12"/>
                </a:cxn>
                <a:cxn ang="0">
                  <a:pos x="0" y="14"/>
                </a:cxn>
                <a:cxn ang="0">
                  <a:pos x="4" y="4"/>
                </a:cxn>
              </a:cxnLst>
              <a:rect l="0" t="0" r="r" b="b"/>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4" name="Freeform 288"/>
            <p:cNvSpPr>
              <a:spLocks/>
            </p:cNvSpPr>
            <p:nvPr/>
          </p:nvSpPr>
          <p:spPr bwMode="ltGray">
            <a:xfrm>
              <a:off x="3610891" y="3877588"/>
              <a:ext cx="13027" cy="23727"/>
            </a:xfrm>
            <a:custGeom>
              <a:avLst/>
              <a:gdLst/>
              <a:ahLst/>
              <a:cxnLst>
                <a:cxn ang="0">
                  <a:pos x="6" y="0"/>
                </a:cxn>
                <a:cxn ang="0">
                  <a:pos x="0" y="6"/>
                </a:cxn>
                <a:cxn ang="0">
                  <a:pos x="2" y="12"/>
                </a:cxn>
                <a:cxn ang="0">
                  <a:pos x="8" y="8"/>
                </a:cxn>
                <a:cxn ang="0">
                  <a:pos x="8" y="4"/>
                </a:cxn>
                <a:cxn ang="0">
                  <a:pos x="6" y="0"/>
                </a:cxn>
              </a:cxnLst>
              <a:rect l="0" t="0" r="r" b="b"/>
              <a:pathLst>
                <a:path w="9" h="13">
                  <a:moveTo>
                    <a:pt x="6" y="0"/>
                  </a:moveTo>
                  <a:lnTo>
                    <a:pt x="0" y="6"/>
                  </a:lnTo>
                  <a:lnTo>
                    <a:pt x="2" y="12"/>
                  </a:lnTo>
                  <a:lnTo>
                    <a:pt x="8" y="8"/>
                  </a:lnTo>
                  <a:lnTo>
                    <a:pt x="8" y="4"/>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5" name="Freeform 289"/>
            <p:cNvSpPr>
              <a:spLocks/>
            </p:cNvSpPr>
            <p:nvPr/>
          </p:nvSpPr>
          <p:spPr bwMode="ltGray">
            <a:xfrm>
              <a:off x="3647075" y="3867207"/>
              <a:ext cx="18815" cy="22245"/>
            </a:xfrm>
            <a:custGeom>
              <a:avLst/>
              <a:gdLst/>
              <a:ahLst/>
              <a:cxnLst>
                <a:cxn ang="0">
                  <a:pos x="10" y="0"/>
                </a:cxn>
                <a:cxn ang="0">
                  <a:pos x="0" y="10"/>
                </a:cxn>
                <a:cxn ang="0">
                  <a:pos x="2" y="12"/>
                </a:cxn>
                <a:cxn ang="0">
                  <a:pos x="6" y="12"/>
                </a:cxn>
                <a:cxn ang="0">
                  <a:pos x="10" y="6"/>
                </a:cxn>
                <a:cxn ang="0">
                  <a:pos x="12" y="0"/>
                </a:cxn>
                <a:cxn ang="0">
                  <a:pos x="10" y="0"/>
                </a:cxn>
              </a:cxnLst>
              <a:rect l="0" t="0" r="r" b="b"/>
              <a:pathLst>
                <a:path w="13" h="13">
                  <a:moveTo>
                    <a:pt x="10" y="0"/>
                  </a:moveTo>
                  <a:lnTo>
                    <a:pt x="0" y="10"/>
                  </a:lnTo>
                  <a:lnTo>
                    <a:pt x="2" y="12"/>
                  </a:lnTo>
                  <a:lnTo>
                    <a:pt x="6" y="12"/>
                  </a:lnTo>
                  <a:lnTo>
                    <a:pt x="10" y="6"/>
                  </a:lnTo>
                  <a:lnTo>
                    <a:pt x="12" y="0"/>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6" name="Freeform 290"/>
            <p:cNvSpPr>
              <a:spLocks/>
            </p:cNvSpPr>
            <p:nvPr/>
          </p:nvSpPr>
          <p:spPr bwMode="ltGray">
            <a:xfrm>
              <a:off x="3665890" y="3853861"/>
              <a:ext cx="13027" cy="11864"/>
            </a:xfrm>
            <a:custGeom>
              <a:avLst/>
              <a:gdLst/>
              <a:ahLst/>
              <a:cxnLst>
                <a:cxn ang="0">
                  <a:pos x="8" y="0"/>
                </a:cxn>
                <a:cxn ang="0">
                  <a:pos x="2" y="4"/>
                </a:cxn>
                <a:cxn ang="0">
                  <a:pos x="0" y="6"/>
                </a:cxn>
                <a:cxn ang="0">
                  <a:pos x="4" y="6"/>
                </a:cxn>
                <a:cxn ang="0">
                  <a:pos x="8" y="4"/>
                </a:cxn>
                <a:cxn ang="0">
                  <a:pos x="8" y="0"/>
                </a:cxn>
              </a:cxnLst>
              <a:rect l="0" t="0" r="r" b="b"/>
              <a:pathLst>
                <a:path w="9" h="7">
                  <a:moveTo>
                    <a:pt x="8" y="0"/>
                  </a:moveTo>
                  <a:lnTo>
                    <a:pt x="2" y="4"/>
                  </a:lnTo>
                  <a:lnTo>
                    <a:pt x="0" y="6"/>
                  </a:lnTo>
                  <a:lnTo>
                    <a:pt x="4" y="6"/>
                  </a:lnTo>
                  <a:lnTo>
                    <a:pt x="8"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7" name="Freeform 291"/>
            <p:cNvSpPr>
              <a:spLocks/>
            </p:cNvSpPr>
            <p:nvPr/>
          </p:nvSpPr>
          <p:spPr bwMode="ltGray">
            <a:xfrm>
              <a:off x="3641286" y="3883520"/>
              <a:ext cx="8684" cy="10380"/>
            </a:xfrm>
            <a:custGeom>
              <a:avLst/>
              <a:gdLst/>
              <a:ahLst/>
              <a:cxnLst>
                <a:cxn ang="0">
                  <a:pos x="0" y="0"/>
                </a:cxn>
                <a:cxn ang="0">
                  <a:pos x="0" y="4"/>
                </a:cxn>
                <a:cxn ang="0">
                  <a:pos x="4" y="4"/>
                </a:cxn>
                <a:cxn ang="0">
                  <a:pos x="4" y="0"/>
                </a:cxn>
                <a:cxn ang="0">
                  <a:pos x="0" y="0"/>
                </a:cxn>
              </a:cxnLst>
              <a:rect l="0" t="0" r="r" b="b"/>
              <a:pathLst>
                <a:path w="5" h="5">
                  <a:moveTo>
                    <a:pt x="0" y="0"/>
                  </a:moveTo>
                  <a:lnTo>
                    <a:pt x="0" y="4"/>
                  </a:lnTo>
                  <a:lnTo>
                    <a:pt x="4" y="4"/>
                  </a:lnTo>
                  <a:lnTo>
                    <a:pt x="4"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8" name="Freeform 292"/>
            <p:cNvSpPr>
              <a:spLocks/>
            </p:cNvSpPr>
            <p:nvPr/>
          </p:nvSpPr>
          <p:spPr bwMode="ltGray">
            <a:xfrm>
              <a:off x="3589180" y="3867207"/>
              <a:ext cx="13026" cy="14829"/>
            </a:xfrm>
            <a:custGeom>
              <a:avLst/>
              <a:gdLst/>
              <a:ahLst/>
              <a:cxnLst>
                <a:cxn ang="0">
                  <a:pos x="0" y="0"/>
                </a:cxn>
                <a:cxn ang="0">
                  <a:pos x="0" y="6"/>
                </a:cxn>
                <a:cxn ang="0">
                  <a:pos x="4" y="8"/>
                </a:cxn>
                <a:cxn ang="0">
                  <a:pos x="6" y="8"/>
                </a:cxn>
                <a:cxn ang="0">
                  <a:pos x="8" y="0"/>
                </a:cxn>
                <a:cxn ang="0">
                  <a:pos x="0" y="0"/>
                </a:cxn>
              </a:cxnLst>
              <a:rect l="0" t="0" r="r" b="b"/>
              <a:pathLst>
                <a:path w="9" h="9">
                  <a:moveTo>
                    <a:pt x="0" y="0"/>
                  </a:moveTo>
                  <a:lnTo>
                    <a:pt x="0" y="6"/>
                  </a:lnTo>
                  <a:lnTo>
                    <a:pt x="4" y="8"/>
                  </a:lnTo>
                  <a:lnTo>
                    <a:pt x="6" y="8"/>
                  </a:lnTo>
                  <a:lnTo>
                    <a:pt x="8"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299" name="Freeform 293"/>
            <p:cNvSpPr>
              <a:spLocks/>
            </p:cNvSpPr>
            <p:nvPr/>
          </p:nvSpPr>
          <p:spPr bwMode="ltGray">
            <a:xfrm>
              <a:off x="3570365" y="3847929"/>
              <a:ext cx="5790" cy="14829"/>
            </a:xfrm>
            <a:custGeom>
              <a:avLst/>
              <a:gdLst/>
              <a:ahLst/>
              <a:cxnLst>
                <a:cxn ang="0">
                  <a:pos x="2" y="0"/>
                </a:cxn>
                <a:cxn ang="0">
                  <a:pos x="0" y="4"/>
                </a:cxn>
                <a:cxn ang="0">
                  <a:pos x="0" y="8"/>
                </a:cxn>
                <a:cxn ang="0">
                  <a:pos x="4" y="6"/>
                </a:cxn>
                <a:cxn ang="0">
                  <a:pos x="4" y="2"/>
                </a:cxn>
                <a:cxn ang="0">
                  <a:pos x="2" y="0"/>
                </a:cxn>
              </a:cxnLst>
              <a:rect l="0" t="0" r="r" b="b"/>
              <a:pathLst>
                <a:path w="5" h="9">
                  <a:moveTo>
                    <a:pt x="2" y="0"/>
                  </a:moveTo>
                  <a:lnTo>
                    <a:pt x="0" y="4"/>
                  </a:lnTo>
                  <a:lnTo>
                    <a:pt x="0" y="8"/>
                  </a:lnTo>
                  <a:lnTo>
                    <a:pt x="4" y="6"/>
                  </a:lnTo>
                  <a:lnTo>
                    <a:pt x="4" y="2"/>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0" name="Freeform 294"/>
            <p:cNvSpPr>
              <a:spLocks/>
            </p:cNvSpPr>
            <p:nvPr/>
          </p:nvSpPr>
          <p:spPr bwMode="ltGray">
            <a:xfrm>
              <a:off x="3571813" y="3865724"/>
              <a:ext cx="5790" cy="11864"/>
            </a:xfrm>
            <a:custGeom>
              <a:avLst/>
              <a:gdLst/>
              <a:ahLst/>
              <a:cxnLst>
                <a:cxn ang="0">
                  <a:pos x="4" y="6"/>
                </a:cxn>
                <a:cxn ang="0">
                  <a:pos x="0" y="6"/>
                </a:cxn>
                <a:cxn ang="0">
                  <a:pos x="0" y="0"/>
                </a:cxn>
                <a:cxn ang="0">
                  <a:pos x="4" y="0"/>
                </a:cxn>
                <a:cxn ang="0">
                  <a:pos x="4" y="6"/>
                </a:cxn>
              </a:cxnLst>
              <a:rect l="0" t="0" r="r" b="b"/>
              <a:pathLst>
                <a:path w="5" h="7">
                  <a:moveTo>
                    <a:pt x="4" y="6"/>
                  </a:moveTo>
                  <a:lnTo>
                    <a:pt x="0" y="6"/>
                  </a:lnTo>
                  <a:lnTo>
                    <a:pt x="0" y="0"/>
                  </a:lnTo>
                  <a:lnTo>
                    <a:pt x="4" y="0"/>
                  </a:lnTo>
                  <a:lnTo>
                    <a:pt x="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1" name="Freeform 295"/>
            <p:cNvSpPr>
              <a:spLocks/>
            </p:cNvSpPr>
            <p:nvPr/>
          </p:nvSpPr>
          <p:spPr bwMode="ltGray">
            <a:xfrm>
              <a:off x="3574708" y="3874622"/>
              <a:ext cx="8684" cy="4448"/>
            </a:xfrm>
            <a:custGeom>
              <a:avLst/>
              <a:gdLst/>
              <a:ahLst/>
              <a:cxnLst>
                <a:cxn ang="0">
                  <a:pos x="0" y="0"/>
                </a:cxn>
                <a:cxn ang="0">
                  <a:pos x="4" y="0"/>
                </a:cxn>
                <a:cxn ang="0">
                  <a:pos x="4" y="2"/>
                </a:cxn>
                <a:cxn ang="0">
                  <a:pos x="0" y="2"/>
                </a:cxn>
                <a:cxn ang="0">
                  <a:pos x="0" y="0"/>
                </a:cxn>
              </a:cxnLst>
              <a:rect l="0" t="0" r="r" b="b"/>
              <a:pathLst>
                <a:path w="5" h="3">
                  <a:moveTo>
                    <a:pt x="0" y="0"/>
                  </a:moveTo>
                  <a:lnTo>
                    <a:pt x="4" y="0"/>
                  </a:lnTo>
                  <a:lnTo>
                    <a:pt x="4" y="2"/>
                  </a:lnTo>
                  <a:lnTo>
                    <a:pt x="0"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2" name="Freeform 296"/>
            <p:cNvSpPr>
              <a:spLocks/>
            </p:cNvSpPr>
            <p:nvPr/>
          </p:nvSpPr>
          <p:spPr bwMode="ltGray">
            <a:xfrm>
              <a:off x="3622469" y="3729294"/>
              <a:ext cx="11579" cy="14829"/>
            </a:xfrm>
            <a:custGeom>
              <a:avLst/>
              <a:gdLst/>
              <a:ahLst/>
              <a:cxnLst>
                <a:cxn ang="0">
                  <a:pos x="2" y="0"/>
                </a:cxn>
                <a:cxn ang="0">
                  <a:pos x="6" y="2"/>
                </a:cxn>
                <a:cxn ang="0">
                  <a:pos x="8" y="4"/>
                </a:cxn>
                <a:cxn ang="0">
                  <a:pos x="4" y="8"/>
                </a:cxn>
                <a:cxn ang="0">
                  <a:pos x="0" y="6"/>
                </a:cxn>
                <a:cxn ang="0">
                  <a:pos x="2" y="0"/>
                </a:cxn>
              </a:cxnLst>
              <a:rect l="0" t="0" r="r" b="b"/>
              <a:pathLst>
                <a:path w="9" h="9">
                  <a:moveTo>
                    <a:pt x="2" y="0"/>
                  </a:moveTo>
                  <a:lnTo>
                    <a:pt x="6" y="2"/>
                  </a:lnTo>
                  <a:lnTo>
                    <a:pt x="8" y="4"/>
                  </a:lnTo>
                  <a:lnTo>
                    <a:pt x="4" y="8"/>
                  </a:lnTo>
                  <a:lnTo>
                    <a:pt x="0" y="6"/>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3" name="Freeform 297"/>
            <p:cNvSpPr>
              <a:spLocks/>
            </p:cNvSpPr>
            <p:nvPr/>
          </p:nvSpPr>
          <p:spPr bwMode="ltGray">
            <a:xfrm>
              <a:off x="3500892" y="4409963"/>
              <a:ext cx="15921" cy="25211"/>
            </a:xfrm>
            <a:custGeom>
              <a:avLst/>
              <a:gdLst/>
              <a:ahLst/>
              <a:cxnLst>
                <a:cxn ang="0">
                  <a:pos x="2" y="0"/>
                </a:cxn>
                <a:cxn ang="0">
                  <a:pos x="0" y="4"/>
                </a:cxn>
                <a:cxn ang="0">
                  <a:pos x="2" y="14"/>
                </a:cxn>
                <a:cxn ang="0">
                  <a:pos x="10" y="12"/>
                </a:cxn>
                <a:cxn ang="0">
                  <a:pos x="10" y="8"/>
                </a:cxn>
                <a:cxn ang="0">
                  <a:pos x="2" y="0"/>
                </a:cxn>
              </a:cxnLst>
              <a:rect l="0" t="0" r="r" b="b"/>
              <a:pathLst>
                <a:path w="11" h="15">
                  <a:moveTo>
                    <a:pt x="2" y="0"/>
                  </a:moveTo>
                  <a:lnTo>
                    <a:pt x="0" y="4"/>
                  </a:lnTo>
                  <a:lnTo>
                    <a:pt x="2" y="14"/>
                  </a:lnTo>
                  <a:lnTo>
                    <a:pt x="10" y="12"/>
                  </a:lnTo>
                  <a:lnTo>
                    <a:pt x="10" y="8"/>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4" name="Freeform 298"/>
            <p:cNvSpPr>
              <a:spLocks/>
            </p:cNvSpPr>
            <p:nvPr/>
          </p:nvSpPr>
          <p:spPr bwMode="ltGray">
            <a:xfrm>
              <a:off x="4185488" y="5010553"/>
              <a:ext cx="315522" cy="370734"/>
            </a:xfrm>
            <a:custGeom>
              <a:avLst/>
              <a:gdLst/>
              <a:ahLst/>
              <a:cxnLst>
                <a:cxn ang="0">
                  <a:pos x="31" y="4"/>
                </a:cxn>
                <a:cxn ang="0">
                  <a:pos x="39" y="0"/>
                </a:cxn>
                <a:cxn ang="0">
                  <a:pos x="104" y="8"/>
                </a:cxn>
                <a:cxn ang="0">
                  <a:pos x="106" y="37"/>
                </a:cxn>
                <a:cxn ang="0">
                  <a:pos x="118" y="44"/>
                </a:cxn>
                <a:cxn ang="0">
                  <a:pos x="145" y="42"/>
                </a:cxn>
                <a:cxn ang="0">
                  <a:pos x="152" y="23"/>
                </a:cxn>
                <a:cxn ang="0">
                  <a:pos x="168" y="25"/>
                </a:cxn>
                <a:cxn ang="0">
                  <a:pos x="174" y="31"/>
                </a:cxn>
                <a:cxn ang="0">
                  <a:pos x="183" y="44"/>
                </a:cxn>
                <a:cxn ang="0">
                  <a:pos x="185" y="77"/>
                </a:cxn>
                <a:cxn ang="0">
                  <a:pos x="191" y="89"/>
                </a:cxn>
                <a:cxn ang="0">
                  <a:pos x="201" y="98"/>
                </a:cxn>
                <a:cxn ang="0">
                  <a:pos x="218" y="95"/>
                </a:cxn>
                <a:cxn ang="0">
                  <a:pos x="214" y="129"/>
                </a:cxn>
                <a:cxn ang="0">
                  <a:pos x="179" y="135"/>
                </a:cxn>
                <a:cxn ang="0">
                  <a:pos x="199" y="218"/>
                </a:cxn>
                <a:cxn ang="0">
                  <a:pos x="147" y="218"/>
                </a:cxn>
                <a:cxn ang="0">
                  <a:pos x="133" y="212"/>
                </a:cxn>
                <a:cxn ang="0">
                  <a:pos x="120" y="203"/>
                </a:cxn>
                <a:cxn ang="0">
                  <a:pos x="50" y="199"/>
                </a:cxn>
                <a:cxn ang="0">
                  <a:pos x="39" y="203"/>
                </a:cxn>
                <a:cxn ang="0">
                  <a:pos x="29" y="197"/>
                </a:cxn>
                <a:cxn ang="0">
                  <a:pos x="12" y="201"/>
                </a:cxn>
                <a:cxn ang="0">
                  <a:pos x="0" y="187"/>
                </a:cxn>
                <a:cxn ang="0">
                  <a:pos x="2" y="174"/>
                </a:cxn>
                <a:cxn ang="0">
                  <a:pos x="6" y="156"/>
                </a:cxn>
                <a:cxn ang="0">
                  <a:pos x="15" y="131"/>
                </a:cxn>
                <a:cxn ang="0">
                  <a:pos x="29" y="118"/>
                </a:cxn>
                <a:cxn ang="0">
                  <a:pos x="41" y="87"/>
                </a:cxn>
                <a:cxn ang="0">
                  <a:pos x="33" y="73"/>
                </a:cxn>
                <a:cxn ang="0">
                  <a:pos x="33" y="52"/>
                </a:cxn>
                <a:cxn ang="0">
                  <a:pos x="27" y="33"/>
                </a:cxn>
                <a:cxn ang="0">
                  <a:pos x="25" y="17"/>
                </a:cxn>
              </a:cxnLst>
              <a:rect l="0" t="0" r="r" b="b"/>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5" name="Freeform 299"/>
            <p:cNvSpPr>
              <a:spLocks/>
            </p:cNvSpPr>
            <p:nvPr/>
          </p:nvSpPr>
          <p:spPr bwMode="ltGray">
            <a:xfrm>
              <a:off x="4185488" y="5009069"/>
              <a:ext cx="324206" cy="384081"/>
            </a:xfrm>
            <a:custGeom>
              <a:avLst/>
              <a:gdLst/>
              <a:ahLst/>
              <a:cxnLst>
                <a:cxn ang="0">
                  <a:pos x="32" y="4"/>
                </a:cxn>
                <a:cxn ang="0">
                  <a:pos x="40" y="0"/>
                </a:cxn>
                <a:cxn ang="0">
                  <a:pos x="108" y="8"/>
                </a:cxn>
                <a:cxn ang="0">
                  <a:pos x="110" y="38"/>
                </a:cxn>
                <a:cxn ang="0">
                  <a:pos x="122" y="46"/>
                </a:cxn>
                <a:cxn ang="0">
                  <a:pos x="150" y="44"/>
                </a:cxn>
                <a:cxn ang="0">
                  <a:pos x="158" y="24"/>
                </a:cxn>
                <a:cxn ang="0">
                  <a:pos x="174" y="26"/>
                </a:cxn>
                <a:cxn ang="0">
                  <a:pos x="180" y="32"/>
                </a:cxn>
                <a:cxn ang="0">
                  <a:pos x="190" y="46"/>
                </a:cxn>
                <a:cxn ang="0">
                  <a:pos x="192" y="80"/>
                </a:cxn>
                <a:cxn ang="0">
                  <a:pos x="198" y="92"/>
                </a:cxn>
                <a:cxn ang="0">
                  <a:pos x="208" y="102"/>
                </a:cxn>
                <a:cxn ang="0">
                  <a:pos x="226" y="98"/>
                </a:cxn>
                <a:cxn ang="0">
                  <a:pos x="222" y="134"/>
                </a:cxn>
                <a:cxn ang="0">
                  <a:pos x="186" y="140"/>
                </a:cxn>
                <a:cxn ang="0">
                  <a:pos x="206" y="226"/>
                </a:cxn>
                <a:cxn ang="0">
                  <a:pos x="152" y="226"/>
                </a:cxn>
                <a:cxn ang="0">
                  <a:pos x="138" y="220"/>
                </a:cxn>
                <a:cxn ang="0">
                  <a:pos x="124" y="210"/>
                </a:cxn>
                <a:cxn ang="0">
                  <a:pos x="52" y="206"/>
                </a:cxn>
                <a:cxn ang="0">
                  <a:pos x="40" y="210"/>
                </a:cxn>
                <a:cxn ang="0">
                  <a:pos x="30" y="204"/>
                </a:cxn>
                <a:cxn ang="0">
                  <a:pos x="12" y="208"/>
                </a:cxn>
                <a:cxn ang="0">
                  <a:pos x="0" y="194"/>
                </a:cxn>
                <a:cxn ang="0">
                  <a:pos x="2" y="180"/>
                </a:cxn>
                <a:cxn ang="0">
                  <a:pos x="6" y="162"/>
                </a:cxn>
                <a:cxn ang="0">
                  <a:pos x="16" y="136"/>
                </a:cxn>
                <a:cxn ang="0">
                  <a:pos x="30" y="122"/>
                </a:cxn>
                <a:cxn ang="0">
                  <a:pos x="42" y="90"/>
                </a:cxn>
                <a:cxn ang="0">
                  <a:pos x="34" y="76"/>
                </a:cxn>
                <a:cxn ang="0">
                  <a:pos x="34" y="54"/>
                </a:cxn>
                <a:cxn ang="0">
                  <a:pos x="28" y="34"/>
                </a:cxn>
                <a:cxn ang="0">
                  <a:pos x="26" y="18"/>
                </a:cxn>
              </a:cxnLst>
              <a:rect l="0" t="0" r="r" b="b"/>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6" name="Freeform 300"/>
            <p:cNvSpPr>
              <a:spLocks/>
            </p:cNvSpPr>
            <p:nvPr/>
          </p:nvSpPr>
          <p:spPr bwMode="ltGray">
            <a:xfrm>
              <a:off x="4560351" y="5215198"/>
              <a:ext cx="26052" cy="2966"/>
            </a:xfrm>
            <a:custGeom>
              <a:avLst/>
              <a:gdLst/>
              <a:ahLst/>
              <a:cxnLst>
                <a:cxn ang="0">
                  <a:pos x="0" y="0"/>
                </a:cxn>
                <a:cxn ang="0">
                  <a:pos x="16" y="0"/>
                </a:cxn>
              </a:cxnLst>
              <a:rect l="0" t="0" r="r" b="b"/>
              <a:pathLst>
                <a:path w="17" h="1">
                  <a:moveTo>
                    <a:pt x="0" y="0"/>
                  </a:move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7" name="Freeform 301"/>
            <p:cNvSpPr>
              <a:spLocks/>
            </p:cNvSpPr>
            <p:nvPr/>
          </p:nvSpPr>
          <p:spPr bwMode="ltGray">
            <a:xfrm>
              <a:off x="4917846" y="5055041"/>
              <a:ext cx="4342" cy="11864"/>
            </a:xfrm>
            <a:custGeom>
              <a:avLst/>
              <a:gdLst/>
              <a:ahLst/>
              <a:cxnLst>
                <a:cxn ang="0">
                  <a:pos x="1" y="0"/>
                </a:cxn>
                <a:cxn ang="0">
                  <a:pos x="1" y="3"/>
                </a:cxn>
                <a:cxn ang="0">
                  <a:pos x="2" y="6"/>
                </a:cxn>
                <a:cxn ang="0">
                  <a:pos x="0" y="5"/>
                </a:cxn>
                <a:cxn ang="0">
                  <a:pos x="0" y="3"/>
                </a:cxn>
                <a:cxn ang="0">
                  <a:pos x="1" y="0"/>
                </a:cxn>
              </a:cxnLst>
              <a:rect l="0" t="0" r="r" b="b"/>
              <a:pathLst>
                <a:path w="3" h="7">
                  <a:moveTo>
                    <a:pt x="1" y="0"/>
                  </a:moveTo>
                  <a:lnTo>
                    <a:pt x="1" y="3"/>
                  </a:lnTo>
                  <a:lnTo>
                    <a:pt x="2" y="6"/>
                  </a:lnTo>
                  <a:lnTo>
                    <a:pt x="0" y="5"/>
                  </a:lnTo>
                  <a:lnTo>
                    <a:pt x="0" y="3"/>
                  </a:lnTo>
                  <a:lnTo>
                    <a:pt x="1"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8" name="Freeform 302"/>
            <p:cNvSpPr>
              <a:spLocks/>
            </p:cNvSpPr>
            <p:nvPr/>
          </p:nvSpPr>
          <p:spPr bwMode="ltGray">
            <a:xfrm>
              <a:off x="4916398" y="5053558"/>
              <a:ext cx="15921" cy="25211"/>
            </a:xfrm>
            <a:custGeom>
              <a:avLst/>
              <a:gdLst/>
              <a:ahLst/>
              <a:cxnLst>
                <a:cxn ang="0">
                  <a:pos x="6" y="0"/>
                </a:cxn>
                <a:cxn ang="0">
                  <a:pos x="6" y="6"/>
                </a:cxn>
                <a:cxn ang="0">
                  <a:pos x="10" y="14"/>
                </a:cxn>
                <a:cxn ang="0">
                  <a:pos x="2" y="12"/>
                </a:cxn>
                <a:cxn ang="0">
                  <a:pos x="0" y="8"/>
                </a:cxn>
                <a:cxn ang="0">
                  <a:pos x="6" y="0"/>
                </a:cxn>
              </a:cxnLst>
              <a:rect l="0" t="0" r="r" b="b"/>
              <a:pathLst>
                <a:path w="11" h="15">
                  <a:moveTo>
                    <a:pt x="6" y="0"/>
                  </a:moveTo>
                  <a:lnTo>
                    <a:pt x="6" y="6"/>
                  </a:lnTo>
                  <a:lnTo>
                    <a:pt x="10" y="14"/>
                  </a:lnTo>
                  <a:lnTo>
                    <a:pt x="2" y="12"/>
                  </a:lnTo>
                  <a:lnTo>
                    <a:pt x="0" y="8"/>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09" name="Freeform 303"/>
            <p:cNvSpPr>
              <a:spLocks/>
            </p:cNvSpPr>
            <p:nvPr/>
          </p:nvSpPr>
          <p:spPr bwMode="ltGray">
            <a:xfrm>
              <a:off x="4933767" y="5022416"/>
              <a:ext cx="7237" cy="29659"/>
            </a:xfrm>
            <a:custGeom>
              <a:avLst/>
              <a:gdLst/>
              <a:ahLst/>
              <a:cxnLst>
                <a:cxn ang="0">
                  <a:pos x="0" y="8"/>
                </a:cxn>
                <a:cxn ang="0">
                  <a:pos x="2" y="0"/>
                </a:cxn>
                <a:cxn ang="0">
                  <a:pos x="4" y="8"/>
                </a:cxn>
                <a:cxn ang="0">
                  <a:pos x="2" y="16"/>
                </a:cxn>
                <a:cxn ang="0">
                  <a:pos x="0" y="8"/>
                </a:cxn>
              </a:cxnLst>
              <a:rect l="0" t="0" r="r" b="b"/>
              <a:pathLst>
                <a:path w="5" h="17">
                  <a:moveTo>
                    <a:pt x="0" y="8"/>
                  </a:moveTo>
                  <a:lnTo>
                    <a:pt x="2" y="0"/>
                  </a:lnTo>
                  <a:lnTo>
                    <a:pt x="4" y="8"/>
                  </a:lnTo>
                  <a:lnTo>
                    <a:pt x="2" y="16"/>
                  </a:lnTo>
                  <a:lnTo>
                    <a:pt x="0"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0" name="Freeform 304"/>
            <p:cNvSpPr>
              <a:spLocks/>
            </p:cNvSpPr>
            <p:nvPr/>
          </p:nvSpPr>
          <p:spPr bwMode="ltGray">
            <a:xfrm>
              <a:off x="4923636" y="5109909"/>
              <a:ext cx="11579" cy="19279"/>
            </a:xfrm>
            <a:custGeom>
              <a:avLst/>
              <a:gdLst/>
              <a:ahLst/>
              <a:cxnLst>
                <a:cxn ang="0">
                  <a:pos x="6" y="0"/>
                </a:cxn>
                <a:cxn ang="0">
                  <a:pos x="0" y="6"/>
                </a:cxn>
                <a:cxn ang="0">
                  <a:pos x="6" y="10"/>
                </a:cxn>
                <a:cxn ang="0">
                  <a:pos x="6" y="0"/>
                </a:cxn>
              </a:cxnLst>
              <a:rect l="0" t="0" r="r" b="b"/>
              <a:pathLst>
                <a:path w="7" h="11">
                  <a:moveTo>
                    <a:pt x="6" y="0"/>
                  </a:moveTo>
                  <a:lnTo>
                    <a:pt x="0" y="6"/>
                  </a:lnTo>
                  <a:lnTo>
                    <a:pt x="6" y="10"/>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1" name="Freeform 305"/>
            <p:cNvSpPr>
              <a:spLocks/>
            </p:cNvSpPr>
            <p:nvPr/>
          </p:nvSpPr>
          <p:spPr bwMode="ltGray">
            <a:xfrm>
              <a:off x="4969951" y="5284896"/>
              <a:ext cx="202629" cy="397427"/>
            </a:xfrm>
            <a:custGeom>
              <a:avLst/>
              <a:gdLst/>
              <a:ahLst/>
              <a:cxnLst>
                <a:cxn ang="0">
                  <a:pos x="132" y="8"/>
                </a:cxn>
                <a:cxn ang="0">
                  <a:pos x="138" y="31"/>
                </a:cxn>
                <a:cxn ang="0">
                  <a:pos x="140" y="56"/>
                </a:cxn>
                <a:cxn ang="0">
                  <a:pos x="132" y="68"/>
                </a:cxn>
                <a:cxn ang="0">
                  <a:pos x="127" y="60"/>
                </a:cxn>
                <a:cxn ang="0">
                  <a:pos x="129" y="75"/>
                </a:cxn>
                <a:cxn ang="0">
                  <a:pos x="121" y="93"/>
                </a:cxn>
                <a:cxn ang="0">
                  <a:pos x="108" y="110"/>
                </a:cxn>
                <a:cxn ang="0">
                  <a:pos x="106" y="126"/>
                </a:cxn>
                <a:cxn ang="0">
                  <a:pos x="91" y="157"/>
                </a:cxn>
                <a:cxn ang="0">
                  <a:pos x="76" y="188"/>
                </a:cxn>
                <a:cxn ang="0">
                  <a:pos x="72" y="199"/>
                </a:cxn>
                <a:cxn ang="0">
                  <a:pos x="51" y="226"/>
                </a:cxn>
                <a:cxn ang="0">
                  <a:pos x="36" y="228"/>
                </a:cxn>
                <a:cxn ang="0">
                  <a:pos x="23" y="234"/>
                </a:cxn>
                <a:cxn ang="0">
                  <a:pos x="9" y="224"/>
                </a:cxn>
                <a:cxn ang="0">
                  <a:pos x="0" y="211"/>
                </a:cxn>
                <a:cxn ang="0">
                  <a:pos x="2" y="201"/>
                </a:cxn>
                <a:cxn ang="0">
                  <a:pos x="6" y="190"/>
                </a:cxn>
                <a:cxn ang="0">
                  <a:pos x="0" y="178"/>
                </a:cxn>
                <a:cxn ang="0">
                  <a:pos x="6" y="157"/>
                </a:cxn>
                <a:cxn ang="0">
                  <a:pos x="13" y="153"/>
                </a:cxn>
                <a:cxn ang="0">
                  <a:pos x="21" y="139"/>
                </a:cxn>
                <a:cxn ang="0">
                  <a:pos x="28" y="128"/>
                </a:cxn>
                <a:cxn ang="0">
                  <a:pos x="28" y="120"/>
                </a:cxn>
                <a:cxn ang="0">
                  <a:pos x="25" y="101"/>
                </a:cxn>
                <a:cxn ang="0">
                  <a:pos x="38" y="70"/>
                </a:cxn>
                <a:cxn ang="0">
                  <a:pos x="45" y="64"/>
                </a:cxn>
                <a:cxn ang="0">
                  <a:pos x="59" y="62"/>
                </a:cxn>
                <a:cxn ang="0">
                  <a:pos x="66" y="58"/>
                </a:cxn>
                <a:cxn ang="0">
                  <a:pos x="79" y="52"/>
                </a:cxn>
                <a:cxn ang="0">
                  <a:pos x="91" y="43"/>
                </a:cxn>
                <a:cxn ang="0">
                  <a:pos x="102" y="35"/>
                </a:cxn>
                <a:cxn ang="0">
                  <a:pos x="102" y="23"/>
                </a:cxn>
                <a:cxn ang="0">
                  <a:pos x="112" y="21"/>
                </a:cxn>
                <a:cxn ang="0">
                  <a:pos x="119" y="10"/>
                </a:cxn>
                <a:cxn ang="0">
                  <a:pos x="123" y="2"/>
                </a:cxn>
              </a:cxnLst>
              <a:rect l="0" t="0" r="r" b="b"/>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2" name="Freeform 306"/>
            <p:cNvSpPr>
              <a:spLocks/>
            </p:cNvSpPr>
            <p:nvPr/>
          </p:nvSpPr>
          <p:spPr bwMode="ltGray">
            <a:xfrm>
              <a:off x="4968503" y="5283414"/>
              <a:ext cx="214207" cy="412257"/>
            </a:xfrm>
            <a:custGeom>
              <a:avLst/>
              <a:gdLst/>
              <a:ahLst/>
              <a:cxnLst>
                <a:cxn ang="0">
                  <a:pos x="140" y="8"/>
                </a:cxn>
                <a:cxn ang="0">
                  <a:pos x="146" y="32"/>
                </a:cxn>
                <a:cxn ang="0">
                  <a:pos x="148" y="58"/>
                </a:cxn>
                <a:cxn ang="0">
                  <a:pos x="140" y="70"/>
                </a:cxn>
                <a:cxn ang="0">
                  <a:pos x="134" y="62"/>
                </a:cxn>
                <a:cxn ang="0">
                  <a:pos x="136" y="78"/>
                </a:cxn>
                <a:cxn ang="0">
                  <a:pos x="128" y="96"/>
                </a:cxn>
                <a:cxn ang="0">
                  <a:pos x="114" y="114"/>
                </a:cxn>
                <a:cxn ang="0">
                  <a:pos x="112" y="130"/>
                </a:cxn>
                <a:cxn ang="0">
                  <a:pos x="96" y="162"/>
                </a:cxn>
                <a:cxn ang="0">
                  <a:pos x="80" y="194"/>
                </a:cxn>
                <a:cxn ang="0">
                  <a:pos x="76" y="206"/>
                </a:cxn>
                <a:cxn ang="0">
                  <a:pos x="54" y="234"/>
                </a:cxn>
                <a:cxn ang="0">
                  <a:pos x="38" y="236"/>
                </a:cxn>
                <a:cxn ang="0">
                  <a:pos x="24" y="242"/>
                </a:cxn>
                <a:cxn ang="0">
                  <a:pos x="10" y="232"/>
                </a:cxn>
                <a:cxn ang="0">
                  <a:pos x="0" y="218"/>
                </a:cxn>
                <a:cxn ang="0">
                  <a:pos x="2" y="208"/>
                </a:cxn>
                <a:cxn ang="0">
                  <a:pos x="6" y="196"/>
                </a:cxn>
                <a:cxn ang="0">
                  <a:pos x="0" y="184"/>
                </a:cxn>
                <a:cxn ang="0">
                  <a:pos x="6" y="162"/>
                </a:cxn>
                <a:cxn ang="0">
                  <a:pos x="14" y="158"/>
                </a:cxn>
                <a:cxn ang="0">
                  <a:pos x="22" y="144"/>
                </a:cxn>
                <a:cxn ang="0">
                  <a:pos x="30" y="132"/>
                </a:cxn>
                <a:cxn ang="0">
                  <a:pos x="30" y="124"/>
                </a:cxn>
                <a:cxn ang="0">
                  <a:pos x="26" y="104"/>
                </a:cxn>
                <a:cxn ang="0">
                  <a:pos x="40" y="72"/>
                </a:cxn>
                <a:cxn ang="0">
                  <a:pos x="48" y="66"/>
                </a:cxn>
                <a:cxn ang="0">
                  <a:pos x="62" y="64"/>
                </a:cxn>
                <a:cxn ang="0">
                  <a:pos x="70" y="60"/>
                </a:cxn>
                <a:cxn ang="0">
                  <a:pos x="84" y="54"/>
                </a:cxn>
                <a:cxn ang="0">
                  <a:pos x="96" y="44"/>
                </a:cxn>
                <a:cxn ang="0">
                  <a:pos x="108" y="36"/>
                </a:cxn>
                <a:cxn ang="0">
                  <a:pos x="108" y="24"/>
                </a:cxn>
                <a:cxn ang="0">
                  <a:pos x="118" y="22"/>
                </a:cxn>
                <a:cxn ang="0">
                  <a:pos x="126" y="10"/>
                </a:cxn>
                <a:cxn ang="0">
                  <a:pos x="130" y="2"/>
                </a:cxn>
              </a:cxnLst>
              <a:rect l="0" t="0" r="r" b="b"/>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3" name="Freeform 307"/>
            <p:cNvSpPr>
              <a:spLocks/>
            </p:cNvSpPr>
            <p:nvPr/>
          </p:nvSpPr>
          <p:spPr bwMode="ltGray">
            <a:xfrm>
              <a:off x="5011923" y="5241891"/>
              <a:ext cx="10132" cy="20761"/>
            </a:xfrm>
            <a:custGeom>
              <a:avLst/>
              <a:gdLst/>
              <a:ahLst/>
              <a:cxnLst>
                <a:cxn ang="0">
                  <a:pos x="0" y="4"/>
                </a:cxn>
                <a:cxn ang="0">
                  <a:pos x="4" y="0"/>
                </a:cxn>
                <a:cxn ang="0">
                  <a:pos x="6" y="4"/>
                </a:cxn>
                <a:cxn ang="0">
                  <a:pos x="4" y="10"/>
                </a:cxn>
                <a:cxn ang="0">
                  <a:pos x="0" y="4"/>
                </a:cxn>
              </a:cxnLst>
              <a:rect l="0" t="0" r="r" b="b"/>
              <a:pathLst>
                <a:path w="7" h="11">
                  <a:moveTo>
                    <a:pt x="0" y="4"/>
                  </a:moveTo>
                  <a:lnTo>
                    <a:pt x="4" y="0"/>
                  </a:lnTo>
                  <a:lnTo>
                    <a:pt x="6" y="4"/>
                  </a:lnTo>
                  <a:lnTo>
                    <a:pt x="4" y="1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4" name="Freeform 308"/>
            <p:cNvSpPr>
              <a:spLocks/>
            </p:cNvSpPr>
            <p:nvPr/>
          </p:nvSpPr>
          <p:spPr bwMode="ltGray">
            <a:xfrm>
              <a:off x="5056792" y="5286380"/>
              <a:ext cx="8684" cy="14829"/>
            </a:xfrm>
            <a:custGeom>
              <a:avLst/>
              <a:gdLst/>
              <a:ahLst/>
              <a:cxnLst>
                <a:cxn ang="0">
                  <a:pos x="0" y="4"/>
                </a:cxn>
                <a:cxn ang="0">
                  <a:pos x="2" y="0"/>
                </a:cxn>
                <a:cxn ang="0">
                  <a:pos x="4" y="4"/>
                </a:cxn>
                <a:cxn ang="0">
                  <a:pos x="2" y="8"/>
                </a:cxn>
                <a:cxn ang="0">
                  <a:pos x="0" y="4"/>
                </a:cxn>
              </a:cxnLst>
              <a:rect l="0" t="0" r="r" b="b"/>
              <a:pathLst>
                <a:path w="5" h="9">
                  <a:moveTo>
                    <a:pt x="0" y="4"/>
                  </a:moveTo>
                  <a:lnTo>
                    <a:pt x="2" y="0"/>
                  </a:lnTo>
                  <a:lnTo>
                    <a:pt x="4" y="4"/>
                  </a:lnTo>
                  <a:lnTo>
                    <a:pt x="2" y="8"/>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5" name="Freeform 309"/>
            <p:cNvSpPr>
              <a:spLocks/>
            </p:cNvSpPr>
            <p:nvPr/>
          </p:nvSpPr>
          <p:spPr bwMode="ltGray">
            <a:xfrm>
              <a:off x="5029292" y="5262652"/>
              <a:ext cx="5790" cy="10380"/>
            </a:xfrm>
            <a:custGeom>
              <a:avLst/>
              <a:gdLst/>
              <a:ahLst/>
              <a:cxnLst>
                <a:cxn ang="0">
                  <a:pos x="2" y="6"/>
                </a:cxn>
                <a:cxn ang="0">
                  <a:pos x="0" y="6"/>
                </a:cxn>
                <a:cxn ang="0">
                  <a:pos x="0" y="0"/>
                </a:cxn>
                <a:cxn ang="0">
                  <a:pos x="2" y="0"/>
                </a:cxn>
                <a:cxn ang="0">
                  <a:pos x="2" y="6"/>
                </a:cxn>
              </a:cxnLst>
              <a:rect l="0" t="0" r="r" b="b"/>
              <a:pathLst>
                <a:path w="3" h="7">
                  <a:moveTo>
                    <a:pt x="2" y="6"/>
                  </a:moveTo>
                  <a:lnTo>
                    <a:pt x="0" y="6"/>
                  </a:lnTo>
                  <a:lnTo>
                    <a:pt x="0" y="0"/>
                  </a:lnTo>
                  <a:lnTo>
                    <a:pt x="2" y="0"/>
                  </a:lnTo>
                  <a:lnTo>
                    <a:pt x="2"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6" name="Freeform 310"/>
            <p:cNvSpPr>
              <a:spLocks/>
            </p:cNvSpPr>
            <p:nvPr/>
          </p:nvSpPr>
          <p:spPr bwMode="ltGray">
            <a:xfrm>
              <a:off x="5030740" y="5267101"/>
              <a:ext cx="10131" cy="8898"/>
            </a:xfrm>
            <a:custGeom>
              <a:avLst/>
              <a:gdLst/>
              <a:ahLst/>
              <a:cxnLst>
                <a:cxn ang="0">
                  <a:pos x="0" y="2"/>
                </a:cxn>
                <a:cxn ang="0">
                  <a:pos x="4" y="0"/>
                </a:cxn>
                <a:cxn ang="0">
                  <a:pos x="6" y="2"/>
                </a:cxn>
                <a:cxn ang="0">
                  <a:pos x="4" y="4"/>
                </a:cxn>
                <a:cxn ang="0">
                  <a:pos x="0" y="2"/>
                </a:cxn>
              </a:cxnLst>
              <a:rect l="0" t="0" r="r" b="b"/>
              <a:pathLst>
                <a:path w="7" h="5">
                  <a:moveTo>
                    <a:pt x="0" y="2"/>
                  </a:moveTo>
                  <a:lnTo>
                    <a:pt x="4" y="0"/>
                  </a:lnTo>
                  <a:lnTo>
                    <a:pt x="6" y="2"/>
                  </a:lnTo>
                  <a:lnTo>
                    <a:pt x="4" y="4"/>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7" name="Freeform 311"/>
            <p:cNvSpPr>
              <a:spLocks/>
            </p:cNvSpPr>
            <p:nvPr/>
          </p:nvSpPr>
          <p:spPr bwMode="ltGray">
            <a:xfrm>
              <a:off x="5016266" y="5273033"/>
              <a:ext cx="11579" cy="11864"/>
            </a:xfrm>
            <a:custGeom>
              <a:avLst/>
              <a:gdLst/>
              <a:ahLst/>
              <a:cxnLst>
                <a:cxn ang="0">
                  <a:pos x="0" y="2"/>
                </a:cxn>
                <a:cxn ang="0">
                  <a:pos x="2" y="0"/>
                </a:cxn>
                <a:cxn ang="0">
                  <a:pos x="6" y="2"/>
                </a:cxn>
                <a:cxn ang="0">
                  <a:pos x="2" y="6"/>
                </a:cxn>
                <a:cxn ang="0">
                  <a:pos x="0" y="2"/>
                </a:cxn>
              </a:cxnLst>
              <a:rect l="0" t="0" r="r" b="b"/>
              <a:pathLst>
                <a:path w="7" h="7">
                  <a:moveTo>
                    <a:pt x="0" y="2"/>
                  </a:moveTo>
                  <a:lnTo>
                    <a:pt x="2" y="0"/>
                  </a:lnTo>
                  <a:lnTo>
                    <a:pt x="6" y="2"/>
                  </a:lnTo>
                  <a:lnTo>
                    <a:pt x="2" y="6"/>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8" name="Freeform 312"/>
            <p:cNvSpPr>
              <a:spLocks/>
            </p:cNvSpPr>
            <p:nvPr/>
          </p:nvSpPr>
          <p:spPr bwMode="ltGray">
            <a:xfrm>
              <a:off x="5121922" y="5301209"/>
              <a:ext cx="10132" cy="11864"/>
            </a:xfrm>
            <a:custGeom>
              <a:avLst/>
              <a:gdLst/>
              <a:ahLst/>
              <a:cxnLst>
                <a:cxn ang="0">
                  <a:pos x="6" y="6"/>
                </a:cxn>
                <a:cxn ang="0">
                  <a:pos x="0" y="6"/>
                </a:cxn>
                <a:cxn ang="0">
                  <a:pos x="0" y="0"/>
                </a:cxn>
                <a:cxn ang="0">
                  <a:pos x="6" y="0"/>
                </a:cxn>
                <a:cxn ang="0">
                  <a:pos x="6" y="6"/>
                </a:cxn>
              </a:cxnLst>
              <a:rect l="0" t="0" r="r" b="b"/>
              <a:pathLst>
                <a:path w="7" h="7">
                  <a:moveTo>
                    <a:pt x="6" y="6"/>
                  </a:moveTo>
                  <a:lnTo>
                    <a:pt x="0" y="6"/>
                  </a:lnTo>
                  <a:lnTo>
                    <a:pt x="0" y="0"/>
                  </a:lnTo>
                  <a:lnTo>
                    <a:pt x="6" y="0"/>
                  </a:lnTo>
                  <a:lnTo>
                    <a:pt x="6"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19" name="Freeform 313"/>
            <p:cNvSpPr>
              <a:spLocks/>
            </p:cNvSpPr>
            <p:nvPr/>
          </p:nvSpPr>
          <p:spPr bwMode="ltGray">
            <a:xfrm>
              <a:off x="5129160" y="5310106"/>
              <a:ext cx="7236" cy="4448"/>
            </a:xfrm>
            <a:custGeom>
              <a:avLst/>
              <a:gdLst/>
              <a:ahLst/>
              <a:cxnLst>
                <a:cxn ang="0">
                  <a:pos x="0" y="0"/>
                </a:cxn>
                <a:cxn ang="0">
                  <a:pos x="2" y="0"/>
                </a:cxn>
                <a:cxn ang="0">
                  <a:pos x="4" y="2"/>
                </a:cxn>
                <a:cxn ang="0">
                  <a:pos x="2" y="2"/>
                </a:cxn>
                <a:cxn ang="0">
                  <a:pos x="0" y="0"/>
                </a:cxn>
              </a:cxnLst>
              <a:rect l="0" t="0" r="r" b="b"/>
              <a:pathLst>
                <a:path w="5" h="3">
                  <a:moveTo>
                    <a:pt x="0" y="0"/>
                  </a:moveTo>
                  <a:lnTo>
                    <a:pt x="2" y="0"/>
                  </a:lnTo>
                  <a:lnTo>
                    <a:pt x="4" y="2"/>
                  </a:lnTo>
                  <a:lnTo>
                    <a:pt x="2"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0" name="Freeform 314"/>
            <p:cNvSpPr>
              <a:spLocks/>
            </p:cNvSpPr>
            <p:nvPr/>
          </p:nvSpPr>
          <p:spPr bwMode="ltGray">
            <a:xfrm>
              <a:off x="5259421" y="5584449"/>
              <a:ext cx="13026" cy="17795"/>
            </a:xfrm>
            <a:custGeom>
              <a:avLst/>
              <a:gdLst/>
              <a:ahLst/>
              <a:cxnLst>
                <a:cxn ang="0">
                  <a:pos x="0" y="2"/>
                </a:cxn>
                <a:cxn ang="0">
                  <a:pos x="0" y="6"/>
                </a:cxn>
                <a:cxn ang="0">
                  <a:pos x="6" y="10"/>
                </a:cxn>
                <a:cxn ang="0">
                  <a:pos x="8" y="0"/>
                </a:cxn>
                <a:cxn ang="0">
                  <a:pos x="0" y="2"/>
                </a:cxn>
              </a:cxnLst>
              <a:rect l="0" t="0" r="r" b="b"/>
              <a:pathLst>
                <a:path w="9" h="11">
                  <a:moveTo>
                    <a:pt x="0" y="2"/>
                  </a:moveTo>
                  <a:lnTo>
                    <a:pt x="0" y="6"/>
                  </a:lnTo>
                  <a:lnTo>
                    <a:pt x="6" y="10"/>
                  </a:lnTo>
                  <a:lnTo>
                    <a:pt x="8" y="0"/>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1" name="Freeform 315"/>
            <p:cNvSpPr>
              <a:spLocks/>
            </p:cNvSpPr>
            <p:nvPr/>
          </p:nvSpPr>
          <p:spPr bwMode="ltGray">
            <a:xfrm>
              <a:off x="5282578" y="5568137"/>
              <a:ext cx="13026" cy="17795"/>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2" name="Freeform 316"/>
            <p:cNvSpPr>
              <a:spLocks/>
            </p:cNvSpPr>
            <p:nvPr/>
          </p:nvSpPr>
          <p:spPr bwMode="ltGray">
            <a:xfrm>
              <a:off x="3920623" y="3644766"/>
              <a:ext cx="10132" cy="14829"/>
            </a:xfrm>
            <a:custGeom>
              <a:avLst/>
              <a:gdLst/>
              <a:ahLst/>
              <a:cxnLst>
                <a:cxn ang="0">
                  <a:pos x="2" y="8"/>
                </a:cxn>
                <a:cxn ang="0">
                  <a:pos x="0" y="4"/>
                </a:cxn>
                <a:cxn ang="0">
                  <a:pos x="2" y="0"/>
                </a:cxn>
                <a:cxn ang="0">
                  <a:pos x="6" y="4"/>
                </a:cxn>
                <a:cxn ang="0">
                  <a:pos x="2" y="8"/>
                </a:cxn>
              </a:cxnLst>
              <a:rect l="0" t="0" r="r" b="b"/>
              <a:pathLst>
                <a:path w="7" h="9">
                  <a:moveTo>
                    <a:pt x="2" y="8"/>
                  </a:moveTo>
                  <a:lnTo>
                    <a:pt x="0" y="4"/>
                  </a:lnTo>
                  <a:lnTo>
                    <a:pt x="2" y="0"/>
                  </a:lnTo>
                  <a:lnTo>
                    <a:pt x="6" y="4"/>
                  </a:lnTo>
                  <a:lnTo>
                    <a:pt x="2"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3" name="Freeform 317"/>
            <p:cNvSpPr>
              <a:spLocks/>
            </p:cNvSpPr>
            <p:nvPr/>
          </p:nvSpPr>
          <p:spPr bwMode="ltGray">
            <a:xfrm>
              <a:off x="4377985" y="3664045"/>
              <a:ext cx="8684" cy="16312"/>
            </a:xfrm>
            <a:custGeom>
              <a:avLst/>
              <a:gdLst/>
              <a:ahLst/>
              <a:cxnLst>
                <a:cxn ang="0">
                  <a:pos x="6" y="8"/>
                </a:cxn>
                <a:cxn ang="0">
                  <a:pos x="0" y="6"/>
                </a:cxn>
                <a:cxn ang="0">
                  <a:pos x="4" y="0"/>
                </a:cxn>
                <a:cxn ang="0">
                  <a:pos x="6" y="8"/>
                </a:cxn>
              </a:cxnLst>
              <a:rect l="0" t="0" r="r" b="b"/>
              <a:pathLst>
                <a:path w="7" h="9">
                  <a:moveTo>
                    <a:pt x="6" y="8"/>
                  </a:moveTo>
                  <a:lnTo>
                    <a:pt x="0" y="6"/>
                  </a:lnTo>
                  <a:lnTo>
                    <a:pt x="4" y="0"/>
                  </a:lnTo>
                  <a:lnTo>
                    <a:pt x="6"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4" name="Freeform 318"/>
            <p:cNvSpPr>
              <a:spLocks/>
            </p:cNvSpPr>
            <p:nvPr/>
          </p:nvSpPr>
          <p:spPr bwMode="ltGray">
            <a:xfrm>
              <a:off x="4299828" y="3376355"/>
              <a:ext cx="5790" cy="16312"/>
            </a:xfrm>
            <a:custGeom>
              <a:avLst/>
              <a:gdLst/>
              <a:ahLst/>
              <a:cxnLst>
                <a:cxn ang="0">
                  <a:pos x="2" y="0"/>
                </a:cxn>
                <a:cxn ang="0">
                  <a:pos x="0" y="4"/>
                </a:cxn>
                <a:cxn ang="0">
                  <a:pos x="2" y="8"/>
                </a:cxn>
                <a:cxn ang="0">
                  <a:pos x="4" y="4"/>
                </a:cxn>
                <a:cxn ang="0">
                  <a:pos x="2" y="0"/>
                </a:cxn>
              </a:cxnLst>
              <a:rect l="0" t="0" r="r" b="b"/>
              <a:pathLst>
                <a:path w="5" h="9">
                  <a:moveTo>
                    <a:pt x="2" y="0"/>
                  </a:moveTo>
                  <a:lnTo>
                    <a:pt x="0" y="4"/>
                  </a:lnTo>
                  <a:lnTo>
                    <a:pt x="2" y="8"/>
                  </a:lnTo>
                  <a:lnTo>
                    <a:pt x="4" y="4"/>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5" name="Freeform 319"/>
            <p:cNvSpPr>
              <a:spLocks/>
            </p:cNvSpPr>
            <p:nvPr/>
          </p:nvSpPr>
          <p:spPr bwMode="ltGray">
            <a:xfrm>
              <a:off x="7614256" y="4934922"/>
              <a:ext cx="131709" cy="45972"/>
            </a:xfrm>
            <a:custGeom>
              <a:avLst/>
              <a:gdLst/>
              <a:ahLst/>
              <a:cxnLst>
                <a:cxn ang="0">
                  <a:pos x="0" y="0"/>
                </a:cxn>
                <a:cxn ang="0">
                  <a:pos x="30" y="8"/>
                </a:cxn>
                <a:cxn ang="0">
                  <a:pos x="38" y="22"/>
                </a:cxn>
                <a:cxn ang="0">
                  <a:pos x="74" y="26"/>
                </a:cxn>
                <a:cxn ang="0">
                  <a:pos x="90" y="12"/>
                </a:cxn>
                <a:cxn ang="0">
                  <a:pos x="84" y="2"/>
                </a:cxn>
                <a:cxn ang="0">
                  <a:pos x="72" y="14"/>
                </a:cxn>
                <a:cxn ang="0">
                  <a:pos x="50" y="10"/>
                </a:cxn>
                <a:cxn ang="0">
                  <a:pos x="34" y="6"/>
                </a:cxn>
                <a:cxn ang="0">
                  <a:pos x="0" y="0"/>
                </a:cxn>
              </a:cxnLst>
              <a:rect l="0" t="0" r="r" b="b"/>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6" name="Freeform 320"/>
            <p:cNvSpPr>
              <a:spLocks/>
            </p:cNvSpPr>
            <p:nvPr/>
          </p:nvSpPr>
          <p:spPr bwMode="ltGray">
            <a:xfrm>
              <a:off x="7698203" y="4869673"/>
              <a:ext cx="68026" cy="50420"/>
            </a:xfrm>
            <a:custGeom>
              <a:avLst/>
              <a:gdLst/>
              <a:ahLst/>
              <a:cxnLst>
                <a:cxn ang="0">
                  <a:pos x="0" y="0"/>
                </a:cxn>
                <a:cxn ang="0">
                  <a:pos x="18" y="16"/>
                </a:cxn>
                <a:cxn ang="0">
                  <a:pos x="46" y="28"/>
                </a:cxn>
                <a:cxn ang="0">
                  <a:pos x="20" y="4"/>
                </a:cxn>
                <a:cxn ang="0">
                  <a:pos x="0" y="0"/>
                </a:cxn>
              </a:cxnLst>
              <a:rect l="0" t="0" r="r" b="b"/>
              <a:pathLst>
                <a:path w="47" h="29">
                  <a:moveTo>
                    <a:pt x="0" y="0"/>
                  </a:moveTo>
                  <a:lnTo>
                    <a:pt x="18" y="16"/>
                  </a:lnTo>
                  <a:lnTo>
                    <a:pt x="46" y="28"/>
                  </a:lnTo>
                  <a:lnTo>
                    <a:pt x="20"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7" name="Freeform 321"/>
            <p:cNvSpPr>
              <a:spLocks/>
            </p:cNvSpPr>
            <p:nvPr/>
          </p:nvSpPr>
          <p:spPr bwMode="ltGray">
            <a:xfrm>
              <a:off x="7799516" y="4940854"/>
              <a:ext cx="41974" cy="63767"/>
            </a:xfrm>
            <a:custGeom>
              <a:avLst/>
              <a:gdLst/>
              <a:ahLst/>
              <a:cxnLst>
                <a:cxn ang="0">
                  <a:pos x="0" y="0"/>
                </a:cxn>
                <a:cxn ang="0">
                  <a:pos x="6" y="22"/>
                </a:cxn>
                <a:cxn ang="0">
                  <a:pos x="28" y="36"/>
                </a:cxn>
                <a:cxn ang="0">
                  <a:pos x="26" y="24"/>
                </a:cxn>
                <a:cxn ang="0">
                  <a:pos x="12" y="14"/>
                </a:cxn>
                <a:cxn ang="0">
                  <a:pos x="0" y="0"/>
                </a:cxn>
              </a:cxnLst>
              <a:rect l="0" t="0" r="r" b="b"/>
              <a:pathLst>
                <a:path w="29" h="37">
                  <a:moveTo>
                    <a:pt x="0" y="0"/>
                  </a:moveTo>
                  <a:lnTo>
                    <a:pt x="6" y="22"/>
                  </a:lnTo>
                  <a:lnTo>
                    <a:pt x="28" y="36"/>
                  </a:lnTo>
                  <a:lnTo>
                    <a:pt x="26" y="24"/>
                  </a:lnTo>
                  <a:lnTo>
                    <a:pt x="12" y="1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8" name="Freeform 322"/>
            <p:cNvSpPr>
              <a:spLocks/>
            </p:cNvSpPr>
            <p:nvPr/>
          </p:nvSpPr>
          <p:spPr bwMode="ltGray">
            <a:xfrm>
              <a:off x="7868989" y="5035762"/>
              <a:ext cx="28947" cy="32625"/>
            </a:xfrm>
            <a:custGeom>
              <a:avLst/>
              <a:gdLst/>
              <a:ahLst/>
              <a:cxnLst>
                <a:cxn ang="0">
                  <a:pos x="0" y="0"/>
                </a:cxn>
                <a:cxn ang="0">
                  <a:pos x="20" y="18"/>
                </a:cxn>
                <a:cxn ang="0">
                  <a:pos x="12" y="0"/>
                </a:cxn>
                <a:cxn ang="0">
                  <a:pos x="0" y="0"/>
                </a:cxn>
              </a:cxnLst>
              <a:rect l="0" t="0" r="r" b="b"/>
              <a:pathLst>
                <a:path w="21" h="19">
                  <a:moveTo>
                    <a:pt x="0" y="0"/>
                  </a:moveTo>
                  <a:lnTo>
                    <a:pt x="20" y="18"/>
                  </a:lnTo>
                  <a:lnTo>
                    <a:pt x="12"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29" name="Freeform 323"/>
            <p:cNvSpPr>
              <a:spLocks/>
            </p:cNvSpPr>
            <p:nvPr/>
          </p:nvSpPr>
          <p:spPr bwMode="ltGray">
            <a:xfrm>
              <a:off x="7903726" y="5028348"/>
              <a:ext cx="34736" cy="34107"/>
            </a:xfrm>
            <a:custGeom>
              <a:avLst/>
              <a:gdLst/>
              <a:ahLst/>
              <a:cxnLst>
                <a:cxn ang="0">
                  <a:pos x="0" y="0"/>
                </a:cxn>
                <a:cxn ang="0">
                  <a:pos x="24" y="18"/>
                </a:cxn>
                <a:cxn ang="0">
                  <a:pos x="14" y="4"/>
                </a:cxn>
                <a:cxn ang="0">
                  <a:pos x="0" y="0"/>
                </a:cxn>
              </a:cxnLst>
              <a:rect l="0" t="0" r="r" b="b"/>
              <a:pathLst>
                <a:path w="25" h="19">
                  <a:moveTo>
                    <a:pt x="0" y="0"/>
                  </a:moveTo>
                  <a:lnTo>
                    <a:pt x="24" y="18"/>
                  </a:lnTo>
                  <a:lnTo>
                    <a:pt x="1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0" name="Freeform 324"/>
            <p:cNvSpPr>
              <a:spLocks/>
            </p:cNvSpPr>
            <p:nvPr/>
          </p:nvSpPr>
          <p:spPr bwMode="ltGray">
            <a:xfrm>
              <a:off x="7925436" y="5077285"/>
              <a:ext cx="36183" cy="23727"/>
            </a:xfrm>
            <a:custGeom>
              <a:avLst/>
              <a:gdLst/>
              <a:ahLst/>
              <a:cxnLst>
                <a:cxn ang="0">
                  <a:pos x="0" y="0"/>
                </a:cxn>
                <a:cxn ang="0">
                  <a:pos x="4" y="10"/>
                </a:cxn>
                <a:cxn ang="0">
                  <a:pos x="24" y="14"/>
                </a:cxn>
                <a:cxn ang="0">
                  <a:pos x="22" y="6"/>
                </a:cxn>
                <a:cxn ang="0">
                  <a:pos x="0" y="0"/>
                </a:cxn>
              </a:cxnLst>
              <a:rect l="0" t="0" r="r" b="b"/>
              <a:pathLst>
                <a:path w="25" h="15">
                  <a:moveTo>
                    <a:pt x="0" y="0"/>
                  </a:moveTo>
                  <a:lnTo>
                    <a:pt x="4" y="10"/>
                  </a:lnTo>
                  <a:lnTo>
                    <a:pt x="24" y="14"/>
                  </a:lnTo>
                  <a:lnTo>
                    <a:pt x="22"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1" name="Freeform 325"/>
            <p:cNvSpPr>
              <a:spLocks/>
            </p:cNvSpPr>
            <p:nvPr/>
          </p:nvSpPr>
          <p:spPr bwMode="ltGray">
            <a:xfrm>
              <a:off x="7974646" y="5109909"/>
              <a:ext cx="24604" cy="29659"/>
            </a:xfrm>
            <a:custGeom>
              <a:avLst/>
              <a:gdLst/>
              <a:ahLst/>
              <a:cxnLst>
                <a:cxn ang="0">
                  <a:pos x="0" y="0"/>
                </a:cxn>
                <a:cxn ang="0">
                  <a:pos x="16" y="16"/>
                </a:cxn>
                <a:cxn ang="0">
                  <a:pos x="16" y="6"/>
                </a:cxn>
                <a:cxn ang="0">
                  <a:pos x="0" y="0"/>
                </a:cxn>
              </a:cxnLst>
              <a:rect l="0" t="0" r="r" b="b"/>
              <a:pathLst>
                <a:path w="17" h="17">
                  <a:moveTo>
                    <a:pt x="0" y="0"/>
                  </a:moveTo>
                  <a:lnTo>
                    <a:pt x="16" y="16"/>
                  </a:lnTo>
                  <a:lnTo>
                    <a:pt x="16"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2" name="Freeform 326"/>
            <p:cNvSpPr>
              <a:spLocks/>
            </p:cNvSpPr>
            <p:nvPr/>
          </p:nvSpPr>
          <p:spPr bwMode="ltGray">
            <a:xfrm>
              <a:off x="5197185" y="3453468"/>
              <a:ext cx="392232" cy="311417"/>
            </a:xfrm>
            <a:custGeom>
              <a:avLst/>
              <a:gdLst/>
              <a:ahLst/>
              <a:cxnLst>
                <a:cxn ang="0">
                  <a:pos x="268" y="132"/>
                </a:cxn>
                <a:cxn ang="0">
                  <a:pos x="268" y="106"/>
                </a:cxn>
                <a:cxn ang="0">
                  <a:pos x="230" y="94"/>
                </a:cxn>
                <a:cxn ang="0">
                  <a:pos x="202" y="80"/>
                </a:cxn>
                <a:cxn ang="0">
                  <a:pos x="182" y="62"/>
                </a:cxn>
                <a:cxn ang="0">
                  <a:pos x="166" y="40"/>
                </a:cxn>
                <a:cxn ang="0">
                  <a:pos x="142" y="36"/>
                </a:cxn>
                <a:cxn ang="0">
                  <a:pos x="110" y="16"/>
                </a:cxn>
                <a:cxn ang="0">
                  <a:pos x="86" y="16"/>
                </a:cxn>
                <a:cxn ang="0">
                  <a:pos x="68" y="22"/>
                </a:cxn>
                <a:cxn ang="0">
                  <a:pos x="40" y="12"/>
                </a:cxn>
                <a:cxn ang="0">
                  <a:pos x="4" y="0"/>
                </a:cxn>
                <a:cxn ang="0">
                  <a:pos x="18" y="14"/>
                </a:cxn>
                <a:cxn ang="0">
                  <a:pos x="6" y="24"/>
                </a:cxn>
                <a:cxn ang="0">
                  <a:pos x="10" y="62"/>
                </a:cxn>
                <a:cxn ang="0">
                  <a:pos x="6" y="108"/>
                </a:cxn>
                <a:cxn ang="0">
                  <a:pos x="20" y="122"/>
                </a:cxn>
                <a:cxn ang="0">
                  <a:pos x="72" y="144"/>
                </a:cxn>
                <a:cxn ang="0">
                  <a:pos x="88" y="130"/>
                </a:cxn>
                <a:cxn ang="0">
                  <a:pos x="100" y="124"/>
                </a:cxn>
                <a:cxn ang="0">
                  <a:pos x="114" y="116"/>
                </a:cxn>
                <a:cxn ang="0">
                  <a:pos x="128" y="116"/>
                </a:cxn>
                <a:cxn ang="0">
                  <a:pos x="148" y="116"/>
                </a:cxn>
                <a:cxn ang="0">
                  <a:pos x="168" y="126"/>
                </a:cxn>
                <a:cxn ang="0">
                  <a:pos x="178" y="138"/>
                </a:cxn>
                <a:cxn ang="0">
                  <a:pos x="188" y="150"/>
                </a:cxn>
                <a:cxn ang="0">
                  <a:pos x="206" y="158"/>
                </a:cxn>
                <a:cxn ang="0">
                  <a:pos x="226" y="176"/>
                </a:cxn>
                <a:cxn ang="0">
                  <a:pos x="238" y="182"/>
                </a:cxn>
                <a:cxn ang="0">
                  <a:pos x="254" y="166"/>
                </a:cxn>
                <a:cxn ang="0">
                  <a:pos x="268" y="150"/>
                </a:cxn>
                <a:cxn ang="0">
                  <a:pos x="268" y="144"/>
                </a:cxn>
              </a:cxnLst>
              <a:rect l="0" t="0" r="r" b="b"/>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3" name="Freeform 327"/>
            <p:cNvSpPr>
              <a:spLocks/>
            </p:cNvSpPr>
            <p:nvPr/>
          </p:nvSpPr>
          <p:spPr bwMode="ltGray">
            <a:xfrm>
              <a:off x="5252184" y="3360042"/>
              <a:ext cx="631044" cy="357388"/>
            </a:xfrm>
            <a:custGeom>
              <a:avLst/>
              <a:gdLst/>
              <a:ahLst/>
              <a:cxnLst>
                <a:cxn ang="0">
                  <a:pos x="302" y="210"/>
                </a:cxn>
                <a:cxn ang="0">
                  <a:pos x="300" y="188"/>
                </a:cxn>
                <a:cxn ang="0">
                  <a:pos x="284" y="174"/>
                </a:cxn>
                <a:cxn ang="0">
                  <a:pos x="286" y="156"/>
                </a:cxn>
                <a:cxn ang="0">
                  <a:pos x="318" y="130"/>
                </a:cxn>
                <a:cxn ang="0">
                  <a:pos x="334" y="120"/>
                </a:cxn>
                <a:cxn ang="0">
                  <a:pos x="354" y="108"/>
                </a:cxn>
                <a:cxn ang="0">
                  <a:pos x="368" y="118"/>
                </a:cxn>
                <a:cxn ang="0">
                  <a:pos x="394" y="150"/>
                </a:cxn>
                <a:cxn ang="0">
                  <a:pos x="418" y="148"/>
                </a:cxn>
                <a:cxn ang="0">
                  <a:pos x="436" y="144"/>
                </a:cxn>
                <a:cxn ang="0">
                  <a:pos x="428" y="134"/>
                </a:cxn>
                <a:cxn ang="0">
                  <a:pos x="416" y="132"/>
                </a:cxn>
                <a:cxn ang="0">
                  <a:pos x="398" y="112"/>
                </a:cxn>
                <a:cxn ang="0">
                  <a:pos x="412" y="78"/>
                </a:cxn>
                <a:cxn ang="0">
                  <a:pos x="422" y="68"/>
                </a:cxn>
                <a:cxn ang="0">
                  <a:pos x="406" y="56"/>
                </a:cxn>
                <a:cxn ang="0">
                  <a:pos x="368" y="72"/>
                </a:cxn>
                <a:cxn ang="0">
                  <a:pos x="338" y="54"/>
                </a:cxn>
                <a:cxn ang="0">
                  <a:pos x="334" y="54"/>
                </a:cxn>
                <a:cxn ang="0">
                  <a:pos x="314" y="54"/>
                </a:cxn>
                <a:cxn ang="0">
                  <a:pos x="296" y="70"/>
                </a:cxn>
                <a:cxn ang="0">
                  <a:pos x="274" y="76"/>
                </a:cxn>
                <a:cxn ang="0">
                  <a:pos x="260" y="90"/>
                </a:cxn>
                <a:cxn ang="0">
                  <a:pos x="238" y="96"/>
                </a:cxn>
                <a:cxn ang="0">
                  <a:pos x="214" y="76"/>
                </a:cxn>
                <a:cxn ang="0">
                  <a:pos x="192" y="62"/>
                </a:cxn>
                <a:cxn ang="0">
                  <a:pos x="168" y="22"/>
                </a:cxn>
                <a:cxn ang="0">
                  <a:pos x="160" y="14"/>
                </a:cxn>
                <a:cxn ang="0">
                  <a:pos x="128" y="20"/>
                </a:cxn>
                <a:cxn ang="0">
                  <a:pos x="98" y="28"/>
                </a:cxn>
                <a:cxn ang="0">
                  <a:pos x="84" y="42"/>
                </a:cxn>
                <a:cxn ang="0">
                  <a:pos x="76" y="38"/>
                </a:cxn>
                <a:cxn ang="0">
                  <a:pos x="44" y="0"/>
                </a:cxn>
                <a:cxn ang="0">
                  <a:pos x="0" y="16"/>
                </a:cxn>
                <a:cxn ang="0">
                  <a:pos x="0" y="68"/>
                </a:cxn>
                <a:cxn ang="0">
                  <a:pos x="20" y="72"/>
                </a:cxn>
                <a:cxn ang="0">
                  <a:pos x="34" y="80"/>
                </a:cxn>
                <a:cxn ang="0">
                  <a:pos x="50" y="82"/>
                </a:cxn>
                <a:cxn ang="0">
                  <a:pos x="52" y="74"/>
                </a:cxn>
                <a:cxn ang="0">
                  <a:pos x="68" y="80"/>
                </a:cxn>
                <a:cxn ang="0">
                  <a:pos x="76" y="74"/>
                </a:cxn>
                <a:cxn ang="0">
                  <a:pos x="96" y="84"/>
                </a:cxn>
                <a:cxn ang="0">
                  <a:pos x="114" y="98"/>
                </a:cxn>
                <a:cxn ang="0">
                  <a:pos x="128" y="98"/>
                </a:cxn>
                <a:cxn ang="0">
                  <a:pos x="134" y="112"/>
                </a:cxn>
                <a:cxn ang="0">
                  <a:pos x="166" y="140"/>
                </a:cxn>
                <a:cxn ang="0">
                  <a:pos x="176" y="152"/>
                </a:cxn>
                <a:cxn ang="0">
                  <a:pos x="198" y="154"/>
                </a:cxn>
                <a:cxn ang="0">
                  <a:pos x="214" y="160"/>
                </a:cxn>
                <a:cxn ang="0">
                  <a:pos x="232" y="164"/>
                </a:cxn>
                <a:cxn ang="0">
                  <a:pos x="232" y="178"/>
                </a:cxn>
                <a:cxn ang="0">
                  <a:pos x="230" y="190"/>
                </a:cxn>
                <a:cxn ang="0">
                  <a:pos x="232" y="200"/>
                </a:cxn>
                <a:cxn ang="0">
                  <a:pos x="248" y="200"/>
                </a:cxn>
                <a:cxn ang="0">
                  <a:pos x="256" y="200"/>
                </a:cxn>
                <a:cxn ang="0">
                  <a:pos x="270" y="200"/>
                </a:cxn>
                <a:cxn ang="0">
                  <a:pos x="272" y="206"/>
                </a:cxn>
                <a:cxn ang="0">
                  <a:pos x="282" y="208"/>
                </a:cxn>
                <a:cxn ang="0">
                  <a:pos x="284" y="210"/>
                </a:cxn>
                <a:cxn ang="0">
                  <a:pos x="302" y="210"/>
                </a:cxn>
              </a:cxnLst>
              <a:rect l="0" t="0" r="r" b="b"/>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4" name="Freeform 328"/>
            <p:cNvSpPr>
              <a:spLocks/>
            </p:cNvSpPr>
            <p:nvPr/>
          </p:nvSpPr>
          <p:spPr bwMode="ltGray">
            <a:xfrm>
              <a:off x="5806518" y="3475711"/>
              <a:ext cx="204076" cy="173504"/>
            </a:xfrm>
            <a:custGeom>
              <a:avLst/>
              <a:gdLst/>
              <a:ahLst/>
              <a:cxnLst>
                <a:cxn ang="0">
                  <a:pos x="46" y="98"/>
                </a:cxn>
                <a:cxn ang="0">
                  <a:pos x="36" y="100"/>
                </a:cxn>
                <a:cxn ang="0">
                  <a:pos x="26" y="100"/>
                </a:cxn>
                <a:cxn ang="0">
                  <a:pos x="14" y="100"/>
                </a:cxn>
                <a:cxn ang="0">
                  <a:pos x="4" y="102"/>
                </a:cxn>
                <a:cxn ang="0">
                  <a:pos x="0" y="96"/>
                </a:cxn>
                <a:cxn ang="0">
                  <a:pos x="2" y="88"/>
                </a:cxn>
                <a:cxn ang="0">
                  <a:pos x="4" y="78"/>
                </a:cxn>
                <a:cxn ang="0">
                  <a:pos x="16" y="74"/>
                </a:cxn>
                <a:cxn ang="0">
                  <a:pos x="30" y="76"/>
                </a:cxn>
                <a:cxn ang="0">
                  <a:pos x="42" y="74"/>
                </a:cxn>
                <a:cxn ang="0">
                  <a:pos x="50" y="72"/>
                </a:cxn>
                <a:cxn ang="0">
                  <a:pos x="44" y="66"/>
                </a:cxn>
                <a:cxn ang="0">
                  <a:pos x="34" y="64"/>
                </a:cxn>
                <a:cxn ang="0">
                  <a:pos x="22" y="56"/>
                </a:cxn>
                <a:cxn ang="0">
                  <a:pos x="12" y="42"/>
                </a:cxn>
                <a:cxn ang="0">
                  <a:pos x="14" y="40"/>
                </a:cxn>
                <a:cxn ang="0">
                  <a:pos x="22" y="22"/>
                </a:cxn>
                <a:cxn ang="0">
                  <a:pos x="24" y="8"/>
                </a:cxn>
                <a:cxn ang="0">
                  <a:pos x="38" y="0"/>
                </a:cxn>
                <a:cxn ang="0">
                  <a:pos x="50" y="6"/>
                </a:cxn>
                <a:cxn ang="0">
                  <a:pos x="106" y="14"/>
                </a:cxn>
                <a:cxn ang="0">
                  <a:pos x="124" y="20"/>
                </a:cxn>
                <a:cxn ang="0">
                  <a:pos x="140" y="14"/>
                </a:cxn>
                <a:cxn ang="0">
                  <a:pos x="138" y="34"/>
                </a:cxn>
                <a:cxn ang="0">
                  <a:pos x="140" y="42"/>
                </a:cxn>
                <a:cxn ang="0">
                  <a:pos x="132" y="66"/>
                </a:cxn>
                <a:cxn ang="0">
                  <a:pos x="126" y="70"/>
                </a:cxn>
                <a:cxn ang="0">
                  <a:pos x="122" y="74"/>
                </a:cxn>
                <a:cxn ang="0">
                  <a:pos x="106" y="76"/>
                </a:cxn>
                <a:cxn ang="0">
                  <a:pos x="104" y="84"/>
                </a:cxn>
                <a:cxn ang="0">
                  <a:pos x="96" y="82"/>
                </a:cxn>
                <a:cxn ang="0">
                  <a:pos x="84" y="82"/>
                </a:cxn>
                <a:cxn ang="0">
                  <a:pos x="80" y="90"/>
                </a:cxn>
                <a:cxn ang="0">
                  <a:pos x="74" y="94"/>
                </a:cxn>
                <a:cxn ang="0">
                  <a:pos x="66" y="92"/>
                </a:cxn>
                <a:cxn ang="0">
                  <a:pos x="60" y="86"/>
                </a:cxn>
                <a:cxn ang="0">
                  <a:pos x="56" y="88"/>
                </a:cxn>
                <a:cxn ang="0">
                  <a:pos x="52" y="92"/>
                </a:cxn>
                <a:cxn ang="0">
                  <a:pos x="46" y="94"/>
                </a:cxn>
                <a:cxn ang="0">
                  <a:pos x="46" y="98"/>
                </a:cxn>
              </a:cxnLst>
              <a:rect l="0" t="0" r="r" b="b"/>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5" name="Freeform 329"/>
            <p:cNvSpPr>
              <a:spLocks/>
            </p:cNvSpPr>
            <p:nvPr/>
          </p:nvSpPr>
          <p:spPr bwMode="ltGray">
            <a:xfrm>
              <a:off x="3962597" y="3196919"/>
              <a:ext cx="13026" cy="8898"/>
            </a:xfrm>
            <a:custGeom>
              <a:avLst/>
              <a:gdLst/>
              <a:ahLst/>
              <a:cxnLst>
                <a:cxn ang="0">
                  <a:pos x="4" y="0"/>
                </a:cxn>
                <a:cxn ang="0">
                  <a:pos x="8" y="2"/>
                </a:cxn>
                <a:cxn ang="0">
                  <a:pos x="2" y="4"/>
                </a:cxn>
                <a:cxn ang="0">
                  <a:pos x="0" y="2"/>
                </a:cxn>
                <a:cxn ang="0">
                  <a:pos x="4" y="0"/>
                </a:cxn>
              </a:cxnLst>
              <a:rect l="0" t="0" r="r" b="b"/>
              <a:pathLst>
                <a:path w="9" h="5">
                  <a:moveTo>
                    <a:pt x="4" y="0"/>
                  </a:moveTo>
                  <a:lnTo>
                    <a:pt x="8" y="2"/>
                  </a:lnTo>
                  <a:lnTo>
                    <a:pt x="2" y="4"/>
                  </a:lnTo>
                  <a:lnTo>
                    <a:pt x="0" y="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6" name="Freeform 330"/>
            <p:cNvSpPr>
              <a:spLocks/>
            </p:cNvSpPr>
            <p:nvPr/>
          </p:nvSpPr>
          <p:spPr bwMode="ltGray">
            <a:xfrm>
              <a:off x="3972727" y="3207300"/>
              <a:ext cx="13027" cy="5932"/>
            </a:xfrm>
            <a:custGeom>
              <a:avLst/>
              <a:gdLst/>
              <a:ahLst/>
              <a:cxnLst>
                <a:cxn ang="0">
                  <a:pos x="4" y="0"/>
                </a:cxn>
                <a:cxn ang="0">
                  <a:pos x="8" y="2"/>
                </a:cxn>
                <a:cxn ang="0">
                  <a:pos x="0" y="2"/>
                </a:cxn>
                <a:cxn ang="0">
                  <a:pos x="4" y="0"/>
                </a:cxn>
              </a:cxnLst>
              <a:rect l="0" t="0" r="r" b="b"/>
              <a:pathLst>
                <a:path w="9" h="3">
                  <a:moveTo>
                    <a:pt x="4" y="0"/>
                  </a:moveTo>
                  <a:lnTo>
                    <a:pt x="8" y="2"/>
                  </a:lnTo>
                  <a:lnTo>
                    <a:pt x="0" y="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7" name="Freeform 331"/>
            <p:cNvSpPr>
              <a:spLocks/>
            </p:cNvSpPr>
            <p:nvPr/>
          </p:nvSpPr>
          <p:spPr bwMode="ltGray">
            <a:xfrm>
              <a:off x="4446011" y="3417877"/>
              <a:ext cx="59341" cy="120117"/>
            </a:xfrm>
            <a:custGeom>
              <a:avLst/>
              <a:gdLst/>
              <a:ahLst/>
              <a:cxnLst>
                <a:cxn ang="0">
                  <a:pos x="22" y="70"/>
                </a:cxn>
                <a:cxn ang="0">
                  <a:pos x="16" y="66"/>
                </a:cxn>
                <a:cxn ang="0">
                  <a:pos x="6" y="56"/>
                </a:cxn>
                <a:cxn ang="0">
                  <a:pos x="8" y="36"/>
                </a:cxn>
                <a:cxn ang="0">
                  <a:pos x="8" y="32"/>
                </a:cxn>
                <a:cxn ang="0">
                  <a:pos x="8" y="28"/>
                </a:cxn>
                <a:cxn ang="0">
                  <a:pos x="4" y="26"/>
                </a:cxn>
                <a:cxn ang="0">
                  <a:pos x="0" y="8"/>
                </a:cxn>
                <a:cxn ang="0">
                  <a:pos x="14" y="2"/>
                </a:cxn>
                <a:cxn ang="0">
                  <a:pos x="26" y="0"/>
                </a:cxn>
                <a:cxn ang="0">
                  <a:pos x="34" y="6"/>
                </a:cxn>
                <a:cxn ang="0">
                  <a:pos x="38" y="16"/>
                </a:cxn>
                <a:cxn ang="0">
                  <a:pos x="40" y="26"/>
                </a:cxn>
                <a:cxn ang="0">
                  <a:pos x="40" y="38"/>
                </a:cxn>
                <a:cxn ang="0">
                  <a:pos x="40" y="46"/>
                </a:cxn>
                <a:cxn ang="0">
                  <a:pos x="36" y="52"/>
                </a:cxn>
                <a:cxn ang="0">
                  <a:pos x="36" y="54"/>
                </a:cxn>
                <a:cxn ang="0">
                  <a:pos x="28" y="66"/>
                </a:cxn>
                <a:cxn ang="0">
                  <a:pos x="22" y="70"/>
                </a:cxn>
              </a:cxnLst>
              <a:rect l="0" t="0" r="r" b="b"/>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8" name="Freeform 332"/>
            <p:cNvSpPr>
              <a:spLocks/>
            </p:cNvSpPr>
            <p:nvPr/>
          </p:nvSpPr>
          <p:spPr bwMode="ltGray">
            <a:xfrm>
              <a:off x="4314302" y="3288861"/>
              <a:ext cx="224340" cy="207611"/>
            </a:xfrm>
            <a:custGeom>
              <a:avLst/>
              <a:gdLst/>
              <a:ahLst/>
              <a:cxnLst>
                <a:cxn ang="0">
                  <a:pos x="58" y="0"/>
                </a:cxn>
                <a:cxn ang="0">
                  <a:pos x="66" y="8"/>
                </a:cxn>
                <a:cxn ang="0">
                  <a:pos x="108" y="8"/>
                </a:cxn>
                <a:cxn ang="0">
                  <a:pos x="120" y="10"/>
                </a:cxn>
                <a:cxn ang="0">
                  <a:pos x="124" y="16"/>
                </a:cxn>
                <a:cxn ang="0">
                  <a:pos x="124" y="24"/>
                </a:cxn>
                <a:cxn ang="0">
                  <a:pos x="128" y="28"/>
                </a:cxn>
                <a:cxn ang="0">
                  <a:pos x="130" y="32"/>
                </a:cxn>
                <a:cxn ang="0">
                  <a:pos x="134" y="38"/>
                </a:cxn>
                <a:cxn ang="0">
                  <a:pos x="140" y="40"/>
                </a:cxn>
                <a:cxn ang="0">
                  <a:pos x="146" y="42"/>
                </a:cxn>
                <a:cxn ang="0">
                  <a:pos x="148" y="46"/>
                </a:cxn>
                <a:cxn ang="0">
                  <a:pos x="150" y="50"/>
                </a:cxn>
                <a:cxn ang="0">
                  <a:pos x="148" y="56"/>
                </a:cxn>
                <a:cxn ang="0">
                  <a:pos x="146" y="64"/>
                </a:cxn>
                <a:cxn ang="0">
                  <a:pos x="148" y="72"/>
                </a:cxn>
                <a:cxn ang="0">
                  <a:pos x="150" y="76"/>
                </a:cxn>
                <a:cxn ang="0">
                  <a:pos x="148" y="82"/>
                </a:cxn>
                <a:cxn ang="0">
                  <a:pos x="146" y="86"/>
                </a:cxn>
                <a:cxn ang="0">
                  <a:pos x="146" y="94"/>
                </a:cxn>
                <a:cxn ang="0">
                  <a:pos x="150" y="100"/>
                </a:cxn>
                <a:cxn ang="0">
                  <a:pos x="152" y="106"/>
                </a:cxn>
                <a:cxn ang="0">
                  <a:pos x="156" y="114"/>
                </a:cxn>
                <a:cxn ang="0">
                  <a:pos x="152" y="118"/>
                </a:cxn>
                <a:cxn ang="0">
                  <a:pos x="146" y="120"/>
                </a:cxn>
                <a:cxn ang="0">
                  <a:pos x="138" y="120"/>
                </a:cxn>
                <a:cxn ang="0">
                  <a:pos x="132" y="122"/>
                </a:cxn>
                <a:cxn ang="0">
                  <a:pos x="128" y="122"/>
                </a:cxn>
                <a:cxn ang="0">
                  <a:pos x="122" y="116"/>
                </a:cxn>
                <a:cxn ang="0">
                  <a:pos x="122" y="108"/>
                </a:cxn>
                <a:cxn ang="0">
                  <a:pos x="122" y="104"/>
                </a:cxn>
                <a:cxn ang="0">
                  <a:pos x="120" y="96"/>
                </a:cxn>
                <a:cxn ang="0">
                  <a:pos x="116" y="90"/>
                </a:cxn>
                <a:cxn ang="0">
                  <a:pos x="112" y="88"/>
                </a:cxn>
                <a:cxn ang="0">
                  <a:pos x="106" y="86"/>
                </a:cxn>
                <a:cxn ang="0">
                  <a:pos x="100" y="90"/>
                </a:cxn>
                <a:cxn ang="0">
                  <a:pos x="96" y="98"/>
                </a:cxn>
                <a:cxn ang="0">
                  <a:pos x="96" y="102"/>
                </a:cxn>
                <a:cxn ang="0">
                  <a:pos x="90" y="94"/>
                </a:cxn>
                <a:cxn ang="0">
                  <a:pos x="84" y="90"/>
                </a:cxn>
                <a:cxn ang="0">
                  <a:pos x="78" y="86"/>
                </a:cxn>
                <a:cxn ang="0">
                  <a:pos x="70" y="82"/>
                </a:cxn>
                <a:cxn ang="0">
                  <a:pos x="64" y="74"/>
                </a:cxn>
                <a:cxn ang="0">
                  <a:pos x="60" y="70"/>
                </a:cxn>
                <a:cxn ang="0">
                  <a:pos x="54" y="72"/>
                </a:cxn>
                <a:cxn ang="0">
                  <a:pos x="48" y="68"/>
                </a:cxn>
                <a:cxn ang="0">
                  <a:pos x="44" y="60"/>
                </a:cxn>
                <a:cxn ang="0">
                  <a:pos x="28" y="40"/>
                </a:cxn>
                <a:cxn ang="0">
                  <a:pos x="26" y="44"/>
                </a:cxn>
                <a:cxn ang="0">
                  <a:pos x="24" y="46"/>
                </a:cxn>
                <a:cxn ang="0">
                  <a:pos x="18" y="44"/>
                </a:cxn>
                <a:cxn ang="0">
                  <a:pos x="20" y="40"/>
                </a:cxn>
                <a:cxn ang="0">
                  <a:pos x="18" y="32"/>
                </a:cxn>
                <a:cxn ang="0">
                  <a:pos x="16" y="30"/>
                </a:cxn>
                <a:cxn ang="0">
                  <a:pos x="14" y="28"/>
                </a:cxn>
                <a:cxn ang="0">
                  <a:pos x="6" y="26"/>
                </a:cxn>
                <a:cxn ang="0">
                  <a:pos x="0" y="20"/>
                </a:cxn>
                <a:cxn ang="0">
                  <a:pos x="0" y="4"/>
                </a:cxn>
                <a:cxn ang="0">
                  <a:pos x="30" y="0"/>
                </a:cxn>
                <a:cxn ang="0">
                  <a:pos x="58" y="0"/>
                </a:cxn>
              </a:cxnLst>
              <a:rect l="0" t="0" r="r" b="b"/>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39" name="Freeform 333"/>
            <p:cNvSpPr>
              <a:spLocks/>
            </p:cNvSpPr>
            <p:nvPr/>
          </p:nvSpPr>
          <p:spPr bwMode="ltGray">
            <a:xfrm>
              <a:off x="4486537" y="3444570"/>
              <a:ext cx="52104" cy="51903"/>
            </a:xfrm>
            <a:custGeom>
              <a:avLst/>
              <a:gdLst/>
              <a:ahLst/>
              <a:cxnLst>
                <a:cxn ang="0">
                  <a:pos x="0" y="4"/>
                </a:cxn>
                <a:cxn ang="0">
                  <a:pos x="4" y="2"/>
                </a:cxn>
                <a:cxn ang="0">
                  <a:pos x="8" y="0"/>
                </a:cxn>
                <a:cxn ang="0">
                  <a:pos x="14" y="0"/>
                </a:cxn>
                <a:cxn ang="0">
                  <a:pos x="20" y="0"/>
                </a:cxn>
                <a:cxn ang="0">
                  <a:pos x="26" y="0"/>
                </a:cxn>
                <a:cxn ang="0">
                  <a:pos x="28" y="4"/>
                </a:cxn>
                <a:cxn ang="0">
                  <a:pos x="30" y="8"/>
                </a:cxn>
                <a:cxn ang="0">
                  <a:pos x="32" y="14"/>
                </a:cxn>
                <a:cxn ang="0">
                  <a:pos x="36" y="22"/>
                </a:cxn>
                <a:cxn ang="0">
                  <a:pos x="32" y="26"/>
                </a:cxn>
                <a:cxn ang="0">
                  <a:pos x="26" y="28"/>
                </a:cxn>
                <a:cxn ang="0">
                  <a:pos x="14" y="30"/>
                </a:cxn>
                <a:cxn ang="0">
                  <a:pos x="8" y="30"/>
                </a:cxn>
                <a:cxn ang="0">
                  <a:pos x="2" y="24"/>
                </a:cxn>
                <a:cxn ang="0">
                  <a:pos x="2" y="10"/>
                </a:cxn>
                <a:cxn ang="0">
                  <a:pos x="0" y="4"/>
                </a:cxn>
              </a:cxnLst>
              <a:rect l="0" t="0" r="r" b="b"/>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0" name="Freeform 334"/>
            <p:cNvSpPr>
              <a:spLocks/>
            </p:cNvSpPr>
            <p:nvPr/>
          </p:nvSpPr>
          <p:spPr bwMode="ltGray">
            <a:xfrm>
              <a:off x="4367854" y="3325935"/>
              <a:ext cx="91182" cy="109737"/>
            </a:xfrm>
            <a:custGeom>
              <a:avLst/>
              <a:gdLst/>
              <a:ahLst/>
              <a:cxnLst>
                <a:cxn ang="0">
                  <a:pos x="40" y="64"/>
                </a:cxn>
                <a:cxn ang="0">
                  <a:pos x="40" y="60"/>
                </a:cxn>
                <a:cxn ang="0">
                  <a:pos x="44" y="56"/>
                </a:cxn>
                <a:cxn ang="0">
                  <a:pos x="50" y="54"/>
                </a:cxn>
                <a:cxn ang="0">
                  <a:pos x="56" y="50"/>
                </a:cxn>
                <a:cxn ang="0">
                  <a:pos x="62" y="50"/>
                </a:cxn>
                <a:cxn ang="0">
                  <a:pos x="60" y="44"/>
                </a:cxn>
                <a:cxn ang="0">
                  <a:pos x="60" y="40"/>
                </a:cxn>
                <a:cxn ang="0">
                  <a:pos x="62" y="34"/>
                </a:cxn>
                <a:cxn ang="0">
                  <a:pos x="60" y="24"/>
                </a:cxn>
                <a:cxn ang="0">
                  <a:pos x="60" y="22"/>
                </a:cxn>
                <a:cxn ang="0">
                  <a:pos x="58" y="16"/>
                </a:cxn>
                <a:cxn ang="0">
                  <a:pos x="52" y="14"/>
                </a:cxn>
                <a:cxn ang="0">
                  <a:pos x="48" y="16"/>
                </a:cxn>
                <a:cxn ang="0">
                  <a:pos x="42" y="14"/>
                </a:cxn>
                <a:cxn ang="0">
                  <a:pos x="38" y="14"/>
                </a:cxn>
                <a:cxn ang="0">
                  <a:pos x="30" y="12"/>
                </a:cxn>
                <a:cxn ang="0">
                  <a:pos x="18" y="10"/>
                </a:cxn>
                <a:cxn ang="0">
                  <a:pos x="12" y="6"/>
                </a:cxn>
                <a:cxn ang="0">
                  <a:pos x="6" y="6"/>
                </a:cxn>
                <a:cxn ang="0">
                  <a:pos x="2" y="0"/>
                </a:cxn>
                <a:cxn ang="0">
                  <a:pos x="0" y="4"/>
                </a:cxn>
                <a:cxn ang="0">
                  <a:pos x="34" y="52"/>
                </a:cxn>
                <a:cxn ang="0">
                  <a:pos x="36" y="58"/>
                </a:cxn>
                <a:cxn ang="0">
                  <a:pos x="36" y="62"/>
                </a:cxn>
                <a:cxn ang="0">
                  <a:pos x="40" y="64"/>
                </a:cxn>
              </a:cxnLst>
              <a:rect l="0" t="0" r="r" b="b"/>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1" name="Freeform 335"/>
            <p:cNvSpPr>
              <a:spLocks/>
            </p:cNvSpPr>
            <p:nvPr/>
          </p:nvSpPr>
          <p:spPr bwMode="ltGray">
            <a:xfrm>
              <a:off x="4340354" y="3305174"/>
              <a:ext cx="102762" cy="127532"/>
            </a:xfrm>
            <a:custGeom>
              <a:avLst/>
              <a:gdLst/>
              <a:ahLst/>
              <a:cxnLst>
                <a:cxn ang="0">
                  <a:pos x="58" y="74"/>
                </a:cxn>
                <a:cxn ang="0">
                  <a:pos x="56" y="68"/>
                </a:cxn>
                <a:cxn ang="0">
                  <a:pos x="54" y="62"/>
                </a:cxn>
                <a:cxn ang="0">
                  <a:pos x="20" y="16"/>
                </a:cxn>
                <a:cxn ang="0">
                  <a:pos x="22" y="12"/>
                </a:cxn>
                <a:cxn ang="0">
                  <a:pos x="28" y="18"/>
                </a:cxn>
                <a:cxn ang="0">
                  <a:pos x="32" y="20"/>
                </a:cxn>
                <a:cxn ang="0">
                  <a:pos x="48" y="24"/>
                </a:cxn>
                <a:cxn ang="0">
                  <a:pos x="60" y="28"/>
                </a:cxn>
                <a:cxn ang="0">
                  <a:pos x="70" y="28"/>
                </a:cxn>
                <a:cxn ang="0">
                  <a:pos x="72" y="14"/>
                </a:cxn>
                <a:cxn ang="0">
                  <a:pos x="56" y="12"/>
                </a:cxn>
                <a:cxn ang="0">
                  <a:pos x="46" y="6"/>
                </a:cxn>
                <a:cxn ang="0">
                  <a:pos x="42" y="0"/>
                </a:cxn>
                <a:cxn ang="0">
                  <a:pos x="18" y="6"/>
                </a:cxn>
                <a:cxn ang="0">
                  <a:pos x="12" y="12"/>
                </a:cxn>
                <a:cxn ang="0">
                  <a:pos x="0" y="26"/>
                </a:cxn>
                <a:cxn ang="0">
                  <a:pos x="2" y="30"/>
                </a:cxn>
                <a:cxn ang="0">
                  <a:pos x="0" y="34"/>
                </a:cxn>
                <a:cxn ang="0">
                  <a:pos x="6" y="36"/>
                </a:cxn>
                <a:cxn ang="0">
                  <a:pos x="10" y="34"/>
                </a:cxn>
                <a:cxn ang="0">
                  <a:pos x="10" y="32"/>
                </a:cxn>
                <a:cxn ang="0">
                  <a:pos x="26" y="50"/>
                </a:cxn>
                <a:cxn ang="0">
                  <a:pos x="30" y="58"/>
                </a:cxn>
                <a:cxn ang="0">
                  <a:pos x="36" y="62"/>
                </a:cxn>
                <a:cxn ang="0">
                  <a:pos x="44" y="62"/>
                </a:cxn>
                <a:cxn ang="0">
                  <a:pos x="52" y="72"/>
                </a:cxn>
                <a:cxn ang="0">
                  <a:pos x="58" y="74"/>
                </a:cxn>
              </a:cxnLst>
              <a:rect l="0" t="0" r="r" b="b"/>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2" name="Freeform 336"/>
            <p:cNvSpPr>
              <a:spLocks/>
            </p:cNvSpPr>
            <p:nvPr/>
          </p:nvSpPr>
          <p:spPr bwMode="ltGray">
            <a:xfrm>
              <a:off x="4641402" y="3251788"/>
              <a:ext cx="56447" cy="80079"/>
            </a:xfrm>
            <a:custGeom>
              <a:avLst/>
              <a:gdLst/>
              <a:ahLst/>
              <a:cxnLst>
                <a:cxn ang="0">
                  <a:pos x="2" y="38"/>
                </a:cxn>
                <a:cxn ang="0">
                  <a:pos x="4" y="42"/>
                </a:cxn>
                <a:cxn ang="0">
                  <a:pos x="10" y="46"/>
                </a:cxn>
                <a:cxn ang="0">
                  <a:pos x="20" y="44"/>
                </a:cxn>
                <a:cxn ang="0">
                  <a:pos x="28" y="32"/>
                </a:cxn>
                <a:cxn ang="0">
                  <a:pos x="38" y="28"/>
                </a:cxn>
                <a:cxn ang="0">
                  <a:pos x="28" y="14"/>
                </a:cxn>
                <a:cxn ang="0">
                  <a:pos x="10" y="4"/>
                </a:cxn>
                <a:cxn ang="0">
                  <a:pos x="0" y="0"/>
                </a:cxn>
                <a:cxn ang="0">
                  <a:pos x="2" y="38"/>
                </a:cxn>
              </a:cxnLst>
              <a:rect l="0" t="0" r="r" b="b"/>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3" name="Freeform 337"/>
            <p:cNvSpPr>
              <a:spLocks/>
            </p:cNvSpPr>
            <p:nvPr/>
          </p:nvSpPr>
          <p:spPr bwMode="ltGray">
            <a:xfrm>
              <a:off x="4393907" y="3214714"/>
              <a:ext cx="166445" cy="120118"/>
            </a:xfrm>
            <a:custGeom>
              <a:avLst/>
              <a:gdLst/>
              <a:ahLst/>
              <a:cxnLst>
                <a:cxn ang="0">
                  <a:pos x="0" y="46"/>
                </a:cxn>
                <a:cxn ang="0">
                  <a:pos x="16" y="36"/>
                </a:cxn>
                <a:cxn ang="0">
                  <a:pos x="20" y="26"/>
                </a:cxn>
                <a:cxn ang="0">
                  <a:pos x="24" y="26"/>
                </a:cxn>
                <a:cxn ang="0">
                  <a:pos x="30" y="22"/>
                </a:cxn>
                <a:cxn ang="0">
                  <a:pos x="34" y="22"/>
                </a:cxn>
                <a:cxn ang="0">
                  <a:pos x="34" y="12"/>
                </a:cxn>
                <a:cxn ang="0">
                  <a:pos x="46" y="10"/>
                </a:cxn>
                <a:cxn ang="0">
                  <a:pos x="54" y="10"/>
                </a:cxn>
                <a:cxn ang="0">
                  <a:pos x="66" y="0"/>
                </a:cxn>
                <a:cxn ang="0">
                  <a:pos x="74" y="2"/>
                </a:cxn>
                <a:cxn ang="0">
                  <a:pos x="80" y="10"/>
                </a:cxn>
                <a:cxn ang="0">
                  <a:pos x="88" y="2"/>
                </a:cxn>
                <a:cxn ang="0">
                  <a:pos x="92" y="8"/>
                </a:cxn>
                <a:cxn ang="0">
                  <a:pos x="98" y="8"/>
                </a:cxn>
                <a:cxn ang="0">
                  <a:pos x="108" y="8"/>
                </a:cxn>
                <a:cxn ang="0">
                  <a:pos x="114" y="12"/>
                </a:cxn>
                <a:cxn ang="0">
                  <a:pos x="108" y="18"/>
                </a:cxn>
                <a:cxn ang="0">
                  <a:pos x="108" y="22"/>
                </a:cxn>
                <a:cxn ang="0">
                  <a:pos x="102" y="26"/>
                </a:cxn>
                <a:cxn ang="0">
                  <a:pos x="94" y="30"/>
                </a:cxn>
                <a:cxn ang="0">
                  <a:pos x="92" y="36"/>
                </a:cxn>
                <a:cxn ang="0">
                  <a:pos x="90" y="42"/>
                </a:cxn>
                <a:cxn ang="0">
                  <a:pos x="84" y="46"/>
                </a:cxn>
                <a:cxn ang="0">
                  <a:pos x="80" y="48"/>
                </a:cxn>
                <a:cxn ang="0">
                  <a:pos x="74" y="54"/>
                </a:cxn>
                <a:cxn ang="0">
                  <a:pos x="70" y="54"/>
                </a:cxn>
                <a:cxn ang="0">
                  <a:pos x="68" y="54"/>
                </a:cxn>
                <a:cxn ang="0">
                  <a:pos x="66" y="52"/>
                </a:cxn>
                <a:cxn ang="0">
                  <a:pos x="64" y="54"/>
                </a:cxn>
                <a:cxn ang="0">
                  <a:pos x="60" y="58"/>
                </a:cxn>
                <a:cxn ang="0">
                  <a:pos x="56" y="58"/>
                </a:cxn>
                <a:cxn ang="0">
                  <a:pos x="52" y="56"/>
                </a:cxn>
                <a:cxn ang="0">
                  <a:pos x="46" y="60"/>
                </a:cxn>
                <a:cxn ang="0">
                  <a:pos x="46" y="66"/>
                </a:cxn>
                <a:cxn ang="0">
                  <a:pos x="42" y="70"/>
                </a:cxn>
                <a:cxn ang="0">
                  <a:pos x="16" y="64"/>
                </a:cxn>
                <a:cxn ang="0">
                  <a:pos x="6" y="60"/>
                </a:cxn>
                <a:cxn ang="0">
                  <a:pos x="4" y="52"/>
                </a:cxn>
                <a:cxn ang="0">
                  <a:pos x="0" y="46"/>
                </a:cxn>
              </a:cxnLst>
              <a:rect l="0" t="0" r="r" b="b"/>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4" name="Freeform 338"/>
            <p:cNvSpPr>
              <a:spLocks/>
            </p:cNvSpPr>
            <p:nvPr/>
          </p:nvSpPr>
          <p:spPr bwMode="ltGray">
            <a:xfrm>
              <a:off x="4534299" y="2903297"/>
              <a:ext cx="208418" cy="212061"/>
            </a:xfrm>
            <a:custGeom>
              <a:avLst/>
              <a:gdLst/>
              <a:ahLst/>
              <a:cxnLst>
                <a:cxn ang="0">
                  <a:pos x="2" y="70"/>
                </a:cxn>
                <a:cxn ang="0">
                  <a:pos x="20" y="64"/>
                </a:cxn>
                <a:cxn ang="0">
                  <a:pos x="28" y="56"/>
                </a:cxn>
                <a:cxn ang="0">
                  <a:pos x="34" y="44"/>
                </a:cxn>
                <a:cxn ang="0">
                  <a:pos x="42" y="34"/>
                </a:cxn>
                <a:cxn ang="0">
                  <a:pos x="48" y="24"/>
                </a:cxn>
                <a:cxn ang="0">
                  <a:pos x="42" y="12"/>
                </a:cxn>
                <a:cxn ang="0">
                  <a:pos x="60" y="0"/>
                </a:cxn>
                <a:cxn ang="0">
                  <a:pos x="66" y="6"/>
                </a:cxn>
                <a:cxn ang="0">
                  <a:pos x="80" y="10"/>
                </a:cxn>
                <a:cxn ang="0">
                  <a:pos x="94" y="12"/>
                </a:cxn>
                <a:cxn ang="0">
                  <a:pos x="106" y="12"/>
                </a:cxn>
                <a:cxn ang="0">
                  <a:pos x="120" y="12"/>
                </a:cxn>
                <a:cxn ang="0">
                  <a:pos x="126" y="24"/>
                </a:cxn>
                <a:cxn ang="0">
                  <a:pos x="126" y="36"/>
                </a:cxn>
                <a:cxn ang="0">
                  <a:pos x="132" y="48"/>
                </a:cxn>
                <a:cxn ang="0">
                  <a:pos x="138" y="52"/>
                </a:cxn>
                <a:cxn ang="0">
                  <a:pos x="144" y="58"/>
                </a:cxn>
                <a:cxn ang="0">
                  <a:pos x="138" y="68"/>
                </a:cxn>
                <a:cxn ang="0">
                  <a:pos x="136" y="78"/>
                </a:cxn>
                <a:cxn ang="0">
                  <a:pos x="140" y="92"/>
                </a:cxn>
                <a:cxn ang="0">
                  <a:pos x="136" y="98"/>
                </a:cxn>
                <a:cxn ang="0">
                  <a:pos x="104" y="104"/>
                </a:cxn>
                <a:cxn ang="0">
                  <a:pos x="98" y="104"/>
                </a:cxn>
                <a:cxn ang="0">
                  <a:pos x="64" y="108"/>
                </a:cxn>
                <a:cxn ang="0">
                  <a:pos x="54" y="112"/>
                </a:cxn>
                <a:cxn ang="0">
                  <a:pos x="36" y="116"/>
                </a:cxn>
                <a:cxn ang="0">
                  <a:pos x="22" y="116"/>
                </a:cxn>
                <a:cxn ang="0">
                  <a:pos x="8" y="124"/>
                </a:cxn>
                <a:cxn ang="0">
                  <a:pos x="6" y="116"/>
                </a:cxn>
                <a:cxn ang="0">
                  <a:pos x="2" y="110"/>
                </a:cxn>
                <a:cxn ang="0">
                  <a:pos x="0" y="104"/>
                </a:cxn>
                <a:cxn ang="0">
                  <a:pos x="4" y="96"/>
                </a:cxn>
                <a:cxn ang="0">
                  <a:pos x="6" y="82"/>
                </a:cxn>
                <a:cxn ang="0">
                  <a:pos x="2" y="70"/>
                </a:cxn>
              </a:cxnLst>
              <a:rect l="0" t="0" r="r" b="b"/>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5" name="Freeform 339"/>
            <p:cNvSpPr>
              <a:spLocks/>
            </p:cNvSpPr>
            <p:nvPr/>
          </p:nvSpPr>
          <p:spPr bwMode="ltGray">
            <a:xfrm>
              <a:off x="4518378" y="2790594"/>
              <a:ext cx="105656" cy="66733"/>
            </a:xfrm>
            <a:custGeom>
              <a:avLst/>
              <a:gdLst/>
              <a:ahLst/>
              <a:cxnLst>
                <a:cxn ang="0">
                  <a:pos x="16" y="36"/>
                </a:cxn>
                <a:cxn ang="0">
                  <a:pos x="32" y="26"/>
                </a:cxn>
                <a:cxn ang="0">
                  <a:pos x="56" y="38"/>
                </a:cxn>
                <a:cxn ang="0">
                  <a:pos x="70" y="28"/>
                </a:cxn>
                <a:cxn ang="0">
                  <a:pos x="62" y="18"/>
                </a:cxn>
                <a:cxn ang="0">
                  <a:pos x="66" y="8"/>
                </a:cxn>
                <a:cxn ang="0">
                  <a:pos x="72" y="2"/>
                </a:cxn>
                <a:cxn ang="0">
                  <a:pos x="52" y="2"/>
                </a:cxn>
                <a:cxn ang="0">
                  <a:pos x="42" y="0"/>
                </a:cxn>
                <a:cxn ang="0">
                  <a:pos x="26" y="4"/>
                </a:cxn>
                <a:cxn ang="0">
                  <a:pos x="0" y="12"/>
                </a:cxn>
                <a:cxn ang="0">
                  <a:pos x="16" y="36"/>
                </a:cxn>
              </a:cxnLst>
              <a:rect l="0" t="0" r="r" b="b"/>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6" name="Freeform 340"/>
            <p:cNvSpPr>
              <a:spLocks/>
            </p:cNvSpPr>
            <p:nvPr/>
          </p:nvSpPr>
          <p:spPr bwMode="ltGray">
            <a:xfrm>
              <a:off x="4469169" y="2885502"/>
              <a:ext cx="140393" cy="139396"/>
            </a:xfrm>
            <a:custGeom>
              <a:avLst/>
              <a:gdLst/>
              <a:ahLst/>
              <a:cxnLst>
                <a:cxn ang="0">
                  <a:pos x="48" y="82"/>
                </a:cxn>
                <a:cxn ang="0">
                  <a:pos x="64" y="74"/>
                </a:cxn>
                <a:cxn ang="0">
                  <a:pos x="74" y="66"/>
                </a:cxn>
                <a:cxn ang="0">
                  <a:pos x="80" y="52"/>
                </a:cxn>
                <a:cxn ang="0">
                  <a:pos x="88" y="46"/>
                </a:cxn>
                <a:cxn ang="0">
                  <a:pos x="96" y="34"/>
                </a:cxn>
                <a:cxn ang="0">
                  <a:pos x="90" y="22"/>
                </a:cxn>
                <a:cxn ang="0">
                  <a:pos x="72" y="4"/>
                </a:cxn>
                <a:cxn ang="0">
                  <a:pos x="50" y="0"/>
                </a:cxn>
                <a:cxn ang="0">
                  <a:pos x="40" y="4"/>
                </a:cxn>
                <a:cxn ang="0">
                  <a:pos x="28" y="6"/>
                </a:cxn>
                <a:cxn ang="0">
                  <a:pos x="16" y="6"/>
                </a:cxn>
                <a:cxn ang="0">
                  <a:pos x="0" y="18"/>
                </a:cxn>
                <a:cxn ang="0">
                  <a:pos x="4" y="48"/>
                </a:cxn>
                <a:cxn ang="0">
                  <a:pos x="2" y="62"/>
                </a:cxn>
                <a:cxn ang="0">
                  <a:pos x="42" y="64"/>
                </a:cxn>
                <a:cxn ang="0">
                  <a:pos x="48" y="82"/>
                </a:cxn>
              </a:cxnLst>
              <a:rect l="0" t="0" r="r" b="b"/>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7" name="Freeform 341"/>
            <p:cNvSpPr>
              <a:spLocks/>
            </p:cNvSpPr>
            <p:nvPr/>
          </p:nvSpPr>
          <p:spPr bwMode="ltGray">
            <a:xfrm>
              <a:off x="4527063" y="2835082"/>
              <a:ext cx="98420" cy="88977"/>
            </a:xfrm>
            <a:custGeom>
              <a:avLst/>
              <a:gdLst/>
              <a:ahLst/>
              <a:cxnLst>
                <a:cxn ang="0">
                  <a:pos x="0" y="34"/>
                </a:cxn>
                <a:cxn ang="0">
                  <a:pos x="10" y="30"/>
                </a:cxn>
                <a:cxn ang="0">
                  <a:pos x="34" y="34"/>
                </a:cxn>
                <a:cxn ang="0">
                  <a:pos x="50" y="52"/>
                </a:cxn>
                <a:cxn ang="0">
                  <a:pos x="64" y="40"/>
                </a:cxn>
                <a:cxn ang="0">
                  <a:pos x="68" y="28"/>
                </a:cxn>
                <a:cxn ang="0">
                  <a:pos x="50" y="10"/>
                </a:cxn>
                <a:cxn ang="0">
                  <a:pos x="24" y="0"/>
                </a:cxn>
                <a:cxn ang="0">
                  <a:pos x="8" y="10"/>
                </a:cxn>
                <a:cxn ang="0">
                  <a:pos x="0" y="34"/>
                </a:cxn>
              </a:cxnLst>
              <a:rect l="0" t="0" r="r" b="b"/>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8" name="Freeform 342"/>
            <p:cNvSpPr>
              <a:spLocks/>
            </p:cNvSpPr>
            <p:nvPr/>
          </p:nvSpPr>
          <p:spPr bwMode="ltGray">
            <a:xfrm>
              <a:off x="4521273" y="3045659"/>
              <a:ext cx="396573" cy="329212"/>
            </a:xfrm>
            <a:custGeom>
              <a:avLst/>
              <a:gdLst/>
              <a:ahLst/>
              <a:cxnLst>
                <a:cxn ang="0">
                  <a:pos x="232" y="132"/>
                </a:cxn>
                <a:cxn ang="0">
                  <a:pos x="234" y="126"/>
                </a:cxn>
                <a:cxn ang="0">
                  <a:pos x="242" y="120"/>
                </a:cxn>
                <a:cxn ang="0">
                  <a:pos x="258" y="124"/>
                </a:cxn>
                <a:cxn ang="0">
                  <a:pos x="268" y="122"/>
                </a:cxn>
                <a:cxn ang="0">
                  <a:pos x="268" y="110"/>
                </a:cxn>
                <a:cxn ang="0">
                  <a:pos x="274" y="94"/>
                </a:cxn>
                <a:cxn ang="0">
                  <a:pos x="270" y="86"/>
                </a:cxn>
                <a:cxn ang="0">
                  <a:pos x="252" y="78"/>
                </a:cxn>
                <a:cxn ang="0">
                  <a:pos x="246" y="68"/>
                </a:cxn>
                <a:cxn ang="0">
                  <a:pos x="240" y="68"/>
                </a:cxn>
                <a:cxn ang="0">
                  <a:pos x="234" y="54"/>
                </a:cxn>
                <a:cxn ang="0">
                  <a:pos x="228" y="44"/>
                </a:cxn>
                <a:cxn ang="0">
                  <a:pos x="224" y="32"/>
                </a:cxn>
                <a:cxn ang="0">
                  <a:pos x="212" y="30"/>
                </a:cxn>
                <a:cxn ang="0">
                  <a:pos x="202" y="18"/>
                </a:cxn>
                <a:cxn ang="0">
                  <a:pos x="194" y="14"/>
                </a:cxn>
                <a:cxn ang="0">
                  <a:pos x="180" y="0"/>
                </a:cxn>
                <a:cxn ang="0">
                  <a:pos x="166" y="0"/>
                </a:cxn>
                <a:cxn ang="0">
                  <a:pos x="148" y="6"/>
                </a:cxn>
                <a:cxn ang="0">
                  <a:pos x="144" y="14"/>
                </a:cxn>
                <a:cxn ang="0">
                  <a:pos x="118" y="20"/>
                </a:cxn>
                <a:cxn ang="0">
                  <a:pos x="74" y="22"/>
                </a:cxn>
                <a:cxn ang="0">
                  <a:pos x="64" y="28"/>
                </a:cxn>
                <a:cxn ang="0">
                  <a:pos x="48" y="32"/>
                </a:cxn>
                <a:cxn ang="0">
                  <a:pos x="30" y="32"/>
                </a:cxn>
                <a:cxn ang="0">
                  <a:pos x="18" y="38"/>
                </a:cxn>
                <a:cxn ang="0">
                  <a:pos x="20" y="50"/>
                </a:cxn>
                <a:cxn ang="0">
                  <a:pos x="18" y="60"/>
                </a:cxn>
                <a:cxn ang="0">
                  <a:pos x="8" y="64"/>
                </a:cxn>
                <a:cxn ang="0">
                  <a:pos x="2" y="68"/>
                </a:cxn>
                <a:cxn ang="0">
                  <a:pos x="0" y="94"/>
                </a:cxn>
                <a:cxn ang="0">
                  <a:pos x="0" y="106"/>
                </a:cxn>
                <a:cxn ang="0">
                  <a:pos x="6" y="112"/>
                </a:cxn>
                <a:cxn ang="0">
                  <a:pos x="22" y="112"/>
                </a:cxn>
                <a:cxn ang="0">
                  <a:pos x="38" y="122"/>
                </a:cxn>
                <a:cxn ang="0">
                  <a:pos x="50" y="116"/>
                </a:cxn>
                <a:cxn ang="0">
                  <a:pos x="58" y="106"/>
                </a:cxn>
                <a:cxn ang="0">
                  <a:pos x="68" y="106"/>
                </a:cxn>
                <a:cxn ang="0">
                  <a:pos x="70" y="112"/>
                </a:cxn>
                <a:cxn ang="0">
                  <a:pos x="78" y="120"/>
                </a:cxn>
                <a:cxn ang="0">
                  <a:pos x="84" y="124"/>
                </a:cxn>
                <a:cxn ang="0">
                  <a:pos x="94" y="126"/>
                </a:cxn>
                <a:cxn ang="0">
                  <a:pos x="110" y="140"/>
                </a:cxn>
                <a:cxn ang="0">
                  <a:pos x="120" y="150"/>
                </a:cxn>
                <a:cxn ang="0">
                  <a:pos x="142" y="148"/>
                </a:cxn>
                <a:cxn ang="0">
                  <a:pos x="150" y="168"/>
                </a:cxn>
                <a:cxn ang="0">
                  <a:pos x="164" y="190"/>
                </a:cxn>
                <a:cxn ang="0">
                  <a:pos x="180" y="194"/>
                </a:cxn>
                <a:cxn ang="0">
                  <a:pos x="206" y="178"/>
                </a:cxn>
                <a:cxn ang="0">
                  <a:pos x="190" y="166"/>
                </a:cxn>
                <a:cxn ang="0">
                  <a:pos x="180" y="152"/>
                </a:cxn>
                <a:cxn ang="0">
                  <a:pos x="202" y="142"/>
                </a:cxn>
                <a:cxn ang="0">
                  <a:pos x="232" y="132"/>
                </a:cxn>
              </a:cxnLst>
              <a:rect l="0" t="0" r="r" b="b"/>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49" name="Freeform 343"/>
            <p:cNvSpPr>
              <a:spLocks/>
            </p:cNvSpPr>
            <p:nvPr/>
          </p:nvSpPr>
          <p:spPr bwMode="ltGray">
            <a:xfrm>
              <a:off x="4946793" y="3416394"/>
              <a:ext cx="153419" cy="88977"/>
            </a:xfrm>
            <a:custGeom>
              <a:avLst/>
              <a:gdLst/>
              <a:ahLst/>
              <a:cxnLst>
                <a:cxn ang="0">
                  <a:pos x="106" y="36"/>
                </a:cxn>
                <a:cxn ang="0">
                  <a:pos x="89" y="26"/>
                </a:cxn>
                <a:cxn ang="0">
                  <a:pos x="76" y="19"/>
                </a:cxn>
                <a:cxn ang="0">
                  <a:pos x="67" y="9"/>
                </a:cxn>
                <a:cxn ang="0">
                  <a:pos x="58" y="0"/>
                </a:cxn>
                <a:cxn ang="0">
                  <a:pos x="58" y="14"/>
                </a:cxn>
                <a:cxn ang="0">
                  <a:pos x="52" y="17"/>
                </a:cxn>
                <a:cxn ang="0">
                  <a:pos x="45" y="17"/>
                </a:cxn>
                <a:cxn ang="0">
                  <a:pos x="39" y="9"/>
                </a:cxn>
                <a:cxn ang="0">
                  <a:pos x="28" y="9"/>
                </a:cxn>
                <a:cxn ang="0">
                  <a:pos x="20" y="9"/>
                </a:cxn>
                <a:cxn ang="0">
                  <a:pos x="9" y="7"/>
                </a:cxn>
                <a:cxn ang="0">
                  <a:pos x="0" y="16"/>
                </a:cxn>
                <a:cxn ang="0">
                  <a:pos x="13" y="26"/>
                </a:cxn>
                <a:cxn ang="0">
                  <a:pos x="33" y="47"/>
                </a:cxn>
                <a:cxn ang="0">
                  <a:pos x="45" y="52"/>
                </a:cxn>
                <a:cxn ang="0">
                  <a:pos x="54" y="49"/>
                </a:cxn>
                <a:cxn ang="0">
                  <a:pos x="58" y="38"/>
                </a:cxn>
                <a:cxn ang="0">
                  <a:pos x="69" y="38"/>
                </a:cxn>
                <a:cxn ang="0">
                  <a:pos x="82" y="43"/>
                </a:cxn>
                <a:cxn ang="0">
                  <a:pos x="89" y="42"/>
                </a:cxn>
                <a:cxn ang="0">
                  <a:pos x="106" y="36"/>
                </a:cxn>
              </a:cxnLst>
              <a:rect l="0" t="0" r="r" b="b"/>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0" name="Freeform 344"/>
            <p:cNvSpPr>
              <a:spLocks/>
            </p:cNvSpPr>
            <p:nvPr/>
          </p:nvSpPr>
          <p:spPr bwMode="ltGray">
            <a:xfrm>
              <a:off x="4945346" y="3414911"/>
              <a:ext cx="164998" cy="102323"/>
            </a:xfrm>
            <a:custGeom>
              <a:avLst/>
              <a:gdLst/>
              <a:ahLst/>
              <a:cxnLst>
                <a:cxn ang="0">
                  <a:pos x="114" y="42"/>
                </a:cxn>
                <a:cxn ang="0">
                  <a:pos x="96" y="30"/>
                </a:cxn>
                <a:cxn ang="0">
                  <a:pos x="82" y="22"/>
                </a:cxn>
                <a:cxn ang="0">
                  <a:pos x="72" y="10"/>
                </a:cxn>
                <a:cxn ang="0">
                  <a:pos x="62" y="0"/>
                </a:cxn>
                <a:cxn ang="0">
                  <a:pos x="62" y="16"/>
                </a:cxn>
                <a:cxn ang="0">
                  <a:pos x="56" y="20"/>
                </a:cxn>
                <a:cxn ang="0">
                  <a:pos x="48" y="20"/>
                </a:cxn>
                <a:cxn ang="0">
                  <a:pos x="42" y="10"/>
                </a:cxn>
                <a:cxn ang="0">
                  <a:pos x="30" y="10"/>
                </a:cxn>
                <a:cxn ang="0">
                  <a:pos x="22" y="10"/>
                </a:cxn>
                <a:cxn ang="0">
                  <a:pos x="10" y="8"/>
                </a:cxn>
                <a:cxn ang="0">
                  <a:pos x="0" y="18"/>
                </a:cxn>
                <a:cxn ang="0">
                  <a:pos x="14" y="30"/>
                </a:cxn>
                <a:cxn ang="0">
                  <a:pos x="36" y="54"/>
                </a:cxn>
                <a:cxn ang="0">
                  <a:pos x="48" y="60"/>
                </a:cxn>
                <a:cxn ang="0">
                  <a:pos x="58" y="56"/>
                </a:cxn>
                <a:cxn ang="0">
                  <a:pos x="62" y="44"/>
                </a:cxn>
                <a:cxn ang="0">
                  <a:pos x="74" y="44"/>
                </a:cxn>
                <a:cxn ang="0">
                  <a:pos x="88" y="50"/>
                </a:cxn>
                <a:cxn ang="0">
                  <a:pos x="96" y="48"/>
                </a:cxn>
                <a:cxn ang="0">
                  <a:pos x="114" y="42"/>
                </a:cxn>
              </a:cxnLst>
              <a:rect l="0" t="0" r="r" b="b"/>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1" name="Freeform 345"/>
            <p:cNvSpPr>
              <a:spLocks/>
            </p:cNvSpPr>
            <p:nvPr/>
          </p:nvSpPr>
          <p:spPr bwMode="ltGray">
            <a:xfrm>
              <a:off x="7960172" y="6024882"/>
              <a:ext cx="175129" cy="124566"/>
            </a:xfrm>
            <a:custGeom>
              <a:avLst/>
              <a:gdLst/>
              <a:ahLst/>
              <a:cxnLst>
                <a:cxn ang="0">
                  <a:pos x="0" y="56"/>
                </a:cxn>
                <a:cxn ang="0">
                  <a:pos x="12" y="58"/>
                </a:cxn>
                <a:cxn ang="0">
                  <a:pos x="18" y="70"/>
                </a:cxn>
                <a:cxn ang="0">
                  <a:pos x="30" y="72"/>
                </a:cxn>
                <a:cxn ang="0">
                  <a:pos x="50" y="62"/>
                </a:cxn>
                <a:cxn ang="0">
                  <a:pos x="54" y="54"/>
                </a:cxn>
                <a:cxn ang="0">
                  <a:pos x="68" y="40"/>
                </a:cxn>
                <a:cxn ang="0">
                  <a:pos x="78" y="36"/>
                </a:cxn>
                <a:cxn ang="0">
                  <a:pos x="80" y="38"/>
                </a:cxn>
                <a:cxn ang="0">
                  <a:pos x="110" y="18"/>
                </a:cxn>
                <a:cxn ang="0">
                  <a:pos x="118" y="8"/>
                </a:cxn>
                <a:cxn ang="0">
                  <a:pos x="120" y="0"/>
                </a:cxn>
                <a:cxn ang="0">
                  <a:pos x="98" y="4"/>
                </a:cxn>
                <a:cxn ang="0">
                  <a:pos x="72" y="16"/>
                </a:cxn>
                <a:cxn ang="0">
                  <a:pos x="48" y="24"/>
                </a:cxn>
                <a:cxn ang="0">
                  <a:pos x="20" y="36"/>
                </a:cxn>
                <a:cxn ang="0">
                  <a:pos x="6" y="48"/>
                </a:cxn>
                <a:cxn ang="0">
                  <a:pos x="0" y="56"/>
                </a:cxn>
              </a:cxnLst>
              <a:rect l="0" t="0" r="r" b="b"/>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2" name="Freeform 346"/>
            <p:cNvSpPr>
              <a:spLocks/>
            </p:cNvSpPr>
            <p:nvPr/>
          </p:nvSpPr>
          <p:spPr bwMode="ltGray">
            <a:xfrm>
              <a:off x="8141091" y="5835066"/>
              <a:ext cx="92630" cy="192782"/>
            </a:xfrm>
            <a:custGeom>
              <a:avLst/>
              <a:gdLst/>
              <a:ahLst/>
              <a:cxnLst>
                <a:cxn ang="0">
                  <a:pos x="0" y="77"/>
                </a:cxn>
                <a:cxn ang="0">
                  <a:pos x="12" y="93"/>
                </a:cxn>
                <a:cxn ang="0">
                  <a:pos x="5" y="114"/>
                </a:cxn>
                <a:cxn ang="0">
                  <a:pos x="39" y="86"/>
                </a:cxn>
                <a:cxn ang="0">
                  <a:pos x="43" y="93"/>
                </a:cxn>
                <a:cxn ang="0">
                  <a:pos x="55" y="82"/>
                </a:cxn>
                <a:cxn ang="0">
                  <a:pos x="64" y="73"/>
                </a:cxn>
                <a:cxn ang="0">
                  <a:pos x="48" y="69"/>
                </a:cxn>
                <a:cxn ang="0">
                  <a:pos x="34" y="62"/>
                </a:cxn>
                <a:cxn ang="0">
                  <a:pos x="41" y="47"/>
                </a:cxn>
                <a:cxn ang="0">
                  <a:pos x="21" y="47"/>
                </a:cxn>
                <a:cxn ang="0">
                  <a:pos x="27" y="22"/>
                </a:cxn>
                <a:cxn ang="0">
                  <a:pos x="20" y="15"/>
                </a:cxn>
                <a:cxn ang="0">
                  <a:pos x="9" y="0"/>
                </a:cxn>
                <a:cxn ang="0">
                  <a:pos x="16" y="30"/>
                </a:cxn>
                <a:cxn ang="0">
                  <a:pos x="21" y="58"/>
                </a:cxn>
                <a:cxn ang="0">
                  <a:pos x="11" y="71"/>
                </a:cxn>
                <a:cxn ang="0">
                  <a:pos x="0" y="77"/>
                </a:cxn>
              </a:cxnLst>
              <a:rect l="0" t="0" r="r" b="b"/>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3" name="Freeform 347"/>
            <p:cNvSpPr>
              <a:spLocks/>
            </p:cNvSpPr>
            <p:nvPr/>
          </p:nvSpPr>
          <p:spPr bwMode="ltGray">
            <a:xfrm>
              <a:off x="8139644" y="5832100"/>
              <a:ext cx="105656" cy="207611"/>
            </a:xfrm>
            <a:custGeom>
              <a:avLst/>
              <a:gdLst/>
              <a:ahLst/>
              <a:cxnLst>
                <a:cxn ang="0">
                  <a:pos x="0" y="82"/>
                </a:cxn>
                <a:cxn ang="0">
                  <a:pos x="14" y="100"/>
                </a:cxn>
                <a:cxn ang="0">
                  <a:pos x="6" y="122"/>
                </a:cxn>
                <a:cxn ang="0">
                  <a:pos x="44" y="92"/>
                </a:cxn>
                <a:cxn ang="0">
                  <a:pos x="48" y="100"/>
                </a:cxn>
                <a:cxn ang="0">
                  <a:pos x="62" y="88"/>
                </a:cxn>
                <a:cxn ang="0">
                  <a:pos x="72" y="78"/>
                </a:cxn>
                <a:cxn ang="0">
                  <a:pos x="54" y="74"/>
                </a:cxn>
                <a:cxn ang="0">
                  <a:pos x="38" y="66"/>
                </a:cxn>
                <a:cxn ang="0">
                  <a:pos x="46" y="50"/>
                </a:cxn>
                <a:cxn ang="0">
                  <a:pos x="24" y="50"/>
                </a:cxn>
                <a:cxn ang="0">
                  <a:pos x="30" y="24"/>
                </a:cxn>
                <a:cxn ang="0">
                  <a:pos x="22" y="16"/>
                </a:cxn>
                <a:cxn ang="0">
                  <a:pos x="10" y="0"/>
                </a:cxn>
                <a:cxn ang="0">
                  <a:pos x="18" y="32"/>
                </a:cxn>
                <a:cxn ang="0">
                  <a:pos x="24" y="62"/>
                </a:cxn>
                <a:cxn ang="0">
                  <a:pos x="12" y="76"/>
                </a:cxn>
                <a:cxn ang="0">
                  <a:pos x="0" y="82"/>
                </a:cxn>
              </a:cxnLst>
              <a:rect l="0" t="0" r="r" b="b"/>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4" name="Freeform 348"/>
            <p:cNvSpPr>
              <a:spLocks/>
            </p:cNvSpPr>
            <p:nvPr/>
          </p:nvSpPr>
          <p:spPr bwMode="ltGray">
            <a:xfrm>
              <a:off x="8023856" y="5402048"/>
              <a:ext cx="65130" cy="80079"/>
            </a:xfrm>
            <a:custGeom>
              <a:avLst/>
              <a:gdLst/>
              <a:ahLst/>
              <a:cxnLst>
                <a:cxn ang="0">
                  <a:pos x="0" y="0"/>
                </a:cxn>
                <a:cxn ang="0">
                  <a:pos x="24" y="32"/>
                </a:cxn>
                <a:cxn ang="0">
                  <a:pos x="40" y="46"/>
                </a:cxn>
                <a:cxn ang="0">
                  <a:pos x="44" y="40"/>
                </a:cxn>
                <a:cxn ang="0">
                  <a:pos x="26" y="14"/>
                </a:cxn>
                <a:cxn ang="0">
                  <a:pos x="20" y="4"/>
                </a:cxn>
                <a:cxn ang="0">
                  <a:pos x="0" y="0"/>
                </a:cxn>
              </a:cxnLst>
              <a:rect l="0" t="0" r="r" b="b"/>
              <a:pathLst>
                <a:path w="45" h="47">
                  <a:moveTo>
                    <a:pt x="0" y="0"/>
                  </a:moveTo>
                  <a:lnTo>
                    <a:pt x="24" y="32"/>
                  </a:lnTo>
                  <a:lnTo>
                    <a:pt x="40" y="46"/>
                  </a:lnTo>
                  <a:lnTo>
                    <a:pt x="44" y="40"/>
                  </a:lnTo>
                  <a:lnTo>
                    <a:pt x="26" y="14"/>
                  </a:lnTo>
                  <a:lnTo>
                    <a:pt x="20"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5" name="Freeform 349"/>
            <p:cNvSpPr>
              <a:spLocks/>
            </p:cNvSpPr>
            <p:nvPr/>
          </p:nvSpPr>
          <p:spPr bwMode="ltGray">
            <a:xfrm>
              <a:off x="8303194" y="5402048"/>
              <a:ext cx="57894" cy="45971"/>
            </a:xfrm>
            <a:custGeom>
              <a:avLst/>
              <a:gdLst/>
              <a:ahLst/>
              <a:cxnLst>
                <a:cxn ang="0">
                  <a:pos x="0" y="14"/>
                </a:cxn>
                <a:cxn ang="0">
                  <a:pos x="22" y="26"/>
                </a:cxn>
                <a:cxn ang="0">
                  <a:pos x="40" y="26"/>
                </a:cxn>
                <a:cxn ang="0">
                  <a:pos x="34" y="10"/>
                </a:cxn>
                <a:cxn ang="0">
                  <a:pos x="10" y="0"/>
                </a:cxn>
                <a:cxn ang="0">
                  <a:pos x="0" y="14"/>
                </a:cxn>
              </a:cxnLst>
              <a:rect l="0" t="0" r="r" b="b"/>
              <a:pathLst>
                <a:path w="41" h="27">
                  <a:moveTo>
                    <a:pt x="0" y="14"/>
                  </a:moveTo>
                  <a:lnTo>
                    <a:pt x="22" y="26"/>
                  </a:lnTo>
                  <a:lnTo>
                    <a:pt x="40" y="26"/>
                  </a:lnTo>
                  <a:lnTo>
                    <a:pt x="34" y="10"/>
                  </a:lnTo>
                  <a:lnTo>
                    <a:pt x="10" y="0"/>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6" name="Freeform 350"/>
            <p:cNvSpPr>
              <a:spLocks/>
            </p:cNvSpPr>
            <p:nvPr/>
          </p:nvSpPr>
          <p:spPr bwMode="ltGray">
            <a:xfrm>
              <a:off x="8361088" y="5364974"/>
              <a:ext cx="50657" cy="40040"/>
            </a:xfrm>
            <a:custGeom>
              <a:avLst/>
              <a:gdLst/>
              <a:ahLst/>
              <a:cxnLst>
                <a:cxn ang="0">
                  <a:pos x="0" y="8"/>
                </a:cxn>
                <a:cxn ang="0">
                  <a:pos x="4" y="20"/>
                </a:cxn>
                <a:cxn ang="0">
                  <a:pos x="30" y="22"/>
                </a:cxn>
                <a:cxn ang="0">
                  <a:pos x="34" y="0"/>
                </a:cxn>
                <a:cxn ang="0">
                  <a:pos x="0" y="8"/>
                </a:cxn>
              </a:cxnLst>
              <a:rect l="0" t="0" r="r" b="b"/>
              <a:pathLst>
                <a:path w="35" h="23">
                  <a:moveTo>
                    <a:pt x="0" y="8"/>
                  </a:moveTo>
                  <a:lnTo>
                    <a:pt x="4" y="20"/>
                  </a:lnTo>
                  <a:lnTo>
                    <a:pt x="30" y="22"/>
                  </a:lnTo>
                  <a:lnTo>
                    <a:pt x="34" y="0"/>
                  </a:lnTo>
                  <a:lnTo>
                    <a:pt x="0"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7" name="Freeform 351"/>
            <p:cNvSpPr>
              <a:spLocks/>
            </p:cNvSpPr>
            <p:nvPr/>
          </p:nvSpPr>
          <p:spPr bwMode="ltGray">
            <a:xfrm>
              <a:off x="8814108" y="5565171"/>
              <a:ext cx="13026" cy="7414"/>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8" name="Freeform 352"/>
            <p:cNvSpPr>
              <a:spLocks/>
            </p:cNvSpPr>
            <p:nvPr/>
          </p:nvSpPr>
          <p:spPr bwMode="ltGray">
            <a:xfrm>
              <a:off x="8776478" y="5496957"/>
              <a:ext cx="24604"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59" name="Freeform 353"/>
            <p:cNvSpPr>
              <a:spLocks/>
            </p:cNvSpPr>
            <p:nvPr/>
          </p:nvSpPr>
          <p:spPr bwMode="ltGray">
            <a:xfrm>
              <a:off x="8747530" y="5468780"/>
              <a:ext cx="10131" cy="29659"/>
            </a:xfrm>
            <a:custGeom>
              <a:avLst/>
              <a:gdLst/>
              <a:ahLst/>
              <a:cxnLst>
                <a:cxn ang="0">
                  <a:pos x="0" y="0"/>
                </a:cxn>
                <a:cxn ang="0">
                  <a:pos x="6" y="0"/>
                </a:cxn>
                <a:cxn ang="0">
                  <a:pos x="6" y="16"/>
                </a:cxn>
                <a:cxn ang="0">
                  <a:pos x="2" y="16"/>
                </a:cxn>
                <a:cxn ang="0">
                  <a:pos x="0" y="0"/>
                </a:cxn>
              </a:cxnLst>
              <a:rect l="0" t="0" r="r" b="b"/>
              <a:pathLst>
                <a:path w="7" h="17">
                  <a:moveTo>
                    <a:pt x="0" y="0"/>
                  </a:moveTo>
                  <a:lnTo>
                    <a:pt x="6" y="0"/>
                  </a:lnTo>
                  <a:lnTo>
                    <a:pt x="6" y="16"/>
                  </a:lnTo>
                  <a:lnTo>
                    <a:pt x="2" y="1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0" name="Freeform 354"/>
            <p:cNvSpPr>
              <a:spLocks/>
            </p:cNvSpPr>
            <p:nvPr/>
          </p:nvSpPr>
          <p:spPr bwMode="ltGray">
            <a:xfrm>
              <a:off x="8692531" y="5439121"/>
              <a:ext cx="13026" cy="8898"/>
            </a:xfrm>
            <a:custGeom>
              <a:avLst/>
              <a:gdLst/>
              <a:ahLst/>
              <a:cxnLst>
                <a:cxn ang="0">
                  <a:pos x="0" y="0"/>
                </a:cxn>
                <a:cxn ang="0">
                  <a:pos x="8" y="0"/>
                </a:cxn>
                <a:cxn ang="0">
                  <a:pos x="6" y="4"/>
                </a:cxn>
                <a:cxn ang="0">
                  <a:pos x="2" y="4"/>
                </a:cxn>
                <a:cxn ang="0">
                  <a:pos x="0" y="0"/>
                </a:cxn>
              </a:cxnLst>
              <a:rect l="0" t="0" r="r" b="b"/>
              <a:pathLst>
                <a:path w="9" h="5">
                  <a:moveTo>
                    <a:pt x="0" y="0"/>
                  </a:moveTo>
                  <a:lnTo>
                    <a:pt x="8"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1" name="Freeform 355"/>
            <p:cNvSpPr>
              <a:spLocks/>
            </p:cNvSpPr>
            <p:nvPr/>
          </p:nvSpPr>
          <p:spPr bwMode="ltGray">
            <a:xfrm>
              <a:off x="8652005" y="5428741"/>
              <a:ext cx="20263" cy="11864"/>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2" name="Freeform 356"/>
            <p:cNvSpPr>
              <a:spLocks/>
            </p:cNvSpPr>
            <p:nvPr/>
          </p:nvSpPr>
          <p:spPr bwMode="ltGray">
            <a:xfrm>
              <a:off x="8630294" y="5384253"/>
              <a:ext cx="17368" cy="11864"/>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3" name="Freeform 357"/>
            <p:cNvSpPr>
              <a:spLocks/>
            </p:cNvSpPr>
            <p:nvPr/>
          </p:nvSpPr>
          <p:spPr bwMode="ltGray">
            <a:xfrm>
              <a:off x="7646097" y="2790594"/>
              <a:ext cx="31842" cy="37074"/>
            </a:xfrm>
            <a:custGeom>
              <a:avLst/>
              <a:gdLst/>
              <a:ahLst/>
              <a:cxnLst>
                <a:cxn ang="0">
                  <a:pos x="18" y="0"/>
                </a:cxn>
                <a:cxn ang="0">
                  <a:pos x="22" y="6"/>
                </a:cxn>
                <a:cxn ang="0">
                  <a:pos x="16" y="14"/>
                </a:cxn>
                <a:cxn ang="0">
                  <a:pos x="2" y="20"/>
                </a:cxn>
                <a:cxn ang="0">
                  <a:pos x="0" y="12"/>
                </a:cxn>
                <a:cxn ang="0">
                  <a:pos x="12" y="6"/>
                </a:cxn>
                <a:cxn ang="0">
                  <a:pos x="18" y="0"/>
                </a:cxn>
              </a:cxnLst>
              <a:rect l="0" t="0" r="r" b="b"/>
              <a:pathLst>
                <a:path w="23" h="21">
                  <a:moveTo>
                    <a:pt x="18" y="0"/>
                  </a:moveTo>
                  <a:lnTo>
                    <a:pt x="22" y="6"/>
                  </a:lnTo>
                  <a:lnTo>
                    <a:pt x="16" y="14"/>
                  </a:lnTo>
                  <a:lnTo>
                    <a:pt x="2" y="20"/>
                  </a:lnTo>
                  <a:lnTo>
                    <a:pt x="0" y="12"/>
                  </a:lnTo>
                  <a:lnTo>
                    <a:pt x="12" y="6"/>
                  </a:lnTo>
                  <a:lnTo>
                    <a:pt x="1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4" name="Freeform 358"/>
            <p:cNvSpPr>
              <a:spLocks/>
            </p:cNvSpPr>
            <p:nvPr/>
          </p:nvSpPr>
          <p:spPr bwMode="ltGray">
            <a:xfrm>
              <a:off x="7593993" y="2814321"/>
              <a:ext cx="36184" cy="22245"/>
            </a:xfrm>
            <a:custGeom>
              <a:avLst/>
              <a:gdLst/>
              <a:ahLst/>
              <a:cxnLst>
                <a:cxn ang="0">
                  <a:pos x="24" y="0"/>
                </a:cxn>
                <a:cxn ang="0">
                  <a:pos x="24" y="6"/>
                </a:cxn>
                <a:cxn ang="0">
                  <a:pos x="10" y="12"/>
                </a:cxn>
                <a:cxn ang="0">
                  <a:pos x="0" y="10"/>
                </a:cxn>
                <a:cxn ang="0">
                  <a:pos x="14" y="6"/>
                </a:cxn>
                <a:cxn ang="0">
                  <a:pos x="24" y="0"/>
                </a:cxn>
              </a:cxnLst>
              <a:rect l="0" t="0" r="r" b="b"/>
              <a:pathLst>
                <a:path w="25" h="13">
                  <a:moveTo>
                    <a:pt x="24" y="0"/>
                  </a:moveTo>
                  <a:lnTo>
                    <a:pt x="24" y="6"/>
                  </a:lnTo>
                  <a:lnTo>
                    <a:pt x="10" y="12"/>
                  </a:lnTo>
                  <a:lnTo>
                    <a:pt x="0" y="10"/>
                  </a:lnTo>
                  <a:lnTo>
                    <a:pt x="14" y="6"/>
                  </a:lnTo>
                  <a:lnTo>
                    <a:pt x="2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5" name="Freeform 359"/>
            <p:cNvSpPr>
              <a:spLocks/>
            </p:cNvSpPr>
            <p:nvPr/>
          </p:nvSpPr>
          <p:spPr bwMode="ltGray">
            <a:xfrm>
              <a:off x="7481100" y="2842497"/>
              <a:ext cx="24605" cy="14829"/>
            </a:xfrm>
            <a:custGeom>
              <a:avLst/>
              <a:gdLst/>
              <a:ahLst/>
              <a:cxnLst>
                <a:cxn ang="0">
                  <a:pos x="16" y="0"/>
                </a:cxn>
                <a:cxn ang="0">
                  <a:pos x="16" y="4"/>
                </a:cxn>
                <a:cxn ang="0">
                  <a:pos x="0" y="8"/>
                </a:cxn>
                <a:cxn ang="0">
                  <a:pos x="16" y="0"/>
                </a:cxn>
              </a:cxnLst>
              <a:rect l="0" t="0" r="r" b="b"/>
              <a:pathLst>
                <a:path w="17" h="9">
                  <a:moveTo>
                    <a:pt x="16" y="0"/>
                  </a:moveTo>
                  <a:lnTo>
                    <a:pt x="16" y="4"/>
                  </a:lnTo>
                  <a:lnTo>
                    <a:pt x="0" y="8"/>
                  </a:ln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6" name="Freeform 360"/>
            <p:cNvSpPr>
              <a:spLocks/>
            </p:cNvSpPr>
            <p:nvPr/>
          </p:nvSpPr>
          <p:spPr bwMode="ltGray">
            <a:xfrm>
              <a:off x="5049555" y="3462365"/>
              <a:ext cx="92630" cy="78596"/>
            </a:xfrm>
            <a:custGeom>
              <a:avLst/>
              <a:gdLst/>
              <a:ahLst/>
              <a:cxnLst>
                <a:cxn ang="0">
                  <a:pos x="0" y="14"/>
                </a:cxn>
                <a:cxn ang="0">
                  <a:pos x="34" y="46"/>
                </a:cxn>
                <a:cxn ang="0">
                  <a:pos x="50" y="44"/>
                </a:cxn>
                <a:cxn ang="0">
                  <a:pos x="64" y="26"/>
                </a:cxn>
                <a:cxn ang="0">
                  <a:pos x="22" y="0"/>
                </a:cxn>
                <a:cxn ang="0">
                  <a:pos x="0" y="14"/>
                </a:cxn>
              </a:cxnLst>
              <a:rect l="0" t="0" r="r" b="b"/>
              <a:pathLst>
                <a:path w="65" h="47">
                  <a:moveTo>
                    <a:pt x="0" y="14"/>
                  </a:moveTo>
                  <a:lnTo>
                    <a:pt x="34" y="46"/>
                  </a:lnTo>
                  <a:lnTo>
                    <a:pt x="50" y="44"/>
                  </a:lnTo>
                  <a:lnTo>
                    <a:pt x="64" y="26"/>
                  </a:lnTo>
                  <a:lnTo>
                    <a:pt x="22" y="0"/>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7" name="Freeform 361"/>
            <p:cNvSpPr>
              <a:spLocks/>
            </p:cNvSpPr>
            <p:nvPr/>
          </p:nvSpPr>
          <p:spPr bwMode="ltGray">
            <a:xfrm>
              <a:off x="5292710" y="4985342"/>
              <a:ext cx="13027" cy="19279"/>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8" name="Freeform 362"/>
            <p:cNvSpPr>
              <a:spLocks/>
            </p:cNvSpPr>
            <p:nvPr/>
          </p:nvSpPr>
          <p:spPr bwMode="ltGray">
            <a:xfrm>
              <a:off x="8607137" y="4771799"/>
              <a:ext cx="13027" cy="8898"/>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69" name="Freeform 363"/>
            <p:cNvSpPr>
              <a:spLocks/>
            </p:cNvSpPr>
            <p:nvPr/>
          </p:nvSpPr>
          <p:spPr bwMode="ltGray">
            <a:xfrm>
              <a:off x="8569506" y="4705067"/>
              <a:ext cx="24605"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0" name="Freeform 364"/>
            <p:cNvSpPr>
              <a:spLocks/>
            </p:cNvSpPr>
            <p:nvPr/>
          </p:nvSpPr>
          <p:spPr bwMode="ltGray">
            <a:xfrm>
              <a:off x="8540559" y="4676891"/>
              <a:ext cx="10132" cy="29659"/>
            </a:xfrm>
            <a:custGeom>
              <a:avLst/>
              <a:gdLst/>
              <a:ahLst/>
              <a:cxnLst>
                <a:cxn ang="0">
                  <a:pos x="0" y="0"/>
                </a:cxn>
                <a:cxn ang="0">
                  <a:pos x="6" y="0"/>
                </a:cxn>
                <a:cxn ang="0">
                  <a:pos x="6" y="16"/>
                </a:cxn>
                <a:cxn ang="0">
                  <a:pos x="2" y="16"/>
                </a:cxn>
                <a:cxn ang="0">
                  <a:pos x="0" y="0"/>
                </a:cxn>
              </a:cxnLst>
              <a:rect l="0" t="0" r="r" b="b"/>
              <a:pathLst>
                <a:path w="7" h="17">
                  <a:moveTo>
                    <a:pt x="0" y="0"/>
                  </a:moveTo>
                  <a:lnTo>
                    <a:pt x="6" y="0"/>
                  </a:lnTo>
                  <a:lnTo>
                    <a:pt x="6" y="16"/>
                  </a:lnTo>
                  <a:lnTo>
                    <a:pt x="2" y="1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1" name="Freeform 365"/>
            <p:cNvSpPr>
              <a:spLocks/>
            </p:cNvSpPr>
            <p:nvPr/>
          </p:nvSpPr>
          <p:spPr bwMode="ltGray">
            <a:xfrm>
              <a:off x="8485560" y="4647233"/>
              <a:ext cx="13027" cy="7415"/>
            </a:xfrm>
            <a:custGeom>
              <a:avLst/>
              <a:gdLst/>
              <a:ahLst/>
              <a:cxnLst>
                <a:cxn ang="0">
                  <a:pos x="0" y="0"/>
                </a:cxn>
                <a:cxn ang="0">
                  <a:pos x="8" y="0"/>
                </a:cxn>
                <a:cxn ang="0">
                  <a:pos x="6" y="4"/>
                </a:cxn>
                <a:cxn ang="0">
                  <a:pos x="2" y="4"/>
                </a:cxn>
                <a:cxn ang="0">
                  <a:pos x="0" y="0"/>
                </a:cxn>
              </a:cxnLst>
              <a:rect l="0" t="0" r="r" b="b"/>
              <a:pathLst>
                <a:path w="9" h="5">
                  <a:moveTo>
                    <a:pt x="0" y="0"/>
                  </a:moveTo>
                  <a:lnTo>
                    <a:pt x="8"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2" name="Freeform 366"/>
            <p:cNvSpPr>
              <a:spLocks/>
            </p:cNvSpPr>
            <p:nvPr/>
          </p:nvSpPr>
          <p:spPr bwMode="ltGray">
            <a:xfrm>
              <a:off x="8443587" y="4636853"/>
              <a:ext cx="21709" cy="11864"/>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3" name="Freeform 367"/>
            <p:cNvSpPr>
              <a:spLocks/>
            </p:cNvSpPr>
            <p:nvPr/>
          </p:nvSpPr>
          <p:spPr bwMode="ltGray">
            <a:xfrm>
              <a:off x="8420430" y="4592364"/>
              <a:ext cx="18815" cy="11864"/>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4" name="Freeform 368"/>
            <p:cNvSpPr>
              <a:spLocks/>
            </p:cNvSpPr>
            <p:nvPr/>
          </p:nvSpPr>
          <p:spPr bwMode="ltGray">
            <a:xfrm>
              <a:off x="8128065" y="5428741"/>
              <a:ext cx="13026" cy="8898"/>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5" name="Freeform 369"/>
            <p:cNvSpPr>
              <a:spLocks/>
            </p:cNvSpPr>
            <p:nvPr/>
          </p:nvSpPr>
          <p:spPr bwMode="ltGray">
            <a:xfrm>
              <a:off x="8088986" y="5362008"/>
              <a:ext cx="26052"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6" name="Freeform 370"/>
            <p:cNvSpPr>
              <a:spLocks/>
            </p:cNvSpPr>
            <p:nvPr/>
          </p:nvSpPr>
          <p:spPr bwMode="ltGray">
            <a:xfrm>
              <a:off x="7944252" y="5694187"/>
              <a:ext cx="13027" cy="7415"/>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7" name="Freeform 371"/>
            <p:cNvSpPr>
              <a:spLocks/>
            </p:cNvSpPr>
            <p:nvPr/>
          </p:nvSpPr>
          <p:spPr bwMode="ltGray">
            <a:xfrm>
              <a:off x="7906620" y="5605210"/>
              <a:ext cx="24605" cy="16313"/>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8" name="Freeform 372"/>
            <p:cNvSpPr>
              <a:spLocks/>
            </p:cNvSpPr>
            <p:nvPr/>
          </p:nvSpPr>
          <p:spPr bwMode="ltGray">
            <a:xfrm>
              <a:off x="7947146" y="6315538"/>
              <a:ext cx="24605"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79" name="Freeform 373"/>
            <p:cNvSpPr>
              <a:spLocks/>
            </p:cNvSpPr>
            <p:nvPr/>
          </p:nvSpPr>
          <p:spPr bwMode="ltGray">
            <a:xfrm>
              <a:off x="7999251" y="6471246"/>
              <a:ext cx="23157" cy="16313"/>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0" name="Freeform 374"/>
            <p:cNvSpPr>
              <a:spLocks/>
            </p:cNvSpPr>
            <p:nvPr/>
          </p:nvSpPr>
          <p:spPr bwMode="ltGray">
            <a:xfrm>
              <a:off x="8258327" y="6282914"/>
              <a:ext cx="23157"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1" name="Freeform 375"/>
            <p:cNvSpPr>
              <a:spLocks/>
            </p:cNvSpPr>
            <p:nvPr/>
          </p:nvSpPr>
          <p:spPr bwMode="ltGray">
            <a:xfrm>
              <a:off x="8320562" y="6044160"/>
              <a:ext cx="24605" cy="16313"/>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2" name="Freeform 376"/>
            <p:cNvSpPr>
              <a:spLocks/>
            </p:cNvSpPr>
            <p:nvPr/>
          </p:nvSpPr>
          <p:spPr bwMode="ltGray">
            <a:xfrm>
              <a:off x="1230003" y="2093613"/>
              <a:ext cx="248944" cy="557584"/>
            </a:xfrm>
            <a:custGeom>
              <a:avLst/>
              <a:gdLst/>
              <a:ahLst/>
              <a:cxnLst>
                <a:cxn ang="0">
                  <a:pos x="2" y="324"/>
                </a:cxn>
                <a:cxn ang="0">
                  <a:pos x="8" y="316"/>
                </a:cxn>
                <a:cxn ang="0">
                  <a:pos x="12" y="308"/>
                </a:cxn>
                <a:cxn ang="0">
                  <a:pos x="16" y="300"/>
                </a:cxn>
                <a:cxn ang="0">
                  <a:pos x="20" y="292"/>
                </a:cxn>
                <a:cxn ang="0">
                  <a:pos x="20" y="284"/>
                </a:cxn>
                <a:cxn ang="0">
                  <a:pos x="26" y="276"/>
                </a:cxn>
                <a:cxn ang="0">
                  <a:pos x="26" y="268"/>
                </a:cxn>
                <a:cxn ang="0">
                  <a:pos x="30" y="260"/>
                </a:cxn>
                <a:cxn ang="0">
                  <a:pos x="32" y="252"/>
                </a:cxn>
                <a:cxn ang="0">
                  <a:pos x="34" y="244"/>
                </a:cxn>
                <a:cxn ang="0">
                  <a:pos x="36" y="236"/>
                </a:cxn>
                <a:cxn ang="0">
                  <a:pos x="42" y="230"/>
                </a:cxn>
                <a:cxn ang="0">
                  <a:pos x="46" y="222"/>
                </a:cxn>
                <a:cxn ang="0">
                  <a:pos x="52" y="212"/>
                </a:cxn>
                <a:cxn ang="0">
                  <a:pos x="56" y="204"/>
                </a:cxn>
                <a:cxn ang="0">
                  <a:pos x="60" y="194"/>
                </a:cxn>
                <a:cxn ang="0">
                  <a:pos x="62" y="186"/>
                </a:cxn>
                <a:cxn ang="0">
                  <a:pos x="66" y="176"/>
                </a:cxn>
                <a:cxn ang="0">
                  <a:pos x="72" y="164"/>
                </a:cxn>
                <a:cxn ang="0">
                  <a:pos x="76" y="156"/>
                </a:cxn>
                <a:cxn ang="0">
                  <a:pos x="82" y="148"/>
                </a:cxn>
                <a:cxn ang="0">
                  <a:pos x="88" y="140"/>
                </a:cxn>
                <a:cxn ang="0">
                  <a:pos x="92" y="130"/>
                </a:cxn>
                <a:cxn ang="0">
                  <a:pos x="98" y="124"/>
                </a:cxn>
                <a:cxn ang="0">
                  <a:pos x="104" y="116"/>
                </a:cxn>
                <a:cxn ang="0">
                  <a:pos x="110" y="108"/>
                </a:cxn>
                <a:cxn ang="0">
                  <a:pos x="116" y="100"/>
                </a:cxn>
                <a:cxn ang="0">
                  <a:pos x="120" y="90"/>
                </a:cxn>
                <a:cxn ang="0">
                  <a:pos x="122" y="82"/>
                </a:cxn>
                <a:cxn ang="0">
                  <a:pos x="124" y="74"/>
                </a:cxn>
                <a:cxn ang="0">
                  <a:pos x="130" y="66"/>
                </a:cxn>
                <a:cxn ang="0">
                  <a:pos x="134" y="58"/>
                </a:cxn>
                <a:cxn ang="0">
                  <a:pos x="140" y="50"/>
                </a:cxn>
                <a:cxn ang="0">
                  <a:pos x="146" y="44"/>
                </a:cxn>
                <a:cxn ang="0">
                  <a:pos x="154" y="34"/>
                </a:cxn>
                <a:cxn ang="0">
                  <a:pos x="158" y="26"/>
                </a:cxn>
                <a:cxn ang="0">
                  <a:pos x="162" y="18"/>
                </a:cxn>
                <a:cxn ang="0">
                  <a:pos x="166" y="10"/>
                </a:cxn>
                <a:cxn ang="0">
                  <a:pos x="170" y="2"/>
                </a:cxn>
              </a:cxnLst>
              <a:rect l="0" t="0" r="r" b="b"/>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3" name="Freeform 377"/>
            <p:cNvSpPr>
              <a:spLocks/>
            </p:cNvSpPr>
            <p:nvPr/>
          </p:nvSpPr>
          <p:spPr bwMode="ltGray">
            <a:xfrm>
              <a:off x="2442881" y="4294293"/>
              <a:ext cx="37631" cy="17795"/>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4" name="Freeform 378"/>
            <p:cNvSpPr>
              <a:spLocks/>
            </p:cNvSpPr>
            <p:nvPr/>
          </p:nvSpPr>
          <p:spPr bwMode="ltGray">
            <a:xfrm>
              <a:off x="2516695" y="4328401"/>
              <a:ext cx="4343" cy="5932"/>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5" name="Freeform 379"/>
            <p:cNvSpPr>
              <a:spLocks/>
            </p:cNvSpPr>
            <p:nvPr/>
          </p:nvSpPr>
          <p:spPr bwMode="ltGray">
            <a:xfrm>
              <a:off x="2549985" y="4365474"/>
              <a:ext cx="10131" cy="17795"/>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nvGrpSpPr>
            <p:cNvPr id="386" name="Group 380"/>
            <p:cNvGrpSpPr>
              <a:grpSpLocks/>
            </p:cNvGrpSpPr>
            <p:nvPr/>
          </p:nvGrpSpPr>
          <p:grpSpPr bwMode="auto">
            <a:xfrm>
              <a:off x="685800" y="1890455"/>
              <a:ext cx="4009154" cy="1646065"/>
              <a:chOff x="252" y="875"/>
              <a:chExt cx="2765" cy="1087"/>
            </a:xfrm>
            <a:grpFill/>
          </p:grpSpPr>
          <p:sp>
            <p:nvSpPr>
              <p:cNvPr id="774" name="Freeform 381"/>
              <p:cNvSpPr>
                <a:spLocks/>
              </p:cNvSpPr>
              <p:nvPr/>
            </p:nvSpPr>
            <p:spPr bwMode="ltGray">
              <a:xfrm>
                <a:off x="2455" y="1483"/>
                <a:ext cx="135" cy="248"/>
              </a:xfrm>
              <a:custGeom>
                <a:avLst/>
                <a:gdLst/>
                <a:ahLst/>
                <a:cxnLst>
                  <a:cxn ang="0">
                    <a:pos x="48" y="18"/>
                  </a:cxn>
                  <a:cxn ang="0">
                    <a:pos x="62" y="2"/>
                  </a:cxn>
                  <a:cxn ang="0">
                    <a:pos x="70" y="0"/>
                  </a:cxn>
                  <a:cxn ang="0">
                    <a:pos x="72" y="6"/>
                  </a:cxn>
                  <a:cxn ang="0">
                    <a:pos x="68" y="14"/>
                  </a:cxn>
                  <a:cxn ang="0">
                    <a:pos x="64" y="22"/>
                  </a:cxn>
                  <a:cxn ang="0">
                    <a:pos x="54" y="30"/>
                  </a:cxn>
                  <a:cxn ang="0">
                    <a:pos x="56" y="36"/>
                  </a:cxn>
                  <a:cxn ang="0">
                    <a:pos x="70" y="38"/>
                  </a:cxn>
                  <a:cxn ang="0">
                    <a:pos x="80" y="38"/>
                  </a:cxn>
                  <a:cxn ang="0">
                    <a:pos x="84" y="48"/>
                  </a:cxn>
                  <a:cxn ang="0">
                    <a:pos x="76" y="56"/>
                  </a:cxn>
                  <a:cxn ang="0">
                    <a:pos x="72" y="64"/>
                  </a:cxn>
                  <a:cxn ang="0">
                    <a:pos x="70" y="70"/>
                  </a:cxn>
                  <a:cxn ang="0">
                    <a:pos x="64" y="78"/>
                  </a:cxn>
                  <a:cxn ang="0">
                    <a:pos x="76" y="82"/>
                  </a:cxn>
                  <a:cxn ang="0">
                    <a:pos x="84" y="90"/>
                  </a:cxn>
                  <a:cxn ang="0">
                    <a:pos x="86" y="104"/>
                  </a:cxn>
                  <a:cxn ang="0">
                    <a:pos x="96" y="110"/>
                  </a:cxn>
                  <a:cxn ang="0">
                    <a:pos x="104" y="118"/>
                  </a:cxn>
                  <a:cxn ang="0">
                    <a:pos x="110" y="132"/>
                  </a:cxn>
                  <a:cxn ang="0">
                    <a:pos x="112" y="148"/>
                  </a:cxn>
                  <a:cxn ang="0">
                    <a:pos x="128" y="150"/>
                  </a:cxn>
                  <a:cxn ang="0">
                    <a:pos x="132" y="162"/>
                  </a:cxn>
                  <a:cxn ang="0">
                    <a:pos x="124" y="176"/>
                  </a:cxn>
                  <a:cxn ang="0">
                    <a:pos x="128" y="182"/>
                  </a:cxn>
                  <a:cxn ang="0">
                    <a:pos x="130" y="188"/>
                  </a:cxn>
                  <a:cxn ang="0">
                    <a:pos x="114" y="196"/>
                  </a:cxn>
                  <a:cxn ang="0">
                    <a:pos x="94" y="198"/>
                  </a:cxn>
                  <a:cxn ang="0">
                    <a:pos x="80" y="200"/>
                  </a:cxn>
                  <a:cxn ang="0">
                    <a:pos x="68" y="202"/>
                  </a:cxn>
                  <a:cxn ang="0">
                    <a:pos x="56" y="208"/>
                  </a:cxn>
                  <a:cxn ang="0">
                    <a:pos x="46" y="212"/>
                  </a:cxn>
                  <a:cxn ang="0">
                    <a:pos x="34" y="216"/>
                  </a:cxn>
                  <a:cxn ang="0">
                    <a:pos x="22" y="216"/>
                  </a:cxn>
                  <a:cxn ang="0">
                    <a:pos x="28" y="206"/>
                  </a:cxn>
                  <a:cxn ang="0">
                    <a:pos x="38" y="198"/>
                  </a:cxn>
                  <a:cxn ang="0">
                    <a:pos x="46" y="188"/>
                  </a:cxn>
                  <a:cxn ang="0">
                    <a:pos x="50" y="182"/>
                  </a:cxn>
                  <a:cxn ang="0">
                    <a:pos x="38" y="180"/>
                  </a:cxn>
                  <a:cxn ang="0">
                    <a:pos x="32" y="172"/>
                  </a:cxn>
                  <a:cxn ang="0">
                    <a:pos x="38" y="168"/>
                  </a:cxn>
                  <a:cxn ang="0">
                    <a:pos x="46" y="162"/>
                  </a:cxn>
                  <a:cxn ang="0">
                    <a:pos x="44" y="154"/>
                  </a:cxn>
                  <a:cxn ang="0">
                    <a:pos x="42" y="146"/>
                  </a:cxn>
                  <a:cxn ang="0">
                    <a:pos x="48" y="138"/>
                  </a:cxn>
                  <a:cxn ang="0">
                    <a:pos x="62" y="136"/>
                  </a:cxn>
                  <a:cxn ang="0">
                    <a:pos x="64" y="128"/>
                  </a:cxn>
                  <a:cxn ang="0">
                    <a:pos x="56" y="116"/>
                  </a:cxn>
                  <a:cxn ang="0">
                    <a:pos x="42" y="108"/>
                  </a:cxn>
                  <a:cxn ang="0">
                    <a:pos x="36" y="98"/>
                  </a:cxn>
                  <a:cxn ang="0">
                    <a:pos x="34" y="90"/>
                  </a:cxn>
                  <a:cxn ang="0">
                    <a:pos x="22" y="92"/>
                  </a:cxn>
                  <a:cxn ang="0">
                    <a:pos x="12" y="82"/>
                  </a:cxn>
                  <a:cxn ang="0">
                    <a:pos x="18" y="62"/>
                  </a:cxn>
                  <a:cxn ang="0">
                    <a:pos x="18" y="54"/>
                  </a:cxn>
                  <a:cxn ang="0">
                    <a:pos x="8" y="44"/>
                  </a:cxn>
                  <a:cxn ang="0">
                    <a:pos x="0" y="36"/>
                  </a:cxn>
                  <a:cxn ang="0">
                    <a:pos x="8" y="26"/>
                  </a:cxn>
                  <a:cxn ang="0">
                    <a:pos x="16" y="28"/>
                  </a:cxn>
                  <a:cxn ang="0">
                    <a:pos x="16" y="36"/>
                  </a:cxn>
                  <a:cxn ang="0">
                    <a:pos x="22" y="30"/>
                  </a:cxn>
                  <a:cxn ang="0">
                    <a:pos x="28" y="20"/>
                  </a:cxn>
                </a:cxnLst>
                <a:rect l="0" t="0" r="r" b="b"/>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5" name="Freeform 382"/>
              <p:cNvSpPr>
                <a:spLocks/>
              </p:cNvSpPr>
              <p:nvPr/>
            </p:nvSpPr>
            <p:spPr bwMode="ltGray">
              <a:xfrm>
                <a:off x="2644" y="1602"/>
                <a:ext cx="140" cy="191"/>
              </a:xfrm>
              <a:custGeom>
                <a:avLst/>
                <a:gdLst/>
                <a:ahLst/>
                <a:cxnLst>
                  <a:cxn ang="0">
                    <a:pos x="64" y="4"/>
                  </a:cxn>
                  <a:cxn ang="0">
                    <a:pos x="68" y="6"/>
                  </a:cxn>
                  <a:cxn ang="0">
                    <a:pos x="72" y="8"/>
                  </a:cxn>
                  <a:cxn ang="0">
                    <a:pos x="74" y="12"/>
                  </a:cxn>
                  <a:cxn ang="0">
                    <a:pos x="78" y="14"/>
                  </a:cxn>
                  <a:cxn ang="0">
                    <a:pos x="84" y="16"/>
                  </a:cxn>
                  <a:cxn ang="0">
                    <a:pos x="92" y="14"/>
                  </a:cxn>
                  <a:cxn ang="0">
                    <a:pos x="120" y="4"/>
                  </a:cxn>
                  <a:cxn ang="0">
                    <a:pos x="122" y="12"/>
                  </a:cxn>
                  <a:cxn ang="0">
                    <a:pos x="124" y="16"/>
                  </a:cxn>
                  <a:cxn ang="0">
                    <a:pos x="126" y="18"/>
                  </a:cxn>
                  <a:cxn ang="0">
                    <a:pos x="132" y="20"/>
                  </a:cxn>
                  <a:cxn ang="0">
                    <a:pos x="136" y="20"/>
                  </a:cxn>
                  <a:cxn ang="0">
                    <a:pos x="140" y="26"/>
                  </a:cxn>
                  <a:cxn ang="0">
                    <a:pos x="138" y="30"/>
                  </a:cxn>
                  <a:cxn ang="0">
                    <a:pos x="134" y="32"/>
                  </a:cxn>
                  <a:cxn ang="0">
                    <a:pos x="132" y="38"/>
                  </a:cxn>
                  <a:cxn ang="0">
                    <a:pos x="130" y="42"/>
                  </a:cxn>
                  <a:cxn ang="0">
                    <a:pos x="130" y="46"/>
                  </a:cxn>
                  <a:cxn ang="0">
                    <a:pos x="130" y="52"/>
                  </a:cxn>
                  <a:cxn ang="0">
                    <a:pos x="132" y="62"/>
                  </a:cxn>
                  <a:cxn ang="0">
                    <a:pos x="134" y="68"/>
                  </a:cxn>
                  <a:cxn ang="0">
                    <a:pos x="136" y="76"/>
                  </a:cxn>
                  <a:cxn ang="0">
                    <a:pos x="136" y="80"/>
                  </a:cxn>
                  <a:cxn ang="0">
                    <a:pos x="132" y="86"/>
                  </a:cxn>
                  <a:cxn ang="0">
                    <a:pos x="126" y="90"/>
                  </a:cxn>
                  <a:cxn ang="0">
                    <a:pos x="122" y="94"/>
                  </a:cxn>
                  <a:cxn ang="0">
                    <a:pos x="118" y="98"/>
                  </a:cxn>
                  <a:cxn ang="0">
                    <a:pos x="110" y="100"/>
                  </a:cxn>
                  <a:cxn ang="0">
                    <a:pos x="108" y="104"/>
                  </a:cxn>
                  <a:cxn ang="0">
                    <a:pos x="128" y="136"/>
                  </a:cxn>
                  <a:cxn ang="0">
                    <a:pos x="130" y="138"/>
                  </a:cxn>
                  <a:cxn ang="0">
                    <a:pos x="132" y="146"/>
                  </a:cxn>
                  <a:cxn ang="0">
                    <a:pos x="130" y="154"/>
                  </a:cxn>
                  <a:cxn ang="0">
                    <a:pos x="124" y="162"/>
                  </a:cxn>
                  <a:cxn ang="0">
                    <a:pos x="112" y="166"/>
                  </a:cxn>
                  <a:cxn ang="0">
                    <a:pos x="94" y="168"/>
                  </a:cxn>
                  <a:cxn ang="0">
                    <a:pos x="74" y="168"/>
                  </a:cxn>
                  <a:cxn ang="0">
                    <a:pos x="54" y="170"/>
                  </a:cxn>
                  <a:cxn ang="0">
                    <a:pos x="28" y="166"/>
                  </a:cxn>
                  <a:cxn ang="0">
                    <a:pos x="20" y="152"/>
                  </a:cxn>
                  <a:cxn ang="0">
                    <a:pos x="0" y="110"/>
                  </a:cxn>
                  <a:cxn ang="0">
                    <a:pos x="2" y="56"/>
                  </a:cxn>
                  <a:cxn ang="0">
                    <a:pos x="16" y="40"/>
                  </a:cxn>
                  <a:cxn ang="0">
                    <a:pos x="36" y="24"/>
                  </a:cxn>
                  <a:cxn ang="0">
                    <a:pos x="42" y="20"/>
                  </a:cxn>
                  <a:cxn ang="0">
                    <a:pos x="46" y="14"/>
                  </a:cxn>
                  <a:cxn ang="0">
                    <a:pos x="52" y="8"/>
                  </a:cxn>
                  <a:cxn ang="0">
                    <a:pos x="60" y="0"/>
                  </a:cxn>
                  <a:cxn ang="0">
                    <a:pos x="64" y="4"/>
                  </a:cxn>
                </a:cxnLst>
                <a:rect l="0" t="0" r="r" b="b"/>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6" name="Freeform 383"/>
              <p:cNvSpPr>
                <a:spLocks/>
              </p:cNvSpPr>
              <p:nvPr/>
            </p:nvSpPr>
            <p:spPr bwMode="ltGray">
              <a:xfrm>
                <a:off x="2611" y="1624"/>
                <a:ext cx="70" cy="73"/>
              </a:xfrm>
              <a:custGeom>
                <a:avLst/>
                <a:gdLst/>
                <a:ahLst/>
                <a:cxnLst>
                  <a:cxn ang="0">
                    <a:pos x="0" y="56"/>
                  </a:cxn>
                  <a:cxn ang="0">
                    <a:pos x="8" y="48"/>
                  </a:cxn>
                  <a:cxn ang="0">
                    <a:pos x="10" y="42"/>
                  </a:cxn>
                  <a:cxn ang="0">
                    <a:pos x="20" y="12"/>
                  </a:cxn>
                  <a:cxn ang="0">
                    <a:pos x="28" y="8"/>
                  </a:cxn>
                  <a:cxn ang="0">
                    <a:pos x="32" y="8"/>
                  </a:cxn>
                  <a:cxn ang="0">
                    <a:pos x="36" y="8"/>
                  </a:cxn>
                  <a:cxn ang="0">
                    <a:pos x="54" y="8"/>
                  </a:cxn>
                  <a:cxn ang="0">
                    <a:pos x="58" y="8"/>
                  </a:cxn>
                  <a:cxn ang="0">
                    <a:pos x="62" y="2"/>
                  </a:cxn>
                  <a:cxn ang="0">
                    <a:pos x="68" y="0"/>
                  </a:cxn>
                  <a:cxn ang="0">
                    <a:pos x="70" y="4"/>
                  </a:cxn>
                  <a:cxn ang="0">
                    <a:pos x="70" y="8"/>
                  </a:cxn>
                  <a:cxn ang="0">
                    <a:pos x="64" y="8"/>
                  </a:cxn>
                  <a:cxn ang="0">
                    <a:pos x="60" y="12"/>
                  </a:cxn>
                  <a:cxn ang="0">
                    <a:pos x="58" y="18"/>
                  </a:cxn>
                  <a:cxn ang="0">
                    <a:pos x="56" y="26"/>
                  </a:cxn>
                  <a:cxn ang="0">
                    <a:pos x="56" y="32"/>
                  </a:cxn>
                  <a:cxn ang="0">
                    <a:pos x="56" y="38"/>
                  </a:cxn>
                  <a:cxn ang="0">
                    <a:pos x="56" y="42"/>
                  </a:cxn>
                  <a:cxn ang="0">
                    <a:pos x="54" y="46"/>
                  </a:cxn>
                  <a:cxn ang="0">
                    <a:pos x="48" y="50"/>
                  </a:cxn>
                  <a:cxn ang="0">
                    <a:pos x="44" y="56"/>
                  </a:cxn>
                  <a:cxn ang="0">
                    <a:pos x="40" y="58"/>
                  </a:cxn>
                  <a:cxn ang="0">
                    <a:pos x="36" y="62"/>
                  </a:cxn>
                  <a:cxn ang="0">
                    <a:pos x="12" y="64"/>
                  </a:cxn>
                  <a:cxn ang="0">
                    <a:pos x="4" y="60"/>
                  </a:cxn>
                  <a:cxn ang="0">
                    <a:pos x="0" y="56"/>
                  </a:cxn>
                </a:cxnLst>
                <a:rect l="0" t="0" r="r" b="b"/>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7" name="Freeform 384"/>
              <p:cNvSpPr>
                <a:spLocks/>
              </p:cNvSpPr>
              <p:nvPr/>
            </p:nvSpPr>
            <p:spPr bwMode="ltGray">
              <a:xfrm>
                <a:off x="2648" y="1772"/>
                <a:ext cx="77" cy="50"/>
              </a:xfrm>
              <a:custGeom>
                <a:avLst/>
                <a:gdLst/>
                <a:ahLst/>
                <a:cxnLst>
                  <a:cxn ang="0">
                    <a:pos x="30" y="4"/>
                  </a:cxn>
                  <a:cxn ang="0">
                    <a:pos x="40" y="6"/>
                  </a:cxn>
                  <a:cxn ang="0">
                    <a:pos x="52" y="2"/>
                  </a:cxn>
                  <a:cxn ang="0">
                    <a:pos x="54" y="2"/>
                  </a:cxn>
                  <a:cxn ang="0">
                    <a:pos x="58" y="2"/>
                  </a:cxn>
                  <a:cxn ang="0">
                    <a:pos x="62" y="0"/>
                  </a:cxn>
                  <a:cxn ang="0">
                    <a:pos x="64" y="4"/>
                  </a:cxn>
                  <a:cxn ang="0">
                    <a:pos x="64" y="8"/>
                  </a:cxn>
                  <a:cxn ang="0">
                    <a:pos x="62" y="14"/>
                  </a:cxn>
                  <a:cxn ang="0">
                    <a:pos x="62" y="16"/>
                  </a:cxn>
                  <a:cxn ang="0">
                    <a:pos x="64" y="18"/>
                  </a:cxn>
                  <a:cxn ang="0">
                    <a:pos x="64" y="20"/>
                  </a:cxn>
                  <a:cxn ang="0">
                    <a:pos x="68" y="22"/>
                  </a:cxn>
                  <a:cxn ang="0">
                    <a:pos x="72" y="26"/>
                  </a:cxn>
                  <a:cxn ang="0">
                    <a:pos x="76" y="28"/>
                  </a:cxn>
                  <a:cxn ang="0">
                    <a:pos x="70" y="40"/>
                  </a:cxn>
                  <a:cxn ang="0">
                    <a:pos x="58" y="42"/>
                  </a:cxn>
                  <a:cxn ang="0">
                    <a:pos x="40" y="44"/>
                  </a:cxn>
                  <a:cxn ang="0">
                    <a:pos x="14" y="44"/>
                  </a:cxn>
                  <a:cxn ang="0">
                    <a:pos x="0" y="32"/>
                  </a:cxn>
                  <a:cxn ang="0">
                    <a:pos x="2" y="22"/>
                  </a:cxn>
                  <a:cxn ang="0">
                    <a:pos x="14" y="4"/>
                  </a:cxn>
                  <a:cxn ang="0">
                    <a:pos x="30" y="4"/>
                  </a:cxn>
                </a:cxnLst>
                <a:rect l="0" t="0" r="r" b="b"/>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8" name="Freeform 385"/>
              <p:cNvSpPr>
                <a:spLocks/>
              </p:cNvSpPr>
              <p:nvPr/>
            </p:nvSpPr>
            <p:spPr bwMode="ltGray">
              <a:xfrm>
                <a:off x="2644" y="1712"/>
                <a:ext cx="23" cy="32"/>
              </a:xfrm>
              <a:custGeom>
                <a:avLst/>
                <a:gdLst/>
                <a:ahLst/>
                <a:cxnLst>
                  <a:cxn ang="0">
                    <a:pos x="20" y="0"/>
                  </a:cxn>
                  <a:cxn ang="0">
                    <a:pos x="22" y="0"/>
                  </a:cxn>
                  <a:cxn ang="0">
                    <a:pos x="20" y="10"/>
                  </a:cxn>
                  <a:cxn ang="0">
                    <a:pos x="20" y="16"/>
                  </a:cxn>
                  <a:cxn ang="0">
                    <a:pos x="20" y="18"/>
                  </a:cxn>
                  <a:cxn ang="0">
                    <a:pos x="18" y="20"/>
                  </a:cxn>
                  <a:cxn ang="0">
                    <a:pos x="12" y="24"/>
                  </a:cxn>
                  <a:cxn ang="0">
                    <a:pos x="4" y="28"/>
                  </a:cxn>
                  <a:cxn ang="0">
                    <a:pos x="0" y="26"/>
                  </a:cxn>
                  <a:cxn ang="0">
                    <a:pos x="0" y="8"/>
                  </a:cxn>
                  <a:cxn ang="0">
                    <a:pos x="6" y="2"/>
                  </a:cxn>
                  <a:cxn ang="0">
                    <a:pos x="20" y="0"/>
                  </a:cxn>
                </a:cxnLst>
                <a:rect l="0" t="0" r="r" b="b"/>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9" name="Freeform 386"/>
              <p:cNvSpPr>
                <a:spLocks/>
              </p:cNvSpPr>
              <p:nvPr/>
            </p:nvSpPr>
            <p:spPr bwMode="ltGray">
              <a:xfrm>
                <a:off x="2601" y="1687"/>
                <a:ext cx="66" cy="55"/>
              </a:xfrm>
              <a:custGeom>
                <a:avLst/>
                <a:gdLst/>
                <a:ahLst/>
                <a:cxnLst>
                  <a:cxn ang="0">
                    <a:pos x="0" y="8"/>
                  </a:cxn>
                  <a:cxn ang="0">
                    <a:pos x="10" y="0"/>
                  </a:cxn>
                  <a:cxn ang="0">
                    <a:pos x="22" y="2"/>
                  </a:cxn>
                  <a:cxn ang="0">
                    <a:pos x="30" y="0"/>
                  </a:cxn>
                  <a:cxn ang="0">
                    <a:pos x="34" y="0"/>
                  </a:cxn>
                  <a:cxn ang="0">
                    <a:pos x="38" y="0"/>
                  </a:cxn>
                  <a:cxn ang="0">
                    <a:pos x="48" y="0"/>
                  </a:cxn>
                  <a:cxn ang="0">
                    <a:pos x="52" y="2"/>
                  </a:cxn>
                  <a:cxn ang="0">
                    <a:pos x="52" y="6"/>
                  </a:cxn>
                  <a:cxn ang="0">
                    <a:pos x="52" y="10"/>
                  </a:cxn>
                  <a:cxn ang="0">
                    <a:pos x="54" y="14"/>
                  </a:cxn>
                  <a:cxn ang="0">
                    <a:pos x="56" y="14"/>
                  </a:cxn>
                  <a:cxn ang="0">
                    <a:pos x="60" y="16"/>
                  </a:cxn>
                  <a:cxn ang="0">
                    <a:pos x="64" y="18"/>
                  </a:cxn>
                  <a:cxn ang="0">
                    <a:pos x="66" y="22"/>
                  </a:cxn>
                  <a:cxn ang="0">
                    <a:pos x="62" y="24"/>
                  </a:cxn>
                  <a:cxn ang="0">
                    <a:pos x="58" y="26"/>
                  </a:cxn>
                  <a:cxn ang="0">
                    <a:pos x="54" y="28"/>
                  </a:cxn>
                  <a:cxn ang="0">
                    <a:pos x="52" y="30"/>
                  </a:cxn>
                  <a:cxn ang="0">
                    <a:pos x="50" y="34"/>
                  </a:cxn>
                  <a:cxn ang="0">
                    <a:pos x="48" y="38"/>
                  </a:cxn>
                  <a:cxn ang="0">
                    <a:pos x="48" y="40"/>
                  </a:cxn>
                  <a:cxn ang="0">
                    <a:pos x="48" y="46"/>
                  </a:cxn>
                  <a:cxn ang="0">
                    <a:pos x="48" y="48"/>
                  </a:cxn>
                  <a:cxn ang="0">
                    <a:pos x="36" y="48"/>
                  </a:cxn>
                  <a:cxn ang="0">
                    <a:pos x="22" y="34"/>
                  </a:cxn>
                  <a:cxn ang="0">
                    <a:pos x="6" y="14"/>
                  </a:cxn>
                  <a:cxn ang="0">
                    <a:pos x="0" y="10"/>
                  </a:cxn>
                  <a:cxn ang="0">
                    <a:pos x="0" y="8"/>
                  </a:cxn>
                </a:cxnLst>
                <a:rect l="0" t="0" r="r" b="b"/>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80" name="Freeform 387"/>
              <p:cNvSpPr>
                <a:spLocks/>
              </p:cNvSpPr>
              <p:nvPr/>
            </p:nvSpPr>
            <p:spPr bwMode="ltGray">
              <a:xfrm>
                <a:off x="2630" y="1139"/>
                <a:ext cx="387" cy="381"/>
              </a:xfrm>
              <a:custGeom>
                <a:avLst/>
                <a:gdLst/>
                <a:ahLst/>
                <a:cxnLst>
                  <a:cxn ang="0">
                    <a:pos x="360" y="44"/>
                  </a:cxn>
                  <a:cxn ang="0">
                    <a:pos x="378" y="46"/>
                  </a:cxn>
                  <a:cxn ang="0">
                    <a:pos x="388" y="38"/>
                  </a:cxn>
                  <a:cxn ang="0">
                    <a:pos x="368" y="38"/>
                  </a:cxn>
                  <a:cxn ang="0">
                    <a:pos x="348" y="36"/>
                  </a:cxn>
                  <a:cxn ang="0">
                    <a:pos x="344" y="32"/>
                  </a:cxn>
                  <a:cxn ang="0">
                    <a:pos x="350" y="18"/>
                  </a:cxn>
                  <a:cxn ang="0">
                    <a:pos x="334" y="8"/>
                  </a:cxn>
                  <a:cxn ang="0">
                    <a:pos x="316" y="18"/>
                  </a:cxn>
                  <a:cxn ang="0">
                    <a:pos x="316" y="4"/>
                  </a:cxn>
                  <a:cxn ang="0">
                    <a:pos x="294" y="8"/>
                  </a:cxn>
                  <a:cxn ang="0">
                    <a:pos x="284" y="18"/>
                  </a:cxn>
                  <a:cxn ang="0">
                    <a:pos x="278" y="32"/>
                  </a:cxn>
                  <a:cxn ang="0">
                    <a:pos x="278" y="14"/>
                  </a:cxn>
                  <a:cxn ang="0">
                    <a:pos x="276" y="2"/>
                  </a:cxn>
                  <a:cxn ang="0">
                    <a:pos x="262" y="14"/>
                  </a:cxn>
                  <a:cxn ang="0">
                    <a:pos x="250" y="12"/>
                  </a:cxn>
                  <a:cxn ang="0">
                    <a:pos x="238" y="6"/>
                  </a:cxn>
                  <a:cxn ang="0">
                    <a:pos x="226" y="22"/>
                  </a:cxn>
                  <a:cxn ang="0">
                    <a:pos x="210" y="36"/>
                  </a:cxn>
                  <a:cxn ang="0">
                    <a:pos x="194" y="32"/>
                  </a:cxn>
                  <a:cxn ang="0">
                    <a:pos x="178" y="40"/>
                  </a:cxn>
                  <a:cxn ang="0">
                    <a:pos x="164" y="50"/>
                  </a:cxn>
                  <a:cxn ang="0">
                    <a:pos x="156" y="62"/>
                  </a:cxn>
                  <a:cxn ang="0">
                    <a:pos x="138" y="52"/>
                  </a:cxn>
                  <a:cxn ang="0">
                    <a:pos x="132" y="68"/>
                  </a:cxn>
                  <a:cxn ang="0">
                    <a:pos x="126" y="78"/>
                  </a:cxn>
                  <a:cxn ang="0">
                    <a:pos x="116" y="90"/>
                  </a:cxn>
                  <a:cxn ang="0">
                    <a:pos x="138" y="80"/>
                  </a:cxn>
                  <a:cxn ang="0">
                    <a:pos x="152" y="84"/>
                  </a:cxn>
                  <a:cxn ang="0">
                    <a:pos x="138" y="92"/>
                  </a:cxn>
                  <a:cxn ang="0">
                    <a:pos x="132" y="106"/>
                  </a:cxn>
                  <a:cxn ang="0">
                    <a:pos x="118" y="118"/>
                  </a:cxn>
                  <a:cxn ang="0">
                    <a:pos x="112" y="144"/>
                  </a:cxn>
                  <a:cxn ang="0">
                    <a:pos x="100" y="160"/>
                  </a:cxn>
                  <a:cxn ang="0">
                    <a:pos x="90" y="172"/>
                  </a:cxn>
                  <a:cxn ang="0">
                    <a:pos x="76" y="178"/>
                  </a:cxn>
                  <a:cxn ang="0">
                    <a:pos x="66" y="198"/>
                  </a:cxn>
                  <a:cxn ang="0">
                    <a:pos x="50" y="198"/>
                  </a:cxn>
                  <a:cxn ang="0">
                    <a:pos x="58" y="212"/>
                  </a:cxn>
                  <a:cxn ang="0">
                    <a:pos x="42" y="214"/>
                  </a:cxn>
                  <a:cxn ang="0">
                    <a:pos x="24" y="228"/>
                  </a:cxn>
                  <a:cxn ang="0">
                    <a:pos x="4" y="234"/>
                  </a:cxn>
                  <a:cxn ang="0">
                    <a:pos x="6" y="260"/>
                  </a:cxn>
                  <a:cxn ang="0">
                    <a:pos x="8" y="282"/>
                  </a:cxn>
                  <a:cxn ang="0">
                    <a:pos x="8" y="306"/>
                  </a:cxn>
                  <a:cxn ang="0">
                    <a:pos x="18" y="328"/>
                  </a:cxn>
                  <a:cxn ang="0">
                    <a:pos x="52" y="334"/>
                  </a:cxn>
                  <a:cxn ang="0">
                    <a:pos x="82" y="312"/>
                  </a:cxn>
                  <a:cxn ang="0">
                    <a:pos x="110" y="318"/>
                  </a:cxn>
                  <a:cxn ang="0">
                    <a:pos x="120" y="214"/>
                  </a:cxn>
                  <a:cxn ang="0">
                    <a:pos x="182" y="134"/>
                  </a:cxn>
                  <a:cxn ang="0">
                    <a:pos x="290" y="86"/>
                  </a:cxn>
                  <a:cxn ang="0">
                    <a:pos x="334" y="54"/>
                  </a:cxn>
                </a:cxnLst>
                <a:rect l="0" t="0" r="r" b="b"/>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81" name="Freeform 388"/>
              <p:cNvSpPr>
                <a:spLocks/>
              </p:cNvSpPr>
              <p:nvPr/>
            </p:nvSpPr>
            <p:spPr bwMode="ltGray">
              <a:xfrm>
                <a:off x="2849" y="1175"/>
                <a:ext cx="158" cy="294"/>
              </a:xfrm>
              <a:custGeom>
                <a:avLst/>
                <a:gdLst/>
                <a:ahLst/>
                <a:cxnLst>
                  <a:cxn ang="0">
                    <a:pos x="6" y="24"/>
                  </a:cxn>
                  <a:cxn ang="0">
                    <a:pos x="28" y="36"/>
                  </a:cxn>
                  <a:cxn ang="0">
                    <a:pos x="36" y="36"/>
                  </a:cxn>
                  <a:cxn ang="0">
                    <a:pos x="46" y="30"/>
                  </a:cxn>
                  <a:cxn ang="0">
                    <a:pos x="54" y="36"/>
                  </a:cxn>
                  <a:cxn ang="0">
                    <a:pos x="64" y="36"/>
                  </a:cxn>
                  <a:cxn ang="0">
                    <a:pos x="70" y="22"/>
                  </a:cxn>
                  <a:cxn ang="0">
                    <a:pos x="72" y="8"/>
                  </a:cxn>
                  <a:cxn ang="0">
                    <a:pos x="92" y="2"/>
                  </a:cxn>
                  <a:cxn ang="0">
                    <a:pos x="110" y="8"/>
                  </a:cxn>
                  <a:cxn ang="0">
                    <a:pos x="116" y="20"/>
                  </a:cxn>
                  <a:cxn ang="0">
                    <a:pos x="110" y="28"/>
                  </a:cxn>
                  <a:cxn ang="0">
                    <a:pos x="108" y="38"/>
                  </a:cxn>
                  <a:cxn ang="0">
                    <a:pos x="104" y="48"/>
                  </a:cxn>
                  <a:cxn ang="0">
                    <a:pos x="118" y="54"/>
                  </a:cxn>
                  <a:cxn ang="0">
                    <a:pos x="126" y="92"/>
                  </a:cxn>
                  <a:cxn ang="0">
                    <a:pos x="134" y="100"/>
                  </a:cxn>
                  <a:cxn ang="0">
                    <a:pos x="138" y="112"/>
                  </a:cxn>
                  <a:cxn ang="0">
                    <a:pos x="136" y="124"/>
                  </a:cxn>
                  <a:cxn ang="0">
                    <a:pos x="134" y="136"/>
                  </a:cxn>
                  <a:cxn ang="0">
                    <a:pos x="138" y="144"/>
                  </a:cxn>
                  <a:cxn ang="0">
                    <a:pos x="140" y="160"/>
                  </a:cxn>
                  <a:cxn ang="0">
                    <a:pos x="146" y="174"/>
                  </a:cxn>
                  <a:cxn ang="0">
                    <a:pos x="158" y="184"/>
                  </a:cxn>
                  <a:cxn ang="0">
                    <a:pos x="152" y="190"/>
                  </a:cxn>
                  <a:cxn ang="0">
                    <a:pos x="144" y="198"/>
                  </a:cxn>
                  <a:cxn ang="0">
                    <a:pos x="140" y="212"/>
                  </a:cxn>
                  <a:cxn ang="0">
                    <a:pos x="134" y="226"/>
                  </a:cxn>
                  <a:cxn ang="0">
                    <a:pos x="122" y="238"/>
                  </a:cxn>
                  <a:cxn ang="0">
                    <a:pos x="114" y="244"/>
                  </a:cxn>
                  <a:cxn ang="0">
                    <a:pos x="98" y="244"/>
                  </a:cxn>
                  <a:cxn ang="0">
                    <a:pos x="80" y="248"/>
                  </a:cxn>
                  <a:cxn ang="0">
                    <a:pos x="64" y="256"/>
                  </a:cxn>
                  <a:cxn ang="0">
                    <a:pos x="48" y="260"/>
                  </a:cxn>
                  <a:cxn ang="0">
                    <a:pos x="36" y="258"/>
                  </a:cxn>
                  <a:cxn ang="0">
                    <a:pos x="30" y="244"/>
                  </a:cxn>
                  <a:cxn ang="0">
                    <a:pos x="18" y="244"/>
                  </a:cxn>
                  <a:cxn ang="0">
                    <a:pos x="12" y="226"/>
                  </a:cxn>
                  <a:cxn ang="0">
                    <a:pos x="10" y="210"/>
                  </a:cxn>
                  <a:cxn ang="0">
                    <a:pos x="8" y="190"/>
                  </a:cxn>
                  <a:cxn ang="0">
                    <a:pos x="18" y="176"/>
                  </a:cxn>
                  <a:cxn ang="0">
                    <a:pos x="40" y="158"/>
                  </a:cxn>
                  <a:cxn ang="0">
                    <a:pos x="50" y="148"/>
                  </a:cxn>
                  <a:cxn ang="0">
                    <a:pos x="58" y="138"/>
                  </a:cxn>
                  <a:cxn ang="0">
                    <a:pos x="70" y="134"/>
                  </a:cxn>
                  <a:cxn ang="0">
                    <a:pos x="66" y="120"/>
                  </a:cxn>
                  <a:cxn ang="0">
                    <a:pos x="54" y="112"/>
                  </a:cxn>
                  <a:cxn ang="0">
                    <a:pos x="42" y="108"/>
                  </a:cxn>
                  <a:cxn ang="0">
                    <a:pos x="14" y="74"/>
                  </a:cxn>
                  <a:cxn ang="0">
                    <a:pos x="4" y="28"/>
                  </a:cxn>
                </a:cxnLst>
                <a:rect l="0" t="0" r="r" b="b"/>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82" name="Freeform 389"/>
              <p:cNvSpPr>
                <a:spLocks/>
              </p:cNvSpPr>
              <p:nvPr/>
            </p:nvSpPr>
            <p:spPr bwMode="ltGray">
              <a:xfrm>
                <a:off x="2750" y="1689"/>
                <a:ext cx="86" cy="77"/>
              </a:xfrm>
              <a:custGeom>
                <a:avLst/>
                <a:gdLst/>
                <a:ahLst/>
                <a:cxnLst>
                  <a:cxn ang="0">
                    <a:pos x="22" y="64"/>
                  </a:cxn>
                  <a:cxn ang="0">
                    <a:pos x="30" y="62"/>
                  </a:cxn>
                  <a:cxn ang="0">
                    <a:pos x="38" y="68"/>
                  </a:cxn>
                  <a:cxn ang="0">
                    <a:pos x="42" y="62"/>
                  </a:cxn>
                  <a:cxn ang="0">
                    <a:pos x="42" y="54"/>
                  </a:cxn>
                  <a:cxn ang="0">
                    <a:pos x="48" y="50"/>
                  </a:cxn>
                  <a:cxn ang="0">
                    <a:pos x="54" y="54"/>
                  </a:cxn>
                  <a:cxn ang="0">
                    <a:pos x="56" y="54"/>
                  </a:cxn>
                  <a:cxn ang="0">
                    <a:pos x="62" y="56"/>
                  </a:cxn>
                  <a:cxn ang="0">
                    <a:pos x="86" y="26"/>
                  </a:cxn>
                  <a:cxn ang="0">
                    <a:pos x="72" y="16"/>
                  </a:cxn>
                  <a:cxn ang="0">
                    <a:pos x="50" y="16"/>
                  </a:cxn>
                  <a:cxn ang="0">
                    <a:pos x="48" y="10"/>
                  </a:cxn>
                  <a:cxn ang="0">
                    <a:pos x="48" y="2"/>
                  </a:cxn>
                  <a:cxn ang="0">
                    <a:pos x="46" y="0"/>
                  </a:cxn>
                  <a:cxn ang="0">
                    <a:pos x="32" y="2"/>
                  </a:cxn>
                  <a:cxn ang="0">
                    <a:pos x="26" y="6"/>
                  </a:cxn>
                  <a:cxn ang="0">
                    <a:pos x="18" y="12"/>
                  </a:cxn>
                  <a:cxn ang="0">
                    <a:pos x="10" y="20"/>
                  </a:cxn>
                  <a:cxn ang="0">
                    <a:pos x="4" y="22"/>
                  </a:cxn>
                  <a:cxn ang="0">
                    <a:pos x="0" y="26"/>
                  </a:cxn>
                  <a:cxn ang="0">
                    <a:pos x="22" y="64"/>
                  </a:cxn>
                </a:cxnLst>
                <a:rect l="0" t="0" r="r" b="b"/>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83" name="Freeform 390"/>
              <p:cNvSpPr>
                <a:spLocks/>
              </p:cNvSpPr>
              <p:nvPr/>
            </p:nvSpPr>
            <p:spPr bwMode="auto">
              <a:xfrm>
                <a:off x="252" y="875"/>
                <a:ext cx="549" cy="628"/>
              </a:xfrm>
              <a:custGeom>
                <a:avLst/>
                <a:gdLst/>
                <a:ahLst/>
                <a:cxnLst>
                  <a:cxn ang="0">
                    <a:pos x="546" y="139"/>
                  </a:cxn>
                  <a:cxn ang="0">
                    <a:pos x="507" y="127"/>
                  </a:cxn>
                  <a:cxn ang="0">
                    <a:pos x="477" y="70"/>
                  </a:cxn>
                  <a:cxn ang="0">
                    <a:pos x="462" y="85"/>
                  </a:cxn>
                  <a:cxn ang="0">
                    <a:pos x="447" y="52"/>
                  </a:cxn>
                  <a:cxn ang="0">
                    <a:pos x="429" y="49"/>
                  </a:cxn>
                  <a:cxn ang="0">
                    <a:pos x="423" y="4"/>
                  </a:cxn>
                  <a:cxn ang="0">
                    <a:pos x="399" y="25"/>
                  </a:cxn>
                  <a:cxn ang="0">
                    <a:pos x="372" y="4"/>
                  </a:cxn>
                  <a:cxn ang="0">
                    <a:pos x="366" y="34"/>
                  </a:cxn>
                  <a:cxn ang="0">
                    <a:pos x="357" y="61"/>
                  </a:cxn>
                  <a:cxn ang="0">
                    <a:pos x="342" y="37"/>
                  </a:cxn>
                  <a:cxn ang="0">
                    <a:pos x="267" y="91"/>
                  </a:cxn>
                  <a:cxn ang="0">
                    <a:pos x="249" y="139"/>
                  </a:cxn>
                  <a:cxn ang="0">
                    <a:pos x="282" y="205"/>
                  </a:cxn>
                  <a:cxn ang="0">
                    <a:pos x="243" y="202"/>
                  </a:cxn>
                  <a:cxn ang="0">
                    <a:pos x="207" y="199"/>
                  </a:cxn>
                  <a:cxn ang="0">
                    <a:pos x="219" y="178"/>
                  </a:cxn>
                  <a:cxn ang="0">
                    <a:pos x="159" y="199"/>
                  </a:cxn>
                  <a:cxn ang="0">
                    <a:pos x="180" y="232"/>
                  </a:cxn>
                  <a:cxn ang="0">
                    <a:pos x="150" y="238"/>
                  </a:cxn>
                  <a:cxn ang="0">
                    <a:pos x="156" y="262"/>
                  </a:cxn>
                  <a:cxn ang="0">
                    <a:pos x="231" y="250"/>
                  </a:cxn>
                  <a:cxn ang="0">
                    <a:pos x="213" y="307"/>
                  </a:cxn>
                  <a:cxn ang="0">
                    <a:pos x="156" y="325"/>
                  </a:cxn>
                  <a:cxn ang="0">
                    <a:pos x="90" y="364"/>
                  </a:cxn>
                  <a:cxn ang="0">
                    <a:pos x="93" y="430"/>
                  </a:cxn>
                  <a:cxn ang="0">
                    <a:pos x="123" y="448"/>
                  </a:cxn>
                  <a:cxn ang="0">
                    <a:pos x="168" y="499"/>
                  </a:cxn>
                  <a:cxn ang="0">
                    <a:pos x="90" y="562"/>
                  </a:cxn>
                  <a:cxn ang="0">
                    <a:pos x="42" y="586"/>
                  </a:cxn>
                  <a:cxn ang="0">
                    <a:pos x="9" y="628"/>
                  </a:cxn>
                  <a:cxn ang="0">
                    <a:pos x="96" y="586"/>
                  </a:cxn>
                  <a:cxn ang="0">
                    <a:pos x="177" y="532"/>
                  </a:cxn>
                  <a:cxn ang="0">
                    <a:pos x="207" y="499"/>
                  </a:cxn>
                  <a:cxn ang="0">
                    <a:pos x="210" y="478"/>
                  </a:cxn>
                  <a:cxn ang="0">
                    <a:pos x="282" y="421"/>
                  </a:cxn>
                  <a:cxn ang="0">
                    <a:pos x="285" y="442"/>
                  </a:cxn>
                  <a:cxn ang="0">
                    <a:pos x="231" y="499"/>
                  </a:cxn>
                  <a:cxn ang="0">
                    <a:pos x="279" y="481"/>
                  </a:cxn>
                  <a:cxn ang="0">
                    <a:pos x="309" y="484"/>
                  </a:cxn>
                  <a:cxn ang="0">
                    <a:pos x="312" y="454"/>
                  </a:cxn>
                  <a:cxn ang="0">
                    <a:pos x="342" y="469"/>
                  </a:cxn>
                  <a:cxn ang="0">
                    <a:pos x="327" y="490"/>
                  </a:cxn>
                  <a:cxn ang="0">
                    <a:pos x="378" y="502"/>
                  </a:cxn>
                  <a:cxn ang="0">
                    <a:pos x="411" y="439"/>
                  </a:cxn>
                  <a:cxn ang="0">
                    <a:pos x="429" y="355"/>
                  </a:cxn>
                  <a:cxn ang="0">
                    <a:pos x="462" y="280"/>
                  </a:cxn>
                  <a:cxn ang="0">
                    <a:pos x="525" y="181"/>
                  </a:cxn>
                  <a:cxn ang="0">
                    <a:pos x="546" y="139"/>
                  </a:cxn>
                </a:cxnLst>
                <a:rect l="0" t="0" r="r" b="b"/>
                <a:pathLst>
                  <a:path w="549" h="628">
                    <a:moveTo>
                      <a:pt x="546" y="139"/>
                    </a:moveTo>
                    <a:cubicBezTo>
                      <a:pt x="543" y="130"/>
                      <a:pt x="518" y="138"/>
                      <a:pt x="507" y="127"/>
                    </a:cubicBezTo>
                    <a:cubicBezTo>
                      <a:pt x="496" y="116"/>
                      <a:pt x="484" y="77"/>
                      <a:pt x="477" y="70"/>
                    </a:cubicBezTo>
                    <a:cubicBezTo>
                      <a:pt x="470" y="63"/>
                      <a:pt x="467" y="88"/>
                      <a:pt x="462" y="85"/>
                    </a:cubicBezTo>
                    <a:cubicBezTo>
                      <a:pt x="457" y="82"/>
                      <a:pt x="452" y="58"/>
                      <a:pt x="447" y="52"/>
                    </a:cubicBezTo>
                    <a:cubicBezTo>
                      <a:pt x="442" y="46"/>
                      <a:pt x="433" y="57"/>
                      <a:pt x="429" y="49"/>
                    </a:cubicBezTo>
                    <a:cubicBezTo>
                      <a:pt x="425" y="41"/>
                      <a:pt x="428" y="8"/>
                      <a:pt x="423" y="4"/>
                    </a:cubicBezTo>
                    <a:cubicBezTo>
                      <a:pt x="418" y="0"/>
                      <a:pt x="407" y="25"/>
                      <a:pt x="399" y="25"/>
                    </a:cubicBezTo>
                    <a:cubicBezTo>
                      <a:pt x="391" y="25"/>
                      <a:pt x="377" y="3"/>
                      <a:pt x="372" y="4"/>
                    </a:cubicBezTo>
                    <a:cubicBezTo>
                      <a:pt x="367" y="5"/>
                      <a:pt x="368" y="25"/>
                      <a:pt x="366" y="34"/>
                    </a:cubicBezTo>
                    <a:cubicBezTo>
                      <a:pt x="364" y="43"/>
                      <a:pt x="361" y="61"/>
                      <a:pt x="357" y="61"/>
                    </a:cubicBezTo>
                    <a:cubicBezTo>
                      <a:pt x="353" y="61"/>
                      <a:pt x="357" y="32"/>
                      <a:pt x="342" y="37"/>
                    </a:cubicBezTo>
                    <a:cubicBezTo>
                      <a:pt x="327" y="42"/>
                      <a:pt x="282" y="74"/>
                      <a:pt x="267" y="91"/>
                    </a:cubicBezTo>
                    <a:cubicBezTo>
                      <a:pt x="252" y="108"/>
                      <a:pt x="247" y="120"/>
                      <a:pt x="249" y="139"/>
                    </a:cubicBezTo>
                    <a:cubicBezTo>
                      <a:pt x="251" y="158"/>
                      <a:pt x="283" y="195"/>
                      <a:pt x="282" y="205"/>
                    </a:cubicBezTo>
                    <a:cubicBezTo>
                      <a:pt x="281" y="215"/>
                      <a:pt x="255" y="203"/>
                      <a:pt x="243" y="202"/>
                    </a:cubicBezTo>
                    <a:cubicBezTo>
                      <a:pt x="231" y="201"/>
                      <a:pt x="211" y="203"/>
                      <a:pt x="207" y="199"/>
                    </a:cubicBezTo>
                    <a:cubicBezTo>
                      <a:pt x="203" y="195"/>
                      <a:pt x="227" y="178"/>
                      <a:pt x="219" y="178"/>
                    </a:cubicBezTo>
                    <a:cubicBezTo>
                      <a:pt x="211" y="178"/>
                      <a:pt x="165" y="190"/>
                      <a:pt x="159" y="199"/>
                    </a:cubicBezTo>
                    <a:cubicBezTo>
                      <a:pt x="153" y="208"/>
                      <a:pt x="181" y="226"/>
                      <a:pt x="180" y="232"/>
                    </a:cubicBezTo>
                    <a:cubicBezTo>
                      <a:pt x="179" y="238"/>
                      <a:pt x="154" y="233"/>
                      <a:pt x="150" y="238"/>
                    </a:cubicBezTo>
                    <a:cubicBezTo>
                      <a:pt x="146" y="243"/>
                      <a:pt x="143" y="260"/>
                      <a:pt x="156" y="262"/>
                    </a:cubicBezTo>
                    <a:cubicBezTo>
                      <a:pt x="169" y="264"/>
                      <a:pt x="222" y="243"/>
                      <a:pt x="231" y="250"/>
                    </a:cubicBezTo>
                    <a:cubicBezTo>
                      <a:pt x="240" y="257"/>
                      <a:pt x="225" y="295"/>
                      <a:pt x="213" y="307"/>
                    </a:cubicBezTo>
                    <a:cubicBezTo>
                      <a:pt x="201" y="319"/>
                      <a:pt x="176" y="316"/>
                      <a:pt x="156" y="325"/>
                    </a:cubicBezTo>
                    <a:cubicBezTo>
                      <a:pt x="136" y="334"/>
                      <a:pt x="100" y="347"/>
                      <a:pt x="90" y="364"/>
                    </a:cubicBezTo>
                    <a:cubicBezTo>
                      <a:pt x="80" y="381"/>
                      <a:pt x="88" y="416"/>
                      <a:pt x="93" y="430"/>
                    </a:cubicBezTo>
                    <a:cubicBezTo>
                      <a:pt x="98" y="444"/>
                      <a:pt x="111" y="437"/>
                      <a:pt x="123" y="448"/>
                    </a:cubicBezTo>
                    <a:cubicBezTo>
                      <a:pt x="135" y="459"/>
                      <a:pt x="173" y="480"/>
                      <a:pt x="168" y="499"/>
                    </a:cubicBezTo>
                    <a:cubicBezTo>
                      <a:pt x="163" y="518"/>
                      <a:pt x="111" y="547"/>
                      <a:pt x="90" y="562"/>
                    </a:cubicBezTo>
                    <a:cubicBezTo>
                      <a:pt x="69" y="577"/>
                      <a:pt x="55" y="575"/>
                      <a:pt x="42" y="586"/>
                    </a:cubicBezTo>
                    <a:cubicBezTo>
                      <a:pt x="29" y="597"/>
                      <a:pt x="0" y="628"/>
                      <a:pt x="9" y="628"/>
                    </a:cubicBezTo>
                    <a:cubicBezTo>
                      <a:pt x="18" y="628"/>
                      <a:pt x="68" y="602"/>
                      <a:pt x="96" y="586"/>
                    </a:cubicBezTo>
                    <a:cubicBezTo>
                      <a:pt x="124" y="570"/>
                      <a:pt x="158" y="547"/>
                      <a:pt x="177" y="532"/>
                    </a:cubicBezTo>
                    <a:cubicBezTo>
                      <a:pt x="196" y="517"/>
                      <a:pt x="202" y="508"/>
                      <a:pt x="207" y="499"/>
                    </a:cubicBezTo>
                    <a:cubicBezTo>
                      <a:pt x="212" y="490"/>
                      <a:pt x="198" y="491"/>
                      <a:pt x="210" y="478"/>
                    </a:cubicBezTo>
                    <a:cubicBezTo>
                      <a:pt x="222" y="465"/>
                      <a:pt x="269" y="427"/>
                      <a:pt x="282" y="421"/>
                    </a:cubicBezTo>
                    <a:cubicBezTo>
                      <a:pt x="295" y="415"/>
                      <a:pt x="294" y="429"/>
                      <a:pt x="285" y="442"/>
                    </a:cubicBezTo>
                    <a:cubicBezTo>
                      <a:pt x="276" y="455"/>
                      <a:pt x="232" y="493"/>
                      <a:pt x="231" y="499"/>
                    </a:cubicBezTo>
                    <a:cubicBezTo>
                      <a:pt x="230" y="505"/>
                      <a:pt x="266" y="483"/>
                      <a:pt x="279" y="481"/>
                    </a:cubicBezTo>
                    <a:cubicBezTo>
                      <a:pt x="292" y="479"/>
                      <a:pt x="304" y="488"/>
                      <a:pt x="309" y="484"/>
                    </a:cubicBezTo>
                    <a:cubicBezTo>
                      <a:pt x="314" y="480"/>
                      <a:pt x="307" y="456"/>
                      <a:pt x="312" y="454"/>
                    </a:cubicBezTo>
                    <a:cubicBezTo>
                      <a:pt x="317" y="452"/>
                      <a:pt x="340" y="463"/>
                      <a:pt x="342" y="469"/>
                    </a:cubicBezTo>
                    <a:cubicBezTo>
                      <a:pt x="344" y="475"/>
                      <a:pt x="321" y="485"/>
                      <a:pt x="327" y="490"/>
                    </a:cubicBezTo>
                    <a:cubicBezTo>
                      <a:pt x="333" y="495"/>
                      <a:pt x="364" y="510"/>
                      <a:pt x="378" y="502"/>
                    </a:cubicBezTo>
                    <a:cubicBezTo>
                      <a:pt x="392" y="494"/>
                      <a:pt x="403" y="463"/>
                      <a:pt x="411" y="439"/>
                    </a:cubicBezTo>
                    <a:cubicBezTo>
                      <a:pt x="419" y="415"/>
                      <a:pt x="421" y="381"/>
                      <a:pt x="429" y="355"/>
                    </a:cubicBezTo>
                    <a:cubicBezTo>
                      <a:pt x="437" y="329"/>
                      <a:pt x="446" y="309"/>
                      <a:pt x="462" y="280"/>
                    </a:cubicBezTo>
                    <a:cubicBezTo>
                      <a:pt x="478" y="251"/>
                      <a:pt x="511" y="206"/>
                      <a:pt x="525" y="181"/>
                    </a:cubicBezTo>
                    <a:cubicBezTo>
                      <a:pt x="539" y="156"/>
                      <a:pt x="549" y="148"/>
                      <a:pt x="546" y="139"/>
                    </a:cubicBezTo>
                    <a:close/>
                  </a:path>
                </a:pathLst>
              </a:custGeom>
              <a:grpFill/>
              <a:ln w="12700" cap="flat" cmpd="sng">
                <a:noFill/>
                <a:prstDash val="solid"/>
                <a:round/>
                <a:headEnd type="none" w="med" len="med"/>
                <a:tailEnd type="none" w="med" len="me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784" name="Freeform 391"/>
              <p:cNvSpPr>
                <a:spLocks/>
              </p:cNvSpPr>
              <p:nvPr/>
            </p:nvSpPr>
            <p:spPr bwMode="auto">
              <a:xfrm>
                <a:off x="620" y="1015"/>
                <a:ext cx="1084" cy="947"/>
              </a:xfrm>
              <a:custGeom>
                <a:avLst/>
                <a:gdLst/>
                <a:ahLst/>
                <a:cxnLst>
                  <a:cxn ang="0">
                    <a:pos x="244" y="92"/>
                  </a:cxn>
                  <a:cxn ang="0">
                    <a:pos x="262" y="74"/>
                  </a:cxn>
                  <a:cxn ang="0">
                    <a:pos x="295" y="59"/>
                  </a:cxn>
                  <a:cxn ang="0">
                    <a:pos x="355" y="53"/>
                  </a:cxn>
                  <a:cxn ang="0">
                    <a:pos x="388" y="71"/>
                  </a:cxn>
                  <a:cxn ang="0">
                    <a:pos x="460" y="155"/>
                  </a:cxn>
                  <a:cxn ang="0">
                    <a:pos x="466" y="173"/>
                  </a:cxn>
                  <a:cxn ang="0">
                    <a:pos x="463" y="203"/>
                  </a:cxn>
                  <a:cxn ang="0">
                    <a:pos x="547" y="242"/>
                  </a:cxn>
                  <a:cxn ang="0">
                    <a:pos x="580" y="197"/>
                  </a:cxn>
                  <a:cxn ang="0">
                    <a:pos x="670" y="236"/>
                  </a:cxn>
                  <a:cxn ang="0">
                    <a:pos x="751" y="347"/>
                  </a:cxn>
                  <a:cxn ang="0">
                    <a:pos x="706" y="368"/>
                  </a:cxn>
                  <a:cxn ang="0">
                    <a:pos x="649" y="359"/>
                  </a:cxn>
                  <a:cxn ang="0">
                    <a:pos x="679" y="407"/>
                  </a:cxn>
                  <a:cxn ang="0">
                    <a:pos x="604" y="530"/>
                  </a:cxn>
                  <a:cxn ang="0">
                    <a:pos x="631" y="596"/>
                  </a:cxn>
                  <a:cxn ang="0">
                    <a:pos x="712" y="647"/>
                  </a:cxn>
                  <a:cxn ang="0">
                    <a:pos x="730" y="719"/>
                  </a:cxn>
                  <a:cxn ang="0">
                    <a:pos x="787" y="728"/>
                  </a:cxn>
                  <a:cxn ang="0">
                    <a:pos x="829" y="638"/>
                  </a:cxn>
                  <a:cxn ang="0">
                    <a:pos x="859" y="524"/>
                  </a:cxn>
                  <a:cxn ang="0">
                    <a:pos x="859" y="455"/>
                  </a:cxn>
                  <a:cxn ang="0">
                    <a:pos x="916" y="515"/>
                  </a:cxn>
                  <a:cxn ang="0">
                    <a:pos x="940" y="542"/>
                  </a:cxn>
                  <a:cxn ang="0">
                    <a:pos x="955" y="602"/>
                  </a:cxn>
                  <a:cxn ang="0">
                    <a:pos x="1027" y="635"/>
                  </a:cxn>
                  <a:cxn ang="0">
                    <a:pos x="1081" y="734"/>
                  </a:cxn>
                  <a:cxn ang="0">
                    <a:pos x="1018" y="803"/>
                  </a:cxn>
                  <a:cxn ang="0">
                    <a:pos x="946" y="836"/>
                  </a:cxn>
                  <a:cxn ang="0">
                    <a:pos x="922" y="902"/>
                  </a:cxn>
                  <a:cxn ang="0">
                    <a:pos x="886" y="887"/>
                  </a:cxn>
                  <a:cxn ang="0">
                    <a:pos x="859" y="851"/>
                  </a:cxn>
                  <a:cxn ang="0">
                    <a:pos x="787" y="908"/>
                  </a:cxn>
                  <a:cxn ang="0">
                    <a:pos x="715" y="911"/>
                  </a:cxn>
                  <a:cxn ang="0">
                    <a:pos x="523" y="803"/>
                  </a:cxn>
                  <a:cxn ang="0">
                    <a:pos x="376" y="785"/>
                  </a:cxn>
                  <a:cxn ang="0">
                    <a:pos x="163" y="767"/>
                  </a:cxn>
                  <a:cxn ang="0">
                    <a:pos x="85" y="683"/>
                  </a:cxn>
                  <a:cxn ang="0">
                    <a:pos x="67" y="596"/>
                  </a:cxn>
                  <a:cxn ang="0">
                    <a:pos x="67" y="491"/>
                  </a:cxn>
                  <a:cxn ang="0">
                    <a:pos x="73" y="419"/>
                  </a:cxn>
                  <a:cxn ang="0">
                    <a:pos x="46" y="415"/>
                  </a:cxn>
                  <a:cxn ang="0">
                    <a:pos x="43" y="557"/>
                  </a:cxn>
                  <a:cxn ang="0">
                    <a:pos x="30" y="515"/>
                  </a:cxn>
                  <a:cxn ang="0">
                    <a:pos x="28" y="380"/>
                  </a:cxn>
                  <a:cxn ang="0">
                    <a:pos x="37" y="284"/>
                  </a:cxn>
                  <a:cxn ang="0">
                    <a:pos x="181" y="5"/>
                  </a:cxn>
                </a:cxnLst>
                <a:rect l="0" t="0" r="r" b="b"/>
                <a:pathLst>
                  <a:path w="1084" h="947">
                    <a:moveTo>
                      <a:pt x="181" y="5"/>
                    </a:moveTo>
                    <a:cubicBezTo>
                      <a:pt x="199" y="0"/>
                      <a:pt x="232" y="85"/>
                      <a:pt x="244" y="92"/>
                    </a:cubicBezTo>
                    <a:cubicBezTo>
                      <a:pt x="256" y="99"/>
                      <a:pt x="247" y="53"/>
                      <a:pt x="250" y="50"/>
                    </a:cubicBezTo>
                    <a:cubicBezTo>
                      <a:pt x="253" y="47"/>
                      <a:pt x="255" y="77"/>
                      <a:pt x="262" y="74"/>
                    </a:cubicBezTo>
                    <a:cubicBezTo>
                      <a:pt x="269" y="71"/>
                      <a:pt x="287" y="37"/>
                      <a:pt x="292" y="35"/>
                    </a:cubicBezTo>
                    <a:cubicBezTo>
                      <a:pt x="297" y="33"/>
                      <a:pt x="292" y="52"/>
                      <a:pt x="295" y="59"/>
                    </a:cubicBezTo>
                    <a:cubicBezTo>
                      <a:pt x="298" y="66"/>
                      <a:pt x="303" y="78"/>
                      <a:pt x="313" y="77"/>
                    </a:cubicBezTo>
                    <a:cubicBezTo>
                      <a:pt x="323" y="76"/>
                      <a:pt x="346" y="51"/>
                      <a:pt x="355" y="53"/>
                    </a:cubicBezTo>
                    <a:cubicBezTo>
                      <a:pt x="364" y="55"/>
                      <a:pt x="362" y="86"/>
                      <a:pt x="367" y="89"/>
                    </a:cubicBezTo>
                    <a:cubicBezTo>
                      <a:pt x="372" y="92"/>
                      <a:pt x="379" y="65"/>
                      <a:pt x="388" y="71"/>
                    </a:cubicBezTo>
                    <a:cubicBezTo>
                      <a:pt x="397" y="77"/>
                      <a:pt x="412" y="114"/>
                      <a:pt x="424" y="128"/>
                    </a:cubicBezTo>
                    <a:cubicBezTo>
                      <a:pt x="436" y="142"/>
                      <a:pt x="451" y="151"/>
                      <a:pt x="460" y="155"/>
                    </a:cubicBezTo>
                    <a:cubicBezTo>
                      <a:pt x="469" y="159"/>
                      <a:pt x="477" y="152"/>
                      <a:pt x="478" y="155"/>
                    </a:cubicBezTo>
                    <a:cubicBezTo>
                      <a:pt x="479" y="158"/>
                      <a:pt x="473" y="170"/>
                      <a:pt x="466" y="173"/>
                    </a:cubicBezTo>
                    <a:cubicBezTo>
                      <a:pt x="459" y="176"/>
                      <a:pt x="436" y="171"/>
                      <a:pt x="436" y="176"/>
                    </a:cubicBezTo>
                    <a:cubicBezTo>
                      <a:pt x="436" y="181"/>
                      <a:pt x="449" y="198"/>
                      <a:pt x="463" y="203"/>
                    </a:cubicBezTo>
                    <a:cubicBezTo>
                      <a:pt x="477" y="208"/>
                      <a:pt x="506" y="200"/>
                      <a:pt x="520" y="206"/>
                    </a:cubicBezTo>
                    <a:cubicBezTo>
                      <a:pt x="534" y="212"/>
                      <a:pt x="542" y="244"/>
                      <a:pt x="547" y="242"/>
                    </a:cubicBezTo>
                    <a:cubicBezTo>
                      <a:pt x="552" y="240"/>
                      <a:pt x="548" y="201"/>
                      <a:pt x="553" y="194"/>
                    </a:cubicBezTo>
                    <a:cubicBezTo>
                      <a:pt x="558" y="187"/>
                      <a:pt x="569" y="188"/>
                      <a:pt x="580" y="197"/>
                    </a:cubicBezTo>
                    <a:cubicBezTo>
                      <a:pt x="591" y="206"/>
                      <a:pt x="607" y="241"/>
                      <a:pt x="622" y="248"/>
                    </a:cubicBezTo>
                    <a:cubicBezTo>
                      <a:pt x="637" y="255"/>
                      <a:pt x="656" y="227"/>
                      <a:pt x="670" y="236"/>
                    </a:cubicBezTo>
                    <a:cubicBezTo>
                      <a:pt x="684" y="245"/>
                      <a:pt x="696" y="287"/>
                      <a:pt x="709" y="305"/>
                    </a:cubicBezTo>
                    <a:cubicBezTo>
                      <a:pt x="722" y="323"/>
                      <a:pt x="745" y="333"/>
                      <a:pt x="751" y="347"/>
                    </a:cubicBezTo>
                    <a:cubicBezTo>
                      <a:pt x="757" y="361"/>
                      <a:pt x="755" y="386"/>
                      <a:pt x="748" y="389"/>
                    </a:cubicBezTo>
                    <a:cubicBezTo>
                      <a:pt x="741" y="392"/>
                      <a:pt x="713" y="367"/>
                      <a:pt x="706" y="368"/>
                    </a:cubicBezTo>
                    <a:cubicBezTo>
                      <a:pt x="699" y="369"/>
                      <a:pt x="712" y="399"/>
                      <a:pt x="703" y="398"/>
                    </a:cubicBezTo>
                    <a:cubicBezTo>
                      <a:pt x="694" y="397"/>
                      <a:pt x="661" y="363"/>
                      <a:pt x="649" y="359"/>
                    </a:cubicBezTo>
                    <a:cubicBezTo>
                      <a:pt x="637" y="355"/>
                      <a:pt x="626" y="363"/>
                      <a:pt x="631" y="371"/>
                    </a:cubicBezTo>
                    <a:cubicBezTo>
                      <a:pt x="636" y="379"/>
                      <a:pt x="682" y="389"/>
                      <a:pt x="679" y="407"/>
                    </a:cubicBezTo>
                    <a:cubicBezTo>
                      <a:pt x="676" y="425"/>
                      <a:pt x="622" y="462"/>
                      <a:pt x="610" y="482"/>
                    </a:cubicBezTo>
                    <a:cubicBezTo>
                      <a:pt x="598" y="502"/>
                      <a:pt x="602" y="515"/>
                      <a:pt x="604" y="530"/>
                    </a:cubicBezTo>
                    <a:cubicBezTo>
                      <a:pt x="606" y="545"/>
                      <a:pt x="618" y="564"/>
                      <a:pt x="622" y="575"/>
                    </a:cubicBezTo>
                    <a:cubicBezTo>
                      <a:pt x="626" y="586"/>
                      <a:pt x="622" y="590"/>
                      <a:pt x="631" y="596"/>
                    </a:cubicBezTo>
                    <a:cubicBezTo>
                      <a:pt x="640" y="602"/>
                      <a:pt x="663" y="606"/>
                      <a:pt x="676" y="614"/>
                    </a:cubicBezTo>
                    <a:cubicBezTo>
                      <a:pt x="689" y="622"/>
                      <a:pt x="702" y="638"/>
                      <a:pt x="712" y="647"/>
                    </a:cubicBezTo>
                    <a:cubicBezTo>
                      <a:pt x="722" y="656"/>
                      <a:pt x="733" y="656"/>
                      <a:pt x="736" y="668"/>
                    </a:cubicBezTo>
                    <a:cubicBezTo>
                      <a:pt x="739" y="680"/>
                      <a:pt x="728" y="703"/>
                      <a:pt x="730" y="719"/>
                    </a:cubicBezTo>
                    <a:cubicBezTo>
                      <a:pt x="732" y="735"/>
                      <a:pt x="739" y="763"/>
                      <a:pt x="748" y="764"/>
                    </a:cubicBezTo>
                    <a:cubicBezTo>
                      <a:pt x="757" y="765"/>
                      <a:pt x="781" y="743"/>
                      <a:pt x="787" y="728"/>
                    </a:cubicBezTo>
                    <a:cubicBezTo>
                      <a:pt x="793" y="713"/>
                      <a:pt x="777" y="686"/>
                      <a:pt x="784" y="671"/>
                    </a:cubicBezTo>
                    <a:cubicBezTo>
                      <a:pt x="791" y="656"/>
                      <a:pt x="822" y="657"/>
                      <a:pt x="829" y="638"/>
                    </a:cubicBezTo>
                    <a:cubicBezTo>
                      <a:pt x="836" y="619"/>
                      <a:pt x="821" y="576"/>
                      <a:pt x="826" y="557"/>
                    </a:cubicBezTo>
                    <a:cubicBezTo>
                      <a:pt x="831" y="538"/>
                      <a:pt x="853" y="537"/>
                      <a:pt x="859" y="524"/>
                    </a:cubicBezTo>
                    <a:cubicBezTo>
                      <a:pt x="865" y="511"/>
                      <a:pt x="862" y="493"/>
                      <a:pt x="862" y="482"/>
                    </a:cubicBezTo>
                    <a:cubicBezTo>
                      <a:pt x="862" y="471"/>
                      <a:pt x="851" y="455"/>
                      <a:pt x="859" y="455"/>
                    </a:cubicBezTo>
                    <a:cubicBezTo>
                      <a:pt x="867" y="455"/>
                      <a:pt x="901" y="469"/>
                      <a:pt x="910" y="479"/>
                    </a:cubicBezTo>
                    <a:cubicBezTo>
                      <a:pt x="919" y="489"/>
                      <a:pt x="911" y="512"/>
                      <a:pt x="916" y="515"/>
                    </a:cubicBezTo>
                    <a:cubicBezTo>
                      <a:pt x="921" y="518"/>
                      <a:pt x="939" y="495"/>
                      <a:pt x="943" y="500"/>
                    </a:cubicBezTo>
                    <a:cubicBezTo>
                      <a:pt x="947" y="505"/>
                      <a:pt x="943" y="532"/>
                      <a:pt x="940" y="542"/>
                    </a:cubicBezTo>
                    <a:cubicBezTo>
                      <a:pt x="937" y="552"/>
                      <a:pt x="922" y="553"/>
                      <a:pt x="925" y="563"/>
                    </a:cubicBezTo>
                    <a:cubicBezTo>
                      <a:pt x="928" y="573"/>
                      <a:pt x="941" y="603"/>
                      <a:pt x="955" y="602"/>
                    </a:cubicBezTo>
                    <a:cubicBezTo>
                      <a:pt x="969" y="601"/>
                      <a:pt x="997" y="551"/>
                      <a:pt x="1009" y="557"/>
                    </a:cubicBezTo>
                    <a:cubicBezTo>
                      <a:pt x="1021" y="563"/>
                      <a:pt x="1026" y="618"/>
                      <a:pt x="1027" y="635"/>
                    </a:cubicBezTo>
                    <a:cubicBezTo>
                      <a:pt x="1028" y="652"/>
                      <a:pt x="1009" y="645"/>
                      <a:pt x="1018" y="662"/>
                    </a:cubicBezTo>
                    <a:cubicBezTo>
                      <a:pt x="1027" y="679"/>
                      <a:pt x="1078" y="715"/>
                      <a:pt x="1081" y="734"/>
                    </a:cubicBezTo>
                    <a:cubicBezTo>
                      <a:pt x="1084" y="753"/>
                      <a:pt x="1049" y="765"/>
                      <a:pt x="1039" y="776"/>
                    </a:cubicBezTo>
                    <a:cubicBezTo>
                      <a:pt x="1029" y="787"/>
                      <a:pt x="1028" y="796"/>
                      <a:pt x="1018" y="803"/>
                    </a:cubicBezTo>
                    <a:cubicBezTo>
                      <a:pt x="1008" y="810"/>
                      <a:pt x="988" y="812"/>
                      <a:pt x="976" y="818"/>
                    </a:cubicBezTo>
                    <a:cubicBezTo>
                      <a:pt x="964" y="824"/>
                      <a:pt x="954" y="827"/>
                      <a:pt x="946" y="836"/>
                    </a:cubicBezTo>
                    <a:cubicBezTo>
                      <a:pt x="938" y="845"/>
                      <a:pt x="929" y="864"/>
                      <a:pt x="925" y="875"/>
                    </a:cubicBezTo>
                    <a:cubicBezTo>
                      <a:pt x="921" y="886"/>
                      <a:pt x="925" y="895"/>
                      <a:pt x="922" y="902"/>
                    </a:cubicBezTo>
                    <a:cubicBezTo>
                      <a:pt x="919" y="909"/>
                      <a:pt x="910" y="919"/>
                      <a:pt x="904" y="917"/>
                    </a:cubicBezTo>
                    <a:cubicBezTo>
                      <a:pt x="898" y="915"/>
                      <a:pt x="887" y="898"/>
                      <a:pt x="886" y="887"/>
                    </a:cubicBezTo>
                    <a:cubicBezTo>
                      <a:pt x="885" y="876"/>
                      <a:pt x="902" y="854"/>
                      <a:pt x="898" y="848"/>
                    </a:cubicBezTo>
                    <a:cubicBezTo>
                      <a:pt x="894" y="842"/>
                      <a:pt x="870" y="842"/>
                      <a:pt x="859" y="851"/>
                    </a:cubicBezTo>
                    <a:cubicBezTo>
                      <a:pt x="848" y="860"/>
                      <a:pt x="847" y="890"/>
                      <a:pt x="835" y="899"/>
                    </a:cubicBezTo>
                    <a:cubicBezTo>
                      <a:pt x="823" y="908"/>
                      <a:pt x="803" y="900"/>
                      <a:pt x="787" y="908"/>
                    </a:cubicBezTo>
                    <a:cubicBezTo>
                      <a:pt x="771" y="916"/>
                      <a:pt x="751" y="947"/>
                      <a:pt x="739" y="947"/>
                    </a:cubicBezTo>
                    <a:cubicBezTo>
                      <a:pt x="727" y="947"/>
                      <a:pt x="731" y="925"/>
                      <a:pt x="715" y="911"/>
                    </a:cubicBezTo>
                    <a:cubicBezTo>
                      <a:pt x="699" y="897"/>
                      <a:pt x="675" y="881"/>
                      <a:pt x="643" y="863"/>
                    </a:cubicBezTo>
                    <a:cubicBezTo>
                      <a:pt x="611" y="845"/>
                      <a:pt x="549" y="816"/>
                      <a:pt x="523" y="803"/>
                    </a:cubicBezTo>
                    <a:cubicBezTo>
                      <a:pt x="497" y="790"/>
                      <a:pt x="508" y="788"/>
                      <a:pt x="484" y="785"/>
                    </a:cubicBezTo>
                    <a:cubicBezTo>
                      <a:pt x="460" y="782"/>
                      <a:pt x="412" y="788"/>
                      <a:pt x="376" y="785"/>
                    </a:cubicBezTo>
                    <a:cubicBezTo>
                      <a:pt x="340" y="782"/>
                      <a:pt x="300" y="770"/>
                      <a:pt x="265" y="767"/>
                    </a:cubicBezTo>
                    <a:cubicBezTo>
                      <a:pt x="230" y="764"/>
                      <a:pt x="189" y="770"/>
                      <a:pt x="163" y="767"/>
                    </a:cubicBezTo>
                    <a:cubicBezTo>
                      <a:pt x="137" y="764"/>
                      <a:pt x="122" y="763"/>
                      <a:pt x="109" y="749"/>
                    </a:cubicBezTo>
                    <a:cubicBezTo>
                      <a:pt x="96" y="735"/>
                      <a:pt x="86" y="703"/>
                      <a:pt x="85" y="683"/>
                    </a:cubicBezTo>
                    <a:cubicBezTo>
                      <a:pt x="84" y="663"/>
                      <a:pt x="103" y="643"/>
                      <a:pt x="100" y="629"/>
                    </a:cubicBezTo>
                    <a:cubicBezTo>
                      <a:pt x="97" y="615"/>
                      <a:pt x="68" y="612"/>
                      <a:pt x="67" y="596"/>
                    </a:cubicBezTo>
                    <a:cubicBezTo>
                      <a:pt x="66" y="580"/>
                      <a:pt x="94" y="550"/>
                      <a:pt x="94" y="533"/>
                    </a:cubicBezTo>
                    <a:cubicBezTo>
                      <a:pt x="94" y="516"/>
                      <a:pt x="67" y="504"/>
                      <a:pt x="67" y="491"/>
                    </a:cubicBezTo>
                    <a:cubicBezTo>
                      <a:pt x="67" y="478"/>
                      <a:pt x="96" y="464"/>
                      <a:pt x="97" y="452"/>
                    </a:cubicBezTo>
                    <a:cubicBezTo>
                      <a:pt x="98" y="440"/>
                      <a:pt x="78" y="437"/>
                      <a:pt x="73" y="419"/>
                    </a:cubicBezTo>
                    <a:cubicBezTo>
                      <a:pt x="68" y="401"/>
                      <a:pt x="71" y="342"/>
                      <a:pt x="67" y="341"/>
                    </a:cubicBezTo>
                    <a:cubicBezTo>
                      <a:pt x="63" y="340"/>
                      <a:pt x="49" y="388"/>
                      <a:pt x="46" y="415"/>
                    </a:cubicBezTo>
                    <a:cubicBezTo>
                      <a:pt x="43" y="442"/>
                      <a:pt x="48" y="479"/>
                      <a:pt x="48" y="503"/>
                    </a:cubicBezTo>
                    <a:cubicBezTo>
                      <a:pt x="48" y="527"/>
                      <a:pt x="47" y="539"/>
                      <a:pt x="43" y="557"/>
                    </a:cubicBezTo>
                    <a:cubicBezTo>
                      <a:pt x="39" y="575"/>
                      <a:pt x="26" y="617"/>
                      <a:pt x="24" y="610"/>
                    </a:cubicBezTo>
                    <a:cubicBezTo>
                      <a:pt x="22" y="603"/>
                      <a:pt x="30" y="542"/>
                      <a:pt x="30" y="515"/>
                    </a:cubicBezTo>
                    <a:cubicBezTo>
                      <a:pt x="30" y="488"/>
                      <a:pt x="25" y="470"/>
                      <a:pt x="25" y="448"/>
                    </a:cubicBezTo>
                    <a:cubicBezTo>
                      <a:pt x="25" y="426"/>
                      <a:pt x="32" y="394"/>
                      <a:pt x="28" y="380"/>
                    </a:cubicBezTo>
                    <a:cubicBezTo>
                      <a:pt x="24" y="366"/>
                      <a:pt x="0" y="378"/>
                      <a:pt x="1" y="362"/>
                    </a:cubicBezTo>
                    <a:cubicBezTo>
                      <a:pt x="2" y="346"/>
                      <a:pt x="23" y="319"/>
                      <a:pt x="37" y="284"/>
                    </a:cubicBezTo>
                    <a:cubicBezTo>
                      <a:pt x="51" y="249"/>
                      <a:pt x="61" y="195"/>
                      <a:pt x="85" y="149"/>
                    </a:cubicBezTo>
                    <a:cubicBezTo>
                      <a:pt x="109" y="103"/>
                      <a:pt x="161" y="35"/>
                      <a:pt x="181" y="5"/>
                    </a:cubicBezTo>
                    <a:close/>
                  </a:path>
                </a:pathLst>
              </a:custGeom>
              <a:grpFill/>
              <a:ln w="12700" cap="flat" cmpd="sng">
                <a:noFill/>
                <a:prstDash val="solid"/>
                <a:round/>
                <a:headEnd type="none" w="med" len="med"/>
                <a:tailEnd type="none" w="med" len="me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grpSp>
        <p:sp>
          <p:nvSpPr>
            <p:cNvPr id="387" name="Freeform 392"/>
            <p:cNvSpPr>
              <a:spLocks/>
            </p:cNvSpPr>
            <p:nvPr/>
          </p:nvSpPr>
          <p:spPr bwMode="ltGray">
            <a:xfrm>
              <a:off x="732116" y="2451002"/>
              <a:ext cx="26052" cy="28175"/>
            </a:xfrm>
            <a:custGeom>
              <a:avLst/>
              <a:gdLst/>
              <a:ahLst/>
              <a:cxnLst>
                <a:cxn ang="0">
                  <a:pos x="0" y="4"/>
                </a:cxn>
                <a:cxn ang="0">
                  <a:pos x="16" y="0"/>
                </a:cxn>
                <a:cxn ang="0">
                  <a:pos x="18" y="8"/>
                </a:cxn>
                <a:cxn ang="0">
                  <a:pos x="8" y="16"/>
                </a:cxn>
                <a:cxn ang="0">
                  <a:pos x="0" y="12"/>
                </a:cxn>
                <a:cxn ang="0">
                  <a:pos x="0" y="4"/>
                </a:cxn>
              </a:cxnLst>
              <a:rect l="0" t="0" r="r" b="b"/>
              <a:pathLst>
                <a:path w="19" h="17">
                  <a:moveTo>
                    <a:pt x="0" y="4"/>
                  </a:moveTo>
                  <a:lnTo>
                    <a:pt x="16" y="0"/>
                  </a:lnTo>
                  <a:lnTo>
                    <a:pt x="18" y="8"/>
                  </a:lnTo>
                  <a:lnTo>
                    <a:pt x="8" y="16"/>
                  </a:lnTo>
                  <a:lnTo>
                    <a:pt x="0" y="12"/>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8" name="Freeform 393"/>
            <p:cNvSpPr>
              <a:spLocks/>
            </p:cNvSpPr>
            <p:nvPr/>
          </p:nvSpPr>
          <p:spPr bwMode="ltGray">
            <a:xfrm>
              <a:off x="2567353" y="4442586"/>
              <a:ext cx="28947" cy="47454"/>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89" name="Freeform 394"/>
            <p:cNvSpPr>
              <a:spLocks/>
            </p:cNvSpPr>
            <p:nvPr/>
          </p:nvSpPr>
          <p:spPr bwMode="ltGray">
            <a:xfrm>
              <a:off x="1264740" y="2729794"/>
              <a:ext cx="21709" cy="100840"/>
            </a:xfrm>
            <a:custGeom>
              <a:avLst/>
              <a:gdLst/>
              <a:ahLst/>
              <a:cxnLst>
                <a:cxn ang="0">
                  <a:pos x="0" y="0"/>
                </a:cxn>
                <a:cxn ang="0">
                  <a:pos x="10" y="0"/>
                </a:cxn>
                <a:cxn ang="0">
                  <a:pos x="16" y="18"/>
                </a:cxn>
                <a:cxn ang="0">
                  <a:pos x="14" y="32"/>
                </a:cxn>
                <a:cxn ang="0">
                  <a:pos x="12" y="48"/>
                </a:cxn>
                <a:cxn ang="0">
                  <a:pos x="4" y="58"/>
                </a:cxn>
                <a:cxn ang="0">
                  <a:pos x="0" y="52"/>
                </a:cxn>
                <a:cxn ang="0">
                  <a:pos x="2" y="44"/>
                </a:cxn>
                <a:cxn ang="0">
                  <a:pos x="2" y="28"/>
                </a:cxn>
                <a:cxn ang="0">
                  <a:pos x="0" y="14"/>
                </a:cxn>
                <a:cxn ang="0">
                  <a:pos x="0" y="0"/>
                </a:cxn>
              </a:cxnLst>
              <a:rect l="0" t="0" r="r" b="b"/>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0" name="Freeform 395"/>
            <p:cNvSpPr>
              <a:spLocks/>
            </p:cNvSpPr>
            <p:nvPr/>
          </p:nvSpPr>
          <p:spPr bwMode="ltGray">
            <a:xfrm>
              <a:off x="1267634" y="2836566"/>
              <a:ext cx="31842" cy="68215"/>
            </a:xfrm>
            <a:custGeom>
              <a:avLst/>
              <a:gdLst/>
              <a:ahLst/>
              <a:cxnLst>
                <a:cxn ang="0">
                  <a:pos x="8" y="0"/>
                </a:cxn>
                <a:cxn ang="0">
                  <a:pos x="14" y="8"/>
                </a:cxn>
                <a:cxn ang="0">
                  <a:pos x="18" y="16"/>
                </a:cxn>
                <a:cxn ang="0">
                  <a:pos x="20" y="28"/>
                </a:cxn>
                <a:cxn ang="0">
                  <a:pos x="16" y="36"/>
                </a:cxn>
                <a:cxn ang="0">
                  <a:pos x="2" y="40"/>
                </a:cxn>
                <a:cxn ang="0">
                  <a:pos x="4" y="36"/>
                </a:cxn>
                <a:cxn ang="0">
                  <a:pos x="6" y="28"/>
                </a:cxn>
                <a:cxn ang="0">
                  <a:pos x="2" y="14"/>
                </a:cxn>
                <a:cxn ang="0">
                  <a:pos x="0" y="10"/>
                </a:cxn>
                <a:cxn ang="0">
                  <a:pos x="2" y="2"/>
                </a:cxn>
                <a:cxn ang="0">
                  <a:pos x="8" y="0"/>
                </a:cxn>
              </a:cxnLst>
              <a:rect l="0" t="0" r="r" b="b"/>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1" name="Freeform 396"/>
            <p:cNvSpPr>
              <a:spLocks/>
            </p:cNvSpPr>
            <p:nvPr/>
          </p:nvSpPr>
          <p:spPr bwMode="ltGray">
            <a:xfrm>
              <a:off x="2384987" y="5321969"/>
              <a:ext cx="248944" cy="1386547"/>
            </a:xfrm>
            <a:custGeom>
              <a:avLst/>
              <a:gdLst/>
              <a:ahLst/>
              <a:cxnLst>
                <a:cxn ang="0">
                  <a:pos x="18" y="20"/>
                </a:cxn>
                <a:cxn ang="0">
                  <a:pos x="18" y="60"/>
                </a:cxn>
                <a:cxn ang="0">
                  <a:pos x="20" y="114"/>
                </a:cxn>
                <a:cxn ang="0">
                  <a:pos x="20" y="158"/>
                </a:cxn>
                <a:cxn ang="0">
                  <a:pos x="18" y="188"/>
                </a:cxn>
                <a:cxn ang="0">
                  <a:pos x="14" y="222"/>
                </a:cxn>
                <a:cxn ang="0">
                  <a:pos x="14" y="250"/>
                </a:cxn>
                <a:cxn ang="0">
                  <a:pos x="20" y="286"/>
                </a:cxn>
                <a:cxn ang="0">
                  <a:pos x="28" y="322"/>
                </a:cxn>
                <a:cxn ang="0">
                  <a:pos x="18" y="346"/>
                </a:cxn>
                <a:cxn ang="0">
                  <a:pos x="12" y="370"/>
                </a:cxn>
                <a:cxn ang="0">
                  <a:pos x="8" y="398"/>
                </a:cxn>
                <a:cxn ang="0">
                  <a:pos x="2" y="404"/>
                </a:cxn>
                <a:cxn ang="0">
                  <a:pos x="6" y="418"/>
                </a:cxn>
                <a:cxn ang="0">
                  <a:pos x="16" y="440"/>
                </a:cxn>
                <a:cxn ang="0">
                  <a:pos x="12" y="480"/>
                </a:cxn>
                <a:cxn ang="0">
                  <a:pos x="34" y="496"/>
                </a:cxn>
                <a:cxn ang="0">
                  <a:pos x="36" y="502"/>
                </a:cxn>
                <a:cxn ang="0">
                  <a:pos x="36" y="534"/>
                </a:cxn>
                <a:cxn ang="0">
                  <a:pos x="34" y="560"/>
                </a:cxn>
                <a:cxn ang="0">
                  <a:pos x="36" y="586"/>
                </a:cxn>
                <a:cxn ang="0">
                  <a:pos x="18" y="586"/>
                </a:cxn>
                <a:cxn ang="0">
                  <a:pos x="6" y="608"/>
                </a:cxn>
                <a:cxn ang="0">
                  <a:pos x="12" y="608"/>
                </a:cxn>
                <a:cxn ang="0">
                  <a:pos x="30" y="610"/>
                </a:cxn>
                <a:cxn ang="0">
                  <a:pos x="34" y="632"/>
                </a:cxn>
                <a:cxn ang="0">
                  <a:pos x="16" y="644"/>
                </a:cxn>
                <a:cxn ang="0">
                  <a:pos x="30" y="684"/>
                </a:cxn>
                <a:cxn ang="0">
                  <a:pos x="48" y="716"/>
                </a:cxn>
                <a:cxn ang="0">
                  <a:pos x="56" y="730"/>
                </a:cxn>
                <a:cxn ang="0">
                  <a:pos x="74" y="762"/>
                </a:cxn>
                <a:cxn ang="0">
                  <a:pos x="102" y="774"/>
                </a:cxn>
                <a:cxn ang="0">
                  <a:pos x="122" y="772"/>
                </a:cxn>
                <a:cxn ang="0">
                  <a:pos x="138" y="744"/>
                </a:cxn>
                <a:cxn ang="0">
                  <a:pos x="132" y="758"/>
                </a:cxn>
                <a:cxn ang="0">
                  <a:pos x="146" y="768"/>
                </a:cxn>
                <a:cxn ang="0">
                  <a:pos x="142" y="784"/>
                </a:cxn>
                <a:cxn ang="0">
                  <a:pos x="148" y="796"/>
                </a:cxn>
                <a:cxn ang="0">
                  <a:pos x="134" y="804"/>
                </a:cxn>
                <a:cxn ang="0">
                  <a:pos x="142" y="818"/>
                </a:cxn>
                <a:cxn ang="0">
                  <a:pos x="162" y="808"/>
                </a:cxn>
                <a:cxn ang="0">
                  <a:pos x="154" y="740"/>
                </a:cxn>
                <a:cxn ang="0">
                  <a:pos x="84" y="576"/>
                </a:cxn>
                <a:cxn ang="0">
                  <a:pos x="94" y="152"/>
                </a:cxn>
              </a:cxnLst>
              <a:rect l="0" t="0" r="r" b="b"/>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2" name="Freeform 397"/>
            <p:cNvSpPr>
              <a:spLocks/>
            </p:cNvSpPr>
            <p:nvPr/>
          </p:nvSpPr>
          <p:spPr bwMode="ltGray">
            <a:xfrm>
              <a:off x="2444328" y="5445053"/>
              <a:ext cx="434204" cy="1247151"/>
            </a:xfrm>
            <a:custGeom>
              <a:avLst/>
              <a:gdLst/>
              <a:ahLst/>
              <a:cxnLst>
                <a:cxn ang="0">
                  <a:pos x="36" y="56"/>
                </a:cxn>
                <a:cxn ang="0">
                  <a:pos x="20" y="78"/>
                </a:cxn>
                <a:cxn ang="0">
                  <a:pos x="24" y="112"/>
                </a:cxn>
                <a:cxn ang="0">
                  <a:pos x="8" y="138"/>
                </a:cxn>
                <a:cxn ang="0">
                  <a:pos x="2" y="166"/>
                </a:cxn>
                <a:cxn ang="0">
                  <a:pos x="0" y="196"/>
                </a:cxn>
                <a:cxn ang="0">
                  <a:pos x="12" y="236"/>
                </a:cxn>
                <a:cxn ang="0">
                  <a:pos x="12" y="264"/>
                </a:cxn>
                <a:cxn ang="0">
                  <a:pos x="12" y="286"/>
                </a:cxn>
                <a:cxn ang="0">
                  <a:pos x="6" y="308"/>
                </a:cxn>
                <a:cxn ang="0">
                  <a:pos x="8" y="340"/>
                </a:cxn>
                <a:cxn ang="0">
                  <a:pos x="14" y="354"/>
                </a:cxn>
                <a:cxn ang="0">
                  <a:pos x="2" y="382"/>
                </a:cxn>
                <a:cxn ang="0">
                  <a:pos x="10" y="420"/>
                </a:cxn>
                <a:cxn ang="0">
                  <a:pos x="8" y="436"/>
                </a:cxn>
                <a:cxn ang="0">
                  <a:pos x="26" y="474"/>
                </a:cxn>
                <a:cxn ang="0">
                  <a:pos x="20" y="486"/>
                </a:cxn>
                <a:cxn ang="0">
                  <a:pos x="26" y="494"/>
                </a:cxn>
                <a:cxn ang="0">
                  <a:pos x="32" y="514"/>
                </a:cxn>
                <a:cxn ang="0">
                  <a:pos x="32" y="546"/>
                </a:cxn>
                <a:cxn ang="0">
                  <a:pos x="34" y="560"/>
                </a:cxn>
                <a:cxn ang="0">
                  <a:pos x="26" y="626"/>
                </a:cxn>
                <a:cxn ang="0">
                  <a:pos x="38" y="626"/>
                </a:cxn>
                <a:cxn ang="0">
                  <a:pos x="76" y="658"/>
                </a:cxn>
                <a:cxn ang="0">
                  <a:pos x="112" y="666"/>
                </a:cxn>
                <a:cxn ang="0">
                  <a:pos x="142" y="734"/>
                </a:cxn>
                <a:cxn ang="0">
                  <a:pos x="166" y="736"/>
                </a:cxn>
                <a:cxn ang="0">
                  <a:pos x="180" y="730"/>
                </a:cxn>
                <a:cxn ang="0">
                  <a:pos x="170" y="724"/>
                </a:cxn>
                <a:cxn ang="0">
                  <a:pos x="138" y="706"/>
                </a:cxn>
                <a:cxn ang="0">
                  <a:pos x="124" y="694"/>
                </a:cxn>
                <a:cxn ang="0">
                  <a:pos x="118" y="676"/>
                </a:cxn>
                <a:cxn ang="0">
                  <a:pos x="110" y="656"/>
                </a:cxn>
                <a:cxn ang="0">
                  <a:pos x="96" y="626"/>
                </a:cxn>
                <a:cxn ang="0">
                  <a:pos x="114" y="602"/>
                </a:cxn>
                <a:cxn ang="0">
                  <a:pos x="120" y="578"/>
                </a:cxn>
                <a:cxn ang="0">
                  <a:pos x="136" y="554"/>
                </a:cxn>
                <a:cxn ang="0">
                  <a:pos x="120" y="538"/>
                </a:cxn>
                <a:cxn ang="0">
                  <a:pos x="98" y="518"/>
                </a:cxn>
                <a:cxn ang="0">
                  <a:pos x="104" y="498"/>
                </a:cxn>
                <a:cxn ang="0">
                  <a:pos x="128" y="492"/>
                </a:cxn>
                <a:cxn ang="0">
                  <a:pos x="132" y="478"/>
                </a:cxn>
                <a:cxn ang="0">
                  <a:pos x="130" y="454"/>
                </a:cxn>
                <a:cxn ang="0">
                  <a:pos x="128" y="440"/>
                </a:cxn>
                <a:cxn ang="0">
                  <a:pos x="140" y="442"/>
                </a:cxn>
                <a:cxn ang="0">
                  <a:pos x="132" y="424"/>
                </a:cxn>
                <a:cxn ang="0">
                  <a:pos x="120" y="398"/>
                </a:cxn>
                <a:cxn ang="0">
                  <a:pos x="146" y="404"/>
                </a:cxn>
                <a:cxn ang="0">
                  <a:pos x="168" y="386"/>
                </a:cxn>
                <a:cxn ang="0">
                  <a:pos x="168" y="350"/>
                </a:cxn>
                <a:cxn ang="0">
                  <a:pos x="220" y="344"/>
                </a:cxn>
                <a:cxn ang="0">
                  <a:pos x="244" y="322"/>
                </a:cxn>
                <a:cxn ang="0">
                  <a:pos x="244" y="298"/>
                </a:cxn>
                <a:cxn ang="0">
                  <a:pos x="238" y="278"/>
                </a:cxn>
                <a:cxn ang="0">
                  <a:pos x="212" y="260"/>
                </a:cxn>
                <a:cxn ang="0">
                  <a:pos x="184" y="0"/>
                </a:cxn>
              </a:cxnLst>
              <a:rect l="0" t="0" r="r" b="b"/>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3" name="Freeform 398"/>
            <p:cNvSpPr>
              <a:spLocks/>
            </p:cNvSpPr>
            <p:nvPr/>
          </p:nvSpPr>
          <p:spPr bwMode="ltGray">
            <a:xfrm>
              <a:off x="2748271" y="5714948"/>
              <a:ext cx="130261" cy="188333"/>
            </a:xfrm>
            <a:custGeom>
              <a:avLst/>
              <a:gdLst/>
              <a:ahLst/>
              <a:cxnLst>
                <a:cxn ang="0">
                  <a:pos x="8" y="4"/>
                </a:cxn>
                <a:cxn ang="0">
                  <a:pos x="0" y="18"/>
                </a:cxn>
                <a:cxn ang="0">
                  <a:pos x="4" y="26"/>
                </a:cxn>
                <a:cxn ang="0">
                  <a:pos x="0" y="46"/>
                </a:cxn>
                <a:cxn ang="0">
                  <a:pos x="4" y="52"/>
                </a:cxn>
                <a:cxn ang="0">
                  <a:pos x="0" y="60"/>
                </a:cxn>
                <a:cxn ang="0">
                  <a:pos x="0" y="70"/>
                </a:cxn>
                <a:cxn ang="0">
                  <a:pos x="0" y="74"/>
                </a:cxn>
                <a:cxn ang="0">
                  <a:pos x="0" y="86"/>
                </a:cxn>
                <a:cxn ang="0">
                  <a:pos x="2" y="94"/>
                </a:cxn>
                <a:cxn ang="0">
                  <a:pos x="6" y="98"/>
                </a:cxn>
                <a:cxn ang="0">
                  <a:pos x="24" y="100"/>
                </a:cxn>
                <a:cxn ang="0">
                  <a:pos x="32" y="106"/>
                </a:cxn>
                <a:cxn ang="0">
                  <a:pos x="44" y="106"/>
                </a:cxn>
                <a:cxn ang="0">
                  <a:pos x="52" y="106"/>
                </a:cxn>
                <a:cxn ang="0">
                  <a:pos x="62" y="110"/>
                </a:cxn>
                <a:cxn ang="0">
                  <a:pos x="76" y="102"/>
                </a:cxn>
                <a:cxn ang="0">
                  <a:pos x="82" y="92"/>
                </a:cxn>
                <a:cxn ang="0">
                  <a:pos x="82" y="84"/>
                </a:cxn>
                <a:cxn ang="0">
                  <a:pos x="84" y="78"/>
                </a:cxn>
                <a:cxn ang="0">
                  <a:pos x="86" y="70"/>
                </a:cxn>
                <a:cxn ang="0">
                  <a:pos x="90" y="58"/>
                </a:cxn>
                <a:cxn ang="0">
                  <a:pos x="60" y="18"/>
                </a:cxn>
                <a:cxn ang="0">
                  <a:pos x="22" y="0"/>
                </a:cxn>
                <a:cxn ang="0">
                  <a:pos x="8" y="4"/>
                </a:cxn>
              </a:cxnLst>
              <a:rect l="0" t="0" r="r" b="b"/>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4" name="Freeform 399"/>
            <p:cNvSpPr>
              <a:spLocks/>
            </p:cNvSpPr>
            <p:nvPr/>
          </p:nvSpPr>
          <p:spPr bwMode="ltGray">
            <a:xfrm>
              <a:off x="2091175" y="4536012"/>
              <a:ext cx="141840" cy="77113"/>
            </a:xfrm>
            <a:custGeom>
              <a:avLst/>
              <a:gdLst/>
              <a:ahLst/>
              <a:cxnLst>
                <a:cxn ang="0">
                  <a:pos x="8" y="36"/>
                </a:cxn>
                <a:cxn ang="0">
                  <a:pos x="22" y="30"/>
                </a:cxn>
                <a:cxn ang="0">
                  <a:pos x="38" y="32"/>
                </a:cxn>
                <a:cxn ang="0">
                  <a:pos x="56" y="34"/>
                </a:cxn>
                <a:cxn ang="0">
                  <a:pos x="60" y="16"/>
                </a:cxn>
                <a:cxn ang="0">
                  <a:pos x="66" y="12"/>
                </a:cxn>
                <a:cxn ang="0">
                  <a:pos x="78" y="18"/>
                </a:cxn>
                <a:cxn ang="0">
                  <a:pos x="82" y="36"/>
                </a:cxn>
                <a:cxn ang="0">
                  <a:pos x="86" y="44"/>
                </a:cxn>
                <a:cxn ang="0">
                  <a:pos x="92" y="36"/>
                </a:cxn>
                <a:cxn ang="0">
                  <a:pos x="98" y="30"/>
                </a:cxn>
                <a:cxn ang="0">
                  <a:pos x="96" y="20"/>
                </a:cxn>
                <a:cxn ang="0">
                  <a:pos x="86" y="8"/>
                </a:cxn>
                <a:cxn ang="0">
                  <a:pos x="64" y="0"/>
                </a:cxn>
                <a:cxn ang="0">
                  <a:pos x="44" y="18"/>
                </a:cxn>
                <a:cxn ang="0">
                  <a:pos x="28" y="14"/>
                </a:cxn>
                <a:cxn ang="0">
                  <a:pos x="8" y="0"/>
                </a:cxn>
                <a:cxn ang="0">
                  <a:pos x="0" y="16"/>
                </a:cxn>
                <a:cxn ang="0">
                  <a:pos x="8" y="36"/>
                </a:cxn>
              </a:cxnLst>
              <a:rect l="0" t="0" r="r" b="b"/>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5" name="Freeform 400"/>
            <p:cNvSpPr>
              <a:spLocks/>
            </p:cNvSpPr>
            <p:nvPr/>
          </p:nvSpPr>
          <p:spPr bwMode="ltGray">
            <a:xfrm>
              <a:off x="1936309" y="4402548"/>
              <a:ext cx="75262" cy="62284"/>
            </a:xfrm>
            <a:custGeom>
              <a:avLst/>
              <a:gdLst/>
              <a:ahLst/>
              <a:cxnLst>
                <a:cxn ang="0">
                  <a:pos x="0" y="14"/>
                </a:cxn>
                <a:cxn ang="0">
                  <a:pos x="0" y="26"/>
                </a:cxn>
                <a:cxn ang="0">
                  <a:pos x="12" y="24"/>
                </a:cxn>
                <a:cxn ang="0">
                  <a:pos x="28" y="28"/>
                </a:cxn>
                <a:cxn ang="0">
                  <a:pos x="44" y="36"/>
                </a:cxn>
                <a:cxn ang="0">
                  <a:pos x="52" y="10"/>
                </a:cxn>
                <a:cxn ang="0">
                  <a:pos x="22" y="0"/>
                </a:cxn>
                <a:cxn ang="0">
                  <a:pos x="0" y="14"/>
                </a:cxn>
              </a:cxnLst>
              <a:rect l="0" t="0" r="r" b="b"/>
              <a:pathLst>
                <a:path w="53" h="37">
                  <a:moveTo>
                    <a:pt x="0" y="14"/>
                  </a:moveTo>
                  <a:lnTo>
                    <a:pt x="0" y="26"/>
                  </a:lnTo>
                  <a:lnTo>
                    <a:pt x="12" y="24"/>
                  </a:lnTo>
                  <a:lnTo>
                    <a:pt x="28" y="28"/>
                  </a:lnTo>
                  <a:lnTo>
                    <a:pt x="44" y="36"/>
                  </a:lnTo>
                  <a:lnTo>
                    <a:pt x="52" y="10"/>
                  </a:lnTo>
                  <a:lnTo>
                    <a:pt x="22" y="0"/>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6" name="Freeform 401"/>
            <p:cNvSpPr>
              <a:spLocks/>
            </p:cNvSpPr>
            <p:nvPr/>
          </p:nvSpPr>
          <p:spPr bwMode="ltGray">
            <a:xfrm>
              <a:off x="2036175" y="4498938"/>
              <a:ext cx="75262" cy="99358"/>
            </a:xfrm>
            <a:custGeom>
              <a:avLst/>
              <a:gdLst/>
              <a:ahLst/>
              <a:cxnLst>
                <a:cxn ang="0">
                  <a:pos x="0" y="0"/>
                </a:cxn>
                <a:cxn ang="0">
                  <a:pos x="4" y="10"/>
                </a:cxn>
                <a:cxn ang="0">
                  <a:pos x="4" y="24"/>
                </a:cxn>
                <a:cxn ang="0">
                  <a:pos x="16" y="30"/>
                </a:cxn>
                <a:cxn ang="0">
                  <a:pos x="30" y="36"/>
                </a:cxn>
                <a:cxn ang="0">
                  <a:pos x="36" y="42"/>
                </a:cxn>
                <a:cxn ang="0">
                  <a:pos x="38" y="48"/>
                </a:cxn>
                <a:cxn ang="0">
                  <a:pos x="48" y="58"/>
                </a:cxn>
                <a:cxn ang="0">
                  <a:pos x="50" y="48"/>
                </a:cxn>
                <a:cxn ang="0">
                  <a:pos x="46" y="38"/>
                </a:cxn>
                <a:cxn ang="0">
                  <a:pos x="52" y="26"/>
                </a:cxn>
                <a:cxn ang="0">
                  <a:pos x="44" y="20"/>
                </a:cxn>
                <a:cxn ang="0">
                  <a:pos x="38" y="8"/>
                </a:cxn>
                <a:cxn ang="0">
                  <a:pos x="0" y="0"/>
                </a:cxn>
              </a:cxnLst>
              <a:rect l="0" t="0" r="r" b="b"/>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7" name="Freeform 402"/>
            <p:cNvSpPr>
              <a:spLocks/>
            </p:cNvSpPr>
            <p:nvPr/>
          </p:nvSpPr>
          <p:spPr bwMode="ltGray">
            <a:xfrm>
              <a:off x="2004333" y="4401065"/>
              <a:ext cx="99868" cy="117152"/>
            </a:xfrm>
            <a:custGeom>
              <a:avLst/>
              <a:gdLst/>
              <a:ahLst/>
              <a:cxnLst>
                <a:cxn ang="0">
                  <a:pos x="0" y="40"/>
                </a:cxn>
                <a:cxn ang="0">
                  <a:pos x="10" y="52"/>
                </a:cxn>
                <a:cxn ang="0">
                  <a:pos x="18" y="64"/>
                </a:cxn>
                <a:cxn ang="0">
                  <a:pos x="32" y="60"/>
                </a:cxn>
                <a:cxn ang="0">
                  <a:pos x="40" y="64"/>
                </a:cxn>
                <a:cxn ang="0">
                  <a:pos x="50" y="64"/>
                </a:cxn>
                <a:cxn ang="0">
                  <a:pos x="60" y="68"/>
                </a:cxn>
                <a:cxn ang="0">
                  <a:pos x="62" y="64"/>
                </a:cxn>
                <a:cxn ang="0">
                  <a:pos x="58" y="56"/>
                </a:cxn>
                <a:cxn ang="0">
                  <a:pos x="62" y="44"/>
                </a:cxn>
                <a:cxn ang="0">
                  <a:pos x="60" y="26"/>
                </a:cxn>
                <a:cxn ang="0">
                  <a:pos x="68" y="16"/>
                </a:cxn>
                <a:cxn ang="0">
                  <a:pos x="66" y="0"/>
                </a:cxn>
                <a:cxn ang="0">
                  <a:pos x="20" y="0"/>
                </a:cxn>
                <a:cxn ang="0">
                  <a:pos x="0" y="40"/>
                </a:cxn>
              </a:cxnLst>
              <a:rect l="0" t="0" r="r" b="b"/>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8" name="Freeform 403"/>
            <p:cNvSpPr>
              <a:spLocks/>
            </p:cNvSpPr>
            <p:nvPr/>
          </p:nvSpPr>
          <p:spPr bwMode="ltGray">
            <a:xfrm>
              <a:off x="1965256" y="4386236"/>
              <a:ext cx="138946" cy="100840"/>
            </a:xfrm>
            <a:custGeom>
              <a:avLst/>
              <a:gdLst/>
              <a:ahLst/>
              <a:cxnLst>
                <a:cxn ang="0">
                  <a:pos x="0" y="28"/>
                </a:cxn>
                <a:cxn ang="0">
                  <a:pos x="10" y="32"/>
                </a:cxn>
                <a:cxn ang="0">
                  <a:pos x="14" y="34"/>
                </a:cxn>
                <a:cxn ang="0">
                  <a:pos x="18" y="32"/>
                </a:cxn>
                <a:cxn ang="0">
                  <a:pos x="20" y="44"/>
                </a:cxn>
                <a:cxn ang="0">
                  <a:pos x="22" y="54"/>
                </a:cxn>
                <a:cxn ang="0">
                  <a:pos x="26" y="58"/>
                </a:cxn>
                <a:cxn ang="0">
                  <a:pos x="32" y="54"/>
                </a:cxn>
                <a:cxn ang="0">
                  <a:pos x="34" y="46"/>
                </a:cxn>
                <a:cxn ang="0">
                  <a:pos x="36" y="36"/>
                </a:cxn>
                <a:cxn ang="0">
                  <a:pos x="42" y="32"/>
                </a:cxn>
                <a:cxn ang="0">
                  <a:pos x="54" y="38"/>
                </a:cxn>
                <a:cxn ang="0">
                  <a:pos x="62" y="32"/>
                </a:cxn>
                <a:cxn ang="0">
                  <a:pos x="64" y="26"/>
                </a:cxn>
                <a:cxn ang="0">
                  <a:pos x="70" y="22"/>
                </a:cxn>
                <a:cxn ang="0">
                  <a:pos x="72" y="24"/>
                </a:cxn>
                <a:cxn ang="0">
                  <a:pos x="86" y="18"/>
                </a:cxn>
                <a:cxn ang="0">
                  <a:pos x="94" y="16"/>
                </a:cxn>
                <a:cxn ang="0">
                  <a:pos x="90" y="10"/>
                </a:cxn>
                <a:cxn ang="0">
                  <a:pos x="78" y="4"/>
                </a:cxn>
                <a:cxn ang="0">
                  <a:pos x="60" y="2"/>
                </a:cxn>
                <a:cxn ang="0">
                  <a:pos x="40" y="0"/>
                </a:cxn>
                <a:cxn ang="0">
                  <a:pos x="26" y="2"/>
                </a:cxn>
                <a:cxn ang="0">
                  <a:pos x="16" y="6"/>
                </a:cxn>
                <a:cxn ang="0">
                  <a:pos x="2" y="12"/>
                </a:cxn>
                <a:cxn ang="0">
                  <a:pos x="0" y="28"/>
                </a:cxn>
              </a:cxnLst>
              <a:rect l="0" t="0" r="r" b="b"/>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399" name="Freeform 404"/>
            <p:cNvSpPr>
              <a:spLocks/>
            </p:cNvSpPr>
            <p:nvPr/>
          </p:nvSpPr>
          <p:spPr bwMode="ltGray">
            <a:xfrm>
              <a:off x="1891441" y="4312088"/>
              <a:ext cx="101315" cy="133464"/>
            </a:xfrm>
            <a:custGeom>
              <a:avLst/>
              <a:gdLst/>
              <a:ahLst/>
              <a:cxnLst>
                <a:cxn ang="0">
                  <a:pos x="0" y="52"/>
                </a:cxn>
                <a:cxn ang="0">
                  <a:pos x="10" y="68"/>
                </a:cxn>
                <a:cxn ang="0">
                  <a:pos x="26" y="78"/>
                </a:cxn>
                <a:cxn ang="0">
                  <a:pos x="34" y="78"/>
                </a:cxn>
                <a:cxn ang="0">
                  <a:pos x="42" y="66"/>
                </a:cxn>
                <a:cxn ang="0">
                  <a:pos x="56" y="64"/>
                </a:cxn>
                <a:cxn ang="0">
                  <a:pos x="56" y="54"/>
                </a:cxn>
                <a:cxn ang="0">
                  <a:pos x="68" y="46"/>
                </a:cxn>
                <a:cxn ang="0">
                  <a:pos x="56" y="36"/>
                </a:cxn>
                <a:cxn ang="0">
                  <a:pos x="58" y="2"/>
                </a:cxn>
                <a:cxn ang="0">
                  <a:pos x="16" y="0"/>
                </a:cxn>
                <a:cxn ang="0">
                  <a:pos x="0" y="52"/>
                </a:cxn>
              </a:cxnLst>
              <a:rect l="0" t="0" r="r" b="b"/>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0" name="Freeform 405"/>
            <p:cNvSpPr>
              <a:spLocks/>
            </p:cNvSpPr>
            <p:nvPr/>
          </p:nvSpPr>
          <p:spPr bwMode="ltGray">
            <a:xfrm>
              <a:off x="1379079" y="3804923"/>
              <a:ext cx="652754" cy="621351"/>
            </a:xfrm>
            <a:custGeom>
              <a:avLst/>
              <a:gdLst/>
              <a:ahLst/>
              <a:cxnLst>
                <a:cxn ang="0">
                  <a:pos x="10" y="54"/>
                </a:cxn>
                <a:cxn ang="0">
                  <a:pos x="26" y="84"/>
                </a:cxn>
                <a:cxn ang="0">
                  <a:pos x="42" y="116"/>
                </a:cxn>
                <a:cxn ang="0">
                  <a:pos x="32" y="138"/>
                </a:cxn>
                <a:cxn ang="0">
                  <a:pos x="54" y="154"/>
                </a:cxn>
                <a:cxn ang="0">
                  <a:pos x="62" y="190"/>
                </a:cxn>
                <a:cxn ang="0">
                  <a:pos x="100" y="226"/>
                </a:cxn>
                <a:cxn ang="0">
                  <a:pos x="98" y="206"/>
                </a:cxn>
                <a:cxn ang="0">
                  <a:pos x="88" y="192"/>
                </a:cxn>
                <a:cxn ang="0">
                  <a:pos x="74" y="146"/>
                </a:cxn>
                <a:cxn ang="0">
                  <a:pos x="42" y="98"/>
                </a:cxn>
                <a:cxn ang="0">
                  <a:pos x="48" y="52"/>
                </a:cxn>
                <a:cxn ang="0">
                  <a:pos x="66" y="84"/>
                </a:cxn>
                <a:cxn ang="0">
                  <a:pos x="92" y="138"/>
                </a:cxn>
                <a:cxn ang="0">
                  <a:pos x="116" y="164"/>
                </a:cxn>
                <a:cxn ang="0">
                  <a:pos x="126" y="188"/>
                </a:cxn>
                <a:cxn ang="0">
                  <a:pos x="146" y="212"/>
                </a:cxn>
                <a:cxn ang="0">
                  <a:pos x="156" y="256"/>
                </a:cxn>
                <a:cxn ang="0">
                  <a:pos x="156" y="272"/>
                </a:cxn>
                <a:cxn ang="0">
                  <a:pos x="176" y="290"/>
                </a:cxn>
                <a:cxn ang="0">
                  <a:pos x="194" y="306"/>
                </a:cxn>
                <a:cxn ang="0">
                  <a:pos x="230" y="324"/>
                </a:cxn>
                <a:cxn ang="0">
                  <a:pos x="250" y="334"/>
                </a:cxn>
                <a:cxn ang="0">
                  <a:pos x="316" y="338"/>
                </a:cxn>
                <a:cxn ang="0">
                  <a:pos x="346" y="354"/>
                </a:cxn>
                <a:cxn ang="0">
                  <a:pos x="362" y="354"/>
                </a:cxn>
                <a:cxn ang="0">
                  <a:pos x="390" y="338"/>
                </a:cxn>
                <a:cxn ang="0">
                  <a:pos x="382" y="326"/>
                </a:cxn>
                <a:cxn ang="0">
                  <a:pos x="380" y="320"/>
                </a:cxn>
                <a:cxn ang="0">
                  <a:pos x="408" y="310"/>
                </a:cxn>
                <a:cxn ang="0">
                  <a:pos x="412" y="338"/>
                </a:cxn>
                <a:cxn ang="0">
                  <a:pos x="424" y="332"/>
                </a:cxn>
                <a:cxn ang="0">
                  <a:pos x="424" y="296"/>
                </a:cxn>
                <a:cxn ang="0">
                  <a:pos x="438" y="290"/>
                </a:cxn>
                <a:cxn ang="0">
                  <a:pos x="448" y="260"/>
                </a:cxn>
                <a:cxn ang="0">
                  <a:pos x="438" y="242"/>
                </a:cxn>
                <a:cxn ang="0">
                  <a:pos x="398" y="252"/>
                </a:cxn>
                <a:cxn ang="0">
                  <a:pos x="390" y="282"/>
                </a:cxn>
                <a:cxn ang="0">
                  <a:pos x="348" y="298"/>
                </a:cxn>
                <a:cxn ang="0">
                  <a:pos x="300" y="284"/>
                </a:cxn>
                <a:cxn ang="0">
                  <a:pos x="292" y="268"/>
                </a:cxn>
                <a:cxn ang="0">
                  <a:pos x="286" y="202"/>
                </a:cxn>
                <a:cxn ang="0">
                  <a:pos x="292" y="176"/>
                </a:cxn>
                <a:cxn ang="0">
                  <a:pos x="78" y="0"/>
                </a:cxn>
              </a:cxnLst>
              <a:rect l="0" t="0" r="r" b="b"/>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1" name="Freeform 406"/>
            <p:cNvSpPr>
              <a:spLocks/>
            </p:cNvSpPr>
            <p:nvPr/>
          </p:nvSpPr>
          <p:spPr bwMode="ltGray">
            <a:xfrm>
              <a:off x="1285002" y="3208782"/>
              <a:ext cx="1256298" cy="912008"/>
            </a:xfrm>
            <a:custGeom>
              <a:avLst/>
              <a:gdLst/>
              <a:ahLst/>
              <a:cxnLst>
                <a:cxn ang="0">
                  <a:pos x="72" y="26"/>
                </a:cxn>
                <a:cxn ang="0">
                  <a:pos x="50" y="42"/>
                </a:cxn>
                <a:cxn ang="0">
                  <a:pos x="36" y="90"/>
                </a:cxn>
                <a:cxn ang="0">
                  <a:pos x="10" y="178"/>
                </a:cxn>
                <a:cxn ang="0">
                  <a:pos x="4" y="226"/>
                </a:cxn>
                <a:cxn ang="0">
                  <a:pos x="14" y="282"/>
                </a:cxn>
                <a:cxn ang="0">
                  <a:pos x="24" y="324"/>
                </a:cxn>
                <a:cxn ang="0">
                  <a:pos x="48" y="360"/>
                </a:cxn>
                <a:cxn ang="0">
                  <a:pos x="66" y="384"/>
                </a:cxn>
                <a:cxn ang="0">
                  <a:pos x="106" y="384"/>
                </a:cxn>
                <a:cxn ang="0">
                  <a:pos x="230" y="408"/>
                </a:cxn>
                <a:cxn ang="0">
                  <a:pos x="252" y="430"/>
                </a:cxn>
                <a:cxn ang="0">
                  <a:pos x="270" y="460"/>
                </a:cxn>
                <a:cxn ang="0">
                  <a:pos x="284" y="448"/>
                </a:cxn>
                <a:cxn ang="0">
                  <a:pos x="298" y="444"/>
                </a:cxn>
                <a:cxn ang="0">
                  <a:pos x="310" y="456"/>
                </a:cxn>
                <a:cxn ang="0">
                  <a:pos x="326" y="492"/>
                </a:cxn>
                <a:cxn ang="0">
                  <a:pos x="340" y="516"/>
                </a:cxn>
                <a:cxn ang="0">
                  <a:pos x="358" y="518"/>
                </a:cxn>
                <a:cxn ang="0">
                  <a:pos x="364" y="492"/>
                </a:cxn>
                <a:cxn ang="0">
                  <a:pos x="402" y="460"/>
                </a:cxn>
                <a:cxn ang="0">
                  <a:pos x="420" y="450"/>
                </a:cxn>
                <a:cxn ang="0">
                  <a:pos x="456" y="458"/>
                </a:cxn>
                <a:cxn ang="0">
                  <a:pos x="462" y="466"/>
                </a:cxn>
                <a:cxn ang="0">
                  <a:pos x="476" y="466"/>
                </a:cxn>
                <a:cxn ang="0">
                  <a:pos x="478" y="448"/>
                </a:cxn>
                <a:cxn ang="0">
                  <a:pos x="504" y="434"/>
                </a:cxn>
                <a:cxn ang="0">
                  <a:pos x="530" y="440"/>
                </a:cxn>
                <a:cxn ang="0">
                  <a:pos x="548" y="456"/>
                </a:cxn>
                <a:cxn ang="0">
                  <a:pos x="564" y="448"/>
                </a:cxn>
                <a:cxn ang="0">
                  <a:pos x="586" y="472"/>
                </a:cxn>
                <a:cxn ang="0">
                  <a:pos x="582" y="502"/>
                </a:cxn>
                <a:cxn ang="0">
                  <a:pos x="592" y="522"/>
                </a:cxn>
                <a:cxn ang="0">
                  <a:pos x="614" y="538"/>
                </a:cxn>
                <a:cxn ang="0">
                  <a:pos x="618" y="498"/>
                </a:cxn>
                <a:cxn ang="0">
                  <a:pos x="616" y="476"/>
                </a:cxn>
                <a:cxn ang="0">
                  <a:pos x="614" y="446"/>
                </a:cxn>
                <a:cxn ang="0">
                  <a:pos x="610" y="432"/>
                </a:cxn>
                <a:cxn ang="0">
                  <a:pos x="626" y="408"/>
                </a:cxn>
                <a:cxn ang="0">
                  <a:pos x="642" y="400"/>
                </a:cxn>
                <a:cxn ang="0">
                  <a:pos x="660" y="378"/>
                </a:cxn>
                <a:cxn ang="0">
                  <a:pos x="688" y="362"/>
                </a:cxn>
                <a:cxn ang="0">
                  <a:pos x="704" y="364"/>
                </a:cxn>
                <a:cxn ang="0">
                  <a:pos x="712" y="350"/>
                </a:cxn>
                <a:cxn ang="0">
                  <a:pos x="710" y="320"/>
                </a:cxn>
                <a:cxn ang="0">
                  <a:pos x="742" y="278"/>
                </a:cxn>
                <a:cxn ang="0">
                  <a:pos x="762" y="244"/>
                </a:cxn>
                <a:cxn ang="0">
                  <a:pos x="786" y="238"/>
                </a:cxn>
                <a:cxn ang="0">
                  <a:pos x="812" y="226"/>
                </a:cxn>
                <a:cxn ang="0">
                  <a:pos x="830" y="184"/>
                </a:cxn>
                <a:cxn ang="0">
                  <a:pos x="870" y="160"/>
                </a:cxn>
                <a:cxn ang="0">
                  <a:pos x="828" y="78"/>
                </a:cxn>
                <a:cxn ang="0">
                  <a:pos x="90" y="0"/>
                </a:cxn>
              </a:cxnLst>
              <a:rect l="0" t="0" r="r" b="b"/>
              <a:pathLst>
                <a:path w="871" h="539">
                  <a:moveTo>
                    <a:pt x="72" y="10"/>
                  </a:moveTo>
                  <a:lnTo>
                    <a:pt x="72" y="26"/>
                  </a:lnTo>
                  <a:lnTo>
                    <a:pt x="50" y="28"/>
                  </a:lnTo>
                  <a:lnTo>
                    <a:pt x="50" y="42"/>
                  </a:lnTo>
                  <a:lnTo>
                    <a:pt x="44" y="66"/>
                  </a:lnTo>
                  <a:lnTo>
                    <a:pt x="36" y="90"/>
                  </a:lnTo>
                  <a:lnTo>
                    <a:pt x="10" y="150"/>
                  </a:lnTo>
                  <a:lnTo>
                    <a:pt x="10" y="178"/>
                  </a:lnTo>
                  <a:lnTo>
                    <a:pt x="0" y="202"/>
                  </a:lnTo>
                  <a:lnTo>
                    <a:pt x="4" y="226"/>
                  </a:lnTo>
                  <a:lnTo>
                    <a:pt x="2" y="246"/>
                  </a:lnTo>
                  <a:lnTo>
                    <a:pt x="14" y="282"/>
                  </a:lnTo>
                  <a:lnTo>
                    <a:pt x="16" y="300"/>
                  </a:lnTo>
                  <a:lnTo>
                    <a:pt x="24" y="324"/>
                  </a:lnTo>
                  <a:lnTo>
                    <a:pt x="32" y="340"/>
                  </a:lnTo>
                  <a:lnTo>
                    <a:pt x="48" y="360"/>
                  </a:lnTo>
                  <a:lnTo>
                    <a:pt x="64" y="378"/>
                  </a:lnTo>
                  <a:lnTo>
                    <a:pt x="66" y="384"/>
                  </a:lnTo>
                  <a:lnTo>
                    <a:pt x="84" y="386"/>
                  </a:lnTo>
                  <a:lnTo>
                    <a:pt x="106" y="384"/>
                  </a:lnTo>
                  <a:lnTo>
                    <a:pt x="156" y="412"/>
                  </a:lnTo>
                  <a:lnTo>
                    <a:pt x="230" y="408"/>
                  </a:lnTo>
                  <a:lnTo>
                    <a:pt x="242" y="420"/>
                  </a:lnTo>
                  <a:lnTo>
                    <a:pt x="252" y="430"/>
                  </a:lnTo>
                  <a:lnTo>
                    <a:pt x="252" y="444"/>
                  </a:lnTo>
                  <a:lnTo>
                    <a:pt x="270" y="460"/>
                  </a:lnTo>
                  <a:lnTo>
                    <a:pt x="276" y="460"/>
                  </a:lnTo>
                  <a:lnTo>
                    <a:pt x="284" y="448"/>
                  </a:lnTo>
                  <a:lnTo>
                    <a:pt x="288" y="444"/>
                  </a:lnTo>
                  <a:lnTo>
                    <a:pt x="298" y="444"/>
                  </a:lnTo>
                  <a:lnTo>
                    <a:pt x="304" y="452"/>
                  </a:lnTo>
                  <a:lnTo>
                    <a:pt x="310" y="456"/>
                  </a:lnTo>
                  <a:lnTo>
                    <a:pt x="316" y="476"/>
                  </a:lnTo>
                  <a:lnTo>
                    <a:pt x="326" y="492"/>
                  </a:lnTo>
                  <a:lnTo>
                    <a:pt x="326" y="510"/>
                  </a:lnTo>
                  <a:lnTo>
                    <a:pt x="340" y="516"/>
                  </a:lnTo>
                  <a:lnTo>
                    <a:pt x="356" y="526"/>
                  </a:lnTo>
                  <a:lnTo>
                    <a:pt x="358" y="518"/>
                  </a:lnTo>
                  <a:lnTo>
                    <a:pt x="356" y="512"/>
                  </a:lnTo>
                  <a:lnTo>
                    <a:pt x="364" y="492"/>
                  </a:lnTo>
                  <a:lnTo>
                    <a:pt x="372" y="482"/>
                  </a:lnTo>
                  <a:lnTo>
                    <a:pt x="402" y="460"/>
                  </a:lnTo>
                  <a:lnTo>
                    <a:pt x="408" y="460"/>
                  </a:lnTo>
                  <a:lnTo>
                    <a:pt x="420" y="450"/>
                  </a:lnTo>
                  <a:lnTo>
                    <a:pt x="444" y="450"/>
                  </a:lnTo>
                  <a:lnTo>
                    <a:pt x="456" y="458"/>
                  </a:lnTo>
                  <a:lnTo>
                    <a:pt x="456" y="466"/>
                  </a:lnTo>
                  <a:lnTo>
                    <a:pt x="462" y="466"/>
                  </a:lnTo>
                  <a:lnTo>
                    <a:pt x="464" y="464"/>
                  </a:lnTo>
                  <a:lnTo>
                    <a:pt x="476" y="466"/>
                  </a:lnTo>
                  <a:lnTo>
                    <a:pt x="478" y="456"/>
                  </a:lnTo>
                  <a:lnTo>
                    <a:pt x="478" y="448"/>
                  </a:lnTo>
                  <a:lnTo>
                    <a:pt x="490" y="436"/>
                  </a:lnTo>
                  <a:lnTo>
                    <a:pt x="504" y="434"/>
                  </a:lnTo>
                  <a:lnTo>
                    <a:pt x="516" y="440"/>
                  </a:lnTo>
                  <a:lnTo>
                    <a:pt x="530" y="440"/>
                  </a:lnTo>
                  <a:lnTo>
                    <a:pt x="540" y="444"/>
                  </a:lnTo>
                  <a:lnTo>
                    <a:pt x="548" y="456"/>
                  </a:lnTo>
                  <a:lnTo>
                    <a:pt x="558" y="450"/>
                  </a:lnTo>
                  <a:lnTo>
                    <a:pt x="564" y="448"/>
                  </a:lnTo>
                  <a:lnTo>
                    <a:pt x="578" y="466"/>
                  </a:lnTo>
                  <a:lnTo>
                    <a:pt x="586" y="472"/>
                  </a:lnTo>
                  <a:lnTo>
                    <a:pt x="584" y="486"/>
                  </a:lnTo>
                  <a:lnTo>
                    <a:pt x="582" y="502"/>
                  </a:lnTo>
                  <a:lnTo>
                    <a:pt x="590" y="508"/>
                  </a:lnTo>
                  <a:lnTo>
                    <a:pt x="592" y="522"/>
                  </a:lnTo>
                  <a:lnTo>
                    <a:pt x="602" y="536"/>
                  </a:lnTo>
                  <a:lnTo>
                    <a:pt x="614" y="538"/>
                  </a:lnTo>
                  <a:lnTo>
                    <a:pt x="622" y="512"/>
                  </a:lnTo>
                  <a:lnTo>
                    <a:pt x="618" y="498"/>
                  </a:lnTo>
                  <a:lnTo>
                    <a:pt x="616" y="488"/>
                  </a:lnTo>
                  <a:lnTo>
                    <a:pt x="616" y="476"/>
                  </a:lnTo>
                  <a:lnTo>
                    <a:pt x="614" y="466"/>
                  </a:lnTo>
                  <a:lnTo>
                    <a:pt x="614" y="446"/>
                  </a:lnTo>
                  <a:lnTo>
                    <a:pt x="610" y="440"/>
                  </a:lnTo>
                  <a:lnTo>
                    <a:pt x="610" y="432"/>
                  </a:lnTo>
                  <a:lnTo>
                    <a:pt x="616" y="418"/>
                  </a:lnTo>
                  <a:lnTo>
                    <a:pt x="626" y="408"/>
                  </a:lnTo>
                  <a:lnTo>
                    <a:pt x="634" y="402"/>
                  </a:lnTo>
                  <a:lnTo>
                    <a:pt x="642" y="400"/>
                  </a:lnTo>
                  <a:lnTo>
                    <a:pt x="650" y="398"/>
                  </a:lnTo>
                  <a:lnTo>
                    <a:pt x="660" y="378"/>
                  </a:lnTo>
                  <a:lnTo>
                    <a:pt x="674" y="378"/>
                  </a:lnTo>
                  <a:lnTo>
                    <a:pt x="688" y="362"/>
                  </a:lnTo>
                  <a:lnTo>
                    <a:pt x="696" y="366"/>
                  </a:lnTo>
                  <a:lnTo>
                    <a:pt x="704" y="364"/>
                  </a:lnTo>
                  <a:lnTo>
                    <a:pt x="708" y="358"/>
                  </a:lnTo>
                  <a:lnTo>
                    <a:pt x="712" y="350"/>
                  </a:lnTo>
                  <a:lnTo>
                    <a:pt x="712" y="330"/>
                  </a:lnTo>
                  <a:lnTo>
                    <a:pt x="710" y="320"/>
                  </a:lnTo>
                  <a:lnTo>
                    <a:pt x="734" y="288"/>
                  </a:lnTo>
                  <a:lnTo>
                    <a:pt x="742" y="278"/>
                  </a:lnTo>
                  <a:lnTo>
                    <a:pt x="754" y="254"/>
                  </a:lnTo>
                  <a:lnTo>
                    <a:pt x="762" y="244"/>
                  </a:lnTo>
                  <a:lnTo>
                    <a:pt x="792" y="248"/>
                  </a:lnTo>
                  <a:lnTo>
                    <a:pt x="786" y="238"/>
                  </a:lnTo>
                  <a:lnTo>
                    <a:pt x="794" y="230"/>
                  </a:lnTo>
                  <a:lnTo>
                    <a:pt x="812" y="226"/>
                  </a:lnTo>
                  <a:lnTo>
                    <a:pt x="806" y="202"/>
                  </a:lnTo>
                  <a:lnTo>
                    <a:pt x="830" y="184"/>
                  </a:lnTo>
                  <a:lnTo>
                    <a:pt x="854" y="174"/>
                  </a:lnTo>
                  <a:lnTo>
                    <a:pt x="870" y="160"/>
                  </a:lnTo>
                  <a:lnTo>
                    <a:pt x="864" y="100"/>
                  </a:lnTo>
                  <a:lnTo>
                    <a:pt x="828" y="78"/>
                  </a:lnTo>
                  <a:lnTo>
                    <a:pt x="434" y="6"/>
                  </a:lnTo>
                  <a:lnTo>
                    <a:pt x="90" y="0"/>
                  </a:lnTo>
                  <a:lnTo>
                    <a:pt x="72"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2" name="Freeform 407"/>
            <p:cNvSpPr>
              <a:spLocks/>
            </p:cNvSpPr>
            <p:nvPr/>
          </p:nvSpPr>
          <p:spPr bwMode="ltGray">
            <a:xfrm>
              <a:off x="2701955" y="3265134"/>
              <a:ext cx="120130" cy="173504"/>
            </a:xfrm>
            <a:custGeom>
              <a:avLst/>
              <a:gdLst/>
              <a:ahLst/>
              <a:cxnLst>
                <a:cxn ang="0">
                  <a:pos x="52" y="0"/>
                </a:cxn>
                <a:cxn ang="0">
                  <a:pos x="40" y="4"/>
                </a:cxn>
                <a:cxn ang="0">
                  <a:pos x="36" y="16"/>
                </a:cxn>
                <a:cxn ang="0">
                  <a:pos x="28" y="24"/>
                </a:cxn>
                <a:cxn ang="0">
                  <a:pos x="24" y="36"/>
                </a:cxn>
                <a:cxn ang="0">
                  <a:pos x="18" y="42"/>
                </a:cxn>
                <a:cxn ang="0">
                  <a:pos x="20" y="48"/>
                </a:cxn>
                <a:cxn ang="0">
                  <a:pos x="26" y="50"/>
                </a:cxn>
                <a:cxn ang="0">
                  <a:pos x="22" y="56"/>
                </a:cxn>
                <a:cxn ang="0">
                  <a:pos x="16" y="56"/>
                </a:cxn>
                <a:cxn ang="0">
                  <a:pos x="0" y="76"/>
                </a:cxn>
                <a:cxn ang="0">
                  <a:pos x="6" y="76"/>
                </a:cxn>
                <a:cxn ang="0">
                  <a:pos x="8" y="72"/>
                </a:cxn>
                <a:cxn ang="0">
                  <a:pos x="14" y="76"/>
                </a:cxn>
                <a:cxn ang="0">
                  <a:pos x="32" y="76"/>
                </a:cxn>
                <a:cxn ang="0">
                  <a:pos x="34" y="76"/>
                </a:cxn>
                <a:cxn ang="0">
                  <a:pos x="40" y="72"/>
                </a:cxn>
                <a:cxn ang="0">
                  <a:pos x="42" y="80"/>
                </a:cxn>
                <a:cxn ang="0">
                  <a:pos x="46" y="80"/>
                </a:cxn>
                <a:cxn ang="0">
                  <a:pos x="50" y="76"/>
                </a:cxn>
                <a:cxn ang="0">
                  <a:pos x="54" y="80"/>
                </a:cxn>
                <a:cxn ang="0">
                  <a:pos x="42" y="90"/>
                </a:cxn>
                <a:cxn ang="0">
                  <a:pos x="44" y="94"/>
                </a:cxn>
                <a:cxn ang="0">
                  <a:pos x="50" y="90"/>
                </a:cxn>
                <a:cxn ang="0">
                  <a:pos x="64" y="80"/>
                </a:cxn>
                <a:cxn ang="0">
                  <a:pos x="68" y="80"/>
                </a:cxn>
                <a:cxn ang="0">
                  <a:pos x="68" y="86"/>
                </a:cxn>
                <a:cxn ang="0">
                  <a:pos x="66" y="92"/>
                </a:cxn>
                <a:cxn ang="0">
                  <a:pos x="68" y="96"/>
                </a:cxn>
                <a:cxn ang="0">
                  <a:pos x="72" y="90"/>
                </a:cxn>
                <a:cxn ang="0">
                  <a:pos x="72" y="98"/>
                </a:cxn>
                <a:cxn ang="0">
                  <a:pos x="80" y="100"/>
                </a:cxn>
                <a:cxn ang="0">
                  <a:pos x="82" y="94"/>
                </a:cxn>
                <a:cxn ang="0">
                  <a:pos x="82" y="84"/>
                </a:cxn>
                <a:cxn ang="0">
                  <a:pos x="82" y="78"/>
                </a:cxn>
                <a:cxn ang="0">
                  <a:pos x="82" y="74"/>
                </a:cxn>
                <a:cxn ang="0">
                  <a:pos x="74" y="76"/>
                </a:cxn>
                <a:cxn ang="0">
                  <a:pos x="76" y="82"/>
                </a:cxn>
                <a:cxn ang="0">
                  <a:pos x="68" y="74"/>
                </a:cxn>
                <a:cxn ang="0">
                  <a:pos x="70" y="68"/>
                </a:cxn>
                <a:cxn ang="0">
                  <a:pos x="72" y="56"/>
                </a:cxn>
                <a:cxn ang="0">
                  <a:pos x="80" y="48"/>
                </a:cxn>
                <a:cxn ang="0">
                  <a:pos x="78" y="40"/>
                </a:cxn>
                <a:cxn ang="0">
                  <a:pos x="68" y="42"/>
                </a:cxn>
                <a:cxn ang="0">
                  <a:pos x="64" y="48"/>
                </a:cxn>
                <a:cxn ang="0">
                  <a:pos x="60" y="50"/>
                </a:cxn>
                <a:cxn ang="0">
                  <a:pos x="52" y="48"/>
                </a:cxn>
                <a:cxn ang="0">
                  <a:pos x="46" y="38"/>
                </a:cxn>
                <a:cxn ang="0">
                  <a:pos x="56" y="30"/>
                </a:cxn>
                <a:cxn ang="0">
                  <a:pos x="46" y="26"/>
                </a:cxn>
                <a:cxn ang="0">
                  <a:pos x="38" y="34"/>
                </a:cxn>
                <a:cxn ang="0">
                  <a:pos x="38" y="30"/>
                </a:cxn>
                <a:cxn ang="0">
                  <a:pos x="48" y="16"/>
                </a:cxn>
                <a:cxn ang="0">
                  <a:pos x="46" y="10"/>
                </a:cxn>
                <a:cxn ang="0">
                  <a:pos x="48" y="8"/>
                </a:cxn>
                <a:cxn ang="0">
                  <a:pos x="54" y="10"/>
                </a:cxn>
                <a:cxn ang="0">
                  <a:pos x="56" y="8"/>
                </a:cxn>
                <a:cxn ang="0">
                  <a:pos x="52" y="0"/>
                </a:cxn>
              </a:cxnLst>
              <a:rect l="0" t="0" r="r" b="b"/>
              <a:pathLst>
                <a:path w="83" h="101">
                  <a:moveTo>
                    <a:pt x="52" y="0"/>
                  </a:moveTo>
                  <a:lnTo>
                    <a:pt x="40" y="4"/>
                  </a:lnTo>
                  <a:lnTo>
                    <a:pt x="36" y="16"/>
                  </a:lnTo>
                  <a:lnTo>
                    <a:pt x="28" y="24"/>
                  </a:lnTo>
                  <a:lnTo>
                    <a:pt x="24" y="36"/>
                  </a:lnTo>
                  <a:lnTo>
                    <a:pt x="18" y="42"/>
                  </a:lnTo>
                  <a:lnTo>
                    <a:pt x="20" y="48"/>
                  </a:lnTo>
                  <a:lnTo>
                    <a:pt x="26" y="50"/>
                  </a:lnTo>
                  <a:lnTo>
                    <a:pt x="22" y="56"/>
                  </a:lnTo>
                  <a:lnTo>
                    <a:pt x="16" y="56"/>
                  </a:lnTo>
                  <a:lnTo>
                    <a:pt x="0" y="76"/>
                  </a:lnTo>
                  <a:lnTo>
                    <a:pt x="6" y="76"/>
                  </a:lnTo>
                  <a:lnTo>
                    <a:pt x="8" y="72"/>
                  </a:lnTo>
                  <a:lnTo>
                    <a:pt x="14" y="76"/>
                  </a:lnTo>
                  <a:lnTo>
                    <a:pt x="32" y="76"/>
                  </a:lnTo>
                  <a:lnTo>
                    <a:pt x="34" y="76"/>
                  </a:lnTo>
                  <a:lnTo>
                    <a:pt x="40" y="72"/>
                  </a:lnTo>
                  <a:lnTo>
                    <a:pt x="42" y="80"/>
                  </a:lnTo>
                  <a:lnTo>
                    <a:pt x="46" y="80"/>
                  </a:lnTo>
                  <a:lnTo>
                    <a:pt x="50" y="76"/>
                  </a:lnTo>
                  <a:lnTo>
                    <a:pt x="54" y="80"/>
                  </a:lnTo>
                  <a:lnTo>
                    <a:pt x="42" y="90"/>
                  </a:lnTo>
                  <a:lnTo>
                    <a:pt x="44" y="94"/>
                  </a:lnTo>
                  <a:lnTo>
                    <a:pt x="50" y="90"/>
                  </a:lnTo>
                  <a:lnTo>
                    <a:pt x="64" y="80"/>
                  </a:lnTo>
                  <a:lnTo>
                    <a:pt x="68" y="80"/>
                  </a:lnTo>
                  <a:lnTo>
                    <a:pt x="68" y="86"/>
                  </a:lnTo>
                  <a:lnTo>
                    <a:pt x="66" y="92"/>
                  </a:lnTo>
                  <a:lnTo>
                    <a:pt x="68" y="96"/>
                  </a:lnTo>
                  <a:lnTo>
                    <a:pt x="72" y="90"/>
                  </a:lnTo>
                  <a:lnTo>
                    <a:pt x="72" y="98"/>
                  </a:lnTo>
                  <a:lnTo>
                    <a:pt x="80" y="100"/>
                  </a:lnTo>
                  <a:lnTo>
                    <a:pt x="82" y="94"/>
                  </a:lnTo>
                  <a:lnTo>
                    <a:pt x="82" y="84"/>
                  </a:lnTo>
                  <a:lnTo>
                    <a:pt x="82" y="78"/>
                  </a:lnTo>
                  <a:lnTo>
                    <a:pt x="82" y="74"/>
                  </a:lnTo>
                  <a:lnTo>
                    <a:pt x="74" y="76"/>
                  </a:lnTo>
                  <a:lnTo>
                    <a:pt x="76" y="82"/>
                  </a:lnTo>
                  <a:lnTo>
                    <a:pt x="68" y="74"/>
                  </a:lnTo>
                  <a:lnTo>
                    <a:pt x="70" y="68"/>
                  </a:lnTo>
                  <a:lnTo>
                    <a:pt x="72" y="56"/>
                  </a:lnTo>
                  <a:lnTo>
                    <a:pt x="80" y="48"/>
                  </a:lnTo>
                  <a:lnTo>
                    <a:pt x="78" y="40"/>
                  </a:lnTo>
                  <a:lnTo>
                    <a:pt x="68" y="42"/>
                  </a:lnTo>
                  <a:lnTo>
                    <a:pt x="64" y="48"/>
                  </a:lnTo>
                  <a:lnTo>
                    <a:pt x="60" y="50"/>
                  </a:lnTo>
                  <a:lnTo>
                    <a:pt x="52" y="48"/>
                  </a:lnTo>
                  <a:lnTo>
                    <a:pt x="46" y="38"/>
                  </a:lnTo>
                  <a:lnTo>
                    <a:pt x="56" y="30"/>
                  </a:lnTo>
                  <a:lnTo>
                    <a:pt x="46" y="26"/>
                  </a:lnTo>
                  <a:lnTo>
                    <a:pt x="38" y="34"/>
                  </a:lnTo>
                  <a:lnTo>
                    <a:pt x="38" y="30"/>
                  </a:lnTo>
                  <a:lnTo>
                    <a:pt x="48" y="16"/>
                  </a:lnTo>
                  <a:lnTo>
                    <a:pt x="46" y="10"/>
                  </a:lnTo>
                  <a:lnTo>
                    <a:pt x="48" y="8"/>
                  </a:lnTo>
                  <a:lnTo>
                    <a:pt x="54" y="10"/>
                  </a:lnTo>
                  <a:lnTo>
                    <a:pt x="56" y="8"/>
                  </a:lnTo>
                  <a:lnTo>
                    <a:pt x="5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3" name="Freeform 408"/>
            <p:cNvSpPr>
              <a:spLocks/>
            </p:cNvSpPr>
            <p:nvPr/>
          </p:nvSpPr>
          <p:spPr bwMode="ltGray">
            <a:xfrm>
              <a:off x="2257620" y="4657613"/>
              <a:ext cx="1029065" cy="1175970"/>
            </a:xfrm>
            <a:custGeom>
              <a:avLst/>
              <a:gdLst/>
              <a:ahLst/>
              <a:cxnLst>
                <a:cxn ang="0">
                  <a:pos x="420" y="686"/>
                </a:cxn>
                <a:cxn ang="0">
                  <a:pos x="408" y="664"/>
                </a:cxn>
                <a:cxn ang="0">
                  <a:pos x="400" y="656"/>
                </a:cxn>
                <a:cxn ang="0">
                  <a:pos x="382" y="644"/>
                </a:cxn>
                <a:cxn ang="0">
                  <a:pos x="364" y="634"/>
                </a:cxn>
                <a:cxn ang="0">
                  <a:pos x="358" y="628"/>
                </a:cxn>
                <a:cxn ang="0">
                  <a:pos x="360" y="610"/>
                </a:cxn>
                <a:cxn ang="0">
                  <a:pos x="368" y="596"/>
                </a:cxn>
                <a:cxn ang="0">
                  <a:pos x="376" y="590"/>
                </a:cxn>
                <a:cxn ang="0">
                  <a:pos x="406" y="574"/>
                </a:cxn>
                <a:cxn ang="0">
                  <a:pos x="380" y="538"/>
                </a:cxn>
                <a:cxn ang="0">
                  <a:pos x="202" y="338"/>
                </a:cxn>
                <a:cxn ang="0">
                  <a:pos x="0" y="218"/>
                </a:cxn>
                <a:cxn ang="0">
                  <a:pos x="218" y="0"/>
                </a:cxn>
                <a:cxn ang="0">
                  <a:pos x="428" y="30"/>
                </a:cxn>
                <a:cxn ang="0">
                  <a:pos x="434" y="56"/>
                </a:cxn>
                <a:cxn ang="0">
                  <a:pos x="448" y="70"/>
                </a:cxn>
                <a:cxn ang="0">
                  <a:pos x="464" y="102"/>
                </a:cxn>
                <a:cxn ang="0">
                  <a:pos x="476" y="114"/>
                </a:cxn>
                <a:cxn ang="0">
                  <a:pos x="502" y="114"/>
                </a:cxn>
                <a:cxn ang="0">
                  <a:pos x="534" y="124"/>
                </a:cxn>
                <a:cxn ang="0">
                  <a:pos x="548" y="144"/>
                </a:cxn>
                <a:cxn ang="0">
                  <a:pos x="582" y="146"/>
                </a:cxn>
                <a:cxn ang="0">
                  <a:pos x="644" y="160"/>
                </a:cxn>
                <a:cxn ang="0">
                  <a:pos x="680" y="186"/>
                </a:cxn>
                <a:cxn ang="0">
                  <a:pos x="694" y="186"/>
                </a:cxn>
                <a:cxn ang="0">
                  <a:pos x="706" y="208"/>
                </a:cxn>
                <a:cxn ang="0">
                  <a:pos x="712" y="238"/>
                </a:cxn>
                <a:cxn ang="0">
                  <a:pos x="698" y="260"/>
                </a:cxn>
                <a:cxn ang="0">
                  <a:pos x="668" y="296"/>
                </a:cxn>
                <a:cxn ang="0">
                  <a:pos x="648" y="320"/>
                </a:cxn>
                <a:cxn ang="0">
                  <a:pos x="642" y="342"/>
                </a:cxn>
                <a:cxn ang="0">
                  <a:pos x="644" y="366"/>
                </a:cxn>
                <a:cxn ang="0">
                  <a:pos x="640" y="402"/>
                </a:cxn>
                <a:cxn ang="0">
                  <a:pos x="630" y="426"/>
                </a:cxn>
                <a:cxn ang="0">
                  <a:pos x="618" y="462"/>
                </a:cxn>
                <a:cxn ang="0">
                  <a:pos x="598" y="496"/>
                </a:cxn>
                <a:cxn ang="0">
                  <a:pos x="556" y="496"/>
                </a:cxn>
                <a:cxn ang="0">
                  <a:pos x="554" y="500"/>
                </a:cxn>
                <a:cxn ang="0">
                  <a:pos x="528" y="510"/>
                </a:cxn>
                <a:cxn ang="0">
                  <a:pos x="492" y="544"/>
                </a:cxn>
                <a:cxn ang="0">
                  <a:pos x="486" y="556"/>
                </a:cxn>
                <a:cxn ang="0">
                  <a:pos x="490" y="596"/>
                </a:cxn>
                <a:cxn ang="0">
                  <a:pos x="462" y="628"/>
                </a:cxn>
                <a:cxn ang="0">
                  <a:pos x="452" y="636"/>
                </a:cxn>
                <a:cxn ang="0">
                  <a:pos x="448" y="654"/>
                </a:cxn>
                <a:cxn ang="0">
                  <a:pos x="436" y="658"/>
                </a:cxn>
                <a:cxn ang="0">
                  <a:pos x="434" y="686"/>
                </a:cxn>
              </a:cxnLst>
              <a:rect l="0" t="0" r="r" b="b"/>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4" name="Freeform 409"/>
            <p:cNvSpPr>
              <a:spLocks/>
            </p:cNvSpPr>
            <p:nvPr/>
          </p:nvSpPr>
          <p:spPr bwMode="ltGray">
            <a:xfrm>
              <a:off x="2597747" y="5369424"/>
              <a:ext cx="224340" cy="278793"/>
            </a:xfrm>
            <a:custGeom>
              <a:avLst/>
              <a:gdLst/>
              <a:ahLst/>
              <a:cxnLst>
                <a:cxn ang="0">
                  <a:pos x="88" y="16"/>
                </a:cxn>
                <a:cxn ang="0">
                  <a:pos x="88" y="32"/>
                </a:cxn>
                <a:cxn ang="0">
                  <a:pos x="92" y="42"/>
                </a:cxn>
                <a:cxn ang="0">
                  <a:pos x="92" y="64"/>
                </a:cxn>
                <a:cxn ang="0">
                  <a:pos x="102" y="62"/>
                </a:cxn>
                <a:cxn ang="0">
                  <a:pos x="114" y="66"/>
                </a:cxn>
                <a:cxn ang="0">
                  <a:pos x="116" y="62"/>
                </a:cxn>
                <a:cxn ang="0">
                  <a:pos x="120" y="62"/>
                </a:cxn>
                <a:cxn ang="0">
                  <a:pos x="126" y="64"/>
                </a:cxn>
                <a:cxn ang="0">
                  <a:pos x="130" y="68"/>
                </a:cxn>
                <a:cxn ang="0">
                  <a:pos x="134" y="82"/>
                </a:cxn>
                <a:cxn ang="0">
                  <a:pos x="136" y="92"/>
                </a:cxn>
                <a:cxn ang="0">
                  <a:pos x="140" y="98"/>
                </a:cxn>
                <a:cxn ang="0">
                  <a:pos x="144" y="98"/>
                </a:cxn>
                <a:cxn ang="0">
                  <a:pos x="146" y="94"/>
                </a:cxn>
                <a:cxn ang="0">
                  <a:pos x="150" y="92"/>
                </a:cxn>
                <a:cxn ang="0">
                  <a:pos x="154" y="98"/>
                </a:cxn>
                <a:cxn ang="0">
                  <a:pos x="154" y="102"/>
                </a:cxn>
                <a:cxn ang="0">
                  <a:pos x="154" y="122"/>
                </a:cxn>
                <a:cxn ang="0">
                  <a:pos x="150" y="142"/>
                </a:cxn>
                <a:cxn ang="0">
                  <a:pos x="146" y="148"/>
                </a:cxn>
                <a:cxn ang="0">
                  <a:pos x="140" y="152"/>
                </a:cxn>
                <a:cxn ang="0">
                  <a:pos x="134" y="156"/>
                </a:cxn>
                <a:cxn ang="0">
                  <a:pos x="126" y="162"/>
                </a:cxn>
                <a:cxn ang="0">
                  <a:pos x="120" y="162"/>
                </a:cxn>
                <a:cxn ang="0">
                  <a:pos x="116" y="164"/>
                </a:cxn>
                <a:cxn ang="0">
                  <a:pos x="110" y="158"/>
                </a:cxn>
                <a:cxn ang="0">
                  <a:pos x="98" y="156"/>
                </a:cxn>
                <a:cxn ang="0">
                  <a:pos x="86" y="160"/>
                </a:cxn>
                <a:cxn ang="0">
                  <a:pos x="92" y="144"/>
                </a:cxn>
                <a:cxn ang="0">
                  <a:pos x="94" y="136"/>
                </a:cxn>
                <a:cxn ang="0">
                  <a:pos x="98" y="130"/>
                </a:cxn>
                <a:cxn ang="0">
                  <a:pos x="98" y="118"/>
                </a:cxn>
                <a:cxn ang="0">
                  <a:pos x="92" y="114"/>
                </a:cxn>
                <a:cxn ang="0">
                  <a:pos x="86" y="116"/>
                </a:cxn>
                <a:cxn ang="0">
                  <a:pos x="74" y="114"/>
                </a:cxn>
                <a:cxn ang="0">
                  <a:pos x="70" y="106"/>
                </a:cxn>
                <a:cxn ang="0">
                  <a:pos x="62" y="100"/>
                </a:cxn>
                <a:cxn ang="0">
                  <a:pos x="48" y="100"/>
                </a:cxn>
                <a:cxn ang="0">
                  <a:pos x="44" y="94"/>
                </a:cxn>
                <a:cxn ang="0">
                  <a:pos x="40" y="90"/>
                </a:cxn>
                <a:cxn ang="0">
                  <a:pos x="32" y="88"/>
                </a:cxn>
                <a:cxn ang="0">
                  <a:pos x="20" y="72"/>
                </a:cxn>
                <a:cxn ang="0">
                  <a:pos x="12" y="64"/>
                </a:cxn>
                <a:cxn ang="0">
                  <a:pos x="0" y="28"/>
                </a:cxn>
                <a:cxn ang="0">
                  <a:pos x="40" y="0"/>
                </a:cxn>
                <a:cxn ang="0">
                  <a:pos x="88" y="16"/>
                </a:cxn>
              </a:cxnLst>
              <a:rect l="0" t="0" r="r" b="b"/>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5" name="Freeform 410"/>
            <p:cNvSpPr>
              <a:spLocks/>
            </p:cNvSpPr>
            <p:nvPr/>
          </p:nvSpPr>
          <p:spPr bwMode="ltGray">
            <a:xfrm>
              <a:off x="2422618" y="5103977"/>
              <a:ext cx="312627" cy="401877"/>
            </a:xfrm>
            <a:custGeom>
              <a:avLst/>
              <a:gdLst/>
              <a:ahLst/>
              <a:cxnLst>
                <a:cxn ang="0">
                  <a:pos x="16" y="26"/>
                </a:cxn>
                <a:cxn ang="0">
                  <a:pos x="38" y="20"/>
                </a:cxn>
                <a:cxn ang="0">
                  <a:pos x="44" y="14"/>
                </a:cxn>
                <a:cxn ang="0">
                  <a:pos x="68" y="6"/>
                </a:cxn>
                <a:cxn ang="0">
                  <a:pos x="76" y="16"/>
                </a:cxn>
                <a:cxn ang="0">
                  <a:pos x="76" y="32"/>
                </a:cxn>
                <a:cxn ang="0">
                  <a:pos x="82" y="42"/>
                </a:cxn>
                <a:cxn ang="0">
                  <a:pos x="106" y="48"/>
                </a:cxn>
                <a:cxn ang="0">
                  <a:pos x="116" y="54"/>
                </a:cxn>
                <a:cxn ang="0">
                  <a:pos x="134" y="60"/>
                </a:cxn>
                <a:cxn ang="0">
                  <a:pos x="156" y="70"/>
                </a:cxn>
                <a:cxn ang="0">
                  <a:pos x="162" y="84"/>
                </a:cxn>
                <a:cxn ang="0">
                  <a:pos x="160" y="94"/>
                </a:cxn>
                <a:cxn ang="0">
                  <a:pos x="196" y="114"/>
                </a:cxn>
                <a:cxn ang="0">
                  <a:pos x="206" y="132"/>
                </a:cxn>
                <a:cxn ang="0">
                  <a:pos x="216" y="148"/>
                </a:cxn>
                <a:cxn ang="0">
                  <a:pos x="210" y="168"/>
                </a:cxn>
                <a:cxn ang="0">
                  <a:pos x="192" y="168"/>
                </a:cxn>
                <a:cxn ang="0">
                  <a:pos x="144" y="178"/>
                </a:cxn>
                <a:cxn ang="0">
                  <a:pos x="136" y="196"/>
                </a:cxn>
                <a:cxn ang="0">
                  <a:pos x="138" y="206"/>
                </a:cxn>
                <a:cxn ang="0">
                  <a:pos x="126" y="218"/>
                </a:cxn>
                <a:cxn ang="0">
                  <a:pos x="112" y="218"/>
                </a:cxn>
                <a:cxn ang="0">
                  <a:pos x="106" y="234"/>
                </a:cxn>
                <a:cxn ang="0">
                  <a:pos x="102" y="224"/>
                </a:cxn>
                <a:cxn ang="0">
                  <a:pos x="90" y="220"/>
                </a:cxn>
                <a:cxn ang="0">
                  <a:pos x="78" y="216"/>
                </a:cxn>
                <a:cxn ang="0">
                  <a:pos x="70" y="218"/>
                </a:cxn>
                <a:cxn ang="0">
                  <a:pos x="52" y="236"/>
                </a:cxn>
                <a:cxn ang="0">
                  <a:pos x="50" y="230"/>
                </a:cxn>
                <a:cxn ang="0">
                  <a:pos x="30" y="192"/>
                </a:cxn>
                <a:cxn ang="0">
                  <a:pos x="34" y="172"/>
                </a:cxn>
                <a:cxn ang="0">
                  <a:pos x="26" y="166"/>
                </a:cxn>
                <a:cxn ang="0">
                  <a:pos x="24" y="150"/>
                </a:cxn>
                <a:cxn ang="0">
                  <a:pos x="6" y="72"/>
                </a:cxn>
              </a:cxnLst>
              <a:rect l="0" t="0" r="r" b="b"/>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6" name="Freeform 411"/>
            <p:cNvSpPr>
              <a:spLocks/>
            </p:cNvSpPr>
            <p:nvPr/>
          </p:nvSpPr>
          <p:spPr bwMode="ltGray">
            <a:xfrm>
              <a:off x="2131700" y="4816288"/>
              <a:ext cx="319865" cy="551653"/>
            </a:xfrm>
            <a:custGeom>
              <a:avLst/>
              <a:gdLst/>
              <a:ahLst/>
              <a:cxnLst>
                <a:cxn ang="0">
                  <a:pos x="180" y="76"/>
                </a:cxn>
                <a:cxn ang="0">
                  <a:pos x="162" y="82"/>
                </a:cxn>
                <a:cxn ang="0">
                  <a:pos x="144" y="90"/>
                </a:cxn>
                <a:cxn ang="0">
                  <a:pos x="138" y="108"/>
                </a:cxn>
                <a:cxn ang="0">
                  <a:pos x="134" y="120"/>
                </a:cxn>
                <a:cxn ang="0">
                  <a:pos x="126" y="136"/>
                </a:cxn>
                <a:cxn ang="0">
                  <a:pos x="138" y="166"/>
                </a:cxn>
                <a:cxn ang="0">
                  <a:pos x="162" y="180"/>
                </a:cxn>
                <a:cxn ang="0">
                  <a:pos x="176" y="176"/>
                </a:cxn>
                <a:cxn ang="0">
                  <a:pos x="190" y="166"/>
                </a:cxn>
                <a:cxn ang="0">
                  <a:pos x="190" y="194"/>
                </a:cxn>
                <a:cxn ang="0">
                  <a:pos x="208" y="194"/>
                </a:cxn>
                <a:cxn ang="0">
                  <a:pos x="216" y="232"/>
                </a:cxn>
                <a:cxn ang="0">
                  <a:pos x="218" y="250"/>
                </a:cxn>
                <a:cxn ang="0">
                  <a:pos x="222" y="288"/>
                </a:cxn>
                <a:cxn ang="0">
                  <a:pos x="214" y="298"/>
                </a:cxn>
                <a:cxn ang="0">
                  <a:pos x="212" y="322"/>
                </a:cxn>
                <a:cxn ang="0">
                  <a:pos x="188" y="314"/>
                </a:cxn>
                <a:cxn ang="0">
                  <a:pos x="170" y="300"/>
                </a:cxn>
                <a:cxn ang="0">
                  <a:pos x="158" y="290"/>
                </a:cxn>
                <a:cxn ang="0">
                  <a:pos x="146" y="288"/>
                </a:cxn>
                <a:cxn ang="0">
                  <a:pos x="128" y="278"/>
                </a:cxn>
                <a:cxn ang="0">
                  <a:pos x="110" y="262"/>
                </a:cxn>
                <a:cxn ang="0">
                  <a:pos x="94" y="240"/>
                </a:cxn>
                <a:cxn ang="0">
                  <a:pos x="76" y="212"/>
                </a:cxn>
                <a:cxn ang="0">
                  <a:pos x="66" y="198"/>
                </a:cxn>
                <a:cxn ang="0">
                  <a:pos x="58" y="176"/>
                </a:cxn>
                <a:cxn ang="0">
                  <a:pos x="42" y="152"/>
                </a:cxn>
                <a:cxn ang="0">
                  <a:pos x="24" y="124"/>
                </a:cxn>
                <a:cxn ang="0">
                  <a:pos x="6" y="106"/>
                </a:cxn>
                <a:cxn ang="0">
                  <a:pos x="0" y="90"/>
                </a:cxn>
                <a:cxn ang="0">
                  <a:pos x="2" y="74"/>
                </a:cxn>
                <a:cxn ang="0">
                  <a:pos x="28" y="62"/>
                </a:cxn>
                <a:cxn ang="0">
                  <a:pos x="164" y="28"/>
                </a:cxn>
                <a:cxn ang="0">
                  <a:pos x="188" y="70"/>
                </a:cxn>
              </a:cxnLst>
              <a:rect l="0" t="0" r="r" b="b"/>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7" name="Freeform 412"/>
            <p:cNvSpPr>
              <a:spLocks/>
            </p:cNvSpPr>
            <p:nvPr/>
          </p:nvSpPr>
          <p:spPr bwMode="ltGray">
            <a:xfrm>
              <a:off x="2134595" y="4783663"/>
              <a:ext cx="144734" cy="182402"/>
            </a:xfrm>
            <a:custGeom>
              <a:avLst/>
              <a:gdLst/>
              <a:ahLst/>
              <a:cxnLst>
                <a:cxn ang="0">
                  <a:pos x="42" y="0"/>
                </a:cxn>
                <a:cxn ang="0">
                  <a:pos x="14" y="12"/>
                </a:cxn>
                <a:cxn ang="0">
                  <a:pos x="20" y="24"/>
                </a:cxn>
                <a:cxn ang="0">
                  <a:pos x="8" y="34"/>
                </a:cxn>
                <a:cxn ang="0">
                  <a:pos x="10" y="42"/>
                </a:cxn>
                <a:cxn ang="0">
                  <a:pos x="6" y="40"/>
                </a:cxn>
                <a:cxn ang="0">
                  <a:pos x="2" y="60"/>
                </a:cxn>
                <a:cxn ang="0">
                  <a:pos x="0" y="62"/>
                </a:cxn>
                <a:cxn ang="0">
                  <a:pos x="12" y="74"/>
                </a:cxn>
                <a:cxn ang="0">
                  <a:pos x="18" y="80"/>
                </a:cxn>
                <a:cxn ang="0">
                  <a:pos x="20" y="84"/>
                </a:cxn>
                <a:cxn ang="0">
                  <a:pos x="14" y="94"/>
                </a:cxn>
                <a:cxn ang="0">
                  <a:pos x="14" y="98"/>
                </a:cxn>
                <a:cxn ang="0">
                  <a:pos x="14" y="100"/>
                </a:cxn>
                <a:cxn ang="0">
                  <a:pos x="16" y="100"/>
                </a:cxn>
                <a:cxn ang="0">
                  <a:pos x="28" y="98"/>
                </a:cxn>
                <a:cxn ang="0">
                  <a:pos x="38" y="108"/>
                </a:cxn>
                <a:cxn ang="0">
                  <a:pos x="56" y="76"/>
                </a:cxn>
                <a:cxn ang="0">
                  <a:pos x="68" y="72"/>
                </a:cxn>
                <a:cxn ang="0">
                  <a:pos x="80" y="70"/>
                </a:cxn>
                <a:cxn ang="0">
                  <a:pos x="88" y="64"/>
                </a:cxn>
                <a:cxn ang="0">
                  <a:pos x="92" y="60"/>
                </a:cxn>
                <a:cxn ang="0">
                  <a:pos x="94" y="56"/>
                </a:cxn>
                <a:cxn ang="0">
                  <a:pos x="100" y="32"/>
                </a:cxn>
                <a:cxn ang="0">
                  <a:pos x="100" y="18"/>
                </a:cxn>
                <a:cxn ang="0">
                  <a:pos x="72" y="0"/>
                </a:cxn>
                <a:cxn ang="0">
                  <a:pos x="42" y="0"/>
                </a:cxn>
              </a:cxnLst>
              <a:rect l="0" t="0" r="r" b="b"/>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8" name="Freeform 413"/>
            <p:cNvSpPr>
              <a:spLocks/>
            </p:cNvSpPr>
            <p:nvPr/>
          </p:nvSpPr>
          <p:spPr bwMode="ltGray">
            <a:xfrm>
              <a:off x="2791692" y="4657613"/>
              <a:ext cx="76710" cy="120117"/>
            </a:xfrm>
            <a:custGeom>
              <a:avLst/>
              <a:gdLst/>
              <a:ahLst/>
              <a:cxnLst>
                <a:cxn ang="0">
                  <a:pos x="8" y="0"/>
                </a:cxn>
                <a:cxn ang="0">
                  <a:pos x="28" y="8"/>
                </a:cxn>
                <a:cxn ang="0">
                  <a:pos x="48" y="22"/>
                </a:cxn>
                <a:cxn ang="0">
                  <a:pos x="52" y="26"/>
                </a:cxn>
                <a:cxn ang="0">
                  <a:pos x="48" y="36"/>
                </a:cxn>
                <a:cxn ang="0">
                  <a:pos x="42" y="38"/>
                </a:cxn>
                <a:cxn ang="0">
                  <a:pos x="36" y="50"/>
                </a:cxn>
                <a:cxn ang="0">
                  <a:pos x="34" y="62"/>
                </a:cxn>
                <a:cxn ang="0">
                  <a:pos x="28" y="62"/>
                </a:cxn>
                <a:cxn ang="0">
                  <a:pos x="26" y="70"/>
                </a:cxn>
                <a:cxn ang="0">
                  <a:pos x="18" y="70"/>
                </a:cxn>
                <a:cxn ang="0">
                  <a:pos x="14" y="60"/>
                </a:cxn>
                <a:cxn ang="0">
                  <a:pos x="10" y="68"/>
                </a:cxn>
                <a:cxn ang="0">
                  <a:pos x="4" y="60"/>
                </a:cxn>
                <a:cxn ang="0">
                  <a:pos x="0" y="28"/>
                </a:cxn>
                <a:cxn ang="0">
                  <a:pos x="2" y="4"/>
                </a:cxn>
                <a:cxn ang="0">
                  <a:pos x="8" y="0"/>
                </a:cxn>
              </a:cxnLst>
              <a:rect l="0" t="0" r="r" b="b"/>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09" name="Freeform 414"/>
            <p:cNvSpPr>
              <a:spLocks/>
            </p:cNvSpPr>
            <p:nvPr/>
          </p:nvSpPr>
          <p:spPr bwMode="ltGray">
            <a:xfrm>
              <a:off x="2699061" y="4647233"/>
              <a:ext cx="109999" cy="127532"/>
            </a:xfrm>
            <a:custGeom>
              <a:avLst/>
              <a:gdLst/>
              <a:ahLst/>
              <a:cxnLst>
                <a:cxn ang="0">
                  <a:pos x="18" y="2"/>
                </a:cxn>
                <a:cxn ang="0">
                  <a:pos x="34" y="2"/>
                </a:cxn>
                <a:cxn ang="0">
                  <a:pos x="46" y="2"/>
                </a:cxn>
                <a:cxn ang="0">
                  <a:pos x="48" y="0"/>
                </a:cxn>
                <a:cxn ang="0">
                  <a:pos x="60" y="2"/>
                </a:cxn>
                <a:cxn ang="0">
                  <a:pos x="76" y="6"/>
                </a:cxn>
                <a:cxn ang="0">
                  <a:pos x="68" y="16"/>
                </a:cxn>
                <a:cxn ang="0">
                  <a:pos x="68" y="32"/>
                </a:cxn>
                <a:cxn ang="0">
                  <a:pos x="74" y="38"/>
                </a:cxn>
                <a:cxn ang="0">
                  <a:pos x="76" y="50"/>
                </a:cxn>
                <a:cxn ang="0">
                  <a:pos x="72" y="54"/>
                </a:cxn>
                <a:cxn ang="0">
                  <a:pos x="72" y="60"/>
                </a:cxn>
                <a:cxn ang="0">
                  <a:pos x="68" y="68"/>
                </a:cxn>
                <a:cxn ang="0">
                  <a:pos x="62" y="64"/>
                </a:cxn>
                <a:cxn ang="0">
                  <a:pos x="40" y="62"/>
                </a:cxn>
                <a:cxn ang="0">
                  <a:pos x="38" y="68"/>
                </a:cxn>
                <a:cxn ang="0">
                  <a:pos x="42" y="74"/>
                </a:cxn>
                <a:cxn ang="0">
                  <a:pos x="22" y="66"/>
                </a:cxn>
                <a:cxn ang="0">
                  <a:pos x="0" y="38"/>
                </a:cxn>
                <a:cxn ang="0">
                  <a:pos x="2" y="14"/>
                </a:cxn>
                <a:cxn ang="0">
                  <a:pos x="18" y="2"/>
                </a:cxn>
              </a:cxnLst>
              <a:rect l="0" t="0" r="r" b="b"/>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0" name="Freeform 415"/>
            <p:cNvSpPr>
              <a:spLocks/>
            </p:cNvSpPr>
            <p:nvPr/>
          </p:nvSpPr>
          <p:spPr bwMode="ltGray">
            <a:xfrm>
              <a:off x="2612220" y="4579017"/>
              <a:ext cx="133156" cy="222441"/>
            </a:xfrm>
            <a:custGeom>
              <a:avLst/>
              <a:gdLst/>
              <a:ahLst/>
              <a:cxnLst>
                <a:cxn ang="0">
                  <a:pos x="30" y="0"/>
                </a:cxn>
                <a:cxn ang="0">
                  <a:pos x="40" y="2"/>
                </a:cxn>
                <a:cxn ang="0">
                  <a:pos x="50" y="10"/>
                </a:cxn>
                <a:cxn ang="0">
                  <a:pos x="56" y="16"/>
                </a:cxn>
                <a:cxn ang="0">
                  <a:pos x="58" y="32"/>
                </a:cxn>
                <a:cxn ang="0">
                  <a:pos x="62" y="28"/>
                </a:cxn>
                <a:cxn ang="0">
                  <a:pos x="70" y="32"/>
                </a:cxn>
                <a:cxn ang="0">
                  <a:pos x="76" y="38"/>
                </a:cxn>
                <a:cxn ang="0">
                  <a:pos x="82" y="38"/>
                </a:cxn>
                <a:cxn ang="0">
                  <a:pos x="82" y="46"/>
                </a:cxn>
                <a:cxn ang="0">
                  <a:pos x="82" y="52"/>
                </a:cxn>
                <a:cxn ang="0">
                  <a:pos x="80" y="54"/>
                </a:cxn>
                <a:cxn ang="0">
                  <a:pos x="78" y="58"/>
                </a:cxn>
                <a:cxn ang="0">
                  <a:pos x="70" y="62"/>
                </a:cxn>
                <a:cxn ang="0">
                  <a:pos x="70" y="68"/>
                </a:cxn>
                <a:cxn ang="0">
                  <a:pos x="68" y="72"/>
                </a:cxn>
                <a:cxn ang="0">
                  <a:pos x="74" y="78"/>
                </a:cxn>
                <a:cxn ang="0">
                  <a:pos x="82" y="88"/>
                </a:cxn>
                <a:cxn ang="0">
                  <a:pos x="82" y="98"/>
                </a:cxn>
                <a:cxn ang="0">
                  <a:pos x="90" y="110"/>
                </a:cxn>
                <a:cxn ang="0">
                  <a:pos x="82" y="110"/>
                </a:cxn>
                <a:cxn ang="0">
                  <a:pos x="76" y="120"/>
                </a:cxn>
                <a:cxn ang="0">
                  <a:pos x="62" y="118"/>
                </a:cxn>
                <a:cxn ang="0">
                  <a:pos x="62" y="122"/>
                </a:cxn>
                <a:cxn ang="0">
                  <a:pos x="60" y="120"/>
                </a:cxn>
                <a:cxn ang="0">
                  <a:pos x="54" y="122"/>
                </a:cxn>
                <a:cxn ang="0">
                  <a:pos x="50" y="130"/>
                </a:cxn>
                <a:cxn ang="0">
                  <a:pos x="40" y="118"/>
                </a:cxn>
                <a:cxn ang="0">
                  <a:pos x="40" y="110"/>
                </a:cxn>
                <a:cxn ang="0">
                  <a:pos x="36" y="108"/>
                </a:cxn>
                <a:cxn ang="0">
                  <a:pos x="30" y="102"/>
                </a:cxn>
                <a:cxn ang="0">
                  <a:pos x="36" y="86"/>
                </a:cxn>
                <a:cxn ang="0">
                  <a:pos x="38" y="80"/>
                </a:cxn>
                <a:cxn ang="0">
                  <a:pos x="38" y="72"/>
                </a:cxn>
                <a:cxn ang="0">
                  <a:pos x="32" y="66"/>
                </a:cxn>
                <a:cxn ang="0">
                  <a:pos x="30" y="56"/>
                </a:cxn>
                <a:cxn ang="0">
                  <a:pos x="14" y="56"/>
                </a:cxn>
                <a:cxn ang="0">
                  <a:pos x="0" y="36"/>
                </a:cxn>
                <a:cxn ang="0">
                  <a:pos x="16" y="6"/>
                </a:cxn>
                <a:cxn ang="0">
                  <a:pos x="30" y="0"/>
                </a:cxn>
              </a:cxnLst>
              <a:rect l="0" t="0" r="r" b="b"/>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1" name="Freeform 416"/>
            <p:cNvSpPr>
              <a:spLocks/>
            </p:cNvSpPr>
            <p:nvPr/>
          </p:nvSpPr>
          <p:spPr bwMode="ltGray">
            <a:xfrm>
              <a:off x="2318408" y="4467797"/>
              <a:ext cx="347364" cy="341075"/>
            </a:xfrm>
            <a:custGeom>
              <a:avLst/>
              <a:gdLst/>
              <a:ahLst/>
              <a:cxnLst>
                <a:cxn ang="0">
                  <a:pos x="166" y="176"/>
                </a:cxn>
                <a:cxn ang="0">
                  <a:pos x="152" y="186"/>
                </a:cxn>
                <a:cxn ang="0">
                  <a:pos x="144" y="198"/>
                </a:cxn>
                <a:cxn ang="0">
                  <a:pos x="122" y="194"/>
                </a:cxn>
                <a:cxn ang="0">
                  <a:pos x="98" y="170"/>
                </a:cxn>
                <a:cxn ang="0">
                  <a:pos x="22" y="92"/>
                </a:cxn>
                <a:cxn ang="0">
                  <a:pos x="30" y="6"/>
                </a:cxn>
                <a:cxn ang="0">
                  <a:pos x="38" y="22"/>
                </a:cxn>
                <a:cxn ang="0">
                  <a:pos x="50" y="16"/>
                </a:cxn>
                <a:cxn ang="0">
                  <a:pos x="72" y="0"/>
                </a:cxn>
                <a:cxn ang="0">
                  <a:pos x="96" y="14"/>
                </a:cxn>
                <a:cxn ang="0">
                  <a:pos x="100" y="28"/>
                </a:cxn>
                <a:cxn ang="0">
                  <a:pos x="124" y="32"/>
                </a:cxn>
                <a:cxn ang="0">
                  <a:pos x="150" y="42"/>
                </a:cxn>
                <a:cxn ang="0">
                  <a:pos x="174" y="24"/>
                </a:cxn>
                <a:cxn ang="0">
                  <a:pos x="206" y="28"/>
                </a:cxn>
                <a:cxn ang="0">
                  <a:pos x="196" y="38"/>
                </a:cxn>
                <a:cxn ang="0">
                  <a:pos x="212" y="48"/>
                </a:cxn>
                <a:cxn ang="0">
                  <a:pos x="222" y="60"/>
                </a:cxn>
                <a:cxn ang="0">
                  <a:pos x="240" y="66"/>
                </a:cxn>
                <a:cxn ang="0">
                  <a:pos x="226" y="78"/>
                </a:cxn>
                <a:cxn ang="0">
                  <a:pos x="224" y="82"/>
                </a:cxn>
                <a:cxn ang="0">
                  <a:pos x="232" y="88"/>
                </a:cxn>
                <a:cxn ang="0">
                  <a:pos x="218" y="96"/>
                </a:cxn>
                <a:cxn ang="0">
                  <a:pos x="212" y="106"/>
                </a:cxn>
                <a:cxn ang="0">
                  <a:pos x="222" y="128"/>
                </a:cxn>
                <a:cxn ang="0">
                  <a:pos x="202" y="140"/>
                </a:cxn>
                <a:cxn ang="0">
                  <a:pos x="188" y="142"/>
                </a:cxn>
                <a:cxn ang="0">
                  <a:pos x="180" y="148"/>
                </a:cxn>
                <a:cxn ang="0">
                  <a:pos x="172" y="142"/>
                </a:cxn>
                <a:cxn ang="0">
                  <a:pos x="152" y="138"/>
                </a:cxn>
                <a:cxn ang="0">
                  <a:pos x="160" y="156"/>
                </a:cxn>
                <a:cxn ang="0">
                  <a:pos x="156" y="168"/>
                </a:cxn>
                <a:cxn ang="0">
                  <a:pos x="176" y="170"/>
                </a:cxn>
              </a:cxnLst>
              <a:rect l="0" t="0" r="r" b="b"/>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2" name="Freeform 417"/>
            <p:cNvSpPr>
              <a:spLocks/>
            </p:cNvSpPr>
            <p:nvPr/>
          </p:nvSpPr>
          <p:spPr bwMode="ltGray">
            <a:xfrm>
              <a:off x="2188148" y="4463348"/>
              <a:ext cx="298154" cy="486404"/>
            </a:xfrm>
            <a:custGeom>
              <a:avLst/>
              <a:gdLst/>
              <a:ahLst/>
              <a:cxnLst>
                <a:cxn ang="0">
                  <a:pos x="130" y="10"/>
                </a:cxn>
                <a:cxn ang="0">
                  <a:pos x="106" y="30"/>
                </a:cxn>
                <a:cxn ang="0">
                  <a:pos x="100" y="54"/>
                </a:cxn>
                <a:cxn ang="0">
                  <a:pos x="116" y="68"/>
                </a:cxn>
                <a:cxn ang="0">
                  <a:pos x="114" y="82"/>
                </a:cxn>
                <a:cxn ang="0">
                  <a:pos x="140" y="90"/>
                </a:cxn>
                <a:cxn ang="0">
                  <a:pos x="166" y="106"/>
                </a:cxn>
                <a:cxn ang="0">
                  <a:pos x="182" y="108"/>
                </a:cxn>
                <a:cxn ang="0">
                  <a:pos x="202" y="102"/>
                </a:cxn>
                <a:cxn ang="0">
                  <a:pos x="190" y="126"/>
                </a:cxn>
                <a:cxn ang="0">
                  <a:pos x="194" y="156"/>
                </a:cxn>
                <a:cxn ang="0">
                  <a:pos x="198" y="170"/>
                </a:cxn>
                <a:cxn ang="0">
                  <a:pos x="206" y="192"/>
                </a:cxn>
                <a:cxn ang="0">
                  <a:pos x="196" y="182"/>
                </a:cxn>
                <a:cxn ang="0">
                  <a:pos x="188" y="182"/>
                </a:cxn>
                <a:cxn ang="0">
                  <a:pos x="178" y="186"/>
                </a:cxn>
                <a:cxn ang="0">
                  <a:pos x="158" y="192"/>
                </a:cxn>
                <a:cxn ang="0">
                  <a:pos x="168" y="196"/>
                </a:cxn>
                <a:cxn ang="0">
                  <a:pos x="158" y="204"/>
                </a:cxn>
                <a:cxn ang="0">
                  <a:pos x="150" y="210"/>
                </a:cxn>
                <a:cxn ang="0">
                  <a:pos x="162" y="224"/>
                </a:cxn>
                <a:cxn ang="0">
                  <a:pos x="166" y="238"/>
                </a:cxn>
                <a:cxn ang="0">
                  <a:pos x="142" y="280"/>
                </a:cxn>
                <a:cxn ang="0">
                  <a:pos x="140" y="252"/>
                </a:cxn>
                <a:cxn ang="0">
                  <a:pos x="132" y="254"/>
                </a:cxn>
                <a:cxn ang="0">
                  <a:pos x="118" y="254"/>
                </a:cxn>
                <a:cxn ang="0">
                  <a:pos x="100" y="246"/>
                </a:cxn>
                <a:cxn ang="0">
                  <a:pos x="92" y="232"/>
                </a:cxn>
                <a:cxn ang="0">
                  <a:pos x="80" y="226"/>
                </a:cxn>
                <a:cxn ang="0">
                  <a:pos x="56" y="210"/>
                </a:cxn>
                <a:cxn ang="0">
                  <a:pos x="52" y="204"/>
                </a:cxn>
                <a:cxn ang="0">
                  <a:pos x="42" y="204"/>
                </a:cxn>
                <a:cxn ang="0">
                  <a:pos x="44" y="210"/>
                </a:cxn>
                <a:cxn ang="0">
                  <a:pos x="20" y="200"/>
                </a:cxn>
                <a:cxn ang="0">
                  <a:pos x="10" y="170"/>
                </a:cxn>
                <a:cxn ang="0">
                  <a:pos x="20" y="166"/>
                </a:cxn>
                <a:cxn ang="0">
                  <a:pos x="26" y="136"/>
                </a:cxn>
                <a:cxn ang="0">
                  <a:pos x="24" y="114"/>
                </a:cxn>
                <a:cxn ang="0">
                  <a:pos x="22" y="92"/>
                </a:cxn>
                <a:cxn ang="0">
                  <a:pos x="30" y="72"/>
                </a:cxn>
                <a:cxn ang="0">
                  <a:pos x="42" y="60"/>
                </a:cxn>
                <a:cxn ang="0">
                  <a:pos x="56" y="54"/>
                </a:cxn>
                <a:cxn ang="0">
                  <a:pos x="62" y="42"/>
                </a:cxn>
                <a:cxn ang="0">
                  <a:pos x="70" y="22"/>
                </a:cxn>
                <a:cxn ang="0">
                  <a:pos x="86" y="18"/>
                </a:cxn>
                <a:cxn ang="0">
                  <a:pos x="102" y="16"/>
                </a:cxn>
                <a:cxn ang="0">
                  <a:pos x="114" y="2"/>
                </a:cxn>
                <a:cxn ang="0">
                  <a:pos x="132" y="0"/>
                </a:cxn>
              </a:cxnLst>
              <a:rect l="0" t="0" r="r" b="b"/>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3" name="Freeform 418"/>
            <p:cNvSpPr>
              <a:spLocks/>
            </p:cNvSpPr>
            <p:nvPr/>
          </p:nvSpPr>
          <p:spPr bwMode="ltGray">
            <a:xfrm>
              <a:off x="2607878" y="6690721"/>
              <a:ext cx="59341" cy="31142"/>
            </a:xfrm>
            <a:custGeom>
              <a:avLst/>
              <a:gdLst/>
              <a:ahLst/>
              <a:cxnLst>
                <a:cxn ang="0">
                  <a:pos x="0" y="4"/>
                </a:cxn>
                <a:cxn ang="0">
                  <a:pos x="14" y="2"/>
                </a:cxn>
                <a:cxn ang="0">
                  <a:pos x="20" y="0"/>
                </a:cxn>
                <a:cxn ang="0">
                  <a:pos x="36" y="0"/>
                </a:cxn>
                <a:cxn ang="0">
                  <a:pos x="42" y="6"/>
                </a:cxn>
                <a:cxn ang="0">
                  <a:pos x="36" y="6"/>
                </a:cxn>
                <a:cxn ang="0">
                  <a:pos x="28" y="8"/>
                </a:cxn>
                <a:cxn ang="0">
                  <a:pos x="24" y="4"/>
                </a:cxn>
                <a:cxn ang="0">
                  <a:pos x="18" y="6"/>
                </a:cxn>
                <a:cxn ang="0">
                  <a:pos x="22" y="8"/>
                </a:cxn>
                <a:cxn ang="0">
                  <a:pos x="22" y="10"/>
                </a:cxn>
                <a:cxn ang="0">
                  <a:pos x="28" y="14"/>
                </a:cxn>
                <a:cxn ang="0">
                  <a:pos x="28" y="18"/>
                </a:cxn>
                <a:cxn ang="0">
                  <a:pos x="24" y="16"/>
                </a:cxn>
                <a:cxn ang="0">
                  <a:pos x="18" y="14"/>
                </a:cxn>
                <a:cxn ang="0">
                  <a:pos x="14" y="12"/>
                </a:cxn>
                <a:cxn ang="0">
                  <a:pos x="12" y="10"/>
                </a:cxn>
                <a:cxn ang="0">
                  <a:pos x="14" y="16"/>
                </a:cxn>
                <a:cxn ang="0">
                  <a:pos x="10" y="16"/>
                </a:cxn>
                <a:cxn ang="0">
                  <a:pos x="4" y="16"/>
                </a:cxn>
                <a:cxn ang="0">
                  <a:pos x="0" y="4"/>
                </a:cxn>
              </a:cxnLst>
              <a:rect l="0" t="0" r="r" b="b"/>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4" name="Freeform 419"/>
            <p:cNvSpPr>
              <a:spLocks/>
            </p:cNvSpPr>
            <p:nvPr/>
          </p:nvSpPr>
          <p:spPr bwMode="ltGray">
            <a:xfrm>
              <a:off x="2813402" y="6505354"/>
              <a:ext cx="40526" cy="45971"/>
            </a:xfrm>
            <a:custGeom>
              <a:avLst/>
              <a:gdLst/>
              <a:ahLst/>
              <a:cxnLst>
                <a:cxn ang="0">
                  <a:pos x="10" y="0"/>
                </a:cxn>
                <a:cxn ang="0">
                  <a:pos x="14" y="2"/>
                </a:cxn>
                <a:cxn ang="0">
                  <a:pos x="18" y="4"/>
                </a:cxn>
                <a:cxn ang="0">
                  <a:pos x="24" y="6"/>
                </a:cxn>
                <a:cxn ang="0">
                  <a:pos x="26" y="8"/>
                </a:cxn>
                <a:cxn ang="0">
                  <a:pos x="24" y="12"/>
                </a:cxn>
                <a:cxn ang="0">
                  <a:pos x="16" y="16"/>
                </a:cxn>
                <a:cxn ang="0">
                  <a:pos x="8" y="24"/>
                </a:cxn>
                <a:cxn ang="0">
                  <a:pos x="6" y="26"/>
                </a:cxn>
                <a:cxn ang="0">
                  <a:pos x="0" y="22"/>
                </a:cxn>
                <a:cxn ang="0">
                  <a:pos x="6" y="14"/>
                </a:cxn>
                <a:cxn ang="0">
                  <a:pos x="10" y="0"/>
                </a:cxn>
              </a:cxnLst>
              <a:rect l="0" t="0" r="r" b="b"/>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5" name="Freeform 420"/>
            <p:cNvSpPr>
              <a:spLocks/>
            </p:cNvSpPr>
            <p:nvPr/>
          </p:nvSpPr>
          <p:spPr bwMode="ltGray">
            <a:xfrm>
              <a:off x="2785902" y="6517218"/>
              <a:ext cx="33290" cy="38557"/>
            </a:xfrm>
            <a:custGeom>
              <a:avLst/>
              <a:gdLst/>
              <a:ahLst/>
              <a:cxnLst>
                <a:cxn ang="0">
                  <a:pos x="22" y="0"/>
                </a:cxn>
                <a:cxn ang="0">
                  <a:pos x="16" y="10"/>
                </a:cxn>
                <a:cxn ang="0">
                  <a:pos x="14" y="14"/>
                </a:cxn>
                <a:cxn ang="0">
                  <a:pos x="6" y="14"/>
                </a:cxn>
                <a:cxn ang="0">
                  <a:pos x="8" y="18"/>
                </a:cxn>
                <a:cxn ang="0">
                  <a:pos x="6" y="22"/>
                </a:cxn>
                <a:cxn ang="0">
                  <a:pos x="2" y="16"/>
                </a:cxn>
                <a:cxn ang="0">
                  <a:pos x="2" y="10"/>
                </a:cxn>
                <a:cxn ang="0">
                  <a:pos x="0" y="2"/>
                </a:cxn>
                <a:cxn ang="0">
                  <a:pos x="6" y="0"/>
                </a:cxn>
                <a:cxn ang="0">
                  <a:pos x="22" y="0"/>
                </a:cxn>
              </a:cxnLst>
              <a:rect l="0" t="0" r="r" b="b"/>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6" name="Freeform 421"/>
            <p:cNvSpPr>
              <a:spLocks/>
            </p:cNvSpPr>
            <p:nvPr/>
          </p:nvSpPr>
          <p:spPr bwMode="ltGray">
            <a:xfrm>
              <a:off x="2500775" y="6635852"/>
              <a:ext cx="36183" cy="34107"/>
            </a:xfrm>
            <a:custGeom>
              <a:avLst/>
              <a:gdLst/>
              <a:ahLst/>
              <a:cxnLst>
                <a:cxn ang="0">
                  <a:pos x="24" y="8"/>
                </a:cxn>
                <a:cxn ang="0">
                  <a:pos x="14" y="0"/>
                </a:cxn>
                <a:cxn ang="0">
                  <a:pos x="0" y="0"/>
                </a:cxn>
                <a:cxn ang="0">
                  <a:pos x="4" y="8"/>
                </a:cxn>
                <a:cxn ang="0">
                  <a:pos x="10" y="14"/>
                </a:cxn>
                <a:cxn ang="0">
                  <a:pos x="16" y="14"/>
                </a:cxn>
                <a:cxn ang="0">
                  <a:pos x="18" y="18"/>
                </a:cxn>
                <a:cxn ang="0">
                  <a:pos x="22" y="20"/>
                </a:cxn>
                <a:cxn ang="0">
                  <a:pos x="24" y="8"/>
                </a:cxn>
              </a:cxnLst>
              <a:rect l="0" t="0" r="r" b="b"/>
              <a:pathLst>
                <a:path w="25" h="21">
                  <a:moveTo>
                    <a:pt x="24" y="8"/>
                  </a:moveTo>
                  <a:lnTo>
                    <a:pt x="14" y="0"/>
                  </a:lnTo>
                  <a:lnTo>
                    <a:pt x="0" y="0"/>
                  </a:lnTo>
                  <a:lnTo>
                    <a:pt x="4" y="8"/>
                  </a:lnTo>
                  <a:lnTo>
                    <a:pt x="10" y="14"/>
                  </a:lnTo>
                  <a:lnTo>
                    <a:pt x="16" y="14"/>
                  </a:lnTo>
                  <a:lnTo>
                    <a:pt x="18" y="18"/>
                  </a:lnTo>
                  <a:lnTo>
                    <a:pt x="22" y="20"/>
                  </a:lnTo>
                  <a:lnTo>
                    <a:pt x="24"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7" name="Freeform 422"/>
            <p:cNvSpPr>
              <a:spLocks/>
            </p:cNvSpPr>
            <p:nvPr/>
          </p:nvSpPr>
          <p:spPr bwMode="ltGray">
            <a:xfrm>
              <a:off x="2542747" y="6655130"/>
              <a:ext cx="26052" cy="14829"/>
            </a:xfrm>
            <a:custGeom>
              <a:avLst/>
              <a:gdLst/>
              <a:ahLst/>
              <a:cxnLst>
                <a:cxn ang="0">
                  <a:pos x="2" y="0"/>
                </a:cxn>
                <a:cxn ang="0">
                  <a:pos x="10" y="2"/>
                </a:cxn>
                <a:cxn ang="0">
                  <a:pos x="16" y="2"/>
                </a:cxn>
                <a:cxn ang="0">
                  <a:pos x="16" y="8"/>
                </a:cxn>
                <a:cxn ang="0">
                  <a:pos x="6" y="6"/>
                </a:cxn>
                <a:cxn ang="0">
                  <a:pos x="0" y="8"/>
                </a:cxn>
                <a:cxn ang="0">
                  <a:pos x="2" y="0"/>
                </a:cxn>
              </a:cxnLst>
              <a:rect l="0" t="0" r="r" b="b"/>
              <a:pathLst>
                <a:path w="17" h="9">
                  <a:moveTo>
                    <a:pt x="2" y="0"/>
                  </a:moveTo>
                  <a:lnTo>
                    <a:pt x="10" y="2"/>
                  </a:lnTo>
                  <a:lnTo>
                    <a:pt x="16" y="2"/>
                  </a:lnTo>
                  <a:lnTo>
                    <a:pt x="16" y="8"/>
                  </a:lnTo>
                  <a:lnTo>
                    <a:pt x="6" y="6"/>
                  </a:lnTo>
                  <a:lnTo>
                    <a:pt x="0" y="8"/>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8" name="Freeform 423"/>
            <p:cNvSpPr>
              <a:spLocks/>
            </p:cNvSpPr>
            <p:nvPr/>
          </p:nvSpPr>
          <p:spPr bwMode="ltGray">
            <a:xfrm>
              <a:off x="2473275" y="6604711"/>
              <a:ext cx="39079" cy="26693"/>
            </a:xfrm>
            <a:custGeom>
              <a:avLst/>
              <a:gdLst/>
              <a:ahLst/>
              <a:cxnLst>
                <a:cxn ang="0">
                  <a:pos x="0" y="0"/>
                </a:cxn>
                <a:cxn ang="0">
                  <a:pos x="4" y="8"/>
                </a:cxn>
                <a:cxn ang="0">
                  <a:pos x="12" y="10"/>
                </a:cxn>
                <a:cxn ang="0">
                  <a:pos x="24" y="14"/>
                </a:cxn>
                <a:cxn ang="0">
                  <a:pos x="14" y="14"/>
                </a:cxn>
                <a:cxn ang="0">
                  <a:pos x="2" y="10"/>
                </a:cxn>
                <a:cxn ang="0">
                  <a:pos x="0" y="0"/>
                </a:cxn>
              </a:cxnLst>
              <a:rect l="0" t="0" r="r" b="b"/>
              <a:pathLst>
                <a:path w="25" h="15">
                  <a:moveTo>
                    <a:pt x="0" y="0"/>
                  </a:moveTo>
                  <a:lnTo>
                    <a:pt x="4" y="8"/>
                  </a:lnTo>
                  <a:lnTo>
                    <a:pt x="12" y="10"/>
                  </a:lnTo>
                  <a:lnTo>
                    <a:pt x="24" y="14"/>
                  </a:lnTo>
                  <a:lnTo>
                    <a:pt x="14" y="14"/>
                  </a:lnTo>
                  <a:lnTo>
                    <a:pt x="2" y="1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19" name="Freeform 424"/>
            <p:cNvSpPr>
              <a:spLocks/>
            </p:cNvSpPr>
            <p:nvPr/>
          </p:nvSpPr>
          <p:spPr bwMode="ltGray">
            <a:xfrm>
              <a:off x="2450117" y="6549843"/>
              <a:ext cx="21710" cy="40039"/>
            </a:xfrm>
            <a:custGeom>
              <a:avLst/>
              <a:gdLst/>
              <a:ahLst/>
              <a:cxnLst>
                <a:cxn ang="0">
                  <a:pos x="0" y="0"/>
                </a:cxn>
                <a:cxn ang="0">
                  <a:pos x="0" y="10"/>
                </a:cxn>
                <a:cxn ang="0">
                  <a:pos x="6" y="14"/>
                </a:cxn>
                <a:cxn ang="0">
                  <a:pos x="8" y="20"/>
                </a:cxn>
                <a:cxn ang="0">
                  <a:pos x="14" y="22"/>
                </a:cxn>
                <a:cxn ang="0">
                  <a:pos x="12" y="14"/>
                </a:cxn>
                <a:cxn ang="0">
                  <a:pos x="8" y="10"/>
                </a:cxn>
                <a:cxn ang="0">
                  <a:pos x="0" y="0"/>
                </a:cxn>
              </a:cxnLst>
              <a:rect l="0" t="0" r="r" b="b"/>
              <a:pathLst>
                <a:path w="15" h="23">
                  <a:moveTo>
                    <a:pt x="0" y="0"/>
                  </a:moveTo>
                  <a:lnTo>
                    <a:pt x="0" y="10"/>
                  </a:lnTo>
                  <a:lnTo>
                    <a:pt x="6" y="14"/>
                  </a:lnTo>
                  <a:lnTo>
                    <a:pt x="8" y="20"/>
                  </a:lnTo>
                  <a:lnTo>
                    <a:pt x="14" y="22"/>
                  </a:lnTo>
                  <a:lnTo>
                    <a:pt x="12" y="14"/>
                  </a:lnTo>
                  <a:lnTo>
                    <a:pt x="8" y="1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20" name="Freeform 425"/>
            <p:cNvSpPr>
              <a:spLocks/>
            </p:cNvSpPr>
            <p:nvPr/>
          </p:nvSpPr>
          <p:spPr bwMode="ltGray">
            <a:xfrm>
              <a:off x="2573142" y="6632887"/>
              <a:ext cx="10131" cy="25210"/>
            </a:xfrm>
            <a:custGeom>
              <a:avLst/>
              <a:gdLst/>
              <a:ahLst/>
              <a:cxnLst>
                <a:cxn ang="0">
                  <a:pos x="0" y="0"/>
                </a:cxn>
                <a:cxn ang="0">
                  <a:pos x="0" y="8"/>
                </a:cxn>
                <a:cxn ang="0">
                  <a:pos x="4" y="14"/>
                </a:cxn>
                <a:cxn ang="0">
                  <a:pos x="6" y="6"/>
                </a:cxn>
                <a:cxn ang="0">
                  <a:pos x="0" y="0"/>
                </a:cxn>
              </a:cxnLst>
              <a:rect l="0" t="0" r="r" b="b"/>
              <a:pathLst>
                <a:path w="7" h="15">
                  <a:moveTo>
                    <a:pt x="0" y="0"/>
                  </a:moveTo>
                  <a:lnTo>
                    <a:pt x="0" y="8"/>
                  </a:lnTo>
                  <a:lnTo>
                    <a:pt x="4" y="14"/>
                  </a:lnTo>
                  <a:lnTo>
                    <a:pt x="6"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21" name="Freeform 426"/>
            <p:cNvSpPr>
              <a:spLocks/>
            </p:cNvSpPr>
            <p:nvPr/>
          </p:nvSpPr>
          <p:spPr bwMode="ltGray">
            <a:xfrm>
              <a:off x="2432749" y="6493491"/>
              <a:ext cx="8684" cy="22244"/>
            </a:xfrm>
            <a:custGeom>
              <a:avLst/>
              <a:gdLst/>
              <a:ahLst/>
              <a:cxnLst>
                <a:cxn ang="0">
                  <a:pos x="0" y="0"/>
                </a:cxn>
                <a:cxn ang="0">
                  <a:pos x="0" y="12"/>
                </a:cxn>
                <a:cxn ang="0">
                  <a:pos x="4" y="4"/>
                </a:cxn>
                <a:cxn ang="0">
                  <a:pos x="0" y="0"/>
                </a:cxn>
              </a:cxnLst>
              <a:rect l="0" t="0" r="r" b="b"/>
              <a:pathLst>
                <a:path w="5" h="13">
                  <a:moveTo>
                    <a:pt x="0" y="0"/>
                  </a:moveTo>
                  <a:lnTo>
                    <a:pt x="0" y="12"/>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22" name="Freeform 427"/>
            <p:cNvSpPr>
              <a:spLocks/>
            </p:cNvSpPr>
            <p:nvPr/>
          </p:nvSpPr>
          <p:spPr bwMode="ltGray">
            <a:xfrm>
              <a:off x="2411040" y="6388202"/>
              <a:ext cx="5790" cy="5932"/>
            </a:xfrm>
            <a:custGeom>
              <a:avLst/>
              <a:gdLst/>
              <a:ahLst/>
              <a:cxnLst>
                <a:cxn ang="0">
                  <a:pos x="0" y="4"/>
                </a:cxn>
                <a:cxn ang="0">
                  <a:pos x="2" y="4"/>
                </a:cxn>
                <a:cxn ang="0">
                  <a:pos x="2" y="0"/>
                </a:cxn>
                <a:cxn ang="0">
                  <a:pos x="0" y="0"/>
                </a:cxn>
                <a:cxn ang="0">
                  <a:pos x="0" y="4"/>
                </a:cxn>
              </a:cxnLst>
              <a:rect l="0" t="0" r="r" b="b"/>
              <a:pathLst>
                <a:path w="3" h="5">
                  <a:moveTo>
                    <a:pt x="0" y="4"/>
                  </a:moveTo>
                  <a:lnTo>
                    <a:pt x="2" y="4"/>
                  </a:lnTo>
                  <a:lnTo>
                    <a:pt x="2" y="0"/>
                  </a:lnTo>
                  <a:lnTo>
                    <a:pt x="0"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23" name="Rectangle 428"/>
            <p:cNvSpPr>
              <a:spLocks noChangeArrowheads="1"/>
            </p:cNvSpPr>
            <p:nvPr/>
          </p:nvSpPr>
          <p:spPr bwMode="ltGray">
            <a:xfrm>
              <a:off x="2411040" y="6391168"/>
              <a:ext cx="7236" cy="1483"/>
            </a:xfrm>
            <a:prstGeom prst="rect">
              <a:avLst/>
            </a:prstGeom>
            <a:grpFill/>
            <a:ln w="12700">
              <a:noFill/>
              <a:miter lim="800000"/>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424" name="Oval 429"/>
            <p:cNvSpPr>
              <a:spLocks noChangeArrowheads="1"/>
            </p:cNvSpPr>
            <p:nvPr/>
          </p:nvSpPr>
          <p:spPr bwMode="ltGray">
            <a:xfrm>
              <a:off x="2659983" y="6715931"/>
              <a:ext cx="2895" cy="1482"/>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425" name="Freeform 430"/>
            <p:cNvSpPr>
              <a:spLocks/>
            </p:cNvSpPr>
            <p:nvPr/>
          </p:nvSpPr>
          <p:spPr bwMode="ltGray">
            <a:xfrm>
              <a:off x="2403802" y="6164279"/>
              <a:ext cx="23157" cy="59318"/>
            </a:xfrm>
            <a:custGeom>
              <a:avLst/>
              <a:gdLst/>
              <a:ahLst/>
              <a:cxnLst>
                <a:cxn ang="0">
                  <a:pos x="0" y="0"/>
                </a:cxn>
                <a:cxn ang="0">
                  <a:pos x="2" y="24"/>
                </a:cxn>
                <a:cxn ang="0">
                  <a:pos x="0" y="32"/>
                </a:cxn>
                <a:cxn ang="0">
                  <a:pos x="12" y="34"/>
                </a:cxn>
                <a:cxn ang="0">
                  <a:pos x="16" y="26"/>
                </a:cxn>
                <a:cxn ang="0">
                  <a:pos x="10" y="16"/>
                </a:cxn>
                <a:cxn ang="0">
                  <a:pos x="14" y="14"/>
                </a:cxn>
                <a:cxn ang="0">
                  <a:pos x="12" y="0"/>
                </a:cxn>
                <a:cxn ang="0">
                  <a:pos x="0" y="0"/>
                </a:cxn>
              </a:cxnLst>
              <a:rect l="0" t="0" r="r" b="b"/>
              <a:pathLst>
                <a:path w="17" h="35">
                  <a:moveTo>
                    <a:pt x="0" y="0"/>
                  </a:moveTo>
                  <a:lnTo>
                    <a:pt x="2" y="24"/>
                  </a:lnTo>
                  <a:lnTo>
                    <a:pt x="0" y="32"/>
                  </a:lnTo>
                  <a:lnTo>
                    <a:pt x="12" y="34"/>
                  </a:lnTo>
                  <a:lnTo>
                    <a:pt x="16" y="26"/>
                  </a:lnTo>
                  <a:lnTo>
                    <a:pt x="10" y="16"/>
                  </a:lnTo>
                  <a:lnTo>
                    <a:pt x="14" y="14"/>
                  </a:lnTo>
                  <a:lnTo>
                    <a:pt x="12"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26" name="Freeform 431"/>
            <p:cNvSpPr>
              <a:spLocks/>
            </p:cNvSpPr>
            <p:nvPr/>
          </p:nvSpPr>
          <p:spPr bwMode="ltGray">
            <a:xfrm>
              <a:off x="2411040" y="6257703"/>
              <a:ext cx="1447" cy="8898"/>
            </a:xfrm>
            <a:custGeom>
              <a:avLst/>
              <a:gdLst/>
              <a:ahLst/>
              <a:cxnLst>
                <a:cxn ang="0">
                  <a:pos x="0" y="4"/>
                </a:cxn>
                <a:cxn ang="0">
                  <a:pos x="0" y="0"/>
                </a:cxn>
                <a:cxn ang="0">
                  <a:pos x="0" y="4"/>
                </a:cxn>
              </a:cxnLst>
              <a:rect l="0" t="0" r="r" b="b"/>
              <a:pathLst>
                <a:path w="1" h="5">
                  <a:moveTo>
                    <a:pt x="0" y="4"/>
                  </a:moveTo>
                  <a:lnTo>
                    <a:pt x="0"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27" name="Rectangle 432"/>
            <p:cNvSpPr>
              <a:spLocks noChangeArrowheads="1"/>
            </p:cNvSpPr>
            <p:nvPr/>
          </p:nvSpPr>
          <p:spPr bwMode="ltGray">
            <a:xfrm>
              <a:off x="2411040" y="6260669"/>
              <a:ext cx="4342" cy="4449"/>
            </a:xfrm>
            <a:prstGeom prst="rect">
              <a:avLst/>
            </a:prstGeom>
            <a:grpFill/>
            <a:ln w="12700">
              <a:noFill/>
              <a:miter lim="800000"/>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428" name="Freeform 433"/>
            <p:cNvSpPr>
              <a:spLocks/>
            </p:cNvSpPr>
            <p:nvPr/>
          </p:nvSpPr>
          <p:spPr bwMode="ltGray">
            <a:xfrm>
              <a:off x="2415380" y="6274016"/>
              <a:ext cx="1448" cy="8898"/>
            </a:xfrm>
            <a:custGeom>
              <a:avLst/>
              <a:gdLst/>
              <a:ahLst/>
              <a:cxnLst>
                <a:cxn ang="0">
                  <a:pos x="0" y="4"/>
                </a:cxn>
                <a:cxn ang="0">
                  <a:pos x="0" y="0"/>
                </a:cxn>
                <a:cxn ang="0">
                  <a:pos x="0" y="4"/>
                </a:cxn>
              </a:cxnLst>
              <a:rect l="0" t="0" r="r" b="b"/>
              <a:pathLst>
                <a:path w="1" h="5">
                  <a:moveTo>
                    <a:pt x="0" y="4"/>
                  </a:moveTo>
                  <a:lnTo>
                    <a:pt x="0"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29" name="Rectangle 434"/>
            <p:cNvSpPr>
              <a:spLocks noChangeArrowheads="1"/>
            </p:cNvSpPr>
            <p:nvPr/>
          </p:nvSpPr>
          <p:spPr bwMode="ltGray">
            <a:xfrm>
              <a:off x="2415380" y="6276982"/>
              <a:ext cx="2895" cy="4448"/>
            </a:xfrm>
            <a:prstGeom prst="rect">
              <a:avLst/>
            </a:prstGeom>
            <a:grpFill/>
            <a:ln w="12700">
              <a:noFill/>
              <a:miter lim="800000"/>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430" name="Freeform 435"/>
            <p:cNvSpPr>
              <a:spLocks/>
            </p:cNvSpPr>
            <p:nvPr/>
          </p:nvSpPr>
          <p:spPr bwMode="ltGray">
            <a:xfrm>
              <a:off x="2424065" y="6291811"/>
              <a:ext cx="4343" cy="8898"/>
            </a:xfrm>
            <a:custGeom>
              <a:avLst/>
              <a:gdLst/>
              <a:ahLst/>
              <a:cxnLst>
                <a:cxn ang="0">
                  <a:pos x="2" y="0"/>
                </a:cxn>
                <a:cxn ang="0">
                  <a:pos x="0" y="0"/>
                </a:cxn>
                <a:cxn ang="0">
                  <a:pos x="0" y="4"/>
                </a:cxn>
                <a:cxn ang="0">
                  <a:pos x="2" y="4"/>
                </a:cxn>
                <a:cxn ang="0">
                  <a:pos x="2" y="0"/>
                </a:cxn>
              </a:cxnLst>
              <a:rect l="0" t="0" r="r" b="b"/>
              <a:pathLst>
                <a:path w="3" h="5">
                  <a:moveTo>
                    <a:pt x="2" y="0"/>
                  </a:moveTo>
                  <a:lnTo>
                    <a:pt x="0" y="0"/>
                  </a:lnTo>
                  <a:lnTo>
                    <a:pt x="0" y="4"/>
                  </a:lnTo>
                  <a:lnTo>
                    <a:pt x="2" y="4"/>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31" name="Rectangle 436"/>
            <p:cNvSpPr>
              <a:spLocks noChangeArrowheads="1"/>
            </p:cNvSpPr>
            <p:nvPr/>
          </p:nvSpPr>
          <p:spPr bwMode="ltGray">
            <a:xfrm>
              <a:off x="2426960" y="6291811"/>
              <a:ext cx="1448" cy="10380"/>
            </a:xfrm>
            <a:prstGeom prst="rect">
              <a:avLst/>
            </a:prstGeom>
            <a:grpFill/>
            <a:ln w="12700">
              <a:noFill/>
              <a:miter lim="800000"/>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432" name="Freeform 437"/>
            <p:cNvSpPr>
              <a:spLocks/>
            </p:cNvSpPr>
            <p:nvPr/>
          </p:nvSpPr>
          <p:spPr bwMode="ltGray">
            <a:xfrm>
              <a:off x="2699061" y="6250289"/>
              <a:ext cx="27500" cy="26693"/>
            </a:xfrm>
            <a:custGeom>
              <a:avLst/>
              <a:gdLst/>
              <a:ahLst/>
              <a:cxnLst>
                <a:cxn ang="0">
                  <a:pos x="0" y="2"/>
                </a:cxn>
                <a:cxn ang="0">
                  <a:pos x="10" y="2"/>
                </a:cxn>
                <a:cxn ang="0">
                  <a:pos x="18" y="0"/>
                </a:cxn>
                <a:cxn ang="0">
                  <a:pos x="18" y="10"/>
                </a:cxn>
                <a:cxn ang="0">
                  <a:pos x="14" y="16"/>
                </a:cxn>
                <a:cxn ang="0">
                  <a:pos x="10" y="12"/>
                </a:cxn>
                <a:cxn ang="0">
                  <a:pos x="10" y="10"/>
                </a:cxn>
                <a:cxn ang="0">
                  <a:pos x="10" y="8"/>
                </a:cxn>
                <a:cxn ang="0">
                  <a:pos x="2" y="8"/>
                </a:cxn>
                <a:cxn ang="0">
                  <a:pos x="0" y="2"/>
                </a:cxn>
              </a:cxnLst>
              <a:rect l="0" t="0" r="r" b="b"/>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33" name="Freeform 438"/>
            <p:cNvSpPr>
              <a:spLocks/>
            </p:cNvSpPr>
            <p:nvPr/>
          </p:nvSpPr>
          <p:spPr bwMode="ltGray">
            <a:xfrm>
              <a:off x="2570248" y="4398099"/>
              <a:ext cx="8684" cy="8898"/>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34" name="Freeform 439"/>
            <p:cNvSpPr>
              <a:spLocks/>
            </p:cNvSpPr>
            <p:nvPr/>
          </p:nvSpPr>
          <p:spPr bwMode="ltGray">
            <a:xfrm>
              <a:off x="2580378" y="4375855"/>
              <a:ext cx="10132" cy="11864"/>
            </a:xfrm>
            <a:custGeom>
              <a:avLst/>
              <a:gdLst/>
              <a:ahLst/>
              <a:cxnLst>
                <a:cxn ang="0">
                  <a:pos x="4" y="0"/>
                </a:cxn>
                <a:cxn ang="0">
                  <a:pos x="6" y="2"/>
                </a:cxn>
                <a:cxn ang="0">
                  <a:pos x="4" y="4"/>
                </a:cxn>
                <a:cxn ang="0">
                  <a:pos x="0" y="6"/>
                </a:cxn>
                <a:cxn ang="0">
                  <a:pos x="2" y="2"/>
                </a:cxn>
                <a:cxn ang="0">
                  <a:pos x="4" y="0"/>
                </a:cxn>
              </a:cxnLst>
              <a:rect l="0" t="0" r="r" b="b"/>
              <a:pathLst>
                <a:path w="7" h="7">
                  <a:moveTo>
                    <a:pt x="4" y="0"/>
                  </a:moveTo>
                  <a:lnTo>
                    <a:pt x="6" y="2"/>
                  </a:lnTo>
                  <a:lnTo>
                    <a:pt x="4" y="4"/>
                  </a:lnTo>
                  <a:lnTo>
                    <a:pt x="0" y="6"/>
                  </a:lnTo>
                  <a:lnTo>
                    <a:pt x="2" y="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35" name="Freeform 441"/>
            <p:cNvSpPr>
              <a:spLocks/>
            </p:cNvSpPr>
            <p:nvPr/>
          </p:nvSpPr>
          <p:spPr bwMode="ltGray">
            <a:xfrm>
              <a:off x="3434314" y="2697169"/>
              <a:ext cx="199734" cy="146810"/>
            </a:xfrm>
            <a:custGeom>
              <a:avLst/>
              <a:gdLst/>
              <a:ahLst/>
              <a:cxnLst>
                <a:cxn ang="0">
                  <a:pos x="106" y="10"/>
                </a:cxn>
                <a:cxn ang="0">
                  <a:pos x="114" y="4"/>
                </a:cxn>
                <a:cxn ang="0">
                  <a:pos x="124" y="6"/>
                </a:cxn>
                <a:cxn ang="0">
                  <a:pos x="128" y="20"/>
                </a:cxn>
                <a:cxn ang="0">
                  <a:pos x="134" y="26"/>
                </a:cxn>
                <a:cxn ang="0">
                  <a:pos x="136" y="42"/>
                </a:cxn>
                <a:cxn ang="0">
                  <a:pos x="120" y="64"/>
                </a:cxn>
                <a:cxn ang="0">
                  <a:pos x="106" y="74"/>
                </a:cxn>
                <a:cxn ang="0">
                  <a:pos x="94" y="86"/>
                </a:cxn>
                <a:cxn ang="0">
                  <a:pos x="68" y="84"/>
                </a:cxn>
                <a:cxn ang="0">
                  <a:pos x="52" y="78"/>
                </a:cxn>
                <a:cxn ang="0">
                  <a:pos x="34" y="74"/>
                </a:cxn>
                <a:cxn ang="0">
                  <a:pos x="24" y="66"/>
                </a:cxn>
                <a:cxn ang="0">
                  <a:pos x="32" y="58"/>
                </a:cxn>
                <a:cxn ang="0">
                  <a:pos x="26" y="48"/>
                </a:cxn>
                <a:cxn ang="0">
                  <a:pos x="10" y="46"/>
                </a:cxn>
                <a:cxn ang="0">
                  <a:pos x="12" y="40"/>
                </a:cxn>
                <a:cxn ang="0">
                  <a:pos x="34" y="38"/>
                </a:cxn>
                <a:cxn ang="0">
                  <a:pos x="36" y="30"/>
                </a:cxn>
                <a:cxn ang="0">
                  <a:pos x="24" y="26"/>
                </a:cxn>
                <a:cxn ang="0">
                  <a:pos x="0" y="32"/>
                </a:cxn>
                <a:cxn ang="0">
                  <a:pos x="14" y="20"/>
                </a:cxn>
                <a:cxn ang="0">
                  <a:pos x="20" y="6"/>
                </a:cxn>
                <a:cxn ang="0">
                  <a:pos x="32" y="14"/>
                </a:cxn>
                <a:cxn ang="0">
                  <a:pos x="38" y="0"/>
                </a:cxn>
                <a:cxn ang="0">
                  <a:pos x="44" y="20"/>
                </a:cxn>
                <a:cxn ang="0">
                  <a:pos x="48" y="38"/>
                </a:cxn>
                <a:cxn ang="0">
                  <a:pos x="54" y="30"/>
                </a:cxn>
                <a:cxn ang="0">
                  <a:pos x="58" y="24"/>
                </a:cxn>
                <a:cxn ang="0">
                  <a:pos x="60" y="10"/>
                </a:cxn>
                <a:cxn ang="0">
                  <a:pos x="68" y="24"/>
                </a:cxn>
                <a:cxn ang="0">
                  <a:pos x="74" y="10"/>
                </a:cxn>
                <a:cxn ang="0">
                  <a:pos x="82" y="12"/>
                </a:cxn>
                <a:cxn ang="0">
                  <a:pos x="94" y="16"/>
                </a:cxn>
              </a:cxnLst>
              <a:rect l="0" t="0" r="r" b="b"/>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36" name="Oval 442"/>
            <p:cNvSpPr>
              <a:spLocks noChangeArrowheads="1"/>
            </p:cNvSpPr>
            <p:nvPr/>
          </p:nvSpPr>
          <p:spPr bwMode="ltGray">
            <a:xfrm>
              <a:off x="2455906" y="2671959"/>
              <a:ext cx="1448" cy="7415"/>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437" name="Oval 443"/>
            <p:cNvSpPr>
              <a:spLocks noChangeArrowheads="1"/>
            </p:cNvSpPr>
            <p:nvPr/>
          </p:nvSpPr>
          <p:spPr bwMode="ltGray">
            <a:xfrm>
              <a:off x="2422618" y="2679374"/>
              <a:ext cx="7236" cy="8898"/>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438" name="Freeform 444"/>
            <p:cNvSpPr>
              <a:spLocks/>
            </p:cNvSpPr>
            <p:nvPr/>
          </p:nvSpPr>
          <p:spPr bwMode="ltGray">
            <a:xfrm>
              <a:off x="2075254" y="1813338"/>
              <a:ext cx="212759" cy="164605"/>
            </a:xfrm>
            <a:custGeom>
              <a:avLst/>
              <a:gdLst/>
              <a:ahLst/>
              <a:cxnLst>
                <a:cxn ang="0">
                  <a:pos x="130" y="14"/>
                </a:cxn>
                <a:cxn ang="0">
                  <a:pos x="122" y="8"/>
                </a:cxn>
                <a:cxn ang="0">
                  <a:pos x="106" y="18"/>
                </a:cxn>
                <a:cxn ang="0">
                  <a:pos x="108" y="34"/>
                </a:cxn>
                <a:cxn ang="0">
                  <a:pos x="96" y="44"/>
                </a:cxn>
                <a:cxn ang="0">
                  <a:pos x="100" y="58"/>
                </a:cxn>
                <a:cxn ang="0">
                  <a:pos x="84" y="58"/>
                </a:cxn>
                <a:cxn ang="0">
                  <a:pos x="74" y="56"/>
                </a:cxn>
                <a:cxn ang="0">
                  <a:pos x="74" y="40"/>
                </a:cxn>
                <a:cxn ang="0">
                  <a:pos x="76" y="30"/>
                </a:cxn>
                <a:cxn ang="0">
                  <a:pos x="64" y="18"/>
                </a:cxn>
                <a:cxn ang="0">
                  <a:pos x="68" y="10"/>
                </a:cxn>
                <a:cxn ang="0">
                  <a:pos x="52" y="0"/>
                </a:cxn>
                <a:cxn ang="0">
                  <a:pos x="50" y="12"/>
                </a:cxn>
                <a:cxn ang="0">
                  <a:pos x="28" y="16"/>
                </a:cxn>
                <a:cxn ang="0">
                  <a:pos x="28" y="20"/>
                </a:cxn>
                <a:cxn ang="0">
                  <a:pos x="34" y="26"/>
                </a:cxn>
                <a:cxn ang="0">
                  <a:pos x="18" y="30"/>
                </a:cxn>
                <a:cxn ang="0">
                  <a:pos x="24" y="36"/>
                </a:cxn>
                <a:cxn ang="0">
                  <a:pos x="22" y="44"/>
                </a:cxn>
                <a:cxn ang="0">
                  <a:pos x="10" y="40"/>
                </a:cxn>
                <a:cxn ang="0">
                  <a:pos x="0" y="44"/>
                </a:cxn>
                <a:cxn ang="0">
                  <a:pos x="2" y="54"/>
                </a:cxn>
                <a:cxn ang="0">
                  <a:pos x="14" y="64"/>
                </a:cxn>
                <a:cxn ang="0">
                  <a:pos x="24" y="68"/>
                </a:cxn>
                <a:cxn ang="0">
                  <a:pos x="40" y="60"/>
                </a:cxn>
                <a:cxn ang="0">
                  <a:pos x="36" y="68"/>
                </a:cxn>
                <a:cxn ang="0">
                  <a:pos x="52" y="68"/>
                </a:cxn>
                <a:cxn ang="0">
                  <a:pos x="64" y="78"/>
                </a:cxn>
                <a:cxn ang="0">
                  <a:pos x="46" y="78"/>
                </a:cxn>
                <a:cxn ang="0">
                  <a:pos x="20" y="78"/>
                </a:cxn>
                <a:cxn ang="0">
                  <a:pos x="24" y="94"/>
                </a:cxn>
                <a:cxn ang="0">
                  <a:pos x="62" y="90"/>
                </a:cxn>
                <a:cxn ang="0">
                  <a:pos x="90" y="82"/>
                </a:cxn>
                <a:cxn ang="0">
                  <a:pos x="100" y="84"/>
                </a:cxn>
                <a:cxn ang="0">
                  <a:pos x="112" y="88"/>
                </a:cxn>
                <a:cxn ang="0">
                  <a:pos x="134" y="78"/>
                </a:cxn>
                <a:cxn ang="0">
                  <a:pos x="138" y="70"/>
                </a:cxn>
                <a:cxn ang="0">
                  <a:pos x="146" y="52"/>
                </a:cxn>
                <a:cxn ang="0">
                  <a:pos x="138" y="46"/>
                </a:cxn>
                <a:cxn ang="0">
                  <a:pos x="132" y="54"/>
                </a:cxn>
                <a:cxn ang="0">
                  <a:pos x="126" y="54"/>
                </a:cxn>
                <a:cxn ang="0">
                  <a:pos x="122" y="40"/>
                </a:cxn>
                <a:cxn ang="0">
                  <a:pos x="124" y="26"/>
                </a:cxn>
              </a:cxnLst>
              <a:rect l="0" t="0" r="r" b="b"/>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39" name="Freeform 445"/>
            <p:cNvSpPr>
              <a:spLocks/>
            </p:cNvSpPr>
            <p:nvPr/>
          </p:nvSpPr>
          <p:spPr bwMode="ltGray">
            <a:xfrm>
              <a:off x="2060781" y="1834099"/>
              <a:ext cx="39078" cy="31141"/>
            </a:xfrm>
            <a:custGeom>
              <a:avLst/>
              <a:gdLst/>
              <a:ahLst/>
              <a:cxnLst>
                <a:cxn ang="0">
                  <a:pos x="24" y="6"/>
                </a:cxn>
                <a:cxn ang="0">
                  <a:pos x="8" y="18"/>
                </a:cxn>
                <a:cxn ang="0">
                  <a:pos x="2" y="16"/>
                </a:cxn>
                <a:cxn ang="0">
                  <a:pos x="0" y="10"/>
                </a:cxn>
                <a:cxn ang="0">
                  <a:pos x="16" y="0"/>
                </a:cxn>
                <a:cxn ang="0">
                  <a:pos x="26" y="0"/>
                </a:cxn>
                <a:cxn ang="0">
                  <a:pos x="24" y="6"/>
                </a:cxn>
              </a:cxnLst>
              <a:rect l="0" t="0" r="r" b="b"/>
              <a:pathLst>
                <a:path w="27" h="19">
                  <a:moveTo>
                    <a:pt x="24" y="6"/>
                  </a:moveTo>
                  <a:lnTo>
                    <a:pt x="8" y="18"/>
                  </a:lnTo>
                  <a:lnTo>
                    <a:pt x="2" y="16"/>
                  </a:lnTo>
                  <a:lnTo>
                    <a:pt x="0" y="10"/>
                  </a:lnTo>
                  <a:lnTo>
                    <a:pt x="16" y="0"/>
                  </a:lnTo>
                  <a:lnTo>
                    <a:pt x="26" y="0"/>
                  </a:lnTo>
                  <a:lnTo>
                    <a:pt x="2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0" name="Freeform 446"/>
            <p:cNvSpPr>
              <a:spLocks/>
            </p:cNvSpPr>
            <p:nvPr/>
          </p:nvSpPr>
          <p:spPr bwMode="ltGray">
            <a:xfrm>
              <a:off x="2179464" y="2046159"/>
              <a:ext cx="46316" cy="47454"/>
            </a:xfrm>
            <a:custGeom>
              <a:avLst/>
              <a:gdLst/>
              <a:ahLst/>
              <a:cxnLst>
                <a:cxn ang="0">
                  <a:pos x="12" y="0"/>
                </a:cxn>
                <a:cxn ang="0">
                  <a:pos x="18" y="4"/>
                </a:cxn>
                <a:cxn ang="0">
                  <a:pos x="28" y="4"/>
                </a:cxn>
                <a:cxn ang="0">
                  <a:pos x="30" y="18"/>
                </a:cxn>
                <a:cxn ang="0">
                  <a:pos x="24" y="26"/>
                </a:cxn>
                <a:cxn ang="0">
                  <a:pos x="16" y="20"/>
                </a:cxn>
                <a:cxn ang="0">
                  <a:pos x="12" y="20"/>
                </a:cxn>
                <a:cxn ang="0">
                  <a:pos x="8" y="18"/>
                </a:cxn>
                <a:cxn ang="0">
                  <a:pos x="4" y="20"/>
                </a:cxn>
                <a:cxn ang="0">
                  <a:pos x="0" y="10"/>
                </a:cxn>
                <a:cxn ang="0">
                  <a:pos x="0" y="6"/>
                </a:cxn>
                <a:cxn ang="0">
                  <a:pos x="6" y="0"/>
                </a:cxn>
                <a:cxn ang="0">
                  <a:pos x="12" y="0"/>
                </a:cxn>
              </a:cxnLst>
              <a:rect l="0" t="0" r="r" b="b"/>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1" name="Freeform 447"/>
            <p:cNvSpPr>
              <a:spLocks/>
            </p:cNvSpPr>
            <p:nvPr/>
          </p:nvSpPr>
          <p:spPr bwMode="ltGray">
            <a:xfrm>
              <a:off x="2186700" y="2087681"/>
              <a:ext cx="24605" cy="22245"/>
            </a:xfrm>
            <a:custGeom>
              <a:avLst/>
              <a:gdLst/>
              <a:ahLst/>
              <a:cxnLst>
                <a:cxn ang="0">
                  <a:pos x="0" y="0"/>
                </a:cxn>
                <a:cxn ang="0">
                  <a:pos x="10" y="0"/>
                </a:cxn>
                <a:cxn ang="0">
                  <a:pos x="16" y="6"/>
                </a:cxn>
                <a:cxn ang="0">
                  <a:pos x="8" y="12"/>
                </a:cxn>
                <a:cxn ang="0">
                  <a:pos x="2" y="12"/>
                </a:cxn>
                <a:cxn ang="0">
                  <a:pos x="0" y="0"/>
                </a:cxn>
              </a:cxnLst>
              <a:rect l="0" t="0" r="r" b="b"/>
              <a:pathLst>
                <a:path w="17" h="13">
                  <a:moveTo>
                    <a:pt x="0" y="0"/>
                  </a:moveTo>
                  <a:lnTo>
                    <a:pt x="10" y="0"/>
                  </a:lnTo>
                  <a:lnTo>
                    <a:pt x="16" y="6"/>
                  </a:lnTo>
                  <a:lnTo>
                    <a:pt x="8" y="12"/>
                  </a:lnTo>
                  <a:lnTo>
                    <a:pt x="2" y="1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2" name="Freeform 448"/>
            <p:cNvSpPr>
              <a:spLocks/>
            </p:cNvSpPr>
            <p:nvPr/>
          </p:nvSpPr>
          <p:spPr bwMode="ltGray">
            <a:xfrm>
              <a:off x="2030387" y="1721396"/>
              <a:ext cx="162103" cy="106772"/>
            </a:xfrm>
            <a:custGeom>
              <a:avLst/>
              <a:gdLst/>
              <a:ahLst/>
              <a:cxnLst>
                <a:cxn ang="0">
                  <a:pos x="112" y="2"/>
                </a:cxn>
                <a:cxn ang="0">
                  <a:pos x="112" y="18"/>
                </a:cxn>
                <a:cxn ang="0">
                  <a:pos x="110" y="22"/>
                </a:cxn>
                <a:cxn ang="0">
                  <a:pos x="102" y="22"/>
                </a:cxn>
                <a:cxn ang="0">
                  <a:pos x="98" y="26"/>
                </a:cxn>
                <a:cxn ang="0">
                  <a:pos x="102" y="30"/>
                </a:cxn>
                <a:cxn ang="0">
                  <a:pos x="100" y="34"/>
                </a:cxn>
                <a:cxn ang="0">
                  <a:pos x="92" y="36"/>
                </a:cxn>
                <a:cxn ang="0">
                  <a:pos x="90" y="44"/>
                </a:cxn>
                <a:cxn ang="0">
                  <a:pos x="76" y="48"/>
                </a:cxn>
                <a:cxn ang="0">
                  <a:pos x="70" y="50"/>
                </a:cxn>
                <a:cxn ang="0">
                  <a:pos x="68" y="58"/>
                </a:cxn>
                <a:cxn ang="0">
                  <a:pos x="62" y="58"/>
                </a:cxn>
                <a:cxn ang="0">
                  <a:pos x="60" y="58"/>
                </a:cxn>
                <a:cxn ang="0">
                  <a:pos x="56" y="38"/>
                </a:cxn>
                <a:cxn ang="0">
                  <a:pos x="52" y="36"/>
                </a:cxn>
                <a:cxn ang="0">
                  <a:pos x="46" y="58"/>
                </a:cxn>
                <a:cxn ang="0">
                  <a:pos x="42" y="58"/>
                </a:cxn>
                <a:cxn ang="0">
                  <a:pos x="42" y="50"/>
                </a:cxn>
                <a:cxn ang="0">
                  <a:pos x="30" y="62"/>
                </a:cxn>
                <a:cxn ang="0">
                  <a:pos x="22" y="62"/>
                </a:cxn>
                <a:cxn ang="0">
                  <a:pos x="20" y="54"/>
                </a:cxn>
                <a:cxn ang="0">
                  <a:pos x="26" y="48"/>
                </a:cxn>
                <a:cxn ang="0">
                  <a:pos x="22" y="48"/>
                </a:cxn>
                <a:cxn ang="0">
                  <a:pos x="14" y="56"/>
                </a:cxn>
                <a:cxn ang="0">
                  <a:pos x="14" y="54"/>
                </a:cxn>
                <a:cxn ang="0">
                  <a:pos x="12" y="48"/>
                </a:cxn>
                <a:cxn ang="0">
                  <a:pos x="6" y="50"/>
                </a:cxn>
                <a:cxn ang="0">
                  <a:pos x="0" y="50"/>
                </a:cxn>
                <a:cxn ang="0">
                  <a:pos x="0" y="44"/>
                </a:cxn>
                <a:cxn ang="0">
                  <a:pos x="4" y="44"/>
                </a:cxn>
                <a:cxn ang="0">
                  <a:pos x="4" y="38"/>
                </a:cxn>
                <a:cxn ang="0">
                  <a:pos x="10" y="36"/>
                </a:cxn>
                <a:cxn ang="0">
                  <a:pos x="14" y="30"/>
                </a:cxn>
                <a:cxn ang="0">
                  <a:pos x="30" y="30"/>
                </a:cxn>
                <a:cxn ang="0">
                  <a:pos x="34" y="24"/>
                </a:cxn>
                <a:cxn ang="0">
                  <a:pos x="48" y="24"/>
                </a:cxn>
                <a:cxn ang="0">
                  <a:pos x="56" y="18"/>
                </a:cxn>
                <a:cxn ang="0">
                  <a:pos x="62" y="16"/>
                </a:cxn>
                <a:cxn ang="0">
                  <a:pos x="68" y="10"/>
                </a:cxn>
                <a:cxn ang="0">
                  <a:pos x="74" y="4"/>
                </a:cxn>
                <a:cxn ang="0">
                  <a:pos x="82" y="0"/>
                </a:cxn>
                <a:cxn ang="0">
                  <a:pos x="88" y="0"/>
                </a:cxn>
                <a:cxn ang="0">
                  <a:pos x="88" y="2"/>
                </a:cxn>
                <a:cxn ang="0">
                  <a:pos x="98" y="4"/>
                </a:cxn>
                <a:cxn ang="0">
                  <a:pos x="98" y="12"/>
                </a:cxn>
                <a:cxn ang="0">
                  <a:pos x="104" y="10"/>
                </a:cxn>
                <a:cxn ang="0">
                  <a:pos x="102" y="6"/>
                </a:cxn>
                <a:cxn ang="0">
                  <a:pos x="106" y="2"/>
                </a:cxn>
                <a:cxn ang="0">
                  <a:pos x="112" y="2"/>
                </a:cxn>
              </a:cxnLst>
              <a:rect l="0" t="0" r="r" b="b"/>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3" name="Freeform 449"/>
            <p:cNvSpPr>
              <a:spLocks/>
            </p:cNvSpPr>
            <p:nvPr/>
          </p:nvSpPr>
          <p:spPr bwMode="ltGray">
            <a:xfrm>
              <a:off x="2225778" y="1705083"/>
              <a:ext cx="18815" cy="32625"/>
            </a:xfrm>
            <a:custGeom>
              <a:avLst/>
              <a:gdLst/>
              <a:ahLst/>
              <a:cxnLst>
                <a:cxn ang="0">
                  <a:pos x="0" y="4"/>
                </a:cxn>
                <a:cxn ang="0">
                  <a:pos x="0" y="14"/>
                </a:cxn>
                <a:cxn ang="0">
                  <a:pos x="6" y="18"/>
                </a:cxn>
                <a:cxn ang="0">
                  <a:pos x="12" y="14"/>
                </a:cxn>
                <a:cxn ang="0">
                  <a:pos x="12" y="0"/>
                </a:cxn>
                <a:cxn ang="0">
                  <a:pos x="0" y="4"/>
                </a:cxn>
              </a:cxnLst>
              <a:rect l="0" t="0" r="r" b="b"/>
              <a:pathLst>
                <a:path w="13" h="19">
                  <a:moveTo>
                    <a:pt x="0" y="4"/>
                  </a:moveTo>
                  <a:lnTo>
                    <a:pt x="0" y="14"/>
                  </a:lnTo>
                  <a:lnTo>
                    <a:pt x="6" y="18"/>
                  </a:lnTo>
                  <a:lnTo>
                    <a:pt x="12" y="14"/>
                  </a:lnTo>
                  <a:lnTo>
                    <a:pt x="12"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4" name="Freeform 450"/>
            <p:cNvSpPr>
              <a:spLocks/>
            </p:cNvSpPr>
            <p:nvPr/>
          </p:nvSpPr>
          <p:spPr bwMode="ltGray">
            <a:xfrm>
              <a:off x="2186700" y="1785162"/>
              <a:ext cx="14474" cy="20761"/>
            </a:xfrm>
            <a:custGeom>
              <a:avLst/>
              <a:gdLst/>
              <a:ahLst/>
              <a:cxnLst>
                <a:cxn ang="0">
                  <a:pos x="10" y="4"/>
                </a:cxn>
                <a:cxn ang="0">
                  <a:pos x="8" y="10"/>
                </a:cxn>
                <a:cxn ang="0">
                  <a:pos x="2" y="10"/>
                </a:cxn>
                <a:cxn ang="0">
                  <a:pos x="0" y="6"/>
                </a:cxn>
                <a:cxn ang="0">
                  <a:pos x="2" y="0"/>
                </a:cxn>
                <a:cxn ang="0">
                  <a:pos x="10" y="4"/>
                </a:cxn>
              </a:cxnLst>
              <a:rect l="0" t="0" r="r" b="b"/>
              <a:pathLst>
                <a:path w="11" h="11">
                  <a:moveTo>
                    <a:pt x="10" y="4"/>
                  </a:moveTo>
                  <a:lnTo>
                    <a:pt x="8" y="10"/>
                  </a:lnTo>
                  <a:lnTo>
                    <a:pt x="2" y="10"/>
                  </a:lnTo>
                  <a:lnTo>
                    <a:pt x="0" y="6"/>
                  </a:lnTo>
                  <a:lnTo>
                    <a:pt x="2" y="0"/>
                  </a:lnTo>
                  <a:lnTo>
                    <a:pt x="1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5" name="Freeform 453"/>
            <p:cNvSpPr>
              <a:spLocks/>
            </p:cNvSpPr>
            <p:nvPr/>
          </p:nvSpPr>
          <p:spPr bwMode="ltGray">
            <a:xfrm>
              <a:off x="2341567" y="1779230"/>
              <a:ext cx="21709" cy="56352"/>
            </a:xfrm>
            <a:custGeom>
              <a:avLst/>
              <a:gdLst/>
              <a:ahLst/>
              <a:cxnLst>
                <a:cxn ang="0">
                  <a:pos x="8" y="4"/>
                </a:cxn>
                <a:cxn ang="0">
                  <a:pos x="4" y="12"/>
                </a:cxn>
                <a:cxn ang="0">
                  <a:pos x="0" y="20"/>
                </a:cxn>
                <a:cxn ang="0">
                  <a:pos x="0" y="26"/>
                </a:cxn>
                <a:cxn ang="0">
                  <a:pos x="4" y="32"/>
                </a:cxn>
                <a:cxn ang="0">
                  <a:pos x="8" y="30"/>
                </a:cxn>
                <a:cxn ang="0">
                  <a:pos x="10" y="24"/>
                </a:cxn>
                <a:cxn ang="0">
                  <a:pos x="10" y="18"/>
                </a:cxn>
                <a:cxn ang="0">
                  <a:pos x="14" y="10"/>
                </a:cxn>
                <a:cxn ang="0">
                  <a:pos x="12" y="0"/>
                </a:cxn>
                <a:cxn ang="0">
                  <a:pos x="10" y="0"/>
                </a:cxn>
                <a:cxn ang="0">
                  <a:pos x="8" y="4"/>
                </a:cxn>
              </a:cxnLst>
              <a:rect l="0" t="0" r="r" b="b"/>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6" name="Freeform 454"/>
            <p:cNvSpPr>
              <a:spLocks/>
            </p:cNvSpPr>
            <p:nvPr/>
          </p:nvSpPr>
          <p:spPr bwMode="ltGray">
            <a:xfrm>
              <a:off x="2393671" y="1662078"/>
              <a:ext cx="95525" cy="152742"/>
            </a:xfrm>
            <a:custGeom>
              <a:avLst/>
              <a:gdLst/>
              <a:ahLst/>
              <a:cxnLst>
                <a:cxn ang="0">
                  <a:pos x="60" y="28"/>
                </a:cxn>
                <a:cxn ang="0">
                  <a:pos x="58" y="20"/>
                </a:cxn>
                <a:cxn ang="0">
                  <a:pos x="54" y="20"/>
                </a:cxn>
                <a:cxn ang="0">
                  <a:pos x="50" y="22"/>
                </a:cxn>
                <a:cxn ang="0">
                  <a:pos x="46" y="22"/>
                </a:cxn>
                <a:cxn ang="0">
                  <a:pos x="46" y="8"/>
                </a:cxn>
                <a:cxn ang="0">
                  <a:pos x="42" y="0"/>
                </a:cxn>
                <a:cxn ang="0">
                  <a:pos x="34" y="0"/>
                </a:cxn>
                <a:cxn ang="0">
                  <a:pos x="32" y="4"/>
                </a:cxn>
                <a:cxn ang="0">
                  <a:pos x="30" y="4"/>
                </a:cxn>
                <a:cxn ang="0">
                  <a:pos x="30" y="0"/>
                </a:cxn>
                <a:cxn ang="0">
                  <a:pos x="16" y="12"/>
                </a:cxn>
                <a:cxn ang="0">
                  <a:pos x="18" y="16"/>
                </a:cxn>
                <a:cxn ang="0">
                  <a:pos x="24" y="14"/>
                </a:cxn>
                <a:cxn ang="0">
                  <a:pos x="16" y="22"/>
                </a:cxn>
                <a:cxn ang="0">
                  <a:pos x="16" y="26"/>
                </a:cxn>
                <a:cxn ang="0">
                  <a:pos x="20" y="24"/>
                </a:cxn>
                <a:cxn ang="0">
                  <a:pos x="26" y="20"/>
                </a:cxn>
                <a:cxn ang="0">
                  <a:pos x="26" y="24"/>
                </a:cxn>
                <a:cxn ang="0">
                  <a:pos x="22" y="32"/>
                </a:cxn>
                <a:cxn ang="0">
                  <a:pos x="20" y="38"/>
                </a:cxn>
                <a:cxn ang="0">
                  <a:pos x="18" y="42"/>
                </a:cxn>
                <a:cxn ang="0">
                  <a:pos x="16" y="42"/>
                </a:cxn>
                <a:cxn ang="0">
                  <a:pos x="8" y="34"/>
                </a:cxn>
                <a:cxn ang="0">
                  <a:pos x="4" y="36"/>
                </a:cxn>
                <a:cxn ang="0">
                  <a:pos x="0" y="42"/>
                </a:cxn>
                <a:cxn ang="0">
                  <a:pos x="4" y="50"/>
                </a:cxn>
                <a:cxn ang="0">
                  <a:pos x="8" y="52"/>
                </a:cxn>
                <a:cxn ang="0">
                  <a:pos x="22" y="52"/>
                </a:cxn>
                <a:cxn ang="0">
                  <a:pos x="12" y="58"/>
                </a:cxn>
                <a:cxn ang="0">
                  <a:pos x="12" y="60"/>
                </a:cxn>
                <a:cxn ang="0">
                  <a:pos x="24" y="60"/>
                </a:cxn>
                <a:cxn ang="0">
                  <a:pos x="32" y="70"/>
                </a:cxn>
                <a:cxn ang="0">
                  <a:pos x="28" y="82"/>
                </a:cxn>
                <a:cxn ang="0">
                  <a:pos x="28" y="86"/>
                </a:cxn>
                <a:cxn ang="0">
                  <a:pos x="34" y="90"/>
                </a:cxn>
                <a:cxn ang="0">
                  <a:pos x="44" y="86"/>
                </a:cxn>
                <a:cxn ang="0">
                  <a:pos x="46" y="84"/>
                </a:cxn>
                <a:cxn ang="0">
                  <a:pos x="48" y="72"/>
                </a:cxn>
                <a:cxn ang="0">
                  <a:pos x="52" y="62"/>
                </a:cxn>
                <a:cxn ang="0">
                  <a:pos x="60" y="58"/>
                </a:cxn>
                <a:cxn ang="0">
                  <a:pos x="60" y="50"/>
                </a:cxn>
                <a:cxn ang="0">
                  <a:pos x="66" y="46"/>
                </a:cxn>
                <a:cxn ang="0">
                  <a:pos x="64" y="40"/>
                </a:cxn>
                <a:cxn ang="0">
                  <a:pos x="52" y="38"/>
                </a:cxn>
                <a:cxn ang="0">
                  <a:pos x="60" y="32"/>
                </a:cxn>
                <a:cxn ang="0">
                  <a:pos x="60" y="28"/>
                </a:cxn>
              </a:cxnLst>
              <a:rect l="0" t="0" r="r" b="b"/>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7" name="Freeform 455"/>
            <p:cNvSpPr>
              <a:spLocks/>
            </p:cNvSpPr>
            <p:nvPr/>
          </p:nvSpPr>
          <p:spPr bwMode="ltGray">
            <a:xfrm>
              <a:off x="2534064" y="1633902"/>
              <a:ext cx="21710" cy="38557"/>
            </a:xfrm>
            <a:custGeom>
              <a:avLst/>
              <a:gdLst/>
              <a:ahLst/>
              <a:cxnLst>
                <a:cxn ang="0">
                  <a:pos x="6" y="22"/>
                </a:cxn>
                <a:cxn ang="0">
                  <a:pos x="14" y="8"/>
                </a:cxn>
                <a:cxn ang="0">
                  <a:pos x="14" y="2"/>
                </a:cxn>
                <a:cxn ang="0">
                  <a:pos x="10" y="0"/>
                </a:cxn>
                <a:cxn ang="0">
                  <a:pos x="0" y="4"/>
                </a:cxn>
                <a:cxn ang="0">
                  <a:pos x="0" y="12"/>
                </a:cxn>
                <a:cxn ang="0">
                  <a:pos x="4" y="10"/>
                </a:cxn>
                <a:cxn ang="0">
                  <a:pos x="2" y="18"/>
                </a:cxn>
                <a:cxn ang="0">
                  <a:pos x="4" y="22"/>
                </a:cxn>
                <a:cxn ang="0">
                  <a:pos x="6" y="22"/>
                </a:cxn>
              </a:cxnLst>
              <a:rect l="0" t="0" r="r" b="b"/>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8" name="Freeform 456"/>
            <p:cNvSpPr>
              <a:spLocks/>
            </p:cNvSpPr>
            <p:nvPr/>
          </p:nvSpPr>
          <p:spPr bwMode="ltGray">
            <a:xfrm>
              <a:off x="2471828" y="1742157"/>
              <a:ext cx="63683" cy="86011"/>
            </a:xfrm>
            <a:custGeom>
              <a:avLst/>
              <a:gdLst/>
              <a:ahLst/>
              <a:cxnLst>
                <a:cxn ang="0">
                  <a:pos x="32" y="4"/>
                </a:cxn>
                <a:cxn ang="0">
                  <a:pos x="34" y="12"/>
                </a:cxn>
                <a:cxn ang="0">
                  <a:pos x="38" y="16"/>
                </a:cxn>
                <a:cxn ang="0">
                  <a:pos x="38" y="20"/>
                </a:cxn>
                <a:cxn ang="0">
                  <a:pos x="44" y="24"/>
                </a:cxn>
                <a:cxn ang="0">
                  <a:pos x="42" y="34"/>
                </a:cxn>
                <a:cxn ang="0">
                  <a:pos x="38" y="38"/>
                </a:cxn>
                <a:cxn ang="0">
                  <a:pos x="34" y="48"/>
                </a:cxn>
                <a:cxn ang="0">
                  <a:pos x="18" y="50"/>
                </a:cxn>
                <a:cxn ang="0">
                  <a:pos x="12" y="44"/>
                </a:cxn>
                <a:cxn ang="0">
                  <a:pos x="6" y="46"/>
                </a:cxn>
                <a:cxn ang="0">
                  <a:pos x="0" y="46"/>
                </a:cxn>
                <a:cxn ang="0">
                  <a:pos x="0" y="40"/>
                </a:cxn>
                <a:cxn ang="0">
                  <a:pos x="4" y="36"/>
                </a:cxn>
                <a:cxn ang="0">
                  <a:pos x="6" y="36"/>
                </a:cxn>
                <a:cxn ang="0">
                  <a:pos x="10" y="32"/>
                </a:cxn>
                <a:cxn ang="0">
                  <a:pos x="14" y="34"/>
                </a:cxn>
                <a:cxn ang="0">
                  <a:pos x="12" y="28"/>
                </a:cxn>
                <a:cxn ang="0">
                  <a:pos x="12" y="20"/>
                </a:cxn>
                <a:cxn ang="0">
                  <a:pos x="16" y="14"/>
                </a:cxn>
                <a:cxn ang="0">
                  <a:pos x="20" y="8"/>
                </a:cxn>
                <a:cxn ang="0">
                  <a:pos x="22" y="0"/>
                </a:cxn>
                <a:cxn ang="0">
                  <a:pos x="26" y="0"/>
                </a:cxn>
                <a:cxn ang="0">
                  <a:pos x="32" y="4"/>
                </a:cxn>
              </a:cxnLst>
              <a:rect l="0" t="0" r="r" b="b"/>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49" name="Freeform 457"/>
            <p:cNvSpPr>
              <a:spLocks/>
            </p:cNvSpPr>
            <p:nvPr/>
          </p:nvSpPr>
          <p:spPr bwMode="ltGray">
            <a:xfrm>
              <a:off x="2479064" y="1840031"/>
              <a:ext cx="50657" cy="32625"/>
            </a:xfrm>
            <a:custGeom>
              <a:avLst/>
              <a:gdLst/>
              <a:ahLst/>
              <a:cxnLst>
                <a:cxn ang="0">
                  <a:pos x="34" y="16"/>
                </a:cxn>
                <a:cxn ang="0">
                  <a:pos x="26" y="12"/>
                </a:cxn>
                <a:cxn ang="0">
                  <a:pos x="26" y="4"/>
                </a:cxn>
                <a:cxn ang="0">
                  <a:pos x="24" y="2"/>
                </a:cxn>
                <a:cxn ang="0">
                  <a:pos x="18" y="2"/>
                </a:cxn>
                <a:cxn ang="0">
                  <a:pos x="14" y="0"/>
                </a:cxn>
                <a:cxn ang="0">
                  <a:pos x="2" y="0"/>
                </a:cxn>
                <a:cxn ang="0">
                  <a:pos x="0" y="4"/>
                </a:cxn>
                <a:cxn ang="0">
                  <a:pos x="0" y="8"/>
                </a:cxn>
                <a:cxn ang="0">
                  <a:pos x="6" y="12"/>
                </a:cxn>
                <a:cxn ang="0">
                  <a:pos x="18" y="16"/>
                </a:cxn>
                <a:cxn ang="0">
                  <a:pos x="26" y="18"/>
                </a:cxn>
                <a:cxn ang="0">
                  <a:pos x="34" y="16"/>
                </a:cxn>
              </a:cxnLst>
              <a:rect l="0" t="0" r="r" b="b"/>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0" name="Freeform 458"/>
            <p:cNvSpPr>
              <a:spLocks/>
            </p:cNvSpPr>
            <p:nvPr/>
          </p:nvSpPr>
          <p:spPr bwMode="ltGray">
            <a:xfrm>
              <a:off x="2548537" y="1878587"/>
              <a:ext cx="14474" cy="28175"/>
            </a:xfrm>
            <a:custGeom>
              <a:avLst/>
              <a:gdLst/>
              <a:ahLst/>
              <a:cxnLst>
                <a:cxn ang="0">
                  <a:pos x="4" y="16"/>
                </a:cxn>
                <a:cxn ang="0">
                  <a:pos x="10" y="12"/>
                </a:cxn>
                <a:cxn ang="0">
                  <a:pos x="8" y="4"/>
                </a:cxn>
                <a:cxn ang="0">
                  <a:pos x="4" y="0"/>
                </a:cxn>
                <a:cxn ang="0">
                  <a:pos x="0" y="0"/>
                </a:cxn>
                <a:cxn ang="0">
                  <a:pos x="0" y="4"/>
                </a:cxn>
                <a:cxn ang="0">
                  <a:pos x="0" y="14"/>
                </a:cxn>
                <a:cxn ang="0">
                  <a:pos x="4" y="16"/>
                </a:cxn>
              </a:cxnLst>
              <a:rect l="0" t="0" r="r" b="b"/>
              <a:pathLst>
                <a:path w="11" h="17">
                  <a:moveTo>
                    <a:pt x="4" y="16"/>
                  </a:moveTo>
                  <a:lnTo>
                    <a:pt x="10" y="12"/>
                  </a:lnTo>
                  <a:lnTo>
                    <a:pt x="8" y="4"/>
                  </a:lnTo>
                  <a:lnTo>
                    <a:pt x="4" y="0"/>
                  </a:lnTo>
                  <a:lnTo>
                    <a:pt x="0" y="0"/>
                  </a:lnTo>
                  <a:lnTo>
                    <a:pt x="0" y="4"/>
                  </a:lnTo>
                  <a:lnTo>
                    <a:pt x="0" y="14"/>
                  </a:lnTo>
                  <a:lnTo>
                    <a:pt x="4"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1" name="Freeform 459"/>
            <p:cNvSpPr>
              <a:spLocks/>
            </p:cNvSpPr>
            <p:nvPr/>
          </p:nvSpPr>
          <p:spPr bwMode="ltGray">
            <a:xfrm>
              <a:off x="2312620" y="1881553"/>
              <a:ext cx="117234" cy="126049"/>
            </a:xfrm>
            <a:custGeom>
              <a:avLst/>
              <a:gdLst/>
              <a:ahLst/>
              <a:cxnLst>
                <a:cxn ang="0">
                  <a:pos x="58" y="0"/>
                </a:cxn>
                <a:cxn ang="0">
                  <a:pos x="44" y="0"/>
                </a:cxn>
                <a:cxn ang="0">
                  <a:pos x="40" y="6"/>
                </a:cxn>
                <a:cxn ang="0">
                  <a:pos x="40" y="18"/>
                </a:cxn>
                <a:cxn ang="0">
                  <a:pos x="40" y="26"/>
                </a:cxn>
                <a:cxn ang="0">
                  <a:pos x="38" y="22"/>
                </a:cxn>
                <a:cxn ang="0">
                  <a:pos x="34" y="14"/>
                </a:cxn>
                <a:cxn ang="0">
                  <a:pos x="32" y="2"/>
                </a:cxn>
                <a:cxn ang="0">
                  <a:pos x="28" y="4"/>
                </a:cxn>
                <a:cxn ang="0">
                  <a:pos x="26" y="18"/>
                </a:cxn>
                <a:cxn ang="0">
                  <a:pos x="22" y="28"/>
                </a:cxn>
                <a:cxn ang="0">
                  <a:pos x="20" y="38"/>
                </a:cxn>
                <a:cxn ang="0">
                  <a:pos x="16" y="34"/>
                </a:cxn>
                <a:cxn ang="0">
                  <a:pos x="10" y="36"/>
                </a:cxn>
                <a:cxn ang="0">
                  <a:pos x="4" y="40"/>
                </a:cxn>
                <a:cxn ang="0">
                  <a:pos x="0" y="44"/>
                </a:cxn>
                <a:cxn ang="0">
                  <a:pos x="16" y="44"/>
                </a:cxn>
                <a:cxn ang="0">
                  <a:pos x="36" y="44"/>
                </a:cxn>
                <a:cxn ang="0">
                  <a:pos x="40" y="48"/>
                </a:cxn>
                <a:cxn ang="0">
                  <a:pos x="32" y="48"/>
                </a:cxn>
                <a:cxn ang="0">
                  <a:pos x="24" y="56"/>
                </a:cxn>
                <a:cxn ang="0">
                  <a:pos x="20" y="54"/>
                </a:cxn>
                <a:cxn ang="0">
                  <a:pos x="20" y="56"/>
                </a:cxn>
                <a:cxn ang="0">
                  <a:pos x="20" y="62"/>
                </a:cxn>
                <a:cxn ang="0">
                  <a:pos x="14" y="62"/>
                </a:cxn>
                <a:cxn ang="0">
                  <a:pos x="14" y="70"/>
                </a:cxn>
                <a:cxn ang="0">
                  <a:pos x="22" y="70"/>
                </a:cxn>
                <a:cxn ang="0">
                  <a:pos x="30" y="70"/>
                </a:cxn>
                <a:cxn ang="0">
                  <a:pos x="36" y="74"/>
                </a:cxn>
                <a:cxn ang="0">
                  <a:pos x="40" y="68"/>
                </a:cxn>
                <a:cxn ang="0">
                  <a:pos x="42" y="62"/>
                </a:cxn>
                <a:cxn ang="0">
                  <a:pos x="48" y="56"/>
                </a:cxn>
                <a:cxn ang="0">
                  <a:pos x="58" y="54"/>
                </a:cxn>
                <a:cxn ang="0">
                  <a:pos x="58" y="46"/>
                </a:cxn>
                <a:cxn ang="0">
                  <a:pos x="62" y="40"/>
                </a:cxn>
                <a:cxn ang="0">
                  <a:pos x="68" y="34"/>
                </a:cxn>
                <a:cxn ang="0">
                  <a:pos x="72" y="32"/>
                </a:cxn>
                <a:cxn ang="0">
                  <a:pos x="72" y="28"/>
                </a:cxn>
                <a:cxn ang="0">
                  <a:pos x="80" y="20"/>
                </a:cxn>
                <a:cxn ang="0">
                  <a:pos x="80" y="16"/>
                </a:cxn>
                <a:cxn ang="0">
                  <a:pos x="76" y="12"/>
                </a:cxn>
                <a:cxn ang="0">
                  <a:pos x="74" y="6"/>
                </a:cxn>
                <a:cxn ang="0">
                  <a:pos x="68" y="2"/>
                </a:cxn>
                <a:cxn ang="0">
                  <a:pos x="68" y="6"/>
                </a:cxn>
                <a:cxn ang="0">
                  <a:pos x="66" y="10"/>
                </a:cxn>
                <a:cxn ang="0">
                  <a:pos x="62" y="12"/>
                </a:cxn>
                <a:cxn ang="0">
                  <a:pos x="60" y="8"/>
                </a:cxn>
                <a:cxn ang="0">
                  <a:pos x="58" y="0"/>
                </a:cxn>
              </a:cxnLst>
              <a:rect l="0" t="0" r="r" b="b"/>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2" name="Freeform 460"/>
            <p:cNvSpPr>
              <a:spLocks/>
            </p:cNvSpPr>
            <p:nvPr/>
          </p:nvSpPr>
          <p:spPr bwMode="ltGray">
            <a:xfrm>
              <a:off x="2312620" y="1911212"/>
              <a:ext cx="27499" cy="11864"/>
            </a:xfrm>
            <a:custGeom>
              <a:avLst/>
              <a:gdLst/>
              <a:ahLst/>
              <a:cxnLst>
                <a:cxn ang="0">
                  <a:pos x="16" y="0"/>
                </a:cxn>
                <a:cxn ang="0">
                  <a:pos x="0" y="0"/>
                </a:cxn>
                <a:cxn ang="0">
                  <a:pos x="0" y="6"/>
                </a:cxn>
                <a:cxn ang="0">
                  <a:pos x="18" y="6"/>
                </a:cxn>
                <a:cxn ang="0">
                  <a:pos x="16" y="0"/>
                </a:cxn>
              </a:cxnLst>
              <a:rect l="0" t="0" r="r" b="b"/>
              <a:pathLst>
                <a:path w="19" h="7">
                  <a:moveTo>
                    <a:pt x="16" y="0"/>
                  </a:moveTo>
                  <a:lnTo>
                    <a:pt x="0" y="0"/>
                  </a:lnTo>
                  <a:lnTo>
                    <a:pt x="0" y="6"/>
                  </a:lnTo>
                  <a:lnTo>
                    <a:pt x="18" y="6"/>
                  </a:ln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3" name="Freeform 461"/>
            <p:cNvSpPr>
              <a:spLocks/>
            </p:cNvSpPr>
            <p:nvPr/>
          </p:nvSpPr>
          <p:spPr bwMode="ltGray">
            <a:xfrm>
              <a:off x="2312620" y="1897865"/>
              <a:ext cx="28947" cy="11864"/>
            </a:xfrm>
            <a:custGeom>
              <a:avLst/>
              <a:gdLst/>
              <a:ahLst/>
              <a:cxnLst>
                <a:cxn ang="0">
                  <a:pos x="4" y="0"/>
                </a:cxn>
                <a:cxn ang="0">
                  <a:pos x="0" y="2"/>
                </a:cxn>
                <a:cxn ang="0">
                  <a:pos x="2" y="4"/>
                </a:cxn>
                <a:cxn ang="0">
                  <a:pos x="18" y="6"/>
                </a:cxn>
                <a:cxn ang="0">
                  <a:pos x="20" y="2"/>
                </a:cxn>
                <a:cxn ang="0">
                  <a:pos x="18" y="0"/>
                </a:cxn>
                <a:cxn ang="0">
                  <a:pos x="4" y="0"/>
                </a:cxn>
              </a:cxnLst>
              <a:rect l="0" t="0" r="r" b="b"/>
              <a:pathLst>
                <a:path w="21" h="7">
                  <a:moveTo>
                    <a:pt x="4" y="0"/>
                  </a:moveTo>
                  <a:lnTo>
                    <a:pt x="0" y="2"/>
                  </a:lnTo>
                  <a:lnTo>
                    <a:pt x="2" y="4"/>
                  </a:lnTo>
                  <a:lnTo>
                    <a:pt x="18" y="6"/>
                  </a:lnTo>
                  <a:lnTo>
                    <a:pt x="20" y="2"/>
                  </a:lnTo>
                  <a:lnTo>
                    <a:pt x="18" y="0"/>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4" name="Freeform 462"/>
            <p:cNvSpPr>
              <a:spLocks/>
            </p:cNvSpPr>
            <p:nvPr/>
          </p:nvSpPr>
          <p:spPr bwMode="ltGray">
            <a:xfrm>
              <a:off x="2318408" y="1856343"/>
              <a:ext cx="21709" cy="32625"/>
            </a:xfrm>
            <a:custGeom>
              <a:avLst/>
              <a:gdLst/>
              <a:ahLst/>
              <a:cxnLst>
                <a:cxn ang="0">
                  <a:pos x="4" y="2"/>
                </a:cxn>
                <a:cxn ang="0">
                  <a:pos x="4" y="10"/>
                </a:cxn>
                <a:cxn ang="0">
                  <a:pos x="0" y="14"/>
                </a:cxn>
                <a:cxn ang="0">
                  <a:pos x="0" y="18"/>
                </a:cxn>
                <a:cxn ang="0">
                  <a:pos x="8" y="18"/>
                </a:cxn>
                <a:cxn ang="0">
                  <a:pos x="14" y="18"/>
                </a:cxn>
                <a:cxn ang="0">
                  <a:pos x="14" y="12"/>
                </a:cxn>
                <a:cxn ang="0">
                  <a:pos x="10" y="4"/>
                </a:cxn>
                <a:cxn ang="0">
                  <a:pos x="8" y="0"/>
                </a:cxn>
                <a:cxn ang="0">
                  <a:pos x="4" y="2"/>
                </a:cxn>
              </a:cxnLst>
              <a:rect l="0" t="0" r="r" b="b"/>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5" name="Freeform 463"/>
            <p:cNvSpPr>
              <a:spLocks/>
            </p:cNvSpPr>
            <p:nvPr/>
          </p:nvSpPr>
          <p:spPr bwMode="ltGray">
            <a:xfrm>
              <a:off x="2395118" y="1982393"/>
              <a:ext cx="44869" cy="69698"/>
            </a:xfrm>
            <a:custGeom>
              <a:avLst/>
              <a:gdLst/>
              <a:ahLst/>
              <a:cxnLst>
                <a:cxn ang="0">
                  <a:pos x="22" y="0"/>
                </a:cxn>
                <a:cxn ang="0">
                  <a:pos x="16" y="2"/>
                </a:cxn>
                <a:cxn ang="0">
                  <a:pos x="10" y="6"/>
                </a:cxn>
                <a:cxn ang="0">
                  <a:pos x="8" y="14"/>
                </a:cxn>
                <a:cxn ang="0">
                  <a:pos x="4" y="20"/>
                </a:cxn>
                <a:cxn ang="0">
                  <a:pos x="0" y="24"/>
                </a:cxn>
                <a:cxn ang="0">
                  <a:pos x="0" y="32"/>
                </a:cxn>
                <a:cxn ang="0">
                  <a:pos x="10" y="38"/>
                </a:cxn>
                <a:cxn ang="0">
                  <a:pos x="14" y="40"/>
                </a:cxn>
                <a:cxn ang="0">
                  <a:pos x="22" y="40"/>
                </a:cxn>
                <a:cxn ang="0">
                  <a:pos x="28" y="30"/>
                </a:cxn>
                <a:cxn ang="0">
                  <a:pos x="30" y="22"/>
                </a:cxn>
                <a:cxn ang="0">
                  <a:pos x="30" y="10"/>
                </a:cxn>
                <a:cxn ang="0">
                  <a:pos x="22" y="0"/>
                </a:cxn>
              </a:cxnLst>
              <a:rect l="0" t="0" r="r" b="b"/>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6" name="Freeform 464"/>
            <p:cNvSpPr>
              <a:spLocks/>
            </p:cNvSpPr>
            <p:nvPr/>
          </p:nvSpPr>
          <p:spPr bwMode="ltGray">
            <a:xfrm>
              <a:off x="2445775" y="1878587"/>
              <a:ext cx="206970" cy="247650"/>
            </a:xfrm>
            <a:custGeom>
              <a:avLst/>
              <a:gdLst/>
              <a:ahLst/>
              <a:cxnLst>
                <a:cxn ang="0">
                  <a:pos x="32" y="20"/>
                </a:cxn>
                <a:cxn ang="0">
                  <a:pos x="24" y="10"/>
                </a:cxn>
                <a:cxn ang="0">
                  <a:pos x="14" y="0"/>
                </a:cxn>
                <a:cxn ang="0">
                  <a:pos x="0" y="10"/>
                </a:cxn>
                <a:cxn ang="0">
                  <a:pos x="6" y="24"/>
                </a:cxn>
                <a:cxn ang="0">
                  <a:pos x="20" y="40"/>
                </a:cxn>
                <a:cxn ang="0">
                  <a:pos x="28" y="48"/>
                </a:cxn>
                <a:cxn ang="0">
                  <a:pos x="26" y="68"/>
                </a:cxn>
                <a:cxn ang="0">
                  <a:pos x="12" y="86"/>
                </a:cxn>
                <a:cxn ang="0">
                  <a:pos x="14" y="110"/>
                </a:cxn>
                <a:cxn ang="0">
                  <a:pos x="24" y="108"/>
                </a:cxn>
                <a:cxn ang="0">
                  <a:pos x="26" y="116"/>
                </a:cxn>
                <a:cxn ang="0">
                  <a:pos x="34" y="110"/>
                </a:cxn>
                <a:cxn ang="0">
                  <a:pos x="44" y="112"/>
                </a:cxn>
                <a:cxn ang="0">
                  <a:pos x="36" y="124"/>
                </a:cxn>
                <a:cxn ang="0">
                  <a:pos x="50" y="134"/>
                </a:cxn>
                <a:cxn ang="0">
                  <a:pos x="56" y="124"/>
                </a:cxn>
                <a:cxn ang="0">
                  <a:pos x="60" y="134"/>
                </a:cxn>
                <a:cxn ang="0">
                  <a:pos x="72" y="134"/>
                </a:cxn>
                <a:cxn ang="0">
                  <a:pos x="78" y="130"/>
                </a:cxn>
                <a:cxn ang="0">
                  <a:pos x="86" y="140"/>
                </a:cxn>
                <a:cxn ang="0">
                  <a:pos x="96" y="132"/>
                </a:cxn>
                <a:cxn ang="0">
                  <a:pos x="100" y="132"/>
                </a:cxn>
                <a:cxn ang="0">
                  <a:pos x="110" y="146"/>
                </a:cxn>
                <a:cxn ang="0">
                  <a:pos x="132" y="142"/>
                </a:cxn>
                <a:cxn ang="0">
                  <a:pos x="132" y="130"/>
                </a:cxn>
                <a:cxn ang="0">
                  <a:pos x="138" y="122"/>
                </a:cxn>
                <a:cxn ang="0">
                  <a:pos x="144" y="116"/>
                </a:cxn>
                <a:cxn ang="0">
                  <a:pos x="140" y="102"/>
                </a:cxn>
                <a:cxn ang="0">
                  <a:pos x="132" y="100"/>
                </a:cxn>
                <a:cxn ang="0">
                  <a:pos x="134" y="92"/>
                </a:cxn>
                <a:cxn ang="0">
                  <a:pos x="122" y="94"/>
                </a:cxn>
                <a:cxn ang="0">
                  <a:pos x="112" y="90"/>
                </a:cxn>
                <a:cxn ang="0">
                  <a:pos x="80" y="90"/>
                </a:cxn>
                <a:cxn ang="0">
                  <a:pos x="72" y="96"/>
                </a:cxn>
                <a:cxn ang="0">
                  <a:pos x="66" y="84"/>
                </a:cxn>
                <a:cxn ang="0">
                  <a:pos x="46" y="66"/>
                </a:cxn>
                <a:cxn ang="0">
                  <a:pos x="40" y="58"/>
                </a:cxn>
                <a:cxn ang="0">
                  <a:pos x="38" y="46"/>
                </a:cxn>
                <a:cxn ang="0">
                  <a:pos x="48" y="54"/>
                </a:cxn>
                <a:cxn ang="0">
                  <a:pos x="66" y="56"/>
                </a:cxn>
                <a:cxn ang="0">
                  <a:pos x="54" y="40"/>
                </a:cxn>
                <a:cxn ang="0">
                  <a:pos x="52" y="30"/>
                </a:cxn>
                <a:cxn ang="0">
                  <a:pos x="38" y="30"/>
                </a:cxn>
                <a:cxn ang="0">
                  <a:pos x="32" y="30"/>
                </a:cxn>
              </a:cxnLst>
              <a:rect l="0" t="0" r="r" b="b"/>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7" name="Freeform 465"/>
            <p:cNvSpPr>
              <a:spLocks/>
            </p:cNvSpPr>
            <p:nvPr/>
          </p:nvSpPr>
          <p:spPr bwMode="ltGray">
            <a:xfrm>
              <a:off x="2561564" y="1562721"/>
              <a:ext cx="137498" cy="275827"/>
            </a:xfrm>
            <a:custGeom>
              <a:avLst/>
              <a:gdLst/>
              <a:ahLst/>
              <a:cxnLst>
                <a:cxn ang="0">
                  <a:pos x="72" y="2"/>
                </a:cxn>
                <a:cxn ang="0">
                  <a:pos x="82" y="16"/>
                </a:cxn>
                <a:cxn ang="0">
                  <a:pos x="78" y="38"/>
                </a:cxn>
                <a:cxn ang="0">
                  <a:pos x="84" y="52"/>
                </a:cxn>
                <a:cxn ang="0">
                  <a:pos x="86" y="62"/>
                </a:cxn>
                <a:cxn ang="0">
                  <a:pos x="84" y="74"/>
                </a:cxn>
                <a:cxn ang="0">
                  <a:pos x="94" y="78"/>
                </a:cxn>
                <a:cxn ang="0">
                  <a:pos x="92" y="86"/>
                </a:cxn>
                <a:cxn ang="0">
                  <a:pos x="76" y="98"/>
                </a:cxn>
                <a:cxn ang="0">
                  <a:pos x="74" y="106"/>
                </a:cxn>
                <a:cxn ang="0">
                  <a:pos x="76" y="100"/>
                </a:cxn>
                <a:cxn ang="0">
                  <a:pos x="84" y="98"/>
                </a:cxn>
                <a:cxn ang="0">
                  <a:pos x="88" y="108"/>
                </a:cxn>
                <a:cxn ang="0">
                  <a:pos x="90" y="116"/>
                </a:cxn>
                <a:cxn ang="0">
                  <a:pos x="84" y="128"/>
                </a:cxn>
                <a:cxn ang="0">
                  <a:pos x="72" y="126"/>
                </a:cxn>
                <a:cxn ang="0">
                  <a:pos x="64" y="126"/>
                </a:cxn>
                <a:cxn ang="0">
                  <a:pos x="50" y="146"/>
                </a:cxn>
                <a:cxn ang="0">
                  <a:pos x="58" y="128"/>
                </a:cxn>
                <a:cxn ang="0">
                  <a:pos x="46" y="138"/>
                </a:cxn>
                <a:cxn ang="0">
                  <a:pos x="42" y="154"/>
                </a:cxn>
                <a:cxn ang="0">
                  <a:pos x="36" y="156"/>
                </a:cxn>
                <a:cxn ang="0">
                  <a:pos x="26" y="152"/>
                </a:cxn>
                <a:cxn ang="0">
                  <a:pos x="20" y="154"/>
                </a:cxn>
                <a:cxn ang="0">
                  <a:pos x="14" y="160"/>
                </a:cxn>
                <a:cxn ang="0">
                  <a:pos x="0" y="142"/>
                </a:cxn>
                <a:cxn ang="0">
                  <a:pos x="8" y="140"/>
                </a:cxn>
                <a:cxn ang="0">
                  <a:pos x="0" y="126"/>
                </a:cxn>
                <a:cxn ang="0">
                  <a:pos x="6" y="116"/>
                </a:cxn>
                <a:cxn ang="0">
                  <a:pos x="30" y="118"/>
                </a:cxn>
                <a:cxn ang="0">
                  <a:pos x="40" y="114"/>
                </a:cxn>
                <a:cxn ang="0">
                  <a:pos x="24" y="104"/>
                </a:cxn>
                <a:cxn ang="0">
                  <a:pos x="6" y="98"/>
                </a:cxn>
                <a:cxn ang="0">
                  <a:pos x="8" y="84"/>
                </a:cxn>
                <a:cxn ang="0">
                  <a:pos x="22" y="80"/>
                </a:cxn>
                <a:cxn ang="0">
                  <a:pos x="12" y="76"/>
                </a:cxn>
                <a:cxn ang="0">
                  <a:pos x="18" y="62"/>
                </a:cxn>
                <a:cxn ang="0">
                  <a:pos x="22" y="56"/>
                </a:cxn>
                <a:cxn ang="0">
                  <a:pos x="38" y="68"/>
                </a:cxn>
                <a:cxn ang="0">
                  <a:pos x="38" y="62"/>
                </a:cxn>
                <a:cxn ang="0">
                  <a:pos x="26" y="52"/>
                </a:cxn>
                <a:cxn ang="0">
                  <a:pos x="30" y="40"/>
                </a:cxn>
                <a:cxn ang="0">
                  <a:pos x="36" y="36"/>
                </a:cxn>
                <a:cxn ang="0">
                  <a:pos x="46" y="40"/>
                </a:cxn>
                <a:cxn ang="0">
                  <a:pos x="44" y="28"/>
                </a:cxn>
                <a:cxn ang="0">
                  <a:pos x="58" y="20"/>
                </a:cxn>
                <a:cxn ang="0">
                  <a:pos x="72" y="16"/>
                </a:cxn>
                <a:cxn ang="0">
                  <a:pos x="64" y="10"/>
                </a:cxn>
                <a:cxn ang="0">
                  <a:pos x="60" y="6"/>
                </a:cxn>
              </a:cxnLst>
              <a:rect l="0" t="0" r="r" b="b"/>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8" name="Freeform 466"/>
            <p:cNvSpPr>
              <a:spLocks/>
            </p:cNvSpPr>
            <p:nvPr/>
          </p:nvSpPr>
          <p:spPr bwMode="ltGray">
            <a:xfrm>
              <a:off x="2690377" y="1668010"/>
              <a:ext cx="17368" cy="22244"/>
            </a:xfrm>
            <a:custGeom>
              <a:avLst/>
              <a:gdLst/>
              <a:ahLst/>
              <a:cxnLst>
                <a:cxn ang="0">
                  <a:pos x="12" y="0"/>
                </a:cxn>
                <a:cxn ang="0">
                  <a:pos x="8" y="8"/>
                </a:cxn>
                <a:cxn ang="0">
                  <a:pos x="4" y="12"/>
                </a:cxn>
                <a:cxn ang="0">
                  <a:pos x="0" y="6"/>
                </a:cxn>
                <a:cxn ang="0">
                  <a:pos x="4" y="2"/>
                </a:cxn>
                <a:cxn ang="0">
                  <a:pos x="12" y="0"/>
                </a:cxn>
              </a:cxnLst>
              <a:rect l="0" t="0" r="r" b="b"/>
              <a:pathLst>
                <a:path w="13" h="13">
                  <a:moveTo>
                    <a:pt x="12" y="0"/>
                  </a:moveTo>
                  <a:lnTo>
                    <a:pt x="8" y="8"/>
                  </a:lnTo>
                  <a:lnTo>
                    <a:pt x="4" y="12"/>
                  </a:lnTo>
                  <a:lnTo>
                    <a:pt x="0" y="6"/>
                  </a:lnTo>
                  <a:lnTo>
                    <a:pt x="4" y="2"/>
                  </a:lnTo>
                  <a:lnTo>
                    <a:pt x="1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59" name="Freeform 467"/>
            <p:cNvSpPr>
              <a:spLocks/>
            </p:cNvSpPr>
            <p:nvPr/>
          </p:nvSpPr>
          <p:spPr bwMode="ltGray">
            <a:xfrm>
              <a:off x="2390776" y="2144033"/>
              <a:ext cx="411047" cy="694015"/>
            </a:xfrm>
            <a:custGeom>
              <a:avLst/>
              <a:gdLst/>
              <a:ahLst/>
              <a:cxnLst>
                <a:cxn ang="0">
                  <a:pos x="32" y="34"/>
                </a:cxn>
                <a:cxn ang="0">
                  <a:pos x="82" y="0"/>
                </a:cxn>
                <a:cxn ang="0">
                  <a:pos x="94" y="12"/>
                </a:cxn>
                <a:cxn ang="0">
                  <a:pos x="64" y="52"/>
                </a:cxn>
                <a:cxn ang="0">
                  <a:pos x="60" y="90"/>
                </a:cxn>
                <a:cxn ang="0">
                  <a:pos x="70" y="86"/>
                </a:cxn>
                <a:cxn ang="0">
                  <a:pos x="80" y="74"/>
                </a:cxn>
                <a:cxn ang="0">
                  <a:pos x="96" y="24"/>
                </a:cxn>
                <a:cxn ang="0">
                  <a:pos x="118" y="18"/>
                </a:cxn>
                <a:cxn ang="0">
                  <a:pos x="138" y="20"/>
                </a:cxn>
                <a:cxn ang="0">
                  <a:pos x="134" y="58"/>
                </a:cxn>
                <a:cxn ang="0">
                  <a:pos x="120" y="70"/>
                </a:cxn>
                <a:cxn ang="0">
                  <a:pos x="138" y="70"/>
                </a:cxn>
                <a:cxn ang="0">
                  <a:pos x="160" y="84"/>
                </a:cxn>
                <a:cxn ang="0">
                  <a:pos x="182" y="78"/>
                </a:cxn>
                <a:cxn ang="0">
                  <a:pos x="180" y="106"/>
                </a:cxn>
                <a:cxn ang="0">
                  <a:pos x="184" y="120"/>
                </a:cxn>
                <a:cxn ang="0">
                  <a:pos x="212" y="110"/>
                </a:cxn>
                <a:cxn ang="0">
                  <a:pos x="188" y="146"/>
                </a:cxn>
                <a:cxn ang="0">
                  <a:pos x="246" y="178"/>
                </a:cxn>
                <a:cxn ang="0">
                  <a:pos x="252" y="204"/>
                </a:cxn>
                <a:cxn ang="0">
                  <a:pos x="216" y="214"/>
                </a:cxn>
                <a:cxn ang="0">
                  <a:pos x="250" y="244"/>
                </a:cxn>
                <a:cxn ang="0">
                  <a:pos x="270" y="268"/>
                </a:cxn>
                <a:cxn ang="0">
                  <a:pos x="280" y="304"/>
                </a:cxn>
                <a:cxn ang="0">
                  <a:pos x="262" y="310"/>
                </a:cxn>
                <a:cxn ang="0">
                  <a:pos x="248" y="330"/>
                </a:cxn>
                <a:cxn ang="0">
                  <a:pos x="232" y="304"/>
                </a:cxn>
                <a:cxn ang="0">
                  <a:pos x="216" y="282"/>
                </a:cxn>
                <a:cxn ang="0">
                  <a:pos x="200" y="288"/>
                </a:cxn>
                <a:cxn ang="0">
                  <a:pos x="214" y="330"/>
                </a:cxn>
                <a:cxn ang="0">
                  <a:pos x="218" y="368"/>
                </a:cxn>
                <a:cxn ang="0">
                  <a:pos x="184" y="362"/>
                </a:cxn>
                <a:cxn ang="0">
                  <a:pos x="192" y="396"/>
                </a:cxn>
                <a:cxn ang="0">
                  <a:pos x="136" y="364"/>
                </a:cxn>
                <a:cxn ang="0">
                  <a:pos x="128" y="340"/>
                </a:cxn>
                <a:cxn ang="0">
                  <a:pos x="76" y="328"/>
                </a:cxn>
                <a:cxn ang="0">
                  <a:pos x="64" y="314"/>
                </a:cxn>
                <a:cxn ang="0">
                  <a:pos x="78" y="298"/>
                </a:cxn>
                <a:cxn ang="0">
                  <a:pos x="116" y="298"/>
                </a:cxn>
                <a:cxn ang="0">
                  <a:pos x="142" y="266"/>
                </a:cxn>
                <a:cxn ang="0">
                  <a:pos x="158" y="224"/>
                </a:cxn>
                <a:cxn ang="0">
                  <a:pos x="138" y="188"/>
                </a:cxn>
                <a:cxn ang="0">
                  <a:pos x="132" y="142"/>
                </a:cxn>
                <a:cxn ang="0">
                  <a:pos x="110" y="134"/>
                </a:cxn>
                <a:cxn ang="0">
                  <a:pos x="102" y="156"/>
                </a:cxn>
                <a:cxn ang="0">
                  <a:pos x="60" y="144"/>
                </a:cxn>
                <a:cxn ang="0">
                  <a:pos x="28" y="128"/>
                </a:cxn>
                <a:cxn ang="0">
                  <a:pos x="12" y="120"/>
                </a:cxn>
                <a:cxn ang="0">
                  <a:pos x="4" y="102"/>
                </a:cxn>
                <a:cxn ang="0">
                  <a:pos x="28" y="100"/>
                </a:cxn>
              </a:cxnLst>
              <a:rect l="0" t="0" r="r" b="b"/>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0" name="Freeform 468"/>
            <p:cNvSpPr>
              <a:spLocks/>
            </p:cNvSpPr>
            <p:nvPr/>
          </p:nvSpPr>
          <p:spPr bwMode="ltGray">
            <a:xfrm>
              <a:off x="2590511" y="2179624"/>
              <a:ext cx="62235" cy="75631"/>
            </a:xfrm>
            <a:custGeom>
              <a:avLst/>
              <a:gdLst/>
              <a:ahLst/>
              <a:cxnLst>
                <a:cxn ang="0">
                  <a:pos x="8" y="0"/>
                </a:cxn>
                <a:cxn ang="0">
                  <a:pos x="2" y="12"/>
                </a:cxn>
                <a:cxn ang="0">
                  <a:pos x="4" y="22"/>
                </a:cxn>
                <a:cxn ang="0">
                  <a:pos x="0" y="30"/>
                </a:cxn>
                <a:cxn ang="0">
                  <a:pos x="8" y="40"/>
                </a:cxn>
                <a:cxn ang="0">
                  <a:pos x="20" y="36"/>
                </a:cxn>
                <a:cxn ang="0">
                  <a:pos x="42" y="44"/>
                </a:cxn>
                <a:cxn ang="0">
                  <a:pos x="40" y="18"/>
                </a:cxn>
                <a:cxn ang="0">
                  <a:pos x="34" y="10"/>
                </a:cxn>
                <a:cxn ang="0">
                  <a:pos x="18" y="6"/>
                </a:cxn>
                <a:cxn ang="0">
                  <a:pos x="8" y="0"/>
                </a:cxn>
              </a:cxnLst>
              <a:rect l="0" t="0" r="r" b="b"/>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1" name="Freeform 469"/>
            <p:cNvSpPr>
              <a:spLocks/>
            </p:cNvSpPr>
            <p:nvPr/>
          </p:nvSpPr>
          <p:spPr bwMode="ltGray">
            <a:xfrm>
              <a:off x="2548537" y="2496972"/>
              <a:ext cx="40526" cy="56352"/>
            </a:xfrm>
            <a:custGeom>
              <a:avLst/>
              <a:gdLst/>
              <a:ahLst/>
              <a:cxnLst>
                <a:cxn ang="0">
                  <a:pos x="28" y="8"/>
                </a:cxn>
                <a:cxn ang="0">
                  <a:pos x="22" y="2"/>
                </a:cxn>
                <a:cxn ang="0">
                  <a:pos x="16" y="0"/>
                </a:cxn>
                <a:cxn ang="0">
                  <a:pos x="12" y="2"/>
                </a:cxn>
                <a:cxn ang="0">
                  <a:pos x="0" y="18"/>
                </a:cxn>
                <a:cxn ang="0">
                  <a:pos x="0" y="30"/>
                </a:cxn>
                <a:cxn ang="0">
                  <a:pos x="14" y="32"/>
                </a:cxn>
                <a:cxn ang="0">
                  <a:pos x="22" y="22"/>
                </a:cxn>
                <a:cxn ang="0">
                  <a:pos x="28" y="8"/>
                </a:cxn>
              </a:cxnLst>
              <a:rect l="0" t="0" r="r" b="b"/>
              <a:pathLst>
                <a:path w="29" h="33">
                  <a:moveTo>
                    <a:pt x="28" y="8"/>
                  </a:moveTo>
                  <a:lnTo>
                    <a:pt x="22" y="2"/>
                  </a:lnTo>
                  <a:lnTo>
                    <a:pt x="16" y="0"/>
                  </a:lnTo>
                  <a:lnTo>
                    <a:pt x="12" y="2"/>
                  </a:lnTo>
                  <a:lnTo>
                    <a:pt x="0" y="18"/>
                  </a:lnTo>
                  <a:lnTo>
                    <a:pt x="0" y="30"/>
                  </a:lnTo>
                  <a:lnTo>
                    <a:pt x="14" y="32"/>
                  </a:lnTo>
                  <a:lnTo>
                    <a:pt x="22" y="22"/>
                  </a:lnTo>
                  <a:lnTo>
                    <a:pt x="28"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2" name="Freeform 470"/>
            <p:cNvSpPr>
              <a:spLocks/>
            </p:cNvSpPr>
            <p:nvPr/>
          </p:nvSpPr>
          <p:spPr bwMode="ltGray">
            <a:xfrm>
              <a:off x="2519590" y="2439138"/>
              <a:ext cx="33290" cy="26693"/>
            </a:xfrm>
            <a:custGeom>
              <a:avLst/>
              <a:gdLst/>
              <a:ahLst/>
              <a:cxnLst>
                <a:cxn ang="0">
                  <a:pos x="22" y="0"/>
                </a:cxn>
                <a:cxn ang="0">
                  <a:pos x="6" y="8"/>
                </a:cxn>
                <a:cxn ang="0">
                  <a:pos x="0" y="14"/>
                </a:cxn>
                <a:cxn ang="0">
                  <a:pos x="12" y="10"/>
                </a:cxn>
                <a:cxn ang="0">
                  <a:pos x="22" y="0"/>
                </a:cxn>
              </a:cxnLst>
              <a:rect l="0" t="0" r="r" b="b"/>
              <a:pathLst>
                <a:path w="23" h="15">
                  <a:moveTo>
                    <a:pt x="22" y="0"/>
                  </a:moveTo>
                  <a:lnTo>
                    <a:pt x="6" y="8"/>
                  </a:lnTo>
                  <a:lnTo>
                    <a:pt x="0" y="14"/>
                  </a:lnTo>
                  <a:lnTo>
                    <a:pt x="12" y="10"/>
                  </a:lnTo>
                  <a:lnTo>
                    <a:pt x="2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3" name="Freeform 471"/>
            <p:cNvSpPr>
              <a:spLocks/>
            </p:cNvSpPr>
            <p:nvPr/>
          </p:nvSpPr>
          <p:spPr bwMode="ltGray">
            <a:xfrm>
              <a:off x="2338672" y="2087681"/>
              <a:ext cx="107104" cy="133464"/>
            </a:xfrm>
            <a:custGeom>
              <a:avLst/>
              <a:gdLst/>
              <a:ahLst/>
              <a:cxnLst>
                <a:cxn ang="0">
                  <a:pos x="2" y="78"/>
                </a:cxn>
                <a:cxn ang="0">
                  <a:pos x="16" y="66"/>
                </a:cxn>
                <a:cxn ang="0">
                  <a:pos x="16" y="58"/>
                </a:cxn>
                <a:cxn ang="0">
                  <a:pos x="10" y="50"/>
                </a:cxn>
                <a:cxn ang="0">
                  <a:pos x="24" y="54"/>
                </a:cxn>
                <a:cxn ang="0">
                  <a:pos x="36" y="60"/>
                </a:cxn>
                <a:cxn ang="0">
                  <a:pos x="56" y="44"/>
                </a:cxn>
                <a:cxn ang="0">
                  <a:pos x="74" y="26"/>
                </a:cxn>
                <a:cxn ang="0">
                  <a:pos x="74" y="14"/>
                </a:cxn>
                <a:cxn ang="0">
                  <a:pos x="60" y="12"/>
                </a:cxn>
                <a:cxn ang="0">
                  <a:pos x="46" y="0"/>
                </a:cxn>
                <a:cxn ang="0">
                  <a:pos x="28" y="0"/>
                </a:cxn>
                <a:cxn ang="0">
                  <a:pos x="26" y="14"/>
                </a:cxn>
                <a:cxn ang="0">
                  <a:pos x="16" y="12"/>
                </a:cxn>
                <a:cxn ang="0">
                  <a:pos x="12" y="34"/>
                </a:cxn>
                <a:cxn ang="0">
                  <a:pos x="2" y="50"/>
                </a:cxn>
                <a:cxn ang="0">
                  <a:pos x="0" y="62"/>
                </a:cxn>
                <a:cxn ang="0">
                  <a:pos x="2" y="78"/>
                </a:cxn>
              </a:cxnLst>
              <a:rect l="0" t="0" r="r" b="b"/>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4" name="Freeform 472"/>
            <p:cNvSpPr>
              <a:spLocks/>
            </p:cNvSpPr>
            <p:nvPr/>
          </p:nvSpPr>
          <p:spPr bwMode="ltGray">
            <a:xfrm>
              <a:off x="2225778" y="2072852"/>
              <a:ext cx="115788" cy="179436"/>
            </a:xfrm>
            <a:custGeom>
              <a:avLst/>
              <a:gdLst/>
              <a:ahLst/>
              <a:cxnLst>
                <a:cxn ang="0">
                  <a:pos x="78" y="10"/>
                </a:cxn>
                <a:cxn ang="0">
                  <a:pos x="74" y="10"/>
                </a:cxn>
                <a:cxn ang="0">
                  <a:pos x="58" y="10"/>
                </a:cxn>
                <a:cxn ang="0">
                  <a:pos x="54" y="4"/>
                </a:cxn>
                <a:cxn ang="0">
                  <a:pos x="38" y="0"/>
                </a:cxn>
                <a:cxn ang="0">
                  <a:pos x="36" y="32"/>
                </a:cxn>
                <a:cxn ang="0">
                  <a:pos x="26" y="50"/>
                </a:cxn>
                <a:cxn ang="0">
                  <a:pos x="20" y="42"/>
                </a:cxn>
                <a:cxn ang="0">
                  <a:pos x="16" y="30"/>
                </a:cxn>
                <a:cxn ang="0">
                  <a:pos x="6" y="30"/>
                </a:cxn>
                <a:cxn ang="0">
                  <a:pos x="0" y="42"/>
                </a:cxn>
                <a:cxn ang="0">
                  <a:pos x="0" y="52"/>
                </a:cxn>
                <a:cxn ang="0">
                  <a:pos x="6" y="58"/>
                </a:cxn>
                <a:cxn ang="0">
                  <a:pos x="16" y="76"/>
                </a:cxn>
                <a:cxn ang="0">
                  <a:pos x="16" y="92"/>
                </a:cxn>
                <a:cxn ang="0">
                  <a:pos x="20" y="104"/>
                </a:cxn>
                <a:cxn ang="0">
                  <a:pos x="30" y="98"/>
                </a:cxn>
                <a:cxn ang="0">
                  <a:pos x="28" y="88"/>
                </a:cxn>
                <a:cxn ang="0">
                  <a:pos x="32" y="84"/>
                </a:cxn>
                <a:cxn ang="0">
                  <a:pos x="36" y="94"/>
                </a:cxn>
                <a:cxn ang="0">
                  <a:pos x="48" y="92"/>
                </a:cxn>
                <a:cxn ang="0">
                  <a:pos x="58" y="88"/>
                </a:cxn>
                <a:cxn ang="0">
                  <a:pos x="60" y="74"/>
                </a:cxn>
                <a:cxn ang="0">
                  <a:pos x="68" y="68"/>
                </a:cxn>
                <a:cxn ang="0">
                  <a:pos x="70" y="48"/>
                </a:cxn>
                <a:cxn ang="0">
                  <a:pos x="64" y="42"/>
                </a:cxn>
                <a:cxn ang="0">
                  <a:pos x="48" y="38"/>
                </a:cxn>
                <a:cxn ang="0">
                  <a:pos x="64" y="32"/>
                </a:cxn>
                <a:cxn ang="0">
                  <a:pos x="74" y="28"/>
                </a:cxn>
                <a:cxn ang="0">
                  <a:pos x="74" y="20"/>
                </a:cxn>
                <a:cxn ang="0">
                  <a:pos x="80" y="20"/>
                </a:cxn>
                <a:cxn ang="0">
                  <a:pos x="78" y="10"/>
                </a:cxn>
              </a:cxnLst>
              <a:rect l="0" t="0" r="r" b="b"/>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5" name="Freeform 473"/>
            <p:cNvSpPr>
              <a:spLocks/>
            </p:cNvSpPr>
            <p:nvPr/>
          </p:nvSpPr>
          <p:spPr bwMode="ltGray">
            <a:xfrm>
              <a:off x="2302488" y="2599295"/>
              <a:ext cx="127367" cy="123083"/>
            </a:xfrm>
            <a:custGeom>
              <a:avLst/>
              <a:gdLst/>
              <a:ahLst/>
              <a:cxnLst>
                <a:cxn ang="0">
                  <a:pos x="46" y="0"/>
                </a:cxn>
                <a:cxn ang="0">
                  <a:pos x="46" y="10"/>
                </a:cxn>
                <a:cxn ang="0">
                  <a:pos x="52" y="14"/>
                </a:cxn>
                <a:cxn ang="0">
                  <a:pos x="62" y="24"/>
                </a:cxn>
                <a:cxn ang="0">
                  <a:pos x="70" y="32"/>
                </a:cxn>
                <a:cxn ang="0">
                  <a:pos x="74" y="44"/>
                </a:cxn>
                <a:cxn ang="0">
                  <a:pos x="72" y="56"/>
                </a:cxn>
                <a:cxn ang="0">
                  <a:pos x="86" y="56"/>
                </a:cxn>
                <a:cxn ang="0">
                  <a:pos x="78" y="72"/>
                </a:cxn>
                <a:cxn ang="0">
                  <a:pos x="68" y="68"/>
                </a:cxn>
                <a:cxn ang="0">
                  <a:pos x="58" y="68"/>
                </a:cxn>
                <a:cxn ang="0">
                  <a:pos x="62" y="60"/>
                </a:cxn>
                <a:cxn ang="0">
                  <a:pos x="56" y="60"/>
                </a:cxn>
                <a:cxn ang="0">
                  <a:pos x="56" y="54"/>
                </a:cxn>
                <a:cxn ang="0">
                  <a:pos x="50" y="52"/>
                </a:cxn>
                <a:cxn ang="0">
                  <a:pos x="42" y="66"/>
                </a:cxn>
                <a:cxn ang="0">
                  <a:pos x="34" y="62"/>
                </a:cxn>
                <a:cxn ang="0">
                  <a:pos x="34" y="66"/>
                </a:cxn>
                <a:cxn ang="0">
                  <a:pos x="32" y="70"/>
                </a:cxn>
                <a:cxn ang="0">
                  <a:pos x="28" y="72"/>
                </a:cxn>
                <a:cxn ang="0">
                  <a:pos x="20" y="66"/>
                </a:cxn>
                <a:cxn ang="0">
                  <a:pos x="16" y="60"/>
                </a:cxn>
                <a:cxn ang="0">
                  <a:pos x="8" y="60"/>
                </a:cxn>
                <a:cxn ang="0">
                  <a:pos x="6" y="62"/>
                </a:cxn>
                <a:cxn ang="0">
                  <a:pos x="0" y="62"/>
                </a:cxn>
                <a:cxn ang="0">
                  <a:pos x="0" y="56"/>
                </a:cxn>
                <a:cxn ang="0">
                  <a:pos x="2" y="54"/>
                </a:cxn>
                <a:cxn ang="0">
                  <a:pos x="8" y="50"/>
                </a:cxn>
                <a:cxn ang="0">
                  <a:pos x="20" y="40"/>
                </a:cxn>
                <a:cxn ang="0">
                  <a:pos x="24" y="32"/>
                </a:cxn>
                <a:cxn ang="0">
                  <a:pos x="30" y="16"/>
                </a:cxn>
                <a:cxn ang="0">
                  <a:pos x="46" y="0"/>
                </a:cxn>
              </a:cxnLst>
              <a:rect l="0" t="0" r="r" b="b"/>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6" name="Freeform 474"/>
            <p:cNvSpPr>
              <a:spLocks/>
            </p:cNvSpPr>
            <p:nvPr/>
          </p:nvSpPr>
          <p:spPr bwMode="ltGray">
            <a:xfrm>
              <a:off x="2350250" y="2741657"/>
              <a:ext cx="34736" cy="34107"/>
            </a:xfrm>
            <a:custGeom>
              <a:avLst/>
              <a:gdLst/>
              <a:ahLst/>
              <a:cxnLst>
                <a:cxn ang="0">
                  <a:pos x="24" y="2"/>
                </a:cxn>
                <a:cxn ang="0">
                  <a:pos x="10" y="0"/>
                </a:cxn>
                <a:cxn ang="0">
                  <a:pos x="4" y="6"/>
                </a:cxn>
                <a:cxn ang="0">
                  <a:pos x="0" y="14"/>
                </a:cxn>
                <a:cxn ang="0">
                  <a:pos x="4" y="20"/>
                </a:cxn>
                <a:cxn ang="0">
                  <a:pos x="14" y="18"/>
                </a:cxn>
                <a:cxn ang="0">
                  <a:pos x="24" y="2"/>
                </a:cxn>
              </a:cxnLst>
              <a:rect l="0" t="0" r="r" b="b"/>
              <a:pathLst>
                <a:path w="25" h="21">
                  <a:moveTo>
                    <a:pt x="24" y="2"/>
                  </a:moveTo>
                  <a:lnTo>
                    <a:pt x="10" y="0"/>
                  </a:lnTo>
                  <a:lnTo>
                    <a:pt x="4" y="6"/>
                  </a:lnTo>
                  <a:lnTo>
                    <a:pt x="0" y="14"/>
                  </a:lnTo>
                  <a:lnTo>
                    <a:pt x="4" y="20"/>
                  </a:lnTo>
                  <a:lnTo>
                    <a:pt x="14" y="18"/>
                  </a:lnTo>
                  <a:lnTo>
                    <a:pt x="24"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7" name="Freeform 475"/>
            <p:cNvSpPr>
              <a:spLocks/>
            </p:cNvSpPr>
            <p:nvPr/>
          </p:nvSpPr>
          <p:spPr bwMode="ltGray">
            <a:xfrm>
              <a:off x="2260515" y="2225595"/>
              <a:ext cx="88288" cy="152742"/>
            </a:xfrm>
            <a:custGeom>
              <a:avLst/>
              <a:gdLst/>
              <a:ahLst/>
              <a:cxnLst>
                <a:cxn ang="0">
                  <a:pos x="30" y="88"/>
                </a:cxn>
                <a:cxn ang="0">
                  <a:pos x="50" y="74"/>
                </a:cxn>
                <a:cxn ang="0">
                  <a:pos x="50" y="64"/>
                </a:cxn>
                <a:cxn ang="0">
                  <a:pos x="56" y="66"/>
                </a:cxn>
                <a:cxn ang="0">
                  <a:pos x="50" y="42"/>
                </a:cxn>
                <a:cxn ang="0">
                  <a:pos x="60" y="36"/>
                </a:cxn>
                <a:cxn ang="0">
                  <a:pos x="58" y="10"/>
                </a:cxn>
                <a:cxn ang="0">
                  <a:pos x="52" y="0"/>
                </a:cxn>
                <a:cxn ang="0">
                  <a:pos x="30" y="6"/>
                </a:cxn>
                <a:cxn ang="0">
                  <a:pos x="36" y="8"/>
                </a:cxn>
                <a:cxn ang="0">
                  <a:pos x="30" y="22"/>
                </a:cxn>
                <a:cxn ang="0">
                  <a:pos x="26" y="14"/>
                </a:cxn>
                <a:cxn ang="0">
                  <a:pos x="22" y="16"/>
                </a:cxn>
                <a:cxn ang="0">
                  <a:pos x="14" y="26"/>
                </a:cxn>
                <a:cxn ang="0">
                  <a:pos x="10" y="38"/>
                </a:cxn>
                <a:cxn ang="0">
                  <a:pos x="12" y="42"/>
                </a:cxn>
                <a:cxn ang="0">
                  <a:pos x="2" y="52"/>
                </a:cxn>
                <a:cxn ang="0">
                  <a:pos x="0" y="68"/>
                </a:cxn>
                <a:cxn ang="0">
                  <a:pos x="12" y="82"/>
                </a:cxn>
                <a:cxn ang="0">
                  <a:pos x="30" y="88"/>
                </a:cxn>
              </a:cxnLst>
              <a:rect l="0" t="0" r="r" b="b"/>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8" name="Freeform 476"/>
            <p:cNvSpPr>
              <a:spLocks/>
            </p:cNvSpPr>
            <p:nvPr/>
          </p:nvSpPr>
          <p:spPr bwMode="ltGray">
            <a:xfrm>
              <a:off x="2183805" y="2327917"/>
              <a:ext cx="68026" cy="93426"/>
            </a:xfrm>
            <a:custGeom>
              <a:avLst/>
              <a:gdLst/>
              <a:ahLst/>
              <a:cxnLst>
                <a:cxn ang="0">
                  <a:pos x="34" y="54"/>
                </a:cxn>
                <a:cxn ang="0">
                  <a:pos x="44" y="40"/>
                </a:cxn>
                <a:cxn ang="0">
                  <a:pos x="46" y="26"/>
                </a:cxn>
                <a:cxn ang="0">
                  <a:pos x="38" y="14"/>
                </a:cxn>
                <a:cxn ang="0">
                  <a:pos x="36" y="0"/>
                </a:cxn>
                <a:cxn ang="0">
                  <a:pos x="26" y="6"/>
                </a:cxn>
                <a:cxn ang="0">
                  <a:pos x="26" y="18"/>
                </a:cxn>
                <a:cxn ang="0">
                  <a:pos x="10" y="28"/>
                </a:cxn>
                <a:cxn ang="0">
                  <a:pos x="0" y="28"/>
                </a:cxn>
                <a:cxn ang="0">
                  <a:pos x="2" y="34"/>
                </a:cxn>
                <a:cxn ang="0">
                  <a:pos x="16" y="48"/>
                </a:cxn>
                <a:cxn ang="0">
                  <a:pos x="34" y="54"/>
                </a:cxn>
              </a:cxnLst>
              <a:rect l="0" t="0" r="r" b="b"/>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69" name="Freeform 477"/>
            <p:cNvSpPr>
              <a:spLocks/>
            </p:cNvSpPr>
            <p:nvPr/>
          </p:nvSpPr>
          <p:spPr bwMode="ltGray">
            <a:xfrm>
              <a:off x="1900125" y="2034295"/>
              <a:ext cx="282233" cy="336627"/>
            </a:xfrm>
            <a:custGeom>
              <a:avLst/>
              <a:gdLst/>
              <a:ahLst/>
              <a:cxnLst>
                <a:cxn ang="0">
                  <a:pos x="178" y="98"/>
                </a:cxn>
                <a:cxn ang="0">
                  <a:pos x="194" y="50"/>
                </a:cxn>
                <a:cxn ang="0">
                  <a:pos x="172" y="20"/>
                </a:cxn>
                <a:cxn ang="0">
                  <a:pos x="164" y="36"/>
                </a:cxn>
                <a:cxn ang="0">
                  <a:pos x="154" y="86"/>
                </a:cxn>
                <a:cxn ang="0">
                  <a:pos x="140" y="88"/>
                </a:cxn>
                <a:cxn ang="0">
                  <a:pos x="148" y="48"/>
                </a:cxn>
                <a:cxn ang="0">
                  <a:pos x="134" y="54"/>
                </a:cxn>
                <a:cxn ang="0">
                  <a:pos x="118" y="46"/>
                </a:cxn>
                <a:cxn ang="0">
                  <a:pos x="122" y="34"/>
                </a:cxn>
                <a:cxn ang="0">
                  <a:pos x="112" y="16"/>
                </a:cxn>
                <a:cxn ang="0">
                  <a:pos x="96" y="32"/>
                </a:cxn>
                <a:cxn ang="0">
                  <a:pos x="100" y="12"/>
                </a:cxn>
                <a:cxn ang="0">
                  <a:pos x="88" y="4"/>
                </a:cxn>
                <a:cxn ang="0">
                  <a:pos x="38" y="24"/>
                </a:cxn>
                <a:cxn ang="0">
                  <a:pos x="10" y="46"/>
                </a:cxn>
                <a:cxn ang="0">
                  <a:pos x="24" y="64"/>
                </a:cxn>
                <a:cxn ang="0">
                  <a:pos x="16" y="72"/>
                </a:cxn>
                <a:cxn ang="0">
                  <a:pos x="8" y="86"/>
                </a:cxn>
                <a:cxn ang="0">
                  <a:pos x="12" y="96"/>
                </a:cxn>
                <a:cxn ang="0">
                  <a:pos x="60" y="106"/>
                </a:cxn>
                <a:cxn ang="0">
                  <a:pos x="74" y="128"/>
                </a:cxn>
                <a:cxn ang="0">
                  <a:pos x="36" y="110"/>
                </a:cxn>
                <a:cxn ang="0">
                  <a:pos x="2" y="122"/>
                </a:cxn>
                <a:cxn ang="0">
                  <a:pos x="2" y="140"/>
                </a:cxn>
                <a:cxn ang="0">
                  <a:pos x="18" y="150"/>
                </a:cxn>
                <a:cxn ang="0">
                  <a:pos x="28" y="156"/>
                </a:cxn>
                <a:cxn ang="0">
                  <a:pos x="20" y="168"/>
                </a:cxn>
                <a:cxn ang="0">
                  <a:pos x="22" y="186"/>
                </a:cxn>
                <a:cxn ang="0">
                  <a:pos x="56" y="192"/>
                </a:cxn>
                <a:cxn ang="0">
                  <a:pos x="96" y="180"/>
                </a:cxn>
                <a:cxn ang="0">
                  <a:pos x="116" y="178"/>
                </a:cxn>
                <a:cxn ang="0">
                  <a:pos x="126" y="192"/>
                </a:cxn>
                <a:cxn ang="0">
                  <a:pos x="140" y="198"/>
                </a:cxn>
                <a:cxn ang="0">
                  <a:pos x="166" y="192"/>
                </a:cxn>
                <a:cxn ang="0">
                  <a:pos x="170" y="178"/>
                </a:cxn>
                <a:cxn ang="0">
                  <a:pos x="158" y="170"/>
                </a:cxn>
                <a:cxn ang="0">
                  <a:pos x="180" y="176"/>
                </a:cxn>
                <a:cxn ang="0">
                  <a:pos x="194" y="170"/>
                </a:cxn>
                <a:cxn ang="0">
                  <a:pos x="184" y="150"/>
                </a:cxn>
                <a:cxn ang="0">
                  <a:pos x="174" y="132"/>
                </a:cxn>
                <a:cxn ang="0">
                  <a:pos x="180" y="104"/>
                </a:cxn>
              </a:cxnLst>
              <a:rect l="0" t="0" r="r" b="b"/>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0" name="Freeform 478"/>
            <p:cNvSpPr>
              <a:spLocks/>
            </p:cNvSpPr>
            <p:nvPr/>
          </p:nvSpPr>
          <p:spPr bwMode="ltGray">
            <a:xfrm>
              <a:off x="2545642" y="1481160"/>
              <a:ext cx="580387" cy="536824"/>
            </a:xfrm>
            <a:custGeom>
              <a:avLst/>
              <a:gdLst/>
              <a:ahLst/>
              <a:cxnLst>
                <a:cxn ang="0">
                  <a:pos x="140" y="32"/>
                </a:cxn>
                <a:cxn ang="0">
                  <a:pos x="158" y="26"/>
                </a:cxn>
                <a:cxn ang="0">
                  <a:pos x="176" y="40"/>
                </a:cxn>
                <a:cxn ang="0">
                  <a:pos x="180" y="14"/>
                </a:cxn>
                <a:cxn ang="0">
                  <a:pos x="210" y="28"/>
                </a:cxn>
                <a:cxn ang="0">
                  <a:pos x="220" y="6"/>
                </a:cxn>
                <a:cxn ang="0">
                  <a:pos x="238" y="8"/>
                </a:cxn>
                <a:cxn ang="0">
                  <a:pos x="272" y="6"/>
                </a:cxn>
                <a:cxn ang="0">
                  <a:pos x="292" y="0"/>
                </a:cxn>
                <a:cxn ang="0">
                  <a:pos x="308" y="16"/>
                </a:cxn>
                <a:cxn ang="0">
                  <a:pos x="350" y="18"/>
                </a:cxn>
                <a:cxn ang="0">
                  <a:pos x="376" y="40"/>
                </a:cxn>
                <a:cxn ang="0">
                  <a:pos x="392" y="68"/>
                </a:cxn>
                <a:cxn ang="0">
                  <a:pos x="402" y="86"/>
                </a:cxn>
                <a:cxn ang="0">
                  <a:pos x="322" y="120"/>
                </a:cxn>
                <a:cxn ang="0">
                  <a:pos x="314" y="138"/>
                </a:cxn>
                <a:cxn ang="0">
                  <a:pos x="250" y="180"/>
                </a:cxn>
                <a:cxn ang="0">
                  <a:pos x="224" y="190"/>
                </a:cxn>
                <a:cxn ang="0">
                  <a:pos x="214" y="200"/>
                </a:cxn>
                <a:cxn ang="0">
                  <a:pos x="192" y="220"/>
                </a:cxn>
                <a:cxn ang="0">
                  <a:pos x="156" y="252"/>
                </a:cxn>
                <a:cxn ang="0">
                  <a:pos x="138" y="266"/>
                </a:cxn>
                <a:cxn ang="0">
                  <a:pos x="102" y="266"/>
                </a:cxn>
                <a:cxn ang="0">
                  <a:pos x="100" y="272"/>
                </a:cxn>
                <a:cxn ang="0">
                  <a:pos x="120" y="294"/>
                </a:cxn>
                <a:cxn ang="0">
                  <a:pos x="110" y="312"/>
                </a:cxn>
                <a:cxn ang="0">
                  <a:pos x="72" y="304"/>
                </a:cxn>
                <a:cxn ang="0">
                  <a:pos x="38" y="300"/>
                </a:cxn>
                <a:cxn ang="0">
                  <a:pos x="20" y="296"/>
                </a:cxn>
                <a:cxn ang="0">
                  <a:pos x="4" y="270"/>
                </a:cxn>
                <a:cxn ang="0">
                  <a:pos x="38" y="260"/>
                </a:cxn>
                <a:cxn ang="0">
                  <a:pos x="40" y="234"/>
                </a:cxn>
                <a:cxn ang="0">
                  <a:pos x="58" y="232"/>
                </a:cxn>
                <a:cxn ang="0">
                  <a:pos x="68" y="246"/>
                </a:cxn>
                <a:cxn ang="0">
                  <a:pos x="72" y="226"/>
                </a:cxn>
                <a:cxn ang="0">
                  <a:pos x="68" y="204"/>
                </a:cxn>
                <a:cxn ang="0">
                  <a:pos x="114" y="206"/>
                </a:cxn>
                <a:cxn ang="0">
                  <a:pos x="108" y="178"/>
                </a:cxn>
                <a:cxn ang="0">
                  <a:pos x="108" y="144"/>
                </a:cxn>
                <a:cxn ang="0">
                  <a:pos x="126" y="116"/>
                </a:cxn>
                <a:cxn ang="0">
                  <a:pos x="142" y="130"/>
                </a:cxn>
                <a:cxn ang="0">
                  <a:pos x="148" y="156"/>
                </a:cxn>
                <a:cxn ang="0">
                  <a:pos x="150" y="130"/>
                </a:cxn>
                <a:cxn ang="0">
                  <a:pos x="216" y="110"/>
                </a:cxn>
                <a:cxn ang="0">
                  <a:pos x="162" y="120"/>
                </a:cxn>
                <a:cxn ang="0">
                  <a:pos x="156" y="116"/>
                </a:cxn>
                <a:cxn ang="0">
                  <a:pos x="130" y="108"/>
                </a:cxn>
                <a:cxn ang="0">
                  <a:pos x="114" y="94"/>
                </a:cxn>
                <a:cxn ang="0">
                  <a:pos x="124" y="52"/>
                </a:cxn>
              </a:cxnLst>
              <a:rect l="0" t="0" r="r" b="b"/>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1" name="Freeform 479"/>
            <p:cNvSpPr>
              <a:spLocks/>
            </p:cNvSpPr>
            <p:nvPr/>
          </p:nvSpPr>
          <p:spPr bwMode="ltGray">
            <a:xfrm>
              <a:off x="2826427" y="1558273"/>
              <a:ext cx="916172" cy="1414723"/>
            </a:xfrm>
            <a:custGeom>
              <a:avLst/>
              <a:gdLst/>
              <a:ahLst/>
              <a:cxnLst>
                <a:cxn ang="0">
                  <a:pos x="118" y="388"/>
                </a:cxn>
                <a:cxn ang="0">
                  <a:pos x="114" y="336"/>
                </a:cxn>
                <a:cxn ang="0">
                  <a:pos x="24" y="314"/>
                </a:cxn>
                <a:cxn ang="0">
                  <a:pos x="10" y="274"/>
                </a:cxn>
                <a:cxn ang="0">
                  <a:pos x="36" y="252"/>
                </a:cxn>
                <a:cxn ang="0">
                  <a:pos x="38" y="236"/>
                </a:cxn>
                <a:cxn ang="0">
                  <a:pos x="14" y="192"/>
                </a:cxn>
                <a:cxn ang="0">
                  <a:pos x="68" y="178"/>
                </a:cxn>
                <a:cxn ang="0">
                  <a:pos x="112" y="162"/>
                </a:cxn>
                <a:cxn ang="0">
                  <a:pos x="104" y="126"/>
                </a:cxn>
                <a:cxn ang="0">
                  <a:pos x="140" y="98"/>
                </a:cxn>
                <a:cxn ang="0">
                  <a:pos x="162" y="100"/>
                </a:cxn>
                <a:cxn ang="0">
                  <a:pos x="182" y="62"/>
                </a:cxn>
                <a:cxn ang="0">
                  <a:pos x="212" y="52"/>
                </a:cxn>
                <a:cxn ang="0">
                  <a:pos x="276" y="80"/>
                </a:cxn>
                <a:cxn ang="0">
                  <a:pos x="298" y="56"/>
                </a:cxn>
                <a:cxn ang="0">
                  <a:pos x="314" y="64"/>
                </a:cxn>
                <a:cxn ang="0">
                  <a:pos x="344" y="104"/>
                </a:cxn>
                <a:cxn ang="0">
                  <a:pos x="350" y="48"/>
                </a:cxn>
                <a:cxn ang="0">
                  <a:pos x="358" y="22"/>
                </a:cxn>
                <a:cxn ang="0">
                  <a:pos x="404" y="26"/>
                </a:cxn>
                <a:cxn ang="0">
                  <a:pos x="440" y="0"/>
                </a:cxn>
                <a:cxn ang="0">
                  <a:pos x="494" y="12"/>
                </a:cxn>
                <a:cxn ang="0">
                  <a:pos x="504" y="34"/>
                </a:cxn>
                <a:cxn ang="0">
                  <a:pos x="526" y="54"/>
                </a:cxn>
                <a:cxn ang="0">
                  <a:pos x="558" y="86"/>
                </a:cxn>
                <a:cxn ang="0">
                  <a:pos x="496" y="88"/>
                </a:cxn>
                <a:cxn ang="0">
                  <a:pos x="438" y="110"/>
                </a:cxn>
                <a:cxn ang="0">
                  <a:pos x="480" y="98"/>
                </a:cxn>
                <a:cxn ang="0">
                  <a:pos x="518" y="102"/>
                </a:cxn>
                <a:cxn ang="0">
                  <a:pos x="500" y="124"/>
                </a:cxn>
                <a:cxn ang="0">
                  <a:pos x="552" y="106"/>
                </a:cxn>
                <a:cxn ang="0">
                  <a:pos x="506" y="168"/>
                </a:cxn>
                <a:cxn ang="0">
                  <a:pos x="578" y="138"/>
                </a:cxn>
                <a:cxn ang="0">
                  <a:pos x="608" y="118"/>
                </a:cxn>
                <a:cxn ang="0">
                  <a:pos x="636" y="148"/>
                </a:cxn>
                <a:cxn ang="0">
                  <a:pos x="610" y="162"/>
                </a:cxn>
                <a:cxn ang="0">
                  <a:pos x="580" y="180"/>
                </a:cxn>
                <a:cxn ang="0">
                  <a:pos x="580" y="210"/>
                </a:cxn>
                <a:cxn ang="0">
                  <a:pos x="550" y="260"/>
                </a:cxn>
                <a:cxn ang="0">
                  <a:pos x="548" y="350"/>
                </a:cxn>
                <a:cxn ang="0">
                  <a:pos x="512" y="360"/>
                </a:cxn>
                <a:cxn ang="0">
                  <a:pos x="532" y="400"/>
                </a:cxn>
                <a:cxn ang="0">
                  <a:pos x="510" y="456"/>
                </a:cxn>
                <a:cxn ang="0">
                  <a:pos x="490" y="488"/>
                </a:cxn>
                <a:cxn ang="0">
                  <a:pos x="488" y="570"/>
                </a:cxn>
                <a:cxn ang="0">
                  <a:pos x="444" y="564"/>
                </a:cxn>
                <a:cxn ang="0">
                  <a:pos x="422" y="616"/>
                </a:cxn>
                <a:cxn ang="0">
                  <a:pos x="364" y="630"/>
                </a:cxn>
                <a:cxn ang="0">
                  <a:pos x="312" y="678"/>
                </a:cxn>
                <a:cxn ang="0">
                  <a:pos x="240" y="696"/>
                </a:cxn>
                <a:cxn ang="0">
                  <a:pos x="212" y="746"/>
                </a:cxn>
                <a:cxn ang="0">
                  <a:pos x="182" y="812"/>
                </a:cxn>
                <a:cxn ang="0">
                  <a:pos x="144" y="820"/>
                </a:cxn>
                <a:cxn ang="0">
                  <a:pos x="100" y="766"/>
                </a:cxn>
                <a:cxn ang="0">
                  <a:pos x="82" y="626"/>
                </a:cxn>
                <a:cxn ang="0">
                  <a:pos x="134" y="576"/>
                </a:cxn>
                <a:cxn ang="0">
                  <a:pos x="102" y="522"/>
                </a:cxn>
                <a:cxn ang="0">
                  <a:pos x="124" y="488"/>
                </a:cxn>
                <a:cxn ang="0">
                  <a:pos x="116" y="460"/>
                </a:cxn>
              </a:cxnLst>
              <a:rect l="0" t="0" r="r" b="b"/>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2" name="Freeform 480"/>
            <p:cNvSpPr>
              <a:spLocks/>
            </p:cNvSpPr>
            <p:nvPr/>
          </p:nvSpPr>
          <p:spPr bwMode="ltGray">
            <a:xfrm>
              <a:off x="2958137" y="2464348"/>
              <a:ext cx="41973" cy="54869"/>
            </a:xfrm>
            <a:custGeom>
              <a:avLst/>
              <a:gdLst/>
              <a:ahLst/>
              <a:cxnLst>
                <a:cxn ang="0">
                  <a:pos x="6" y="0"/>
                </a:cxn>
                <a:cxn ang="0">
                  <a:pos x="16" y="12"/>
                </a:cxn>
                <a:cxn ang="0">
                  <a:pos x="28" y="24"/>
                </a:cxn>
                <a:cxn ang="0">
                  <a:pos x="20" y="32"/>
                </a:cxn>
                <a:cxn ang="0">
                  <a:pos x="6" y="28"/>
                </a:cxn>
                <a:cxn ang="0">
                  <a:pos x="0" y="14"/>
                </a:cxn>
                <a:cxn ang="0">
                  <a:pos x="6" y="0"/>
                </a:cxn>
              </a:cxnLst>
              <a:rect l="0" t="0" r="r" b="b"/>
              <a:pathLst>
                <a:path w="29" h="33">
                  <a:moveTo>
                    <a:pt x="6" y="0"/>
                  </a:moveTo>
                  <a:lnTo>
                    <a:pt x="16" y="12"/>
                  </a:lnTo>
                  <a:lnTo>
                    <a:pt x="28" y="24"/>
                  </a:lnTo>
                  <a:lnTo>
                    <a:pt x="20" y="32"/>
                  </a:lnTo>
                  <a:lnTo>
                    <a:pt x="6" y="28"/>
                  </a:lnTo>
                  <a:lnTo>
                    <a:pt x="0" y="14"/>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3" name="Freeform 481"/>
            <p:cNvSpPr>
              <a:spLocks/>
            </p:cNvSpPr>
            <p:nvPr/>
          </p:nvSpPr>
          <p:spPr bwMode="ltGray">
            <a:xfrm>
              <a:off x="1842231" y="1921592"/>
              <a:ext cx="205524" cy="201680"/>
            </a:xfrm>
            <a:custGeom>
              <a:avLst/>
              <a:gdLst/>
              <a:ahLst/>
              <a:cxnLst>
                <a:cxn ang="0">
                  <a:pos x="140" y="58"/>
                </a:cxn>
                <a:cxn ang="0">
                  <a:pos x="142" y="42"/>
                </a:cxn>
                <a:cxn ang="0">
                  <a:pos x="140" y="40"/>
                </a:cxn>
                <a:cxn ang="0">
                  <a:pos x="140" y="30"/>
                </a:cxn>
                <a:cxn ang="0">
                  <a:pos x="130" y="20"/>
                </a:cxn>
                <a:cxn ang="0">
                  <a:pos x="124" y="20"/>
                </a:cxn>
                <a:cxn ang="0">
                  <a:pos x="122" y="22"/>
                </a:cxn>
                <a:cxn ang="0">
                  <a:pos x="118" y="20"/>
                </a:cxn>
                <a:cxn ang="0">
                  <a:pos x="116" y="20"/>
                </a:cxn>
                <a:cxn ang="0">
                  <a:pos x="116" y="16"/>
                </a:cxn>
                <a:cxn ang="0">
                  <a:pos x="104" y="8"/>
                </a:cxn>
                <a:cxn ang="0">
                  <a:pos x="102" y="2"/>
                </a:cxn>
                <a:cxn ang="0">
                  <a:pos x="92" y="0"/>
                </a:cxn>
                <a:cxn ang="0">
                  <a:pos x="82" y="4"/>
                </a:cxn>
                <a:cxn ang="0">
                  <a:pos x="60" y="2"/>
                </a:cxn>
                <a:cxn ang="0">
                  <a:pos x="58" y="16"/>
                </a:cxn>
                <a:cxn ang="0">
                  <a:pos x="60" y="24"/>
                </a:cxn>
                <a:cxn ang="0">
                  <a:pos x="52" y="28"/>
                </a:cxn>
                <a:cxn ang="0">
                  <a:pos x="32" y="46"/>
                </a:cxn>
                <a:cxn ang="0">
                  <a:pos x="30" y="54"/>
                </a:cxn>
                <a:cxn ang="0">
                  <a:pos x="24" y="56"/>
                </a:cxn>
                <a:cxn ang="0">
                  <a:pos x="22" y="62"/>
                </a:cxn>
                <a:cxn ang="0">
                  <a:pos x="2" y="72"/>
                </a:cxn>
                <a:cxn ang="0">
                  <a:pos x="0" y="82"/>
                </a:cxn>
                <a:cxn ang="0">
                  <a:pos x="2" y="90"/>
                </a:cxn>
                <a:cxn ang="0">
                  <a:pos x="2" y="110"/>
                </a:cxn>
                <a:cxn ang="0">
                  <a:pos x="0" y="118"/>
                </a:cxn>
                <a:cxn ang="0">
                  <a:pos x="8" y="118"/>
                </a:cxn>
                <a:cxn ang="0">
                  <a:pos x="16" y="118"/>
                </a:cxn>
                <a:cxn ang="0">
                  <a:pos x="20" y="114"/>
                </a:cxn>
                <a:cxn ang="0">
                  <a:pos x="22" y="110"/>
                </a:cxn>
                <a:cxn ang="0">
                  <a:pos x="26" y="108"/>
                </a:cxn>
                <a:cxn ang="0">
                  <a:pos x="26" y="118"/>
                </a:cxn>
                <a:cxn ang="0">
                  <a:pos x="36" y="118"/>
                </a:cxn>
                <a:cxn ang="0">
                  <a:pos x="42" y="112"/>
                </a:cxn>
                <a:cxn ang="0">
                  <a:pos x="46" y="102"/>
                </a:cxn>
                <a:cxn ang="0">
                  <a:pos x="52" y="96"/>
                </a:cxn>
                <a:cxn ang="0">
                  <a:pos x="60" y="92"/>
                </a:cxn>
                <a:cxn ang="0">
                  <a:pos x="66" y="94"/>
                </a:cxn>
                <a:cxn ang="0">
                  <a:pos x="80" y="76"/>
                </a:cxn>
                <a:cxn ang="0">
                  <a:pos x="90" y="76"/>
                </a:cxn>
                <a:cxn ang="0">
                  <a:pos x="120" y="66"/>
                </a:cxn>
                <a:cxn ang="0">
                  <a:pos x="136" y="64"/>
                </a:cxn>
                <a:cxn ang="0">
                  <a:pos x="140" y="58"/>
                </a:cxn>
              </a:cxnLst>
              <a:rect l="0" t="0" r="r" b="b"/>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4" name="Freeform 482"/>
            <p:cNvSpPr>
              <a:spLocks/>
            </p:cNvSpPr>
            <p:nvPr/>
          </p:nvSpPr>
          <p:spPr bwMode="ltGray">
            <a:xfrm>
              <a:off x="1911703" y="4799976"/>
              <a:ext cx="30395" cy="47454"/>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5" name="Oval 483"/>
            <p:cNvSpPr>
              <a:spLocks noChangeArrowheads="1"/>
            </p:cNvSpPr>
            <p:nvPr/>
          </p:nvSpPr>
          <p:spPr bwMode="ltGray">
            <a:xfrm>
              <a:off x="1950782" y="4814805"/>
              <a:ext cx="2895" cy="7414"/>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476" name="Freeform 484"/>
            <p:cNvSpPr>
              <a:spLocks/>
            </p:cNvSpPr>
            <p:nvPr/>
          </p:nvSpPr>
          <p:spPr bwMode="ltGray">
            <a:xfrm>
              <a:off x="4761533" y="3710016"/>
              <a:ext cx="47762" cy="37074"/>
            </a:xfrm>
            <a:custGeom>
              <a:avLst/>
              <a:gdLst/>
              <a:ahLst/>
              <a:cxnLst>
                <a:cxn ang="0">
                  <a:pos x="10" y="4"/>
                </a:cxn>
                <a:cxn ang="0">
                  <a:pos x="8" y="8"/>
                </a:cxn>
                <a:cxn ang="0">
                  <a:pos x="0" y="10"/>
                </a:cxn>
                <a:cxn ang="0">
                  <a:pos x="0" y="16"/>
                </a:cxn>
                <a:cxn ang="0">
                  <a:pos x="10" y="22"/>
                </a:cxn>
                <a:cxn ang="0">
                  <a:pos x="22" y="16"/>
                </a:cxn>
                <a:cxn ang="0">
                  <a:pos x="28" y="16"/>
                </a:cxn>
                <a:cxn ang="0">
                  <a:pos x="26" y="10"/>
                </a:cxn>
                <a:cxn ang="0">
                  <a:pos x="34" y="4"/>
                </a:cxn>
                <a:cxn ang="0">
                  <a:pos x="32" y="0"/>
                </a:cxn>
                <a:cxn ang="0">
                  <a:pos x="24" y="6"/>
                </a:cxn>
                <a:cxn ang="0">
                  <a:pos x="10" y="4"/>
                </a:cxn>
              </a:cxnLst>
              <a:rect l="0" t="0" r="r" b="b"/>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7" name="Freeform 485"/>
            <p:cNvSpPr>
              <a:spLocks/>
            </p:cNvSpPr>
            <p:nvPr/>
          </p:nvSpPr>
          <p:spPr bwMode="ltGray">
            <a:xfrm>
              <a:off x="4560351" y="3699636"/>
              <a:ext cx="65131" cy="31141"/>
            </a:xfrm>
            <a:custGeom>
              <a:avLst/>
              <a:gdLst/>
              <a:ahLst/>
              <a:cxnLst>
                <a:cxn ang="0">
                  <a:pos x="0" y="0"/>
                </a:cxn>
                <a:cxn ang="0">
                  <a:pos x="0" y="10"/>
                </a:cxn>
                <a:cxn ang="0">
                  <a:pos x="2" y="10"/>
                </a:cxn>
                <a:cxn ang="0">
                  <a:pos x="12" y="10"/>
                </a:cxn>
                <a:cxn ang="0">
                  <a:pos x="20" y="14"/>
                </a:cxn>
                <a:cxn ang="0">
                  <a:pos x="22" y="18"/>
                </a:cxn>
                <a:cxn ang="0">
                  <a:pos x="40" y="18"/>
                </a:cxn>
                <a:cxn ang="0">
                  <a:pos x="46" y="12"/>
                </a:cxn>
                <a:cxn ang="0">
                  <a:pos x="46" y="8"/>
                </a:cxn>
                <a:cxn ang="0">
                  <a:pos x="42" y="12"/>
                </a:cxn>
                <a:cxn ang="0">
                  <a:pos x="40" y="10"/>
                </a:cxn>
                <a:cxn ang="0">
                  <a:pos x="36" y="8"/>
                </a:cxn>
                <a:cxn ang="0">
                  <a:pos x="32" y="6"/>
                </a:cxn>
                <a:cxn ang="0">
                  <a:pos x="18" y="6"/>
                </a:cxn>
                <a:cxn ang="0">
                  <a:pos x="14" y="6"/>
                </a:cxn>
                <a:cxn ang="0">
                  <a:pos x="12" y="2"/>
                </a:cxn>
                <a:cxn ang="0">
                  <a:pos x="8" y="0"/>
                </a:cxn>
                <a:cxn ang="0">
                  <a:pos x="0" y="0"/>
                </a:cxn>
              </a:cxnLst>
              <a:rect l="0" t="0" r="r" b="b"/>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8" name="Freeform 486"/>
            <p:cNvSpPr>
              <a:spLocks/>
            </p:cNvSpPr>
            <p:nvPr/>
          </p:nvSpPr>
          <p:spPr bwMode="ltGray">
            <a:xfrm>
              <a:off x="4655876" y="3683323"/>
              <a:ext cx="14474" cy="14829"/>
            </a:xfrm>
            <a:custGeom>
              <a:avLst/>
              <a:gdLst/>
              <a:ahLst/>
              <a:cxnLst>
                <a:cxn ang="0">
                  <a:pos x="6" y="0"/>
                </a:cxn>
                <a:cxn ang="0">
                  <a:pos x="2" y="2"/>
                </a:cxn>
                <a:cxn ang="0">
                  <a:pos x="0" y="8"/>
                </a:cxn>
                <a:cxn ang="0">
                  <a:pos x="6" y="6"/>
                </a:cxn>
                <a:cxn ang="0">
                  <a:pos x="8" y="2"/>
                </a:cxn>
                <a:cxn ang="0">
                  <a:pos x="6" y="0"/>
                </a:cxn>
              </a:cxnLst>
              <a:rect l="0" t="0" r="r" b="b"/>
              <a:pathLst>
                <a:path w="9" h="9">
                  <a:moveTo>
                    <a:pt x="6" y="0"/>
                  </a:moveTo>
                  <a:lnTo>
                    <a:pt x="2" y="2"/>
                  </a:lnTo>
                  <a:lnTo>
                    <a:pt x="0" y="8"/>
                  </a:lnTo>
                  <a:lnTo>
                    <a:pt x="6" y="6"/>
                  </a:lnTo>
                  <a:lnTo>
                    <a:pt x="8" y="2"/>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79" name="Freeform 487"/>
            <p:cNvSpPr>
              <a:spLocks/>
            </p:cNvSpPr>
            <p:nvPr/>
          </p:nvSpPr>
          <p:spPr bwMode="ltGray">
            <a:xfrm>
              <a:off x="4325881" y="3597312"/>
              <a:ext cx="65131" cy="53386"/>
            </a:xfrm>
            <a:custGeom>
              <a:avLst/>
              <a:gdLst/>
              <a:ahLst/>
              <a:cxnLst>
                <a:cxn ang="0">
                  <a:pos x="44" y="0"/>
                </a:cxn>
                <a:cxn ang="0">
                  <a:pos x="42" y="8"/>
                </a:cxn>
                <a:cxn ang="0">
                  <a:pos x="38" y="14"/>
                </a:cxn>
                <a:cxn ang="0">
                  <a:pos x="38" y="18"/>
                </a:cxn>
                <a:cxn ang="0">
                  <a:pos x="40" y="22"/>
                </a:cxn>
                <a:cxn ang="0">
                  <a:pos x="38" y="24"/>
                </a:cxn>
                <a:cxn ang="0">
                  <a:pos x="36" y="30"/>
                </a:cxn>
                <a:cxn ang="0">
                  <a:pos x="34" y="28"/>
                </a:cxn>
                <a:cxn ang="0">
                  <a:pos x="30" y="28"/>
                </a:cxn>
                <a:cxn ang="0">
                  <a:pos x="28" y="24"/>
                </a:cxn>
                <a:cxn ang="0">
                  <a:pos x="18" y="18"/>
                </a:cxn>
                <a:cxn ang="0">
                  <a:pos x="14" y="18"/>
                </a:cxn>
                <a:cxn ang="0">
                  <a:pos x="10" y="14"/>
                </a:cxn>
                <a:cxn ang="0">
                  <a:pos x="4" y="10"/>
                </a:cxn>
                <a:cxn ang="0">
                  <a:pos x="0" y="6"/>
                </a:cxn>
                <a:cxn ang="0">
                  <a:pos x="0" y="4"/>
                </a:cxn>
                <a:cxn ang="0">
                  <a:pos x="8" y="4"/>
                </a:cxn>
                <a:cxn ang="0">
                  <a:pos x="8" y="0"/>
                </a:cxn>
                <a:cxn ang="0">
                  <a:pos x="12" y="2"/>
                </a:cxn>
                <a:cxn ang="0">
                  <a:pos x="14" y="4"/>
                </a:cxn>
                <a:cxn ang="0">
                  <a:pos x="32" y="4"/>
                </a:cxn>
                <a:cxn ang="0">
                  <a:pos x="42" y="0"/>
                </a:cxn>
                <a:cxn ang="0">
                  <a:pos x="44" y="0"/>
                </a:cxn>
              </a:cxnLst>
              <a:rect l="0" t="0" r="r" b="b"/>
              <a:pathLst>
                <a:path w="45" h="31">
                  <a:moveTo>
                    <a:pt x="44" y="0"/>
                  </a:moveTo>
                  <a:lnTo>
                    <a:pt x="42" y="8"/>
                  </a:lnTo>
                  <a:lnTo>
                    <a:pt x="38" y="14"/>
                  </a:lnTo>
                  <a:lnTo>
                    <a:pt x="38" y="18"/>
                  </a:lnTo>
                  <a:lnTo>
                    <a:pt x="40" y="22"/>
                  </a:lnTo>
                  <a:lnTo>
                    <a:pt x="38" y="24"/>
                  </a:lnTo>
                  <a:lnTo>
                    <a:pt x="36" y="30"/>
                  </a:lnTo>
                  <a:lnTo>
                    <a:pt x="34" y="28"/>
                  </a:lnTo>
                  <a:lnTo>
                    <a:pt x="30" y="28"/>
                  </a:lnTo>
                  <a:lnTo>
                    <a:pt x="28" y="24"/>
                  </a:lnTo>
                  <a:lnTo>
                    <a:pt x="18" y="18"/>
                  </a:lnTo>
                  <a:lnTo>
                    <a:pt x="14" y="18"/>
                  </a:lnTo>
                  <a:lnTo>
                    <a:pt x="10" y="14"/>
                  </a:lnTo>
                  <a:lnTo>
                    <a:pt x="4" y="10"/>
                  </a:lnTo>
                  <a:lnTo>
                    <a:pt x="0" y="6"/>
                  </a:lnTo>
                  <a:lnTo>
                    <a:pt x="0" y="4"/>
                  </a:lnTo>
                  <a:lnTo>
                    <a:pt x="8" y="4"/>
                  </a:lnTo>
                  <a:lnTo>
                    <a:pt x="8" y="0"/>
                  </a:lnTo>
                  <a:lnTo>
                    <a:pt x="12" y="2"/>
                  </a:lnTo>
                  <a:lnTo>
                    <a:pt x="14" y="4"/>
                  </a:lnTo>
                  <a:lnTo>
                    <a:pt x="32" y="4"/>
                  </a:lnTo>
                  <a:lnTo>
                    <a:pt x="42" y="0"/>
                  </a:lnTo>
                  <a:lnTo>
                    <a:pt x="4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0" name="Freeform 488"/>
            <p:cNvSpPr>
              <a:spLocks/>
            </p:cNvSpPr>
            <p:nvPr/>
          </p:nvSpPr>
          <p:spPr bwMode="ltGray">
            <a:xfrm>
              <a:off x="5298498" y="4436655"/>
              <a:ext cx="27500" cy="11864"/>
            </a:xfrm>
            <a:custGeom>
              <a:avLst/>
              <a:gdLst/>
              <a:ahLst/>
              <a:cxnLst>
                <a:cxn ang="0">
                  <a:pos x="20" y="0"/>
                </a:cxn>
                <a:cxn ang="0">
                  <a:pos x="8" y="0"/>
                </a:cxn>
                <a:cxn ang="0">
                  <a:pos x="4" y="0"/>
                </a:cxn>
                <a:cxn ang="0">
                  <a:pos x="0" y="4"/>
                </a:cxn>
                <a:cxn ang="0">
                  <a:pos x="10" y="6"/>
                </a:cxn>
                <a:cxn ang="0">
                  <a:pos x="16" y="6"/>
                </a:cxn>
                <a:cxn ang="0">
                  <a:pos x="20" y="0"/>
                </a:cxn>
              </a:cxnLst>
              <a:rect l="0" t="0" r="r" b="b"/>
              <a:pathLst>
                <a:path w="21" h="7">
                  <a:moveTo>
                    <a:pt x="20" y="0"/>
                  </a:moveTo>
                  <a:lnTo>
                    <a:pt x="8" y="0"/>
                  </a:lnTo>
                  <a:lnTo>
                    <a:pt x="4" y="0"/>
                  </a:lnTo>
                  <a:lnTo>
                    <a:pt x="0" y="4"/>
                  </a:lnTo>
                  <a:lnTo>
                    <a:pt x="10" y="6"/>
                  </a:lnTo>
                  <a:lnTo>
                    <a:pt x="16" y="6"/>
                  </a:lnTo>
                  <a:lnTo>
                    <a:pt x="2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1" name="Freeform 489"/>
            <p:cNvSpPr>
              <a:spLocks/>
            </p:cNvSpPr>
            <p:nvPr/>
          </p:nvSpPr>
          <p:spPr bwMode="ltGray">
            <a:xfrm>
              <a:off x="4502458" y="3355593"/>
              <a:ext cx="222892" cy="289173"/>
            </a:xfrm>
            <a:custGeom>
              <a:avLst/>
              <a:gdLst/>
              <a:ahLst/>
              <a:cxnLst>
                <a:cxn ang="0">
                  <a:pos x="36" y="20"/>
                </a:cxn>
                <a:cxn ang="0">
                  <a:pos x="48" y="14"/>
                </a:cxn>
                <a:cxn ang="0">
                  <a:pos x="96" y="0"/>
                </a:cxn>
                <a:cxn ang="0">
                  <a:pos x="106" y="4"/>
                </a:cxn>
                <a:cxn ang="0">
                  <a:pos x="112" y="10"/>
                </a:cxn>
                <a:cxn ang="0">
                  <a:pos x="116" y="16"/>
                </a:cxn>
                <a:cxn ang="0">
                  <a:pos x="122" y="22"/>
                </a:cxn>
                <a:cxn ang="0">
                  <a:pos x="122" y="26"/>
                </a:cxn>
                <a:cxn ang="0">
                  <a:pos x="120" y="30"/>
                </a:cxn>
                <a:cxn ang="0">
                  <a:pos x="118" y="34"/>
                </a:cxn>
                <a:cxn ang="0">
                  <a:pos x="150" y="44"/>
                </a:cxn>
                <a:cxn ang="0">
                  <a:pos x="154" y="60"/>
                </a:cxn>
                <a:cxn ang="0">
                  <a:pos x="142" y="70"/>
                </a:cxn>
                <a:cxn ang="0">
                  <a:pos x="114" y="68"/>
                </a:cxn>
                <a:cxn ang="0">
                  <a:pos x="100" y="66"/>
                </a:cxn>
                <a:cxn ang="0">
                  <a:pos x="92" y="68"/>
                </a:cxn>
                <a:cxn ang="0">
                  <a:pos x="86" y="90"/>
                </a:cxn>
                <a:cxn ang="0">
                  <a:pos x="76" y="94"/>
                </a:cxn>
                <a:cxn ang="0">
                  <a:pos x="76" y="100"/>
                </a:cxn>
                <a:cxn ang="0">
                  <a:pos x="64" y="98"/>
                </a:cxn>
                <a:cxn ang="0">
                  <a:pos x="58" y="96"/>
                </a:cxn>
                <a:cxn ang="0">
                  <a:pos x="50" y="92"/>
                </a:cxn>
                <a:cxn ang="0">
                  <a:pos x="48" y="98"/>
                </a:cxn>
                <a:cxn ang="0">
                  <a:pos x="54" y="102"/>
                </a:cxn>
                <a:cxn ang="0">
                  <a:pos x="54" y="112"/>
                </a:cxn>
                <a:cxn ang="0">
                  <a:pos x="54" y="116"/>
                </a:cxn>
                <a:cxn ang="0">
                  <a:pos x="54" y="120"/>
                </a:cxn>
                <a:cxn ang="0">
                  <a:pos x="60" y="122"/>
                </a:cxn>
                <a:cxn ang="0">
                  <a:pos x="62" y="130"/>
                </a:cxn>
                <a:cxn ang="0">
                  <a:pos x="58" y="136"/>
                </a:cxn>
                <a:cxn ang="0">
                  <a:pos x="52" y="140"/>
                </a:cxn>
                <a:cxn ang="0">
                  <a:pos x="54" y="150"/>
                </a:cxn>
                <a:cxn ang="0">
                  <a:pos x="48" y="160"/>
                </a:cxn>
                <a:cxn ang="0">
                  <a:pos x="50" y="166"/>
                </a:cxn>
                <a:cxn ang="0">
                  <a:pos x="56" y="170"/>
                </a:cxn>
                <a:cxn ang="0">
                  <a:pos x="46" y="170"/>
                </a:cxn>
                <a:cxn ang="0">
                  <a:pos x="36" y="166"/>
                </a:cxn>
                <a:cxn ang="0">
                  <a:pos x="32" y="154"/>
                </a:cxn>
                <a:cxn ang="0">
                  <a:pos x="22" y="142"/>
                </a:cxn>
                <a:cxn ang="0">
                  <a:pos x="12" y="124"/>
                </a:cxn>
                <a:cxn ang="0">
                  <a:pos x="6" y="108"/>
                </a:cxn>
                <a:cxn ang="0">
                  <a:pos x="0" y="104"/>
                </a:cxn>
                <a:cxn ang="0">
                  <a:pos x="4" y="94"/>
                </a:cxn>
                <a:cxn ang="0">
                  <a:pos x="8" y="88"/>
                </a:cxn>
                <a:cxn ang="0">
                  <a:pos x="10" y="82"/>
                </a:cxn>
                <a:cxn ang="0">
                  <a:pos x="16" y="76"/>
                </a:cxn>
                <a:cxn ang="0">
                  <a:pos x="22" y="68"/>
                </a:cxn>
                <a:cxn ang="0">
                  <a:pos x="32" y="24"/>
                </a:cxn>
                <a:cxn ang="0">
                  <a:pos x="36" y="20"/>
                </a:cxn>
              </a:cxnLst>
              <a:rect l="0" t="0" r="r" b="b"/>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2" name="Freeform 490"/>
            <p:cNvSpPr>
              <a:spLocks/>
            </p:cNvSpPr>
            <p:nvPr/>
          </p:nvSpPr>
          <p:spPr bwMode="ltGray">
            <a:xfrm>
              <a:off x="4292592" y="3110909"/>
              <a:ext cx="233023" cy="149777"/>
            </a:xfrm>
            <a:custGeom>
              <a:avLst/>
              <a:gdLst/>
              <a:ahLst/>
              <a:cxnLst>
                <a:cxn ang="0">
                  <a:pos x="64" y="4"/>
                </a:cxn>
                <a:cxn ang="0">
                  <a:pos x="72" y="10"/>
                </a:cxn>
                <a:cxn ang="0">
                  <a:pos x="126" y="38"/>
                </a:cxn>
                <a:cxn ang="0">
                  <a:pos x="132" y="38"/>
                </a:cxn>
                <a:cxn ang="0">
                  <a:pos x="138" y="36"/>
                </a:cxn>
                <a:cxn ang="0">
                  <a:pos x="142" y="36"/>
                </a:cxn>
                <a:cxn ang="0">
                  <a:pos x="146" y="38"/>
                </a:cxn>
                <a:cxn ang="0">
                  <a:pos x="150" y="38"/>
                </a:cxn>
                <a:cxn ang="0">
                  <a:pos x="150" y="42"/>
                </a:cxn>
                <a:cxn ang="0">
                  <a:pos x="154" y="44"/>
                </a:cxn>
                <a:cxn ang="0">
                  <a:pos x="156" y="50"/>
                </a:cxn>
                <a:cxn ang="0">
                  <a:pos x="160" y="54"/>
                </a:cxn>
                <a:cxn ang="0">
                  <a:pos x="160" y="58"/>
                </a:cxn>
                <a:cxn ang="0">
                  <a:pos x="160" y="64"/>
                </a:cxn>
                <a:cxn ang="0">
                  <a:pos x="158" y="70"/>
                </a:cxn>
                <a:cxn ang="0">
                  <a:pos x="152" y="70"/>
                </a:cxn>
                <a:cxn ang="0">
                  <a:pos x="144" y="64"/>
                </a:cxn>
                <a:cxn ang="0">
                  <a:pos x="138" y="62"/>
                </a:cxn>
                <a:cxn ang="0">
                  <a:pos x="134" y="66"/>
                </a:cxn>
                <a:cxn ang="0">
                  <a:pos x="126" y="70"/>
                </a:cxn>
                <a:cxn ang="0">
                  <a:pos x="104" y="74"/>
                </a:cxn>
                <a:cxn ang="0">
                  <a:pos x="104" y="78"/>
                </a:cxn>
                <a:cxn ang="0">
                  <a:pos x="104" y="80"/>
                </a:cxn>
                <a:cxn ang="0">
                  <a:pos x="100" y="82"/>
                </a:cxn>
                <a:cxn ang="0">
                  <a:pos x="98" y="84"/>
                </a:cxn>
                <a:cxn ang="0">
                  <a:pos x="94" y="86"/>
                </a:cxn>
                <a:cxn ang="0">
                  <a:pos x="92" y="86"/>
                </a:cxn>
                <a:cxn ang="0">
                  <a:pos x="90" y="86"/>
                </a:cxn>
                <a:cxn ang="0">
                  <a:pos x="76" y="88"/>
                </a:cxn>
                <a:cxn ang="0">
                  <a:pos x="64" y="86"/>
                </a:cxn>
                <a:cxn ang="0">
                  <a:pos x="44" y="84"/>
                </a:cxn>
                <a:cxn ang="0">
                  <a:pos x="22" y="74"/>
                </a:cxn>
                <a:cxn ang="0">
                  <a:pos x="0" y="48"/>
                </a:cxn>
                <a:cxn ang="0">
                  <a:pos x="0" y="26"/>
                </a:cxn>
                <a:cxn ang="0">
                  <a:pos x="22" y="8"/>
                </a:cxn>
                <a:cxn ang="0">
                  <a:pos x="46" y="0"/>
                </a:cxn>
                <a:cxn ang="0">
                  <a:pos x="64" y="4"/>
                </a:cxn>
              </a:cxnLst>
              <a:rect l="0" t="0" r="r" b="b"/>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3" name="Freeform 491"/>
            <p:cNvSpPr>
              <a:spLocks/>
            </p:cNvSpPr>
            <p:nvPr/>
          </p:nvSpPr>
          <p:spPr bwMode="ltGray">
            <a:xfrm>
              <a:off x="4354827" y="2972996"/>
              <a:ext cx="224340" cy="228373"/>
            </a:xfrm>
            <a:custGeom>
              <a:avLst/>
              <a:gdLst/>
              <a:ahLst/>
              <a:cxnLst>
                <a:cxn ang="0">
                  <a:pos x="8" y="26"/>
                </a:cxn>
                <a:cxn ang="0">
                  <a:pos x="20" y="16"/>
                </a:cxn>
                <a:cxn ang="0">
                  <a:pos x="26" y="14"/>
                </a:cxn>
                <a:cxn ang="0">
                  <a:pos x="62" y="0"/>
                </a:cxn>
                <a:cxn ang="0">
                  <a:pos x="70" y="6"/>
                </a:cxn>
                <a:cxn ang="0">
                  <a:pos x="74" y="10"/>
                </a:cxn>
                <a:cxn ang="0">
                  <a:pos x="78" y="14"/>
                </a:cxn>
                <a:cxn ang="0">
                  <a:pos x="82" y="14"/>
                </a:cxn>
                <a:cxn ang="0">
                  <a:pos x="86" y="12"/>
                </a:cxn>
                <a:cxn ang="0">
                  <a:pos x="94" y="10"/>
                </a:cxn>
                <a:cxn ang="0">
                  <a:pos x="100" y="8"/>
                </a:cxn>
                <a:cxn ang="0">
                  <a:pos x="106" y="8"/>
                </a:cxn>
                <a:cxn ang="0">
                  <a:pos x="114" y="8"/>
                </a:cxn>
                <a:cxn ang="0">
                  <a:pos x="124" y="8"/>
                </a:cxn>
                <a:cxn ang="0">
                  <a:pos x="132" y="8"/>
                </a:cxn>
                <a:cxn ang="0">
                  <a:pos x="140" y="8"/>
                </a:cxn>
                <a:cxn ang="0">
                  <a:pos x="142" y="18"/>
                </a:cxn>
                <a:cxn ang="0">
                  <a:pos x="148" y="28"/>
                </a:cxn>
                <a:cxn ang="0">
                  <a:pos x="150" y="38"/>
                </a:cxn>
                <a:cxn ang="0">
                  <a:pos x="148" y="52"/>
                </a:cxn>
                <a:cxn ang="0">
                  <a:pos x="144" y="58"/>
                </a:cxn>
                <a:cxn ang="0">
                  <a:pos x="146" y="66"/>
                </a:cxn>
                <a:cxn ang="0">
                  <a:pos x="150" y="72"/>
                </a:cxn>
                <a:cxn ang="0">
                  <a:pos x="152" y="82"/>
                </a:cxn>
                <a:cxn ang="0">
                  <a:pos x="154" y="90"/>
                </a:cxn>
                <a:cxn ang="0">
                  <a:pos x="150" y="100"/>
                </a:cxn>
                <a:cxn ang="0">
                  <a:pos x="140" y="102"/>
                </a:cxn>
                <a:cxn ang="0">
                  <a:pos x="136" y="110"/>
                </a:cxn>
                <a:cxn ang="0">
                  <a:pos x="134" y="118"/>
                </a:cxn>
                <a:cxn ang="0">
                  <a:pos x="134" y="128"/>
                </a:cxn>
                <a:cxn ang="0">
                  <a:pos x="132" y="134"/>
                </a:cxn>
                <a:cxn ang="0">
                  <a:pos x="122" y="128"/>
                </a:cxn>
                <a:cxn ang="0">
                  <a:pos x="112" y="122"/>
                </a:cxn>
                <a:cxn ang="0">
                  <a:pos x="106" y="124"/>
                </a:cxn>
                <a:cxn ang="0">
                  <a:pos x="100" y="126"/>
                </a:cxn>
                <a:cxn ang="0">
                  <a:pos x="86" y="120"/>
                </a:cxn>
                <a:cxn ang="0">
                  <a:pos x="80" y="120"/>
                </a:cxn>
                <a:cxn ang="0">
                  <a:pos x="74" y="120"/>
                </a:cxn>
                <a:cxn ang="0">
                  <a:pos x="70" y="116"/>
                </a:cxn>
                <a:cxn ang="0">
                  <a:pos x="66" y="110"/>
                </a:cxn>
                <a:cxn ang="0">
                  <a:pos x="62" y="106"/>
                </a:cxn>
                <a:cxn ang="0">
                  <a:pos x="52" y="100"/>
                </a:cxn>
                <a:cxn ang="0">
                  <a:pos x="32" y="100"/>
                </a:cxn>
                <a:cxn ang="0">
                  <a:pos x="30" y="94"/>
                </a:cxn>
                <a:cxn ang="0">
                  <a:pos x="30" y="88"/>
                </a:cxn>
                <a:cxn ang="0">
                  <a:pos x="28" y="86"/>
                </a:cxn>
                <a:cxn ang="0">
                  <a:pos x="24" y="86"/>
                </a:cxn>
                <a:cxn ang="0">
                  <a:pos x="20" y="86"/>
                </a:cxn>
                <a:cxn ang="0">
                  <a:pos x="18" y="86"/>
                </a:cxn>
                <a:cxn ang="0">
                  <a:pos x="12" y="86"/>
                </a:cxn>
                <a:cxn ang="0">
                  <a:pos x="4" y="84"/>
                </a:cxn>
                <a:cxn ang="0">
                  <a:pos x="0" y="36"/>
                </a:cxn>
                <a:cxn ang="0">
                  <a:pos x="8" y="26"/>
                </a:cxn>
              </a:cxnLst>
              <a:rect l="0" t="0" r="r" b="b"/>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4" name="Freeform 492"/>
            <p:cNvSpPr>
              <a:spLocks/>
            </p:cNvSpPr>
            <p:nvPr/>
          </p:nvSpPr>
          <p:spPr bwMode="ltGray">
            <a:xfrm>
              <a:off x="4228909" y="2858809"/>
              <a:ext cx="68025" cy="173504"/>
            </a:xfrm>
            <a:custGeom>
              <a:avLst/>
              <a:gdLst/>
              <a:ahLst/>
              <a:cxnLst>
                <a:cxn ang="0">
                  <a:pos x="0" y="94"/>
                </a:cxn>
                <a:cxn ang="0">
                  <a:pos x="6" y="90"/>
                </a:cxn>
                <a:cxn ang="0">
                  <a:pos x="10" y="66"/>
                </a:cxn>
                <a:cxn ang="0">
                  <a:pos x="8" y="60"/>
                </a:cxn>
                <a:cxn ang="0">
                  <a:pos x="6" y="58"/>
                </a:cxn>
                <a:cxn ang="0">
                  <a:pos x="2" y="56"/>
                </a:cxn>
                <a:cxn ang="0">
                  <a:pos x="2" y="52"/>
                </a:cxn>
                <a:cxn ang="0">
                  <a:pos x="0" y="44"/>
                </a:cxn>
                <a:cxn ang="0">
                  <a:pos x="0" y="40"/>
                </a:cxn>
                <a:cxn ang="0">
                  <a:pos x="0" y="34"/>
                </a:cxn>
                <a:cxn ang="0">
                  <a:pos x="2" y="28"/>
                </a:cxn>
                <a:cxn ang="0">
                  <a:pos x="10" y="20"/>
                </a:cxn>
                <a:cxn ang="0">
                  <a:pos x="18" y="10"/>
                </a:cxn>
                <a:cxn ang="0">
                  <a:pos x="26" y="2"/>
                </a:cxn>
                <a:cxn ang="0">
                  <a:pos x="36" y="0"/>
                </a:cxn>
                <a:cxn ang="0">
                  <a:pos x="40" y="2"/>
                </a:cxn>
                <a:cxn ang="0">
                  <a:pos x="42" y="8"/>
                </a:cxn>
                <a:cxn ang="0">
                  <a:pos x="40" y="14"/>
                </a:cxn>
                <a:cxn ang="0">
                  <a:pos x="38" y="18"/>
                </a:cxn>
                <a:cxn ang="0">
                  <a:pos x="32" y="20"/>
                </a:cxn>
                <a:cxn ang="0">
                  <a:pos x="36" y="24"/>
                </a:cxn>
                <a:cxn ang="0">
                  <a:pos x="42" y="28"/>
                </a:cxn>
                <a:cxn ang="0">
                  <a:pos x="46" y="30"/>
                </a:cxn>
                <a:cxn ang="0">
                  <a:pos x="46" y="38"/>
                </a:cxn>
                <a:cxn ang="0">
                  <a:pos x="42" y="42"/>
                </a:cxn>
                <a:cxn ang="0">
                  <a:pos x="36" y="44"/>
                </a:cxn>
                <a:cxn ang="0">
                  <a:pos x="34" y="50"/>
                </a:cxn>
                <a:cxn ang="0">
                  <a:pos x="40" y="54"/>
                </a:cxn>
                <a:cxn ang="0">
                  <a:pos x="46" y="62"/>
                </a:cxn>
                <a:cxn ang="0">
                  <a:pos x="44" y="68"/>
                </a:cxn>
                <a:cxn ang="0">
                  <a:pos x="34" y="70"/>
                </a:cxn>
                <a:cxn ang="0">
                  <a:pos x="34" y="78"/>
                </a:cxn>
                <a:cxn ang="0">
                  <a:pos x="34" y="86"/>
                </a:cxn>
                <a:cxn ang="0">
                  <a:pos x="10" y="102"/>
                </a:cxn>
                <a:cxn ang="0">
                  <a:pos x="0" y="94"/>
                </a:cxn>
              </a:cxnLst>
              <a:rect l="0" t="0" r="r" b="b"/>
              <a:pathLst>
                <a:path w="47" h="103">
                  <a:moveTo>
                    <a:pt x="0" y="94"/>
                  </a:moveTo>
                  <a:lnTo>
                    <a:pt x="6" y="90"/>
                  </a:lnTo>
                  <a:lnTo>
                    <a:pt x="10" y="66"/>
                  </a:lnTo>
                  <a:lnTo>
                    <a:pt x="8" y="60"/>
                  </a:lnTo>
                  <a:lnTo>
                    <a:pt x="6" y="58"/>
                  </a:lnTo>
                  <a:lnTo>
                    <a:pt x="2" y="56"/>
                  </a:lnTo>
                  <a:lnTo>
                    <a:pt x="2" y="52"/>
                  </a:lnTo>
                  <a:lnTo>
                    <a:pt x="0" y="44"/>
                  </a:lnTo>
                  <a:lnTo>
                    <a:pt x="0" y="40"/>
                  </a:lnTo>
                  <a:lnTo>
                    <a:pt x="0" y="34"/>
                  </a:lnTo>
                  <a:lnTo>
                    <a:pt x="2" y="28"/>
                  </a:lnTo>
                  <a:lnTo>
                    <a:pt x="10" y="20"/>
                  </a:lnTo>
                  <a:lnTo>
                    <a:pt x="18" y="10"/>
                  </a:lnTo>
                  <a:lnTo>
                    <a:pt x="26" y="2"/>
                  </a:lnTo>
                  <a:lnTo>
                    <a:pt x="36" y="0"/>
                  </a:lnTo>
                  <a:lnTo>
                    <a:pt x="40" y="2"/>
                  </a:lnTo>
                  <a:lnTo>
                    <a:pt x="42" y="8"/>
                  </a:lnTo>
                  <a:lnTo>
                    <a:pt x="40" y="14"/>
                  </a:lnTo>
                  <a:lnTo>
                    <a:pt x="38" y="18"/>
                  </a:lnTo>
                  <a:lnTo>
                    <a:pt x="32" y="20"/>
                  </a:lnTo>
                  <a:lnTo>
                    <a:pt x="36" y="24"/>
                  </a:lnTo>
                  <a:lnTo>
                    <a:pt x="42" y="28"/>
                  </a:lnTo>
                  <a:lnTo>
                    <a:pt x="46" y="30"/>
                  </a:lnTo>
                  <a:lnTo>
                    <a:pt x="46" y="38"/>
                  </a:lnTo>
                  <a:lnTo>
                    <a:pt x="42" y="42"/>
                  </a:lnTo>
                  <a:lnTo>
                    <a:pt x="36" y="44"/>
                  </a:lnTo>
                  <a:lnTo>
                    <a:pt x="34" y="50"/>
                  </a:lnTo>
                  <a:lnTo>
                    <a:pt x="40" y="54"/>
                  </a:lnTo>
                  <a:lnTo>
                    <a:pt x="46" y="62"/>
                  </a:lnTo>
                  <a:lnTo>
                    <a:pt x="44" y="68"/>
                  </a:lnTo>
                  <a:lnTo>
                    <a:pt x="34" y="70"/>
                  </a:lnTo>
                  <a:lnTo>
                    <a:pt x="34" y="78"/>
                  </a:lnTo>
                  <a:lnTo>
                    <a:pt x="34" y="86"/>
                  </a:lnTo>
                  <a:lnTo>
                    <a:pt x="10" y="102"/>
                  </a:lnTo>
                  <a:lnTo>
                    <a:pt x="0" y="9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5" name="Freeform 493"/>
            <p:cNvSpPr>
              <a:spLocks/>
            </p:cNvSpPr>
            <p:nvPr/>
          </p:nvSpPr>
          <p:spPr bwMode="ltGray">
            <a:xfrm>
              <a:off x="3816414" y="2972996"/>
              <a:ext cx="83946" cy="134947"/>
            </a:xfrm>
            <a:custGeom>
              <a:avLst/>
              <a:gdLst/>
              <a:ahLst/>
              <a:cxnLst>
                <a:cxn ang="0">
                  <a:pos x="51" y="65"/>
                </a:cxn>
                <a:cxn ang="0">
                  <a:pos x="46" y="65"/>
                </a:cxn>
                <a:cxn ang="0">
                  <a:pos x="26" y="73"/>
                </a:cxn>
                <a:cxn ang="0">
                  <a:pos x="23" y="76"/>
                </a:cxn>
                <a:cxn ang="0">
                  <a:pos x="18" y="76"/>
                </a:cxn>
                <a:cxn ang="0">
                  <a:pos x="12" y="78"/>
                </a:cxn>
                <a:cxn ang="0">
                  <a:pos x="9" y="74"/>
                </a:cxn>
                <a:cxn ang="0">
                  <a:pos x="5" y="71"/>
                </a:cxn>
                <a:cxn ang="0">
                  <a:pos x="0" y="65"/>
                </a:cxn>
                <a:cxn ang="0">
                  <a:pos x="2" y="60"/>
                </a:cxn>
                <a:cxn ang="0">
                  <a:pos x="7" y="58"/>
                </a:cxn>
                <a:cxn ang="0">
                  <a:pos x="12" y="56"/>
                </a:cxn>
                <a:cxn ang="0">
                  <a:pos x="14" y="51"/>
                </a:cxn>
                <a:cxn ang="0">
                  <a:pos x="18" y="45"/>
                </a:cxn>
                <a:cxn ang="0">
                  <a:pos x="14" y="40"/>
                </a:cxn>
                <a:cxn ang="0">
                  <a:pos x="7" y="38"/>
                </a:cxn>
                <a:cxn ang="0">
                  <a:pos x="5" y="34"/>
                </a:cxn>
                <a:cxn ang="0">
                  <a:pos x="4" y="29"/>
                </a:cxn>
                <a:cxn ang="0">
                  <a:pos x="9" y="25"/>
                </a:cxn>
                <a:cxn ang="0">
                  <a:pos x="5" y="20"/>
                </a:cxn>
                <a:cxn ang="0">
                  <a:pos x="9" y="16"/>
                </a:cxn>
                <a:cxn ang="0">
                  <a:pos x="21" y="11"/>
                </a:cxn>
                <a:cxn ang="0">
                  <a:pos x="26" y="7"/>
                </a:cxn>
                <a:cxn ang="0">
                  <a:pos x="32" y="5"/>
                </a:cxn>
                <a:cxn ang="0">
                  <a:pos x="35" y="0"/>
                </a:cxn>
                <a:cxn ang="0">
                  <a:pos x="39" y="0"/>
                </a:cxn>
                <a:cxn ang="0">
                  <a:pos x="42" y="0"/>
                </a:cxn>
                <a:cxn ang="0">
                  <a:pos x="44" y="4"/>
                </a:cxn>
                <a:cxn ang="0">
                  <a:pos x="42" y="7"/>
                </a:cxn>
                <a:cxn ang="0">
                  <a:pos x="39" y="11"/>
                </a:cxn>
                <a:cxn ang="0">
                  <a:pos x="35" y="15"/>
                </a:cxn>
                <a:cxn ang="0">
                  <a:pos x="35" y="20"/>
                </a:cxn>
                <a:cxn ang="0">
                  <a:pos x="37" y="22"/>
                </a:cxn>
                <a:cxn ang="0">
                  <a:pos x="42" y="25"/>
                </a:cxn>
                <a:cxn ang="0">
                  <a:pos x="49" y="25"/>
                </a:cxn>
                <a:cxn ang="0">
                  <a:pos x="56" y="25"/>
                </a:cxn>
                <a:cxn ang="0">
                  <a:pos x="58" y="33"/>
                </a:cxn>
                <a:cxn ang="0">
                  <a:pos x="58" y="42"/>
                </a:cxn>
                <a:cxn ang="0">
                  <a:pos x="58" y="49"/>
                </a:cxn>
                <a:cxn ang="0">
                  <a:pos x="56" y="56"/>
                </a:cxn>
                <a:cxn ang="0">
                  <a:pos x="54" y="62"/>
                </a:cxn>
                <a:cxn ang="0">
                  <a:pos x="51" y="65"/>
                </a:cxn>
              </a:cxnLst>
              <a:rect l="0" t="0" r="r" b="b"/>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6" name="Freeform 495"/>
            <p:cNvSpPr>
              <a:spLocks/>
            </p:cNvSpPr>
            <p:nvPr/>
          </p:nvSpPr>
          <p:spPr bwMode="ltGray">
            <a:xfrm>
              <a:off x="3862729" y="2968546"/>
              <a:ext cx="60789" cy="65250"/>
            </a:xfrm>
            <a:custGeom>
              <a:avLst/>
              <a:gdLst/>
              <a:ahLst/>
              <a:cxnLst>
                <a:cxn ang="0">
                  <a:pos x="12" y="2"/>
                </a:cxn>
                <a:cxn ang="0">
                  <a:pos x="18" y="0"/>
                </a:cxn>
                <a:cxn ang="0">
                  <a:pos x="28" y="2"/>
                </a:cxn>
                <a:cxn ang="0">
                  <a:pos x="34" y="4"/>
                </a:cxn>
                <a:cxn ang="0">
                  <a:pos x="36" y="10"/>
                </a:cxn>
                <a:cxn ang="0">
                  <a:pos x="38" y="14"/>
                </a:cxn>
                <a:cxn ang="0">
                  <a:pos x="40" y="18"/>
                </a:cxn>
                <a:cxn ang="0">
                  <a:pos x="40" y="22"/>
                </a:cxn>
                <a:cxn ang="0">
                  <a:pos x="38" y="26"/>
                </a:cxn>
                <a:cxn ang="0">
                  <a:pos x="36" y="28"/>
                </a:cxn>
                <a:cxn ang="0">
                  <a:pos x="36" y="30"/>
                </a:cxn>
                <a:cxn ang="0">
                  <a:pos x="32" y="32"/>
                </a:cxn>
                <a:cxn ang="0">
                  <a:pos x="30" y="32"/>
                </a:cxn>
                <a:cxn ang="0">
                  <a:pos x="24" y="34"/>
                </a:cxn>
                <a:cxn ang="0">
                  <a:pos x="10" y="38"/>
                </a:cxn>
                <a:cxn ang="0">
                  <a:pos x="2" y="24"/>
                </a:cxn>
                <a:cxn ang="0">
                  <a:pos x="0" y="16"/>
                </a:cxn>
                <a:cxn ang="0">
                  <a:pos x="12" y="2"/>
                </a:cxn>
              </a:cxnLst>
              <a:rect l="0" t="0" r="r" b="b"/>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7" name="Freeform 496"/>
            <p:cNvSpPr>
              <a:spLocks/>
            </p:cNvSpPr>
            <p:nvPr/>
          </p:nvSpPr>
          <p:spPr bwMode="ltGray">
            <a:xfrm>
              <a:off x="3814967" y="2971512"/>
              <a:ext cx="96972" cy="146811"/>
            </a:xfrm>
            <a:custGeom>
              <a:avLst/>
              <a:gdLst/>
              <a:ahLst/>
              <a:cxnLst>
                <a:cxn ang="0">
                  <a:pos x="58" y="72"/>
                </a:cxn>
                <a:cxn ang="0">
                  <a:pos x="52" y="72"/>
                </a:cxn>
                <a:cxn ang="0">
                  <a:pos x="30" y="80"/>
                </a:cxn>
                <a:cxn ang="0">
                  <a:pos x="26" y="84"/>
                </a:cxn>
                <a:cxn ang="0">
                  <a:pos x="20" y="84"/>
                </a:cxn>
                <a:cxn ang="0">
                  <a:pos x="14" y="86"/>
                </a:cxn>
                <a:cxn ang="0">
                  <a:pos x="10" y="82"/>
                </a:cxn>
                <a:cxn ang="0">
                  <a:pos x="6" y="78"/>
                </a:cxn>
                <a:cxn ang="0">
                  <a:pos x="0" y="72"/>
                </a:cxn>
                <a:cxn ang="0">
                  <a:pos x="2" y="66"/>
                </a:cxn>
                <a:cxn ang="0">
                  <a:pos x="8" y="64"/>
                </a:cxn>
                <a:cxn ang="0">
                  <a:pos x="14" y="62"/>
                </a:cxn>
                <a:cxn ang="0">
                  <a:pos x="16" y="56"/>
                </a:cxn>
                <a:cxn ang="0">
                  <a:pos x="20" y="50"/>
                </a:cxn>
                <a:cxn ang="0">
                  <a:pos x="16" y="44"/>
                </a:cxn>
                <a:cxn ang="0">
                  <a:pos x="8" y="42"/>
                </a:cxn>
                <a:cxn ang="0">
                  <a:pos x="6" y="38"/>
                </a:cxn>
                <a:cxn ang="0">
                  <a:pos x="4" y="32"/>
                </a:cxn>
                <a:cxn ang="0">
                  <a:pos x="10" y="28"/>
                </a:cxn>
                <a:cxn ang="0">
                  <a:pos x="6" y="22"/>
                </a:cxn>
                <a:cxn ang="0">
                  <a:pos x="10" y="18"/>
                </a:cxn>
                <a:cxn ang="0">
                  <a:pos x="24" y="12"/>
                </a:cxn>
                <a:cxn ang="0">
                  <a:pos x="30" y="8"/>
                </a:cxn>
                <a:cxn ang="0">
                  <a:pos x="36" y="6"/>
                </a:cxn>
                <a:cxn ang="0">
                  <a:pos x="40" y="0"/>
                </a:cxn>
                <a:cxn ang="0">
                  <a:pos x="44" y="0"/>
                </a:cxn>
                <a:cxn ang="0">
                  <a:pos x="48" y="0"/>
                </a:cxn>
                <a:cxn ang="0">
                  <a:pos x="50" y="4"/>
                </a:cxn>
                <a:cxn ang="0">
                  <a:pos x="48" y="8"/>
                </a:cxn>
                <a:cxn ang="0">
                  <a:pos x="44" y="12"/>
                </a:cxn>
                <a:cxn ang="0">
                  <a:pos x="40" y="16"/>
                </a:cxn>
                <a:cxn ang="0">
                  <a:pos x="40" y="22"/>
                </a:cxn>
                <a:cxn ang="0">
                  <a:pos x="42" y="24"/>
                </a:cxn>
                <a:cxn ang="0">
                  <a:pos x="48" y="28"/>
                </a:cxn>
                <a:cxn ang="0">
                  <a:pos x="56" y="28"/>
                </a:cxn>
                <a:cxn ang="0">
                  <a:pos x="64" y="28"/>
                </a:cxn>
                <a:cxn ang="0">
                  <a:pos x="66" y="36"/>
                </a:cxn>
                <a:cxn ang="0">
                  <a:pos x="66" y="46"/>
                </a:cxn>
                <a:cxn ang="0">
                  <a:pos x="66" y="54"/>
                </a:cxn>
                <a:cxn ang="0">
                  <a:pos x="64" y="62"/>
                </a:cxn>
                <a:cxn ang="0">
                  <a:pos x="62" y="68"/>
                </a:cxn>
                <a:cxn ang="0">
                  <a:pos x="58" y="72"/>
                </a:cxn>
              </a:cxnLst>
              <a:rect l="0" t="0" r="r" b="b"/>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8" name="Freeform 497"/>
            <p:cNvSpPr>
              <a:spLocks/>
            </p:cNvSpPr>
            <p:nvPr/>
          </p:nvSpPr>
          <p:spPr bwMode="ltGray">
            <a:xfrm>
              <a:off x="3881545" y="2803941"/>
              <a:ext cx="195392" cy="376666"/>
            </a:xfrm>
            <a:custGeom>
              <a:avLst/>
              <a:gdLst/>
              <a:ahLst/>
              <a:cxnLst>
                <a:cxn ang="0">
                  <a:pos x="48" y="18"/>
                </a:cxn>
                <a:cxn ang="0">
                  <a:pos x="62" y="2"/>
                </a:cxn>
                <a:cxn ang="0">
                  <a:pos x="70" y="0"/>
                </a:cxn>
                <a:cxn ang="0">
                  <a:pos x="72" y="6"/>
                </a:cxn>
                <a:cxn ang="0">
                  <a:pos x="68" y="14"/>
                </a:cxn>
                <a:cxn ang="0">
                  <a:pos x="64" y="22"/>
                </a:cxn>
                <a:cxn ang="0">
                  <a:pos x="54" y="30"/>
                </a:cxn>
                <a:cxn ang="0">
                  <a:pos x="56" y="36"/>
                </a:cxn>
                <a:cxn ang="0">
                  <a:pos x="70" y="38"/>
                </a:cxn>
                <a:cxn ang="0">
                  <a:pos x="80" y="38"/>
                </a:cxn>
                <a:cxn ang="0">
                  <a:pos x="84" y="48"/>
                </a:cxn>
                <a:cxn ang="0">
                  <a:pos x="76" y="56"/>
                </a:cxn>
                <a:cxn ang="0">
                  <a:pos x="72" y="64"/>
                </a:cxn>
                <a:cxn ang="0">
                  <a:pos x="70" y="70"/>
                </a:cxn>
                <a:cxn ang="0">
                  <a:pos x="64" y="78"/>
                </a:cxn>
                <a:cxn ang="0">
                  <a:pos x="76" y="82"/>
                </a:cxn>
                <a:cxn ang="0">
                  <a:pos x="84" y="90"/>
                </a:cxn>
                <a:cxn ang="0">
                  <a:pos x="86" y="104"/>
                </a:cxn>
                <a:cxn ang="0">
                  <a:pos x="96" y="110"/>
                </a:cxn>
                <a:cxn ang="0">
                  <a:pos x="104" y="118"/>
                </a:cxn>
                <a:cxn ang="0">
                  <a:pos x="110" y="132"/>
                </a:cxn>
                <a:cxn ang="0">
                  <a:pos x="112" y="148"/>
                </a:cxn>
                <a:cxn ang="0">
                  <a:pos x="128" y="150"/>
                </a:cxn>
                <a:cxn ang="0">
                  <a:pos x="132" y="162"/>
                </a:cxn>
                <a:cxn ang="0">
                  <a:pos x="124" y="176"/>
                </a:cxn>
                <a:cxn ang="0">
                  <a:pos x="128" y="182"/>
                </a:cxn>
                <a:cxn ang="0">
                  <a:pos x="130" y="188"/>
                </a:cxn>
                <a:cxn ang="0">
                  <a:pos x="114" y="196"/>
                </a:cxn>
                <a:cxn ang="0">
                  <a:pos x="94" y="198"/>
                </a:cxn>
                <a:cxn ang="0">
                  <a:pos x="80" y="200"/>
                </a:cxn>
                <a:cxn ang="0">
                  <a:pos x="68" y="202"/>
                </a:cxn>
                <a:cxn ang="0">
                  <a:pos x="56" y="208"/>
                </a:cxn>
                <a:cxn ang="0">
                  <a:pos x="46" y="212"/>
                </a:cxn>
                <a:cxn ang="0">
                  <a:pos x="34" y="216"/>
                </a:cxn>
                <a:cxn ang="0">
                  <a:pos x="22" y="216"/>
                </a:cxn>
                <a:cxn ang="0">
                  <a:pos x="28" y="206"/>
                </a:cxn>
                <a:cxn ang="0">
                  <a:pos x="38" y="198"/>
                </a:cxn>
                <a:cxn ang="0">
                  <a:pos x="46" y="188"/>
                </a:cxn>
                <a:cxn ang="0">
                  <a:pos x="50" y="182"/>
                </a:cxn>
                <a:cxn ang="0">
                  <a:pos x="38" y="180"/>
                </a:cxn>
                <a:cxn ang="0">
                  <a:pos x="32" y="172"/>
                </a:cxn>
                <a:cxn ang="0">
                  <a:pos x="38" y="168"/>
                </a:cxn>
                <a:cxn ang="0">
                  <a:pos x="46" y="162"/>
                </a:cxn>
                <a:cxn ang="0">
                  <a:pos x="44" y="154"/>
                </a:cxn>
                <a:cxn ang="0">
                  <a:pos x="42" y="146"/>
                </a:cxn>
                <a:cxn ang="0">
                  <a:pos x="48" y="138"/>
                </a:cxn>
                <a:cxn ang="0">
                  <a:pos x="62" y="136"/>
                </a:cxn>
                <a:cxn ang="0">
                  <a:pos x="64" y="128"/>
                </a:cxn>
                <a:cxn ang="0">
                  <a:pos x="56" y="116"/>
                </a:cxn>
                <a:cxn ang="0">
                  <a:pos x="42" y="108"/>
                </a:cxn>
                <a:cxn ang="0">
                  <a:pos x="36" y="98"/>
                </a:cxn>
                <a:cxn ang="0">
                  <a:pos x="34" y="90"/>
                </a:cxn>
                <a:cxn ang="0">
                  <a:pos x="22" y="92"/>
                </a:cxn>
                <a:cxn ang="0">
                  <a:pos x="12" y="82"/>
                </a:cxn>
                <a:cxn ang="0">
                  <a:pos x="18" y="62"/>
                </a:cxn>
                <a:cxn ang="0">
                  <a:pos x="18" y="54"/>
                </a:cxn>
                <a:cxn ang="0">
                  <a:pos x="8" y="44"/>
                </a:cxn>
                <a:cxn ang="0">
                  <a:pos x="0" y="36"/>
                </a:cxn>
                <a:cxn ang="0">
                  <a:pos x="8" y="26"/>
                </a:cxn>
                <a:cxn ang="0">
                  <a:pos x="16" y="28"/>
                </a:cxn>
                <a:cxn ang="0">
                  <a:pos x="16" y="36"/>
                </a:cxn>
                <a:cxn ang="0">
                  <a:pos x="22" y="30"/>
                </a:cxn>
                <a:cxn ang="0">
                  <a:pos x="28" y="20"/>
                </a:cxn>
              </a:cxnLst>
              <a:rect l="0" t="0" r="r" b="b"/>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89" name="Freeform 498"/>
            <p:cNvSpPr>
              <a:spLocks/>
            </p:cNvSpPr>
            <p:nvPr/>
          </p:nvSpPr>
          <p:spPr bwMode="ltGray">
            <a:xfrm>
              <a:off x="3995886" y="2744623"/>
              <a:ext cx="18816" cy="41522"/>
            </a:xfrm>
            <a:custGeom>
              <a:avLst/>
              <a:gdLst/>
              <a:ahLst/>
              <a:cxnLst>
                <a:cxn ang="0">
                  <a:pos x="4" y="20"/>
                </a:cxn>
                <a:cxn ang="0">
                  <a:pos x="0" y="14"/>
                </a:cxn>
                <a:cxn ang="0">
                  <a:pos x="10" y="0"/>
                </a:cxn>
                <a:cxn ang="0">
                  <a:pos x="12" y="16"/>
                </a:cxn>
                <a:cxn ang="0">
                  <a:pos x="12" y="24"/>
                </a:cxn>
                <a:cxn ang="0">
                  <a:pos x="4" y="20"/>
                </a:cxn>
              </a:cxnLst>
              <a:rect l="0" t="0" r="r" b="b"/>
              <a:pathLst>
                <a:path w="13" h="25">
                  <a:moveTo>
                    <a:pt x="4" y="20"/>
                  </a:moveTo>
                  <a:lnTo>
                    <a:pt x="0" y="14"/>
                  </a:lnTo>
                  <a:lnTo>
                    <a:pt x="10" y="0"/>
                  </a:lnTo>
                  <a:lnTo>
                    <a:pt x="12" y="16"/>
                  </a:lnTo>
                  <a:lnTo>
                    <a:pt x="12" y="24"/>
                  </a:lnTo>
                  <a:lnTo>
                    <a:pt x="4"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0" name="Freeform 499"/>
            <p:cNvSpPr>
              <a:spLocks/>
            </p:cNvSpPr>
            <p:nvPr/>
          </p:nvSpPr>
          <p:spPr bwMode="ltGray">
            <a:xfrm>
              <a:off x="3829441" y="3434189"/>
              <a:ext cx="112893" cy="197231"/>
            </a:xfrm>
            <a:custGeom>
              <a:avLst/>
              <a:gdLst/>
              <a:ahLst/>
              <a:cxnLst>
                <a:cxn ang="0">
                  <a:pos x="10" y="6"/>
                </a:cxn>
                <a:cxn ang="0">
                  <a:pos x="10" y="14"/>
                </a:cxn>
                <a:cxn ang="0">
                  <a:pos x="8" y="50"/>
                </a:cxn>
                <a:cxn ang="0">
                  <a:pos x="10" y="56"/>
                </a:cxn>
                <a:cxn ang="0">
                  <a:pos x="10" y="62"/>
                </a:cxn>
                <a:cxn ang="0">
                  <a:pos x="4" y="64"/>
                </a:cxn>
                <a:cxn ang="0">
                  <a:pos x="2" y="70"/>
                </a:cxn>
                <a:cxn ang="0">
                  <a:pos x="0" y="76"/>
                </a:cxn>
                <a:cxn ang="0">
                  <a:pos x="2" y="80"/>
                </a:cxn>
                <a:cxn ang="0">
                  <a:pos x="8" y="84"/>
                </a:cxn>
                <a:cxn ang="0">
                  <a:pos x="12" y="86"/>
                </a:cxn>
                <a:cxn ang="0">
                  <a:pos x="14" y="94"/>
                </a:cxn>
                <a:cxn ang="0">
                  <a:pos x="12" y="104"/>
                </a:cxn>
                <a:cxn ang="0">
                  <a:pos x="10" y="112"/>
                </a:cxn>
                <a:cxn ang="0">
                  <a:pos x="10" y="116"/>
                </a:cxn>
                <a:cxn ang="0">
                  <a:pos x="22" y="116"/>
                </a:cxn>
                <a:cxn ang="0">
                  <a:pos x="28" y="112"/>
                </a:cxn>
                <a:cxn ang="0">
                  <a:pos x="32" y="110"/>
                </a:cxn>
                <a:cxn ang="0">
                  <a:pos x="38" y="110"/>
                </a:cxn>
                <a:cxn ang="0">
                  <a:pos x="40" y="112"/>
                </a:cxn>
                <a:cxn ang="0">
                  <a:pos x="42" y="114"/>
                </a:cxn>
                <a:cxn ang="0">
                  <a:pos x="54" y="110"/>
                </a:cxn>
                <a:cxn ang="0">
                  <a:pos x="60" y="82"/>
                </a:cxn>
                <a:cxn ang="0">
                  <a:pos x="78" y="24"/>
                </a:cxn>
                <a:cxn ang="0">
                  <a:pos x="58" y="2"/>
                </a:cxn>
                <a:cxn ang="0">
                  <a:pos x="14" y="0"/>
                </a:cxn>
                <a:cxn ang="0">
                  <a:pos x="10" y="6"/>
                </a:cxn>
              </a:cxnLst>
              <a:rect l="0" t="0" r="r" b="b"/>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1" name="Freeform 501"/>
            <p:cNvSpPr>
              <a:spLocks/>
            </p:cNvSpPr>
            <p:nvPr/>
          </p:nvSpPr>
          <p:spPr bwMode="ltGray">
            <a:xfrm>
              <a:off x="4237593" y="3201368"/>
              <a:ext cx="189602" cy="102323"/>
            </a:xfrm>
            <a:custGeom>
              <a:avLst/>
              <a:gdLst/>
              <a:ahLst/>
              <a:cxnLst>
                <a:cxn ang="0">
                  <a:pos x="130" y="32"/>
                </a:cxn>
                <a:cxn ang="0">
                  <a:pos x="124" y="38"/>
                </a:cxn>
                <a:cxn ang="0">
                  <a:pos x="116" y="44"/>
                </a:cxn>
                <a:cxn ang="0">
                  <a:pos x="108" y="48"/>
                </a:cxn>
                <a:cxn ang="0">
                  <a:pos x="102" y="50"/>
                </a:cxn>
                <a:cxn ang="0">
                  <a:pos x="92" y="50"/>
                </a:cxn>
                <a:cxn ang="0">
                  <a:pos x="82" y="52"/>
                </a:cxn>
                <a:cxn ang="0">
                  <a:pos x="70" y="52"/>
                </a:cxn>
                <a:cxn ang="0">
                  <a:pos x="58" y="54"/>
                </a:cxn>
                <a:cxn ang="0">
                  <a:pos x="50" y="56"/>
                </a:cxn>
                <a:cxn ang="0">
                  <a:pos x="10" y="60"/>
                </a:cxn>
                <a:cxn ang="0">
                  <a:pos x="0" y="52"/>
                </a:cxn>
                <a:cxn ang="0">
                  <a:pos x="0" y="38"/>
                </a:cxn>
                <a:cxn ang="0">
                  <a:pos x="4" y="32"/>
                </a:cxn>
                <a:cxn ang="0">
                  <a:pos x="34" y="32"/>
                </a:cxn>
                <a:cxn ang="0">
                  <a:pos x="40" y="32"/>
                </a:cxn>
                <a:cxn ang="0">
                  <a:pos x="54" y="30"/>
                </a:cxn>
                <a:cxn ang="0">
                  <a:pos x="60" y="24"/>
                </a:cxn>
                <a:cxn ang="0">
                  <a:pos x="66" y="18"/>
                </a:cxn>
                <a:cxn ang="0">
                  <a:pos x="66" y="14"/>
                </a:cxn>
                <a:cxn ang="0">
                  <a:pos x="70" y="12"/>
                </a:cxn>
                <a:cxn ang="0">
                  <a:pos x="76" y="10"/>
                </a:cxn>
                <a:cxn ang="0">
                  <a:pos x="82" y="12"/>
                </a:cxn>
                <a:cxn ang="0">
                  <a:pos x="84" y="14"/>
                </a:cxn>
                <a:cxn ang="0">
                  <a:pos x="88" y="10"/>
                </a:cxn>
                <a:cxn ang="0">
                  <a:pos x="88" y="2"/>
                </a:cxn>
                <a:cxn ang="0">
                  <a:pos x="94" y="0"/>
                </a:cxn>
                <a:cxn ang="0">
                  <a:pos x="102" y="2"/>
                </a:cxn>
                <a:cxn ang="0">
                  <a:pos x="114" y="4"/>
                </a:cxn>
                <a:cxn ang="0">
                  <a:pos x="114" y="12"/>
                </a:cxn>
                <a:cxn ang="0">
                  <a:pos x="114" y="14"/>
                </a:cxn>
                <a:cxn ang="0">
                  <a:pos x="118" y="20"/>
                </a:cxn>
                <a:cxn ang="0">
                  <a:pos x="124" y="24"/>
                </a:cxn>
                <a:cxn ang="0">
                  <a:pos x="128" y="26"/>
                </a:cxn>
                <a:cxn ang="0">
                  <a:pos x="130" y="32"/>
                </a:cxn>
              </a:cxnLst>
              <a:rect l="0" t="0" r="r" b="b"/>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2" name="Freeform 502"/>
            <p:cNvSpPr>
              <a:spLocks/>
            </p:cNvSpPr>
            <p:nvPr/>
          </p:nvSpPr>
          <p:spPr bwMode="ltGray">
            <a:xfrm>
              <a:off x="4157988" y="2986342"/>
              <a:ext cx="191050" cy="275827"/>
            </a:xfrm>
            <a:custGeom>
              <a:avLst/>
              <a:gdLst/>
              <a:ahLst/>
              <a:cxnLst>
                <a:cxn ang="0">
                  <a:pos x="60" y="4"/>
                </a:cxn>
                <a:cxn ang="0">
                  <a:pos x="64" y="6"/>
                </a:cxn>
                <a:cxn ang="0">
                  <a:pos x="68" y="8"/>
                </a:cxn>
                <a:cxn ang="0">
                  <a:pos x="70" y="11"/>
                </a:cxn>
                <a:cxn ang="0">
                  <a:pos x="74" y="13"/>
                </a:cxn>
                <a:cxn ang="0">
                  <a:pos x="79" y="15"/>
                </a:cxn>
                <a:cxn ang="0">
                  <a:pos x="87" y="13"/>
                </a:cxn>
                <a:cxn ang="0">
                  <a:pos x="113" y="4"/>
                </a:cxn>
                <a:cxn ang="0">
                  <a:pos x="115" y="11"/>
                </a:cxn>
                <a:cxn ang="0">
                  <a:pos x="117" y="15"/>
                </a:cxn>
                <a:cxn ang="0">
                  <a:pos x="119" y="17"/>
                </a:cxn>
                <a:cxn ang="0">
                  <a:pos x="124" y="19"/>
                </a:cxn>
                <a:cxn ang="0">
                  <a:pos x="128" y="19"/>
                </a:cxn>
                <a:cxn ang="0">
                  <a:pos x="132" y="25"/>
                </a:cxn>
                <a:cxn ang="0">
                  <a:pos x="130" y="29"/>
                </a:cxn>
                <a:cxn ang="0">
                  <a:pos x="126" y="30"/>
                </a:cxn>
                <a:cxn ang="0">
                  <a:pos x="124" y="36"/>
                </a:cxn>
                <a:cxn ang="0">
                  <a:pos x="123" y="40"/>
                </a:cxn>
                <a:cxn ang="0">
                  <a:pos x="123" y="44"/>
                </a:cxn>
                <a:cxn ang="0">
                  <a:pos x="123" y="50"/>
                </a:cxn>
                <a:cxn ang="0">
                  <a:pos x="124" y="59"/>
                </a:cxn>
                <a:cxn ang="0">
                  <a:pos x="126" y="65"/>
                </a:cxn>
                <a:cxn ang="0">
                  <a:pos x="128" y="72"/>
                </a:cxn>
                <a:cxn ang="0">
                  <a:pos x="128" y="76"/>
                </a:cxn>
                <a:cxn ang="0">
                  <a:pos x="124" y="82"/>
                </a:cxn>
                <a:cxn ang="0">
                  <a:pos x="119" y="86"/>
                </a:cxn>
                <a:cxn ang="0">
                  <a:pos x="115" y="90"/>
                </a:cxn>
                <a:cxn ang="0">
                  <a:pos x="111" y="93"/>
                </a:cxn>
                <a:cxn ang="0">
                  <a:pos x="104" y="95"/>
                </a:cxn>
                <a:cxn ang="0">
                  <a:pos x="102" y="99"/>
                </a:cxn>
                <a:cxn ang="0">
                  <a:pos x="121" y="130"/>
                </a:cxn>
                <a:cxn ang="0">
                  <a:pos x="123" y="132"/>
                </a:cxn>
                <a:cxn ang="0">
                  <a:pos x="124" y="139"/>
                </a:cxn>
                <a:cxn ang="0">
                  <a:pos x="123" y="147"/>
                </a:cxn>
                <a:cxn ang="0">
                  <a:pos x="117" y="154"/>
                </a:cxn>
                <a:cxn ang="0">
                  <a:pos x="106" y="158"/>
                </a:cxn>
                <a:cxn ang="0">
                  <a:pos x="89" y="160"/>
                </a:cxn>
                <a:cxn ang="0">
                  <a:pos x="70" y="160"/>
                </a:cxn>
                <a:cxn ang="0">
                  <a:pos x="51" y="162"/>
                </a:cxn>
                <a:cxn ang="0">
                  <a:pos x="26" y="158"/>
                </a:cxn>
                <a:cxn ang="0">
                  <a:pos x="19" y="145"/>
                </a:cxn>
                <a:cxn ang="0">
                  <a:pos x="0" y="105"/>
                </a:cxn>
                <a:cxn ang="0">
                  <a:pos x="2" y="53"/>
                </a:cxn>
                <a:cxn ang="0">
                  <a:pos x="15" y="38"/>
                </a:cxn>
                <a:cxn ang="0">
                  <a:pos x="34" y="23"/>
                </a:cxn>
                <a:cxn ang="0">
                  <a:pos x="40" y="19"/>
                </a:cxn>
                <a:cxn ang="0">
                  <a:pos x="43" y="13"/>
                </a:cxn>
                <a:cxn ang="0">
                  <a:pos x="49" y="8"/>
                </a:cxn>
                <a:cxn ang="0">
                  <a:pos x="57" y="0"/>
                </a:cxn>
                <a:cxn ang="0">
                  <a:pos x="60" y="4"/>
                </a:cxn>
              </a:cxnLst>
              <a:rect l="0" t="0" r="r" b="b"/>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3" name="Freeform 504"/>
            <p:cNvSpPr>
              <a:spLocks/>
            </p:cNvSpPr>
            <p:nvPr/>
          </p:nvSpPr>
          <p:spPr bwMode="ltGray">
            <a:xfrm>
              <a:off x="4130489" y="3016000"/>
              <a:ext cx="102761" cy="111220"/>
            </a:xfrm>
            <a:custGeom>
              <a:avLst/>
              <a:gdLst/>
              <a:ahLst/>
              <a:cxnLst>
                <a:cxn ang="0">
                  <a:pos x="0" y="56"/>
                </a:cxn>
                <a:cxn ang="0">
                  <a:pos x="8" y="48"/>
                </a:cxn>
                <a:cxn ang="0">
                  <a:pos x="10" y="42"/>
                </a:cxn>
                <a:cxn ang="0">
                  <a:pos x="20" y="12"/>
                </a:cxn>
                <a:cxn ang="0">
                  <a:pos x="28" y="8"/>
                </a:cxn>
                <a:cxn ang="0">
                  <a:pos x="32" y="8"/>
                </a:cxn>
                <a:cxn ang="0">
                  <a:pos x="36" y="8"/>
                </a:cxn>
                <a:cxn ang="0">
                  <a:pos x="54" y="8"/>
                </a:cxn>
                <a:cxn ang="0">
                  <a:pos x="58" y="8"/>
                </a:cxn>
                <a:cxn ang="0">
                  <a:pos x="62" y="2"/>
                </a:cxn>
                <a:cxn ang="0">
                  <a:pos x="68" y="0"/>
                </a:cxn>
                <a:cxn ang="0">
                  <a:pos x="70" y="4"/>
                </a:cxn>
                <a:cxn ang="0">
                  <a:pos x="70" y="8"/>
                </a:cxn>
                <a:cxn ang="0">
                  <a:pos x="64" y="8"/>
                </a:cxn>
                <a:cxn ang="0">
                  <a:pos x="60" y="12"/>
                </a:cxn>
                <a:cxn ang="0">
                  <a:pos x="58" y="18"/>
                </a:cxn>
                <a:cxn ang="0">
                  <a:pos x="56" y="26"/>
                </a:cxn>
                <a:cxn ang="0">
                  <a:pos x="56" y="32"/>
                </a:cxn>
                <a:cxn ang="0">
                  <a:pos x="56" y="38"/>
                </a:cxn>
                <a:cxn ang="0">
                  <a:pos x="56" y="42"/>
                </a:cxn>
                <a:cxn ang="0">
                  <a:pos x="54" y="46"/>
                </a:cxn>
                <a:cxn ang="0">
                  <a:pos x="48" y="50"/>
                </a:cxn>
                <a:cxn ang="0">
                  <a:pos x="44" y="56"/>
                </a:cxn>
                <a:cxn ang="0">
                  <a:pos x="40" y="58"/>
                </a:cxn>
                <a:cxn ang="0">
                  <a:pos x="36" y="62"/>
                </a:cxn>
                <a:cxn ang="0">
                  <a:pos x="12" y="64"/>
                </a:cxn>
                <a:cxn ang="0">
                  <a:pos x="4" y="60"/>
                </a:cxn>
                <a:cxn ang="0">
                  <a:pos x="0" y="56"/>
                </a:cxn>
              </a:cxnLst>
              <a:rect l="0" t="0" r="r" b="b"/>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4" name="Freeform 505"/>
            <p:cNvSpPr>
              <a:spLocks/>
            </p:cNvSpPr>
            <p:nvPr/>
          </p:nvSpPr>
          <p:spPr bwMode="ltGray">
            <a:xfrm>
              <a:off x="4160883" y="3244373"/>
              <a:ext cx="101315" cy="60801"/>
            </a:xfrm>
            <a:custGeom>
              <a:avLst/>
              <a:gdLst/>
              <a:ahLst/>
              <a:cxnLst>
                <a:cxn ang="0">
                  <a:pos x="27" y="3"/>
                </a:cxn>
                <a:cxn ang="0">
                  <a:pos x="36" y="5"/>
                </a:cxn>
                <a:cxn ang="0">
                  <a:pos x="47" y="2"/>
                </a:cxn>
                <a:cxn ang="0">
                  <a:pos x="48" y="2"/>
                </a:cxn>
                <a:cxn ang="0">
                  <a:pos x="52" y="2"/>
                </a:cxn>
                <a:cxn ang="0">
                  <a:pos x="55" y="0"/>
                </a:cxn>
                <a:cxn ang="0">
                  <a:pos x="57" y="3"/>
                </a:cxn>
                <a:cxn ang="0">
                  <a:pos x="57" y="7"/>
                </a:cxn>
                <a:cxn ang="0">
                  <a:pos x="55" y="11"/>
                </a:cxn>
                <a:cxn ang="0">
                  <a:pos x="55" y="13"/>
                </a:cxn>
                <a:cxn ang="0">
                  <a:pos x="57" y="15"/>
                </a:cxn>
                <a:cxn ang="0">
                  <a:pos x="57" y="16"/>
                </a:cxn>
                <a:cxn ang="0">
                  <a:pos x="61" y="18"/>
                </a:cxn>
                <a:cxn ang="0">
                  <a:pos x="64" y="21"/>
                </a:cxn>
                <a:cxn ang="0">
                  <a:pos x="68" y="23"/>
                </a:cxn>
                <a:cxn ang="0">
                  <a:pos x="63" y="33"/>
                </a:cxn>
                <a:cxn ang="0">
                  <a:pos x="52" y="34"/>
                </a:cxn>
                <a:cxn ang="0">
                  <a:pos x="36" y="36"/>
                </a:cxn>
                <a:cxn ang="0">
                  <a:pos x="13" y="36"/>
                </a:cxn>
                <a:cxn ang="0">
                  <a:pos x="0" y="26"/>
                </a:cxn>
                <a:cxn ang="0">
                  <a:pos x="2" y="18"/>
                </a:cxn>
                <a:cxn ang="0">
                  <a:pos x="13" y="3"/>
                </a:cxn>
                <a:cxn ang="0">
                  <a:pos x="27" y="3"/>
                </a:cxn>
              </a:cxnLst>
              <a:rect l="0" t="0" r="r" b="b"/>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5" name="Freeform 506"/>
            <p:cNvSpPr>
              <a:spLocks/>
            </p:cNvSpPr>
            <p:nvPr/>
          </p:nvSpPr>
          <p:spPr bwMode="ltGray">
            <a:xfrm>
              <a:off x="4159436" y="3242891"/>
              <a:ext cx="112893" cy="75630"/>
            </a:xfrm>
            <a:custGeom>
              <a:avLst/>
              <a:gdLst/>
              <a:ahLst/>
              <a:cxnLst>
                <a:cxn ang="0">
                  <a:pos x="30" y="4"/>
                </a:cxn>
                <a:cxn ang="0">
                  <a:pos x="40" y="6"/>
                </a:cxn>
                <a:cxn ang="0">
                  <a:pos x="52" y="2"/>
                </a:cxn>
                <a:cxn ang="0">
                  <a:pos x="54" y="2"/>
                </a:cxn>
                <a:cxn ang="0">
                  <a:pos x="58" y="2"/>
                </a:cxn>
                <a:cxn ang="0">
                  <a:pos x="62" y="0"/>
                </a:cxn>
                <a:cxn ang="0">
                  <a:pos x="64" y="4"/>
                </a:cxn>
                <a:cxn ang="0">
                  <a:pos x="64" y="8"/>
                </a:cxn>
                <a:cxn ang="0">
                  <a:pos x="62" y="14"/>
                </a:cxn>
                <a:cxn ang="0">
                  <a:pos x="62" y="16"/>
                </a:cxn>
                <a:cxn ang="0">
                  <a:pos x="64" y="18"/>
                </a:cxn>
                <a:cxn ang="0">
                  <a:pos x="64" y="20"/>
                </a:cxn>
                <a:cxn ang="0">
                  <a:pos x="68" y="22"/>
                </a:cxn>
                <a:cxn ang="0">
                  <a:pos x="72" y="26"/>
                </a:cxn>
                <a:cxn ang="0">
                  <a:pos x="76" y="28"/>
                </a:cxn>
                <a:cxn ang="0">
                  <a:pos x="70" y="40"/>
                </a:cxn>
                <a:cxn ang="0">
                  <a:pos x="58" y="42"/>
                </a:cxn>
                <a:cxn ang="0">
                  <a:pos x="40" y="44"/>
                </a:cxn>
                <a:cxn ang="0">
                  <a:pos x="14" y="44"/>
                </a:cxn>
                <a:cxn ang="0">
                  <a:pos x="0" y="32"/>
                </a:cxn>
                <a:cxn ang="0">
                  <a:pos x="2" y="22"/>
                </a:cxn>
                <a:cxn ang="0">
                  <a:pos x="14" y="4"/>
                </a:cxn>
                <a:cxn ang="0">
                  <a:pos x="30" y="4"/>
                </a:cxn>
              </a:cxnLst>
              <a:rect l="0" t="0" r="r" b="b"/>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6" name="Freeform 507"/>
            <p:cNvSpPr>
              <a:spLocks/>
            </p:cNvSpPr>
            <p:nvPr/>
          </p:nvSpPr>
          <p:spPr bwMode="ltGray">
            <a:xfrm>
              <a:off x="4191277" y="3274032"/>
              <a:ext cx="280785" cy="320315"/>
            </a:xfrm>
            <a:custGeom>
              <a:avLst/>
              <a:gdLst/>
              <a:ahLst/>
              <a:cxnLst>
                <a:cxn ang="0">
                  <a:pos x="28" y="20"/>
                </a:cxn>
                <a:cxn ang="0">
                  <a:pos x="48" y="12"/>
                </a:cxn>
                <a:cxn ang="0">
                  <a:pos x="56" y="14"/>
                </a:cxn>
                <a:cxn ang="0">
                  <a:pos x="62" y="10"/>
                </a:cxn>
                <a:cxn ang="0">
                  <a:pos x="70" y="4"/>
                </a:cxn>
                <a:cxn ang="0">
                  <a:pos x="78" y="0"/>
                </a:cxn>
                <a:cxn ang="0">
                  <a:pos x="90" y="0"/>
                </a:cxn>
                <a:cxn ang="0">
                  <a:pos x="98" y="8"/>
                </a:cxn>
                <a:cxn ang="0">
                  <a:pos x="106" y="12"/>
                </a:cxn>
                <a:cxn ang="0">
                  <a:pos x="108" y="28"/>
                </a:cxn>
                <a:cxn ang="0">
                  <a:pos x="98" y="34"/>
                </a:cxn>
                <a:cxn ang="0">
                  <a:pos x="98" y="44"/>
                </a:cxn>
                <a:cxn ang="0">
                  <a:pos x="100" y="58"/>
                </a:cxn>
                <a:cxn ang="0">
                  <a:pos x="108" y="66"/>
                </a:cxn>
                <a:cxn ang="0">
                  <a:pos x="114" y="78"/>
                </a:cxn>
                <a:cxn ang="0">
                  <a:pos x="126" y="92"/>
                </a:cxn>
                <a:cxn ang="0">
                  <a:pos x="136" y="102"/>
                </a:cxn>
                <a:cxn ang="0">
                  <a:pos x="150" y="106"/>
                </a:cxn>
                <a:cxn ang="0">
                  <a:pos x="160" y="114"/>
                </a:cxn>
                <a:cxn ang="0">
                  <a:pos x="168" y="122"/>
                </a:cxn>
                <a:cxn ang="0">
                  <a:pos x="186" y="130"/>
                </a:cxn>
                <a:cxn ang="0">
                  <a:pos x="194" y="144"/>
                </a:cxn>
                <a:cxn ang="0">
                  <a:pos x="190" y="152"/>
                </a:cxn>
                <a:cxn ang="0">
                  <a:pos x="182" y="144"/>
                </a:cxn>
                <a:cxn ang="0">
                  <a:pos x="172" y="140"/>
                </a:cxn>
                <a:cxn ang="0">
                  <a:pos x="170" y="148"/>
                </a:cxn>
                <a:cxn ang="0">
                  <a:pos x="176" y="166"/>
                </a:cxn>
                <a:cxn ang="0">
                  <a:pos x="162" y="182"/>
                </a:cxn>
                <a:cxn ang="0">
                  <a:pos x="144" y="182"/>
                </a:cxn>
                <a:cxn ang="0">
                  <a:pos x="152" y="146"/>
                </a:cxn>
                <a:cxn ang="0">
                  <a:pos x="124" y="126"/>
                </a:cxn>
                <a:cxn ang="0">
                  <a:pos x="114" y="122"/>
                </a:cxn>
                <a:cxn ang="0">
                  <a:pos x="106" y="114"/>
                </a:cxn>
                <a:cxn ang="0">
                  <a:pos x="98" y="108"/>
                </a:cxn>
                <a:cxn ang="0">
                  <a:pos x="92" y="100"/>
                </a:cxn>
                <a:cxn ang="0">
                  <a:pos x="76" y="94"/>
                </a:cxn>
                <a:cxn ang="0">
                  <a:pos x="70" y="76"/>
                </a:cxn>
                <a:cxn ang="0">
                  <a:pos x="64" y="64"/>
                </a:cxn>
                <a:cxn ang="0">
                  <a:pos x="50" y="56"/>
                </a:cxn>
                <a:cxn ang="0">
                  <a:pos x="38" y="60"/>
                </a:cxn>
                <a:cxn ang="0">
                  <a:pos x="34" y="66"/>
                </a:cxn>
                <a:cxn ang="0">
                  <a:pos x="0" y="50"/>
                </a:cxn>
                <a:cxn ang="0">
                  <a:pos x="24" y="18"/>
                </a:cxn>
              </a:cxnLst>
              <a:rect l="0" t="0" r="r" b="b"/>
              <a:pathLst>
                <a:path w="195" h="189">
                  <a:moveTo>
                    <a:pt x="24" y="18"/>
                  </a:moveTo>
                  <a:lnTo>
                    <a:pt x="28" y="20"/>
                  </a:lnTo>
                  <a:lnTo>
                    <a:pt x="44" y="10"/>
                  </a:lnTo>
                  <a:lnTo>
                    <a:pt x="48" y="12"/>
                  </a:lnTo>
                  <a:lnTo>
                    <a:pt x="50" y="16"/>
                  </a:lnTo>
                  <a:lnTo>
                    <a:pt x="56" y="14"/>
                  </a:lnTo>
                  <a:lnTo>
                    <a:pt x="58" y="12"/>
                  </a:lnTo>
                  <a:lnTo>
                    <a:pt x="62" y="10"/>
                  </a:lnTo>
                  <a:lnTo>
                    <a:pt x="66" y="8"/>
                  </a:lnTo>
                  <a:lnTo>
                    <a:pt x="70" y="4"/>
                  </a:lnTo>
                  <a:lnTo>
                    <a:pt x="74" y="0"/>
                  </a:lnTo>
                  <a:lnTo>
                    <a:pt x="78" y="0"/>
                  </a:lnTo>
                  <a:lnTo>
                    <a:pt x="86" y="0"/>
                  </a:lnTo>
                  <a:lnTo>
                    <a:pt x="90" y="0"/>
                  </a:lnTo>
                  <a:lnTo>
                    <a:pt x="94" y="4"/>
                  </a:lnTo>
                  <a:lnTo>
                    <a:pt x="98" y="8"/>
                  </a:lnTo>
                  <a:lnTo>
                    <a:pt x="102" y="10"/>
                  </a:lnTo>
                  <a:lnTo>
                    <a:pt x="106" y="12"/>
                  </a:lnTo>
                  <a:lnTo>
                    <a:pt x="108" y="20"/>
                  </a:lnTo>
                  <a:lnTo>
                    <a:pt x="108" y="28"/>
                  </a:lnTo>
                  <a:lnTo>
                    <a:pt x="104" y="32"/>
                  </a:lnTo>
                  <a:lnTo>
                    <a:pt x="98" y="34"/>
                  </a:lnTo>
                  <a:lnTo>
                    <a:pt x="98" y="40"/>
                  </a:lnTo>
                  <a:lnTo>
                    <a:pt x="98" y="44"/>
                  </a:lnTo>
                  <a:lnTo>
                    <a:pt x="98" y="52"/>
                  </a:lnTo>
                  <a:lnTo>
                    <a:pt x="100" y="58"/>
                  </a:lnTo>
                  <a:lnTo>
                    <a:pt x="104" y="62"/>
                  </a:lnTo>
                  <a:lnTo>
                    <a:pt x="108" y="66"/>
                  </a:lnTo>
                  <a:lnTo>
                    <a:pt x="112" y="72"/>
                  </a:lnTo>
                  <a:lnTo>
                    <a:pt x="114" y="78"/>
                  </a:lnTo>
                  <a:lnTo>
                    <a:pt x="118" y="86"/>
                  </a:lnTo>
                  <a:lnTo>
                    <a:pt x="126" y="92"/>
                  </a:lnTo>
                  <a:lnTo>
                    <a:pt x="130" y="98"/>
                  </a:lnTo>
                  <a:lnTo>
                    <a:pt x="136" y="102"/>
                  </a:lnTo>
                  <a:lnTo>
                    <a:pt x="142" y="106"/>
                  </a:lnTo>
                  <a:lnTo>
                    <a:pt x="150" y="106"/>
                  </a:lnTo>
                  <a:lnTo>
                    <a:pt x="158" y="106"/>
                  </a:lnTo>
                  <a:lnTo>
                    <a:pt x="160" y="114"/>
                  </a:lnTo>
                  <a:lnTo>
                    <a:pt x="162" y="118"/>
                  </a:lnTo>
                  <a:lnTo>
                    <a:pt x="168" y="122"/>
                  </a:lnTo>
                  <a:lnTo>
                    <a:pt x="178" y="126"/>
                  </a:lnTo>
                  <a:lnTo>
                    <a:pt x="186" y="130"/>
                  </a:lnTo>
                  <a:lnTo>
                    <a:pt x="192" y="136"/>
                  </a:lnTo>
                  <a:lnTo>
                    <a:pt x="194" y="144"/>
                  </a:lnTo>
                  <a:lnTo>
                    <a:pt x="194" y="148"/>
                  </a:lnTo>
                  <a:lnTo>
                    <a:pt x="190" y="152"/>
                  </a:lnTo>
                  <a:lnTo>
                    <a:pt x="186" y="146"/>
                  </a:lnTo>
                  <a:lnTo>
                    <a:pt x="182" y="144"/>
                  </a:lnTo>
                  <a:lnTo>
                    <a:pt x="178" y="140"/>
                  </a:lnTo>
                  <a:lnTo>
                    <a:pt x="172" y="140"/>
                  </a:lnTo>
                  <a:lnTo>
                    <a:pt x="168" y="142"/>
                  </a:lnTo>
                  <a:lnTo>
                    <a:pt x="170" y="148"/>
                  </a:lnTo>
                  <a:lnTo>
                    <a:pt x="176" y="156"/>
                  </a:lnTo>
                  <a:lnTo>
                    <a:pt x="176" y="166"/>
                  </a:lnTo>
                  <a:lnTo>
                    <a:pt x="166" y="176"/>
                  </a:lnTo>
                  <a:lnTo>
                    <a:pt x="162" y="182"/>
                  </a:lnTo>
                  <a:lnTo>
                    <a:pt x="154" y="188"/>
                  </a:lnTo>
                  <a:lnTo>
                    <a:pt x="144" y="182"/>
                  </a:lnTo>
                  <a:lnTo>
                    <a:pt x="160" y="168"/>
                  </a:lnTo>
                  <a:lnTo>
                    <a:pt x="152" y="146"/>
                  </a:lnTo>
                  <a:lnTo>
                    <a:pt x="144" y="144"/>
                  </a:lnTo>
                  <a:lnTo>
                    <a:pt x="124" y="126"/>
                  </a:lnTo>
                  <a:lnTo>
                    <a:pt x="118" y="124"/>
                  </a:lnTo>
                  <a:lnTo>
                    <a:pt x="114" y="122"/>
                  </a:lnTo>
                  <a:lnTo>
                    <a:pt x="108" y="118"/>
                  </a:lnTo>
                  <a:lnTo>
                    <a:pt x="106" y="114"/>
                  </a:lnTo>
                  <a:lnTo>
                    <a:pt x="102" y="112"/>
                  </a:lnTo>
                  <a:lnTo>
                    <a:pt x="98" y="108"/>
                  </a:lnTo>
                  <a:lnTo>
                    <a:pt x="98" y="102"/>
                  </a:lnTo>
                  <a:lnTo>
                    <a:pt x="92" y="100"/>
                  </a:lnTo>
                  <a:lnTo>
                    <a:pt x="80" y="100"/>
                  </a:lnTo>
                  <a:lnTo>
                    <a:pt x="76" y="94"/>
                  </a:lnTo>
                  <a:lnTo>
                    <a:pt x="72" y="84"/>
                  </a:lnTo>
                  <a:lnTo>
                    <a:pt x="70" y="76"/>
                  </a:lnTo>
                  <a:lnTo>
                    <a:pt x="68" y="70"/>
                  </a:lnTo>
                  <a:lnTo>
                    <a:pt x="64" y="64"/>
                  </a:lnTo>
                  <a:lnTo>
                    <a:pt x="58" y="58"/>
                  </a:lnTo>
                  <a:lnTo>
                    <a:pt x="50" y="56"/>
                  </a:lnTo>
                  <a:lnTo>
                    <a:pt x="40" y="56"/>
                  </a:lnTo>
                  <a:lnTo>
                    <a:pt x="38" y="60"/>
                  </a:lnTo>
                  <a:lnTo>
                    <a:pt x="38" y="64"/>
                  </a:lnTo>
                  <a:lnTo>
                    <a:pt x="34" y="66"/>
                  </a:lnTo>
                  <a:lnTo>
                    <a:pt x="28" y="66"/>
                  </a:lnTo>
                  <a:lnTo>
                    <a:pt x="0" y="50"/>
                  </a:lnTo>
                  <a:lnTo>
                    <a:pt x="2" y="30"/>
                  </a:lnTo>
                  <a:lnTo>
                    <a:pt x="24"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7" name="Freeform 508"/>
            <p:cNvSpPr>
              <a:spLocks/>
            </p:cNvSpPr>
            <p:nvPr/>
          </p:nvSpPr>
          <p:spPr bwMode="ltGray">
            <a:xfrm>
              <a:off x="4155094" y="3150948"/>
              <a:ext cx="33290" cy="48937"/>
            </a:xfrm>
            <a:custGeom>
              <a:avLst/>
              <a:gdLst/>
              <a:ahLst/>
              <a:cxnLst>
                <a:cxn ang="0">
                  <a:pos x="20" y="0"/>
                </a:cxn>
                <a:cxn ang="0">
                  <a:pos x="22" y="0"/>
                </a:cxn>
                <a:cxn ang="0">
                  <a:pos x="20" y="10"/>
                </a:cxn>
                <a:cxn ang="0">
                  <a:pos x="20" y="16"/>
                </a:cxn>
                <a:cxn ang="0">
                  <a:pos x="20" y="18"/>
                </a:cxn>
                <a:cxn ang="0">
                  <a:pos x="18" y="20"/>
                </a:cxn>
                <a:cxn ang="0">
                  <a:pos x="12" y="24"/>
                </a:cxn>
                <a:cxn ang="0">
                  <a:pos x="4" y="28"/>
                </a:cxn>
                <a:cxn ang="0">
                  <a:pos x="0" y="26"/>
                </a:cxn>
                <a:cxn ang="0">
                  <a:pos x="0" y="8"/>
                </a:cxn>
                <a:cxn ang="0">
                  <a:pos x="6" y="2"/>
                </a:cxn>
                <a:cxn ang="0">
                  <a:pos x="20" y="0"/>
                </a:cxn>
              </a:cxnLst>
              <a:rect l="0" t="0" r="r" b="b"/>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8" name="Freeform 509"/>
            <p:cNvSpPr>
              <a:spLocks/>
            </p:cNvSpPr>
            <p:nvPr/>
          </p:nvSpPr>
          <p:spPr bwMode="ltGray">
            <a:xfrm>
              <a:off x="4117463" y="3110909"/>
              <a:ext cx="95525" cy="84528"/>
            </a:xfrm>
            <a:custGeom>
              <a:avLst/>
              <a:gdLst/>
              <a:ahLst/>
              <a:cxnLst>
                <a:cxn ang="0">
                  <a:pos x="0" y="8"/>
                </a:cxn>
                <a:cxn ang="0">
                  <a:pos x="10" y="0"/>
                </a:cxn>
                <a:cxn ang="0">
                  <a:pos x="22" y="2"/>
                </a:cxn>
                <a:cxn ang="0">
                  <a:pos x="30" y="0"/>
                </a:cxn>
                <a:cxn ang="0">
                  <a:pos x="34" y="0"/>
                </a:cxn>
                <a:cxn ang="0">
                  <a:pos x="38" y="0"/>
                </a:cxn>
                <a:cxn ang="0">
                  <a:pos x="48" y="0"/>
                </a:cxn>
                <a:cxn ang="0">
                  <a:pos x="52" y="2"/>
                </a:cxn>
                <a:cxn ang="0">
                  <a:pos x="52" y="6"/>
                </a:cxn>
                <a:cxn ang="0">
                  <a:pos x="52" y="10"/>
                </a:cxn>
                <a:cxn ang="0">
                  <a:pos x="54" y="14"/>
                </a:cxn>
                <a:cxn ang="0">
                  <a:pos x="56" y="14"/>
                </a:cxn>
                <a:cxn ang="0">
                  <a:pos x="60" y="16"/>
                </a:cxn>
                <a:cxn ang="0">
                  <a:pos x="64" y="18"/>
                </a:cxn>
                <a:cxn ang="0">
                  <a:pos x="66" y="22"/>
                </a:cxn>
                <a:cxn ang="0">
                  <a:pos x="62" y="24"/>
                </a:cxn>
                <a:cxn ang="0">
                  <a:pos x="58" y="26"/>
                </a:cxn>
                <a:cxn ang="0">
                  <a:pos x="54" y="28"/>
                </a:cxn>
                <a:cxn ang="0">
                  <a:pos x="52" y="30"/>
                </a:cxn>
                <a:cxn ang="0">
                  <a:pos x="50" y="34"/>
                </a:cxn>
                <a:cxn ang="0">
                  <a:pos x="48" y="38"/>
                </a:cxn>
                <a:cxn ang="0">
                  <a:pos x="48" y="40"/>
                </a:cxn>
                <a:cxn ang="0">
                  <a:pos x="48" y="46"/>
                </a:cxn>
                <a:cxn ang="0">
                  <a:pos x="48" y="48"/>
                </a:cxn>
                <a:cxn ang="0">
                  <a:pos x="36" y="48"/>
                </a:cxn>
                <a:cxn ang="0">
                  <a:pos x="22" y="34"/>
                </a:cxn>
                <a:cxn ang="0">
                  <a:pos x="6" y="14"/>
                </a:cxn>
                <a:cxn ang="0">
                  <a:pos x="0" y="10"/>
                </a:cxn>
                <a:cxn ang="0">
                  <a:pos x="0" y="8"/>
                </a:cxn>
              </a:cxnLst>
              <a:rect l="0" t="0" r="r" b="b"/>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499" name="Freeform 511"/>
            <p:cNvSpPr>
              <a:spLocks/>
            </p:cNvSpPr>
            <p:nvPr/>
          </p:nvSpPr>
          <p:spPr bwMode="ltGray">
            <a:xfrm>
              <a:off x="4094304" y="3518717"/>
              <a:ext cx="26052" cy="34107"/>
            </a:xfrm>
            <a:custGeom>
              <a:avLst/>
              <a:gdLst/>
              <a:ahLst/>
              <a:cxnLst>
                <a:cxn ang="0">
                  <a:pos x="0" y="8"/>
                </a:cxn>
                <a:cxn ang="0">
                  <a:pos x="8" y="0"/>
                </a:cxn>
                <a:cxn ang="0">
                  <a:pos x="18" y="8"/>
                </a:cxn>
                <a:cxn ang="0">
                  <a:pos x="14" y="18"/>
                </a:cxn>
                <a:cxn ang="0">
                  <a:pos x="0" y="8"/>
                </a:cxn>
              </a:cxnLst>
              <a:rect l="0" t="0" r="r" b="b"/>
              <a:pathLst>
                <a:path w="19" h="19">
                  <a:moveTo>
                    <a:pt x="0" y="8"/>
                  </a:moveTo>
                  <a:lnTo>
                    <a:pt x="8" y="0"/>
                  </a:lnTo>
                  <a:lnTo>
                    <a:pt x="18" y="8"/>
                  </a:lnTo>
                  <a:lnTo>
                    <a:pt x="14" y="18"/>
                  </a:lnTo>
                  <a:lnTo>
                    <a:pt x="0"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0" name="Freeform 512"/>
            <p:cNvSpPr>
              <a:spLocks/>
            </p:cNvSpPr>
            <p:nvPr/>
          </p:nvSpPr>
          <p:spPr bwMode="ltGray">
            <a:xfrm>
              <a:off x="4218777" y="3414911"/>
              <a:ext cx="43421" cy="154225"/>
            </a:xfrm>
            <a:custGeom>
              <a:avLst/>
              <a:gdLst/>
              <a:ahLst/>
              <a:cxnLst>
                <a:cxn ang="0">
                  <a:pos x="8" y="28"/>
                </a:cxn>
                <a:cxn ang="0">
                  <a:pos x="6" y="12"/>
                </a:cxn>
                <a:cxn ang="0">
                  <a:pos x="14" y="4"/>
                </a:cxn>
                <a:cxn ang="0">
                  <a:pos x="22" y="0"/>
                </a:cxn>
                <a:cxn ang="0">
                  <a:pos x="22" y="8"/>
                </a:cxn>
                <a:cxn ang="0">
                  <a:pos x="22" y="18"/>
                </a:cxn>
                <a:cxn ang="0">
                  <a:pos x="22" y="22"/>
                </a:cxn>
                <a:cxn ang="0">
                  <a:pos x="20" y="28"/>
                </a:cxn>
                <a:cxn ang="0">
                  <a:pos x="20" y="32"/>
                </a:cxn>
                <a:cxn ang="0">
                  <a:pos x="22" y="38"/>
                </a:cxn>
                <a:cxn ang="0">
                  <a:pos x="28" y="44"/>
                </a:cxn>
                <a:cxn ang="0">
                  <a:pos x="30" y="56"/>
                </a:cxn>
                <a:cxn ang="0">
                  <a:pos x="26" y="66"/>
                </a:cxn>
                <a:cxn ang="0">
                  <a:pos x="26" y="76"/>
                </a:cxn>
                <a:cxn ang="0">
                  <a:pos x="20" y="82"/>
                </a:cxn>
                <a:cxn ang="0">
                  <a:pos x="14" y="88"/>
                </a:cxn>
                <a:cxn ang="0">
                  <a:pos x="8" y="90"/>
                </a:cxn>
                <a:cxn ang="0">
                  <a:pos x="4" y="80"/>
                </a:cxn>
                <a:cxn ang="0">
                  <a:pos x="4" y="74"/>
                </a:cxn>
                <a:cxn ang="0">
                  <a:pos x="6" y="64"/>
                </a:cxn>
                <a:cxn ang="0">
                  <a:pos x="4" y="58"/>
                </a:cxn>
                <a:cxn ang="0">
                  <a:pos x="0" y="50"/>
                </a:cxn>
                <a:cxn ang="0">
                  <a:pos x="2" y="44"/>
                </a:cxn>
                <a:cxn ang="0">
                  <a:pos x="8" y="40"/>
                </a:cxn>
                <a:cxn ang="0">
                  <a:pos x="14" y="32"/>
                </a:cxn>
                <a:cxn ang="0">
                  <a:pos x="8" y="28"/>
                </a:cxn>
              </a:cxnLst>
              <a:rect l="0" t="0" r="r" b="b"/>
              <a:pathLst>
                <a:path w="31" h="91">
                  <a:moveTo>
                    <a:pt x="8" y="28"/>
                  </a:moveTo>
                  <a:lnTo>
                    <a:pt x="6" y="12"/>
                  </a:lnTo>
                  <a:lnTo>
                    <a:pt x="14" y="4"/>
                  </a:lnTo>
                  <a:lnTo>
                    <a:pt x="22" y="0"/>
                  </a:lnTo>
                  <a:lnTo>
                    <a:pt x="22" y="8"/>
                  </a:lnTo>
                  <a:lnTo>
                    <a:pt x="22" y="18"/>
                  </a:lnTo>
                  <a:lnTo>
                    <a:pt x="22" y="22"/>
                  </a:lnTo>
                  <a:lnTo>
                    <a:pt x="20" y="28"/>
                  </a:lnTo>
                  <a:lnTo>
                    <a:pt x="20" y="32"/>
                  </a:lnTo>
                  <a:lnTo>
                    <a:pt x="22" y="38"/>
                  </a:lnTo>
                  <a:lnTo>
                    <a:pt x="28" y="44"/>
                  </a:lnTo>
                  <a:lnTo>
                    <a:pt x="30" y="56"/>
                  </a:lnTo>
                  <a:lnTo>
                    <a:pt x="26" y="66"/>
                  </a:lnTo>
                  <a:lnTo>
                    <a:pt x="26" y="76"/>
                  </a:lnTo>
                  <a:lnTo>
                    <a:pt x="20" y="82"/>
                  </a:lnTo>
                  <a:lnTo>
                    <a:pt x="14" y="88"/>
                  </a:lnTo>
                  <a:lnTo>
                    <a:pt x="8" y="90"/>
                  </a:lnTo>
                  <a:lnTo>
                    <a:pt x="4" y="80"/>
                  </a:lnTo>
                  <a:lnTo>
                    <a:pt x="4" y="74"/>
                  </a:lnTo>
                  <a:lnTo>
                    <a:pt x="6" y="64"/>
                  </a:lnTo>
                  <a:lnTo>
                    <a:pt x="4" y="58"/>
                  </a:lnTo>
                  <a:lnTo>
                    <a:pt x="0" y="50"/>
                  </a:lnTo>
                  <a:lnTo>
                    <a:pt x="2" y="44"/>
                  </a:lnTo>
                  <a:lnTo>
                    <a:pt x="8" y="40"/>
                  </a:lnTo>
                  <a:lnTo>
                    <a:pt x="14" y="32"/>
                  </a:lnTo>
                  <a:lnTo>
                    <a:pt x="8"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1" name="Freeform 513"/>
            <p:cNvSpPr>
              <a:spLocks/>
            </p:cNvSpPr>
            <p:nvPr/>
          </p:nvSpPr>
          <p:spPr bwMode="ltGray">
            <a:xfrm>
              <a:off x="4267987" y="2929990"/>
              <a:ext cx="36184" cy="69699"/>
            </a:xfrm>
            <a:custGeom>
              <a:avLst/>
              <a:gdLst/>
              <a:ahLst/>
              <a:cxnLst>
                <a:cxn ang="0">
                  <a:pos x="0" y="32"/>
                </a:cxn>
                <a:cxn ang="0">
                  <a:pos x="4" y="28"/>
                </a:cxn>
                <a:cxn ang="0">
                  <a:pos x="6" y="16"/>
                </a:cxn>
                <a:cxn ang="0">
                  <a:pos x="2" y="4"/>
                </a:cxn>
                <a:cxn ang="0">
                  <a:pos x="6" y="0"/>
                </a:cxn>
                <a:cxn ang="0">
                  <a:pos x="10" y="0"/>
                </a:cxn>
                <a:cxn ang="0">
                  <a:pos x="18" y="0"/>
                </a:cxn>
                <a:cxn ang="0">
                  <a:pos x="20" y="0"/>
                </a:cxn>
                <a:cxn ang="0">
                  <a:pos x="24" y="4"/>
                </a:cxn>
                <a:cxn ang="0">
                  <a:pos x="24" y="8"/>
                </a:cxn>
                <a:cxn ang="0">
                  <a:pos x="26" y="12"/>
                </a:cxn>
                <a:cxn ang="0">
                  <a:pos x="26" y="18"/>
                </a:cxn>
                <a:cxn ang="0">
                  <a:pos x="24" y="22"/>
                </a:cxn>
                <a:cxn ang="0">
                  <a:pos x="22" y="24"/>
                </a:cxn>
                <a:cxn ang="0">
                  <a:pos x="18" y="28"/>
                </a:cxn>
                <a:cxn ang="0">
                  <a:pos x="14" y="30"/>
                </a:cxn>
                <a:cxn ang="0">
                  <a:pos x="12" y="36"/>
                </a:cxn>
                <a:cxn ang="0">
                  <a:pos x="10" y="40"/>
                </a:cxn>
                <a:cxn ang="0">
                  <a:pos x="6" y="38"/>
                </a:cxn>
                <a:cxn ang="0">
                  <a:pos x="2" y="36"/>
                </a:cxn>
                <a:cxn ang="0">
                  <a:pos x="0" y="32"/>
                </a:cxn>
              </a:cxnLst>
              <a:rect l="0" t="0" r="r" b="b"/>
              <a:pathLst>
                <a:path w="27" h="41">
                  <a:moveTo>
                    <a:pt x="0" y="32"/>
                  </a:moveTo>
                  <a:lnTo>
                    <a:pt x="4" y="28"/>
                  </a:lnTo>
                  <a:lnTo>
                    <a:pt x="6" y="16"/>
                  </a:lnTo>
                  <a:lnTo>
                    <a:pt x="2" y="4"/>
                  </a:lnTo>
                  <a:lnTo>
                    <a:pt x="6" y="0"/>
                  </a:lnTo>
                  <a:lnTo>
                    <a:pt x="10" y="0"/>
                  </a:lnTo>
                  <a:lnTo>
                    <a:pt x="18" y="0"/>
                  </a:lnTo>
                  <a:lnTo>
                    <a:pt x="20" y="0"/>
                  </a:lnTo>
                  <a:lnTo>
                    <a:pt x="24" y="4"/>
                  </a:lnTo>
                  <a:lnTo>
                    <a:pt x="24" y="8"/>
                  </a:lnTo>
                  <a:lnTo>
                    <a:pt x="26" y="12"/>
                  </a:lnTo>
                  <a:lnTo>
                    <a:pt x="26" y="18"/>
                  </a:lnTo>
                  <a:lnTo>
                    <a:pt x="24" y="22"/>
                  </a:lnTo>
                  <a:lnTo>
                    <a:pt x="22" y="24"/>
                  </a:lnTo>
                  <a:lnTo>
                    <a:pt x="18" y="28"/>
                  </a:lnTo>
                  <a:lnTo>
                    <a:pt x="14" y="30"/>
                  </a:lnTo>
                  <a:lnTo>
                    <a:pt x="12" y="36"/>
                  </a:lnTo>
                  <a:lnTo>
                    <a:pt x="10" y="40"/>
                  </a:lnTo>
                  <a:lnTo>
                    <a:pt x="6" y="38"/>
                  </a:lnTo>
                  <a:lnTo>
                    <a:pt x="2" y="36"/>
                  </a:lnTo>
                  <a:lnTo>
                    <a:pt x="0" y="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2" name="Freeform 515"/>
            <p:cNvSpPr>
              <a:spLocks/>
            </p:cNvSpPr>
            <p:nvPr/>
          </p:nvSpPr>
          <p:spPr bwMode="ltGray">
            <a:xfrm>
              <a:off x="4453247" y="2338298"/>
              <a:ext cx="227234" cy="444881"/>
            </a:xfrm>
            <a:custGeom>
              <a:avLst/>
              <a:gdLst/>
              <a:ahLst/>
              <a:cxnLst>
                <a:cxn ang="0">
                  <a:pos x="6" y="24"/>
                </a:cxn>
                <a:cxn ang="0">
                  <a:pos x="28" y="36"/>
                </a:cxn>
                <a:cxn ang="0">
                  <a:pos x="36" y="36"/>
                </a:cxn>
                <a:cxn ang="0">
                  <a:pos x="46" y="30"/>
                </a:cxn>
                <a:cxn ang="0">
                  <a:pos x="54" y="36"/>
                </a:cxn>
                <a:cxn ang="0">
                  <a:pos x="64" y="36"/>
                </a:cxn>
                <a:cxn ang="0">
                  <a:pos x="70" y="22"/>
                </a:cxn>
                <a:cxn ang="0">
                  <a:pos x="72" y="8"/>
                </a:cxn>
                <a:cxn ang="0">
                  <a:pos x="92" y="2"/>
                </a:cxn>
                <a:cxn ang="0">
                  <a:pos x="110" y="8"/>
                </a:cxn>
                <a:cxn ang="0">
                  <a:pos x="116" y="20"/>
                </a:cxn>
                <a:cxn ang="0">
                  <a:pos x="110" y="28"/>
                </a:cxn>
                <a:cxn ang="0">
                  <a:pos x="108" y="38"/>
                </a:cxn>
                <a:cxn ang="0">
                  <a:pos x="104" y="48"/>
                </a:cxn>
                <a:cxn ang="0">
                  <a:pos x="118" y="54"/>
                </a:cxn>
                <a:cxn ang="0">
                  <a:pos x="126" y="92"/>
                </a:cxn>
                <a:cxn ang="0">
                  <a:pos x="134" y="100"/>
                </a:cxn>
                <a:cxn ang="0">
                  <a:pos x="138" y="112"/>
                </a:cxn>
                <a:cxn ang="0">
                  <a:pos x="136" y="124"/>
                </a:cxn>
                <a:cxn ang="0">
                  <a:pos x="134" y="136"/>
                </a:cxn>
                <a:cxn ang="0">
                  <a:pos x="138" y="144"/>
                </a:cxn>
                <a:cxn ang="0">
                  <a:pos x="140" y="160"/>
                </a:cxn>
                <a:cxn ang="0">
                  <a:pos x="146" y="174"/>
                </a:cxn>
                <a:cxn ang="0">
                  <a:pos x="158" y="184"/>
                </a:cxn>
                <a:cxn ang="0">
                  <a:pos x="152" y="190"/>
                </a:cxn>
                <a:cxn ang="0">
                  <a:pos x="144" y="198"/>
                </a:cxn>
                <a:cxn ang="0">
                  <a:pos x="140" y="212"/>
                </a:cxn>
                <a:cxn ang="0">
                  <a:pos x="134" y="226"/>
                </a:cxn>
                <a:cxn ang="0">
                  <a:pos x="122" y="238"/>
                </a:cxn>
                <a:cxn ang="0">
                  <a:pos x="114" y="244"/>
                </a:cxn>
                <a:cxn ang="0">
                  <a:pos x="98" y="244"/>
                </a:cxn>
                <a:cxn ang="0">
                  <a:pos x="80" y="248"/>
                </a:cxn>
                <a:cxn ang="0">
                  <a:pos x="64" y="256"/>
                </a:cxn>
                <a:cxn ang="0">
                  <a:pos x="48" y="260"/>
                </a:cxn>
                <a:cxn ang="0">
                  <a:pos x="36" y="258"/>
                </a:cxn>
                <a:cxn ang="0">
                  <a:pos x="30" y="244"/>
                </a:cxn>
                <a:cxn ang="0">
                  <a:pos x="18" y="244"/>
                </a:cxn>
                <a:cxn ang="0">
                  <a:pos x="12" y="226"/>
                </a:cxn>
                <a:cxn ang="0">
                  <a:pos x="10" y="210"/>
                </a:cxn>
                <a:cxn ang="0">
                  <a:pos x="8" y="190"/>
                </a:cxn>
                <a:cxn ang="0">
                  <a:pos x="18" y="176"/>
                </a:cxn>
                <a:cxn ang="0">
                  <a:pos x="40" y="158"/>
                </a:cxn>
                <a:cxn ang="0">
                  <a:pos x="50" y="148"/>
                </a:cxn>
                <a:cxn ang="0">
                  <a:pos x="58" y="138"/>
                </a:cxn>
                <a:cxn ang="0">
                  <a:pos x="70" y="134"/>
                </a:cxn>
                <a:cxn ang="0">
                  <a:pos x="66" y="120"/>
                </a:cxn>
                <a:cxn ang="0">
                  <a:pos x="54" y="112"/>
                </a:cxn>
                <a:cxn ang="0">
                  <a:pos x="42" y="108"/>
                </a:cxn>
                <a:cxn ang="0">
                  <a:pos x="14" y="74"/>
                </a:cxn>
                <a:cxn ang="0">
                  <a:pos x="4" y="28"/>
                </a:cxn>
              </a:cxnLst>
              <a:rect l="0" t="0" r="r" b="b"/>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3" name="Freeform 516"/>
            <p:cNvSpPr>
              <a:spLocks/>
            </p:cNvSpPr>
            <p:nvPr/>
          </p:nvSpPr>
          <p:spPr bwMode="ltGray">
            <a:xfrm>
              <a:off x="4267987" y="2384269"/>
              <a:ext cx="260523" cy="572414"/>
            </a:xfrm>
            <a:custGeom>
              <a:avLst/>
              <a:gdLst/>
              <a:ahLst/>
              <a:cxnLst>
                <a:cxn ang="0">
                  <a:pos x="14" y="236"/>
                </a:cxn>
                <a:cxn ang="0">
                  <a:pos x="24" y="220"/>
                </a:cxn>
                <a:cxn ang="0">
                  <a:pos x="30" y="202"/>
                </a:cxn>
                <a:cxn ang="0">
                  <a:pos x="18" y="188"/>
                </a:cxn>
                <a:cxn ang="0">
                  <a:pos x="14" y="170"/>
                </a:cxn>
                <a:cxn ang="0">
                  <a:pos x="14" y="138"/>
                </a:cxn>
                <a:cxn ang="0">
                  <a:pos x="26" y="128"/>
                </a:cxn>
                <a:cxn ang="0">
                  <a:pos x="40" y="132"/>
                </a:cxn>
                <a:cxn ang="0">
                  <a:pos x="38" y="114"/>
                </a:cxn>
                <a:cxn ang="0">
                  <a:pos x="44" y="84"/>
                </a:cxn>
                <a:cxn ang="0">
                  <a:pos x="62" y="72"/>
                </a:cxn>
                <a:cxn ang="0">
                  <a:pos x="72" y="56"/>
                </a:cxn>
                <a:cxn ang="0">
                  <a:pos x="74" y="34"/>
                </a:cxn>
                <a:cxn ang="0">
                  <a:pos x="88" y="26"/>
                </a:cxn>
                <a:cxn ang="0">
                  <a:pos x="94" y="22"/>
                </a:cxn>
                <a:cxn ang="0">
                  <a:pos x="98" y="14"/>
                </a:cxn>
                <a:cxn ang="0">
                  <a:pos x="118" y="14"/>
                </a:cxn>
                <a:cxn ang="0">
                  <a:pos x="132" y="0"/>
                </a:cxn>
                <a:cxn ang="0">
                  <a:pos x="148" y="14"/>
                </a:cxn>
                <a:cxn ang="0">
                  <a:pos x="168" y="28"/>
                </a:cxn>
                <a:cxn ang="0">
                  <a:pos x="170" y="44"/>
                </a:cxn>
                <a:cxn ang="0">
                  <a:pos x="174" y="68"/>
                </a:cxn>
                <a:cxn ang="0">
                  <a:pos x="174" y="84"/>
                </a:cxn>
                <a:cxn ang="0">
                  <a:pos x="150" y="90"/>
                </a:cxn>
                <a:cxn ang="0">
                  <a:pos x="140" y="110"/>
                </a:cxn>
                <a:cxn ang="0">
                  <a:pos x="134" y="132"/>
                </a:cxn>
                <a:cxn ang="0">
                  <a:pos x="118" y="146"/>
                </a:cxn>
                <a:cxn ang="0">
                  <a:pos x="94" y="156"/>
                </a:cxn>
                <a:cxn ang="0">
                  <a:pos x="88" y="182"/>
                </a:cxn>
                <a:cxn ang="0">
                  <a:pos x="86" y="202"/>
                </a:cxn>
                <a:cxn ang="0">
                  <a:pos x="98" y="216"/>
                </a:cxn>
                <a:cxn ang="0">
                  <a:pos x="112" y="232"/>
                </a:cxn>
                <a:cxn ang="0">
                  <a:pos x="104" y="250"/>
                </a:cxn>
                <a:cxn ang="0">
                  <a:pos x="86" y="262"/>
                </a:cxn>
                <a:cxn ang="0">
                  <a:pos x="82" y="286"/>
                </a:cxn>
                <a:cxn ang="0">
                  <a:pos x="84" y="304"/>
                </a:cxn>
                <a:cxn ang="0">
                  <a:pos x="66" y="318"/>
                </a:cxn>
                <a:cxn ang="0">
                  <a:pos x="40" y="336"/>
                </a:cxn>
                <a:cxn ang="0">
                  <a:pos x="26" y="316"/>
                </a:cxn>
                <a:cxn ang="0">
                  <a:pos x="18" y="296"/>
                </a:cxn>
                <a:cxn ang="0">
                  <a:pos x="12" y="278"/>
                </a:cxn>
                <a:cxn ang="0">
                  <a:pos x="2" y="264"/>
                </a:cxn>
              </a:cxnLst>
              <a:rect l="0" t="0" r="r" b="b"/>
              <a:pathLst>
                <a:path w="181" h="337">
                  <a:moveTo>
                    <a:pt x="2" y="250"/>
                  </a:moveTo>
                  <a:lnTo>
                    <a:pt x="8" y="250"/>
                  </a:lnTo>
                  <a:lnTo>
                    <a:pt x="14" y="236"/>
                  </a:lnTo>
                  <a:lnTo>
                    <a:pt x="24" y="228"/>
                  </a:lnTo>
                  <a:lnTo>
                    <a:pt x="26" y="222"/>
                  </a:lnTo>
                  <a:lnTo>
                    <a:pt x="24" y="220"/>
                  </a:lnTo>
                  <a:lnTo>
                    <a:pt x="24" y="212"/>
                  </a:lnTo>
                  <a:lnTo>
                    <a:pt x="28" y="208"/>
                  </a:lnTo>
                  <a:lnTo>
                    <a:pt x="30" y="202"/>
                  </a:lnTo>
                  <a:lnTo>
                    <a:pt x="28" y="196"/>
                  </a:lnTo>
                  <a:lnTo>
                    <a:pt x="24" y="192"/>
                  </a:lnTo>
                  <a:lnTo>
                    <a:pt x="18" y="188"/>
                  </a:lnTo>
                  <a:lnTo>
                    <a:pt x="18" y="184"/>
                  </a:lnTo>
                  <a:lnTo>
                    <a:pt x="16" y="178"/>
                  </a:lnTo>
                  <a:lnTo>
                    <a:pt x="14" y="170"/>
                  </a:lnTo>
                  <a:lnTo>
                    <a:pt x="14" y="158"/>
                  </a:lnTo>
                  <a:lnTo>
                    <a:pt x="14" y="148"/>
                  </a:lnTo>
                  <a:lnTo>
                    <a:pt x="14" y="138"/>
                  </a:lnTo>
                  <a:lnTo>
                    <a:pt x="18" y="136"/>
                  </a:lnTo>
                  <a:lnTo>
                    <a:pt x="22" y="132"/>
                  </a:lnTo>
                  <a:lnTo>
                    <a:pt x="26" y="128"/>
                  </a:lnTo>
                  <a:lnTo>
                    <a:pt x="30" y="130"/>
                  </a:lnTo>
                  <a:lnTo>
                    <a:pt x="34" y="132"/>
                  </a:lnTo>
                  <a:lnTo>
                    <a:pt x="40" y="132"/>
                  </a:lnTo>
                  <a:lnTo>
                    <a:pt x="44" y="128"/>
                  </a:lnTo>
                  <a:lnTo>
                    <a:pt x="44" y="122"/>
                  </a:lnTo>
                  <a:lnTo>
                    <a:pt x="38" y="114"/>
                  </a:lnTo>
                  <a:lnTo>
                    <a:pt x="34" y="108"/>
                  </a:lnTo>
                  <a:lnTo>
                    <a:pt x="38" y="104"/>
                  </a:lnTo>
                  <a:lnTo>
                    <a:pt x="44" y="84"/>
                  </a:lnTo>
                  <a:lnTo>
                    <a:pt x="48" y="74"/>
                  </a:lnTo>
                  <a:lnTo>
                    <a:pt x="56" y="74"/>
                  </a:lnTo>
                  <a:lnTo>
                    <a:pt x="62" y="72"/>
                  </a:lnTo>
                  <a:lnTo>
                    <a:pt x="66" y="68"/>
                  </a:lnTo>
                  <a:lnTo>
                    <a:pt x="68" y="62"/>
                  </a:lnTo>
                  <a:lnTo>
                    <a:pt x="72" y="56"/>
                  </a:lnTo>
                  <a:lnTo>
                    <a:pt x="70" y="44"/>
                  </a:lnTo>
                  <a:lnTo>
                    <a:pt x="72" y="38"/>
                  </a:lnTo>
                  <a:lnTo>
                    <a:pt x="74" y="34"/>
                  </a:lnTo>
                  <a:lnTo>
                    <a:pt x="78" y="30"/>
                  </a:lnTo>
                  <a:lnTo>
                    <a:pt x="84" y="24"/>
                  </a:lnTo>
                  <a:lnTo>
                    <a:pt x="88" y="26"/>
                  </a:lnTo>
                  <a:lnTo>
                    <a:pt x="90" y="30"/>
                  </a:lnTo>
                  <a:lnTo>
                    <a:pt x="94" y="26"/>
                  </a:lnTo>
                  <a:lnTo>
                    <a:pt x="94" y="22"/>
                  </a:lnTo>
                  <a:lnTo>
                    <a:pt x="94" y="16"/>
                  </a:lnTo>
                  <a:lnTo>
                    <a:pt x="94" y="12"/>
                  </a:lnTo>
                  <a:lnTo>
                    <a:pt x="98" y="14"/>
                  </a:lnTo>
                  <a:lnTo>
                    <a:pt x="104" y="18"/>
                  </a:lnTo>
                  <a:lnTo>
                    <a:pt x="112" y="20"/>
                  </a:lnTo>
                  <a:lnTo>
                    <a:pt x="118" y="14"/>
                  </a:lnTo>
                  <a:lnTo>
                    <a:pt x="118" y="8"/>
                  </a:lnTo>
                  <a:lnTo>
                    <a:pt x="120" y="4"/>
                  </a:lnTo>
                  <a:lnTo>
                    <a:pt x="132" y="0"/>
                  </a:lnTo>
                  <a:lnTo>
                    <a:pt x="138" y="8"/>
                  </a:lnTo>
                  <a:lnTo>
                    <a:pt x="142" y="12"/>
                  </a:lnTo>
                  <a:lnTo>
                    <a:pt x="148" y="14"/>
                  </a:lnTo>
                  <a:lnTo>
                    <a:pt x="158" y="18"/>
                  </a:lnTo>
                  <a:lnTo>
                    <a:pt x="164" y="22"/>
                  </a:lnTo>
                  <a:lnTo>
                    <a:pt x="168" y="28"/>
                  </a:lnTo>
                  <a:lnTo>
                    <a:pt x="166" y="34"/>
                  </a:lnTo>
                  <a:lnTo>
                    <a:pt x="168" y="38"/>
                  </a:lnTo>
                  <a:lnTo>
                    <a:pt x="170" y="44"/>
                  </a:lnTo>
                  <a:lnTo>
                    <a:pt x="170" y="52"/>
                  </a:lnTo>
                  <a:lnTo>
                    <a:pt x="172" y="60"/>
                  </a:lnTo>
                  <a:lnTo>
                    <a:pt x="174" y="68"/>
                  </a:lnTo>
                  <a:lnTo>
                    <a:pt x="176" y="76"/>
                  </a:lnTo>
                  <a:lnTo>
                    <a:pt x="180" y="84"/>
                  </a:lnTo>
                  <a:lnTo>
                    <a:pt x="174" y="84"/>
                  </a:lnTo>
                  <a:lnTo>
                    <a:pt x="166" y="86"/>
                  </a:lnTo>
                  <a:lnTo>
                    <a:pt x="156" y="86"/>
                  </a:lnTo>
                  <a:lnTo>
                    <a:pt x="150" y="90"/>
                  </a:lnTo>
                  <a:lnTo>
                    <a:pt x="144" y="96"/>
                  </a:lnTo>
                  <a:lnTo>
                    <a:pt x="142" y="104"/>
                  </a:lnTo>
                  <a:lnTo>
                    <a:pt x="140" y="110"/>
                  </a:lnTo>
                  <a:lnTo>
                    <a:pt x="142" y="116"/>
                  </a:lnTo>
                  <a:lnTo>
                    <a:pt x="138" y="124"/>
                  </a:lnTo>
                  <a:lnTo>
                    <a:pt x="134" y="132"/>
                  </a:lnTo>
                  <a:lnTo>
                    <a:pt x="130" y="136"/>
                  </a:lnTo>
                  <a:lnTo>
                    <a:pt x="124" y="142"/>
                  </a:lnTo>
                  <a:lnTo>
                    <a:pt x="118" y="146"/>
                  </a:lnTo>
                  <a:lnTo>
                    <a:pt x="110" y="148"/>
                  </a:lnTo>
                  <a:lnTo>
                    <a:pt x="102" y="152"/>
                  </a:lnTo>
                  <a:lnTo>
                    <a:pt x="94" y="156"/>
                  </a:lnTo>
                  <a:lnTo>
                    <a:pt x="92" y="168"/>
                  </a:lnTo>
                  <a:lnTo>
                    <a:pt x="90" y="176"/>
                  </a:lnTo>
                  <a:lnTo>
                    <a:pt x="88" y="182"/>
                  </a:lnTo>
                  <a:lnTo>
                    <a:pt x="88" y="188"/>
                  </a:lnTo>
                  <a:lnTo>
                    <a:pt x="88" y="196"/>
                  </a:lnTo>
                  <a:lnTo>
                    <a:pt x="86" y="202"/>
                  </a:lnTo>
                  <a:lnTo>
                    <a:pt x="88" y="208"/>
                  </a:lnTo>
                  <a:lnTo>
                    <a:pt x="90" y="214"/>
                  </a:lnTo>
                  <a:lnTo>
                    <a:pt x="98" y="216"/>
                  </a:lnTo>
                  <a:lnTo>
                    <a:pt x="104" y="218"/>
                  </a:lnTo>
                  <a:lnTo>
                    <a:pt x="110" y="222"/>
                  </a:lnTo>
                  <a:lnTo>
                    <a:pt x="112" y="232"/>
                  </a:lnTo>
                  <a:lnTo>
                    <a:pt x="110" y="238"/>
                  </a:lnTo>
                  <a:lnTo>
                    <a:pt x="108" y="246"/>
                  </a:lnTo>
                  <a:lnTo>
                    <a:pt x="104" y="250"/>
                  </a:lnTo>
                  <a:lnTo>
                    <a:pt x="100" y="256"/>
                  </a:lnTo>
                  <a:lnTo>
                    <a:pt x="94" y="258"/>
                  </a:lnTo>
                  <a:lnTo>
                    <a:pt x="86" y="262"/>
                  </a:lnTo>
                  <a:lnTo>
                    <a:pt x="82" y="272"/>
                  </a:lnTo>
                  <a:lnTo>
                    <a:pt x="82" y="278"/>
                  </a:lnTo>
                  <a:lnTo>
                    <a:pt x="82" y="286"/>
                  </a:lnTo>
                  <a:lnTo>
                    <a:pt x="82" y="294"/>
                  </a:lnTo>
                  <a:lnTo>
                    <a:pt x="86" y="296"/>
                  </a:lnTo>
                  <a:lnTo>
                    <a:pt x="84" y="304"/>
                  </a:lnTo>
                  <a:lnTo>
                    <a:pt x="78" y="314"/>
                  </a:lnTo>
                  <a:lnTo>
                    <a:pt x="72" y="316"/>
                  </a:lnTo>
                  <a:lnTo>
                    <a:pt x="66" y="318"/>
                  </a:lnTo>
                  <a:lnTo>
                    <a:pt x="60" y="320"/>
                  </a:lnTo>
                  <a:lnTo>
                    <a:pt x="50" y="334"/>
                  </a:lnTo>
                  <a:lnTo>
                    <a:pt x="40" y="336"/>
                  </a:lnTo>
                  <a:lnTo>
                    <a:pt x="32" y="336"/>
                  </a:lnTo>
                  <a:lnTo>
                    <a:pt x="28" y="332"/>
                  </a:lnTo>
                  <a:lnTo>
                    <a:pt x="26" y="316"/>
                  </a:lnTo>
                  <a:lnTo>
                    <a:pt x="26" y="308"/>
                  </a:lnTo>
                  <a:lnTo>
                    <a:pt x="22" y="300"/>
                  </a:lnTo>
                  <a:lnTo>
                    <a:pt x="18" y="296"/>
                  </a:lnTo>
                  <a:lnTo>
                    <a:pt x="14" y="292"/>
                  </a:lnTo>
                  <a:lnTo>
                    <a:pt x="10" y="288"/>
                  </a:lnTo>
                  <a:lnTo>
                    <a:pt x="12" y="278"/>
                  </a:lnTo>
                  <a:lnTo>
                    <a:pt x="12" y="272"/>
                  </a:lnTo>
                  <a:lnTo>
                    <a:pt x="6" y="270"/>
                  </a:lnTo>
                  <a:lnTo>
                    <a:pt x="2" y="264"/>
                  </a:lnTo>
                  <a:lnTo>
                    <a:pt x="0" y="260"/>
                  </a:lnTo>
                  <a:lnTo>
                    <a:pt x="2" y="25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4" name="Freeform 518"/>
            <p:cNvSpPr>
              <a:spLocks/>
            </p:cNvSpPr>
            <p:nvPr/>
          </p:nvSpPr>
          <p:spPr bwMode="ltGray">
            <a:xfrm>
              <a:off x="4493773" y="1952734"/>
              <a:ext cx="3286928" cy="1941165"/>
            </a:xfrm>
            <a:custGeom>
              <a:avLst/>
              <a:gdLst/>
              <a:ahLst/>
              <a:cxnLst>
                <a:cxn ang="0">
                  <a:pos x="216" y="258"/>
                </a:cxn>
                <a:cxn ang="0">
                  <a:pos x="270" y="304"/>
                </a:cxn>
                <a:cxn ang="0">
                  <a:pos x="154" y="308"/>
                </a:cxn>
                <a:cxn ang="0">
                  <a:pos x="204" y="378"/>
                </a:cxn>
                <a:cxn ang="0">
                  <a:pos x="226" y="356"/>
                </a:cxn>
                <a:cxn ang="0">
                  <a:pos x="272" y="330"/>
                </a:cxn>
                <a:cxn ang="0">
                  <a:pos x="324" y="256"/>
                </a:cxn>
                <a:cxn ang="0">
                  <a:pos x="336" y="308"/>
                </a:cxn>
                <a:cxn ang="0">
                  <a:pos x="402" y="272"/>
                </a:cxn>
                <a:cxn ang="0">
                  <a:pos x="438" y="268"/>
                </a:cxn>
                <a:cxn ang="0">
                  <a:pos x="502" y="250"/>
                </a:cxn>
                <a:cxn ang="0">
                  <a:pos x="520" y="230"/>
                </a:cxn>
                <a:cxn ang="0">
                  <a:pos x="542" y="226"/>
                </a:cxn>
                <a:cxn ang="0">
                  <a:pos x="630" y="260"/>
                </a:cxn>
                <a:cxn ang="0">
                  <a:pos x="622" y="232"/>
                </a:cxn>
                <a:cxn ang="0">
                  <a:pos x="626" y="150"/>
                </a:cxn>
                <a:cxn ang="0">
                  <a:pos x="686" y="160"/>
                </a:cxn>
                <a:cxn ang="0">
                  <a:pos x="704" y="300"/>
                </a:cxn>
                <a:cxn ang="0">
                  <a:pos x="756" y="244"/>
                </a:cxn>
                <a:cxn ang="0">
                  <a:pos x="716" y="138"/>
                </a:cxn>
                <a:cxn ang="0">
                  <a:pos x="752" y="174"/>
                </a:cxn>
                <a:cxn ang="0">
                  <a:pos x="832" y="166"/>
                </a:cxn>
                <a:cxn ang="0">
                  <a:pos x="854" y="120"/>
                </a:cxn>
                <a:cxn ang="0">
                  <a:pos x="936" y="52"/>
                </a:cxn>
                <a:cxn ang="0">
                  <a:pos x="1050" y="8"/>
                </a:cxn>
                <a:cxn ang="0">
                  <a:pos x="1134" y="32"/>
                </a:cxn>
                <a:cxn ang="0">
                  <a:pos x="1176" y="102"/>
                </a:cxn>
                <a:cxn ang="0">
                  <a:pos x="1294" y="114"/>
                </a:cxn>
                <a:cxn ang="0">
                  <a:pos x="1400" y="116"/>
                </a:cxn>
                <a:cxn ang="0">
                  <a:pos x="1526" y="180"/>
                </a:cxn>
                <a:cxn ang="0">
                  <a:pos x="1618" y="138"/>
                </a:cxn>
                <a:cxn ang="0">
                  <a:pos x="1776" y="188"/>
                </a:cxn>
                <a:cxn ang="0">
                  <a:pos x="1928" y="226"/>
                </a:cxn>
                <a:cxn ang="0">
                  <a:pos x="2042" y="216"/>
                </a:cxn>
                <a:cxn ang="0">
                  <a:pos x="2184" y="242"/>
                </a:cxn>
                <a:cxn ang="0">
                  <a:pos x="2278" y="292"/>
                </a:cxn>
                <a:cxn ang="0">
                  <a:pos x="2224" y="346"/>
                </a:cxn>
                <a:cxn ang="0">
                  <a:pos x="2194" y="420"/>
                </a:cxn>
                <a:cxn ang="0">
                  <a:pos x="2064" y="472"/>
                </a:cxn>
                <a:cxn ang="0">
                  <a:pos x="2058" y="582"/>
                </a:cxn>
                <a:cxn ang="0">
                  <a:pos x="1962" y="562"/>
                </a:cxn>
                <a:cxn ang="0">
                  <a:pos x="2026" y="400"/>
                </a:cxn>
                <a:cxn ang="0">
                  <a:pos x="1930" y="442"/>
                </a:cxn>
                <a:cxn ang="0">
                  <a:pos x="1898" y="502"/>
                </a:cxn>
                <a:cxn ang="0">
                  <a:pos x="1800" y="490"/>
                </a:cxn>
                <a:cxn ang="0">
                  <a:pos x="1704" y="606"/>
                </a:cxn>
                <a:cxn ang="0">
                  <a:pos x="1752" y="824"/>
                </a:cxn>
                <a:cxn ang="0">
                  <a:pos x="528" y="1028"/>
                </a:cxn>
                <a:cxn ang="0">
                  <a:pos x="516" y="884"/>
                </a:cxn>
                <a:cxn ang="0">
                  <a:pos x="466" y="844"/>
                </a:cxn>
                <a:cxn ang="0">
                  <a:pos x="404" y="830"/>
                </a:cxn>
                <a:cxn ang="0">
                  <a:pos x="348" y="890"/>
                </a:cxn>
                <a:cxn ang="0">
                  <a:pos x="240" y="818"/>
                </a:cxn>
                <a:cxn ang="0">
                  <a:pos x="10" y="752"/>
                </a:cxn>
                <a:cxn ang="0">
                  <a:pos x="36" y="504"/>
                </a:cxn>
                <a:cxn ang="0">
                  <a:pos x="126" y="474"/>
                </a:cxn>
                <a:cxn ang="0">
                  <a:pos x="130" y="236"/>
                </a:cxn>
              </a:cxnLst>
              <a:rect l="0" t="0" r="r" b="b"/>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5" name="Freeform 519"/>
            <p:cNvSpPr>
              <a:spLocks/>
            </p:cNvSpPr>
            <p:nvPr/>
          </p:nvSpPr>
          <p:spPr bwMode="ltGray">
            <a:xfrm>
              <a:off x="4236145" y="1863758"/>
              <a:ext cx="263418" cy="176469"/>
            </a:xfrm>
            <a:custGeom>
              <a:avLst/>
              <a:gdLst/>
              <a:ahLst/>
              <a:cxnLst>
                <a:cxn ang="0">
                  <a:pos x="16" y="48"/>
                </a:cxn>
                <a:cxn ang="0">
                  <a:pos x="6" y="44"/>
                </a:cxn>
                <a:cxn ang="0">
                  <a:pos x="2" y="38"/>
                </a:cxn>
                <a:cxn ang="0">
                  <a:pos x="2" y="32"/>
                </a:cxn>
                <a:cxn ang="0">
                  <a:pos x="10" y="32"/>
                </a:cxn>
                <a:cxn ang="0">
                  <a:pos x="10" y="24"/>
                </a:cxn>
                <a:cxn ang="0">
                  <a:pos x="4" y="16"/>
                </a:cxn>
                <a:cxn ang="0">
                  <a:pos x="2" y="8"/>
                </a:cxn>
                <a:cxn ang="0">
                  <a:pos x="14" y="2"/>
                </a:cxn>
                <a:cxn ang="0">
                  <a:pos x="36" y="0"/>
                </a:cxn>
                <a:cxn ang="0">
                  <a:pos x="52" y="2"/>
                </a:cxn>
                <a:cxn ang="0">
                  <a:pos x="60" y="14"/>
                </a:cxn>
                <a:cxn ang="0">
                  <a:pos x="68" y="16"/>
                </a:cxn>
                <a:cxn ang="0">
                  <a:pos x="84" y="2"/>
                </a:cxn>
                <a:cxn ang="0">
                  <a:pos x="106" y="12"/>
                </a:cxn>
                <a:cxn ang="0">
                  <a:pos x="122" y="22"/>
                </a:cxn>
                <a:cxn ang="0">
                  <a:pos x="138" y="30"/>
                </a:cxn>
                <a:cxn ang="0">
                  <a:pos x="152" y="38"/>
                </a:cxn>
                <a:cxn ang="0">
                  <a:pos x="162" y="46"/>
                </a:cxn>
                <a:cxn ang="0">
                  <a:pos x="172" y="60"/>
                </a:cxn>
                <a:cxn ang="0">
                  <a:pos x="182" y="70"/>
                </a:cxn>
                <a:cxn ang="0">
                  <a:pos x="166" y="80"/>
                </a:cxn>
                <a:cxn ang="0">
                  <a:pos x="154" y="80"/>
                </a:cxn>
                <a:cxn ang="0">
                  <a:pos x="142" y="78"/>
                </a:cxn>
                <a:cxn ang="0">
                  <a:pos x="132" y="74"/>
                </a:cxn>
                <a:cxn ang="0">
                  <a:pos x="138" y="62"/>
                </a:cxn>
                <a:cxn ang="0">
                  <a:pos x="128" y="46"/>
                </a:cxn>
                <a:cxn ang="0">
                  <a:pos x="116" y="42"/>
                </a:cxn>
                <a:cxn ang="0">
                  <a:pos x="108" y="54"/>
                </a:cxn>
                <a:cxn ang="0">
                  <a:pos x="102" y="68"/>
                </a:cxn>
                <a:cxn ang="0">
                  <a:pos x="94" y="80"/>
                </a:cxn>
                <a:cxn ang="0">
                  <a:pos x="88" y="98"/>
                </a:cxn>
                <a:cxn ang="0">
                  <a:pos x="76" y="104"/>
                </a:cxn>
                <a:cxn ang="0">
                  <a:pos x="56" y="86"/>
                </a:cxn>
                <a:cxn ang="0">
                  <a:pos x="46" y="76"/>
                </a:cxn>
                <a:cxn ang="0">
                  <a:pos x="42" y="64"/>
                </a:cxn>
                <a:cxn ang="0">
                  <a:pos x="40" y="52"/>
                </a:cxn>
                <a:cxn ang="0">
                  <a:pos x="28" y="46"/>
                </a:cxn>
              </a:cxnLst>
              <a:rect l="0" t="0" r="r" b="b"/>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6" name="Freeform 520"/>
            <p:cNvSpPr>
              <a:spLocks/>
            </p:cNvSpPr>
            <p:nvPr/>
          </p:nvSpPr>
          <p:spPr bwMode="ltGray">
            <a:xfrm>
              <a:off x="4366407" y="1822235"/>
              <a:ext cx="176576" cy="83045"/>
            </a:xfrm>
            <a:custGeom>
              <a:avLst/>
              <a:gdLst/>
              <a:ahLst/>
              <a:cxnLst>
                <a:cxn ang="0">
                  <a:pos x="24" y="4"/>
                </a:cxn>
                <a:cxn ang="0">
                  <a:pos x="30" y="0"/>
                </a:cxn>
                <a:cxn ang="0">
                  <a:pos x="36" y="2"/>
                </a:cxn>
                <a:cxn ang="0">
                  <a:pos x="50" y="12"/>
                </a:cxn>
                <a:cxn ang="0">
                  <a:pos x="56" y="12"/>
                </a:cxn>
                <a:cxn ang="0">
                  <a:pos x="62" y="8"/>
                </a:cxn>
                <a:cxn ang="0">
                  <a:pos x="66" y="6"/>
                </a:cxn>
                <a:cxn ang="0">
                  <a:pos x="72" y="8"/>
                </a:cxn>
                <a:cxn ang="0">
                  <a:pos x="80" y="8"/>
                </a:cxn>
                <a:cxn ang="0">
                  <a:pos x="88" y="6"/>
                </a:cxn>
                <a:cxn ang="0">
                  <a:pos x="110" y="8"/>
                </a:cxn>
                <a:cxn ang="0">
                  <a:pos x="122" y="18"/>
                </a:cxn>
                <a:cxn ang="0">
                  <a:pos x="98" y="38"/>
                </a:cxn>
                <a:cxn ang="0">
                  <a:pos x="86" y="40"/>
                </a:cxn>
                <a:cxn ang="0">
                  <a:pos x="82" y="46"/>
                </a:cxn>
                <a:cxn ang="0">
                  <a:pos x="72" y="48"/>
                </a:cxn>
                <a:cxn ang="0">
                  <a:pos x="64" y="46"/>
                </a:cxn>
                <a:cxn ang="0">
                  <a:pos x="48" y="40"/>
                </a:cxn>
                <a:cxn ang="0">
                  <a:pos x="38" y="38"/>
                </a:cxn>
                <a:cxn ang="0">
                  <a:pos x="6" y="22"/>
                </a:cxn>
                <a:cxn ang="0">
                  <a:pos x="0" y="14"/>
                </a:cxn>
                <a:cxn ang="0">
                  <a:pos x="0" y="8"/>
                </a:cxn>
                <a:cxn ang="0">
                  <a:pos x="2" y="6"/>
                </a:cxn>
                <a:cxn ang="0">
                  <a:pos x="14" y="8"/>
                </a:cxn>
                <a:cxn ang="0">
                  <a:pos x="24" y="10"/>
                </a:cxn>
                <a:cxn ang="0">
                  <a:pos x="24" y="4"/>
                </a:cxn>
              </a:cxnLst>
              <a:rect l="0" t="0" r="r" b="b"/>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7" name="Freeform 521"/>
            <p:cNvSpPr>
              <a:spLocks/>
            </p:cNvSpPr>
            <p:nvPr/>
          </p:nvSpPr>
          <p:spPr bwMode="ltGray">
            <a:xfrm>
              <a:off x="4867189" y="1795543"/>
              <a:ext cx="128815" cy="59318"/>
            </a:xfrm>
            <a:custGeom>
              <a:avLst/>
              <a:gdLst/>
              <a:ahLst/>
              <a:cxnLst>
                <a:cxn ang="0">
                  <a:pos x="0" y="12"/>
                </a:cxn>
                <a:cxn ang="0">
                  <a:pos x="10" y="10"/>
                </a:cxn>
                <a:cxn ang="0">
                  <a:pos x="26" y="2"/>
                </a:cxn>
                <a:cxn ang="0">
                  <a:pos x="34" y="6"/>
                </a:cxn>
                <a:cxn ang="0">
                  <a:pos x="44" y="8"/>
                </a:cxn>
                <a:cxn ang="0">
                  <a:pos x="52" y="8"/>
                </a:cxn>
                <a:cxn ang="0">
                  <a:pos x="62" y="2"/>
                </a:cxn>
                <a:cxn ang="0">
                  <a:pos x="64" y="0"/>
                </a:cxn>
                <a:cxn ang="0">
                  <a:pos x="78" y="6"/>
                </a:cxn>
                <a:cxn ang="0">
                  <a:pos x="88" y="8"/>
                </a:cxn>
                <a:cxn ang="0">
                  <a:pos x="88" y="16"/>
                </a:cxn>
                <a:cxn ang="0">
                  <a:pos x="78" y="18"/>
                </a:cxn>
                <a:cxn ang="0">
                  <a:pos x="70" y="20"/>
                </a:cxn>
                <a:cxn ang="0">
                  <a:pos x="60" y="22"/>
                </a:cxn>
                <a:cxn ang="0">
                  <a:pos x="54" y="26"/>
                </a:cxn>
                <a:cxn ang="0">
                  <a:pos x="48" y="32"/>
                </a:cxn>
                <a:cxn ang="0">
                  <a:pos x="40" y="34"/>
                </a:cxn>
                <a:cxn ang="0">
                  <a:pos x="30" y="32"/>
                </a:cxn>
                <a:cxn ang="0">
                  <a:pos x="22" y="24"/>
                </a:cxn>
                <a:cxn ang="0">
                  <a:pos x="14" y="20"/>
                </a:cxn>
                <a:cxn ang="0">
                  <a:pos x="4" y="18"/>
                </a:cxn>
                <a:cxn ang="0">
                  <a:pos x="0" y="12"/>
                </a:cxn>
              </a:cxnLst>
              <a:rect l="0" t="0" r="r" b="b"/>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8" name="Freeform 522"/>
            <p:cNvSpPr>
              <a:spLocks/>
            </p:cNvSpPr>
            <p:nvPr/>
          </p:nvSpPr>
          <p:spPr bwMode="ltGray">
            <a:xfrm>
              <a:off x="5001793" y="1743640"/>
              <a:ext cx="246049" cy="127532"/>
            </a:xfrm>
            <a:custGeom>
              <a:avLst/>
              <a:gdLst/>
              <a:ahLst/>
              <a:cxnLst>
                <a:cxn ang="0">
                  <a:pos x="0" y="56"/>
                </a:cxn>
                <a:cxn ang="0">
                  <a:pos x="6" y="50"/>
                </a:cxn>
                <a:cxn ang="0">
                  <a:pos x="30" y="26"/>
                </a:cxn>
                <a:cxn ang="0">
                  <a:pos x="36" y="24"/>
                </a:cxn>
                <a:cxn ang="0">
                  <a:pos x="42" y="20"/>
                </a:cxn>
                <a:cxn ang="0">
                  <a:pos x="50" y="14"/>
                </a:cxn>
                <a:cxn ang="0">
                  <a:pos x="58" y="12"/>
                </a:cxn>
                <a:cxn ang="0">
                  <a:pos x="68" y="12"/>
                </a:cxn>
                <a:cxn ang="0">
                  <a:pos x="70" y="4"/>
                </a:cxn>
                <a:cxn ang="0">
                  <a:pos x="76" y="0"/>
                </a:cxn>
                <a:cxn ang="0">
                  <a:pos x="80" y="2"/>
                </a:cxn>
                <a:cxn ang="0">
                  <a:pos x="82" y="10"/>
                </a:cxn>
                <a:cxn ang="0">
                  <a:pos x="78" y="18"/>
                </a:cxn>
                <a:cxn ang="0">
                  <a:pos x="72" y="24"/>
                </a:cxn>
                <a:cxn ang="0">
                  <a:pos x="66" y="30"/>
                </a:cxn>
                <a:cxn ang="0">
                  <a:pos x="74" y="34"/>
                </a:cxn>
                <a:cxn ang="0">
                  <a:pos x="84" y="34"/>
                </a:cxn>
                <a:cxn ang="0">
                  <a:pos x="92" y="34"/>
                </a:cxn>
                <a:cxn ang="0">
                  <a:pos x="98" y="28"/>
                </a:cxn>
                <a:cxn ang="0">
                  <a:pos x="106" y="24"/>
                </a:cxn>
                <a:cxn ang="0">
                  <a:pos x="114" y="24"/>
                </a:cxn>
                <a:cxn ang="0">
                  <a:pos x="118" y="32"/>
                </a:cxn>
                <a:cxn ang="0">
                  <a:pos x="130" y="34"/>
                </a:cxn>
                <a:cxn ang="0">
                  <a:pos x="138" y="32"/>
                </a:cxn>
                <a:cxn ang="0">
                  <a:pos x="164" y="22"/>
                </a:cxn>
                <a:cxn ang="0">
                  <a:pos x="170" y="30"/>
                </a:cxn>
                <a:cxn ang="0">
                  <a:pos x="166" y="40"/>
                </a:cxn>
                <a:cxn ang="0">
                  <a:pos x="156" y="44"/>
                </a:cxn>
                <a:cxn ang="0">
                  <a:pos x="146" y="44"/>
                </a:cxn>
                <a:cxn ang="0">
                  <a:pos x="138" y="44"/>
                </a:cxn>
                <a:cxn ang="0">
                  <a:pos x="132" y="46"/>
                </a:cxn>
                <a:cxn ang="0">
                  <a:pos x="128" y="52"/>
                </a:cxn>
                <a:cxn ang="0">
                  <a:pos x="122" y="54"/>
                </a:cxn>
                <a:cxn ang="0">
                  <a:pos x="112" y="54"/>
                </a:cxn>
                <a:cxn ang="0">
                  <a:pos x="106" y="56"/>
                </a:cxn>
                <a:cxn ang="0">
                  <a:pos x="100" y="60"/>
                </a:cxn>
                <a:cxn ang="0">
                  <a:pos x="100" y="68"/>
                </a:cxn>
                <a:cxn ang="0">
                  <a:pos x="96" y="74"/>
                </a:cxn>
                <a:cxn ang="0">
                  <a:pos x="88" y="70"/>
                </a:cxn>
                <a:cxn ang="0">
                  <a:pos x="82" y="62"/>
                </a:cxn>
                <a:cxn ang="0">
                  <a:pos x="72" y="64"/>
                </a:cxn>
                <a:cxn ang="0">
                  <a:pos x="60" y="62"/>
                </a:cxn>
                <a:cxn ang="0">
                  <a:pos x="52" y="62"/>
                </a:cxn>
                <a:cxn ang="0">
                  <a:pos x="46" y="58"/>
                </a:cxn>
                <a:cxn ang="0">
                  <a:pos x="46" y="50"/>
                </a:cxn>
                <a:cxn ang="0">
                  <a:pos x="44" y="44"/>
                </a:cxn>
                <a:cxn ang="0">
                  <a:pos x="38" y="42"/>
                </a:cxn>
                <a:cxn ang="0">
                  <a:pos x="32" y="44"/>
                </a:cxn>
                <a:cxn ang="0">
                  <a:pos x="28" y="50"/>
                </a:cxn>
                <a:cxn ang="0">
                  <a:pos x="22" y="56"/>
                </a:cxn>
                <a:cxn ang="0">
                  <a:pos x="18" y="62"/>
                </a:cxn>
                <a:cxn ang="0">
                  <a:pos x="10" y="62"/>
                </a:cxn>
                <a:cxn ang="0">
                  <a:pos x="2" y="62"/>
                </a:cxn>
                <a:cxn ang="0">
                  <a:pos x="0" y="56"/>
                </a:cxn>
              </a:cxnLst>
              <a:rect l="0" t="0" r="r" b="b"/>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09" name="Freeform 523"/>
            <p:cNvSpPr>
              <a:spLocks/>
            </p:cNvSpPr>
            <p:nvPr/>
          </p:nvSpPr>
          <p:spPr bwMode="ltGray">
            <a:xfrm>
              <a:off x="5042318" y="1998705"/>
              <a:ext cx="309732" cy="323281"/>
            </a:xfrm>
            <a:custGeom>
              <a:avLst/>
              <a:gdLst/>
              <a:ahLst/>
              <a:cxnLst>
                <a:cxn ang="0">
                  <a:pos x="136" y="24"/>
                </a:cxn>
                <a:cxn ang="0">
                  <a:pos x="146" y="24"/>
                </a:cxn>
                <a:cxn ang="0">
                  <a:pos x="178" y="6"/>
                </a:cxn>
                <a:cxn ang="0">
                  <a:pos x="188" y="4"/>
                </a:cxn>
                <a:cxn ang="0">
                  <a:pos x="198" y="0"/>
                </a:cxn>
                <a:cxn ang="0">
                  <a:pos x="208" y="2"/>
                </a:cxn>
                <a:cxn ang="0">
                  <a:pos x="214" y="8"/>
                </a:cxn>
                <a:cxn ang="0">
                  <a:pos x="214" y="16"/>
                </a:cxn>
                <a:cxn ang="0">
                  <a:pos x="212" y="22"/>
                </a:cxn>
                <a:cxn ang="0">
                  <a:pos x="204" y="26"/>
                </a:cxn>
                <a:cxn ang="0">
                  <a:pos x="194" y="28"/>
                </a:cxn>
                <a:cxn ang="0">
                  <a:pos x="184" y="32"/>
                </a:cxn>
                <a:cxn ang="0">
                  <a:pos x="172" y="36"/>
                </a:cxn>
                <a:cxn ang="0">
                  <a:pos x="158" y="36"/>
                </a:cxn>
                <a:cxn ang="0">
                  <a:pos x="148" y="42"/>
                </a:cxn>
                <a:cxn ang="0">
                  <a:pos x="116" y="60"/>
                </a:cxn>
                <a:cxn ang="0">
                  <a:pos x="112" y="64"/>
                </a:cxn>
                <a:cxn ang="0">
                  <a:pos x="108" y="72"/>
                </a:cxn>
                <a:cxn ang="0">
                  <a:pos x="100" y="74"/>
                </a:cxn>
                <a:cxn ang="0">
                  <a:pos x="92" y="78"/>
                </a:cxn>
                <a:cxn ang="0">
                  <a:pos x="86" y="86"/>
                </a:cxn>
                <a:cxn ang="0">
                  <a:pos x="78" y="98"/>
                </a:cxn>
                <a:cxn ang="0">
                  <a:pos x="70" y="108"/>
                </a:cxn>
                <a:cxn ang="0">
                  <a:pos x="60" y="120"/>
                </a:cxn>
                <a:cxn ang="0">
                  <a:pos x="58" y="132"/>
                </a:cxn>
                <a:cxn ang="0">
                  <a:pos x="56" y="144"/>
                </a:cxn>
                <a:cxn ang="0">
                  <a:pos x="60" y="162"/>
                </a:cxn>
                <a:cxn ang="0">
                  <a:pos x="70" y="172"/>
                </a:cxn>
                <a:cxn ang="0">
                  <a:pos x="80" y="178"/>
                </a:cxn>
                <a:cxn ang="0">
                  <a:pos x="78" y="186"/>
                </a:cxn>
                <a:cxn ang="0">
                  <a:pos x="68" y="188"/>
                </a:cxn>
                <a:cxn ang="0">
                  <a:pos x="56" y="188"/>
                </a:cxn>
                <a:cxn ang="0">
                  <a:pos x="46" y="190"/>
                </a:cxn>
                <a:cxn ang="0">
                  <a:pos x="34" y="186"/>
                </a:cxn>
                <a:cxn ang="0">
                  <a:pos x="26" y="180"/>
                </a:cxn>
                <a:cxn ang="0">
                  <a:pos x="26" y="170"/>
                </a:cxn>
                <a:cxn ang="0">
                  <a:pos x="24" y="162"/>
                </a:cxn>
                <a:cxn ang="0">
                  <a:pos x="16" y="162"/>
                </a:cxn>
                <a:cxn ang="0">
                  <a:pos x="6" y="162"/>
                </a:cxn>
                <a:cxn ang="0">
                  <a:pos x="2" y="154"/>
                </a:cxn>
                <a:cxn ang="0">
                  <a:pos x="0" y="140"/>
                </a:cxn>
                <a:cxn ang="0">
                  <a:pos x="8" y="132"/>
                </a:cxn>
                <a:cxn ang="0">
                  <a:pos x="12" y="122"/>
                </a:cxn>
                <a:cxn ang="0">
                  <a:pos x="14" y="112"/>
                </a:cxn>
                <a:cxn ang="0">
                  <a:pos x="22" y="106"/>
                </a:cxn>
                <a:cxn ang="0">
                  <a:pos x="22" y="100"/>
                </a:cxn>
                <a:cxn ang="0">
                  <a:pos x="36" y="80"/>
                </a:cxn>
                <a:cxn ang="0">
                  <a:pos x="40" y="68"/>
                </a:cxn>
                <a:cxn ang="0">
                  <a:pos x="42" y="58"/>
                </a:cxn>
                <a:cxn ang="0">
                  <a:pos x="48" y="56"/>
                </a:cxn>
                <a:cxn ang="0">
                  <a:pos x="58" y="58"/>
                </a:cxn>
                <a:cxn ang="0">
                  <a:pos x="66" y="50"/>
                </a:cxn>
                <a:cxn ang="0">
                  <a:pos x="80" y="38"/>
                </a:cxn>
                <a:cxn ang="0">
                  <a:pos x="102" y="28"/>
                </a:cxn>
                <a:cxn ang="0">
                  <a:pos x="112" y="24"/>
                </a:cxn>
                <a:cxn ang="0">
                  <a:pos x="128" y="24"/>
                </a:cxn>
                <a:cxn ang="0">
                  <a:pos x="136" y="24"/>
                </a:cxn>
              </a:cxnLst>
              <a:rect l="0" t="0" r="r" b="b"/>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0" name="Freeform 524"/>
            <p:cNvSpPr>
              <a:spLocks/>
            </p:cNvSpPr>
            <p:nvPr/>
          </p:nvSpPr>
          <p:spPr bwMode="ltGray">
            <a:xfrm>
              <a:off x="5731257" y="1770333"/>
              <a:ext cx="183813" cy="149777"/>
            </a:xfrm>
            <a:custGeom>
              <a:avLst/>
              <a:gdLst/>
              <a:ahLst/>
              <a:cxnLst>
                <a:cxn ang="0">
                  <a:pos x="0" y="40"/>
                </a:cxn>
                <a:cxn ang="0">
                  <a:pos x="6" y="30"/>
                </a:cxn>
                <a:cxn ang="0">
                  <a:pos x="24" y="12"/>
                </a:cxn>
                <a:cxn ang="0">
                  <a:pos x="42" y="8"/>
                </a:cxn>
                <a:cxn ang="0">
                  <a:pos x="48" y="4"/>
                </a:cxn>
                <a:cxn ang="0">
                  <a:pos x="54" y="0"/>
                </a:cxn>
                <a:cxn ang="0">
                  <a:pos x="60" y="4"/>
                </a:cxn>
                <a:cxn ang="0">
                  <a:pos x="66" y="12"/>
                </a:cxn>
                <a:cxn ang="0">
                  <a:pos x="74" y="12"/>
                </a:cxn>
                <a:cxn ang="0">
                  <a:pos x="80" y="12"/>
                </a:cxn>
                <a:cxn ang="0">
                  <a:pos x="84" y="18"/>
                </a:cxn>
                <a:cxn ang="0">
                  <a:pos x="86" y="28"/>
                </a:cxn>
                <a:cxn ang="0">
                  <a:pos x="90" y="34"/>
                </a:cxn>
                <a:cxn ang="0">
                  <a:pos x="98" y="38"/>
                </a:cxn>
                <a:cxn ang="0">
                  <a:pos x="104" y="36"/>
                </a:cxn>
                <a:cxn ang="0">
                  <a:pos x="112" y="36"/>
                </a:cxn>
                <a:cxn ang="0">
                  <a:pos x="116" y="40"/>
                </a:cxn>
                <a:cxn ang="0">
                  <a:pos x="120" y="48"/>
                </a:cxn>
                <a:cxn ang="0">
                  <a:pos x="122" y="56"/>
                </a:cxn>
                <a:cxn ang="0">
                  <a:pos x="124" y="68"/>
                </a:cxn>
                <a:cxn ang="0">
                  <a:pos x="126" y="72"/>
                </a:cxn>
                <a:cxn ang="0">
                  <a:pos x="126" y="80"/>
                </a:cxn>
                <a:cxn ang="0">
                  <a:pos x="120" y="84"/>
                </a:cxn>
                <a:cxn ang="0">
                  <a:pos x="112" y="86"/>
                </a:cxn>
                <a:cxn ang="0">
                  <a:pos x="102" y="86"/>
                </a:cxn>
                <a:cxn ang="0">
                  <a:pos x="76" y="74"/>
                </a:cxn>
                <a:cxn ang="0">
                  <a:pos x="70" y="72"/>
                </a:cxn>
                <a:cxn ang="0">
                  <a:pos x="62" y="72"/>
                </a:cxn>
                <a:cxn ang="0">
                  <a:pos x="52" y="72"/>
                </a:cxn>
                <a:cxn ang="0">
                  <a:pos x="46" y="64"/>
                </a:cxn>
                <a:cxn ang="0">
                  <a:pos x="36" y="60"/>
                </a:cxn>
                <a:cxn ang="0">
                  <a:pos x="30" y="58"/>
                </a:cxn>
                <a:cxn ang="0">
                  <a:pos x="22" y="56"/>
                </a:cxn>
                <a:cxn ang="0">
                  <a:pos x="14" y="52"/>
                </a:cxn>
                <a:cxn ang="0">
                  <a:pos x="12" y="50"/>
                </a:cxn>
                <a:cxn ang="0">
                  <a:pos x="0" y="40"/>
                </a:cxn>
              </a:cxnLst>
              <a:rect l="0" t="0" r="r" b="b"/>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1" name="Freeform 525"/>
            <p:cNvSpPr>
              <a:spLocks/>
            </p:cNvSpPr>
            <p:nvPr/>
          </p:nvSpPr>
          <p:spPr bwMode="ltGray">
            <a:xfrm>
              <a:off x="5919412" y="1869690"/>
              <a:ext cx="98420" cy="83045"/>
            </a:xfrm>
            <a:custGeom>
              <a:avLst/>
              <a:gdLst/>
              <a:ahLst/>
              <a:cxnLst>
                <a:cxn ang="0">
                  <a:pos x="0" y="48"/>
                </a:cxn>
                <a:cxn ang="0">
                  <a:pos x="2" y="34"/>
                </a:cxn>
                <a:cxn ang="0">
                  <a:pos x="20" y="10"/>
                </a:cxn>
                <a:cxn ang="0">
                  <a:pos x="26" y="2"/>
                </a:cxn>
                <a:cxn ang="0">
                  <a:pos x="28" y="0"/>
                </a:cxn>
                <a:cxn ang="0">
                  <a:pos x="34" y="4"/>
                </a:cxn>
                <a:cxn ang="0">
                  <a:pos x="36" y="10"/>
                </a:cxn>
                <a:cxn ang="0">
                  <a:pos x="38" y="14"/>
                </a:cxn>
                <a:cxn ang="0">
                  <a:pos x="44" y="14"/>
                </a:cxn>
                <a:cxn ang="0">
                  <a:pos x="52" y="14"/>
                </a:cxn>
                <a:cxn ang="0">
                  <a:pos x="60" y="14"/>
                </a:cxn>
                <a:cxn ang="0">
                  <a:pos x="68" y="20"/>
                </a:cxn>
                <a:cxn ang="0">
                  <a:pos x="68" y="26"/>
                </a:cxn>
                <a:cxn ang="0">
                  <a:pos x="64" y="34"/>
                </a:cxn>
                <a:cxn ang="0">
                  <a:pos x="54" y="38"/>
                </a:cxn>
                <a:cxn ang="0">
                  <a:pos x="44" y="40"/>
                </a:cxn>
                <a:cxn ang="0">
                  <a:pos x="34" y="42"/>
                </a:cxn>
                <a:cxn ang="0">
                  <a:pos x="18" y="44"/>
                </a:cxn>
                <a:cxn ang="0">
                  <a:pos x="8" y="48"/>
                </a:cxn>
                <a:cxn ang="0">
                  <a:pos x="0" y="48"/>
                </a:cxn>
              </a:cxnLst>
              <a:rect l="0" t="0" r="r" b="b"/>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2" name="Freeform 526"/>
            <p:cNvSpPr>
              <a:spLocks/>
            </p:cNvSpPr>
            <p:nvPr/>
          </p:nvSpPr>
          <p:spPr bwMode="ltGray">
            <a:xfrm>
              <a:off x="6661901" y="2028363"/>
              <a:ext cx="160656" cy="83045"/>
            </a:xfrm>
            <a:custGeom>
              <a:avLst/>
              <a:gdLst/>
              <a:ahLst/>
              <a:cxnLst>
                <a:cxn ang="0">
                  <a:pos x="2" y="24"/>
                </a:cxn>
                <a:cxn ang="0">
                  <a:pos x="0" y="18"/>
                </a:cxn>
                <a:cxn ang="0">
                  <a:pos x="12" y="4"/>
                </a:cxn>
                <a:cxn ang="0">
                  <a:pos x="14" y="4"/>
                </a:cxn>
                <a:cxn ang="0">
                  <a:pos x="16" y="2"/>
                </a:cxn>
                <a:cxn ang="0">
                  <a:pos x="18" y="0"/>
                </a:cxn>
                <a:cxn ang="0">
                  <a:pos x="24" y="0"/>
                </a:cxn>
                <a:cxn ang="0">
                  <a:pos x="28" y="0"/>
                </a:cxn>
                <a:cxn ang="0">
                  <a:pos x="30" y="0"/>
                </a:cxn>
                <a:cxn ang="0">
                  <a:pos x="34" y="4"/>
                </a:cxn>
                <a:cxn ang="0">
                  <a:pos x="36" y="6"/>
                </a:cxn>
                <a:cxn ang="0">
                  <a:pos x="38" y="8"/>
                </a:cxn>
                <a:cxn ang="0">
                  <a:pos x="40" y="10"/>
                </a:cxn>
                <a:cxn ang="0">
                  <a:pos x="46" y="12"/>
                </a:cxn>
                <a:cxn ang="0">
                  <a:pos x="46" y="8"/>
                </a:cxn>
                <a:cxn ang="0">
                  <a:pos x="48" y="4"/>
                </a:cxn>
                <a:cxn ang="0">
                  <a:pos x="52" y="0"/>
                </a:cxn>
                <a:cxn ang="0">
                  <a:pos x="56" y="0"/>
                </a:cxn>
                <a:cxn ang="0">
                  <a:pos x="64" y="0"/>
                </a:cxn>
                <a:cxn ang="0">
                  <a:pos x="64" y="6"/>
                </a:cxn>
                <a:cxn ang="0">
                  <a:pos x="68" y="8"/>
                </a:cxn>
                <a:cxn ang="0">
                  <a:pos x="74" y="8"/>
                </a:cxn>
                <a:cxn ang="0">
                  <a:pos x="78" y="6"/>
                </a:cxn>
                <a:cxn ang="0">
                  <a:pos x="86" y="4"/>
                </a:cxn>
                <a:cxn ang="0">
                  <a:pos x="90" y="6"/>
                </a:cxn>
                <a:cxn ang="0">
                  <a:pos x="92" y="10"/>
                </a:cxn>
                <a:cxn ang="0">
                  <a:pos x="98" y="12"/>
                </a:cxn>
                <a:cxn ang="0">
                  <a:pos x="104" y="12"/>
                </a:cxn>
                <a:cxn ang="0">
                  <a:pos x="108" y="16"/>
                </a:cxn>
                <a:cxn ang="0">
                  <a:pos x="110" y="24"/>
                </a:cxn>
                <a:cxn ang="0">
                  <a:pos x="102" y="36"/>
                </a:cxn>
                <a:cxn ang="0">
                  <a:pos x="86" y="44"/>
                </a:cxn>
                <a:cxn ang="0">
                  <a:pos x="82" y="42"/>
                </a:cxn>
                <a:cxn ang="0">
                  <a:pos x="78" y="38"/>
                </a:cxn>
                <a:cxn ang="0">
                  <a:pos x="76" y="38"/>
                </a:cxn>
                <a:cxn ang="0">
                  <a:pos x="72" y="38"/>
                </a:cxn>
                <a:cxn ang="0">
                  <a:pos x="68" y="38"/>
                </a:cxn>
                <a:cxn ang="0">
                  <a:pos x="64" y="38"/>
                </a:cxn>
                <a:cxn ang="0">
                  <a:pos x="62" y="40"/>
                </a:cxn>
                <a:cxn ang="0">
                  <a:pos x="60" y="40"/>
                </a:cxn>
                <a:cxn ang="0">
                  <a:pos x="56" y="42"/>
                </a:cxn>
                <a:cxn ang="0">
                  <a:pos x="52" y="44"/>
                </a:cxn>
                <a:cxn ang="0">
                  <a:pos x="48" y="46"/>
                </a:cxn>
                <a:cxn ang="0">
                  <a:pos x="40" y="48"/>
                </a:cxn>
                <a:cxn ang="0">
                  <a:pos x="32" y="46"/>
                </a:cxn>
                <a:cxn ang="0">
                  <a:pos x="26" y="44"/>
                </a:cxn>
                <a:cxn ang="0">
                  <a:pos x="18" y="40"/>
                </a:cxn>
                <a:cxn ang="0">
                  <a:pos x="14" y="34"/>
                </a:cxn>
                <a:cxn ang="0">
                  <a:pos x="6" y="32"/>
                </a:cxn>
                <a:cxn ang="0">
                  <a:pos x="4" y="30"/>
                </a:cxn>
                <a:cxn ang="0">
                  <a:pos x="2" y="24"/>
                </a:cxn>
              </a:cxnLst>
              <a:rect l="0" t="0" r="r" b="b"/>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3" name="Freeform 527"/>
            <p:cNvSpPr>
              <a:spLocks/>
            </p:cNvSpPr>
            <p:nvPr/>
          </p:nvSpPr>
          <p:spPr bwMode="ltGray">
            <a:xfrm>
              <a:off x="6841372" y="2059506"/>
              <a:ext cx="99868" cy="45971"/>
            </a:xfrm>
            <a:custGeom>
              <a:avLst/>
              <a:gdLst/>
              <a:ahLst/>
              <a:cxnLst>
                <a:cxn ang="0">
                  <a:pos x="0" y="4"/>
                </a:cxn>
                <a:cxn ang="0">
                  <a:pos x="4" y="0"/>
                </a:cxn>
                <a:cxn ang="0">
                  <a:pos x="40" y="6"/>
                </a:cxn>
                <a:cxn ang="0">
                  <a:pos x="44" y="4"/>
                </a:cxn>
                <a:cxn ang="0">
                  <a:pos x="50" y="2"/>
                </a:cxn>
                <a:cxn ang="0">
                  <a:pos x="54" y="2"/>
                </a:cxn>
                <a:cxn ang="0">
                  <a:pos x="56" y="6"/>
                </a:cxn>
                <a:cxn ang="0">
                  <a:pos x="64" y="8"/>
                </a:cxn>
                <a:cxn ang="0">
                  <a:pos x="68" y="12"/>
                </a:cxn>
                <a:cxn ang="0">
                  <a:pos x="68" y="16"/>
                </a:cxn>
                <a:cxn ang="0">
                  <a:pos x="62" y="22"/>
                </a:cxn>
                <a:cxn ang="0">
                  <a:pos x="54" y="24"/>
                </a:cxn>
                <a:cxn ang="0">
                  <a:pos x="48" y="26"/>
                </a:cxn>
                <a:cxn ang="0">
                  <a:pos x="40" y="26"/>
                </a:cxn>
                <a:cxn ang="0">
                  <a:pos x="28" y="24"/>
                </a:cxn>
                <a:cxn ang="0">
                  <a:pos x="20" y="18"/>
                </a:cxn>
                <a:cxn ang="0">
                  <a:pos x="8" y="12"/>
                </a:cxn>
                <a:cxn ang="0">
                  <a:pos x="0" y="4"/>
                </a:cxn>
              </a:cxnLst>
              <a:rect l="0" t="0" r="r" b="b"/>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4" name="Freeform 528"/>
            <p:cNvSpPr>
              <a:spLocks/>
            </p:cNvSpPr>
            <p:nvPr/>
          </p:nvSpPr>
          <p:spPr bwMode="ltGray">
            <a:xfrm>
              <a:off x="6753084" y="2115857"/>
              <a:ext cx="72368" cy="53386"/>
            </a:xfrm>
            <a:custGeom>
              <a:avLst/>
              <a:gdLst/>
              <a:ahLst/>
              <a:cxnLst>
                <a:cxn ang="0">
                  <a:pos x="50" y="30"/>
                </a:cxn>
                <a:cxn ang="0">
                  <a:pos x="0" y="30"/>
                </a:cxn>
                <a:cxn ang="0">
                  <a:pos x="0" y="6"/>
                </a:cxn>
                <a:cxn ang="0">
                  <a:pos x="2" y="0"/>
                </a:cxn>
                <a:cxn ang="0">
                  <a:pos x="8" y="2"/>
                </a:cxn>
                <a:cxn ang="0">
                  <a:pos x="14" y="8"/>
                </a:cxn>
                <a:cxn ang="0">
                  <a:pos x="22" y="12"/>
                </a:cxn>
                <a:cxn ang="0">
                  <a:pos x="32" y="14"/>
                </a:cxn>
                <a:cxn ang="0">
                  <a:pos x="42" y="20"/>
                </a:cxn>
                <a:cxn ang="0">
                  <a:pos x="50" y="30"/>
                </a:cxn>
              </a:cxnLst>
              <a:rect l="0" t="0" r="r" b="b"/>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5" name="Freeform 529"/>
            <p:cNvSpPr>
              <a:spLocks/>
            </p:cNvSpPr>
            <p:nvPr/>
          </p:nvSpPr>
          <p:spPr bwMode="ltGray">
            <a:xfrm>
              <a:off x="4671797" y="3431223"/>
              <a:ext cx="460256" cy="244685"/>
            </a:xfrm>
            <a:custGeom>
              <a:avLst/>
              <a:gdLst/>
              <a:ahLst/>
              <a:cxnLst>
                <a:cxn ang="0">
                  <a:pos x="296" y="68"/>
                </a:cxn>
                <a:cxn ang="0">
                  <a:pos x="298" y="58"/>
                </a:cxn>
                <a:cxn ang="0">
                  <a:pos x="282" y="48"/>
                </a:cxn>
                <a:cxn ang="0">
                  <a:pos x="268" y="32"/>
                </a:cxn>
                <a:cxn ang="0">
                  <a:pos x="248" y="32"/>
                </a:cxn>
                <a:cxn ang="0">
                  <a:pos x="224" y="44"/>
                </a:cxn>
                <a:cxn ang="0">
                  <a:pos x="210" y="38"/>
                </a:cxn>
                <a:cxn ang="0">
                  <a:pos x="200" y="42"/>
                </a:cxn>
                <a:cxn ang="0">
                  <a:pos x="164" y="30"/>
                </a:cxn>
                <a:cxn ang="0">
                  <a:pos x="152" y="22"/>
                </a:cxn>
                <a:cxn ang="0">
                  <a:pos x="148" y="14"/>
                </a:cxn>
                <a:cxn ang="0">
                  <a:pos x="122" y="10"/>
                </a:cxn>
                <a:cxn ang="0">
                  <a:pos x="104" y="16"/>
                </a:cxn>
                <a:cxn ang="0">
                  <a:pos x="86" y="28"/>
                </a:cxn>
                <a:cxn ang="0">
                  <a:pos x="52" y="22"/>
                </a:cxn>
                <a:cxn ang="0">
                  <a:pos x="34" y="4"/>
                </a:cxn>
                <a:cxn ang="0">
                  <a:pos x="22" y="0"/>
                </a:cxn>
                <a:cxn ang="0">
                  <a:pos x="12" y="2"/>
                </a:cxn>
                <a:cxn ang="0">
                  <a:pos x="14" y="10"/>
                </a:cxn>
                <a:cxn ang="0">
                  <a:pos x="10" y="18"/>
                </a:cxn>
                <a:cxn ang="0">
                  <a:pos x="12" y="30"/>
                </a:cxn>
                <a:cxn ang="0">
                  <a:pos x="28" y="28"/>
                </a:cxn>
                <a:cxn ang="0">
                  <a:pos x="50" y="24"/>
                </a:cxn>
                <a:cxn ang="0">
                  <a:pos x="52" y="36"/>
                </a:cxn>
                <a:cxn ang="0">
                  <a:pos x="32" y="40"/>
                </a:cxn>
                <a:cxn ang="0">
                  <a:pos x="26" y="40"/>
                </a:cxn>
                <a:cxn ang="0">
                  <a:pos x="16" y="38"/>
                </a:cxn>
                <a:cxn ang="0">
                  <a:pos x="4" y="60"/>
                </a:cxn>
                <a:cxn ang="0">
                  <a:pos x="10" y="68"/>
                </a:cxn>
                <a:cxn ang="0">
                  <a:pos x="16" y="56"/>
                </a:cxn>
                <a:cxn ang="0">
                  <a:pos x="14" y="76"/>
                </a:cxn>
                <a:cxn ang="0">
                  <a:pos x="0" y="76"/>
                </a:cxn>
                <a:cxn ang="0">
                  <a:pos x="16" y="86"/>
                </a:cxn>
                <a:cxn ang="0">
                  <a:pos x="22" y="102"/>
                </a:cxn>
                <a:cxn ang="0">
                  <a:pos x="18" y="112"/>
                </a:cxn>
                <a:cxn ang="0">
                  <a:pos x="32" y="108"/>
                </a:cxn>
                <a:cxn ang="0">
                  <a:pos x="40" y="118"/>
                </a:cxn>
                <a:cxn ang="0">
                  <a:pos x="54" y="130"/>
                </a:cxn>
                <a:cxn ang="0">
                  <a:pos x="72" y="128"/>
                </a:cxn>
                <a:cxn ang="0">
                  <a:pos x="88" y="120"/>
                </a:cxn>
                <a:cxn ang="0">
                  <a:pos x="106" y="138"/>
                </a:cxn>
                <a:cxn ang="0">
                  <a:pos x="142" y="124"/>
                </a:cxn>
                <a:cxn ang="0">
                  <a:pos x="160" y="126"/>
                </a:cxn>
                <a:cxn ang="0">
                  <a:pos x="238" y="138"/>
                </a:cxn>
                <a:cxn ang="0">
                  <a:pos x="318" y="118"/>
                </a:cxn>
                <a:cxn ang="0">
                  <a:pos x="302" y="74"/>
                </a:cxn>
              </a:cxnLst>
              <a:rect l="0" t="0" r="r" b="b"/>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6" name="Freeform 530"/>
            <p:cNvSpPr>
              <a:spLocks/>
            </p:cNvSpPr>
            <p:nvPr/>
          </p:nvSpPr>
          <p:spPr bwMode="ltGray">
            <a:xfrm>
              <a:off x="4893241" y="3634386"/>
              <a:ext cx="160656" cy="177952"/>
            </a:xfrm>
            <a:custGeom>
              <a:avLst/>
              <a:gdLst/>
              <a:ahLst/>
              <a:cxnLst>
                <a:cxn ang="0">
                  <a:pos x="110" y="12"/>
                </a:cxn>
                <a:cxn ang="0">
                  <a:pos x="104" y="2"/>
                </a:cxn>
                <a:cxn ang="0">
                  <a:pos x="78" y="2"/>
                </a:cxn>
                <a:cxn ang="0">
                  <a:pos x="64" y="4"/>
                </a:cxn>
                <a:cxn ang="0">
                  <a:pos x="56" y="0"/>
                </a:cxn>
                <a:cxn ang="0">
                  <a:pos x="34" y="0"/>
                </a:cxn>
                <a:cxn ang="0">
                  <a:pos x="24" y="4"/>
                </a:cxn>
                <a:cxn ang="0">
                  <a:pos x="18" y="4"/>
                </a:cxn>
                <a:cxn ang="0">
                  <a:pos x="10" y="10"/>
                </a:cxn>
                <a:cxn ang="0">
                  <a:pos x="4" y="16"/>
                </a:cxn>
                <a:cxn ang="0">
                  <a:pos x="4" y="26"/>
                </a:cxn>
                <a:cxn ang="0">
                  <a:pos x="6" y="38"/>
                </a:cxn>
                <a:cxn ang="0">
                  <a:pos x="4" y="54"/>
                </a:cxn>
                <a:cxn ang="0">
                  <a:pos x="0" y="74"/>
                </a:cxn>
                <a:cxn ang="0">
                  <a:pos x="12" y="104"/>
                </a:cxn>
                <a:cxn ang="0">
                  <a:pos x="94" y="64"/>
                </a:cxn>
                <a:cxn ang="0">
                  <a:pos x="110" y="12"/>
                </a:cxn>
              </a:cxnLst>
              <a:rect l="0" t="0" r="r" b="b"/>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7" name="Freeform 531"/>
            <p:cNvSpPr>
              <a:spLocks/>
            </p:cNvSpPr>
            <p:nvPr/>
          </p:nvSpPr>
          <p:spPr bwMode="ltGray">
            <a:xfrm>
              <a:off x="4831006" y="3763402"/>
              <a:ext cx="75262" cy="177952"/>
            </a:xfrm>
            <a:custGeom>
              <a:avLst/>
              <a:gdLst/>
              <a:ahLst/>
              <a:cxnLst>
                <a:cxn ang="0">
                  <a:pos x="36" y="2"/>
                </a:cxn>
                <a:cxn ang="0">
                  <a:pos x="30" y="6"/>
                </a:cxn>
                <a:cxn ang="0">
                  <a:pos x="28" y="16"/>
                </a:cxn>
                <a:cxn ang="0">
                  <a:pos x="18" y="38"/>
                </a:cxn>
                <a:cxn ang="0">
                  <a:pos x="16" y="34"/>
                </a:cxn>
                <a:cxn ang="0">
                  <a:pos x="8" y="44"/>
                </a:cxn>
                <a:cxn ang="0">
                  <a:pos x="0" y="62"/>
                </a:cxn>
                <a:cxn ang="0">
                  <a:pos x="10" y="104"/>
                </a:cxn>
                <a:cxn ang="0">
                  <a:pos x="52" y="44"/>
                </a:cxn>
                <a:cxn ang="0">
                  <a:pos x="48" y="10"/>
                </a:cxn>
                <a:cxn ang="0">
                  <a:pos x="40" y="0"/>
                </a:cxn>
                <a:cxn ang="0">
                  <a:pos x="36" y="2"/>
                </a:cxn>
              </a:cxnLst>
              <a:rect l="0" t="0" r="r" b="b"/>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8" name="Freeform 532"/>
            <p:cNvSpPr>
              <a:spLocks/>
            </p:cNvSpPr>
            <p:nvPr/>
          </p:nvSpPr>
          <p:spPr bwMode="ltGray">
            <a:xfrm>
              <a:off x="4877321" y="3718913"/>
              <a:ext cx="39078" cy="56352"/>
            </a:xfrm>
            <a:custGeom>
              <a:avLst/>
              <a:gdLst/>
              <a:ahLst/>
              <a:cxnLst>
                <a:cxn ang="0">
                  <a:pos x="12" y="2"/>
                </a:cxn>
                <a:cxn ang="0">
                  <a:pos x="18" y="0"/>
                </a:cxn>
                <a:cxn ang="0">
                  <a:pos x="24" y="6"/>
                </a:cxn>
                <a:cxn ang="0">
                  <a:pos x="26" y="12"/>
                </a:cxn>
                <a:cxn ang="0">
                  <a:pos x="16" y="24"/>
                </a:cxn>
                <a:cxn ang="0">
                  <a:pos x="10" y="32"/>
                </a:cxn>
                <a:cxn ang="0">
                  <a:pos x="0" y="30"/>
                </a:cxn>
                <a:cxn ang="0">
                  <a:pos x="8" y="12"/>
                </a:cxn>
                <a:cxn ang="0">
                  <a:pos x="12" y="2"/>
                </a:cxn>
              </a:cxnLst>
              <a:rect l="0" t="0" r="r" b="b"/>
              <a:pathLst>
                <a:path w="27" h="33">
                  <a:moveTo>
                    <a:pt x="12" y="2"/>
                  </a:moveTo>
                  <a:lnTo>
                    <a:pt x="18" y="0"/>
                  </a:lnTo>
                  <a:lnTo>
                    <a:pt x="24" y="6"/>
                  </a:lnTo>
                  <a:lnTo>
                    <a:pt x="26" y="12"/>
                  </a:lnTo>
                  <a:lnTo>
                    <a:pt x="16" y="24"/>
                  </a:lnTo>
                  <a:lnTo>
                    <a:pt x="10" y="32"/>
                  </a:lnTo>
                  <a:lnTo>
                    <a:pt x="0" y="30"/>
                  </a:lnTo>
                  <a:lnTo>
                    <a:pt x="8" y="12"/>
                  </a:lnTo>
                  <a:lnTo>
                    <a:pt x="1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19" name="Freeform 533"/>
            <p:cNvSpPr>
              <a:spLocks/>
            </p:cNvSpPr>
            <p:nvPr/>
          </p:nvSpPr>
          <p:spPr bwMode="ltGray">
            <a:xfrm>
              <a:off x="4875873" y="3753022"/>
              <a:ext cx="115788" cy="149776"/>
            </a:xfrm>
            <a:custGeom>
              <a:avLst/>
              <a:gdLst/>
              <a:ahLst/>
              <a:cxnLst>
                <a:cxn ang="0">
                  <a:pos x="4" y="84"/>
                </a:cxn>
                <a:cxn ang="0">
                  <a:pos x="0" y="78"/>
                </a:cxn>
                <a:cxn ang="0">
                  <a:pos x="12" y="48"/>
                </a:cxn>
                <a:cxn ang="0">
                  <a:pos x="14" y="26"/>
                </a:cxn>
                <a:cxn ang="0">
                  <a:pos x="8" y="18"/>
                </a:cxn>
                <a:cxn ang="0">
                  <a:pos x="20" y="0"/>
                </a:cxn>
                <a:cxn ang="0">
                  <a:pos x="22" y="14"/>
                </a:cxn>
                <a:cxn ang="0">
                  <a:pos x="26" y="26"/>
                </a:cxn>
                <a:cxn ang="0">
                  <a:pos x="66" y="8"/>
                </a:cxn>
                <a:cxn ang="0">
                  <a:pos x="80" y="46"/>
                </a:cxn>
                <a:cxn ang="0">
                  <a:pos x="48" y="84"/>
                </a:cxn>
                <a:cxn ang="0">
                  <a:pos x="18" y="88"/>
                </a:cxn>
                <a:cxn ang="0">
                  <a:pos x="4" y="84"/>
                </a:cxn>
              </a:cxnLst>
              <a:rect l="0" t="0" r="r" b="b"/>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0" name="Freeform 534"/>
            <p:cNvSpPr>
              <a:spLocks/>
            </p:cNvSpPr>
            <p:nvPr/>
          </p:nvSpPr>
          <p:spPr bwMode="ltGray">
            <a:xfrm>
              <a:off x="5030740" y="4254254"/>
              <a:ext cx="120129" cy="172021"/>
            </a:xfrm>
            <a:custGeom>
              <a:avLst/>
              <a:gdLst/>
              <a:ahLst/>
              <a:cxnLst>
                <a:cxn ang="0">
                  <a:pos x="8" y="24"/>
                </a:cxn>
                <a:cxn ang="0">
                  <a:pos x="2" y="32"/>
                </a:cxn>
                <a:cxn ang="0">
                  <a:pos x="2" y="42"/>
                </a:cxn>
                <a:cxn ang="0">
                  <a:pos x="0" y="52"/>
                </a:cxn>
                <a:cxn ang="0">
                  <a:pos x="4" y="60"/>
                </a:cxn>
                <a:cxn ang="0">
                  <a:pos x="4" y="72"/>
                </a:cxn>
                <a:cxn ang="0">
                  <a:pos x="8" y="80"/>
                </a:cxn>
                <a:cxn ang="0">
                  <a:pos x="10" y="90"/>
                </a:cxn>
                <a:cxn ang="0">
                  <a:pos x="12" y="100"/>
                </a:cxn>
                <a:cxn ang="0">
                  <a:pos x="34" y="98"/>
                </a:cxn>
                <a:cxn ang="0">
                  <a:pos x="48" y="86"/>
                </a:cxn>
                <a:cxn ang="0">
                  <a:pos x="70" y="86"/>
                </a:cxn>
                <a:cxn ang="0">
                  <a:pos x="82" y="16"/>
                </a:cxn>
                <a:cxn ang="0">
                  <a:pos x="14" y="0"/>
                </a:cxn>
                <a:cxn ang="0">
                  <a:pos x="8" y="24"/>
                </a:cxn>
              </a:cxnLst>
              <a:rect l="0" t="0" r="r" b="b"/>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1" name="Freeform 535"/>
            <p:cNvSpPr>
              <a:spLocks/>
            </p:cNvSpPr>
            <p:nvPr/>
          </p:nvSpPr>
          <p:spPr bwMode="ltGray">
            <a:xfrm>
              <a:off x="5045213" y="4261668"/>
              <a:ext cx="254733" cy="195748"/>
            </a:xfrm>
            <a:custGeom>
              <a:avLst/>
              <a:gdLst/>
              <a:ahLst/>
              <a:cxnLst>
                <a:cxn ang="0">
                  <a:pos x="0" y="108"/>
                </a:cxn>
                <a:cxn ang="0">
                  <a:pos x="2" y="106"/>
                </a:cxn>
                <a:cxn ang="0">
                  <a:pos x="6" y="104"/>
                </a:cxn>
                <a:cxn ang="0">
                  <a:pos x="14" y="104"/>
                </a:cxn>
                <a:cxn ang="0">
                  <a:pos x="14" y="100"/>
                </a:cxn>
                <a:cxn ang="0">
                  <a:pos x="20" y="94"/>
                </a:cxn>
                <a:cxn ang="0">
                  <a:pos x="38" y="88"/>
                </a:cxn>
                <a:cxn ang="0">
                  <a:pos x="42" y="90"/>
                </a:cxn>
                <a:cxn ang="0">
                  <a:pos x="46" y="86"/>
                </a:cxn>
                <a:cxn ang="0">
                  <a:pos x="44" y="78"/>
                </a:cxn>
                <a:cxn ang="0">
                  <a:pos x="42" y="72"/>
                </a:cxn>
                <a:cxn ang="0">
                  <a:pos x="56" y="52"/>
                </a:cxn>
                <a:cxn ang="0">
                  <a:pos x="70" y="20"/>
                </a:cxn>
                <a:cxn ang="0">
                  <a:pos x="122" y="6"/>
                </a:cxn>
                <a:cxn ang="0">
                  <a:pos x="174" y="0"/>
                </a:cxn>
                <a:cxn ang="0">
                  <a:pos x="174" y="54"/>
                </a:cxn>
                <a:cxn ang="0">
                  <a:pos x="156" y="58"/>
                </a:cxn>
                <a:cxn ang="0">
                  <a:pos x="152" y="74"/>
                </a:cxn>
                <a:cxn ang="0">
                  <a:pos x="144" y="74"/>
                </a:cxn>
                <a:cxn ang="0">
                  <a:pos x="140" y="76"/>
                </a:cxn>
                <a:cxn ang="0">
                  <a:pos x="124" y="78"/>
                </a:cxn>
                <a:cxn ang="0">
                  <a:pos x="118" y="82"/>
                </a:cxn>
                <a:cxn ang="0">
                  <a:pos x="98" y="86"/>
                </a:cxn>
                <a:cxn ang="0">
                  <a:pos x="90" y="94"/>
                </a:cxn>
                <a:cxn ang="0">
                  <a:pos x="78" y="94"/>
                </a:cxn>
                <a:cxn ang="0">
                  <a:pos x="74" y="98"/>
                </a:cxn>
                <a:cxn ang="0">
                  <a:pos x="62" y="102"/>
                </a:cxn>
                <a:cxn ang="0">
                  <a:pos x="48" y="100"/>
                </a:cxn>
                <a:cxn ang="0">
                  <a:pos x="38" y="98"/>
                </a:cxn>
                <a:cxn ang="0">
                  <a:pos x="32" y="104"/>
                </a:cxn>
                <a:cxn ang="0">
                  <a:pos x="28" y="108"/>
                </a:cxn>
                <a:cxn ang="0">
                  <a:pos x="18" y="114"/>
                </a:cxn>
                <a:cxn ang="0">
                  <a:pos x="4" y="114"/>
                </a:cxn>
                <a:cxn ang="0">
                  <a:pos x="0" y="108"/>
                </a:cxn>
              </a:cxnLst>
              <a:rect l="0" t="0" r="r" b="b"/>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2" name="Freeform 537"/>
            <p:cNvSpPr>
              <a:spLocks/>
            </p:cNvSpPr>
            <p:nvPr/>
          </p:nvSpPr>
          <p:spPr bwMode="ltGray">
            <a:xfrm>
              <a:off x="5273894" y="4070370"/>
              <a:ext cx="189602" cy="263963"/>
            </a:xfrm>
            <a:custGeom>
              <a:avLst/>
              <a:gdLst/>
              <a:ahLst/>
              <a:cxnLst>
                <a:cxn ang="0">
                  <a:pos x="72" y="4"/>
                </a:cxn>
                <a:cxn ang="0">
                  <a:pos x="76" y="20"/>
                </a:cxn>
                <a:cxn ang="0">
                  <a:pos x="84" y="32"/>
                </a:cxn>
                <a:cxn ang="0">
                  <a:pos x="104" y="38"/>
                </a:cxn>
                <a:cxn ang="0">
                  <a:pos x="112" y="40"/>
                </a:cxn>
                <a:cxn ang="0">
                  <a:pos x="124" y="58"/>
                </a:cxn>
                <a:cxn ang="0">
                  <a:pos x="130" y="62"/>
                </a:cxn>
                <a:cxn ang="0">
                  <a:pos x="128" y="70"/>
                </a:cxn>
                <a:cxn ang="0">
                  <a:pos x="106" y="98"/>
                </a:cxn>
                <a:cxn ang="0">
                  <a:pos x="102" y="94"/>
                </a:cxn>
                <a:cxn ang="0">
                  <a:pos x="92" y="108"/>
                </a:cxn>
                <a:cxn ang="0">
                  <a:pos x="94" y="124"/>
                </a:cxn>
                <a:cxn ang="0">
                  <a:pos x="80" y="124"/>
                </a:cxn>
                <a:cxn ang="0">
                  <a:pos x="74" y="130"/>
                </a:cxn>
                <a:cxn ang="0">
                  <a:pos x="72" y="138"/>
                </a:cxn>
                <a:cxn ang="0">
                  <a:pos x="68" y="140"/>
                </a:cxn>
                <a:cxn ang="0">
                  <a:pos x="50" y="138"/>
                </a:cxn>
                <a:cxn ang="0">
                  <a:pos x="50" y="148"/>
                </a:cxn>
                <a:cxn ang="0">
                  <a:pos x="44" y="156"/>
                </a:cxn>
                <a:cxn ang="0">
                  <a:pos x="30" y="154"/>
                </a:cxn>
                <a:cxn ang="0">
                  <a:pos x="16" y="156"/>
                </a:cxn>
                <a:cxn ang="0">
                  <a:pos x="2" y="150"/>
                </a:cxn>
                <a:cxn ang="0">
                  <a:pos x="8" y="136"/>
                </a:cxn>
                <a:cxn ang="0">
                  <a:pos x="0" y="120"/>
                </a:cxn>
                <a:cxn ang="0">
                  <a:pos x="4" y="102"/>
                </a:cxn>
                <a:cxn ang="0">
                  <a:pos x="54" y="8"/>
                </a:cxn>
                <a:cxn ang="0">
                  <a:pos x="64" y="0"/>
                </a:cxn>
                <a:cxn ang="0">
                  <a:pos x="72" y="4"/>
                </a:cxn>
              </a:cxnLst>
              <a:rect l="0" t="0" r="r" b="b"/>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3" name="Freeform 538"/>
            <p:cNvSpPr>
              <a:spLocks/>
            </p:cNvSpPr>
            <p:nvPr/>
          </p:nvSpPr>
          <p:spPr bwMode="ltGray">
            <a:xfrm>
              <a:off x="5221790" y="4031813"/>
              <a:ext cx="160655" cy="137912"/>
            </a:xfrm>
            <a:custGeom>
              <a:avLst/>
              <a:gdLst/>
              <a:ahLst/>
              <a:cxnLst>
                <a:cxn ang="0">
                  <a:pos x="8" y="18"/>
                </a:cxn>
                <a:cxn ang="0">
                  <a:pos x="16" y="22"/>
                </a:cxn>
                <a:cxn ang="0">
                  <a:pos x="16" y="14"/>
                </a:cxn>
                <a:cxn ang="0">
                  <a:pos x="20" y="0"/>
                </a:cxn>
                <a:cxn ang="0">
                  <a:pos x="26" y="10"/>
                </a:cxn>
                <a:cxn ang="0">
                  <a:pos x="24" y="16"/>
                </a:cxn>
                <a:cxn ang="0">
                  <a:pos x="26" y="20"/>
                </a:cxn>
                <a:cxn ang="0">
                  <a:pos x="26" y="30"/>
                </a:cxn>
                <a:cxn ang="0">
                  <a:pos x="30" y="40"/>
                </a:cxn>
                <a:cxn ang="0">
                  <a:pos x="34" y="44"/>
                </a:cxn>
                <a:cxn ang="0">
                  <a:pos x="44" y="40"/>
                </a:cxn>
                <a:cxn ang="0">
                  <a:pos x="50" y="42"/>
                </a:cxn>
                <a:cxn ang="0">
                  <a:pos x="58" y="40"/>
                </a:cxn>
                <a:cxn ang="0">
                  <a:pos x="66" y="44"/>
                </a:cxn>
                <a:cxn ang="0">
                  <a:pos x="78" y="42"/>
                </a:cxn>
                <a:cxn ang="0">
                  <a:pos x="78" y="34"/>
                </a:cxn>
                <a:cxn ang="0">
                  <a:pos x="90" y="22"/>
                </a:cxn>
                <a:cxn ang="0">
                  <a:pos x="104" y="12"/>
                </a:cxn>
                <a:cxn ang="0">
                  <a:pos x="106" y="4"/>
                </a:cxn>
                <a:cxn ang="0">
                  <a:pos x="108" y="2"/>
                </a:cxn>
                <a:cxn ang="0">
                  <a:pos x="110" y="8"/>
                </a:cxn>
                <a:cxn ang="0">
                  <a:pos x="110" y="32"/>
                </a:cxn>
                <a:cxn ang="0">
                  <a:pos x="98" y="26"/>
                </a:cxn>
                <a:cxn ang="0">
                  <a:pos x="98" y="44"/>
                </a:cxn>
                <a:cxn ang="0">
                  <a:pos x="90" y="46"/>
                </a:cxn>
                <a:cxn ang="0">
                  <a:pos x="94" y="52"/>
                </a:cxn>
                <a:cxn ang="0">
                  <a:pos x="86" y="66"/>
                </a:cxn>
                <a:cxn ang="0">
                  <a:pos x="88" y="80"/>
                </a:cxn>
                <a:cxn ang="0">
                  <a:pos x="48" y="80"/>
                </a:cxn>
                <a:cxn ang="0">
                  <a:pos x="6" y="42"/>
                </a:cxn>
                <a:cxn ang="0">
                  <a:pos x="0" y="24"/>
                </a:cxn>
                <a:cxn ang="0">
                  <a:pos x="8" y="18"/>
                </a:cxn>
              </a:cxnLst>
              <a:rect l="0" t="0" r="r" b="b"/>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4" name="Freeform 539"/>
            <p:cNvSpPr>
              <a:spLocks/>
            </p:cNvSpPr>
            <p:nvPr/>
          </p:nvSpPr>
          <p:spPr bwMode="ltGray">
            <a:xfrm>
              <a:off x="4844032" y="3797509"/>
              <a:ext cx="522493" cy="547203"/>
            </a:xfrm>
            <a:custGeom>
              <a:avLst/>
              <a:gdLst/>
              <a:ahLst/>
              <a:cxnLst>
                <a:cxn ang="0">
                  <a:pos x="266" y="112"/>
                </a:cxn>
                <a:cxn ang="0">
                  <a:pos x="278" y="122"/>
                </a:cxn>
                <a:cxn ang="0">
                  <a:pos x="282" y="138"/>
                </a:cxn>
                <a:cxn ang="0">
                  <a:pos x="280" y="142"/>
                </a:cxn>
                <a:cxn ang="0">
                  <a:pos x="284" y="160"/>
                </a:cxn>
                <a:cxn ang="0">
                  <a:pos x="282" y="168"/>
                </a:cxn>
                <a:cxn ang="0">
                  <a:pos x="296" y="176"/>
                </a:cxn>
                <a:cxn ang="0">
                  <a:pos x="304" y="196"/>
                </a:cxn>
                <a:cxn ang="0">
                  <a:pos x="348" y="212"/>
                </a:cxn>
                <a:cxn ang="0">
                  <a:pos x="362" y="220"/>
                </a:cxn>
                <a:cxn ang="0">
                  <a:pos x="242" y="280"/>
                </a:cxn>
                <a:cxn ang="0">
                  <a:pos x="206" y="304"/>
                </a:cxn>
                <a:cxn ang="0">
                  <a:pos x="164" y="288"/>
                </a:cxn>
                <a:cxn ang="0">
                  <a:pos x="162" y="282"/>
                </a:cxn>
                <a:cxn ang="0">
                  <a:pos x="156" y="292"/>
                </a:cxn>
                <a:cxn ang="0">
                  <a:pos x="144" y="302"/>
                </a:cxn>
                <a:cxn ang="0">
                  <a:pos x="136" y="292"/>
                </a:cxn>
                <a:cxn ang="0">
                  <a:pos x="126" y="270"/>
                </a:cxn>
                <a:cxn ang="0">
                  <a:pos x="104" y="234"/>
                </a:cxn>
                <a:cxn ang="0">
                  <a:pos x="94" y="220"/>
                </a:cxn>
                <a:cxn ang="0">
                  <a:pos x="86" y="188"/>
                </a:cxn>
                <a:cxn ang="0">
                  <a:pos x="78" y="172"/>
                </a:cxn>
                <a:cxn ang="0">
                  <a:pos x="68" y="160"/>
                </a:cxn>
                <a:cxn ang="0">
                  <a:pos x="48" y="142"/>
                </a:cxn>
                <a:cxn ang="0">
                  <a:pos x="38" y="122"/>
                </a:cxn>
                <a:cxn ang="0">
                  <a:pos x="22" y="102"/>
                </a:cxn>
                <a:cxn ang="0">
                  <a:pos x="24" y="68"/>
                </a:cxn>
                <a:cxn ang="0">
                  <a:pos x="56" y="58"/>
                </a:cxn>
                <a:cxn ang="0">
                  <a:pos x="78" y="52"/>
                </a:cxn>
                <a:cxn ang="0">
                  <a:pos x="78" y="44"/>
                </a:cxn>
                <a:cxn ang="0">
                  <a:pos x="68" y="18"/>
                </a:cxn>
                <a:cxn ang="0">
                  <a:pos x="104" y="0"/>
                </a:cxn>
                <a:cxn ang="0">
                  <a:pos x="196" y="58"/>
                </a:cxn>
                <a:cxn ang="0">
                  <a:pos x="246" y="80"/>
                </a:cxn>
                <a:cxn ang="0">
                  <a:pos x="258" y="104"/>
                </a:cxn>
              </a:cxnLst>
              <a:rect l="0" t="0" r="r" b="b"/>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5" name="Freeform 540"/>
            <p:cNvSpPr>
              <a:spLocks/>
            </p:cNvSpPr>
            <p:nvPr/>
          </p:nvSpPr>
          <p:spPr bwMode="ltGray">
            <a:xfrm>
              <a:off x="4968503" y="3631420"/>
              <a:ext cx="234471" cy="299554"/>
            </a:xfrm>
            <a:custGeom>
              <a:avLst/>
              <a:gdLst/>
              <a:ahLst/>
              <a:cxnLst>
                <a:cxn ang="0">
                  <a:pos x="64" y="4"/>
                </a:cxn>
                <a:cxn ang="0">
                  <a:pos x="56" y="14"/>
                </a:cxn>
                <a:cxn ang="0">
                  <a:pos x="44" y="16"/>
                </a:cxn>
                <a:cxn ang="0">
                  <a:pos x="40" y="18"/>
                </a:cxn>
                <a:cxn ang="0">
                  <a:pos x="36" y="22"/>
                </a:cxn>
                <a:cxn ang="0">
                  <a:pos x="36" y="26"/>
                </a:cxn>
                <a:cxn ang="0">
                  <a:pos x="38" y="36"/>
                </a:cxn>
                <a:cxn ang="0">
                  <a:pos x="34" y="48"/>
                </a:cxn>
                <a:cxn ang="0">
                  <a:pos x="32" y="62"/>
                </a:cxn>
                <a:cxn ang="0">
                  <a:pos x="28" y="62"/>
                </a:cxn>
                <a:cxn ang="0">
                  <a:pos x="0" y="80"/>
                </a:cxn>
                <a:cxn ang="0">
                  <a:pos x="4" y="104"/>
                </a:cxn>
                <a:cxn ang="0">
                  <a:pos x="18" y="104"/>
                </a:cxn>
                <a:cxn ang="0">
                  <a:pos x="60" y="134"/>
                </a:cxn>
                <a:cxn ang="0">
                  <a:pos x="64" y="140"/>
                </a:cxn>
                <a:cxn ang="0">
                  <a:pos x="72" y="142"/>
                </a:cxn>
                <a:cxn ang="0">
                  <a:pos x="72" y="160"/>
                </a:cxn>
                <a:cxn ang="0">
                  <a:pos x="88" y="170"/>
                </a:cxn>
                <a:cxn ang="0">
                  <a:pos x="130" y="176"/>
                </a:cxn>
                <a:cxn ang="0">
                  <a:pos x="154" y="164"/>
                </a:cxn>
                <a:cxn ang="0">
                  <a:pos x="162" y="156"/>
                </a:cxn>
                <a:cxn ang="0">
                  <a:pos x="162" y="102"/>
                </a:cxn>
                <a:cxn ang="0">
                  <a:pos x="114" y="6"/>
                </a:cxn>
                <a:cxn ang="0">
                  <a:pos x="98" y="0"/>
                </a:cxn>
                <a:cxn ang="0">
                  <a:pos x="90" y="14"/>
                </a:cxn>
                <a:cxn ang="0">
                  <a:pos x="86" y="12"/>
                </a:cxn>
                <a:cxn ang="0">
                  <a:pos x="64" y="4"/>
                </a:cxn>
              </a:cxnLst>
              <a:rect l="0" t="0" r="r" b="b"/>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6" name="Freeform 541"/>
            <p:cNvSpPr>
              <a:spLocks/>
            </p:cNvSpPr>
            <p:nvPr/>
          </p:nvSpPr>
          <p:spPr bwMode="ltGray">
            <a:xfrm>
              <a:off x="5489548" y="3696670"/>
              <a:ext cx="400916" cy="473057"/>
            </a:xfrm>
            <a:custGeom>
              <a:avLst/>
              <a:gdLst/>
              <a:ahLst/>
              <a:cxnLst>
                <a:cxn ang="0">
                  <a:pos x="120" y="264"/>
                </a:cxn>
                <a:cxn ang="0">
                  <a:pos x="108" y="252"/>
                </a:cxn>
                <a:cxn ang="0">
                  <a:pos x="98" y="236"/>
                </a:cxn>
                <a:cxn ang="0">
                  <a:pos x="74" y="236"/>
                </a:cxn>
                <a:cxn ang="0">
                  <a:pos x="60" y="236"/>
                </a:cxn>
                <a:cxn ang="0">
                  <a:pos x="52" y="236"/>
                </a:cxn>
                <a:cxn ang="0">
                  <a:pos x="42" y="234"/>
                </a:cxn>
                <a:cxn ang="0">
                  <a:pos x="28" y="232"/>
                </a:cxn>
                <a:cxn ang="0">
                  <a:pos x="14" y="236"/>
                </a:cxn>
                <a:cxn ang="0">
                  <a:pos x="14" y="228"/>
                </a:cxn>
                <a:cxn ang="0">
                  <a:pos x="14" y="220"/>
                </a:cxn>
                <a:cxn ang="0">
                  <a:pos x="18" y="214"/>
                </a:cxn>
                <a:cxn ang="0">
                  <a:pos x="24" y="208"/>
                </a:cxn>
                <a:cxn ang="0">
                  <a:pos x="30" y="208"/>
                </a:cxn>
                <a:cxn ang="0">
                  <a:pos x="40" y="208"/>
                </a:cxn>
                <a:cxn ang="0">
                  <a:pos x="42" y="202"/>
                </a:cxn>
                <a:cxn ang="0">
                  <a:pos x="48" y="192"/>
                </a:cxn>
                <a:cxn ang="0">
                  <a:pos x="40" y="176"/>
                </a:cxn>
                <a:cxn ang="0">
                  <a:pos x="28" y="174"/>
                </a:cxn>
                <a:cxn ang="0">
                  <a:pos x="18" y="170"/>
                </a:cxn>
                <a:cxn ang="0">
                  <a:pos x="10" y="164"/>
                </a:cxn>
                <a:cxn ang="0">
                  <a:pos x="2" y="148"/>
                </a:cxn>
                <a:cxn ang="0">
                  <a:pos x="0" y="144"/>
                </a:cxn>
                <a:cxn ang="0">
                  <a:pos x="26" y="162"/>
                </a:cxn>
                <a:cxn ang="0">
                  <a:pos x="44" y="164"/>
                </a:cxn>
                <a:cxn ang="0">
                  <a:pos x="60" y="166"/>
                </a:cxn>
                <a:cxn ang="0">
                  <a:pos x="72" y="164"/>
                </a:cxn>
                <a:cxn ang="0">
                  <a:pos x="80" y="158"/>
                </a:cxn>
                <a:cxn ang="0">
                  <a:pos x="88" y="152"/>
                </a:cxn>
                <a:cxn ang="0">
                  <a:pos x="92" y="142"/>
                </a:cxn>
                <a:cxn ang="0">
                  <a:pos x="90" y="128"/>
                </a:cxn>
                <a:cxn ang="0">
                  <a:pos x="92" y="116"/>
                </a:cxn>
                <a:cxn ang="0">
                  <a:pos x="100" y="116"/>
                </a:cxn>
                <a:cxn ang="0">
                  <a:pos x="112" y="124"/>
                </a:cxn>
                <a:cxn ang="0">
                  <a:pos x="120" y="112"/>
                </a:cxn>
                <a:cxn ang="0">
                  <a:pos x="132" y="116"/>
                </a:cxn>
                <a:cxn ang="0">
                  <a:pos x="138" y="114"/>
                </a:cxn>
                <a:cxn ang="0">
                  <a:pos x="140" y="102"/>
                </a:cxn>
                <a:cxn ang="0">
                  <a:pos x="142" y="90"/>
                </a:cxn>
                <a:cxn ang="0">
                  <a:pos x="154" y="82"/>
                </a:cxn>
                <a:cxn ang="0">
                  <a:pos x="148" y="72"/>
                </a:cxn>
                <a:cxn ang="0">
                  <a:pos x="154" y="68"/>
                </a:cxn>
                <a:cxn ang="0">
                  <a:pos x="162" y="68"/>
                </a:cxn>
                <a:cxn ang="0">
                  <a:pos x="160" y="58"/>
                </a:cxn>
                <a:cxn ang="0">
                  <a:pos x="170" y="56"/>
                </a:cxn>
                <a:cxn ang="0">
                  <a:pos x="178" y="46"/>
                </a:cxn>
                <a:cxn ang="0">
                  <a:pos x="182" y="28"/>
                </a:cxn>
                <a:cxn ang="0">
                  <a:pos x="194" y="10"/>
                </a:cxn>
                <a:cxn ang="0">
                  <a:pos x="212" y="0"/>
                </a:cxn>
                <a:cxn ang="0">
                  <a:pos x="216" y="8"/>
                </a:cxn>
                <a:cxn ang="0">
                  <a:pos x="232" y="6"/>
                </a:cxn>
                <a:cxn ang="0">
                  <a:pos x="248" y="18"/>
                </a:cxn>
                <a:cxn ang="0">
                  <a:pos x="256" y="30"/>
                </a:cxn>
                <a:cxn ang="0">
                  <a:pos x="276" y="126"/>
                </a:cxn>
                <a:cxn ang="0">
                  <a:pos x="184" y="278"/>
                </a:cxn>
                <a:cxn ang="0">
                  <a:pos x="132" y="266"/>
                </a:cxn>
                <a:cxn ang="0">
                  <a:pos x="120" y="264"/>
                </a:cxn>
              </a:cxnLst>
              <a:rect l="0" t="0" r="r" b="b"/>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7" name="Freeform 542"/>
            <p:cNvSpPr>
              <a:spLocks/>
            </p:cNvSpPr>
            <p:nvPr/>
          </p:nvSpPr>
          <p:spPr bwMode="ltGray">
            <a:xfrm>
              <a:off x="6137961" y="3235475"/>
              <a:ext cx="628149" cy="375184"/>
            </a:xfrm>
            <a:custGeom>
              <a:avLst/>
              <a:gdLst/>
              <a:ahLst/>
              <a:cxnLst>
                <a:cxn ang="0">
                  <a:pos x="366" y="18"/>
                </a:cxn>
                <a:cxn ang="0">
                  <a:pos x="356" y="6"/>
                </a:cxn>
                <a:cxn ang="0">
                  <a:pos x="354" y="0"/>
                </a:cxn>
                <a:cxn ang="0">
                  <a:pos x="342" y="8"/>
                </a:cxn>
                <a:cxn ang="0">
                  <a:pos x="336" y="8"/>
                </a:cxn>
                <a:cxn ang="0">
                  <a:pos x="332" y="4"/>
                </a:cxn>
                <a:cxn ang="0">
                  <a:pos x="320" y="12"/>
                </a:cxn>
                <a:cxn ang="0">
                  <a:pos x="314" y="22"/>
                </a:cxn>
                <a:cxn ang="0">
                  <a:pos x="308" y="22"/>
                </a:cxn>
                <a:cxn ang="0">
                  <a:pos x="306" y="28"/>
                </a:cxn>
                <a:cxn ang="0">
                  <a:pos x="292" y="32"/>
                </a:cxn>
                <a:cxn ang="0">
                  <a:pos x="288" y="32"/>
                </a:cxn>
                <a:cxn ang="0">
                  <a:pos x="264" y="36"/>
                </a:cxn>
                <a:cxn ang="0">
                  <a:pos x="256" y="32"/>
                </a:cxn>
                <a:cxn ang="0">
                  <a:pos x="250" y="28"/>
                </a:cxn>
                <a:cxn ang="0">
                  <a:pos x="240" y="28"/>
                </a:cxn>
                <a:cxn ang="0">
                  <a:pos x="226" y="22"/>
                </a:cxn>
                <a:cxn ang="0">
                  <a:pos x="216" y="22"/>
                </a:cxn>
                <a:cxn ang="0">
                  <a:pos x="200" y="28"/>
                </a:cxn>
                <a:cxn ang="0">
                  <a:pos x="198" y="34"/>
                </a:cxn>
                <a:cxn ang="0">
                  <a:pos x="186" y="34"/>
                </a:cxn>
                <a:cxn ang="0">
                  <a:pos x="178" y="32"/>
                </a:cxn>
                <a:cxn ang="0">
                  <a:pos x="174" y="26"/>
                </a:cxn>
                <a:cxn ang="0">
                  <a:pos x="174" y="16"/>
                </a:cxn>
                <a:cxn ang="0">
                  <a:pos x="168" y="12"/>
                </a:cxn>
                <a:cxn ang="0">
                  <a:pos x="158" y="8"/>
                </a:cxn>
                <a:cxn ang="0">
                  <a:pos x="146" y="8"/>
                </a:cxn>
                <a:cxn ang="0">
                  <a:pos x="138" y="6"/>
                </a:cxn>
                <a:cxn ang="0">
                  <a:pos x="128" y="4"/>
                </a:cxn>
                <a:cxn ang="0">
                  <a:pos x="128" y="10"/>
                </a:cxn>
                <a:cxn ang="0">
                  <a:pos x="124" y="16"/>
                </a:cxn>
                <a:cxn ang="0">
                  <a:pos x="124" y="28"/>
                </a:cxn>
                <a:cxn ang="0">
                  <a:pos x="130" y="40"/>
                </a:cxn>
                <a:cxn ang="0">
                  <a:pos x="130" y="46"/>
                </a:cxn>
                <a:cxn ang="0">
                  <a:pos x="122" y="52"/>
                </a:cxn>
                <a:cxn ang="0">
                  <a:pos x="110" y="48"/>
                </a:cxn>
                <a:cxn ang="0">
                  <a:pos x="106" y="46"/>
                </a:cxn>
                <a:cxn ang="0">
                  <a:pos x="104" y="46"/>
                </a:cxn>
                <a:cxn ang="0">
                  <a:pos x="98" y="50"/>
                </a:cxn>
                <a:cxn ang="0">
                  <a:pos x="88" y="48"/>
                </a:cxn>
                <a:cxn ang="0">
                  <a:pos x="80" y="46"/>
                </a:cxn>
                <a:cxn ang="0">
                  <a:pos x="82" y="42"/>
                </a:cxn>
                <a:cxn ang="0">
                  <a:pos x="80" y="38"/>
                </a:cxn>
                <a:cxn ang="0">
                  <a:pos x="70" y="38"/>
                </a:cxn>
                <a:cxn ang="0">
                  <a:pos x="62" y="38"/>
                </a:cxn>
                <a:cxn ang="0">
                  <a:pos x="56" y="36"/>
                </a:cxn>
                <a:cxn ang="0">
                  <a:pos x="44" y="42"/>
                </a:cxn>
                <a:cxn ang="0">
                  <a:pos x="36" y="42"/>
                </a:cxn>
                <a:cxn ang="0">
                  <a:pos x="24" y="52"/>
                </a:cxn>
                <a:cxn ang="0">
                  <a:pos x="22" y="58"/>
                </a:cxn>
                <a:cxn ang="0">
                  <a:pos x="14" y="60"/>
                </a:cxn>
                <a:cxn ang="0">
                  <a:pos x="0" y="72"/>
                </a:cxn>
                <a:cxn ang="0">
                  <a:pos x="44" y="154"/>
                </a:cxn>
                <a:cxn ang="0">
                  <a:pos x="134" y="204"/>
                </a:cxn>
                <a:cxn ang="0">
                  <a:pos x="290" y="220"/>
                </a:cxn>
                <a:cxn ang="0">
                  <a:pos x="434" y="36"/>
                </a:cxn>
                <a:cxn ang="0">
                  <a:pos x="366" y="18"/>
                </a:cxn>
              </a:cxnLst>
              <a:rect l="0" t="0" r="r" b="b"/>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8" name="Freeform 543"/>
            <p:cNvSpPr>
              <a:spLocks/>
            </p:cNvSpPr>
            <p:nvPr/>
          </p:nvSpPr>
          <p:spPr bwMode="ltGray">
            <a:xfrm>
              <a:off x="6923871" y="3351144"/>
              <a:ext cx="176576" cy="272861"/>
            </a:xfrm>
            <a:custGeom>
              <a:avLst/>
              <a:gdLst/>
              <a:ahLst/>
              <a:cxnLst>
                <a:cxn ang="0">
                  <a:pos x="58" y="0"/>
                </a:cxn>
                <a:cxn ang="0">
                  <a:pos x="70" y="6"/>
                </a:cxn>
                <a:cxn ang="0">
                  <a:pos x="70" y="22"/>
                </a:cxn>
                <a:cxn ang="0">
                  <a:pos x="74" y="38"/>
                </a:cxn>
                <a:cxn ang="0">
                  <a:pos x="64" y="54"/>
                </a:cxn>
                <a:cxn ang="0">
                  <a:pos x="58" y="62"/>
                </a:cxn>
                <a:cxn ang="0">
                  <a:pos x="58" y="72"/>
                </a:cxn>
                <a:cxn ang="0">
                  <a:pos x="80" y="78"/>
                </a:cxn>
                <a:cxn ang="0">
                  <a:pos x="88" y="92"/>
                </a:cxn>
                <a:cxn ang="0">
                  <a:pos x="92" y="92"/>
                </a:cxn>
                <a:cxn ang="0">
                  <a:pos x="104" y="104"/>
                </a:cxn>
                <a:cxn ang="0">
                  <a:pos x="110" y="114"/>
                </a:cxn>
                <a:cxn ang="0">
                  <a:pos x="112" y="118"/>
                </a:cxn>
                <a:cxn ang="0">
                  <a:pos x="110" y="120"/>
                </a:cxn>
                <a:cxn ang="0">
                  <a:pos x="120" y="114"/>
                </a:cxn>
                <a:cxn ang="0">
                  <a:pos x="118" y="136"/>
                </a:cxn>
                <a:cxn ang="0">
                  <a:pos x="112" y="140"/>
                </a:cxn>
                <a:cxn ang="0">
                  <a:pos x="108" y="144"/>
                </a:cxn>
                <a:cxn ang="0">
                  <a:pos x="106" y="144"/>
                </a:cxn>
                <a:cxn ang="0">
                  <a:pos x="102" y="144"/>
                </a:cxn>
                <a:cxn ang="0">
                  <a:pos x="100" y="150"/>
                </a:cxn>
                <a:cxn ang="0">
                  <a:pos x="94" y="154"/>
                </a:cxn>
                <a:cxn ang="0">
                  <a:pos x="92" y="152"/>
                </a:cxn>
                <a:cxn ang="0">
                  <a:pos x="88" y="158"/>
                </a:cxn>
                <a:cxn ang="0">
                  <a:pos x="86" y="160"/>
                </a:cxn>
                <a:cxn ang="0">
                  <a:pos x="82" y="158"/>
                </a:cxn>
                <a:cxn ang="0">
                  <a:pos x="76" y="150"/>
                </a:cxn>
                <a:cxn ang="0">
                  <a:pos x="76" y="144"/>
                </a:cxn>
                <a:cxn ang="0">
                  <a:pos x="78" y="134"/>
                </a:cxn>
                <a:cxn ang="0">
                  <a:pos x="74" y="132"/>
                </a:cxn>
                <a:cxn ang="0">
                  <a:pos x="70" y="122"/>
                </a:cxn>
                <a:cxn ang="0">
                  <a:pos x="66" y="126"/>
                </a:cxn>
                <a:cxn ang="0">
                  <a:pos x="62" y="122"/>
                </a:cxn>
                <a:cxn ang="0">
                  <a:pos x="66" y="116"/>
                </a:cxn>
                <a:cxn ang="0">
                  <a:pos x="70" y="112"/>
                </a:cxn>
                <a:cxn ang="0">
                  <a:pos x="68" y="108"/>
                </a:cxn>
                <a:cxn ang="0">
                  <a:pos x="60" y="108"/>
                </a:cxn>
                <a:cxn ang="0">
                  <a:pos x="58" y="106"/>
                </a:cxn>
                <a:cxn ang="0">
                  <a:pos x="56" y="112"/>
                </a:cxn>
                <a:cxn ang="0">
                  <a:pos x="44" y="108"/>
                </a:cxn>
                <a:cxn ang="0">
                  <a:pos x="38" y="104"/>
                </a:cxn>
                <a:cxn ang="0">
                  <a:pos x="34" y="104"/>
                </a:cxn>
                <a:cxn ang="0">
                  <a:pos x="38" y="96"/>
                </a:cxn>
                <a:cxn ang="0">
                  <a:pos x="38" y="86"/>
                </a:cxn>
                <a:cxn ang="0">
                  <a:pos x="32" y="78"/>
                </a:cxn>
                <a:cxn ang="0">
                  <a:pos x="22" y="78"/>
                </a:cxn>
                <a:cxn ang="0">
                  <a:pos x="0" y="62"/>
                </a:cxn>
                <a:cxn ang="0">
                  <a:pos x="16" y="16"/>
                </a:cxn>
                <a:cxn ang="0">
                  <a:pos x="58" y="0"/>
                </a:cxn>
              </a:cxnLst>
              <a:rect l="0" t="0" r="r" b="b"/>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29" name="Freeform 544"/>
            <p:cNvSpPr>
              <a:spLocks/>
            </p:cNvSpPr>
            <p:nvPr/>
          </p:nvSpPr>
          <p:spPr bwMode="ltGray">
            <a:xfrm>
              <a:off x="5849939" y="3107943"/>
              <a:ext cx="1162220" cy="1147794"/>
            </a:xfrm>
            <a:custGeom>
              <a:avLst/>
              <a:gdLst/>
              <a:ahLst/>
              <a:cxnLst>
                <a:cxn ang="0">
                  <a:pos x="18" y="360"/>
                </a:cxn>
                <a:cxn ang="0">
                  <a:pos x="10" y="340"/>
                </a:cxn>
                <a:cxn ang="0">
                  <a:pos x="6" y="334"/>
                </a:cxn>
                <a:cxn ang="0">
                  <a:pos x="12" y="310"/>
                </a:cxn>
                <a:cxn ang="0">
                  <a:pos x="30" y="300"/>
                </a:cxn>
                <a:cxn ang="0">
                  <a:pos x="50" y="304"/>
                </a:cxn>
                <a:cxn ang="0">
                  <a:pos x="74" y="298"/>
                </a:cxn>
                <a:cxn ang="0">
                  <a:pos x="88" y="288"/>
                </a:cxn>
                <a:cxn ang="0">
                  <a:pos x="102" y="280"/>
                </a:cxn>
                <a:cxn ang="0">
                  <a:pos x="110" y="228"/>
                </a:cxn>
                <a:cxn ang="0">
                  <a:pos x="122" y="220"/>
                </a:cxn>
                <a:cxn ang="0">
                  <a:pos x="140" y="194"/>
                </a:cxn>
                <a:cxn ang="0">
                  <a:pos x="174" y="180"/>
                </a:cxn>
                <a:cxn ang="0">
                  <a:pos x="188" y="156"/>
                </a:cxn>
                <a:cxn ang="0">
                  <a:pos x="218" y="162"/>
                </a:cxn>
                <a:cxn ang="0">
                  <a:pos x="234" y="162"/>
                </a:cxn>
                <a:cxn ang="0">
                  <a:pos x="242" y="182"/>
                </a:cxn>
                <a:cxn ang="0">
                  <a:pos x="246" y="222"/>
                </a:cxn>
                <a:cxn ang="0">
                  <a:pos x="310" y="236"/>
                </a:cxn>
                <a:cxn ang="0">
                  <a:pos x="342" y="264"/>
                </a:cxn>
                <a:cxn ang="0">
                  <a:pos x="396" y="252"/>
                </a:cxn>
                <a:cxn ang="0">
                  <a:pos x="434" y="268"/>
                </a:cxn>
                <a:cxn ang="0">
                  <a:pos x="456" y="264"/>
                </a:cxn>
                <a:cxn ang="0">
                  <a:pos x="502" y="244"/>
                </a:cxn>
                <a:cxn ang="0">
                  <a:pos x="540" y="216"/>
                </a:cxn>
                <a:cxn ang="0">
                  <a:pos x="536" y="192"/>
                </a:cxn>
                <a:cxn ang="0">
                  <a:pos x="552" y="190"/>
                </a:cxn>
                <a:cxn ang="0">
                  <a:pos x="568" y="180"/>
                </a:cxn>
                <a:cxn ang="0">
                  <a:pos x="590" y="148"/>
                </a:cxn>
                <a:cxn ang="0">
                  <a:pos x="612" y="134"/>
                </a:cxn>
                <a:cxn ang="0">
                  <a:pos x="596" y="110"/>
                </a:cxn>
                <a:cxn ang="0">
                  <a:pos x="560" y="102"/>
                </a:cxn>
                <a:cxn ang="0">
                  <a:pos x="564" y="84"/>
                </a:cxn>
                <a:cxn ang="0">
                  <a:pos x="582" y="70"/>
                </a:cxn>
                <a:cxn ang="0">
                  <a:pos x="584" y="30"/>
                </a:cxn>
                <a:cxn ang="0">
                  <a:pos x="582" y="10"/>
                </a:cxn>
                <a:cxn ang="0">
                  <a:pos x="626" y="2"/>
                </a:cxn>
                <a:cxn ang="0">
                  <a:pos x="668" y="28"/>
                </a:cxn>
                <a:cxn ang="0">
                  <a:pos x="746" y="66"/>
                </a:cxn>
                <a:cxn ang="0">
                  <a:pos x="782" y="36"/>
                </a:cxn>
                <a:cxn ang="0">
                  <a:pos x="782" y="106"/>
                </a:cxn>
                <a:cxn ang="0">
                  <a:pos x="792" y="148"/>
                </a:cxn>
                <a:cxn ang="0">
                  <a:pos x="782" y="192"/>
                </a:cxn>
                <a:cxn ang="0">
                  <a:pos x="758" y="190"/>
                </a:cxn>
                <a:cxn ang="0">
                  <a:pos x="720" y="244"/>
                </a:cxn>
                <a:cxn ang="0">
                  <a:pos x="690" y="226"/>
                </a:cxn>
                <a:cxn ang="0">
                  <a:pos x="648" y="282"/>
                </a:cxn>
                <a:cxn ang="0">
                  <a:pos x="684" y="304"/>
                </a:cxn>
                <a:cxn ang="0">
                  <a:pos x="736" y="296"/>
                </a:cxn>
                <a:cxn ang="0">
                  <a:pos x="720" y="354"/>
                </a:cxn>
                <a:cxn ang="0">
                  <a:pos x="748" y="400"/>
                </a:cxn>
                <a:cxn ang="0">
                  <a:pos x="774" y="440"/>
                </a:cxn>
                <a:cxn ang="0">
                  <a:pos x="760" y="500"/>
                </a:cxn>
                <a:cxn ang="0">
                  <a:pos x="744" y="540"/>
                </a:cxn>
                <a:cxn ang="0">
                  <a:pos x="716" y="580"/>
                </a:cxn>
                <a:cxn ang="0">
                  <a:pos x="656" y="602"/>
                </a:cxn>
                <a:cxn ang="0">
                  <a:pos x="618" y="640"/>
                </a:cxn>
                <a:cxn ang="0">
                  <a:pos x="614" y="656"/>
                </a:cxn>
                <a:cxn ang="0">
                  <a:pos x="604" y="630"/>
                </a:cxn>
                <a:cxn ang="0">
                  <a:pos x="590" y="630"/>
                </a:cxn>
                <a:cxn ang="0">
                  <a:pos x="454" y="678"/>
                </a:cxn>
                <a:cxn ang="0">
                  <a:pos x="4" y="380"/>
                </a:cxn>
              </a:cxnLst>
              <a:rect l="0" t="0" r="r" b="b"/>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0" name="Freeform 545"/>
            <p:cNvSpPr>
              <a:spLocks/>
            </p:cNvSpPr>
            <p:nvPr/>
          </p:nvSpPr>
          <p:spPr bwMode="ltGray">
            <a:xfrm>
              <a:off x="6491114" y="4708033"/>
              <a:ext cx="105657" cy="161640"/>
            </a:xfrm>
            <a:custGeom>
              <a:avLst/>
              <a:gdLst/>
              <a:ahLst/>
              <a:cxnLst>
                <a:cxn ang="0">
                  <a:pos x="0" y="2"/>
                </a:cxn>
                <a:cxn ang="0">
                  <a:pos x="2" y="10"/>
                </a:cxn>
                <a:cxn ang="0">
                  <a:pos x="2" y="30"/>
                </a:cxn>
                <a:cxn ang="0">
                  <a:pos x="8" y="36"/>
                </a:cxn>
                <a:cxn ang="0">
                  <a:pos x="6" y="42"/>
                </a:cxn>
                <a:cxn ang="0">
                  <a:pos x="14" y="58"/>
                </a:cxn>
                <a:cxn ang="0">
                  <a:pos x="20" y="68"/>
                </a:cxn>
                <a:cxn ang="0">
                  <a:pos x="20" y="72"/>
                </a:cxn>
                <a:cxn ang="0">
                  <a:pos x="30" y="74"/>
                </a:cxn>
                <a:cxn ang="0">
                  <a:pos x="38" y="80"/>
                </a:cxn>
                <a:cxn ang="0">
                  <a:pos x="42" y="84"/>
                </a:cxn>
                <a:cxn ang="0">
                  <a:pos x="54" y="88"/>
                </a:cxn>
                <a:cxn ang="0">
                  <a:pos x="58" y="92"/>
                </a:cxn>
                <a:cxn ang="0">
                  <a:pos x="66" y="94"/>
                </a:cxn>
                <a:cxn ang="0">
                  <a:pos x="74" y="90"/>
                </a:cxn>
                <a:cxn ang="0">
                  <a:pos x="74" y="84"/>
                </a:cxn>
                <a:cxn ang="0">
                  <a:pos x="68" y="68"/>
                </a:cxn>
                <a:cxn ang="0">
                  <a:pos x="62" y="62"/>
                </a:cxn>
                <a:cxn ang="0">
                  <a:pos x="60" y="62"/>
                </a:cxn>
                <a:cxn ang="0">
                  <a:pos x="58" y="50"/>
                </a:cxn>
                <a:cxn ang="0">
                  <a:pos x="62" y="42"/>
                </a:cxn>
                <a:cxn ang="0">
                  <a:pos x="62" y="36"/>
                </a:cxn>
                <a:cxn ang="0">
                  <a:pos x="56" y="22"/>
                </a:cxn>
                <a:cxn ang="0">
                  <a:pos x="36" y="4"/>
                </a:cxn>
                <a:cxn ang="0">
                  <a:pos x="20" y="0"/>
                </a:cxn>
                <a:cxn ang="0">
                  <a:pos x="0" y="2"/>
                </a:cxn>
              </a:cxnLst>
              <a:rect l="0" t="0" r="r" b="b"/>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1" name="Freeform 546"/>
            <p:cNvSpPr>
              <a:spLocks/>
            </p:cNvSpPr>
            <p:nvPr/>
          </p:nvSpPr>
          <p:spPr bwMode="ltGray">
            <a:xfrm>
              <a:off x="6521509" y="4140068"/>
              <a:ext cx="212759" cy="480472"/>
            </a:xfrm>
            <a:custGeom>
              <a:avLst/>
              <a:gdLst/>
              <a:ahLst/>
              <a:cxnLst>
                <a:cxn ang="0">
                  <a:pos x="12" y="20"/>
                </a:cxn>
                <a:cxn ang="0">
                  <a:pos x="24" y="20"/>
                </a:cxn>
                <a:cxn ang="0">
                  <a:pos x="26" y="14"/>
                </a:cxn>
                <a:cxn ang="0">
                  <a:pos x="40" y="14"/>
                </a:cxn>
                <a:cxn ang="0">
                  <a:pos x="54" y="8"/>
                </a:cxn>
                <a:cxn ang="0">
                  <a:pos x="52" y="0"/>
                </a:cxn>
                <a:cxn ang="0">
                  <a:pos x="62" y="2"/>
                </a:cxn>
                <a:cxn ang="0">
                  <a:pos x="64" y="8"/>
                </a:cxn>
                <a:cxn ang="0">
                  <a:pos x="80" y="8"/>
                </a:cxn>
                <a:cxn ang="0">
                  <a:pos x="90" y="8"/>
                </a:cxn>
                <a:cxn ang="0">
                  <a:pos x="92" y="12"/>
                </a:cxn>
                <a:cxn ang="0">
                  <a:pos x="88" y="16"/>
                </a:cxn>
                <a:cxn ang="0">
                  <a:pos x="90" y="24"/>
                </a:cxn>
                <a:cxn ang="0">
                  <a:pos x="98" y="22"/>
                </a:cxn>
                <a:cxn ang="0">
                  <a:pos x="108" y="22"/>
                </a:cxn>
                <a:cxn ang="0">
                  <a:pos x="104" y="28"/>
                </a:cxn>
                <a:cxn ang="0">
                  <a:pos x="100" y="36"/>
                </a:cxn>
                <a:cxn ang="0">
                  <a:pos x="90" y="40"/>
                </a:cxn>
                <a:cxn ang="0">
                  <a:pos x="88" y="50"/>
                </a:cxn>
                <a:cxn ang="0">
                  <a:pos x="76" y="68"/>
                </a:cxn>
                <a:cxn ang="0">
                  <a:pos x="74" y="76"/>
                </a:cxn>
                <a:cxn ang="0">
                  <a:pos x="74" y="80"/>
                </a:cxn>
                <a:cxn ang="0">
                  <a:pos x="72" y="84"/>
                </a:cxn>
                <a:cxn ang="0">
                  <a:pos x="88" y="100"/>
                </a:cxn>
                <a:cxn ang="0">
                  <a:pos x="90" y="106"/>
                </a:cxn>
                <a:cxn ang="0">
                  <a:pos x="90" y="108"/>
                </a:cxn>
                <a:cxn ang="0">
                  <a:pos x="102" y="116"/>
                </a:cxn>
                <a:cxn ang="0">
                  <a:pos x="108" y="118"/>
                </a:cxn>
                <a:cxn ang="0">
                  <a:pos x="118" y="124"/>
                </a:cxn>
                <a:cxn ang="0">
                  <a:pos x="128" y="136"/>
                </a:cxn>
                <a:cxn ang="0">
                  <a:pos x="130" y="140"/>
                </a:cxn>
                <a:cxn ang="0">
                  <a:pos x="132" y="144"/>
                </a:cxn>
                <a:cxn ang="0">
                  <a:pos x="134" y="152"/>
                </a:cxn>
                <a:cxn ang="0">
                  <a:pos x="142" y="168"/>
                </a:cxn>
                <a:cxn ang="0">
                  <a:pos x="140" y="174"/>
                </a:cxn>
                <a:cxn ang="0">
                  <a:pos x="146" y="186"/>
                </a:cxn>
                <a:cxn ang="0">
                  <a:pos x="142" y="198"/>
                </a:cxn>
                <a:cxn ang="0">
                  <a:pos x="144" y="202"/>
                </a:cxn>
                <a:cxn ang="0">
                  <a:pos x="144" y="208"/>
                </a:cxn>
                <a:cxn ang="0">
                  <a:pos x="142" y="216"/>
                </a:cxn>
                <a:cxn ang="0">
                  <a:pos x="132" y="226"/>
                </a:cxn>
                <a:cxn ang="0">
                  <a:pos x="126" y="230"/>
                </a:cxn>
                <a:cxn ang="0">
                  <a:pos x="124" y="236"/>
                </a:cxn>
                <a:cxn ang="0">
                  <a:pos x="120" y="246"/>
                </a:cxn>
                <a:cxn ang="0">
                  <a:pos x="100" y="252"/>
                </a:cxn>
                <a:cxn ang="0">
                  <a:pos x="92" y="258"/>
                </a:cxn>
                <a:cxn ang="0">
                  <a:pos x="88" y="266"/>
                </a:cxn>
                <a:cxn ang="0">
                  <a:pos x="78" y="274"/>
                </a:cxn>
                <a:cxn ang="0">
                  <a:pos x="72" y="280"/>
                </a:cxn>
                <a:cxn ang="0">
                  <a:pos x="72" y="282"/>
                </a:cxn>
                <a:cxn ang="0">
                  <a:pos x="60" y="284"/>
                </a:cxn>
                <a:cxn ang="0">
                  <a:pos x="64" y="280"/>
                </a:cxn>
                <a:cxn ang="0">
                  <a:pos x="64" y="262"/>
                </a:cxn>
                <a:cxn ang="0">
                  <a:pos x="64" y="256"/>
                </a:cxn>
                <a:cxn ang="0">
                  <a:pos x="54" y="256"/>
                </a:cxn>
                <a:cxn ang="0">
                  <a:pos x="74" y="200"/>
                </a:cxn>
                <a:cxn ang="0">
                  <a:pos x="84" y="136"/>
                </a:cxn>
                <a:cxn ang="0">
                  <a:pos x="16" y="70"/>
                </a:cxn>
                <a:cxn ang="0">
                  <a:pos x="0" y="38"/>
                </a:cxn>
                <a:cxn ang="0">
                  <a:pos x="8" y="28"/>
                </a:cxn>
                <a:cxn ang="0">
                  <a:pos x="12" y="20"/>
                </a:cxn>
              </a:cxnLst>
              <a:rect l="0" t="0" r="r" b="b"/>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2" name="Freeform 547"/>
            <p:cNvSpPr>
              <a:spLocks/>
            </p:cNvSpPr>
            <p:nvPr/>
          </p:nvSpPr>
          <p:spPr bwMode="ltGray">
            <a:xfrm>
              <a:off x="6469404" y="4187522"/>
              <a:ext cx="212759" cy="277310"/>
            </a:xfrm>
            <a:custGeom>
              <a:avLst/>
              <a:gdLst/>
              <a:ahLst/>
              <a:cxnLst>
                <a:cxn ang="0">
                  <a:pos x="18" y="20"/>
                </a:cxn>
                <a:cxn ang="0">
                  <a:pos x="30" y="24"/>
                </a:cxn>
                <a:cxn ang="0">
                  <a:pos x="32" y="20"/>
                </a:cxn>
                <a:cxn ang="0">
                  <a:pos x="28" y="16"/>
                </a:cxn>
                <a:cxn ang="0">
                  <a:pos x="30" y="10"/>
                </a:cxn>
                <a:cxn ang="0">
                  <a:pos x="30" y="2"/>
                </a:cxn>
                <a:cxn ang="0">
                  <a:pos x="34" y="0"/>
                </a:cxn>
                <a:cxn ang="0">
                  <a:pos x="38" y="2"/>
                </a:cxn>
                <a:cxn ang="0">
                  <a:pos x="40" y="0"/>
                </a:cxn>
                <a:cxn ang="0">
                  <a:pos x="44" y="0"/>
                </a:cxn>
                <a:cxn ang="0">
                  <a:pos x="44" y="8"/>
                </a:cxn>
                <a:cxn ang="0">
                  <a:pos x="56" y="20"/>
                </a:cxn>
                <a:cxn ang="0">
                  <a:pos x="56" y="24"/>
                </a:cxn>
                <a:cxn ang="0">
                  <a:pos x="64" y="36"/>
                </a:cxn>
                <a:cxn ang="0">
                  <a:pos x="74" y="32"/>
                </a:cxn>
                <a:cxn ang="0">
                  <a:pos x="78" y="32"/>
                </a:cxn>
                <a:cxn ang="0">
                  <a:pos x="80" y="44"/>
                </a:cxn>
                <a:cxn ang="0">
                  <a:pos x="78" y="48"/>
                </a:cxn>
                <a:cxn ang="0">
                  <a:pos x="72" y="48"/>
                </a:cxn>
                <a:cxn ang="0">
                  <a:pos x="96" y="64"/>
                </a:cxn>
                <a:cxn ang="0">
                  <a:pos x="96" y="70"/>
                </a:cxn>
                <a:cxn ang="0">
                  <a:pos x="116" y="90"/>
                </a:cxn>
                <a:cxn ang="0">
                  <a:pos x="124" y="92"/>
                </a:cxn>
                <a:cxn ang="0">
                  <a:pos x="126" y="100"/>
                </a:cxn>
                <a:cxn ang="0">
                  <a:pos x="132" y="100"/>
                </a:cxn>
                <a:cxn ang="0">
                  <a:pos x="134" y="106"/>
                </a:cxn>
                <a:cxn ang="0">
                  <a:pos x="142" y="110"/>
                </a:cxn>
                <a:cxn ang="0">
                  <a:pos x="142" y="112"/>
                </a:cxn>
                <a:cxn ang="0">
                  <a:pos x="138" y="116"/>
                </a:cxn>
                <a:cxn ang="0">
                  <a:pos x="140" y="122"/>
                </a:cxn>
                <a:cxn ang="0">
                  <a:pos x="144" y="126"/>
                </a:cxn>
                <a:cxn ang="0">
                  <a:pos x="144" y="128"/>
                </a:cxn>
                <a:cxn ang="0">
                  <a:pos x="138" y="130"/>
                </a:cxn>
                <a:cxn ang="0">
                  <a:pos x="142" y="134"/>
                </a:cxn>
                <a:cxn ang="0">
                  <a:pos x="146" y="146"/>
                </a:cxn>
                <a:cxn ang="0">
                  <a:pos x="136" y="160"/>
                </a:cxn>
                <a:cxn ang="0">
                  <a:pos x="92" y="164"/>
                </a:cxn>
                <a:cxn ang="0">
                  <a:pos x="18" y="100"/>
                </a:cxn>
                <a:cxn ang="0">
                  <a:pos x="0" y="36"/>
                </a:cxn>
                <a:cxn ang="0">
                  <a:pos x="18" y="20"/>
                </a:cxn>
              </a:cxnLst>
              <a:rect l="0" t="0" r="r" b="b"/>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3" name="Freeform 548"/>
            <p:cNvSpPr>
              <a:spLocks/>
            </p:cNvSpPr>
            <p:nvPr/>
          </p:nvSpPr>
          <p:spPr bwMode="ltGray">
            <a:xfrm>
              <a:off x="6531639" y="4424792"/>
              <a:ext cx="156314" cy="149777"/>
            </a:xfrm>
            <a:custGeom>
              <a:avLst/>
              <a:gdLst/>
              <a:ahLst/>
              <a:cxnLst>
                <a:cxn ang="0">
                  <a:pos x="100" y="10"/>
                </a:cxn>
                <a:cxn ang="0">
                  <a:pos x="100" y="20"/>
                </a:cxn>
                <a:cxn ang="0">
                  <a:pos x="108" y="26"/>
                </a:cxn>
                <a:cxn ang="0">
                  <a:pos x="108" y="28"/>
                </a:cxn>
                <a:cxn ang="0">
                  <a:pos x="102" y="34"/>
                </a:cxn>
                <a:cxn ang="0">
                  <a:pos x="102" y="42"/>
                </a:cxn>
                <a:cxn ang="0">
                  <a:pos x="98" y="48"/>
                </a:cxn>
                <a:cxn ang="0">
                  <a:pos x="96" y="50"/>
                </a:cxn>
                <a:cxn ang="0">
                  <a:pos x="92" y="46"/>
                </a:cxn>
                <a:cxn ang="0">
                  <a:pos x="90" y="48"/>
                </a:cxn>
                <a:cxn ang="0">
                  <a:pos x="90" y="52"/>
                </a:cxn>
                <a:cxn ang="0">
                  <a:pos x="82" y="52"/>
                </a:cxn>
                <a:cxn ang="0">
                  <a:pos x="84" y="58"/>
                </a:cxn>
                <a:cxn ang="0">
                  <a:pos x="82" y="68"/>
                </a:cxn>
                <a:cxn ang="0">
                  <a:pos x="74" y="66"/>
                </a:cxn>
                <a:cxn ang="0">
                  <a:pos x="72" y="70"/>
                </a:cxn>
                <a:cxn ang="0">
                  <a:pos x="62" y="70"/>
                </a:cxn>
                <a:cxn ang="0">
                  <a:pos x="60" y="78"/>
                </a:cxn>
                <a:cxn ang="0">
                  <a:pos x="56" y="80"/>
                </a:cxn>
                <a:cxn ang="0">
                  <a:pos x="50" y="88"/>
                </a:cxn>
                <a:cxn ang="0">
                  <a:pos x="46" y="86"/>
                </a:cxn>
                <a:cxn ang="0">
                  <a:pos x="36" y="84"/>
                </a:cxn>
                <a:cxn ang="0">
                  <a:pos x="34" y="82"/>
                </a:cxn>
                <a:cxn ang="0">
                  <a:pos x="36" y="74"/>
                </a:cxn>
                <a:cxn ang="0">
                  <a:pos x="36" y="72"/>
                </a:cxn>
                <a:cxn ang="0">
                  <a:pos x="32" y="78"/>
                </a:cxn>
                <a:cxn ang="0">
                  <a:pos x="28" y="76"/>
                </a:cxn>
                <a:cxn ang="0">
                  <a:pos x="24" y="64"/>
                </a:cxn>
                <a:cxn ang="0">
                  <a:pos x="0" y="18"/>
                </a:cxn>
                <a:cxn ang="0">
                  <a:pos x="34" y="0"/>
                </a:cxn>
                <a:cxn ang="0">
                  <a:pos x="58" y="8"/>
                </a:cxn>
                <a:cxn ang="0">
                  <a:pos x="62" y="16"/>
                </a:cxn>
                <a:cxn ang="0">
                  <a:pos x="70" y="14"/>
                </a:cxn>
                <a:cxn ang="0">
                  <a:pos x="74" y="16"/>
                </a:cxn>
                <a:cxn ang="0">
                  <a:pos x="80" y="18"/>
                </a:cxn>
                <a:cxn ang="0">
                  <a:pos x="80" y="10"/>
                </a:cxn>
                <a:cxn ang="0">
                  <a:pos x="88" y="8"/>
                </a:cxn>
                <a:cxn ang="0">
                  <a:pos x="92" y="14"/>
                </a:cxn>
                <a:cxn ang="0">
                  <a:pos x="100" y="10"/>
                </a:cxn>
              </a:cxnLst>
              <a:rect l="0" t="0" r="r" b="b"/>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4" name="Freeform 549"/>
            <p:cNvSpPr>
              <a:spLocks/>
            </p:cNvSpPr>
            <p:nvPr/>
          </p:nvSpPr>
          <p:spPr bwMode="ltGray">
            <a:xfrm>
              <a:off x="6398484" y="4245356"/>
              <a:ext cx="234471" cy="490852"/>
            </a:xfrm>
            <a:custGeom>
              <a:avLst/>
              <a:gdLst/>
              <a:ahLst/>
              <a:cxnLst>
                <a:cxn ang="0">
                  <a:pos x="158" y="110"/>
                </a:cxn>
                <a:cxn ang="0">
                  <a:pos x="156" y="92"/>
                </a:cxn>
                <a:cxn ang="0">
                  <a:pos x="158" y="82"/>
                </a:cxn>
                <a:cxn ang="0">
                  <a:pos x="142" y="72"/>
                </a:cxn>
                <a:cxn ang="0">
                  <a:pos x="140" y="50"/>
                </a:cxn>
                <a:cxn ang="0">
                  <a:pos x="114" y="38"/>
                </a:cxn>
                <a:cxn ang="0">
                  <a:pos x="106" y="46"/>
                </a:cxn>
                <a:cxn ang="0">
                  <a:pos x="102" y="48"/>
                </a:cxn>
                <a:cxn ang="0">
                  <a:pos x="96" y="42"/>
                </a:cxn>
                <a:cxn ang="0">
                  <a:pos x="86" y="50"/>
                </a:cxn>
                <a:cxn ang="0">
                  <a:pos x="82" y="58"/>
                </a:cxn>
                <a:cxn ang="0">
                  <a:pos x="76" y="48"/>
                </a:cxn>
                <a:cxn ang="0">
                  <a:pos x="78" y="40"/>
                </a:cxn>
                <a:cxn ang="0">
                  <a:pos x="80" y="30"/>
                </a:cxn>
                <a:cxn ang="0">
                  <a:pos x="78" y="22"/>
                </a:cxn>
                <a:cxn ang="0">
                  <a:pos x="66" y="26"/>
                </a:cxn>
                <a:cxn ang="0">
                  <a:pos x="66" y="12"/>
                </a:cxn>
                <a:cxn ang="0">
                  <a:pos x="0" y="26"/>
                </a:cxn>
                <a:cxn ang="0">
                  <a:pos x="24" y="132"/>
                </a:cxn>
                <a:cxn ang="0">
                  <a:pos x="34" y="204"/>
                </a:cxn>
                <a:cxn ang="0">
                  <a:pos x="26" y="228"/>
                </a:cxn>
                <a:cxn ang="0">
                  <a:pos x="30" y="248"/>
                </a:cxn>
                <a:cxn ang="0">
                  <a:pos x="48" y="262"/>
                </a:cxn>
                <a:cxn ang="0">
                  <a:pos x="66" y="274"/>
                </a:cxn>
                <a:cxn ang="0">
                  <a:pos x="86" y="290"/>
                </a:cxn>
                <a:cxn ang="0">
                  <a:pos x="100" y="286"/>
                </a:cxn>
                <a:cxn ang="0">
                  <a:pos x="94" y="272"/>
                </a:cxn>
                <a:cxn ang="0">
                  <a:pos x="78" y="266"/>
                </a:cxn>
                <a:cxn ang="0">
                  <a:pos x="70" y="256"/>
                </a:cxn>
                <a:cxn ang="0">
                  <a:pos x="58" y="224"/>
                </a:cxn>
                <a:cxn ang="0">
                  <a:pos x="50" y="216"/>
                </a:cxn>
                <a:cxn ang="0">
                  <a:pos x="60" y="174"/>
                </a:cxn>
                <a:cxn ang="0">
                  <a:pos x="58" y="164"/>
                </a:cxn>
                <a:cxn ang="0">
                  <a:pos x="62" y="144"/>
                </a:cxn>
                <a:cxn ang="0">
                  <a:pos x="68" y="138"/>
                </a:cxn>
                <a:cxn ang="0">
                  <a:pos x="72" y="142"/>
                </a:cxn>
                <a:cxn ang="0">
                  <a:pos x="76" y="154"/>
                </a:cxn>
                <a:cxn ang="0">
                  <a:pos x="88" y="152"/>
                </a:cxn>
                <a:cxn ang="0">
                  <a:pos x="110" y="162"/>
                </a:cxn>
                <a:cxn ang="0">
                  <a:pos x="116" y="164"/>
                </a:cxn>
                <a:cxn ang="0">
                  <a:pos x="112" y="154"/>
                </a:cxn>
                <a:cxn ang="0">
                  <a:pos x="112" y="144"/>
                </a:cxn>
                <a:cxn ang="0">
                  <a:pos x="108" y="130"/>
                </a:cxn>
                <a:cxn ang="0">
                  <a:pos x="116" y="116"/>
                </a:cxn>
                <a:cxn ang="0">
                  <a:pos x="136" y="114"/>
                </a:cxn>
              </a:cxnLst>
              <a:rect l="0" t="0" r="r" b="b"/>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5" name="Freeform 550"/>
            <p:cNvSpPr>
              <a:spLocks/>
            </p:cNvSpPr>
            <p:nvPr/>
          </p:nvSpPr>
          <p:spPr bwMode="ltGray">
            <a:xfrm>
              <a:off x="6268222" y="4011052"/>
              <a:ext cx="235919" cy="584277"/>
            </a:xfrm>
            <a:custGeom>
              <a:avLst/>
              <a:gdLst/>
              <a:ahLst/>
              <a:cxnLst>
                <a:cxn ang="0">
                  <a:pos x="130" y="336"/>
                </a:cxn>
                <a:cxn ang="0">
                  <a:pos x="134" y="326"/>
                </a:cxn>
                <a:cxn ang="0">
                  <a:pos x="144" y="308"/>
                </a:cxn>
                <a:cxn ang="0">
                  <a:pos x="134" y="288"/>
                </a:cxn>
                <a:cxn ang="0">
                  <a:pos x="122" y="262"/>
                </a:cxn>
                <a:cxn ang="0">
                  <a:pos x="116" y="248"/>
                </a:cxn>
                <a:cxn ang="0">
                  <a:pos x="126" y="232"/>
                </a:cxn>
                <a:cxn ang="0">
                  <a:pos x="116" y="216"/>
                </a:cxn>
                <a:cxn ang="0">
                  <a:pos x="108" y="206"/>
                </a:cxn>
                <a:cxn ang="0">
                  <a:pos x="98" y="190"/>
                </a:cxn>
                <a:cxn ang="0">
                  <a:pos x="106" y="178"/>
                </a:cxn>
                <a:cxn ang="0">
                  <a:pos x="120" y="162"/>
                </a:cxn>
                <a:cxn ang="0">
                  <a:pos x="124" y="152"/>
                </a:cxn>
                <a:cxn ang="0">
                  <a:pos x="134" y="150"/>
                </a:cxn>
                <a:cxn ang="0">
                  <a:pos x="142" y="146"/>
                </a:cxn>
                <a:cxn ang="0">
                  <a:pos x="148" y="142"/>
                </a:cxn>
                <a:cxn ang="0">
                  <a:pos x="154" y="130"/>
                </a:cxn>
                <a:cxn ang="0">
                  <a:pos x="162" y="120"/>
                </a:cxn>
                <a:cxn ang="0">
                  <a:pos x="154" y="122"/>
                </a:cxn>
                <a:cxn ang="0">
                  <a:pos x="146" y="126"/>
                </a:cxn>
                <a:cxn ang="0">
                  <a:pos x="140" y="114"/>
                </a:cxn>
                <a:cxn ang="0">
                  <a:pos x="130" y="98"/>
                </a:cxn>
                <a:cxn ang="0">
                  <a:pos x="120" y="82"/>
                </a:cxn>
                <a:cxn ang="0">
                  <a:pos x="106" y="80"/>
                </a:cxn>
                <a:cxn ang="0">
                  <a:pos x="106" y="62"/>
                </a:cxn>
                <a:cxn ang="0">
                  <a:pos x="108" y="50"/>
                </a:cxn>
                <a:cxn ang="0">
                  <a:pos x="116" y="28"/>
                </a:cxn>
                <a:cxn ang="0">
                  <a:pos x="108" y="16"/>
                </a:cxn>
                <a:cxn ang="0">
                  <a:pos x="100" y="0"/>
                </a:cxn>
                <a:cxn ang="0">
                  <a:pos x="86" y="10"/>
                </a:cxn>
                <a:cxn ang="0">
                  <a:pos x="0" y="132"/>
                </a:cxn>
                <a:cxn ang="0">
                  <a:pos x="14" y="164"/>
                </a:cxn>
                <a:cxn ang="0">
                  <a:pos x="26" y="168"/>
                </a:cxn>
                <a:cxn ang="0">
                  <a:pos x="30" y="188"/>
                </a:cxn>
                <a:cxn ang="0">
                  <a:pos x="46" y="208"/>
                </a:cxn>
                <a:cxn ang="0">
                  <a:pos x="52" y="242"/>
                </a:cxn>
                <a:cxn ang="0">
                  <a:pos x="84" y="224"/>
                </a:cxn>
                <a:cxn ang="0">
                  <a:pos x="86" y="216"/>
                </a:cxn>
                <a:cxn ang="0">
                  <a:pos x="100" y="232"/>
                </a:cxn>
                <a:cxn ang="0">
                  <a:pos x="114" y="276"/>
                </a:cxn>
                <a:cxn ang="0">
                  <a:pos x="128" y="310"/>
                </a:cxn>
              </a:cxnLst>
              <a:rect l="0" t="0" r="r" b="b"/>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6" name="Freeform 552"/>
            <p:cNvSpPr>
              <a:spLocks/>
            </p:cNvSpPr>
            <p:nvPr/>
          </p:nvSpPr>
          <p:spPr bwMode="ltGray">
            <a:xfrm>
              <a:off x="6153882" y="4071852"/>
              <a:ext cx="138946" cy="212061"/>
            </a:xfrm>
            <a:custGeom>
              <a:avLst/>
              <a:gdLst/>
              <a:ahLst/>
              <a:cxnLst>
                <a:cxn ang="0">
                  <a:pos x="28" y="98"/>
                </a:cxn>
                <a:cxn ang="0">
                  <a:pos x="0" y="36"/>
                </a:cxn>
                <a:cxn ang="0">
                  <a:pos x="18" y="0"/>
                </a:cxn>
                <a:cxn ang="0">
                  <a:pos x="82" y="22"/>
                </a:cxn>
                <a:cxn ang="0">
                  <a:pos x="96" y="26"/>
                </a:cxn>
                <a:cxn ang="0">
                  <a:pos x="94" y="94"/>
                </a:cxn>
                <a:cxn ang="0">
                  <a:pos x="90" y="94"/>
                </a:cxn>
                <a:cxn ang="0">
                  <a:pos x="90" y="104"/>
                </a:cxn>
                <a:cxn ang="0">
                  <a:pos x="92" y="108"/>
                </a:cxn>
                <a:cxn ang="0">
                  <a:pos x="92" y="110"/>
                </a:cxn>
                <a:cxn ang="0">
                  <a:pos x="88" y="110"/>
                </a:cxn>
                <a:cxn ang="0">
                  <a:pos x="86" y="112"/>
                </a:cxn>
                <a:cxn ang="0">
                  <a:pos x="90" y="124"/>
                </a:cxn>
                <a:cxn ang="0">
                  <a:pos x="82" y="110"/>
                </a:cxn>
                <a:cxn ang="0">
                  <a:pos x="74" y="88"/>
                </a:cxn>
                <a:cxn ang="0">
                  <a:pos x="72" y="80"/>
                </a:cxn>
                <a:cxn ang="0">
                  <a:pos x="70" y="80"/>
                </a:cxn>
                <a:cxn ang="0">
                  <a:pos x="66" y="82"/>
                </a:cxn>
                <a:cxn ang="0">
                  <a:pos x="62" y="82"/>
                </a:cxn>
                <a:cxn ang="0">
                  <a:pos x="58" y="86"/>
                </a:cxn>
                <a:cxn ang="0">
                  <a:pos x="46" y="94"/>
                </a:cxn>
                <a:cxn ang="0">
                  <a:pos x="34" y="96"/>
                </a:cxn>
                <a:cxn ang="0">
                  <a:pos x="28" y="98"/>
                </a:cxn>
              </a:cxnLst>
              <a:rect l="0" t="0" r="r" b="b"/>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7" name="Freeform 553"/>
            <p:cNvSpPr>
              <a:spLocks/>
            </p:cNvSpPr>
            <p:nvPr/>
          </p:nvSpPr>
          <p:spPr bwMode="ltGray">
            <a:xfrm>
              <a:off x="6184275" y="4028847"/>
              <a:ext cx="79604" cy="62284"/>
            </a:xfrm>
            <a:custGeom>
              <a:avLst/>
              <a:gdLst/>
              <a:ahLst/>
              <a:cxnLst>
                <a:cxn ang="0">
                  <a:pos x="54" y="22"/>
                </a:cxn>
                <a:cxn ang="0">
                  <a:pos x="20" y="36"/>
                </a:cxn>
                <a:cxn ang="0">
                  <a:pos x="0" y="24"/>
                </a:cxn>
                <a:cxn ang="0">
                  <a:pos x="8" y="10"/>
                </a:cxn>
                <a:cxn ang="0">
                  <a:pos x="10" y="8"/>
                </a:cxn>
                <a:cxn ang="0">
                  <a:pos x="12" y="6"/>
                </a:cxn>
                <a:cxn ang="0">
                  <a:pos x="14" y="4"/>
                </a:cxn>
                <a:cxn ang="0">
                  <a:pos x="16" y="2"/>
                </a:cxn>
                <a:cxn ang="0">
                  <a:pos x="18" y="0"/>
                </a:cxn>
                <a:cxn ang="0">
                  <a:pos x="24" y="0"/>
                </a:cxn>
                <a:cxn ang="0">
                  <a:pos x="26" y="4"/>
                </a:cxn>
                <a:cxn ang="0">
                  <a:pos x="32" y="4"/>
                </a:cxn>
                <a:cxn ang="0">
                  <a:pos x="38" y="8"/>
                </a:cxn>
                <a:cxn ang="0">
                  <a:pos x="40" y="10"/>
                </a:cxn>
                <a:cxn ang="0">
                  <a:pos x="46" y="6"/>
                </a:cxn>
                <a:cxn ang="0">
                  <a:pos x="52" y="8"/>
                </a:cxn>
                <a:cxn ang="0">
                  <a:pos x="52" y="16"/>
                </a:cxn>
                <a:cxn ang="0">
                  <a:pos x="54" y="22"/>
                </a:cxn>
              </a:cxnLst>
              <a:rect l="0" t="0" r="r" b="b"/>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8" name="Freeform 554"/>
            <p:cNvSpPr>
              <a:spLocks/>
            </p:cNvSpPr>
            <p:nvPr/>
          </p:nvSpPr>
          <p:spPr bwMode="ltGray">
            <a:xfrm>
              <a:off x="5971516" y="3971013"/>
              <a:ext cx="199734" cy="127532"/>
            </a:xfrm>
            <a:custGeom>
              <a:avLst/>
              <a:gdLst/>
              <a:ahLst/>
              <a:cxnLst>
                <a:cxn ang="0">
                  <a:pos x="4" y="0"/>
                </a:cxn>
                <a:cxn ang="0">
                  <a:pos x="0" y="34"/>
                </a:cxn>
                <a:cxn ang="0">
                  <a:pos x="78" y="74"/>
                </a:cxn>
                <a:cxn ang="0">
                  <a:pos x="138" y="74"/>
                </a:cxn>
                <a:cxn ang="0">
                  <a:pos x="138" y="44"/>
                </a:cxn>
                <a:cxn ang="0">
                  <a:pos x="128" y="44"/>
                </a:cxn>
                <a:cxn ang="0">
                  <a:pos x="126" y="46"/>
                </a:cxn>
                <a:cxn ang="0">
                  <a:pos x="122" y="42"/>
                </a:cxn>
                <a:cxn ang="0">
                  <a:pos x="112" y="40"/>
                </a:cxn>
                <a:cxn ang="0">
                  <a:pos x="112" y="44"/>
                </a:cxn>
                <a:cxn ang="0">
                  <a:pos x="102" y="42"/>
                </a:cxn>
                <a:cxn ang="0">
                  <a:pos x="100" y="38"/>
                </a:cxn>
                <a:cxn ang="0">
                  <a:pos x="98" y="38"/>
                </a:cxn>
                <a:cxn ang="0">
                  <a:pos x="92" y="40"/>
                </a:cxn>
                <a:cxn ang="0">
                  <a:pos x="88" y="38"/>
                </a:cxn>
                <a:cxn ang="0">
                  <a:pos x="80" y="26"/>
                </a:cxn>
                <a:cxn ang="0">
                  <a:pos x="76" y="26"/>
                </a:cxn>
                <a:cxn ang="0">
                  <a:pos x="42" y="2"/>
                </a:cxn>
                <a:cxn ang="0">
                  <a:pos x="28" y="0"/>
                </a:cxn>
                <a:cxn ang="0">
                  <a:pos x="26" y="4"/>
                </a:cxn>
                <a:cxn ang="0">
                  <a:pos x="4" y="0"/>
                </a:cxn>
              </a:cxnLst>
              <a:rect l="0" t="0" r="r" b="b"/>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39" name="Freeform 555"/>
            <p:cNvSpPr>
              <a:spLocks/>
            </p:cNvSpPr>
            <p:nvPr/>
          </p:nvSpPr>
          <p:spPr bwMode="ltGray">
            <a:xfrm>
              <a:off x="5660336" y="3727811"/>
              <a:ext cx="739596" cy="947598"/>
            </a:xfrm>
            <a:custGeom>
              <a:avLst/>
              <a:gdLst/>
              <a:ahLst/>
              <a:cxnLst>
                <a:cxn ang="0">
                  <a:pos x="22" y="238"/>
                </a:cxn>
                <a:cxn ang="0">
                  <a:pos x="52" y="230"/>
                </a:cxn>
                <a:cxn ang="0">
                  <a:pos x="44" y="202"/>
                </a:cxn>
                <a:cxn ang="0">
                  <a:pos x="50" y="174"/>
                </a:cxn>
                <a:cxn ang="0">
                  <a:pos x="68" y="178"/>
                </a:cxn>
                <a:cxn ang="0">
                  <a:pos x="86" y="164"/>
                </a:cxn>
                <a:cxn ang="0">
                  <a:pos x="124" y="118"/>
                </a:cxn>
                <a:cxn ang="0">
                  <a:pos x="140" y="102"/>
                </a:cxn>
                <a:cxn ang="0">
                  <a:pos x="120" y="72"/>
                </a:cxn>
                <a:cxn ang="0">
                  <a:pos x="130" y="48"/>
                </a:cxn>
                <a:cxn ang="0">
                  <a:pos x="120" y="32"/>
                </a:cxn>
                <a:cxn ang="0">
                  <a:pos x="108" y="20"/>
                </a:cxn>
                <a:cxn ang="0">
                  <a:pos x="122" y="8"/>
                </a:cxn>
                <a:cxn ang="0">
                  <a:pos x="142" y="4"/>
                </a:cxn>
                <a:cxn ang="0">
                  <a:pos x="164" y="16"/>
                </a:cxn>
                <a:cxn ang="0">
                  <a:pos x="202" y="32"/>
                </a:cxn>
                <a:cxn ang="0">
                  <a:pos x="222" y="60"/>
                </a:cxn>
                <a:cxn ang="0">
                  <a:pos x="202" y="76"/>
                </a:cxn>
                <a:cxn ang="0">
                  <a:pos x="198" y="100"/>
                </a:cxn>
                <a:cxn ang="0">
                  <a:pos x="210" y="128"/>
                </a:cxn>
                <a:cxn ang="0">
                  <a:pos x="222" y="166"/>
                </a:cxn>
                <a:cxn ang="0">
                  <a:pos x="246" y="190"/>
                </a:cxn>
                <a:cxn ang="0">
                  <a:pos x="286" y="196"/>
                </a:cxn>
                <a:cxn ang="0">
                  <a:pos x="324" y="212"/>
                </a:cxn>
                <a:cxn ang="0">
                  <a:pos x="352" y="208"/>
                </a:cxn>
                <a:cxn ang="0">
                  <a:pos x="372" y="190"/>
                </a:cxn>
                <a:cxn ang="0">
                  <a:pos x="390" y="204"/>
                </a:cxn>
                <a:cxn ang="0">
                  <a:pos x="434" y="182"/>
                </a:cxn>
                <a:cxn ang="0">
                  <a:pos x="474" y="156"/>
                </a:cxn>
                <a:cxn ang="0">
                  <a:pos x="502" y="184"/>
                </a:cxn>
                <a:cxn ang="0">
                  <a:pos x="484" y="204"/>
                </a:cxn>
                <a:cxn ang="0">
                  <a:pos x="462" y="232"/>
                </a:cxn>
                <a:cxn ang="0">
                  <a:pos x="456" y="262"/>
                </a:cxn>
                <a:cxn ang="0">
                  <a:pos x="436" y="298"/>
                </a:cxn>
                <a:cxn ang="0">
                  <a:pos x="424" y="262"/>
                </a:cxn>
                <a:cxn ang="0">
                  <a:pos x="410" y="264"/>
                </a:cxn>
                <a:cxn ang="0">
                  <a:pos x="434" y="232"/>
                </a:cxn>
                <a:cxn ang="0">
                  <a:pos x="386" y="238"/>
                </a:cxn>
                <a:cxn ang="0">
                  <a:pos x="366" y="214"/>
                </a:cxn>
                <a:cxn ang="0">
                  <a:pos x="362" y="240"/>
                </a:cxn>
                <a:cxn ang="0">
                  <a:pos x="370" y="274"/>
                </a:cxn>
                <a:cxn ang="0">
                  <a:pos x="336" y="308"/>
                </a:cxn>
                <a:cxn ang="0">
                  <a:pos x="304" y="344"/>
                </a:cxn>
                <a:cxn ang="0">
                  <a:pos x="242" y="404"/>
                </a:cxn>
                <a:cxn ang="0">
                  <a:pos x="212" y="418"/>
                </a:cxn>
                <a:cxn ang="0">
                  <a:pos x="206" y="478"/>
                </a:cxn>
                <a:cxn ang="0">
                  <a:pos x="184" y="522"/>
                </a:cxn>
                <a:cxn ang="0">
                  <a:pos x="160" y="550"/>
                </a:cxn>
                <a:cxn ang="0">
                  <a:pos x="126" y="520"/>
                </a:cxn>
                <a:cxn ang="0">
                  <a:pos x="90" y="422"/>
                </a:cxn>
                <a:cxn ang="0">
                  <a:pos x="72" y="348"/>
                </a:cxn>
                <a:cxn ang="0">
                  <a:pos x="74" y="284"/>
                </a:cxn>
                <a:cxn ang="0">
                  <a:pos x="18" y="280"/>
                </a:cxn>
                <a:cxn ang="0">
                  <a:pos x="24" y="264"/>
                </a:cxn>
              </a:cxnLst>
              <a:rect l="0" t="0" r="r" b="b"/>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0" name="Freeform 556"/>
            <p:cNvSpPr>
              <a:spLocks/>
            </p:cNvSpPr>
            <p:nvPr/>
          </p:nvSpPr>
          <p:spPr bwMode="ltGray">
            <a:xfrm>
              <a:off x="6699532" y="4217180"/>
              <a:ext cx="59342" cy="72665"/>
            </a:xfrm>
            <a:custGeom>
              <a:avLst/>
              <a:gdLst/>
              <a:ahLst/>
              <a:cxnLst>
                <a:cxn ang="0">
                  <a:pos x="32" y="0"/>
                </a:cxn>
                <a:cxn ang="0">
                  <a:pos x="24" y="2"/>
                </a:cxn>
                <a:cxn ang="0">
                  <a:pos x="18" y="6"/>
                </a:cxn>
                <a:cxn ang="0">
                  <a:pos x="12" y="8"/>
                </a:cxn>
                <a:cxn ang="0">
                  <a:pos x="0" y="20"/>
                </a:cxn>
                <a:cxn ang="0">
                  <a:pos x="0" y="34"/>
                </a:cxn>
                <a:cxn ang="0">
                  <a:pos x="8" y="42"/>
                </a:cxn>
                <a:cxn ang="0">
                  <a:pos x="20" y="40"/>
                </a:cxn>
                <a:cxn ang="0">
                  <a:pos x="20" y="36"/>
                </a:cxn>
                <a:cxn ang="0">
                  <a:pos x="26" y="36"/>
                </a:cxn>
                <a:cxn ang="0">
                  <a:pos x="28" y="30"/>
                </a:cxn>
                <a:cxn ang="0">
                  <a:pos x="36" y="28"/>
                </a:cxn>
                <a:cxn ang="0">
                  <a:pos x="32" y="18"/>
                </a:cxn>
                <a:cxn ang="0">
                  <a:pos x="38" y="18"/>
                </a:cxn>
                <a:cxn ang="0">
                  <a:pos x="36" y="10"/>
                </a:cxn>
                <a:cxn ang="0">
                  <a:pos x="42" y="8"/>
                </a:cxn>
                <a:cxn ang="0">
                  <a:pos x="36" y="2"/>
                </a:cxn>
                <a:cxn ang="0">
                  <a:pos x="32" y="0"/>
                </a:cxn>
              </a:cxnLst>
              <a:rect l="0" t="0" r="r" b="b"/>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1" name="Freeform 557"/>
            <p:cNvSpPr>
              <a:spLocks/>
            </p:cNvSpPr>
            <p:nvPr/>
          </p:nvSpPr>
          <p:spPr bwMode="ltGray">
            <a:xfrm>
              <a:off x="6951370" y="4430724"/>
              <a:ext cx="60789" cy="120118"/>
            </a:xfrm>
            <a:custGeom>
              <a:avLst/>
              <a:gdLst/>
              <a:ahLst/>
              <a:cxnLst>
                <a:cxn ang="0">
                  <a:pos x="0" y="70"/>
                </a:cxn>
                <a:cxn ang="0">
                  <a:pos x="8" y="64"/>
                </a:cxn>
                <a:cxn ang="0">
                  <a:pos x="16" y="54"/>
                </a:cxn>
                <a:cxn ang="0">
                  <a:pos x="24" y="44"/>
                </a:cxn>
                <a:cxn ang="0">
                  <a:pos x="24" y="34"/>
                </a:cxn>
                <a:cxn ang="0">
                  <a:pos x="36" y="30"/>
                </a:cxn>
                <a:cxn ang="0">
                  <a:pos x="36" y="26"/>
                </a:cxn>
                <a:cxn ang="0">
                  <a:pos x="42" y="16"/>
                </a:cxn>
                <a:cxn ang="0">
                  <a:pos x="40" y="8"/>
                </a:cxn>
                <a:cxn ang="0">
                  <a:pos x="36" y="0"/>
                </a:cxn>
                <a:cxn ang="0">
                  <a:pos x="36" y="12"/>
                </a:cxn>
                <a:cxn ang="0">
                  <a:pos x="32" y="14"/>
                </a:cxn>
                <a:cxn ang="0">
                  <a:pos x="32" y="20"/>
                </a:cxn>
                <a:cxn ang="0">
                  <a:pos x="26" y="26"/>
                </a:cxn>
                <a:cxn ang="0">
                  <a:pos x="24" y="30"/>
                </a:cxn>
                <a:cxn ang="0">
                  <a:pos x="20" y="40"/>
                </a:cxn>
                <a:cxn ang="0">
                  <a:pos x="0" y="62"/>
                </a:cxn>
                <a:cxn ang="0">
                  <a:pos x="0" y="70"/>
                </a:cxn>
              </a:cxnLst>
              <a:rect l="0" t="0" r="r" b="b"/>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2" name="Freeform 559"/>
            <p:cNvSpPr>
              <a:spLocks/>
            </p:cNvSpPr>
            <p:nvPr/>
          </p:nvSpPr>
          <p:spPr bwMode="ltGray">
            <a:xfrm>
              <a:off x="7120711" y="4343231"/>
              <a:ext cx="44868" cy="45971"/>
            </a:xfrm>
            <a:custGeom>
              <a:avLst/>
              <a:gdLst/>
              <a:ahLst/>
              <a:cxnLst>
                <a:cxn ang="0">
                  <a:pos x="16" y="26"/>
                </a:cxn>
                <a:cxn ang="0">
                  <a:pos x="24" y="26"/>
                </a:cxn>
                <a:cxn ang="0">
                  <a:pos x="30" y="26"/>
                </a:cxn>
                <a:cxn ang="0">
                  <a:pos x="24" y="18"/>
                </a:cxn>
                <a:cxn ang="0">
                  <a:pos x="22" y="10"/>
                </a:cxn>
                <a:cxn ang="0">
                  <a:pos x="20" y="2"/>
                </a:cxn>
                <a:cxn ang="0">
                  <a:pos x="16" y="0"/>
                </a:cxn>
                <a:cxn ang="0">
                  <a:pos x="0" y="4"/>
                </a:cxn>
                <a:cxn ang="0">
                  <a:pos x="8" y="14"/>
                </a:cxn>
                <a:cxn ang="0">
                  <a:pos x="16" y="26"/>
                </a:cxn>
              </a:cxnLst>
              <a:rect l="0" t="0" r="r" b="b"/>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3" name="Freeform 560"/>
            <p:cNvSpPr>
              <a:spLocks/>
            </p:cNvSpPr>
            <p:nvPr/>
          </p:nvSpPr>
          <p:spPr bwMode="ltGray">
            <a:xfrm>
              <a:off x="7093211" y="4356577"/>
              <a:ext cx="26052" cy="29659"/>
            </a:xfrm>
            <a:custGeom>
              <a:avLst/>
              <a:gdLst/>
              <a:ahLst/>
              <a:cxnLst>
                <a:cxn ang="0">
                  <a:pos x="0" y="4"/>
                </a:cxn>
                <a:cxn ang="0">
                  <a:pos x="2" y="16"/>
                </a:cxn>
                <a:cxn ang="0">
                  <a:pos x="8" y="10"/>
                </a:cxn>
                <a:cxn ang="0">
                  <a:pos x="18" y="14"/>
                </a:cxn>
                <a:cxn ang="0">
                  <a:pos x="14" y="6"/>
                </a:cxn>
                <a:cxn ang="0">
                  <a:pos x="12" y="0"/>
                </a:cxn>
                <a:cxn ang="0">
                  <a:pos x="8" y="4"/>
                </a:cxn>
                <a:cxn ang="0">
                  <a:pos x="0" y="4"/>
                </a:cxn>
              </a:cxnLst>
              <a:rect l="0" t="0" r="r" b="b"/>
              <a:pathLst>
                <a:path w="19" h="17">
                  <a:moveTo>
                    <a:pt x="0" y="4"/>
                  </a:moveTo>
                  <a:lnTo>
                    <a:pt x="2" y="16"/>
                  </a:lnTo>
                  <a:lnTo>
                    <a:pt x="8" y="10"/>
                  </a:lnTo>
                  <a:lnTo>
                    <a:pt x="18" y="14"/>
                  </a:lnTo>
                  <a:lnTo>
                    <a:pt x="14" y="6"/>
                  </a:lnTo>
                  <a:lnTo>
                    <a:pt x="12" y="0"/>
                  </a:lnTo>
                  <a:lnTo>
                    <a:pt x="8" y="4"/>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4" name="Freeform 561"/>
            <p:cNvSpPr>
              <a:spLocks/>
            </p:cNvSpPr>
            <p:nvPr/>
          </p:nvSpPr>
          <p:spPr bwMode="ltGray">
            <a:xfrm>
              <a:off x="7075842" y="4427758"/>
              <a:ext cx="123025" cy="154225"/>
            </a:xfrm>
            <a:custGeom>
              <a:avLst/>
              <a:gdLst/>
              <a:ahLst/>
              <a:cxnLst>
                <a:cxn ang="0">
                  <a:pos x="0" y="78"/>
                </a:cxn>
                <a:cxn ang="0">
                  <a:pos x="4" y="76"/>
                </a:cxn>
                <a:cxn ang="0">
                  <a:pos x="10" y="64"/>
                </a:cxn>
                <a:cxn ang="0">
                  <a:pos x="10" y="62"/>
                </a:cxn>
                <a:cxn ang="0">
                  <a:pos x="14" y="62"/>
                </a:cxn>
                <a:cxn ang="0">
                  <a:pos x="18" y="58"/>
                </a:cxn>
                <a:cxn ang="0">
                  <a:pos x="20" y="64"/>
                </a:cxn>
                <a:cxn ang="0">
                  <a:pos x="26" y="66"/>
                </a:cxn>
                <a:cxn ang="0">
                  <a:pos x="26" y="60"/>
                </a:cxn>
                <a:cxn ang="0">
                  <a:pos x="28" y="58"/>
                </a:cxn>
                <a:cxn ang="0">
                  <a:pos x="38" y="58"/>
                </a:cxn>
                <a:cxn ang="0">
                  <a:pos x="36" y="68"/>
                </a:cxn>
                <a:cxn ang="0">
                  <a:pos x="38" y="76"/>
                </a:cxn>
                <a:cxn ang="0">
                  <a:pos x="38" y="82"/>
                </a:cxn>
                <a:cxn ang="0">
                  <a:pos x="50" y="86"/>
                </a:cxn>
                <a:cxn ang="0">
                  <a:pos x="56" y="80"/>
                </a:cxn>
                <a:cxn ang="0">
                  <a:pos x="60" y="78"/>
                </a:cxn>
                <a:cxn ang="0">
                  <a:pos x="60" y="86"/>
                </a:cxn>
                <a:cxn ang="0">
                  <a:pos x="64" y="90"/>
                </a:cxn>
                <a:cxn ang="0">
                  <a:pos x="66" y="80"/>
                </a:cxn>
                <a:cxn ang="0">
                  <a:pos x="68" y="72"/>
                </a:cxn>
                <a:cxn ang="0">
                  <a:pos x="66" y="62"/>
                </a:cxn>
                <a:cxn ang="0">
                  <a:pos x="72" y="54"/>
                </a:cxn>
                <a:cxn ang="0">
                  <a:pos x="80" y="68"/>
                </a:cxn>
                <a:cxn ang="0">
                  <a:pos x="80" y="60"/>
                </a:cxn>
                <a:cxn ang="0">
                  <a:pos x="78" y="56"/>
                </a:cxn>
                <a:cxn ang="0">
                  <a:pos x="84" y="52"/>
                </a:cxn>
                <a:cxn ang="0">
                  <a:pos x="86" y="48"/>
                </a:cxn>
                <a:cxn ang="0">
                  <a:pos x="86" y="42"/>
                </a:cxn>
                <a:cxn ang="0">
                  <a:pos x="80" y="30"/>
                </a:cxn>
                <a:cxn ang="0">
                  <a:pos x="78" y="24"/>
                </a:cxn>
                <a:cxn ang="0">
                  <a:pos x="74" y="10"/>
                </a:cxn>
                <a:cxn ang="0">
                  <a:pos x="70" y="8"/>
                </a:cxn>
                <a:cxn ang="0">
                  <a:pos x="66" y="8"/>
                </a:cxn>
                <a:cxn ang="0">
                  <a:pos x="60" y="0"/>
                </a:cxn>
                <a:cxn ang="0">
                  <a:pos x="56" y="4"/>
                </a:cxn>
                <a:cxn ang="0">
                  <a:pos x="62" y="18"/>
                </a:cxn>
                <a:cxn ang="0">
                  <a:pos x="54" y="18"/>
                </a:cxn>
                <a:cxn ang="0">
                  <a:pos x="56" y="22"/>
                </a:cxn>
                <a:cxn ang="0">
                  <a:pos x="50" y="22"/>
                </a:cxn>
                <a:cxn ang="0">
                  <a:pos x="48" y="24"/>
                </a:cxn>
                <a:cxn ang="0">
                  <a:pos x="50" y="34"/>
                </a:cxn>
                <a:cxn ang="0">
                  <a:pos x="42" y="32"/>
                </a:cxn>
                <a:cxn ang="0">
                  <a:pos x="40" y="40"/>
                </a:cxn>
                <a:cxn ang="0">
                  <a:pos x="38" y="42"/>
                </a:cxn>
                <a:cxn ang="0">
                  <a:pos x="32" y="44"/>
                </a:cxn>
                <a:cxn ang="0">
                  <a:pos x="30" y="40"/>
                </a:cxn>
                <a:cxn ang="0">
                  <a:pos x="24" y="36"/>
                </a:cxn>
                <a:cxn ang="0">
                  <a:pos x="18" y="42"/>
                </a:cxn>
                <a:cxn ang="0">
                  <a:pos x="18" y="52"/>
                </a:cxn>
                <a:cxn ang="0">
                  <a:pos x="6" y="54"/>
                </a:cxn>
                <a:cxn ang="0">
                  <a:pos x="2" y="62"/>
                </a:cxn>
                <a:cxn ang="0">
                  <a:pos x="2" y="70"/>
                </a:cxn>
                <a:cxn ang="0">
                  <a:pos x="0" y="78"/>
                </a:cxn>
              </a:cxnLst>
              <a:rect l="0" t="0" r="r" b="b"/>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5" name="Freeform 562"/>
            <p:cNvSpPr>
              <a:spLocks/>
            </p:cNvSpPr>
            <p:nvPr/>
          </p:nvSpPr>
          <p:spPr bwMode="ltGray">
            <a:xfrm>
              <a:off x="7084527" y="4414412"/>
              <a:ext cx="26052" cy="62284"/>
            </a:xfrm>
            <a:custGeom>
              <a:avLst/>
              <a:gdLst/>
              <a:ahLst/>
              <a:cxnLst>
                <a:cxn ang="0">
                  <a:pos x="16" y="0"/>
                </a:cxn>
                <a:cxn ang="0">
                  <a:pos x="10" y="0"/>
                </a:cxn>
                <a:cxn ang="0">
                  <a:pos x="6" y="12"/>
                </a:cxn>
                <a:cxn ang="0">
                  <a:pos x="6" y="18"/>
                </a:cxn>
                <a:cxn ang="0">
                  <a:pos x="2" y="24"/>
                </a:cxn>
                <a:cxn ang="0">
                  <a:pos x="0" y="30"/>
                </a:cxn>
                <a:cxn ang="0">
                  <a:pos x="12" y="36"/>
                </a:cxn>
                <a:cxn ang="0">
                  <a:pos x="16" y="32"/>
                </a:cxn>
                <a:cxn ang="0">
                  <a:pos x="12" y="26"/>
                </a:cxn>
                <a:cxn ang="0">
                  <a:pos x="14" y="16"/>
                </a:cxn>
                <a:cxn ang="0">
                  <a:pos x="18" y="8"/>
                </a:cxn>
                <a:cxn ang="0">
                  <a:pos x="16" y="0"/>
                </a:cxn>
              </a:cxnLst>
              <a:rect l="0" t="0" r="r" b="b"/>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6" name="Freeform 563"/>
            <p:cNvSpPr>
              <a:spLocks/>
            </p:cNvSpPr>
            <p:nvPr/>
          </p:nvSpPr>
          <p:spPr bwMode="ltGray">
            <a:xfrm>
              <a:off x="7123606" y="4433689"/>
              <a:ext cx="27499" cy="25211"/>
            </a:xfrm>
            <a:custGeom>
              <a:avLst/>
              <a:gdLst/>
              <a:ahLst/>
              <a:cxnLst>
                <a:cxn ang="0">
                  <a:pos x="0" y="14"/>
                </a:cxn>
                <a:cxn ang="0">
                  <a:pos x="8" y="10"/>
                </a:cxn>
                <a:cxn ang="0">
                  <a:pos x="12" y="14"/>
                </a:cxn>
                <a:cxn ang="0">
                  <a:pos x="18" y="8"/>
                </a:cxn>
                <a:cxn ang="0">
                  <a:pos x="12" y="2"/>
                </a:cxn>
                <a:cxn ang="0">
                  <a:pos x="6" y="0"/>
                </a:cxn>
                <a:cxn ang="0">
                  <a:pos x="0" y="6"/>
                </a:cxn>
                <a:cxn ang="0">
                  <a:pos x="0" y="14"/>
                </a:cxn>
              </a:cxnLst>
              <a:rect l="0" t="0" r="r" b="b"/>
              <a:pathLst>
                <a:path w="19" h="15">
                  <a:moveTo>
                    <a:pt x="0" y="14"/>
                  </a:moveTo>
                  <a:lnTo>
                    <a:pt x="8" y="10"/>
                  </a:lnTo>
                  <a:lnTo>
                    <a:pt x="12" y="14"/>
                  </a:lnTo>
                  <a:lnTo>
                    <a:pt x="18" y="8"/>
                  </a:lnTo>
                  <a:lnTo>
                    <a:pt x="12" y="2"/>
                  </a:lnTo>
                  <a:lnTo>
                    <a:pt x="6" y="0"/>
                  </a:lnTo>
                  <a:lnTo>
                    <a:pt x="0" y="6"/>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7" name="Freeform 564"/>
            <p:cNvSpPr>
              <a:spLocks/>
            </p:cNvSpPr>
            <p:nvPr/>
          </p:nvSpPr>
          <p:spPr bwMode="ltGray">
            <a:xfrm>
              <a:off x="7109132" y="4398099"/>
              <a:ext cx="15921" cy="63767"/>
            </a:xfrm>
            <a:custGeom>
              <a:avLst/>
              <a:gdLst/>
              <a:ahLst/>
              <a:cxnLst>
                <a:cxn ang="0">
                  <a:pos x="4" y="0"/>
                </a:cxn>
                <a:cxn ang="0">
                  <a:pos x="6" y="14"/>
                </a:cxn>
                <a:cxn ang="0">
                  <a:pos x="0" y="26"/>
                </a:cxn>
                <a:cxn ang="0">
                  <a:pos x="0" y="38"/>
                </a:cxn>
                <a:cxn ang="0">
                  <a:pos x="4" y="28"/>
                </a:cxn>
                <a:cxn ang="0">
                  <a:pos x="8" y="20"/>
                </a:cxn>
                <a:cxn ang="0">
                  <a:pos x="10" y="10"/>
                </a:cxn>
                <a:cxn ang="0">
                  <a:pos x="4" y="0"/>
                </a:cxn>
              </a:cxnLst>
              <a:rect l="0" t="0" r="r" b="b"/>
              <a:pathLst>
                <a:path w="11" h="39">
                  <a:moveTo>
                    <a:pt x="4" y="0"/>
                  </a:moveTo>
                  <a:lnTo>
                    <a:pt x="6" y="14"/>
                  </a:lnTo>
                  <a:lnTo>
                    <a:pt x="0" y="26"/>
                  </a:lnTo>
                  <a:lnTo>
                    <a:pt x="0" y="38"/>
                  </a:lnTo>
                  <a:lnTo>
                    <a:pt x="4" y="28"/>
                  </a:lnTo>
                  <a:lnTo>
                    <a:pt x="8" y="20"/>
                  </a:lnTo>
                  <a:lnTo>
                    <a:pt x="10" y="10"/>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8" name="Freeform 565"/>
            <p:cNvSpPr>
              <a:spLocks/>
            </p:cNvSpPr>
            <p:nvPr/>
          </p:nvSpPr>
          <p:spPr bwMode="ltGray">
            <a:xfrm>
              <a:off x="7123606" y="4383270"/>
              <a:ext cx="30394" cy="48938"/>
            </a:xfrm>
            <a:custGeom>
              <a:avLst/>
              <a:gdLst/>
              <a:ahLst/>
              <a:cxnLst>
                <a:cxn ang="0">
                  <a:pos x="8" y="0"/>
                </a:cxn>
                <a:cxn ang="0">
                  <a:pos x="0" y="4"/>
                </a:cxn>
                <a:cxn ang="0">
                  <a:pos x="2" y="12"/>
                </a:cxn>
                <a:cxn ang="0">
                  <a:pos x="8" y="14"/>
                </a:cxn>
                <a:cxn ang="0">
                  <a:pos x="12" y="20"/>
                </a:cxn>
                <a:cxn ang="0">
                  <a:pos x="14" y="28"/>
                </a:cxn>
                <a:cxn ang="0">
                  <a:pos x="20" y="22"/>
                </a:cxn>
                <a:cxn ang="0">
                  <a:pos x="20" y="14"/>
                </a:cxn>
                <a:cxn ang="0">
                  <a:pos x="16" y="12"/>
                </a:cxn>
                <a:cxn ang="0">
                  <a:pos x="12" y="4"/>
                </a:cxn>
                <a:cxn ang="0">
                  <a:pos x="8" y="0"/>
                </a:cxn>
              </a:cxnLst>
              <a:rect l="0" t="0" r="r" b="b"/>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49" name="Freeform 566"/>
            <p:cNvSpPr>
              <a:spLocks/>
            </p:cNvSpPr>
            <p:nvPr/>
          </p:nvSpPr>
          <p:spPr bwMode="ltGray">
            <a:xfrm>
              <a:off x="7061369" y="4393651"/>
              <a:ext cx="33290" cy="51903"/>
            </a:xfrm>
            <a:custGeom>
              <a:avLst/>
              <a:gdLst/>
              <a:ahLst/>
              <a:cxnLst>
                <a:cxn ang="0">
                  <a:pos x="0" y="2"/>
                </a:cxn>
                <a:cxn ang="0">
                  <a:pos x="4" y="0"/>
                </a:cxn>
                <a:cxn ang="0">
                  <a:pos x="10" y="4"/>
                </a:cxn>
                <a:cxn ang="0">
                  <a:pos x="22" y="4"/>
                </a:cxn>
                <a:cxn ang="0">
                  <a:pos x="22" y="8"/>
                </a:cxn>
                <a:cxn ang="0">
                  <a:pos x="18" y="16"/>
                </a:cxn>
                <a:cxn ang="0">
                  <a:pos x="16" y="28"/>
                </a:cxn>
                <a:cxn ang="0">
                  <a:pos x="14" y="22"/>
                </a:cxn>
                <a:cxn ang="0">
                  <a:pos x="4" y="30"/>
                </a:cxn>
                <a:cxn ang="0">
                  <a:pos x="4" y="16"/>
                </a:cxn>
                <a:cxn ang="0">
                  <a:pos x="2" y="8"/>
                </a:cxn>
                <a:cxn ang="0">
                  <a:pos x="0" y="2"/>
                </a:cxn>
              </a:cxnLst>
              <a:rect l="0" t="0" r="r" b="b"/>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0" name="Freeform 567"/>
            <p:cNvSpPr>
              <a:spLocks/>
            </p:cNvSpPr>
            <p:nvPr/>
          </p:nvSpPr>
          <p:spPr bwMode="ltGray">
            <a:xfrm>
              <a:off x="7017948" y="4353611"/>
              <a:ext cx="34736" cy="38557"/>
            </a:xfrm>
            <a:custGeom>
              <a:avLst/>
              <a:gdLst/>
              <a:ahLst/>
              <a:cxnLst>
                <a:cxn ang="0">
                  <a:pos x="0" y="4"/>
                </a:cxn>
                <a:cxn ang="0">
                  <a:pos x="8" y="10"/>
                </a:cxn>
                <a:cxn ang="0">
                  <a:pos x="10" y="16"/>
                </a:cxn>
                <a:cxn ang="0">
                  <a:pos x="18" y="22"/>
                </a:cxn>
                <a:cxn ang="0">
                  <a:pos x="20" y="14"/>
                </a:cxn>
                <a:cxn ang="0">
                  <a:pos x="20" y="10"/>
                </a:cxn>
                <a:cxn ang="0">
                  <a:pos x="22" y="4"/>
                </a:cxn>
                <a:cxn ang="0">
                  <a:pos x="20" y="2"/>
                </a:cxn>
                <a:cxn ang="0">
                  <a:pos x="16" y="0"/>
                </a:cxn>
                <a:cxn ang="0">
                  <a:pos x="10" y="0"/>
                </a:cxn>
                <a:cxn ang="0">
                  <a:pos x="8" y="4"/>
                </a:cxn>
                <a:cxn ang="0">
                  <a:pos x="0" y="4"/>
                </a:cxn>
              </a:cxnLst>
              <a:rect l="0" t="0" r="r" b="b"/>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1" name="Freeform 568"/>
            <p:cNvSpPr>
              <a:spLocks/>
            </p:cNvSpPr>
            <p:nvPr/>
          </p:nvSpPr>
          <p:spPr bwMode="ltGray">
            <a:xfrm>
              <a:off x="6991896" y="4187522"/>
              <a:ext cx="123025" cy="163123"/>
            </a:xfrm>
            <a:custGeom>
              <a:avLst/>
              <a:gdLst/>
              <a:ahLst/>
              <a:cxnLst>
                <a:cxn ang="0">
                  <a:pos x="38" y="0"/>
                </a:cxn>
                <a:cxn ang="0">
                  <a:pos x="28" y="6"/>
                </a:cxn>
                <a:cxn ang="0">
                  <a:pos x="16" y="0"/>
                </a:cxn>
                <a:cxn ang="0">
                  <a:pos x="8" y="6"/>
                </a:cxn>
                <a:cxn ang="0">
                  <a:pos x="6" y="14"/>
                </a:cxn>
                <a:cxn ang="0">
                  <a:pos x="6" y="26"/>
                </a:cxn>
                <a:cxn ang="0">
                  <a:pos x="8" y="32"/>
                </a:cxn>
                <a:cxn ang="0">
                  <a:pos x="6" y="40"/>
                </a:cxn>
                <a:cxn ang="0">
                  <a:pos x="8" y="46"/>
                </a:cxn>
                <a:cxn ang="0">
                  <a:pos x="8" y="54"/>
                </a:cxn>
                <a:cxn ang="0">
                  <a:pos x="0" y="48"/>
                </a:cxn>
                <a:cxn ang="0">
                  <a:pos x="0" y="58"/>
                </a:cxn>
                <a:cxn ang="0">
                  <a:pos x="4" y="60"/>
                </a:cxn>
                <a:cxn ang="0">
                  <a:pos x="16" y="84"/>
                </a:cxn>
                <a:cxn ang="0">
                  <a:pos x="20" y="94"/>
                </a:cxn>
                <a:cxn ang="0">
                  <a:pos x="36" y="94"/>
                </a:cxn>
                <a:cxn ang="0">
                  <a:pos x="38" y="88"/>
                </a:cxn>
                <a:cxn ang="0">
                  <a:pos x="50" y="88"/>
                </a:cxn>
                <a:cxn ang="0">
                  <a:pos x="60" y="96"/>
                </a:cxn>
                <a:cxn ang="0">
                  <a:pos x="60" y="90"/>
                </a:cxn>
                <a:cxn ang="0">
                  <a:pos x="54" y="82"/>
                </a:cxn>
                <a:cxn ang="0">
                  <a:pos x="66" y="90"/>
                </a:cxn>
                <a:cxn ang="0">
                  <a:pos x="76" y="94"/>
                </a:cxn>
                <a:cxn ang="0">
                  <a:pos x="86" y="96"/>
                </a:cxn>
                <a:cxn ang="0">
                  <a:pos x="86" y="86"/>
                </a:cxn>
                <a:cxn ang="0">
                  <a:pos x="80" y="82"/>
                </a:cxn>
                <a:cxn ang="0">
                  <a:pos x="78" y="76"/>
                </a:cxn>
                <a:cxn ang="0">
                  <a:pos x="80" y="74"/>
                </a:cxn>
                <a:cxn ang="0">
                  <a:pos x="70" y="70"/>
                </a:cxn>
                <a:cxn ang="0">
                  <a:pos x="70" y="80"/>
                </a:cxn>
                <a:cxn ang="0">
                  <a:pos x="62" y="70"/>
                </a:cxn>
                <a:cxn ang="0">
                  <a:pos x="48" y="76"/>
                </a:cxn>
                <a:cxn ang="0">
                  <a:pos x="46" y="82"/>
                </a:cxn>
                <a:cxn ang="0">
                  <a:pos x="40" y="74"/>
                </a:cxn>
                <a:cxn ang="0">
                  <a:pos x="34" y="66"/>
                </a:cxn>
                <a:cxn ang="0">
                  <a:pos x="36" y="56"/>
                </a:cxn>
                <a:cxn ang="0">
                  <a:pos x="34" y="52"/>
                </a:cxn>
                <a:cxn ang="0">
                  <a:pos x="36" y="44"/>
                </a:cxn>
                <a:cxn ang="0">
                  <a:pos x="42" y="42"/>
                </a:cxn>
                <a:cxn ang="0">
                  <a:pos x="46" y="24"/>
                </a:cxn>
                <a:cxn ang="0">
                  <a:pos x="36" y="14"/>
                </a:cxn>
                <a:cxn ang="0">
                  <a:pos x="38" y="0"/>
                </a:cxn>
              </a:cxnLst>
              <a:rect l="0" t="0" r="r" b="b"/>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2" name="Freeform 569"/>
            <p:cNvSpPr>
              <a:spLocks/>
            </p:cNvSpPr>
            <p:nvPr/>
          </p:nvSpPr>
          <p:spPr bwMode="ltGray">
            <a:xfrm>
              <a:off x="5930990" y="4614608"/>
              <a:ext cx="60789" cy="136430"/>
            </a:xfrm>
            <a:custGeom>
              <a:avLst/>
              <a:gdLst/>
              <a:ahLst/>
              <a:cxnLst>
                <a:cxn ang="0">
                  <a:pos x="10" y="0"/>
                </a:cxn>
                <a:cxn ang="0">
                  <a:pos x="18" y="16"/>
                </a:cxn>
                <a:cxn ang="0">
                  <a:pos x="28" y="24"/>
                </a:cxn>
                <a:cxn ang="0">
                  <a:pos x="38" y="44"/>
                </a:cxn>
                <a:cxn ang="0">
                  <a:pos x="42" y="54"/>
                </a:cxn>
                <a:cxn ang="0">
                  <a:pos x="40" y="64"/>
                </a:cxn>
                <a:cxn ang="0">
                  <a:pos x="38" y="68"/>
                </a:cxn>
                <a:cxn ang="0">
                  <a:pos x="34" y="72"/>
                </a:cxn>
                <a:cxn ang="0">
                  <a:pos x="26" y="78"/>
                </a:cxn>
                <a:cxn ang="0">
                  <a:pos x="20" y="80"/>
                </a:cxn>
                <a:cxn ang="0">
                  <a:pos x="8" y="78"/>
                </a:cxn>
                <a:cxn ang="0">
                  <a:pos x="2" y="70"/>
                </a:cxn>
                <a:cxn ang="0">
                  <a:pos x="0" y="64"/>
                </a:cxn>
                <a:cxn ang="0">
                  <a:pos x="0" y="54"/>
                </a:cxn>
                <a:cxn ang="0">
                  <a:pos x="0" y="40"/>
                </a:cxn>
                <a:cxn ang="0">
                  <a:pos x="4" y="26"/>
                </a:cxn>
                <a:cxn ang="0">
                  <a:pos x="0" y="18"/>
                </a:cxn>
                <a:cxn ang="0">
                  <a:pos x="6" y="6"/>
                </a:cxn>
                <a:cxn ang="0">
                  <a:pos x="10" y="0"/>
                </a:cxn>
              </a:cxnLst>
              <a:rect l="0" t="0" r="r" b="b"/>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3" name="Freeform 570"/>
            <p:cNvSpPr>
              <a:spLocks/>
            </p:cNvSpPr>
            <p:nvPr/>
          </p:nvSpPr>
          <p:spPr bwMode="ltGray">
            <a:xfrm>
              <a:off x="7127947" y="3621039"/>
              <a:ext cx="66578" cy="93426"/>
            </a:xfrm>
            <a:custGeom>
              <a:avLst/>
              <a:gdLst/>
              <a:ahLst/>
              <a:cxnLst>
                <a:cxn ang="0">
                  <a:pos x="0" y="20"/>
                </a:cxn>
                <a:cxn ang="0">
                  <a:pos x="4" y="22"/>
                </a:cxn>
                <a:cxn ang="0">
                  <a:pos x="6" y="32"/>
                </a:cxn>
                <a:cxn ang="0">
                  <a:pos x="16" y="26"/>
                </a:cxn>
                <a:cxn ang="0">
                  <a:pos x="14" y="20"/>
                </a:cxn>
                <a:cxn ang="0">
                  <a:pos x="22" y="24"/>
                </a:cxn>
                <a:cxn ang="0">
                  <a:pos x="22" y="34"/>
                </a:cxn>
                <a:cxn ang="0">
                  <a:pos x="24" y="48"/>
                </a:cxn>
                <a:cxn ang="0">
                  <a:pos x="30" y="52"/>
                </a:cxn>
                <a:cxn ang="0">
                  <a:pos x="32" y="42"/>
                </a:cxn>
                <a:cxn ang="0">
                  <a:pos x="36" y="54"/>
                </a:cxn>
                <a:cxn ang="0">
                  <a:pos x="42" y="48"/>
                </a:cxn>
                <a:cxn ang="0">
                  <a:pos x="38" y="42"/>
                </a:cxn>
                <a:cxn ang="0">
                  <a:pos x="44" y="40"/>
                </a:cxn>
                <a:cxn ang="0">
                  <a:pos x="42" y="24"/>
                </a:cxn>
                <a:cxn ang="0">
                  <a:pos x="40" y="20"/>
                </a:cxn>
                <a:cxn ang="0">
                  <a:pos x="42" y="14"/>
                </a:cxn>
                <a:cxn ang="0">
                  <a:pos x="34" y="6"/>
                </a:cxn>
                <a:cxn ang="0">
                  <a:pos x="32" y="8"/>
                </a:cxn>
                <a:cxn ang="0">
                  <a:pos x="32" y="2"/>
                </a:cxn>
                <a:cxn ang="0">
                  <a:pos x="30" y="0"/>
                </a:cxn>
                <a:cxn ang="0">
                  <a:pos x="26" y="6"/>
                </a:cxn>
                <a:cxn ang="0">
                  <a:pos x="12" y="4"/>
                </a:cxn>
                <a:cxn ang="0">
                  <a:pos x="8" y="4"/>
                </a:cxn>
                <a:cxn ang="0">
                  <a:pos x="8" y="12"/>
                </a:cxn>
                <a:cxn ang="0">
                  <a:pos x="0" y="20"/>
                </a:cxn>
              </a:cxnLst>
              <a:rect l="0" t="0" r="r" b="b"/>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4" name="Freeform 572"/>
            <p:cNvSpPr>
              <a:spLocks/>
            </p:cNvSpPr>
            <p:nvPr/>
          </p:nvSpPr>
          <p:spPr bwMode="ltGray">
            <a:xfrm>
              <a:off x="7187289" y="3570619"/>
              <a:ext cx="50656" cy="72665"/>
            </a:xfrm>
            <a:custGeom>
              <a:avLst/>
              <a:gdLst/>
              <a:ahLst/>
              <a:cxnLst>
                <a:cxn ang="0">
                  <a:pos x="34" y="12"/>
                </a:cxn>
                <a:cxn ang="0">
                  <a:pos x="30" y="8"/>
                </a:cxn>
                <a:cxn ang="0">
                  <a:pos x="30" y="0"/>
                </a:cxn>
                <a:cxn ang="0">
                  <a:pos x="26" y="6"/>
                </a:cxn>
                <a:cxn ang="0">
                  <a:pos x="22" y="4"/>
                </a:cxn>
                <a:cxn ang="0">
                  <a:pos x="20" y="4"/>
                </a:cxn>
                <a:cxn ang="0">
                  <a:pos x="20" y="8"/>
                </a:cxn>
                <a:cxn ang="0">
                  <a:pos x="14" y="12"/>
                </a:cxn>
                <a:cxn ang="0">
                  <a:pos x="16" y="14"/>
                </a:cxn>
                <a:cxn ang="0">
                  <a:pos x="10" y="20"/>
                </a:cxn>
                <a:cxn ang="0">
                  <a:pos x="8" y="18"/>
                </a:cxn>
                <a:cxn ang="0">
                  <a:pos x="6" y="26"/>
                </a:cxn>
                <a:cxn ang="0">
                  <a:pos x="0" y="34"/>
                </a:cxn>
                <a:cxn ang="0">
                  <a:pos x="6" y="34"/>
                </a:cxn>
                <a:cxn ang="0">
                  <a:pos x="8" y="42"/>
                </a:cxn>
                <a:cxn ang="0">
                  <a:pos x="20" y="42"/>
                </a:cxn>
                <a:cxn ang="0">
                  <a:pos x="18" y="30"/>
                </a:cxn>
                <a:cxn ang="0">
                  <a:pos x="24" y="20"/>
                </a:cxn>
                <a:cxn ang="0">
                  <a:pos x="28" y="26"/>
                </a:cxn>
                <a:cxn ang="0">
                  <a:pos x="30" y="16"/>
                </a:cxn>
                <a:cxn ang="0">
                  <a:pos x="34" y="12"/>
                </a:cxn>
              </a:cxnLst>
              <a:rect l="0" t="0" r="r" b="b"/>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5" name="Freeform 573"/>
            <p:cNvSpPr>
              <a:spLocks/>
            </p:cNvSpPr>
            <p:nvPr/>
          </p:nvSpPr>
          <p:spPr bwMode="ltGray">
            <a:xfrm>
              <a:off x="7148210" y="3293311"/>
              <a:ext cx="188155" cy="330694"/>
            </a:xfrm>
            <a:custGeom>
              <a:avLst/>
              <a:gdLst/>
              <a:ahLst/>
              <a:cxnLst>
                <a:cxn ang="0">
                  <a:pos x="4" y="194"/>
                </a:cxn>
                <a:cxn ang="0">
                  <a:pos x="20" y="188"/>
                </a:cxn>
                <a:cxn ang="0">
                  <a:pos x="30" y="178"/>
                </a:cxn>
                <a:cxn ang="0">
                  <a:pos x="58" y="156"/>
                </a:cxn>
                <a:cxn ang="0">
                  <a:pos x="62" y="158"/>
                </a:cxn>
                <a:cxn ang="0">
                  <a:pos x="72" y="174"/>
                </a:cxn>
                <a:cxn ang="0">
                  <a:pos x="80" y="162"/>
                </a:cxn>
                <a:cxn ang="0">
                  <a:pos x="90" y="154"/>
                </a:cxn>
                <a:cxn ang="0">
                  <a:pos x="76" y="146"/>
                </a:cxn>
                <a:cxn ang="0">
                  <a:pos x="82" y="142"/>
                </a:cxn>
                <a:cxn ang="0">
                  <a:pos x="90" y="144"/>
                </a:cxn>
                <a:cxn ang="0">
                  <a:pos x="112" y="130"/>
                </a:cxn>
                <a:cxn ang="0">
                  <a:pos x="122" y="112"/>
                </a:cxn>
                <a:cxn ang="0">
                  <a:pos x="128" y="104"/>
                </a:cxn>
                <a:cxn ang="0">
                  <a:pos x="124" y="86"/>
                </a:cxn>
                <a:cxn ang="0">
                  <a:pos x="106" y="60"/>
                </a:cxn>
                <a:cxn ang="0">
                  <a:pos x="108" y="34"/>
                </a:cxn>
                <a:cxn ang="0">
                  <a:pos x="94" y="12"/>
                </a:cxn>
                <a:cxn ang="0">
                  <a:pos x="78" y="4"/>
                </a:cxn>
                <a:cxn ang="0">
                  <a:pos x="66" y="2"/>
                </a:cxn>
                <a:cxn ang="0">
                  <a:pos x="74" y="4"/>
                </a:cxn>
                <a:cxn ang="0">
                  <a:pos x="74" y="14"/>
                </a:cxn>
                <a:cxn ang="0">
                  <a:pos x="66" y="18"/>
                </a:cxn>
                <a:cxn ang="0">
                  <a:pos x="68" y="26"/>
                </a:cxn>
                <a:cxn ang="0">
                  <a:pos x="76" y="36"/>
                </a:cxn>
                <a:cxn ang="0">
                  <a:pos x="84" y="70"/>
                </a:cxn>
                <a:cxn ang="0">
                  <a:pos x="70" y="106"/>
                </a:cxn>
                <a:cxn ang="0">
                  <a:pos x="72" y="80"/>
                </a:cxn>
                <a:cxn ang="0">
                  <a:pos x="58" y="98"/>
                </a:cxn>
                <a:cxn ang="0">
                  <a:pos x="62" y="118"/>
                </a:cxn>
                <a:cxn ang="0">
                  <a:pos x="42" y="142"/>
                </a:cxn>
                <a:cxn ang="0">
                  <a:pos x="28" y="144"/>
                </a:cxn>
                <a:cxn ang="0">
                  <a:pos x="14" y="172"/>
                </a:cxn>
              </a:cxnLst>
              <a:rect l="0" t="0" r="r" b="b"/>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6" name="Freeform 574"/>
            <p:cNvSpPr>
              <a:spLocks/>
            </p:cNvSpPr>
            <p:nvPr/>
          </p:nvSpPr>
          <p:spPr bwMode="ltGray">
            <a:xfrm>
              <a:off x="7194526" y="3170226"/>
              <a:ext cx="101315" cy="131982"/>
            </a:xfrm>
            <a:custGeom>
              <a:avLst/>
              <a:gdLst/>
              <a:ahLst/>
              <a:cxnLst>
                <a:cxn ang="0">
                  <a:pos x="28" y="76"/>
                </a:cxn>
                <a:cxn ang="0">
                  <a:pos x="30" y="68"/>
                </a:cxn>
                <a:cxn ang="0">
                  <a:pos x="38" y="66"/>
                </a:cxn>
                <a:cxn ang="0">
                  <a:pos x="30" y="60"/>
                </a:cxn>
                <a:cxn ang="0">
                  <a:pos x="22" y="64"/>
                </a:cxn>
                <a:cxn ang="0">
                  <a:pos x="20" y="56"/>
                </a:cxn>
                <a:cxn ang="0">
                  <a:pos x="28" y="58"/>
                </a:cxn>
                <a:cxn ang="0">
                  <a:pos x="42" y="52"/>
                </a:cxn>
                <a:cxn ang="0">
                  <a:pos x="62" y="50"/>
                </a:cxn>
                <a:cxn ang="0">
                  <a:pos x="60" y="48"/>
                </a:cxn>
                <a:cxn ang="0">
                  <a:pos x="58" y="30"/>
                </a:cxn>
                <a:cxn ang="0">
                  <a:pos x="66" y="26"/>
                </a:cxn>
                <a:cxn ang="0">
                  <a:pos x="68" y="16"/>
                </a:cxn>
                <a:cxn ang="0">
                  <a:pos x="70" y="6"/>
                </a:cxn>
                <a:cxn ang="0">
                  <a:pos x="62" y="12"/>
                </a:cxn>
                <a:cxn ang="0">
                  <a:pos x="52" y="0"/>
                </a:cxn>
                <a:cxn ang="0">
                  <a:pos x="52" y="12"/>
                </a:cxn>
                <a:cxn ang="0">
                  <a:pos x="44" y="12"/>
                </a:cxn>
                <a:cxn ang="0">
                  <a:pos x="34" y="16"/>
                </a:cxn>
                <a:cxn ang="0">
                  <a:pos x="18" y="12"/>
                </a:cxn>
                <a:cxn ang="0">
                  <a:pos x="2" y="8"/>
                </a:cxn>
                <a:cxn ang="0">
                  <a:pos x="0" y="14"/>
                </a:cxn>
                <a:cxn ang="0">
                  <a:pos x="2" y="14"/>
                </a:cxn>
                <a:cxn ang="0">
                  <a:pos x="10" y="22"/>
                </a:cxn>
                <a:cxn ang="0">
                  <a:pos x="18" y="38"/>
                </a:cxn>
                <a:cxn ang="0">
                  <a:pos x="18" y="46"/>
                </a:cxn>
                <a:cxn ang="0">
                  <a:pos x="4" y="50"/>
                </a:cxn>
                <a:cxn ang="0">
                  <a:pos x="8" y="56"/>
                </a:cxn>
                <a:cxn ang="0">
                  <a:pos x="12" y="68"/>
                </a:cxn>
                <a:cxn ang="0">
                  <a:pos x="20" y="74"/>
                </a:cxn>
                <a:cxn ang="0">
                  <a:pos x="26" y="72"/>
                </a:cxn>
                <a:cxn ang="0">
                  <a:pos x="28" y="76"/>
                </a:cxn>
              </a:cxnLst>
              <a:rect l="0" t="0" r="r" b="b"/>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7" name="Freeform 575"/>
            <p:cNvSpPr>
              <a:spLocks/>
            </p:cNvSpPr>
            <p:nvPr/>
          </p:nvSpPr>
          <p:spPr bwMode="ltGray">
            <a:xfrm>
              <a:off x="6573613" y="4844464"/>
              <a:ext cx="27499" cy="25210"/>
            </a:xfrm>
            <a:custGeom>
              <a:avLst/>
              <a:gdLst/>
              <a:ahLst/>
              <a:cxnLst>
                <a:cxn ang="0">
                  <a:pos x="16" y="0"/>
                </a:cxn>
                <a:cxn ang="0">
                  <a:pos x="4" y="6"/>
                </a:cxn>
                <a:cxn ang="0">
                  <a:pos x="0" y="12"/>
                </a:cxn>
                <a:cxn ang="0">
                  <a:pos x="8" y="14"/>
                </a:cxn>
                <a:cxn ang="0">
                  <a:pos x="18" y="12"/>
                </a:cxn>
                <a:cxn ang="0">
                  <a:pos x="16" y="0"/>
                </a:cxn>
              </a:cxnLst>
              <a:rect l="0" t="0" r="r" b="b"/>
              <a:pathLst>
                <a:path w="19" h="15">
                  <a:moveTo>
                    <a:pt x="16" y="0"/>
                  </a:moveTo>
                  <a:lnTo>
                    <a:pt x="4" y="6"/>
                  </a:lnTo>
                  <a:lnTo>
                    <a:pt x="0" y="12"/>
                  </a:lnTo>
                  <a:lnTo>
                    <a:pt x="8" y="14"/>
                  </a:lnTo>
                  <a:lnTo>
                    <a:pt x="18" y="12"/>
                  </a:ln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8" name="Freeform 576"/>
            <p:cNvSpPr>
              <a:spLocks/>
            </p:cNvSpPr>
            <p:nvPr/>
          </p:nvSpPr>
          <p:spPr bwMode="ltGray">
            <a:xfrm>
              <a:off x="6910845" y="5096563"/>
              <a:ext cx="871304" cy="785957"/>
            </a:xfrm>
            <a:custGeom>
              <a:avLst/>
              <a:gdLst/>
              <a:ahLst/>
              <a:cxnLst>
                <a:cxn ang="0">
                  <a:pos x="138" y="130"/>
                </a:cxn>
                <a:cxn ang="0">
                  <a:pos x="154" y="96"/>
                </a:cxn>
                <a:cxn ang="0">
                  <a:pos x="180" y="75"/>
                </a:cxn>
                <a:cxn ang="0">
                  <a:pos x="223" y="88"/>
                </a:cxn>
                <a:cxn ang="0">
                  <a:pos x="229" y="49"/>
                </a:cxn>
                <a:cxn ang="0">
                  <a:pos x="268" y="28"/>
                </a:cxn>
                <a:cxn ang="0">
                  <a:pos x="320" y="22"/>
                </a:cxn>
                <a:cxn ang="0">
                  <a:pos x="328" y="47"/>
                </a:cxn>
                <a:cxn ang="0">
                  <a:pos x="345" y="87"/>
                </a:cxn>
                <a:cxn ang="0">
                  <a:pos x="391" y="112"/>
                </a:cxn>
                <a:cxn ang="0">
                  <a:pos x="416" y="87"/>
                </a:cxn>
                <a:cxn ang="0">
                  <a:pos x="416" y="28"/>
                </a:cxn>
                <a:cxn ang="0">
                  <a:pos x="432" y="4"/>
                </a:cxn>
                <a:cxn ang="0">
                  <a:pos x="452" y="59"/>
                </a:cxn>
                <a:cxn ang="0">
                  <a:pos x="488" y="75"/>
                </a:cxn>
                <a:cxn ang="0">
                  <a:pos x="491" y="120"/>
                </a:cxn>
                <a:cxn ang="0">
                  <a:pos x="531" y="157"/>
                </a:cxn>
                <a:cxn ang="0">
                  <a:pos x="543" y="189"/>
                </a:cxn>
                <a:cxn ang="0">
                  <a:pos x="596" y="250"/>
                </a:cxn>
                <a:cxn ang="0">
                  <a:pos x="598" y="313"/>
                </a:cxn>
                <a:cxn ang="0">
                  <a:pos x="564" y="377"/>
                </a:cxn>
                <a:cxn ang="0">
                  <a:pos x="545" y="419"/>
                </a:cxn>
                <a:cxn ang="0">
                  <a:pos x="491" y="462"/>
                </a:cxn>
                <a:cxn ang="0">
                  <a:pos x="464" y="450"/>
                </a:cxn>
                <a:cxn ang="0">
                  <a:pos x="430" y="448"/>
                </a:cxn>
                <a:cxn ang="0">
                  <a:pos x="405" y="419"/>
                </a:cxn>
                <a:cxn ang="0">
                  <a:pos x="385" y="383"/>
                </a:cxn>
                <a:cxn ang="0">
                  <a:pos x="375" y="372"/>
                </a:cxn>
                <a:cxn ang="0">
                  <a:pos x="351" y="397"/>
                </a:cxn>
                <a:cxn ang="0">
                  <a:pos x="320" y="356"/>
                </a:cxn>
                <a:cxn ang="0">
                  <a:pos x="286" y="356"/>
                </a:cxn>
                <a:cxn ang="0">
                  <a:pos x="264" y="356"/>
                </a:cxn>
                <a:cxn ang="0">
                  <a:pos x="239" y="362"/>
                </a:cxn>
                <a:cxn ang="0">
                  <a:pos x="215" y="379"/>
                </a:cxn>
                <a:cxn ang="0">
                  <a:pos x="201" y="379"/>
                </a:cxn>
                <a:cxn ang="0">
                  <a:pos x="176" y="411"/>
                </a:cxn>
                <a:cxn ang="0">
                  <a:pos x="134" y="421"/>
                </a:cxn>
                <a:cxn ang="0">
                  <a:pos x="105" y="444"/>
                </a:cxn>
                <a:cxn ang="0">
                  <a:pos x="71" y="440"/>
                </a:cxn>
                <a:cxn ang="0">
                  <a:pos x="69" y="401"/>
                </a:cxn>
                <a:cxn ang="0">
                  <a:pos x="36" y="352"/>
                </a:cxn>
                <a:cxn ang="0">
                  <a:pos x="4" y="313"/>
                </a:cxn>
                <a:cxn ang="0">
                  <a:pos x="24" y="319"/>
                </a:cxn>
                <a:cxn ang="0">
                  <a:pos x="0" y="258"/>
                </a:cxn>
                <a:cxn ang="0">
                  <a:pos x="43" y="208"/>
                </a:cxn>
                <a:cxn ang="0">
                  <a:pos x="67" y="204"/>
                </a:cxn>
                <a:cxn ang="0">
                  <a:pos x="93" y="191"/>
                </a:cxn>
                <a:cxn ang="0">
                  <a:pos x="111" y="155"/>
                </a:cxn>
              </a:cxnLst>
              <a:rect l="0" t="0" r="r" b="b"/>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59" name="Freeform 577"/>
            <p:cNvSpPr>
              <a:spLocks/>
            </p:cNvSpPr>
            <p:nvPr/>
          </p:nvSpPr>
          <p:spPr bwMode="ltGray">
            <a:xfrm>
              <a:off x="6909398" y="5095079"/>
              <a:ext cx="879988" cy="799304"/>
            </a:xfrm>
            <a:custGeom>
              <a:avLst/>
              <a:gdLst/>
              <a:ahLst/>
              <a:cxnLst>
                <a:cxn ang="0">
                  <a:pos x="140" y="132"/>
                </a:cxn>
                <a:cxn ang="0">
                  <a:pos x="156" y="98"/>
                </a:cxn>
                <a:cxn ang="0">
                  <a:pos x="182" y="76"/>
                </a:cxn>
                <a:cxn ang="0">
                  <a:pos x="226" y="90"/>
                </a:cxn>
                <a:cxn ang="0">
                  <a:pos x="232" y="50"/>
                </a:cxn>
                <a:cxn ang="0">
                  <a:pos x="272" y="28"/>
                </a:cxn>
                <a:cxn ang="0">
                  <a:pos x="324" y="22"/>
                </a:cxn>
                <a:cxn ang="0">
                  <a:pos x="332" y="48"/>
                </a:cxn>
                <a:cxn ang="0">
                  <a:pos x="350" y="88"/>
                </a:cxn>
                <a:cxn ang="0">
                  <a:pos x="396" y="114"/>
                </a:cxn>
                <a:cxn ang="0">
                  <a:pos x="422" y="88"/>
                </a:cxn>
                <a:cxn ang="0">
                  <a:pos x="422" y="28"/>
                </a:cxn>
                <a:cxn ang="0">
                  <a:pos x="438" y="4"/>
                </a:cxn>
                <a:cxn ang="0">
                  <a:pos x="458" y="60"/>
                </a:cxn>
                <a:cxn ang="0">
                  <a:pos x="494" y="76"/>
                </a:cxn>
                <a:cxn ang="0">
                  <a:pos x="498" y="122"/>
                </a:cxn>
                <a:cxn ang="0">
                  <a:pos x="538" y="160"/>
                </a:cxn>
                <a:cxn ang="0">
                  <a:pos x="550" y="192"/>
                </a:cxn>
                <a:cxn ang="0">
                  <a:pos x="604" y="254"/>
                </a:cxn>
                <a:cxn ang="0">
                  <a:pos x="606" y="318"/>
                </a:cxn>
                <a:cxn ang="0">
                  <a:pos x="572" y="384"/>
                </a:cxn>
                <a:cxn ang="0">
                  <a:pos x="552" y="426"/>
                </a:cxn>
                <a:cxn ang="0">
                  <a:pos x="498" y="470"/>
                </a:cxn>
                <a:cxn ang="0">
                  <a:pos x="470" y="458"/>
                </a:cxn>
                <a:cxn ang="0">
                  <a:pos x="436" y="456"/>
                </a:cxn>
                <a:cxn ang="0">
                  <a:pos x="410" y="426"/>
                </a:cxn>
                <a:cxn ang="0">
                  <a:pos x="390" y="390"/>
                </a:cxn>
                <a:cxn ang="0">
                  <a:pos x="380" y="378"/>
                </a:cxn>
                <a:cxn ang="0">
                  <a:pos x="356" y="404"/>
                </a:cxn>
                <a:cxn ang="0">
                  <a:pos x="324" y="362"/>
                </a:cxn>
                <a:cxn ang="0">
                  <a:pos x="290" y="362"/>
                </a:cxn>
                <a:cxn ang="0">
                  <a:pos x="268" y="362"/>
                </a:cxn>
                <a:cxn ang="0">
                  <a:pos x="242" y="368"/>
                </a:cxn>
                <a:cxn ang="0">
                  <a:pos x="218" y="386"/>
                </a:cxn>
                <a:cxn ang="0">
                  <a:pos x="204" y="386"/>
                </a:cxn>
                <a:cxn ang="0">
                  <a:pos x="178" y="418"/>
                </a:cxn>
                <a:cxn ang="0">
                  <a:pos x="136" y="428"/>
                </a:cxn>
                <a:cxn ang="0">
                  <a:pos x="106" y="452"/>
                </a:cxn>
                <a:cxn ang="0">
                  <a:pos x="72" y="448"/>
                </a:cxn>
                <a:cxn ang="0">
                  <a:pos x="70" y="408"/>
                </a:cxn>
                <a:cxn ang="0">
                  <a:pos x="36" y="358"/>
                </a:cxn>
                <a:cxn ang="0">
                  <a:pos x="4" y="318"/>
                </a:cxn>
                <a:cxn ang="0">
                  <a:pos x="24" y="324"/>
                </a:cxn>
                <a:cxn ang="0">
                  <a:pos x="0" y="262"/>
                </a:cxn>
                <a:cxn ang="0">
                  <a:pos x="44" y="212"/>
                </a:cxn>
                <a:cxn ang="0">
                  <a:pos x="68" y="208"/>
                </a:cxn>
                <a:cxn ang="0">
                  <a:pos x="94" y="194"/>
                </a:cxn>
                <a:cxn ang="0">
                  <a:pos x="112" y="158"/>
                </a:cxn>
              </a:cxnLst>
              <a:rect l="0" t="0" r="r" b="b"/>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0" name="Freeform 578"/>
            <p:cNvSpPr>
              <a:spLocks/>
            </p:cNvSpPr>
            <p:nvPr/>
          </p:nvSpPr>
          <p:spPr bwMode="ltGray">
            <a:xfrm>
              <a:off x="7596888" y="5928491"/>
              <a:ext cx="60789" cy="83045"/>
            </a:xfrm>
            <a:custGeom>
              <a:avLst/>
              <a:gdLst/>
              <a:ahLst/>
              <a:cxnLst>
                <a:cxn ang="0">
                  <a:pos x="29" y="9"/>
                </a:cxn>
                <a:cxn ang="0">
                  <a:pos x="40" y="2"/>
                </a:cxn>
                <a:cxn ang="0">
                  <a:pos x="42" y="21"/>
                </a:cxn>
                <a:cxn ang="0">
                  <a:pos x="34" y="38"/>
                </a:cxn>
                <a:cxn ang="0">
                  <a:pos x="27" y="48"/>
                </a:cxn>
                <a:cxn ang="0">
                  <a:pos x="7" y="26"/>
                </a:cxn>
                <a:cxn ang="0">
                  <a:pos x="0" y="5"/>
                </a:cxn>
                <a:cxn ang="0">
                  <a:pos x="10" y="0"/>
                </a:cxn>
                <a:cxn ang="0">
                  <a:pos x="29" y="9"/>
                </a:cxn>
              </a:cxnLst>
              <a:rect l="0" t="0" r="r" b="b"/>
              <a:pathLst>
                <a:path w="43" h="49">
                  <a:moveTo>
                    <a:pt x="29" y="9"/>
                  </a:moveTo>
                  <a:lnTo>
                    <a:pt x="40" y="2"/>
                  </a:lnTo>
                  <a:lnTo>
                    <a:pt x="42" y="21"/>
                  </a:lnTo>
                  <a:lnTo>
                    <a:pt x="34" y="38"/>
                  </a:lnTo>
                  <a:lnTo>
                    <a:pt x="27" y="48"/>
                  </a:lnTo>
                  <a:lnTo>
                    <a:pt x="7" y="26"/>
                  </a:lnTo>
                  <a:lnTo>
                    <a:pt x="0" y="5"/>
                  </a:lnTo>
                  <a:lnTo>
                    <a:pt x="10" y="0"/>
                  </a:lnTo>
                  <a:lnTo>
                    <a:pt x="29" y="9"/>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1" name="Freeform 580"/>
            <p:cNvSpPr>
              <a:spLocks/>
            </p:cNvSpPr>
            <p:nvPr/>
          </p:nvSpPr>
          <p:spPr bwMode="ltGray">
            <a:xfrm>
              <a:off x="6813873" y="5090631"/>
              <a:ext cx="33289" cy="14829"/>
            </a:xfrm>
            <a:custGeom>
              <a:avLst/>
              <a:gdLst/>
              <a:ahLst/>
              <a:cxnLst>
                <a:cxn ang="0">
                  <a:pos x="0" y="6"/>
                </a:cxn>
                <a:cxn ang="0">
                  <a:pos x="10" y="8"/>
                </a:cxn>
                <a:cxn ang="0">
                  <a:pos x="22" y="0"/>
                </a:cxn>
                <a:cxn ang="0">
                  <a:pos x="8" y="2"/>
                </a:cxn>
                <a:cxn ang="0">
                  <a:pos x="0" y="6"/>
                </a:cxn>
              </a:cxnLst>
              <a:rect l="0" t="0" r="r" b="b"/>
              <a:pathLst>
                <a:path w="23" h="9">
                  <a:moveTo>
                    <a:pt x="0" y="6"/>
                  </a:moveTo>
                  <a:lnTo>
                    <a:pt x="10" y="8"/>
                  </a:lnTo>
                  <a:lnTo>
                    <a:pt x="22" y="0"/>
                  </a:lnTo>
                  <a:lnTo>
                    <a:pt x="8" y="2"/>
                  </a:lnTo>
                  <a:lnTo>
                    <a:pt x="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2" name="Freeform 581"/>
            <p:cNvSpPr>
              <a:spLocks/>
            </p:cNvSpPr>
            <p:nvPr/>
          </p:nvSpPr>
          <p:spPr bwMode="ltGray">
            <a:xfrm>
              <a:off x="7070053" y="5142533"/>
              <a:ext cx="15921" cy="17795"/>
            </a:xfrm>
            <a:custGeom>
              <a:avLst/>
              <a:gdLst/>
              <a:ahLst/>
              <a:cxnLst>
                <a:cxn ang="0">
                  <a:pos x="0" y="10"/>
                </a:cxn>
                <a:cxn ang="0">
                  <a:pos x="8" y="6"/>
                </a:cxn>
                <a:cxn ang="0">
                  <a:pos x="10" y="0"/>
                </a:cxn>
                <a:cxn ang="0">
                  <a:pos x="2" y="6"/>
                </a:cxn>
                <a:cxn ang="0">
                  <a:pos x="0" y="10"/>
                </a:cxn>
              </a:cxnLst>
              <a:rect l="0" t="0" r="r" b="b"/>
              <a:pathLst>
                <a:path w="11" h="11">
                  <a:moveTo>
                    <a:pt x="0" y="10"/>
                  </a:moveTo>
                  <a:lnTo>
                    <a:pt x="8" y="6"/>
                  </a:lnTo>
                  <a:lnTo>
                    <a:pt x="10" y="0"/>
                  </a:lnTo>
                  <a:lnTo>
                    <a:pt x="2" y="6"/>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3" name="Freeform 582"/>
            <p:cNvSpPr>
              <a:spLocks/>
            </p:cNvSpPr>
            <p:nvPr/>
          </p:nvSpPr>
          <p:spPr bwMode="ltGray">
            <a:xfrm>
              <a:off x="6857293" y="5123256"/>
              <a:ext cx="26052" cy="26693"/>
            </a:xfrm>
            <a:custGeom>
              <a:avLst/>
              <a:gdLst/>
              <a:ahLst/>
              <a:cxnLst>
                <a:cxn ang="0">
                  <a:pos x="0" y="6"/>
                </a:cxn>
                <a:cxn ang="0">
                  <a:pos x="4" y="10"/>
                </a:cxn>
                <a:cxn ang="0">
                  <a:pos x="8" y="14"/>
                </a:cxn>
                <a:cxn ang="0">
                  <a:pos x="10" y="8"/>
                </a:cxn>
                <a:cxn ang="0">
                  <a:pos x="18" y="2"/>
                </a:cxn>
                <a:cxn ang="0">
                  <a:pos x="12" y="0"/>
                </a:cxn>
                <a:cxn ang="0">
                  <a:pos x="4" y="2"/>
                </a:cxn>
                <a:cxn ang="0">
                  <a:pos x="0" y="6"/>
                </a:cxn>
              </a:cxnLst>
              <a:rect l="0" t="0" r="r" b="b"/>
              <a:pathLst>
                <a:path w="19" h="15">
                  <a:moveTo>
                    <a:pt x="0" y="6"/>
                  </a:moveTo>
                  <a:lnTo>
                    <a:pt x="4" y="10"/>
                  </a:lnTo>
                  <a:lnTo>
                    <a:pt x="8" y="14"/>
                  </a:lnTo>
                  <a:lnTo>
                    <a:pt x="10" y="8"/>
                  </a:lnTo>
                  <a:lnTo>
                    <a:pt x="18" y="2"/>
                  </a:lnTo>
                  <a:lnTo>
                    <a:pt x="12" y="0"/>
                  </a:lnTo>
                  <a:lnTo>
                    <a:pt x="4" y="2"/>
                  </a:lnTo>
                  <a:lnTo>
                    <a:pt x="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4" name="Freeform 583"/>
            <p:cNvSpPr>
              <a:spLocks/>
            </p:cNvSpPr>
            <p:nvPr/>
          </p:nvSpPr>
          <p:spPr bwMode="ltGray">
            <a:xfrm>
              <a:off x="6884792" y="5120290"/>
              <a:ext cx="27500" cy="26693"/>
            </a:xfrm>
            <a:custGeom>
              <a:avLst/>
              <a:gdLst/>
              <a:ahLst/>
              <a:cxnLst>
                <a:cxn ang="0">
                  <a:pos x="0" y="14"/>
                </a:cxn>
                <a:cxn ang="0">
                  <a:pos x="10" y="14"/>
                </a:cxn>
                <a:cxn ang="0">
                  <a:pos x="14" y="8"/>
                </a:cxn>
                <a:cxn ang="0">
                  <a:pos x="18" y="4"/>
                </a:cxn>
                <a:cxn ang="0">
                  <a:pos x="14" y="0"/>
                </a:cxn>
                <a:cxn ang="0">
                  <a:pos x="8" y="2"/>
                </a:cxn>
                <a:cxn ang="0">
                  <a:pos x="4" y="6"/>
                </a:cxn>
                <a:cxn ang="0">
                  <a:pos x="0" y="14"/>
                </a:cxn>
              </a:cxnLst>
              <a:rect l="0" t="0" r="r" b="b"/>
              <a:pathLst>
                <a:path w="19" h="15">
                  <a:moveTo>
                    <a:pt x="0" y="14"/>
                  </a:moveTo>
                  <a:lnTo>
                    <a:pt x="10" y="14"/>
                  </a:lnTo>
                  <a:lnTo>
                    <a:pt x="14" y="8"/>
                  </a:lnTo>
                  <a:lnTo>
                    <a:pt x="18" y="4"/>
                  </a:lnTo>
                  <a:lnTo>
                    <a:pt x="14" y="0"/>
                  </a:lnTo>
                  <a:lnTo>
                    <a:pt x="8" y="2"/>
                  </a:lnTo>
                  <a:lnTo>
                    <a:pt x="4" y="6"/>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5" name="Freeform 584"/>
            <p:cNvSpPr>
              <a:spLocks/>
            </p:cNvSpPr>
            <p:nvPr/>
          </p:nvSpPr>
          <p:spPr bwMode="ltGray">
            <a:xfrm>
              <a:off x="6974528" y="5129187"/>
              <a:ext cx="44869" cy="28175"/>
            </a:xfrm>
            <a:custGeom>
              <a:avLst/>
              <a:gdLst/>
              <a:ahLst/>
              <a:cxnLst>
                <a:cxn ang="0">
                  <a:pos x="0" y="12"/>
                </a:cxn>
                <a:cxn ang="0">
                  <a:pos x="6" y="10"/>
                </a:cxn>
                <a:cxn ang="0">
                  <a:pos x="12" y="12"/>
                </a:cxn>
                <a:cxn ang="0">
                  <a:pos x="22" y="16"/>
                </a:cxn>
                <a:cxn ang="0">
                  <a:pos x="28" y="12"/>
                </a:cxn>
                <a:cxn ang="0">
                  <a:pos x="30" y="8"/>
                </a:cxn>
                <a:cxn ang="0">
                  <a:pos x="24" y="4"/>
                </a:cxn>
                <a:cxn ang="0">
                  <a:pos x="20" y="4"/>
                </a:cxn>
                <a:cxn ang="0">
                  <a:pos x="18" y="0"/>
                </a:cxn>
                <a:cxn ang="0">
                  <a:pos x="12" y="0"/>
                </a:cxn>
                <a:cxn ang="0">
                  <a:pos x="8" y="2"/>
                </a:cxn>
                <a:cxn ang="0">
                  <a:pos x="2" y="6"/>
                </a:cxn>
                <a:cxn ang="0">
                  <a:pos x="0" y="12"/>
                </a:cxn>
              </a:cxnLst>
              <a:rect l="0" t="0" r="r" b="b"/>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6" name="Freeform 585"/>
            <p:cNvSpPr>
              <a:spLocks/>
            </p:cNvSpPr>
            <p:nvPr/>
          </p:nvSpPr>
          <p:spPr bwMode="ltGray">
            <a:xfrm>
              <a:off x="6619929" y="4951235"/>
              <a:ext cx="41973" cy="50420"/>
            </a:xfrm>
            <a:custGeom>
              <a:avLst/>
              <a:gdLst/>
              <a:ahLst/>
              <a:cxnLst>
                <a:cxn ang="0">
                  <a:pos x="0" y="14"/>
                </a:cxn>
                <a:cxn ang="0">
                  <a:pos x="6" y="12"/>
                </a:cxn>
                <a:cxn ang="0">
                  <a:pos x="10" y="22"/>
                </a:cxn>
                <a:cxn ang="0">
                  <a:pos x="20" y="28"/>
                </a:cxn>
                <a:cxn ang="0">
                  <a:pos x="28" y="26"/>
                </a:cxn>
                <a:cxn ang="0">
                  <a:pos x="24" y="22"/>
                </a:cxn>
                <a:cxn ang="0">
                  <a:pos x="26" y="16"/>
                </a:cxn>
                <a:cxn ang="0">
                  <a:pos x="16" y="14"/>
                </a:cxn>
                <a:cxn ang="0">
                  <a:pos x="16" y="8"/>
                </a:cxn>
                <a:cxn ang="0">
                  <a:pos x="16" y="2"/>
                </a:cxn>
                <a:cxn ang="0">
                  <a:pos x="12" y="0"/>
                </a:cxn>
                <a:cxn ang="0">
                  <a:pos x="8" y="6"/>
                </a:cxn>
                <a:cxn ang="0">
                  <a:pos x="6" y="2"/>
                </a:cxn>
                <a:cxn ang="0">
                  <a:pos x="2" y="8"/>
                </a:cxn>
                <a:cxn ang="0">
                  <a:pos x="0" y="14"/>
                </a:cxn>
              </a:cxnLst>
              <a:rect l="0" t="0" r="r" b="b"/>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7" name="Freeform 586"/>
            <p:cNvSpPr>
              <a:spLocks/>
            </p:cNvSpPr>
            <p:nvPr/>
          </p:nvSpPr>
          <p:spPr bwMode="ltGray">
            <a:xfrm>
              <a:off x="6676374" y="4977928"/>
              <a:ext cx="27500" cy="26693"/>
            </a:xfrm>
            <a:custGeom>
              <a:avLst/>
              <a:gdLst/>
              <a:ahLst/>
              <a:cxnLst>
                <a:cxn ang="0">
                  <a:pos x="0" y="10"/>
                </a:cxn>
                <a:cxn ang="0">
                  <a:pos x="8" y="14"/>
                </a:cxn>
                <a:cxn ang="0">
                  <a:pos x="18" y="14"/>
                </a:cxn>
                <a:cxn ang="0">
                  <a:pos x="16" y="4"/>
                </a:cxn>
                <a:cxn ang="0">
                  <a:pos x="10" y="0"/>
                </a:cxn>
                <a:cxn ang="0">
                  <a:pos x="4" y="0"/>
                </a:cxn>
                <a:cxn ang="0">
                  <a:pos x="0" y="10"/>
                </a:cxn>
              </a:cxnLst>
              <a:rect l="0" t="0" r="r" b="b"/>
              <a:pathLst>
                <a:path w="19" h="15">
                  <a:moveTo>
                    <a:pt x="0" y="10"/>
                  </a:moveTo>
                  <a:lnTo>
                    <a:pt x="8" y="14"/>
                  </a:lnTo>
                  <a:lnTo>
                    <a:pt x="18" y="14"/>
                  </a:lnTo>
                  <a:lnTo>
                    <a:pt x="16" y="4"/>
                  </a:lnTo>
                  <a:lnTo>
                    <a:pt x="10" y="0"/>
                  </a:lnTo>
                  <a:lnTo>
                    <a:pt x="4" y="0"/>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8" name="Freeform 587"/>
            <p:cNvSpPr>
              <a:spLocks/>
            </p:cNvSpPr>
            <p:nvPr/>
          </p:nvSpPr>
          <p:spPr bwMode="ltGray">
            <a:xfrm>
              <a:off x="6401379" y="4884502"/>
              <a:ext cx="21710" cy="28176"/>
            </a:xfrm>
            <a:custGeom>
              <a:avLst/>
              <a:gdLst/>
              <a:ahLst/>
              <a:cxnLst>
                <a:cxn ang="0">
                  <a:pos x="0" y="4"/>
                </a:cxn>
                <a:cxn ang="0">
                  <a:pos x="10" y="16"/>
                </a:cxn>
                <a:cxn ang="0">
                  <a:pos x="14" y="14"/>
                </a:cxn>
                <a:cxn ang="0">
                  <a:pos x="14" y="6"/>
                </a:cxn>
                <a:cxn ang="0">
                  <a:pos x="6" y="0"/>
                </a:cxn>
                <a:cxn ang="0">
                  <a:pos x="0" y="4"/>
                </a:cxn>
              </a:cxnLst>
              <a:rect l="0" t="0" r="r" b="b"/>
              <a:pathLst>
                <a:path w="15" h="17">
                  <a:moveTo>
                    <a:pt x="0" y="4"/>
                  </a:moveTo>
                  <a:lnTo>
                    <a:pt x="10" y="16"/>
                  </a:lnTo>
                  <a:lnTo>
                    <a:pt x="14" y="14"/>
                  </a:lnTo>
                  <a:lnTo>
                    <a:pt x="14" y="6"/>
                  </a:lnTo>
                  <a:lnTo>
                    <a:pt x="6" y="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69" name="Freeform 588"/>
            <p:cNvSpPr>
              <a:spLocks/>
            </p:cNvSpPr>
            <p:nvPr/>
          </p:nvSpPr>
          <p:spPr bwMode="ltGray">
            <a:xfrm>
              <a:off x="6439009" y="4955683"/>
              <a:ext cx="20263" cy="31142"/>
            </a:xfrm>
            <a:custGeom>
              <a:avLst/>
              <a:gdLst/>
              <a:ahLst/>
              <a:cxnLst>
                <a:cxn ang="0">
                  <a:pos x="0" y="6"/>
                </a:cxn>
                <a:cxn ang="0">
                  <a:pos x="6" y="16"/>
                </a:cxn>
                <a:cxn ang="0">
                  <a:pos x="14" y="18"/>
                </a:cxn>
                <a:cxn ang="0">
                  <a:pos x="14" y="14"/>
                </a:cxn>
                <a:cxn ang="0">
                  <a:pos x="8" y="4"/>
                </a:cxn>
                <a:cxn ang="0">
                  <a:pos x="4" y="2"/>
                </a:cxn>
                <a:cxn ang="0">
                  <a:pos x="0" y="0"/>
                </a:cxn>
                <a:cxn ang="0">
                  <a:pos x="0" y="6"/>
                </a:cxn>
              </a:cxnLst>
              <a:rect l="0" t="0" r="r" b="b"/>
              <a:pathLst>
                <a:path w="15" h="19">
                  <a:moveTo>
                    <a:pt x="0" y="6"/>
                  </a:moveTo>
                  <a:lnTo>
                    <a:pt x="6" y="16"/>
                  </a:lnTo>
                  <a:lnTo>
                    <a:pt x="14" y="18"/>
                  </a:lnTo>
                  <a:lnTo>
                    <a:pt x="14" y="14"/>
                  </a:lnTo>
                  <a:lnTo>
                    <a:pt x="8" y="4"/>
                  </a:lnTo>
                  <a:lnTo>
                    <a:pt x="4" y="2"/>
                  </a:lnTo>
                  <a:lnTo>
                    <a:pt x="0" y="0"/>
                  </a:lnTo>
                  <a:lnTo>
                    <a:pt x="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nvGrpSpPr>
            <p:cNvPr id="570" name="Group 589"/>
            <p:cNvGrpSpPr>
              <a:grpSpLocks/>
            </p:cNvGrpSpPr>
            <p:nvPr/>
          </p:nvGrpSpPr>
          <p:grpSpPr bwMode="auto">
            <a:xfrm>
              <a:off x="6349264" y="4751029"/>
              <a:ext cx="843803" cy="409290"/>
              <a:chOff x="4157" y="2769"/>
              <a:chExt cx="582" cy="270"/>
            </a:xfrm>
            <a:grpFill/>
          </p:grpSpPr>
          <p:sp>
            <p:nvSpPr>
              <p:cNvPr id="769" name="Freeform 590"/>
              <p:cNvSpPr>
                <a:spLocks/>
              </p:cNvSpPr>
              <p:nvPr/>
            </p:nvSpPr>
            <p:spPr bwMode="ltGray">
              <a:xfrm>
                <a:off x="4157" y="2769"/>
                <a:ext cx="199" cy="232"/>
              </a:xfrm>
              <a:custGeom>
                <a:avLst/>
                <a:gdLst/>
                <a:ahLst/>
                <a:cxnLst>
                  <a:cxn ang="0">
                    <a:pos x="2" y="4"/>
                  </a:cxn>
                  <a:cxn ang="0">
                    <a:pos x="26" y="34"/>
                  </a:cxn>
                  <a:cxn ang="0">
                    <a:pos x="46" y="62"/>
                  </a:cxn>
                  <a:cxn ang="0">
                    <a:pos x="76" y="98"/>
                  </a:cxn>
                  <a:cxn ang="0">
                    <a:pos x="92" y="110"/>
                  </a:cxn>
                  <a:cxn ang="0">
                    <a:pos x="104" y="136"/>
                  </a:cxn>
                  <a:cxn ang="0">
                    <a:pos x="110" y="150"/>
                  </a:cxn>
                  <a:cxn ang="0">
                    <a:pos x="116" y="164"/>
                  </a:cxn>
                  <a:cxn ang="0">
                    <a:pos x="126" y="172"/>
                  </a:cxn>
                  <a:cxn ang="0">
                    <a:pos x="150" y="186"/>
                  </a:cxn>
                  <a:cxn ang="0">
                    <a:pos x="172" y="204"/>
                  </a:cxn>
                  <a:cxn ang="0">
                    <a:pos x="182" y="202"/>
                  </a:cxn>
                  <a:cxn ang="0">
                    <a:pos x="190" y="206"/>
                  </a:cxn>
                  <a:cxn ang="0">
                    <a:pos x="196" y="180"/>
                  </a:cxn>
                  <a:cxn ang="0">
                    <a:pos x="198" y="166"/>
                  </a:cxn>
                  <a:cxn ang="0">
                    <a:pos x="196" y="158"/>
                  </a:cxn>
                  <a:cxn ang="0">
                    <a:pos x="200" y="148"/>
                  </a:cxn>
                  <a:cxn ang="0">
                    <a:pos x="190" y="134"/>
                  </a:cxn>
                  <a:cxn ang="0">
                    <a:pos x="180" y="138"/>
                  </a:cxn>
                  <a:cxn ang="0">
                    <a:pos x="178" y="128"/>
                  </a:cxn>
                  <a:cxn ang="0">
                    <a:pos x="174" y="110"/>
                  </a:cxn>
                  <a:cxn ang="0">
                    <a:pos x="162" y="112"/>
                  </a:cxn>
                  <a:cxn ang="0">
                    <a:pos x="160" y="100"/>
                  </a:cxn>
                  <a:cxn ang="0">
                    <a:pos x="164" y="92"/>
                  </a:cxn>
                  <a:cxn ang="0">
                    <a:pos x="150" y="88"/>
                  </a:cxn>
                  <a:cxn ang="0">
                    <a:pos x="140" y="82"/>
                  </a:cxn>
                  <a:cxn ang="0">
                    <a:pos x="120" y="66"/>
                  </a:cxn>
                  <a:cxn ang="0">
                    <a:pos x="110" y="56"/>
                  </a:cxn>
                  <a:cxn ang="0">
                    <a:pos x="98" y="50"/>
                  </a:cxn>
                  <a:cxn ang="0">
                    <a:pos x="92" y="46"/>
                  </a:cxn>
                  <a:cxn ang="0">
                    <a:pos x="70" y="32"/>
                  </a:cxn>
                  <a:cxn ang="0">
                    <a:pos x="56" y="28"/>
                  </a:cxn>
                  <a:cxn ang="0">
                    <a:pos x="56" y="20"/>
                  </a:cxn>
                  <a:cxn ang="0">
                    <a:pos x="48" y="6"/>
                  </a:cxn>
                  <a:cxn ang="0">
                    <a:pos x="38" y="6"/>
                  </a:cxn>
                  <a:cxn ang="0">
                    <a:pos x="18" y="6"/>
                  </a:cxn>
                  <a:cxn ang="0">
                    <a:pos x="0" y="0"/>
                  </a:cxn>
                </a:cxnLst>
                <a:rect l="0" t="0" r="r" b="b"/>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0" name="Freeform 591"/>
              <p:cNvSpPr>
                <a:spLocks/>
              </p:cNvSpPr>
              <p:nvPr/>
            </p:nvSpPr>
            <p:spPr bwMode="ltGray">
              <a:xfrm>
                <a:off x="4337" y="2993"/>
                <a:ext cx="169" cy="46"/>
              </a:xfrm>
              <a:custGeom>
                <a:avLst/>
                <a:gdLst/>
                <a:ahLst/>
                <a:cxnLst>
                  <a:cxn ang="0">
                    <a:pos x="18" y="4"/>
                  </a:cxn>
                  <a:cxn ang="0">
                    <a:pos x="10" y="14"/>
                  </a:cxn>
                  <a:cxn ang="0">
                    <a:pos x="0" y="22"/>
                  </a:cxn>
                  <a:cxn ang="0">
                    <a:pos x="12" y="24"/>
                  </a:cxn>
                  <a:cxn ang="0">
                    <a:pos x="20" y="26"/>
                  </a:cxn>
                  <a:cxn ang="0">
                    <a:pos x="28" y="40"/>
                  </a:cxn>
                  <a:cxn ang="0">
                    <a:pos x="36" y="34"/>
                  </a:cxn>
                  <a:cxn ang="0">
                    <a:pos x="40" y="40"/>
                  </a:cxn>
                  <a:cxn ang="0">
                    <a:pos x="52" y="38"/>
                  </a:cxn>
                  <a:cxn ang="0">
                    <a:pos x="62" y="40"/>
                  </a:cxn>
                  <a:cxn ang="0">
                    <a:pos x="64" y="38"/>
                  </a:cxn>
                  <a:cxn ang="0">
                    <a:pos x="64" y="34"/>
                  </a:cxn>
                  <a:cxn ang="0">
                    <a:pos x="70" y="32"/>
                  </a:cxn>
                  <a:cxn ang="0">
                    <a:pos x="76" y="30"/>
                  </a:cxn>
                  <a:cxn ang="0">
                    <a:pos x="82" y="28"/>
                  </a:cxn>
                  <a:cxn ang="0">
                    <a:pos x="90" y="30"/>
                  </a:cxn>
                  <a:cxn ang="0">
                    <a:pos x="100" y="40"/>
                  </a:cxn>
                  <a:cxn ang="0">
                    <a:pos x="112" y="36"/>
                  </a:cxn>
                  <a:cxn ang="0">
                    <a:pos x="124" y="34"/>
                  </a:cxn>
                  <a:cxn ang="0">
                    <a:pos x="134" y="38"/>
                  </a:cxn>
                  <a:cxn ang="0">
                    <a:pos x="136" y="34"/>
                  </a:cxn>
                  <a:cxn ang="0">
                    <a:pos x="144" y="30"/>
                  </a:cxn>
                  <a:cxn ang="0">
                    <a:pos x="162" y="34"/>
                  </a:cxn>
                  <a:cxn ang="0">
                    <a:pos x="166" y="38"/>
                  </a:cxn>
                  <a:cxn ang="0">
                    <a:pos x="168" y="36"/>
                  </a:cxn>
                  <a:cxn ang="0">
                    <a:pos x="164" y="30"/>
                  </a:cxn>
                  <a:cxn ang="0">
                    <a:pos x="164" y="20"/>
                  </a:cxn>
                  <a:cxn ang="0">
                    <a:pos x="160" y="14"/>
                  </a:cxn>
                  <a:cxn ang="0">
                    <a:pos x="158" y="16"/>
                  </a:cxn>
                  <a:cxn ang="0">
                    <a:pos x="148" y="18"/>
                  </a:cxn>
                  <a:cxn ang="0">
                    <a:pos x="138" y="16"/>
                  </a:cxn>
                  <a:cxn ang="0">
                    <a:pos x="134" y="6"/>
                  </a:cxn>
                  <a:cxn ang="0">
                    <a:pos x="124" y="4"/>
                  </a:cxn>
                  <a:cxn ang="0">
                    <a:pos x="110" y="0"/>
                  </a:cxn>
                  <a:cxn ang="0">
                    <a:pos x="96" y="0"/>
                  </a:cxn>
                  <a:cxn ang="0">
                    <a:pos x="92" y="4"/>
                  </a:cxn>
                  <a:cxn ang="0">
                    <a:pos x="92" y="10"/>
                  </a:cxn>
                  <a:cxn ang="0">
                    <a:pos x="98" y="14"/>
                  </a:cxn>
                  <a:cxn ang="0">
                    <a:pos x="86" y="18"/>
                  </a:cxn>
                  <a:cxn ang="0">
                    <a:pos x="76" y="18"/>
                  </a:cxn>
                  <a:cxn ang="0">
                    <a:pos x="64" y="18"/>
                  </a:cxn>
                  <a:cxn ang="0">
                    <a:pos x="60" y="10"/>
                  </a:cxn>
                  <a:cxn ang="0">
                    <a:pos x="58" y="6"/>
                  </a:cxn>
                  <a:cxn ang="0">
                    <a:pos x="44" y="2"/>
                  </a:cxn>
                  <a:cxn ang="0">
                    <a:pos x="30" y="2"/>
                  </a:cxn>
                  <a:cxn ang="0">
                    <a:pos x="18" y="4"/>
                  </a:cxn>
                </a:cxnLst>
                <a:rect l="0" t="0" r="r" b="b"/>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1" name="Freeform 592"/>
              <p:cNvSpPr>
                <a:spLocks/>
              </p:cNvSpPr>
              <p:nvPr/>
            </p:nvSpPr>
            <p:spPr bwMode="ltGray">
              <a:xfrm>
                <a:off x="4547" y="3004"/>
                <a:ext cx="42" cy="24"/>
              </a:xfrm>
              <a:custGeom>
                <a:avLst/>
                <a:gdLst/>
                <a:ahLst/>
                <a:cxnLst>
                  <a:cxn ang="0">
                    <a:pos x="0" y="20"/>
                  </a:cxn>
                  <a:cxn ang="0">
                    <a:pos x="12" y="16"/>
                  </a:cxn>
                  <a:cxn ang="0">
                    <a:pos x="18" y="14"/>
                  </a:cxn>
                  <a:cxn ang="0">
                    <a:pos x="24" y="10"/>
                  </a:cxn>
                  <a:cxn ang="0">
                    <a:pos x="28" y="8"/>
                  </a:cxn>
                  <a:cxn ang="0">
                    <a:pos x="34" y="10"/>
                  </a:cxn>
                  <a:cxn ang="0">
                    <a:pos x="42" y="6"/>
                  </a:cxn>
                  <a:cxn ang="0">
                    <a:pos x="40" y="2"/>
                  </a:cxn>
                  <a:cxn ang="0">
                    <a:pos x="32" y="2"/>
                  </a:cxn>
                  <a:cxn ang="0">
                    <a:pos x="20" y="0"/>
                  </a:cxn>
                  <a:cxn ang="0">
                    <a:pos x="16" y="6"/>
                  </a:cxn>
                  <a:cxn ang="0">
                    <a:pos x="22" y="8"/>
                  </a:cxn>
                  <a:cxn ang="0">
                    <a:pos x="18" y="12"/>
                  </a:cxn>
                  <a:cxn ang="0">
                    <a:pos x="10" y="8"/>
                  </a:cxn>
                  <a:cxn ang="0">
                    <a:pos x="2" y="12"/>
                  </a:cxn>
                  <a:cxn ang="0">
                    <a:pos x="0" y="20"/>
                  </a:cxn>
                </a:cxnLst>
                <a:rect l="0" t="0" r="r" b="b"/>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2" name="Freeform 593"/>
              <p:cNvSpPr>
                <a:spLocks/>
              </p:cNvSpPr>
              <p:nvPr/>
            </p:nvSpPr>
            <p:spPr bwMode="ltGray">
              <a:xfrm>
                <a:off x="4598" y="2982"/>
                <a:ext cx="59" cy="28"/>
              </a:xfrm>
              <a:custGeom>
                <a:avLst/>
                <a:gdLst/>
                <a:ahLst/>
                <a:cxnLst>
                  <a:cxn ang="0">
                    <a:pos x="0" y="22"/>
                  </a:cxn>
                  <a:cxn ang="0">
                    <a:pos x="6" y="24"/>
                  </a:cxn>
                  <a:cxn ang="0">
                    <a:pos x="8" y="20"/>
                  </a:cxn>
                  <a:cxn ang="0">
                    <a:pos x="22" y="20"/>
                  </a:cxn>
                  <a:cxn ang="0">
                    <a:pos x="26" y="22"/>
                  </a:cxn>
                  <a:cxn ang="0">
                    <a:pos x="32" y="18"/>
                  </a:cxn>
                  <a:cxn ang="0">
                    <a:pos x="38" y="18"/>
                  </a:cxn>
                  <a:cxn ang="0">
                    <a:pos x="58" y="8"/>
                  </a:cxn>
                  <a:cxn ang="0">
                    <a:pos x="58" y="0"/>
                  </a:cxn>
                  <a:cxn ang="0">
                    <a:pos x="54" y="0"/>
                  </a:cxn>
                  <a:cxn ang="0">
                    <a:pos x="52" y="8"/>
                  </a:cxn>
                  <a:cxn ang="0">
                    <a:pos x="36" y="10"/>
                  </a:cxn>
                  <a:cxn ang="0">
                    <a:pos x="30" y="14"/>
                  </a:cxn>
                  <a:cxn ang="0">
                    <a:pos x="24" y="10"/>
                  </a:cxn>
                  <a:cxn ang="0">
                    <a:pos x="18" y="8"/>
                  </a:cxn>
                  <a:cxn ang="0">
                    <a:pos x="8" y="14"/>
                  </a:cxn>
                  <a:cxn ang="0">
                    <a:pos x="0" y="22"/>
                  </a:cxn>
                </a:cxnLst>
                <a:rect l="0" t="0" r="r" b="b"/>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73" name="Freeform 594"/>
              <p:cNvSpPr>
                <a:spLocks/>
              </p:cNvSpPr>
              <p:nvPr/>
            </p:nvSpPr>
            <p:spPr bwMode="ltGray">
              <a:xfrm>
                <a:off x="4666" y="2957"/>
                <a:ext cx="73" cy="71"/>
              </a:xfrm>
              <a:custGeom>
                <a:avLst/>
                <a:gdLst/>
                <a:ahLst/>
                <a:cxnLst>
                  <a:cxn ang="0">
                    <a:pos x="0" y="60"/>
                  </a:cxn>
                  <a:cxn ang="0">
                    <a:pos x="6" y="54"/>
                  </a:cxn>
                  <a:cxn ang="0">
                    <a:pos x="2" y="54"/>
                  </a:cxn>
                  <a:cxn ang="0">
                    <a:pos x="4" y="42"/>
                  </a:cxn>
                  <a:cxn ang="0">
                    <a:pos x="22" y="32"/>
                  </a:cxn>
                  <a:cxn ang="0">
                    <a:pos x="28" y="24"/>
                  </a:cxn>
                  <a:cxn ang="0">
                    <a:pos x="28" y="22"/>
                  </a:cxn>
                  <a:cxn ang="0">
                    <a:pos x="52" y="8"/>
                  </a:cxn>
                  <a:cxn ang="0">
                    <a:pos x="60" y="8"/>
                  </a:cxn>
                  <a:cxn ang="0">
                    <a:pos x="68" y="0"/>
                  </a:cxn>
                  <a:cxn ang="0">
                    <a:pos x="72" y="2"/>
                  </a:cxn>
                  <a:cxn ang="0">
                    <a:pos x="64" y="12"/>
                  </a:cxn>
                  <a:cxn ang="0">
                    <a:pos x="60" y="14"/>
                  </a:cxn>
                  <a:cxn ang="0">
                    <a:pos x="54" y="18"/>
                  </a:cxn>
                  <a:cxn ang="0">
                    <a:pos x="40" y="32"/>
                  </a:cxn>
                  <a:cxn ang="0">
                    <a:pos x="36" y="34"/>
                  </a:cxn>
                  <a:cxn ang="0">
                    <a:pos x="34" y="42"/>
                  </a:cxn>
                  <a:cxn ang="0">
                    <a:pos x="28" y="44"/>
                  </a:cxn>
                  <a:cxn ang="0">
                    <a:pos x="26" y="50"/>
                  </a:cxn>
                  <a:cxn ang="0">
                    <a:pos x="18" y="52"/>
                  </a:cxn>
                  <a:cxn ang="0">
                    <a:pos x="14" y="52"/>
                  </a:cxn>
                  <a:cxn ang="0">
                    <a:pos x="6" y="62"/>
                  </a:cxn>
                  <a:cxn ang="0">
                    <a:pos x="0" y="60"/>
                  </a:cxn>
                </a:cxnLst>
                <a:rect l="0" t="0" r="r" b="b"/>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sp>
          <p:nvSpPr>
            <p:cNvPr id="571" name="Freeform 596"/>
            <p:cNvSpPr>
              <a:spLocks/>
            </p:cNvSpPr>
            <p:nvPr/>
          </p:nvSpPr>
          <p:spPr bwMode="ltGray">
            <a:xfrm>
              <a:off x="6861635" y="4654647"/>
              <a:ext cx="60789" cy="81561"/>
            </a:xfrm>
            <a:custGeom>
              <a:avLst/>
              <a:gdLst/>
              <a:ahLst/>
              <a:cxnLst>
                <a:cxn ang="0">
                  <a:pos x="26" y="0"/>
                </a:cxn>
                <a:cxn ang="0">
                  <a:pos x="0" y="28"/>
                </a:cxn>
                <a:cxn ang="0">
                  <a:pos x="20" y="48"/>
                </a:cxn>
                <a:cxn ang="0">
                  <a:pos x="42" y="24"/>
                </a:cxn>
                <a:cxn ang="0">
                  <a:pos x="26" y="0"/>
                </a:cxn>
              </a:cxnLst>
              <a:rect l="0" t="0" r="r" b="b"/>
              <a:pathLst>
                <a:path w="43" h="49">
                  <a:moveTo>
                    <a:pt x="26" y="0"/>
                  </a:moveTo>
                  <a:lnTo>
                    <a:pt x="0" y="28"/>
                  </a:lnTo>
                  <a:lnTo>
                    <a:pt x="20" y="48"/>
                  </a:lnTo>
                  <a:lnTo>
                    <a:pt x="42" y="24"/>
                  </a:lnTo>
                  <a:lnTo>
                    <a:pt x="2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72" name="Freeform 597"/>
            <p:cNvSpPr>
              <a:spLocks/>
            </p:cNvSpPr>
            <p:nvPr/>
          </p:nvSpPr>
          <p:spPr bwMode="ltGray">
            <a:xfrm>
              <a:off x="6902161" y="4871156"/>
              <a:ext cx="23157" cy="25210"/>
            </a:xfrm>
            <a:custGeom>
              <a:avLst/>
              <a:gdLst/>
              <a:ahLst/>
              <a:cxnLst>
                <a:cxn ang="0">
                  <a:pos x="0" y="10"/>
                </a:cxn>
                <a:cxn ang="0">
                  <a:pos x="6" y="14"/>
                </a:cxn>
                <a:cxn ang="0">
                  <a:pos x="10" y="14"/>
                </a:cxn>
                <a:cxn ang="0">
                  <a:pos x="16" y="0"/>
                </a:cxn>
                <a:cxn ang="0">
                  <a:pos x="4" y="2"/>
                </a:cxn>
                <a:cxn ang="0">
                  <a:pos x="0" y="4"/>
                </a:cxn>
                <a:cxn ang="0">
                  <a:pos x="0" y="10"/>
                </a:cxn>
              </a:cxnLst>
              <a:rect l="0" t="0" r="r" b="b"/>
              <a:pathLst>
                <a:path w="17" h="15">
                  <a:moveTo>
                    <a:pt x="0" y="10"/>
                  </a:moveTo>
                  <a:lnTo>
                    <a:pt x="6" y="14"/>
                  </a:lnTo>
                  <a:lnTo>
                    <a:pt x="10" y="14"/>
                  </a:lnTo>
                  <a:lnTo>
                    <a:pt x="16" y="0"/>
                  </a:lnTo>
                  <a:lnTo>
                    <a:pt x="4" y="2"/>
                  </a:lnTo>
                  <a:lnTo>
                    <a:pt x="0" y="4"/>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73" name="Freeform 598"/>
            <p:cNvSpPr>
              <a:spLocks/>
            </p:cNvSpPr>
            <p:nvPr/>
          </p:nvSpPr>
          <p:spPr bwMode="ltGray">
            <a:xfrm>
              <a:off x="6980317" y="4822219"/>
              <a:ext cx="21710" cy="20761"/>
            </a:xfrm>
            <a:custGeom>
              <a:avLst/>
              <a:gdLst/>
              <a:ahLst/>
              <a:cxnLst>
                <a:cxn ang="0">
                  <a:pos x="8" y="0"/>
                </a:cxn>
                <a:cxn ang="0">
                  <a:pos x="0" y="4"/>
                </a:cxn>
                <a:cxn ang="0">
                  <a:pos x="2" y="8"/>
                </a:cxn>
                <a:cxn ang="0">
                  <a:pos x="8" y="10"/>
                </a:cxn>
                <a:cxn ang="0">
                  <a:pos x="14" y="4"/>
                </a:cxn>
                <a:cxn ang="0">
                  <a:pos x="8" y="0"/>
                </a:cxn>
              </a:cxnLst>
              <a:rect l="0" t="0" r="r" b="b"/>
              <a:pathLst>
                <a:path w="15" h="11">
                  <a:moveTo>
                    <a:pt x="8" y="0"/>
                  </a:moveTo>
                  <a:lnTo>
                    <a:pt x="0" y="4"/>
                  </a:lnTo>
                  <a:lnTo>
                    <a:pt x="2" y="8"/>
                  </a:lnTo>
                  <a:lnTo>
                    <a:pt x="8" y="10"/>
                  </a:lnTo>
                  <a:lnTo>
                    <a:pt x="14"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74" name="Freeform 599"/>
            <p:cNvSpPr>
              <a:spLocks/>
            </p:cNvSpPr>
            <p:nvPr/>
          </p:nvSpPr>
          <p:spPr bwMode="ltGray">
            <a:xfrm>
              <a:off x="7122158" y="4921576"/>
              <a:ext cx="34736" cy="28175"/>
            </a:xfrm>
            <a:custGeom>
              <a:avLst/>
              <a:gdLst/>
              <a:ahLst/>
              <a:cxnLst>
                <a:cxn ang="0">
                  <a:pos x="0" y="6"/>
                </a:cxn>
                <a:cxn ang="0">
                  <a:pos x="8" y="16"/>
                </a:cxn>
                <a:cxn ang="0">
                  <a:pos x="16" y="12"/>
                </a:cxn>
                <a:cxn ang="0">
                  <a:pos x="24" y="10"/>
                </a:cxn>
                <a:cxn ang="0">
                  <a:pos x="14" y="0"/>
                </a:cxn>
                <a:cxn ang="0">
                  <a:pos x="0" y="6"/>
                </a:cxn>
              </a:cxnLst>
              <a:rect l="0" t="0" r="r" b="b"/>
              <a:pathLst>
                <a:path w="25" h="17">
                  <a:moveTo>
                    <a:pt x="0" y="6"/>
                  </a:moveTo>
                  <a:lnTo>
                    <a:pt x="8" y="16"/>
                  </a:lnTo>
                  <a:lnTo>
                    <a:pt x="16" y="12"/>
                  </a:lnTo>
                  <a:lnTo>
                    <a:pt x="24" y="10"/>
                  </a:lnTo>
                  <a:lnTo>
                    <a:pt x="14" y="0"/>
                  </a:lnTo>
                  <a:lnTo>
                    <a:pt x="0"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nvGrpSpPr>
            <p:cNvPr id="575" name="Group 600"/>
            <p:cNvGrpSpPr>
              <a:grpSpLocks/>
            </p:cNvGrpSpPr>
            <p:nvPr/>
          </p:nvGrpSpPr>
          <p:grpSpPr bwMode="auto">
            <a:xfrm>
              <a:off x="6719795" y="4596813"/>
              <a:ext cx="448678" cy="415223"/>
              <a:chOff x="4413" y="2667"/>
              <a:chExt cx="309" cy="274"/>
            </a:xfrm>
            <a:grpFill/>
          </p:grpSpPr>
          <p:sp>
            <p:nvSpPr>
              <p:cNvPr id="766" name="Freeform 601"/>
              <p:cNvSpPr>
                <a:spLocks/>
              </p:cNvSpPr>
              <p:nvPr/>
            </p:nvSpPr>
            <p:spPr bwMode="ltGray">
              <a:xfrm>
                <a:off x="4427" y="2667"/>
                <a:ext cx="184" cy="182"/>
              </a:xfrm>
              <a:custGeom>
                <a:avLst/>
                <a:gdLst/>
                <a:ahLst/>
                <a:cxnLst>
                  <a:cxn ang="0">
                    <a:pos x="144" y="58"/>
                  </a:cxn>
                  <a:cxn ang="0">
                    <a:pos x="154" y="50"/>
                  </a:cxn>
                  <a:cxn ang="0">
                    <a:pos x="156" y="48"/>
                  </a:cxn>
                  <a:cxn ang="0">
                    <a:pos x="166" y="50"/>
                  </a:cxn>
                  <a:cxn ang="0">
                    <a:pos x="178" y="42"/>
                  </a:cxn>
                  <a:cxn ang="0">
                    <a:pos x="168" y="40"/>
                  </a:cxn>
                  <a:cxn ang="0">
                    <a:pos x="174" y="34"/>
                  </a:cxn>
                  <a:cxn ang="0">
                    <a:pos x="184" y="30"/>
                  </a:cxn>
                  <a:cxn ang="0">
                    <a:pos x="184" y="24"/>
                  </a:cxn>
                  <a:cxn ang="0">
                    <a:pos x="180" y="24"/>
                  </a:cxn>
                  <a:cxn ang="0">
                    <a:pos x="174" y="20"/>
                  </a:cxn>
                  <a:cxn ang="0">
                    <a:pos x="164" y="20"/>
                  </a:cxn>
                  <a:cxn ang="0">
                    <a:pos x="164" y="14"/>
                  </a:cxn>
                  <a:cxn ang="0">
                    <a:pos x="152" y="8"/>
                  </a:cxn>
                  <a:cxn ang="0">
                    <a:pos x="150" y="10"/>
                  </a:cxn>
                  <a:cxn ang="0">
                    <a:pos x="146" y="0"/>
                  </a:cxn>
                  <a:cxn ang="0">
                    <a:pos x="140" y="8"/>
                  </a:cxn>
                  <a:cxn ang="0">
                    <a:pos x="136" y="4"/>
                  </a:cxn>
                  <a:cxn ang="0">
                    <a:pos x="126" y="20"/>
                  </a:cxn>
                  <a:cxn ang="0">
                    <a:pos x="118" y="36"/>
                  </a:cxn>
                  <a:cxn ang="0">
                    <a:pos x="112" y="36"/>
                  </a:cxn>
                  <a:cxn ang="0">
                    <a:pos x="106" y="42"/>
                  </a:cxn>
                  <a:cxn ang="0">
                    <a:pos x="114" y="48"/>
                  </a:cxn>
                  <a:cxn ang="0">
                    <a:pos x="108" y="48"/>
                  </a:cxn>
                  <a:cxn ang="0">
                    <a:pos x="112" y="60"/>
                  </a:cxn>
                  <a:cxn ang="0">
                    <a:pos x="104" y="52"/>
                  </a:cxn>
                  <a:cxn ang="0">
                    <a:pos x="102" y="60"/>
                  </a:cxn>
                  <a:cxn ang="0">
                    <a:pos x="100" y="66"/>
                  </a:cxn>
                  <a:cxn ang="0">
                    <a:pos x="96" y="66"/>
                  </a:cxn>
                  <a:cxn ang="0">
                    <a:pos x="90" y="56"/>
                  </a:cxn>
                  <a:cxn ang="0">
                    <a:pos x="84" y="60"/>
                  </a:cxn>
                  <a:cxn ang="0">
                    <a:pos x="80" y="70"/>
                  </a:cxn>
                  <a:cxn ang="0">
                    <a:pos x="68" y="82"/>
                  </a:cxn>
                  <a:cxn ang="0">
                    <a:pos x="66" y="88"/>
                  </a:cxn>
                  <a:cxn ang="0">
                    <a:pos x="52" y="100"/>
                  </a:cxn>
                  <a:cxn ang="0">
                    <a:pos x="38" y="108"/>
                  </a:cxn>
                  <a:cxn ang="0">
                    <a:pos x="38" y="114"/>
                  </a:cxn>
                  <a:cxn ang="0">
                    <a:pos x="30" y="134"/>
                  </a:cxn>
                  <a:cxn ang="0">
                    <a:pos x="18" y="130"/>
                  </a:cxn>
                  <a:cxn ang="0">
                    <a:pos x="12" y="132"/>
                  </a:cxn>
                  <a:cxn ang="0">
                    <a:pos x="6" y="134"/>
                  </a:cxn>
                  <a:cxn ang="0">
                    <a:pos x="4" y="128"/>
                  </a:cxn>
                  <a:cxn ang="0">
                    <a:pos x="0" y="138"/>
                  </a:cxn>
                  <a:cxn ang="0">
                    <a:pos x="26" y="162"/>
                  </a:cxn>
                  <a:cxn ang="0">
                    <a:pos x="76" y="140"/>
                  </a:cxn>
                  <a:cxn ang="0">
                    <a:pos x="128" y="84"/>
                  </a:cxn>
                  <a:cxn ang="0">
                    <a:pos x="134" y="60"/>
                  </a:cxn>
                  <a:cxn ang="0">
                    <a:pos x="144" y="58"/>
                  </a:cxn>
                </a:cxnLst>
                <a:rect l="0" t="0" r="r" b="b"/>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7" name="Freeform 602"/>
              <p:cNvSpPr>
                <a:spLocks/>
              </p:cNvSpPr>
              <p:nvPr/>
            </p:nvSpPr>
            <p:spPr bwMode="ltGray">
              <a:xfrm>
                <a:off x="4592" y="2738"/>
                <a:ext cx="130" cy="203"/>
              </a:xfrm>
              <a:custGeom>
                <a:avLst/>
                <a:gdLst/>
                <a:ahLst/>
                <a:cxnLst>
                  <a:cxn ang="0">
                    <a:pos x="116" y="10"/>
                  </a:cxn>
                  <a:cxn ang="0">
                    <a:pos x="110" y="18"/>
                  </a:cxn>
                  <a:cxn ang="0">
                    <a:pos x="86" y="30"/>
                  </a:cxn>
                  <a:cxn ang="0">
                    <a:pos x="64" y="32"/>
                  </a:cxn>
                  <a:cxn ang="0">
                    <a:pos x="50" y="30"/>
                  </a:cxn>
                  <a:cxn ang="0">
                    <a:pos x="42" y="42"/>
                  </a:cxn>
                  <a:cxn ang="0">
                    <a:pos x="30" y="46"/>
                  </a:cxn>
                  <a:cxn ang="0">
                    <a:pos x="22" y="66"/>
                  </a:cxn>
                  <a:cxn ang="0">
                    <a:pos x="18" y="84"/>
                  </a:cxn>
                  <a:cxn ang="0">
                    <a:pos x="12" y="108"/>
                  </a:cxn>
                  <a:cxn ang="0">
                    <a:pos x="0" y="124"/>
                  </a:cxn>
                  <a:cxn ang="0">
                    <a:pos x="4" y="142"/>
                  </a:cxn>
                  <a:cxn ang="0">
                    <a:pos x="12" y="144"/>
                  </a:cxn>
                  <a:cxn ang="0">
                    <a:pos x="8" y="168"/>
                  </a:cxn>
                  <a:cxn ang="0">
                    <a:pos x="12" y="180"/>
                  </a:cxn>
                  <a:cxn ang="0">
                    <a:pos x="32" y="176"/>
                  </a:cxn>
                  <a:cxn ang="0">
                    <a:pos x="28" y="162"/>
                  </a:cxn>
                  <a:cxn ang="0">
                    <a:pos x="32" y="150"/>
                  </a:cxn>
                  <a:cxn ang="0">
                    <a:pos x="34" y="130"/>
                  </a:cxn>
                  <a:cxn ang="0">
                    <a:pos x="36" y="118"/>
                  </a:cxn>
                  <a:cxn ang="0">
                    <a:pos x="48" y="114"/>
                  </a:cxn>
                  <a:cxn ang="0">
                    <a:pos x="40" y="128"/>
                  </a:cxn>
                  <a:cxn ang="0">
                    <a:pos x="50" y="142"/>
                  </a:cxn>
                  <a:cxn ang="0">
                    <a:pos x="50" y="152"/>
                  </a:cxn>
                  <a:cxn ang="0">
                    <a:pos x="58" y="148"/>
                  </a:cxn>
                  <a:cxn ang="0">
                    <a:pos x="76" y="142"/>
                  </a:cxn>
                  <a:cxn ang="0">
                    <a:pos x="72" y="134"/>
                  </a:cxn>
                  <a:cxn ang="0">
                    <a:pos x="68" y="128"/>
                  </a:cxn>
                  <a:cxn ang="0">
                    <a:pos x="64" y="102"/>
                  </a:cxn>
                  <a:cxn ang="0">
                    <a:pos x="64" y="90"/>
                  </a:cxn>
                  <a:cxn ang="0">
                    <a:pos x="76" y="70"/>
                  </a:cxn>
                  <a:cxn ang="0">
                    <a:pos x="92" y="66"/>
                  </a:cxn>
                  <a:cxn ang="0">
                    <a:pos x="80" y="60"/>
                  </a:cxn>
                  <a:cxn ang="0">
                    <a:pos x="66" y="68"/>
                  </a:cxn>
                  <a:cxn ang="0">
                    <a:pos x="54" y="72"/>
                  </a:cxn>
                  <a:cxn ang="0">
                    <a:pos x="44" y="82"/>
                  </a:cxn>
                  <a:cxn ang="0">
                    <a:pos x="34" y="74"/>
                  </a:cxn>
                  <a:cxn ang="0">
                    <a:pos x="38" y="54"/>
                  </a:cxn>
                  <a:cxn ang="0">
                    <a:pos x="52" y="48"/>
                  </a:cxn>
                  <a:cxn ang="0">
                    <a:pos x="66" y="44"/>
                  </a:cxn>
                  <a:cxn ang="0">
                    <a:pos x="88" y="36"/>
                  </a:cxn>
                  <a:cxn ang="0">
                    <a:pos x="106" y="32"/>
                  </a:cxn>
                  <a:cxn ang="0">
                    <a:pos x="120" y="18"/>
                  </a:cxn>
                  <a:cxn ang="0">
                    <a:pos x="130" y="0"/>
                  </a:cxn>
                </a:cxnLst>
                <a:rect l="0" t="0" r="r" b="b"/>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8" name="Freeform 603"/>
              <p:cNvSpPr>
                <a:spLocks/>
              </p:cNvSpPr>
              <p:nvPr/>
            </p:nvSpPr>
            <p:spPr bwMode="ltGray">
              <a:xfrm>
                <a:off x="4413" y="2723"/>
                <a:ext cx="191" cy="206"/>
              </a:xfrm>
              <a:custGeom>
                <a:avLst/>
                <a:gdLst/>
                <a:ahLst/>
                <a:cxnLst>
                  <a:cxn ang="0">
                    <a:pos x="172" y="12"/>
                  </a:cxn>
                  <a:cxn ang="0">
                    <a:pos x="162" y="18"/>
                  </a:cxn>
                  <a:cxn ang="0">
                    <a:pos x="164" y="22"/>
                  </a:cxn>
                  <a:cxn ang="0">
                    <a:pos x="174" y="46"/>
                  </a:cxn>
                  <a:cxn ang="0">
                    <a:pos x="190" y="62"/>
                  </a:cxn>
                  <a:cxn ang="0">
                    <a:pos x="174" y="66"/>
                  </a:cxn>
                  <a:cxn ang="0">
                    <a:pos x="170" y="70"/>
                  </a:cxn>
                  <a:cxn ang="0">
                    <a:pos x="162" y="82"/>
                  </a:cxn>
                  <a:cxn ang="0">
                    <a:pos x="160" y="106"/>
                  </a:cxn>
                  <a:cxn ang="0">
                    <a:pos x="154" y="116"/>
                  </a:cxn>
                  <a:cxn ang="0">
                    <a:pos x="142" y="120"/>
                  </a:cxn>
                  <a:cxn ang="0">
                    <a:pos x="138" y="134"/>
                  </a:cxn>
                  <a:cxn ang="0">
                    <a:pos x="146" y="140"/>
                  </a:cxn>
                  <a:cxn ang="0">
                    <a:pos x="138" y="152"/>
                  </a:cxn>
                  <a:cxn ang="0">
                    <a:pos x="132" y="162"/>
                  </a:cxn>
                  <a:cxn ang="0">
                    <a:pos x="110" y="182"/>
                  </a:cxn>
                  <a:cxn ang="0">
                    <a:pos x="100" y="184"/>
                  </a:cxn>
                  <a:cxn ang="0">
                    <a:pos x="96" y="168"/>
                  </a:cxn>
                  <a:cxn ang="0">
                    <a:pos x="78" y="176"/>
                  </a:cxn>
                  <a:cxn ang="0">
                    <a:pos x="66" y="178"/>
                  </a:cxn>
                  <a:cxn ang="0">
                    <a:pos x="52" y="180"/>
                  </a:cxn>
                  <a:cxn ang="0">
                    <a:pos x="54" y="166"/>
                  </a:cxn>
                  <a:cxn ang="0">
                    <a:pos x="44" y="174"/>
                  </a:cxn>
                  <a:cxn ang="0">
                    <a:pos x="28" y="172"/>
                  </a:cxn>
                  <a:cxn ang="0">
                    <a:pos x="22" y="150"/>
                  </a:cxn>
                  <a:cxn ang="0">
                    <a:pos x="22" y="140"/>
                  </a:cxn>
                  <a:cxn ang="0">
                    <a:pos x="14" y="144"/>
                  </a:cxn>
                  <a:cxn ang="0">
                    <a:pos x="2" y="112"/>
                  </a:cxn>
                  <a:cxn ang="0">
                    <a:pos x="8" y="92"/>
                  </a:cxn>
                  <a:cxn ang="0">
                    <a:pos x="10" y="82"/>
                  </a:cxn>
                  <a:cxn ang="0">
                    <a:pos x="18" y="84"/>
                  </a:cxn>
                  <a:cxn ang="0">
                    <a:pos x="36" y="98"/>
                  </a:cxn>
                  <a:cxn ang="0">
                    <a:pos x="50" y="94"/>
                  </a:cxn>
                  <a:cxn ang="0">
                    <a:pos x="70" y="88"/>
                  </a:cxn>
                  <a:cxn ang="0">
                    <a:pos x="86" y="68"/>
                  </a:cxn>
                  <a:cxn ang="0">
                    <a:pos x="92" y="70"/>
                  </a:cxn>
                  <a:cxn ang="0">
                    <a:pos x="104" y="64"/>
                  </a:cxn>
                  <a:cxn ang="0">
                    <a:pos x="116" y="50"/>
                  </a:cxn>
                  <a:cxn ang="0">
                    <a:pos x="128" y="34"/>
                  </a:cxn>
                  <a:cxn ang="0">
                    <a:pos x="130" y="20"/>
                  </a:cxn>
                  <a:cxn ang="0">
                    <a:pos x="132" y="12"/>
                  </a:cxn>
                  <a:cxn ang="0">
                    <a:pos x="164" y="0"/>
                  </a:cxn>
                </a:cxnLst>
                <a:rect l="0" t="0" r="r" b="b"/>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sp>
          <p:nvSpPr>
            <p:cNvPr id="576" name="Freeform 604"/>
            <p:cNvSpPr>
              <a:spLocks/>
            </p:cNvSpPr>
            <p:nvPr/>
          </p:nvSpPr>
          <p:spPr bwMode="ltGray">
            <a:xfrm>
              <a:off x="6815320" y="4113375"/>
              <a:ext cx="24605" cy="38557"/>
            </a:xfrm>
            <a:custGeom>
              <a:avLst/>
              <a:gdLst/>
              <a:ahLst/>
              <a:cxnLst>
                <a:cxn ang="0">
                  <a:pos x="0" y="0"/>
                </a:cxn>
                <a:cxn ang="0">
                  <a:pos x="2" y="14"/>
                </a:cxn>
                <a:cxn ang="0">
                  <a:pos x="8" y="22"/>
                </a:cxn>
                <a:cxn ang="0">
                  <a:pos x="16" y="16"/>
                </a:cxn>
                <a:cxn ang="0">
                  <a:pos x="16" y="0"/>
                </a:cxn>
                <a:cxn ang="0">
                  <a:pos x="0" y="0"/>
                </a:cxn>
              </a:cxnLst>
              <a:rect l="0" t="0" r="r" b="b"/>
              <a:pathLst>
                <a:path w="17" h="23">
                  <a:moveTo>
                    <a:pt x="0" y="0"/>
                  </a:moveTo>
                  <a:lnTo>
                    <a:pt x="2" y="14"/>
                  </a:lnTo>
                  <a:lnTo>
                    <a:pt x="8" y="22"/>
                  </a:lnTo>
                  <a:lnTo>
                    <a:pt x="16" y="16"/>
                  </a:lnTo>
                  <a:lnTo>
                    <a:pt x="16"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77" name="Freeform 605"/>
            <p:cNvSpPr>
              <a:spLocks/>
            </p:cNvSpPr>
            <p:nvPr/>
          </p:nvSpPr>
          <p:spPr bwMode="ltGray">
            <a:xfrm>
              <a:off x="6792162" y="4134136"/>
              <a:ext cx="14474" cy="23727"/>
            </a:xfrm>
            <a:custGeom>
              <a:avLst/>
              <a:gdLst/>
              <a:ahLst/>
              <a:cxnLst>
                <a:cxn ang="0">
                  <a:pos x="2" y="2"/>
                </a:cxn>
                <a:cxn ang="0">
                  <a:pos x="0" y="12"/>
                </a:cxn>
                <a:cxn ang="0">
                  <a:pos x="10" y="12"/>
                </a:cxn>
                <a:cxn ang="0">
                  <a:pos x="10" y="0"/>
                </a:cxn>
                <a:cxn ang="0">
                  <a:pos x="2" y="2"/>
                </a:cxn>
              </a:cxnLst>
              <a:rect l="0" t="0" r="r" b="b"/>
              <a:pathLst>
                <a:path w="11" h="13">
                  <a:moveTo>
                    <a:pt x="2" y="2"/>
                  </a:moveTo>
                  <a:lnTo>
                    <a:pt x="0" y="12"/>
                  </a:lnTo>
                  <a:lnTo>
                    <a:pt x="10" y="12"/>
                  </a:lnTo>
                  <a:lnTo>
                    <a:pt x="10" y="0"/>
                  </a:lnTo>
                  <a:lnTo>
                    <a:pt x="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78" name="Freeform 606"/>
            <p:cNvSpPr>
              <a:spLocks/>
            </p:cNvSpPr>
            <p:nvPr/>
          </p:nvSpPr>
          <p:spPr bwMode="ltGray">
            <a:xfrm>
              <a:off x="5146527" y="3899832"/>
              <a:ext cx="44868" cy="47454"/>
            </a:xfrm>
            <a:custGeom>
              <a:avLst/>
              <a:gdLst/>
              <a:ahLst/>
              <a:cxnLst>
                <a:cxn ang="0">
                  <a:pos x="30" y="4"/>
                </a:cxn>
                <a:cxn ang="0">
                  <a:pos x="24" y="0"/>
                </a:cxn>
                <a:cxn ang="0">
                  <a:pos x="10" y="0"/>
                </a:cxn>
                <a:cxn ang="0">
                  <a:pos x="0" y="12"/>
                </a:cxn>
                <a:cxn ang="0">
                  <a:pos x="6" y="18"/>
                </a:cxn>
                <a:cxn ang="0">
                  <a:pos x="10" y="20"/>
                </a:cxn>
                <a:cxn ang="0">
                  <a:pos x="16" y="28"/>
                </a:cxn>
                <a:cxn ang="0">
                  <a:pos x="26" y="22"/>
                </a:cxn>
                <a:cxn ang="0">
                  <a:pos x="24" y="16"/>
                </a:cxn>
                <a:cxn ang="0">
                  <a:pos x="20" y="12"/>
                </a:cxn>
                <a:cxn ang="0">
                  <a:pos x="28" y="10"/>
                </a:cxn>
                <a:cxn ang="0">
                  <a:pos x="30" y="4"/>
                </a:cxn>
              </a:cxnLst>
              <a:rect l="0" t="0" r="r" b="b"/>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79" name="Freeform 607"/>
            <p:cNvSpPr>
              <a:spLocks/>
            </p:cNvSpPr>
            <p:nvPr/>
          </p:nvSpPr>
          <p:spPr bwMode="ltGray">
            <a:xfrm>
              <a:off x="5059687" y="2934439"/>
              <a:ext cx="1085512" cy="585760"/>
            </a:xfrm>
            <a:custGeom>
              <a:avLst/>
              <a:gdLst/>
              <a:ahLst/>
              <a:cxnLst>
                <a:cxn ang="0">
                  <a:pos x="62" y="138"/>
                </a:cxn>
                <a:cxn ang="0">
                  <a:pos x="6" y="164"/>
                </a:cxn>
                <a:cxn ang="0">
                  <a:pos x="2" y="226"/>
                </a:cxn>
                <a:cxn ang="0">
                  <a:pos x="46" y="198"/>
                </a:cxn>
                <a:cxn ang="0">
                  <a:pos x="90" y="226"/>
                </a:cxn>
                <a:cxn ang="0">
                  <a:pos x="44" y="246"/>
                </a:cxn>
                <a:cxn ang="0">
                  <a:pos x="56" y="270"/>
                </a:cxn>
                <a:cxn ang="0">
                  <a:pos x="76" y="284"/>
                </a:cxn>
                <a:cxn ang="0">
                  <a:pos x="88" y="308"/>
                </a:cxn>
                <a:cxn ang="0">
                  <a:pos x="114" y="302"/>
                </a:cxn>
                <a:cxn ang="0">
                  <a:pos x="134" y="264"/>
                </a:cxn>
                <a:cxn ang="0">
                  <a:pos x="204" y="282"/>
                </a:cxn>
                <a:cxn ang="0">
                  <a:pos x="232" y="276"/>
                </a:cxn>
                <a:cxn ang="0">
                  <a:pos x="294" y="262"/>
                </a:cxn>
                <a:cxn ang="0">
                  <a:pos x="310" y="292"/>
                </a:cxn>
                <a:cxn ang="0">
                  <a:pos x="340" y="320"/>
                </a:cxn>
                <a:cxn ang="0">
                  <a:pos x="392" y="342"/>
                </a:cxn>
                <a:cxn ang="0">
                  <a:pos x="428" y="318"/>
                </a:cxn>
                <a:cxn ang="0">
                  <a:pos x="472" y="302"/>
                </a:cxn>
                <a:cxn ang="0">
                  <a:pos x="516" y="316"/>
                </a:cxn>
                <a:cxn ang="0">
                  <a:pos x="564" y="322"/>
                </a:cxn>
                <a:cxn ang="0">
                  <a:pos x="642" y="336"/>
                </a:cxn>
                <a:cxn ang="0">
                  <a:pos x="650" y="330"/>
                </a:cxn>
                <a:cxn ang="0">
                  <a:pos x="688" y="320"/>
                </a:cxn>
                <a:cxn ang="0">
                  <a:pos x="688" y="296"/>
                </a:cxn>
                <a:cxn ang="0">
                  <a:pos x="720" y="288"/>
                </a:cxn>
                <a:cxn ang="0">
                  <a:pos x="726" y="266"/>
                </a:cxn>
                <a:cxn ang="0">
                  <a:pos x="752" y="246"/>
                </a:cxn>
                <a:cxn ang="0">
                  <a:pos x="732" y="242"/>
                </a:cxn>
                <a:cxn ang="0">
                  <a:pos x="702" y="192"/>
                </a:cxn>
                <a:cxn ang="0">
                  <a:pos x="660" y="158"/>
                </a:cxn>
                <a:cxn ang="0">
                  <a:pos x="610" y="106"/>
                </a:cxn>
                <a:cxn ang="0">
                  <a:pos x="574" y="54"/>
                </a:cxn>
                <a:cxn ang="0">
                  <a:pos x="494" y="60"/>
                </a:cxn>
                <a:cxn ang="0">
                  <a:pos x="458" y="32"/>
                </a:cxn>
                <a:cxn ang="0">
                  <a:pos x="390" y="0"/>
                </a:cxn>
                <a:cxn ang="0">
                  <a:pos x="318" y="28"/>
                </a:cxn>
                <a:cxn ang="0">
                  <a:pos x="258" y="50"/>
                </a:cxn>
                <a:cxn ang="0">
                  <a:pos x="194" y="62"/>
                </a:cxn>
                <a:cxn ang="0">
                  <a:pos x="122" y="66"/>
                </a:cxn>
                <a:cxn ang="0">
                  <a:pos x="84" y="98"/>
                </a:cxn>
                <a:cxn ang="0">
                  <a:pos x="62" y="132"/>
                </a:cxn>
              </a:cxnLst>
              <a:rect l="0" t="0" r="r" b="b"/>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0" name="Freeform 608"/>
            <p:cNvSpPr>
              <a:spLocks/>
            </p:cNvSpPr>
            <p:nvPr/>
          </p:nvSpPr>
          <p:spPr bwMode="ltGray">
            <a:xfrm>
              <a:off x="6974528" y="3472746"/>
              <a:ext cx="125920" cy="151259"/>
            </a:xfrm>
            <a:custGeom>
              <a:avLst/>
              <a:gdLst/>
              <a:ahLst/>
              <a:cxnLst>
                <a:cxn ang="0">
                  <a:pos x="24" y="0"/>
                </a:cxn>
                <a:cxn ang="0">
                  <a:pos x="46" y="6"/>
                </a:cxn>
                <a:cxn ang="0">
                  <a:pos x="54" y="20"/>
                </a:cxn>
                <a:cxn ang="0">
                  <a:pos x="58" y="20"/>
                </a:cxn>
                <a:cxn ang="0">
                  <a:pos x="70" y="32"/>
                </a:cxn>
                <a:cxn ang="0">
                  <a:pos x="76" y="42"/>
                </a:cxn>
                <a:cxn ang="0">
                  <a:pos x="78" y="46"/>
                </a:cxn>
                <a:cxn ang="0">
                  <a:pos x="76" y="48"/>
                </a:cxn>
                <a:cxn ang="0">
                  <a:pos x="86" y="42"/>
                </a:cxn>
                <a:cxn ang="0">
                  <a:pos x="84" y="64"/>
                </a:cxn>
                <a:cxn ang="0">
                  <a:pos x="78" y="68"/>
                </a:cxn>
                <a:cxn ang="0">
                  <a:pos x="74" y="72"/>
                </a:cxn>
                <a:cxn ang="0">
                  <a:pos x="72" y="72"/>
                </a:cxn>
                <a:cxn ang="0">
                  <a:pos x="68" y="72"/>
                </a:cxn>
                <a:cxn ang="0">
                  <a:pos x="66" y="78"/>
                </a:cxn>
                <a:cxn ang="0">
                  <a:pos x="60" y="82"/>
                </a:cxn>
                <a:cxn ang="0">
                  <a:pos x="58" y="80"/>
                </a:cxn>
                <a:cxn ang="0">
                  <a:pos x="54" y="86"/>
                </a:cxn>
                <a:cxn ang="0">
                  <a:pos x="52" y="88"/>
                </a:cxn>
                <a:cxn ang="0">
                  <a:pos x="48" y="86"/>
                </a:cxn>
                <a:cxn ang="0">
                  <a:pos x="42" y="78"/>
                </a:cxn>
                <a:cxn ang="0">
                  <a:pos x="42" y="72"/>
                </a:cxn>
                <a:cxn ang="0">
                  <a:pos x="44" y="62"/>
                </a:cxn>
                <a:cxn ang="0">
                  <a:pos x="40" y="60"/>
                </a:cxn>
                <a:cxn ang="0">
                  <a:pos x="36" y="50"/>
                </a:cxn>
                <a:cxn ang="0">
                  <a:pos x="32" y="54"/>
                </a:cxn>
                <a:cxn ang="0">
                  <a:pos x="28" y="50"/>
                </a:cxn>
                <a:cxn ang="0">
                  <a:pos x="32" y="44"/>
                </a:cxn>
                <a:cxn ang="0">
                  <a:pos x="36" y="40"/>
                </a:cxn>
                <a:cxn ang="0">
                  <a:pos x="34" y="36"/>
                </a:cxn>
                <a:cxn ang="0">
                  <a:pos x="26" y="36"/>
                </a:cxn>
                <a:cxn ang="0">
                  <a:pos x="24" y="34"/>
                </a:cxn>
                <a:cxn ang="0">
                  <a:pos x="22" y="40"/>
                </a:cxn>
                <a:cxn ang="0">
                  <a:pos x="10" y="36"/>
                </a:cxn>
                <a:cxn ang="0">
                  <a:pos x="4" y="32"/>
                </a:cxn>
                <a:cxn ang="0">
                  <a:pos x="0" y="32"/>
                </a:cxn>
                <a:cxn ang="0">
                  <a:pos x="4" y="24"/>
                </a:cxn>
                <a:cxn ang="0">
                  <a:pos x="4" y="14"/>
                </a:cxn>
                <a:cxn ang="0">
                  <a:pos x="6" y="10"/>
                </a:cxn>
                <a:cxn ang="0">
                  <a:pos x="12" y="6"/>
                </a:cxn>
                <a:cxn ang="0">
                  <a:pos x="24" y="0"/>
                </a:cxn>
              </a:cxnLst>
              <a:rect l="0" t="0" r="r" b="b"/>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1" name="Freeform 609"/>
            <p:cNvSpPr>
              <a:spLocks/>
            </p:cNvSpPr>
            <p:nvPr/>
          </p:nvSpPr>
          <p:spPr bwMode="ltGray">
            <a:xfrm>
              <a:off x="4066805" y="3440121"/>
              <a:ext cx="14474" cy="14829"/>
            </a:xfrm>
            <a:custGeom>
              <a:avLst/>
              <a:gdLst/>
              <a:ahLst/>
              <a:cxnLst>
                <a:cxn ang="0">
                  <a:pos x="2" y="0"/>
                </a:cxn>
                <a:cxn ang="0">
                  <a:pos x="0" y="4"/>
                </a:cxn>
                <a:cxn ang="0">
                  <a:pos x="4" y="8"/>
                </a:cxn>
                <a:cxn ang="0">
                  <a:pos x="8" y="2"/>
                </a:cxn>
                <a:cxn ang="0">
                  <a:pos x="2" y="0"/>
                </a:cxn>
              </a:cxnLst>
              <a:rect l="0" t="0" r="r" b="b"/>
              <a:pathLst>
                <a:path w="9" h="9">
                  <a:moveTo>
                    <a:pt x="2" y="0"/>
                  </a:moveTo>
                  <a:lnTo>
                    <a:pt x="0" y="4"/>
                  </a:lnTo>
                  <a:lnTo>
                    <a:pt x="4" y="8"/>
                  </a:lnTo>
                  <a:lnTo>
                    <a:pt x="8" y="2"/>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2" name="Freeform 610"/>
            <p:cNvSpPr>
              <a:spLocks/>
            </p:cNvSpPr>
            <p:nvPr/>
          </p:nvSpPr>
          <p:spPr bwMode="ltGray">
            <a:xfrm>
              <a:off x="4288249" y="5507337"/>
              <a:ext cx="415390" cy="395945"/>
            </a:xfrm>
            <a:custGeom>
              <a:avLst/>
              <a:gdLst/>
              <a:ahLst/>
              <a:cxnLst>
                <a:cxn ang="0">
                  <a:pos x="0" y="110"/>
                </a:cxn>
                <a:cxn ang="0">
                  <a:pos x="6" y="122"/>
                </a:cxn>
                <a:cxn ang="0">
                  <a:pos x="6" y="128"/>
                </a:cxn>
                <a:cxn ang="0">
                  <a:pos x="8" y="134"/>
                </a:cxn>
                <a:cxn ang="0">
                  <a:pos x="14" y="144"/>
                </a:cxn>
                <a:cxn ang="0">
                  <a:pos x="30" y="174"/>
                </a:cxn>
                <a:cxn ang="0">
                  <a:pos x="32" y="178"/>
                </a:cxn>
                <a:cxn ang="0">
                  <a:pos x="32" y="192"/>
                </a:cxn>
                <a:cxn ang="0">
                  <a:pos x="18" y="194"/>
                </a:cxn>
                <a:cxn ang="0">
                  <a:pos x="30" y="206"/>
                </a:cxn>
                <a:cxn ang="0">
                  <a:pos x="40" y="218"/>
                </a:cxn>
                <a:cxn ang="0">
                  <a:pos x="46" y="224"/>
                </a:cxn>
                <a:cxn ang="0">
                  <a:pos x="56" y="232"/>
                </a:cxn>
                <a:cxn ang="0">
                  <a:pos x="64" y="226"/>
                </a:cxn>
                <a:cxn ang="0">
                  <a:pos x="90" y="224"/>
                </a:cxn>
                <a:cxn ang="0">
                  <a:pos x="94" y="222"/>
                </a:cxn>
                <a:cxn ang="0">
                  <a:pos x="108" y="222"/>
                </a:cxn>
                <a:cxn ang="0">
                  <a:pos x="114" y="218"/>
                </a:cxn>
                <a:cxn ang="0">
                  <a:pos x="120" y="222"/>
                </a:cxn>
                <a:cxn ang="0">
                  <a:pos x="136" y="228"/>
                </a:cxn>
                <a:cxn ang="0">
                  <a:pos x="140" y="220"/>
                </a:cxn>
                <a:cxn ang="0">
                  <a:pos x="148" y="228"/>
                </a:cxn>
                <a:cxn ang="0">
                  <a:pos x="158" y="224"/>
                </a:cxn>
                <a:cxn ang="0">
                  <a:pos x="180" y="216"/>
                </a:cxn>
                <a:cxn ang="0">
                  <a:pos x="196" y="204"/>
                </a:cxn>
                <a:cxn ang="0">
                  <a:pos x="202" y="200"/>
                </a:cxn>
                <a:cxn ang="0">
                  <a:pos x="208" y="190"/>
                </a:cxn>
                <a:cxn ang="0">
                  <a:pos x="222" y="182"/>
                </a:cxn>
                <a:cxn ang="0">
                  <a:pos x="234" y="170"/>
                </a:cxn>
                <a:cxn ang="0">
                  <a:pos x="246" y="154"/>
                </a:cxn>
                <a:cxn ang="0">
                  <a:pos x="250" y="150"/>
                </a:cxn>
                <a:cxn ang="0">
                  <a:pos x="256" y="146"/>
                </a:cxn>
                <a:cxn ang="0">
                  <a:pos x="268" y="136"/>
                </a:cxn>
                <a:cxn ang="0">
                  <a:pos x="276" y="122"/>
                </a:cxn>
                <a:cxn ang="0">
                  <a:pos x="286" y="102"/>
                </a:cxn>
                <a:cxn ang="0">
                  <a:pos x="284" y="58"/>
                </a:cxn>
                <a:cxn ang="0">
                  <a:pos x="270" y="16"/>
                </a:cxn>
                <a:cxn ang="0">
                  <a:pos x="204" y="0"/>
                </a:cxn>
                <a:cxn ang="0">
                  <a:pos x="64" y="50"/>
                </a:cxn>
                <a:cxn ang="0">
                  <a:pos x="0" y="110"/>
                </a:cxn>
              </a:cxnLst>
              <a:rect l="0" t="0" r="r" b="b"/>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3" name="Freeform 611"/>
            <p:cNvSpPr>
              <a:spLocks/>
            </p:cNvSpPr>
            <p:nvPr/>
          </p:nvSpPr>
          <p:spPr bwMode="ltGray">
            <a:xfrm>
              <a:off x="4644297" y="5649699"/>
              <a:ext cx="46316" cy="56352"/>
            </a:xfrm>
            <a:custGeom>
              <a:avLst/>
              <a:gdLst/>
              <a:ahLst/>
              <a:cxnLst>
                <a:cxn ang="0">
                  <a:pos x="26" y="0"/>
                </a:cxn>
                <a:cxn ang="0">
                  <a:pos x="20" y="4"/>
                </a:cxn>
                <a:cxn ang="0">
                  <a:pos x="12" y="2"/>
                </a:cxn>
                <a:cxn ang="0">
                  <a:pos x="10" y="8"/>
                </a:cxn>
                <a:cxn ang="0">
                  <a:pos x="0" y="12"/>
                </a:cxn>
                <a:cxn ang="0">
                  <a:pos x="0" y="18"/>
                </a:cxn>
                <a:cxn ang="0">
                  <a:pos x="0" y="28"/>
                </a:cxn>
                <a:cxn ang="0">
                  <a:pos x="8" y="32"/>
                </a:cxn>
                <a:cxn ang="0">
                  <a:pos x="20" y="32"/>
                </a:cxn>
                <a:cxn ang="0">
                  <a:pos x="20" y="24"/>
                </a:cxn>
                <a:cxn ang="0">
                  <a:pos x="30" y="12"/>
                </a:cxn>
                <a:cxn ang="0">
                  <a:pos x="26" y="0"/>
                </a:cxn>
              </a:cxnLst>
              <a:rect l="0" t="0" r="r" b="b"/>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4" name="Freeform 613"/>
            <p:cNvSpPr>
              <a:spLocks/>
            </p:cNvSpPr>
            <p:nvPr/>
          </p:nvSpPr>
          <p:spPr bwMode="ltGray">
            <a:xfrm>
              <a:off x="4377985" y="5364974"/>
              <a:ext cx="260523" cy="289174"/>
            </a:xfrm>
            <a:custGeom>
              <a:avLst/>
              <a:gdLst/>
              <a:ahLst/>
              <a:cxnLst>
                <a:cxn ang="0">
                  <a:pos x="178" y="92"/>
                </a:cxn>
                <a:cxn ang="0">
                  <a:pos x="166" y="100"/>
                </a:cxn>
                <a:cxn ang="0">
                  <a:pos x="162" y="102"/>
                </a:cxn>
                <a:cxn ang="0">
                  <a:pos x="158" y="108"/>
                </a:cxn>
                <a:cxn ang="0">
                  <a:pos x="148" y="108"/>
                </a:cxn>
                <a:cxn ang="0">
                  <a:pos x="144" y="112"/>
                </a:cxn>
                <a:cxn ang="0">
                  <a:pos x="132" y="118"/>
                </a:cxn>
                <a:cxn ang="0">
                  <a:pos x="126" y="126"/>
                </a:cxn>
                <a:cxn ang="0">
                  <a:pos x="124" y="126"/>
                </a:cxn>
                <a:cxn ang="0">
                  <a:pos x="122" y="136"/>
                </a:cxn>
                <a:cxn ang="0">
                  <a:pos x="116" y="136"/>
                </a:cxn>
                <a:cxn ang="0">
                  <a:pos x="112" y="142"/>
                </a:cxn>
                <a:cxn ang="0">
                  <a:pos x="102" y="142"/>
                </a:cxn>
                <a:cxn ang="0">
                  <a:pos x="102" y="150"/>
                </a:cxn>
                <a:cxn ang="0">
                  <a:pos x="100" y="158"/>
                </a:cxn>
                <a:cxn ang="0">
                  <a:pos x="72" y="156"/>
                </a:cxn>
                <a:cxn ang="0">
                  <a:pos x="64" y="146"/>
                </a:cxn>
                <a:cxn ang="0">
                  <a:pos x="56" y="146"/>
                </a:cxn>
                <a:cxn ang="0">
                  <a:pos x="52" y="154"/>
                </a:cxn>
                <a:cxn ang="0">
                  <a:pos x="48" y="160"/>
                </a:cxn>
                <a:cxn ang="0">
                  <a:pos x="36" y="168"/>
                </a:cxn>
                <a:cxn ang="0">
                  <a:pos x="20" y="170"/>
                </a:cxn>
                <a:cxn ang="0">
                  <a:pos x="12" y="170"/>
                </a:cxn>
                <a:cxn ang="0">
                  <a:pos x="16" y="154"/>
                </a:cxn>
                <a:cxn ang="0">
                  <a:pos x="10" y="146"/>
                </a:cxn>
                <a:cxn ang="0">
                  <a:pos x="0" y="138"/>
                </a:cxn>
                <a:cxn ang="0">
                  <a:pos x="8" y="4"/>
                </a:cxn>
                <a:cxn ang="0">
                  <a:pos x="162" y="0"/>
                </a:cxn>
                <a:cxn ang="0">
                  <a:pos x="178" y="92"/>
                </a:cxn>
              </a:cxnLst>
              <a:rect l="0" t="0" r="r" b="b"/>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5" name="Freeform 614"/>
            <p:cNvSpPr>
              <a:spLocks/>
            </p:cNvSpPr>
            <p:nvPr/>
          </p:nvSpPr>
          <p:spPr bwMode="ltGray">
            <a:xfrm>
              <a:off x="4524168" y="5317520"/>
              <a:ext cx="228681" cy="232822"/>
            </a:xfrm>
            <a:custGeom>
              <a:avLst/>
              <a:gdLst/>
              <a:ahLst/>
              <a:cxnLst>
                <a:cxn ang="0">
                  <a:pos x="0" y="34"/>
                </a:cxn>
                <a:cxn ang="0">
                  <a:pos x="4" y="48"/>
                </a:cxn>
                <a:cxn ang="0">
                  <a:pos x="6" y="52"/>
                </a:cxn>
                <a:cxn ang="0">
                  <a:pos x="8" y="60"/>
                </a:cxn>
                <a:cxn ang="0">
                  <a:pos x="14" y="62"/>
                </a:cxn>
                <a:cxn ang="0">
                  <a:pos x="20" y="74"/>
                </a:cxn>
                <a:cxn ang="0">
                  <a:pos x="30" y="80"/>
                </a:cxn>
                <a:cxn ang="0">
                  <a:pos x="34" y="84"/>
                </a:cxn>
                <a:cxn ang="0">
                  <a:pos x="36" y="92"/>
                </a:cxn>
                <a:cxn ang="0">
                  <a:pos x="40" y="94"/>
                </a:cxn>
                <a:cxn ang="0">
                  <a:pos x="46" y="94"/>
                </a:cxn>
                <a:cxn ang="0">
                  <a:pos x="48" y="96"/>
                </a:cxn>
                <a:cxn ang="0">
                  <a:pos x="42" y="102"/>
                </a:cxn>
                <a:cxn ang="0">
                  <a:pos x="42" y="108"/>
                </a:cxn>
                <a:cxn ang="0">
                  <a:pos x="44" y="116"/>
                </a:cxn>
                <a:cxn ang="0">
                  <a:pos x="52" y="116"/>
                </a:cxn>
                <a:cxn ang="0">
                  <a:pos x="66" y="118"/>
                </a:cxn>
                <a:cxn ang="0">
                  <a:pos x="72" y="124"/>
                </a:cxn>
                <a:cxn ang="0">
                  <a:pos x="74" y="128"/>
                </a:cxn>
                <a:cxn ang="0">
                  <a:pos x="78" y="132"/>
                </a:cxn>
                <a:cxn ang="0">
                  <a:pos x="92" y="132"/>
                </a:cxn>
                <a:cxn ang="0">
                  <a:pos x="110" y="136"/>
                </a:cxn>
                <a:cxn ang="0">
                  <a:pos x="148" y="98"/>
                </a:cxn>
                <a:cxn ang="0">
                  <a:pos x="158" y="32"/>
                </a:cxn>
                <a:cxn ang="0">
                  <a:pos x="96" y="0"/>
                </a:cxn>
                <a:cxn ang="0">
                  <a:pos x="60" y="8"/>
                </a:cxn>
                <a:cxn ang="0">
                  <a:pos x="0" y="34"/>
                </a:cxn>
              </a:cxnLst>
              <a:rect l="0" t="0" r="r" b="b"/>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6" name="Freeform 615"/>
            <p:cNvSpPr>
              <a:spLocks/>
            </p:cNvSpPr>
            <p:nvPr/>
          </p:nvSpPr>
          <p:spPr bwMode="ltGray">
            <a:xfrm>
              <a:off x="4664560" y="5201851"/>
              <a:ext cx="270654" cy="470092"/>
            </a:xfrm>
            <a:custGeom>
              <a:avLst/>
              <a:gdLst/>
              <a:ahLst/>
              <a:cxnLst>
                <a:cxn ang="0">
                  <a:pos x="186" y="2"/>
                </a:cxn>
                <a:cxn ang="0">
                  <a:pos x="186" y="14"/>
                </a:cxn>
                <a:cxn ang="0">
                  <a:pos x="184" y="31"/>
                </a:cxn>
                <a:cxn ang="0">
                  <a:pos x="186" y="41"/>
                </a:cxn>
                <a:cxn ang="0">
                  <a:pos x="182" y="60"/>
                </a:cxn>
                <a:cxn ang="0">
                  <a:pos x="180" y="82"/>
                </a:cxn>
                <a:cxn ang="0">
                  <a:pos x="173" y="91"/>
                </a:cxn>
                <a:cxn ang="0">
                  <a:pos x="155" y="111"/>
                </a:cxn>
                <a:cxn ang="0">
                  <a:pos x="134" y="117"/>
                </a:cxn>
                <a:cxn ang="0">
                  <a:pos x="107" y="132"/>
                </a:cxn>
                <a:cxn ang="0">
                  <a:pos x="96" y="146"/>
                </a:cxn>
                <a:cxn ang="0">
                  <a:pos x="77" y="157"/>
                </a:cxn>
                <a:cxn ang="0">
                  <a:pos x="69" y="159"/>
                </a:cxn>
                <a:cxn ang="0">
                  <a:pos x="65" y="169"/>
                </a:cxn>
                <a:cxn ang="0">
                  <a:pos x="73" y="189"/>
                </a:cxn>
                <a:cxn ang="0">
                  <a:pos x="73" y="231"/>
                </a:cxn>
                <a:cxn ang="0">
                  <a:pos x="63" y="243"/>
                </a:cxn>
                <a:cxn ang="0">
                  <a:pos x="38" y="251"/>
                </a:cxn>
                <a:cxn ang="0">
                  <a:pos x="29" y="257"/>
                </a:cxn>
                <a:cxn ang="0">
                  <a:pos x="27" y="276"/>
                </a:cxn>
                <a:cxn ang="0">
                  <a:pos x="13" y="262"/>
                </a:cxn>
                <a:cxn ang="0">
                  <a:pos x="13" y="235"/>
                </a:cxn>
                <a:cxn ang="0">
                  <a:pos x="10" y="198"/>
                </a:cxn>
                <a:cxn ang="0">
                  <a:pos x="23" y="187"/>
                </a:cxn>
                <a:cxn ang="0">
                  <a:pos x="25" y="183"/>
                </a:cxn>
                <a:cxn ang="0">
                  <a:pos x="29" y="171"/>
                </a:cxn>
                <a:cxn ang="0">
                  <a:pos x="40" y="152"/>
                </a:cxn>
                <a:cxn ang="0">
                  <a:pos x="40" y="134"/>
                </a:cxn>
                <a:cxn ang="0">
                  <a:pos x="44" y="99"/>
                </a:cxn>
                <a:cxn ang="0">
                  <a:pos x="4" y="86"/>
                </a:cxn>
                <a:cxn ang="0">
                  <a:pos x="0" y="56"/>
                </a:cxn>
                <a:cxn ang="0">
                  <a:pos x="182" y="0"/>
                </a:cxn>
              </a:cxnLst>
              <a:rect l="0" t="0" r="r" b="b"/>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7" name="Freeform 616"/>
            <p:cNvSpPr>
              <a:spLocks/>
            </p:cNvSpPr>
            <p:nvPr/>
          </p:nvSpPr>
          <p:spPr bwMode="ltGray">
            <a:xfrm>
              <a:off x="4661666" y="5200369"/>
              <a:ext cx="285128" cy="480472"/>
            </a:xfrm>
            <a:custGeom>
              <a:avLst/>
              <a:gdLst/>
              <a:ahLst/>
              <a:cxnLst>
                <a:cxn ang="0">
                  <a:pos x="194" y="2"/>
                </a:cxn>
                <a:cxn ang="0">
                  <a:pos x="194" y="14"/>
                </a:cxn>
                <a:cxn ang="0">
                  <a:pos x="192" y="32"/>
                </a:cxn>
                <a:cxn ang="0">
                  <a:pos x="194" y="42"/>
                </a:cxn>
                <a:cxn ang="0">
                  <a:pos x="190" y="62"/>
                </a:cxn>
                <a:cxn ang="0">
                  <a:pos x="188" y="84"/>
                </a:cxn>
                <a:cxn ang="0">
                  <a:pos x="180" y="94"/>
                </a:cxn>
                <a:cxn ang="0">
                  <a:pos x="162" y="114"/>
                </a:cxn>
                <a:cxn ang="0">
                  <a:pos x="140" y="120"/>
                </a:cxn>
                <a:cxn ang="0">
                  <a:pos x="112" y="136"/>
                </a:cxn>
                <a:cxn ang="0">
                  <a:pos x="100" y="150"/>
                </a:cxn>
                <a:cxn ang="0">
                  <a:pos x="80" y="162"/>
                </a:cxn>
                <a:cxn ang="0">
                  <a:pos x="72" y="164"/>
                </a:cxn>
                <a:cxn ang="0">
                  <a:pos x="68" y="174"/>
                </a:cxn>
                <a:cxn ang="0">
                  <a:pos x="76" y="194"/>
                </a:cxn>
                <a:cxn ang="0">
                  <a:pos x="76" y="238"/>
                </a:cxn>
                <a:cxn ang="0">
                  <a:pos x="66" y="250"/>
                </a:cxn>
                <a:cxn ang="0">
                  <a:pos x="40" y="258"/>
                </a:cxn>
                <a:cxn ang="0">
                  <a:pos x="30" y="264"/>
                </a:cxn>
                <a:cxn ang="0">
                  <a:pos x="28" y="284"/>
                </a:cxn>
                <a:cxn ang="0">
                  <a:pos x="14" y="270"/>
                </a:cxn>
                <a:cxn ang="0">
                  <a:pos x="14" y="242"/>
                </a:cxn>
                <a:cxn ang="0">
                  <a:pos x="10" y="204"/>
                </a:cxn>
                <a:cxn ang="0">
                  <a:pos x="24" y="192"/>
                </a:cxn>
                <a:cxn ang="0">
                  <a:pos x="26" y="188"/>
                </a:cxn>
                <a:cxn ang="0">
                  <a:pos x="30" y="176"/>
                </a:cxn>
                <a:cxn ang="0">
                  <a:pos x="42" y="156"/>
                </a:cxn>
                <a:cxn ang="0">
                  <a:pos x="42" y="138"/>
                </a:cxn>
                <a:cxn ang="0">
                  <a:pos x="46" y="102"/>
                </a:cxn>
                <a:cxn ang="0">
                  <a:pos x="4" y="88"/>
                </a:cxn>
                <a:cxn ang="0">
                  <a:pos x="0" y="58"/>
                </a:cxn>
                <a:cxn ang="0">
                  <a:pos x="190" y="0"/>
                </a:cxn>
              </a:cxnLst>
              <a:rect l="0" t="0" r="r" b="b"/>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8" name="Freeform 617"/>
            <p:cNvSpPr>
              <a:spLocks/>
            </p:cNvSpPr>
            <p:nvPr/>
          </p:nvSpPr>
          <p:spPr bwMode="ltGray">
            <a:xfrm>
              <a:off x="4732586" y="5152915"/>
              <a:ext cx="65130" cy="229855"/>
            </a:xfrm>
            <a:custGeom>
              <a:avLst/>
              <a:gdLst/>
              <a:ahLst/>
              <a:cxnLst>
                <a:cxn ang="0">
                  <a:pos x="0" y="72"/>
                </a:cxn>
                <a:cxn ang="0">
                  <a:pos x="15" y="89"/>
                </a:cxn>
                <a:cxn ang="0">
                  <a:pos x="24" y="85"/>
                </a:cxn>
                <a:cxn ang="0">
                  <a:pos x="24" y="94"/>
                </a:cxn>
                <a:cxn ang="0">
                  <a:pos x="22" y="98"/>
                </a:cxn>
                <a:cxn ang="0">
                  <a:pos x="20" y="104"/>
                </a:cxn>
                <a:cxn ang="0">
                  <a:pos x="20" y="108"/>
                </a:cxn>
                <a:cxn ang="0">
                  <a:pos x="20" y="119"/>
                </a:cxn>
                <a:cxn ang="0">
                  <a:pos x="24" y="121"/>
                </a:cxn>
                <a:cxn ang="0">
                  <a:pos x="29" y="132"/>
                </a:cxn>
                <a:cxn ang="0">
                  <a:pos x="36" y="134"/>
                </a:cxn>
                <a:cxn ang="0">
                  <a:pos x="34" y="125"/>
                </a:cxn>
                <a:cxn ang="0">
                  <a:pos x="39" y="119"/>
                </a:cxn>
                <a:cxn ang="0">
                  <a:pos x="41" y="111"/>
                </a:cxn>
                <a:cxn ang="0">
                  <a:pos x="39" y="104"/>
                </a:cxn>
                <a:cxn ang="0">
                  <a:pos x="44" y="92"/>
                </a:cxn>
                <a:cxn ang="0">
                  <a:pos x="42" y="89"/>
                </a:cxn>
                <a:cxn ang="0">
                  <a:pos x="36" y="77"/>
                </a:cxn>
                <a:cxn ang="0">
                  <a:pos x="32" y="66"/>
                </a:cxn>
                <a:cxn ang="0">
                  <a:pos x="25" y="62"/>
                </a:cxn>
                <a:cxn ang="0">
                  <a:pos x="27" y="57"/>
                </a:cxn>
                <a:cxn ang="0">
                  <a:pos x="36" y="47"/>
                </a:cxn>
                <a:cxn ang="0">
                  <a:pos x="41" y="36"/>
                </a:cxn>
                <a:cxn ang="0">
                  <a:pos x="30" y="0"/>
                </a:cxn>
                <a:cxn ang="0">
                  <a:pos x="3" y="0"/>
                </a:cxn>
                <a:cxn ang="0">
                  <a:pos x="0" y="72"/>
                </a:cxn>
              </a:cxnLst>
              <a:rect l="0" t="0" r="r" b="b"/>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89" name="Freeform 618"/>
            <p:cNvSpPr>
              <a:spLocks/>
            </p:cNvSpPr>
            <p:nvPr/>
          </p:nvSpPr>
          <p:spPr bwMode="ltGray">
            <a:xfrm>
              <a:off x="4729691" y="5151431"/>
              <a:ext cx="76709" cy="241719"/>
            </a:xfrm>
            <a:custGeom>
              <a:avLst/>
              <a:gdLst/>
              <a:ahLst/>
              <a:cxnLst>
                <a:cxn ang="0">
                  <a:pos x="0" y="76"/>
                </a:cxn>
                <a:cxn ang="0">
                  <a:pos x="18" y="94"/>
                </a:cxn>
                <a:cxn ang="0">
                  <a:pos x="28" y="90"/>
                </a:cxn>
                <a:cxn ang="0">
                  <a:pos x="28" y="100"/>
                </a:cxn>
                <a:cxn ang="0">
                  <a:pos x="26" y="104"/>
                </a:cxn>
                <a:cxn ang="0">
                  <a:pos x="24" y="110"/>
                </a:cxn>
                <a:cxn ang="0">
                  <a:pos x="24" y="114"/>
                </a:cxn>
                <a:cxn ang="0">
                  <a:pos x="24" y="126"/>
                </a:cxn>
                <a:cxn ang="0">
                  <a:pos x="28" y="128"/>
                </a:cxn>
                <a:cxn ang="0">
                  <a:pos x="34" y="140"/>
                </a:cxn>
                <a:cxn ang="0">
                  <a:pos x="42" y="142"/>
                </a:cxn>
                <a:cxn ang="0">
                  <a:pos x="40" y="132"/>
                </a:cxn>
                <a:cxn ang="0">
                  <a:pos x="46" y="126"/>
                </a:cxn>
                <a:cxn ang="0">
                  <a:pos x="48" y="118"/>
                </a:cxn>
                <a:cxn ang="0">
                  <a:pos x="46" y="110"/>
                </a:cxn>
                <a:cxn ang="0">
                  <a:pos x="52" y="98"/>
                </a:cxn>
                <a:cxn ang="0">
                  <a:pos x="50" y="94"/>
                </a:cxn>
                <a:cxn ang="0">
                  <a:pos x="42" y="82"/>
                </a:cxn>
                <a:cxn ang="0">
                  <a:pos x="38" y="70"/>
                </a:cxn>
                <a:cxn ang="0">
                  <a:pos x="30" y="66"/>
                </a:cxn>
                <a:cxn ang="0">
                  <a:pos x="32" y="60"/>
                </a:cxn>
                <a:cxn ang="0">
                  <a:pos x="42" y="50"/>
                </a:cxn>
                <a:cxn ang="0">
                  <a:pos x="48" y="38"/>
                </a:cxn>
                <a:cxn ang="0">
                  <a:pos x="36" y="0"/>
                </a:cxn>
                <a:cxn ang="0">
                  <a:pos x="4" y="0"/>
                </a:cxn>
                <a:cxn ang="0">
                  <a:pos x="0" y="76"/>
                </a:cxn>
              </a:cxnLst>
              <a:rect l="0" t="0" r="r" b="b"/>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0" name="Freeform 619"/>
            <p:cNvSpPr>
              <a:spLocks/>
            </p:cNvSpPr>
            <p:nvPr/>
          </p:nvSpPr>
          <p:spPr bwMode="ltGray">
            <a:xfrm>
              <a:off x="4968503" y="4510802"/>
              <a:ext cx="279339" cy="394461"/>
            </a:xfrm>
            <a:custGeom>
              <a:avLst/>
              <a:gdLst/>
              <a:ahLst/>
              <a:cxnLst>
                <a:cxn ang="0">
                  <a:pos x="48" y="0"/>
                </a:cxn>
                <a:cxn ang="0">
                  <a:pos x="56" y="4"/>
                </a:cxn>
                <a:cxn ang="0">
                  <a:pos x="60" y="12"/>
                </a:cxn>
                <a:cxn ang="0">
                  <a:pos x="63" y="17"/>
                </a:cxn>
                <a:cxn ang="0">
                  <a:pos x="69" y="23"/>
                </a:cxn>
                <a:cxn ang="0">
                  <a:pos x="83" y="23"/>
                </a:cxn>
                <a:cxn ang="0">
                  <a:pos x="94" y="17"/>
                </a:cxn>
                <a:cxn ang="0">
                  <a:pos x="104" y="21"/>
                </a:cxn>
                <a:cxn ang="0">
                  <a:pos x="113" y="17"/>
                </a:cxn>
                <a:cxn ang="0">
                  <a:pos x="119" y="12"/>
                </a:cxn>
                <a:cxn ang="0">
                  <a:pos x="125" y="14"/>
                </a:cxn>
                <a:cxn ang="0">
                  <a:pos x="129" y="14"/>
                </a:cxn>
                <a:cxn ang="0">
                  <a:pos x="138" y="10"/>
                </a:cxn>
                <a:cxn ang="0">
                  <a:pos x="152" y="12"/>
                </a:cxn>
                <a:cxn ang="0">
                  <a:pos x="161" y="8"/>
                </a:cxn>
                <a:cxn ang="0">
                  <a:pos x="173" y="6"/>
                </a:cxn>
                <a:cxn ang="0">
                  <a:pos x="175" y="0"/>
                </a:cxn>
                <a:cxn ang="0">
                  <a:pos x="184" y="0"/>
                </a:cxn>
                <a:cxn ang="0">
                  <a:pos x="192" y="4"/>
                </a:cxn>
                <a:cxn ang="0">
                  <a:pos x="188" y="8"/>
                </a:cxn>
                <a:cxn ang="0">
                  <a:pos x="188" y="15"/>
                </a:cxn>
                <a:cxn ang="0">
                  <a:pos x="186" y="25"/>
                </a:cxn>
                <a:cxn ang="0">
                  <a:pos x="182" y="41"/>
                </a:cxn>
                <a:cxn ang="0">
                  <a:pos x="177" y="50"/>
                </a:cxn>
                <a:cxn ang="0">
                  <a:pos x="169" y="60"/>
                </a:cxn>
                <a:cxn ang="0">
                  <a:pos x="167" y="68"/>
                </a:cxn>
                <a:cxn ang="0">
                  <a:pos x="161" y="73"/>
                </a:cxn>
                <a:cxn ang="0">
                  <a:pos x="159" y="81"/>
                </a:cxn>
                <a:cxn ang="0">
                  <a:pos x="154" y="89"/>
                </a:cxn>
                <a:cxn ang="0">
                  <a:pos x="148" y="108"/>
                </a:cxn>
                <a:cxn ang="0">
                  <a:pos x="138" y="120"/>
                </a:cxn>
                <a:cxn ang="0">
                  <a:pos x="132" y="124"/>
                </a:cxn>
                <a:cxn ang="0">
                  <a:pos x="131" y="130"/>
                </a:cxn>
                <a:cxn ang="0">
                  <a:pos x="123" y="141"/>
                </a:cxn>
                <a:cxn ang="0">
                  <a:pos x="106" y="157"/>
                </a:cxn>
                <a:cxn ang="0">
                  <a:pos x="98" y="164"/>
                </a:cxn>
                <a:cxn ang="0">
                  <a:pos x="88" y="172"/>
                </a:cxn>
                <a:cxn ang="0">
                  <a:pos x="83" y="172"/>
                </a:cxn>
                <a:cxn ang="0">
                  <a:pos x="75" y="180"/>
                </a:cxn>
                <a:cxn ang="0">
                  <a:pos x="69" y="182"/>
                </a:cxn>
                <a:cxn ang="0">
                  <a:pos x="60" y="191"/>
                </a:cxn>
                <a:cxn ang="0">
                  <a:pos x="44" y="203"/>
                </a:cxn>
                <a:cxn ang="0">
                  <a:pos x="33" y="215"/>
                </a:cxn>
                <a:cxn ang="0">
                  <a:pos x="23" y="224"/>
                </a:cxn>
                <a:cxn ang="0">
                  <a:pos x="17" y="232"/>
                </a:cxn>
                <a:cxn ang="0">
                  <a:pos x="2" y="230"/>
                </a:cxn>
                <a:cxn ang="0">
                  <a:pos x="0" y="159"/>
                </a:cxn>
                <a:cxn ang="0">
                  <a:pos x="33" y="10"/>
                </a:cxn>
                <a:cxn ang="0">
                  <a:pos x="48" y="0"/>
                </a:cxn>
              </a:cxnLst>
              <a:rect l="0" t="0" r="r" b="b"/>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1" name="Freeform 620"/>
            <p:cNvSpPr>
              <a:spLocks/>
            </p:cNvSpPr>
            <p:nvPr/>
          </p:nvSpPr>
          <p:spPr bwMode="ltGray">
            <a:xfrm>
              <a:off x="4968503" y="4507836"/>
              <a:ext cx="289470" cy="409291"/>
            </a:xfrm>
            <a:custGeom>
              <a:avLst/>
              <a:gdLst/>
              <a:ahLst/>
              <a:cxnLst>
                <a:cxn ang="0">
                  <a:pos x="50" y="0"/>
                </a:cxn>
                <a:cxn ang="0">
                  <a:pos x="58" y="4"/>
                </a:cxn>
                <a:cxn ang="0">
                  <a:pos x="62" y="12"/>
                </a:cxn>
                <a:cxn ang="0">
                  <a:pos x="66" y="18"/>
                </a:cxn>
                <a:cxn ang="0">
                  <a:pos x="72" y="24"/>
                </a:cxn>
                <a:cxn ang="0">
                  <a:pos x="86" y="24"/>
                </a:cxn>
                <a:cxn ang="0">
                  <a:pos x="98" y="18"/>
                </a:cxn>
                <a:cxn ang="0">
                  <a:pos x="108" y="22"/>
                </a:cxn>
                <a:cxn ang="0">
                  <a:pos x="118" y="18"/>
                </a:cxn>
                <a:cxn ang="0">
                  <a:pos x="124" y="12"/>
                </a:cxn>
                <a:cxn ang="0">
                  <a:pos x="130" y="14"/>
                </a:cxn>
                <a:cxn ang="0">
                  <a:pos x="134" y="14"/>
                </a:cxn>
                <a:cxn ang="0">
                  <a:pos x="144" y="10"/>
                </a:cxn>
                <a:cxn ang="0">
                  <a:pos x="158" y="12"/>
                </a:cxn>
                <a:cxn ang="0">
                  <a:pos x="168" y="8"/>
                </a:cxn>
                <a:cxn ang="0">
                  <a:pos x="180" y="6"/>
                </a:cxn>
                <a:cxn ang="0">
                  <a:pos x="182" y="0"/>
                </a:cxn>
                <a:cxn ang="0">
                  <a:pos x="192" y="0"/>
                </a:cxn>
                <a:cxn ang="0">
                  <a:pos x="200" y="4"/>
                </a:cxn>
                <a:cxn ang="0">
                  <a:pos x="196" y="8"/>
                </a:cxn>
                <a:cxn ang="0">
                  <a:pos x="196" y="16"/>
                </a:cxn>
                <a:cxn ang="0">
                  <a:pos x="194" y="26"/>
                </a:cxn>
                <a:cxn ang="0">
                  <a:pos x="190" y="42"/>
                </a:cxn>
                <a:cxn ang="0">
                  <a:pos x="184" y="52"/>
                </a:cxn>
                <a:cxn ang="0">
                  <a:pos x="176" y="62"/>
                </a:cxn>
                <a:cxn ang="0">
                  <a:pos x="174" y="70"/>
                </a:cxn>
                <a:cxn ang="0">
                  <a:pos x="168" y="76"/>
                </a:cxn>
                <a:cxn ang="0">
                  <a:pos x="166" y="84"/>
                </a:cxn>
                <a:cxn ang="0">
                  <a:pos x="160" y="92"/>
                </a:cxn>
                <a:cxn ang="0">
                  <a:pos x="154" y="112"/>
                </a:cxn>
                <a:cxn ang="0">
                  <a:pos x="144" y="124"/>
                </a:cxn>
                <a:cxn ang="0">
                  <a:pos x="138" y="128"/>
                </a:cxn>
                <a:cxn ang="0">
                  <a:pos x="136" y="134"/>
                </a:cxn>
                <a:cxn ang="0">
                  <a:pos x="128" y="146"/>
                </a:cxn>
                <a:cxn ang="0">
                  <a:pos x="110" y="162"/>
                </a:cxn>
                <a:cxn ang="0">
                  <a:pos x="102" y="170"/>
                </a:cxn>
                <a:cxn ang="0">
                  <a:pos x="92" y="178"/>
                </a:cxn>
                <a:cxn ang="0">
                  <a:pos x="86" y="178"/>
                </a:cxn>
                <a:cxn ang="0">
                  <a:pos x="78" y="186"/>
                </a:cxn>
                <a:cxn ang="0">
                  <a:pos x="72" y="188"/>
                </a:cxn>
                <a:cxn ang="0">
                  <a:pos x="62" y="198"/>
                </a:cxn>
                <a:cxn ang="0">
                  <a:pos x="46" y="210"/>
                </a:cxn>
                <a:cxn ang="0">
                  <a:pos x="34" y="222"/>
                </a:cxn>
                <a:cxn ang="0">
                  <a:pos x="24" y="232"/>
                </a:cxn>
                <a:cxn ang="0">
                  <a:pos x="18" y="240"/>
                </a:cxn>
                <a:cxn ang="0">
                  <a:pos x="2" y="238"/>
                </a:cxn>
                <a:cxn ang="0">
                  <a:pos x="0" y="164"/>
                </a:cxn>
                <a:cxn ang="0">
                  <a:pos x="34" y="10"/>
                </a:cxn>
                <a:cxn ang="0">
                  <a:pos x="50" y="0"/>
                </a:cxn>
              </a:cxnLst>
              <a:rect l="0" t="0" r="r" b="b"/>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2" name="Freeform 621"/>
            <p:cNvSpPr>
              <a:spLocks/>
            </p:cNvSpPr>
            <p:nvPr/>
          </p:nvSpPr>
          <p:spPr bwMode="ltGray">
            <a:xfrm>
              <a:off x="4764427" y="4673925"/>
              <a:ext cx="238812" cy="345525"/>
            </a:xfrm>
            <a:custGeom>
              <a:avLst/>
              <a:gdLst/>
              <a:ahLst/>
              <a:cxnLst>
                <a:cxn ang="0">
                  <a:pos x="160" y="32"/>
                </a:cxn>
                <a:cxn ang="0">
                  <a:pos x="166" y="40"/>
                </a:cxn>
                <a:cxn ang="0">
                  <a:pos x="152" y="70"/>
                </a:cxn>
                <a:cxn ang="0">
                  <a:pos x="148" y="132"/>
                </a:cxn>
                <a:cxn ang="0">
                  <a:pos x="160" y="142"/>
                </a:cxn>
                <a:cxn ang="0">
                  <a:pos x="154" y="152"/>
                </a:cxn>
                <a:cxn ang="0">
                  <a:pos x="148" y="158"/>
                </a:cxn>
                <a:cxn ang="0">
                  <a:pos x="142" y="158"/>
                </a:cxn>
                <a:cxn ang="0">
                  <a:pos x="140" y="162"/>
                </a:cxn>
                <a:cxn ang="0">
                  <a:pos x="134" y="162"/>
                </a:cxn>
                <a:cxn ang="0">
                  <a:pos x="128" y="176"/>
                </a:cxn>
                <a:cxn ang="0">
                  <a:pos x="120" y="190"/>
                </a:cxn>
                <a:cxn ang="0">
                  <a:pos x="118" y="194"/>
                </a:cxn>
                <a:cxn ang="0">
                  <a:pos x="114" y="200"/>
                </a:cxn>
                <a:cxn ang="0">
                  <a:pos x="86" y="202"/>
                </a:cxn>
                <a:cxn ang="0">
                  <a:pos x="0" y="128"/>
                </a:cxn>
                <a:cxn ang="0">
                  <a:pos x="4" y="38"/>
                </a:cxn>
                <a:cxn ang="0">
                  <a:pos x="46" y="0"/>
                </a:cxn>
                <a:cxn ang="0">
                  <a:pos x="160" y="32"/>
                </a:cxn>
              </a:cxnLst>
              <a:rect l="0" t="0" r="r" b="b"/>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3" name="Freeform 623"/>
            <p:cNvSpPr>
              <a:spLocks/>
            </p:cNvSpPr>
            <p:nvPr/>
          </p:nvSpPr>
          <p:spPr bwMode="ltGray">
            <a:xfrm>
              <a:off x="4629824" y="4857810"/>
              <a:ext cx="314075" cy="379632"/>
            </a:xfrm>
            <a:custGeom>
              <a:avLst/>
              <a:gdLst/>
              <a:ahLst/>
              <a:cxnLst>
                <a:cxn ang="0">
                  <a:pos x="98" y="16"/>
                </a:cxn>
                <a:cxn ang="0">
                  <a:pos x="108" y="20"/>
                </a:cxn>
                <a:cxn ang="0">
                  <a:pos x="118" y="22"/>
                </a:cxn>
                <a:cxn ang="0">
                  <a:pos x="176" y="64"/>
                </a:cxn>
                <a:cxn ang="0">
                  <a:pos x="174" y="72"/>
                </a:cxn>
                <a:cxn ang="0">
                  <a:pos x="206" y="92"/>
                </a:cxn>
                <a:cxn ang="0">
                  <a:pos x="202" y="98"/>
                </a:cxn>
                <a:cxn ang="0">
                  <a:pos x="202" y="104"/>
                </a:cxn>
                <a:cxn ang="0">
                  <a:pos x="196" y="108"/>
                </a:cxn>
                <a:cxn ang="0">
                  <a:pos x="192" y="118"/>
                </a:cxn>
                <a:cxn ang="0">
                  <a:pos x="196" y="128"/>
                </a:cxn>
                <a:cxn ang="0">
                  <a:pos x="198" y="130"/>
                </a:cxn>
                <a:cxn ang="0">
                  <a:pos x="206" y="136"/>
                </a:cxn>
                <a:cxn ang="0">
                  <a:pos x="202" y="140"/>
                </a:cxn>
                <a:cxn ang="0">
                  <a:pos x="198" y="154"/>
                </a:cxn>
                <a:cxn ang="0">
                  <a:pos x="202" y="162"/>
                </a:cxn>
                <a:cxn ang="0">
                  <a:pos x="204" y="170"/>
                </a:cxn>
                <a:cxn ang="0">
                  <a:pos x="204" y="174"/>
                </a:cxn>
                <a:cxn ang="0">
                  <a:pos x="204" y="182"/>
                </a:cxn>
                <a:cxn ang="0">
                  <a:pos x="210" y="192"/>
                </a:cxn>
                <a:cxn ang="0">
                  <a:pos x="216" y="204"/>
                </a:cxn>
                <a:cxn ang="0">
                  <a:pos x="208" y="208"/>
                </a:cxn>
                <a:cxn ang="0">
                  <a:pos x="204" y="212"/>
                </a:cxn>
                <a:cxn ang="0">
                  <a:pos x="194" y="216"/>
                </a:cxn>
                <a:cxn ang="0">
                  <a:pos x="186" y="218"/>
                </a:cxn>
                <a:cxn ang="0">
                  <a:pos x="182" y="220"/>
                </a:cxn>
                <a:cxn ang="0">
                  <a:pos x="170" y="218"/>
                </a:cxn>
                <a:cxn ang="0">
                  <a:pos x="166" y="224"/>
                </a:cxn>
                <a:cxn ang="0">
                  <a:pos x="136" y="222"/>
                </a:cxn>
                <a:cxn ang="0">
                  <a:pos x="132" y="218"/>
                </a:cxn>
                <a:cxn ang="0">
                  <a:pos x="120" y="218"/>
                </a:cxn>
                <a:cxn ang="0">
                  <a:pos x="108" y="216"/>
                </a:cxn>
                <a:cxn ang="0">
                  <a:pos x="106" y="190"/>
                </a:cxn>
                <a:cxn ang="0">
                  <a:pos x="102" y="184"/>
                </a:cxn>
                <a:cxn ang="0">
                  <a:pos x="84" y="176"/>
                </a:cxn>
                <a:cxn ang="0">
                  <a:pos x="44" y="176"/>
                </a:cxn>
                <a:cxn ang="0">
                  <a:pos x="0" y="42"/>
                </a:cxn>
                <a:cxn ang="0">
                  <a:pos x="70" y="0"/>
                </a:cxn>
                <a:cxn ang="0">
                  <a:pos x="98" y="16"/>
                </a:cxn>
              </a:cxnLst>
              <a:rect l="0" t="0" r="r" b="b"/>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4" name="Freeform 624"/>
            <p:cNvSpPr>
              <a:spLocks/>
            </p:cNvSpPr>
            <p:nvPr/>
          </p:nvSpPr>
          <p:spPr bwMode="ltGray">
            <a:xfrm>
              <a:off x="4644297" y="4908229"/>
              <a:ext cx="56447" cy="93426"/>
            </a:xfrm>
            <a:custGeom>
              <a:avLst/>
              <a:gdLst/>
              <a:ahLst/>
              <a:cxnLst>
                <a:cxn ang="0">
                  <a:pos x="38" y="10"/>
                </a:cxn>
                <a:cxn ang="0">
                  <a:pos x="38" y="18"/>
                </a:cxn>
                <a:cxn ang="0">
                  <a:pos x="38" y="30"/>
                </a:cxn>
                <a:cxn ang="0">
                  <a:pos x="36" y="34"/>
                </a:cxn>
                <a:cxn ang="0">
                  <a:pos x="32" y="40"/>
                </a:cxn>
                <a:cxn ang="0">
                  <a:pos x="32" y="44"/>
                </a:cxn>
                <a:cxn ang="0">
                  <a:pos x="22" y="50"/>
                </a:cxn>
                <a:cxn ang="0">
                  <a:pos x="12" y="54"/>
                </a:cxn>
                <a:cxn ang="0">
                  <a:pos x="0" y="2"/>
                </a:cxn>
                <a:cxn ang="0">
                  <a:pos x="34" y="0"/>
                </a:cxn>
                <a:cxn ang="0">
                  <a:pos x="38" y="10"/>
                </a:cxn>
              </a:cxnLst>
              <a:rect l="0" t="0" r="r" b="b"/>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5" name="Freeform 625"/>
            <p:cNvSpPr>
              <a:spLocks/>
            </p:cNvSpPr>
            <p:nvPr/>
          </p:nvSpPr>
          <p:spPr bwMode="ltGray">
            <a:xfrm>
              <a:off x="4652982" y="4880054"/>
              <a:ext cx="47762" cy="60800"/>
            </a:xfrm>
            <a:custGeom>
              <a:avLst/>
              <a:gdLst/>
              <a:ahLst/>
              <a:cxnLst>
                <a:cxn ang="0">
                  <a:pos x="28" y="0"/>
                </a:cxn>
                <a:cxn ang="0">
                  <a:pos x="32" y="16"/>
                </a:cxn>
                <a:cxn ang="0">
                  <a:pos x="32" y="26"/>
                </a:cxn>
                <a:cxn ang="0">
                  <a:pos x="32" y="34"/>
                </a:cxn>
                <a:cxn ang="0">
                  <a:pos x="28" y="26"/>
                </a:cxn>
                <a:cxn ang="0">
                  <a:pos x="26" y="20"/>
                </a:cxn>
                <a:cxn ang="0">
                  <a:pos x="18" y="22"/>
                </a:cxn>
                <a:cxn ang="0">
                  <a:pos x="18" y="26"/>
                </a:cxn>
                <a:cxn ang="0">
                  <a:pos x="14" y="30"/>
                </a:cxn>
                <a:cxn ang="0">
                  <a:pos x="10" y="28"/>
                </a:cxn>
                <a:cxn ang="0">
                  <a:pos x="0" y="18"/>
                </a:cxn>
                <a:cxn ang="0">
                  <a:pos x="6" y="2"/>
                </a:cxn>
                <a:cxn ang="0">
                  <a:pos x="28" y="0"/>
                </a:cxn>
              </a:cxnLst>
              <a:rect l="0" t="0" r="r" b="b"/>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6" name="Freeform 626"/>
            <p:cNvSpPr>
              <a:spLocks/>
            </p:cNvSpPr>
            <p:nvPr/>
          </p:nvSpPr>
          <p:spPr bwMode="ltGray">
            <a:xfrm>
              <a:off x="4664560" y="4706550"/>
              <a:ext cx="151972" cy="180918"/>
            </a:xfrm>
            <a:custGeom>
              <a:avLst/>
              <a:gdLst/>
              <a:ahLst/>
              <a:cxnLst>
                <a:cxn ang="0">
                  <a:pos x="82" y="6"/>
                </a:cxn>
                <a:cxn ang="0">
                  <a:pos x="104" y="32"/>
                </a:cxn>
                <a:cxn ang="0">
                  <a:pos x="104" y="37"/>
                </a:cxn>
                <a:cxn ang="0">
                  <a:pos x="104" y="46"/>
                </a:cxn>
                <a:cxn ang="0">
                  <a:pos x="102" y="56"/>
                </a:cxn>
                <a:cxn ang="0">
                  <a:pos x="102" y="60"/>
                </a:cxn>
                <a:cxn ang="0">
                  <a:pos x="91" y="69"/>
                </a:cxn>
                <a:cxn ang="0">
                  <a:pos x="89" y="73"/>
                </a:cxn>
                <a:cxn ang="0">
                  <a:pos x="89" y="78"/>
                </a:cxn>
                <a:cxn ang="0">
                  <a:pos x="84" y="80"/>
                </a:cxn>
                <a:cxn ang="0">
                  <a:pos x="80" y="91"/>
                </a:cxn>
                <a:cxn ang="0">
                  <a:pos x="80" y="102"/>
                </a:cxn>
                <a:cxn ang="0">
                  <a:pos x="24" y="100"/>
                </a:cxn>
                <a:cxn ang="0">
                  <a:pos x="17" y="106"/>
                </a:cxn>
                <a:cxn ang="0">
                  <a:pos x="7" y="102"/>
                </a:cxn>
                <a:cxn ang="0">
                  <a:pos x="0" y="106"/>
                </a:cxn>
                <a:cxn ang="0">
                  <a:pos x="26" y="0"/>
                </a:cxn>
                <a:cxn ang="0">
                  <a:pos x="82" y="6"/>
                </a:cxn>
              </a:cxnLst>
              <a:rect l="0" t="0" r="r" b="b"/>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7" name="Freeform 627"/>
            <p:cNvSpPr>
              <a:spLocks/>
            </p:cNvSpPr>
            <p:nvPr/>
          </p:nvSpPr>
          <p:spPr bwMode="ltGray">
            <a:xfrm>
              <a:off x="4661666" y="4705067"/>
              <a:ext cx="162103" cy="195748"/>
            </a:xfrm>
            <a:custGeom>
              <a:avLst/>
              <a:gdLst/>
              <a:ahLst/>
              <a:cxnLst>
                <a:cxn ang="0">
                  <a:pos x="88" y="6"/>
                </a:cxn>
                <a:cxn ang="0">
                  <a:pos x="112" y="34"/>
                </a:cxn>
                <a:cxn ang="0">
                  <a:pos x="112" y="40"/>
                </a:cxn>
                <a:cxn ang="0">
                  <a:pos x="112" y="50"/>
                </a:cxn>
                <a:cxn ang="0">
                  <a:pos x="110" y="60"/>
                </a:cxn>
                <a:cxn ang="0">
                  <a:pos x="110" y="64"/>
                </a:cxn>
                <a:cxn ang="0">
                  <a:pos x="98" y="74"/>
                </a:cxn>
                <a:cxn ang="0">
                  <a:pos x="96" y="78"/>
                </a:cxn>
                <a:cxn ang="0">
                  <a:pos x="96" y="84"/>
                </a:cxn>
                <a:cxn ang="0">
                  <a:pos x="90" y="86"/>
                </a:cxn>
                <a:cxn ang="0">
                  <a:pos x="86" y="98"/>
                </a:cxn>
                <a:cxn ang="0">
                  <a:pos x="86" y="110"/>
                </a:cxn>
                <a:cxn ang="0">
                  <a:pos x="26" y="108"/>
                </a:cxn>
                <a:cxn ang="0">
                  <a:pos x="18" y="114"/>
                </a:cxn>
                <a:cxn ang="0">
                  <a:pos x="8" y="110"/>
                </a:cxn>
                <a:cxn ang="0">
                  <a:pos x="0" y="114"/>
                </a:cxn>
                <a:cxn ang="0">
                  <a:pos x="28" y="0"/>
                </a:cxn>
                <a:cxn ang="0">
                  <a:pos x="88" y="6"/>
                </a:cxn>
              </a:cxnLst>
              <a:rect l="0" t="0" r="r" b="b"/>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8" name="Freeform 628"/>
            <p:cNvSpPr>
              <a:spLocks/>
            </p:cNvSpPr>
            <p:nvPr/>
          </p:nvSpPr>
          <p:spPr bwMode="ltGray">
            <a:xfrm>
              <a:off x="4202857" y="4665027"/>
              <a:ext cx="516703" cy="606522"/>
            </a:xfrm>
            <a:custGeom>
              <a:avLst/>
              <a:gdLst/>
              <a:ahLst/>
              <a:cxnLst>
                <a:cxn ang="0">
                  <a:pos x="2" y="201"/>
                </a:cxn>
                <a:cxn ang="0">
                  <a:pos x="2" y="190"/>
                </a:cxn>
                <a:cxn ang="0">
                  <a:pos x="0" y="174"/>
                </a:cxn>
                <a:cxn ang="0">
                  <a:pos x="12" y="160"/>
                </a:cxn>
                <a:cxn ang="0">
                  <a:pos x="143" y="0"/>
                </a:cxn>
                <a:cxn ang="0">
                  <a:pos x="280" y="0"/>
                </a:cxn>
                <a:cxn ang="0">
                  <a:pos x="333" y="22"/>
                </a:cxn>
                <a:cxn ang="0">
                  <a:pos x="346" y="45"/>
                </a:cxn>
                <a:cxn ang="0">
                  <a:pos x="352" y="49"/>
                </a:cxn>
                <a:cxn ang="0">
                  <a:pos x="352" y="63"/>
                </a:cxn>
                <a:cxn ang="0">
                  <a:pos x="358" y="68"/>
                </a:cxn>
                <a:cxn ang="0">
                  <a:pos x="348" y="80"/>
                </a:cxn>
                <a:cxn ang="0">
                  <a:pos x="329" y="98"/>
                </a:cxn>
                <a:cxn ang="0">
                  <a:pos x="321" y="117"/>
                </a:cxn>
                <a:cxn ang="0">
                  <a:pos x="317" y="123"/>
                </a:cxn>
                <a:cxn ang="0">
                  <a:pos x="317" y="131"/>
                </a:cxn>
                <a:cxn ang="0">
                  <a:pos x="313" y="135"/>
                </a:cxn>
                <a:cxn ang="0">
                  <a:pos x="313" y="147"/>
                </a:cxn>
                <a:cxn ang="0">
                  <a:pos x="309" y="149"/>
                </a:cxn>
                <a:cxn ang="0">
                  <a:pos x="309" y="155"/>
                </a:cxn>
                <a:cxn ang="0">
                  <a:pos x="315" y="162"/>
                </a:cxn>
                <a:cxn ang="0">
                  <a:pos x="315" y="172"/>
                </a:cxn>
                <a:cxn ang="0">
                  <a:pos x="313" y="188"/>
                </a:cxn>
                <a:cxn ang="0">
                  <a:pos x="319" y="194"/>
                </a:cxn>
                <a:cxn ang="0">
                  <a:pos x="319" y="205"/>
                </a:cxn>
                <a:cxn ang="0">
                  <a:pos x="321" y="209"/>
                </a:cxn>
                <a:cxn ang="0">
                  <a:pos x="317" y="219"/>
                </a:cxn>
                <a:cxn ang="0">
                  <a:pos x="325" y="225"/>
                </a:cxn>
                <a:cxn ang="0">
                  <a:pos x="333" y="233"/>
                </a:cxn>
                <a:cxn ang="0">
                  <a:pos x="333" y="239"/>
                </a:cxn>
                <a:cxn ang="0">
                  <a:pos x="335" y="246"/>
                </a:cxn>
                <a:cxn ang="0">
                  <a:pos x="333" y="262"/>
                </a:cxn>
                <a:cxn ang="0">
                  <a:pos x="315" y="356"/>
                </a:cxn>
                <a:cxn ang="0">
                  <a:pos x="188" y="303"/>
                </a:cxn>
                <a:cxn ang="0">
                  <a:pos x="2" y="201"/>
                </a:cxn>
              </a:cxnLst>
              <a:rect l="0" t="0" r="r" b="b"/>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599" name="Freeform 629"/>
            <p:cNvSpPr>
              <a:spLocks/>
            </p:cNvSpPr>
            <p:nvPr/>
          </p:nvSpPr>
          <p:spPr bwMode="ltGray">
            <a:xfrm>
              <a:off x="4201409" y="4663545"/>
              <a:ext cx="526834" cy="618385"/>
            </a:xfrm>
            <a:custGeom>
              <a:avLst/>
              <a:gdLst/>
              <a:ahLst/>
              <a:cxnLst>
                <a:cxn ang="0">
                  <a:pos x="2" y="206"/>
                </a:cxn>
                <a:cxn ang="0">
                  <a:pos x="2" y="194"/>
                </a:cxn>
                <a:cxn ang="0">
                  <a:pos x="0" y="178"/>
                </a:cxn>
                <a:cxn ang="0">
                  <a:pos x="12" y="164"/>
                </a:cxn>
                <a:cxn ang="0">
                  <a:pos x="146" y="0"/>
                </a:cxn>
                <a:cxn ang="0">
                  <a:pos x="286" y="0"/>
                </a:cxn>
                <a:cxn ang="0">
                  <a:pos x="340" y="22"/>
                </a:cxn>
                <a:cxn ang="0">
                  <a:pos x="354" y="46"/>
                </a:cxn>
                <a:cxn ang="0">
                  <a:pos x="360" y="50"/>
                </a:cxn>
                <a:cxn ang="0">
                  <a:pos x="360" y="64"/>
                </a:cxn>
                <a:cxn ang="0">
                  <a:pos x="366" y="70"/>
                </a:cxn>
                <a:cxn ang="0">
                  <a:pos x="356" y="82"/>
                </a:cxn>
                <a:cxn ang="0">
                  <a:pos x="336" y="100"/>
                </a:cxn>
                <a:cxn ang="0">
                  <a:pos x="328" y="120"/>
                </a:cxn>
                <a:cxn ang="0">
                  <a:pos x="324" y="126"/>
                </a:cxn>
                <a:cxn ang="0">
                  <a:pos x="324" y="134"/>
                </a:cxn>
                <a:cxn ang="0">
                  <a:pos x="320" y="138"/>
                </a:cxn>
                <a:cxn ang="0">
                  <a:pos x="320" y="150"/>
                </a:cxn>
                <a:cxn ang="0">
                  <a:pos x="316" y="152"/>
                </a:cxn>
                <a:cxn ang="0">
                  <a:pos x="316" y="158"/>
                </a:cxn>
                <a:cxn ang="0">
                  <a:pos x="322" y="166"/>
                </a:cxn>
                <a:cxn ang="0">
                  <a:pos x="322" y="176"/>
                </a:cxn>
                <a:cxn ang="0">
                  <a:pos x="320" y="192"/>
                </a:cxn>
                <a:cxn ang="0">
                  <a:pos x="326" y="190"/>
                </a:cxn>
                <a:cxn ang="0">
                  <a:pos x="326" y="210"/>
                </a:cxn>
                <a:cxn ang="0">
                  <a:pos x="328" y="214"/>
                </a:cxn>
                <a:cxn ang="0">
                  <a:pos x="324" y="224"/>
                </a:cxn>
                <a:cxn ang="0">
                  <a:pos x="332" y="230"/>
                </a:cxn>
                <a:cxn ang="0">
                  <a:pos x="340" y="238"/>
                </a:cxn>
                <a:cxn ang="0">
                  <a:pos x="340" y="244"/>
                </a:cxn>
                <a:cxn ang="0">
                  <a:pos x="342" y="252"/>
                </a:cxn>
                <a:cxn ang="0">
                  <a:pos x="340" y="268"/>
                </a:cxn>
                <a:cxn ang="0">
                  <a:pos x="322" y="364"/>
                </a:cxn>
                <a:cxn ang="0">
                  <a:pos x="192" y="310"/>
                </a:cxn>
                <a:cxn ang="0">
                  <a:pos x="2" y="206"/>
                </a:cxn>
              </a:cxnLst>
              <a:rect l="0" t="0" r="r" b="b"/>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0" name="Freeform 630"/>
            <p:cNvSpPr>
              <a:spLocks/>
            </p:cNvSpPr>
            <p:nvPr/>
          </p:nvSpPr>
          <p:spPr bwMode="ltGray">
            <a:xfrm>
              <a:off x="4434433" y="5102494"/>
              <a:ext cx="316969" cy="289173"/>
            </a:xfrm>
            <a:custGeom>
              <a:avLst/>
              <a:gdLst/>
              <a:ahLst/>
              <a:cxnLst>
                <a:cxn ang="0">
                  <a:pos x="108" y="55"/>
                </a:cxn>
                <a:cxn ang="0">
                  <a:pos x="112" y="59"/>
                </a:cxn>
                <a:cxn ang="0">
                  <a:pos x="112" y="69"/>
                </a:cxn>
                <a:cxn ang="0">
                  <a:pos x="124" y="71"/>
                </a:cxn>
                <a:cxn ang="0">
                  <a:pos x="129" y="78"/>
                </a:cxn>
                <a:cxn ang="0">
                  <a:pos x="133" y="82"/>
                </a:cxn>
                <a:cxn ang="0">
                  <a:pos x="139" y="90"/>
                </a:cxn>
                <a:cxn ang="0">
                  <a:pos x="145" y="90"/>
                </a:cxn>
                <a:cxn ang="0">
                  <a:pos x="151" y="92"/>
                </a:cxn>
                <a:cxn ang="0">
                  <a:pos x="152" y="73"/>
                </a:cxn>
                <a:cxn ang="0">
                  <a:pos x="139" y="71"/>
                </a:cxn>
                <a:cxn ang="0">
                  <a:pos x="131" y="61"/>
                </a:cxn>
                <a:cxn ang="0">
                  <a:pos x="131" y="48"/>
                </a:cxn>
                <a:cxn ang="0">
                  <a:pos x="135" y="48"/>
                </a:cxn>
                <a:cxn ang="0">
                  <a:pos x="137" y="40"/>
                </a:cxn>
                <a:cxn ang="0">
                  <a:pos x="137" y="29"/>
                </a:cxn>
                <a:cxn ang="0">
                  <a:pos x="135" y="25"/>
                </a:cxn>
                <a:cxn ang="0">
                  <a:pos x="141" y="15"/>
                </a:cxn>
                <a:cxn ang="0">
                  <a:pos x="141" y="4"/>
                </a:cxn>
                <a:cxn ang="0">
                  <a:pos x="170" y="2"/>
                </a:cxn>
                <a:cxn ang="0">
                  <a:pos x="174" y="0"/>
                </a:cxn>
                <a:cxn ang="0">
                  <a:pos x="179" y="6"/>
                </a:cxn>
                <a:cxn ang="0">
                  <a:pos x="195" y="19"/>
                </a:cxn>
                <a:cxn ang="0">
                  <a:pos x="214" y="31"/>
                </a:cxn>
                <a:cxn ang="0">
                  <a:pos x="220" y="42"/>
                </a:cxn>
                <a:cxn ang="0">
                  <a:pos x="218" y="48"/>
                </a:cxn>
                <a:cxn ang="0">
                  <a:pos x="214" y="52"/>
                </a:cxn>
                <a:cxn ang="0">
                  <a:pos x="216" y="61"/>
                </a:cxn>
                <a:cxn ang="0">
                  <a:pos x="212" y="65"/>
                </a:cxn>
                <a:cxn ang="0">
                  <a:pos x="208" y="73"/>
                </a:cxn>
                <a:cxn ang="0">
                  <a:pos x="212" y="80"/>
                </a:cxn>
                <a:cxn ang="0">
                  <a:pos x="206" y="84"/>
                </a:cxn>
                <a:cxn ang="0">
                  <a:pos x="203" y="88"/>
                </a:cxn>
                <a:cxn ang="0">
                  <a:pos x="203" y="97"/>
                </a:cxn>
                <a:cxn ang="0">
                  <a:pos x="203" y="105"/>
                </a:cxn>
                <a:cxn ang="0">
                  <a:pos x="158" y="118"/>
                </a:cxn>
                <a:cxn ang="0">
                  <a:pos x="158" y="134"/>
                </a:cxn>
                <a:cxn ang="0">
                  <a:pos x="149" y="134"/>
                </a:cxn>
                <a:cxn ang="0">
                  <a:pos x="141" y="132"/>
                </a:cxn>
                <a:cxn ang="0">
                  <a:pos x="131" y="134"/>
                </a:cxn>
                <a:cxn ang="0">
                  <a:pos x="125" y="141"/>
                </a:cxn>
                <a:cxn ang="0">
                  <a:pos x="125" y="145"/>
                </a:cxn>
                <a:cxn ang="0">
                  <a:pos x="120" y="151"/>
                </a:cxn>
                <a:cxn ang="0">
                  <a:pos x="106" y="160"/>
                </a:cxn>
                <a:cxn ang="0">
                  <a:pos x="93" y="170"/>
                </a:cxn>
                <a:cxn ang="0">
                  <a:pos x="75" y="164"/>
                </a:cxn>
                <a:cxn ang="0">
                  <a:pos x="56" y="159"/>
                </a:cxn>
                <a:cxn ang="0">
                  <a:pos x="29" y="164"/>
                </a:cxn>
                <a:cxn ang="0">
                  <a:pos x="0" y="132"/>
                </a:cxn>
                <a:cxn ang="0">
                  <a:pos x="10" y="69"/>
                </a:cxn>
                <a:cxn ang="0">
                  <a:pos x="52" y="38"/>
                </a:cxn>
                <a:cxn ang="0">
                  <a:pos x="58" y="38"/>
                </a:cxn>
                <a:cxn ang="0">
                  <a:pos x="62" y="46"/>
                </a:cxn>
                <a:cxn ang="0">
                  <a:pos x="64" y="52"/>
                </a:cxn>
                <a:cxn ang="0">
                  <a:pos x="68" y="48"/>
                </a:cxn>
                <a:cxn ang="0">
                  <a:pos x="79" y="48"/>
                </a:cxn>
                <a:cxn ang="0">
                  <a:pos x="81" y="57"/>
                </a:cxn>
                <a:cxn ang="0">
                  <a:pos x="91" y="59"/>
                </a:cxn>
                <a:cxn ang="0">
                  <a:pos x="102" y="61"/>
                </a:cxn>
                <a:cxn ang="0">
                  <a:pos x="108" y="55"/>
                </a:cxn>
              </a:cxnLst>
              <a:rect l="0" t="0" r="r" b="b"/>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1" name="Freeform 631"/>
            <p:cNvSpPr>
              <a:spLocks/>
            </p:cNvSpPr>
            <p:nvPr/>
          </p:nvSpPr>
          <p:spPr bwMode="ltGray">
            <a:xfrm>
              <a:off x="4431538" y="5101011"/>
              <a:ext cx="331443" cy="304003"/>
            </a:xfrm>
            <a:custGeom>
              <a:avLst/>
              <a:gdLst/>
              <a:ahLst/>
              <a:cxnLst>
                <a:cxn ang="0">
                  <a:pos x="112" y="58"/>
                </a:cxn>
                <a:cxn ang="0">
                  <a:pos x="116" y="62"/>
                </a:cxn>
                <a:cxn ang="0">
                  <a:pos x="116" y="72"/>
                </a:cxn>
                <a:cxn ang="0">
                  <a:pos x="128" y="74"/>
                </a:cxn>
                <a:cxn ang="0">
                  <a:pos x="134" y="82"/>
                </a:cxn>
                <a:cxn ang="0">
                  <a:pos x="138" y="86"/>
                </a:cxn>
                <a:cxn ang="0">
                  <a:pos x="144" y="94"/>
                </a:cxn>
                <a:cxn ang="0">
                  <a:pos x="150" y="94"/>
                </a:cxn>
                <a:cxn ang="0">
                  <a:pos x="156" y="96"/>
                </a:cxn>
                <a:cxn ang="0">
                  <a:pos x="158" y="76"/>
                </a:cxn>
                <a:cxn ang="0">
                  <a:pos x="144" y="74"/>
                </a:cxn>
                <a:cxn ang="0">
                  <a:pos x="136" y="64"/>
                </a:cxn>
                <a:cxn ang="0">
                  <a:pos x="136" y="50"/>
                </a:cxn>
                <a:cxn ang="0">
                  <a:pos x="140" y="50"/>
                </a:cxn>
                <a:cxn ang="0">
                  <a:pos x="142" y="42"/>
                </a:cxn>
                <a:cxn ang="0">
                  <a:pos x="142" y="30"/>
                </a:cxn>
                <a:cxn ang="0">
                  <a:pos x="140" y="26"/>
                </a:cxn>
                <a:cxn ang="0">
                  <a:pos x="146" y="16"/>
                </a:cxn>
                <a:cxn ang="0">
                  <a:pos x="146" y="4"/>
                </a:cxn>
                <a:cxn ang="0">
                  <a:pos x="176" y="2"/>
                </a:cxn>
                <a:cxn ang="0">
                  <a:pos x="180" y="0"/>
                </a:cxn>
                <a:cxn ang="0">
                  <a:pos x="186" y="6"/>
                </a:cxn>
                <a:cxn ang="0">
                  <a:pos x="202" y="20"/>
                </a:cxn>
                <a:cxn ang="0">
                  <a:pos x="222" y="32"/>
                </a:cxn>
                <a:cxn ang="0">
                  <a:pos x="228" y="44"/>
                </a:cxn>
                <a:cxn ang="0">
                  <a:pos x="226" y="50"/>
                </a:cxn>
                <a:cxn ang="0">
                  <a:pos x="222" y="54"/>
                </a:cxn>
                <a:cxn ang="0">
                  <a:pos x="224" y="64"/>
                </a:cxn>
                <a:cxn ang="0">
                  <a:pos x="220" y="68"/>
                </a:cxn>
                <a:cxn ang="0">
                  <a:pos x="216" y="76"/>
                </a:cxn>
                <a:cxn ang="0">
                  <a:pos x="220" y="84"/>
                </a:cxn>
                <a:cxn ang="0">
                  <a:pos x="214" y="88"/>
                </a:cxn>
                <a:cxn ang="0">
                  <a:pos x="210" y="92"/>
                </a:cxn>
                <a:cxn ang="0">
                  <a:pos x="210" y="102"/>
                </a:cxn>
                <a:cxn ang="0">
                  <a:pos x="210" y="110"/>
                </a:cxn>
                <a:cxn ang="0">
                  <a:pos x="164" y="124"/>
                </a:cxn>
                <a:cxn ang="0">
                  <a:pos x="164" y="140"/>
                </a:cxn>
                <a:cxn ang="0">
                  <a:pos x="154" y="140"/>
                </a:cxn>
                <a:cxn ang="0">
                  <a:pos x="146" y="138"/>
                </a:cxn>
                <a:cxn ang="0">
                  <a:pos x="136" y="140"/>
                </a:cxn>
                <a:cxn ang="0">
                  <a:pos x="130" y="148"/>
                </a:cxn>
                <a:cxn ang="0">
                  <a:pos x="130" y="152"/>
                </a:cxn>
                <a:cxn ang="0">
                  <a:pos x="124" y="158"/>
                </a:cxn>
                <a:cxn ang="0">
                  <a:pos x="110" y="168"/>
                </a:cxn>
                <a:cxn ang="0">
                  <a:pos x="96" y="178"/>
                </a:cxn>
                <a:cxn ang="0">
                  <a:pos x="78" y="172"/>
                </a:cxn>
                <a:cxn ang="0">
                  <a:pos x="58" y="166"/>
                </a:cxn>
                <a:cxn ang="0">
                  <a:pos x="30" y="172"/>
                </a:cxn>
                <a:cxn ang="0">
                  <a:pos x="0" y="138"/>
                </a:cxn>
                <a:cxn ang="0">
                  <a:pos x="10" y="72"/>
                </a:cxn>
                <a:cxn ang="0">
                  <a:pos x="54" y="40"/>
                </a:cxn>
                <a:cxn ang="0">
                  <a:pos x="60" y="40"/>
                </a:cxn>
                <a:cxn ang="0">
                  <a:pos x="64" y="48"/>
                </a:cxn>
                <a:cxn ang="0">
                  <a:pos x="66" y="54"/>
                </a:cxn>
                <a:cxn ang="0">
                  <a:pos x="70" y="50"/>
                </a:cxn>
                <a:cxn ang="0">
                  <a:pos x="82" y="50"/>
                </a:cxn>
                <a:cxn ang="0">
                  <a:pos x="84" y="60"/>
                </a:cxn>
                <a:cxn ang="0">
                  <a:pos x="94" y="62"/>
                </a:cxn>
                <a:cxn ang="0">
                  <a:pos x="106" y="64"/>
                </a:cxn>
                <a:cxn ang="0">
                  <a:pos x="112" y="58"/>
                </a:cxn>
              </a:cxnLst>
              <a:rect l="0" t="0" r="r" b="b"/>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2" name="Freeform 632"/>
            <p:cNvSpPr>
              <a:spLocks/>
            </p:cNvSpPr>
            <p:nvPr/>
          </p:nvSpPr>
          <p:spPr bwMode="ltGray">
            <a:xfrm>
              <a:off x="4185488" y="5335315"/>
              <a:ext cx="329996" cy="372218"/>
            </a:xfrm>
            <a:custGeom>
              <a:avLst/>
              <a:gdLst/>
              <a:ahLst/>
              <a:cxnLst>
                <a:cxn ang="0">
                  <a:pos x="10" y="0"/>
                </a:cxn>
                <a:cxn ang="0">
                  <a:pos x="166" y="10"/>
                </a:cxn>
                <a:cxn ang="0">
                  <a:pos x="199" y="29"/>
                </a:cxn>
                <a:cxn ang="0">
                  <a:pos x="214" y="23"/>
                </a:cxn>
                <a:cxn ang="0">
                  <a:pos x="228" y="27"/>
                </a:cxn>
                <a:cxn ang="0">
                  <a:pos x="218" y="35"/>
                </a:cxn>
                <a:cxn ang="0">
                  <a:pos x="209" y="39"/>
                </a:cxn>
                <a:cxn ang="0">
                  <a:pos x="158" y="37"/>
                </a:cxn>
                <a:cxn ang="0">
                  <a:pos x="155" y="102"/>
                </a:cxn>
                <a:cxn ang="0">
                  <a:pos x="147" y="104"/>
                </a:cxn>
                <a:cxn ang="0">
                  <a:pos x="139" y="102"/>
                </a:cxn>
                <a:cxn ang="0">
                  <a:pos x="133" y="210"/>
                </a:cxn>
                <a:cxn ang="0">
                  <a:pos x="120" y="218"/>
                </a:cxn>
                <a:cxn ang="0">
                  <a:pos x="114" y="218"/>
                </a:cxn>
                <a:cxn ang="0">
                  <a:pos x="108" y="216"/>
                </a:cxn>
                <a:cxn ang="0">
                  <a:pos x="97" y="218"/>
                </a:cxn>
                <a:cxn ang="0">
                  <a:pos x="93" y="216"/>
                </a:cxn>
                <a:cxn ang="0">
                  <a:pos x="89" y="214"/>
                </a:cxn>
                <a:cxn ang="0">
                  <a:pos x="87" y="208"/>
                </a:cxn>
                <a:cxn ang="0">
                  <a:pos x="87" y="204"/>
                </a:cxn>
                <a:cxn ang="0">
                  <a:pos x="81" y="204"/>
                </a:cxn>
                <a:cxn ang="0">
                  <a:pos x="81" y="210"/>
                </a:cxn>
                <a:cxn ang="0">
                  <a:pos x="75" y="210"/>
                </a:cxn>
                <a:cxn ang="0">
                  <a:pos x="70" y="206"/>
                </a:cxn>
                <a:cxn ang="0">
                  <a:pos x="58" y="193"/>
                </a:cxn>
                <a:cxn ang="0">
                  <a:pos x="54" y="181"/>
                </a:cxn>
                <a:cxn ang="0">
                  <a:pos x="54" y="179"/>
                </a:cxn>
                <a:cxn ang="0">
                  <a:pos x="58" y="176"/>
                </a:cxn>
                <a:cxn ang="0">
                  <a:pos x="50" y="172"/>
                </a:cxn>
                <a:cxn ang="0">
                  <a:pos x="52" y="166"/>
                </a:cxn>
                <a:cxn ang="0">
                  <a:pos x="50" y="152"/>
                </a:cxn>
                <a:cxn ang="0">
                  <a:pos x="44" y="131"/>
                </a:cxn>
                <a:cxn ang="0">
                  <a:pos x="46" y="123"/>
                </a:cxn>
                <a:cxn ang="0">
                  <a:pos x="43" y="118"/>
                </a:cxn>
                <a:cxn ang="0">
                  <a:pos x="41" y="110"/>
                </a:cxn>
                <a:cxn ang="0">
                  <a:pos x="44" y="104"/>
                </a:cxn>
                <a:cxn ang="0">
                  <a:pos x="41" y="100"/>
                </a:cxn>
                <a:cxn ang="0">
                  <a:pos x="27" y="77"/>
                </a:cxn>
                <a:cxn ang="0">
                  <a:pos x="23" y="62"/>
                </a:cxn>
                <a:cxn ang="0">
                  <a:pos x="17" y="46"/>
                </a:cxn>
                <a:cxn ang="0">
                  <a:pos x="0" y="27"/>
                </a:cxn>
                <a:cxn ang="0">
                  <a:pos x="0" y="19"/>
                </a:cxn>
                <a:cxn ang="0">
                  <a:pos x="0" y="12"/>
                </a:cxn>
                <a:cxn ang="0">
                  <a:pos x="10" y="0"/>
                </a:cxn>
              </a:cxnLst>
              <a:rect l="0" t="0" r="r" b="b"/>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3" name="Freeform 633"/>
            <p:cNvSpPr>
              <a:spLocks/>
            </p:cNvSpPr>
            <p:nvPr/>
          </p:nvSpPr>
          <p:spPr bwMode="ltGray">
            <a:xfrm>
              <a:off x="4185488" y="5333833"/>
              <a:ext cx="340126" cy="385564"/>
            </a:xfrm>
            <a:custGeom>
              <a:avLst/>
              <a:gdLst/>
              <a:ahLst/>
              <a:cxnLst>
                <a:cxn ang="0">
                  <a:pos x="10" y="0"/>
                </a:cxn>
                <a:cxn ang="0">
                  <a:pos x="172" y="10"/>
                </a:cxn>
                <a:cxn ang="0">
                  <a:pos x="206" y="30"/>
                </a:cxn>
                <a:cxn ang="0">
                  <a:pos x="222" y="24"/>
                </a:cxn>
                <a:cxn ang="0">
                  <a:pos x="236" y="28"/>
                </a:cxn>
                <a:cxn ang="0">
                  <a:pos x="226" y="36"/>
                </a:cxn>
                <a:cxn ang="0">
                  <a:pos x="216" y="40"/>
                </a:cxn>
                <a:cxn ang="0">
                  <a:pos x="164" y="38"/>
                </a:cxn>
                <a:cxn ang="0">
                  <a:pos x="160" y="106"/>
                </a:cxn>
                <a:cxn ang="0">
                  <a:pos x="152" y="108"/>
                </a:cxn>
                <a:cxn ang="0">
                  <a:pos x="144" y="106"/>
                </a:cxn>
                <a:cxn ang="0">
                  <a:pos x="138" y="218"/>
                </a:cxn>
                <a:cxn ang="0">
                  <a:pos x="124" y="226"/>
                </a:cxn>
                <a:cxn ang="0">
                  <a:pos x="118" y="226"/>
                </a:cxn>
                <a:cxn ang="0">
                  <a:pos x="112" y="224"/>
                </a:cxn>
                <a:cxn ang="0">
                  <a:pos x="100" y="226"/>
                </a:cxn>
                <a:cxn ang="0">
                  <a:pos x="96" y="224"/>
                </a:cxn>
                <a:cxn ang="0">
                  <a:pos x="92" y="222"/>
                </a:cxn>
                <a:cxn ang="0">
                  <a:pos x="90" y="216"/>
                </a:cxn>
                <a:cxn ang="0">
                  <a:pos x="90" y="212"/>
                </a:cxn>
                <a:cxn ang="0">
                  <a:pos x="84" y="212"/>
                </a:cxn>
                <a:cxn ang="0">
                  <a:pos x="84" y="218"/>
                </a:cxn>
                <a:cxn ang="0">
                  <a:pos x="78" y="218"/>
                </a:cxn>
                <a:cxn ang="0">
                  <a:pos x="72" y="214"/>
                </a:cxn>
                <a:cxn ang="0">
                  <a:pos x="60" y="200"/>
                </a:cxn>
                <a:cxn ang="0">
                  <a:pos x="56" y="188"/>
                </a:cxn>
                <a:cxn ang="0">
                  <a:pos x="56" y="186"/>
                </a:cxn>
                <a:cxn ang="0">
                  <a:pos x="60" y="182"/>
                </a:cxn>
                <a:cxn ang="0">
                  <a:pos x="52" y="178"/>
                </a:cxn>
                <a:cxn ang="0">
                  <a:pos x="54" y="172"/>
                </a:cxn>
                <a:cxn ang="0">
                  <a:pos x="52" y="158"/>
                </a:cxn>
                <a:cxn ang="0">
                  <a:pos x="46" y="136"/>
                </a:cxn>
                <a:cxn ang="0">
                  <a:pos x="48" y="128"/>
                </a:cxn>
                <a:cxn ang="0">
                  <a:pos x="44" y="122"/>
                </a:cxn>
                <a:cxn ang="0">
                  <a:pos x="42" y="114"/>
                </a:cxn>
                <a:cxn ang="0">
                  <a:pos x="46" y="108"/>
                </a:cxn>
                <a:cxn ang="0">
                  <a:pos x="42" y="104"/>
                </a:cxn>
                <a:cxn ang="0">
                  <a:pos x="28" y="80"/>
                </a:cxn>
                <a:cxn ang="0">
                  <a:pos x="24" y="64"/>
                </a:cxn>
                <a:cxn ang="0">
                  <a:pos x="18" y="48"/>
                </a:cxn>
                <a:cxn ang="0">
                  <a:pos x="0" y="28"/>
                </a:cxn>
                <a:cxn ang="0">
                  <a:pos x="0" y="20"/>
                </a:cxn>
                <a:cxn ang="0">
                  <a:pos x="0" y="12"/>
                </a:cxn>
                <a:cxn ang="0">
                  <a:pos x="10" y="0"/>
                </a:cxn>
              </a:cxnLst>
              <a:rect l="0" t="0" r="r" b="b"/>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4" name="Freeform 634"/>
            <p:cNvSpPr>
              <a:spLocks/>
            </p:cNvSpPr>
            <p:nvPr/>
          </p:nvSpPr>
          <p:spPr bwMode="ltGray">
            <a:xfrm>
              <a:off x="4175357" y="4703584"/>
              <a:ext cx="206971" cy="269895"/>
            </a:xfrm>
            <a:custGeom>
              <a:avLst/>
              <a:gdLst/>
              <a:ahLst/>
              <a:cxnLst>
                <a:cxn ang="0">
                  <a:pos x="138" y="4"/>
                </a:cxn>
                <a:cxn ang="0">
                  <a:pos x="142" y="19"/>
                </a:cxn>
                <a:cxn ang="0">
                  <a:pos x="125" y="51"/>
                </a:cxn>
                <a:cxn ang="0">
                  <a:pos x="125" y="63"/>
                </a:cxn>
                <a:cxn ang="0">
                  <a:pos x="129" y="65"/>
                </a:cxn>
                <a:cxn ang="0">
                  <a:pos x="119" y="74"/>
                </a:cxn>
                <a:cxn ang="0">
                  <a:pos x="119" y="88"/>
                </a:cxn>
                <a:cxn ang="0">
                  <a:pos x="110" y="89"/>
                </a:cxn>
                <a:cxn ang="0">
                  <a:pos x="106" y="93"/>
                </a:cxn>
                <a:cxn ang="0">
                  <a:pos x="102" y="103"/>
                </a:cxn>
                <a:cxn ang="0">
                  <a:pos x="95" y="110"/>
                </a:cxn>
                <a:cxn ang="0">
                  <a:pos x="93" y="126"/>
                </a:cxn>
                <a:cxn ang="0">
                  <a:pos x="89" y="131"/>
                </a:cxn>
                <a:cxn ang="0">
                  <a:pos x="83" y="139"/>
                </a:cxn>
                <a:cxn ang="0">
                  <a:pos x="74" y="147"/>
                </a:cxn>
                <a:cxn ang="0">
                  <a:pos x="68" y="150"/>
                </a:cxn>
                <a:cxn ang="0">
                  <a:pos x="66" y="154"/>
                </a:cxn>
                <a:cxn ang="0">
                  <a:pos x="57" y="158"/>
                </a:cxn>
                <a:cxn ang="0">
                  <a:pos x="59" y="143"/>
                </a:cxn>
                <a:cxn ang="0">
                  <a:pos x="49" y="145"/>
                </a:cxn>
                <a:cxn ang="0">
                  <a:pos x="47" y="150"/>
                </a:cxn>
                <a:cxn ang="0">
                  <a:pos x="32" y="150"/>
                </a:cxn>
                <a:cxn ang="0">
                  <a:pos x="27" y="145"/>
                </a:cxn>
                <a:cxn ang="0">
                  <a:pos x="23" y="148"/>
                </a:cxn>
                <a:cxn ang="0">
                  <a:pos x="17" y="148"/>
                </a:cxn>
                <a:cxn ang="0">
                  <a:pos x="9" y="141"/>
                </a:cxn>
                <a:cxn ang="0">
                  <a:pos x="4" y="137"/>
                </a:cxn>
                <a:cxn ang="0">
                  <a:pos x="0" y="131"/>
                </a:cxn>
                <a:cxn ang="0">
                  <a:pos x="11" y="110"/>
                </a:cxn>
                <a:cxn ang="0">
                  <a:pos x="49" y="19"/>
                </a:cxn>
                <a:cxn ang="0">
                  <a:pos x="110" y="0"/>
                </a:cxn>
                <a:cxn ang="0">
                  <a:pos x="138" y="4"/>
                </a:cxn>
              </a:cxnLst>
              <a:rect l="0" t="0" r="r" b="b"/>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5" name="Freeform 635"/>
            <p:cNvSpPr>
              <a:spLocks/>
            </p:cNvSpPr>
            <p:nvPr/>
          </p:nvSpPr>
          <p:spPr bwMode="ltGray">
            <a:xfrm>
              <a:off x="4175357" y="4702101"/>
              <a:ext cx="217102" cy="281759"/>
            </a:xfrm>
            <a:custGeom>
              <a:avLst/>
              <a:gdLst/>
              <a:ahLst/>
              <a:cxnLst>
                <a:cxn ang="0">
                  <a:pos x="146" y="4"/>
                </a:cxn>
                <a:cxn ang="0">
                  <a:pos x="150" y="20"/>
                </a:cxn>
                <a:cxn ang="0">
                  <a:pos x="132" y="54"/>
                </a:cxn>
                <a:cxn ang="0">
                  <a:pos x="132" y="66"/>
                </a:cxn>
                <a:cxn ang="0">
                  <a:pos x="136" y="68"/>
                </a:cxn>
                <a:cxn ang="0">
                  <a:pos x="126" y="78"/>
                </a:cxn>
                <a:cxn ang="0">
                  <a:pos x="126" y="92"/>
                </a:cxn>
                <a:cxn ang="0">
                  <a:pos x="116" y="94"/>
                </a:cxn>
                <a:cxn ang="0">
                  <a:pos x="112" y="98"/>
                </a:cxn>
                <a:cxn ang="0">
                  <a:pos x="108" y="108"/>
                </a:cxn>
                <a:cxn ang="0">
                  <a:pos x="100" y="116"/>
                </a:cxn>
                <a:cxn ang="0">
                  <a:pos x="98" y="132"/>
                </a:cxn>
                <a:cxn ang="0">
                  <a:pos x="94" y="138"/>
                </a:cxn>
                <a:cxn ang="0">
                  <a:pos x="88" y="146"/>
                </a:cxn>
                <a:cxn ang="0">
                  <a:pos x="78" y="154"/>
                </a:cxn>
                <a:cxn ang="0">
                  <a:pos x="72" y="158"/>
                </a:cxn>
                <a:cxn ang="0">
                  <a:pos x="70" y="162"/>
                </a:cxn>
                <a:cxn ang="0">
                  <a:pos x="60" y="166"/>
                </a:cxn>
                <a:cxn ang="0">
                  <a:pos x="62" y="150"/>
                </a:cxn>
                <a:cxn ang="0">
                  <a:pos x="52" y="152"/>
                </a:cxn>
                <a:cxn ang="0">
                  <a:pos x="50" y="158"/>
                </a:cxn>
                <a:cxn ang="0">
                  <a:pos x="34" y="158"/>
                </a:cxn>
                <a:cxn ang="0">
                  <a:pos x="28" y="152"/>
                </a:cxn>
                <a:cxn ang="0">
                  <a:pos x="24" y="156"/>
                </a:cxn>
                <a:cxn ang="0">
                  <a:pos x="18" y="156"/>
                </a:cxn>
                <a:cxn ang="0">
                  <a:pos x="10" y="148"/>
                </a:cxn>
                <a:cxn ang="0">
                  <a:pos x="4" y="144"/>
                </a:cxn>
                <a:cxn ang="0">
                  <a:pos x="0" y="138"/>
                </a:cxn>
                <a:cxn ang="0">
                  <a:pos x="12" y="116"/>
                </a:cxn>
                <a:cxn ang="0">
                  <a:pos x="52" y="20"/>
                </a:cxn>
                <a:cxn ang="0">
                  <a:pos x="116" y="0"/>
                </a:cxn>
                <a:cxn ang="0">
                  <a:pos x="146" y="4"/>
                </a:cxn>
              </a:cxnLst>
              <a:rect l="0" t="0" r="r" b="b"/>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6" name="Freeform 636"/>
            <p:cNvSpPr>
              <a:spLocks/>
            </p:cNvSpPr>
            <p:nvPr/>
          </p:nvSpPr>
          <p:spPr bwMode="ltGray">
            <a:xfrm>
              <a:off x="4120358" y="4736209"/>
              <a:ext cx="143287" cy="188333"/>
            </a:xfrm>
            <a:custGeom>
              <a:avLst/>
              <a:gdLst/>
              <a:ahLst/>
              <a:cxnLst>
                <a:cxn ang="0">
                  <a:pos x="17" y="28"/>
                </a:cxn>
                <a:cxn ang="0">
                  <a:pos x="15" y="35"/>
                </a:cxn>
                <a:cxn ang="0">
                  <a:pos x="13" y="41"/>
                </a:cxn>
                <a:cxn ang="0">
                  <a:pos x="11" y="48"/>
                </a:cxn>
                <a:cxn ang="0">
                  <a:pos x="7" y="54"/>
                </a:cxn>
                <a:cxn ang="0">
                  <a:pos x="7" y="47"/>
                </a:cxn>
                <a:cxn ang="0">
                  <a:pos x="0" y="54"/>
                </a:cxn>
                <a:cxn ang="0">
                  <a:pos x="9" y="65"/>
                </a:cxn>
                <a:cxn ang="0">
                  <a:pos x="13" y="76"/>
                </a:cxn>
                <a:cxn ang="0">
                  <a:pos x="24" y="93"/>
                </a:cxn>
                <a:cxn ang="0">
                  <a:pos x="37" y="110"/>
                </a:cxn>
                <a:cxn ang="0">
                  <a:pos x="44" y="104"/>
                </a:cxn>
                <a:cxn ang="0">
                  <a:pos x="52" y="110"/>
                </a:cxn>
                <a:cxn ang="0">
                  <a:pos x="52" y="97"/>
                </a:cxn>
                <a:cxn ang="0">
                  <a:pos x="54" y="86"/>
                </a:cxn>
                <a:cxn ang="0">
                  <a:pos x="65" y="88"/>
                </a:cxn>
                <a:cxn ang="0">
                  <a:pos x="70" y="82"/>
                </a:cxn>
                <a:cxn ang="0">
                  <a:pos x="74" y="84"/>
                </a:cxn>
                <a:cxn ang="0">
                  <a:pos x="70" y="89"/>
                </a:cxn>
                <a:cxn ang="0">
                  <a:pos x="80" y="89"/>
                </a:cxn>
                <a:cxn ang="0">
                  <a:pos x="89" y="88"/>
                </a:cxn>
                <a:cxn ang="0">
                  <a:pos x="89" y="101"/>
                </a:cxn>
                <a:cxn ang="0">
                  <a:pos x="93" y="101"/>
                </a:cxn>
                <a:cxn ang="0">
                  <a:pos x="94" y="95"/>
                </a:cxn>
                <a:cxn ang="0">
                  <a:pos x="98" y="88"/>
                </a:cxn>
                <a:cxn ang="0">
                  <a:pos x="98" y="82"/>
                </a:cxn>
                <a:cxn ang="0">
                  <a:pos x="98" y="75"/>
                </a:cxn>
                <a:cxn ang="0">
                  <a:pos x="100" y="71"/>
                </a:cxn>
                <a:cxn ang="0">
                  <a:pos x="98" y="65"/>
                </a:cxn>
                <a:cxn ang="0">
                  <a:pos x="94" y="63"/>
                </a:cxn>
                <a:cxn ang="0">
                  <a:pos x="94" y="52"/>
                </a:cxn>
                <a:cxn ang="0">
                  <a:pos x="89" y="52"/>
                </a:cxn>
                <a:cxn ang="0">
                  <a:pos x="89" y="45"/>
                </a:cxn>
                <a:cxn ang="0">
                  <a:pos x="93" y="37"/>
                </a:cxn>
                <a:cxn ang="0">
                  <a:pos x="98" y="39"/>
                </a:cxn>
                <a:cxn ang="0">
                  <a:pos x="96" y="32"/>
                </a:cxn>
                <a:cxn ang="0">
                  <a:pos x="94" y="26"/>
                </a:cxn>
                <a:cxn ang="0">
                  <a:pos x="81" y="28"/>
                </a:cxn>
                <a:cxn ang="0">
                  <a:pos x="76" y="22"/>
                </a:cxn>
                <a:cxn ang="0">
                  <a:pos x="85" y="0"/>
                </a:cxn>
                <a:cxn ang="0">
                  <a:pos x="26" y="2"/>
                </a:cxn>
                <a:cxn ang="0">
                  <a:pos x="17" y="28"/>
                </a:cxn>
              </a:cxnLst>
              <a:rect l="0" t="0" r="r" b="b"/>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7" name="Freeform 638"/>
            <p:cNvSpPr>
              <a:spLocks/>
            </p:cNvSpPr>
            <p:nvPr/>
          </p:nvSpPr>
          <p:spPr bwMode="ltGray">
            <a:xfrm>
              <a:off x="4118911" y="4734726"/>
              <a:ext cx="156314" cy="201680"/>
            </a:xfrm>
            <a:custGeom>
              <a:avLst/>
              <a:gdLst/>
              <a:ahLst/>
              <a:cxnLst>
                <a:cxn ang="0">
                  <a:pos x="18" y="30"/>
                </a:cxn>
                <a:cxn ang="0">
                  <a:pos x="16" y="38"/>
                </a:cxn>
                <a:cxn ang="0">
                  <a:pos x="14" y="44"/>
                </a:cxn>
                <a:cxn ang="0">
                  <a:pos x="12" y="52"/>
                </a:cxn>
                <a:cxn ang="0">
                  <a:pos x="8" y="58"/>
                </a:cxn>
                <a:cxn ang="0">
                  <a:pos x="8" y="50"/>
                </a:cxn>
                <a:cxn ang="0">
                  <a:pos x="0" y="58"/>
                </a:cxn>
                <a:cxn ang="0">
                  <a:pos x="10" y="70"/>
                </a:cxn>
                <a:cxn ang="0">
                  <a:pos x="14" y="82"/>
                </a:cxn>
                <a:cxn ang="0">
                  <a:pos x="26" y="100"/>
                </a:cxn>
                <a:cxn ang="0">
                  <a:pos x="40" y="118"/>
                </a:cxn>
                <a:cxn ang="0">
                  <a:pos x="48" y="112"/>
                </a:cxn>
                <a:cxn ang="0">
                  <a:pos x="56" y="118"/>
                </a:cxn>
                <a:cxn ang="0">
                  <a:pos x="56" y="104"/>
                </a:cxn>
                <a:cxn ang="0">
                  <a:pos x="58" y="92"/>
                </a:cxn>
                <a:cxn ang="0">
                  <a:pos x="70" y="94"/>
                </a:cxn>
                <a:cxn ang="0">
                  <a:pos x="76" y="88"/>
                </a:cxn>
                <a:cxn ang="0">
                  <a:pos x="80" y="90"/>
                </a:cxn>
                <a:cxn ang="0">
                  <a:pos x="76" y="96"/>
                </a:cxn>
                <a:cxn ang="0">
                  <a:pos x="86" y="96"/>
                </a:cxn>
                <a:cxn ang="0">
                  <a:pos x="96" y="94"/>
                </a:cxn>
                <a:cxn ang="0">
                  <a:pos x="96" y="108"/>
                </a:cxn>
                <a:cxn ang="0">
                  <a:pos x="100" y="108"/>
                </a:cxn>
                <a:cxn ang="0">
                  <a:pos x="102" y="102"/>
                </a:cxn>
                <a:cxn ang="0">
                  <a:pos x="106" y="94"/>
                </a:cxn>
                <a:cxn ang="0">
                  <a:pos x="106" y="88"/>
                </a:cxn>
                <a:cxn ang="0">
                  <a:pos x="106" y="80"/>
                </a:cxn>
                <a:cxn ang="0">
                  <a:pos x="108" y="76"/>
                </a:cxn>
                <a:cxn ang="0">
                  <a:pos x="106" y="70"/>
                </a:cxn>
                <a:cxn ang="0">
                  <a:pos x="102" y="68"/>
                </a:cxn>
                <a:cxn ang="0">
                  <a:pos x="102" y="56"/>
                </a:cxn>
                <a:cxn ang="0">
                  <a:pos x="96" y="56"/>
                </a:cxn>
                <a:cxn ang="0">
                  <a:pos x="96" y="48"/>
                </a:cxn>
                <a:cxn ang="0">
                  <a:pos x="100" y="40"/>
                </a:cxn>
                <a:cxn ang="0">
                  <a:pos x="106" y="42"/>
                </a:cxn>
                <a:cxn ang="0">
                  <a:pos x="104" y="34"/>
                </a:cxn>
                <a:cxn ang="0">
                  <a:pos x="102" y="28"/>
                </a:cxn>
                <a:cxn ang="0">
                  <a:pos x="88" y="30"/>
                </a:cxn>
                <a:cxn ang="0">
                  <a:pos x="82" y="24"/>
                </a:cxn>
                <a:cxn ang="0">
                  <a:pos x="92" y="0"/>
                </a:cxn>
                <a:cxn ang="0">
                  <a:pos x="28" y="2"/>
                </a:cxn>
                <a:cxn ang="0">
                  <a:pos x="18" y="30"/>
                </a:cxn>
              </a:cxnLst>
              <a:rect l="0" t="0" r="r" b="b"/>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8" name="Freeform 639"/>
            <p:cNvSpPr>
              <a:spLocks/>
            </p:cNvSpPr>
            <p:nvPr/>
          </p:nvSpPr>
          <p:spPr bwMode="ltGray">
            <a:xfrm>
              <a:off x="4144963" y="4739174"/>
              <a:ext cx="60789" cy="51904"/>
            </a:xfrm>
            <a:custGeom>
              <a:avLst/>
              <a:gdLst/>
              <a:ahLst/>
              <a:cxnLst>
                <a:cxn ang="0">
                  <a:pos x="42" y="2"/>
                </a:cxn>
                <a:cxn ang="0">
                  <a:pos x="36" y="12"/>
                </a:cxn>
                <a:cxn ang="0">
                  <a:pos x="34" y="30"/>
                </a:cxn>
                <a:cxn ang="0">
                  <a:pos x="0" y="28"/>
                </a:cxn>
                <a:cxn ang="0">
                  <a:pos x="2" y="18"/>
                </a:cxn>
                <a:cxn ang="0">
                  <a:pos x="4" y="10"/>
                </a:cxn>
                <a:cxn ang="0">
                  <a:pos x="10" y="0"/>
                </a:cxn>
                <a:cxn ang="0">
                  <a:pos x="42" y="2"/>
                </a:cxn>
              </a:cxnLst>
              <a:rect l="0" t="0" r="r" b="b"/>
              <a:pathLst>
                <a:path w="43" h="31">
                  <a:moveTo>
                    <a:pt x="42" y="2"/>
                  </a:moveTo>
                  <a:lnTo>
                    <a:pt x="36" y="12"/>
                  </a:lnTo>
                  <a:lnTo>
                    <a:pt x="34" y="30"/>
                  </a:lnTo>
                  <a:lnTo>
                    <a:pt x="0" y="28"/>
                  </a:lnTo>
                  <a:lnTo>
                    <a:pt x="2" y="18"/>
                  </a:lnTo>
                  <a:lnTo>
                    <a:pt x="4" y="10"/>
                  </a:lnTo>
                  <a:lnTo>
                    <a:pt x="10" y="0"/>
                  </a:lnTo>
                  <a:lnTo>
                    <a:pt x="4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09" name="Freeform 640"/>
            <p:cNvSpPr>
              <a:spLocks/>
            </p:cNvSpPr>
            <p:nvPr/>
          </p:nvSpPr>
          <p:spPr bwMode="ltGray">
            <a:xfrm>
              <a:off x="4451800" y="4144517"/>
              <a:ext cx="455915" cy="587243"/>
            </a:xfrm>
            <a:custGeom>
              <a:avLst/>
              <a:gdLst/>
              <a:ahLst/>
              <a:cxnLst>
                <a:cxn ang="0">
                  <a:pos x="277" y="4"/>
                </a:cxn>
                <a:cxn ang="0">
                  <a:pos x="289" y="16"/>
                </a:cxn>
                <a:cxn ang="0">
                  <a:pos x="296" y="33"/>
                </a:cxn>
                <a:cxn ang="0">
                  <a:pos x="298" y="61"/>
                </a:cxn>
                <a:cxn ang="0">
                  <a:pos x="310" y="80"/>
                </a:cxn>
                <a:cxn ang="0">
                  <a:pos x="312" y="94"/>
                </a:cxn>
                <a:cxn ang="0">
                  <a:pos x="293" y="115"/>
                </a:cxn>
                <a:cxn ang="0">
                  <a:pos x="283" y="143"/>
                </a:cxn>
                <a:cxn ang="0">
                  <a:pos x="285" y="166"/>
                </a:cxn>
                <a:cxn ang="0">
                  <a:pos x="275" y="184"/>
                </a:cxn>
                <a:cxn ang="0">
                  <a:pos x="259" y="195"/>
                </a:cxn>
                <a:cxn ang="0">
                  <a:pos x="256" y="213"/>
                </a:cxn>
                <a:cxn ang="0">
                  <a:pos x="242" y="225"/>
                </a:cxn>
                <a:cxn ang="0">
                  <a:pos x="240" y="252"/>
                </a:cxn>
                <a:cxn ang="0">
                  <a:pos x="228" y="260"/>
                </a:cxn>
                <a:cxn ang="0">
                  <a:pos x="220" y="262"/>
                </a:cxn>
                <a:cxn ang="0">
                  <a:pos x="228" y="272"/>
                </a:cxn>
                <a:cxn ang="0">
                  <a:pos x="238" y="280"/>
                </a:cxn>
                <a:cxn ang="0">
                  <a:pos x="256" y="311"/>
                </a:cxn>
                <a:cxn ang="0">
                  <a:pos x="267" y="326"/>
                </a:cxn>
                <a:cxn ang="0">
                  <a:pos x="263" y="324"/>
                </a:cxn>
                <a:cxn ang="0">
                  <a:pos x="259" y="321"/>
                </a:cxn>
                <a:cxn ang="0">
                  <a:pos x="248" y="323"/>
                </a:cxn>
                <a:cxn ang="0">
                  <a:pos x="217" y="338"/>
                </a:cxn>
                <a:cxn ang="0">
                  <a:pos x="199" y="346"/>
                </a:cxn>
                <a:cxn ang="0">
                  <a:pos x="187" y="338"/>
                </a:cxn>
                <a:cxn ang="0">
                  <a:pos x="178" y="346"/>
                </a:cxn>
                <a:cxn ang="0">
                  <a:pos x="172" y="342"/>
                </a:cxn>
                <a:cxn ang="0">
                  <a:pos x="162" y="332"/>
                </a:cxn>
                <a:cxn ang="0">
                  <a:pos x="156" y="324"/>
                </a:cxn>
                <a:cxn ang="0">
                  <a:pos x="146" y="330"/>
                </a:cxn>
                <a:cxn ang="0">
                  <a:pos x="140" y="328"/>
                </a:cxn>
                <a:cxn ang="0">
                  <a:pos x="115" y="307"/>
                </a:cxn>
                <a:cxn ang="0">
                  <a:pos x="0" y="178"/>
                </a:cxn>
                <a:cxn ang="0">
                  <a:pos x="94" y="0"/>
                </a:cxn>
              </a:cxnLst>
              <a:rect l="0" t="0" r="r" b="b"/>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0" name="Freeform 641"/>
            <p:cNvSpPr>
              <a:spLocks/>
            </p:cNvSpPr>
            <p:nvPr/>
          </p:nvSpPr>
          <p:spPr bwMode="ltGray">
            <a:xfrm>
              <a:off x="4448906" y="4143034"/>
              <a:ext cx="467493" cy="602073"/>
            </a:xfrm>
            <a:custGeom>
              <a:avLst/>
              <a:gdLst/>
              <a:ahLst/>
              <a:cxnLst>
                <a:cxn ang="0">
                  <a:pos x="284" y="4"/>
                </a:cxn>
                <a:cxn ang="0">
                  <a:pos x="296" y="16"/>
                </a:cxn>
                <a:cxn ang="0">
                  <a:pos x="304" y="34"/>
                </a:cxn>
                <a:cxn ang="0">
                  <a:pos x="306" y="62"/>
                </a:cxn>
                <a:cxn ang="0">
                  <a:pos x="318" y="82"/>
                </a:cxn>
                <a:cxn ang="0">
                  <a:pos x="320" y="96"/>
                </a:cxn>
                <a:cxn ang="0">
                  <a:pos x="300" y="118"/>
                </a:cxn>
                <a:cxn ang="0">
                  <a:pos x="290" y="146"/>
                </a:cxn>
                <a:cxn ang="0">
                  <a:pos x="292" y="170"/>
                </a:cxn>
                <a:cxn ang="0">
                  <a:pos x="282" y="188"/>
                </a:cxn>
                <a:cxn ang="0">
                  <a:pos x="266" y="200"/>
                </a:cxn>
                <a:cxn ang="0">
                  <a:pos x="262" y="218"/>
                </a:cxn>
                <a:cxn ang="0">
                  <a:pos x="248" y="230"/>
                </a:cxn>
                <a:cxn ang="0">
                  <a:pos x="246" y="258"/>
                </a:cxn>
                <a:cxn ang="0">
                  <a:pos x="234" y="266"/>
                </a:cxn>
                <a:cxn ang="0">
                  <a:pos x="226" y="268"/>
                </a:cxn>
                <a:cxn ang="0">
                  <a:pos x="234" y="278"/>
                </a:cxn>
                <a:cxn ang="0">
                  <a:pos x="244" y="286"/>
                </a:cxn>
                <a:cxn ang="0">
                  <a:pos x="262" y="318"/>
                </a:cxn>
                <a:cxn ang="0">
                  <a:pos x="274" y="334"/>
                </a:cxn>
                <a:cxn ang="0">
                  <a:pos x="270" y="332"/>
                </a:cxn>
                <a:cxn ang="0">
                  <a:pos x="266" y="328"/>
                </a:cxn>
                <a:cxn ang="0">
                  <a:pos x="254" y="330"/>
                </a:cxn>
                <a:cxn ang="0">
                  <a:pos x="222" y="346"/>
                </a:cxn>
                <a:cxn ang="0">
                  <a:pos x="204" y="354"/>
                </a:cxn>
                <a:cxn ang="0">
                  <a:pos x="192" y="346"/>
                </a:cxn>
                <a:cxn ang="0">
                  <a:pos x="182" y="354"/>
                </a:cxn>
                <a:cxn ang="0">
                  <a:pos x="176" y="350"/>
                </a:cxn>
                <a:cxn ang="0">
                  <a:pos x="166" y="340"/>
                </a:cxn>
                <a:cxn ang="0">
                  <a:pos x="160" y="332"/>
                </a:cxn>
                <a:cxn ang="0">
                  <a:pos x="150" y="338"/>
                </a:cxn>
                <a:cxn ang="0">
                  <a:pos x="144" y="336"/>
                </a:cxn>
                <a:cxn ang="0">
                  <a:pos x="118" y="314"/>
                </a:cxn>
                <a:cxn ang="0">
                  <a:pos x="0" y="182"/>
                </a:cxn>
                <a:cxn ang="0">
                  <a:pos x="96" y="0"/>
                </a:cxn>
              </a:cxnLst>
              <a:rect l="0" t="0" r="r" b="b"/>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1" name="Freeform 642"/>
            <p:cNvSpPr>
              <a:spLocks/>
            </p:cNvSpPr>
            <p:nvPr/>
          </p:nvSpPr>
          <p:spPr bwMode="ltGray">
            <a:xfrm>
              <a:off x="4276671" y="4498938"/>
              <a:ext cx="334338" cy="219475"/>
            </a:xfrm>
            <a:custGeom>
              <a:avLst/>
              <a:gdLst/>
              <a:ahLst/>
              <a:cxnLst>
                <a:cxn ang="0">
                  <a:pos x="158" y="2"/>
                </a:cxn>
                <a:cxn ang="0">
                  <a:pos x="168" y="15"/>
                </a:cxn>
                <a:cxn ang="0">
                  <a:pos x="168" y="28"/>
                </a:cxn>
                <a:cxn ang="0">
                  <a:pos x="170" y="41"/>
                </a:cxn>
                <a:cxn ang="0">
                  <a:pos x="178" y="43"/>
                </a:cxn>
                <a:cxn ang="0">
                  <a:pos x="180" y="47"/>
                </a:cxn>
                <a:cxn ang="0">
                  <a:pos x="186" y="49"/>
                </a:cxn>
                <a:cxn ang="0">
                  <a:pos x="193" y="53"/>
                </a:cxn>
                <a:cxn ang="0">
                  <a:pos x="197" y="56"/>
                </a:cxn>
                <a:cxn ang="0">
                  <a:pos x="199" y="60"/>
                </a:cxn>
                <a:cxn ang="0">
                  <a:pos x="197" y="64"/>
                </a:cxn>
                <a:cxn ang="0">
                  <a:pos x="213" y="75"/>
                </a:cxn>
                <a:cxn ang="0">
                  <a:pos x="216" y="83"/>
                </a:cxn>
                <a:cxn ang="0">
                  <a:pos x="218" y="90"/>
                </a:cxn>
                <a:cxn ang="0">
                  <a:pos x="226" y="92"/>
                </a:cxn>
                <a:cxn ang="0">
                  <a:pos x="230" y="98"/>
                </a:cxn>
                <a:cxn ang="0">
                  <a:pos x="222" y="96"/>
                </a:cxn>
                <a:cxn ang="0">
                  <a:pos x="218" y="98"/>
                </a:cxn>
                <a:cxn ang="0">
                  <a:pos x="213" y="100"/>
                </a:cxn>
                <a:cxn ang="0">
                  <a:pos x="207" y="100"/>
                </a:cxn>
                <a:cxn ang="0">
                  <a:pos x="197" y="100"/>
                </a:cxn>
                <a:cxn ang="0">
                  <a:pos x="193" y="104"/>
                </a:cxn>
                <a:cxn ang="0">
                  <a:pos x="184" y="105"/>
                </a:cxn>
                <a:cxn ang="0">
                  <a:pos x="176" y="105"/>
                </a:cxn>
                <a:cxn ang="0">
                  <a:pos x="172" y="105"/>
                </a:cxn>
                <a:cxn ang="0">
                  <a:pos x="166" y="107"/>
                </a:cxn>
                <a:cxn ang="0">
                  <a:pos x="158" y="105"/>
                </a:cxn>
                <a:cxn ang="0">
                  <a:pos x="149" y="105"/>
                </a:cxn>
                <a:cxn ang="0">
                  <a:pos x="147" y="113"/>
                </a:cxn>
                <a:cxn ang="0">
                  <a:pos x="141" y="117"/>
                </a:cxn>
                <a:cxn ang="0">
                  <a:pos x="133" y="115"/>
                </a:cxn>
                <a:cxn ang="0">
                  <a:pos x="120" y="111"/>
                </a:cxn>
                <a:cxn ang="0">
                  <a:pos x="110" y="109"/>
                </a:cxn>
                <a:cxn ang="0">
                  <a:pos x="106" y="105"/>
                </a:cxn>
                <a:cxn ang="0">
                  <a:pos x="101" y="102"/>
                </a:cxn>
                <a:cxn ang="0">
                  <a:pos x="97" y="100"/>
                </a:cxn>
                <a:cxn ang="0">
                  <a:pos x="91" y="100"/>
                </a:cxn>
                <a:cxn ang="0">
                  <a:pos x="81" y="113"/>
                </a:cxn>
                <a:cxn ang="0">
                  <a:pos x="79" y="119"/>
                </a:cxn>
                <a:cxn ang="0">
                  <a:pos x="73" y="122"/>
                </a:cxn>
                <a:cxn ang="0">
                  <a:pos x="62" y="120"/>
                </a:cxn>
                <a:cxn ang="0">
                  <a:pos x="46" y="119"/>
                </a:cxn>
                <a:cxn ang="0">
                  <a:pos x="35" y="128"/>
                </a:cxn>
                <a:cxn ang="0">
                  <a:pos x="17" y="128"/>
                </a:cxn>
                <a:cxn ang="0">
                  <a:pos x="0" y="73"/>
                </a:cxn>
                <a:cxn ang="0">
                  <a:pos x="58" y="30"/>
                </a:cxn>
                <a:cxn ang="0">
                  <a:pos x="143" y="0"/>
                </a:cxn>
                <a:cxn ang="0">
                  <a:pos x="158" y="2"/>
                </a:cxn>
              </a:cxnLst>
              <a:rect l="0" t="0" r="r" b="b"/>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2" name="Freeform 643"/>
            <p:cNvSpPr>
              <a:spLocks/>
            </p:cNvSpPr>
            <p:nvPr/>
          </p:nvSpPr>
          <p:spPr bwMode="ltGray">
            <a:xfrm>
              <a:off x="4275224" y="4498938"/>
              <a:ext cx="344469" cy="232822"/>
            </a:xfrm>
            <a:custGeom>
              <a:avLst/>
              <a:gdLst/>
              <a:ahLst/>
              <a:cxnLst>
                <a:cxn ang="0">
                  <a:pos x="164" y="2"/>
                </a:cxn>
                <a:cxn ang="0">
                  <a:pos x="174" y="16"/>
                </a:cxn>
                <a:cxn ang="0">
                  <a:pos x="174" y="30"/>
                </a:cxn>
                <a:cxn ang="0">
                  <a:pos x="176" y="44"/>
                </a:cxn>
                <a:cxn ang="0">
                  <a:pos x="184" y="46"/>
                </a:cxn>
                <a:cxn ang="0">
                  <a:pos x="186" y="50"/>
                </a:cxn>
                <a:cxn ang="0">
                  <a:pos x="192" y="52"/>
                </a:cxn>
                <a:cxn ang="0">
                  <a:pos x="200" y="56"/>
                </a:cxn>
                <a:cxn ang="0">
                  <a:pos x="204" y="60"/>
                </a:cxn>
                <a:cxn ang="0">
                  <a:pos x="206" y="64"/>
                </a:cxn>
                <a:cxn ang="0">
                  <a:pos x="204" y="68"/>
                </a:cxn>
                <a:cxn ang="0">
                  <a:pos x="220" y="80"/>
                </a:cxn>
                <a:cxn ang="0">
                  <a:pos x="224" y="88"/>
                </a:cxn>
                <a:cxn ang="0">
                  <a:pos x="226" y="96"/>
                </a:cxn>
                <a:cxn ang="0">
                  <a:pos x="234" y="98"/>
                </a:cxn>
                <a:cxn ang="0">
                  <a:pos x="238" y="104"/>
                </a:cxn>
                <a:cxn ang="0">
                  <a:pos x="230" y="102"/>
                </a:cxn>
                <a:cxn ang="0">
                  <a:pos x="226" y="104"/>
                </a:cxn>
                <a:cxn ang="0">
                  <a:pos x="220" y="106"/>
                </a:cxn>
                <a:cxn ang="0">
                  <a:pos x="214" y="106"/>
                </a:cxn>
                <a:cxn ang="0">
                  <a:pos x="204" y="106"/>
                </a:cxn>
                <a:cxn ang="0">
                  <a:pos x="200" y="110"/>
                </a:cxn>
                <a:cxn ang="0">
                  <a:pos x="190" y="112"/>
                </a:cxn>
                <a:cxn ang="0">
                  <a:pos x="182" y="112"/>
                </a:cxn>
                <a:cxn ang="0">
                  <a:pos x="178" y="112"/>
                </a:cxn>
                <a:cxn ang="0">
                  <a:pos x="172" y="114"/>
                </a:cxn>
                <a:cxn ang="0">
                  <a:pos x="164" y="112"/>
                </a:cxn>
                <a:cxn ang="0">
                  <a:pos x="154" y="112"/>
                </a:cxn>
                <a:cxn ang="0">
                  <a:pos x="152" y="120"/>
                </a:cxn>
                <a:cxn ang="0">
                  <a:pos x="146" y="124"/>
                </a:cxn>
                <a:cxn ang="0">
                  <a:pos x="138" y="122"/>
                </a:cxn>
                <a:cxn ang="0">
                  <a:pos x="124" y="118"/>
                </a:cxn>
                <a:cxn ang="0">
                  <a:pos x="114" y="116"/>
                </a:cxn>
                <a:cxn ang="0">
                  <a:pos x="110" y="112"/>
                </a:cxn>
                <a:cxn ang="0">
                  <a:pos x="104" y="108"/>
                </a:cxn>
                <a:cxn ang="0">
                  <a:pos x="100" y="106"/>
                </a:cxn>
                <a:cxn ang="0">
                  <a:pos x="94" y="106"/>
                </a:cxn>
                <a:cxn ang="0">
                  <a:pos x="84" y="120"/>
                </a:cxn>
                <a:cxn ang="0">
                  <a:pos x="82" y="126"/>
                </a:cxn>
                <a:cxn ang="0">
                  <a:pos x="76" y="130"/>
                </a:cxn>
                <a:cxn ang="0">
                  <a:pos x="64" y="128"/>
                </a:cxn>
                <a:cxn ang="0">
                  <a:pos x="48" y="126"/>
                </a:cxn>
                <a:cxn ang="0">
                  <a:pos x="36" y="136"/>
                </a:cxn>
                <a:cxn ang="0">
                  <a:pos x="18" y="136"/>
                </a:cxn>
                <a:cxn ang="0">
                  <a:pos x="0" y="78"/>
                </a:cxn>
                <a:cxn ang="0">
                  <a:pos x="60" y="32"/>
                </a:cxn>
                <a:cxn ang="0">
                  <a:pos x="148" y="0"/>
                </a:cxn>
                <a:cxn ang="0">
                  <a:pos x="164" y="2"/>
                </a:cxn>
              </a:cxnLst>
              <a:rect l="0" t="0" r="r" b="b"/>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3" name="Freeform 644"/>
            <p:cNvSpPr>
              <a:spLocks/>
            </p:cNvSpPr>
            <p:nvPr/>
          </p:nvSpPr>
          <p:spPr bwMode="ltGray">
            <a:xfrm>
              <a:off x="4260750" y="4094097"/>
              <a:ext cx="282232" cy="502716"/>
            </a:xfrm>
            <a:custGeom>
              <a:avLst/>
              <a:gdLst/>
              <a:ahLst/>
              <a:cxnLst>
                <a:cxn ang="0">
                  <a:pos x="194" y="86"/>
                </a:cxn>
                <a:cxn ang="0">
                  <a:pos x="192" y="132"/>
                </a:cxn>
                <a:cxn ang="0">
                  <a:pos x="186" y="132"/>
                </a:cxn>
                <a:cxn ang="0">
                  <a:pos x="181" y="136"/>
                </a:cxn>
                <a:cxn ang="0">
                  <a:pos x="177" y="134"/>
                </a:cxn>
                <a:cxn ang="0">
                  <a:pos x="169" y="132"/>
                </a:cxn>
                <a:cxn ang="0">
                  <a:pos x="165" y="134"/>
                </a:cxn>
                <a:cxn ang="0">
                  <a:pos x="163" y="138"/>
                </a:cxn>
                <a:cxn ang="0">
                  <a:pos x="163" y="142"/>
                </a:cxn>
                <a:cxn ang="0">
                  <a:pos x="161" y="152"/>
                </a:cxn>
                <a:cxn ang="0">
                  <a:pos x="159" y="162"/>
                </a:cxn>
                <a:cxn ang="0">
                  <a:pos x="161" y="166"/>
                </a:cxn>
                <a:cxn ang="0">
                  <a:pos x="158" y="173"/>
                </a:cxn>
                <a:cxn ang="0">
                  <a:pos x="152" y="183"/>
                </a:cxn>
                <a:cxn ang="0">
                  <a:pos x="152" y="195"/>
                </a:cxn>
                <a:cxn ang="0">
                  <a:pos x="150" y="201"/>
                </a:cxn>
                <a:cxn ang="0">
                  <a:pos x="154" y="204"/>
                </a:cxn>
                <a:cxn ang="0">
                  <a:pos x="158" y="204"/>
                </a:cxn>
                <a:cxn ang="0">
                  <a:pos x="161" y="208"/>
                </a:cxn>
                <a:cxn ang="0">
                  <a:pos x="161" y="222"/>
                </a:cxn>
                <a:cxn ang="0">
                  <a:pos x="167" y="226"/>
                </a:cxn>
                <a:cxn ang="0">
                  <a:pos x="171" y="228"/>
                </a:cxn>
                <a:cxn ang="0">
                  <a:pos x="169" y="236"/>
                </a:cxn>
                <a:cxn ang="0">
                  <a:pos x="129" y="261"/>
                </a:cxn>
                <a:cxn ang="0">
                  <a:pos x="104" y="269"/>
                </a:cxn>
                <a:cxn ang="0">
                  <a:pos x="96" y="267"/>
                </a:cxn>
                <a:cxn ang="0">
                  <a:pos x="94" y="271"/>
                </a:cxn>
                <a:cxn ang="0">
                  <a:pos x="94" y="277"/>
                </a:cxn>
                <a:cxn ang="0">
                  <a:pos x="88" y="278"/>
                </a:cxn>
                <a:cxn ang="0">
                  <a:pos x="75" y="278"/>
                </a:cxn>
                <a:cxn ang="0">
                  <a:pos x="67" y="282"/>
                </a:cxn>
                <a:cxn ang="0">
                  <a:pos x="67" y="286"/>
                </a:cxn>
                <a:cxn ang="0">
                  <a:pos x="54" y="290"/>
                </a:cxn>
                <a:cxn ang="0">
                  <a:pos x="50" y="286"/>
                </a:cxn>
                <a:cxn ang="0">
                  <a:pos x="44" y="292"/>
                </a:cxn>
                <a:cxn ang="0">
                  <a:pos x="42" y="296"/>
                </a:cxn>
                <a:cxn ang="0">
                  <a:pos x="27" y="290"/>
                </a:cxn>
                <a:cxn ang="0">
                  <a:pos x="0" y="240"/>
                </a:cxn>
                <a:cxn ang="0">
                  <a:pos x="6" y="123"/>
                </a:cxn>
                <a:cxn ang="0">
                  <a:pos x="65" y="0"/>
                </a:cxn>
                <a:cxn ang="0">
                  <a:pos x="194" y="86"/>
                </a:cxn>
              </a:cxnLst>
              <a:rect l="0" t="0" r="r" b="b"/>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4" name="Freeform 645"/>
            <p:cNvSpPr>
              <a:spLocks/>
            </p:cNvSpPr>
            <p:nvPr/>
          </p:nvSpPr>
          <p:spPr bwMode="ltGray">
            <a:xfrm>
              <a:off x="4259302" y="4092613"/>
              <a:ext cx="290918" cy="516063"/>
            </a:xfrm>
            <a:custGeom>
              <a:avLst/>
              <a:gdLst/>
              <a:ahLst/>
              <a:cxnLst>
                <a:cxn ang="0">
                  <a:pos x="202" y="88"/>
                </a:cxn>
                <a:cxn ang="0">
                  <a:pos x="200" y="136"/>
                </a:cxn>
                <a:cxn ang="0">
                  <a:pos x="194" y="136"/>
                </a:cxn>
                <a:cxn ang="0">
                  <a:pos x="188" y="140"/>
                </a:cxn>
                <a:cxn ang="0">
                  <a:pos x="184" y="138"/>
                </a:cxn>
                <a:cxn ang="0">
                  <a:pos x="176" y="136"/>
                </a:cxn>
                <a:cxn ang="0">
                  <a:pos x="172" y="138"/>
                </a:cxn>
                <a:cxn ang="0">
                  <a:pos x="170" y="142"/>
                </a:cxn>
                <a:cxn ang="0">
                  <a:pos x="170" y="146"/>
                </a:cxn>
                <a:cxn ang="0">
                  <a:pos x="168" y="156"/>
                </a:cxn>
                <a:cxn ang="0">
                  <a:pos x="166" y="166"/>
                </a:cxn>
                <a:cxn ang="0">
                  <a:pos x="168" y="170"/>
                </a:cxn>
                <a:cxn ang="0">
                  <a:pos x="164" y="178"/>
                </a:cxn>
                <a:cxn ang="0">
                  <a:pos x="158" y="188"/>
                </a:cxn>
                <a:cxn ang="0">
                  <a:pos x="158" y="200"/>
                </a:cxn>
                <a:cxn ang="0">
                  <a:pos x="156" y="206"/>
                </a:cxn>
                <a:cxn ang="0">
                  <a:pos x="160" y="210"/>
                </a:cxn>
                <a:cxn ang="0">
                  <a:pos x="164" y="210"/>
                </a:cxn>
                <a:cxn ang="0">
                  <a:pos x="168" y="214"/>
                </a:cxn>
                <a:cxn ang="0">
                  <a:pos x="168" y="228"/>
                </a:cxn>
                <a:cxn ang="0">
                  <a:pos x="174" y="232"/>
                </a:cxn>
                <a:cxn ang="0">
                  <a:pos x="178" y="234"/>
                </a:cxn>
                <a:cxn ang="0">
                  <a:pos x="176" y="242"/>
                </a:cxn>
                <a:cxn ang="0">
                  <a:pos x="134" y="268"/>
                </a:cxn>
                <a:cxn ang="0">
                  <a:pos x="108" y="276"/>
                </a:cxn>
                <a:cxn ang="0">
                  <a:pos x="100" y="274"/>
                </a:cxn>
                <a:cxn ang="0">
                  <a:pos x="98" y="278"/>
                </a:cxn>
                <a:cxn ang="0">
                  <a:pos x="98" y="284"/>
                </a:cxn>
                <a:cxn ang="0">
                  <a:pos x="92" y="286"/>
                </a:cxn>
                <a:cxn ang="0">
                  <a:pos x="78" y="286"/>
                </a:cxn>
                <a:cxn ang="0">
                  <a:pos x="70" y="290"/>
                </a:cxn>
                <a:cxn ang="0">
                  <a:pos x="70" y="294"/>
                </a:cxn>
                <a:cxn ang="0">
                  <a:pos x="56" y="298"/>
                </a:cxn>
                <a:cxn ang="0">
                  <a:pos x="52" y="294"/>
                </a:cxn>
                <a:cxn ang="0">
                  <a:pos x="46" y="300"/>
                </a:cxn>
                <a:cxn ang="0">
                  <a:pos x="44" y="304"/>
                </a:cxn>
                <a:cxn ang="0">
                  <a:pos x="28" y="298"/>
                </a:cxn>
                <a:cxn ang="0">
                  <a:pos x="0" y="246"/>
                </a:cxn>
                <a:cxn ang="0">
                  <a:pos x="6" y="126"/>
                </a:cxn>
                <a:cxn ang="0">
                  <a:pos x="68" y="0"/>
                </a:cxn>
                <a:cxn ang="0">
                  <a:pos x="202" y="88"/>
                </a:cxn>
              </a:cxnLst>
              <a:rect l="0" t="0" r="r" b="b"/>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5" name="Freeform 646"/>
            <p:cNvSpPr>
              <a:spLocks/>
            </p:cNvSpPr>
            <p:nvPr/>
          </p:nvSpPr>
          <p:spPr bwMode="ltGray">
            <a:xfrm>
              <a:off x="4124699" y="4424792"/>
              <a:ext cx="204076" cy="352939"/>
            </a:xfrm>
            <a:custGeom>
              <a:avLst/>
              <a:gdLst/>
              <a:ahLst/>
              <a:cxnLst>
                <a:cxn ang="0">
                  <a:pos x="108" y="0"/>
                </a:cxn>
                <a:cxn ang="0">
                  <a:pos x="116" y="2"/>
                </a:cxn>
                <a:cxn ang="0">
                  <a:pos x="118" y="6"/>
                </a:cxn>
                <a:cxn ang="0">
                  <a:pos x="122" y="6"/>
                </a:cxn>
                <a:cxn ang="0">
                  <a:pos x="130" y="18"/>
                </a:cxn>
                <a:cxn ang="0">
                  <a:pos x="132" y="24"/>
                </a:cxn>
                <a:cxn ang="0">
                  <a:pos x="128" y="34"/>
                </a:cxn>
                <a:cxn ang="0">
                  <a:pos x="130" y="42"/>
                </a:cxn>
                <a:cxn ang="0">
                  <a:pos x="130" y="46"/>
                </a:cxn>
                <a:cxn ang="0">
                  <a:pos x="130" y="56"/>
                </a:cxn>
                <a:cxn ang="0">
                  <a:pos x="110" y="54"/>
                </a:cxn>
                <a:cxn ang="0">
                  <a:pos x="108" y="62"/>
                </a:cxn>
                <a:cxn ang="0">
                  <a:pos x="138" y="94"/>
                </a:cxn>
                <a:cxn ang="0">
                  <a:pos x="134" y="102"/>
                </a:cxn>
                <a:cxn ang="0">
                  <a:pos x="130" y="106"/>
                </a:cxn>
                <a:cxn ang="0">
                  <a:pos x="128" y="116"/>
                </a:cxn>
                <a:cxn ang="0">
                  <a:pos x="124" y="120"/>
                </a:cxn>
                <a:cxn ang="0">
                  <a:pos x="122" y="126"/>
                </a:cxn>
                <a:cxn ang="0">
                  <a:pos x="116" y="130"/>
                </a:cxn>
                <a:cxn ang="0">
                  <a:pos x="114" y="138"/>
                </a:cxn>
                <a:cxn ang="0">
                  <a:pos x="114" y="142"/>
                </a:cxn>
                <a:cxn ang="0">
                  <a:pos x="116" y="150"/>
                </a:cxn>
                <a:cxn ang="0">
                  <a:pos x="122" y="158"/>
                </a:cxn>
                <a:cxn ang="0">
                  <a:pos x="124" y="166"/>
                </a:cxn>
                <a:cxn ang="0">
                  <a:pos x="128" y="176"/>
                </a:cxn>
                <a:cxn ang="0">
                  <a:pos x="132" y="180"/>
                </a:cxn>
                <a:cxn ang="0">
                  <a:pos x="138" y="186"/>
                </a:cxn>
                <a:cxn ang="0">
                  <a:pos x="136" y="200"/>
                </a:cxn>
                <a:cxn ang="0">
                  <a:pos x="140" y="204"/>
                </a:cxn>
                <a:cxn ang="0">
                  <a:pos x="138" y="208"/>
                </a:cxn>
                <a:cxn ang="0">
                  <a:pos x="130" y="204"/>
                </a:cxn>
                <a:cxn ang="0">
                  <a:pos x="122" y="202"/>
                </a:cxn>
                <a:cxn ang="0">
                  <a:pos x="118" y="202"/>
                </a:cxn>
                <a:cxn ang="0">
                  <a:pos x="110" y="200"/>
                </a:cxn>
                <a:cxn ang="0">
                  <a:pos x="110" y="196"/>
                </a:cxn>
                <a:cxn ang="0">
                  <a:pos x="106" y="196"/>
                </a:cxn>
                <a:cxn ang="0">
                  <a:pos x="104" y="198"/>
                </a:cxn>
                <a:cxn ang="0">
                  <a:pos x="86" y="198"/>
                </a:cxn>
                <a:cxn ang="0">
                  <a:pos x="84" y="192"/>
                </a:cxn>
                <a:cxn ang="0">
                  <a:pos x="80" y="192"/>
                </a:cxn>
                <a:cxn ang="0">
                  <a:pos x="76" y="194"/>
                </a:cxn>
                <a:cxn ang="0">
                  <a:pos x="68" y="194"/>
                </a:cxn>
                <a:cxn ang="0">
                  <a:pos x="62" y="194"/>
                </a:cxn>
                <a:cxn ang="0">
                  <a:pos x="58" y="192"/>
                </a:cxn>
                <a:cxn ang="0">
                  <a:pos x="52" y="194"/>
                </a:cxn>
                <a:cxn ang="0">
                  <a:pos x="34" y="194"/>
                </a:cxn>
                <a:cxn ang="0">
                  <a:pos x="28" y="196"/>
                </a:cxn>
                <a:cxn ang="0">
                  <a:pos x="24" y="192"/>
                </a:cxn>
                <a:cxn ang="0">
                  <a:pos x="22" y="186"/>
                </a:cxn>
                <a:cxn ang="0">
                  <a:pos x="24" y="182"/>
                </a:cxn>
                <a:cxn ang="0">
                  <a:pos x="26" y="174"/>
                </a:cxn>
                <a:cxn ang="0">
                  <a:pos x="22" y="168"/>
                </a:cxn>
                <a:cxn ang="0">
                  <a:pos x="20" y="166"/>
                </a:cxn>
                <a:cxn ang="0">
                  <a:pos x="20" y="162"/>
                </a:cxn>
                <a:cxn ang="0">
                  <a:pos x="12" y="158"/>
                </a:cxn>
                <a:cxn ang="0">
                  <a:pos x="4" y="152"/>
                </a:cxn>
                <a:cxn ang="0">
                  <a:pos x="0" y="142"/>
                </a:cxn>
                <a:cxn ang="0">
                  <a:pos x="20" y="96"/>
                </a:cxn>
                <a:cxn ang="0">
                  <a:pos x="108" y="0"/>
                </a:cxn>
              </a:cxnLst>
              <a:rect l="0" t="0" r="r" b="b"/>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6" name="Freeform 647"/>
            <p:cNvSpPr>
              <a:spLocks/>
            </p:cNvSpPr>
            <p:nvPr/>
          </p:nvSpPr>
          <p:spPr bwMode="ltGray">
            <a:xfrm>
              <a:off x="3974175" y="4369924"/>
              <a:ext cx="328548" cy="308452"/>
            </a:xfrm>
            <a:custGeom>
              <a:avLst/>
              <a:gdLst/>
              <a:ahLst/>
              <a:cxnLst>
                <a:cxn ang="0">
                  <a:pos x="208" y="20"/>
                </a:cxn>
                <a:cxn ang="0">
                  <a:pos x="216" y="26"/>
                </a:cxn>
                <a:cxn ang="0">
                  <a:pos x="220" y="32"/>
                </a:cxn>
                <a:cxn ang="0">
                  <a:pos x="220" y="40"/>
                </a:cxn>
                <a:cxn ang="0">
                  <a:pos x="224" y="44"/>
                </a:cxn>
                <a:cxn ang="0">
                  <a:pos x="228" y="50"/>
                </a:cxn>
                <a:cxn ang="0">
                  <a:pos x="228" y="56"/>
                </a:cxn>
                <a:cxn ang="0">
                  <a:pos x="224" y="60"/>
                </a:cxn>
                <a:cxn ang="0">
                  <a:pos x="220" y="64"/>
                </a:cxn>
                <a:cxn ang="0">
                  <a:pos x="212" y="72"/>
                </a:cxn>
                <a:cxn ang="0">
                  <a:pos x="212" y="74"/>
                </a:cxn>
                <a:cxn ang="0">
                  <a:pos x="206" y="82"/>
                </a:cxn>
                <a:cxn ang="0">
                  <a:pos x="204" y="86"/>
                </a:cxn>
                <a:cxn ang="0">
                  <a:pos x="204" y="90"/>
                </a:cxn>
                <a:cxn ang="0">
                  <a:pos x="196" y="98"/>
                </a:cxn>
                <a:cxn ang="0">
                  <a:pos x="194" y="102"/>
                </a:cxn>
                <a:cxn ang="0">
                  <a:pos x="186" y="106"/>
                </a:cxn>
                <a:cxn ang="0">
                  <a:pos x="184" y="108"/>
                </a:cxn>
                <a:cxn ang="0">
                  <a:pos x="180" y="116"/>
                </a:cxn>
                <a:cxn ang="0">
                  <a:pos x="176" y="126"/>
                </a:cxn>
                <a:cxn ang="0">
                  <a:pos x="174" y="128"/>
                </a:cxn>
                <a:cxn ang="0">
                  <a:pos x="172" y="134"/>
                </a:cxn>
                <a:cxn ang="0">
                  <a:pos x="168" y="138"/>
                </a:cxn>
                <a:cxn ang="0">
                  <a:pos x="168" y="144"/>
                </a:cxn>
                <a:cxn ang="0">
                  <a:pos x="164" y="144"/>
                </a:cxn>
                <a:cxn ang="0">
                  <a:pos x="160" y="144"/>
                </a:cxn>
                <a:cxn ang="0">
                  <a:pos x="158" y="140"/>
                </a:cxn>
                <a:cxn ang="0">
                  <a:pos x="158" y="138"/>
                </a:cxn>
                <a:cxn ang="0">
                  <a:pos x="150" y="136"/>
                </a:cxn>
                <a:cxn ang="0">
                  <a:pos x="150" y="138"/>
                </a:cxn>
                <a:cxn ang="0">
                  <a:pos x="146" y="138"/>
                </a:cxn>
                <a:cxn ang="0">
                  <a:pos x="144" y="134"/>
                </a:cxn>
                <a:cxn ang="0">
                  <a:pos x="142" y="134"/>
                </a:cxn>
                <a:cxn ang="0">
                  <a:pos x="132" y="140"/>
                </a:cxn>
                <a:cxn ang="0">
                  <a:pos x="132" y="144"/>
                </a:cxn>
                <a:cxn ang="0">
                  <a:pos x="116" y="156"/>
                </a:cxn>
                <a:cxn ang="0">
                  <a:pos x="112" y="166"/>
                </a:cxn>
                <a:cxn ang="0">
                  <a:pos x="108" y="176"/>
                </a:cxn>
                <a:cxn ang="0">
                  <a:pos x="94" y="180"/>
                </a:cxn>
                <a:cxn ang="0">
                  <a:pos x="84" y="178"/>
                </a:cxn>
                <a:cxn ang="0">
                  <a:pos x="70" y="180"/>
                </a:cxn>
                <a:cxn ang="0">
                  <a:pos x="64" y="182"/>
                </a:cxn>
                <a:cxn ang="0">
                  <a:pos x="60" y="180"/>
                </a:cxn>
                <a:cxn ang="0">
                  <a:pos x="56" y="178"/>
                </a:cxn>
                <a:cxn ang="0">
                  <a:pos x="48" y="164"/>
                </a:cxn>
                <a:cxn ang="0">
                  <a:pos x="48" y="158"/>
                </a:cxn>
                <a:cxn ang="0">
                  <a:pos x="42" y="148"/>
                </a:cxn>
                <a:cxn ang="0">
                  <a:pos x="38" y="146"/>
                </a:cxn>
                <a:cxn ang="0">
                  <a:pos x="28" y="140"/>
                </a:cxn>
                <a:cxn ang="0">
                  <a:pos x="6" y="138"/>
                </a:cxn>
                <a:cxn ang="0">
                  <a:pos x="0" y="134"/>
                </a:cxn>
                <a:cxn ang="0">
                  <a:pos x="4" y="64"/>
                </a:cxn>
                <a:cxn ang="0">
                  <a:pos x="48" y="0"/>
                </a:cxn>
                <a:cxn ang="0">
                  <a:pos x="140" y="16"/>
                </a:cxn>
                <a:cxn ang="0">
                  <a:pos x="208" y="20"/>
                </a:cxn>
              </a:cxnLst>
              <a:rect l="0" t="0" r="r" b="b"/>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7" name="Freeform 648"/>
            <p:cNvSpPr>
              <a:spLocks/>
            </p:cNvSpPr>
            <p:nvPr/>
          </p:nvSpPr>
          <p:spPr bwMode="ltGray">
            <a:xfrm>
              <a:off x="3935096" y="4412929"/>
              <a:ext cx="75262" cy="183884"/>
            </a:xfrm>
            <a:custGeom>
              <a:avLst/>
              <a:gdLst/>
              <a:ahLst/>
              <a:cxnLst>
                <a:cxn ang="0">
                  <a:pos x="50" y="9"/>
                </a:cxn>
                <a:cxn ang="0">
                  <a:pos x="52" y="15"/>
                </a:cxn>
                <a:cxn ang="0">
                  <a:pos x="52" y="20"/>
                </a:cxn>
                <a:cxn ang="0">
                  <a:pos x="52" y="24"/>
                </a:cxn>
                <a:cxn ang="0">
                  <a:pos x="50" y="30"/>
                </a:cxn>
                <a:cxn ang="0">
                  <a:pos x="50" y="34"/>
                </a:cxn>
                <a:cxn ang="0">
                  <a:pos x="52" y="39"/>
                </a:cxn>
                <a:cxn ang="0">
                  <a:pos x="47" y="41"/>
                </a:cxn>
                <a:cxn ang="0">
                  <a:pos x="47" y="47"/>
                </a:cxn>
                <a:cxn ang="0">
                  <a:pos x="45" y="48"/>
                </a:cxn>
                <a:cxn ang="0">
                  <a:pos x="42" y="52"/>
                </a:cxn>
                <a:cxn ang="0">
                  <a:pos x="38" y="58"/>
                </a:cxn>
                <a:cxn ang="0">
                  <a:pos x="36" y="61"/>
                </a:cxn>
                <a:cxn ang="0">
                  <a:pos x="33" y="60"/>
                </a:cxn>
                <a:cxn ang="0">
                  <a:pos x="33" y="63"/>
                </a:cxn>
                <a:cxn ang="0">
                  <a:pos x="31" y="67"/>
                </a:cxn>
                <a:cxn ang="0">
                  <a:pos x="31" y="69"/>
                </a:cxn>
                <a:cxn ang="0">
                  <a:pos x="29" y="86"/>
                </a:cxn>
                <a:cxn ang="0">
                  <a:pos x="31" y="89"/>
                </a:cxn>
                <a:cxn ang="0">
                  <a:pos x="31" y="91"/>
                </a:cxn>
                <a:cxn ang="0">
                  <a:pos x="28" y="95"/>
                </a:cxn>
                <a:cxn ang="0">
                  <a:pos x="29" y="102"/>
                </a:cxn>
                <a:cxn ang="0">
                  <a:pos x="29" y="106"/>
                </a:cxn>
                <a:cxn ang="0">
                  <a:pos x="26" y="108"/>
                </a:cxn>
                <a:cxn ang="0">
                  <a:pos x="24" y="106"/>
                </a:cxn>
                <a:cxn ang="0">
                  <a:pos x="17" y="106"/>
                </a:cxn>
                <a:cxn ang="0">
                  <a:pos x="10" y="108"/>
                </a:cxn>
                <a:cxn ang="0">
                  <a:pos x="7" y="47"/>
                </a:cxn>
                <a:cxn ang="0">
                  <a:pos x="0" y="35"/>
                </a:cxn>
                <a:cxn ang="0">
                  <a:pos x="5" y="22"/>
                </a:cxn>
                <a:cxn ang="0">
                  <a:pos x="35" y="0"/>
                </a:cxn>
                <a:cxn ang="0">
                  <a:pos x="50" y="9"/>
                </a:cxn>
              </a:cxnLst>
              <a:rect l="0" t="0" r="r" b="b"/>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8" name="Freeform 650"/>
            <p:cNvSpPr>
              <a:spLocks/>
            </p:cNvSpPr>
            <p:nvPr/>
          </p:nvSpPr>
          <p:spPr bwMode="ltGray">
            <a:xfrm>
              <a:off x="3933649" y="4411446"/>
              <a:ext cx="88288" cy="197230"/>
            </a:xfrm>
            <a:custGeom>
              <a:avLst/>
              <a:gdLst/>
              <a:ahLst/>
              <a:cxnLst>
                <a:cxn ang="0">
                  <a:pos x="58" y="10"/>
                </a:cxn>
                <a:cxn ang="0">
                  <a:pos x="60" y="16"/>
                </a:cxn>
                <a:cxn ang="0">
                  <a:pos x="60" y="22"/>
                </a:cxn>
                <a:cxn ang="0">
                  <a:pos x="60" y="26"/>
                </a:cxn>
                <a:cxn ang="0">
                  <a:pos x="58" y="32"/>
                </a:cxn>
                <a:cxn ang="0">
                  <a:pos x="58" y="36"/>
                </a:cxn>
                <a:cxn ang="0">
                  <a:pos x="60" y="42"/>
                </a:cxn>
                <a:cxn ang="0">
                  <a:pos x="54" y="44"/>
                </a:cxn>
                <a:cxn ang="0">
                  <a:pos x="54" y="50"/>
                </a:cxn>
                <a:cxn ang="0">
                  <a:pos x="52" y="52"/>
                </a:cxn>
                <a:cxn ang="0">
                  <a:pos x="48" y="56"/>
                </a:cxn>
                <a:cxn ang="0">
                  <a:pos x="44" y="62"/>
                </a:cxn>
                <a:cxn ang="0">
                  <a:pos x="42" y="66"/>
                </a:cxn>
                <a:cxn ang="0">
                  <a:pos x="38" y="64"/>
                </a:cxn>
                <a:cxn ang="0">
                  <a:pos x="38" y="68"/>
                </a:cxn>
                <a:cxn ang="0">
                  <a:pos x="36" y="72"/>
                </a:cxn>
                <a:cxn ang="0">
                  <a:pos x="36" y="74"/>
                </a:cxn>
                <a:cxn ang="0">
                  <a:pos x="34" y="92"/>
                </a:cxn>
                <a:cxn ang="0">
                  <a:pos x="36" y="96"/>
                </a:cxn>
                <a:cxn ang="0">
                  <a:pos x="36" y="98"/>
                </a:cxn>
                <a:cxn ang="0">
                  <a:pos x="32" y="102"/>
                </a:cxn>
                <a:cxn ang="0">
                  <a:pos x="34" y="110"/>
                </a:cxn>
                <a:cxn ang="0">
                  <a:pos x="34" y="114"/>
                </a:cxn>
                <a:cxn ang="0">
                  <a:pos x="30" y="116"/>
                </a:cxn>
                <a:cxn ang="0">
                  <a:pos x="28" y="114"/>
                </a:cxn>
                <a:cxn ang="0">
                  <a:pos x="20" y="114"/>
                </a:cxn>
                <a:cxn ang="0">
                  <a:pos x="12" y="116"/>
                </a:cxn>
                <a:cxn ang="0">
                  <a:pos x="8" y="50"/>
                </a:cxn>
                <a:cxn ang="0">
                  <a:pos x="0" y="38"/>
                </a:cxn>
                <a:cxn ang="0">
                  <a:pos x="6" y="24"/>
                </a:cxn>
                <a:cxn ang="0">
                  <a:pos x="40" y="0"/>
                </a:cxn>
                <a:cxn ang="0">
                  <a:pos x="58" y="10"/>
                </a:cxn>
              </a:cxnLst>
              <a:rect l="0" t="0" r="r" b="b"/>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19" name="Freeform 651"/>
            <p:cNvSpPr>
              <a:spLocks/>
            </p:cNvSpPr>
            <p:nvPr/>
          </p:nvSpPr>
          <p:spPr bwMode="ltGray">
            <a:xfrm>
              <a:off x="3913387" y="4444070"/>
              <a:ext cx="41973" cy="172021"/>
            </a:xfrm>
            <a:custGeom>
              <a:avLst/>
              <a:gdLst/>
              <a:ahLst/>
              <a:cxnLst>
                <a:cxn ang="0">
                  <a:pos x="26" y="6"/>
                </a:cxn>
                <a:cxn ang="0">
                  <a:pos x="18" y="14"/>
                </a:cxn>
                <a:cxn ang="0">
                  <a:pos x="18" y="20"/>
                </a:cxn>
                <a:cxn ang="0">
                  <a:pos x="26" y="26"/>
                </a:cxn>
                <a:cxn ang="0">
                  <a:pos x="28" y="32"/>
                </a:cxn>
                <a:cxn ang="0">
                  <a:pos x="26" y="88"/>
                </a:cxn>
                <a:cxn ang="0">
                  <a:pos x="28" y="96"/>
                </a:cxn>
                <a:cxn ang="0">
                  <a:pos x="16" y="100"/>
                </a:cxn>
                <a:cxn ang="0">
                  <a:pos x="0" y="78"/>
                </a:cxn>
                <a:cxn ang="0">
                  <a:pos x="0" y="0"/>
                </a:cxn>
                <a:cxn ang="0">
                  <a:pos x="26" y="6"/>
                </a:cxn>
              </a:cxnLst>
              <a:rect l="0" t="0" r="r" b="b"/>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0" name="Freeform 652"/>
            <p:cNvSpPr>
              <a:spLocks/>
            </p:cNvSpPr>
            <p:nvPr/>
          </p:nvSpPr>
          <p:spPr bwMode="ltGray">
            <a:xfrm>
              <a:off x="3814967" y="4450002"/>
              <a:ext cx="123024" cy="206128"/>
            </a:xfrm>
            <a:custGeom>
              <a:avLst/>
              <a:gdLst/>
              <a:ahLst/>
              <a:cxnLst>
                <a:cxn ang="0">
                  <a:pos x="8" y="108"/>
                </a:cxn>
                <a:cxn ang="0">
                  <a:pos x="18" y="112"/>
                </a:cxn>
                <a:cxn ang="0">
                  <a:pos x="24" y="120"/>
                </a:cxn>
                <a:cxn ang="0">
                  <a:pos x="30" y="114"/>
                </a:cxn>
                <a:cxn ang="0">
                  <a:pos x="42" y="112"/>
                </a:cxn>
                <a:cxn ang="0">
                  <a:pos x="50" y="110"/>
                </a:cxn>
                <a:cxn ang="0">
                  <a:pos x="60" y="102"/>
                </a:cxn>
                <a:cxn ang="0">
                  <a:pos x="66" y="102"/>
                </a:cxn>
                <a:cxn ang="0">
                  <a:pos x="70" y="98"/>
                </a:cxn>
                <a:cxn ang="0">
                  <a:pos x="80" y="98"/>
                </a:cxn>
                <a:cxn ang="0">
                  <a:pos x="84" y="96"/>
                </a:cxn>
                <a:cxn ang="0">
                  <a:pos x="78" y="78"/>
                </a:cxn>
                <a:cxn ang="0">
                  <a:pos x="82" y="28"/>
                </a:cxn>
                <a:cxn ang="0">
                  <a:pos x="78" y="24"/>
                </a:cxn>
                <a:cxn ang="0">
                  <a:pos x="80" y="18"/>
                </a:cxn>
                <a:cxn ang="0">
                  <a:pos x="72" y="2"/>
                </a:cxn>
                <a:cxn ang="0">
                  <a:pos x="10" y="0"/>
                </a:cxn>
                <a:cxn ang="0">
                  <a:pos x="0" y="86"/>
                </a:cxn>
                <a:cxn ang="0">
                  <a:pos x="8" y="108"/>
                </a:cxn>
              </a:cxnLst>
              <a:rect l="0" t="0" r="r" b="b"/>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1" name="Freeform 653"/>
            <p:cNvSpPr>
              <a:spLocks/>
            </p:cNvSpPr>
            <p:nvPr/>
          </p:nvSpPr>
          <p:spPr bwMode="ltGray">
            <a:xfrm>
              <a:off x="3673127" y="4447036"/>
              <a:ext cx="172234" cy="201680"/>
            </a:xfrm>
            <a:custGeom>
              <a:avLst/>
              <a:gdLst/>
              <a:ahLst/>
              <a:cxnLst>
                <a:cxn ang="0">
                  <a:pos x="112" y="18"/>
                </a:cxn>
                <a:cxn ang="0">
                  <a:pos x="118" y="28"/>
                </a:cxn>
                <a:cxn ang="0">
                  <a:pos x="116" y="44"/>
                </a:cxn>
                <a:cxn ang="0">
                  <a:pos x="118" y="48"/>
                </a:cxn>
                <a:cxn ang="0">
                  <a:pos x="118" y="56"/>
                </a:cxn>
                <a:cxn ang="0">
                  <a:pos x="114" y="58"/>
                </a:cxn>
                <a:cxn ang="0">
                  <a:pos x="110" y="64"/>
                </a:cxn>
                <a:cxn ang="0">
                  <a:pos x="106" y="78"/>
                </a:cxn>
                <a:cxn ang="0">
                  <a:pos x="104" y="82"/>
                </a:cxn>
                <a:cxn ang="0">
                  <a:pos x="102" y="88"/>
                </a:cxn>
                <a:cxn ang="0">
                  <a:pos x="106" y="100"/>
                </a:cxn>
                <a:cxn ang="0">
                  <a:pos x="110" y="106"/>
                </a:cxn>
                <a:cxn ang="0">
                  <a:pos x="110" y="112"/>
                </a:cxn>
                <a:cxn ang="0">
                  <a:pos x="100" y="110"/>
                </a:cxn>
                <a:cxn ang="0">
                  <a:pos x="90" y="108"/>
                </a:cxn>
                <a:cxn ang="0">
                  <a:pos x="80" y="108"/>
                </a:cxn>
                <a:cxn ang="0">
                  <a:pos x="72" y="108"/>
                </a:cxn>
                <a:cxn ang="0">
                  <a:pos x="56" y="108"/>
                </a:cxn>
                <a:cxn ang="0">
                  <a:pos x="40" y="112"/>
                </a:cxn>
                <a:cxn ang="0">
                  <a:pos x="28" y="118"/>
                </a:cxn>
                <a:cxn ang="0">
                  <a:pos x="22" y="118"/>
                </a:cxn>
                <a:cxn ang="0">
                  <a:pos x="0" y="64"/>
                </a:cxn>
                <a:cxn ang="0">
                  <a:pos x="22" y="0"/>
                </a:cxn>
                <a:cxn ang="0">
                  <a:pos x="112" y="18"/>
                </a:cxn>
              </a:cxnLst>
              <a:rect l="0" t="0" r="r" b="b"/>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2" name="Freeform 654"/>
            <p:cNvSpPr>
              <a:spLocks/>
            </p:cNvSpPr>
            <p:nvPr/>
          </p:nvSpPr>
          <p:spPr bwMode="ltGray">
            <a:xfrm>
              <a:off x="3605101" y="4501904"/>
              <a:ext cx="112893" cy="146811"/>
            </a:xfrm>
            <a:custGeom>
              <a:avLst/>
              <a:gdLst/>
              <a:ahLst/>
              <a:cxnLst>
                <a:cxn ang="0">
                  <a:pos x="0" y="28"/>
                </a:cxn>
                <a:cxn ang="0">
                  <a:pos x="4" y="36"/>
                </a:cxn>
                <a:cxn ang="0">
                  <a:pos x="22" y="52"/>
                </a:cxn>
                <a:cxn ang="0">
                  <a:pos x="32" y="66"/>
                </a:cxn>
                <a:cxn ang="0">
                  <a:pos x="38" y="68"/>
                </a:cxn>
                <a:cxn ang="0">
                  <a:pos x="48" y="78"/>
                </a:cxn>
                <a:cxn ang="0">
                  <a:pos x="60" y="84"/>
                </a:cxn>
                <a:cxn ang="0">
                  <a:pos x="66" y="86"/>
                </a:cxn>
                <a:cxn ang="0">
                  <a:pos x="70" y="86"/>
                </a:cxn>
                <a:cxn ang="0">
                  <a:pos x="70" y="68"/>
                </a:cxn>
                <a:cxn ang="0">
                  <a:pos x="76" y="58"/>
                </a:cxn>
                <a:cxn ang="0">
                  <a:pos x="76" y="56"/>
                </a:cxn>
                <a:cxn ang="0">
                  <a:pos x="66" y="54"/>
                </a:cxn>
                <a:cxn ang="0">
                  <a:pos x="64" y="44"/>
                </a:cxn>
                <a:cxn ang="0">
                  <a:pos x="52" y="42"/>
                </a:cxn>
                <a:cxn ang="0">
                  <a:pos x="60" y="38"/>
                </a:cxn>
                <a:cxn ang="0">
                  <a:pos x="60" y="32"/>
                </a:cxn>
                <a:cxn ang="0">
                  <a:pos x="62" y="30"/>
                </a:cxn>
                <a:cxn ang="0">
                  <a:pos x="62" y="20"/>
                </a:cxn>
                <a:cxn ang="0">
                  <a:pos x="38" y="0"/>
                </a:cxn>
                <a:cxn ang="0">
                  <a:pos x="8" y="14"/>
                </a:cxn>
                <a:cxn ang="0">
                  <a:pos x="0" y="28"/>
                </a:cxn>
              </a:cxnLst>
              <a:rect l="0" t="0" r="r" b="b"/>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3" name="Freeform 655"/>
            <p:cNvSpPr>
              <a:spLocks/>
            </p:cNvSpPr>
            <p:nvPr/>
          </p:nvSpPr>
          <p:spPr bwMode="ltGray">
            <a:xfrm>
              <a:off x="3574708" y="4450002"/>
              <a:ext cx="75262" cy="114185"/>
            </a:xfrm>
            <a:custGeom>
              <a:avLst/>
              <a:gdLst/>
              <a:ahLst/>
              <a:cxnLst>
                <a:cxn ang="0">
                  <a:pos x="0" y="22"/>
                </a:cxn>
                <a:cxn ang="0">
                  <a:pos x="0" y="30"/>
                </a:cxn>
                <a:cxn ang="0">
                  <a:pos x="2" y="38"/>
                </a:cxn>
                <a:cxn ang="0">
                  <a:pos x="2" y="44"/>
                </a:cxn>
                <a:cxn ang="0">
                  <a:pos x="8" y="50"/>
                </a:cxn>
                <a:cxn ang="0">
                  <a:pos x="8" y="54"/>
                </a:cxn>
                <a:cxn ang="0">
                  <a:pos x="18" y="58"/>
                </a:cxn>
                <a:cxn ang="0">
                  <a:pos x="26" y="66"/>
                </a:cxn>
                <a:cxn ang="0">
                  <a:pos x="28" y="66"/>
                </a:cxn>
                <a:cxn ang="0">
                  <a:pos x="28" y="60"/>
                </a:cxn>
                <a:cxn ang="0">
                  <a:pos x="32" y="60"/>
                </a:cxn>
                <a:cxn ang="0">
                  <a:pos x="34" y="52"/>
                </a:cxn>
                <a:cxn ang="0">
                  <a:pos x="40" y="48"/>
                </a:cxn>
                <a:cxn ang="0">
                  <a:pos x="46" y="48"/>
                </a:cxn>
                <a:cxn ang="0">
                  <a:pos x="46" y="40"/>
                </a:cxn>
                <a:cxn ang="0">
                  <a:pos x="50" y="34"/>
                </a:cxn>
                <a:cxn ang="0">
                  <a:pos x="46" y="2"/>
                </a:cxn>
                <a:cxn ang="0">
                  <a:pos x="16" y="0"/>
                </a:cxn>
                <a:cxn ang="0">
                  <a:pos x="0" y="22"/>
                </a:cxn>
              </a:cxnLst>
              <a:rect l="0" t="0" r="r" b="b"/>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4" name="Freeform 656"/>
            <p:cNvSpPr>
              <a:spLocks/>
            </p:cNvSpPr>
            <p:nvPr/>
          </p:nvSpPr>
          <p:spPr bwMode="ltGray">
            <a:xfrm>
              <a:off x="3531287" y="4371406"/>
              <a:ext cx="176576" cy="174987"/>
            </a:xfrm>
            <a:custGeom>
              <a:avLst/>
              <a:gdLst/>
              <a:ahLst/>
              <a:cxnLst>
                <a:cxn ang="0">
                  <a:pos x="0" y="32"/>
                </a:cxn>
                <a:cxn ang="0">
                  <a:pos x="8" y="35"/>
                </a:cxn>
                <a:cxn ang="0">
                  <a:pos x="11" y="39"/>
                </a:cxn>
                <a:cxn ang="0">
                  <a:pos x="17" y="45"/>
                </a:cxn>
                <a:cxn ang="0">
                  <a:pos x="23" y="52"/>
                </a:cxn>
                <a:cxn ang="0">
                  <a:pos x="23" y="57"/>
                </a:cxn>
                <a:cxn ang="0">
                  <a:pos x="28" y="67"/>
                </a:cxn>
                <a:cxn ang="0">
                  <a:pos x="38" y="61"/>
                </a:cxn>
                <a:cxn ang="0">
                  <a:pos x="45" y="52"/>
                </a:cxn>
                <a:cxn ang="0">
                  <a:pos x="51" y="46"/>
                </a:cxn>
                <a:cxn ang="0">
                  <a:pos x="66" y="48"/>
                </a:cxn>
                <a:cxn ang="0">
                  <a:pos x="68" y="52"/>
                </a:cxn>
                <a:cxn ang="0">
                  <a:pos x="68" y="54"/>
                </a:cxn>
                <a:cxn ang="0">
                  <a:pos x="69" y="63"/>
                </a:cxn>
                <a:cxn ang="0">
                  <a:pos x="71" y="67"/>
                </a:cxn>
                <a:cxn ang="0">
                  <a:pos x="71" y="76"/>
                </a:cxn>
                <a:cxn ang="0">
                  <a:pos x="75" y="78"/>
                </a:cxn>
                <a:cxn ang="0">
                  <a:pos x="79" y="76"/>
                </a:cxn>
                <a:cxn ang="0">
                  <a:pos x="86" y="78"/>
                </a:cxn>
                <a:cxn ang="0">
                  <a:pos x="92" y="87"/>
                </a:cxn>
                <a:cxn ang="0">
                  <a:pos x="88" y="95"/>
                </a:cxn>
                <a:cxn ang="0">
                  <a:pos x="88" y="98"/>
                </a:cxn>
                <a:cxn ang="0">
                  <a:pos x="92" y="102"/>
                </a:cxn>
                <a:cxn ang="0">
                  <a:pos x="99" y="96"/>
                </a:cxn>
                <a:cxn ang="0">
                  <a:pos x="109" y="95"/>
                </a:cxn>
                <a:cxn ang="0">
                  <a:pos x="113" y="89"/>
                </a:cxn>
                <a:cxn ang="0">
                  <a:pos x="113" y="78"/>
                </a:cxn>
                <a:cxn ang="0">
                  <a:pos x="118" y="78"/>
                </a:cxn>
                <a:cxn ang="0">
                  <a:pos x="118" y="70"/>
                </a:cxn>
                <a:cxn ang="0">
                  <a:pos x="114" y="67"/>
                </a:cxn>
                <a:cxn ang="0">
                  <a:pos x="113" y="63"/>
                </a:cxn>
                <a:cxn ang="0">
                  <a:pos x="113" y="57"/>
                </a:cxn>
                <a:cxn ang="0">
                  <a:pos x="114" y="52"/>
                </a:cxn>
                <a:cxn ang="0">
                  <a:pos x="118" y="48"/>
                </a:cxn>
                <a:cxn ang="0">
                  <a:pos x="122" y="46"/>
                </a:cxn>
                <a:cxn ang="0">
                  <a:pos x="116" y="15"/>
                </a:cxn>
                <a:cxn ang="0">
                  <a:pos x="32" y="0"/>
                </a:cxn>
                <a:cxn ang="0">
                  <a:pos x="2" y="26"/>
                </a:cxn>
                <a:cxn ang="0">
                  <a:pos x="0" y="32"/>
                </a:cxn>
              </a:cxnLst>
              <a:rect l="0" t="0" r="r" b="b"/>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5" name="Freeform 657"/>
            <p:cNvSpPr>
              <a:spLocks/>
            </p:cNvSpPr>
            <p:nvPr/>
          </p:nvSpPr>
          <p:spPr bwMode="ltGray">
            <a:xfrm>
              <a:off x="3529839" y="4369924"/>
              <a:ext cx="188155" cy="186850"/>
            </a:xfrm>
            <a:custGeom>
              <a:avLst/>
              <a:gdLst/>
              <a:ahLst/>
              <a:cxnLst>
                <a:cxn ang="0">
                  <a:pos x="0" y="34"/>
                </a:cxn>
                <a:cxn ang="0">
                  <a:pos x="8" y="38"/>
                </a:cxn>
                <a:cxn ang="0">
                  <a:pos x="12" y="42"/>
                </a:cxn>
                <a:cxn ang="0">
                  <a:pos x="18" y="48"/>
                </a:cxn>
                <a:cxn ang="0">
                  <a:pos x="24" y="56"/>
                </a:cxn>
                <a:cxn ang="0">
                  <a:pos x="24" y="62"/>
                </a:cxn>
                <a:cxn ang="0">
                  <a:pos x="30" y="72"/>
                </a:cxn>
                <a:cxn ang="0">
                  <a:pos x="40" y="66"/>
                </a:cxn>
                <a:cxn ang="0">
                  <a:pos x="48" y="56"/>
                </a:cxn>
                <a:cxn ang="0">
                  <a:pos x="54" y="50"/>
                </a:cxn>
                <a:cxn ang="0">
                  <a:pos x="70" y="52"/>
                </a:cxn>
                <a:cxn ang="0">
                  <a:pos x="72" y="56"/>
                </a:cxn>
                <a:cxn ang="0">
                  <a:pos x="72" y="58"/>
                </a:cxn>
                <a:cxn ang="0">
                  <a:pos x="74" y="68"/>
                </a:cxn>
                <a:cxn ang="0">
                  <a:pos x="76" y="72"/>
                </a:cxn>
                <a:cxn ang="0">
                  <a:pos x="76" y="82"/>
                </a:cxn>
                <a:cxn ang="0">
                  <a:pos x="80" y="84"/>
                </a:cxn>
                <a:cxn ang="0">
                  <a:pos x="84" y="82"/>
                </a:cxn>
                <a:cxn ang="0">
                  <a:pos x="92" y="84"/>
                </a:cxn>
                <a:cxn ang="0">
                  <a:pos x="98" y="94"/>
                </a:cxn>
                <a:cxn ang="0">
                  <a:pos x="94" y="102"/>
                </a:cxn>
                <a:cxn ang="0">
                  <a:pos x="94" y="106"/>
                </a:cxn>
                <a:cxn ang="0">
                  <a:pos x="98" y="110"/>
                </a:cxn>
                <a:cxn ang="0">
                  <a:pos x="106" y="104"/>
                </a:cxn>
                <a:cxn ang="0">
                  <a:pos x="116" y="102"/>
                </a:cxn>
                <a:cxn ang="0">
                  <a:pos x="120" y="96"/>
                </a:cxn>
                <a:cxn ang="0">
                  <a:pos x="120" y="84"/>
                </a:cxn>
                <a:cxn ang="0">
                  <a:pos x="126" y="84"/>
                </a:cxn>
                <a:cxn ang="0">
                  <a:pos x="126" y="76"/>
                </a:cxn>
                <a:cxn ang="0">
                  <a:pos x="122" y="72"/>
                </a:cxn>
                <a:cxn ang="0">
                  <a:pos x="120" y="68"/>
                </a:cxn>
                <a:cxn ang="0">
                  <a:pos x="120" y="62"/>
                </a:cxn>
                <a:cxn ang="0">
                  <a:pos x="122" y="56"/>
                </a:cxn>
                <a:cxn ang="0">
                  <a:pos x="126" y="52"/>
                </a:cxn>
                <a:cxn ang="0">
                  <a:pos x="130" y="50"/>
                </a:cxn>
                <a:cxn ang="0">
                  <a:pos x="124" y="16"/>
                </a:cxn>
                <a:cxn ang="0">
                  <a:pos x="34" y="0"/>
                </a:cxn>
                <a:cxn ang="0">
                  <a:pos x="2" y="28"/>
                </a:cxn>
                <a:cxn ang="0">
                  <a:pos x="0" y="34"/>
                </a:cxn>
              </a:cxnLst>
              <a:rect l="0" t="0" r="r" b="b"/>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6" name="Freeform 658"/>
            <p:cNvSpPr>
              <a:spLocks/>
            </p:cNvSpPr>
            <p:nvPr/>
          </p:nvSpPr>
          <p:spPr bwMode="ltGray">
            <a:xfrm>
              <a:off x="3513919" y="3932456"/>
              <a:ext cx="371968" cy="404842"/>
            </a:xfrm>
            <a:custGeom>
              <a:avLst/>
              <a:gdLst/>
              <a:ahLst/>
              <a:cxnLst>
                <a:cxn ang="0">
                  <a:pos x="14" y="98"/>
                </a:cxn>
                <a:cxn ang="0">
                  <a:pos x="22" y="84"/>
                </a:cxn>
                <a:cxn ang="0">
                  <a:pos x="124" y="4"/>
                </a:cxn>
                <a:cxn ang="0">
                  <a:pos x="190" y="0"/>
                </a:cxn>
                <a:cxn ang="0">
                  <a:pos x="256" y="64"/>
                </a:cxn>
                <a:cxn ang="0">
                  <a:pos x="214" y="224"/>
                </a:cxn>
                <a:cxn ang="0">
                  <a:pos x="70" y="238"/>
                </a:cxn>
                <a:cxn ang="0">
                  <a:pos x="0" y="198"/>
                </a:cxn>
                <a:cxn ang="0">
                  <a:pos x="2" y="188"/>
                </a:cxn>
                <a:cxn ang="0">
                  <a:pos x="8" y="184"/>
                </a:cxn>
                <a:cxn ang="0">
                  <a:pos x="6" y="178"/>
                </a:cxn>
                <a:cxn ang="0">
                  <a:pos x="14" y="166"/>
                </a:cxn>
                <a:cxn ang="0">
                  <a:pos x="18" y="156"/>
                </a:cxn>
                <a:cxn ang="0">
                  <a:pos x="18" y="134"/>
                </a:cxn>
                <a:cxn ang="0">
                  <a:pos x="12" y="128"/>
                </a:cxn>
                <a:cxn ang="0">
                  <a:pos x="16" y="124"/>
                </a:cxn>
                <a:cxn ang="0">
                  <a:pos x="20" y="106"/>
                </a:cxn>
                <a:cxn ang="0">
                  <a:pos x="14" y="98"/>
                </a:cxn>
              </a:cxnLst>
              <a:rect l="0" t="0" r="r" b="b"/>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7" name="Freeform 659"/>
            <p:cNvSpPr>
              <a:spLocks/>
            </p:cNvSpPr>
            <p:nvPr/>
          </p:nvSpPr>
          <p:spPr bwMode="ltGray">
            <a:xfrm>
              <a:off x="3610891" y="4019950"/>
              <a:ext cx="451573" cy="459711"/>
            </a:xfrm>
            <a:custGeom>
              <a:avLst/>
              <a:gdLst/>
              <a:ahLst/>
              <a:cxnLst>
                <a:cxn ang="0">
                  <a:pos x="184" y="2"/>
                </a:cxn>
                <a:cxn ang="0">
                  <a:pos x="148" y="0"/>
                </a:cxn>
                <a:cxn ang="0">
                  <a:pos x="136" y="136"/>
                </a:cxn>
                <a:cxn ang="0">
                  <a:pos x="144" y="146"/>
                </a:cxn>
                <a:cxn ang="0">
                  <a:pos x="136" y="164"/>
                </a:cxn>
                <a:cxn ang="0">
                  <a:pos x="64" y="156"/>
                </a:cxn>
                <a:cxn ang="0">
                  <a:pos x="56" y="148"/>
                </a:cxn>
                <a:cxn ang="0">
                  <a:pos x="52" y="158"/>
                </a:cxn>
                <a:cxn ang="0">
                  <a:pos x="44" y="158"/>
                </a:cxn>
                <a:cxn ang="0">
                  <a:pos x="34" y="166"/>
                </a:cxn>
                <a:cxn ang="0">
                  <a:pos x="30" y="168"/>
                </a:cxn>
                <a:cxn ang="0">
                  <a:pos x="28" y="160"/>
                </a:cxn>
                <a:cxn ang="0">
                  <a:pos x="30" y="158"/>
                </a:cxn>
                <a:cxn ang="0">
                  <a:pos x="26" y="154"/>
                </a:cxn>
                <a:cxn ang="0">
                  <a:pos x="20" y="158"/>
                </a:cxn>
                <a:cxn ang="0">
                  <a:pos x="18" y="160"/>
                </a:cxn>
                <a:cxn ang="0">
                  <a:pos x="14" y="178"/>
                </a:cxn>
                <a:cxn ang="0">
                  <a:pos x="4" y="174"/>
                </a:cxn>
                <a:cxn ang="0">
                  <a:pos x="0" y="200"/>
                </a:cxn>
                <a:cxn ang="0">
                  <a:pos x="4" y="208"/>
                </a:cxn>
                <a:cxn ang="0">
                  <a:pos x="6" y="212"/>
                </a:cxn>
                <a:cxn ang="0">
                  <a:pos x="4" y="220"/>
                </a:cxn>
                <a:cxn ang="0">
                  <a:pos x="12" y="222"/>
                </a:cxn>
                <a:cxn ang="0">
                  <a:pos x="18" y="226"/>
                </a:cxn>
                <a:cxn ang="0">
                  <a:pos x="28" y="234"/>
                </a:cxn>
                <a:cxn ang="0">
                  <a:pos x="34" y="236"/>
                </a:cxn>
                <a:cxn ang="0">
                  <a:pos x="46" y="228"/>
                </a:cxn>
                <a:cxn ang="0">
                  <a:pos x="48" y="222"/>
                </a:cxn>
                <a:cxn ang="0">
                  <a:pos x="58" y="222"/>
                </a:cxn>
                <a:cxn ang="0">
                  <a:pos x="60" y="230"/>
                </a:cxn>
                <a:cxn ang="0">
                  <a:pos x="64" y="236"/>
                </a:cxn>
                <a:cxn ang="0">
                  <a:pos x="68" y="244"/>
                </a:cxn>
                <a:cxn ang="0">
                  <a:pos x="62" y="250"/>
                </a:cxn>
                <a:cxn ang="0">
                  <a:pos x="60" y="256"/>
                </a:cxn>
                <a:cxn ang="0">
                  <a:pos x="70" y="254"/>
                </a:cxn>
                <a:cxn ang="0">
                  <a:pos x="72" y="260"/>
                </a:cxn>
                <a:cxn ang="0">
                  <a:pos x="74" y="258"/>
                </a:cxn>
                <a:cxn ang="0">
                  <a:pos x="80" y="260"/>
                </a:cxn>
                <a:cxn ang="0">
                  <a:pos x="86" y="266"/>
                </a:cxn>
                <a:cxn ang="0">
                  <a:pos x="86" y="268"/>
                </a:cxn>
                <a:cxn ang="0">
                  <a:pos x="98" y="262"/>
                </a:cxn>
                <a:cxn ang="0">
                  <a:pos x="104" y="260"/>
                </a:cxn>
                <a:cxn ang="0">
                  <a:pos x="108" y="270"/>
                </a:cxn>
                <a:cxn ang="0">
                  <a:pos x="124" y="258"/>
                </a:cxn>
                <a:cxn ang="0">
                  <a:pos x="312" y="176"/>
                </a:cxn>
                <a:cxn ang="0">
                  <a:pos x="308" y="80"/>
                </a:cxn>
                <a:cxn ang="0">
                  <a:pos x="184" y="2"/>
                </a:cxn>
              </a:cxnLst>
              <a:rect l="0" t="0" r="r" b="b"/>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8" name="Freeform 660"/>
            <p:cNvSpPr>
              <a:spLocks/>
            </p:cNvSpPr>
            <p:nvPr/>
          </p:nvSpPr>
          <p:spPr bwMode="ltGray">
            <a:xfrm>
              <a:off x="3771547" y="4331367"/>
              <a:ext cx="218549" cy="172021"/>
            </a:xfrm>
            <a:custGeom>
              <a:avLst/>
              <a:gdLst/>
              <a:ahLst/>
              <a:cxnLst>
                <a:cxn ang="0">
                  <a:pos x="118" y="0"/>
                </a:cxn>
                <a:cxn ang="0">
                  <a:pos x="102" y="0"/>
                </a:cxn>
                <a:cxn ang="0">
                  <a:pos x="74" y="14"/>
                </a:cxn>
                <a:cxn ang="0">
                  <a:pos x="44" y="26"/>
                </a:cxn>
                <a:cxn ang="0">
                  <a:pos x="32" y="26"/>
                </a:cxn>
                <a:cxn ang="0">
                  <a:pos x="30" y="36"/>
                </a:cxn>
                <a:cxn ang="0">
                  <a:pos x="24" y="38"/>
                </a:cxn>
                <a:cxn ang="0">
                  <a:pos x="22" y="50"/>
                </a:cxn>
                <a:cxn ang="0">
                  <a:pos x="10" y="52"/>
                </a:cxn>
                <a:cxn ang="0">
                  <a:pos x="6" y="54"/>
                </a:cxn>
                <a:cxn ang="0">
                  <a:pos x="6" y="64"/>
                </a:cxn>
                <a:cxn ang="0">
                  <a:pos x="0" y="74"/>
                </a:cxn>
                <a:cxn ang="0">
                  <a:pos x="8" y="82"/>
                </a:cxn>
                <a:cxn ang="0">
                  <a:pos x="8" y="92"/>
                </a:cxn>
                <a:cxn ang="0">
                  <a:pos x="8" y="96"/>
                </a:cxn>
                <a:cxn ang="0">
                  <a:pos x="14" y="100"/>
                </a:cxn>
                <a:cxn ang="0">
                  <a:pos x="20" y="98"/>
                </a:cxn>
                <a:cxn ang="0">
                  <a:pos x="24" y="94"/>
                </a:cxn>
                <a:cxn ang="0">
                  <a:pos x="32" y="94"/>
                </a:cxn>
                <a:cxn ang="0">
                  <a:pos x="38" y="92"/>
                </a:cxn>
                <a:cxn ang="0">
                  <a:pos x="46" y="96"/>
                </a:cxn>
                <a:cxn ang="0">
                  <a:pos x="50" y="86"/>
                </a:cxn>
                <a:cxn ang="0">
                  <a:pos x="46" y="78"/>
                </a:cxn>
                <a:cxn ang="0">
                  <a:pos x="50" y="72"/>
                </a:cxn>
                <a:cxn ang="0">
                  <a:pos x="92" y="76"/>
                </a:cxn>
                <a:cxn ang="0">
                  <a:pos x="98" y="74"/>
                </a:cxn>
                <a:cxn ang="0">
                  <a:pos x="108" y="74"/>
                </a:cxn>
                <a:cxn ang="0">
                  <a:pos x="124" y="78"/>
                </a:cxn>
                <a:cxn ang="0">
                  <a:pos x="134" y="70"/>
                </a:cxn>
                <a:cxn ang="0">
                  <a:pos x="140" y="72"/>
                </a:cxn>
                <a:cxn ang="0">
                  <a:pos x="148" y="66"/>
                </a:cxn>
                <a:cxn ang="0">
                  <a:pos x="150" y="22"/>
                </a:cxn>
                <a:cxn ang="0">
                  <a:pos x="118" y="0"/>
                </a:cxn>
              </a:cxnLst>
              <a:rect l="0" t="0" r="r" b="b"/>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29" name="Freeform 661"/>
            <p:cNvSpPr>
              <a:spLocks/>
            </p:cNvSpPr>
            <p:nvPr/>
          </p:nvSpPr>
          <p:spPr bwMode="ltGray">
            <a:xfrm>
              <a:off x="3933649" y="4071852"/>
              <a:ext cx="419731" cy="373700"/>
            </a:xfrm>
            <a:custGeom>
              <a:avLst/>
              <a:gdLst/>
              <a:ahLst/>
              <a:cxnLst>
                <a:cxn ang="0">
                  <a:pos x="282" y="86"/>
                </a:cxn>
                <a:cxn ang="0">
                  <a:pos x="278" y="152"/>
                </a:cxn>
                <a:cxn ang="0">
                  <a:pos x="238" y="178"/>
                </a:cxn>
                <a:cxn ang="0">
                  <a:pos x="238" y="200"/>
                </a:cxn>
                <a:cxn ang="0">
                  <a:pos x="214" y="210"/>
                </a:cxn>
                <a:cxn ang="0">
                  <a:pos x="206" y="204"/>
                </a:cxn>
                <a:cxn ang="0">
                  <a:pos x="194" y="202"/>
                </a:cxn>
                <a:cxn ang="0">
                  <a:pos x="180" y="200"/>
                </a:cxn>
                <a:cxn ang="0">
                  <a:pos x="164" y="208"/>
                </a:cxn>
                <a:cxn ang="0">
                  <a:pos x="154" y="206"/>
                </a:cxn>
                <a:cxn ang="0">
                  <a:pos x="148" y="204"/>
                </a:cxn>
                <a:cxn ang="0">
                  <a:pos x="142" y="200"/>
                </a:cxn>
                <a:cxn ang="0">
                  <a:pos x="134" y="198"/>
                </a:cxn>
                <a:cxn ang="0">
                  <a:pos x="128" y="200"/>
                </a:cxn>
                <a:cxn ang="0">
                  <a:pos x="120" y="200"/>
                </a:cxn>
                <a:cxn ang="0">
                  <a:pos x="114" y="192"/>
                </a:cxn>
                <a:cxn ang="0">
                  <a:pos x="110" y="194"/>
                </a:cxn>
                <a:cxn ang="0">
                  <a:pos x="98" y="184"/>
                </a:cxn>
                <a:cxn ang="0">
                  <a:pos x="72" y="188"/>
                </a:cxn>
                <a:cxn ang="0">
                  <a:pos x="70" y="198"/>
                </a:cxn>
                <a:cxn ang="0">
                  <a:pos x="60" y="216"/>
                </a:cxn>
                <a:cxn ang="0">
                  <a:pos x="42" y="204"/>
                </a:cxn>
                <a:cxn ang="0">
                  <a:pos x="36" y="220"/>
                </a:cxn>
                <a:cxn ang="0">
                  <a:pos x="32" y="206"/>
                </a:cxn>
                <a:cxn ang="0">
                  <a:pos x="30" y="202"/>
                </a:cxn>
                <a:cxn ang="0">
                  <a:pos x="28" y="206"/>
                </a:cxn>
                <a:cxn ang="0">
                  <a:pos x="16" y="194"/>
                </a:cxn>
                <a:cxn ang="0">
                  <a:pos x="12" y="182"/>
                </a:cxn>
                <a:cxn ang="0">
                  <a:pos x="6" y="178"/>
                </a:cxn>
                <a:cxn ang="0">
                  <a:pos x="0" y="166"/>
                </a:cxn>
                <a:cxn ang="0">
                  <a:pos x="6" y="154"/>
                </a:cxn>
                <a:cxn ang="0">
                  <a:pos x="40" y="154"/>
                </a:cxn>
                <a:cxn ang="0">
                  <a:pos x="64" y="152"/>
                </a:cxn>
                <a:cxn ang="0">
                  <a:pos x="68" y="140"/>
                </a:cxn>
                <a:cxn ang="0">
                  <a:pos x="78" y="126"/>
                </a:cxn>
                <a:cxn ang="0">
                  <a:pos x="84" y="78"/>
                </a:cxn>
                <a:cxn ang="0">
                  <a:pos x="214" y="0"/>
                </a:cxn>
                <a:cxn ang="0">
                  <a:pos x="282" y="36"/>
                </a:cxn>
                <a:cxn ang="0">
                  <a:pos x="284" y="64"/>
                </a:cxn>
                <a:cxn ang="0">
                  <a:pos x="290" y="78"/>
                </a:cxn>
                <a:cxn ang="0">
                  <a:pos x="282" y="86"/>
                </a:cxn>
              </a:cxnLst>
              <a:rect l="0" t="0" r="r" b="b"/>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0" name="Freeform 662"/>
            <p:cNvSpPr>
              <a:spLocks/>
            </p:cNvSpPr>
            <p:nvPr/>
          </p:nvSpPr>
          <p:spPr bwMode="ltGray">
            <a:xfrm>
              <a:off x="4582062" y="3868690"/>
              <a:ext cx="276443" cy="317349"/>
            </a:xfrm>
            <a:custGeom>
              <a:avLst/>
              <a:gdLst/>
              <a:ahLst/>
              <a:cxnLst>
                <a:cxn ang="0">
                  <a:pos x="42" y="6"/>
                </a:cxn>
                <a:cxn ang="0">
                  <a:pos x="58" y="12"/>
                </a:cxn>
                <a:cxn ang="0">
                  <a:pos x="68" y="16"/>
                </a:cxn>
                <a:cxn ang="0">
                  <a:pos x="80" y="18"/>
                </a:cxn>
                <a:cxn ang="0">
                  <a:pos x="84" y="8"/>
                </a:cxn>
                <a:cxn ang="0">
                  <a:pos x="88" y="6"/>
                </a:cxn>
                <a:cxn ang="0">
                  <a:pos x="94" y="10"/>
                </a:cxn>
                <a:cxn ang="0">
                  <a:pos x="102" y="8"/>
                </a:cxn>
                <a:cxn ang="0">
                  <a:pos x="106" y="10"/>
                </a:cxn>
                <a:cxn ang="0">
                  <a:pos x="108" y="4"/>
                </a:cxn>
                <a:cxn ang="0">
                  <a:pos x="114" y="8"/>
                </a:cxn>
                <a:cxn ang="0">
                  <a:pos x="120" y="8"/>
                </a:cxn>
                <a:cxn ang="0">
                  <a:pos x="126" y="14"/>
                </a:cxn>
                <a:cxn ang="0">
                  <a:pos x="140" y="14"/>
                </a:cxn>
                <a:cxn ang="0">
                  <a:pos x="158" y="8"/>
                </a:cxn>
                <a:cxn ang="0">
                  <a:pos x="170" y="0"/>
                </a:cxn>
                <a:cxn ang="0">
                  <a:pos x="182" y="42"/>
                </a:cxn>
                <a:cxn ang="0">
                  <a:pos x="182" y="62"/>
                </a:cxn>
                <a:cxn ang="0">
                  <a:pos x="174" y="70"/>
                </a:cxn>
                <a:cxn ang="0">
                  <a:pos x="164" y="80"/>
                </a:cxn>
                <a:cxn ang="0">
                  <a:pos x="152" y="70"/>
                </a:cxn>
                <a:cxn ang="0">
                  <a:pos x="144" y="60"/>
                </a:cxn>
                <a:cxn ang="0">
                  <a:pos x="136" y="52"/>
                </a:cxn>
                <a:cxn ang="0">
                  <a:pos x="128" y="34"/>
                </a:cxn>
                <a:cxn ang="0">
                  <a:pos x="136" y="60"/>
                </a:cxn>
                <a:cxn ang="0">
                  <a:pos x="148" y="72"/>
                </a:cxn>
                <a:cxn ang="0">
                  <a:pos x="152" y="82"/>
                </a:cxn>
                <a:cxn ang="0">
                  <a:pos x="162" y="98"/>
                </a:cxn>
                <a:cxn ang="0">
                  <a:pos x="170" y="114"/>
                </a:cxn>
                <a:cxn ang="0">
                  <a:pos x="176" y="126"/>
                </a:cxn>
                <a:cxn ang="0">
                  <a:pos x="188" y="148"/>
                </a:cxn>
                <a:cxn ang="0">
                  <a:pos x="188" y="160"/>
                </a:cxn>
                <a:cxn ang="0">
                  <a:pos x="192" y="166"/>
                </a:cxn>
                <a:cxn ang="0">
                  <a:pos x="186" y="172"/>
                </a:cxn>
                <a:cxn ang="0">
                  <a:pos x="182" y="168"/>
                </a:cxn>
                <a:cxn ang="0">
                  <a:pos x="180" y="176"/>
                </a:cxn>
                <a:cxn ang="0">
                  <a:pos x="164" y="186"/>
                </a:cxn>
                <a:cxn ang="0">
                  <a:pos x="158" y="184"/>
                </a:cxn>
                <a:cxn ang="0">
                  <a:pos x="0" y="176"/>
                </a:cxn>
                <a:cxn ang="0">
                  <a:pos x="0" y="2"/>
                </a:cxn>
                <a:cxn ang="0">
                  <a:pos x="10" y="0"/>
                </a:cxn>
                <a:cxn ang="0">
                  <a:pos x="14" y="4"/>
                </a:cxn>
                <a:cxn ang="0">
                  <a:pos x="26" y="2"/>
                </a:cxn>
                <a:cxn ang="0">
                  <a:pos x="42" y="6"/>
                </a:cxn>
              </a:cxnLst>
              <a:rect l="0" t="0" r="r" b="b"/>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1" name="Freeform 663"/>
            <p:cNvSpPr>
              <a:spLocks/>
            </p:cNvSpPr>
            <p:nvPr/>
          </p:nvSpPr>
          <p:spPr bwMode="ltGray">
            <a:xfrm>
              <a:off x="4175357" y="3801957"/>
              <a:ext cx="426968" cy="467126"/>
            </a:xfrm>
            <a:custGeom>
              <a:avLst/>
              <a:gdLst/>
              <a:ahLst/>
              <a:cxnLst>
                <a:cxn ang="0">
                  <a:pos x="132" y="16"/>
                </a:cxn>
                <a:cxn ang="0">
                  <a:pos x="132" y="24"/>
                </a:cxn>
                <a:cxn ang="0">
                  <a:pos x="138" y="36"/>
                </a:cxn>
                <a:cxn ang="0">
                  <a:pos x="144" y="40"/>
                </a:cxn>
                <a:cxn ang="0">
                  <a:pos x="154" y="40"/>
                </a:cxn>
                <a:cxn ang="0">
                  <a:pos x="174" y="44"/>
                </a:cxn>
                <a:cxn ang="0">
                  <a:pos x="186" y="56"/>
                </a:cxn>
                <a:cxn ang="0">
                  <a:pos x="192" y="60"/>
                </a:cxn>
                <a:cxn ang="0">
                  <a:pos x="202" y="58"/>
                </a:cxn>
                <a:cxn ang="0">
                  <a:pos x="210" y="50"/>
                </a:cxn>
                <a:cxn ang="0">
                  <a:pos x="212" y="44"/>
                </a:cxn>
                <a:cxn ang="0">
                  <a:pos x="206" y="36"/>
                </a:cxn>
                <a:cxn ang="0">
                  <a:pos x="208" y="28"/>
                </a:cxn>
                <a:cxn ang="0">
                  <a:pos x="214" y="20"/>
                </a:cxn>
                <a:cxn ang="0">
                  <a:pos x="226" y="16"/>
                </a:cxn>
                <a:cxn ang="0">
                  <a:pos x="240" y="16"/>
                </a:cxn>
                <a:cxn ang="0">
                  <a:pos x="250" y="18"/>
                </a:cxn>
                <a:cxn ang="0">
                  <a:pos x="260" y="22"/>
                </a:cxn>
                <a:cxn ang="0">
                  <a:pos x="258" y="26"/>
                </a:cxn>
                <a:cxn ang="0">
                  <a:pos x="264" y="32"/>
                </a:cxn>
                <a:cxn ang="0">
                  <a:pos x="270" y="30"/>
                </a:cxn>
                <a:cxn ang="0">
                  <a:pos x="276" y="36"/>
                </a:cxn>
                <a:cxn ang="0">
                  <a:pos x="284" y="34"/>
                </a:cxn>
                <a:cxn ang="0">
                  <a:pos x="292" y="40"/>
                </a:cxn>
                <a:cxn ang="0">
                  <a:pos x="290" y="44"/>
                </a:cxn>
                <a:cxn ang="0">
                  <a:pos x="290" y="52"/>
                </a:cxn>
                <a:cxn ang="0">
                  <a:pos x="294" y="60"/>
                </a:cxn>
                <a:cxn ang="0">
                  <a:pos x="296" y="62"/>
                </a:cxn>
                <a:cxn ang="0">
                  <a:pos x="292" y="70"/>
                </a:cxn>
                <a:cxn ang="0">
                  <a:pos x="296" y="88"/>
                </a:cxn>
                <a:cxn ang="0">
                  <a:pos x="286" y="254"/>
                </a:cxn>
                <a:cxn ang="0">
                  <a:pos x="268" y="252"/>
                </a:cxn>
                <a:cxn ang="0">
                  <a:pos x="268" y="276"/>
                </a:cxn>
                <a:cxn ang="0">
                  <a:pos x="134" y="184"/>
                </a:cxn>
                <a:cxn ang="0">
                  <a:pos x="110" y="198"/>
                </a:cxn>
                <a:cxn ang="0">
                  <a:pos x="102" y="202"/>
                </a:cxn>
                <a:cxn ang="0">
                  <a:pos x="96" y="204"/>
                </a:cxn>
                <a:cxn ang="0">
                  <a:pos x="88" y="200"/>
                </a:cxn>
                <a:cxn ang="0">
                  <a:pos x="74" y="186"/>
                </a:cxn>
                <a:cxn ang="0">
                  <a:pos x="62" y="180"/>
                </a:cxn>
                <a:cxn ang="0">
                  <a:pos x="34" y="174"/>
                </a:cxn>
                <a:cxn ang="0">
                  <a:pos x="0" y="118"/>
                </a:cxn>
                <a:cxn ang="0">
                  <a:pos x="24" y="34"/>
                </a:cxn>
                <a:cxn ang="0">
                  <a:pos x="68" y="4"/>
                </a:cxn>
                <a:cxn ang="0">
                  <a:pos x="78" y="0"/>
                </a:cxn>
                <a:cxn ang="0">
                  <a:pos x="82" y="4"/>
                </a:cxn>
                <a:cxn ang="0">
                  <a:pos x="90" y="8"/>
                </a:cxn>
                <a:cxn ang="0">
                  <a:pos x="96" y="6"/>
                </a:cxn>
                <a:cxn ang="0">
                  <a:pos x="104" y="6"/>
                </a:cxn>
                <a:cxn ang="0">
                  <a:pos x="114" y="12"/>
                </a:cxn>
                <a:cxn ang="0">
                  <a:pos x="120" y="16"/>
                </a:cxn>
                <a:cxn ang="0">
                  <a:pos x="128" y="18"/>
                </a:cxn>
                <a:cxn ang="0">
                  <a:pos x="132" y="16"/>
                </a:cxn>
              </a:cxnLst>
              <a:rect l="0" t="0" r="r" b="b"/>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2" name="Freeform 664"/>
            <p:cNvSpPr>
              <a:spLocks/>
            </p:cNvSpPr>
            <p:nvPr/>
          </p:nvSpPr>
          <p:spPr bwMode="ltGray">
            <a:xfrm>
              <a:off x="4171015" y="3667011"/>
              <a:ext cx="115788" cy="215026"/>
            </a:xfrm>
            <a:custGeom>
              <a:avLst/>
              <a:gdLst/>
              <a:ahLst/>
              <a:cxnLst>
                <a:cxn ang="0">
                  <a:pos x="44" y="12"/>
                </a:cxn>
                <a:cxn ang="0">
                  <a:pos x="46" y="6"/>
                </a:cxn>
                <a:cxn ang="0">
                  <a:pos x="54" y="2"/>
                </a:cxn>
                <a:cxn ang="0">
                  <a:pos x="64" y="0"/>
                </a:cxn>
                <a:cxn ang="0">
                  <a:pos x="70" y="4"/>
                </a:cxn>
                <a:cxn ang="0">
                  <a:pos x="70" y="8"/>
                </a:cxn>
                <a:cxn ang="0">
                  <a:pos x="68" y="18"/>
                </a:cxn>
                <a:cxn ang="0">
                  <a:pos x="80" y="12"/>
                </a:cxn>
                <a:cxn ang="0">
                  <a:pos x="80" y="18"/>
                </a:cxn>
                <a:cxn ang="0">
                  <a:pos x="74" y="26"/>
                </a:cxn>
                <a:cxn ang="0">
                  <a:pos x="72" y="34"/>
                </a:cxn>
                <a:cxn ang="0">
                  <a:pos x="76" y="38"/>
                </a:cxn>
                <a:cxn ang="0">
                  <a:pos x="78" y="46"/>
                </a:cxn>
                <a:cxn ang="0">
                  <a:pos x="66" y="56"/>
                </a:cxn>
                <a:cxn ang="0">
                  <a:pos x="58" y="60"/>
                </a:cxn>
                <a:cxn ang="0">
                  <a:pos x="56" y="64"/>
                </a:cxn>
                <a:cxn ang="0">
                  <a:pos x="60" y="70"/>
                </a:cxn>
                <a:cxn ang="0">
                  <a:pos x="76" y="78"/>
                </a:cxn>
                <a:cxn ang="0">
                  <a:pos x="82" y="80"/>
                </a:cxn>
                <a:cxn ang="0">
                  <a:pos x="74" y="96"/>
                </a:cxn>
                <a:cxn ang="0">
                  <a:pos x="70" y="94"/>
                </a:cxn>
                <a:cxn ang="0">
                  <a:pos x="60" y="102"/>
                </a:cxn>
                <a:cxn ang="0">
                  <a:pos x="48" y="116"/>
                </a:cxn>
                <a:cxn ang="0">
                  <a:pos x="38" y="126"/>
                </a:cxn>
                <a:cxn ang="0">
                  <a:pos x="26" y="124"/>
                </a:cxn>
                <a:cxn ang="0">
                  <a:pos x="0" y="58"/>
                </a:cxn>
                <a:cxn ang="0">
                  <a:pos x="36" y="12"/>
                </a:cxn>
                <a:cxn ang="0">
                  <a:pos x="44" y="12"/>
                </a:cxn>
              </a:cxnLst>
              <a:rect l="0" t="0" r="r" b="b"/>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3" name="Freeform 665"/>
            <p:cNvSpPr>
              <a:spLocks/>
            </p:cNvSpPr>
            <p:nvPr/>
          </p:nvSpPr>
          <p:spPr bwMode="ltGray">
            <a:xfrm>
              <a:off x="3764310" y="3672943"/>
              <a:ext cx="466046" cy="544238"/>
            </a:xfrm>
            <a:custGeom>
              <a:avLst/>
              <a:gdLst/>
              <a:ahLst/>
              <a:cxnLst>
                <a:cxn ang="0">
                  <a:pos x="246" y="2"/>
                </a:cxn>
                <a:cxn ang="0">
                  <a:pos x="258" y="4"/>
                </a:cxn>
                <a:cxn ang="0">
                  <a:pos x="271" y="4"/>
                </a:cxn>
                <a:cxn ang="0">
                  <a:pos x="289" y="2"/>
                </a:cxn>
                <a:cxn ang="0">
                  <a:pos x="302" y="4"/>
                </a:cxn>
                <a:cxn ang="0">
                  <a:pos x="310" y="8"/>
                </a:cxn>
                <a:cxn ang="0">
                  <a:pos x="306" y="20"/>
                </a:cxn>
                <a:cxn ang="0">
                  <a:pos x="306" y="27"/>
                </a:cxn>
                <a:cxn ang="0">
                  <a:pos x="306" y="33"/>
                </a:cxn>
                <a:cxn ang="0">
                  <a:pos x="293" y="53"/>
                </a:cxn>
                <a:cxn ang="0">
                  <a:pos x="285" y="51"/>
                </a:cxn>
                <a:cxn ang="0">
                  <a:pos x="285" y="64"/>
                </a:cxn>
                <a:cxn ang="0">
                  <a:pos x="291" y="72"/>
                </a:cxn>
                <a:cxn ang="0">
                  <a:pos x="297" y="74"/>
                </a:cxn>
                <a:cxn ang="0">
                  <a:pos x="297" y="80"/>
                </a:cxn>
                <a:cxn ang="0">
                  <a:pos x="306" y="96"/>
                </a:cxn>
                <a:cxn ang="0">
                  <a:pos x="304" y="119"/>
                </a:cxn>
                <a:cxn ang="0">
                  <a:pos x="301" y="127"/>
                </a:cxn>
                <a:cxn ang="0">
                  <a:pos x="304" y="133"/>
                </a:cxn>
                <a:cxn ang="0">
                  <a:pos x="306" y="150"/>
                </a:cxn>
                <a:cxn ang="0">
                  <a:pos x="308" y="164"/>
                </a:cxn>
                <a:cxn ang="0">
                  <a:pos x="310" y="168"/>
                </a:cxn>
                <a:cxn ang="0">
                  <a:pos x="312" y="174"/>
                </a:cxn>
                <a:cxn ang="0">
                  <a:pos x="304" y="183"/>
                </a:cxn>
                <a:cxn ang="0">
                  <a:pos x="306" y="195"/>
                </a:cxn>
                <a:cxn ang="0">
                  <a:pos x="299" y="207"/>
                </a:cxn>
                <a:cxn ang="0">
                  <a:pos x="304" y="219"/>
                </a:cxn>
                <a:cxn ang="0">
                  <a:pos x="306" y="230"/>
                </a:cxn>
                <a:cxn ang="0">
                  <a:pos x="310" y="232"/>
                </a:cxn>
                <a:cxn ang="0">
                  <a:pos x="322" y="244"/>
                </a:cxn>
                <a:cxn ang="0">
                  <a:pos x="222" y="308"/>
                </a:cxn>
                <a:cxn ang="0">
                  <a:pos x="183" y="320"/>
                </a:cxn>
                <a:cxn ang="0">
                  <a:pos x="180" y="316"/>
                </a:cxn>
                <a:cxn ang="0">
                  <a:pos x="180" y="310"/>
                </a:cxn>
                <a:cxn ang="0">
                  <a:pos x="174" y="295"/>
                </a:cxn>
                <a:cxn ang="0">
                  <a:pos x="170" y="289"/>
                </a:cxn>
                <a:cxn ang="0">
                  <a:pos x="166" y="289"/>
                </a:cxn>
                <a:cxn ang="0">
                  <a:pos x="162" y="291"/>
                </a:cxn>
                <a:cxn ang="0">
                  <a:pos x="156" y="283"/>
                </a:cxn>
                <a:cxn ang="0">
                  <a:pos x="150" y="281"/>
                </a:cxn>
                <a:cxn ang="0">
                  <a:pos x="144" y="271"/>
                </a:cxn>
                <a:cxn ang="0">
                  <a:pos x="0" y="148"/>
                </a:cxn>
                <a:cxn ang="0">
                  <a:pos x="8" y="115"/>
                </a:cxn>
                <a:cxn ang="0">
                  <a:pos x="113" y="68"/>
                </a:cxn>
                <a:cxn ang="0">
                  <a:pos x="146" y="21"/>
                </a:cxn>
                <a:cxn ang="0">
                  <a:pos x="154" y="21"/>
                </a:cxn>
                <a:cxn ang="0">
                  <a:pos x="166" y="12"/>
                </a:cxn>
                <a:cxn ang="0">
                  <a:pos x="181" y="10"/>
                </a:cxn>
                <a:cxn ang="0">
                  <a:pos x="199" y="6"/>
                </a:cxn>
                <a:cxn ang="0">
                  <a:pos x="215" y="4"/>
                </a:cxn>
                <a:cxn ang="0">
                  <a:pos x="219" y="4"/>
                </a:cxn>
                <a:cxn ang="0">
                  <a:pos x="230" y="0"/>
                </a:cxn>
                <a:cxn ang="0">
                  <a:pos x="238" y="2"/>
                </a:cxn>
                <a:cxn ang="0">
                  <a:pos x="246" y="2"/>
                </a:cxn>
              </a:cxnLst>
              <a:rect l="0" t="0" r="r" b="b"/>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4" name="Freeform 666"/>
            <p:cNvSpPr>
              <a:spLocks/>
            </p:cNvSpPr>
            <p:nvPr/>
          </p:nvSpPr>
          <p:spPr bwMode="ltGray">
            <a:xfrm>
              <a:off x="3762863" y="3671459"/>
              <a:ext cx="477625" cy="559068"/>
            </a:xfrm>
            <a:custGeom>
              <a:avLst/>
              <a:gdLst/>
              <a:ahLst/>
              <a:cxnLst>
                <a:cxn ang="0">
                  <a:pos x="252" y="2"/>
                </a:cxn>
                <a:cxn ang="0">
                  <a:pos x="264" y="4"/>
                </a:cxn>
                <a:cxn ang="0">
                  <a:pos x="278" y="4"/>
                </a:cxn>
                <a:cxn ang="0">
                  <a:pos x="296" y="2"/>
                </a:cxn>
                <a:cxn ang="0">
                  <a:pos x="310" y="4"/>
                </a:cxn>
                <a:cxn ang="0">
                  <a:pos x="318" y="8"/>
                </a:cxn>
                <a:cxn ang="0">
                  <a:pos x="314" y="20"/>
                </a:cxn>
                <a:cxn ang="0">
                  <a:pos x="314" y="28"/>
                </a:cxn>
                <a:cxn ang="0">
                  <a:pos x="314" y="34"/>
                </a:cxn>
                <a:cxn ang="0">
                  <a:pos x="300" y="54"/>
                </a:cxn>
                <a:cxn ang="0">
                  <a:pos x="292" y="52"/>
                </a:cxn>
                <a:cxn ang="0">
                  <a:pos x="292" y="66"/>
                </a:cxn>
                <a:cxn ang="0">
                  <a:pos x="298" y="74"/>
                </a:cxn>
                <a:cxn ang="0">
                  <a:pos x="304" y="76"/>
                </a:cxn>
                <a:cxn ang="0">
                  <a:pos x="304" y="82"/>
                </a:cxn>
                <a:cxn ang="0">
                  <a:pos x="314" y="98"/>
                </a:cxn>
                <a:cxn ang="0">
                  <a:pos x="312" y="122"/>
                </a:cxn>
                <a:cxn ang="0">
                  <a:pos x="308" y="130"/>
                </a:cxn>
                <a:cxn ang="0">
                  <a:pos x="312" y="136"/>
                </a:cxn>
                <a:cxn ang="0">
                  <a:pos x="314" y="154"/>
                </a:cxn>
                <a:cxn ang="0">
                  <a:pos x="316" y="168"/>
                </a:cxn>
                <a:cxn ang="0">
                  <a:pos x="318" y="172"/>
                </a:cxn>
                <a:cxn ang="0">
                  <a:pos x="320" y="178"/>
                </a:cxn>
                <a:cxn ang="0">
                  <a:pos x="312" y="188"/>
                </a:cxn>
                <a:cxn ang="0">
                  <a:pos x="314" y="200"/>
                </a:cxn>
                <a:cxn ang="0">
                  <a:pos x="306" y="212"/>
                </a:cxn>
                <a:cxn ang="0">
                  <a:pos x="312" y="224"/>
                </a:cxn>
                <a:cxn ang="0">
                  <a:pos x="314" y="236"/>
                </a:cxn>
                <a:cxn ang="0">
                  <a:pos x="318" y="238"/>
                </a:cxn>
                <a:cxn ang="0">
                  <a:pos x="330" y="250"/>
                </a:cxn>
                <a:cxn ang="0">
                  <a:pos x="228" y="316"/>
                </a:cxn>
                <a:cxn ang="0">
                  <a:pos x="188" y="328"/>
                </a:cxn>
                <a:cxn ang="0">
                  <a:pos x="184" y="324"/>
                </a:cxn>
                <a:cxn ang="0">
                  <a:pos x="184" y="318"/>
                </a:cxn>
                <a:cxn ang="0">
                  <a:pos x="178" y="302"/>
                </a:cxn>
                <a:cxn ang="0">
                  <a:pos x="174" y="296"/>
                </a:cxn>
                <a:cxn ang="0">
                  <a:pos x="170" y="296"/>
                </a:cxn>
                <a:cxn ang="0">
                  <a:pos x="166" y="298"/>
                </a:cxn>
                <a:cxn ang="0">
                  <a:pos x="160" y="290"/>
                </a:cxn>
                <a:cxn ang="0">
                  <a:pos x="154" y="288"/>
                </a:cxn>
                <a:cxn ang="0">
                  <a:pos x="148" y="278"/>
                </a:cxn>
                <a:cxn ang="0">
                  <a:pos x="0" y="152"/>
                </a:cxn>
                <a:cxn ang="0">
                  <a:pos x="8" y="118"/>
                </a:cxn>
                <a:cxn ang="0">
                  <a:pos x="116" y="70"/>
                </a:cxn>
                <a:cxn ang="0">
                  <a:pos x="150" y="22"/>
                </a:cxn>
                <a:cxn ang="0">
                  <a:pos x="158" y="22"/>
                </a:cxn>
                <a:cxn ang="0">
                  <a:pos x="170" y="12"/>
                </a:cxn>
                <a:cxn ang="0">
                  <a:pos x="186" y="10"/>
                </a:cxn>
                <a:cxn ang="0">
                  <a:pos x="204" y="6"/>
                </a:cxn>
                <a:cxn ang="0">
                  <a:pos x="220" y="4"/>
                </a:cxn>
                <a:cxn ang="0">
                  <a:pos x="224" y="4"/>
                </a:cxn>
                <a:cxn ang="0">
                  <a:pos x="236" y="0"/>
                </a:cxn>
                <a:cxn ang="0">
                  <a:pos x="244" y="2"/>
                </a:cxn>
                <a:cxn ang="0">
                  <a:pos x="252" y="2"/>
                </a:cxn>
              </a:cxnLst>
              <a:rect l="0" t="0" r="r" b="b"/>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5" name="Freeform 667"/>
            <p:cNvSpPr>
              <a:spLocks/>
            </p:cNvSpPr>
            <p:nvPr/>
          </p:nvSpPr>
          <p:spPr bwMode="ltGray">
            <a:xfrm>
              <a:off x="3678916" y="3675908"/>
              <a:ext cx="296706" cy="225407"/>
            </a:xfrm>
            <a:custGeom>
              <a:avLst/>
              <a:gdLst/>
              <a:ahLst/>
              <a:cxnLst>
                <a:cxn ang="0">
                  <a:pos x="154" y="0"/>
                </a:cxn>
                <a:cxn ang="0">
                  <a:pos x="156" y="9"/>
                </a:cxn>
                <a:cxn ang="0">
                  <a:pos x="164" y="13"/>
                </a:cxn>
                <a:cxn ang="0">
                  <a:pos x="171" y="13"/>
                </a:cxn>
                <a:cxn ang="0">
                  <a:pos x="177" y="13"/>
                </a:cxn>
                <a:cxn ang="0">
                  <a:pos x="185" y="11"/>
                </a:cxn>
                <a:cxn ang="0">
                  <a:pos x="194" y="9"/>
                </a:cxn>
                <a:cxn ang="0">
                  <a:pos x="191" y="17"/>
                </a:cxn>
                <a:cxn ang="0">
                  <a:pos x="196" y="21"/>
                </a:cxn>
                <a:cxn ang="0">
                  <a:pos x="202" y="19"/>
                </a:cxn>
                <a:cxn ang="0">
                  <a:pos x="206" y="26"/>
                </a:cxn>
                <a:cxn ang="0">
                  <a:pos x="204" y="34"/>
                </a:cxn>
                <a:cxn ang="0">
                  <a:pos x="206" y="40"/>
                </a:cxn>
                <a:cxn ang="0">
                  <a:pos x="204" y="55"/>
                </a:cxn>
                <a:cxn ang="0">
                  <a:pos x="204" y="64"/>
                </a:cxn>
                <a:cxn ang="0">
                  <a:pos x="206" y="68"/>
                </a:cxn>
                <a:cxn ang="0">
                  <a:pos x="202" y="72"/>
                </a:cxn>
                <a:cxn ang="0">
                  <a:pos x="191" y="74"/>
                </a:cxn>
                <a:cxn ang="0">
                  <a:pos x="181" y="74"/>
                </a:cxn>
                <a:cxn ang="0">
                  <a:pos x="177" y="77"/>
                </a:cxn>
                <a:cxn ang="0">
                  <a:pos x="177" y="85"/>
                </a:cxn>
                <a:cxn ang="0">
                  <a:pos x="131" y="104"/>
                </a:cxn>
                <a:cxn ang="0">
                  <a:pos x="123" y="106"/>
                </a:cxn>
                <a:cxn ang="0">
                  <a:pos x="114" y="104"/>
                </a:cxn>
                <a:cxn ang="0">
                  <a:pos x="104" y="107"/>
                </a:cxn>
                <a:cxn ang="0">
                  <a:pos x="89" y="109"/>
                </a:cxn>
                <a:cxn ang="0">
                  <a:pos x="67" y="119"/>
                </a:cxn>
                <a:cxn ang="0">
                  <a:pos x="67" y="132"/>
                </a:cxn>
                <a:cxn ang="0">
                  <a:pos x="0" y="121"/>
                </a:cxn>
                <a:cxn ang="0">
                  <a:pos x="15" y="121"/>
                </a:cxn>
                <a:cxn ang="0">
                  <a:pos x="27" y="115"/>
                </a:cxn>
                <a:cxn ang="0">
                  <a:pos x="46" y="106"/>
                </a:cxn>
                <a:cxn ang="0">
                  <a:pos x="65" y="85"/>
                </a:cxn>
                <a:cxn ang="0">
                  <a:pos x="62" y="81"/>
                </a:cxn>
                <a:cxn ang="0">
                  <a:pos x="65" y="72"/>
                </a:cxn>
                <a:cxn ang="0">
                  <a:pos x="69" y="64"/>
                </a:cxn>
                <a:cxn ang="0">
                  <a:pos x="79" y="58"/>
                </a:cxn>
                <a:cxn ang="0">
                  <a:pos x="81" y="53"/>
                </a:cxn>
                <a:cxn ang="0">
                  <a:pos x="85" y="47"/>
                </a:cxn>
                <a:cxn ang="0">
                  <a:pos x="92" y="43"/>
                </a:cxn>
                <a:cxn ang="0">
                  <a:pos x="102" y="36"/>
                </a:cxn>
                <a:cxn ang="0">
                  <a:pos x="110" y="36"/>
                </a:cxn>
                <a:cxn ang="0">
                  <a:pos x="119" y="32"/>
                </a:cxn>
                <a:cxn ang="0">
                  <a:pos x="129" y="25"/>
                </a:cxn>
                <a:cxn ang="0">
                  <a:pos x="142" y="11"/>
                </a:cxn>
                <a:cxn ang="0">
                  <a:pos x="154" y="0"/>
                </a:cxn>
              </a:cxnLst>
              <a:rect l="0" t="0" r="r" b="b"/>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6" name="Freeform 668"/>
            <p:cNvSpPr>
              <a:spLocks/>
            </p:cNvSpPr>
            <p:nvPr/>
          </p:nvSpPr>
          <p:spPr bwMode="ltGray">
            <a:xfrm>
              <a:off x="3678916" y="3674425"/>
              <a:ext cx="308284" cy="240236"/>
            </a:xfrm>
            <a:custGeom>
              <a:avLst/>
              <a:gdLst/>
              <a:ahLst/>
              <a:cxnLst>
                <a:cxn ang="0">
                  <a:pos x="160" y="0"/>
                </a:cxn>
                <a:cxn ang="0">
                  <a:pos x="162" y="10"/>
                </a:cxn>
                <a:cxn ang="0">
                  <a:pos x="170" y="14"/>
                </a:cxn>
                <a:cxn ang="0">
                  <a:pos x="178" y="14"/>
                </a:cxn>
                <a:cxn ang="0">
                  <a:pos x="184" y="14"/>
                </a:cxn>
                <a:cxn ang="0">
                  <a:pos x="192" y="12"/>
                </a:cxn>
                <a:cxn ang="0">
                  <a:pos x="202" y="10"/>
                </a:cxn>
                <a:cxn ang="0">
                  <a:pos x="198" y="18"/>
                </a:cxn>
                <a:cxn ang="0">
                  <a:pos x="204" y="22"/>
                </a:cxn>
                <a:cxn ang="0">
                  <a:pos x="210" y="20"/>
                </a:cxn>
                <a:cxn ang="0">
                  <a:pos x="214" y="28"/>
                </a:cxn>
                <a:cxn ang="0">
                  <a:pos x="212" y="36"/>
                </a:cxn>
                <a:cxn ang="0">
                  <a:pos x="214" y="42"/>
                </a:cxn>
                <a:cxn ang="0">
                  <a:pos x="212" y="58"/>
                </a:cxn>
                <a:cxn ang="0">
                  <a:pos x="212" y="68"/>
                </a:cxn>
                <a:cxn ang="0">
                  <a:pos x="214" y="72"/>
                </a:cxn>
                <a:cxn ang="0">
                  <a:pos x="210" y="76"/>
                </a:cxn>
                <a:cxn ang="0">
                  <a:pos x="198" y="78"/>
                </a:cxn>
                <a:cxn ang="0">
                  <a:pos x="188" y="78"/>
                </a:cxn>
                <a:cxn ang="0">
                  <a:pos x="184" y="82"/>
                </a:cxn>
                <a:cxn ang="0">
                  <a:pos x="184" y="90"/>
                </a:cxn>
                <a:cxn ang="0">
                  <a:pos x="136" y="110"/>
                </a:cxn>
                <a:cxn ang="0">
                  <a:pos x="128" y="112"/>
                </a:cxn>
                <a:cxn ang="0">
                  <a:pos x="118" y="110"/>
                </a:cxn>
                <a:cxn ang="0">
                  <a:pos x="108" y="114"/>
                </a:cxn>
                <a:cxn ang="0">
                  <a:pos x="92" y="116"/>
                </a:cxn>
                <a:cxn ang="0">
                  <a:pos x="70" y="126"/>
                </a:cxn>
                <a:cxn ang="0">
                  <a:pos x="70" y="140"/>
                </a:cxn>
                <a:cxn ang="0">
                  <a:pos x="0" y="128"/>
                </a:cxn>
                <a:cxn ang="0">
                  <a:pos x="16" y="128"/>
                </a:cxn>
                <a:cxn ang="0">
                  <a:pos x="28" y="122"/>
                </a:cxn>
                <a:cxn ang="0">
                  <a:pos x="48" y="112"/>
                </a:cxn>
                <a:cxn ang="0">
                  <a:pos x="68" y="90"/>
                </a:cxn>
                <a:cxn ang="0">
                  <a:pos x="64" y="86"/>
                </a:cxn>
                <a:cxn ang="0">
                  <a:pos x="68" y="76"/>
                </a:cxn>
                <a:cxn ang="0">
                  <a:pos x="72" y="68"/>
                </a:cxn>
                <a:cxn ang="0">
                  <a:pos x="82" y="62"/>
                </a:cxn>
                <a:cxn ang="0">
                  <a:pos x="84" y="56"/>
                </a:cxn>
                <a:cxn ang="0">
                  <a:pos x="88" y="50"/>
                </a:cxn>
                <a:cxn ang="0">
                  <a:pos x="96" y="46"/>
                </a:cxn>
                <a:cxn ang="0">
                  <a:pos x="106" y="38"/>
                </a:cxn>
                <a:cxn ang="0">
                  <a:pos x="114" y="38"/>
                </a:cxn>
                <a:cxn ang="0">
                  <a:pos x="124" y="34"/>
                </a:cxn>
                <a:cxn ang="0">
                  <a:pos x="134" y="26"/>
                </a:cxn>
                <a:cxn ang="0">
                  <a:pos x="148" y="12"/>
                </a:cxn>
                <a:cxn ang="0">
                  <a:pos x="160" y="0"/>
                </a:cxn>
              </a:cxnLst>
              <a:rect l="0" t="0" r="r" b="b"/>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7" name="Freeform 669"/>
            <p:cNvSpPr>
              <a:spLocks/>
            </p:cNvSpPr>
            <p:nvPr/>
          </p:nvSpPr>
          <p:spPr bwMode="ltGray">
            <a:xfrm>
              <a:off x="3535628" y="3895383"/>
              <a:ext cx="234471" cy="192782"/>
            </a:xfrm>
            <a:custGeom>
              <a:avLst/>
              <a:gdLst/>
              <a:ahLst/>
              <a:cxnLst>
                <a:cxn ang="0">
                  <a:pos x="84" y="15"/>
                </a:cxn>
                <a:cxn ang="0">
                  <a:pos x="93" y="0"/>
                </a:cxn>
                <a:cxn ang="0">
                  <a:pos x="160" y="11"/>
                </a:cxn>
                <a:cxn ang="0">
                  <a:pos x="150" y="39"/>
                </a:cxn>
                <a:cxn ang="0">
                  <a:pos x="107" y="36"/>
                </a:cxn>
                <a:cxn ang="0">
                  <a:pos x="91" y="80"/>
                </a:cxn>
                <a:cxn ang="0">
                  <a:pos x="84" y="80"/>
                </a:cxn>
                <a:cxn ang="0">
                  <a:pos x="76" y="82"/>
                </a:cxn>
                <a:cxn ang="0">
                  <a:pos x="70" y="90"/>
                </a:cxn>
                <a:cxn ang="0">
                  <a:pos x="65" y="107"/>
                </a:cxn>
                <a:cxn ang="0">
                  <a:pos x="65" y="114"/>
                </a:cxn>
                <a:cxn ang="0">
                  <a:pos x="8" y="107"/>
                </a:cxn>
                <a:cxn ang="0">
                  <a:pos x="0" y="114"/>
                </a:cxn>
                <a:cxn ang="0">
                  <a:pos x="6" y="95"/>
                </a:cxn>
                <a:cxn ang="0">
                  <a:pos x="6" y="90"/>
                </a:cxn>
                <a:cxn ang="0">
                  <a:pos x="11" y="88"/>
                </a:cxn>
                <a:cxn ang="0">
                  <a:pos x="15" y="88"/>
                </a:cxn>
                <a:cxn ang="0">
                  <a:pos x="23" y="75"/>
                </a:cxn>
                <a:cxn ang="0">
                  <a:pos x="29" y="73"/>
                </a:cxn>
                <a:cxn ang="0">
                  <a:pos x="29" y="65"/>
                </a:cxn>
                <a:cxn ang="0">
                  <a:pos x="32" y="64"/>
                </a:cxn>
                <a:cxn ang="0">
                  <a:pos x="46" y="52"/>
                </a:cxn>
                <a:cxn ang="0">
                  <a:pos x="57" y="37"/>
                </a:cxn>
                <a:cxn ang="0">
                  <a:pos x="57" y="30"/>
                </a:cxn>
                <a:cxn ang="0">
                  <a:pos x="72" y="22"/>
                </a:cxn>
                <a:cxn ang="0">
                  <a:pos x="80" y="19"/>
                </a:cxn>
                <a:cxn ang="0">
                  <a:pos x="84" y="15"/>
                </a:cxn>
              </a:cxnLst>
              <a:rect l="0" t="0" r="r" b="b"/>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8" name="Freeform 670"/>
            <p:cNvSpPr>
              <a:spLocks/>
            </p:cNvSpPr>
            <p:nvPr/>
          </p:nvSpPr>
          <p:spPr bwMode="ltGray">
            <a:xfrm>
              <a:off x="3535628" y="3892417"/>
              <a:ext cx="243154" cy="207611"/>
            </a:xfrm>
            <a:custGeom>
              <a:avLst/>
              <a:gdLst/>
              <a:ahLst/>
              <a:cxnLst>
                <a:cxn ang="0">
                  <a:pos x="88" y="16"/>
                </a:cxn>
                <a:cxn ang="0">
                  <a:pos x="98" y="0"/>
                </a:cxn>
                <a:cxn ang="0">
                  <a:pos x="168" y="12"/>
                </a:cxn>
                <a:cxn ang="0">
                  <a:pos x="158" y="42"/>
                </a:cxn>
                <a:cxn ang="0">
                  <a:pos x="112" y="38"/>
                </a:cxn>
                <a:cxn ang="0">
                  <a:pos x="96" y="86"/>
                </a:cxn>
                <a:cxn ang="0">
                  <a:pos x="88" y="86"/>
                </a:cxn>
                <a:cxn ang="0">
                  <a:pos x="80" y="88"/>
                </a:cxn>
                <a:cxn ang="0">
                  <a:pos x="74" y="96"/>
                </a:cxn>
                <a:cxn ang="0">
                  <a:pos x="68" y="114"/>
                </a:cxn>
                <a:cxn ang="0">
                  <a:pos x="68" y="122"/>
                </a:cxn>
                <a:cxn ang="0">
                  <a:pos x="8" y="114"/>
                </a:cxn>
                <a:cxn ang="0">
                  <a:pos x="0" y="122"/>
                </a:cxn>
                <a:cxn ang="0">
                  <a:pos x="6" y="102"/>
                </a:cxn>
                <a:cxn ang="0">
                  <a:pos x="6" y="96"/>
                </a:cxn>
                <a:cxn ang="0">
                  <a:pos x="12" y="94"/>
                </a:cxn>
                <a:cxn ang="0">
                  <a:pos x="16" y="94"/>
                </a:cxn>
                <a:cxn ang="0">
                  <a:pos x="24" y="80"/>
                </a:cxn>
                <a:cxn ang="0">
                  <a:pos x="30" y="78"/>
                </a:cxn>
                <a:cxn ang="0">
                  <a:pos x="30" y="70"/>
                </a:cxn>
                <a:cxn ang="0">
                  <a:pos x="34" y="68"/>
                </a:cxn>
                <a:cxn ang="0">
                  <a:pos x="48" y="56"/>
                </a:cxn>
                <a:cxn ang="0">
                  <a:pos x="60" y="40"/>
                </a:cxn>
                <a:cxn ang="0">
                  <a:pos x="60" y="32"/>
                </a:cxn>
                <a:cxn ang="0">
                  <a:pos x="76" y="24"/>
                </a:cxn>
                <a:cxn ang="0">
                  <a:pos x="84" y="20"/>
                </a:cxn>
                <a:cxn ang="0">
                  <a:pos x="88" y="16"/>
                </a:cxn>
              </a:cxnLst>
              <a:rect l="0" t="0" r="r" b="b"/>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39" name="Freeform 672"/>
            <p:cNvSpPr>
              <a:spLocks/>
            </p:cNvSpPr>
            <p:nvPr/>
          </p:nvSpPr>
          <p:spPr bwMode="ltGray">
            <a:xfrm>
              <a:off x="3495102" y="4366958"/>
              <a:ext cx="78157" cy="65250"/>
            </a:xfrm>
            <a:custGeom>
              <a:avLst/>
              <a:gdLst/>
              <a:ahLst/>
              <a:cxnLst>
                <a:cxn ang="0">
                  <a:pos x="28" y="38"/>
                </a:cxn>
                <a:cxn ang="0">
                  <a:pos x="22" y="36"/>
                </a:cxn>
                <a:cxn ang="0">
                  <a:pos x="20" y="34"/>
                </a:cxn>
                <a:cxn ang="0">
                  <a:pos x="18" y="22"/>
                </a:cxn>
                <a:cxn ang="0">
                  <a:pos x="16" y="20"/>
                </a:cxn>
                <a:cxn ang="0">
                  <a:pos x="12" y="20"/>
                </a:cxn>
                <a:cxn ang="0">
                  <a:pos x="0" y="6"/>
                </a:cxn>
                <a:cxn ang="0">
                  <a:pos x="24" y="0"/>
                </a:cxn>
                <a:cxn ang="0">
                  <a:pos x="52" y="4"/>
                </a:cxn>
                <a:cxn ang="0">
                  <a:pos x="52" y="8"/>
                </a:cxn>
                <a:cxn ang="0">
                  <a:pos x="48" y="12"/>
                </a:cxn>
                <a:cxn ang="0">
                  <a:pos x="50" y="20"/>
                </a:cxn>
                <a:cxn ang="0">
                  <a:pos x="44" y="26"/>
                </a:cxn>
                <a:cxn ang="0">
                  <a:pos x="38" y="24"/>
                </a:cxn>
                <a:cxn ang="0">
                  <a:pos x="30" y="32"/>
                </a:cxn>
                <a:cxn ang="0">
                  <a:pos x="28" y="38"/>
                </a:cxn>
              </a:cxnLst>
              <a:rect l="0" t="0" r="r" b="b"/>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0" name="Freeform 673"/>
            <p:cNvSpPr>
              <a:spLocks/>
            </p:cNvSpPr>
            <p:nvPr/>
          </p:nvSpPr>
          <p:spPr bwMode="ltGray">
            <a:xfrm>
              <a:off x="3495102" y="4245356"/>
              <a:ext cx="127367" cy="151259"/>
            </a:xfrm>
            <a:custGeom>
              <a:avLst/>
              <a:gdLst/>
              <a:ahLst/>
              <a:cxnLst>
                <a:cxn ang="0">
                  <a:pos x="0" y="30"/>
                </a:cxn>
                <a:cxn ang="0">
                  <a:pos x="12" y="14"/>
                </a:cxn>
                <a:cxn ang="0">
                  <a:pos x="12" y="8"/>
                </a:cxn>
                <a:cxn ang="0">
                  <a:pos x="16" y="10"/>
                </a:cxn>
                <a:cxn ang="0">
                  <a:pos x="24" y="2"/>
                </a:cxn>
                <a:cxn ang="0">
                  <a:pos x="30" y="6"/>
                </a:cxn>
                <a:cxn ang="0">
                  <a:pos x="38" y="0"/>
                </a:cxn>
                <a:cxn ang="0">
                  <a:pos x="48" y="2"/>
                </a:cxn>
                <a:cxn ang="0">
                  <a:pos x="56" y="4"/>
                </a:cxn>
                <a:cxn ang="0">
                  <a:pos x="60" y="12"/>
                </a:cxn>
                <a:cxn ang="0">
                  <a:pos x="68" y="12"/>
                </a:cxn>
                <a:cxn ang="0">
                  <a:pos x="68" y="22"/>
                </a:cxn>
                <a:cxn ang="0">
                  <a:pos x="72" y="26"/>
                </a:cxn>
                <a:cxn ang="0">
                  <a:pos x="74" y="30"/>
                </a:cxn>
                <a:cxn ang="0">
                  <a:pos x="82" y="42"/>
                </a:cxn>
                <a:cxn ang="0">
                  <a:pos x="86" y="84"/>
                </a:cxn>
                <a:cxn ang="0">
                  <a:pos x="82" y="88"/>
                </a:cxn>
                <a:cxn ang="0">
                  <a:pos x="74" y="88"/>
                </a:cxn>
                <a:cxn ang="0">
                  <a:pos x="58" y="78"/>
                </a:cxn>
                <a:cxn ang="0">
                  <a:pos x="52" y="78"/>
                </a:cxn>
                <a:cxn ang="0">
                  <a:pos x="46" y="76"/>
                </a:cxn>
                <a:cxn ang="0">
                  <a:pos x="32" y="76"/>
                </a:cxn>
                <a:cxn ang="0">
                  <a:pos x="24" y="76"/>
                </a:cxn>
                <a:cxn ang="0">
                  <a:pos x="20" y="80"/>
                </a:cxn>
                <a:cxn ang="0">
                  <a:pos x="16" y="78"/>
                </a:cxn>
                <a:cxn ang="0">
                  <a:pos x="16" y="76"/>
                </a:cxn>
                <a:cxn ang="0">
                  <a:pos x="10" y="78"/>
                </a:cxn>
                <a:cxn ang="0">
                  <a:pos x="4" y="78"/>
                </a:cxn>
                <a:cxn ang="0">
                  <a:pos x="0" y="78"/>
                </a:cxn>
                <a:cxn ang="0">
                  <a:pos x="2" y="64"/>
                </a:cxn>
                <a:cxn ang="0">
                  <a:pos x="6" y="54"/>
                </a:cxn>
                <a:cxn ang="0">
                  <a:pos x="2" y="52"/>
                </a:cxn>
                <a:cxn ang="0">
                  <a:pos x="2" y="42"/>
                </a:cxn>
                <a:cxn ang="0">
                  <a:pos x="2" y="36"/>
                </a:cxn>
                <a:cxn ang="0">
                  <a:pos x="0" y="34"/>
                </a:cxn>
                <a:cxn ang="0">
                  <a:pos x="0" y="30"/>
                </a:cxn>
              </a:cxnLst>
              <a:rect l="0" t="0" r="r" b="b"/>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1" name="Freeform 674"/>
            <p:cNvSpPr>
              <a:spLocks/>
            </p:cNvSpPr>
            <p:nvPr/>
          </p:nvSpPr>
          <p:spPr bwMode="ltGray">
            <a:xfrm>
              <a:off x="3499445" y="4329884"/>
              <a:ext cx="70920" cy="28176"/>
            </a:xfrm>
            <a:custGeom>
              <a:avLst/>
              <a:gdLst/>
              <a:ahLst/>
              <a:cxnLst>
                <a:cxn ang="0">
                  <a:pos x="4" y="4"/>
                </a:cxn>
                <a:cxn ang="0">
                  <a:pos x="10" y="6"/>
                </a:cxn>
                <a:cxn ang="0">
                  <a:pos x="18" y="6"/>
                </a:cxn>
                <a:cxn ang="0">
                  <a:pos x="26" y="0"/>
                </a:cxn>
                <a:cxn ang="0">
                  <a:pos x="36" y="4"/>
                </a:cxn>
                <a:cxn ang="0">
                  <a:pos x="44" y="8"/>
                </a:cxn>
                <a:cxn ang="0">
                  <a:pos x="48" y="12"/>
                </a:cxn>
                <a:cxn ang="0">
                  <a:pos x="44" y="16"/>
                </a:cxn>
                <a:cxn ang="0">
                  <a:pos x="38" y="14"/>
                </a:cxn>
                <a:cxn ang="0">
                  <a:pos x="34" y="8"/>
                </a:cxn>
                <a:cxn ang="0">
                  <a:pos x="30" y="12"/>
                </a:cxn>
                <a:cxn ang="0">
                  <a:pos x="20" y="12"/>
                </a:cxn>
                <a:cxn ang="0">
                  <a:pos x="18" y="16"/>
                </a:cxn>
                <a:cxn ang="0">
                  <a:pos x="10" y="16"/>
                </a:cxn>
                <a:cxn ang="0">
                  <a:pos x="6" y="12"/>
                </a:cxn>
                <a:cxn ang="0">
                  <a:pos x="0" y="14"/>
                </a:cxn>
                <a:cxn ang="0">
                  <a:pos x="4" y="4"/>
                </a:cxn>
              </a:cxnLst>
              <a:rect l="0" t="0" r="r" b="b"/>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2" name="Freeform 675"/>
            <p:cNvSpPr>
              <a:spLocks/>
            </p:cNvSpPr>
            <p:nvPr/>
          </p:nvSpPr>
          <p:spPr bwMode="ltGray">
            <a:xfrm>
              <a:off x="3610891" y="3871656"/>
              <a:ext cx="11579" cy="23727"/>
            </a:xfrm>
            <a:custGeom>
              <a:avLst/>
              <a:gdLst/>
              <a:ahLst/>
              <a:cxnLst>
                <a:cxn ang="0">
                  <a:pos x="6" y="0"/>
                </a:cxn>
                <a:cxn ang="0">
                  <a:pos x="0" y="6"/>
                </a:cxn>
                <a:cxn ang="0">
                  <a:pos x="2" y="12"/>
                </a:cxn>
                <a:cxn ang="0">
                  <a:pos x="8" y="8"/>
                </a:cxn>
                <a:cxn ang="0">
                  <a:pos x="8" y="4"/>
                </a:cxn>
                <a:cxn ang="0">
                  <a:pos x="6" y="0"/>
                </a:cxn>
              </a:cxnLst>
              <a:rect l="0" t="0" r="r" b="b"/>
              <a:pathLst>
                <a:path w="9" h="13">
                  <a:moveTo>
                    <a:pt x="6" y="0"/>
                  </a:moveTo>
                  <a:lnTo>
                    <a:pt x="0" y="6"/>
                  </a:lnTo>
                  <a:lnTo>
                    <a:pt x="2" y="12"/>
                  </a:lnTo>
                  <a:lnTo>
                    <a:pt x="8" y="8"/>
                  </a:lnTo>
                  <a:lnTo>
                    <a:pt x="8" y="4"/>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3" name="Freeform 676"/>
            <p:cNvSpPr>
              <a:spLocks/>
            </p:cNvSpPr>
            <p:nvPr/>
          </p:nvSpPr>
          <p:spPr bwMode="ltGray">
            <a:xfrm>
              <a:off x="3647075" y="3862758"/>
              <a:ext cx="18815" cy="20761"/>
            </a:xfrm>
            <a:custGeom>
              <a:avLst/>
              <a:gdLst/>
              <a:ahLst/>
              <a:cxnLst>
                <a:cxn ang="0">
                  <a:pos x="10" y="0"/>
                </a:cxn>
                <a:cxn ang="0">
                  <a:pos x="0" y="10"/>
                </a:cxn>
                <a:cxn ang="0">
                  <a:pos x="2" y="12"/>
                </a:cxn>
                <a:cxn ang="0">
                  <a:pos x="6" y="12"/>
                </a:cxn>
                <a:cxn ang="0">
                  <a:pos x="10" y="6"/>
                </a:cxn>
                <a:cxn ang="0">
                  <a:pos x="12" y="0"/>
                </a:cxn>
                <a:cxn ang="0">
                  <a:pos x="10" y="0"/>
                </a:cxn>
              </a:cxnLst>
              <a:rect l="0" t="0" r="r" b="b"/>
              <a:pathLst>
                <a:path w="13" h="13">
                  <a:moveTo>
                    <a:pt x="10" y="0"/>
                  </a:moveTo>
                  <a:lnTo>
                    <a:pt x="0" y="10"/>
                  </a:lnTo>
                  <a:lnTo>
                    <a:pt x="2" y="12"/>
                  </a:lnTo>
                  <a:lnTo>
                    <a:pt x="6" y="12"/>
                  </a:lnTo>
                  <a:lnTo>
                    <a:pt x="10" y="6"/>
                  </a:lnTo>
                  <a:lnTo>
                    <a:pt x="12" y="0"/>
                  </a:lnTo>
                  <a:lnTo>
                    <a:pt x="1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4" name="Freeform 677"/>
            <p:cNvSpPr>
              <a:spLocks/>
            </p:cNvSpPr>
            <p:nvPr/>
          </p:nvSpPr>
          <p:spPr bwMode="ltGray">
            <a:xfrm>
              <a:off x="3665890" y="3847929"/>
              <a:ext cx="13027" cy="11864"/>
            </a:xfrm>
            <a:custGeom>
              <a:avLst/>
              <a:gdLst/>
              <a:ahLst/>
              <a:cxnLst>
                <a:cxn ang="0">
                  <a:pos x="8" y="0"/>
                </a:cxn>
                <a:cxn ang="0">
                  <a:pos x="2" y="4"/>
                </a:cxn>
                <a:cxn ang="0">
                  <a:pos x="0" y="6"/>
                </a:cxn>
                <a:cxn ang="0">
                  <a:pos x="4" y="6"/>
                </a:cxn>
                <a:cxn ang="0">
                  <a:pos x="8" y="4"/>
                </a:cxn>
                <a:cxn ang="0">
                  <a:pos x="8" y="0"/>
                </a:cxn>
              </a:cxnLst>
              <a:rect l="0" t="0" r="r" b="b"/>
              <a:pathLst>
                <a:path w="9" h="7">
                  <a:moveTo>
                    <a:pt x="8" y="0"/>
                  </a:moveTo>
                  <a:lnTo>
                    <a:pt x="2" y="4"/>
                  </a:lnTo>
                  <a:lnTo>
                    <a:pt x="0" y="6"/>
                  </a:lnTo>
                  <a:lnTo>
                    <a:pt x="4" y="6"/>
                  </a:lnTo>
                  <a:lnTo>
                    <a:pt x="8"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5" name="Freeform 678"/>
            <p:cNvSpPr>
              <a:spLocks/>
            </p:cNvSpPr>
            <p:nvPr/>
          </p:nvSpPr>
          <p:spPr bwMode="ltGray">
            <a:xfrm>
              <a:off x="3641286" y="3879070"/>
              <a:ext cx="8684" cy="7415"/>
            </a:xfrm>
            <a:custGeom>
              <a:avLst/>
              <a:gdLst/>
              <a:ahLst/>
              <a:cxnLst>
                <a:cxn ang="0">
                  <a:pos x="0" y="0"/>
                </a:cxn>
                <a:cxn ang="0">
                  <a:pos x="0" y="4"/>
                </a:cxn>
                <a:cxn ang="0">
                  <a:pos x="4" y="4"/>
                </a:cxn>
                <a:cxn ang="0">
                  <a:pos x="4" y="0"/>
                </a:cxn>
                <a:cxn ang="0">
                  <a:pos x="0" y="0"/>
                </a:cxn>
              </a:cxnLst>
              <a:rect l="0" t="0" r="r" b="b"/>
              <a:pathLst>
                <a:path w="5" h="5">
                  <a:moveTo>
                    <a:pt x="0" y="0"/>
                  </a:moveTo>
                  <a:lnTo>
                    <a:pt x="0" y="4"/>
                  </a:lnTo>
                  <a:lnTo>
                    <a:pt x="4" y="4"/>
                  </a:lnTo>
                  <a:lnTo>
                    <a:pt x="4"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6" name="Freeform 679"/>
            <p:cNvSpPr>
              <a:spLocks/>
            </p:cNvSpPr>
            <p:nvPr/>
          </p:nvSpPr>
          <p:spPr bwMode="ltGray">
            <a:xfrm>
              <a:off x="3589180" y="3862758"/>
              <a:ext cx="13026" cy="14829"/>
            </a:xfrm>
            <a:custGeom>
              <a:avLst/>
              <a:gdLst/>
              <a:ahLst/>
              <a:cxnLst>
                <a:cxn ang="0">
                  <a:pos x="0" y="0"/>
                </a:cxn>
                <a:cxn ang="0">
                  <a:pos x="0" y="6"/>
                </a:cxn>
                <a:cxn ang="0">
                  <a:pos x="4" y="8"/>
                </a:cxn>
                <a:cxn ang="0">
                  <a:pos x="6" y="8"/>
                </a:cxn>
                <a:cxn ang="0">
                  <a:pos x="8" y="0"/>
                </a:cxn>
                <a:cxn ang="0">
                  <a:pos x="0" y="0"/>
                </a:cxn>
              </a:cxnLst>
              <a:rect l="0" t="0" r="r" b="b"/>
              <a:pathLst>
                <a:path w="9" h="9">
                  <a:moveTo>
                    <a:pt x="0" y="0"/>
                  </a:moveTo>
                  <a:lnTo>
                    <a:pt x="0" y="6"/>
                  </a:lnTo>
                  <a:lnTo>
                    <a:pt x="4" y="8"/>
                  </a:lnTo>
                  <a:lnTo>
                    <a:pt x="6" y="8"/>
                  </a:lnTo>
                  <a:lnTo>
                    <a:pt x="8"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7" name="Freeform 680"/>
            <p:cNvSpPr>
              <a:spLocks/>
            </p:cNvSpPr>
            <p:nvPr/>
          </p:nvSpPr>
          <p:spPr bwMode="ltGray">
            <a:xfrm>
              <a:off x="3568918" y="3841997"/>
              <a:ext cx="7236" cy="14829"/>
            </a:xfrm>
            <a:custGeom>
              <a:avLst/>
              <a:gdLst/>
              <a:ahLst/>
              <a:cxnLst>
                <a:cxn ang="0">
                  <a:pos x="2" y="0"/>
                </a:cxn>
                <a:cxn ang="0">
                  <a:pos x="0" y="4"/>
                </a:cxn>
                <a:cxn ang="0">
                  <a:pos x="0" y="8"/>
                </a:cxn>
                <a:cxn ang="0">
                  <a:pos x="4" y="6"/>
                </a:cxn>
                <a:cxn ang="0">
                  <a:pos x="4" y="2"/>
                </a:cxn>
                <a:cxn ang="0">
                  <a:pos x="2" y="0"/>
                </a:cxn>
              </a:cxnLst>
              <a:rect l="0" t="0" r="r" b="b"/>
              <a:pathLst>
                <a:path w="5" h="9">
                  <a:moveTo>
                    <a:pt x="2" y="0"/>
                  </a:moveTo>
                  <a:lnTo>
                    <a:pt x="0" y="4"/>
                  </a:lnTo>
                  <a:lnTo>
                    <a:pt x="0" y="8"/>
                  </a:lnTo>
                  <a:lnTo>
                    <a:pt x="4" y="6"/>
                  </a:lnTo>
                  <a:lnTo>
                    <a:pt x="4" y="2"/>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8" name="Freeform 681"/>
            <p:cNvSpPr>
              <a:spLocks/>
            </p:cNvSpPr>
            <p:nvPr/>
          </p:nvSpPr>
          <p:spPr bwMode="ltGray">
            <a:xfrm>
              <a:off x="3571813" y="3859793"/>
              <a:ext cx="5790" cy="11864"/>
            </a:xfrm>
            <a:custGeom>
              <a:avLst/>
              <a:gdLst/>
              <a:ahLst/>
              <a:cxnLst>
                <a:cxn ang="0">
                  <a:pos x="4" y="6"/>
                </a:cxn>
                <a:cxn ang="0">
                  <a:pos x="0" y="6"/>
                </a:cxn>
                <a:cxn ang="0">
                  <a:pos x="0" y="0"/>
                </a:cxn>
                <a:cxn ang="0">
                  <a:pos x="4" y="0"/>
                </a:cxn>
                <a:cxn ang="0">
                  <a:pos x="4" y="6"/>
                </a:cxn>
              </a:cxnLst>
              <a:rect l="0" t="0" r="r" b="b"/>
              <a:pathLst>
                <a:path w="5" h="7">
                  <a:moveTo>
                    <a:pt x="4" y="6"/>
                  </a:moveTo>
                  <a:lnTo>
                    <a:pt x="0" y="6"/>
                  </a:lnTo>
                  <a:lnTo>
                    <a:pt x="0" y="0"/>
                  </a:lnTo>
                  <a:lnTo>
                    <a:pt x="4" y="0"/>
                  </a:lnTo>
                  <a:lnTo>
                    <a:pt x="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49" name="Freeform 682"/>
            <p:cNvSpPr>
              <a:spLocks/>
            </p:cNvSpPr>
            <p:nvPr/>
          </p:nvSpPr>
          <p:spPr bwMode="ltGray">
            <a:xfrm>
              <a:off x="3574708" y="3868690"/>
              <a:ext cx="8684" cy="4448"/>
            </a:xfrm>
            <a:custGeom>
              <a:avLst/>
              <a:gdLst/>
              <a:ahLst/>
              <a:cxnLst>
                <a:cxn ang="0">
                  <a:pos x="0" y="0"/>
                </a:cxn>
                <a:cxn ang="0">
                  <a:pos x="4" y="0"/>
                </a:cxn>
                <a:cxn ang="0">
                  <a:pos x="4" y="2"/>
                </a:cxn>
                <a:cxn ang="0">
                  <a:pos x="0" y="2"/>
                </a:cxn>
                <a:cxn ang="0">
                  <a:pos x="0" y="0"/>
                </a:cxn>
              </a:cxnLst>
              <a:rect l="0" t="0" r="r" b="b"/>
              <a:pathLst>
                <a:path w="5" h="3">
                  <a:moveTo>
                    <a:pt x="0" y="0"/>
                  </a:moveTo>
                  <a:lnTo>
                    <a:pt x="4" y="0"/>
                  </a:lnTo>
                  <a:lnTo>
                    <a:pt x="4" y="2"/>
                  </a:lnTo>
                  <a:lnTo>
                    <a:pt x="0"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0" name="Freeform 683"/>
            <p:cNvSpPr>
              <a:spLocks/>
            </p:cNvSpPr>
            <p:nvPr/>
          </p:nvSpPr>
          <p:spPr bwMode="ltGray">
            <a:xfrm>
              <a:off x="3622469" y="3723363"/>
              <a:ext cx="11579" cy="14829"/>
            </a:xfrm>
            <a:custGeom>
              <a:avLst/>
              <a:gdLst/>
              <a:ahLst/>
              <a:cxnLst>
                <a:cxn ang="0">
                  <a:pos x="2" y="0"/>
                </a:cxn>
                <a:cxn ang="0">
                  <a:pos x="6" y="2"/>
                </a:cxn>
                <a:cxn ang="0">
                  <a:pos x="8" y="4"/>
                </a:cxn>
                <a:cxn ang="0">
                  <a:pos x="4" y="8"/>
                </a:cxn>
                <a:cxn ang="0">
                  <a:pos x="0" y="6"/>
                </a:cxn>
                <a:cxn ang="0">
                  <a:pos x="2" y="0"/>
                </a:cxn>
              </a:cxnLst>
              <a:rect l="0" t="0" r="r" b="b"/>
              <a:pathLst>
                <a:path w="9" h="9">
                  <a:moveTo>
                    <a:pt x="2" y="0"/>
                  </a:moveTo>
                  <a:lnTo>
                    <a:pt x="6" y="2"/>
                  </a:lnTo>
                  <a:lnTo>
                    <a:pt x="8" y="4"/>
                  </a:lnTo>
                  <a:lnTo>
                    <a:pt x="4" y="8"/>
                  </a:lnTo>
                  <a:lnTo>
                    <a:pt x="0" y="6"/>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1" name="Freeform 684"/>
            <p:cNvSpPr>
              <a:spLocks/>
            </p:cNvSpPr>
            <p:nvPr/>
          </p:nvSpPr>
          <p:spPr bwMode="ltGray">
            <a:xfrm>
              <a:off x="3500892" y="4402548"/>
              <a:ext cx="14474" cy="26693"/>
            </a:xfrm>
            <a:custGeom>
              <a:avLst/>
              <a:gdLst/>
              <a:ahLst/>
              <a:cxnLst>
                <a:cxn ang="0">
                  <a:pos x="2" y="0"/>
                </a:cxn>
                <a:cxn ang="0">
                  <a:pos x="0" y="4"/>
                </a:cxn>
                <a:cxn ang="0">
                  <a:pos x="2" y="14"/>
                </a:cxn>
                <a:cxn ang="0">
                  <a:pos x="10" y="12"/>
                </a:cxn>
                <a:cxn ang="0">
                  <a:pos x="10" y="8"/>
                </a:cxn>
                <a:cxn ang="0">
                  <a:pos x="2" y="0"/>
                </a:cxn>
              </a:cxnLst>
              <a:rect l="0" t="0" r="r" b="b"/>
              <a:pathLst>
                <a:path w="11" h="15">
                  <a:moveTo>
                    <a:pt x="2" y="0"/>
                  </a:moveTo>
                  <a:lnTo>
                    <a:pt x="0" y="4"/>
                  </a:lnTo>
                  <a:lnTo>
                    <a:pt x="2" y="14"/>
                  </a:lnTo>
                  <a:lnTo>
                    <a:pt x="10" y="12"/>
                  </a:lnTo>
                  <a:lnTo>
                    <a:pt x="10" y="8"/>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2" name="Freeform 685"/>
            <p:cNvSpPr>
              <a:spLocks/>
            </p:cNvSpPr>
            <p:nvPr/>
          </p:nvSpPr>
          <p:spPr bwMode="ltGray">
            <a:xfrm>
              <a:off x="4185488" y="5004621"/>
              <a:ext cx="315522" cy="370734"/>
            </a:xfrm>
            <a:custGeom>
              <a:avLst/>
              <a:gdLst/>
              <a:ahLst/>
              <a:cxnLst>
                <a:cxn ang="0">
                  <a:pos x="31" y="4"/>
                </a:cxn>
                <a:cxn ang="0">
                  <a:pos x="39" y="0"/>
                </a:cxn>
                <a:cxn ang="0">
                  <a:pos x="104" y="8"/>
                </a:cxn>
                <a:cxn ang="0">
                  <a:pos x="106" y="37"/>
                </a:cxn>
                <a:cxn ang="0">
                  <a:pos x="118" y="44"/>
                </a:cxn>
                <a:cxn ang="0">
                  <a:pos x="145" y="42"/>
                </a:cxn>
                <a:cxn ang="0">
                  <a:pos x="152" y="23"/>
                </a:cxn>
                <a:cxn ang="0">
                  <a:pos x="168" y="25"/>
                </a:cxn>
                <a:cxn ang="0">
                  <a:pos x="174" y="31"/>
                </a:cxn>
                <a:cxn ang="0">
                  <a:pos x="183" y="44"/>
                </a:cxn>
                <a:cxn ang="0">
                  <a:pos x="185" y="77"/>
                </a:cxn>
                <a:cxn ang="0">
                  <a:pos x="191" y="89"/>
                </a:cxn>
                <a:cxn ang="0">
                  <a:pos x="201" y="98"/>
                </a:cxn>
                <a:cxn ang="0">
                  <a:pos x="218" y="95"/>
                </a:cxn>
                <a:cxn ang="0">
                  <a:pos x="214" y="129"/>
                </a:cxn>
                <a:cxn ang="0">
                  <a:pos x="179" y="135"/>
                </a:cxn>
                <a:cxn ang="0">
                  <a:pos x="199" y="218"/>
                </a:cxn>
                <a:cxn ang="0">
                  <a:pos x="147" y="218"/>
                </a:cxn>
                <a:cxn ang="0">
                  <a:pos x="133" y="212"/>
                </a:cxn>
                <a:cxn ang="0">
                  <a:pos x="120" y="203"/>
                </a:cxn>
                <a:cxn ang="0">
                  <a:pos x="50" y="199"/>
                </a:cxn>
                <a:cxn ang="0">
                  <a:pos x="39" y="203"/>
                </a:cxn>
                <a:cxn ang="0">
                  <a:pos x="29" y="197"/>
                </a:cxn>
                <a:cxn ang="0">
                  <a:pos x="12" y="201"/>
                </a:cxn>
                <a:cxn ang="0">
                  <a:pos x="0" y="187"/>
                </a:cxn>
                <a:cxn ang="0">
                  <a:pos x="2" y="174"/>
                </a:cxn>
                <a:cxn ang="0">
                  <a:pos x="6" y="156"/>
                </a:cxn>
                <a:cxn ang="0">
                  <a:pos x="15" y="131"/>
                </a:cxn>
                <a:cxn ang="0">
                  <a:pos x="29" y="118"/>
                </a:cxn>
                <a:cxn ang="0">
                  <a:pos x="41" y="87"/>
                </a:cxn>
                <a:cxn ang="0">
                  <a:pos x="33" y="73"/>
                </a:cxn>
                <a:cxn ang="0">
                  <a:pos x="33" y="52"/>
                </a:cxn>
                <a:cxn ang="0">
                  <a:pos x="27" y="33"/>
                </a:cxn>
                <a:cxn ang="0">
                  <a:pos x="25" y="17"/>
                </a:cxn>
              </a:cxnLst>
              <a:rect l="0" t="0" r="r" b="b"/>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3" name="Freeform 686"/>
            <p:cNvSpPr>
              <a:spLocks/>
            </p:cNvSpPr>
            <p:nvPr/>
          </p:nvSpPr>
          <p:spPr bwMode="ltGray">
            <a:xfrm>
              <a:off x="4185488" y="5003138"/>
              <a:ext cx="324206" cy="384081"/>
            </a:xfrm>
            <a:custGeom>
              <a:avLst/>
              <a:gdLst/>
              <a:ahLst/>
              <a:cxnLst>
                <a:cxn ang="0">
                  <a:pos x="32" y="4"/>
                </a:cxn>
                <a:cxn ang="0">
                  <a:pos x="40" y="0"/>
                </a:cxn>
                <a:cxn ang="0">
                  <a:pos x="108" y="8"/>
                </a:cxn>
                <a:cxn ang="0">
                  <a:pos x="110" y="38"/>
                </a:cxn>
                <a:cxn ang="0">
                  <a:pos x="122" y="46"/>
                </a:cxn>
                <a:cxn ang="0">
                  <a:pos x="150" y="44"/>
                </a:cxn>
                <a:cxn ang="0">
                  <a:pos x="158" y="24"/>
                </a:cxn>
                <a:cxn ang="0">
                  <a:pos x="174" y="26"/>
                </a:cxn>
                <a:cxn ang="0">
                  <a:pos x="180" y="32"/>
                </a:cxn>
                <a:cxn ang="0">
                  <a:pos x="190" y="46"/>
                </a:cxn>
                <a:cxn ang="0">
                  <a:pos x="192" y="80"/>
                </a:cxn>
                <a:cxn ang="0">
                  <a:pos x="198" y="92"/>
                </a:cxn>
                <a:cxn ang="0">
                  <a:pos x="208" y="102"/>
                </a:cxn>
                <a:cxn ang="0">
                  <a:pos x="226" y="98"/>
                </a:cxn>
                <a:cxn ang="0">
                  <a:pos x="222" y="134"/>
                </a:cxn>
                <a:cxn ang="0">
                  <a:pos x="186" y="140"/>
                </a:cxn>
                <a:cxn ang="0">
                  <a:pos x="206" y="226"/>
                </a:cxn>
                <a:cxn ang="0">
                  <a:pos x="152" y="226"/>
                </a:cxn>
                <a:cxn ang="0">
                  <a:pos x="138" y="220"/>
                </a:cxn>
                <a:cxn ang="0">
                  <a:pos x="124" y="210"/>
                </a:cxn>
                <a:cxn ang="0">
                  <a:pos x="52" y="206"/>
                </a:cxn>
                <a:cxn ang="0">
                  <a:pos x="40" y="210"/>
                </a:cxn>
                <a:cxn ang="0">
                  <a:pos x="30" y="204"/>
                </a:cxn>
                <a:cxn ang="0">
                  <a:pos x="12" y="208"/>
                </a:cxn>
                <a:cxn ang="0">
                  <a:pos x="0" y="194"/>
                </a:cxn>
                <a:cxn ang="0">
                  <a:pos x="2" y="180"/>
                </a:cxn>
                <a:cxn ang="0">
                  <a:pos x="6" y="162"/>
                </a:cxn>
                <a:cxn ang="0">
                  <a:pos x="16" y="136"/>
                </a:cxn>
                <a:cxn ang="0">
                  <a:pos x="30" y="122"/>
                </a:cxn>
                <a:cxn ang="0">
                  <a:pos x="42" y="90"/>
                </a:cxn>
                <a:cxn ang="0">
                  <a:pos x="34" y="76"/>
                </a:cxn>
                <a:cxn ang="0">
                  <a:pos x="34" y="54"/>
                </a:cxn>
                <a:cxn ang="0">
                  <a:pos x="28" y="34"/>
                </a:cxn>
                <a:cxn ang="0">
                  <a:pos x="26" y="18"/>
                </a:cxn>
              </a:cxnLst>
              <a:rect l="0" t="0" r="r" b="b"/>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4" name="Freeform 687"/>
            <p:cNvSpPr>
              <a:spLocks/>
            </p:cNvSpPr>
            <p:nvPr/>
          </p:nvSpPr>
          <p:spPr bwMode="ltGray">
            <a:xfrm>
              <a:off x="4561799" y="5209266"/>
              <a:ext cx="24604" cy="2966"/>
            </a:xfrm>
            <a:custGeom>
              <a:avLst/>
              <a:gdLst/>
              <a:ahLst/>
              <a:cxnLst>
                <a:cxn ang="0">
                  <a:pos x="0" y="0"/>
                </a:cxn>
                <a:cxn ang="0">
                  <a:pos x="16" y="0"/>
                </a:cxn>
              </a:cxnLst>
              <a:rect l="0" t="0" r="r" b="b"/>
              <a:pathLst>
                <a:path w="17" h="1">
                  <a:moveTo>
                    <a:pt x="0" y="0"/>
                  </a:move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5" name="Freeform 688"/>
            <p:cNvSpPr>
              <a:spLocks/>
            </p:cNvSpPr>
            <p:nvPr/>
          </p:nvSpPr>
          <p:spPr bwMode="ltGray">
            <a:xfrm>
              <a:off x="4916398" y="5049109"/>
              <a:ext cx="5790" cy="10380"/>
            </a:xfrm>
            <a:custGeom>
              <a:avLst/>
              <a:gdLst/>
              <a:ahLst/>
              <a:cxnLst>
                <a:cxn ang="0">
                  <a:pos x="1" y="0"/>
                </a:cxn>
                <a:cxn ang="0">
                  <a:pos x="1" y="3"/>
                </a:cxn>
                <a:cxn ang="0">
                  <a:pos x="2" y="6"/>
                </a:cxn>
                <a:cxn ang="0">
                  <a:pos x="0" y="5"/>
                </a:cxn>
                <a:cxn ang="0">
                  <a:pos x="0" y="3"/>
                </a:cxn>
                <a:cxn ang="0">
                  <a:pos x="1" y="0"/>
                </a:cxn>
              </a:cxnLst>
              <a:rect l="0" t="0" r="r" b="b"/>
              <a:pathLst>
                <a:path w="3" h="7">
                  <a:moveTo>
                    <a:pt x="1" y="0"/>
                  </a:moveTo>
                  <a:lnTo>
                    <a:pt x="1" y="3"/>
                  </a:lnTo>
                  <a:lnTo>
                    <a:pt x="2" y="6"/>
                  </a:lnTo>
                  <a:lnTo>
                    <a:pt x="0" y="5"/>
                  </a:lnTo>
                  <a:lnTo>
                    <a:pt x="0" y="3"/>
                  </a:lnTo>
                  <a:lnTo>
                    <a:pt x="1"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6" name="Freeform 689"/>
            <p:cNvSpPr>
              <a:spLocks/>
            </p:cNvSpPr>
            <p:nvPr/>
          </p:nvSpPr>
          <p:spPr bwMode="ltGray">
            <a:xfrm>
              <a:off x="4914952" y="5046143"/>
              <a:ext cx="15921" cy="26693"/>
            </a:xfrm>
            <a:custGeom>
              <a:avLst/>
              <a:gdLst/>
              <a:ahLst/>
              <a:cxnLst>
                <a:cxn ang="0">
                  <a:pos x="6" y="0"/>
                </a:cxn>
                <a:cxn ang="0">
                  <a:pos x="6" y="6"/>
                </a:cxn>
                <a:cxn ang="0">
                  <a:pos x="10" y="14"/>
                </a:cxn>
                <a:cxn ang="0">
                  <a:pos x="2" y="12"/>
                </a:cxn>
                <a:cxn ang="0">
                  <a:pos x="0" y="8"/>
                </a:cxn>
                <a:cxn ang="0">
                  <a:pos x="6" y="0"/>
                </a:cxn>
              </a:cxnLst>
              <a:rect l="0" t="0" r="r" b="b"/>
              <a:pathLst>
                <a:path w="11" h="15">
                  <a:moveTo>
                    <a:pt x="6" y="0"/>
                  </a:moveTo>
                  <a:lnTo>
                    <a:pt x="6" y="6"/>
                  </a:lnTo>
                  <a:lnTo>
                    <a:pt x="10" y="14"/>
                  </a:lnTo>
                  <a:lnTo>
                    <a:pt x="2" y="12"/>
                  </a:lnTo>
                  <a:lnTo>
                    <a:pt x="0" y="8"/>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7" name="Freeform 690"/>
            <p:cNvSpPr>
              <a:spLocks/>
            </p:cNvSpPr>
            <p:nvPr/>
          </p:nvSpPr>
          <p:spPr bwMode="ltGray">
            <a:xfrm>
              <a:off x="4932320" y="5017967"/>
              <a:ext cx="8684" cy="26693"/>
            </a:xfrm>
            <a:custGeom>
              <a:avLst/>
              <a:gdLst/>
              <a:ahLst/>
              <a:cxnLst>
                <a:cxn ang="0">
                  <a:pos x="0" y="8"/>
                </a:cxn>
                <a:cxn ang="0">
                  <a:pos x="2" y="0"/>
                </a:cxn>
                <a:cxn ang="0">
                  <a:pos x="4" y="8"/>
                </a:cxn>
                <a:cxn ang="0">
                  <a:pos x="2" y="16"/>
                </a:cxn>
                <a:cxn ang="0">
                  <a:pos x="0" y="8"/>
                </a:cxn>
              </a:cxnLst>
              <a:rect l="0" t="0" r="r" b="b"/>
              <a:pathLst>
                <a:path w="5" h="17">
                  <a:moveTo>
                    <a:pt x="0" y="8"/>
                  </a:moveTo>
                  <a:lnTo>
                    <a:pt x="2" y="0"/>
                  </a:lnTo>
                  <a:lnTo>
                    <a:pt x="4" y="8"/>
                  </a:lnTo>
                  <a:lnTo>
                    <a:pt x="2" y="16"/>
                  </a:lnTo>
                  <a:lnTo>
                    <a:pt x="0"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8" name="Freeform 691"/>
            <p:cNvSpPr>
              <a:spLocks/>
            </p:cNvSpPr>
            <p:nvPr/>
          </p:nvSpPr>
          <p:spPr bwMode="ltGray">
            <a:xfrm>
              <a:off x="4923636" y="5103977"/>
              <a:ext cx="10131" cy="17795"/>
            </a:xfrm>
            <a:custGeom>
              <a:avLst/>
              <a:gdLst/>
              <a:ahLst/>
              <a:cxnLst>
                <a:cxn ang="0">
                  <a:pos x="6" y="0"/>
                </a:cxn>
                <a:cxn ang="0">
                  <a:pos x="0" y="6"/>
                </a:cxn>
                <a:cxn ang="0">
                  <a:pos x="6" y="10"/>
                </a:cxn>
                <a:cxn ang="0">
                  <a:pos x="6" y="0"/>
                </a:cxn>
              </a:cxnLst>
              <a:rect l="0" t="0" r="r" b="b"/>
              <a:pathLst>
                <a:path w="7" h="11">
                  <a:moveTo>
                    <a:pt x="6" y="0"/>
                  </a:moveTo>
                  <a:lnTo>
                    <a:pt x="0" y="6"/>
                  </a:lnTo>
                  <a:lnTo>
                    <a:pt x="6" y="10"/>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59" name="Freeform 692"/>
            <p:cNvSpPr>
              <a:spLocks/>
            </p:cNvSpPr>
            <p:nvPr/>
          </p:nvSpPr>
          <p:spPr bwMode="ltGray">
            <a:xfrm>
              <a:off x="4968503" y="5278964"/>
              <a:ext cx="204077" cy="397427"/>
            </a:xfrm>
            <a:custGeom>
              <a:avLst/>
              <a:gdLst/>
              <a:ahLst/>
              <a:cxnLst>
                <a:cxn ang="0">
                  <a:pos x="132" y="8"/>
                </a:cxn>
                <a:cxn ang="0">
                  <a:pos x="138" y="31"/>
                </a:cxn>
                <a:cxn ang="0">
                  <a:pos x="140" y="56"/>
                </a:cxn>
                <a:cxn ang="0">
                  <a:pos x="132" y="68"/>
                </a:cxn>
                <a:cxn ang="0">
                  <a:pos x="127" y="60"/>
                </a:cxn>
                <a:cxn ang="0">
                  <a:pos x="129" y="75"/>
                </a:cxn>
                <a:cxn ang="0">
                  <a:pos x="121" y="93"/>
                </a:cxn>
                <a:cxn ang="0">
                  <a:pos x="108" y="110"/>
                </a:cxn>
                <a:cxn ang="0">
                  <a:pos x="106" y="126"/>
                </a:cxn>
                <a:cxn ang="0">
                  <a:pos x="91" y="157"/>
                </a:cxn>
                <a:cxn ang="0">
                  <a:pos x="76" y="188"/>
                </a:cxn>
                <a:cxn ang="0">
                  <a:pos x="72" y="199"/>
                </a:cxn>
                <a:cxn ang="0">
                  <a:pos x="51" y="226"/>
                </a:cxn>
                <a:cxn ang="0">
                  <a:pos x="36" y="228"/>
                </a:cxn>
                <a:cxn ang="0">
                  <a:pos x="23" y="234"/>
                </a:cxn>
                <a:cxn ang="0">
                  <a:pos x="9" y="224"/>
                </a:cxn>
                <a:cxn ang="0">
                  <a:pos x="0" y="211"/>
                </a:cxn>
                <a:cxn ang="0">
                  <a:pos x="2" y="201"/>
                </a:cxn>
                <a:cxn ang="0">
                  <a:pos x="6" y="190"/>
                </a:cxn>
                <a:cxn ang="0">
                  <a:pos x="0" y="178"/>
                </a:cxn>
                <a:cxn ang="0">
                  <a:pos x="6" y="157"/>
                </a:cxn>
                <a:cxn ang="0">
                  <a:pos x="13" y="153"/>
                </a:cxn>
                <a:cxn ang="0">
                  <a:pos x="21" y="139"/>
                </a:cxn>
                <a:cxn ang="0">
                  <a:pos x="28" y="128"/>
                </a:cxn>
                <a:cxn ang="0">
                  <a:pos x="28" y="120"/>
                </a:cxn>
                <a:cxn ang="0">
                  <a:pos x="25" y="101"/>
                </a:cxn>
                <a:cxn ang="0">
                  <a:pos x="38" y="70"/>
                </a:cxn>
                <a:cxn ang="0">
                  <a:pos x="45" y="64"/>
                </a:cxn>
                <a:cxn ang="0">
                  <a:pos x="59" y="62"/>
                </a:cxn>
                <a:cxn ang="0">
                  <a:pos x="66" y="58"/>
                </a:cxn>
                <a:cxn ang="0">
                  <a:pos x="79" y="52"/>
                </a:cxn>
                <a:cxn ang="0">
                  <a:pos x="91" y="43"/>
                </a:cxn>
                <a:cxn ang="0">
                  <a:pos x="102" y="35"/>
                </a:cxn>
                <a:cxn ang="0">
                  <a:pos x="102" y="23"/>
                </a:cxn>
                <a:cxn ang="0">
                  <a:pos x="112" y="21"/>
                </a:cxn>
                <a:cxn ang="0">
                  <a:pos x="119" y="10"/>
                </a:cxn>
                <a:cxn ang="0">
                  <a:pos x="123" y="2"/>
                </a:cxn>
              </a:cxnLst>
              <a:rect l="0" t="0" r="r" b="b"/>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0" name="Freeform 693"/>
            <p:cNvSpPr>
              <a:spLocks/>
            </p:cNvSpPr>
            <p:nvPr/>
          </p:nvSpPr>
          <p:spPr bwMode="ltGray">
            <a:xfrm>
              <a:off x="4968503" y="5277482"/>
              <a:ext cx="214207" cy="412257"/>
            </a:xfrm>
            <a:custGeom>
              <a:avLst/>
              <a:gdLst/>
              <a:ahLst/>
              <a:cxnLst>
                <a:cxn ang="0">
                  <a:pos x="140" y="8"/>
                </a:cxn>
                <a:cxn ang="0">
                  <a:pos x="146" y="32"/>
                </a:cxn>
                <a:cxn ang="0">
                  <a:pos x="148" y="58"/>
                </a:cxn>
                <a:cxn ang="0">
                  <a:pos x="140" y="70"/>
                </a:cxn>
                <a:cxn ang="0">
                  <a:pos x="134" y="62"/>
                </a:cxn>
                <a:cxn ang="0">
                  <a:pos x="136" y="78"/>
                </a:cxn>
                <a:cxn ang="0">
                  <a:pos x="128" y="96"/>
                </a:cxn>
                <a:cxn ang="0">
                  <a:pos x="114" y="114"/>
                </a:cxn>
                <a:cxn ang="0">
                  <a:pos x="112" y="130"/>
                </a:cxn>
                <a:cxn ang="0">
                  <a:pos x="96" y="162"/>
                </a:cxn>
                <a:cxn ang="0">
                  <a:pos x="80" y="194"/>
                </a:cxn>
                <a:cxn ang="0">
                  <a:pos x="76" y="206"/>
                </a:cxn>
                <a:cxn ang="0">
                  <a:pos x="54" y="234"/>
                </a:cxn>
                <a:cxn ang="0">
                  <a:pos x="38" y="236"/>
                </a:cxn>
                <a:cxn ang="0">
                  <a:pos x="24" y="242"/>
                </a:cxn>
                <a:cxn ang="0">
                  <a:pos x="10" y="232"/>
                </a:cxn>
                <a:cxn ang="0">
                  <a:pos x="0" y="218"/>
                </a:cxn>
                <a:cxn ang="0">
                  <a:pos x="2" y="208"/>
                </a:cxn>
                <a:cxn ang="0">
                  <a:pos x="6" y="196"/>
                </a:cxn>
                <a:cxn ang="0">
                  <a:pos x="0" y="184"/>
                </a:cxn>
                <a:cxn ang="0">
                  <a:pos x="6" y="162"/>
                </a:cxn>
                <a:cxn ang="0">
                  <a:pos x="14" y="158"/>
                </a:cxn>
                <a:cxn ang="0">
                  <a:pos x="22" y="144"/>
                </a:cxn>
                <a:cxn ang="0">
                  <a:pos x="30" y="132"/>
                </a:cxn>
                <a:cxn ang="0">
                  <a:pos x="30" y="124"/>
                </a:cxn>
                <a:cxn ang="0">
                  <a:pos x="26" y="104"/>
                </a:cxn>
                <a:cxn ang="0">
                  <a:pos x="40" y="72"/>
                </a:cxn>
                <a:cxn ang="0">
                  <a:pos x="48" y="66"/>
                </a:cxn>
                <a:cxn ang="0">
                  <a:pos x="62" y="64"/>
                </a:cxn>
                <a:cxn ang="0">
                  <a:pos x="70" y="60"/>
                </a:cxn>
                <a:cxn ang="0">
                  <a:pos x="84" y="54"/>
                </a:cxn>
                <a:cxn ang="0">
                  <a:pos x="96" y="44"/>
                </a:cxn>
                <a:cxn ang="0">
                  <a:pos x="108" y="36"/>
                </a:cxn>
                <a:cxn ang="0">
                  <a:pos x="108" y="24"/>
                </a:cxn>
                <a:cxn ang="0">
                  <a:pos x="118" y="22"/>
                </a:cxn>
                <a:cxn ang="0">
                  <a:pos x="126" y="10"/>
                </a:cxn>
                <a:cxn ang="0">
                  <a:pos x="130" y="2"/>
                </a:cxn>
              </a:cxnLst>
              <a:rect l="0" t="0" r="r" b="b"/>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1" name="Freeform 694"/>
            <p:cNvSpPr>
              <a:spLocks/>
            </p:cNvSpPr>
            <p:nvPr/>
          </p:nvSpPr>
          <p:spPr bwMode="ltGray">
            <a:xfrm>
              <a:off x="5011923" y="5235959"/>
              <a:ext cx="10132" cy="19278"/>
            </a:xfrm>
            <a:custGeom>
              <a:avLst/>
              <a:gdLst/>
              <a:ahLst/>
              <a:cxnLst>
                <a:cxn ang="0">
                  <a:pos x="0" y="4"/>
                </a:cxn>
                <a:cxn ang="0">
                  <a:pos x="4" y="0"/>
                </a:cxn>
                <a:cxn ang="0">
                  <a:pos x="6" y="4"/>
                </a:cxn>
                <a:cxn ang="0">
                  <a:pos x="4" y="10"/>
                </a:cxn>
                <a:cxn ang="0">
                  <a:pos x="0" y="4"/>
                </a:cxn>
              </a:cxnLst>
              <a:rect l="0" t="0" r="r" b="b"/>
              <a:pathLst>
                <a:path w="7" h="11">
                  <a:moveTo>
                    <a:pt x="0" y="4"/>
                  </a:moveTo>
                  <a:lnTo>
                    <a:pt x="4" y="0"/>
                  </a:lnTo>
                  <a:lnTo>
                    <a:pt x="6" y="4"/>
                  </a:lnTo>
                  <a:lnTo>
                    <a:pt x="4" y="1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2" name="Freeform 695"/>
            <p:cNvSpPr>
              <a:spLocks/>
            </p:cNvSpPr>
            <p:nvPr/>
          </p:nvSpPr>
          <p:spPr bwMode="ltGray">
            <a:xfrm>
              <a:off x="5056792" y="5280448"/>
              <a:ext cx="8684" cy="14829"/>
            </a:xfrm>
            <a:custGeom>
              <a:avLst/>
              <a:gdLst/>
              <a:ahLst/>
              <a:cxnLst>
                <a:cxn ang="0">
                  <a:pos x="0" y="4"/>
                </a:cxn>
                <a:cxn ang="0">
                  <a:pos x="2" y="0"/>
                </a:cxn>
                <a:cxn ang="0">
                  <a:pos x="4" y="4"/>
                </a:cxn>
                <a:cxn ang="0">
                  <a:pos x="2" y="8"/>
                </a:cxn>
                <a:cxn ang="0">
                  <a:pos x="0" y="4"/>
                </a:cxn>
              </a:cxnLst>
              <a:rect l="0" t="0" r="r" b="b"/>
              <a:pathLst>
                <a:path w="5" h="9">
                  <a:moveTo>
                    <a:pt x="0" y="4"/>
                  </a:moveTo>
                  <a:lnTo>
                    <a:pt x="2" y="0"/>
                  </a:lnTo>
                  <a:lnTo>
                    <a:pt x="4" y="4"/>
                  </a:lnTo>
                  <a:lnTo>
                    <a:pt x="2" y="8"/>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3" name="Freeform 696"/>
            <p:cNvSpPr>
              <a:spLocks/>
            </p:cNvSpPr>
            <p:nvPr/>
          </p:nvSpPr>
          <p:spPr bwMode="ltGray">
            <a:xfrm>
              <a:off x="5029292" y="5255237"/>
              <a:ext cx="5790" cy="11864"/>
            </a:xfrm>
            <a:custGeom>
              <a:avLst/>
              <a:gdLst/>
              <a:ahLst/>
              <a:cxnLst>
                <a:cxn ang="0">
                  <a:pos x="2" y="6"/>
                </a:cxn>
                <a:cxn ang="0">
                  <a:pos x="0" y="6"/>
                </a:cxn>
                <a:cxn ang="0">
                  <a:pos x="0" y="0"/>
                </a:cxn>
                <a:cxn ang="0">
                  <a:pos x="2" y="0"/>
                </a:cxn>
                <a:cxn ang="0">
                  <a:pos x="2" y="6"/>
                </a:cxn>
              </a:cxnLst>
              <a:rect l="0" t="0" r="r" b="b"/>
              <a:pathLst>
                <a:path w="3" h="7">
                  <a:moveTo>
                    <a:pt x="2" y="6"/>
                  </a:moveTo>
                  <a:lnTo>
                    <a:pt x="0" y="6"/>
                  </a:lnTo>
                  <a:lnTo>
                    <a:pt x="0" y="0"/>
                  </a:lnTo>
                  <a:lnTo>
                    <a:pt x="2" y="0"/>
                  </a:lnTo>
                  <a:lnTo>
                    <a:pt x="2"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4" name="Freeform 697"/>
            <p:cNvSpPr>
              <a:spLocks/>
            </p:cNvSpPr>
            <p:nvPr/>
          </p:nvSpPr>
          <p:spPr bwMode="ltGray">
            <a:xfrm>
              <a:off x="5030740" y="5261169"/>
              <a:ext cx="10131" cy="8898"/>
            </a:xfrm>
            <a:custGeom>
              <a:avLst/>
              <a:gdLst/>
              <a:ahLst/>
              <a:cxnLst>
                <a:cxn ang="0">
                  <a:pos x="0" y="2"/>
                </a:cxn>
                <a:cxn ang="0">
                  <a:pos x="4" y="0"/>
                </a:cxn>
                <a:cxn ang="0">
                  <a:pos x="6" y="2"/>
                </a:cxn>
                <a:cxn ang="0">
                  <a:pos x="4" y="4"/>
                </a:cxn>
                <a:cxn ang="0">
                  <a:pos x="0" y="2"/>
                </a:cxn>
              </a:cxnLst>
              <a:rect l="0" t="0" r="r" b="b"/>
              <a:pathLst>
                <a:path w="7" h="5">
                  <a:moveTo>
                    <a:pt x="0" y="2"/>
                  </a:moveTo>
                  <a:lnTo>
                    <a:pt x="4" y="0"/>
                  </a:lnTo>
                  <a:lnTo>
                    <a:pt x="6" y="2"/>
                  </a:lnTo>
                  <a:lnTo>
                    <a:pt x="4" y="4"/>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5" name="Freeform 698"/>
            <p:cNvSpPr>
              <a:spLocks/>
            </p:cNvSpPr>
            <p:nvPr/>
          </p:nvSpPr>
          <p:spPr bwMode="ltGray">
            <a:xfrm>
              <a:off x="5016266" y="5267101"/>
              <a:ext cx="11579" cy="11864"/>
            </a:xfrm>
            <a:custGeom>
              <a:avLst/>
              <a:gdLst/>
              <a:ahLst/>
              <a:cxnLst>
                <a:cxn ang="0">
                  <a:pos x="0" y="2"/>
                </a:cxn>
                <a:cxn ang="0">
                  <a:pos x="2" y="0"/>
                </a:cxn>
                <a:cxn ang="0">
                  <a:pos x="6" y="2"/>
                </a:cxn>
                <a:cxn ang="0">
                  <a:pos x="2" y="6"/>
                </a:cxn>
                <a:cxn ang="0">
                  <a:pos x="0" y="2"/>
                </a:cxn>
              </a:cxnLst>
              <a:rect l="0" t="0" r="r" b="b"/>
              <a:pathLst>
                <a:path w="7" h="7">
                  <a:moveTo>
                    <a:pt x="0" y="2"/>
                  </a:moveTo>
                  <a:lnTo>
                    <a:pt x="2" y="0"/>
                  </a:lnTo>
                  <a:lnTo>
                    <a:pt x="6" y="2"/>
                  </a:lnTo>
                  <a:lnTo>
                    <a:pt x="2" y="6"/>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6" name="Freeform 699"/>
            <p:cNvSpPr>
              <a:spLocks/>
            </p:cNvSpPr>
            <p:nvPr/>
          </p:nvSpPr>
          <p:spPr bwMode="ltGray">
            <a:xfrm>
              <a:off x="5121922" y="5295277"/>
              <a:ext cx="10132" cy="13346"/>
            </a:xfrm>
            <a:custGeom>
              <a:avLst/>
              <a:gdLst/>
              <a:ahLst/>
              <a:cxnLst>
                <a:cxn ang="0">
                  <a:pos x="6" y="6"/>
                </a:cxn>
                <a:cxn ang="0">
                  <a:pos x="0" y="6"/>
                </a:cxn>
                <a:cxn ang="0">
                  <a:pos x="0" y="0"/>
                </a:cxn>
                <a:cxn ang="0">
                  <a:pos x="6" y="0"/>
                </a:cxn>
                <a:cxn ang="0">
                  <a:pos x="6" y="6"/>
                </a:cxn>
              </a:cxnLst>
              <a:rect l="0" t="0" r="r" b="b"/>
              <a:pathLst>
                <a:path w="7" h="7">
                  <a:moveTo>
                    <a:pt x="6" y="6"/>
                  </a:moveTo>
                  <a:lnTo>
                    <a:pt x="0" y="6"/>
                  </a:lnTo>
                  <a:lnTo>
                    <a:pt x="0" y="0"/>
                  </a:lnTo>
                  <a:lnTo>
                    <a:pt x="6" y="0"/>
                  </a:lnTo>
                  <a:lnTo>
                    <a:pt x="6"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7" name="Freeform 700"/>
            <p:cNvSpPr>
              <a:spLocks/>
            </p:cNvSpPr>
            <p:nvPr/>
          </p:nvSpPr>
          <p:spPr bwMode="ltGray">
            <a:xfrm>
              <a:off x="5129160" y="5304175"/>
              <a:ext cx="7236" cy="5932"/>
            </a:xfrm>
            <a:custGeom>
              <a:avLst/>
              <a:gdLst/>
              <a:ahLst/>
              <a:cxnLst>
                <a:cxn ang="0">
                  <a:pos x="0" y="0"/>
                </a:cxn>
                <a:cxn ang="0">
                  <a:pos x="2" y="0"/>
                </a:cxn>
                <a:cxn ang="0">
                  <a:pos x="4" y="2"/>
                </a:cxn>
                <a:cxn ang="0">
                  <a:pos x="2" y="2"/>
                </a:cxn>
                <a:cxn ang="0">
                  <a:pos x="0" y="0"/>
                </a:cxn>
              </a:cxnLst>
              <a:rect l="0" t="0" r="r" b="b"/>
              <a:pathLst>
                <a:path w="5" h="3">
                  <a:moveTo>
                    <a:pt x="0" y="0"/>
                  </a:moveTo>
                  <a:lnTo>
                    <a:pt x="2" y="0"/>
                  </a:lnTo>
                  <a:lnTo>
                    <a:pt x="4" y="2"/>
                  </a:lnTo>
                  <a:lnTo>
                    <a:pt x="2"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8" name="Freeform 701"/>
            <p:cNvSpPr>
              <a:spLocks/>
            </p:cNvSpPr>
            <p:nvPr/>
          </p:nvSpPr>
          <p:spPr bwMode="ltGray">
            <a:xfrm>
              <a:off x="5260868" y="5578517"/>
              <a:ext cx="11579" cy="19279"/>
            </a:xfrm>
            <a:custGeom>
              <a:avLst/>
              <a:gdLst/>
              <a:ahLst/>
              <a:cxnLst>
                <a:cxn ang="0">
                  <a:pos x="0" y="2"/>
                </a:cxn>
                <a:cxn ang="0">
                  <a:pos x="0" y="6"/>
                </a:cxn>
                <a:cxn ang="0">
                  <a:pos x="6" y="10"/>
                </a:cxn>
                <a:cxn ang="0">
                  <a:pos x="8" y="0"/>
                </a:cxn>
                <a:cxn ang="0">
                  <a:pos x="0" y="2"/>
                </a:cxn>
              </a:cxnLst>
              <a:rect l="0" t="0" r="r" b="b"/>
              <a:pathLst>
                <a:path w="9" h="11">
                  <a:moveTo>
                    <a:pt x="0" y="2"/>
                  </a:moveTo>
                  <a:lnTo>
                    <a:pt x="0" y="6"/>
                  </a:lnTo>
                  <a:lnTo>
                    <a:pt x="6" y="10"/>
                  </a:lnTo>
                  <a:lnTo>
                    <a:pt x="8" y="0"/>
                  </a:lnTo>
                  <a:lnTo>
                    <a:pt x="0" y="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69" name="Freeform 702"/>
            <p:cNvSpPr>
              <a:spLocks/>
            </p:cNvSpPr>
            <p:nvPr/>
          </p:nvSpPr>
          <p:spPr bwMode="ltGray">
            <a:xfrm>
              <a:off x="5282578" y="5560722"/>
              <a:ext cx="14474" cy="20761"/>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0" name="Freeform 703"/>
            <p:cNvSpPr>
              <a:spLocks/>
            </p:cNvSpPr>
            <p:nvPr/>
          </p:nvSpPr>
          <p:spPr bwMode="ltGray">
            <a:xfrm>
              <a:off x="3920623" y="3638834"/>
              <a:ext cx="11579" cy="14829"/>
            </a:xfrm>
            <a:custGeom>
              <a:avLst/>
              <a:gdLst/>
              <a:ahLst/>
              <a:cxnLst>
                <a:cxn ang="0">
                  <a:pos x="2" y="8"/>
                </a:cxn>
                <a:cxn ang="0">
                  <a:pos x="0" y="4"/>
                </a:cxn>
                <a:cxn ang="0">
                  <a:pos x="2" y="0"/>
                </a:cxn>
                <a:cxn ang="0">
                  <a:pos x="6" y="4"/>
                </a:cxn>
                <a:cxn ang="0">
                  <a:pos x="2" y="8"/>
                </a:cxn>
              </a:cxnLst>
              <a:rect l="0" t="0" r="r" b="b"/>
              <a:pathLst>
                <a:path w="7" h="9">
                  <a:moveTo>
                    <a:pt x="2" y="8"/>
                  </a:moveTo>
                  <a:lnTo>
                    <a:pt x="0" y="4"/>
                  </a:lnTo>
                  <a:lnTo>
                    <a:pt x="2" y="0"/>
                  </a:lnTo>
                  <a:lnTo>
                    <a:pt x="6" y="4"/>
                  </a:lnTo>
                  <a:lnTo>
                    <a:pt x="2"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1" name="Freeform 704"/>
            <p:cNvSpPr>
              <a:spLocks/>
            </p:cNvSpPr>
            <p:nvPr/>
          </p:nvSpPr>
          <p:spPr bwMode="ltGray">
            <a:xfrm>
              <a:off x="4377985" y="3658113"/>
              <a:ext cx="8684" cy="14829"/>
            </a:xfrm>
            <a:custGeom>
              <a:avLst/>
              <a:gdLst/>
              <a:ahLst/>
              <a:cxnLst>
                <a:cxn ang="0">
                  <a:pos x="6" y="8"/>
                </a:cxn>
                <a:cxn ang="0">
                  <a:pos x="0" y="6"/>
                </a:cxn>
                <a:cxn ang="0">
                  <a:pos x="4" y="0"/>
                </a:cxn>
                <a:cxn ang="0">
                  <a:pos x="6" y="8"/>
                </a:cxn>
              </a:cxnLst>
              <a:rect l="0" t="0" r="r" b="b"/>
              <a:pathLst>
                <a:path w="7" h="9">
                  <a:moveTo>
                    <a:pt x="6" y="8"/>
                  </a:moveTo>
                  <a:lnTo>
                    <a:pt x="0" y="6"/>
                  </a:lnTo>
                  <a:lnTo>
                    <a:pt x="4" y="0"/>
                  </a:lnTo>
                  <a:lnTo>
                    <a:pt x="6"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2" name="Freeform 705"/>
            <p:cNvSpPr>
              <a:spLocks/>
            </p:cNvSpPr>
            <p:nvPr/>
          </p:nvSpPr>
          <p:spPr bwMode="ltGray">
            <a:xfrm>
              <a:off x="4299828" y="3370423"/>
              <a:ext cx="4343" cy="14829"/>
            </a:xfrm>
            <a:custGeom>
              <a:avLst/>
              <a:gdLst/>
              <a:ahLst/>
              <a:cxnLst>
                <a:cxn ang="0">
                  <a:pos x="2" y="0"/>
                </a:cxn>
                <a:cxn ang="0">
                  <a:pos x="0" y="4"/>
                </a:cxn>
                <a:cxn ang="0">
                  <a:pos x="2" y="8"/>
                </a:cxn>
                <a:cxn ang="0">
                  <a:pos x="4" y="4"/>
                </a:cxn>
                <a:cxn ang="0">
                  <a:pos x="2" y="0"/>
                </a:cxn>
              </a:cxnLst>
              <a:rect l="0" t="0" r="r" b="b"/>
              <a:pathLst>
                <a:path w="5" h="9">
                  <a:moveTo>
                    <a:pt x="2" y="0"/>
                  </a:moveTo>
                  <a:lnTo>
                    <a:pt x="0" y="4"/>
                  </a:lnTo>
                  <a:lnTo>
                    <a:pt x="2" y="8"/>
                  </a:lnTo>
                  <a:lnTo>
                    <a:pt x="4" y="4"/>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3" name="Freeform 707"/>
            <p:cNvSpPr>
              <a:spLocks/>
            </p:cNvSpPr>
            <p:nvPr/>
          </p:nvSpPr>
          <p:spPr bwMode="ltGray">
            <a:xfrm>
              <a:off x="7165578" y="4905263"/>
              <a:ext cx="79604" cy="28176"/>
            </a:xfrm>
            <a:custGeom>
              <a:avLst/>
              <a:gdLst/>
              <a:ahLst/>
              <a:cxnLst>
                <a:cxn ang="0">
                  <a:pos x="6" y="6"/>
                </a:cxn>
                <a:cxn ang="0">
                  <a:pos x="0" y="16"/>
                </a:cxn>
                <a:cxn ang="0">
                  <a:pos x="16" y="10"/>
                </a:cxn>
                <a:cxn ang="0">
                  <a:pos x="32" y="6"/>
                </a:cxn>
                <a:cxn ang="0">
                  <a:pos x="46" y="12"/>
                </a:cxn>
                <a:cxn ang="0">
                  <a:pos x="54" y="12"/>
                </a:cxn>
                <a:cxn ang="0">
                  <a:pos x="48" y="0"/>
                </a:cxn>
                <a:cxn ang="0">
                  <a:pos x="22" y="2"/>
                </a:cxn>
                <a:cxn ang="0">
                  <a:pos x="6" y="6"/>
                </a:cxn>
              </a:cxnLst>
              <a:rect l="0" t="0" r="r" b="b"/>
              <a:pathLst>
                <a:path w="55" h="17">
                  <a:moveTo>
                    <a:pt x="6" y="6"/>
                  </a:moveTo>
                  <a:lnTo>
                    <a:pt x="0" y="16"/>
                  </a:lnTo>
                  <a:lnTo>
                    <a:pt x="16" y="10"/>
                  </a:lnTo>
                  <a:lnTo>
                    <a:pt x="32" y="6"/>
                  </a:lnTo>
                  <a:lnTo>
                    <a:pt x="46" y="12"/>
                  </a:lnTo>
                  <a:lnTo>
                    <a:pt x="54" y="12"/>
                  </a:lnTo>
                  <a:lnTo>
                    <a:pt x="48" y="0"/>
                  </a:lnTo>
                  <a:lnTo>
                    <a:pt x="22" y="2"/>
                  </a:lnTo>
                  <a:lnTo>
                    <a:pt x="6"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nvGrpSpPr>
            <p:cNvPr id="674" name="Group 708"/>
            <p:cNvGrpSpPr>
              <a:grpSpLocks/>
            </p:cNvGrpSpPr>
            <p:nvPr/>
          </p:nvGrpSpPr>
          <p:grpSpPr bwMode="auto">
            <a:xfrm>
              <a:off x="7177146" y="4633887"/>
              <a:ext cx="822093" cy="499750"/>
              <a:chOff x="4728" y="2691"/>
              <a:chExt cx="567" cy="330"/>
            </a:xfrm>
            <a:grpFill/>
          </p:grpSpPr>
          <p:sp>
            <p:nvSpPr>
              <p:cNvPr id="752" name="Freeform 709"/>
              <p:cNvSpPr>
                <a:spLocks/>
              </p:cNvSpPr>
              <p:nvPr/>
            </p:nvSpPr>
            <p:spPr bwMode="ltGray">
              <a:xfrm>
                <a:off x="4935" y="2848"/>
                <a:ext cx="167" cy="144"/>
              </a:xfrm>
              <a:custGeom>
                <a:avLst/>
                <a:gdLst/>
                <a:ahLst/>
                <a:cxnLst>
                  <a:cxn ang="0">
                    <a:pos x="0" y="0"/>
                  </a:cxn>
                  <a:cxn ang="0">
                    <a:pos x="10" y="106"/>
                  </a:cxn>
                  <a:cxn ang="0">
                    <a:pos x="36" y="108"/>
                  </a:cxn>
                  <a:cxn ang="0">
                    <a:pos x="48" y="100"/>
                  </a:cxn>
                  <a:cxn ang="0">
                    <a:pos x="50" y="90"/>
                  </a:cxn>
                  <a:cxn ang="0">
                    <a:pos x="60" y="80"/>
                  </a:cxn>
                  <a:cxn ang="0">
                    <a:pos x="88" y="86"/>
                  </a:cxn>
                  <a:cxn ang="0">
                    <a:pos x="110" y="102"/>
                  </a:cxn>
                  <a:cxn ang="0">
                    <a:pos x="122" y="124"/>
                  </a:cxn>
                  <a:cxn ang="0">
                    <a:pos x="168" y="128"/>
                  </a:cxn>
                  <a:cxn ang="0">
                    <a:pos x="162" y="120"/>
                  </a:cxn>
                  <a:cxn ang="0">
                    <a:pos x="160" y="112"/>
                  </a:cxn>
                  <a:cxn ang="0">
                    <a:pos x="150" y="112"/>
                  </a:cxn>
                  <a:cxn ang="0">
                    <a:pos x="150" y="106"/>
                  </a:cxn>
                  <a:cxn ang="0">
                    <a:pos x="136" y="104"/>
                  </a:cxn>
                  <a:cxn ang="0">
                    <a:pos x="124" y="86"/>
                  </a:cxn>
                  <a:cxn ang="0">
                    <a:pos x="106" y="68"/>
                  </a:cxn>
                  <a:cxn ang="0">
                    <a:pos x="124" y="66"/>
                  </a:cxn>
                  <a:cxn ang="0">
                    <a:pos x="116" y="52"/>
                  </a:cxn>
                  <a:cxn ang="0">
                    <a:pos x="92" y="46"/>
                  </a:cxn>
                  <a:cxn ang="0">
                    <a:pos x="78" y="30"/>
                  </a:cxn>
                  <a:cxn ang="0">
                    <a:pos x="72" y="24"/>
                  </a:cxn>
                  <a:cxn ang="0">
                    <a:pos x="50" y="12"/>
                  </a:cxn>
                  <a:cxn ang="0">
                    <a:pos x="16" y="4"/>
                  </a:cxn>
                  <a:cxn ang="0">
                    <a:pos x="0" y="0"/>
                  </a:cxn>
                </a:cxnLst>
                <a:rect l="0" t="0" r="r" b="b"/>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3" name="Freeform 710"/>
              <p:cNvSpPr>
                <a:spLocks/>
              </p:cNvSpPr>
              <p:nvPr/>
            </p:nvSpPr>
            <p:spPr bwMode="ltGray">
              <a:xfrm>
                <a:off x="4776" y="2820"/>
                <a:ext cx="162" cy="142"/>
              </a:xfrm>
              <a:custGeom>
                <a:avLst/>
                <a:gdLst/>
                <a:ahLst/>
                <a:cxnLst>
                  <a:cxn ang="0">
                    <a:pos x="38" y="24"/>
                  </a:cxn>
                  <a:cxn ang="0">
                    <a:pos x="32" y="32"/>
                  </a:cxn>
                  <a:cxn ang="0">
                    <a:pos x="23" y="38"/>
                  </a:cxn>
                  <a:cxn ang="0">
                    <a:pos x="8" y="36"/>
                  </a:cxn>
                  <a:cxn ang="0">
                    <a:pos x="27" y="45"/>
                  </a:cxn>
                  <a:cxn ang="0">
                    <a:pos x="63" y="58"/>
                  </a:cxn>
                  <a:cxn ang="0">
                    <a:pos x="90" y="60"/>
                  </a:cxn>
                  <a:cxn ang="0">
                    <a:pos x="97" y="62"/>
                  </a:cxn>
                  <a:cxn ang="0">
                    <a:pos x="107" y="70"/>
                  </a:cxn>
                  <a:cxn ang="0">
                    <a:pos x="116" y="79"/>
                  </a:cxn>
                  <a:cxn ang="0">
                    <a:pos x="120" y="88"/>
                  </a:cxn>
                  <a:cxn ang="0">
                    <a:pos x="124" y="100"/>
                  </a:cxn>
                  <a:cxn ang="0">
                    <a:pos x="116" y="103"/>
                  </a:cxn>
                  <a:cxn ang="0">
                    <a:pos x="111" y="115"/>
                  </a:cxn>
                  <a:cxn ang="0">
                    <a:pos x="112" y="120"/>
                  </a:cxn>
                  <a:cxn ang="0">
                    <a:pos x="130" y="111"/>
                  </a:cxn>
                  <a:cxn ang="0">
                    <a:pos x="145" y="111"/>
                  </a:cxn>
                  <a:cxn ang="0">
                    <a:pos x="162" y="124"/>
                  </a:cxn>
                  <a:cxn ang="0">
                    <a:pos x="162" y="126"/>
                  </a:cxn>
                  <a:cxn ang="0">
                    <a:pos x="152" y="24"/>
                  </a:cxn>
                  <a:cxn ang="0">
                    <a:pos x="139" y="23"/>
                  </a:cxn>
                  <a:cxn ang="0">
                    <a:pos x="101" y="9"/>
                  </a:cxn>
                  <a:cxn ang="0">
                    <a:pos x="88" y="23"/>
                  </a:cxn>
                  <a:cxn ang="0">
                    <a:pos x="71" y="32"/>
                  </a:cxn>
                  <a:cxn ang="0">
                    <a:pos x="71" y="47"/>
                  </a:cxn>
                  <a:cxn ang="0">
                    <a:pos x="55" y="43"/>
                  </a:cxn>
                  <a:cxn ang="0">
                    <a:pos x="55" y="30"/>
                  </a:cxn>
                  <a:cxn ang="0">
                    <a:pos x="48" y="30"/>
                  </a:cxn>
                  <a:cxn ang="0">
                    <a:pos x="44" y="9"/>
                  </a:cxn>
                  <a:cxn ang="0">
                    <a:pos x="40" y="4"/>
                  </a:cxn>
                  <a:cxn ang="0">
                    <a:pos x="15" y="0"/>
                  </a:cxn>
                  <a:cxn ang="0">
                    <a:pos x="0" y="9"/>
                  </a:cxn>
                  <a:cxn ang="0">
                    <a:pos x="4" y="24"/>
                  </a:cxn>
                  <a:cxn ang="0">
                    <a:pos x="19" y="30"/>
                  </a:cxn>
                  <a:cxn ang="0">
                    <a:pos x="38" y="24"/>
                  </a:cxn>
                </a:cxnLst>
                <a:rect l="0" t="0" r="r" b="b"/>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4" name="Freeform 711"/>
              <p:cNvSpPr>
                <a:spLocks/>
              </p:cNvSpPr>
              <p:nvPr/>
            </p:nvSpPr>
            <p:spPr bwMode="ltGray">
              <a:xfrm>
                <a:off x="4776" y="2819"/>
                <a:ext cx="170" cy="151"/>
              </a:xfrm>
              <a:custGeom>
                <a:avLst/>
                <a:gdLst/>
                <a:ahLst/>
                <a:cxnLst>
                  <a:cxn ang="0">
                    <a:pos x="40" y="26"/>
                  </a:cxn>
                  <a:cxn ang="0">
                    <a:pos x="34" y="34"/>
                  </a:cxn>
                  <a:cxn ang="0">
                    <a:pos x="24" y="40"/>
                  </a:cxn>
                  <a:cxn ang="0">
                    <a:pos x="8" y="38"/>
                  </a:cxn>
                  <a:cxn ang="0">
                    <a:pos x="28" y="48"/>
                  </a:cxn>
                  <a:cxn ang="0">
                    <a:pos x="66" y="62"/>
                  </a:cxn>
                  <a:cxn ang="0">
                    <a:pos x="94" y="64"/>
                  </a:cxn>
                  <a:cxn ang="0">
                    <a:pos x="102" y="66"/>
                  </a:cxn>
                  <a:cxn ang="0">
                    <a:pos x="112" y="74"/>
                  </a:cxn>
                  <a:cxn ang="0">
                    <a:pos x="122" y="84"/>
                  </a:cxn>
                  <a:cxn ang="0">
                    <a:pos x="126" y="94"/>
                  </a:cxn>
                  <a:cxn ang="0">
                    <a:pos x="130" y="106"/>
                  </a:cxn>
                  <a:cxn ang="0">
                    <a:pos x="122" y="110"/>
                  </a:cxn>
                  <a:cxn ang="0">
                    <a:pos x="116" y="122"/>
                  </a:cxn>
                  <a:cxn ang="0">
                    <a:pos x="118" y="128"/>
                  </a:cxn>
                  <a:cxn ang="0">
                    <a:pos x="136" y="118"/>
                  </a:cxn>
                  <a:cxn ang="0">
                    <a:pos x="152" y="118"/>
                  </a:cxn>
                  <a:cxn ang="0">
                    <a:pos x="170" y="132"/>
                  </a:cxn>
                  <a:cxn ang="0">
                    <a:pos x="170" y="134"/>
                  </a:cxn>
                  <a:cxn ang="0">
                    <a:pos x="160" y="26"/>
                  </a:cxn>
                  <a:cxn ang="0">
                    <a:pos x="146" y="24"/>
                  </a:cxn>
                  <a:cxn ang="0">
                    <a:pos x="106" y="10"/>
                  </a:cxn>
                  <a:cxn ang="0">
                    <a:pos x="92" y="24"/>
                  </a:cxn>
                  <a:cxn ang="0">
                    <a:pos x="74" y="34"/>
                  </a:cxn>
                  <a:cxn ang="0">
                    <a:pos x="74" y="50"/>
                  </a:cxn>
                  <a:cxn ang="0">
                    <a:pos x="58" y="46"/>
                  </a:cxn>
                  <a:cxn ang="0">
                    <a:pos x="58" y="32"/>
                  </a:cxn>
                  <a:cxn ang="0">
                    <a:pos x="50" y="32"/>
                  </a:cxn>
                  <a:cxn ang="0">
                    <a:pos x="46" y="10"/>
                  </a:cxn>
                  <a:cxn ang="0">
                    <a:pos x="42" y="4"/>
                  </a:cxn>
                  <a:cxn ang="0">
                    <a:pos x="16" y="0"/>
                  </a:cxn>
                  <a:cxn ang="0">
                    <a:pos x="0" y="10"/>
                  </a:cxn>
                  <a:cxn ang="0">
                    <a:pos x="4" y="26"/>
                  </a:cxn>
                  <a:cxn ang="0">
                    <a:pos x="20" y="32"/>
                  </a:cxn>
                  <a:cxn ang="0">
                    <a:pos x="40" y="26"/>
                  </a:cxn>
                </a:cxnLst>
                <a:rect l="0" t="0" r="r" b="b"/>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5" name="Freeform 712"/>
              <p:cNvSpPr>
                <a:spLocks/>
              </p:cNvSpPr>
              <p:nvPr/>
            </p:nvSpPr>
            <p:spPr bwMode="ltGray">
              <a:xfrm>
                <a:off x="4728" y="2839"/>
                <a:ext cx="24" cy="19"/>
              </a:xfrm>
              <a:custGeom>
                <a:avLst/>
                <a:gdLst/>
                <a:ahLst/>
                <a:cxnLst>
                  <a:cxn ang="0">
                    <a:pos x="0" y="14"/>
                  </a:cxn>
                  <a:cxn ang="0">
                    <a:pos x="8" y="16"/>
                  </a:cxn>
                  <a:cxn ang="0">
                    <a:pos x="22" y="8"/>
                  </a:cxn>
                  <a:cxn ang="0">
                    <a:pos x="24" y="0"/>
                  </a:cxn>
                  <a:cxn ang="0">
                    <a:pos x="10" y="0"/>
                  </a:cxn>
                  <a:cxn ang="0">
                    <a:pos x="2" y="6"/>
                  </a:cxn>
                  <a:cxn ang="0">
                    <a:pos x="0" y="14"/>
                  </a:cxn>
                </a:cxnLst>
                <a:rect l="0" t="0" r="r" b="b"/>
                <a:pathLst>
                  <a:path w="25" h="17">
                    <a:moveTo>
                      <a:pt x="0" y="14"/>
                    </a:moveTo>
                    <a:lnTo>
                      <a:pt x="8" y="16"/>
                    </a:lnTo>
                    <a:lnTo>
                      <a:pt x="22" y="8"/>
                    </a:lnTo>
                    <a:lnTo>
                      <a:pt x="24" y="0"/>
                    </a:lnTo>
                    <a:lnTo>
                      <a:pt x="10" y="0"/>
                    </a:lnTo>
                    <a:lnTo>
                      <a:pt x="2" y="6"/>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6" name="Freeform 713"/>
              <p:cNvSpPr>
                <a:spLocks/>
              </p:cNvSpPr>
              <p:nvPr/>
            </p:nvSpPr>
            <p:spPr bwMode="ltGray">
              <a:xfrm>
                <a:off x="4809" y="2899"/>
                <a:ext cx="19" cy="30"/>
              </a:xfrm>
              <a:custGeom>
                <a:avLst/>
                <a:gdLst/>
                <a:ahLst/>
                <a:cxnLst>
                  <a:cxn ang="0">
                    <a:pos x="4" y="10"/>
                  </a:cxn>
                  <a:cxn ang="0">
                    <a:pos x="12" y="2"/>
                  </a:cxn>
                  <a:cxn ang="0">
                    <a:pos x="18" y="0"/>
                  </a:cxn>
                  <a:cxn ang="0">
                    <a:pos x="14" y="8"/>
                  </a:cxn>
                  <a:cxn ang="0">
                    <a:pos x="8" y="20"/>
                  </a:cxn>
                  <a:cxn ang="0">
                    <a:pos x="0" y="26"/>
                  </a:cxn>
                  <a:cxn ang="0">
                    <a:pos x="4" y="10"/>
                  </a:cxn>
                </a:cxnLst>
                <a:rect l="0" t="0" r="r" b="b"/>
                <a:pathLst>
                  <a:path w="19" h="27">
                    <a:moveTo>
                      <a:pt x="4" y="10"/>
                    </a:moveTo>
                    <a:lnTo>
                      <a:pt x="12" y="2"/>
                    </a:lnTo>
                    <a:lnTo>
                      <a:pt x="18" y="0"/>
                    </a:lnTo>
                    <a:lnTo>
                      <a:pt x="14" y="8"/>
                    </a:lnTo>
                    <a:lnTo>
                      <a:pt x="8" y="20"/>
                    </a:lnTo>
                    <a:lnTo>
                      <a:pt x="0" y="26"/>
                    </a:lnTo>
                    <a:lnTo>
                      <a:pt x="4"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7" name="Freeform 714"/>
              <p:cNvSpPr>
                <a:spLocks/>
              </p:cNvSpPr>
              <p:nvPr/>
            </p:nvSpPr>
            <p:spPr bwMode="ltGray">
              <a:xfrm>
                <a:off x="4759" y="2707"/>
                <a:ext cx="29" cy="66"/>
              </a:xfrm>
              <a:custGeom>
                <a:avLst/>
                <a:gdLst/>
                <a:ahLst/>
                <a:cxnLst>
                  <a:cxn ang="0">
                    <a:pos x="12" y="34"/>
                  </a:cxn>
                  <a:cxn ang="0">
                    <a:pos x="28" y="36"/>
                  </a:cxn>
                  <a:cxn ang="0">
                    <a:pos x="18" y="28"/>
                  </a:cxn>
                  <a:cxn ang="0">
                    <a:pos x="20" y="20"/>
                  </a:cxn>
                  <a:cxn ang="0">
                    <a:pos x="28" y="12"/>
                  </a:cxn>
                  <a:cxn ang="0">
                    <a:pos x="20" y="12"/>
                  </a:cxn>
                  <a:cxn ang="0">
                    <a:pos x="12" y="24"/>
                  </a:cxn>
                  <a:cxn ang="0">
                    <a:pos x="8" y="22"/>
                  </a:cxn>
                  <a:cxn ang="0">
                    <a:pos x="12" y="14"/>
                  </a:cxn>
                  <a:cxn ang="0">
                    <a:pos x="6" y="6"/>
                  </a:cxn>
                  <a:cxn ang="0">
                    <a:pos x="8" y="0"/>
                  </a:cxn>
                  <a:cxn ang="0">
                    <a:pos x="0" y="20"/>
                  </a:cxn>
                  <a:cxn ang="0">
                    <a:pos x="6" y="30"/>
                  </a:cxn>
                  <a:cxn ang="0">
                    <a:pos x="6" y="38"/>
                  </a:cxn>
                  <a:cxn ang="0">
                    <a:pos x="6" y="50"/>
                  </a:cxn>
                  <a:cxn ang="0">
                    <a:pos x="20" y="58"/>
                  </a:cxn>
                  <a:cxn ang="0">
                    <a:pos x="12" y="46"/>
                  </a:cxn>
                  <a:cxn ang="0">
                    <a:pos x="12" y="34"/>
                  </a:cxn>
                </a:cxnLst>
                <a:rect l="0" t="0" r="r" b="b"/>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8" name="Freeform 715"/>
              <p:cNvSpPr>
                <a:spLocks/>
              </p:cNvSpPr>
              <p:nvPr/>
            </p:nvSpPr>
            <p:spPr bwMode="ltGray">
              <a:xfrm>
                <a:off x="4774" y="2691"/>
                <a:ext cx="12" cy="24"/>
              </a:xfrm>
              <a:custGeom>
                <a:avLst/>
                <a:gdLst/>
                <a:ahLst/>
                <a:cxnLst>
                  <a:cxn ang="0">
                    <a:pos x="4" y="0"/>
                  </a:cxn>
                  <a:cxn ang="0">
                    <a:pos x="0" y="10"/>
                  </a:cxn>
                  <a:cxn ang="0">
                    <a:pos x="2" y="20"/>
                  </a:cxn>
                  <a:cxn ang="0">
                    <a:pos x="12" y="12"/>
                  </a:cxn>
                  <a:cxn ang="0">
                    <a:pos x="4" y="0"/>
                  </a:cxn>
                </a:cxnLst>
                <a:rect l="0" t="0" r="r" b="b"/>
                <a:pathLst>
                  <a:path w="13" h="21">
                    <a:moveTo>
                      <a:pt x="4" y="0"/>
                    </a:moveTo>
                    <a:lnTo>
                      <a:pt x="0" y="10"/>
                    </a:lnTo>
                    <a:lnTo>
                      <a:pt x="2" y="20"/>
                    </a:lnTo>
                    <a:lnTo>
                      <a:pt x="12" y="1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9" name="Freeform 716"/>
              <p:cNvSpPr>
                <a:spLocks/>
              </p:cNvSpPr>
              <p:nvPr/>
            </p:nvSpPr>
            <p:spPr bwMode="ltGray">
              <a:xfrm>
                <a:off x="5030" y="2886"/>
                <a:ext cx="90" cy="30"/>
              </a:xfrm>
              <a:custGeom>
                <a:avLst/>
                <a:gdLst/>
                <a:ahLst/>
                <a:cxnLst>
                  <a:cxn ang="0">
                    <a:pos x="0" y="0"/>
                  </a:cxn>
                  <a:cxn ang="0">
                    <a:pos x="30" y="8"/>
                  </a:cxn>
                  <a:cxn ang="0">
                    <a:pos x="38" y="22"/>
                  </a:cxn>
                  <a:cxn ang="0">
                    <a:pos x="74" y="26"/>
                  </a:cxn>
                  <a:cxn ang="0">
                    <a:pos x="90" y="12"/>
                  </a:cxn>
                  <a:cxn ang="0">
                    <a:pos x="84" y="2"/>
                  </a:cxn>
                  <a:cxn ang="0">
                    <a:pos x="72" y="14"/>
                  </a:cxn>
                  <a:cxn ang="0">
                    <a:pos x="50" y="10"/>
                  </a:cxn>
                  <a:cxn ang="0">
                    <a:pos x="34" y="6"/>
                  </a:cxn>
                  <a:cxn ang="0">
                    <a:pos x="0" y="0"/>
                  </a:cxn>
                </a:cxnLst>
                <a:rect l="0" t="0" r="r" b="b"/>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0" name="Freeform 717"/>
              <p:cNvSpPr>
                <a:spLocks/>
              </p:cNvSpPr>
              <p:nvPr/>
            </p:nvSpPr>
            <p:spPr bwMode="ltGray">
              <a:xfrm>
                <a:off x="5088" y="2843"/>
                <a:ext cx="46" cy="33"/>
              </a:xfrm>
              <a:custGeom>
                <a:avLst/>
                <a:gdLst/>
                <a:ahLst/>
                <a:cxnLst>
                  <a:cxn ang="0">
                    <a:pos x="0" y="0"/>
                  </a:cxn>
                  <a:cxn ang="0">
                    <a:pos x="18" y="16"/>
                  </a:cxn>
                  <a:cxn ang="0">
                    <a:pos x="46" y="28"/>
                  </a:cxn>
                  <a:cxn ang="0">
                    <a:pos x="20" y="4"/>
                  </a:cxn>
                  <a:cxn ang="0">
                    <a:pos x="0" y="0"/>
                  </a:cxn>
                </a:cxnLst>
                <a:rect l="0" t="0" r="r" b="b"/>
                <a:pathLst>
                  <a:path w="47" h="29">
                    <a:moveTo>
                      <a:pt x="0" y="0"/>
                    </a:moveTo>
                    <a:lnTo>
                      <a:pt x="18" y="16"/>
                    </a:lnTo>
                    <a:lnTo>
                      <a:pt x="46" y="28"/>
                    </a:lnTo>
                    <a:lnTo>
                      <a:pt x="20"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1" name="Freeform 718"/>
              <p:cNvSpPr>
                <a:spLocks/>
              </p:cNvSpPr>
              <p:nvPr/>
            </p:nvSpPr>
            <p:spPr bwMode="ltGray">
              <a:xfrm>
                <a:off x="5157" y="2890"/>
                <a:ext cx="29" cy="42"/>
              </a:xfrm>
              <a:custGeom>
                <a:avLst/>
                <a:gdLst/>
                <a:ahLst/>
                <a:cxnLst>
                  <a:cxn ang="0">
                    <a:pos x="0" y="0"/>
                  </a:cxn>
                  <a:cxn ang="0">
                    <a:pos x="6" y="22"/>
                  </a:cxn>
                  <a:cxn ang="0">
                    <a:pos x="28" y="36"/>
                  </a:cxn>
                  <a:cxn ang="0">
                    <a:pos x="26" y="24"/>
                  </a:cxn>
                  <a:cxn ang="0">
                    <a:pos x="12" y="14"/>
                  </a:cxn>
                  <a:cxn ang="0">
                    <a:pos x="0" y="0"/>
                  </a:cxn>
                </a:cxnLst>
                <a:rect l="0" t="0" r="r" b="b"/>
                <a:pathLst>
                  <a:path w="29" h="37">
                    <a:moveTo>
                      <a:pt x="0" y="0"/>
                    </a:moveTo>
                    <a:lnTo>
                      <a:pt x="6" y="22"/>
                    </a:lnTo>
                    <a:lnTo>
                      <a:pt x="28" y="36"/>
                    </a:lnTo>
                    <a:lnTo>
                      <a:pt x="26" y="24"/>
                    </a:lnTo>
                    <a:lnTo>
                      <a:pt x="12" y="1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2" name="Freeform 719"/>
              <p:cNvSpPr>
                <a:spLocks/>
              </p:cNvSpPr>
              <p:nvPr/>
            </p:nvSpPr>
            <p:spPr bwMode="ltGray">
              <a:xfrm>
                <a:off x="5205" y="2953"/>
                <a:ext cx="20" cy="21"/>
              </a:xfrm>
              <a:custGeom>
                <a:avLst/>
                <a:gdLst/>
                <a:ahLst/>
                <a:cxnLst>
                  <a:cxn ang="0">
                    <a:pos x="0" y="0"/>
                  </a:cxn>
                  <a:cxn ang="0">
                    <a:pos x="20" y="18"/>
                  </a:cxn>
                  <a:cxn ang="0">
                    <a:pos x="12" y="0"/>
                  </a:cxn>
                  <a:cxn ang="0">
                    <a:pos x="0" y="0"/>
                  </a:cxn>
                </a:cxnLst>
                <a:rect l="0" t="0" r="r" b="b"/>
                <a:pathLst>
                  <a:path w="21" h="19">
                    <a:moveTo>
                      <a:pt x="0" y="0"/>
                    </a:moveTo>
                    <a:lnTo>
                      <a:pt x="20" y="18"/>
                    </a:lnTo>
                    <a:lnTo>
                      <a:pt x="12" y="0"/>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3" name="Freeform 720"/>
              <p:cNvSpPr>
                <a:spLocks/>
              </p:cNvSpPr>
              <p:nvPr/>
            </p:nvSpPr>
            <p:spPr bwMode="ltGray">
              <a:xfrm>
                <a:off x="5229" y="2948"/>
                <a:ext cx="24" cy="22"/>
              </a:xfrm>
              <a:custGeom>
                <a:avLst/>
                <a:gdLst/>
                <a:ahLst/>
                <a:cxnLst>
                  <a:cxn ang="0">
                    <a:pos x="0" y="0"/>
                  </a:cxn>
                  <a:cxn ang="0">
                    <a:pos x="24" y="18"/>
                  </a:cxn>
                  <a:cxn ang="0">
                    <a:pos x="14" y="4"/>
                  </a:cxn>
                  <a:cxn ang="0">
                    <a:pos x="0" y="0"/>
                  </a:cxn>
                </a:cxnLst>
                <a:rect l="0" t="0" r="r" b="b"/>
                <a:pathLst>
                  <a:path w="25" h="19">
                    <a:moveTo>
                      <a:pt x="0" y="0"/>
                    </a:moveTo>
                    <a:lnTo>
                      <a:pt x="24" y="18"/>
                    </a:lnTo>
                    <a:lnTo>
                      <a:pt x="1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4" name="Freeform 721"/>
              <p:cNvSpPr>
                <a:spLocks/>
              </p:cNvSpPr>
              <p:nvPr/>
            </p:nvSpPr>
            <p:spPr bwMode="ltGray">
              <a:xfrm>
                <a:off x="5244" y="2980"/>
                <a:ext cx="25" cy="16"/>
              </a:xfrm>
              <a:custGeom>
                <a:avLst/>
                <a:gdLst/>
                <a:ahLst/>
                <a:cxnLst>
                  <a:cxn ang="0">
                    <a:pos x="0" y="0"/>
                  </a:cxn>
                  <a:cxn ang="0">
                    <a:pos x="4" y="10"/>
                  </a:cxn>
                  <a:cxn ang="0">
                    <a:pos x="24" y="14"/>
                  </a:cxn>
                  <a:cxn ang="0">
                    <a:pos x="22" y="6"/>
                  </a:cxn>
                  <a:cxn ang="0">
                    <a:pos x="0" y="0"/>
                  </a:cxn>
                </a:cxnLst>
                <a:rect l="0" t="0" r="r" b="b"/>
                <a:pathLst>
                  <a:path w="25" h="15">
                    <a:moveTo>
                      <a:pt x="0" y="0"/>
                    </a:moveTo>
                    <a:lnTo>
                      <a:pt x="4" y="10"/>
                    </a:lnTo>
                    <a:lnTo>
                      <a:pt x="24" y="14"/>
                    </a:lnTo>
                    <a:lnTo>
                      <a:pt x="22"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65" name="Freeform 722"/>
              <p:cNvSpPr>
                <a:spLocks/>
              </p:cNvSpPr>
              <p:nvPr/>
            </p:nvSpPr>
            <p:spPr bwMode="ltGray">
              <a:xfrm>
                <a:off x="5278" y="3002"/>
                <a:ext cx="17" cy="19"/>
              </a:xfrm>
              <a:custGeom>
                <a:avLst/>
                <a:gdLst/>
                <a:ahLst/>
                <a:cxnLst>
                  <a:cxn ang="0">
                    <a:pos x="0" y="0"/>
                  </a:cxn>
                  <a:cxn ang="0">
                    <a:pos x="16" y="16"/>
                  </a:cxn>
                  <a:cxn ang="0">
                    <a:pos x="16" y="6"/>
                  </a:cxn>
                  <a:cxn ang="0">
                    <a:pos x="0" y="0"/>
                  </a:cxn>
                </a:cxnLst>
                <a:rect l="0" t="0" r="r" b="b"/>
                <a:pathLst>
                  <a:path w="17" h="17">
                    <a:moveTo>
                      <a:pt x="0" y="0"/>
                    </a:moveTo>
                    <a:lnTo>
                      <a:pt x="16" y="16"/>
                    </a:lnTo>
                    <a:lnTo>
                      <a:pt x="16"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sp>
          <p:nvSpPr>
            <p:cNvPr id="675" name="Freeform 723"/>
            <p:cNvSpPr>
              <a:spLocks/>
            </p:cNvSpPr>
            <p:nvPr/>
          </p:nvSpPr>
          <p:spPr bwMode="ltGray">
            <a:xfrm>
              <a:off x="5252184" y="3354110"/>
              <a:ext cx="631044" cy="357388"/>
            </a:xfrm>
            <a:custGeom>
              <a:avLst/>
              <a:gdLst/>
              <a:ahLst/>
              <a:cxnLst>
                <a:cxn ang="0">
                  <a:pos x="302" y="210"/>
                </a:cxn>
                <a:cxn ang="0">
                  <a:pos x="300" y="188"/>
                </a:cxn>
                <a:cxn ang="0">
                  <a:pos x="284" y="174"/>
                </a:cxn>
                <a:cxn ang="0">
                  <a:pos x="286" y="156"/>
                </a:cxn>
                <a:cxn ang="0">
                  <a:pos x="318" y="130"/>
                </a:cxn>
                <a:cxn ang="0">
                  <a:pos x="334" y="120"/>
                </a:cxn>
                <a:cxn ang="0">
                  <a:pos x="354" y="108"/>
                </a:cxn>
                <a:cxn ang="0">
                  <a:pos x="368" y="118"/>
                </a:cxn>
                <a:cxn ang="0">
                  <a:pos x="394" y="150"/>
                </a:cxn>
                <a:cxn ang="0">
                  <a:pos x="418" y="148"/>
                </a:cxn>
                <a:cxn ang="0">
                  <a:pos x="436" y="144"/>
                </a:cxn>
                <a:cxn ang="0">
                  <a:pos x="428" y="134"/>
                </a:cxn>
                <a:cxn ang="0">
                  <a:pos x="416" y="132"/>
                </a:cxn>
                <a:cxn ang="0">
                  <a:pos x="398" y="112"/>
                </a:cxn>
                <a:cxn ang="0">
                  <a:pos x="412" y="78"/>
                </a:cxn>
                <a:cxn ang="0">
                  <a:pos x="422" y="68"/>
                </a:cxn>
                <a:cxn ang="0">
                  <a:pos x="406" y="56"/>
                </a:cxn>
                <a:cxn ang="0">
                  <a:pos x="368" y="72"/>
                </a:cxn>
                <a:cxn ang="0">
                  <a:pos x="338" y="54"/>
                </a:cxn>
                <a:cxn ang="0">
                  <a:pos x="334" y="54"/>
                </a:cxn>
                <a:cxn ang="0">
                  <a:pos x="314" y="54"/>
                </a:cxn>
                <a:cxn ang="0">
                  <a:pos x="296" y="70"/>
                </a:cxn>
                <a:cxn ang="0">
                  <a:pos x="274" y="76"/>
                </a:cxn>
                <a:cxn ang="0">
                  <a:pos x="260" y="90"/>
                </a:cxn>
                <a:cxn ang="0">
                  <a:pos x="238" y="96"/>
                </a:cxn>
                <a:cxn ang="0">
                  <a:pos x="214" y="76"/>
                </a:cxn>
                <a:cxn ang="0">
                  <a:pos x="192" y="62"/>
                </a:cxn>
                <a:cxn ang="0">
                  <a:pos x="168" y="22"/>
                </a:cxn>
                <a:cxn ang="0">
                  <a:pos x="160" y="14"/>
                </a:cxn>
                <a:cxn ang="0">
                  <a:pos x="128" y="20"/>
                </a:cxn>
                <a:cxn ang="0">
                  <a:pos x="98" y="28"/>
                </a:cxn>
                <a:cxn ang="0">
                  <a:pos x="84" y="42"/>
                </a:cxn>
                <a:cxn ang="0">
                  <a:pos x="76" y="38"/>
                </a:cxn>
                <a:cxn ang="0">
                  <a:pos x="44" y="0"/>
                </a:cxn>
                <a:cxn ang="0">
                  <a:pos x="0" y="16"/>
                </a:cxn>
                <a:cxn ang="0">
                  <a:pos x="0" y="68"/>
                </a:cxn>
                <a:cxn ang="0">
                  <a:pos x="20" y="72"/>
                </a:cxn>
                <a:cxn ang="0">
                  <a:pos x="34" y="80"/>
                </a:cxn>
                <a:cxn ang="0">
                  <a:pos x="50" y="82"/>
                </a:cxn>
                <a:cxn ang="0">
                  <a:pos x="52" y="74"/>
                </a:cxn>
                <a:cxn ang="0">
                  <a:pos x="68" y="80"/>
                </a:cxn>
                <a:cxn ang="0">
                  <a:pos x="76" y="74"/>
                </a:cxn>
                <a:cxn ang="0">
                  <a:pos x="96" y="84"/>
                </a:cxn>
                <a:cxn ang="0">
                  <a:pos x="114" y="98"/>
                </a:cxn>
                <a:cxn ang="0">
                  <a:pos x="128" y="98"/>
                </a:cxn>
                <a:cxn ang="0">
                  <a:pos x="134" y="112"/>
                </a:cxn>
                <a:cxn ang="0">
                  <a:pos x="166" y="140"/>
                </a:cxn>
                <a:cxn ang="0">
                  <a:pos x="176" y="152"/>
                </a:cxn>
                <a:cxn ang="0">
                  <a:pos x="198" y="154"/>
                </a:cxn>
                <a:cxn ang="0">
                  <a:pos x="214" y="160"/>
                </a:cxn>
                <a:cxn ang="0">
                  <a:pos x="232" y="164"/>
                </a:cxn>
                <a:cxn ang="0">
                  <a:pos x="232" y="178"/>
                </a:cxn>
                <a:cxn ang="0">
                  <a:pos x="230" y="190"/>
                </a:cxn>
                <a:cxn ang="0">
                  <a:pos x="232" y="200"/>
                </a:cxn>
                <a:cxn ang="0">
                  <a:pos x="248" y="200"/>
                </a:cxn>
                <a:cxn ang="0">
                  <a:pos x="256" y="200"/>
                </a:cxn>
                <a:cxn ang="0">
                  <a:pos x="270" y="200"/>
                </a:cxn>
                <a:cxn ang="0">
                  <a:pos x="272" y="206"/>
                </a:cxn>
                <a:cxn ang="0">
                  <a:pos x="282" y="208"/>
                </a:cxn>
                <a:cxn ang="0">
                  <a:pos x="284" y="210"/>
                </a:cxn>
                <a:cxn ang="0">
                  <a:pos x="302" y="210"/>
                </a:cxn>
              </a:cxnLst>
              <a:rect l="0" t="0" r="r" b="b"/>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6" name="Freeform 724"/>
            <p:cNvSpPr>
              <a:spLocks/>
            </p:cNvSpPr>
            <p:nvPr/>
          </p:nvSpPr>
          <p:spPr bwMode="ltGray">
            <a:xfrm>
              <a:off x="5806518" y="3469780"/>
              <a:ext cx="204076" cy="173504"/>
            </a:xfrm>
            <a:custGeom>
              <a:avLst/>
              <a:gdLst/>
              <a:ahLst/>
              <a:cxnLst>
                <a:cxn ang="0">
                  <a:pos x="46" y="98"/>
                </a:cxn>
                <a:cxn ang="0">
                  <a:pos x="36" y="100"/>
                </a:cxn>
                <a:cxn ang="0">
                  <a:pos x="26" y="100"/>
                </a:cxn>
                <a:cxn ang="0">
                  <a:pos x="14" y="100"/>
                </a:cxn>
                <a:cxn ang="0">
                  <a:pos x="4" y="102"/>
                </a:cxn>
                <a:cxn ang="0">
                  <a:pos x="0" y="96"/>
                </a:cxn>
                <a:cxn ang="0">
                  <a:pos x="2" y="88"/>
                </a:cxn>
                <a:cxn ang="0">
                  <a:pos x="4" y="78"/>
                </a:cxn>
                <a:cxn ang="0">
                  <a:pos x="16" y="74"/>
                </a:cxn>
                <a:cxn ang="0">
                  <a:pos x="30" y="76"/>
                </a:cxn>
                <a:cxn ang="0">
                  <a:pos x="42" y="74"/>
                </a:cxn>
                <a:cxn ang="0">
                  <a:pos x="50" y="72"/>
                </a:cxn>
                <a:cxn ang="0">
                  <a:pos x="44" y="66"/>
                </a:cxn>
                <a:cxn ang="0">
                  <a:pos x="34" y="64"/>
                </a:cxn>
                <a:cxn ang="0">
                  <a:pos x="22" y="56"/>
                </a:cxn>
                <a:cxn ang="0">
                  <a:pos x="12" y="42"/>
                </a:cxn>
                <a:cxn ang="0">
                  <a:pos x="14" y="40"/>
                </a:cxn>
                <a:cxn ang="0">
                  <a:pos x="22" y="22"/>
                </a:cxn>
                <a:cxn ang="0">
                  <a:pos x="24" y="8"/>
                </a:cxn>
                <a:cxn ang="0">
                  <a:pos x="38" y="0"/>
                </a:cxn>
                <a:cxn ang="0">
                  <a:pos x="50" y="6"/>
                </a:cxn>
                <a:cxn ang="0">
                  <a:pos x="106" y="14"/>
                </a:cxn>
                <a:cxn ang="0">
                  <a:pos x="124" y="20"/>
                </a:cxn>
                <a:cxn ang="0">
                  <a:pos x="140" y="14"/>
                </a:cxn>
                <a:cxn ang="0">
                  <a:pos x="138" y="34"/>
                </a:cxn>
                <a:cxn ang="0">
                  <a:pos x="140" y="42"/>
                </a:cxn>
                <a:cxn ang="0">
                  <a:pos x="132" y="66"/>
                </a:cxn>
                <a:cxn ang="0">
                  <a:pos x="126" y="70"/>
                </a:cxn>
                <a:cxn ang="0">
                  <a:pos x="122" y="74"/>
                </a:cxn>
                <a:cxn ang="0">
                  <a:pos x="106" y="76"/>
                </a:cxn>
                <a:cxn ang="0">
                  <a:pos x="104" y="84"/>
                </a:cxn>
                <a:cxn ang="0">
                  <a:pos x="96" y="82"/>
                </a:cxn>
                <a:cxn ang="0">
                  <a:pos x="84" y="82"/>
                </a:cxn>
                <a:cxn ang="0">
                  <a:pos x="80" y="90"/>
                </a:cxn>
                <a:cxn ang="0">
                  <a:pos x="74" y="94"/>
                </a:cxn>
                <a:cxn ang="0">
                  <a:pos x="66" y="92"/>
                </a:cxn>
                <a:cxn ang="0">
                  <a:pos x="60" y="86"/>
                </a:cxn>
                <a:cxn ang="0">
                  <a:pos x="56" y="88"/>
                </a:cxn>
                <a:cxn ang="0">
                  <a:pos x="52" y="92"/>
                </a:cxn>
                <a:cxn ang="0">
                  <a:pos x="46" y="94"/>
                </a:cxn>
                <a:cxn ang="0">
                  <a:pos x="46" y="98"/>
                </a:cxn>
              </a:cxnLst>
              <a:rect l="0" t="0" r="r" b="b"/>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7" name="Freeform 725"/>
            <p:cNvSpPr>
              <a:spLocks/>
            </p:cNvSpPr>
            <p:nvPr/>
          </p:nvSpPr>
          <p:spPr bwMode="ltGray">
            <a:xfrm>
              <a:off x="3962597" y="3189505"/>
              <a:ext cx="13026" cy="10380"/>
            </a:xfrm>
            <a:custGeom>
              <a:avLst/>
              <a:gdLst/>
              <a:ahLst/>
              <a:cxnLst>
                <a:cxn ang="0">
                  <a:pos x="4" y="0"/>
                </a:cxn>
                <a:cxn ang="0">
                  <a:pos x="8" y="2"/>
                </a:cxn>
                <a:cxn ang="0">
                  <a:pos x="2" y="4"/>
                </a:cxn>
                <a:cxn ang="0">
                  <a:pos x="0" y="2"/>
                </a:cxn>
                <a:cxn ang="0">
                  <a:pos x="4" y="0"/>
                </a:cxn>
              </a:cxnLst>
              <a:rect l="0" t="0" r="r" b="b"/>
              <a:pathLst>
                <a:path w="9" h="5">
                  <a:moveTo>
                    <a:pt x="4" y="0"/>
                  </a:moveTo>
                  <a:lnTo>
                    <a:pt x="8" y="2"/>
                  </a:lnTo>
                  <a:lnTo>
                    <a:pt x="2" y="4"/>
                  </a:lnTo>
                  <a:lnTo>
                    <a:pt x="0" y="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8" name="Freeform 733"/>
            <p:cNvSpPr>
              <a:spLocks/>
            </p:cNvSpPr>
            <p:nvPr/>
          </p:nvSpPr>
          <p:spPr bwMode="ltGray">
            <a:xfrm>
              <a:off x="4367854" y="3320004"/>
              <a:ext cx="91182" cy="109737"/>
            </a:xfrm>
            <a:custGeom>
              <a:avLst/>
              <a:gdLst/>
              <a:ahLst/>
              <a:cxnLst>
                <a:cxn ang="0">
                  <a:pos x="40" y="64"/>
                </a:cxn>
                <a:cxn ang="0">
                  <a:pos x="40" y="60"/>
                </a:cxn>
                <a:cxn ang="0">
                  <a:pos x="44" y="56"/>
                </a:cxn>
                <a:cxn ang="0">
                  <a:pos x="50" y="54"/>
                </a:cxn>
                <a:cxn ang="0">
                  <a:pos x="56" y="50"/>
                </a:cxn>
                <a:cxn ang="0">
                  <a:pos x="62" y="50"/>
                </a:cxn>
                <a:cxn ang="0">
                  <a:pos x="60" y="44"/>
                </a:cxn>
                <a:cxn ang="0">
                  <a:pos x="60" y="40"/>
                </a:cxn>
                <a:cxn ang="0">
                  <a:pos x="62" y="34"/>
                </a:cxn>
                <a:cxn ang="0">
                  <a:pos x="60" y="24"/>
                </a:cxn>
                <a:cxn ang="0">
                  <a:pos x="60" y="22"/>
                </a:cxn>
                <a:cxn ang="0">
                  <a:pos x="58" y="16"/>
                </a:cxn>
                <a:cxn ang="0">
                  <a:pos x="52" y="14"/>
                </a:cxn>
                <a:cxn ang="0">
                  <a:pos x="48" y="16"/>
                </a:cxn>
                <a:cxn ang="0">
                  <a:pos x="42" y="14"/>
                </a:cxn>
                <a:cxn ang="0">
                  <a:pos x="38" y="14"/>
                </a:cxn>
                <a:cxn ang="0">
                  <a:pos x="30" y="12"/>
                </a:cxn>
                <a:cxn ang="0">
                  <a:pos x="18" y="10"/>
                </a:cxn>
                <a:cxn ang="0">
                  <a:pos x="12" y="6"/>
                </a:cxn>
                <a:cxn ang="0">
                  <a:pos x="6" y="6"/>
                </a:cxn>
                <a:cxn ang="0">
                  <a:pos x="2" y="0"/>
                </a:cxn>
                <a:cxn ang="0">
                  <a:pos x="0" y="4"/>
                </a:cxn>
                <a:cxn ang="0">
                  <a:pos x="34" y="52"/>
                </a:cxn>
                <a:cxn ang="0">
                  <a:pos x="36" y="58"/>
                </a:cxn>
                <a:cxn ang="0">
                  <a:pos x="36" y="62"/>
                </a:cxn>
                <a:cxn ang="0">
                  <a:pos x="40" y="64"/>
                </a:cxn>
              </a:cxnLst>
              <a:rect l="0" t="0" r="r" b="b"/>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79" name="Freeform 735"/>
            <p:cNvSpPr>
              <a:spLocks/>
            </p:cNvSpPr>
            <p:nvPr/>
          </p:nvSpPr>
          <p:spPr bwMode="ltGray">
            <a:xfrm>
              <a:off x="4641402" y="3245856"/>
              <a:ext cx="56447" cy="78596"/>
            </a:xfrm>
            <a:custGeom>
              <a:avLst/>
              <a:gdLst/>
              <a:ahLst/>
              <a:cxnLst>
                <a:cxn ang="0">
                  <a:pos x="2" y="38"/>
                </a:cxn>
                <a:cxn ang="0">
                  <a:pos x="4" y="42"/>
                </a:cxn>
                <a:cxn ang="0">
                  <a:pos x="10" y="46"/>
                </a:cxn>
                <a:cxn ang="0">
                  <a:pos x="20" y="44"/>
                </a:cxn>
                <a:cxn ang="0">
                  <a:pos x="28" y="32"/>
                </a:cxn>
                <a:cxn ang="0">
                  <a:pos x="38" y="28"/>
                </a:cxn>
                <a:cxn ang="0">
                  <a:pos x="28" y="14"/>
                </a:cxn>
                <a:cxn ang="0">
                  <a:pos x="10" y="4"/>
                </a:cxn>
                <a:cxn ang="0">
                  <a:pos x="0" y="0"/>
                </a:cxn>
                <a:cxn ang="0">
                  <a:pos x="2" y="38"/>
                </a:cxn>
              </a:cxnLst>
              <a:rect l="0" t="0" r="r" b="b"/>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0" name="Freeform 736"/>
            <p:cNvSpPr>
              <a:spLocks/>
            </p:cNvSpPr>
            <p:nvPr/>
          </p:nvSpPr>
          <p:spPr bwMode="ltGray">
            <a:xfrm>
              <a:off x="4393907" y="3208782"/>
              <a:ext cx="167893" cy="118635"/>
            </a:xfrm>
            <a:custGeom>
              <a:avLst/>
              <a:gdLst/>
              <a:ahLst/>
              <a:cxnLst>
                <a:cxn ang="0">
                  <a:pos x="0" y="46"/>
                </a:cxn>
                <a:cxn ang="0">
                  <a:pos x="16" y="36"/>
                </a:cxn>
                <a:cxn ang="0">
                  <a:pos x="20" y="26"/>
                </a:cxn>
                <a:cxn ang="0">
                  <a:pos x="24" y="26"/>
                </a:cxn>
                <a:cxn ang="0">
                  <a:pos x="30" y="22"/>
                </a:cxn>
                <a:cxn ang="0">
                  <a:pos x="34" y="22"/>
                </a:cxn>
                <a:cxn ang="0">
                  <a:pos x="34" y="12"/>
                </a:cxn>
                <a:cxn ang="0">
                  <a:pos x="46" y="10"/>
                </a:cxn>
                <a:cxn ang="0">
                  <a:pos x="54" y="10"/>
                </a:cxn>
                <a:cxn ang="0">
                  <a:pos x="66" y="0"/>
                </a:cxn>
                <a:cxn ang="0">
                  <a:pos x="74" y="2"/>
                </a:cxn>
                <a:cxn ang="0">
                  <a:pos x="80" y="10"/>
                </a:cxn>
                <a:cxn ang="0">
                  <a:pos x="88" y="2"/>
                </a:cxn>
                <a:cxn ang="0">
                  <a:pos x="92" y="8"/>
                </a:cxn>
                <a:cxn ang="0">
                  <a:pos x="98" y="8"/>
                </a:cxn>
                <a:cxn ang="0">
                  <a:pos x="108" y="8"/>
                </a:cxn>
                <a:cxn ang="0">
                  <a:pos x="114" y="12"/>
                </a:cxn>
                <a:cxn ang="0">
                  <a:pos x="108" y="18"/>
                </a:cxn>
                <a:cxn ang="0">
                  <a:pos x="108" y="22"/>
                </a:cxn>
                <a:cxn ang="0">
                  <a:pos x="102" y="26"/>
                </a:cxn>
                <a:cxn ang="0">
                  <a:pos x="94" y="30"/>
                </a:cxn>
                <a:cxn ang="0">
                  <a:pos x="92" y="36"/>
                </a:cxn>
                <a:cxn ang="0">
                  <a:pos x="90" y="42"/>
                </a:cxn>
                <a:cxn ang="0">
                  <a:pos x="84" y="46"/>
                </a:cxn>
                <a:cxn ang="0">
                  <a:pos x="80" y="48"/>
                </a:cxn>
                <a:cxn ang="0">
                  <a:pos x="74" y="54"/>
                </a:cxn>
                <a:cxn ang="0">
                  <a:pos x="70" y="54"/>
                </a:cxn>
                <a:cxn ang="0">
                  <a:pos x="68" y="54"/>
                </a:cxn>
                <a:cxn ang="0">
                  <a:pos x="66" y="52"/>
                </a:cxn>
                <a:cxn ang="0">
                  <a:pos x="64" y="54"/>
                </a:cxn>
                <a:cxn ang="0">
                  <a:pos x="60" y="58"/>
                </a:cxn>
                <a:cxn ang="0">
                  <a:pos x="56" y="58"/>
                </a:cxn>
                <a:cxn ang="0">
                  <a:pos x="52" y="56"/>
                </a:cxn>
                <a:cxn ang="0">
                  <a:pos x="46" y="60"/>
                </a:cxn>
                <a:cxn ang="0">
                  <a:pos x="46" y="66"/>
                </a:cxn>
                <a:cxn ang="0">
                  <a:pos x="42" y="70"/>
                </a:cxn>
                <a:cxn ang="0">
                  <a:pos x="16" y="64"/>
                </a:cxn>
                <a:cxn ang="0">
                  <a:pos x="6" y="60"/>
                </a:cxn>
                <a:cxn ang="0">
                  <a:pos x="4" y="52"/>
                </a:cxn>
                <a:cxn ang="0">
                  <a:pos x="0" y="46"/>
                </a:cxn>
              </a:cxnLst>
              <a:rect l="0" t="0" r="r" b="b"/>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1" name="Freeform 737"/>
            <p:cNvSpPr>
              <a:spLocks/>
            </p:cNvSpPr>
            <p:nvPr/>
          </p:nvSpPr>
          <p:spPr bwMode="ltGray">
            <a:xfrm>
              <a:off x="4558904" y="2895883"/>
              <a:ext cx="209865" cy="212060"/>
            </a:xfrm>
            <a:custGeom>
              <a:avLst/>
              <a:gdLst/>
              <a:ahLst/>
              <a:cxnLst>
                <a:cxn ang="0">
                  <a:pos x="2" y="70"/>
                </a:cxn>
                <a:cxn ang="0">
                  <a:pos x="20" y="64"/>
                </a:cxn>
                <a:cxn ang="0">
                  <a:pos x="28" y="56"/>
                </a:cxn>
                <a:cxn ang="0">
                  <a:pos x="34" y="44"/>
                </a:cxn>
                <a:cxn ang="0">
                  <a:pos x="42" y="34"/>
                </a:cxn>
                <a:cxn ang="0">
                  <a:pos x="48" y="24"/>
                </a:cxn>
                <a:cxn ang="0">
                  <a:pos x="42" y="12"/>
                </a:cxn>
                <a:cxn ang="0">
                  <a:pos x="60" y="0"/>
                </a:cxn>
                <a:cxn ang="0">
                  <a:pos x="66" y="6"/>
                </a:cxn>
                <a:cxn ang="0">
                  <a:pos x="80" y="10"/>
                </a:cxn>
                <a:cxn ang="0">
                  <a:pos x="94" y="12"/>
                </a:cxn>
                <a:cxn ang="0">
                  <a:pos x="106" y="12"/>
                </a:cxn>
                <a:cxn ang="0">
                  <a:pos x="120" y="12"/>
                </a:cxn>
                <a:cxn ang="0">
                  <a:pos x="126" y="24"/>
                </a:cxn>
                <a:cxn ang="0">
                  <a:pos x="126" y="36"/>
                </a:cxn>
                <a:cxn ang="0">
                  <a:pos x="132" y="48"/>
                </a:cxn>
                <a:cxn ang="0">
                  <a:pos x="138" y="52"/>
                </a:cxn>
                <a:cxn ang="0">
                  <a:pos x="144" y="58"/>
                </a:cxn>
                <a:cxn ang="0">
                  <a:pos x="138" y="68"/>
                </a:cxn>
                <a:cxn ang="0">
                  <a:pos x="136" y="78"/>
                </a:cxn>
                <a:cxn ang="0">
                  <a:pos x="140" y="92"/>
                </a:cxn>
                <a:cxn ang="0">
                  <a:pos x="136" y="98"/>
                </a:cxn>
                <a:cxn ang="0">
                  <a:pos x="104" y="104"/>
                </a:cxn>
                <a:cxn ang="0">
                  <a:pos x="98" y="104"/>
                </a:cxn>
                <a:cxn ang="0">
                  <a:pos x="64" y="108"/>
                </a:cxn>
                <a:cxn ang="0">
                  <a:pos x="54" y="112"/>
                </a:cxn>
                <a:cxn ang="0">
                  <a:pos x="36" y="116"/>
                </a:cxn>
                <a:cxn ang="0">
                  <a:pos x="22" y="116"/>
                </a:cxn>
                <a:cxn ang="0">
                  <a:pos x="8" y="124"/>
                </a:cxn>
                <a:cxn ang="0">
                  <a:pos x="6" y="116"/>
                </a:cxn>
                <a:cxn ang="0">
                  <a:pos x="2" y="110"/>
                </a:cxn>
                <a:cxn ang="0">
                  <a:pos x="0" y="104"/>
                </a:cxn>
                <a:cxn ang="0">
                  <a:pos x="4" y="96"/>
                </a:cxn>
                <a:cxn ang="0">
                  <a:pos x="6" y="82"/>
                </a:cxn>
                <a:cxn ang="0">
                  <a:pos x="2" y="70"/>
                </a:cxn>
              </a:cxnLst>
              <a:rect l="0" t="0" r="r" b="b"/>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2" name="Freeform 739"/>
            <p:cNvSpPr>
              <a:spLocks/>
            </p:cNvSpPr>
            <p:nvPr/>
          </p:nvSpPr>
          <p:spPr bwMode="ltGray">
            <a:xfrm>
              <a:off x="4519825" y="2784662"/>
              <a:ext cx="104209" cy="66733"/>
            </a:xfrm>
            <a:custGeom>
              <a:avLst/>
              <a:gdLst/>
              <a:ahLst/>
              <a:cxnLst>
                <a:cxn ang="0">
                  <a:pos x="16" y="36"/>
                </a:cxn>
                <a:cxn ang="0">
                  <a:pos x="32" y="26"/>
                </a:cxn>
                <a:cxn ang="0">
                  <a:pos x="56" y="38"/>
                </a:cxn>
                <a:cxn ang="0">
                  <a:pos x="70" y="28"/>
                </a:cxn>
                <a:cxn ang="0">
                  <a:pos x="62" y="18"/>
                </a:cxn>
                <a:cxn ang="0">
                  <a:pos x="66" y="8"/>
                </a:cxn>
                <a:cxn ang="0">
                  <a:pos x="72" y="2"/>
                </a:cxn>
                <a:cxn ang="0">
                  <a:pos x="52" y="2"/>
                </a:cxn>
                <a:cxn ang="0">
                  <a:pos x="42" y="0"/>
                </a:cxn>
                <a:cxn ang="0">
                  <a:pos x="26" y="4"/>
                </a:cxn>
                <a:cxn ang="0">
                  <a:pos x="0" y="12"/>
                </a:cxn>
                <a:cxn ang="0">
                  <a:pos x="16" y="36"/>
                </a:cxn>
              </a:cxnLst>
              <a:rect l="0" t="0" r="r" b="b"/>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3" name="Freeform 740"/>
            <p:cNvSpPr>
              <a:spLocks/>
            </p:cNvSpPr>
            <p:nvPr/>
          </p:nvSpPr>
          <p:spPr bwMode="ltGray">
            <a:xfrm>
              <a:off x="4495221" y="2878088"/>
              <a:ext cx="138946" cy="139396"/>
            </a:xfrm>
            <a:custGeom>
              <a:avLst/>
              <a:gdLst/>
              <a:ahLst/>
              <a:cxnLst>
                <a:cxn ang="0">
                  <a:pos x="48" y="82"/>
                </a:cxn>
                <a:cxn ang="0">
                  <a:pos x="64" y="74"/>
                </a:cxn>
                <a:cxn ang="0">
                  <a:pos x="74" y="66"/>
                </a:cxn>
                <a:cxn ang="0">
                  <a:pos x="80" y="52"/>
                </a:cxn>
                <a:cxn ang="0">
                  <a:pos x="88" y="46"/>
                </a:cxn>
                <a:cxn ang="0">
                  <a:pos x="96" y="34"/>
                </a:cxn>
                <a:cxn ang="0">
                  <a:pos x="90" y="22"/>
                </a:cxn>
                <a:cxn ang="0">
                  <a:pos x="72" y="4"/>
                </a:cxn>
                <a:cxn ang="0">
                  <a:pos x="50" y="0"/>
                </a:cxn>
                <a:cxn ang="0">
                  <a:pos x="40" y="4"/>
                </a:cxn>
                <a:cxn ang="0">
                  <a:pos x="28" y="6"/>
                </a:cxn>
                <a:cxn ang="0">
                  <a:pos x="16" y="6"/>
                </a:cxn>
                <a:cxn ang="0">
                  <a:pos x="0" y="18"/>
                </a:cxn>
                <a:cxn ang="0">
                  <a:pos x="4" y="48"/>
                </a:cxn>
                <a:cxn ang="0">
                  <a:pos x="2" y="62"/>
                </a:cxn>
                <a:cxn ang="0">
                  <a:pos x="42" y="64"/>
                </a:cxn>
                <a:cxn ang="0">
                  <a:pos x="48" y="82"/>
                </a:cxn>
              </a:cxnLst>
              <a:rect l="0" t="0" r="r" b="b"/>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4" name="Freeform 741"/>
            <p:cNvSpPr>
              <a:spLocks/>
            </p:cNvSpPr>
            <p:nvPr/>
          </p:nvSpPr>
          <p:spPr bwMode="ltGray">
            <a:xfrm>
              <a:off x="4553115" y="2827668"/>
              <a:ext cx="96972" cy="88977"/>
            </a:xfrm>
            <a:custGeom>
              <a:avLst/>
              <a:gdLst/>
              <a:ahLst/>
              <a:cxnLst>
                <a:cxn ang="0">
                  <a:pos x="0" y="34"/>
                </a:cxn>
                <a:cxn ang="0">
                  <a:pos x="10" y="30"/>
                </a:cxn>
                <a:cxn ang="0">
                  <a:pos x="34" y="34"/>
                </a:cxn>
                <a:cxn ang="0">
                  <a:pos x="50" y="52"/>
                </a:cxn>
                <a:cxn ang="0">
                  <a:pos x="64" y="40"/>
                </a:cxn>
                <a:cxn ang="0">
                  <a:pos x="68" y="28"/>
                </a:cxn>
                <a:cxn ang="0">
                  <a:pos x="50" y="10"/>
                </a:cxn>
                <a:cxn ang="0">
                  <a:pos x="24" y="0"/>
                </a:cxn>
                <a:cxn ang="0">
                  <a:pos x="8" y="10"/>
                </a:cxn>
                <a:cxn ang="0">
                  <a:pos x="0" y="34"/>
                </a:cxn>
              </a:cxnLst>
              <a:rect l="0" t="0" r="r" b="b"/>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5" name="Freeform 500"/>
            <p:cNvSpPr>
              <a:spLocks/>
            </p:cNvSpPr>
            <p:nvPr/>
          </p:nvSpPr>
          <p:spPr bwMode="ltGray">
            <a:xfrm>
              <a:off x="3856940" y="3389701"/>
              <a:ext cx="285128" cy="268412"/>
            </a:xfrm>
            <a:custGeom>
              <a:avLst/>
              <a:gdLst/>
              <a:ahLst/>
              <a:cxnLst>
                <a:cxn ang="0">
                  <a:pos x="190" y="26"/>
                </a:cxn>
                <a:cxn ang="0">
                  <a:pos x="184" y="46"/>
                </a:cxn>
                <a:cxn ang="0">
                  <a:pos x="178" y="50"/>
                </a:cxn>
                <a:cxn ang="0">
                  <a:pos x="170" y="52"/>
                </a:cxn>
                <a:cxn ang="0">
                  <a:pos x="164" y="62"/>
                </a:cxn>
                <a:cxn ang="0">
                  <a:pos x="158" y="66"/>
                </a:cxn>
                <a:cxn ang="0">
                  <a:pos x="154" y="74"/>
                </a:cxn>
                <a:cxn ang="0">
                  <a:pos x="146" y="76"/>
                </a:cxn>
                <a:cxn ang="0">
                  <a:pos x="140" y="86"/>
                </a:cxn>
                <a:cxn ang="0">
                  <a:pos x="140" y="96"/>
                </a:cxn>
                <a:cxn ang="0">
                  <a:pos x="146" y="104"/>
                </a:cxn>
                <a:cxn ang="0">
                  <a:pos x="142" y="110"/>
                </a:cxn>
                <a:cxn ang="0">
                  <a:pos x="134" y="118"/>
                </a:cxn>
                <a:cxn ang="0">
                  <a:pos x="134" y="128"/>
                </a:cxn>
                <a:cxn ang="0">
                  <a:pos x="122" y="128"/>
                </a:cxn>
                <a:cxn ang="0">
                  <a:pos x="114" y="138"/>
                </a:cxn>
                <a:cxn ang="0">
                  <a:pos x="102" y="146"/>
                </a:cxn>
                <a:cxn ang="0">
                  <a:pos x="86" y="144"/>
                </a:cxn>
                <a:cxn ang="0">
                  <a:pos x="70" y="146"/>
                </a:cxn>
                <a:cxn ang="0">
                  <a:pos x="64" y="154"/>
                </a:cxn>
                <a:cxn ang="0">
                  <a:pos x="52" y="156"/>
                </a:cxn>
                <a:cxn ang="0">
                  <a:pos x="44" y="144"/>
                </a:cxn>
                <a:cxn ang="0">
                  <a:pos x="38" y="108"/>
                </a:cxn>
                <a:cxn ang="0">
                  <a:pos x="36" y="96"/>
                </a:cxn>
                <a:cxn ang="0">
                  <a:pos x="36" y="88"/>
                </a:cxn>
                <a:cxn ang="0">
                  <a:pos x="44" y="82"/>
                </a:cxn>
                <a:cxn ang="0">
                  <a:pos x="42" y="68"/>
                </a:cxn>
                <a:cxn ang="0">
                  <a:pos x="46" y="62"/>
                </a:cxn>
                <a:cxn ang="0">
                  <a:pos x="48" y="42"/>
                </a:cxn>
                <a:cxn ang="0">
                  <a:pos x="38" y="36"/>
                </a:cxn>
                <a:cxn ang="0">
                  <a:pos x="34" y="40"/>
                </a:cxn>
                <a:cxn ang="0">
                  <a:pos x="22" y="40"/>
                </a:cxn>
                <a:cxn ang="0">
                  <a:pos x="12" y="36"/>
                </a:cxn>
                <a:cxn ang="0">
                  <a:pos x="6" y="26"/>
                </a:cxn>
                <a:cxn ang="0">
                  <a:pos x="2" y="12"/>
                </a:cxn>
                <a:cxn ang="0">
                  <a:pos x="16" y="6"/>
                </a:cxn>
                <a:cxn ang="0">
                  <a:pos x="26" y="0"/>
                </a:cxn>
                <a:cxn ang="0">
                  <a:pos x="64" y="2"/>
                </a:cxn>
                <a:cxn ang="0">
                  <a:pos x="92" y="6"/>
                </a:cxn>
                <a:cxn ang="0">
                  <a:pos x="118" y="6"/>
                </a:cxn>
                <a:cxn ang="0">
                  <a:pos x="178" y="24"/>
                </a:cxn>
              </a:cxnLst>
              <a:rect l="0" t="0" r="r" b="b"/>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6" name="Freeform 503"/>
            <p:cNvSpPr>
              <a:spLocks/>
            </p:cNvSpPr>
            <p:nvPr/>
          </p:nvSpPr>
          <p:spPr bwMode="ltGray">
            <a:xfrm>
              <a:off x="4179699" y="2983376"/>
              <a:ext cx="202629" cy="289174"/>
            </a:xfrm>
            <a:custGeom>
              <a:avLst/>
              <a:gdLst/>
              <a:ahLst/>
              <a:cxnLst>
                <a:cxn ang="0">
                  <a:pos x="64" y="4"/>
                </a:cxn>
                <a:cxn ang="0">
                  <a:pos x="68" y="6"/>
                </a:cxn>
                <a:cxn ang="0">
                  <a:pos x="72" y="8"/>
                </a:cxn>
                <a:cxn ang="0">
                  <a:pos x="74" y="12"/>
                </a:cxn>
                <a:cxn ang="0">
                  <a:pos x="78" y="14"/>
                </a:cxn>
                <a:cxn ang="0">
                  <a:pos x="84" y="16"/>
                </a:cxn>
                <a:cxn ang="0">
                  <a:pos x="92" y="14"/>
                </a:cxn>
                <a:cxn ang="0">
                  <a:pos x="120" y="4"/>
                </a:cxn>
                <a:cxn ang="0">
                  <a:pos x="122" y="12"/>
                </a:cxn>
                <a:cxn ang="0">
                  <a:pos x="124" y="16"/>
                </a:cxn>
                <a:cxn ang="0">
                  <a:pos x="126" y="18"/>
                </a:cxn>
                <a:cxn ang="0">
                  <a:pos x="132" y="20"/>
                </a:cxn>
                <a:cxn ang="0">
                  <a:pos x="136" y="20"/>
                </a:cxn>
                <a:cxn ang="0">
                  <a:pos x="140" y="26"/>
                </a:cxn>
                <a:cxn ang="0">
                  <a:pos x="138" y="30"/>
                </a:cxn>
                <a:cxn ang="0">
                  <a:pos x="134" y="32"/>
                </a:cxn>
                <a:cxn ang="0">
                  <a:pos x="132" y="38"/>
                </a:cxn>
                <a:cxn ang="0">
                  <a:pos x="130" y="42"/>
                </a:cxn>
                <a:cxn ang="0">
                  <a:pos x="130" y="46"/>
                </a:cxn>
                <a:cxn ang="0">
                  <a:pos x="130" y="52"/>
                </a:cxn>
                <a:cxn ang="0">
                  <a:pos x="132" y="62"/>
                </a:cxn>
                <a:cxn ang="0">
                  <a:pos x="134" y="68"/>
                </a:cxn>
                <a:cxn ang="0">
                  <a:pos x="136" y="76"/>
                </a:cxn>
                <a:cxn ang="0">
                  <a:pos x="136" y="80"/>
                </a:cxn>
                <a:cxn ang="0">
                  <a:pos x="132" y="86"/>
                </a:cxn>
                <a:cxn ang="0">
                  <a:pos x="126" y="90"/>
                </a:cxn>
                <a:cxn ang="0">
                  <a:pos x="122" y="94"/>
                </a:cxn>
                <a:cxn ang="0">
                  <a:pos x="118" y="98"/>
                </a:cxn>
                <a:cxn ang="0">
                  <a:pos x="110" y="100"/>
                </a:cxn>
                <a:cxn ang="0">
                  <a:pos x="108" y="104"/>
                </a:cxn>
                <a:cxn ang="0">
                  <a:pos x="128" y="136"/>
                </a:cxn>
                <a:cxn ang="0">
                  <a:pos x="130" y="138"/>
                </a:cxn>
                <a:cxn ang="0">
                  <a:pos x="132" y="146"/>
                </a:cxn>
                <a:cxn ang="0">
                  <a:pos x="130" y="154"/>
                </a:cxn>
                <a:cxn ang="0">
                  <a:pos x="124" y="162"/>
                </a:cxn>
                <a:cxn ang="0">
                  <a:pos x="112" y="166"/>
                </a:cxn>
                <a:cxn ang="0">
                  <a:pos x="94" y="168"/>
                </a:cxn>
                <a:cxn ang="0">
                  <a:pos x="74" y="168"/>
                </a:cxn>
                <a:cxn ang="0">
                  <a:pos x="54" y="170"/>
                </a:cxn>
                <a:cxn ang="0">
                  <a:pos x="28" y="166"/>
                </a:cxn>
                <a:cxn ang="0">
                  <a:pos x="20" y="152"/>
                </a:cxn>
                <a:cxn ang="0">
                  <a:pos x="0" y="110"/>
                </a:cxn>
                <a:cxn ang="0">
                  <a:pos x="2" y="56"/>
                </a:cxn>
                <a:cxn ang="0">
                  <a:pos x="16" y="40"/>
                </a:cxn>
                <a:cxn ang="0">
                  <a:pos x="36" y="24"/>
                </a:cxn>
                <a:cxn ang="0">
                  <a:pos x="42" y="20"/>
                </a:cxn>
                <a:cxn ang="0">
                  <a:pos x="46" y="14"/>
                </a:cxn>
                <a:cxn ang="0">
                  <a:pos x="52" y="8"/>
                </a:cxn>
                <a:cxn ang="0">
                  <a:pos x="60" y="0"/>
                </a:cxn>
                <a:cxn ang="0">
                  <a:pos x="64" y="4"/>
                </a:cxn>
              </a:cxnLst>
              <a:rect l="0" t="0" r="r" b="b"/>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7" name="Freeform 510"/>
            <p:cNvSpPr>
              <a:spLocks/>
            </p:cNvSpPr>
            <p:nvPr/>
          </p:nvSpPr>
          <p:spPr bwMode="ltGray">
            <a:xfrm>
              <a:off x="3961149" y="3125737"/>
              <a:ext cx="283680" cy="315867"/>
            </a:xfrm>
            <a:custGeom>
              <a:avLst/>
              <a:gdLst/>
              <a:ahLst/>
              <a:cxnLst>
                <a:cxn ang="0">
                  <a:pos x="48" y="158"/>
                </a:cxn>
                <a:cxn ang="0">
                  <a:pos x="52" y="140"/>
                </a:cxn>
                <a:cxn ang="0">
                  <a:pos x="54" y="126"/>
                </a:cxn>
                <a:cxn ang="0">
                  <a:pos x="56" y="108"/>
                </a:cxn>
                <a:cxn ang="0">
                  <a:pos x="46" y="100"/>
                </a:cxn>
                <a:cxn ang="0">
                  <a:pos x="38" y="92"/>
                </a:cxn>
                <a:cxn ang="0">
                  <a:pos x="32" y="82"/>
                </a:cxn>
                <a:cxn ang="0">
                  <a:pos x="18" y="76"/>
                </a:cxn>
                <a:cxn ang="0">
                  <a:pos x="2" y="68"/>
                </a:cxn>
                <a:cxn ang="0">
                  <a:pos x="2" y="54"/>
                </a:cxn>
                <a:cxn ang="0">
                  <a:pos x="16" y="52"/>
                </a:cxn>
                <a:cxn ang="0">
                  <a:pos x="28" y="54"/>
                </a:cxn>
                <a:cxn ang="0">
                  <a:pos x="48" y="52"/>
                </a:cxn>
                <a:cxn ang="0">
                  <a:pos x="48" y="42"/>
                </a:cxn>
                <a:cxn ang="0">
                  <a:pos x="48" y="32"/>
                </a:cxn>
                <a:cxn ang="0">
                  <a:pos x="58" y="32"/>
                </a:cxn>
                <a:cxn ang="0">
                  <a:pos x="66" y="38"/>
                </a:cxn>
                <a:cxn ang="0">
                  <a:pos x="74" y="36"/>
                </a:cxn>
                <a:cxn ang="0">
                  <a:pos x="80" y="26"/>
                </a:cxn>
                <a:cxn ang="0">
                  <a:pos x="92" y="22"/>
                </a:cxn>
                <a:cxn ang="0">
                  <a:pos x="94" y="12"/>
                </a:cxn>
                <a:cxn ang="0">
                  <a:pos x="98" y="2"/>
                </a:cxn>
                <a:cxn ang="0">
                  <a:pos x="112" y="0"/>
                </a:cxn>
                <a:cxn ang="0">
                  <a:pos x="120" y="8"/>
                </a:cxn>
                <a:cxn ang="0">
                  <a:pos x="128" y="16"/>
                </a:cxn>
                <a:cxn ang="0">
                  <a:pos x="136" y="20"/>
                </a:cxn>
                <a:cxn ang="0">
                  <a:pos x="146" y="26"/>
                </a:cxn>
                <a:cxn ang="0">
                  <a:pos x="154" y="36"/>
                </a:cxn>
                <a:cxn ang="0">
                  <a:pos x="168" y="30"/>
                </a:cxn>
                <a:cxn ang="0">
                  <a:pos x="178" y="36"/>
                </a:cxn>
                <a:cxn ang="0">
                  <a:pos x="190" y="40"/>
                </a:cxn>
                <a:cxn ang="0">
                  <a:pos x="194" y="54"/>
                </a:cxn>
                <a:cxn ang="0">
                  <a:pos x="190" y="68"/>
                </a:cxn>
                <a:cxn ang="0">
                  <a:pos x="180" y="76"/>
                </a:cxn>
                <a:cxn ang="0">
                  <a:pos x="166" y="84"/>
                </a:cxn>
                <a:cxn ang="0">
                  <a:pos x="164" y="98"/>
                </a:cxn>
                <a:cxn ang="0">
                  <a:pos x="176" y="106"/>
                </a:cxn>
                <a:cxn ang="0">
                  <a:pos x="182" y="116"/>
                </a:cxn>
                <a:cxn ang="0">
                  <a:pos x="174" y="126"/>
                </a:cxn>
                <a:cxn ang="0">
                  <a:pos x="174" y="136"/>
                </a:cxn>
                <a:cxn ang="0">
                  <a:pos x="182" y="144"/>
                </a:cxn>
                <a:cxn ang="0">
                  <a:pos x="190" y="154"/>
                </a:cxn>
                <a:cxn ang="0">
                  <a:pos x="180" y="160"/>
                </a:cxn>
                <a:cxn ang="0">
                  <a:pos x="170" y="170"/>
                </a:cxn>
                <a:cxn ang="0">
                  <a:pos x="152" y="166"/>
                </a:cxn>
                <a:cxn ang="0">
                  <a:pos x="138" y="156"/>
                </a:cxn>
                <a:cxn ang="0">
                  <a:pos x="126" y="160"/>
                </a:cxn>
                <a:cxn ang="0">
                  <a:pos x="124" y="166"/>
                </a:cxn>
                <a:cxn ang="0">
                  <a:pos x="118" y="182"/>
                </a:cxn>
                <a:cxn ang="0">
                  <a:pos x="102" y="186"/>
                </a:cxn>
                <a:cxn ang="0">
                  <a:pos x="90" y="182"/>
                </a:cxn>
                <a:cxn ang="0">
                  <a:pos x="80" y="176"/>
                </a:cxn>
                <a:cxn ang="0">
                  <a:pos x="70" y="178"/>
                </a:cxn>
                <a:cxn ang="0">
                  <a:pos x="56" y="172"/>
                </a:cxn>
                <a:cxn ang="0">
                  <a:pos x="46" y="164"/>
                </a:cxn>
              </a:cxnLst>
              <a:rect l="0" t="0" r="r" b="b"/>
              <a:pathLst>
                <a:path w="197" h="187">
                  <a:moveTo>
                    <a:pt x="46" y="164"/>
                  </a:moveTo>
                  <a:lnTo>
                    <a:pt x="48" y="158"/>
                  </a:lnTo>
                  <a:lnTo>
                    <a:pt x="50" y="146"/>
                  </a:lnTo>
                  <a:lnTo>
                    <a:pt x="52" y="140"/>
                  </a:lnTo>
                  <a:lnTo>
                    <a:pt x="52" y="132"/>
                  </a:lnTo>
                  <a:lnTo>
                    <a:pt x="54" y="126"/>
                  </a:lnTo>
                  <a:lnTo>
                    <a:pt x="54" y="120"/>
                  </a:lnTo>
                  <a:lnTo>
                    <a:pt x="56" y="108"/>
                  </a:lnTo>
                  <a:lnTo>
                    <a:pt x="52" y="104"/>
                  </a:lnTo>
                  <a:lnTo>
                    <a:pt x="46" y="100"/>
                  </a:lnTo>
                  <a:lnTo>
                    <a:pt x="40" y="94"/>
                  </a:lnTo>
                  <a:lnTo>
                    <a:pt x="38" y="92"/>
                  </a:lnTo>
                  <a:lnTo>
                    <a:pt x="38" y="84"/>
                  </a:lnTo>
                  <a:lnTo>
                    <a:pt x="32" y="82"/>
                  </a:lnTo>
                  <a:lnTo>
                    <a:pt x="24" y="80"/>
                  </a:lnTo>
                  <a:lnTo>
                    <a:pt x="18" y="76"/>
                  </a:lnTo>
                  <a:lnTo>
                    <a:pt x="10" y="74"/>
                  </a:lnTo>
                  <a:lnTo>
                    <a:pt x="2" y="68"/>
                  </a:lnTo>
                  <a:lnTo>
                    <a:pt x="0" y="58"/>
                  </a:lnTo>
                  <a:lnTo>
                    <a:pt x="2" y="54"/>
                  </a:lnTo>
                  <a:lnTo>
                    <a:pt x="10" y="52"/>
                  </a:lnTo>
                  <a:lnTo>
                    <a:pt x="16" y="52"/>
                  </a:lnTo>
                  <a:lnTo>
                    <a:pt x="24" y="52"/>
                  </a:lnTo>
                  <a:lnTo>
                    <a:pt x="28" y="54"/>
                  </a:lnTo>
                  <a:lnTo>
                    <a:pt x="46" y="54"/>
                  </a:lnTo>
                  <a:lnTo>
                    <a:pt x="48" y="52"/>
                  </a:lnTo>
                  <a:lnTo>
                    <a:pt x="50" y="46"/>
                  </a:lnTo>
                  <a:lnTo>
                    <a:pt x="48" y="42"/>
                  </a:lnTo>
                  <a:lnTo>
                    <a:pt x="46" y="36"/>
                  </a:lnTo>
                  <a:lnTo>
                    <a:pt x="48" y="32"/>
                  </a:lnTo>
                  <a:lnTo>
                    <a:pt x="54" y="30"/>
                  </a:lnTo>
                  <a:lnTo>
                    <a:pt x="58" y="32"/>
                  </a:lnTo>
                  <a:lnTo>
                    <a:pt x="62" y="36"/>
                  </a:lnTo>
                  <a:lnTo>
                    <a:pt x="66" y="38"/>
                  </a:lnTo>
                  <a:lnTo>
                    <a:pt x="70" y="38"/>
                  </a:lnTo>
                  <a:lnTo>
                    <a:pt x="74" y="36"/>
                  </a:lnTo>
                  <a:lnTo>
                    <a:pt x="74" y="32"/>
                  </a:lnTo>
                  <a:lnTo>
                    <a:pt x="80" y="26"/>
                  </a:lnTo>
                  <a:lnTo>
                    <a:pt x="86" y="24"/>
                  </a:lnTo>
                  <a:lnTo>
                    <a:pt x="92" y="22"/>
                  </a:lnTo>
                  <a:lnTo>
                    <a:pt x="96" y="18"/>
                  </a:lnTo>
                  <a:lnTo>
                    <a:pt x="94" y="12"/>
                  </a:lnTo>
                  <a:lnTo>
                    <a:pt x="96" y="6"/>
                  </a:lnTo>
                  <a:lnTo>
                    <a:pt x="98" y="2"/>
                  </a:lnTo>
                  <a:lnTo>
                    <a:pt x="106" y="0"/>
                  </a:lnTo>
                  <a:lnTo>
                    <a:pt x="112" y="0"/>
                  </a:lnTo>
                  <a:lnTo>
                    <a:pt x="116" y="4"/>
                  </a:lnTo>
                  <a:lnTo>
                    <a:pt x="120" y="8"/>
                  </a:lnTo>
                  <a:lnTo>
                    <a:pt x="124" y="8"/>
                  </a:lnTo>
                  <a:lnTo>
                    <a:pt x="128" y="16"/>
                  </a:lnTo>
                  <a:lnTo>
                    <a:pt x="132" y="20"/>
                  </a:lnTo>
                  <a:lnTo>
                    <a:pt x="136" y="20"/>
                  </a:lnTo>
                  <a:lnTo>
                    <a:pt x="140" y="22"/>
                  </a:lnTo>
                  <a:lnTo>
                    <a:pt x="146" y="26"/>
                  </a:lnTo>
                  <a:lnTo>
                    <a:pt x="148" y="32"/>
                  </a:lnTo>
                  <a:lnTo>
                    <a:pt x="154" y="36"/>
                  </a:lnTo>
                  <a:lnTo>
                    <a:pt x="162" y="32"/>
                  </a:lnTo>
                  <a:lnTo>
                    <a:pt x="168" y="30"/>
                  </a:lnTo>
                  <a:lnTo>
                    <a:pt x="174" y="32"/>
                  </a:lnTo>
                  <a:lnTo>
                    <a:pt x="178" y="36"/>
                  </a:lnTo>
                  <a:lnTo>
                    <a:pt x="182" y="40"/>
                  </a:lnTo>
                  <a:lnTo>
                    <a:pt x="190" y="40"/>
                  </a:lnTo>
                  <a:lnTo>
                    <a:pt x="196" y="44"/>
                  </a:lnTo>
                  <a:lnTo>
                    <a:pt x="194" y="54"/>
                  </a:lnTo>
                  <a:lnTo>
                    <a:pt x="190" y="64"/>
                  </a:lnTo>
                  <a:lnTo>
                    <a:pt x="190" y="68"/>
                  </a:lnTo>
                  <a:lnTo>
                    <a:pt x="188" y="72"/>
                  </a:lnTo>
                  <a:lnTo>
                    <a:pt x="180" y="76"/>
                  </a:lnTo>
                  <a:lnTo>
                    <a:pt x="172" y="82"/>
                  </a:lnTo>
                  <a:lnTo>
                    <a:pt x="166" y="84"/>
                  </a:lnTo>
                  <a:lnTo>
                    <a:pt x="164" y="92"/>
                  </a:lnTo>
                  <a:lnTo>
                    <a:pt x="164" y="98"/>
                  </a:lnTo>
                  <a:lnTo>
                    <a:pt x="168" y="104"/>
                  </a:lnTo>
                  <a:lnTo>
                    <a:pt x="176" y="106"/>
                  </a:lnTo>
                  <a:lnTo>
                    <a:pt x="184" y="106"/>
                  </a:lnTo>
                  <a:lnTo>
                    <a:pt x="182" y="116"/>
                  </a:lnTo>
                  <a:lnTo>
                    <a:pt x="180" y="122"/>
                  </a:lnTo>
                  <a:lnTo>
                    <a:pt x="174" y="126"/>
                  </a:lnTo>
                  <a:lnTo>
                    <a:pt x="172" y="132"/>
                  </a:lnTo>
                  <a:lnTo>
                    <a:pt x="174" y="136"/>
                  </a:lnTo>
                  <a:lnTo>
                    <a:pt x="176" y="140"/>
                  </a:lnTo>
                  <a:lnTo>
                    <a:pt x="182" y="144"/>
                  </a:lnTo>
                  <a:lnTo>
                    <a:pt x="186" y="148"/>
                  </a:lnTo>
                  <a:lnTo>
                    <a:pt x="190" y="154"/>
                  </a:lnTo>
                  <a:lnTo>
                    <a:pt x="186" y="156"/>
                  </a:lnTo>
                  <a:lnTo>
                    <a:pt x="180" y="160"/>
                  </a:lnTo>
                  <a:lnTo>
                    <a:pt x="176" y="164"/>
                  </a:lnTo>
                  <a:lnTo>
                    <a:pt x="170" y="170"/>
                  </a:lnTo>
                  <a:lnTo>
                    <a:pt x="158" y="170"/>
                  </a:lnTo>
                  <a:lnTo>
                    <a:pt x="152" y="166"/>
                  </a:lnTo>
                  <a:lnTo>
                    <a:pt x="148" y="162"/>
                  </a:lnTo>
                  <a:lnTo>
                    <a:pt x="138" y="156"/>
                  </a:lnTo>
                  <a:lnTo>
                    <a:pt x="134" y="154"/>
                  </a:lnTo>
                  <a:lnTo>
                    <a:pt x="126" y="160"/>
                  </a:lnTo>
                  <a:lnTo>
                    <a:pt x="124" y="164"/>
                  </a:lnTo>
                  <a:lnTo>
                    <a:pt x="124" y="166"/>
                  </a:lnTo>
                  <a:lnTo>
                    <a:pt x="122" y="174"/>
                  </a:lnTo>
                  <a:lnTo>
                    <a:pt x="118" y="182"/>
                  </a:lnTo>
                  <a:lnTo>
                    <a:pt x="112" y="184"/>
                  </a:lnTo>
                  <a:lnTo>
                    <a:pt x="102" y="186"/>
                  </a:lnTo>
                  <a:lnTo>
                    <a:pt x="94" y="184"/>
                  </a:lnTo>
                  <a:lnTo>
                    <a:pt x="90" y="182"/>
                  </a:lnTo>
                  <a:lnTo>
                    <a:pt x="86" y="178"/>
                  </a:lnTo>
                  <a:lnTo>
                    <a:pt x="80" y="176"/>
                  </a:lnTo>
                  <a:lnTo>
                    <a:pt x="76" y="176"/>
                  </a:lnTo>
                  <a:lnTo>
                    <a:pt x="70" y="178"/>
                  </a:lnTo>
                  <a:lnTo>
                    <a:pt x="62" y="176"/>
                  </a:lnTo>
                  <a:lnTo>
                    <a:pt x="56" y="172"/>
                  </a:lnTo>
                  <a:lnTo>
                    <a:pt x="50" y="168"/>
                  </a:lnTo>
                  <a:lnTo>
                    <a:pt x="46" y="16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8" name="Freeform 514"/>
            <p:cNvSpPr>
              <a:spLocks/>
            </p:cNvSpPr>
            <p:nvPr/>
          </p:nvSpPr>
          <p:spPr bwMode="ltGray">
            <a:xfrm>
              <a:off x="4134831" y="2283429"/>
              <a:ext cx="560124" cy="576863"/>
            </a:xfrm>
            <a:custGeom>
              <a:avLst/>
              <a:gdLst/>
              <a:ahLst/>
              <a:cxnLst>
                <a:cxn ang="0">
                  <a:pos x="360" y="44"/>
                </a:cxn>
                <a:cxn ang="0">
                  <a:pos x="378" y="46"/>
                </a:cxn>
                <a:cxn ang="0">
                  <a:pos x="388" y="38"/>
                </a:cxn>
                <a:cxn ang="0">
                  <a:pos x="368" y="38"/>
                </a:cxn>
                <a:cxn ang="0">
                  <a:pos x="348" y="36"/>
                </a:cxn>
                <a:cxn ang="0">
                  <a:pos x="344" y="32"/>
                </a:cxn>
                <a:cxn ang="0">
                  <a:pos x="350" y="18"/>
                </a:cxn>
                <a:cxn ang="0">
                  <a:pos x="334" y="8"/>
                </a:cxn>
                <a:cxn ang="0">
                  <a:pos x="316" y="18"/>
                </a:cxn>
                <a:cxn ang="0">
                  <a:pos x="316" y="4"/>
                </a:cxn>
                <a:cxn ang="0">
                  <a:pos x="294" y="8"/>
                </a:cxn>
                <a:cxn ang="0">
                  <a:pos x="284" y="18"/>
                </a:cxn>
                <a:cxn ang="0">
                  <a:pos x="278" y="32"/>
                </a:cxn>
                <a:cxn ang="0">
                  <a:pos x="278" y="14"/>
                </a:cxn>
                <a:cxn ang="0">
                  <a:pos x="276" y="2"/>
                </a:cxn>
                <a:cxn ang="0">
                  <a:pos x="262" y="14"/>
                </a:cxn>
                <a:cxn ang="0">
                  <a:pos x="250" y="12"/>
                </a:cxn>
                <a:cxn ang="0">
                  <a:pos x="238" y="6"/>
                </a:cxn>
                <a:cxn ang="0">
                  <a:pos x="226" y="22"/>
                </a:cxn>
                <a:cxn ang="0">
                  <a:pos x="210" y="36"/>
                </a:cxn>
                <a:cxn ang="0">
                  <a:pos x="194" y="32"/>
                </a:cxn>
                <a:cxn ang="0">
                  <a:pos x="178" y="40"/>
                </a:cxn>
                <a:cxn ang="0">
                  <a:pos x="164" y="50"/>
                </a:cxn>
                <a:cxn ang="0">
                  <a:pos x="156" y="62"/>
                </a:cxn>
                <a:cxn ang="0">
                  <a:pos x="138" y="52"/>
                </a:cxn>
                <a:cxn ang="0">
                  <a:pos x="132" y="68"/>
                </a:cxn>
                <a:cxn ang="0">
                  <a:pos x="126" y="78"/>
                </a:cxn>
                <a:cxn ang="0">
                  <a:pos x="116" y="90"/>
                </a:cxn>
                <a:cxn ang="0">
                  <a:pos x="138" y="80"/>
                </a:cxn>
                <a:cxn ang="0">
                  <a:pos x="152" y="84"/>
                </a:cxn>
                <a:cxn ang="0">
                  <a:pos x="138" y="92"/>
                </a:cxn>
                <a:cxn ang="0">
                  <a:pos x="132" y="106"/>
                </a:cxn>
                <a:cxn ang="0">
                  <a:pos x="118" y="118"/>
                </a:cxn>
                <a:cxn ang="0">
                  <a:pos x="112" y="144"/>
                </a:cxn>
                <a:cxn ang="0">
                  <a:pos x="100" y="160"/>
                </a:cxn>
                <a:cxn ang="0">
                  <a:pos x="90" y="172"/>
                </a:cxn>
                <a:cxn ang="0">
                  <a:pos x="76" y="178"/>
                </a:cxn>
                <a:cxn ang="0">
                  <a:pos x="66" y="198"/>
                </a:cxn>
                <a:cxn ang="0">
                  <a:pos x="50" y="198"/>
                </a:cxn>
                <a:cxn ang="0">
                  <a:pos x="58" y="212"/>
                </a:cxn>
                <a:cxn ang="0">
                  <a:pos x="42" y="214"/>
                </a:cxn>
                <a:cxn ang="0">
                  <a:pos x="24" y="228"/>
                </a:cxn>
                <a:cxn ang="0">
                  <a:pos x="4" y="234"/>
                </a:cxn>
                <a:cxn ang="0">
                  <a:pos x="6" y="260"/>
                </a:cxn>
                <a:cxn ang="0">
                  <a:pos x="8" y="282"/>
                </a:cxn>
                <a:cxn ang="0">
                  <a:pos x="8" y="306"/>
                </a:cxn>
                <a:cxn ang="0">
                  <a:pos x="18" y="328"/>
                </a:cxn>
                <a:cxn ang="0">
                  <a:pos x="52" y="334"/>
                </a:cxn>
                <a:cxn ang="0">
                  <a:pos x="82" y="312"/>
                </a:cxn>
                <a:cxn ang="0">
                  <a:pos x="110" y="318"/>
                </a:cxn>
                <a:cxn ang="0">
                  <a:pos x="120" y="214"/>
                </a:cxn>
                <a:cxn ang="0">
                  <a:pos x="182" y="134"/>
                </a:cxn>
                <a:cxn ang="0">
                  <a:pos x="290" y="86"/>
                </a:cxn>
                <a:cxn ang="0">
                  <a:pos x="334" y="54"/>
                </a:cxn>
              </a:cxnLst>
              <a:rect l="0" t="0" r="r" b="b"/>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89" name="Freeform 726"/>
            <p:cNvSpPr>
              <a:spLocks/>
            </p:cNvSpPr>
            <p:nvPr/>
          </p:nvSpPr>
          <p:spPr bwMode="ltGray">
            <a:xfrm>
              <a:off x="3974175" y="3201368"/>
              <a:ext cx="13026" cy="7414"/>
            </a:xfrm>
            <a:custGeom>
              <a:avLst/>
              <a:gdLst/>
              <a:ahLst/>
              <a:cxnLst>
                <a:cxn ang="0">
                  <a:pos x="4" y="0"/>
                </a:cxn>
                <a:cxn ang="0">
                  <a:pos x="8" y="2"/>
                </a:cxn>
                <a:cxn ang="0">
                  <a:pos x="0" y="2"/>
                </a:cxn>
                <a:cxn ang="0">
                  <a:pos x="4" y="0"/>
                </a:cxn>
              </a:cxnLst>
              <a:rect l="0" t="0" r="r" b="b"/>
              <a:pathLst>
                <a:path w="9" h="3">
                  <a:moveTo>
                    <a:pt x="4" y="0"/>
                  </a:moveTo>
                  <a:lnTo>
                    <a:pt x="8" y="2"/>
                  </a:lnTo>
                  <a:lnTo>
                    <a:pt x="0" y="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0" name="Freeform 727"/>
            <p:cNvSpPr>
              <a:spLocks/>
            </p:cNvSpPr>
            <p:nvPr/>
          </p:nvSpPr>
          <p:spPr bwMode="ltGray">
            <a:xfrm>
              <a:off x="4333118" y="3115358"/>
              <a:ext cx="125919" cy="115669"/>
            </a:xfrm>
            <a:custGeom>
              <a:avLst/>
              <a:gdLst/>
              <a:ahLst/>
              <a:cxnLst>
                <a:cxn ang="0">
                  <a:pos x="22" y="64"/>
                </a:cxn>
                <a:cxn ang="0">
                  <a:pos x="30" y="62"/>
                </a:cxn>
                <a:cxn ang="0">
                  <a:pos x="38" y="68"/>
                </a:cxn>
                <a:cxn ang="0">
                  <a:pos x="42" y="62"/>
                </a:cxn>
                <a:cxn ang="0">
                  <a:pos x="42" y="54"/>
                </a:cxn>
                <a:cxn ang="0">
                  <a:pos x="48" y="50"/>
                </a:cxn>
                <a:cxn ang="0">
                  <a:pos x="54" y="54"/>
                </a:cxn>
                <a:cxn ang="0">
                  <a:pos x="56" y="54"/>
                </a:cxn>
                <a:cxn ang="0">
                  <a:pos x="62" y="56"/>
                </a:cxn>
                <a:cxn ang="0">
                  <a:pos x="86" y="26"/>
                </a:cxn>
                <a:cxn ang="0">
                  <a:pos x="72" y="16"/>
                </a:cxn>
                <a:cxn ang="0">
                  <a:pos x="50" y="16"/>
                </a:cxn>
                <a:cxn ang="0">
                  <a:pos x="48" y="10"/>
                </a:cxn>
                <a:cxn ang="0">
                  <a:pos x="48" y="2"/>
                </a:cxn>
                <a:cxn ang="0">
                  <a:pos x="46" y="0"/>
                </a:cxn>
                <a:cxn ang="0">
                  <a:pos x="32" y="2"/>
                </a:cxn>
                <a:cxn ang="0">
                  <a:pos x="26" y="6"/>
                </a:cxn>
                <a:cxn ang="0">
                  <a:pos x="18" y="12"/>
                </a:cxn>
                <a:cxn ang="0">
                  <a:pos x="10" y="20"/>
                </a:cxn>
                <a:cxn ang="0">
                  <a:pos x="4" y="22"/>
                </a:cxn>
                <a:cxn ang="0">
                  <a:pos x="0" y="26"/>
                </a:cxn>
                <a:cxn ang="0">
                  <a:pos x="22" y="64"/>
                </a:cxn>
              </a:cxnLst>
              <a:rect l="0" t="0" r="r" b="b"/>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1" name="Freeform 729"/>
            <p:cNvSpPr>
              <a:spLocks/>
            </p:cNvSpPr>
            <p:nvPr/>
          </p:nvSpPr>
          <p:spPr bwMode="ltGray">
            <a:xfrm>
              <a:off x="4412721" y="3207300"/>
              <a:ext cx="292365" cy="191298"/>
            </a:xfrm>
            <a:custGeom>
              <a:avLst/>
              <a:gdLst/>
              <a:ahLst/>
              <a:cxnLst>
                <a:cxn ang="0">
                  <a:pos x="6" y="36"/>
                </a:cxn>
                <a:cxn ang="0">
                  <a:pos x="78" y="0"/>
                </a:cxn>
                <a:cxn ang="0">
                  <a:pos x="92" y="8"/>
                </a:cxn>
                <a:cxn ang="0">
                  <a:pos x="100" y="12"/>
                </a:cxn>
                <a:cxn ang="0">
                  <a:pos x="114" y="10"/>
                </a:cxn>
                <a:cxn ang="0">
                  <a:pos x="132" y="22"/>
                </a:cxn>
                <a:cxn ang="0">
                  <a:pos x="146" y="10"/>
                </a:cxn>
                <a:cxn ang="0">
                  <a:pos x="158" y="4"/>
                </a:cxn>
                <a:cxn ang="0">
                  <a:pos x="164" y="12"/>
                </a:cxn>
                <a:cxn ang="0">
                  <a:pos x="174" y="22"/>
                </a:cxn>
                <a:cxn ang="0">
                  <a:pos x="180" y="34"/>
                </a:cxn>
                <a:cxn ang="0">
                  <a:pos x="180" y="48"/>
                </a:cxn>
                <a:cxn ang="0">
                  <a:pos x="186" y="62"/>
                </a:cxn>
                <a:cxn ang="0">
                  <a:pos x="202" y="70"/>
                </a:cxn>
                <a:cxn ang="0">
                  <a:pos x="200" y="88"/>
                </a:cxn>
                <a:cxn ang="0">
                  <a:pos x="190" y="88"/>
                </a:cxn>
                <a:cxn ang="0">
                  <a:pos x="184" y="108"/>
                </a:cxn>
                <a:cxn ang="0">
                  <a:pos x="172" y="110"/>
                </a:cxn>
                <a:cxn ang="0">
                  <a:pos x="164" y="100"/>
                </a:cxn>
                <a:cxn ang="0">
                  <a:pos x="152" y="98"/>
                </a:cxn>
                <a:cxn ang="0">
                  <a:pos x="138" y="106"/>
                </a:cxn>
                <a:cxn ang="0">
                  <a:pos x="122" y="110"/>
                </a:cxn>
                <a:cxn ang="0">
                  <a:pos x="100" y="112"/>
                </a:cxn>
                <a:cxn ang="0">
                  <a:pos x="96" y="96"/>
                </a:cxn>
                <a:cxn ang="0">
                  <a:pos x="86" y="86"/>
                </a:cxn>
                <a:cxn ang="0">
                  <a:pos x="78" y="78"/>
                </a:cxn>
                <a:cxn ang="0">
                  <a:pos x="72" y="70"/>
                </a:cxn>
                <a:cxn ang="0">
                  <a:pos x="68" y="62"/>
                </a:cxn>
                <a:cxn ang="0">
                  <a:pos x="66" y="54"/>
                </a:cxn>
                <a:cxn ang="0">
                  <a:pos x="56" y="54"/>
                </a:cxn>
                <a:cxn ang="0">
                  <a:pos x="50" y="62"/>
                </a:cxn>
                <a:cxn ang="0">
                  <a:pos x="28" y="62"/>
                </a:cxn>
                <a:cxn ang="0">
                  <a:pos x="10" y="56"/>
                </a:cxn>
                <a:cxn ang="0">
                  <a:pos x="0" y="42"/>
                </a:cxn>
              </a:cxnLst>
              <a:rect l="0" t="0" r="r" b="b"/>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2" name="Freeform 730"/>
            <p:cNvSpPr>
              <a:spLocks/>
            </p:cNvSpPr>
            <p:nvPr/>
          </p:nvSpPr>
          <p:spPr bwMode="ltGray">
            <a:xfrm>
              <a:off x="4446011" y="3411945"/>
              <a:ext cx="59341" cy="120117"/>
            </a:xfrm>
            <a:custGeom>
              <a:avLst/>
              <a:gdLst/>
              <a:ahLst/>
              <a:cxnLst>
                <a:cxn ang="0">
                  <a:pos x="22" y="70"/>
                </a:cxn>
                <a:cxn ang="0">
                  <a:pos x="16" y="66"/>
                </a:cxn>
                <a:cxn ang="0">
                  <a:pos x="6" y="56"/>
                </a:cxn>
                <a:cxn ang="0">
                  <a:pos x="8" y="36"/>
                </a:cxn>
                <a:cxn ang="0">
                  <a:pos x="8" y="32"/>
                </a:cxn>
                <a:cxn ang="0">
                  <a:pos x="8" y="28"/>
                </a:cxn>
                <a:cxn ang="0">
                  <a:pos x="4" y="26"/>
                </a:cxn>
                <a:cxn ang="0">
                  <a:pos x="0" y="8"/>
                </a:cxn>
                <a:cxn ang="0">
                  <a:pos x="14" y="2"/>
                </a:cxn>
                <a:cxn ang="0">
                  <a:pos x="26" y="0"/>
                </a:cxn>
                <a:cxn ang="0">
                  <a:pos x="34" y="6"/>
                </a:cxn>
                <a:cxn ang="0">
                  <a:pos x="38" y="16"/>
                </a:cxn>
                <a:cxn ang="0">
                  <a:pos x="40" y="26"/>
                </a:cxn>
                <a:cxn ang="0">
                  <a:pos x="40" y="38"/>
                </a:cxn>
                <a:cxn ang="0">
                  <a:pos x="40" y="46"/>
                </a:cxn>
                <a:cxn ang="0">
                  <a:pos x="36" y="52"/>
                </a:cxn>
                <a:cxn ang="0">
                  <a:pos x="36" y="54"/>
                </a:cxn>
                <a:cxn ang="0">
                  <a:pos x="28" y="66"/>
                </a:cxn>
                <a:cxn ang="0">
                  <a:pos x="22" y="70"/>
                </a:cxn>
              </a:cxnLst>
              <a:rect l="0" t="0" r="r" b="b"/>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3" name="Freeform 731"/>
            <p:cNvSpPr>
              <a:spLocks/>
            </p:cNvSpPr>
            <p:nvPr/>
          </p:nvSpPr>
          <p:spPr bwMode="ltGray">
            <a:xfrm>
              <a:off x="4338908" y="3281447"/>
              <a:ext cx="224339" cy="207611"/>
            </a:xfrm>
            <a:custGeom>
              <a:avLst/>
              <a:gdLst/>
              <a:ahLst/>
              <a:cxnLst>
                <a:cxn ang="0">
                  <a:pos x="58" y="0"/>
                </a:cxn>
                <a:cxn ang="0">
                  <a:pos x="66" y="8"/>
                </a:cxn>
                <a:cxn ang="0">
                  <a:pos x="108" y="8"/>
                </a:cxn>
                <a:cxn ang="0">
                  <a:pos x="120" y="10"/>
                </a:cxn>
                <a:cxn ang="0">
                  <a:pos x="124" y="16"/>
                </a:cxn>
                <a:cxn ang="0">
                  <a:pos x="124" y="24"/>
                </a:cxn>
                <a:cxn ang="0">
                  <a:pos x="128" y="28"/>
                </a:cxn>
                <a:cxn ang="0">
                  <a:pos x="130" y="32"/>
                </a:cxn>
                <a:cxn ang="0">
                  <a:pos x="134" y="38"/>
                </a:cxn>
                <a:cxn ang="0">
                  <a:pos x="140" y="40"/>
                </a:cxn>
                <a:cxn ang="0">
                  <a:pos x="146" y="42"/>
                </a:cxn>
                <a:cxn ang="0">
                  <a:pos x="148" y="46"/>
                </a:cxn>
                <a:cxn ang="0">
                  <a:pos x="150" y="50"/>
                </a:cxn>
                <a:cxn ang="0">
                  <a:pos x="148" y="56"/>
                </a:cxn>
                <a:cxn ang="0">
                  <a:pos x="146" y="64"/>
                </a:cxn>
                <a:cxn ang="0">
                  <a:pos x="148" y="72"/>
                </a:cxn>
                <a:cxn ang="0">
                  <a:pos x="150" y="76"/>
                </a:cxn>
                <a:cxn ang="0">
                  <a:pos x="148" y="82"/>
                </a:cxn>
                <a:cxn ang="0">
                  <a:pos x="146" y="86"/>
                </a:cxn>
                <a:cxn ang="0">
                  <a:pos x="146" y="94"/>
                </a:cxn>
                <a:cxn ang="0">
                  <a:pos x="150" y="100"/>
                </a:cxn>
                <a:cxn ang="0">
                  <a:pos x="152" y="106"/>
                </a:cxn>
                <a:cxn ang="0">
                  <a:pos x="156" y="114"/>
                </a:cxn>
                <a:cxn ang="0">
                  <a:pos x="152" y="118"/>
                </a:cxn>
                <a:cxn ang="0">
                  <a:pos x="146" y="120"/>
                </a:cxn>
                <a:cxn ang="0">
                  <a:pos x="138" y="120"/>
                </a:cxn>
                <a:cxn ang="0">
                  <a:pos x="132" y="122"/>
                </a:cxn>
                <a:cxn ang="0">
                  <a:pos x="128" y="122"/>
                </a:cxn>
                <a:cxn ang="0">
                  <a:pos x="122" y="116"/>
                </a:cxn>
                <a:cxn ang="0">
                  <a:pos x="122" y="108"/>
                </a:cxn>
                <a:cxn ang="0">
                  <a:pos x="122" y="104"/>
                </a:cxn>
                <a:cxn ang="0">
                  <a:pos x="120" y="96"/>
                </a:cxn>
                <a:cxn ang="0">
                  <a:pos x="116" y="90"/>
                </a:cxn>
                <a:cxn ang="0">
                  <a:pos x="112" y="88"/>
                </a:cxn>
                <a:cxn ang="0">
                  <a:pos x="106" y="86"/>
                </a:cxn>
                <a:cxn ang="0">
                  <a:pos x="100" y="90"/>
                </a:cxn>
                <a:cxn ang="0">
                  <a:pos x="96" y="98"/>
                </a:cxn>
                <a:cxn ang="0">
                  <a:pos x="96" y="102"/>
                </a:cxn>
                <a:cxn ang="0">
                  <a:pos x="90" y="94"/>
                </a:cxn>
                <a:cxn ang="0">
                  <a:pos x="84" y="90"/>
                </a:cxn>
                <a:cxn ang="0">
                  <a:pos x="78" y="86"/>
                </a:cxn>
                <a:cxn ang="0">
                  <a:pos x="70" y="82"/>
                </a:cxn>
                <a:cxn ang="0">
                  <a:pos x="64" y="74"/>
                </a:cxn>
                <a:cxn ang="0">
                  <a:pos x="60" y="70"/>
                </a:cxn>
                <a:cxn ang="0">
                  <a:pos x="54" y="72"/>
                </a:cxn>
                <a:cxn ang="0">
                  <a:pos x="48" y="68"/>
                </a:cxn>
                <a:cxn ang="0">
                  <a:pos x="44" y="60"/>
                </a:cxn>
                <a:cxn ang="0">
                  <a:pos x="28" y="40"/>
                </a:cxn>
                <a:cxn ang="0">
                  <a:pos x="26" y="44"/>
                </a:cxn>
                <a:cxn ang="0">
                  <a:pos x="24" y="46"/>
                </a:cxn>
                <a:cxn ang="0">
                  <a:pos x="18" y="44"/>
                </a:cxn>
                <a:cxn ang="0">
                  <a:pos x="20" y="40"/>
                </a:cxn>
                <a:cxn ang="0">
                  <a:pos x="18" y="32"/>
                </a:cxn>
                <a:cxn ang="0">
                  <a:pos x="16" y="30"/>
                </a:cxn>
                <a:cxn ang="0">
                  <a:pos x="14" y="28"/>
                </a:cxn>
                <a:cxn ang="0">
                  <a:pos x="6" y="26"/>
                </a:cxn>
                <a:cxn ang="0">
                  <a:pos x="0" y="20"/>
                </a:cxn>
                <a:cxn ang="0">
                  <a:pos x="0" y="4"/>
                </a:cxn>
                <a:cxn ang="0">
                  <a:pos x="30" y="0"/>
                </a:cxn>
                <a:cxn ang="0">
                  <a:pos x="58" y="0"/>
                </a:cxn>
              </a:cxnLst>
              <a:rect l="0" t="0" r="r" b="b"/>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4" name="Freeform 732"/>
            <p:cNvSpPr>
              <a:spLocks/>
            </p:cNvSpPr>
            <p:nvPr/>
          </p:nvSpPr>
          <p:spPr bwMode="ltGray">
            <a:xfrm>
              <a:off x="4511141" y="3438638"/>
              <a:ext cx="52104" cy="50420"/>
            </a:xfrm>
            <a:custGeom>
              <a:avLst/>
              <a:gdLst/>
              <a:ahLst/>
              <a:cxnLst>
                <a:cxn ang="0">
                  <a:pos x="0" y="4"/>
                </a:cxn>
                <a:cxn ang="0">
                  <a:pos x="4" y="2"/>
                </a:cxn>
                <a:cxn ang="0">
                  <a:pos x="8" y="0"/>
                </a:cxn>
                <a:cxn ang="0">
                  <a:pos x="14" y="0"/>
                </a:cxn>
                <a:cxn ang="0">
                  <a:pos x="20" y="0"/>
                </a:cxn>
                <a:cxn ang="0">
                  <a:pos x="26" y="0"/>
                </a:cxn>
                <a:cxn ang="0">
                  <a:pos x="28" y="4"/>
                </a:cxn>
                <a:cxn ang="0">
                  <a:pos x="30" y="8"/>
                </a:cxn>
                <a:cxn ang="0">
                  <a:pos x="32" y="14"/>
                </a:cxn>
                <a:cxn ang="0">
                  <a:pos x="36" y="22"/>
                </a:cxn>
                <a:cxn ang="0">
                  <a:pos x="32" y="26"/>
                </a:cxn>
                <a:cxn ang="0">
                  <a:pos x="26" y="28"/>
                </a:cxn>
                <a:cxn ang="0">
                  <a:pos x="14" y="30"/>
                </a:cxn>
                <a:cxn ang="0">
                  <a:pos x="8" y="30"/>
                </a:cxn>
                <a:cxn ang="0">
                  <a:pos x="2" y="24"/>
                </a:cxn>
                <a:cxn ang="0">
                  <a:pos x="2" y="10"/>
                </a:cxn>
                <a:cxn ang="0">
                  <a:pos x="0" y="4"/>
                </a:cxn>
              </a:cxnLst>
              <a:rect l="0" t="0" r="r" b="b"/>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5" name="Freeform 734"/>
            <p:cNvSpPr>
              <a:spLocks/>
            </p:cNvSpPr>
            <p:nvPr/>
          </p:nvSpPr>
          <p:spPr bwMode="ltGray">
            <a:xfrm>
              <a:off x="4364960" y="3299242"/>
              <a:ext cx="102761" cy="126049"/>
            </a:xfrm>
            <a:custGeom>
              <a:avLst/>
              <a:gdLst/>
              <a:ahLst/>
              <a:cxnLst>
                <a:cxn ang="0">
                  <a:pos x="58" y="74"/>
                </a:cxn>
                <a:cxn ang="0">
                  <a:pos x="56" y="68"/>
                </a:cxn>
                <a:cxn ang="0">
                  <a:pos x="54" y="62"/>
                </a:cxn>
                <a:cxn ang="0">
                  <a:pos x="20" y="16"/>
                </a:cxn>
                <a:cxn ang="0">
                  <a:pos x="22" y="12"/>
                </a:cxn>
                <a:cxn ang="0">
                  <a:pos x="28" y="18"/>
                </a:cxn>
                <a:cxn ang="0">
                  <a:pos x="32" y="20"/>
                </a:cxn>
                <a:cxn ang="0">
                  <a:pos x="48" y="24"/>
                </a:cxn>
                <a:cxn ang="0">
                  <a:pos x="60" y="28"/>
                </a:cxn>
                <a:cxn ang="0">
                  <a:pos x="70" y="28"/>
                </a:cxn>
                <a:cxn ang="0">
                  <a:pos x="72" y="14"/>
                </a:cxn>
                <a:cxn ang="0">
                  <a:pos x="56" y="12"/>
                </a:cxn>
                <a:cxn ang="0">
                  <a:pos x="46" y="6"/>
                </a:cxn>
                <a:cxn ang="0">
                  <a:pos x="42" y="0"/>
                </a:cxn>
                <a:cxn ang="0">
                  <a:pos x="18" y="6"/>
                </a:cxn>
                <a:cxn ang="0">
                  <a:pos x="12" y="12"/>
                </a:cxn>
                <a:cxn ang="0">
                  <a:pos x="0" y="26"/>
                </a:cxn>
                <a:cxn ang="0">
                  <a:pos x="2" y="30"/>
                </a:cxn>
                <a:cxn ang="0">
                  <a:pos x="0" y="34"/>
                </a:cxn>
                <a:cxn ang="0">
                  <a:pos x="6" y="36"/>
                </a:cxn>
                <a:cxn ang="0">
                  <a:pos x="10" y="34"/>
                </a:cxn>
                <a:cxn ang="0">
                  <a:pos x="10" y="32"/>
                </a:cxn>
                <a:cxn ang="0">
                  <a:pos x="26" y="50"/>
                </a:cxn>
                <a:cxn ang="0">
                  <a:pos x="30" y="58"/>
                </a:cxn>
                <a:cxn ang="0">
                  <a:pos x="36" y="62"/>
                </a:cxn>
                <a:cxn ang="0">
                  <a:pos x="44" y="62"/>
                </a:cxn>
                <a:cxn ang="0">
                  <a:pos x="52" y="72"/>
                </a:cxn>
                <a:cxn ang="0">
                  <a:pos x="58" y="74"/>
                </a:cxn>
              </a:cxnLst>
              <a:rect l="0" t="0" r="r" b="b"/>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6" name="Freeform 742"/>
            <p:cNvSpPr>
              <a:spLocks/>
            </p:cNvSpPr>
            <p:nvPr/>
          </p:nvSpPr>
          <p:spPr bwMode="ltGray">
            <a:xfrm>
              <a:off x="4545877" y="3036762"/>
              <a:ext cx="395126" cy="330695"/>
            </a:xfrm>
            <a:custGeom>
              <a:avLst/>
              <a:gdLst/>
              <a:ahLst/>
              <a:cxnLst>
                <a:cxn ang="0">
                  <a:pos x="232" y="132"/>
                </a:cxn>
                <a:cxn ang="0">
                  <a:pos x="234" y="126"/>
                </a:cxn>
                <a:cxn ang="0">
                  <a:pos x="242" y="120"/>
                </a:cxn>
                <a:cxn ang="0">
                  <a:pos x="258" y="124"/>
                </a:cxn>
                <a:cxn ang="0">
                  <a:pos x="268" y="122"/>
                </a:cxn>
                <a:cxn ang="0">
                  <a:pos x="268" y="110"/>
                </a:cxn>
                <a:cxn ang="0">
                  <a:pos x="274" y="94"/>
                </a:cxn>
                <a:cxn ang="0">
                  <a:pos x="270" y="86"/>
                </a:cxn>
                <a:cxn ang="0">
                  <a:pos x="252" y="78"/>
                </a:cxn>
                <a:cxn ang="0">
                  <a:pos x="246" y="68"/>
                </a:cxn>
                <a:cxn ang="0">
                  <a:pos x="240" y="68"/>
                </a:cxn>
                <a:cxn ang="0">
                  <a:pos x="234" y="54"/>
                </a:cxn>
                <a:cxn ang="0">
                  <a:pos x="228" y="44"/>
                </a:cxn>
                <a:cxn ang="0">
                  <a:pos x="224" y="32"/>
                </a:cxn>
                <a:cxn ang="0">
                  <a:pos x="212" y="30"/>
                </a:cxn>
                <a:cxn ang="0">
                  <a:pos x="202" y="18"/>
                </a:cxn>
                <a:cxn ang="0">
                  <a:pos x="194" y="14"/>
                </a:cxn>
                <a:cxn ang="0">
                  <a:pos x="180" y="0"/>
                </a:cxn>
                <a:cxn ang="0">
                  <a:pos x="166" y="0"/>
                </a:cxn>
                <a:cxn ang="0">
                  <a:pos x="148" y="6"/>
                </a:cxn>
                <a:cxn ang="0">
                  <a:pos x="144" y="14"/>
                </a:cxn>
                <a:cxn ang="0">
                  <a:pos x="118" y="20"/>
                </a:cxn>
                <a:cxn ang="0">
                  <a:pos x="74" y="22"/>
                </a:cxn>
                <a:cxn ang="0">
                  <a:pos x="64" y="28"/>
                </a:cxn>
                <a:cxn ang="0">
                  <a:pos x="48" y="32"/>
                </a:cxn>
                <a:cxn ang="0">
                  <a:pos x="30" y="32"/>
                </a:cxn>
                <a:cxn ang="0">
                  <a:pos x="18" y="38"/>
                </a:cxn>
                <a:cxn ang="0">
                  <a:pos x="20" y="50"/>
                </a:cxn>
                <a:cxn ang="0">
                  <a:pos x="18" y="60"/>
                </a:cxn>
                <a:cxn ang="0">
                  <a:pos x="8" y="64"/>
                </a:cxn>
                <a:cxn ang="0">
                  <a:pos x="2" y="68"/>
                </a:cxn>
                <a:cxn ang="0">
                  <a:pos x="0" y="94"/>
                </a:cxn>
                <a:cxn ang="0">
                  <a:pos x="0" y="106"/>
                </a:cxn>
                <a:cxn ang="0">
                  <a:pos x="6" y="112"/>
                </a:cxn>
                <a:cxn ang="0">
                  <a:pos x="22" y="112"/>
                </a:cxn>
                <a:cxn ang="0">
                  <a:pos x="38" y="122"/>
                </a:cxn>
                <a:cxn ang="0">
                  <a:pos x="50" y="116"/>
                </a:cxn>
                <a:cxn ang="0">
                  <a:pos x="58" y="106"/>
                </a:cxn>
                <a:cxn ang="0">
                  <a:pos x="68" y="106"/>
                </a:cxn>
                <a:cxn ang="0">
                  <a:pos x="70" y="112"/>
                </a:cxn>
                <a:cxn ang="0">
                  <a:pos x="78" y="120"/>
                </a:cxn>
                <a:cxn ang="0">
                  <a:pos x="84" y="124"/>
                </a:cxn>
                <a:cxn ang="0">
                  <a:pos x="94" y="126"/>
                </a:cxn>
                <a:cxn ang="0">
                  <a:pos x="110" y="140"/>
                </a:cxn>
                <a:cxn ang="0">
                  <a:pos x="120" y="150"/>
                </a:cxn>
                <a:cxn ang="0">
                  <a:pos x="142" y="148"/>
                </a:cxn>
                <a:cxn ang="0">
                  <a:pos x="150" y="168"/>
                </a:cxn>
                <a:cxn ang="0">
                  <a:pos x="164" y="190"/>
                </a:cxn>
                <a:cxn ang="0">
                  <a:pos x="180" y="194"/>
                </a:cxn>
                <a:cxn ang="0">
                  <a:pos x="206" y="178"/>
                </a:cxn>
                <a:cxn ang="0">
                  <a:pos x="190" y="166"/>
                </a:cxn>
                <a:cxn ang="0">
                  <a:pos x="180" y="152"/>
                </a:cxn>
                <a:cxn ang="0">
                  <a:pos x="202" y="142"/>
                </a:cxn>
                <a:cxn ang="0">
                  <a:pos x="232" y="132"/>
                </a:cxn>
              </a:cxnLst>
              <a:rect l="0" t="0" r="r" b="b"/>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7" name="Freeform 743"/>
            <p:cNvSpPr>
              <a:spLocks/>
            </p:cNvSpPr>
            <p:nvPr/>
          </p:nvSpPr>
          <p:spPr bwMode="ltGray">
            <a:xfrm>
              <a:off x="4946793" y="3410462"/>
              <a:ext cx="153419" cy="88977"/>
            </a:xfrm>
            <a:custGeom>
              <a:avLst/>
              <a:gdLst/>
              <a:ahLst/>
              <a:cxnLst>
                <a:cxn ang="0">
                  <a:pos x="106" y="36"/>
                </a:cxn>
                <a:cxn ang="0">
                  <a:pos x="89" y="26"/>
                </a:cxn>
                <a:cxn ang="0">
                  <a:pos x="76" y="19"/>
                </a:cxn>
                <a:cxn ang="0">
                  <a:pos x="67" y="9"/>
                </a:cxn>
                <a:cxn ang="0">
                  <a:pos x="58" y="0"/>
                </a:cxn>
                <a:cxn ang="0">
                  <a:pos x="58" y="14"/>
                </a:cxn>
                <a:cxn ang="0">
                  <a:pos x="52" y="17"/>
                </a:cxn>
                <a:cxn ang="0">
                  <a:pos x="45" y="17"/>
                </a:cxn>
                <a:cxn ang="0">
                  <a:pos x="39" y="9"/>
                </a:cxn>
                <a:cxn ang="0">
                  <a:pos x="28" y="9"/>
                </a:cxn>
                <a:cxn ang="0">
                  <a:pos x="20" y="9"/>
                </a:cxn>
                <a:cxn ang="0">
                  <a:pos x="9" y="7"/>
                </a:cxn>
                <a:cxn ang="0">
                  <a:pos x="0" y="16"/>
                </a:cxn>
                <a:cxn ang="0">
                  <a:pos x="13" y="26"/>
                </a:cxn>
                <a:cxn ang="0">
                  <a:pos x="33" y="47"/>
                </a:cxn>
                <a:cxn ang="0">
                  <a:pos x="45" y="52"/>
                </a:cxn>
                <a:cxn ang="0">
                  <a:pos x="54" y="49"/>
                </a:cxn>
                <a:cxn ang="0">
                  <a:pos x="58" y="38"/>
                </a:cxn>
                <a:cxn ang="0">
                  <a:pos x="69" y="38"/>
                </a:cxn>
                <a:cxn ang="0">
                  <a:pos x="82" y="43"/>
                </a:cxn>
                <a:cxn ang="0">
                  <a:pos x="89" y="42"/>
                </a:cxn>
                <a:cxn ang="0">
                  <a:pos x="106" y="36"/>
                </a:cxn>
              </a:cxnLst>
              <a:rect l="0" t="0" r="r" b="b"/>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8" name="Freeform 744"/>
            <p:cNvSpPr>
              <a:spLocks/>
            </p:cNvSpPr>
            <p:nvPr/>
          </p:nvSpPr>
          <p:spPr bwMode="ltGray">
            <a:xfrm>
              <a:off x="4945346" y="3408979"/>
              <a:ext cx="164998" cy="103806"/>
            </a:xfrm>
            <a:custGeom>
              <a:avLst/>
              <a:gdLst/>
              <a:ahLst/>
              <a:cxnLst>
                <a:cxn ang="0">
                  <a:pos x="114" y="42"/>
                </a:cxn>
                <a:cxn ang="0">
                  <a:pos x="96" y="30"/>
                </a:cxn>
                <a:cxn ang="0">
                  <a:pos x="82" y="22"/>
                </a:cxn>
                <a:cxn ang="0">
                  <a:pos x="72" y="10"/>
                </a:cxn>
                <a:cxn ang="0">
                  <a:pos x="62" y="0"/>
                </a:cxn>
                <a:cxn ang="0">
                  <a:pos x="62" y="16"/>
                </a:cxn>
                <a:cxn ang="0">
                  <a:pos x="56" y="20"/>
                </a:cxn>
                <a:cxn ang="0">
                  <a:pos x="48" y="20"/>
                </a:cxn>
                <a:cxn ang="0">
                  <a:pos x="42" y="10"/>
                </a:cxn>
                <a:cxn ang="0">
                  <a:pos x="30" y="10"/>
                </a:cxn>
                <a:cxn ang="0">
                  <a:pos x="22" y="10"/>
                </a:cxn>
                <a:cxn ang="0">
                  <a:pos x="10" y="8"/>
                </a:cxn>
                <a:cxn ang="0">
                  <a:pos x="0" y="18"/>
                </a:cxn>
                <a:cxn ang="0">
                  <a:pos x="14" y="30"/>
                </a:cxn>
                <a:cxn ang="0">
                  <a:pos x="36" y="54"/>
                </a:cxn>
                <a:cxn ang="0">
                  <a:pos x="48" y="60"/>
                </a:cxn>
                <a:cxn ang="0">
                  <a:pos x="58" y="56"/>
                </a:cxn>
                <a:cxn ang="0">
                  <a:pos x="62" y="44"/>
                </a:cxn>
                <a:cxn ang="0">
                  <a:pos x="74" y="44"/>
                </a:cxn>
                <a:cxn ang="0">
                  <a:pos x="88" y="50"/>
                </a:cxn>
                <a:cxn ang="0">
                  <a:pos x="96" y="48"/>
                </a:cxn>
                <a:cxn ang="0">
                  <a:pos x="114" y="42"/>
                </a:cxn>
              </a:cxnLst>
              <a:rect l="0" t="0" r="r" b="b"/>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699" name="Freeform 745"/>
            <p:cNvSpPr>
              <a:spLocks/>
            </p:cNvSpPr>
            <p:nvPr/>
          </p:nvSpPr>
          <p:spPr bwMode="ltGray">
            <a:xfrm>
              <a:off x="7960172" y="6018950"/>
              <a:ext cx="176576" cy="124566"/>
            </a:xfrm>
            <a:custGeom>
              <a:avLst/>
              <a:gdLst/>
              <a:ahLst/>
              <a:cxnLst>
                <a:cxn ang="0">
                  <a:pos x="0" y="56"/>
                </a:cxn>
                <a:cxn ang="0">
                  <a:pos x="12" y="58"/>
                </a:cxn>
                <a:cxn ang="0">
                  <a:pos x="18" y="70"/>
                </a:cxn>
                <a:cxn ang="0">
                  <a:pos x="30" y="72"/>
                </a:cxn>
                <a:cxn ang="0">
                  <a:pos x="50" y="62"/>
                </a:cxn>
                <a:cxn ang="0">
                  <a:pos x="54" y="54"/>
                </a:cxn>
                <a:cxn ang="0">
                  <a:pos x="68" y="40"/>
                </a:cxn>
                <a:cxn ang="0">
                  <a:pos x="78" y="36"/>
                </a:cxn>
                <a:cxn ang="0">
                  <a:pos x="80" y="38"/>
                </a:cxn>
                <a:cxn ang="0">
                  <a:pos x="110" y="18"/>
                </a:cxn>
                <a:cxn ang="0">
                  <a:pos x="118" y="8"/>
                </a:cxn>
                <a:cxn ang="0">
                  <a:pos x="120" y="0"/>
                </a:cxn>
                <a:cxn ang="0">
                  <a:pos x="98" y="4"/>
                </a:cxn>
                <a:cxn ang="0">
                  <a:pos x="72" y="16"/>
                </a:cxn>
                <a:cxn ang="0">
                  <a:pos x="48" y="24"/>
                </a:cxn>
                <a:cxn ang="0">
                  <a:pos x="20" y="36"/>
                </a:cxn>
                <a:cxn ang="0">
                  <a:pos x="6" y="48"/>
                </a:cxn>
                <a:cxn ang="0">
                  <a:pos x="0" y="56"/>
                </a:cxn>
              </a:cxnLst>
              <a:rect l="0" t="0" r="r" b="b"/>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0" name="Freeform 746"/>
            <p:cNvSpPr>
              <a:spLocks/>
            </p:cNvSpPr>
            <p:nvPr/>
          </p:nvSpPr>
          <p:spPr bwMode="ltGray">
            <a:xfrm>
              <a:off x="8141091" y="5829134"/>
              <a:ext cx="92630" cy="194264"/>
            </a:xfrm>
            <a:custGeom>
              <a:avLst/>
              <a:gdLst/>
              <a:ahLst/>
              <a:cxnLst>
                <a:cxn ang="0">
                  <a:pos x="0" y="77"/>
                </a:cxn>
                <a:cxn ang="0">
                  <a:pos x="12" y="93"/>
                </a:cxn>
                <a:cxn ang="0">
                  <a:pos x="5" y="114"/>
                </a:cxn>
                <a:cxn ang="0">
                  <a:pos x="39" y="86"/>
                </a:cxn>
                <a:cxn ang="0">
                  <a:pos x="43" y="93"/>
                </a:cxn>
                <a:cxn ang="0">
                  <a:pos x="55" y="82"/>
                </a:cxn>
                <a:cxn ang="0">
                  <a:pos x="64" y="73"/>
                </a:cxn>
                <a:cxn ang="0">
                  <a:pos x="48" y="69"/>
                </a:cxn>
                <a:cxn ang="0">
                  <a:pos x="34" y="62"/>
                </a:cxn>
                <a:cxn ang="0">
                  <a:pos x="41" y="47"/>
                </a:cxn>
                <a:cxn ang="0">
                  <a:pos x="21" y="47"/>
                </a:cxn>
                <a:cxn ang="0">
                  <a:pos x="27" y="22"/>
                </a:cxn>
                <a:cxn ang="0">
                  <a:pos x="20" y="15"/>
                </a:cxn>
                <a:cxn ang="0">
                  <a:pos x="9" y="0"/>
                </a:cxn>
                <a:cxn ang="0">
                  <a:pos x="16" y="30"/>
                </a:cxn>
                <a:cxn ang="0">
                  <a:pos x="21" y="58"/>
                </a:cxn>
                <a:cxn ang="0">
                  <a:pos x="11" y="71"/>
                </a:cxn>
                <a:cxn ang="0">
                  <a:pos x="0" y="77"/>
                </a:cxn>
              </a:cxnLst>
              <a:rect l="0" t="0" r="r" b="b"/>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1" name="Freeform 747"/>
            <p:cNvSpPr>
              <a:spLocks/>
            </p:cNvSpPr>
            <p:nvPr/>
          </p:nvSpPr>
          <p:spPr bwMode="ltGray">
            <a:xfrm>
              <a:off x="8139644" y="5826169"/>
              <a:ext cx="107104" cy="207611"/>
            </a:xfrm>
            <a:custGeom>
              <a:avLst/>
              <a:gdLst/>
              <a:ahLst/>
              <a:cxnLst>
                <a:cxn ang="0">
                  <a:pos x="0" y="82"/>
                </a:cxn>
                <a:cxn ang="0">
                  <a:pos x="14" y="100"/>
                </a:cxn>
                <a:cxn ang="0">
                  <a:pos x="6" y="122"/>
                </a:cxn>
                <a:cxn ang="0">
                  <a:pos x="44" y="92"/>
                </a:cxn>
                <a:cxn ang="0">
                  <a:pos x="48" y="100"/>
                </a:cxn>
                <a:cxn ang="0">
                  <a:pos x="62" y="88"/>
                </a:cxn>
                <a:cxn ang="0">
                  <a:pos x="72" y="78"/>
                </a:cxn>
                <a:cxn ang="0">
                  <a:pos x="54" y="74"/>
                </a:cxn>
                <a:cxn ang="0">
                  <a:pos x="38" y="66"/>
                </a:cxn>
                <a:cxn ang="0">
                  <a:pos x="46" y="50"/>
                </a:cxn>
                <a:cxn ang="0">
                  <a:pos x="24" y="50"/>
                </a:cxn>
                <a:cxn ang="0">
                  <a:pos x="30" y="24"/>
                </a:cxn>
                <a:cxn ang="0">
                  <a:pos x="22" y="16"/>
                </a:cxn>
                <a:cxn ang="0">
                  <a:pos x="10" y="0"/>
                </a:cxn>
                <a:cxn ang="0">
                  <a:pos x="18" y="32"/>
                </a:cxn>
                <a:cxn ang="0">
                  <a:pos x="24" y="62"/>
                </a:cxn>
                <a:cxn ang="0">
                  <a:pos x="12" y="76"/>
                </a:cxn>
                <a:cxn ang="0">
                  <a:pos x="0" y="82"/>
                </a:cxn>
              </a:cxnLst>
              <a:rect l="0" t="0" r="r" b="b"/>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2" name="Freeform 748"/>
            <p:cNvSpPr>
              <a:spLocks/>
            </p:cNvSpPr>
            <p:nvPr/>
          </p:nvSpPr>
          <p:spPr bwMode="ltGray">
            <a:xfrm>
              <a:off x="7646097" y="2784662"/>
              <a:ext cx="31842" cy="37074"/>
            </a:xfrm>
            <a:custGeom>
              <a:avLst/>
              <a:gdLst/>
              <a:ahLst/>
              <a:cxnLst>
                <a:cxn ang="0">
                  <a:pos x="18" y="0"/>
                </a:cxn>
                <a:cxn ang="0">
                  <a:pos x="22" y="6"/>
                </a:cxn>
                <a:cxn ang="0">
                  <a:pos x="16" y="14"/>
                </a:cxn>
                <a:cxn ang="0">
                  <a:pos x="2" y="20"/>
                </a:cxn>
                <a:cxn ang="0">
                  <a:pos x="0" y="12"/>
                </a:cxn>
                <a:cxn ang="0">
                  <a:pos x="12" y="6"/>
                </a:cxn>
                <a:cxn ang="0">
                  <a:pos x="18" y="0"/>
                </a:cxn>
              </a:cxnLst>
              <a:rect l="0" t="0" r="r" b="b"/>
              <a:pathLst>
                <a:path w="23" h="21">
                  <a:moveTo>
                    <a:pt x="18" y="0"/>
                  </a:moveTo>
                  <a:lnTo>
                    <a:pt x="22" y="6"/>
                  </a:lnTo>
                  <a:lnTo>
                    <a:pt x="16" y="14"/>
                  </a:lnTo>
                  <a:lnTo>
                    <a:pt x="2" y="20"/>
                  </a:lnTo>
                  <a:lnTo>
                    <a:pt x="0" y="12"/>
                  </a:lnTo>
                  <a:lnTo>
                    <a:pt x="12" y="6"/>
                  </a:lnTo>
                  <a:lnTo>
                    <a:pt x="1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3" name="Freeform 749"/>
            <p:cNvSpPr>
              <a:spLocks/>
            </p:cNvSpPr>
            <p:nvPr/>
          </p:nvSpPr>
          <p:spPr bwMode="ltGray">
            <a:xfrm>
              <a:off x="7593993" y="2808389"/>
              <a:ext cx="36184" cy="22245"/>
            </a:xfrm>
            <a:custGeom>
              <a:avLst/>
              <a:gdLst/>
              <a:ahLst/>
              <a:cxnLst>
                <a:cxn ang="0">
                  <a:pos x="24" y="0"/>
                </a:cxn>
                <a:cxn ang="0">
                  <a:pos x="24" y="6"/>
                </a:cxn>
                <a:cxn ang="0">
                  <a:pos x="10" y="12"/>
                </a:cxn>
                <a:cxn ang="0">
                  <a:pos x="0" y="10"/>
                </a:cxn>
                <a:cxn ang="0">
                  <a:pos x="14" y="6"/>
                </a:cxn>
                <a:cxn ang="0">
                  <a:pos x="24" y="0"/>
                </a:cxn>
              </a:cxnLst>
              <a:rect l="0" t="0" r="r" b="b"/>
              <a:pathLst>
                <a:path w="25" h="13">
                  <a:moveTo>
                    <a:pt x="24" y="0"/>
                  </a:moveTo>
                  <a:lnTo>
                    <a:pt x="24" y="6"/>
                  </a:lnTo>
                  <a:lnTo>
                    <a:pt x="10" y="12"/>
                  </a:lnTo>
                  <a:lnTo>
                    <a:pt x="0" y="10"/>
                  </a:lnTo>
                  <a:lnTo>
                    <a:pt x="14" y="6"/>
                  </a:lnTo>
                  <a:lnTo>
                    <a:pt x="2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4" name="Freeform 750"/>
            <p:cNvSpPr>
              <a:spLocks/>
            </p:cNvSpPr>
            <p:nvPr/>
          </p:nvSpPr>
          <p:spPr bwMode="ltGray">
            <a:xfrm>
              <a:off x="7481100" y="2836566"/>
              <a:ext cx="26052" cy="14829"/>
            </a:xfrm>
            <a:custGeom>
              <a:avLst/>
              <a:gdLst/>
              <a:ahLst/>
              <a:cxnLst>
                <a:cxn ang="0">
                  <a:pos x="16" y="0"/>
                </a:cxn>
                <a:cxn ang="0">
                  <a:pos x="16" y="4"/>
                </a:cxn>
                <a:cxn ang="0">
                  <a:pos x="0" y="8"/>
                </a:cxn>
                <a:cxn ang="0">
                  <a:pos x="16" y="0"/>
                </a:cxn>
              </a:cxnLst>
              <a:rect l="0" t="0" r="r" b="b"/>
              <a:pathLst>
                <a:path w="17" h="9">
                  <a:moveTo>
                    <a:pt x="16" y="0"/>
                  </a:moveTo>
                  <a:lnTo>
                    <a:pt x="16" y="4"/>
                  </a:lnTo>
                  <a:lnTo>
                    <a:pt x="0" y="8"/>
                  </a:lnTo>
                  <a:lnTo>
                    <a:pt x="1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5" name="Freeform 751"/>
            <p:cNvSpPr>
              <a:spLocks/>
            </p:cNvSpPr>
            <p:nvPr/>
          </p:nvSpPr>
          <p:spPr bwMode="ltGray">
            <a:xfrm>
              <a:off x="5049555" y="3456434"/>
              <a:ext cx="92630" cy="78596"/>
            </a:xfrm>
            <a:custGeom>
              <a:avLst/>
              <a:gdLst/>
              <a:ahLst/>
              <a:cxnLst>
                <a:cxn ang="0">
                  <a:pos x="0" y="14"/>
                </a:cxn>
                <a:cxn ang="0">
                  <a:pos x="34" y="46"/>
                </a:cxn>
                <a:cxn ang="0">
                  <a:pos x="50" y="44"/>
                </a:cxn>
                <a:cxn ang="0">
                  <a:pos x="64" y="26"/>
                </a:cxn>
                <a:cxn ang="0">
                  <a:pos x="22" y="0"/>
                </a:cxn>
                <a:cxn ang="0">
                  <a:pos x="0" y="14"/>
                </a:cxn>
              </a:cxnLst>
              <a:rect l="0" t="0" r="r" b="b"/>
              <a:pathLst>
                <a:path w="65" h="47">
                  <a:moveTo>
                    <a:pt x="0" y="14"/>
                  </a:moveTo>
                  <a:lnTo>
                    <a:pt x="34" y="46"/>
                  </a:lnTo>
                  <a:lnTo>
                    <a:pt x="50" y="44"/>
                  </a:lnTo>
                  <a:lnTo>
                    <a:pt x="64" y="26"/>
                  </a:lnTo>
                  <a:lnTo>
                    <a:pt x="22" y="0"/>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6" name="Freeform 752"/>
            <p:cNvSpPr>
              <a:spLocks/>
            </p:cNvSpPr>
            <p:nvPr/>
          </p:nvSpPr>
          <p:spPr bwMode="ltGray">
            <a:xfrm>
              <a:off x="5292710" y="4979411"/>
              <a:ext cx="13027" cy="19279"/>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07" name="Freeform 754"/>
            <p:cNvSpPr>
              <a:spLocks/>
            </p:cNvSpPr>
            <p:nvPr/>
          </p:nvSpPr>
          <p:spPr bwMode="ltGray">
            <a:xfrm>
              <a:off x="7593993" y="5929975"/>
              <a:ext cx="72368" cy="94908"/>
            </a:xfrm>
            <a:custGeom>
              <a:avLst/>
              <a:gdLst/>
              <a:ahLst/>
              <a:cxnLst>
                <a:cxn ang="0">
                  <a:pos x="34" y="10"/>
                </a:cxn>
                <a:cxn ang="0">
                  <a:pos x="48" y="2"/>
                </a:cxn>
                <a:cxn ang="0">
                  <a:pos x="50" y="24"/>
                </a:cxn>
                <a:cxn ang="0">
                  <a:pos x="40" y="44"/>
                </a:cxn>
                <a:cxn ang="0">
                  <a:pos x="32" y="56"/>
                </a:cxn>
                <a:cxn ang="0">
                  <a:pos x="8" y="30"/>
                </a:cxn>
                <a:cxn ang="0">
                  <a:pos x="0" y="6"/>
                </a:cxn>
                <a:cxn ang="0">
                  <a:pos x="12" y="0"/>
                </a:cxn>
                <a:cxn ang="0">
                  <a:pos x="34" y="10"/>
                </a:cxn>
              </a:cxnLst>
              <a:rect l="0" t="0" r="r" b="b"/>
              <a:pathLst>
                <a:path w="51" h="57">
                  <a:moveTo>
                    <a:pt x="34" y="10"/>
                  </a:moveTo>
                  <a:lnTo>
                    <a:pt x="48" y="2"/>
                  </a:lnTo>
                  <a:lnTo>
                    <a:pt x="50" y="24"/>
                  </a:lnTo>
                  <a:lnTo>
                    <a:pt x="40" y="44"/>
                  </a:lnTo>
                  <a:lnTo>
                    <a:pt x="32" y="56"/>
                  </a:lnTo>
                  <a:lnTo>
                    <a:pt x="8" y="30"/>
                  </a:lnTo>
                  <a:lnTo>
                    <a:pt x="0" y="6"/>
                  </a:lnTo>
                  <a:lnTo>
                    <a:pt x="12" y="0"/>
                  </a:lnTo>
                  <a:lnTo>
                    <a:pt x="34"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nvGrpSpPr>
            <p:cNvPr id="708" name="Group 755"/>
            <p:cNvGrpSpPr>
              <a:grpSpLocks/>
            </p:cNvGrpSpPr>
            <p:nvPr/>
          </p:nvGrpSpPr>
          <p:grpSpPr bwMode="auto">
            <a:xfrm>
              <a:off x="7906620" y="5356116"/>
              <a:ext cx="920514" cy="339596"/>
              <a:chOff x="5231" y="3168"/>
              <a:chExt cx="635" cy="224"/>
            </a:xfrm>
            <a:grpFill/>
          </p:grpSpPr>
          <p:sp>
            <p:nvSpPr>
              <p:cNvPr id="739" name="Freeform 756"/>
              <p:cNvSpPr>
                <a:spLocks/>
              </p:cNvSpPr>
              <p:nvPr/>
            </p:nvSpPr>
            <p:spPr bwMode="ltGray">
              <a:xfrm>
                <a:off x="5312" y="3194"/>
                <a:ext cx="45" cy="53"/>
              </a:xfrm>
              <a:custGeom>
                <a:avLst/>
                <a:gdLst/>
                <a:ahLst/>
                <a:cxnLst>
                  <a:cxn ang="0">
                    <a:pos x="0" y="0"/>
                  </a:cxn>
                  <a:cxn ang="0">
                    <a:pos x="24" y="32"/>
                  </a:cxn>
                  <a:cxn ang="0">
                    <a:pos x="40" y="46"/>
                  </a:cxn>
                  <a:cxn ang="0">
                    <a:pos x="44" y="40"/>
                  </a:cxn>
                  <a:cxn ang="0">
                    <a:pos x="26" y="14"/>
                  </a:cxn>
                  <a:cxn ang="0">
                    <a:pos x="20" y="4"/>
                  </a:cxn>
                  <a:cxn ang="0">
                    <a:pos x="0" y="0"/>
                  </a:cxn>
                </a:cxnLst>
                <a:rect l="0" t="0" r="r" b="b"/>
                <a:pathLst>
                  <a:path w="45" h="47">
                    <a:moveTo>
                      <a:pt x="0" y="0"/>
                    </a:moveTo>
                    <a:lnTo>
                      <a:pt x="24" y="32"/>
                    </a:lnTo>
                    <a:lnTo>
                      <a:pt x="40" y="46"/>
                    </a:lnTo>
                    <a:lnTo>
                      <a:pt x="44" y="40"/>
                    </a:lnTo>
                    <a:lnTo>
                      <a:pt x="26" y="14"/>
                    </a:lnTo>
                    <a:lnTo>
                      <a:pt x="20"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0" name="Freeform 757"/>
              <p:cNvSpPr>
                <a:spLocks/>
              </p:cNvSpPr>
              <p:nvPr/>
            </p:nvSpPr>
            <p:spPr bwMode="ltGray">
              <a:xfrm>
                <a:off x="5505" y="3194"/>
                <a:ext cx="40" cy="31"/>
              </a:xfrm>
              <a:custGeom>
                <a:avLst/>
                <a:gdLst/>
                <a:ahLst/>
                <a:cxnLst>
                  <a:cxn ang="0">
                    <a:pos x="0" y="14"/>
                  </a:cxn>
                  <a:cxn ang="0">
                    <a:pos x="22" y="26"/>
                  </a:cxn>
                  <a:cxn ang="0">
                    <a:pos x="40" y="26"/>
                  </a:cxn>
                  <a:cxn ang="0">
                    <a:pos x="34" y="10"/>
                  </a:cxn>
                  <a:cxn ang="0">
                    <a:pos x="10" y="0"/>
                  </a:cxn>
                  <a:cxn ang="0">
                    <a:pos x="0" y="14"/>
                  </a:cxn>
                </a:cxnLst>
                <a:rect l="0" t="0" r="r" b="b"/>
                <a:pathLst>
                  <a:path w="41" h="27">
                    <a:moveTo>
                      <a:pt x="0" y="14"/>
                    </a:moveTo>
                    <a:lnTo>
                      <a:pt x="22" y="26"/>
                    </a:lnTo>
                    <a:lnTo>
                      <a:pt x="40" y="26"/>
                    </a:lnTo>
                    <a:lnTo>
                      <a:pt x="34" y="10"/>
                    </a:lnTo>
                    <a:lnTo>
                      <a:pt x="10" y="0"/>
                    </a:lnTo>
                    <a:lnTo>
                      <a:pt x="0" y="1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1" name="Freeform 758"/>
              <p:cNvSpPr>
                <a:spLocks/>
              </p:cNvSpPr>
              <p:nvPr/>
            </p:nvSpPr>
            <p:spPr bwMode="ltGray">
              <a:xfrm>
                <a:off x="5545" y="3170"/>
                <a:ext cx="35" cy="26"/>
              </a:xfrm>
              <a:custGeom>
                <a:avLst/>
                <a:gdLst/>
                <a:ahLst/>
                <a:cxnLst>
                  <a:cxn ang="0">
                    <a:pos x="0" y="8"/>
                  </a:cxn>
                  <a:cxn ang="0">
                    <a:pos x="4" y="20"/>
                  </a:cxn>
                  <a:cxn ang="0">
                    <a:pos x="30" y="22"/>
                  </a:cxn>
                  <a:cxn ang="0">
                    <a:pos x="34" y="0"/>
                  </a:cxn>
                  <a:cxn ang="0">
                    <a:pos x="0" y="8"/>
                  </a:cxn>
                </a:cxnLst>
                <a:rect l="0" t="0" r="r" b="b"/>
                <a:pathLst>
                  <a:path w="35" h="23">
                    <a:moveTo>
                      <a:pt x="0" y="8"/>
                    </a:moveTo>
                    <a:lnTo>
                      <a:pt x="4" y="20"/>
                    </a:lnTo>
                    <a:lnTo>
                      <a:pt x="30" y="22"/>
                    </a:lnTo>
                    <a:lnTo>
                      <a:pt x="34" y="0"/>
                    </a:lnTo>
                    <a:lnTo>
                      <a:pt x="0" y="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2" name="Freeform 759"/>
              <p:cNvSpPr>
                <a:spLocks/>
              </p:cNvSpPr>
              <p:nvPr/>
            </p:nvSpPr>
            <p:spPr bwMode="ltGray">
              <a:xfrm>
                <a:off x="5857" y="3302"/>
                <a:ext cx="9" cy="5"/>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3" name="Freeform 760"/>
              <p:cNvSpPr>
                <a:spLocks/>
              </p:cNvSpPr>
              <p:nvPr/>
            </p:nvSpPr>
            <p:spPr bwMode="ltGray">
              <a:xfrm>
                <a:off x="5831" y="3257"/>
                <a:ext cx="17" cy="10"/>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4" name="Freeform 761"/>
              <p:cNvSpPr>
                <a:spLocks/>
              </p:cNvSpPr>
              <p:nvPr/>
            </p:nvSpPr>
            <p:spPr bwMode="ltGray">
              <a:xfrm>
                <a:off x="5811" y="3239"/>
                <a:ext cx="7" cy="19"/>
              </a:xfrm>
              <a:custGeom>
                <a:avLst/>
                <a:gdLst/>
                <a:ahLst/>
                <a:cxnLst>
                  <a:cxn ang="0">
                    <a:pos x="0" y="0"/>
                  </a:cxn>
                  <a:cxn ang="0">
                    <a:pos x="6" y="0"/>
                  </a:cxn>
                  <a:cxn ang="0">
                    <a:pos x="6" y="16"/>
                  </a:cxn>
                  <a:cxn ang="0">
                    <a:pos x="2" y="16"/>
                  </a:cxn>
                  <a:cxn ang="0">
                    <a:pos x="0" y="0"/>
                  </a:cxn>
                </a:cxnLst>
                <a:rect l="0" t="0" r="r" b="b"/>
                <a:pathLst>
                  <a:path w="7" h="17">
                    <a:moveTo>
                      <a:pt x="0" y="0"/>
                    </a:moveTo>
                    <a:lnTo>
                      <a:pt x="6" y="0"/>
                    </a:lnTo>
                    <a:lnTo>
                      <a:pt x="6" y="16"/>
                    </a:lnTo>
                    <a:lnTo>
                      <a:pt x="2" y="1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5" name="Freeform 762"/>
              <p:cNvSpPr>
                <a:spLocks/>
              </p:cNvSpPr>
              <p:nvPr/>
            </p:nvSpPr>
            <p:spPr bwMode="ltGray">
              <a:xfrm>
                <a:off x="5773" y="3219"/>
                <a:ext cx="9" cy="6"/>
              </a:xfrm>
              <a:custGeom>
                <a:avLst/>
                <a:gdLst/>
                <a:ahLst/>
                <a:cxnLst>
                  <a:cxn ang="0">
                    <a:pos x="0" y="0"/>
                  </a:cxn>
                  <a:cxn ang="0">
                    <a:pos x="8" y="0"/>
                  </a:cxn>
                  <a:cxn ang="0">
                    <a:pos x="6" y="4"/>
                  </a:cxn>
                  <a:cxn ang="0">
                    <a:pos x="2" y="4"/>
                  </a:cxn>
                  <a:cxn ang="0">
                    <a:pos x="0" y="0"/>
                  </a:cxn>
                </a:cxnLst>
                <a:rect l="0" t="0" r="r" b="b"/>
                <a:pathLst>
                  <a:path w="9" h="5">
                    <a:moveTo>
                      <a:pt x="0" y="0"/>
                    </a:moveTo>
                    <a:lnTo>
                      <a:pt x="8"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6" name="Freeform 763"/>
              <p:cNvSpPr>
                <a:spLocks/>
              </p:cNvSpPr>
              <p:nvPr/>
            </p:nvSpPr>
            <p:spPr bwMode="ltGray">
              <a:xfrm>
                <a:off x="5745" y="3212"/>
                <a:ext cx="14" cy="8"/>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7" name="Freeform 764"/>
              <p:cNvSpPr>
                <a:spLocks/>
              </p:cNvSpPr>
              <p:nvPr/>
            </p:nvSpPr>
            <p:spPr bwMode="ltGray">
              <a:xfrm>
                <a:off x="5730" y="3183"/>
                <a:ext cx="12" cy="8"/>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8" name="Freeform 765"/>
              <p:cNvSpPr>
                <a:spLocks/>
              </p:cNvSpPr>
              <p:nvPr/>
            </p:nvSpPr>
            <p:spPr bwMode="ltGray">
              <a:xfrm>
                <a:off x="5384" y="3212"/>
                <a:ext cx="9" cy="6"/>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49" name="Freeform 766"/>
              <p:cNvSpPr>
                <a:spLocks/>
              </p:cNvSpPr>
              <p:nvPr/>
            </p:nvSpPr>
            <p:spPr bwMode="ltGray">
              <a:xfrm>
                <a:off x="5357" y="3168"/>
                <a:ext cx="18" cy="10"/>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0" name="Freeform 767"/>
              <p:cNvSpPr>
                <a:spLocks/>
              </p:cNvSpPr>
              <p:nvPr/>
            </p:nvSpPr>
            <p:spPr bwMode="ltGray">
              <a:xfrm>
                <a:off x="5257" y="3387"/>
                <a:ext cx="9" cy="5"/>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51" name="Freeform 768"/>
              <p:cNvSpPr>
                <a:spLocks/>
              </p:cNvSpPr>
              <p:nvPr/>
            </p:nvSpPr>
            <p:spPr bwMode="ltGray">
              <a:xfrm>
                <a:off x="5231" y="3329"/>
                <a:ext cx="17" cy="10"/>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sp>
          <p:nvSpPr>
            <p:cNvPr id="709" name="Freeform 769"/>
            <p:cNvSpPr>
              <a:spLocks/>
            </p:cNvSpPr>
            <p:nvPr/>
          </p:nvSpPr>
          <p:spPr bwMode="ltGray">
            <a:xfrm>
              <a:off x="7947146" y="6311089"/>
              <a:ext cx="23157"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0" name="Freeform 770"/>
            <p:cNvSpPr>
              <a:spLocks/>
            </p:cNvSpPr>
            <p:nvPr/>
          </p:nvSpPr>
          <p:spPr bwMode="ltGray">
            <a:xfrm>
              <a:off x="7999251" y="6466798"/>
              <a:ext cx="23157"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1" name="Freeform 771"/>
            <p:cNvSpPr>
              <a:spLocks/>
            </p:cNvSpPr>
            <p:nvPr/>
          </p:nvSpPr>
          <p:spPr bwMode="ltGray">
            <a:xfrm>
              <a:off x="8258327" y="6275498"/>
              <a:ext cx="24604" cy="16313"/>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2" name="Freeform 772"/>
            <p:cNvSpPr>
              <a:spLocks/>
            </p:cNvSpPr>
            <p:nvPr/>
          </p:nvSpPr>
          <p:spPr bwMode="ltGray">
            <a:xfrm>
              <a:off x="8320562" y="6039712"/>
              <a:ext cx="24605"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3" name="Freeform 773"/>
            <p:cNvSpPr>
              <a:spLocks/>
            </p:cNvSpPr>
            <p:nvPr/>
          </p:nvSpPr>
          <p:spPr bwMode="ltGray">
            <a:xfrm>
              <a:off x="1228555" y="2089164"/>
              <a:ext cx="250392" cy="557584"/>
            </a:xfrm>
            <a:custGeom>
              <a:avLst/>
              <a:gdLst/>
              <a:ahLst/>
              <a:cxnLst>
                <a:cxn ang="0">
                  <a:pos x="2" y="324"/>
                </a:cxn>
                <a:cxn ang="0">
                  <a:pos x="8" y="316"/>
                </a:cxn>
                <a:cxn ang="0">
                  <a:pos x="12" y="308"/>
                </a:cxn>
                <a:cxn ang="0">
                  <a:pos x="16" y="300"/>
                </a:cxn>
                <a:cxn ang="0">
                  <a:pos x="20" y="292"/>
                </a:cxn>
                <a:cxn ang="0">
                  <a:pos x="20" y="284"/>
                </a:cxn>
                <a:cxn ang="0">
                  <a:pos x="26" y="276"/>
                </a:cxn>
                <a:cxn ang="0">
                  <a:pos x="26" y="268"/>
                </a:cxn>
                <a:cxn ang="0">
                  <a:pos x="30" y="260"/>
                </a:cxn>
                <a:cxn ang="0">
                  <a:pos x="32" y="252"/>
                </a:cxn>
                <a:cxn ang="0">
                  <a:pos x="34" y="244"/>
                </a:cxn>
                <a:cxn ang="0">
                  <a:pos x="36" y="236"/>
                </a:cxn>
                <a:cxn ang="0">
                  <a:pos x="42" y="230"/>
                </a:cxn>
                <a:cxn ang="0">
                  <a:pos x="46" y="222"/>
                </a:cxn>
                <a:cxn ang="0">
                  <a:pos x="52" y="212"/>
                </a:cxn>
                <a:cxn ang="0">
                  <a:pos x="56" y="204"/>
                </a:cxn>
                <a:cxn ang="0">
                  <a:pos x="60" y="194"/>
                </a:cxn>
                <a:cxn ang="0">
                  <a:pos x="62" y="186"/>
                </a:cxn>
                <a:cxn ang="0">
                  <a:pos x="66" y="176"/>
                </a:cxn>
                <a:cxn ang="0">
                  <a:pos x="72" y="164"/>
                </a:cxn>
                <a:cxn ang="0">
                  <a:pos x="76" y="156"/>
                </a:cxn>
                <a:cxn ang="0">
                  <a:pos x="82" y="148"/>
                </a:cxn>
                <a:cxn ang="0">
                  <a:pos x="88" y="140"/>
                </a:cxn>
                <a:cxn ang="0">
                  <a:pos x="92" y="130"/>
                </a:cxn>
                <a:cxn ang="0">
                  <a:pos x="98" y="124"/>
                </a:cxn>
                <a:cxn ang="0">
                  <a:pos x="104" y="116"/>
                </a:cxn>
                <a:cxn ang="0">
                  <a:pos x="110" y="108"/>
                </a:cxn>
                <a:cxn ang="0">
                  <a:pos x="116" y="100"/>
                </a:cxn>
                <a:cxn ang="0">
                  <a:pos x="120" y="90"/>
                </a:cxn>
                <a:cxn ang="0">
                  <a:pos x="122" y="82"/>
                </a:cxn>
                <a:cxn ang="0">
                  <a:pos x="124" y="74"/>
                </a:cxn>
                <a:cxn ang="0">
                  <a:pos x="130" y="66"/>
                </a:cxn>
                <a:cxn ang="0">
                  <a:pos x="134" y="58"/>
                </a:cxn>
                <a:cxn ang="0">
                  <a:pos x="140" y="50"/>
                </a:cxn>
                <a:cxn ang="0">
                  <a:pos x="146" y="44"/>
                </a:cxn>
                <a:cxn ang="0">
                  <a:pos x="154" y="34"/>
                </a:cxn>
                <a:cxn ang="0">
                  <a:pos x="158" y="26"/>
                </a:cxn>
                <a:cxn ang="0">
                  <a:pos x="162" y="18"/>
                </a:cxn>
                <a:cxn ang="0">
                  <a:pos x="166" y="10"/>
                </a:cxn>
                <a:cxn ang="0">
                  <a:pos x="170" y="2"/>
                </a:cxn>
              </a:cxnLst>
              <a:rect l="0" t="0" r="r" b="b"/>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4" name="Oval 775"/>
            <p:cNvSpPr>
              <a:spLocks noChangeArrowheads="1"/>
            </p:cNvSpPr>
            <p:nvPr/>
          </p:nvSpPr>
          <p:spPr bwMode="ltGray">
            <a:xfrm>
              <a:off x="1965256" y="4276498"/>
              <a:ext cx="4342" cy="2966"/>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715" name="Oval 776"/>
            <p:cNvSpPr>
              <a:spLocks noChangeArrowheads="1"/>
            </p:cNvSpPr>
            <p:nvPr/>
          </p:nvSpPr>
          <p:spPr bwMode="ltGray">
            <a:xfrm>
              <a:off x="2218542" y="4147483"/>
              <a:ext cx="7237" cy="7414"/>
            </a:xfrm>
            <a:prstGeom prst="ellipse">
              <a:avLst/>
            </a:prstGeom>
            <a:grpFill/>
            <a:ln w="12700">
              <a:noFill/>
              <a:round/>
              <a:headEnd/>
              <a:tailEn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716" name="Freeform 777"/>
            <p:cNvSpPr>
              <a:spLocks/>
            </p:cNvSpPr>
            <p:nvPr/>
          </p:nvSpPr>
          <p:spPr bwMode="ltGray">
            <a:xfrm>
              <a:off x="2214200" y="4061472"/>
              <a:ext cx="39078" cy="31141"/>
            </a:xfrm>
            <a:custGeom>
              <a:avLst/>
              <a:gdLst/>
              <a:ahLst/>
              <a:cxnLst>
                <a:cxn ang="0">
                  <a:pos x="14" y="0"/>
                </a:cxn>
                <a:cxn ang="0">
                  <a:pos x="26" y="8"/>
                </a:cxn>
                <a:cxn ang="0">
                  <a:pos x="24" y="14"/>
                </a:cxn>
                <a:cxn ang="0">
                  <a:pos x="12" y="18"/>
                </a:cxn>
                <a:cxn ang="0">
                  <a:pos x="2" y="16"/>
                </a:cxn>
                <a:cxn ang="0">
                  <a:pos x="0" y="8"/>
                </a:cxn>
                <a:cxn ang="0">
                  <a:pos x="14" y="0"/>
                </a:cxn>
              </a:cxnLst>
              <a:rect l="0" t="0" r="r" b="b"/>
              <a:pathLst>
                <a:path w="27" h="19">
                  <a:moveTo>
                    <a:pt x="14" y="0"/>
                  </a:moveTo>
                  <a:lnTo>
                    <a:pt x="26" y="8"/>
                  </a:lnTo>
                  <a:lnTo>
                    <a:pt x="24" y="14"/>
                  </a:lnTo>
                  <a:lnTo>
                    <a:pt x="12" y="18"/>
                  </a:lnTo>
                  <a:lnTo>
                    <a:pt x="2" y="16"/>
                  </a:lnTo>
                  <a:lnTo>
                    <a:pt x="0" y="8"/>
                  </a:lnTo>
                  <a:lnTo>
                    <a:pt x="1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7" name="Freeform 778"/>
            <p:cNvSpPr>
              <a:spLocks/>
            </p:cNvSpPr>
            <p:nvPr/>
          </p:nvSpPr>
          <p:spPr bwMode="ltGray">
            <a:xfrm>
              <a:off x="2238804" y="4108926"/>
              <a:ext cx="23157" cy="32625"/>
            </a:xfrm>
            <a:custGeom>
              <a:avLst/>
              <a:gdLst/>
              <a:ahLst/>
              <a:cxnLst>
                <a:cxn ang="0">
                  <a:pos x="8" y="0"/>
                </a:cxn>
                <a:cxn ang="0">
                  <a:pos x="16" y="6"/>
                </a:cxn>
                <a:cxn ang="0">
                  <a:pos x="16" y="14"/>
                </a:cxn>
                <a:cxn ang="0">
                  <a:pos x="0" y="18"/>
                </a:cxn>
                <a:cxn ang="0">
                  <a:pos x="2" y="4"/>
                </a:cxn>
                <a:cxn ang="0">
                  <a:pos x="8" y="0"/>
                </a:cxn>
              </a:cxnLst>
              <a:rect l="0" t="0" r="r" b="b"/>
              <a:pathLst>
                <a:path w="17" h="19">
                  <a:moveTo>
                    <a:pt x="8" y="0"/>
                  </a:moveTo>
                  <a:lnTo>
                    <a:pt x="16" y="6"/>
                  </a:lnTo>
                  <a:lnTo>
                    <a:pt x="16" y="14"/>
                  </a:lnTo>
                  <a:lnTo>
                    <a:pt x="0" y="18"/>
                  </a:lnTo>
                  <a:lnTo>
                    <a:pt x="2" y="4"/>
                  </a:lnTo>
                  <a:lnTo>
                    <a:pt x="8"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8" name="Freeform 779"/>
            <p:cNvSpPr>
              <a:spLocks/>
            </p:cNvSpPr>
            <p:nvPr/>
          </p:nvSpPr>
          <p:spPr bwMode="ltGray">
            <a:xfrm>
              <a:off x="2214200" y="4114858"/>
              <a:ext cx="15921" cy="26693"/>
            </a:xfrm>
            <a:custGeom>
              <a:avLst/>
              <a:gdLst/>
              <a:ahLst/>
              <a:cxnLst>
                <a:cxn ang="0">
                  <a:pos x="6" y="0"/>
                </a:cxn>
                <a:cxn ang="0">
                  <a:pos x="10" y="14"/>
                </a:cxn>
                <a:cxn ang="0">
                  <a:pos x="0" y="12"/>
                </a:cxn>
                <a:cxn ang="0">
                  <a:pos x="6" y="0"/>
                </a:cxn>
              </a:cxnLst>
              <a:rect l="0" t="0" r="r" b="b"/>
              <a:pathLst>
                <a:path w="11" h="15">
                  <a:moveTo>
                    <a:pt x="6" y="0"/>
                  </a:moveTo>
                  <a:lnTo>
                    <a:pt x="10" y="14"/>
                  </a:lnTo>
                  <a:lnTo>
                    <a:pt x="0" y="12"/>
                  </a:lnTo>
                  <a:lnTo>
                    <a:pt x="6"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19" name="Freeform 780"/>
            <p:cNvSpPr>
              <a:spLocks/>
            </p:cNvSpPr>
            <p:nvPr/>
          </p:nvSpPr>
          <p:spPr bwMode="ltGray">
            <a:xfrm>
              <a:off x="2298146" y="4246839"/>
              <a:ext cx="159208" cy="69699"/>
            </a:xfrm>
            <a:custGeom>
              <a:avLst/>
              <a:gdLst/>
              <a:ahLst/>
              <a:cxnLst>
                <a:cxn ang="0">
                  <a:pos x="18" y="4"/>
                </a:cxn>
                <a:cxn ang="0">
                  <a:pos x="30" y="0"/>
                </a:cxn>
                <a:cxn ang="0">
                  <a:pos x="42" y="6"/>
                </a:cxn>
                <a:cxn ang="0">
                  <a:pos x="56" y="2"/>
                </a:cxn>
                <a:cxn ang="0">
                  <a:pos x="72" y="2"/>
                </a:cxn>
                <a:cxn ang="0">
                  <a:pos x="78" y="12"/>
                </a:cxn>
                <a:cxn ang="0">
                  <a:pos x="88" y="22"/>
                </a:cxn>
                <a:cxn ang="0">
                  <a:pos x="108" y="24"/>
                </a:cxn>
                <a:cxn ang="0">
                  <a:pos x="92" y="28"/>
                </a:cxn>
                <a:cxn ang="0">
                  <a:pos x="70" y="28"/>
                </a:cxn>
                <a:cxn ang="0">
                  <a:pos x="64" y="34"/>
                </a:cxn>
                <a:cxn ang="0">
                  <a:pos x="52" y="34"/>
                </a:cxn>
                <a:cxn ang="0">
                  <a:pos x="42" y="40"/>
                </a:cxn>
                <a:cxn ang="0">
                  <a:pos x="32" y="32"/>
                </a:cxn>
                <a:cxn ang="0">
                  <a:pos x="10" y="34"/>
                </a:cxn>
                <a:cxn ang="0">
                  <a:pos x="4" y="34"/>
                </a:cxn>
                <a:cxn ang="0">
                  <a:pos x="0" y="28"/>
                </a:cxn>
                <a:cxn ang="0">
                  <a:pos x="20" y="22"/>
                </a:cxn>
                <a:cxn ang="0">
                  <a:pos x="28" y="22"/>
                </a:cxn>
                <a:cxn ang="0">
                  <a:pos x="26" y="16"/>
                </a:cxn>
                <a:cxn ang="0">
                  <a:pos x="26" y="10"/>
                </a:cxn>
                <a:cxn ang="0">
                  <a:pos x="18" y="4"/>
                </a:cxn>
              </a:cxnLst>
              <a:rect l="0" t="0" r="r" b="b"/>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0" name="Freeform 781"/>
            <p:cNvSpPr>
              <a:spLocks/>
            </p:cNvSpPr>
            <p:nvPr/>
          </p:nvSpPr>
          <p:spPr bwMode="ltGray">
            <a:xfrm>
              <a:off x="2063676" y="4162312"/>
              <a:ext cx="241706" cy="96391"/>
            </a:xfrm>
            <a:custGeom>
              <a:avLst/>
              <a:gdLst/>
              <a:ahLst/>
              <a:cxnLst>
                <a:cxn ang="0">
                  <a:pos x="82" y="6"/>
                </a:cxn>
                <a:cxn ang="0">
                  <a:pos x="70" y="4"/>
                </a:cxn>
                <a:cxn ang="0">
                  <a:pos x="52" y="2"/>
                </a:cxn>
                <a:cxn ang="0">
                  <a:pos x="38" y="0"/>
                </a:cxn>
                <a:cxn ang="0">
                  <a:pos x="20" y="8"/>
                </a:cxn>
                <a:cxn ang="0">
                  <a:pos x="10" y="16"/>
                </a:cxn>
                <a:cxn ang="0">
                  <a:pos x="0" y="26"/>
                </a:cxn>
                <a:cxn ang="0">
                  <a:pos x="12" y="24"/>
                </a:cxn>
                <a:cxn ang="0">
                  <a:pos x="24" y="20"/>
                </a:cxn>
                <a:cxn ang="0">
                  <a:pos x="36" y="12"/>
                </a:cxn>
                <a:cxn ang="0">
                  <a:pos x="46" y="12"/>
                </a:cxn>
                <a:cxn ang="0">
                  <a:pos x="42" y="16"/>
                </a:cxn>
                <a:cxn ang="0">
                  <a:pos x="36" y="20"/>
                </a:cxn>
                <a:cxn ang="0">
                  <a:pos x="46" y="20"/>
                </a:cxn>
                <a:cxn ang="0">
                  <a:pos x="58" y="20"/>
                </a:cxn>
                <a:cxn ang="0">
                  <a:pos x="74" y="16"/>
                </a:cxn>
                <a:cxn ang="0">
                  <a:pos x="74" y="20"/>
                </a:cxn>
                <a:cxn ang="0">
                  <a:pos x="78" y="24"/>
                </a:cxn>
                <a:cxn ang="0">
                  <a:pos x="98" y="26"/>
                </a:cxn>
                <a:cxn ang="0">
                  <a:pos x="100" y="32"/>
                </a:cxn>
                <a:cxn ang="0">
                  <a:pos x="102" y="38"/>
                </a:cxn>
                <a:cxn ang="0">
                  <a:pos x="106" y="40"/>
                </a:cxn>
                <a:cxn ang="0">
                  <a:pos x="120" y="44"/>
                </a:cxn>
                <a:cxn ang="0">
                  <a:pos x="122" y="48"/>
                </a:cxn>
                <a:cxn ang="0">
                  <a:pos x="112" y="54"/>
                </a:cxn>
                <a:cxn ang="0">
                  <a:pos x="136" y="56"/>
                </a:cxn>
                <a:cxn ang="0">
                  <a:pos x="150" y="56"/>
                </a:cxn>
                <a:cxn ang="0">
                  <a:pos x="154" y="52"/>
                </a:cxn>
                <a:cxn ang="0">
                  <a:pos x="164" y="52"/>
                </a:cxn>
                <a:cxn ang="0">
                  <a:pos x="166" y="48"/>
                </a:cxn>
                <a:cxn ang="0">
                  <a:pos x="162" y="48"/>
                </a:cxn>
                <a:cxn ang="0">
                  <a:pos x="156" y="38"/>
                </a:cxn>
                <a:cxn ang="0">
                  <a:pos x="146" y="38"/>
                </a:cxn>
                <a:cxn ang="0">
                  <a:pos x="144" y="34"/>
                </a:cxn>
                <a:cxn ang="0">
                  <a:pos x="136" y="30"/>
                </a:cxn>
                <a:cxn ang="0">
                  <a:pos x="120" y="26"/>
                </a:cxn>
                <a:cxn ang="0">
                  <a:pos x="114" y="18"/>
                </a:cxn>
                <a:cxn ang="0">
                  <a:pos x="102" y="8"/>
                </a:cxn>
                <a:cxn ang="0">
                  <a:pos x="104" y="18"/>
                </a:cxn>
                <a:cxn ang="0">
                  <a:pos x="96" y="16"/>
                </a:cxn>
                <a:cxn ang="0">
                  <a:pos x="88" y="12"/>
                </a:cxn>
                <a:cxn ang="0">
                  <a:pos x="82" y="6"/>
                </a:cxn>
              </a:cxnLst>
              <a:rect l="0" t="0" r="r" b="b"/>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1" name="Freeform 782"/>
            <p:cNvSpPr>
              <a:spLocks/>
            </p:cNvSpPr>
            <p:nvPr/>
          </p:nvSpPr>
          <p:spPr bwMode="ltGray">
            <a:xfrm>
              <a:off x="2212752" y="4295776"/>
              <a:ext cx="46316" cy="23727"/>
            </a:xfrm>
            <a:custGeom>
              <a:avLst/>
              <a:gdLst/>
              <a:ahLst/>
              <a:cxnLst>
                <a:cxn ang="0">
                  <a:pos x="32" y="10"/>
                </a:cxn>
                <a:cxn ang="0">
                  <a:pos x="28" y="6"/>
                </a:cxn>
                <a:cxn ang="0">
                  <a:pos x="24" y="0"/>
                </a:cxn>
                <a:cxn ang="0">
                  <a:pos x="12" y="0"/>
                </a:cxn>
                <a:cxn ang="0">
                  <a:pos x="4" y="2"/>
                </a:cxn>
                <a:cxn ang="0">
                  <a:pos x="0" y="8"/>
                </a:cxn>
                <a:cxn ang="0">
                  <a:pos x="6" y="8"/>
                </a:cxn>
                <a:cxn ang="0">
                  <a:pos x="10" y="12"/>
                </a:cxn>
                <a:cxn ang="0">
                  <a:pos x="24" y="14"/>
                </a:cxn>
                <a:cxn ang="0">
                  <a:pos x="32" y="10"/>
                </a:cxn>
              </a:cxnLst>
              <a:rect l="0" t="0" r="r" b="b"/>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2" name="Freeform 783"/>
            <p:cNvSpPr>
              <a:spLocks/>
            </p:cNvSpPr>
            <p:nvPr/>
          </p:nvSpPr>
          <p:spPr bwMode="ltGray">
            <a:xfrm>
              <a:off x="2454460" y="4288361"/>
              <a:ext cx="39078" cy="17795"/>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3" name="Freeform 784"/>
            <p:cNvSpPr>
              <a:spLocks/>
            </p:cNvSpPr>
            <p:nvPr/>
          </p:nvSpPr>
          <p:spPr bwMode="ltGray">
            <a:xfrm>
              <a:off x="2506564" y="4312088"/>
              <a:ext cx="10131" cy="7415"/>
            </a:xfrm>
            <a:custGeom>
              <a:avLst/>
              <a:gdLst/>
              <a:ahLst/>
              <a:cxnLst>
                <a:cxn ang="0">
                  <a:pos x="0" y="0"/>
                </a:cxn>
                <a:cxn ang="0">
                  <a:pos x="6" y="0"/>
                </a:cxn>
                <a:cxn ang="0">
                  <a:pos x="6" y="4"/>
                </a:cxn>
                <a:cxn ang="0">
                  <a:pos x="2" y="4"/>
                </a:cxn>
                <a:cxn ang="0">
                  <a:pos x="0" y="0"/>
                </a:cxn>
              </a:cxnLst>
              <a:rect l="0" t="0" r="r" b="b"/>
              <a:pathLst>
                <a:path w="7" h="5">
                  <a:moveTo>
                    <a:pt x="0" y="0"/>
                  </a:moveTo>
                  <a:lnTo>
                    <a:pt x="6"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4" name="Freeform 785"/>
            <p:cNvSpPr>
              <a:spLocks/>
            </p:cNvSpPr>
            <p:nvPr/>
          </p:nvSpPr>
          <p:spPr bwMode="ltGray">
            <a:xfrm>
              <a:off x="2529722" y="4320986"/>
              <a:ext cx="4342" cy="5932"/>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5" name="Freeform 786"/>
            <p:cNvSpPr>
              <a:spLocks/>
            </p:cNvSpPr>
            <p:nvPr/>
          </p:nvSpPr>
          <p:spPr bwMode="ltGray">
            <a:xfrm>
              <a:off x="2545642" y="4329884"/>
              <a:ext cx="7237" cy="13347"/>
            </a:xfrm>
            <a:custGeom>
              <a:avLst/>
              <a:gdLst/>
              <a:ahLst/>
              <a:cxnLst>
                <a:cxn ang="0">
                  <a:pos x="4" y="6"/>
                </a:cxn>
                <a:cxn ang="0">
                  <a:pos x="0" y="0"/>
                </a:cxn>
                <a:cxn ang="0">
                  <a:pos x="4" y="0"/>
                </a:cxn>
                <a:cxn ang="0">
                  <a:pos x="4" y="6"/>
                </a:cxn>
              </a:cxnLst>
              <a:rect l="0" t="0" r="r" b="b"/>
              <a:pathLst>
                <a:path w="5" h="7">
                  <a:moveTo>
                    <a:pt x="4" y="6"/>
                  </a:moveTo>
                  <a:lnTo>
                    <a:pt x="0" y="0"/>
                  </a:lnTo>
                  <a:lnTo>
                    <a:pt x="4" y="0"/>
                  </a:lnTo>
                  <a:lnTo>
                    <a:pt x="4" y="6"/>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6" name="Freeform 787"/>
            <p:cNvSpPr>
              <a:spLocks/>
            </p:cNvSpPr>
            <p:nvPr/>
          </p:nvSpPr>
          <p:spPr bwMode="ltGray">
            <a:xfrm>
              <a:off x="2549985" y="4338781"/>
              <a:ext cx="7236" cy="5932"/>
            </a:xfrm>
            <a:custGeom>
              <a:avLst/>
              <a:gdLst/>
              <a:ahLst/>
              <a:cxnLst>
                <a:cxn ang="0">
                  <a:pos x="0" y="0"/>
                </a:cxn>
                <a:cxn ang="0">
                  <a:pos x="4" y="2"/>
                </a:cxn>
                <a:cxn ang="0">
                  <a:pos x="0" y="2"/>
                </a:cxn>
                <a:cxn ang="0">
                  <a:pos x="0" y="0"/>
                </a:cxn>
              </a:cxnLst>
              <a:rect l="0" t="0" r="r" b="b"/>
              <a:pathLst>
                <a:path w="5" h="3">
                  <a:moveTo>
                    <a:pt x="0" y="0"/>
                  </a:moveTo>
                  <a:lnTo>
                    <a:pt x="4" y="2"/>
                  </a:lnTo>
                  <a:lnTo>
                    <a:pt x="0"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7" name="Freeform 788"/>
            <p:cNvSpPr>
              <a:spLocks/>
            </p:cNvSpPr>
            <p:nvPr/>
          </p:nvSpPr>
          <p:spPr bwMode="ltGray">
            <a:xfrm>
              <a:off x="2561564" y="4359543"/>
              <a:ext cx="10131" cy="17795"/>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8" name="Freeform 789"/>
            <p:cNvSpPr>
              <a:spLocks/>
            </p:cNvSpPr>
            <p:nvPr/>
          </p:nvSpPr>
          <p:spPr bwMode="ltGray">
            <a:xfrm>
              <a:off x="2466039" y="3855343"/>
              <a:ext cx="10131" cy="11864"/>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29" name="Freeform 790"/>
            <p:cNvSpPr>
              <a:spLocks/>
            </p:cNvSpPr>
            <p:nvPr/>
          </p:nvSpPr>
          <p:spPr bwMode="ltGray">
            <a:xfrm>
              <a:off x="2474723" y="3882036"/>
              <a:ext cx="11579" cy="7415"/>
            </a:xfrm>
            <a:custGeom>
              <a:avLst/>
              <a:gdLst/>
              <a:ahLst/>
              <a:cxnLst>
                <a:cxn ang="0">
                  <a:pos x="4" y="0"/>
                </a:cxn>
                <a:cxn ang="0">
                  <a:pos x="6" y="0"/>
                </a:cxn>
                <a:cxn ang="0">
                  <a:pos x="4" y="2"/>
                </a:cxn>
                <a:cxn ang="0">
                  <a:pos x="0" y="4"/>
                </a:cxn>
                <a:cxn ang="0">
                  <a:pos x="2" y="2"/>
                </a:cxn>
                <a:cxn ang="0">
                  <a:pos x="4" y="0"/>
                </a:cxn>
              </a:cxnLst>
              <a:rect l="0" t="0" r="r" b="b"/>
              <a:pathLst>
                <a:path w="7" h="5">
                  <a:moveTo>
                    <a:pt x="4" y="0"/>
                  </a:moveTo>
                  <a:lnTo>
                    <a:pt x="6" y="0"/>
                  </a:lnTo>
                  <a:lnTo>
                    <a:pt x="4" y="2"/>
                  </a:lnTo>
                  <a:lnTo>
                    <a:pt x="0" y="4"/>
                  </a:lnTo>
                  <a:lnTo>
                    <a:pt x="2" y="2"/>
                  </a:lnTo>
                  <a:lnTo>
                    <a:pt x="4"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30" name="Freeform 791"/>
            <p:cNvSpPr>
              <a:spLocks/>
            </p:cNvSpPr>
            <p:nvPr/>
          </p:nvSpPr>
          <p:spPr bwMode="ltGray">
            <a:xfrm>
              <a:off x="2444328" y="4288361"/>
              <a:ext cx="37631" cy="17795"/>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31" name="Freeform 792"/>
            <p:cNvSpPr>
              <a:spLocks/>
            </p:cNvSpPr>
            <p:nvPr/>
          </p:nvSpPr>
          <p:spPr bwMode="ltGray">
            <a:xfrm>
              <a:off x="2518143" y="4320986"/>
              <a:ext cx="4342" cy="5932"/>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32" name="Freeform 793"/>
            <p:cNvSpPr>
              <a:spLocks/>
            </p:cNvSpPr>
            <p:nvPr/>
          </p:nvSpPr>
          <p:spPr bwMode="ltGray">
            <a:xfrm>
              <a:off x="2549985" y="4359543"/>
              <a:ext cx="10131" cy="17795"/>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33" name="Freeform 794"/>
            <p:cNvSpPr>
              <a:spLocks/>
            </p:cNvSpPr>
            <p:nvPr/>
          </p:nvSpPr>
          <p:spPr bwMode="ltGray">
            <a:xfrm>
              <a:off x="685800" y="1883036"/>
              <a:ext cx="796042" cy="952047"/>
            </a:xfrm>
            <a:custGeom>
              <a:avLst/>
              <a:gdLst/>
              <a:ahLst/>
              <a:cxnLst>
                <a:cxn ang="0">
                  <a:pos x="546" y="139"/>
                </a:cxn>
                <a:cxn ang="0">
                  <a:pos x="507" y="127"/>
                </a:cxn>
                <a:cxn ang="0">
                  <a:pos x="477" y="70"/>
                </a:cxn>
                <a:cxn ang="0">
                  <a:pos x="462" y="85"/>
                </a:cxn>
                <a:cxn ang="0">
                  <a:pos x="447" y="52"/>
                </a:cxn>
                <a:cxn ang="0">
                  <a:pos x="429" y="49"/>
                </a:cxn>
                <a:cxn ang="0">
                  <a:pos x="423" y="4"/>
                </a:cxn>
                <a:cxn ang="0">
                  <a:pos x="399" y="25"/>
                </a:cxn>
                <a:cxn ang="0">
                  <a:pos x="372" y="4"/>
                </a:cxn>
                <a:cxn ang="0">
                  <a:pos x="366" y="34"/>
                </a:cxn>
                <a:cxn ang="0">
                  <a:pos x="357" y="61"/>
                </a:cxn>
                <a:cxn ang="0">
                  <a:pos x="342" y="37"/>
                </a:cxn>
                <a:cxn ang="0">
                  <a:pos x="267" y="91"/>
                </a:cxn>
                <a:cxn ang="0">
                  <a:pos x="249" y="139"/>
                </a:cxn>
                <a:cxn ang="0">
                  <a:pos x="282" y="205"/>
                </a:cxn>
                <a:cxn ang="0">
                  <a:pos x="243" y="202"/>
                </a:cxn>
                <a:cxn ang="0">
                  <a:pos x="207" y="199"/>
                </a:cxn>
                <a:cxn ang="0">
                  <a:pos x="219" y="178"/>
                </a:cxn>
                <a:cxn ang="0">
                  <a:pos x="159" y="199"/>
                </a:cxn>
                <a:cxn ang="0">
                  <a:pos x="180" y="232"/>
                </a:cxn>
                <a:cxn ang="0">
                  <a:pos x="150" y="238"/>
                </a:cxn>
                <a:cxn ang="0">
                  <a:pos x="156" y="262"/>
                </a:cxn>
                <a:cxn ang="0">
                  <a:pos x="231" y="250"/>
                </a:cxn>
                <a:cxn ang="0">
                  <a:pos x="213" y="307"/>
                </a:cxn>
                <a:cxn ang="0">
                  <a:pos x="156" y="325"/>
                </a:cxn>
                <a:cxn ang="0">
                  <a:pos x="90" y="364"/>
                </a:cxn>
                <a:cxn ang="0">
                  <a:pos x="93" y="430"/>
                </a:cxn>
                <a:cxn ang="0">
                  <a:pos x="123" y="448"/>
                </a:cxn>
                <a:cxn ang="0">
                  <a:pos x="168" y="499"/>
                </a:cxn>
                <a:cxn ang="0">
                  <a:pos x="90" y="562"/>
                </a:cxn>
                <a:cxn ang="0">
                  <a:pos x="42" y="586"/>
                </a:cxn>
                <a:cxn ang="0">
                  <a:pos x="9" y="628"/>
                </a:cxn>
                <a:cxn ang="0">
                  <a:pos x="96" y="586"/>
                </a:cxn>
                <a:cxn ang="0">
                  <a:pos x="177" y="532"/>
                </a:cxn>
                <a:cxn ang="0">
                  <a:pos x="207" y="499"/>
                </a:cxn>
                <a:cxn ang="0">
                  <a:pos x="210" y="478"/>
                </a:cxn>
                <a:cxn ang="0">
                  <a:pos x="282" y="421"/>
                </a:cxn>
                <a:cxn ang="0">
                  <a:pos x="285" y="442"/>
                </a:cxn>
                <a:cxn ang="0">
                  <a:pos x="231" y="499"/>
                </a:cxn>
                <a:cxn ang="0">
                  <a:pos x="279" y="481"/>
                </a:cxn>
                <a:cxn ang="0">
                  <a:pos x="309" y="484"/>
                </a:cxn>
                <a:cxn ang="0">
                  <a:pos x="312" y="454"/>
                </a:cxn>
                <a:cxn ang="0">
                  <a:pos x="342" y="469"/>
                </a:cxn>
                <a:cxn ang="0">
                  <a:pos x="327" y="490"/>
                </a:cxn>
                <a:cxn ang="0">
                  <a:pos x="378" y="502"/>
                </a:cxn>
                <a:cxn ang="0">
                  <a:pos x="411" y="439"/>
                </a:cxn>
                <a:cxn ang="0">
                  <a:pos x="429" y="355"/>
                </a:cxn>
                <a:cxn ang="0">
                  <a:pos x="462" y="280"/>
                </a:cxn>
                <a:cxn ang="0">
                  <a:pos x="525" y="181"/>
                </a:cxn>
                <a:cxn ang="0">
                  <a:pos x="546" y="139"/>
                </a:cxn>
              </a:cxnLst>
              <a:rect l="0" t="0" r="r" b="b"/>
              <a:pathLst>
                <a:path w="549" h="628">
                  <a:moveTo>
                    <a:pt x="546" y="139"/>
                  </a:moveTo>
                  <a:cubicBezTo>
                    <a:pt x="543" y="130"/>
                    <a:pt x="518" y="138"/>
                    <a:pt x="507" y="127"/>
                  </a:cubicBezTo>
                  <a:cubicBezTo>
                    <a:pt x="496" y="116"/>
                    <a:pt x="484" y="77"/>
                    <a:pt x="477" y="70"/>
                  </a:cubicBezTo>
                  <a:cubicBezTo>
                    <a:pt x="470" y="63"/>
                    <a:pt x="467" y="88"/>
                    <a:pt x="462" y="85"/>
                  </a:cubicBezTo>
                  <a:cubicBezTo>
                    <a:pt x="457" y="82"/>
                    <a:pt x="452" y="58"/>
                    <a:pt x="447" y="52"/>
                  </a:cubicBezTo>
                  <a:cubicBezTo>
                    <a:pt x="442" y="46"/>
                    <a:pt x="433" y="57"/>
                    <a:pt x="429" y="49"/>
                  </a:cubicBezTo>
                  <a:cubicBezTo>
                    <a:pt x="425" y="41"/>
                    <a:pt x="428" y="8"/>
                    <a:pt x="423" y="4"/>
                  </a:cubicBezTo>
                  <a:cubicBezTo>
                    <a:pt x="418" y="0"/>
                    <a:pt x="407" y="25"/>
                    <a:pt x="399" y="25"/>
                  </a:cubicBezTo>
                  <a:cubicBezTo>
                    <a:pt x="391" y="25"/>
                    <a:pt x="377" y="3"/>
                    <a:pt x="372" y="4"/>
                  </a:cubicBezTo>
                  <a:cubicBezTo>
                    <a:pt x="367" y="5"/>
                    <a:pt x="368" y="25"/>
                    <a:pt x="366" y="34"/>
                  </a:cubicBezTo>
                  <a:cubicBezTo>
                    <a:pt x="364" y="43"/>
                    <a:pt x="361" y="61"/>
                    <a:pt x="357" y="61"/>
                  </a:cubicBezTo>
                  <a:cubicBezTo>
                    <a:pt x="353" y="61"/>
                    <a:pt x="357" y="32"/>
                    <a:pt x="342" y="37"/>
                  </a:cubicBezTo>
                  <a:cubicBezTo>
                    <a:pt x="327" y="42"/>
                    <a:pt x="282" y="74"/>
                    <a:pt x="267" y="91"/>
                  </a:cubicBezTo>
                  <a:cubicBezTo>
                    <a:pt x="252" y="108"/>
                    <a:pt x="247" y="120"/>
                    <a:pt x="249" y="139"/>
                  </a:cubicBezTo>
                  <a:cubicBezTo>
                    <a:pt x="251" y="158"/>
                    <a:pt x="283" y="195"/>
                    <a:pt x="282" y="205"/>
                  </a:cubicBezTo>
                  <a:cubicBezTo>
                    <a:pt x="281" y="215"/>
                    <a:pt x="255" y="203"/>
                    <a:pt x="243" y="202"/>
                  </a:cubicBezTo>
                  <a:cubicBezTo>
                    <a:pt x="231" y="201"/>
                    <a:pt x="211" y="203"/>
                    <a:pt x="207" y="199"/>
                  </a:cubicBezTo>
                  <a:cubicBezTo>
                    <a:pt x="203" y="195"/>
                    <a:pt x="227" y="178"/>
                    <a:pt x="219" y="178"/>
                  </a:cubicBezTo>
                  <a:cubicBezTo>
                    <a:pt x="211" y="178"/>
                    <a:pt x="165" y="190"/>
                    <a:pt x="159" y="199"/>
                  </a:cubicBezTo>
                  <a:cubicBezTo>
                    <a:pt x="153" y="208"/>
                    <a:pt x="181" y="226"/>
                    <a:pt x="180" y="232"/>
                  </a:cubicBezTo>
                  <a:cubicBezTo>
                    <a:pt x="179" y="238"/>
                    <a:pt x="154" y="233"/>
                    <a:pt x="150" y="238"/>
                  </a:cubicBezTo>
                  <a:cubicBezTo>
                    <a:pt x="146" y="243"/>
                    <a:pt x="143" y="260"/>
                    <a:pt x="156" y="262"/>
                  </a:cubicBezTo>
                  <a:cubicBezTo>
                    <a:pt x="169" y="264"/>
                    <a:pt x="222" y="243"/>
                    <a:pt x="231" y="250"/>
                  </a:cubicBezTo>
                  <a:cubicBezTo>
                    <a:pt x="240" y="257"/>
                    <a:pt x="225" y="295"/>
                    <a:pt x="213" y="307"/>
                  </a:cubicBezTo>
                  <a:cubicBezTo>
                    <a:pt x="201" y="319"/>
                    <a:pt x="176" y="316"/>
                    <a:pt x="156" y="325"/>
                  </a:cubicBezTo>
                  <a:cubicBezTo>
                    <a:pt x="136" y="334"/>
                    <a:pt x="100" y="347"/>
                    <a:pt x="90" y="364"/>
                  </a:cubicBezTo>
                  <a:cubicBezTo>
                    <a:pt x="80" y="381"/>
                    <a:pt x="88" y="416"/>
                    <a:pt x="93" y="430"/>
                  </a:cubicBezTo>
                  <a:cubicBezTo>
                    <a:pt x="98" y="444"/>
                    <a:pt x="111" y="437"/>
                    <a:pt x="123" y="448"/>
                  </a:cubicBezTo>
                  <a:cubicBezTo>
                    <a:pt x="135" y="459"/>
                    <a:pt x="173" y="480"/>
                    <a:pt x="168" y="499"/>
                  </a:cubicBezTo>
                  <a:cubicBezTo>
                    <a:pt x="163" y="518"/>
                    <a:pt x="111" y="547"/>
                    <a:pt x="90" y="562"/>
                  </a:cubicBezTo>
                  <a:cubicBezTo>
                    <a:pt x="69" y="577"/>
                    <a:pt x="55" y="575"/>
                    <a:pt x="42" y="586"/>
                  </a:cubicBezTo>
                  <a:cubicBezTo>
                    <a:pt x="29" y="597"/>
                    <a:pt x="0" y="628"/>
                    <a:pt x="9" y="628"/>
                  </a:cubicBezTo>
                  <a:cubicBezTo>
                    <a:pt x="18" y="628"/>
                    <a:pt x="68" y="602"/>
                    <a:pt x="96" y="586"/>
                  </a:cubicBezTo>
                  <a:cubicBezTo>
                    <a:pt x="124" y="570"/>
                    <a:pt x="158" y="547"/>
                    <a:pt x="177" y="532"/>
                  </a:cubicBezTo>
                  <a:cubicBezTo>
                    <a:pt x="196" y="517"/>
                    <a:pt x="202" y="508"/>
                    <a:pt x="207" y="499"/>
                  </a:cubicBezTo>
                  <a:cubicBezTo>
                    <a:pt x="212" y="490"/>
                    <a:pt x="198" y="491"/>
                    <a:pt x="210" y="478"/>
                  </a:cubicBezTo>
                  <a:cubicBezTo>
                    <a:pt x="222" y="465"/>
                    <a:pt x="269" y="427"/>
                    <a:pt x="282" y="421"/>
                  </a:cubicBezTo>
                  <a:cubicBezTo>
                    <a:pt x="295" y="415"/>
                    <a:pt x="294" y="429"/>
                    <a:pt x="285" y="442"/>
                  </a:cubicBezTo>
                  <a:cubicBezTo>
                    <a:pt x="276" y="455"/>
                    <a:pt x="232" y="493"/>
                    <a:pt x="231" y="499"/>
                  </a:cubicBezTo>
                  <a:cubicBezTo>
                    <a:pt x="230" y="505"/>
                    <a:pt x="266" y="483"/>
                    <a:pt x="279" y="481"/>
                  </a:cubicBezTo>
                  <a:cubicBezTo>
                    <a:pt x="292" y="479"/>
                    <a:pt x="304" y="488"/>
                    <a:pt x="309" y="484"/>
                  </a:cubicBezTo>
                  <a:cubicBezTo>
                    <a:pt x="314" y="480"/>
                    <a:pt x="307" y="456"/>
                    <a:pt x="312" y="454"/>
                  </a:cubicBezTo>
                  <a:cubicBezTo>
                    <a:pt x="317" y="452"/>
                    <a:pt x="340" y="463"/>
                    <a:pt x="342" y="469"/>
                  </a:cubicBezTo>
                  <a:cubicBezTo>
                    <a:pt x="344" y="475"/>
                    <a:pt x="321" y="485"/>
                    <a:pt x="327" y="490"/>
                  </a:cubicBezTo>
                  <a:cubicBezTo>
                    <a:pt x="333" y="495"/>
                    <a:pt x="364" y="510"/>
                    <a:pt x="378" y="502"/>
                  </a:cubicBezTo>
                  <a:cubicBezTo>
                    <a:pt x="392" y="494"/>
                    <a:pt x="403" y="463"/>
                    <a:pt x="411" y="439"/>
                  </a:cubicBezTo>
                  <a:cubicBezTo>
                    <a:pt x="419" y="415"/>
                    <a:pt x="421" y="381"/>
                    <a:pt x="429" y="355"/>
                  </a:cubicBezTo>
                  <a:cubicBezTo>
                    <a:pt x="437" y="329"/>
                    <a:pt x="446" y="309"/>
                    <a:pt x="462" y="280"/>
                  </a:cubicBezTo>
                  <a:cubicBezTo>
                    <a:pt x="478" y="251"/>
                    <a:pt x="511" y="206"/>
                    <a:pt x="525" y="181"/>
                  </a:cubicBezTo>
                  <a:cubicBezTo>
                    <a:pt x="539" y="156"/>
                    <a:pt x="549" y="148"/>
                    <a:pt x="546" y="139"/>
                  </a:cubicBezTo>
                  <a:close/>
                </a:path>
              </a:pathLst>
            </a:custGeom>
            <a:grpFill/>
            <a:ln w="12700" cap="flat" cmpd="sng">
              <a:noFill/>
              <a:prstDash val="solid"/>
              <a:round/>
              <a:headEnd type="none" w="med" len="med"/>
              <a:tailEnd type="none" w="med" len="me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734" name="Freeform 795"/>
            <p:cNvSpPr>
              <a:spLocks/>
            </p:cNvSpPr>
            <p:nvPr/>
          </p:nvSpPr>
          <p:spPr bwMode="ltGray">
            <a:xfrm>
              <a:off x="1219871" y="2095096"/>
              <a:ext cx="1571820" cy="1435484"/>
            </a:xfrm>
            <a:custGeom>
              <a:avLst/>
              <a:gdLst/>
              <a:ahLst/>
              <a:cxnLst>
                <a:cxn ang="0">
                  <a:pos x="244" y="92"/>
                </a:cxn>
                <a:cxn ang="0">
                  <a:pos x="262" y="74"/>
                </a:cxn>
                <a:cxn ang="0">
                  <a:pos x="295" y="59"/>
                </a:cxn>
                <a:cxn ang="0">
                  <a:pos x="355" y="53"/>
                </a:cxn>
                <a:cxn ang="0">
                  <a:pos x="388" y="71"/>
                </a:cxn>
                <a:cxn ang="0">
                  <a:pos x="460" y="155"/>
                </a:cxn>
                <a:cxn ang="0">
                  <a:pos x="466" y="173"/>
                </a:cxn>
                <a:cxn ang="0">
                  <a:pos x="463" y="203"/>
                </a:cxn>
                <a:cxn ang="0">
                  <a:pos x="547" y="242"/>
                </a:cxn>
                <a:cxn ang="0">
                  <a:pos x="580" y="197"/>
                </a:cxn>
                <a:cxn ang="0">
                  <a:pos x="670" y="236"/>
                </a:cxn>
                <a:cxn ang="0">
                  <a:pos x="751" y="347"/>
                </a:cxn>
                <a:cxn ang="0">
                  <a:pos x="706" y="368"/>
                </a:cxn>
                <a:cxn ang="0">
                  <a:pos x="649" y="359"/>
                </a:cxn>
                <a:cxn ang="0">
                  <a:pos x="679" y="407"/>
                </a:cxn>
                <a:cxn ang="0">
                  <a:pos x="604" y="530"/>
                </a:cxn>
                <a:cxn ang="0">
                  <a:pos x="631" y="596"/>
                </a:cxn>
                <a:cxn ang="0">
                  <a:pos x="712" y="647"/>
                </a:cxn>
                <a:cxn ang="0">
                  <a:pos x="730" y="719"/>
                </a:cxn>
                <a:cxn ang="0">
                  <a:pos x="787" y="728"/>
                </a:cxn>
                <a:cxn ang="0">
                  <a:pos x="829" y="638"/>
                </a:cxn>
                <a:cxn ang="0">
                  <a:pos x="859" y="524"/>
                </a:cxn>
                <a:cxn ang="0">
                  <a:pos x="859" y="455"/>
                </a:cxn>
                <a:cxn ang="0">
                  <a:pos x="916" y="515"/>
                </a:cxn>
                <a:cxn ang="0">
                  <a:pos x="940" y="542"/>
                </a:cxn>
                <a:cxn ang="0">
                  <a:pos x="955" y="602"/>
                </a:cxn>
                <a:cxn ang="0">
                  <a:pos x="1027" y="635"/>
                </a:cxn>
                <a:cxn ang="0">
                  <a:pos x="1081" y="734"/>
                </a:cxn>
                <a:cxn ang="0">
                  <a:pos x="1018" y="803"/>
                </a:cxn>
                <a:cxn ang="0">
                  <a:pos x="946" y="836"/>
                </a:cxn>
                <a:cxn ang="0">
                  <a:pos x="922" y="902"/>
                </a:cxn>
                <a:cxn ang="0">
                  <a:pos x="886" y="887"/>
                </a:cxn>
                <a:cxn ang="0">
                  <a:pos x="859" y="851"/>
                </a:cxn>
                <a:cxn ang="0">
                  <a:pos x="787" y="908"/>
                </a:cxn>
                <a:cxn ang="0">
                  <a:pos x="715" y="911"/>
                </a:cxn>
                <a:cxn ang="0">
                  <a:pos x="523" y="803"/>
                </a:cxn>
                <a:cxn ang="0">
                  <a:pos x="376" y="785"/>
                </a:cxn>
                <a:cxn ang="0">
                  <a:pos x="163" y="767"/>
                </a:cxn>
                <a:cxn ang="0">
                  <a:pos x="85" y="683"/>
                </a:cxn>
                <a:cxn ang="0">
                  <a:pos x="67" y="596"/>
                </a:cxn>
                <a:cxn ang="0">
                  <a:pos x="67" y="491"/>
                </a:cxn>
                <a:cxn ang="0">
                  <a:pos x="73" y="419"/>
                </a:cxn>
                <a:cxn ang="0">
                  <a:pos x="46" y="415"/>
                </a:cxn>
                <a:cxn ang="0">
                  <a:pos x="43" y="557"/>
                </a:cxn>
                <a:cxn ang="0">
                  <a:pos x="30" y="515"/>
                </a:cxn>
                <a:cxn ang="0">
                  <a:pos x="28" y="380"/>
                </a:cxn>
                <a:cxn ang="0">
                  <a:pos x="37" y="284"/>
                </a:cxn>
                <a:cxn ang="0">
                  <a:pos x="181" y="5"/>
                </a:cxn>
              </a:cxnLst>
              <a:rect l="0" t="0" r="r" b="b"/>
              <a:pathLst>
                <a:path w="1084" h="947">
                  <a:moveTo>
                    <a:pt x="181" y="5"/>
                  </a:moveTo>
                  <a:cubicBezTo>
                    <a:pt x="199" y="0"/>
                    <a:pt x="232" y="85"/>
                    <a:pt x="244" y="92"/>
                  </a:cubicBezTo>
                  <a:cubicBezTo>
                    <a:pt x="256" y="99"/>
                    <a:pt x="247" y="53"/>
                    <a:pt x="250" y="50"/>
                  </a:cubicBezTo>
                  <a:cubicBezTo>
                    <a:pt x="253" y="47"/>
                    <a:pt x="255" y="77"/>
                    <a:pt x="262" y="74"/>
                  </a:cubicBezTo>
                  <a:cubicBezTo>
                    <a:pt x="269" y="71"/>
                    <a:pt x="287" y="37"/>
                    <a:pt x="292" y="35"/>
                  </a:cubicBezTo>
                  <a:cubicBezTo>
                    <a:pt x="297" y="33"/>
                    <a:pt x="292" y="52"/>
                    <a:pt x="295" y="59"/>
                  </a:cubicBezTo>
                  <a:cubicBezTo>
                    <a:pt x="298" y="66"/>
                    <a:pt x="303" y="78"/>
                    <a:pt x="313" y="77"/>
                  </a:cubicBezTo>
                  <a:cubicBezTo>
                    <a:pt x="323" y="76"/>
                    <a:pt x="346" y="51"/>
                    <a:pt x="355" y="53"/>
                  </a:cubicBezTo>
                  <a:cubicBezTo>
                    <a:pt x="364" y="55"/>
                    <a:pt x="362" y="86"/>
                    <a:pt x="367" y="89"/>
                  </a:cubicBezTo>
                  <a:cubicBezTo>
                    <a:pt x="372" y="92"/>
                    <a:pt x="379" y="65"/>
                    <a:pt x="388" y="71"/>
                  </a:cubicBezTo>
                  <a:cubicBezTo>
                    <a:pt x="397" y="77"/>
                    <a:pt x="412" y="114"/>
                    <a:pt x="424" y="128"/>
                  </a:cubicBezTo>
                  <a:cubicBezTo>
                    <a:pt x="436" y="142"/>
                    <a:pt x="451" y="151"/>
                    <a:pt x="460" y="155"/>
                  </a:cubicBezTo>
                  <a:cubicBezTo>
                    <a:pt x="469" y="159"/>
                    <a:pt x="477" y="152"/>
                    <a:pt x="478" y="155"/>
                  </a:cubicBezTo>
                  <a:cubicBezTo>
                    <a:pt x="479" y="158"/>
                    <a:pt x="473" y="170"/>
                    <a:pt x="466" y="173"/>
                  </a:cubicBezTo>
                  <a:cubicBezTo>
                    <a:pt x="459" y="176"/>
                    <a:pt x="436" y="171"/>
                    <a:pt x="436" y="176"/>
                  </a:cubicBezTo>
                  <a:cubicBezTo>
                    <a:pt x="436" y="181"/>
                    <a:pt x="449" y="198"/>
                    <a:pt x="463" y="203"/>
                  </a:cubicBezTo>
                  <a:cubicBezTo>
                    <a:pt x="477" y="208"/>
                    <a:pt x="506" y="200"/>
                    <a:pt x="520" y="206"/>
                  </a:cubicBezTo>
                  <a:cubicBezTo>
                    <a:pt x="534" y="212"/>
                    <a:pt x="542" y="244"/>
                    <a:pt x="547" y="242"/>
                  </a:cubicBezTo>
                  <a:cubicBezTo>
                    <a:pt x="552" y="240"/>
                    <a:pt x="548" y="201"/>
                    <a:pt x="553" y="194"/>
                  </a:cubicBezTo>
                  <a:cubicBezTo>
                    <a:pt x="558" y="187"/>
                    <a:pt x="569" y="188"/>
                    <a:pt x="580" y="197"/>
                  </a:cubicBezTo>
                  <a:cubicBezTo>
                    <a:pt x="591" y="206"/>
                    <a:pt x="607" y="241"/>
                    <a:pt x="622" y="248"/>
                  </a:cubicBezTo>
                  <a:cubicBezTo>
                    <a:pt x="637" y="255"/>
                    <a:pt x="656" y="227"/>
                    <a:pt x="670" y="236"/>
                  </a:cubicBezTo>
                  <a:cubicBezTo>
                    <a:pt x="684" y="245"/>
                    <a:pt x="696" y="287"/>
                    <a:pt x="709" y="305"/>
                  </a:cubicBezTo>
                  <a:cubicBezTo>
                    <a:pt x="722" y="323"/>
                    <a:pt x="745" y="333"/>
                    <a:pt x="751" y="347"/>
                  </a:cubicBezTo>
                  <a:cubicBezTo>
                    <a:pt x="757" y="361"/>
                    <a:pt x="755" y="386"/>
                    <a:pt x="748" y="389"/>
                  </a:cubicBezTo>
                  <a:cubicBezTo>
                    <a:pt x="741" y="392"/>
                    <a:pt x="713" y="367"/>
                    <a:pt x="706" y="368"/>
                  </a:cubicBezTo>
                  <a:cubicBezTo>
                    <a:pt x="699" y="369"/>
                    <a:pt x="712" y="399"/>
                    <a:pt x="703" y="398"/>
                  </a:cubicBezTo>
                  <a:cubicBezTo>
                    <a:pt x="694" y="397"/>
                    <a:pt x="661" y="363"/>
                    <a:pt x="649" y="359"/>
                  </a:cubicBezTo>
                  <a:cubicBezTo>
                    <a:pt x="637" y="355"/>
                    <a:pt x="626" y="363"/>
                    <a:pt x="631" y="371"/>
                  </a:cubicBezTo>
                  <a:cubicBezTo>
                    <a:pt x="636" y="379"/>
                    <a:pt x="682" y="389"/>
                    <a:pt x="679" y="407"/>
                  </a:cubicBezTo>
                  <a:cubicBezTo>
                    <a:pt x="676" y="425"/>
                    <a:pt x="622" y="462"/>
                    <a:pt x="610" y="482"/>
                  </a:cubicBezTo>
                  <a:cubicBezTo>
                    <a:pt x="598" y="502"/>
                    <a:pt x="602" y="515"/>
                    <a:pt x="604" y="530"/>
                  </a:cubicBezTo>
                  <a:cubicBezTo>
                    <a:pt x="606" y="545"/>
                    <a:pt x="618" y="564"/>
                    <a:pt x="622" y="575"/>
                  </a:cubicBezTo>
                  <a:cubicBezTo>
                    <a:pt x="626" y="586"/>
                    <a:pt x="622" y="590"/>
                    <a:pt x="631" y="596"/>
                  </a:cubicBezTo>
                  <a:cubicBezTo>
                    <a:pt x="640" y="602"/>
                    <a:pt x="663" y="606"/>
                    <a:pt x="676" y="614"/>
                  </a:cubicBezTo>
                  <a:cubicBezTo>
                    <a:pt x="689" y="622"/>
                    <a:pt x="702" y="638"/>
                    <a:pt x="712" y="647"/>
                  </a:cubicBezTo>
                  <a:cubicBezTo>
                    <a:pt x="722" y="656"/>
                    <a:pt x="733" y="656"/>
                    <a:pt x="736" y="668"/>
                  </a:cubicBezTo>
                  <a:cubicBezTo>
                    <a:pt x="739" y="680"/>
                    <a:pt x="728" y="703"/>
                    <a:pt x="730" y="719"/>
                  </a:cubicBezTo>
                  <a:cubicBezTo>
                    <a:pt x="732" y="735"/>
                    <a:pt x="739" y="763"/>
                    <a:pt x="748" y="764"/>
                  </a:cubicBezTo>
                  <a:cubicBezTo>
                    <a:pt x="757" y="765"/>
                    <a:pt x="781" y="743"/>
                    <a:pt x="787" y="728"/>
                  </a:cubicBezTo>
                  <a:cubicBezTo>
                    <a:pt x="793" y="713"/>
                    <a:pt x="777" y="686"/>
                    <a:pt x="784" y="671"/>
                  </a:cubicBezTo>
                  <a:cubicBezTo>
                    <a:pt x="791" y="656"/>
                    <a:pt x="822" y="657"/>
                    <a:pt x="829" y="638"/>
                  </a:cubicBezTo>
                  <a:cubicBezTo>
                    <a:pt x="836" y="619"/>
                    <a:pt x="821" y="576"/>
                    <a:pt x="826" y="557"/>
                  </a:cubicBezTo>
                  <a:cubicBezTo>
                    <a:pt x="831" y="538"/>
                    <a:pt x="853" y="537"/>
                    <a:pt x="859" y="524"/>
                  </a:cubicBezTo>
                  <a:cubicBezTo>
                    <a:pt x="865" y="511"/>
                    <a:pt x="862" y="493"/>
                    <a:pt x="862" y="482"/>
                  </a:cubicBezTo>
                  <a:cubicBezTo>
                    <a:pt x="862" y="471"/>
                    <a:pt x="851" y="455"/>
                    <a:pt x="859" y="455"/>
                  </a:cubicBezTo>
                  <a:cubicBezTo>
                    <a:pt x="867" y="455"/>
                    <a:pt x="901" y="469"/>
                    <a:pt x="910" y="479"/>
                  </a:cubicBezTo>
                  <a:cubicBezTo>
                    <a:pt x="919" y="489"/>
                    <a:pt x="911" y="512"/>
                    <a:pt x="916" y="515"/>
                  </a:cubicBezTo>
                  <a:cubicBezTo>
                    <a:pt x="921" y="518"/>
                    <a:pt x="939" y="495"/>
                    <a:pt x="943" y="500"/>
                  </a:cubicBezTo>
                  <a:cubicBezTo>
                    <a:pt x="947" y="505"/>
                    <a:pt x="943" y="532"/>
                    <a:pt x="940" y="542"/>
                  </a:cubicBezTo>
                  <a:cubicBezTo>
                    <a:pt x="937" y="552"/>
                    <a:pt x="922" y="553"/>
                    <a:pt x="925" y="563"/>
                  </a:cubicBezTo>
                  <a:cubicBezTo>
                    <a:pt x="928" y="573"/>
                    <a:pt x="941" y="603"/>
                    <a:pt x="955" y="602"/>
                  </a:cubicBezTo>
                  <a:cubicBezTo>
                    <a:pt x="969" y="601"/>
                    <a:pt x="997" y="551"/>
                    <a:pt x="1009" y="557"/>
                  </a:cubicBezTo>
                  <a:cubicBezTo>
                    <a:pt x="1021" y="563"/>
                    <a:pt x="1026" y="618"/>
                    <a:pt x="1027" y="635"/>
                  </a:cubicBezTo>
                  <a:cubicBezTo>
                    <a:pt x="1028" y="652"/>
                    <a:pt x="1009" y="645"/>
                    <a:pt x="1018" y="662"/>
                  </a:cubicBezTo>
                  <a:cubicBezTo>
                    <a:pt x="1027" y="679"/>
                    <a:pt x="1078" y="715"/>
                    <a:pt x="1081" y="734"/>
                  </a:cubicBezTo>
                  <a:cubicBezTo>
                    <a:pt x="1084" y="753"/>
                    <a:pt x="1049" y="765"/>
                    <a:pt x="1039" y="776"/>
                  </a:cubicBezTo>
                  <a:cubicBezTo>
                    <a:pt x="1029" y="787"/>
                    <a:pt x="1028" y="796"/>
                    <a:pt x="1018" y="803"/>
                  </a:cubicBezTo>
                  <a:cubicBezTo>
                    <a:pt x="1008" y="810"/>
                    <a:pt x="988" y="812"/>
                    <a:pt x="976" y="818"/>
                  </a:cubicBezTo>
                  <a:cubicBezTo>
                    <a:pt x="964" y="824"/>
                    <a:pt x="954" y="827"/>
                    <a:pt x="946" y="836"/>
                  </a:cubicBezTo>
                  <a:cubicBezTo>
                    <a:pt x="938" y="845"/>
                    <a:pt x="929" y="864"/>
                    <a:pt x="925" y="875"/>
                  </a:cubicBezTo>
                  <a:cubicBezTo>
                    <a:pt x="921" y="886"/>
                    <a:pt x="925" y="895"/>
                    <a:pt x="922" y="902"/>
                  </a:cubicBezTo>
                  <a:cubicBezTo>
                    <a:pt x="919" y="909"/>
                    <a:pt x="910" y="919"/>
                    <a:pt x="904" y="917"/>
                  </a:cubicBezTo>
                  <a:cubicBezTo>
                    <a:pt x="898" y="915"/>
                    <a:pt x="887" y="898"/>
                    <a:pt x="886" y="887"/>
                  </a:cubicBezTo>
                  <a:cubicBezTo>
                    <a:pt x="885" y="876"/>
                    <a:pt x="902" y="854"/>
                    <a:pt x="898" y="848"/>
                  </a:cubicBezTo>
                  <a:cubicBezTo>
                    <a:pt x="894" y="842"/>
                    <a:pt x="870" y="842"/>
                    <a:pt x="859" y="851"/>
                  </a:cubicBezTo>
                  <a:cubicBezTo>
                    <a:pt x="848" y="860"/>
                    <a:pt x="847" y="890"/>
                    <a:pt x="835" y="899"/>
                  </a:cubicBezTo>
                  <a:cubicBezTo>
                    <a:pt x="823" y="908"/>
                    <a:pt x="803" y="900"/>
                    <a:pt x="787" y="908"/>
                  </a:cubicBezTo>
                  <a:cubicBezTo>
                    <a:pt x="771" y="916"/>
                    <a:pt x="751" y="947"/>
                    <a:pt x="739" y="947"/>
                  </a:cubicBezTo>
                  <a:cubicBezTo>
                    <a:pt x="727" y="947"/>
                    <a:pt x="731" y="925"/>
                    <a:pt x="715" y="911"/>
                  </a:cubicBezTo>
                  <a:cubicBezTo>
                    <a:pt x="699" y="897"/>
                    <a:pt x="675" y="881"/>
                    <a:pt x="643" y="863"/>
                  </a:cubicBezTo>
                  <a:cubicBezTo>
                    <a:pt x="611" y="845"/>
                    <a:pt x="549" y="816"/>
                    <a:pt x="523" y="803"/>
                  </a:cubicBezTo>
                  <a:cubicBezTo>
                    <a:pt x="497" y="790"/>
                    <a:pt x="508" y="788"/>
                    <a:pt x="484" y="785"/>
                  </a:cubicBezTo>
                  <a:cubicBezTo>
                    <a:pt x="460" y="782"/>
                    <a:pt x="412" y="788"/>
                    <a:pt x="376" y="785"/>
                  </a:cubicBezTo>
                  <a:cubicBezTo>
                    <a:pt x="340" y="782"/>
                    <a:pt x="300" y="770"/>
                    <a:pt x="265" y="767"/>
                  </a:cubicBezTo>
                  <a:cubicBezTo>
                    <a:pt x="230" y="764"/>
                    <a:pt x="189" y="770"/>
                    <a:pt x="163" y="767"/>
                  </a:cubicBezTo>
                  <a:cubicBezTo>
                    <a:pt x="137" y="764"/>
                    <a:pt x="122" y="763"/>
                    <a:pt x="109" y="749"/>
                  </a:cubicBezTo>
                  <a:cubicBezTo>
                    <a:pt x="96" y="735"/>
                    <a:pt x="86" y="703"/>
                    <a:pt x="85" y="683"/>
                  </a:cubicBezTo>
                  <a:cubicBezTo>
                    <a:pt x="84" y="663"/>
                    <a:pt x="103" y="643"/>
                    <a:pt x="100" y="629"/>
                  </a:cubicBezTo>
                  <a:cubicBezTo>
                    <a:pt x="97" y="615"/>
                    <a:pt x="68" y="612"/>
                    <a:pt x="67" y="596"/>
                  </a:cubicBezTo>
                  <a:cubicBezTo>
                    <a:pt x="66" y="580"/>
                    <a:pt x="94" y="550"/>
                    <a:pt x="94" y="533"/>
                  </a:cubicBezTo>
                  <a:cubicBezTo>
                    <a:pt x="94" y="516"/>
                    <a:pt x="67" y="504"/>
                    <a:pt x="67" y="491"/>
                  </a:cubicBezTo>
                  <a:cubicBezTo>
                    <a:pt x="67" y="478"/>
                    <a:pt x="96" y="464"/>
                    <a:pt x="97" y="452"/>
                  </a:cubicBezTo>
                  <a:cubicBezTo>
                    <a:pt x="98" y="440"/>
                    <a:pt x="78" y="437"/>
                    <a:pt x="73" y="419"/>
                  </a:cubicBezTo>
                  <a:cubicBezTo>
                    <a:pt x="68" y="401"/>
                    <a:pt x="71" y="342"/>
                    <a:pt x="67" y="341"/>
                  </a:cubicBezTo>
                  <a:cubicBezTo>
                    <a:pt x="63" y="340"/>
                    <a:pt x="49" y="388"/>
                    <a:pt x="46" y="415"/>
                  </a:cubicBezTo>
                  <a:cubicBezTo>
                    <a:pt x="43" y="442"/>
                    <a:pt x="48" y="479"/>
                    <a:pt x="48" y="503"/>
                  </a:cubicBezTo>
                  <a:cubicBezTo>
                    <a:pt x="48" y="527"/>
                    <a:pt x="47" y="539"/>
                    <a:pt x="43" y="557"/>
                  </a:cubicBezTo>
                  <a:cubicBezTo>
                    <a:pt x="39" y="575"/>
                    <a:pt x="26" y="617"/>
                    <a:pt x="24" y="610"/>
                  </a:cubicBezTo>
                  <a:cubicBezTo>
                    <a:pt x="22" y="603"/>
                    <a:pt x="30" y="542"/>
                    <a:pt x="30" y="515"/>
                  </a:cubicBezTo>
                  <a:cubicBezTo>
                    <a:pt x="30" y="488"/>
                    <a:pt x="25" y="470"/>
                    <a:pt x="25" y="448"/>
                  </a:cubicBezTo>
                  <a:cubicBezTo>
                    <a:pt x="25" y="426"/>
                    <a:pt x="32" y="394"/>
                    <a:pt x="28" y="380"/>
                  </a:cubicBezTo>
                  <a:cubicBezTo>
                    <a:pt x="24" y="366"/>
                    <a:pt x="0" y="378"/>
                    <a:pt x="1" y="362"/>
                  </a:cubicBezTo>
                  <a:cubicBezTo>
                    <a:pt x="2" y="346"/>
                    <a:pt x="23" y="319"/>
                    <a:pt x="37" y="284"/>
                  </a:cubicBezTo>
                  <a:cubicBezTo>
                    <a:pt x="51" y="249"/>
                    <a:pt x="61" y="195"/>
                    <a:pt x="85" y="149"/>
                  </a:cubicBezTo>
                  <a:cubicBezTo>
                    <a:pt x="109" y="103"/>
                    <a:pt x="161" y="35"/>
                    <a:pt x="181" y="5"/>
                  </a:cubicBezTo>
                  <a:close/>
                </a:path>
              </a:pathLst>
            </a:custGeom>
            <a:grpFill/>
            <a:ln w="12700" cap="flat" cmpd="sng">
              <a:noFill/>
              <a:prstDash val="solid"/>
              <a:round/>
              <a:headEnd type="none" w="med" len="med"/>
              <a:tailEnd type="none" w="med" len="med"/>
            </a:ln>
            <a:effectLst/>
          </p:spPr>
          <p:txBody>
            <a:bodyPr wrap="none" anchor="ctr"/>
            <a:lstStyle/>
            <a:p>
              <a:pPr algn="ctr" eaLnBrk="0" fontAlgn="base" hangingPunct="0">
                <a:spcBef>
                  <a:spcPct val="0"/>
                </a:spcBef>
                <a:spcAft>
                  <a:spcPct val="0"/>
                </a:spcAft>
              </a:pPr>
              <a:endParaRPr lang="en-GB" sz="2400" dirty="0">
                <a:solidFill>
                  <a:srgbClr val="000000"/>
                </a:solidFill>
              </a:endParaRPr>
            </a:p>
          </p:txBody>
        </p:sp>
        <p:sp>
          <p:nvSpPr>
            <p:cNvPr id="735" name="Freeform 796"/>
            <p:cNvSpPr>
              <a:spLocks/>
            </p:cNvSpPr>
            <p:nvPr/>
          </p:nvSpPr>
          <p:spPr bwMode="ltGray">
            <a:xfrm>
              <a:off x="4752849" y="4289845"/>
              <a:ext cx="402363" cy="459711"/>
            </a:xfrm>
            <a:custGeom>
              <a:avLst/>
              <a:gdLst/>
              <a:ahLst/>
              <a:cxnLst>
                <a:cxn ang="0">
                  <a:pos x="107" y="0"/>
                </a:cxn>
                <a:cxn ang="0">
                  <a:pos x="111" y="0"/>
                </a:cxn>
                <a:cxn ang="0">
                  <a:pos x="121" y="12"/>
                </a:cxn>
                <a:cxn ang="0">
                  <a:pos x="122" y="21"/>
                </a:cxn>
                <a:cxn ang="0">
                  <a:pos x="124" y="25"/>
                </a:cxn>
                <a:cxn ang="0">
                  <a:pos x="126" y="37"/>
                </a:cxn>
                <a:cxn ang="0">
                  <a:pos x="130" y="45"/>
                </a:cxn>
                <a:cxn ang="0">
                  <a:pos x="132" y="52"/>
                </a:cxn>
                <a:cxn ang="0">
                  <a:pos x="132" y="56"/>
                </a:cxn>
                <a:cxn ang="0">
                  <a:pos x="132" y="52"/>
                </a:cxn>
                <a:cxn ang="0">
                  <a:pos x="140" y="54"/>
                </a:cxn>
                <a:cxn ang="0">
                  <a:pos x="142" y="62"/>
                </a:cxn>
                <a:cxn ang="0">
                  <a:pos x="148" y="60"/>
                </a:cxn>
                <a:cxn ang="0">
                  <a:pos x="157" y="64"/>
                </a:cxn>
                <a:cxn ang="0">
                  <a:pos x="161" y="68"/>
                </a:cxn>
                <a:cxn ang="0">
                  <a:pos x="165" y="72"/>
                </a:cxn>
                <a:cxn ang="0">
                  <a:pos x="167" y="80"/>
                </a:cxn>
                <a:cxn ang="0">
                  <a:pos x="171" y="84"/>
                </a:cxn>
                <a:cxn ang="0">
                  <a:pos x="181" y="91"/>
                </a:cxn>
                <a:cxn ang="0">
                  <a:pos x="194" y="101"/>
                </a:cxn>
                <a:cxn ang="0">
                  <a:pos x="185" y="105"/>
                </a:cxn>
                <a:cxn ang="0">
                  <a:pos x="175" y="113"/>
                </a:cxn>
                <a:cxn ang="0">
                  <a:pos x="169" y="122"/>
                </a:cxn>
                <a:cxn ang="0">
                  <a:pos x="169" y="132"/>
                </a:cxn>
                <a:cxn ang="0">
                  <a:pos x="177" y="132"/>
                </a:cxn>
                <a:cxn ang="0">
                  <a:pos x="185" y="134"/>
                </a:cxn>
                <a:cxn ang="0">
                  <a:pos x="192" y="136"/>
                </a:cxn>
                <a:cxn ang="0">
                  <a:pos x="189" y="140"/>
                </a:cxn>
                <a:cxn ang="0">
                  <a:pos x="191" y="148"/>
                </a:cxn>
                <a:cxn ang="0">
                  <a:pos x="198" y="161"/>
                </a:cxn>
                <a:cxn ang="0">
                  <a:pos x="202" y="165"/>
                </a:cxn>
                <a:cxn ang="0">
                  <a:pos x="214" y="173"/>
                </a:cxn>
                <a:cxn ang="0">
                  <a:pos x="241" y="183"/>
                </a:cxn>
                <a:cxn ang="0">
                  <a:pos x="262" y="188"/>
                </a:cxn>
                <a:cxn ang="0">
                  <a:pos x="278" y="190"/>
                </a:cxn>
                <a:cxn ang="0">
                  <a:pos x="227" y="243"/>
                </a:cxn>
                <a:cxn ang="0">
                  <a:pos x="210" y="245"/>
                </a:cxn>
                <a:cxn ang="0">
                  <a:pos x="204" y="247"/>
                </a:cxn>
                <a:cxn ang="0">
                  <a:pos x="200" y="251"/>
                </a:cxn>
                <a:cxn ang="0">
                  <a:pos x="194" y="256"/>
                </a:cxn>
                <a:cxn ang="0">
                  <a:pos x="179" y="256"/>
                </a:cxn>
                <a:cxn ang="0">
                  <a:pos x="171" y="254"/>
                </a:cxn>
                <a:cxn ang="0">
                  <a:pos x="169" y="260"/>
                </a:cxn>
                <a:cxn ang="0">
                  <a:pos x="140" y="256"/>
                </a:cxn>
                <a:cxn ang="0">
                  <a:pos x="132" y="262"/>
                </a:cxn>
                <a:cxn ang="0">
                  <a:pos x="132" y="266"/>
                </a:cxn>
                <a:cxn ang="0">
                  <a:pos x="128" y="270"/>
                </a:cxn>
                <a:cxn ang="0">
                  <a:pos x="115" y="266"/>
                </a:cxn>
                <a:cxn ang="0">
                  <a:pos x="107" y="266"/>
                </a:cxn>
                <a:cxn ang="0">
                  <a:pos x="107" y="264"/>
                </a:cxn>
                <a:cxn ang="0">
                  <a:pos x="103" y="256"/>
                </a:cxn>
                <a:cxn ang="0">
                  <a:pos x="89" y="247"/>
                </a:cxn>
                <a:cxn ang="0">
                  <a:pos x="84" y="245"/>
                </a:cxn>
                <a:cxn ang="0">
                  <a:pos x="72" y="243"/>
                </a:cxn>
                <a:cxn ang="0">
                  <a:pos x="62" y="241"/>
                </a:cxn>
                <a:cxn ang="0">
                  <a:pos x="51" y="225"/>
                </a:cxn>
                <a:cxn ang="0">
                  <a:pos x="0" y="181"/>
                </a:cxn>
                <a:cxn ang="0">
                  <a:pos x="86" y="19"/>
                </a:cxn>
                <a:cxn ang="0">
                  <a:pos x="107" y="0"/>
                </a:cxn>
              </a:cxnLst>
              <a:rect l="0" t="0" r="r" b="b"/>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36" name="Freeform 797"/>
            <p:cNvSpPr>
              <a:spLocks/>
            </p:cNvSpPr>
            <p:nvPr/>
          </p:nvSpPr>
          <p:spPr bwMode="ltGray">
            <a:xfrm>
              <a:off x="5090081" y="3555790"/>
              <a:ext cx="486309" cy="538307"/>
            </a:xfrm>
            <a:custGeom>
              <a:avLst/>
              <a:gdLst/>
              <a:ahLst/>
              <a:cxnLst>
                <a:cxn ang="0">
                  <a:pos x="294" y="316"/>
                </a:cxn>
                <a:cxn ang="0">
                  <a:pos x="270" y="312"/>
                </a:cxn>
                <a:cxn ang="0">
                  <a:pos x="248" y="308"/>
                </a:cxn>
                <a:cxn ang="0">
                  <a:pos x="234" y="304"/>
                </a:cxn>
                <a:cxn ang="0">
                  <a:pos x="222" y="302"/>
                </a:cxn>
                <a:cxn ang="0">
                  <a:pos x="214" y="282"/>
                </a:cxn>
                <a:cxn ang="0">
                  <a:pos x="210" y="272"/>
                </a:cxn>
                <a:cxn ang="0">
                  <a:pos x="184" y="274"/>
                </a:cxn>
                <a:cxn ang="0">
                  <a:pos x="166" y="274"/>
                </a:cxn>
                <a:cxn ang="0">
                  <a:pos x="142" y="262"/>
                </a:cxn>
                <a:cxn ang="0">
                  <a:pos x="130" y="250"/>
                </a:cxn>
                <a:cxn ang="0">
                  <a:pos x="108" y="226"/>
                </a:cxn>
                <a:cxn ang="0">
                  <a:pos x="92" y="202"/>
                </a:cxn>
                <a:cxn ang="0">
                  <a:pos x="70" y="194"/>
                </a:cxn>
                <a:cxn ang="0">
                  <a:pos x="64" y="184"/>
                </a:cxn>
                <a:cxn ang="0">
                  <a:pos x="62" y="164"/>
                </a:cxn>
                <a:cxn ang="0">
                  <a:pos x="50" y="148"/>
                </a:cxn>
                <a:cxn ang="0">
                  <a:pos x="34" y="130"/>
                </a:cxn>
                <a:cxn ang="0">
                  <a:pos x="26" y="122"/>
                </a:cxn>
                <a:cxn ang="0">
                  <a:pos x="28" y="110"/>
                </a:cxn>
                <a:cxn ang="0">
                  <a:pos x="38" y="84"/>
                </a:cxn>
                <a:cxn ang="0">
                  <a:pos x="12" y="68"/>
                </a:cxn>
                <a:cxn ang="0">
                  <a:pos x="6" y="48"/>
                </a:cxn>
                <a:cxn ang="0">
                  <a:pos x="2" y="46"/>
                </a:cxn>
                <a:cxn ang="0">
                  <a:pos x="2" y="30"/>
                </a:cxn>
                <a:cxn ang="0">
                  <a:pos x="0" y="10"/>
                </a:cxn>
                <a:cxn ang="0">
                  <a:pos x="10" y="0"/>
                </a:cxn>
                <a:cxn ang="0">
                  <a:pos x="24" y="18"/>
                </a:cxn>
                <a:cxn ang="0">
                  <a:pos x="54" y="16"/>
                </a:cxn>
                <a:cxn ang="0">
                  <a:pos x="70" y="20"/>
                </a:cxn>
                <a:cxn ang="0">
                  <a:pos x="70" y="34"/>
                </a:cxn>
                <a:cxn ang="0">
                  <a:pos x="80" y="54"/>
                </a:cxn>
                <a:cxn ang="0">
                  <a:pos x="106" y="66"/>
                </a:cxn>
                <a:cxn ang="0">
                  <a:pos x="132" y="78"/>
                </a:cxn>
                <a:cxn ang="0">
                  <a:pos x="166" y="80"/>
                </a:cxn>
                <a:cxn ang="0">
                  <a:pos x="176" y="64"/>
                </a:cxn>
                <a:cxn ang="0">
                  <a:pos x="182" y="52"/>
                </a:cxn>
                <a:cxn ang="0">
                  <a:pos x="204" y="52"/>
                </a:cxn>
                <a:cxn ang="0">
                  <a:pos x="226" y="52"/>
                </a:cxn>
                <a:cxn ang="0">
                  <a:pos x="244" y="62"/>
                </a:cxn>
                <a:cxn ang="0">
                  <a:pos x="254" y="74"/>
                </a:cxn>
                <a:cxn ang="0">
                  <a:pos x="266" y="86"/>
                </a:cxn>
                <a:cxn ang="0">
                  <a:pos x="282" y="96"/>
                </a:cxn>
                <a:cxn ang="0">
                  <a:pos x="312" y="216"/>
                </a:cxn>
                <a:cxn ang="0">
                  <a:pos x="300" y="310"/>
                </a:cxn>
              </a:cxnLst>
              <a:rect l="0" t="0" r="r" b="b"/>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37" name="Freeform 798"/>
            <p:cNvSpPr>
              <a:spLocks/>
            </p:cNvSpPr>
            <p:nvPr/>
          </p:nvSpPr>
          <p:spPr bwMode="ltGray">
            <a:xfrm>
              <a:off x="5483760" y="3655147"/>
              <a:ext cx="295259" cy="336626"/>
            </a:xfrm>
            <a:custGeom>
              <a:avLst/>
              <a:gdLst/>
              <a:ahLst/>
              <a:cxnLst>
                <a:cxn ang="0">
                  <a:pos x="10" y="178"/>
                </a:cxn>
                <a:cxn ang="0">
                  <a:pos x="4" y="168"/>
                </a:cxn>
                <a:cxn ang="0">
                  <a:pos x="18" y="152"/>
                </a:cxn>
                <a:cxn ang="0">
                  <a:pos x="20" y="148"/>
                </a:cxn>
                <a:cxn ang="0">
                  <a:pos x="18" y="136"/>
                </a:cxn>
                <a:cxn ang="0">
                  <a:pos x="12" y="130"/>
                </a:cxn>
                <a:cxn ang="0">
                  <a:pos x="8" y="130"/>
                </a:cxn>
                <a:cxn ang="0">
                  <a:pos x="4" y="134"/>
                </a:cxn>
                <a:cxn ang="0">
                  <a:pos x="4" y="116"/>
                </a:cxn>
                <a:cxn ang="0">
                  <a:pos x="2" y="100"/>
                </a:cxn>
                <a:cxn ang="0">
                  <a:pos x="6" y="94"/>
                </a:cxn>
                <a:cxn ang="0">
                  <a:pos x="0" y="88"/>
                </a:cxn>
                <a:cxn ang="0">
                  <a:pos x="0" y="66"/>
                </a:cxn>
                <a:cxn ang="0">
                  <a:pos x="6" y="62"/>
                </a:cxn>
                <a:cxn ang="0">
                  <a:pos x="8" y="52"/>
                </a:cxn>
                <a:cxn ang="0">
                  <a:pos x="20" y="52"/>
                </a:cxn>
                <a:cxn ang="0">
                  <a:pos x="28" y="54"/>
                </a:cxn>
                <a:cxn ang="0">
                  <a:pos x="30" y="58"/>
                </a:cxn>
                <a:cxn ang="0">
                  <a:pos x="40" y="60"/>
                </a:cxn>
                <a:cxn ang="0">
                  <a:pos x="42" y="50"/>
                </a:cxn>
                <a:cxn ang="0">
                  <a:pos x="58" y="44"/>
                </a:cxn>
                <a:cxn ang="0">
                  <a:pos x="66" y="32"/>
                </a:cxn>
                <a:cxn ang="0">
                  <a:pos x="70" y="28"/>
                </a:cxn>
                <a:cxn ang="0">
                  <a:pos x="68" y="22"/>
                </a:cxn>
                <a:cxn ang="0">
                  <a:pos x="72" y="20"/>
                </a:cxn>
                <a:cxn ang="0">
                  <a:pos x="80" y="18"/>
                </a:cxn>
                <a:cxn ang="0">
                  <a:pos x="92" y="20"/>
                </a:cxn>
                <a:cxn ang="0">
                  <a:pos x="108" y="20"/>
                </a:cxn>
                <a:cxn ang="0">
                  <a:pos x="108" y="24"/>
                </a:cxn>
                <a:cxn ang="0">
                  <a:pos x="118" y="22"/>
                </a:cxn>
                <a:cxn ang="0">
                  <a:pos x="122" y="32"/>
                </a:cxn>
                <a:cxn ang="0">
                  <a:pos x="140" y="24"/>
                </a:cxn>
                <a:cxn ang="0">
                  <a:pos x="146" y="20"/>
                </a:cxn>
                <a:cxn ang="0">
                  <a:pos x="156" y="20"/>
                </a:cxn>
                <a:cxn ang="0">
                  <a:pos x="158" y="14"/>
                </a:cxn>
                <a:cxn ang="0">
                  <a:pos x="162" y="8"/>
                </a:cxn>
                <a:cxn ang="0">
                  <a:pos x="164" y="4"/>
                </a:cxn>
                <a:cxn ang="0">
                  <a:pos x="170" y="0"/>
                </a:cxn>
                <a:cxn ang="0">
                  <a:pos x="174" y="6"/>
                </a:cxn>
                <a:cxn ang="0">
                  <a:pos x="176" y="10"/>
                </a:cxn>
                <a:cxn ang="0">
                  <a:pos x="176" y="16"/>
                </a:cxn>
                <a:cxn ang="0">
                  <a:pos x="178" y="18"/>
                </a:cxn>
                <a:cxn ang="0">
                  <a:pos x="178" y="28"/>
                </a:cxn>
                <a:cxn ang="0">
                  <a:pos x="182" y="38"/>
                </a:cxn>
                <a:cxn ang="0">
                  <a:pos x="204" y="36"/>
                </a:cxn>
                <a:cxn ang="0">
                  <a:pos x="156" y="154"/>
                </a:cxn>
                <a:cxn ang="0">
                  <a:pos x="72" y="198"/>
                </a:cxn>
                <a:cxn ang="0">
                  <a:pos x="22" y="188"/>
                </a:cxn>
                <a:cxn ang="0">
                  <a:pos x="10" y="178"/>
                </a:cxn>
              </a:cxnLst>
              <a:rect l="0" t="0" r="r" b="b"/>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sp>
          <p:nvSpPr>
            <p:cNvPr id="738" name="Freeform 799"/>
            <p:cNvSpPr>
              <a:spLocks/>
            </p:cNvSpPr>
            <p:nvPr/>
          </p:nvSpPr>
          <p:spPr bwMode="ltGray">
            <a:xfrm>
              <a:off x="5197185" y="3447536"/>
              <a:ext cx="392232" cy="311417"/>
            </a:xfrm>
            <a:custGeom>
              <a:avLst/>
              <a:gdLst/>
              <a:ahLst/>
              <a:cxnLst>
                <a:cxn ang="0">
                  <a:pos x="268" y="132"/>
                </a:cxn>
                <a:cxn ang="0">
                  <a:pos x="268" y="106"/>
                </a:cxn>
                <a:cxn ang="0">
                  <a:pos x="230" y="94"/>
                </a:cxn>
                <a:cxn ang="0">
                  <a:pos x="202" y="80"/>
                </a:cxn>
                <a:cxn ang="0">
                  <a:pos x="182" y="62"/>
                </a:cxn>
                <a:cxn ang="0">
                  <a:pos x="166" y="40"/>
                </a:cxn>
                <a:cxn ang="0">
                  <a:pos x="142" y="36"/>
                </a:cxn>
                <a:cxn ang="0">
                  <a:pos x="110" y="16"/>
                </a:cxn>
                <a:cxn ang="0">
                  <a:pos x="86" y="16"/>
                </a:cxn>
                <a:cxn ang="0">
                  <a:pos x="68" y="22"/>
                </a:cxn>
                <a:cxn ang="0">
                  <a:pos x="40" y="12"/>
                </a:cxn>
                <a:cxn ang="0">
                  <a:pos x="4" y="0"/>
                </a:cxn>
                <a:cxn ang="0">
                  <a:pos x="18" y="14"/>
                </a:cxn>
                <a:cxn ang="0">
                  <a:pos x="6" y="24"/>
                </a:cxn>
                <a:cxn ang="0">
                  <a:pos x="10" y="62"/>
                </a:cxn>
                <a:cxn ang="0">
                  <a:pos x="6" y="108"/>
                </a:cxn>
                <a:cxn ang="0">
                  <a:pos x="20" y="122"/>
                </a:cxn>
                <a:cxn ang="0">
                  <a:pos x="72" y="144"/>
                </a:cxn>
                <a:cxn ang="0">
                  <a:pos x="88" y="130"/>
                </a:cxn>
                <a:cxn ang="0">
                  <a:pos x="100" y="124"/>
                </a:cxn>
                <a:cxn ang="0">
                  <a:pos x="114" y="116"/>
                </a:cxn>
                <a:cxn ang="0">
                  <a:pos x="128" y="116"/>
                </a:cxn>
                <a:cxn ang="0">
                  <a:pos x="148" y="116"/>
                </a:cxn>
                <a:cxn ang="0">
                  <a:pos x="168" y="126"/>
                </a:cxn>
                <a:cxn ang="0">
                  <a:pos x="178" y="138"/>
                </a:cxn>
                <a:cxn ang="0">
                  <a:pos x="188" y="150"/>
                </a:cxn>
                <a:cxn ang="0">
                  <a:pos x="206" y="158"/>
                </a:cxn>
                <a:cxn ang="0">
                  <a:pos x="226" y="176"/>
                </a:cxn>
                <a:cxn ang="0">
                  <a:pos x="238" y="182"/>
                </a:cxn>
                <a:cxn ang="0">
                  <a:pos x="254" y="166"/>
                </a:cxn>
                <a:cxn ang="0">
                  <a:pos x="268" y="150"/>
                </a:cxn>
                <a:cxn ang="0">
                  <a:pos x="268" y="144"/>
                </a:cxn>
              </a:cxnLst>
              <a:rect l="0" t="0" r="r" b="b"/>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grpFill/>
            <a:ln w="12700" cap="rnd" cmpd="sng">
              <a:noFill/>
              <a:prstDash val="solid"/>
              <a:round/>
              <a:headEnd type="none" w="med" len="med"/>
              <a:tailEnd type="none" w="med" len="med"/>
            </a:ln>
            <a:effectLst/>
          </p:spPr>
          <p:txBody>
            <a:bodyPr/>
            <a:lstStyle/>
            <a:p>
              <a:pPr algn="ctr" eaLnBrk="0" fontAlgn="base" hangingPunct="0">
                <a:spcBef>
                  <a:spcPct val="0"/>
                </a:spcBef>
                <a:spcAft>
                  <a:spcPct val="0"/>
                </a:spcAft>
              </a:pPr>
              <a:endParaRPr lang="en-GB" sz="2400" dirty="0">
                <a:solidFill>
                  <a:srgbClr val="000000"/>
                </a:solidFill>
              </a:endParaRPr>
            </a:p>
          </p:txBody>
        </p:sp>
      </p:grpSp>
    </p:spTree>
    <p:extLst>
      <p:ext uri="{BB962C8B-B14F-4D97-AF65-F5344CB8AC3E}">
        <p14:creationId xmlns:p14="http://schemas.microsoft.com/office/powerpoint/2010/main" val="31123422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5978" y="6113469"/>
            <a:ext cx="2520315" cy="323542"/>
          </a:xfrm>
          <a:prstGeom prst="rect">
            <a:avLst/>
          </a:prstGeom>
        </p:spPr>
        <p:txBody>
          <a:bodyPr/>
          <a:lstStyle/>
          <a:p>
            <a:endParaRPr lang="en-GB">
              <a:solidFill>
                <a:srgbClr val="59BFD2"/>
              </a:solidFill>
            </a:endParaRPr>
          </a:p>
        </p:txBody>
      </p:sp>
      <p:sp>
        <p:nvSpPr>
          <p:cNvPr id="5" name="Footer Placeholder 4"/>
          <p:cNvSpPr>
            <a:spLocks noGrp="1"/>
          </p:cNvSpPr>
          <p:nvPr>
            <p:ph type="ftr" sz="quarter" idx="11"/>
          </p:nvPr>
        </p:nvSpPr>
        <p:spPr>
          <a:xfrm>
            <a:off x="3690461" y="6113469"/>
            <a:ext cx="3420428" cy="323542"/>
          </a:xfrm>
          <a:prstGeom prst="rect">
            <a:avLst/>
          </a:prstGeom>
        </p:spPr>
        <p:txBody>
          <a:bodyPr/>
          <a:lstStyle/>
          <a:p>
            <a:endParaRPr lang="en-GB">
              <a:solidFill>
                <a:srgbClr val="59BFD2"/>
              </a:solidFill>
            </a:endParaRPr>
          </a:p>
        </p:txBody>
      </p:sp>
      <p:sp>
        <p:nvSpPr>
          <p:cNvPr id="6" name="Slide Number Placeholder 5"/>
          <p:cNvSpPr>
            <a:spLocks noGrp="1"/>
          </p:cNvSpPr>
          <p:nvPr>
            <p:ph type="sldNum" sz="quarter" idx="12"/>
          </p:nvPr>
        </p:nvSpPr>
        <p:spPr>
          <a:xfrm>
            <a:off x="8103805" y="6113469"/>
            <a:ext cx="2520315" cy="323542"/>
          </a:xfrm>
          <a:prstGeom prst="rect">
            <a:avLst/>
          </a:prstGeom>
        </p:spPr>
        <p:txBody>
          <a:bodyPr/>
          <a:lstStyle/>
          <a:p>
            <a:fld id="{0B02695E-D3DA-469A-825A-923180020123}" type="slidenum">
              <a:rPr lang="en-GB" smtClean="0">
                <a:solidFill>
                  <a:prstClr val="white"/>
                </a:solidFill>
              </a:rPr>
              <a:pPr/>
              <a:t>‹#›</a:t>
            </a:fld>
            <a:endParaRPr lang="en-GB">
              <a:solidFill>
                <a:prstClr val="white"/>
              </a:solidFill>
            </a:endParaRPr>
          </a:p>
        </p:txBody>
      </p:sp>
      <p:sp>
        <p:nvSpPr>
          <p:cNvPr id="7" name="Title 1"/>
          <p:cNvSpPr>
            <a:spLocks noGrp="1"/>
          </p:cNvSpPr>
          <p:nvPr>
            <p:ph type="title" hasCustomPrompt="1"/>
          </p:nvPr>
        </p:nvSpPr>
        <p:spPr>
          <a:xfrm>
            <a:off x="374738" y="238959"/>
            <a:ext cx="9937911" cy="699117"/>
          </a:xfrm>
        </p:spPr>
        <p:txBody>
          <a:bodyPr>
            <a:normAutofit/>
          </a:bodyPr>
          <a:lstStyle>
            <a:lvl1pPr>
              <a:defRPr sz="2700"/>
            </a:lvl1pPr>
          </a:lstStyle>
          <a:p>
            <a:r>
              <a:rPr lang="en-US" dirty="0" smtClean="0"/>
              <a:t>Click to edit Master title style SINGLE</a:t>
            </a:r>
            <a:endParaRPr lang="en-GB" dirty="0"/>
          </a:p>
        </p:txBody>
      </p:sp>
    </p:spTree>
    <p:extLst>
      <p:ext uri="{BB962C8B-B14F-4D97-AF65-F5344CB8AC3E}">
        <p14:creationId xmlns:p14="http://schemas.microsoft.com/office/powerpoint/2010/main" val="46847829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ftr" sz="quarter" idx="10"/>
          </p:nvPr>
        </p:nvSpPr>
        <p:spPr>
          <a:xfrm>
            <a:off x="3690461" y="6113469"/>
            <a:ext cx="3420428" cy="323542"/>
          </a:xfrm>
          <a:prstGeom prst="rect">
            <a:avLst/>
          </a:prstGeom>
          <a:ln/>
        </p:spPr>
        <p:txBody>
          <a:bodyPr/>
          <a:lstStyle>
            <a:lvl1pPr>
              <a:defRPr/>
            </a:lvl1pPr>
          </a:lstStyle>
          <a:p>
            <a:pPr>
              <a:defRPr/>
            </a:pPr>
            <a:endParaRPr lang="en-GB" dirty="0">
              <a:solidFill>
                <a:srgbClr val="000000"/>
              </a:solidFill>
            </a:endParaRPr>
          </a:p>
        </p:txBody>
      </p:sp>
      <p:sp>
        <p:nvSpPr>
          <p:cNvPr id="5" name="Rectangle 5"/>
          <p:cNvSpPr>
            <a:spLocks noGrp="1" noChangeArrowheads="1"/>
          </p:cNvSpPr>
          <p:nvPr>
            <p:ph type="sldNum" sz="quarter" idx="11"/>
          </p:nvPr>
        </p:nvSpPr>
        <p:spPr>
          <a:xfrm>
            <a:off x="8103805" y="6113469"/>
            <a:ext cx="2520315" cy="323542"/>
          </a:xfrm>
          <a:prstGeom prst="rect">
            <a:avLst/>
          </a:prstGeom>
          <a:ln/>
        </p:spPr>
        <p:txBody>
          <a:bodyPr/>
          <a:lstStyle>
            <a:lvl1pPr>
              <a:defRPr/>
            </a:lvl1pPr>
          </a:lstStyle>
          <a:p>
            <a:pPr>
              <a:defRPr/>
            </a:pPr>
            <a:fld id="{CF4551B5-F275-4BC3-92DA-39A6616093E3}"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933220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518195"/>
            <a:ext cx="2088232" cy="468052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37796757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3731" name="ClientOrEvent"/>
          <p:cNvSpPr>
            <a:spLocks noGrp="1" noChangeArrowheads="1"/>
          </p:cNvSpPr>
          <p:nvPr>
            <p:ph type="subTitle" sz="quarter" idx="1"/>
          </p:nvPr>
        </p:nvSpPr>
        <p:spPr>
          <a:xfrm>
            <a:off x="2160270" y="3056762"/>
            <a:ext cx="7560945" cy="927016"/>
          </a:xfrm>
        </p:spPr>
        <p:txBody>
          <a:bodyPr/>
          <a:lstStyle>
            <a:lvl1pPr marL="0" indent="0">
              <a:buFontTx/>
              <a:buNone/>
              <a:defRPr sz="3200" i="1">
                <a:solidFill>
                  <a:schemeClr val="accent1"/>
                </a:solidFill>
                <a:latin typeface="Times New Roman" pitchFamily="18" charset="0"/>
              </a:defRPr>
            </a:lvl1pPr>
          </a:lstStyle>
          <a:p>
            <a:r>
              <a:rPr lang="en-GB" dirty="0" smtClean="0"/>
              <a:t>Click to edit Master subtitle style</a:t>
            </a:r>
            <a:endParaRPr lang="en-GB" dirty="0"/>
          </a:p>
        </p:txBody>
      </p:sp>
      <p:sp>
        <p:nvSpPr>
          <p:cNvPr id="73730" name="Title"/>
          <p:cNvSpPr>
            <a:spLocks noGrp="1" noChangeArrowheads="1"/>
          </p:cNvSpPr>
          <p:nvPr>
            <p:ph type="ctrTitle"/>
          </p:nvPr>
        </p:nvSpPr>
        <p:spPr>
          <a:xfrm>
            <a:off x="2160270" y="2319651"/>
            <a:ext cx="7562820" cy="718824"/>
          </a:xfrm>
        </p:spPr>
        <p:txBody>
          <a:bodyPr/>
          <a:lstStyle>
            <a:lvl1pPr>
              <a:defRPr sz="4400"/>
            </a:lvl1pPr>
          </a:lstStyle>
          <a:p>
            <a:r>
              <a:rPr lang="en-GB" dirty="0" smtClean="0"/>
              <a:t>Click to edit Master title style</a:t>
            </a:r>
            <a:endParaRPr lang="en-GB" dirty="0"/>
          </a:p>
        </p:txBody>
      </p:sp>
      <p:sp>
        <p:nvSpPr>
          <p:cNvPr id="73734" name="SpeakerAndDate"/>
          <p:cNvSpPr>
            <a:spLocks noGrp="1" noChangeArrowheads="1"/>
          </p:cNvSpPr>
          <p:nvPr>
            <p:ph type="dt" sz="quarter" idx="2"/>
          </p:nvPr>
        </p:nvSpPr>
        <p:spPr bwMode="auto">
          <a:xfrm>
            <a:off x="2160274" y="3993626"/>
            <a:ext cx="4933742" cy="319321"/>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2000"/>
            </a:lvl1pPr>
          </a:lstStyle>
          <a:p>
            <a:endParaRPr lang="en-GB" dirty="0">
              <a:solidFill>
                <a:srgbClr val="000000"/>
              </a:solidFill>
              <a:latin typeface="Arial"/>
            </a:endParaRPr>
          </a:p>
        </p:txBody>
      </p:sp>
      <p:grpSp>
        <p:nvGrpSpPr>
          <p:cNvPr id="73740" name="Group 12"/>
          <p:cNvGrpSpPr>
            <a:grpSpLocks/>
          </p:cNvGrpSpPr>
          <p:nvPr/>
        </p:nvGrpSpPr>
        <p:grpSpPr bwMode="auto">
          <a:xfrm>
            <a:off x="0" y="0"/>
            <a:ext cx="10805101" cy="1620520"/>
            <a:chOff x="0" y="1280"/>
            <a:chExt cx="5762" cy="1144"/>
          </a:xfrm>
        </p:grpSpPr>
        <p:sp>
          <p:nvSpPr>
            <p:cNvPr id="73741" name="Rectangle 13"/>
            <p:cNvSpPr>
              <a:spLocks noChangeArrowheads="1"/>
            </p:cNvSpPr>
            <p:nvPr/>
          </p:nvSpPr>
          <p:spPr bwMode="auto">
            <a:xfrm>
              <a:off x="0" y="1280"/>
              <a:ext cx="5762" cy="88"/>
            </a:xfrm>
            <a:prstGeom prst="rect">
              <a:avLst/>
            </a:prstGeom>
            <a:solidFill>
              <a:srgbClr val="A1D9D2"/>
            </a:solidFill>
            <a:ln w="9525" algn="ctr">
              <a:noFill/>
              <a:miter lim="800000"/>
              <a:headEnd/>
              <a:tailEnd/>
            </a:ln>
            <a:effectLst/>
          </p:spPr>
          <p:txBody>
            <a:bodyPr anchor="b"/>
            <a:lstStyle/>
            <a:p>
              <a:endParaRPr lang="en-GB" sz="2400" dirty="0">
                <a:solidFill>
                  <a:srgbClr val="000000"/>
                </a:solidFill>
                <a:latin typeface="Arial"/>
              </a:endParaRPr>
            </a:p>
          </p:txBody>
        </p:sp>
        <p:sp>
          <p:nvSpPr>
            <p:cNvPr id="73742" name="Rectangle 14"/>
            <p:cNvSpPr>
              <a:spLocks noChangeArrowheads="1"/>
            </p:cNvSpPr>
            <p:nvPr/>
          </p:nvSpPr>
          <p:spPr bwMode="auto">
            <a:xfrm>
              <a:off x="0" y="1544"/>
              <a:ext cx="5762" cy="88"/>
            </a:xfrm>
            <a:prstGeom prst="rect">
              <a:avLst/>
            </a:prstGeom>
            <a:solidFill>
              <a:srgbClr val="9AABA9"/>
            </a:solidFill>
            <a:ln w="9525" algn="ctr">
              <a:noFill/>
              <a:miter lim="800000"/>
              <a:headEnd/>
              <a:tailEnd/>
            </a:ln>
            <a:effectLst/>
          </p:spPr>
          <p:txBody>
            <a:bodyPr anchor="b"/>
            <a:lstStyle/>
            <a:p>
              <a:endParaRPr lang="en-GB" sz="2400" dirty="0">
                <a:solidFill>
                  <a:srgbClr val="000000"/>
                </a:solidFill>
                <a:latin typeface="Arial"/>
              </a:endParaRPr>
            </a:p>
          </p:txBody>
        </p:sp>
        <p:grpSp>
          <p:nvGrpSpPr>
            <p:cNvPr id="73743" name="Group 15"/>
            <p:cNvGrpSpPr>
              <a:grpSpLocks/>
            </p:cNvGrpSpPr>
            <p:nvPr/>
          </p:nvGrpSpPr>
          <p:grpSpPr bwMode="auto">
            <a:xfrm>
              <a:off x="0" y="1368"/>
              <a:ext cx="5762" cy="88"/>
              <a:chOff x="0" y="1369"/>
              <a:chExt cx="5762" cy="89"/>
            </a:xfrm>
          </p:grpSpPr>
          <p:sp>
            <p:nvSpPr>
              <p:cNvPr id="73744" name="Rectangle 16"/>
              <p:cNvSpPr>
                <a:spLocks noChangeArrowheads="1"/>
              </p:cNvSpPr>
              <p:nvPr/>
            </p:nvSpPr>
            <p:spPr bwMode="auto">
              <a:xfrm>
                <a:off x="2234" y="1369"/>
                <a:ext cx="2375" cy="89"/>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sp>
            <p:nvSpPr>
              <p:cNvPr id="73745" name="Rectangle 17"/>
              <p:cNvSpPr>
                <a:spLocks noChangeArrowheads="1"/>
              </p:cNvSpPr>
              <p:nvPr/>
            </p:nvSpPr>
            <p:spPr bwMode="auto">
              <a:xfrm>
                <a:off x="0" y="1369"/>
                <a:ext cx="2233" cy="89"/>
              </a:xfrm>
              <a:prstGeom prst="rect">
                <a:avLst/>
              </a:prstGeom>
              <a:solidFill>
                <a:srgbClr val="FBBE97"/>
              </a:solidFill>
              <a:ln w="9525" algn="ctr">
                <a:noFill/>
                <a:miter lim="800000"/>
                <a:headEnd/>
                <a:tailEnd/>
              </a:ln>
              <a:effectLst/>
            </p:spPr>
            <p:txBody>
              <a:bodyPr anchor="b"/>
              <a:lstStyle/>
              <a:p>
                <a:endParaRPr lang="en-GB" sz="2400" dirty="0">
                  <a:solidFill>
                    <a:srgbClr val="000000"/>
                  </a:solidFill>
                  <a:latin typeface="Arial"/>
                </a:endParaRPr>
              </a:p>
            </p:txBody>
          </p:sp>
          <p:sp>
            <p:nvSpPr>
              <p:cNvPr id="73746" name="Rectangle 18"/>
              <p:cNvSpPr>
                <a:spLocks noChangeArrowheads="1"/>
              </p:cNvSpPr>
              <p:nvPr/>
            </p:nvSpPr>
            <p:spPr bwMode="auto">
              <a:xfrm>
                <a:off x="4609" y="1369"/>
                <a:ext cx="1153" cy="89"/>
              </a:xfrm>
              <a:prstGeom prst="rect">
                <a:avLst/>
              </a:prstGeom>
              <a:solidFill>
                <a:srgbClr val="FBBE97"/>
              </a:solidFill>
              <a:ln w="9525" algn="ctr">
                <a:noFill/>
                <a:miter lim="800000"/>
                <a:headEnd/>
                <a:tailEnd/>
              </a:ln>
              <a:effectLst/>
            </p:spPr>
            <p:txBody>
              <a:bodyPr anchor="b"/>
              <a:lstStyle/>
              <a:p>
                <a:endParaRPr lang="en-GB" sz="2400" dirty="0">
                  <a:solidFill>
                    <a:srgbClr val="000000"/>
                  </a:solidFill>
                  <a:latin typeface="Arial"/>
                </a:endParaRPr>
              </a:p>
            </p:txBody>
          </p:sp>
        </p:grpSp>
        <p:grpSp>
          <p:nvGrpSpPr>
            <p:cNvPr id="73747" name="Group 19"/>
            <p:cNvGrpSpPr>
              <a:grpSpLocks/>
            </p:cNvGrpSpPr>
            <p:nvPr/>
          </p:nvGrpSpPr>
          <p:grpSpPr bwMode="auto">
            <a:xfrm>
              <a:off x="0" y="1632"/>
              <a:ext cx="5762" cy="88"/>
              <a:chOff x="0" y="1634"/>
              <a:chExt cx="5762" cy="89"/>
            </a:xfrm>
          </p:grpSpPr>
          <p:sp>
            <p:nvSpPr>
              <p:cNvPr id="73748" name="Rectangle 20"/>
              <p:cNvSpPr>
                <a:spLocks noChangeArrowheads="1"/>
              </p:cNvSpPr>
              <p:nvPr/>
            </p:nvSpPr>
            <p:spPr bwMode="auto">
              <a:xfrm>
                <a:off x="2234" y="1634"/>
                <a:ext cx="2375" cy="89"/>
              </a:xfrm>
              <a:prstGeom prst="rect">
                <a:avLst/>
              </a:prstGeom>
              <a:solidFill>
                <a:srgbClr val="89D0C8"/>
              </a:solidFill>
              <a:ln w="9525" algn="ctr">
                <a:noFill/>
                <a:miter lim="800000"/>
                <a:headEnd/>
                <a:tailEnd/>
              </a:ln>
              <a:effectLst/>
            </p:spPr>
            <p:txBody>
              <a:bodyPr anchor="b"/>
              <a:lstStyle/>
              <a:p>
                <a:endParaRPr lang="en-GB" sz="2400" dirty="0">
                  <a:solidFill>
                    <a:srgbClr val="000000"/>
                  </a:solidFill>
                  <a:latin typeface="Arial"/>
                </a:endParaRPr>
              </a:p>
            </p:txBody>
          </p:sp>
          <p:sp>
            <p:nvSpPr>
              <p:cNvPr id="73749" name="Rectangle 21"/>
              <p:cNvSpPr>
                <a:spLocks noChangeArrowheads="1"/>
              </p:cNvSpPr>
              <p:nvPr/>
            </p:nvSpPr>
            <p:spPr bwMode="auto">
              <a:xfrm>
                <a:off x="0" y="1634"/>
                <a:ext cx="2233" cy="89"/>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sp>
            <p:nvSpPr>
              <p:cNvPr id="73750" name="Rectangle 22"/>
              <p:cNvSpPr>
                <a:spLocks noChangeArrowheads="1"/>
              </p:cNvSpPr>
              <p:nvPr/>
            </p:nvSpPr>
            <p:spPr bwMode="auto">
              <a:xfrm>
                <a:off x="4609" y="1634"/>
                <a:ext cx="1153" cy="89"/>
              </a:xfrm>
              <a:prstGeom prst="rect">
                <a:avLst/>
              </a:prstGeom>
              <a:solidFill>
                <a:srgbClr val="000000"/>
              </a:solidFill>
              <a:ln w="9525" algn="ctr">
                <a:noFill/>
                <a:miter lim="800000"/>
                <a:headEnd/>
                <a:tailEnd/>
              </a:ln>
              <a:effectLst/>
            </p:spPr>
            <p:txBody>
              <a:bodyPr anchor="b"/>
              <a:lstStyle/>
              <a:p>
                <a:endParaRPr lang="en-GB" sz="2400" dirty="0">
                  <a:solidFill>
                    <a:srgbClr val="000000"/>
                  </a:solidFill>
                  <a:latin typeface="Arial"/>
                </a:endParaRPr>
              </a:p>
            </p:txBody>
          </p:sp>
        </p:grpSp>
        <p:grpSp>
          <p:nvGrpSpPr>
            <p:cNvPr id="73751" name="Group 23"/>
            <p:cNvGrpSpPr>
              <a:grpSpLocks/>
            </p:cNvGrpSpPr>
            <p:nvPr/>
          </p:nvGrpSpPr>
          <p:grpSpPr bwMode="auto">
            <a:xfrm>
              <a:off x="0" y="1720"/>
              <a:ext cx="5762" cy="88"/>
              <a:chOff x="0" y="1723"/>
              <a:chExt cx="5762" cy="89"/>
            </a:xfrm>
          </p:grpSpPr>
          <p:sp>
            <p:nvSpPr>
              <p:cNvPr id="73752" name="Rectangle 24"/>
              <p:cNvSpPr>
                <a:spLocks noChangeArrowheads="1"/>
              </p:cNvSpPr>
              <p:nvPr/>
            </p:nvSpPr>
            <p:spPr bwMode="auto">
              <a:xfrm>
                <a:off x="0" y="1723"/>
                <a:ext cx="4609" cy="89"/>
              </a:xfrm>
              <a:prstGeom prst="rect">
                <a:avLst/>
              </a:prstGeom>
              <a:solidFill>
                <a:srgbClr val="003478"/>
              </a:solidFill>
              <a:ln w="9525" algn="ctr">
                <a:noFill/>
                <a:miter lim="800000"/>
                <a:headEnd/>
                <a:tailEnd/>
              </a:ln>
              <a:effectLst/>
            </p:spPr>
            <p:txBody>
              <a:bodyPr anchor="b"/>
              <a:lstStyle/>
              <a:p>
                <a:endParaRPr lang="en-GB" sz="2400" dirty="0">
                  <a:solidFill>
                    <a:srgbClr val="000000"/>
                  </a:solidFill>
                  <a:latin typeface="Arial"/>
                </a:endParaRPr>
              </a:p>
            </p:txBody>
          </p:sp>
          <p:sp>
            <p:nvSpPr>
              <p:cNvPr id="73753" name="Rectangle 25"/>
              <p:cNvSpPr>
                <a:spLocks noChangeArrowheads="1"/>
              </p:cNvSpPr>
              <p:nvPr/>
            </p:nvSpPr>
            <p:spPr bwMode="auto">
              <a:xfrm>
                <a:off x="4609" y="1723"/>
                <a:ext cx="1153" cy="89"/>
              </a:xfrm>
              <a:prstGeom prst="rect">
                <a:avLst/>
              </a:prstGeom>
              <a:solidFill>
                <a:srgbClr val="766A62"/>
              </a:solidFill>
              <a:ln w="9525" algn="ctr">
                <a:noFill/>
                <a:miter lim="800000"/>
                <a:headEnd/>
                <a:tailEnd/>
              </a:ln>
              <a:effectLst/>
            </p:spPr>
            <p:txBody>
              <a:bodyPr anchor="b"/>
              <a:lstStyle/>
              <a:p>
                <a:endParaRPr lang="en-GB" sz="2400" dirty="0">
                  <a:solidFill>
                    <a:srgbClr val="000000"/>
                  </a:solidFill>
                  <a:latin typeface="Arial"/>
                </a:endParaRPr>
              </a:p>
            </p:txBody>
          </p:sp>
        </p:grpSp>
        <p:grpSp>
          <p:nvGrpSpPr>
            <p:cNvPr id="73754" name="Group 26"/>
            <p:cNvGrpSpPr>
              <a:grpSpLocks/>
            </p:cNvGrpSpPr>
            <p:nvPr/>
          </p:nvGrpSpPr>
          <p:grpSpPr bwMode="auto">
            <a:xfrm>
              <a:off x="0" y="1808"/>
              <a:ext cx="5762" cy="88"/>
              <a:chOff x="0" y="1812"/>
              <a:chExt cx="5762" cy="89"/>
            </a:xfrm>
          </p:grpSpPr>
          <p:sp>
            <p:nvSpPr>
              <p:cNvPr id="73755" name="Rectangle 27"/>
              <p:cNvSpPr>
                <a:spLocks noChangeArrowheads="1"/>
              </p:cNvSpPr>
              <p:nvPr/>
            </p:nvSpPr>
            <p:spPr bwMode="auto">
              <a:xfrm>
                <a:off x="0" y="1812"/>
                <a:ext cx="2233" cy="89"/>
              </a:xfrm>
              <a:prstGeom prst="rect">
                <a:avLst/>
              </a:prstGeom>
              <a:solidFill>
                <a:srgbClr val="BEBB45"/>
              </a:solidFill>
              <a:ln w="9525" algn="ctr">
                <a:noFill/>
                <a:miter lim="800000"/>
                <a:headEnd/>
                <a:tailEnd/>
              </a:ln>
              <a:effectLst/>
            </p:spPr>
            <p:txBody>
              <a:bodyPr anchor="b"/>
              <a:lstStyle/>
              <a:p>
                <a:endParaRPr lang="en-GB" sz="2400" dirty="0">
                  <a:solidFill>
                    <a:srgbClr val="000000"/>
                  </a:solidFill>
                  <a:latin typeface="Arial"/>
                </a:endParaRPr>
              </a:p>
            </p:txBody>
          </p:sp>
          <p:sp>
            <p:nvSpPr>
              <p:cNvPr id="73756" name="Rectangle 28"/>
              <p:cNvSpPr>
                <a:spLocks noChangeArrowheads="1"/>
              </p:cNvSpPr>
              <p:nvPr/>
            </p:nvSpPr>
            <p:spPr bwMode="auto">
              <a:xfrm>
                <a:off x="2234" y="1812"/>
                <a:ext cx="2375" cy="89"/>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sp>
            <p:nvSpPr>
              <p:cNvPr id="73757" name="Rectangle 29"/>
              <p:cNvSpPr>
                <a:spLocks noChangeArrowheads="1"/>
              </p:cNvSpPr>
              <p:nvPr/>
            </p:nvSpPr>
            <p:spPr bwMode="auto">
              <a:xfrm>
                <a:off x="4609" y="1812"/>
                <a:ext cx="1153" cy="89"/>
              </a:xfrm>
              <a:prstGeom prst="rect">
                <a:avLst/>
              </a:prstGeom>
              <a:solidFill>
                <a:srgbClr val="FFD44F"/>
              </a:solidFill>
              <a:ln w="9525" algn="ctr">
                <a:noFill/>
                <a:miter lim="800000"/>
                <a:headEnd/>
                <a:tailEnd/>
              </a:ln>
              <a:effectLst/>
            </p:spPr>
            <p:txBody>
              <a:bodyPr anchor="b"/>
              <a:lstStyle/>
              <a:p>
                <a:endParaRPr lang="en-GB" sz="2400" dirty="0">
                  <a:solidFill>
                    <a:srgbClr val="000000"/>
                  </a:solidFill>
                  <a:latin typeface="Arial"/>
                </a:endParaRPr>
              </a:p>
            </p:txBody>
          </p:sp>
        </p:grpSp>
        <p:grpSp>
          <p:nvGrpSpPr>
            <p:cNvPr id="73758" name="Group 30"/>
            <p:cNvGrpSpPr>
              <a:grpSpLocks/>
            </p:cNvGrpSpPr>
            <p:nvPr/>
          </p:nvGrpSpPr>
          <p:grpSpPr bwMode="auto">
            <a:xfrm>
              <a:off x="0" y="1896"/>
              <a:ext cx="5762" cy="88"/>
              <a:chOff x="0" y="1900"/>
              <a:chExt cx="5762" cy="89"/>
            </a:xfrm>
          </p:grpSpPr>
          <p:sp>
            <p:nvSpPr>
              <p:cNvPr id="73759" name="Rectangle 31"/>
              <p:cNvSpPr>
                <a:spLocks noChangeArrowheads="1"/>
              </p:cNvSpPr>
              <p:nvPr/>
            </p:nvSpPr>
            <p:spPr bwMode="auto">
              <a:xfrm>
                <a:off x="0" y="1900"/>
                <a:ext cx="653" cy="89"/>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sp>
            <p:nvSpPr>
              <p:cNvPr id="73760" name="Rectangle 32"/>
              <p:cNvSpPr>
                <a:spLocks noChangeArrowheads="1"/>
              </p:cNvSpPr>
              <p:nvPr/>
            </p:nvSpPr>
            <p:spPr bwMode="auto">
              <a:xfrm>
                <a:off x="653" y="1900"/>
                <a:ext cx="3956" cy="89"/>
              </a:xfrm>
              <a:prstGeom prst="rect">
                <a:avLst/>
              </a:prstGeom>
              <a:solidFill>
                <a:srgbClr val="9AABA9"/>
              </a:solidFill>
              <a:ln w="9525" algn="ctr">
                <a:noFill/>
                <a:miter lim="800000"/>
                <a:headEnd/>
                <a:tailEnd/>
              </a:ln>
              <a:effectLst/>
            </p:spPr>
            <p:txBody>
              <a:bodyPr anchor="b"/>
              <a:lstStyle/>
              <a:p>
                <a:endParaRPr lang="en-GB" sz="2400" dirty="0">
                  <a:solidFill>
                    <a:srgbClr val="000000"/>
                  </a:solidFill>
                  <a:latin typeface="Arial"/>
                </a:endParaRPr>
              </a:p>
            </p:txBody>
          </p:sp>
          <p:sp>
            <p:nvSpPr>
              <p:cNvPr id="73761" name="Rectangle 33"/>
              <p:cNvSpPr>
                <a:spLocks noChangeArrowheads="1"/>
              </p:cNvSpPr>
              <p:nvPr/>
            </p:nvSpPr>
            <p:spPr bwMode="auto">
              <a:xfrm>
                <a:off x="4614" y="1900"/>
                <a:ext cx="1148" cy="89"/>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grpSp>
        <p:grpSp>
          <p:nvGrpSpPr>
            <p:cNvPr id="73762" name="Group 34"/>
            <p:cNvGrpSpPr>
              <a:grpSpLocks/>
            </p:cNvGrpSpPr>
            <p:nvPr/>
          </p:nvGrpSpPr>
          <p:grpSpPr bwMode="auto">
            <a:xfrm>
              <a:off x="0" y="1984"/>
              <a:ext cx="5762" cy="88"/>
              <a:chOff x="0" y="1989"/>
              <a:chExt cx="5762" cy="89"/>
            </a:xfrm>
          </p:grpSpPr>
          <p:sp>
            <p:nvSpPr>
              <p:cNvPr id="73763" name="Rectangle 35"/>
              <p:cNvSpPr>
                <a:spLocks noChangeArrowheads="1"/>
              </p:cNvSpPr>
              <p:nvPr/>
            </p:nvSpPr>
            <p:spPr bwMode="auto">
              <a:xfrm>
                <a:off x="0" y="1989"/>
                <a:ext cx="4609" cy="89"/>
              </a:xfrm>
              <a:prstGeom prst="rect">
                <a:avLst/>
              </a:prstGeom>
              <a:solidFill>
                <a:srgbClr val="693695"/>
              </a:solidFill>
              <a:ln w="9525" algn="ctr">
                <a:noFill/>
                <a:miter lim="800000"/>
                <a:headEnd/>
                <a:tailEnd/>
              </a:ln>
              <a:effectLst/>
            </p:spPr>
            <p:txBody>
              <a:bodyPr anchor="b"/>
              <a:lstStyle/>
              <a:p>
                <a:endParaRPr lang="en-GB" sz="2400" dirty="0">
                  <a:solidFill>
                    <a:srgbClr val="000000"/>
                  </a:solidFill>
                  <a:latin typeface="Arial"/>
                </a:endParaRPr>
              </a:p>
            </p:txBody>
          </p:sp>
          <p:sp>
            <p:nvSpPr>
              <p:cNvPr id="73764" name="Rectangle 36"/>
              <p:cNvSpPr>
                <a:spLocks noChangeArrowheads="1"/>
              </p:cNvSpPr>
              <p:nvPr/>
            </p:nvSpPr>
            <p:spPr bwMode="auto">
              <a:xfrm>
                <a:off x="4609" y="1989"/>
                <a:ext cx="1153" cy="89"/>
              </a:xfrm>
              <a:prstGeom prst="rect">
                <a:avLst/>
              </a:prstGeom>
              <a:solidFill>
                <a:srgbClr val="000000"/>
              </a:solidFill>
              <a:ln w="9525" algn="ctr">
                <a:noFill/>
                <a:miter lim="800000"/>
                <a:headEnd/>
                <a:tailEnd/>
              </a:ln>
              <a:effectLst/>
            </p:spPr>
            <p:txBody>
              <a:bodyPr anchor="b"/>
              <a:lstStyle/>
              <a:p>
                <a:endParaRPr lang="en-GB" sz="2400" dirty="0">
                  <a:solidFill>
                    <a:srgbClr val="000000"/>
                  </a:solidFill>
                  <a:latin typeface="Arial"/>
                </a:endParaRPr>
              </a:p>
            </p:txBody>
          </p:sp>
        </p:grpSp>
        <p:grpSp>
          <p:nvGrpSpPr>
            <p:cNvPr id="73765" name="Group 37"/>
            <p:cNvGrpSpPr>
              <a:grpSpLocks/>
            </p:cNvGrpSpPr>
            <p:nvPr/>
          </p:nvGrpSpPr>
          <p:grpSpPr bwMode="auto">
            <a:xfrm>
              <a:off x="0" y="2160"/>
              <a:ext cx="5762" cy="88"/>
              <a:chOff x="0" y="2166"/>
              <a:chExt cx="5762" cy="89"/>
            </a:xfrm>
          </p:grpSpPr>
          <p:sp>
            <p:nvSpPr>
              <p:cNvPr id="73766" name="Rectangle 38"/>
              <p:cNvSpPr>
                <a:spLocks noChangeArrowheads="1"/>
              </p:cNvSpPr>
              <p:nvPr/>
            </p:nvSpPr>
            <p:spPr bwMode="auto">
              <a:xfrm>
                <a:off x="0" y="2166"/>
                <a:ext cx="2233" cy="89"/>
              </a:xfrm>
              <a:prstGeom prst="rect">
                <a:avLst/>
              </a:prstGeom>
              <a:solidFill>
                <a:srgbClr val="ACD9F4"/>
              </a:solidFill>
              <a:ln w="9525" algn="ctr">
                <a:noFill/>
                <a:miter lim="800000"/>
                <a:headEnd/>
                <a:tailEnd/>
              </a:ln>
              <a:effectLst/>
            </p:spPr>
            <p:txBody>
              <a:bodyPr anchor="b"/>
              <a:lstStyle/>
              <a:p>
                <a:endParaRPr lang="en-GB" sz="2400" dirty="0">
                  <a:solidFill>
                    <a:srgbClr val="000000"/>
                  </a:solidFill>
                  <a:latin typeface="Arial"/>
                </a:endParaRPr>
              </a:p>
            </p:txBody>
          </p:sp>
          <p:sp>
            <p:nvSpPr>
              <p:cNvPr id="73767" name="Rectangle 39"/>
              <p:cNvSpPr>
                <a:spLocks noChangeArrowheads="1"/>
              </p:cNvSpPr>
              <p:nvPr/>
            </p:nvSpPr>
            <p:spPr bwMode="auto">
              <a:xfrm>
                <a:off x="2233" y="2166"/>
                <a:ext cx="2376" cy="89"/>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sp>
            <p:nvSpPr>
              <p:cNvPr id="73768" name="Rectangle 40"/>
              <p:cNvSpPr>
                <a:spLocks noChangeArrowheads="1"/>
              </p:cNvSpPr>
              <p:nvPr/>
            </p:nvSpPr>
            <p:spPr bwMode="auto">
              <a:xfrm>
                <a:off x="4609" y="2166"/>
                <a:ext cx="1153" cy="89"/>
              </a:xfrm>
              <a:prstGeom prst="rect">
                <a:avLst/>
              </a:prstGeom>
              <a:solidFill>
                <a:srgbClr val="AFA39A"/>
              </a:solidFill>
              <a:ln w="9525" algn="ctr">
                <a:noFill/>
                <a:miter lim="800000"/>
                <a:headEnd/>
                <a:tailEnd/>
              </a:ln>
              <a:effectLst/>
            </p:spPr>
            <p:txBody>
              <a:bodyPr anchor="b"/>
              <a:lstStyle/>
              <a:p>
                <a:endParaRPr lang="en-GB" sz="2400" dirty="0">
                  <a:solidFill>
                    <a:srgbClr val="000000"/>
                  </a:solidFill>
                  <a:latin typeface="Arial"/>
                </a:endParaRPr>
              </a:p>
            </p:txBody>
          </p:sp>
        </p:grpSp>
        <p:grpSp>
          <p:nvGrpSpPr>
            <p:cNvPr id="73769" name="Group 41"/>
            <p:cNvGrpSpPr>
              <a:grpSpLocks/>
            </p:cNvGrpSpPr>
            <p:nvPr/>
          </p:nvGrpSpPr>
          <p:grpSpPr bwMode="auto">
            <a:xfrm>
              <a:off x="0" y="2336"/>
              <a:ext cx="5762" cy="88"/>
              <a:chOff x="0" y="2341"/>
              <a:chExt cx="5762" cy="89"/>
            </a:xfrm>
          </p:grpSpPr>
          <p:sp>
            <p:nvSpPr>
              <p:cNvPr id="73770" name="Rectangle 42"/>
              <p:cNvSpPr>
                <a:spLocks noChangeArrowheads="1"/>
              </p:cNvSpPr>
              <p:nvPr/>
            </p:nvSpPr>
            <p:spPr bwMode="auto">
              <a:xfrm>
                <a:off x="3817" y="2341"/>
                <a:ext cx="1945" cy="89"/>
              </a:xfrm>
              <a:prstGeom prst="rect">
                <a:avLst/>
              </a:prstGeom>
              <a:solidFill>
                <a:srgbClr val="9AABA9"/>
              </a:solidFill>
              <a:ln w="9525" algn="ctr">
                <a:noFill/>
                <a:miter lim="800000"/>
                <a:headEnd/>
                <a:tailEnd/>
              </a:ln>
              <a:effectLst/>
            </p:spPr>
            <p:txBody>
              <a:bodyPr anchor="b"/>
              <a:lstStyle/>
              <a:p>
                <a:endParaRPr lang="en-GB" sz="2400" dirty="0">
                  <a:solidFill>
                    <a:srgbClr val="000000"/>
                  </a:solidFill>
                  <a:latin typeface="Arial"/>
                </a:endParaRPr>
              </a:p>
            </p:txBody>
          </p:sp>
          <p:sp>
            <p:nvSpPr>
              <p:cNvPr id="73771" name="Rectangle 43"/>
              <p:cNvSpPr>
                <a:spLocks noChangeArrowheads="1"/>
              </p:cNvSpPr>
              <p:nvPr/>
            </p:nvSpPr>
            <p:spPr bwMode="auto">
              <a:xfrm>
                <a:off x="0" y="2341"/>
                <a:ext cx="3817" cy="89"/>
              </a:xfrm>
              <a:prstGeom prst="rect">
                <a:avLst/>
              </a:prstGeom>
              <a:solidFill>
                <a:srgbClr val="988980"/>
              </a:solidFill>
              <a:ln w="28575" algn="ctr">
                <a:noFill/>
                <a:miter lim="800000"/>
                <a:headEnd/>
                <a:tailEnd/>
              </a:ln>
              <a:effectLst/>
            </p:spPr>
            <p:txBody>
              <a:bodyPr wrap="none" anchor="ctr"/>
              <a:lstStyle/>
              <a:p>
                <a:endParaRPr lang="en-GB" sz="2400" dirty="0">
                  <a:solidFill>
                    <a:srgbClr val="000000"/>
                  </a:solidFill>
                  <a:latin typeface="Arial"/>
                </a:endParaRPr>
              </a:p>
            </p:txBody>
          </p:sp>
        </p:grpSp>
        <p:grpSp>
          <p:nvGrpSpPr>
            <p:cNvPr id="73772" name="Group 44"/>
            <p:cNvGrpSpPr>
              <a:grpSpLocks/>
            </p:cNvGrpSpPr>
            <p:nvPr/>
          </p:nvGrpSpPr>
          <p:grpSpPr bwMode="auto">
            <a:xfrm>
              <a:off x="0" y="2072"/>
              <a:ext cx="5756" cy="88"/>
              <a:chOff x="0" y="2077"/>
              <a:chExt cx="5756" cy="88"/>
            </a:xfrm>
          </p:grpSpPr>
          <p:sp>
            <p:nvSpPr>
              <p:cNvPr id="73773" name="Rectangle 45"/>
              <p:cNvSpPr>
                <a:spLocks noChangeArrowheads="1"/>
              </p:cNvSpPr>
              <p:nvPr/>
            </p:nvSpPr>
            <p:spPr bwMode="auto">
              <a:xfrm>
                <a:off x="0" y="2077"/>
                <a:ext cx="2233" cy="88"/>
              </a:xfrm>
              <a:prstGeom prst="rect">
                <a:avLst/>
              </a:prstGeom>
              <a:solidFill>
                <a:srgbClr val="000000"/>
              </a:solidFill>
              <a:ln w="9525" algn="ctr">
                <a:noFill/>
                <a:miter lim="800000"/>
                <a:headEnd/>
                <a:tailEnd/>
              </a:ln>
              <a:effectLst/>
            </p:spPr>
            <p:txBody>
              <a:bodyPr anchor="b"/>
              <a:lstStyle/>
              <a:p>
                <a:endParaRPr lang="en-GB" sz="2400" dirty="0">
                  <a:solidFill>
                    <a:srgbClr val="000000"/>
                  </a:solidFill>
                  <a:latin typeface="Arial"/>
                </a:endParaRPr>
              </a:p>
            </p:txBody>
          </p:sp>
          <p:sp>
            <p:nvSpPr>
              <p:cNvPr id="73774" name="Rectangle 46"/>
              <p:cNvSpPr>
                <a:spLocks noChangeArrowheads="1"/>
              </p:cNvSpPr>
              <p:nvPr/>
            </p:nvSpPr>
            <p:spPr bwMode="auto">
              <a:xfrm>
                <a:off x="2233" y="2077"/>
                <a:ext cx="1583" cy="88"/>
              </a:xfrm>
              <a:prstGeom prst="rect">
                <a:avLst/>
              </a:prstGeom>
              <a:solidFill>
                <a:srgbClr val="AFA39A"/>
              </a:solidFill>
              <a:ln w="9525" algn="ctr">
                <a:noFill/>
                <a:miter lim="800000"/>
                <a:headEnd/>
                <a:tailEnd/>
              </a:ln>
              <a:effectLst/>
            </p:spPr>
            <p:txBody>
              <a:bodyPr anchor="b"/>
              <a:lstStyle/>
              <a:p>
                <a:endParaRPr lang="en-GB" sz="2400" dirty="0">
                  <a:solidFill>
                    <a:srgbClr val="000000"/>
                  </a:solidFill>
                  <a:latin typeface="Arial"/>
                </a:endParaRPr>
              </a:p>
            </p:txBody>
          </p:sp>
          <p:sp>
            <p:nvSpPr>
              <p:cNvPr id="73775" name="Rectangle 47"/>
              <p:cNvSpPr>
                <a:spLocks noChangeArrowheads="1"/>
              </p:cNvSpPr>
              <p:nvPr/>
            </p:nvSpPr>
            <p:spPr bwMode="auto">
              <a:xfrm>
                <a:off x="4608" y="2077"/>
                <a:ext cx="1148" cy="88"/>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sp>
            <p:nvSpPr>
              <p:cNvPr id="73776" name="Rectangle 48"/>
              <p:cNvSpPr>
                <a:spLocks noChangeArrowheads="1"/>
              </p:cNvSpPr>
              <p:nvPr/>
            </p:nvSpPr>
            <p:spPr bwMode="auto">
              <a:xfrm>
                <a:off x="3816" y="2077"/>
                <a:ext cx="792" cy="88"/>
              </a:xfrm>
              <a:prstGeom prst="rect">
                <a:avLst/>
              </a:prstGeom>
              <a:solidFill>
                <a:srgbClr val="90CFF2"/>
              </a:solidFill>
              <a:ln w="9525" algn="ctr">
                <a:noFill/>
                <a:miter lim="800000"/>
                <a:headEnd/>
                <a:tailEnd/>
              </a:ln>
              <a:effectLst/>
            </p:spPr>
            <p:txBody>
              <a:bodyPr anchor="b"/>
              <a:lstStyle/>
              <a:p>
                <a:endParaRPr lang="en-GB" sz="2400" dirty="0">
                  <a:solidFill>
                    <a:srgbClr val="000000"/>
                  </a:solidFill>
                  <a:latin typeface="Arial"/>
                </a:endParaRPr>
              </a:p>
            </p:txBody>
          </p:sp>
        </p:grpSp>
        <p:grpSp>
          <p:nvGrpSpPr>
            <p:cNvPr id="73777" name="Group 49"/>
            <p:cNvGrpSpPr>
              <a:grpSpLocks/>
            </p:cNvGrpSpPr>
            <p:nvPr/>
          </p:nvGrpSpPr>
          <p:grpSpPr bwMode="auto">
            <a:xfrm>
              <a:off x="0" y="2248"/>
              <a:ext cx="5762" cy="88"/>
              <a:chOff x="0" y="2255"/>
              <a:chExt cx="5762" cy="89"/>
            </a:xfrm>
          </p:grpSpPr>
          <p:sp>
            <p:nvSpPr>
              <p:cNvPr id="73778" name="Rectangle 50"/>
              <p:cNvSpPr>
                <a:spLocks noChangeArrowheads="1"/>
              </p:cNvSpPr>
              <p:nvPr/>
            </p:nvSpPr>
            <p:spPr bwMode="auto">
              <a:xfrm>
                <a:off x="0" y="2255"/>
                <a:ext cx="3817" cy="89"/>
              </a:xfrm>
              <a:prstGeom prst="rect">
                <a:avLst/>
              </a:prstGeom>
              <a:solidFill>
                <a:srgbClr val="BEBB45"/>
              </a:solidFill>
              <a:ln w="9525" algn="ctr">
                <a:noFill/>
                <a:miter lim="800000"/>
                <a:headEnd/>
                <a:tailEnd/>
              </a:ln>
              <a:effectLst/>
            </p:spPr>
            <p:txBody>
              <a:bodyPr anchor="b"/>
              <a:lstStyle/>
              <a:p>
                <a:endParaRPr lang="en-GB" sz="2400" dirty="0">
                  <a:solidFill>
                    <a:srgbClr val="000000"/>
                  </a:solidFill>
                  <a:latin typeface="Arial"/>
                </a:endParaRPr>
              </a:p>
            </p:txBody>
          </p:sp>
          <p:sp>
            <p:nvSpPr>
              <p:cNvPr id="73779" name="Rectangle 51"/>
              <p:cNvSpPr>
                <a:spLocks noChangeArrowheads="1"/>
              </p:cNvSpPr>
              <p:nvPr/>
            </p:nvSpPr>
            <p:spPr bwMode="auto">
              <a:xfrm>
                <a:off x="3817" y="2255"/>
                <a:ext cx="1945" cy="89"/>
              </a:xfrm>
              <a:prstGeom prst="rect">
                <a:avLst/>
              </a:prstGeom>
              <a:solidFill>
                <a:srgbClr val="E2DBD6"/>
              </a:solidFill>
              <a:ln w="28575" algn="ctr">
                <a:noFill/>
                <a:miter lim="800000"/>
                <a:headEnd/>
                <a:tailEnd/>
              </a:ln>
              <a:effectLst/>
            </p:spPr>
            <p:txBody>
              <a:bodyPr wrap="none" anchor="ctr"/>
              <a:lstStyle/>
              <a:p>
                <a:endParaRPr lang="en-GB" sz="2400" dirty="0">
                  <a:solidFill>
                    <a:srgbClr val="000000"/>
                  </a:solidFill>
                  <a:latin typeface="Arial"/>
                </a:endParaRPr>
              </a:p>
            </p:txBody>
          </p:sp>
        </p:grpSp>
        <p:grpSp>
          <p:nvGrpSpPr>
            <p:cNvPr id="73780" name="Group 52"/>
            <p:cNvGrpSpPr>
              <a:grpSpLocks/>
            </p:cNvGrpSpPr>
            <p:nvPr/>
          </p:nvGrpSpPr>
          <p:grpSpPr bwMode="auto">
            <a:xfrm>
              <a:off x="0" y="1456"/>
              <a:ext cx="5762" cy="88"/>
              <a:chOff x="0" y="1457"/>
              <a:chExt cx="5762" cy="89"/>
            </a:xfrm>
          </p:grpSpPr>
          <p:sp>
            <p:nvSpPr>
              <p:cNvPr id="73781" name="Rectangle 53"/>
              <p:cNvSpPr>
                <a:spLocks noChangeArrowheads="1"/>
              </p:cNvSpPr>
              <p:nvPr/>
            </p:nvSpPr>
            <p:spPr bwMode="auto">
              <a:xfrm>
                <a:off x="2234" y="1457"/>
                <a:ext cx="2375" cy="89"/>
              </a:xfrm>
              <a:prstGeom prst="rect">
                <a:avLst/>
              </a:prstGeom>
              <a:solidFill>
                <a:srgbClr val="9C83B6"/>
              </a:solidFill>
              <a:ln w="9525" algn="ctr">
                <a:noFill/>
                <a:miter lim="800000"/>
                <a:headEnd/>
                <a:tailEnd/>
              </a:ln>
              <a:effectLst/>
            </p:spPr>
            <p:txBody>
              <a:bodyPr anchor="b"/>
              <a:lstStyle/>
              <a:p>
                <a:endParaRPr lang="en-GB" sz="2400" dirty="0">
                  <a:solidFill>
                    <a:srgbClr val="000000"/>
                  </a:solidFill>
                  <a:latin typeface="Arial"/>
                </a:endParaRPr>
              </a:p>
            </p:txBody>
          </p:sp>
          <p:sp>
            <p:nvSpPr>
              <p:cNvPr id="73782" name="Rectangle 54"/>
              <p:cNvSpPr>
                <a:spLocks noChangeArrowheads="1"/>
              </p:cNvSpPr>
              <p:nvPr/>
            </p:nvSpPr>
            <p:spPr bwMode="auto">
              <a:xfrm>
                <a:off x="4609" y="1457"/>
                <a:ext cx="1153" cy="89"/>
              </a:xfrm>
              <a:prstGeom prst="rect">
                <a:avLst/>
              </a:prstGeom>
              <a:solidFill>
                <a:srgbClr val="693695"/>
              </a:solidFill>
              <a:ln w="9525" algn="ctr">
                <a:noFill/>
                <a:miter lim="800000"/>
                <a:headEnd/>
                <a:tailEnd/>
              </a:ln>
              <a:effectLst/>
            </p:spPr>
            <p:txBody>
              <a:bodyPr anchor="b"/>
              <a:lstStyle/>
              <a:p>
                <a:endParaRPr lang="en-GB" sz="2400" dirty="0">
                  <a:solidFill>
                    <a:srgbClr val="000000"/>
                  </a:solidFill>
                  <a:latin typeface="Arial"/>
                </a:endParaRPr>
              </a:p>
            </p:txBody>
          </p:sp>
          <p:sp>
            <p:nvSpPr>
              <p:cNvPr id="73783" name="Rectangle 55"/>
              <p:cNvSpPr>
                <a:spLocks noChangeArrowheads="1"/>
              </p:cNvSpPr>
              <p:nvPr/>
            </p:nvSpPr>
            <p:spPr bwMode="auto">
              <a:xfrm>
                <a:off x="0" y="1457"/>
                <a:ext cx="2233" cy="89"/>
              </a:xfrm>
              <a:prstGeom prst="rect">
                <a:avLst/>
              </a:prstGeom>
              <a:solidFill>
                <a:srgbClr val="F26522"/>
              </a:solidFill>
              <a:ln w="9525" algn="ctr">
                <a:noFill/>
                <a:miter lim="800000"/>
                <a:headEnd/>
                <a:tailEnd/>
              </a:ln>
              <a:effectLst/>
            </p:spPr>
            <p:txBody>
              <a:bodyPr anchor="b"/>
              <a:lstStyle/>
              <a:p>
                <a:endParaRPr lang="en-GB" sz="2400" dirty="0">
                  <a:solidFill>
                    <a:srgbClr val="000000"/>
                  </a:solidFill>
                  <a:latin typeface="Arial"/>
                </a:endParaRPr>
              </a:p>
            </p:txBody>
          </p:sp>
        </p:grpSp>
      </p:grpSp>
      <p:pic>
        <p:nvPicPr>
          <p:cNvPr id="73786" name="Picture 58" descr="SWIFT_Logo_color"/>
          <p:cNvPicPr>
            <a:picLocks noChangeAspect="1" noChangeArrowheads="1"/>
          </p:cNvPicPr>
          <p:nvPr/>
        </p:nvPicPr>
        <p:blipFill>
          <a:blip r:embed="rId2" cstate="print"/>
          <a:srcRect/>
          <a:stretch>
            <a:fillRect/>
          </a:stretch>
        </p:blipFill>
        <p:spPr bwMode="auto">
          <a:xfrm>
            <a:off x="1093265" y="2342167"/>
            <a:ext cx="866359" cy="649896"/>
          </a:xfrm>
          <a:prstGeom prst="rect">
            <a:avLst/>
          </a:prstGeom>
          <a:noFill/>
          <a:ln w="9525">
            <a:noFill/>
            <a:miter lim="800000"/>
            <a:headEnd/>
            <a:tailEnd/>
          </a:ln>
        </p:spPr>
      </p:pic>
    </p:spTree>
    <p:extLst>
      <p:ext uri="{BB962C8B-B14F-4D97-AF65-F5344CB8AC3E}">
        <p14:creationId xmlns:p14="http://schemas.microsoft.com/office/powerpoint/2010/main" val="325179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lvl1pPr>
              <a:defRPr/>
            </a:lvl1pPr>
          </a:lstStyle>
          <a:p>
            <a:fld id="{F17889F7-7963-4A16-ADF8-FEE4D97DC541}" type="slidenum">
              <a:rPr lang="en-GB">
                <a:solidFill>
                  <a:srgbClr val="000000"/>
                </a:solidFill>
              </a:rPr>
              <a:pPr/>
              <a:t>‹#›</a:t>
            </a:fld>
            <a:endParaRPr lang="en-GB" dirty="0">
              <a:solidFill>
                <a:srgbClr val="000000"/>
              </a:solidFill>
            </a:endParaRPr>
          </a:p>
        </p:txBody>
      </p:sp>
      <p:pic>
        <p:nvPicPr>
          <p:cNvPr id="8" name="Picture 22"/>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51000" contrast="89000"/>
                    </a14:imgEffect>
                  </a14:imgLayer>
                </a14:imgProps>
              </a:ext>
              <a:ext uri="{28A0092B-C50C-407E-A947-70E740481C1C}">
                <a14:useLocalDpi xmlns:a14="http://schemas.microsoft.com/office/drawing/2010/main" val="0"/>
              </a:ext>
            </a:extLst>
          </a:blip>
          <a:srcRect/>
          <a:stretch>
            <a:fillRect/>
          </a:stretch>
        </p:blipFill>
        <p:spPr bwMode="auto">
          <a:xfrm>
            <a:off x="167151" y="5676647"/>
            <a:ext cx="489727" cy="397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userDrawn="1"/>
        </p:nvSpPr>
        <p:spPr bwMode="auto">
          <a:xfrm>
            <a:off x="639789" y="5619080"/>
            <a:ext cx="386083" cy="313754"/>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400" dirty="0" smtClean="0">
              <a:solidFill>
                <a:prstClr val="black"/>
              </a:solidFill>
            </a:endParaRPr>
          </a:p>
        </p:txBody>
      </p:sp>
      <p:grpSp>
        <p:nvGrpSpPr>
          <p:cNvPr id="10" name="Group 9"/>
          <p:cNvGrpSpPr/>
          <p:nvPr userDrawn="1"/>
        </p:nvGrpSpPr>
        <p:grpSpPr>
          <a:xfrm>
            <a:off x="1312994" y="1312474"/>
            <a:ext cx="8877186" cy="4649102"/>
            <a:chOff x="685800" y="1481160"/>
            <a:chExt cx="8141334" cy="5246635"/>
          </a:xfrm>
          <a:solidFill>
            <a:schemeClr val="bg1">
              <a:lumMod val="95000"/>
            </a:schemeClr>
          </a:solidFill>
        </p:grpSpPr>
        <p:sp>
          <p:nvSpPr>
            <p:cNvPr id="11" name="Oval 4"/>
            <p:cNvSpPr>
              <a:spLocks noChangeArrowheads="1"/>
            </p:cNvSpPr>
            <p:nvPr/>
          </p:nvSpPr>
          <p:spPr bwMode="ltGray">
            <a:xfrm>
              <a:off x="1966703" y="4282429"/>
              <a:ext cx="4343" cy="2966"/>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12" name="Freeform 5"/>
            <p:cNvSpPr>
              <a:spLocks/>
            </p:cNvSpPr>
            <p:nvPr/>
          </p:nvSpPr>
          <p:spPr bwMode="ltGray">
            <a:xfrm>
              <a:off x="730668" y="2455450"/>
              <a:ext cx="27500" cy="29659"/>
            </a:xfrm>
            <a:custGeom>
              <a:avLst/>
              <a:gdLst/>
              <a:ahLst/>
              <a:cxnLst>
                <a:cxn ang="0">
                  <a:pos x="0" y="4"/>
                </a:cxn>
                <a:cxn ang="0">
                  <a:pos x="16" y="0"/>
                </a:cxn>
                <a:cxn ang="0">
                  <a:pos x="18" y="8"/>
                </a:cxn>
                <a:cxn ang="0">
                  <a:pos x="8" y="16"/>
                </a:cxn>
                <a:cxn ang="0">
                  <a:pos x="0" y="12"/>
                </a:cxn>
                <a:cxn ang="0">
                  <a:pos x="0" y="4"/>
                </a:cxn>
              </a:cxnLst>
              <a:rect l="0" t="0" r="r" b="b"/>
              <a:pathLst>
                <a:path w="19" h="17">
                  <a:moveTo>
                    <a:pt x="0" y="4"/>
                  </a:moveTo>
                  <a:lnTo>
                    <a:pt x="16" y="0"/>
                  </a:lnTo>
                  <a:lnTo>
                    <a:pt x="18" y="8"/>
                  </a:lnTo>
                  <a:lnTo>
                    <a:pt x="8" y="16"/>
                  </a:lnTo>
                  <a:lnTo>
                    <a:pt x="0" y="12"/>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 name="Freeform 6"/>
            <p:cNvSpPr>
              <a:spLocks/>
            </p:cNvSpPr>
            <p:nvPr/>
          </p:nvSpPr>
          <p:spPr bwMode="ltGray">
            <a:xfrm>
              <a:off x="3434314" y="2703101"/>
              <a:ext cx="199734" cy="146810"/>
            </a:xfrm>
            <a:custGeom>
              <a:avLst/>
              <a:gdLst/>
              <a:ahLst/>
              <a:cxnLst>
                <a:cxn ang="0">
                  <a:pos x="106" y="10"/>
                </a:cxn>
                <a:cxn ang="0">
                  <a:pos x="114" y="4"/>
                </a:cxn>
                <a:cxn ang="0">
                  <a:pos x="124" y="6"/>
                </a:cxn>
                <a:cxn ang="0">
                  <a:pos x="128" y="20"/>
                </a:cxn>
                <a:cxn ang="0">
                  <a:pos x="134" y="26"/>
                </a:cxn>
                <a:cxn ang="0">
                  <a:pos x="136" y="42"/>
                </a:cxn>
                <a:cxn ang="0">
                  <a:pos x="120" y="64"/>
                </a:cxn>
                <a:cxn ang="0">
                  <a:pos x="106" y="74"/>
                </a:cxn>
                <a:cxn ang="0">
                  <a:pos x="94" y="86"/>
                </a:cxn>
                <a:cxn ang="0">
                  <a:pos x="68" y="84"/>
                </a:cxn>
                <a:cxn ang="0">
                  <a:pos x="52" y="78"/>
                </a:cxn>
                <a:cxn ang="0">
                  <a:pos x="34" y="74"/>
                </a:cxn>
                <a:cxn ang="0">
                  <a:pos x="24" y="66"/>
                </a:cxn>
                <a:cxn ang="0">
                  <a:pos x="32" y="58"/>
                </a:cxn>
                <a:cxn ang="0">
                  <a:pos x="26" y="48"/>
                </a:cxn>
                <a:cxn ang="0">
                  <a:pos x="10" y="46"/>
                </a:cxn>
                <a:cxn ang="0">
                  <a:pos x="12" y="40"/>
                </a:cxn>
                <a:cxn ang="0">
                  <a:pos x="34" y="38"/>
                </a:cxn>
                <a:cxn ang="0">
                  <a:pos x="36" y="30"/>
                </a:cxn>
                <a:cxn ang="0">
                  <a:pos x="24" y="26"/>
                </a:cxn>
                <a:cxn ang="0">
                  <a:pos x="0" y="32"/>
                </a:cxn>
                <a:cxn ang="0">
                  <a:pos x="14" y="20"/>
                </a:cxn>
                <a:cxn ang="0">
                  <a:pos x="20" y="6"/>
                </a:cxn>
                <a:cxn ang="0">
                  <a:pos x="32" y="14"/>
                </a:cxn>
                <a:cxn ang="0">
                  <a:pos x="38" y="0"/>
                </a:cxn>
                <a:cxn ang="0">
                  <a:pos x="44" y="20"/>
                </a:cxn>
                <a:cxn ang="0">
                  <a:pos x="48" y="38"/>
                </a:cxn>
                <a:cxn ang="0">
                  <a:pos x="54" y="30"/>
                </a:cxn>
                <a:cxn ang="0">
                  <a:pos x="58" y="24"/>
                </a:cxn>
                <a:cxn ang="0">
                  <a:pos x="60" y="10"/>
                </a:cxn>
                <a:cxn ang="0">
                  <a:pos x="68" y="24"/>
                </a:cxn>
                <a:cxn ang="0">
                  <a:pos x="74" y="10"/>
                </a:cxn>
                <a:cxn ang="0">
                  <a:pos x="82" y="12"/>
                </a:cxn>
                <a:cxn ang="0">
                  <a:pos x="94" y="16"/>
                </a:cxn>
              </a:cxnLst>
              <a:rect l="0" t="0" r="r" b="b"/>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 name="Oval 7"/>
            <p:cNvSpPr>
              <a:spLocks noChangeArrowheads="1"/>
            </p:cNvSpPr>
            <p:nvPr/>
          </p:nvSpPr>
          <p:spPr bwMode="ltGray">
            <a:xfrm>
              <a:off x="2218542" y="4153415"/>
              <a:ext cx="7237" cy="7414"/>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15" name="Freeform 8"/>
            <p:cNvSpPr>
              <a:spLocks/>
            </p:cNvSpPr>
            <p:nvPr/>
          </p:nvSpPr>
          <p:spPr bwMode="ltGray">
            <a:xfrm>
              <a:off x="2567353" y="4447036"/>
              <a:ext cx="30394" cy="48937"/>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 name="Oval 9"/>
            <p:cNvSpPr>
              <a:spLocks noChangeArrowheads="1"/>
            </p:cNvSpPr>
            <p:nvPr/>
          </p:nvSpPr>
          <p:spPr bwMode="ltGray">
            <a:xfrm>
              <a:off x="2455906" y="2677891"/>
              <a:ext cx="1448" cy="7415"/>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17" name="Oval 10"/>
            <p:cNvSpPr>
              <a:spLocks noChangeArrowheads="1"/>
            </p:cNvSpPr>
            <p:nvPr/>
          </p:nvSpPr>
          <p:spPr bwMode="ltGray">
            <a:xfrm>
              <a:off x="2422618" y="2685305"/>
              <a:ext cx="7236" cy="8898"/>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18" name="Freeform 11"/>
            <p:cNvSpPr>
              <a:spLocks/>
            </p:cNvSpPr>
            <p:nvPr/>
          </p:nvSpPr>
          <p:spPr bwMode="ltGray">
            <a:xfrm>
              <a:off x="1264740" y="2735725"/>
              <a:ext cx="23157" cy="100840"/>
            </a:xfrm>
            <a:custGeom>
              <a:avLst/>
              <a:gdLst/>
              <a:ahLst/>
              <a:cxnLst>
                <a:cxn ang="0">
                  <a:pos x="0" y="0"/>
                </a:cxn>
                <a:cxn ang="0">
                  <a:pos x="10" y="0"/>
                </a:cxn>
                <a:cxn ang="0">
                  <a:pos x="16" y="18"/>
                </a:cxn>
                <a:cxn ang="0">
                  <a:pos x="14" y="32"/>
                </a:cxn>
                <a:cxn ang="0">
                  <a:pos x="12" y="48"/>
                </a:cxn>
                <a:cxn ang="0">
                  <a:pos x="4" y="58"/>
                </a:cxn>
                <a:cxn ang="0">
                  <a:pos x="0" y="52"/>
                </a:cxn>
                <a:cxn ang="0">
                  <a:pos x="2" y="44"/>
                </a:cxn>
                <a:cxn ang="0">
                  <a:pos x="2" y="28"/>
                </a:cxn>
                <a:cxn ang="0">
                  <a:pos x="0" y="14"/>
                </a:cxn>
                <a:cxn ang="0">
                  <a:pos x="0" y="0"/>
                </a:cxn>
              </a:cxnLst>
              <a:rect l="0" t="0" r="r" b="b"/>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 name="Freeform 12"/>
            <p:cNvSpPr>
              <a:spLocks/>
            </p:cNvSpPr>
            <p:nvPr/>
          </p:nvSpPr>
          <p:spPr bwMode="ltGray">
            <a:xfrm>
              <a:off x="1269081" y="2842497"/>
              <a:ext cx="30395" cy="68215"/>
            </a:xfrm>
            <a:custGeom>
              <a:avLst/>
              <a:gdLst/>
              <a:ahLst/>
              <a:cxnLst>
                <a:cxn ang="0">
                  <a:pos x="8" y="0"/>
                </a:cxn>
                <a:cxn ang="0">
                  <a:pos x="14" y="8"/>
                </a:cxn>
                <a:cxn ang="0">
                  <a:pos x="18" y="16"/>
                </a:cxn>
                <a:cxn ang="0">
                  <a:pos x="20" y="28"/>
                </a:cxn>
                <a:cxn ang="0">
                  <a:pos x="16" y="36"/>
                </a:cxn>
                <a:cxn ang="0">
                  <a:pos x="2" y="40"/>
                </a:cxn>
                <a:cxn ang="0">
                  <a:pos x="4" y="36"/>
                </a:cxn>
                <a:cxn ang="0">
                  <a:pos x="6" y="28"/>
                </a:cxn>
                <a:cxn ang="0">
                  <a:pos x="2" y="14"/>
                </a:cxn>
                <a:cxn ang="0">
                  <a:pos x="0" y="10"/>
                </a:cxn>
                <a:cxn ang="0">
                  <a:pos x="2" y="2"/>
                </a:cxn>
                <a:cxn ang="0">
                  <a:pos x="8" y="0"/>
                </a:cxn>
              </a:cxnLst>
              <a:rect l="0" t="0" r="r" b="b"/>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 name="Freeform 13"/>
            <p:cNvSpPr>
              <a:spLocks/>
            </p:cNvSpPr>
            <p:nvPr/>
          </p:nvSpPr>
          <p:spPr bwMode="ltGray">
            <a:xfrm>
              <a:off x="2383539" y="5326418"/>
              <a:ext cx="251839" cy="1388030"/>
            </a:xfrm>
            <a:custGeom>
              <a:avLst/>
              <a:gdLst/>
              <a:ahLst/>
              <a:cxnLst>
                <a:cxn ang="0">
                  <a:pos x="18" y="20"/>
                </a:cxn>
                <a:cxn ang="0">
                  <a:pos x="18" y="60"/>
                </a:cxn>
                <a:cxn ang="0">
                  <a:pos x="20" y="114"/>
                </a:cxn>
                <a:cxn ang="0">
                  <a:pos x="20" y="158"/>
                </a:cxn>
                <a:cxn ang="0">
                  <a:pos x="18" y="188"/>
                </a:cxn>
                <a:cxn ang="0">
                  <a:pos x="14" y="222"/>
                </a:cxn>
                <a:cxn ang="0">
                  <a:pos x="14" y="250"/>
                </a:cxn>
                <a:cxn ang="0">
                  <a:pos x="20" y="286"/>
                </a:cxn>
                <a:cxn ang="0">
                  <a:pos x="28" y="322"/>
                </a:cxn>
                <a:cxn ang="0">
                  <a:pos x="18" y="346"/>
                </a:cxn>
                <a:cxn ang="0">
                  <a:pos x="12" y="370"/>
                </a:cxn>
                <a:cxn ang="0">
                  <a:pos x="8" y="398"/>
                </a:cxn>
                <a:cxn ang="0">
                  <a:pos x="2" y="404"/>
                </a:cxn>
                <a:cxn ang="0">
                  <a:pos x="6" y="418"/>
                </a:cxn>
                <a:cxn ang="0">
                  <a:pos x="16" y="440"/>
                </a:cxn>
                <a:cxn ang="0">
                  <a:pos x="12" y="480"/>
                </a:cxn>
                <a:cxn ang="0">
                  <a:pos x="34" y="496"/>
                </a:cxn>
                <a:cxn ang="0">
                  <a:pos x="36" y="502"/>
                </a:cxn>
                <a:cxn ang="0">
                  <a:pos x="36" y="534"/>
                </a:cxn>
                <a:cxn ang="0">
                  <a:pos x="34" y="560"/>
                </a:cxn>
                <a:cxn ang="0">
                  <a:pos x="36" y="586"/>
                </a:cxn>
                <a:cxn ang="0">
                  <a:pos x="18" y="586"/>
                </a:cxn>
                <a:cxn ang="0">
                  <a:pos x="6" y="608"/>
                </a:cxn>
                <a:cxn ang="0">
                  <a:pos x="12" y="608"/>
                </a:cxn>
                <a:cxn ang="0">
                  <a:pos x="30" y="610"/>
                </a:cxn>
                <a:cxn ang="0">
                  <a:pos x="34" y="632"/>
                </a:cxn>
                <a:cxn ang="0">
                  <a:pos x="16" y="644"/>
                </a:cxn>
                <a:cxn ang="0">
                  <a:pos x="30" y="684"/>
                </a:cxn>
                <a:cxn ang="0">
                  <a:pos x="48" y="716"/>
                </a:cxn>
                <a:cxn ang="0">
                  <a:pos x="56" y="730"/>
                </a:cxn>
                <a:cxn ang="0">
                  <a:pos x="74" y="762"/>
                </a:cxn>
                <a:cxn ang="0">
                  <a:pos x="102" y="774"/>
                </a:cxn>
                <a:cxn ang="0">
                  <a:pos x="122" y="772"/>
                </a:cxn>
                <a:cxn ang="0">
                  <a:pos x="138" y="744"/>
                </a:cxn>
                <a:cxn ang="0">
                  <a:pos x="132" y="758"/>
                </a:cxn>
                <a:cxn ang="0">
                  <a:pos x="146" y="768"/>
                </a:cxn>
                <a:cxn ang="0">
                  <a:pos x="142" y="784"/>
                </a:cxn>
                <a:cxn ang="0">
                  <a:pos x="148" y="796"/>
                </a:cxn>
                <a:cxn ang="0">
                  <a:pos x="134" y="804"/>
                </a:cxn>
                <a:cxn ang="0">
                  <a:pos x="142" y="818"/>
                </a:cxn>
                <a:cxn ang="0">
                  <a:pos x="162" y="808"/>
                </a:cxn>
                <a:cxn ang="0">
                  <a:pos x="154" y="740"/>
                </a:cxn>
                <a:cxn ang="0">
                  <a:pos x="84" y="576"/>
                </a:cxn>
                <a:cxn ang="0">
                  <a:pos x="94" y="152"/>
                </a:cxn>
              </a:cxnLst>
              <a:rect l="0" t="0" r="r" b="b"/>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 name="Freeform 14"/>
            <p:cNvSpPr>
              <a:spLocks/>
            </p:cNvSpPr>
            <p:nvPr/>
          </p:nvSpPr>
          <p:spPr bwMode="ltGray">
            <a:xfrm>
              <a:off x="2442881" y="5449502"/>
              <a:ext cx="435651" cy="1248634"/>
            </a:xfrm>
            <a:custGeom>
              <a:avLst/>
              <a:gdLst/>
              <a:ahLst/>
              <a:cxnLst>
                <a:cxn ang="0">
                  <a:pos x="36" y="56"/>
                </a:cxn>
                <a:cxn ang="0">
                  <a:pos x="20" y="78"/>
                </a:cxn>
                <a:cxn ang="0">
                  <a:pos x="24" y="112"/>
                </a:cxn>
                <a:cxn ang="0">
                  <a:pos x="8" y="138"/>
                </a:cxn>
                <a:cxn ang="0">
                  <a:pos x="2" y="166"/>
                </a:cxn>
                <a:cxn ang="0">
                  <a:pos x="0" y="196"/>
                </a:cxn>
                <a:cxn ang="0">
                  <a:pos x="12" y="236"/>
                </a:cxn>
                <a:cxn ang="0">
                  <a:pos x="12" y="264"/>
                </a:cxn>
                <a:cxn ang="0">
                  <a:pos x="12" y="286"/>
                </a:cxn>
                <a:cxn ang="0">
                  <a:pos x="6" y="308"/>
                </a:cxn>
                <a:cxn ang="0">
                  <a:pos x="8" y="340"/>
                </a:cxn>
                <a:cxn ang="0">
                  <a:pos x="14" y="354"/>
                </a:cxn>
                <a:cxn ang="0">
                  <a:pos x="2" y="382"/>
                </a:cxn>
                <a:cxn ang="0">
                  <a:pos x="10" y="420"/>
                </a:cxn>
                <a:cxn ang="0">
                  <a:pos x="8" y="436"/>
                </a:cxn>
                <a:cxn ang="0">
                  <a:pos x="26" y="474"/>
                </a:cxn>
                <a:cxn ang="0">
                  <a:pos x="20" y="486"/>
                </a:cxn>
                <a:cxn ang="0">
                  <a:pos x="26" y="494"/>
                </a:cxn>
                <a:cxn ang="0">
                  <a:pos x="32" y="514"/>
                </a:cxn>
                <a:cxn ang="0">
                  <a:pos x="32" y="546"/>
                </a:cxn>
                <a:cxn ang="0">
                  <a:pos x="34" y="560"/>
                </a:cxn>
                <a:cxn ang="0">
                  <a:pos x="26" y="626"/>
                </a:cxn>
                <a:cxn ang="0">
                  <a:pos x="38" y="626"/>
                </a:cxn>
                <a:cxn ang="0">
                  <a:pos x="76" y="658"/>
                </a:cxn>
                <a:cxn ang="0">
                  <a:pos x="112" y="666"/>
                </a:cxn>
                <a:cxn ang="0">
                  <a:pos x="142" y="734"/>
                </a:cxn>
                <a:cxn ang="0">
                  <a:pos x="166" y="736"/>
                </a:cxn>
                <a:cxn ang="0">
                  <a:pos x="180" y="730"/>
                </a:cxn>
                <a:cxn ang="0">
                  <a:pos x="170" y="724"/>
                </a:cxn>
                <a:cxn ang="0">
                  <a:pos x="138" y="706"/>
                </a:cxn>
                <a:cxn ang="0">
                  <a:pos x="124" y="694"/>
                </a:cxn>
                <a:cxn ang="0">
                  <a:pos x="118" y="676"/>
                </a:cxn>
                <a:cxn ang="0">
                  <a:pos x="110" y="656"/>
                </a:cxn>
                <a:cxn ang="0">
                  <a:pos x="96" y="626"/>
                </a:cxn>
                <a:cxn ang="0">
                  <a:pos x="114" y="602"/>
                </a:cxn>
                <a:cxn ang="0">
                  <a:pos x="120" y="578"/>
                </a:cxn>
                <a:cxn ang="0">
                  <a:pos x="136" y="554"/>
                </a:cxn>
                <a:cxn ang="0">
                  <a:pos x="120" y="538"/>
                </a:cxn>
                <a:cxn ang="0">
                  <a:pos x="98" y="518"/>
                </a:cxn>
                <a:cxn ang="0">
                  <a:pos x="104" y="498"/>
                </a:cxn>
                <a:cxn ang="0">
                  <a:pos x="128" y="492"/>
                </a:cxn>
                <a:cxn ang="0">
                  <a:pos x="132" y="478"/>
                </a:cxn>
                <a:cxn ang="0">
                  <a:pos x="130" y="454"/>
                </a:cxn>
                <a:cxn ang="0">
                  <a:pos x="128" y="440"/>
                </a:cxn>
                <a:cxn ang="0">
                  <a:pos x="140" y="442"/>
                </a:cxn>
                <a:cxn ang="0">
                  <a:pos x="132" y="424"/>
                </a:cxn>
                <a:cxn ang="0">
                  <a:pos x="120" y="398"/>
                </a:cxn>
                <a:cxn ang="0">
                  <a:pos x="146" y="404"/>
                </a:cxn>
                <a:cxn ang="0">
                  <a:pos x="168" y="386"/>
                </a:cxn>
                <a:cxn ang="0">
                  <a:pos x="168" y="350"/>
                </a:cxn>
                <a:cxn ang="0">
                  <a:pos x="220" y="344"/>
                </a:cxn>
                <a:cxn ang="0">
                  <a:pos x="244" y="322"/>
                </a:cxn>
                <a:cxn ang="0">
                  <a:pos x="244" y="298"/>
                </a:cxn>
                <a:cxn ang="0">
                  <a:pos x="238" y="278"/>
                </a:cxn>
                <a:cxn ang="0">
                  <a:pos x="212" y="260"/>
                </a:cxn>
                <a:cxn ang="0">
                  <a:pos x="184" y="0"/>
                </a:cxn>
              </a:cxnLst>
              <a:rect l="0" t="0" r="r" b="b"/>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 name="Freeform 15"/>
            <p:cNvSpPr>
              <a:spLocks/>
            </p:cNvSpPr>
            <p:nvPr/>
          </p:nvSpPr>
          <p:spPr bwMode="ltGray">
            <a:xfrm>
              <a:off x="2748271" y="5720880"/>
              <a:ext cx="130261" cy="188333"/>
            </a:xfrm>
            <a:custGeom>
              <a:avLst/>
              <a:gdLst/>
              <a:ahLst/>
              <a:cxnLst>
                <a:cxn ang="0">
                  <a:pos x="8" y="4"/>
                </a:cxn>
                <a:cxn ang="0">
                  <a:pos x="0" y="18"/>
                </a:cxn>
                <a:cxn ang="0">
                  <a:pos x="4" y="26"/>
                </a:cxn>
                <a:cxn ang="0">
                  <a:pos x="0" y="46"/>
                </a:cxn>
                <a:cxn ang="0">
                  <a:pos x="4" y="52"/>
                </a:cxn>
                <a:cxn ang="0">
                  <a:pos x="0" y="60"/>
                </a:cxn>
                <a:cxn ang="0">
                  <a:pos x="0" y="70"/>
                </a:cxn>
                <a:cxn ang="0">
                  <a:pos x="0" y="74"/>
                </a:cxn>
                <a:cxn ang="0">
                  <a:pos x="0" y="86"/>
                </a:cxn>
                <a:cxn ang="0">
                  <a:pos x="2" y="94"/>
                </a:cxn>
                <a:cxn ang="0">
                  <a:pos x="6" y="98"/>
                </a:cxn>
                <a:cxn ang="0">
                  <a:pos x="24" y="100"/>
                </a:cxn>
                <a:cxn ang="0">
                  <a:pos x="32" y="106"/>
                </a:cxn>
                <a:cxn ang="0">
                  <a:pos x="44" y="106"/>
                </a:cxn>
                <a:cxn ang="0">
                  <a:pos x="52" y="106"/>
                </a:cxn>
                <a:cxn ang="0">
                  <a:pos x="62" y="110"/>
                </a:cxn>
                <a:cxn ang="0">
                  <a:pos x="76" y="102"/>
                </a:cxn>
                <a:cxn ang="0">
                  <a:pos x="82" y="92"/>
                </a:cxn>
                <a:cxn ang="0">
                  <a:pos x="82" y="84"/>
                </a:cxn>
                <a:cxn ang="0">
                  <a:pos x="84" y="78"/>
                </a:cxn>
                <a:cxn ang="0">
                  <a:pos x="86" y="70"/>
                </a:cxn>
                <a:cxn ang="0">
                  <a:pos x="90" y="58"/>
                </a:cxn>
                <a:cxn ang="0">
                  <a:pos x="60" y="18"/>
                </a:cxn>
                <a:cxn ang="0">
                  <a:pos x="22" y="0"/>
                </a:cxn>
                <a:cxn ang="0">
                  <a:pos x="8" y="4"/>
                </a:cxn>
              </a:cxnLst>
              <a:rect l="0" t="0" r="r" b="b"/>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 name="Freeform 16"/>
            <p:cNvSpPr>
              <a:spLocks/>
            </p:cNvSpPr>
            <p:nvPr/>
          </p:nvSpPr>
          <p:spPr bwMode="ltGray">
            <a:xfrm>
              <a:off x="2091175" y="4541944"/>
              <a:ext cx="141840" cy="77113"/>
            </a:xfrm>
            <a:custGeom>
              <a:avLst/>
              <a:gdLst/>
              <a:ahLst/>
              <a:cxnLst>
                <a:cxn ang="0">
                  <a:pos x="8" y="36"/>
                </a:cxn>
                <a:cxn ang="0">
                  <a:pos x="22" y="30"/>
                </a:cxn>
                <a:cxn ang="0">
                  <a:pos x="38" y="32"/>
                </a:cxn>
                <a:cxn ang="0">
                  <a:pos x="56" y="34"/>
                </a:cxn>
                <a:cxn ang="0">
                  <a:pos x="60" y="16"/>
                </a:cxn>
                <a:cxn ang="0">
                  <a:pos x="66" y="12"/>
                </a:cxn>
                <a:cxn ang="0">
                  <a:pos x="78" y="18"/>
                </a:cxn>
                <a:cxn ang="0">
                  <a:pos x="82" y="36"/>
                </a:cxn>
                <a:cxn ang="0">
                  <a:pos x="86" y="44"/>
                </a:cxn>
                <a:cxn ang="0">
                  <a:pos x="92" y="36"/>
                </a:cxn>
                <a:cxn ang="0">
                  <a:pos x="98" y="30"/>
                </a:cxn>
                <a:cxn ang="0">
                  <a:pos x="96" y="20"/>
                </a:cxn>
                <a:cxn ang="0">
                  <a:pos x="86" y="8"/>
                </a:cxn>
                <a:cxn ang="0">
                  <a:pos x="64" y="0"/>
                </a:cxn>
                <a:cxn ang="0">
                  <a:pos x="44" y="18"/>
                </a:cxn>
                <a:cxn ang="0">
                  <a:pos x="28" y="14"/>
                </a:cxn>
                <a:cxn ang="0">
                  <a:pos x="8" y="0"/>
                </a:cxn>
                <a:cxn ang="0">
                  <a:pos x="0" y="16"/>
                </a:cxn>
                <a:cxn ang="0">
                  <a:pos x="8" y="36"/>
                </a:cxn>
              </a:cxnLst>
              <a:rect l="0" t="0" r="r" b="b"/>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 name="Freeform 17"/>
            <p:cNvSpPr>
              <a:spLocks/>
            </p:cNvSpPr>
            <p:nvPr/>
          </p:nvSpPr>
          <p:spPr bwMode="ltGray">
            <a:xfrm>
              <a:off x="1936309" y="4409963"/>
              <a:ext cx="75262" cy="62284"/>
            </a:xfrm>
            <a:custGeom>
              <a:avLst/>
              <a:gdLst/>
              <a:ahLst/>
              <a:cxnLst>
                <a:cxn ang="0">
                  <a:pos x="0" y="14"/>
                </a:cxn>
                <a:cxn ang="0">
                  <a:pos x="0" y="26"/>
                </a:cxn>
                <a:cxn ang="0">
                  <a:pos x="12" y="24"/>
                </a:cxn>
                <a:cxn ang="0">
                  <a:pos x="28" y="28"/>
                </a:cxn>
                <a:cxn ang="0">
                  <a:pos x="44" y="36"/>
                </a:cxn>
                <a:cxn ang="0">
                  <a:pos x="52" y="10"/>
                </a:cxn>
                <a:cxn ang="0">
                  <a:pos x="22" y="0"/>
                </a:cxn>
                <a:cxn ang="0">
                  <a:pos x="0" y="14"/>
                </a:cxn>
              </a:cxnLst>
              <a:rect l="0" t="0" r="r" b="b"/>
              <a:pathLst>
                <a:path w="53" h="37">
                  <a:moveTo>
                    <a:pt x="0" y="14"/>
                  </a:moveTo>
                  <a:lnTo>
                    <a:pt x="0" y="26"/>
                  </a:lnTo>
                  <a:lnTo>
                    <a:pt x="12" y="24"/>
                  </a:lnTo>
                  <a:lnTo>
                    <a:pt x="28" y="28"/>
                  </a:lnTo>
                  <a:lnTo>
                    <a:pt x="44" y="36"/>
                  </a:lnTo>
                  <a:lnTo>
                    <a:pt x="52" y="10"/>
                  </a:lnTo>
                  <a:lnTo>
                    <a:pt x="22" y="0"/>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 name="Freeform 18"/>
            <p:cNvSpPr>
              <a:spLocks/>
            </p:cNvSpPr>
            <p:nvPr/>
          </p:nvSpPr>
          <p:spPr bwMode="ltGray">
            <a:xfrm>
              <a:off x="2036175" y="4504870"/>
              <a:ext cx="75262" cy="99358"/>
            </a:xfrm>
            <a:custGeom>
              <a:avLst/>
              <a:gdLst/>
              <a:ahLst/>
              <a:cxnLst>
                <a:cxn ang="0">
                  <a:pos x="0" y="0"/>
                </a:cxn>
                <a:cxn ang="0">
                  <a:pos x="4" y="10"/>
                </a:cxn>
                <a:cxn ang="0">
                  <a:pos x="4" y="24"/>
                </a:cxn>
                <a:cxn ang="0">
                  <a:pos x="16" y="30"/>
                </a:cxn>
                <a:cxn ang="0">
                  <a:pos x="30" y="36"/>
                </a:cxn>
                <a:cxn ang="0">
                  <a:pos x="36" y="42"/>
                </a:cxn>
                <a:cxn ang="0">
                  <a:pos x="38" y="48"/>
                </a:cxn>
                <a:cxn ang="0">
                  <a:pos x="48" y="58"/>
                </a:cxn>
                <a:cxn ang="0">
                  <a:pos x="50" y="48"/>
                </a:cxn>
                <a:cxn ang="0">
                  <a:pos x="46" y="38"/>
                </a:cxn>
                <a:cxn ang="0">
                  <a:pos x="52" y="26"/>
                </a:cxn>
                <a:cxn ang="0">
                  <a:pos x="44" y="20"/>
                </a:cxn>
                <a:cxn ang="0">
                  <a:pos x="38" y="8"/>
                </a:cxn>
                <a:cxn ang="0">
                  <a:pos x="0" y="0"/>
                </a:cxn>
              </a:cxnLst>
              <a:rect l="0" t="0" r="r" b="b"/>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 name="Freeform 19"/>
            <p:cNvSpPr>
              <a:spLocks/>
            </p:cNvSpPr>
            <p:nvPr/>
          </p:nvSpPr>
          <p:spPr bwMode="ltGray">
            <a:xfrm>
              <a:off x="2005781" y="4406997"/>
              <a:ext cx="98420" cy="115669"/>
            </a:xfrm>
            <a:custGeom>
              <a:avLst/>
              <a:gdLst/>
              <a:ahLst/>
              <a:cxnLst>
                <a:cxn ang="0">
                  <a:pos x="0" y="40"/>
                </a:cxn>
                <a:cxn ang="0">
                  <a:pos x="10" y="52"/>
                </a:cxn>
                <a:cxn ang="0">
                  <a:pos x="18" y="64"/>
                </a:cxn>
                <a:cxn ang="0">
                  <a:pos x="32" y="60"/>
                </a:cxn>
                <a:cxn ang="0">
                  <a:pos x="40" y="64"/>
                </a:cxn>
                <a:cxn ang="0">
                  <a:pos x="50" y="64"/>
                </a:cxn>
                <a:cxn ang="0">
                  <a:pos x="60" y="68"/>
                </a:cxn>
                <a:cxn ang="0">
                  <a:pos x="62" y="64"/>
                </a:cxn>
                <a:cxn ang="0">
                  <a:pos x="58" y="56"/>
                </a:cxn>
                <a:cxn ang="0">
                  <a:pos x="62" y="44"/>
                </a:cxn>
                <a:cxn ang="0">
                  <a:pos x="60" y="26"/>
                </a:cxn>
                <a:cxn ang="0">
                  <a:pos x="68" y="16"/>
                </a:cxn>
                <a:cxn ang="0">
                  <a:pos x="66" y="0"/>
                </a:cxn>
                <a:cxn ang="0">
                  <a:pos x="20" y="0"/>
                </a:cxn>
                <a:cxn ang="0">
                  <a:pos x="0" y="40"/>
                </a:cxn>
              </a:cxnLst>
              <a:rect l="0" t="0" r="r" b="b"/>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 name="Freeform 20"/>
            <p:cNvSpPr>
              <a:spLocks/>
            </p:cNvSpPr>
            <p:nvPr/>
          </p:nvSpPr>
          <p:spPr bwMode="ltGray">
            <a:xfrm>
              <a:off x="1966703" y="4392167"/>
              <a:ext cx="137499" cy="100840"/>
            </a:xfrm>
            <a:custGeom>
              <a:avLst/>
              <a:gdLst/>
              <a:ahLst/>
              <a:cxnLst>
                <a:cxn ang="0">
                  <a:pos x="0" y="28"/>
                </a:cxn>
                <a:cxn ang="0">
                  <a:pos x="10" y="32"/>
                </a:cxn>
                <a:cxn ang="0">
                  <a:pos x="14" y="34"/>
                </a:cxn>
                <a:cxn ang="0">
                  <a:pos x="18" y="32"/>
                </a:cxn>
                <a:cxn ang="0">
                  <a:pos x="20" y="44"/>
                </a:cxn>
                <a:cxn ang="0">
                  <a:pos x="22" y="54"/>
                </a:cxn>
                <a:cxn ang="0">
                  <a:pos x="26" y="58"/>
                </a:cxn>
                <a:cxn ang="0">
                  <a:pos x="32" y="54"/>
                </a:cxn>
                <a:cxn ang="0">
                  <a:pos x="34" y="46"/>
                </a:cxn>
                <a:cxn ang="0">
                  <a:pos x="36" y="36"/>
                </a:cxn>
                <a:cxn ang="0">
                  <a:pos x="42" y="32"/>
                </a:cxn>
                <a:cxn ang="0">
                  <a:pos x="54" y="38"/>
                </a:cxn>
                <a:cxn ang="0">
                  <a:pos x="62" y="32"/>
                </a:cxn>
                <a:cxn ang="0">
                  <a:pos x="64" y="26"/>
                </a:cxn>
                <a:cxn ang="0">
                  <a:pos x="70" y="22"/>
                </a:cxn>
                <a:cxn ang="0">
                  <a:pos x="72" y="24"/>
                </a:cxn>
                <a:cxn ang="0">
                  <a:pos x="86" y="18"/>
                </a:cxn>
                <a:cxn ang="0">
                  <a:pos x="94" y="16"/>
                </a:cxn>
                <a:cxn ang="0">
                  <a:pos x="90" y="10"/>
                </a:cxn>
                <a:cxn ang="0">
                  <a:pos x="78" y="4"/>
                </a:cxn>
                <a:cxn ang="0">
                  <a:pos x="60" y="2"/>
                </a:cxn>
                <a:cxn ang="0">
                  <a:pos x="40" y="0"/>
                </a:cxn>
                <a:cxn ang="0">
                  <a:pos x="26" y="2"/>
                </a:cxn>
                <a:cxn ang="0">
                  <a:pos x="16" y="6"/>
                </a:cxn>
                <a:cxn ang="0">
                  <a:pos x="2" y="12"/>
                </a:cxn>
                <a:cxn ang="0">
                  <a:pos x="0" y="28"/>
                </a:cxn>
              </a:cxnLst>
              <a:rect l="0" t="0" r="r" b="b"/>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 name="Freeform 21"/>
            <p:cNvSpPr>
              <a:spLocks/>
            </p:cNvSpPr>
            <p:nvPr/>
          </p:nvSpPr>
          <p:spPr bwMode="ltGray">
            <a:xfrm>
              <a:off x="1891441" y="4318020"/>
              <a:ext cx="101315" cy="133464"/>
            </a:xfrm>
            <a:custGeom>
              <a:avLst/>
              <a:gdLst/>
              <a:ahLst/>
              <a:cxnLst>
                <a:cxn ang="0">
                  <a:pos x="0" y="52"/>
                </a:cxn>
                <a:cxn ang="0">
                  <a:pos x="10" y="68"/>
                </a:cxn>
                <a:cxn ang="0">
                  <a:pos x="26" y="78"/>
                </a:cxn>
                <a:cxn ang="0">
                  <a:pos x="34" y="78"/>
                </a:cxn>
                <a:cxn ang="0">
                  <a:pos x="42" y="66"/>
                </a:cxn>
                <a:cxn ang="0">
                  <a:pos x="56" y="64"/>
                </a:cxn>
                <a:cxn ang="0">
                  <a:pos x="56" y="54"/>
                </a:cxn>
                <a:cxn ang="0">
                  <a:pos x="68" y="46"/>
                </a:cxn>
                <a:cxn ang="0">
                  <a:pos x="56" y="36"/>
                </a:cxn>
                <a:cxn ang="0">
                  <a:pos x="58" y="2"/>
                </a:cxn>
                <a:cxn ang="0">
                  <a:pos x="16" y="0"/>
                </a:cxn>
                <a:cxn ang="0">
                  <a:pos x="0" y="52"/>
                </a:cxn>
              </a:cxnLst>
              <a:rect l="0" t="0" r="r" b="b"/>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 name="Freeform 22"/>
            <p:cNvSpPr>
              <a:spLocks/>
            </p:cNvSpPr>
            <p:nvPr/>
          </p:nvSpPr>
          <p:spPr bwMode="ltGray">
            <a:xfrm>
              <a:off x="1379079" y="3809372"/>
              <a:ext cx="652754" cy="622834"/>
            </a:xfrm>
            <a:custGeom>
              <a:avLst/>
              <a:gdLst/>
              <a:ahLst/>
              <a:cxnLst>
                <a:cxn ang="0">
                  <a:pos x="10" y="54"/>
                </a:cxn>
                <a:cxn ang="0">
                  <a:pos x="26" y="84"/>
                </a:cxn>
                <a:cxn ang="0">
                  <a:pos x="42" y="116"/>
                </a:cxn>
                <a:cxn ang="0">
                  <a:pos x="32" y="138"/>
                </a:cxn>
                <a:cxn ang="0">
                  <a:pos x="54" y="154"/>
                </a:cxn>
                <a:cxn ang="0">
                  <a:pos x="62" y="190"/>
                </a:cxn>
                <a:cxn ang="0">
                  <a:pos x="100" y="226"/>
                </a:cxn>
                <a:cxn ang="0">
                  <a:pos x="98" y="206"/>
                </a:cxn>
                <a:cxn ang="0">
                  <a:pos x="88" y="192"/>
                </a:cxn>
                <a:cxn ang="0">
                  <a:pos x="74" y="146"/>
                </a:cxn>
                <a:cxn ang="0">
                  <a:pos x="42" y="98"/>
                </a:cxn>
                <a:cxn ang="0">
                  <a:pos x="48" y="52"/>
                </a:cxn>
                <a:cxn ang="0">
                  <a:pos x="66" y="84"/>
                </a:cxn>
                <a:cxn ang="0">
                  <a:pos x="92" y="138"/>
                </a:cxn>
                <a:cxn ang="0">
                  <a:pos x="116" y="164"/>
                </a:cxn>
                <a:cxn ang="0">
                  <a:pos x="126" y="188"/>
                </a:cxn>
                <a:cxn ang="0">
                  <a:pos x="146" y="212"/>
                </a:cxn>
                <a:cxn ang="0">
                  <a:pos x="156" y="256"/>
                </a:cxn>
                <a:cxn ang="0">
                  <a:pos x="156" y="272"/>
                </a:cxn>
                <a:cxn ang="0">
                  <a:pos x="176" y="290"/>
                </a:cxn>
                <a:cxn ang="0">
                  <a:pos x="194" y="306"/>
                </a:cxn>
                <a:cxn ang="0">
                  <a:pos x="230" y="324"/>
                </a:cxn>
                <a:cxn ang="0">
                  <a:pos x="250" y="334"/>
                </a:cxn>
                <a:cxn ang="0">
                  <a:pos x="316" y="338"/>
                </a:cxn>
                <a:cxn ang="0">
                  <a:pos x="346" y="354"/>
                </a:cxn>
                <a:cxn ang="0">
                  <a:pos x="362" y="354"/>
                </a:cxn>
                <a:cxn ang="0">
                  <a:pos x="390" y="338"/>
                </a:cxn>
                <a:cxn ang="0">
                  <a:pos x="382" y="326"/>
                </a:cxn>
                <a:cxn ang="0">
                  <a:pos x="380" y="320"/>
                </a:cxn>
                <a:cxn ang="0">
                  <a:pos x="408" y="310"/>
                </a:cxn>
                <a:cxn ang="0">
                  <a:pos x="412" y="338"/>
                </a:cxn>
                <a:cxn ang="0">
                  <a:pos x="424" y="332"/>
                </a:cxn>
                <a:cxn ang="0">
                  <a:pos x="424" y="296"/>
                </a:cxn>
                <a:cxn ang="0">
                  <a:pos x="438" y="290"/>
                </a:cxn>
                <a:cxn ang="0">
                  <a:pos x="448" y="260"/>
                </a:cxn>
                <a:cxn ang="0">
                  <a:pos x="438" y="242"/>
                </a:cxn>
                <a:cxn ang="0">
                  <a:pos x="398" y="252"/>
                </a:cxn>
                <a:cxn ang="0">
                  <a:pos x="390" y="282"/>
                </a:cxn>
                <a:cxn ang="0">
                  <a:pos x="348" y="298"/>
                </a:cxn>
                <a:cxn ang="0">
                  <a:pos x="300" y="284"/>
                </a:cxn>
                <a:cxn ang="0">
                  <a:pos x="292" y="268"/>
                </a:cxn>
                <a:cxn ang="0">
                  <a:pos x="286" y="202"/>
                </a:cxn>
                <a:cxn ang="0">
                  <a:pos x="292" y="176"/>
                </a:cxn>
                <a:cxn ang="0">
                  <a:pos x="78" y="0"/>
                </a:cxn>
              </a:cxnLst>
              <a:rect l="0" t="0" r="r" b="b"/>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 name="Freeform 23"/>
            <p:cNvSpPr>
              <a:spLocks/>
            </p:cNvSpPr>
            <p:nvPr/>
          </p:nvSpPr>
          <p:spPr bwMode="ltGray">
            <a:xfrm>
              <a:off x="2076701" y="1819269"/>
              <a:ext cx="211313" cy="164605"/>
            </a:xfrm>
            <a:custGeom>
              <a:avLst/>
              <a:gdLst/>
              <a:ahLst/>
              <a:cxnLst>
                <a:cxn ang="0">
                  <a:pos x="130" y="14"/>
                </a:cxn>
                <a:cxn ang="0">
                  <a:pos x="122" y="8"/>
                </a:cxn>
                <a:cxn ang="0">
                  <a:pos x="106" y="18"/>
                </a:cxn>
                <a:cxn ang="0">
                  <a:pos x="108" y="34"/>
                </a:cxn>
                <a:cxn ang="0">
                  <a:pos x="96" y="44"/>
                </a:cxn>
                <a:cxn ang="0">
                  <a:pos x="100" y="58"/>
                </a:cxn>
                <a:cxn ang="0">
                  <a:pos x="84" y="58"/>
                </a:cxn>
                <a:cxn ang="0">
                  <a:pos x="74" y="56"/>
                </a:cxn>
                <a:cxn ang="0">
                  <a:pos x="74" y="40"/>
                </a:cxn>
                <a:cxn ang="0">
                  <a:pos x="76" y="30"/>
                </a:cxn>
                <a:cxn ang="0">
                  <a:pos x="64" y="18"/>
                </a:cxn>
                <a:cxn ang="0">
                  <a:pos x="68" y="10"/>
                </a:cxn>
                <a:cxn ang="0">
                  <a:pos x="52" y="0"/>
                </a:cxn>
                <a:cxn ang="0">
                  <a:pos x="50" y="12"/>
                </a:cxn>
                <a:cxn ang="0">
                  <a:pos x="28" y="16"/>
                </a:cxn>
                <a:cxn ang="0">
                  <a:pos x="28" y="20"/>
                </a:cxn>
                <a:cxn ang="0">
                  <a:pos x="34" y="26"/>
                </a:cxn>
                <a:cxn ang="0">
                  <a:pos x="18" y="30"/>
                </a:cxn>
                <a:cxn ang="0">
                  <a:pos x="24" y="36"/>
                </a:cxn>
                <a:cxn ang="0">
                  <a:pos x="22" y="44"/>
                </a:cxn>
                <a:cxn ang="0">
                  <a:pos x="10" y="40"/>
                </a:cxn>
                <a:cxn ang="0">
                  <a:pos x="0" y="44"/>
                </a:cxn>
                <a:cxn ang="0">
                  <a:pos x="2" y="54"/>
                </a:cxn>
                <a:cxn ang="0">
                  <a:pos x="14" y="64"/>
                </a:cxn>
                <a:cxn ang="0">
                  <a:pos x="24" y="68"/>
                </a:cxn>
                <a:cxn ang="0">
                  <a:pos x="40" y="60"/>
                </a:cxn>
                <a:cxn ang="0">
                  <a:pos x="36" y="68"/>
                </a:cxn>
                <a:cxn ang="0">
                  <a:pos x="52" y="68"/>
                </a:cxn>
                <a:cxn ang="0">
                  <a:pos x="64" y="78"/>
                </a:cxn>
                <a:cxn ang="0">
                  <a:pos x="46" y="78"/>
                </a:cxn>
                <a:cxn ang="0">
                  <a:pos x="20" y="78"/>
                </a:cxn>
                <a:cxn ang="0">
                  <a:pos x="24" y="94"/>
                </a:cxn>
                <a:cxn ang="0">
                  <a:pos x="62" y="90"/>
                </a:cxn>
                <a:cxn ang="0">
                  <a:pos x="90" y="82"/>
                </a:cxn>
                <a:cxn ang="0">
                  <a:pos x="100" y="84"/>
                </a:cxn>
                <a:cxn ang="0">
                  <a:pos x="112" y="88"/>
                </a:cxn>
                <a:cxn ang="0">
                  <a:pos x="134" y="78"/>
                </a:cxn>
                <a:cxn ang="0">
                  <a:pos x="138" y="70"/>
                </a:cxn>
                <a:cxn ang="0">
                  <a:pos x="146" y="52"/>
                </a:cxn>
                <a:cxn ang="0">
                  <a:pos x="138" y="46"/>
                </a:cxn>
                <a:cxn ang="0">
                  <a:pos x="132" y="54"/>
                </a:cxn>
                <a:cxn ang="0">
                  <a:pos x="126" y="54"/>
                </a:cxn>
                <a:cxn ang="0">
                  <a:pos x="122" y="40"/>
                </a:cxn>
                <a:cxn ang="0">
                  <a:pos x="124" y="26"/>
                </a:cxn>
              </a:cxnLst>
              <a:rect l="0" t="0" r="r" b="b"/>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 name="Freeform 24"/>
            <p:cNvSpPr>
              <a:spLocks/>
            </p:cNvSpPr>
            <p:nvPr/>
          </p:nvSpPr>
          <p:spPr bwMode="ltGray">
            <a:xfrm>
              <a:off x="2062228" y="1840031"/>
              <a:ext cx="39079" cy="31141"/>
            </a:xfrm>
            <a:custGeom>
              <a:avLst/>
              <a:gdLst/>
              <a:ahLst/>
              <a:cxnLst>
                <a:cxn ang="0">
                  <a:pos x="24" y="6"/>
                </a:cxn>
                <a:cxn ang="0">
                  <a:pos x="8" y="18"/>
                </a:cxn>
                <a:cxn ang="0">
                  <a:pos x="2" y="16"/>
                </a:cxn>
                <a:cxn ang="0">
                  <a:pos x="0" y="10"/>
                </a:cxn>
                <a:cxn ang="0">
                  <a:pos x="16" y="0"/>
                </a:cxn>
                <a:cxn ang="0">
                  <a:pos x="26" y="0"/>
                </a:cxn>
                <a:cxn ang="0">
                  <a:pos x="24" y="6"/>
                </a:cxn>
              </a:cxnLst>
              <a:rect l="0" t="0" r="r" b="b"/>
              <a:pathLst>
                <a:path w="27" h="19">
                  <a:moveTo>
                    <a:pt x="24" y="6"/>
                  </a:moveTo>
                  <a:lnTo>
                    <a:pt x="8" y="18"/>
                  </a:lnTo>
                  <a:lnTo>
                    <a:pt x="2" y="16"/>
                  </a:lnTo>
                  <a:lnTo>
                    <a:pt x="0" y="10"/>
                  </a:lnTo>
                  <a:lnTo>
                    <a:pt x="16" y="0"/>
                  </a:lnTo>
                  <a:lnTo>
                    <a:pt x="26" y="0"/>
                  </a:lnTo>
                  <a:lnTo>
                    <a:pt x="2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 name="Freeform 25"/>
            <p:cNvSpPr>
              <a:spLocks/>
            </p:cNvSpPr>
            <p:nvPr/>
          </p:nvSpPr>
          <p:spPr bwMode="ltGray">
            <a:xfrm>
              <a:off x="2179464" y="2052090"/>
              <a:ext cx="46316" cy="47454"/>
            </a:xfrm>
            <a:custGeom>
              <a:avLst/>
              <a:gdLst/>
              <a:ahLst/>
              <a:cxnLst>
                <a:cxn ang="0">
                  <a:pos x="12" y="0"/>
                </a:cxn>
                <a:cxn ang="0">
                  <a:pos x="18" y="4"/>
                </a:cxn>
                <a:cxn ang="0">
                  <a:pos x="28" y="4"/>
                </a:cxn>
                <a:cxn ang="0">
                  <a:pos x="30" y="18"/>
                </a:cxn>
                <a:cxn ang="0">
                  <a:pos x="24" y="26"/>
                </a:cxn>
                <a:cxn ang="0">
                  <a:pos x="16" y="20"/>
                </a:cxn>
                <a:cxn ang="0">
                  <a:pos x="12" y="20"/>
                </a:cxn>
                <a:cxn ang="0">
                  <a:pos x="8" y="18"/>
                </a:cxn>
                <a:cxn ang="0">
                  <a:pos x="4" y="20"/>
                </a:cxn>
                <a:cxn ang="0">
                  <a:pos x="0" y="10"/>
                </a:cxn>
                <a:cxn ang="0">
                  <a:pos x="0" y="6"/>
                </a:cxn>
                <a:cxn ang="0">
                  <a:pos x="6" y="0"/>
                </a:cxn>
                <a:cxn ang="0">
                  <a:pos x="12" y="0"/>
                </a:cxn>
              </a:cxnLst>
              <a:rect l="0" t="0" r="r" b="b"/>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 name="Freeform 26"/>
            <p:cNvSpPr>
              <a:spLocks/>
            </p:cNvSpPr>
            <p:nvPr/>
          </p:nvSpPr>
          <p:spPr bwMode="ltGray">
            <a:xfrm>
              <a:off x="2186700" y="2092130"/>
              <a:ext cx="24605" cy="23727"/>
            </a:xfrm>
            <a:custGeom>
              <a:avLst/>
              <a:gdLst/>
              <a:ahLst/>
              <a:cxnLst>
                <a:cxn ang="0">
                  <a:pos x="0" y="0"/>
                </a:cxn>
                <a:cxn ang="0">
                  <a:pos x="10" y="0"/>
                </a:cxn>
                <a:cxn ang="0">
                  <a:pos x="16" y="6"/>
                </a:cxn>
                <a:cxn ang="0">
                  <a:pos x="8" y="12"/>
                </a:cxn>
                <a:cxn ang="0">
                  <a:pos x="2" y="12"/>
                </a:cxn>
                <a:cxn ang="0">
                  <a:pos x="0" y="0"/>
                </a:cxn>
              </a:cxnLst>
              <a:rect l="0" t="0" r="r" b="b"/>
              <a:pathLst>
                <a:path w="17" h="13">
                  <a:moveTo>
                    <a:pt x="0" y="0"/>
                  </a:moveTo>
                  <a:lnTo>
                    <a:pt x="10" y="0"/>
                  </a:lnTo>
                  <a:lnTo>
                    <a:pt x="16" y="6"/>
                  </a:lnTo>
                  <a:lnTo>
                    <a:pt x="8" y="12"/>
                  </a:lnTo>
                  <a:lnTo>
                    <a:pt x="2" y="1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 name="Freeform 27"/>
            <p:cNvSpPr>
              <a:spLocks/>
            </p:cNvSpPr>
            <p:nvPr/>
          </p:nvSpPr>
          <p:spPr bwMode="ltGray">
            <a:xfrm>
              <a:off x="2031834" y="1727328"/>
              <a:ext cx="160655" cy="106772"/>
            </a:xfrm>
            <a:custGeom>
              <a:avLst/>
              <a:gdLst/>
              <a:ahLst/>
              <a:cxnLst>
                <a:cxn ang="0">
                  <a:pos x="112" y="2"/>
                </a:cxn>
                <a:cxn ang="0">
                  <a:pos x="112" y="18"/>
                </a:cxn>
                <a:cxn ang="0">
                  <a:pos x="110" y="22"/>
                </a:cxn>
                <a:cxn ang="0">
                  <a:pos x="102" y="22"/>
                </a:cxn>
                <a:cxn ang="0">
                  <a:pos x="98" y="26"/>
                </a:cxn>
                <a:cxn ang="0">
                  <a:pos x="102" y="30"/>
                </a:cxn>
                <a:cxn ang="0">
                  <a:pos x="100" y="34"/>
                </a:cxn>
                <a:cxn ang="0">
                  <a:pos x="92" y="36"/>
                </a:cxn>
                <a:cxn ang="0">
                  <a:pos x="90" y="44"/>
                </a:cxn>
                <a:cxn ang="0">
                  <a:pos x="76" y="48"/>
                </a:cxn>
                <a:cxn ang="0">
                  <a:pos x="70" y="50"/>
                </a:cxn>
                <a:cxn ang="0">
                  <a:pos x="68" y="58"/>
                </a:cxn>
                <a:cxn ang="0">
                  <a:pos x="62" y="58"/>
                </a:cxn>
                <a:cxn ang="0">
                  <a:pos x="60" y="58"/>
                </a:cxn>
                <a:cxn ang="0">
                  <a:pos x="56" y="38"/>
                </a:cxn>
                <a:cxn ang="0">
                  <a:pos x="52" y="36"/>
                </a:cxn>
                <a:cxn ang="0">
                  <a:pos x="46" y="58"/>
                </a:cxn>
                <a:cxn ang="0">
                  <a:pos x="42" y="58"/>
                </a:cxn>
                <a:cxn ang="0">
                  <a:pos x="42" y="50"/>
                </a:cxn>
                <a:cxn ang="0">
                  <a:pos x="30" y="62"/>
                </a:cxn>
                <a:cxn ang="0">
                  <a:pos x="22" y="62"/>
                </a:cxn>
                <a:cxn ang="0">
                  <a:pos x="20" y="54"/>
                </a:cxn>
                <a:cxn ang="0">
                  <a:pos x="26" y="48"/>
                </a:cxn>
                <a:cxn ang="0">
                  <a:pos x="22" y="48"/>
                </a:cxn>
                <a:cxn ang="0">
                  <a:pos x="14" y="56"/>
                </a:cxn>
                <a:cxn ang="0">
                  <a:pos x="14" y="54"/>
                </a:cxn>
                <a:cxn ang="0">
                  <a:pos x="12" y="48"/>
                </a:cxn>
                <a:cxn ang="0">
                  <a:pos x="6" y="50"/>
                </a:cxn>
                <a:cxn ang="0">
                  <a:pos x="0" y="50"/>
                </a:cxn>
                <a:cxn ang="0">
                  <a:pos x="0" y="44"/>
                </a:cxn>
                <a:cxn ang="0">
                  <a:pos x="4" y="44"/>
                </a:cxn>
                <a:cxn ang="0">
                  <a:pos x="4" y="38"/>
                </a:cxn>
                <a:cxn ang="0">
                  <a:pos x="10" y="36"/>
                </a:cxn>
                <a:cxn ang="0">
                  <a:pos x="14" y="30"/>
                </a:cxn>
                <a:cxn ang="0">
                  <a:pos x="30" y="30"/>
                </a:cxn>
                <a:cxn ang="0">
                  <a:pos x="34" y="24"/>
                </a:cxn>
                <a:cxn ang="0">
                  <a:pos x="48" y="24"/>
                </a:cxn>
                <a:cxn ang="0">
                  <a:pos x="56" y="18"/>
                </a:cxn>
                <a:cxn ang="0">
                  <a:pos x="62" y="16"/>
                </a:cxn>
                <a:cxn ang="0">
                  <a:pos x="68" y="10"/>
                </a:cxn>
                <a:cxn ang="0">
                  <a:pos x="74" y="4"/>
                </a:cxn>
                <a:cxn ang="0">
                  <a:pos x="82" y="0"/>
                </a:cxn>
                <a:cxn ang="0">
                  <a:pos x="88" y="0"/>
                </a:cxn>
                <a:cxn ang="0">
                  <a:pos x="88" y="2"/>
                </a:cxn>
                <a:cxn ang="0">
                  <a:pos x="98" y="4"/>
                </a:cxn>
                <a:cxn ang="0">
                  <a:pos x="98" y="12"/>
                </a:cxn>
                <a:cxn ang="0">
                  <a:pos x="104" y="10"/>
                </a:cxn>
                <a:cxn ang="0">
                  <a:pos x="102" y="6"/>
                </a:cxn>
                <a:cxn ang="0">
                  <a:pos x="106" y="2"/>
                </a:cxn>
                <a:cxn ang="0">
                  <a:pos x="112" y="2"/>
                </a:cxn>
              </a:cxnLst>
              <a:rect l="0" t="0" r="r" b="b"/>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 name="Freeform 28"/>
            <p:cNvSpPr>
              <a:spLocks/>
            </p:cNvSpPr>
            <p:nvPr/>
          </p:nvSpPr>
          <p:spPr bwMode="ltGray">
            <a:xfrm>
              <a:off x="2225778" y="1711015"/>
              <a:ext cx="18815" cy="32625"/>
            </a:xfrm>
            <a:custGeom>
              <a:avLst/>
              <a:gdLst/>
              <a:ahLst/>
              <a:cxnLst>
                <a:cxn ang="0">
                  <a:pos x="0" y="4"/>
                </a:cxn>
                <a:cxn ang="0">
                  <a:pos x="0" y="14"/>
                </a:cxn>
                <a:cxn ang="0">
                  <a:pos x="6" y="18"/>
                </a:cxn>
                <a:cxn ang="0">
                  <a:pos x="12" y="14"/>
                </a:cxn>
                <a:cxn ang="0">
                  <a:pos x="12" y="0"/>
                </a:cxn>
                <a:cxn ang="0">
                  <a:pos x="0" y="4"/>
                </a:cxn>
              </a:cxnLst>
              <a:rect l="0" t="0" r="r" b="b"/>
              <a:pathLst>
                <a:path w="13" h="19">
                  <a:moveTo>
                    <a:pt x="0" y="4"/>
                  </a:moveTo>
                  <a:lnTo>
                    <a:pt x="0" y="14"/>
                  </a:lnTo>
                  <a:lnTo>
                    <a:pt x="6" y="18"/>
                  </a:lnTo>
                  <a:lnTo>
                    <a:pt x="12" y="14"/>
                  </a:lnTo>
                  <a:lnTo>
                    <a:pt x="12"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 name="Freeform 29"/>
            <p:cNvSpPr>
              <a:spLocks/>
            </p:cNvSpPr>
            <p:nvPr/>
          </p:nvSpPr>
          <p:spPr bwMode="ltGray">
            <a:xfrm>
              <a:off x="2186700" y="1791094"/>
              <a:ext cx="14474" cy="20761"/>
            </a:xfrm>
            <a:custGeom>
              <a:avLst/>
              <a:gdLst/>
              <a:ahLst/>
              <a:cxnLst>
                <a:cxn ang="0">
                  <a:pos x="10" y="4"/>
                </a:cxn>
                <a:cxn ang="0">
                  <a:pos x="8" y="10"/>
                </a:cxn>
                <a:cxn ang="0">
                  <a:pos x="2" y="10"/>
                </a:cxn>
                <a:cxn ang="0">
                  <a:pos x="0" y="6"/>
                </a:cxn>
                <a:cxn ang="0">
                  <a:pos x="2" y="0"/>
                </a:cxn>
                <a:cxn ang="0">
                  <a:pos x="10" y="4"/>
                </a:cxn>
              </a:cxnLst>
              <a:rect l="0" t="0" r="r" b="b"/>
              <a:pathLst>
                <a:path w="11" h="11">
                  <a:moveTo>
                    <a:pt x="10" y="4"/>
                  </a:moveTo>
                  <a:lnTo>
                    <a:pt x="8" y="10"/>
                  </a:lnTo>
                  <a:lnTo>
                    <a:pt x="2" y="10"/>
                  </a:lnTo>
                  <a:lnTo>
                    <a:pt x="0" y="6"/>
                  </a:lnTo>
                  <a:lnTo>
                    <a:pt x="2" y="0"/>
                  </a:lnTo>
                  <a:lnTo>
                    <a:pt x="1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 name="Freeform 30"/>
            <p:cNvSpPr>
              <a:spLocks/>
            </p:cNvSpPr>
            <p:nvPr/>
          </p:nvSpPr>
          <p:spPr bwMode="ltGray">
            <a:xfrm>
              <a:off x="2234463" y="1730294"/>
              <a:ext cx="73815" cy="53386"/>
            </a:xfrm>
            <a:custGeom>
              <a:avLst/>
              <a:gdLst/>
              <a:ahLst/>
              <a:cxnLst>
                <a:cxn ang="0">
                  <a:pos x="26" y="16"/>
                </a:cxn>
                <a:cxn ang="0">
                  <a:pos x="46" y="10"/>
                </a:cxn>
                <a:cxn ang="0">
                  <a:pos x="50" y="4"/>
                </a:cxn>
                <a:cxn ang="0">
                  <a:pos x="44" y="0"/>
                </a:cxn>
                <a:cxn ang="0">
                  <a:pos x="28" y="0"/>
                </a:cxn>
                <a:cxn ang="0">
                  <a:pos x="10" y="2"/>
                </a:cxn>
                <a:cxn ang="0">
                  <a:pos x="6" y="6"/>
                </a:cxn>
                <a:cxn ang="0">
                  <a:pos x="2" y="10"/>
                </a:cxn>
                <a:cxn ang="0">
                  <a:pos x="0" y="14"/>
                </a:cxn>
                <a:cxn ang="0">
                  <a:pos x="2" y="20"/>
                </a:cxn>
                <a:cxn ang="0">
                  <a:pos x="6" y="22"/>
                </a:cxn>
                <a:cxn ang="0">
                  <a:pos x="8" y="30"/>
                </a:cxn>
                <a:cxn ang="0">
                  <a:pos x="28" y="30"/>
                </a:cxn>
                <a:cxn ang="0">
                  <a:pos x="36" y="20"/>
                </a:cxn>
                <a:cxn ang="0">
                  <a:pos x="26" y="16"/>
                </a:cxn>
              </a:cxnLst>
              <a:rect l="0" t="0" r="r" b="b"/>
              <a:pathLst>
                <a:path w="51" h="31">
                  <a:moveTo>
                    <a:pt x="26" y="16"/>
                  </a:moveTo>
                  <a:lnTo>
                    <a:pt x="46" y="10"/>
                  </a:lnTo>
                  <a:lnTo>
                    <a:pt x="50" y="4"/>
                  </a:lnTo>
                  <a:lnTo>
                    <a:pt x="44" y="0"/>
                  </a:lnTo>
                  <a:lnTo>
                    <a:pt x="28" y="0"/>
                  </a:lnTo>
                  <a:lnTo>
                    <a:pt x="10" y="2"/>
                  </a:lnTo>
                  <a:lnTo>
                    <a:pt x="6" y="6"/>
                  </a:lnTo>
                  <a:lnTo>
                    <a:pt x="2" y="10"/>
                  </a:lnTo>
                  <a:lnTo>
                    <a:pt x="0" y="14"/>
                  </a:lnTo>
                  <a:lnTo>
                    <a:pt x="2" y="20"/>
                  </a:lnTo>
                  <a:lnTo>
                    <a:pt x="6" y="22"/>
                  </a:lnTo>
                  <a:lnTo>
                    <a:pt x="8" y="30"/>
                  </a:lnTo>
                  <a:lnTo>
                    <a:pt x="28" y="30"/>
                  </a:lnTo>
                  <a:lnTo>
                    <a:pt x="36" y="20"/>
                  </a:lnTo>
                  <a:lnTo>
                    <a:pt x="26"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 name="Freeform 31"/>
            <p:cNvSpPr>
              <a:spLocks/>
            </p:cNvSpPr>
            <p:nvPr/>
          </p:nvSpPr>
          <p:spPr bwMode="ltGray">
            <a:xfrm>
              <a:off x="2272094" y="1679874"/>
              <a:ext cx="65130" cy="51903"/>
            </a:xfrm>
            <a:custGeom>
              <a:avLst/>
              <a:gdLst/>
              <a:ahLst/>
              <a:cxnLst>
                <a:cxn ang="0">
                  <a:pos x="0" y="14"/>
                </a:cxn>
                <a:cxn ang="0">
                  <a:pos x="14" y="14"/>
                </a:cxn>
                <a:cxn ang="0">
                  <a:pos x="14" y="22"/>
                </a:cxn>
                <a:cxn ang="0">
                  <a:pos x="24" y="26"/>
                </a:cxn>
                <a:cxn ang="0">
                  <a:pos x="34" y="30"/>
                </a:cxn>
                <a:cxn ang="0">
                  <a:pos x="40" y="24"/>
                </a:cxn>
                <a:cxn ang="0">
                  <a:pos x="44" y="18"/>
                </a:cxn>
                <a:cxn ang="0">
                  <a:pos x="42" y="14"/>
                </a:cxn>
                <a:cxn ang="0">
                  <a:pos x="44" y="8"/>
                </a:cxn>
                <a:cxn ang="0">
                  <a:pos x="44" y="0"/>
                </a:cxn>
                <a:cxn ang="0">
                  <a:pos x="32" y="0"/>
                </a:cxn>
                <a:cxn ang="0">
                  <a:pos x="26" y="4"/>
                </a:cxn>
                <a:cxn ang="0">
                  <a:pos x="24" y="4"/>
                </a:cxn>
                <a:cxn ang="0">
                  <a:pos x="4" y="4"/>
                </a:cxn>
                <a:cxn ang="0">
                  <a:pos x="0" y="10"/>
                </a:cxn>
                <a:cxn ang="0">
                  <a:pos x="0" y="14"/>
                </a:cxn>
              </a:cxnLst>
              <a:rect l="0" t="0" r="r" b="b"/>
              <a:pathLst>
                <a:path w="45" h="31">
                  <a:moveTo>
                    <a:pt x="0" y="14"/>
                  </a:moveTo>
                  <a:lnTo>
                    <a:pt x="14" y="14"/>
                  </a:lnTo>
                  <a:lnTo>
                    <a:pt x="14" y="22"/>
                  </a:lnTo>
                  <a:lnTo>
                    <a:pt x="24" y="26"/>
                  </a:lnTo>
                  <a:lnTo>
                    <a:pt x="34" y="30"/>
                  </a:lnTo>
                  <a:lnTo>
                    <a:pt x="40" y="24"/>
                  </a:lnTo>
                  <a:lnTo>
                    <a:pt x="44" y="18"/>
                  </a:lnTo>
                  <a:lnTo>
                    <a:pt x="42" y="14"/>
                  </a:lnTo>
                  <a:lnTo>
                    <a:pt x="44" y="8"/>
                  </a:lnTo>
                  <a:lnTo>
                    <a:pt x="44" y="0"/>
                  </a:lnTo>
                  <a:lnTo>
                    <a:pt x="32" y="0"/>
                  </a:lnTo>
                  <a:lnTo>
                    <a:pt x="26" y="4"/>
                  </a:lnTo>
                  <a:lnTo>
                    <a:pt x="24" y="4"/>
                  </a:lnTo>
                  <a:lnTo>
                    <a:pt x="4" y="4"/>
                  </a:lnTo>
                  <a:lnTo>
                    <a:pt x="0" y="10"/>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 name="Freeform 32"/>
            <p:cNvSpPr>
              <a:spLocks/>
            </p:cNvSpPr>
            <p:nvPr/>
          </p:nvSpPr>
          <p:spPr bwMode="ltGray">
            <a:xfrm>
              <a:off x="2341567" y="1785162"/>
              <a:ext cx="21709" cy="56352"/>
            </a:xfrm>
            <a:custGeom>
              <a:avLst/>
              <a:gdLst/>
              <a:ahLst/>
              <a:cxnLst>
                <a:cxn ang="0">
                  <a:pos x="8" y="4"/>
                </a:cxn>
                <a:cxn ang="0">
                  <a:pos x="4" y="12"/>
                </a:cxn>
                <a:cxn ang="0">
                  <a:pos x="0" y="20"/>
                </a:cxn>
                <a:cxn ang="0">
                  <a:pos x="0" y="26"/>
                </a:cxn>
                <a:cxn ang="0">
                  <a:pos x="4" y="32"/>
                </a:cxn>
                <a:cxn ang="0">
                  <a:pos x="8" y="30"/>
                </a:cxn>
                <a:cxn ang="0">
                  <a:pos x="10" y="24"/>
                </a:cxn>
                <a:cxn ang="0">
                  <a:pos x="10" y="18"/>
                </a:cxn>
                <a:cxn ang="0">
                  <a:pos x="14" y="10"/>
                </a:cxn>
                <a:cxn ang="0">
                  <a:pos x="12" y="0"/>
                </a:cxn>
                <a:cxn ang="0">
                  <a:pos x="10" y="0"/>
                </a:cxn>
                <a:cxn ang="0">
                  <a:pos x="8" y="4"/>
                </a:cxn>
              </a:cxnLst>
              <a:rect l="0" t="0" r="r" b="b"/>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 name="Freeform 33"/>
            <p:cNvSpPr>
              <a:spLocks/>
            </p:cNvSpPr>
            <p:nvPr/>
          </p:nvSpPr>
          <p:spPr bwMode="ltGray">
            <a:xfrm>
              <a:off x="2393671" y="1668010"/>
              <a:ext cx="95525" cy="152742"/>
            </a:xfrm>
            <a:custGeom>
              <a:avLst/>
              <a:gdLst/>
              <a:ahLst/>
              <a:cxnLst>
                <a:cxn ang="0">
                  <a:pos x="60" y="28"/>
                </a:cxn>
                <a:cxn ang="0">
                  <a:pos x="58" y="20"/>
                </a:cxn>
                <a:cxn ang="0">
                  <a:pos x="54" y="20"/>
                </a:cxn>
                <a:cxn ang="0">
                  <a:pos x="50" y="22"/>
                </a:cxn>
                <a:cxn ang="0">
                  <a:pos x="46" y="22"/>
                </a:cxn>
                <a:cxn ang="0">
                  <a:pos x="46" y="8"/>
                </a:cxn>
                <a:cxn ang="0">
                  <a:pos x="42" y="0"/>
                </a:cxn>
                <a:cxn ang="0">
                  <a:pos x="34" y="0"/>
                </a:cxn>
                <a:cxn ang="0">
                  <a:pos x="32" y="4"/>
                </a:cxn>
                <a:cxn ang="0">
                  <a:pos x="30" y="4"/>
                </a:cxn>
                <a:cxn ang="0">
                  <a:pos x="30" y="0"/>
                </a:cxn>
                <a:cxn ang="0">
                  <a:pos x="16" y="12"/>
                </a:cxn>
                <a:cxn ang="0">
                  <a:pos x="18" y="16"/>
                </a:cxn>
                <a:cxn ang="0">
                  <a:pos x="24" y="14"/>
                </a:cxn>
                <a:cxn ang="0">
                  <a:pos x="16" y="22"/>
                </a:cxn>
                <a:cxn ang="0">
                  <a:pos x="16" y="26"/>
                </a:cxn>
                <a:cxn ang="0">
                  <a:pos x="20" y="24"/>
                </a:cxn>
                <a:cxn ang="0">
                  <a:pos x="26" y="20"/>
                </a:cxn>
                <a:cxn ang="0">
                  <a:pos x="26" y="24"/>
                </a:cxn>
                <a:cxn ang="0">
                  <a:pos x="22" y="32"/>
                </a:cxn>
                <a:cxn ang="0">
                  <a:pos x="20" y="38"/>
                </a:cxn>
                <a:cxn ang="0">
                  <a:pos x="18" y="42"/>
                </a:cxn>
                <a:cxn ang="0">
                  <a:pos x="16" y="42"/>
                </a:cxn>
                <a:cxn ang="0">
                  <a:pos x="8" y="34"/>
                </a:cxn>
                <a:cxn ang="0">
                  <a:pos x="4" y="36"/>
                </a:cxn>
                <a:cxn ang="0">
                  <a:pos x="0" y="42"/>
                </a:cxn>
                <a:cxn ang="0">
                  <a:pos x="4" y="50"/>
                </a:cxn>
                <a:cxn ang="0">
                  <a:pos x="8" y="52"/>
                </a:cxn>
                <a:cxn ang="0">
                  <a:pos x="22" y="52"/>
                </a:cxn>
                <a:cxn ang="0">
                  <a:pos x="12" y="58"/>
                </a:cxn>
                <a:cxn ang="0">
                  <a:pos x="12" y="60"/>
                </a:cxn>
                <a:cxn ang="0">
                  <a:pos x="24" y="60"/>
                </a:cxn>
                <a:cxn ang="0">
                  <a:pos x="32" y="70"/>
                </a:cxn>
                <a:cxn ang="0">
                  <a:pos x="28" y="82"/>
                </a:cxn>
                <a:cxn ang="0">
                  <a:pos x="28" y="86"/>
                </a:cxn>
                <a:cxn ang="0">
                  <a:pos x="34" y="90"/>
                </a:cxn>
                <a:cxn ang="0">
                  <a:pos x="44" y="86"/>
                </a:cxn>
                <a:cxn ang="0">
                  <a:pos x="46" y="84"/>
                </a:cxn>
                <a:cxn ang="0">
                  <a:pos x="48" y="72"/>
                </a:cxn>
                <a:cxn ang="0">
                  <a:pos x="52" y="62"/>
                </a:cxn>
                <a:cxn ang="0">
                  <a:pos x="60" y="58"/>
                </a:cxn>
                <a:cxn ang="0">
                  <a:pos x="60" y="50"/>
                </a:cxn>
                <a:cxn ang="0">
                  <a:pos x="66" y="46"/>
                </a:cxn>
                <a:cxn ang="0">
                  <a:pos x="64" y="40"/>
                </a:cxn>
                <a:cxn ang="0">
                  <a:pos x="52" y="38"/>
                </a:cxn>
                <a:cxn ang="0">
                  <a:pos x="60" y="32"/>
                </a:cxn>
                <a:cxn ang="0">
                  <a:pos x="60" y="28"/>
                </a:cxn>
              </a:cxnLst>
              <a:rect l="0" t="0" r="r" b="b"/>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 name="Freeform 34"/>
            <p:cNvSpPr>
              <a:spLocks/>
            </p:cNvSpPr>
            <p:nvPr/>
          </p:nvSpPr>
          <p:spPr bwMode="ltGray">
            <a:xfrm>
              <a:off x="2534064" y="1639834"/>
              <a:ext cx="23157" cy="38557"/>
            </a:xfrm>
            <a:custGeom>
              <a:avLst/>
              <a:gdLst/>
              <a:ahLst/>
              <a:cxnLst>
                <a:cxn ang="0">
                  <a:pos x="6" y="22"/>
                </a:cxn>
                <a:cxn ang="0">
                  <a:pos x="14" y="8"/>
                </a:cxn>
                <a:cxn ang="0">
                  <a:pos x="14" y="2"/>
                </a:cxn>
                <a:cxn ang="0">
                  <a:pos x="10" y="0"/>
                </a:cxn>
                <a:cxn ang="0">
                  <a:pos x="0" y="4"/>
                </a:cxn>
                <a:cxn ang="0">
                  <a:pos x="0" y="12"/>
                </a:cxn>
                <a:cxn ang="0">
                  <a:pos x="4" y="10"/>
                </a:cxn>
                <a:cxn ang="0">
                  <a:pos x="2" y="18"/>
                </a:cxn>
                <a:cxn ang="0">
                  <a:pos x="4" y="22"/>
                </a:cxn>
                <a:cxn ang="0">
                  <a:pos x="6" y="22"/>
                </a:cxn>
              </a:cxnLst>
              <a:rect l="0" t="0" r="r" b="b"/>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2" name="Freeform 35"/>
            <p:cNvSpPr>
              <a:spLocks/>
            </p:cNvSpPr>
            <p:nvPr/>
          </p:nvSpPr>
          <p:spPr bwMode="ltGray">
            <a:xfrm>
              <a:off x="2471828" y="1748089"/>
              <a:ext cx="65130" cy="86011"/>
            </a:xfrm>
            <a:custGeom>
              <a:avLst/>
              <a:gdLst/>
              <a:ahLst/>
              <a:cxnLst>
                <a:cxn ang="0">
                  <a:pos x="32" y="4"/>
                </a:cxn>
                <a:cxn ang="0">
                  <a:pos x="34" y="12"/>
                </a:cxn>
                <a:cxn ang="0">
                  <a:pos x="38" y="16"/>
                </a:cxn>
                <a:cxn ang="0">
                  <a:pos x="38" y="20"/>
                </a:cxn>
                <a:cxn ang="0">
                  <a:pos x="44" y="24"/>
                </a:cxn>
                <a:cxn ang="0">
                  <a:pos x="42" y="34"/>
                </a:cxn>
                <a:cxn ang="0">
                  <a:pos x="38" y="38"/>
                </a:cxn>
                <a:cxn ang="0">
                  <a:pos x="34" y="48"/>
                </a:cxn>
                <a:cxn ang="0">
                  <a:pos x="18" y="50"/>
                </a:cxn>
                <a:cxn ang="0">
                  <a:pos x="12" y="44"/>
                </a:cxn>
                <a:cxn ang="0">
                  <a:pos x="6" y="46"/>
                </a:cxn>
                <a:cxn ang="0">
                  <a:pos x="0" y="46"/>
                </a:cxn>
                <a:cxn ang="0">
                  <a:pos x="0" y="40"/>
                </a:cxn>
                <a:cxn ang="0">
                  <a:pos x="4" y="36"/>
                </a:cxn>
                <a:cxn ang="0">
                  <a:pos x="6" y="36"/>
                </a:cxn>
                <a:cxn ang="0">
                  <a:pos x="10" y="32"/>
                </a:cxn>
                <a:cxn ang="0">
                  <a:pos x="14" y="34"/>
                </a:cxn>
                <a:cxn ang="0">
                  <a:pos x="12" y="28"/>
                </a:cxn>
                <a:cxn ang="0">
                  <a:pos x="12" y="20"/>
                </a:cxn>
                <a:cxn ang="0">
                  <a:pos x="16" y="14"/>
                </a:cxn>
                <a:cxn ang="0">
                  <a:pos x="20" y="8"/>
                </a:cxn>
                <a:cxn ang="0">
                  <a:pos x="22" y="0"/>
                </a:cxn>
                <a:cxn ang="0">
                  <a:pos x="26" y="0"/>
                </a:cxn>
                <a:cxn ang="0">
                  <a:pos x="32" y="4"/>
                </a:cxn>
              </a:cxnLst>
              <a:rect l="0" t="0" r="r" b="b"/>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3" name="Freeform 36"/>
            <p:cNvSpPr>
              <a:spLocks/>
            </p:cNvSpPr>
            <p:nvPr/>
          </p:nvSpPr>
          <p:spPr bwMode="ltGray">
            <a:xfrm>
              <a:off x="2479064" y="1845962"/>
              <a:ext cx="50657" cy="31141"/>
            </a:xfrm>
            <a:custGeom>
              <a:avLst/>
              <a:gdLst/>
              <a:ahLst/>
              <a:cxnLst>
                <a:cxn ang="0">
                  <a:pos x="34" y="16"/>
                </a:cxn>
                <a:cxn ang="0">
                  <a:pos x="26" y="12"/>
                </a:cxn>
                <a:cxn ang="0">
                  <a:pos x="26" y="4"/>
                </a:cxn>
                <a:cxn ang="0">
                  <a:pos x="24" y="2"/>
                </a:cxn>
                <a:cxn ang="0">
                  <a:pos x="18" y="2"/>
                </a:cxn>
                <a:cxn ang="0">
                  <a:pos x="14" y="0"/>
                </a:cxn>
                <a:cxn ang="0">
                  <a:pos x="2" y="0"/>
                </a:cxn>
                <a:cxn ang="0">
                  <a:pos x="0" y="4"/>
                </a:cxn>
                <a:cxn ang="0">
                  <a:pos x="0" y="8"/>
                </a:cxn>
                <a:cxn ang="0">
                  <a:pos x="6" y="12"/>
                </a:cxn>
                <a:cxn ang="0">
                  <a:pos x="18" y="16"/>
                </a:cxn>
                <a:cxn ang="0">
                  <a:pos x="26" y="18"/>
                </a:cxn>
                <a:cxn ang="0">
                  <a:pos x="34" y="16"/>
                </a:cxn>
              </a:cxnLst>
              <a:rect l="0" t="0" r="r" b="b"/>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 name="Freeform 37"/>
            <p:cNvSpPr>
              <a:spLocks/>
            </p:cNvSpPr>
            <p:nvPr/>
          </p:nvSpPr>
          <p:spPr bwMode="ltGray">
            <a:xfrm>
              <a:off x="2549985" y="1884519"/>
              <a:ext cx="14474" cy="28175"/>
            </a:xfrm>
            <a:custGeom>
              <a:avLst/>
              <a:gdLst/>
              <a:ahLst/>
              <a:cxnLst>
                <a:cxn ang="0">
                  <a:pos x="4" y="16"/>
                </a:cxn>
                <a:cxn ang="0">
                  <a:pos x="10" y="12"/>
                </a:cxn>
                <a:cxn ang="0">
                  <a:pos x="8" y="4"/>
                </a:cxn>
                <a:cxn ang="0">
                  <a:pos x="4" y="0"/>
                </a:cxn>
                <a:cxn ang="0">
                  <a:pos x="0" y="0"/>
                </a:cxn>
                <a:cxn ang="0">
                  <a:pos x="0" y="4"/>
                </a:cxn>
                <a:cxn ang="0">
                  <a:pos x="0" y="14"/>
                </a:cxn>
                <a:cxn ang="0">
                  <a:pos x="4" y="16"/>
                </a:cxn>
              </a:cxnLst>
              <a:rect l="0" t="0" r="r" b="b"/>
              <a:pathLst>
                <a:path w="11" h="17">
                  <a:moveTo>
                    <a:pt x="4" y="16"/>
                  </a:moveTo>
                  <a:lnTo>
                    <a:pt x="10" y="12"/>
                  </a:lnTo>
                  <a:lnTo>
                    <a:pt x="8" y="4"/>
                  </a:lnTo>
                  <a:lnTo>
                    <a:pt x="4" y="0"/>
                  </a:lnTo>
                  <a:lnTo>
                    <a:pt x="0" y="0"/>
                  </a:lnTo>
                  <a:lnTo>
                    <a:pt x="0" y="4"/>
                  </a:lnTo>
                  <a:lnTo>
                    <a:pt x="0" y="14"/>
                  </a:lnTo>
                  <a:lnTo>
                    <a:pt x="4"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 name="Freeform 38"/>
            <p:cNvSpPr>
              <a:spLocks/>
            </p:cNvSpPr>
            <p:nvPr/>
          </p:nvSpPr>
          <p:spPr bwMode="ltGray">
            <a:xfrm>
              <a:off x="2312620" y="1887485"/>
              <a:ext cx="117234" cy="126049"/>
            </a:xfrm>
            <a:custGeom>
              <a:avLst/>
              <a:gdLst/>
              <a:ahLst/>
              <a:cxnLst>
                <a:cxn ang="0">
                  <a:pos x="58" y="0"/>
                </a:cxn>
                <a:cxn ang="0">
                  <a:pos x="44" y="0"/>
                </a:cxn>
                <a:cxn ang="0">
                  <a:pos x="40" y="6"/>
                </a:cxn>
                <a:cxn ang="0">
                  <a:pos x="40" y="18"/>
                </a:cxn>
                <a:cxn ang="0">
                  <a:pos x="40" y="26"/>
                </a:cxn>
                <a:cxn ang="0">
                  <a:pos x="38" y="22"/>
                </a:cxn>
                <a:cxn ang="0">
                  <a:pos x="34" y="14"/>
                </a:cxn>
                <a:cxn ang="0">
                  <a:pos x="32" y="2"/>
                </a:cxn>
                <a:cxn ang="0">
                  <a:pos x="28" y="4"/>
                </a:cxn>
                <a:cxn ang="0">
                  <a:pos x="26" y="18"/>
                </a:cxn>
                <a:cxn ang="0">
                  <a:pos x="22" y="28"/>
                </a:cxn>
                <a:cxn ang="0">
                  <a:pos x="20" y="38"/>
                </a:cxn>
                <a:cxn ang="0">
                  <a:pos x="16" y="34"/>
                </a:cxn>
                <a:cxn ang="0">
                  <a:pos x="10" y="36"/>
                </a:cxn>
                <a:cxn ang="0">
                  <a:pos x="4" y="40"/>
                </a:cxn>
                <a:cxn ang="0">
                  <a:pos x="0" y="44"/>
                </a:cxn>
                <a:cxn ang="0">
                  <a:pos x="16" y="44"/>
                </a:cxn>
                <a:cxn ang="0">
                  <a:pos x="36" y="44"/>
                </a:cxn>
                <a:cxn ang="0">
                  <a:pos x="40" y="48"/>
                </a:cxn>
                <a:cxn ang="0">
                  <a:pos x="32" y="48"/>
                </a:cxn>
                <a:cxn ang="0">
                  <a:pos x="24" y="56"/>
                </a:cxn>
                <a:cxn ang="0">
                  <a:pos x="20" y="54"/>
                </a:cxn>
                <a:cxn ang="0">
                  <a:pos x="20" y="56"/>
                </a:cxn>
                <a:cxn ang="0">
                  <a:pos x="20" y="62"/>
                </a:cxn>
                <a:cxn ang="0">
                  <a:pos x="14" y="62"/>
                </a:cxn>
                <a:cxn ang="0">
                  <a:pos x="14" y="70"/>
                </a:cxn>
                <a:cxn ang="0">
                  <a:pos x="22" y="70"/>
                </a:cxn>
                <a:cxn ang="0">
                  <a:pos x="30" y="70"/>
                </a:cxn>
                <a:cxn ang="0">
                  <a:pos x="36" y="74"/>
                </a:cxn>
                <a:cxn ang="0">
                  <a:pos x="40" y="68"/>
                </a:cxn>
                <a:cxn ang="0">
                  <a:pos x="42" y="62"/>
                </a:cxn>
                <a:cxn ang="0">
                  <a:pos x="48" y="56"/>
                </a:cxn>
                <a:cxn ang="0">
                  <a:pos x="58" y="54"/>
                </a:cxn>
                <a:cxn ang="0">
                  <a:pos x="58" y="46"/>
                </a:cxn>
                <a:cxn ang="0">
                  <a:pos x="62" y="40"/>
                </a:cxn>
                <a:cxn ang="0">
                  <a:pos x="68" y="34"/>
                </a:cxn>
                <a:cxn ang="0">
                  <a:pos x="72" y="32"/>
                </a:cxn>
                <a:cxn ang="0">
                  <a:pos x="72" y="28"/>
                </a:cxn>
                <a:cxn ang="0">
                  <a:pos x="80" y="20"/>
                </a:cxn>
                <a:cxn ang="0">
                  <a:pos x="80" y="16"/>
                </a:cxn>
                <a:cxn ang="0">
                  <a:pos x="76" y="12"/>
                </a:cxn>
                <a:cxn ang="0">
                  <a:pos x="74" y="6"/>
                </a:cxn>
                <a:cxn ang="0">
                  <a:pos x="68" y="2"/>
                </a:cxn>
                <a:cxn ang="0">
                  <a:pos x="68" y="6"/>
                </a:cxn>
                <a:cxn ang="0">
                  <a:pos x="66" y="10"/>
                </a:cxn>
                <a:cxn ang="0">
                  <a:pos x="62" y="12"/>
                </a:cxn>
                <a:cxn ang="0">
                  <a:pos x="60" y="8"/>
                </a:cxn>
                <a:cxn ang="0">
                  <a:pos x="58" y="0"/>
                </a:cxn>
              </a:cxnLst>
              <a:rect l="0" t="0" r="r" b="b"/>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 name="Freeform 39"/>
            <p:cNvSpPr>
              <a:spLocks/>
            </p:cNvSpPr>
            <p:nvPr/>
          </p:nvSpPr>
          <p:spPr bwMode="ltGray">
            <a:xfrm>
              <a:off x="2312620" y="1917144"/>
              <a:ext cx="27499" cy="11864"/>
            </a:xfrm>
            <a:custGeom>
              <a:avLst/>
              <a:gdLst/>
              <a:ahLst/>
              <a:cxnLst>
                <a:cxn ang="0">
                  <a:pos x="16" y="0"/>
                </a:cxn>
                <a:cxn ang="0">
                  <a:pos x="0" y="0"/>
                </a:cxn>
                <a:cxn ang="0">
                  <a:pos x="0" y="6"/>
                </a:cxn>
                <a:cxn ang="0">
                  <a:pos x="18" y="6"/>
                </a:cxn>
                <a:cxn ang="0">
                  <a:pos x="16" y="0"/>
                </a:cxn>
              </a:cxnLst>
              <a:rect l="0" t="0" r="r" b="b"/>
              <a:pathLst>
                <a:path w="19" h="7">
                  <a:moveTo>
                    <a:pt x="16" y="0"/>
                  </a:moveTo>
                  <a:lnTo>
                    <a:pt x="0" y="0"/>
                  </a:lnTo>
                  <a:lnTo>
                    <a:pt x="0" y="6"/>
                  </a:lnTo>
                  <a:lnTo>
                    <a:pt x="18" y="6"/>
                  </a:ln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 name="Freeform 40"/>
            <p:cNvSpPr>
              <a:spLocks/>
            </p:cNvSpPr>
            <p:nvPr/>
          </p:nvSpPr>
          <p:spPr bwMode="ltGray">
            <a:xfrm>
              <a:off x="2312620" y="1903797"/>
              <a:ext cx="28947" cy="11864"/>
            </a:xfrm>
            <a:custGeom>
              <a:avLst/>
              <a:gdLst/>
              <a:ahLst/>
              <a:cxnLst>
                <a:cxn ang="0">
                  <a:pos x="4" y="0"/>
                </a:cxn>
                <a:cxn ang="0">
                  <a:pos x="0" y="2"/>
                </a:cxn>
                <a:cxn ang="0">
                  <a:pos x="2" y="4"/>
                </a:cxn>
                <a:cxn ang="0">
                  <a:pos x="18" y="6"/>
                </a:cxn>
                <a:cxn ang="0">
                  <a:pos x="20" y="2"/>
                </a:cxn>
                <a:cxn ang="0">
                  <a:pos x="18" y="0"/>
                </a:cxn>
                <a:cxn ang="0">
                  <a:pos x="4" y="0"/>
                </a:cxn>
              </a:cxnLst>
              <a:rect l="0" t="0" r="r" b="b"/>
              <a:pathLst>
                <a:path w="21" h="7">
                  <a:moveTo>
                    <a:pt x="4" y="0"/>
                  </a:moveTo>
                  <a:lnTo>
                    <a:pt x="0" y="2"/>
                  </a:lnTo>
                  <a:lnTo>
                    <a:pt x="2" y="4"/>
                  </a:lnTo>
                  <a:lnTo>
                    <a:pt x="18" y="6"/>
                  </a:lnTo>
                  <a:lnTo>
                    <a:pt x="20" y="2"/>
                  </a:lnTo>
                  <a:lnTo>
                    <a:pt x="18" y="0"/>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 name="Freeform 41"/>
            <p:cNvSpPr>
              <a:spLocks/>
            </p:cNvSpPr>
            <p:nvPr/>
          </p:nvSpPr>
          <p:spPr bwMode="ltGray">
            <a:xfrm>
              <a:off x="2318408" y="1862274"/>
              <a:ext cx="21709" cy="32625"/>
            </a:xfrm>
            <a:custGeom>
              <a:avLst/>
              <a:gdLst/>
              <a:ahLst/>
              <a:cxnLst>
                <a:cxn ang="0">
                  <a:pos x="4" y="2"/>
                </a:cxn>
                <a:cxn ang="0">
                  <a:pos x="4" y="10"/>
                </a:cxn>
                <a:cxn ang="0">
                  <a:pos x="0" y="14"/>
                </a:cxn>
                <a:cxn ang="0">
                  <a:pos x="0" y="18"/>
                </a:cxn>
                <a:cxn ang="0">
                  <a:pos x="8" y="18"/>
                </a:cxn>
                <a:cxn ang="0">
                  <a:pos x="14" y="18"/>
                </a:cxn>
                <a:cxn ang="0">
                  <a:pos x="14" y="12"/>
                </a:cxn>
                <a:cxn ang="0">
                  <a:pos x="10" y="4"/>
                </a:cxn>
                <a:cxn ang="0">
                  <a:pos x="8" y="0"/>
                </a:cxn>
                <a:cxn ang="0">
                  <a:pos x="4" y="2"/>
                </a:cxn>
              </a:cxnLst>
              <a:rect l="0" t="0" r="r" b="b"/>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 name="Freeform 42"/>
            <p:cNvSpPr>
              <a:spLocks/>
            </p:cNvSpPr>
            <p:nvPr/>
          </p:nvSpPr>
          <p:spPr bwMode="ltGray">
            <a:xfrm>
              <a:off x="2395118" y="1988325"/>
              <a:ext cx="44869" cy="69698"/>
            </a:xfrm>
            <a:custGeom>
              <a:avLst/>
              <a:gdLst/>
              <a:ahLst/>
              <a:cxnLst>
                <a:cxn ang="0">
                  <a:pos x="22" y="0"/>
                </a:cxn>
                <a:cxn ang="0">
                  <a:pos x="16" y="2"/>
                </a:cxn>
                <a:cxn ang="0">
                  <a:pos x="10" y="6"/>
                </a:cxn>
                <a:cxn ang="0">
                  <a:pos x="8" y="14"/>
                </a:cxn>
                <a:cxn ang="0">
                  <a:pos x="4" y="20"/>
                </a:cxn>
                <a:cxn ang="0">
                  <a:pos x="0" y="24"/>
                </a:cxn>
                <a:cxn ang="0">
                  <a:pos x="0" y="32"/>
                </a:cxn>
                <a:cxn ang="0">
                  <a:pos x="10" y="38"/>
                </a:cxn>
                <a:cxn ang="0">
                  <a:pos x="14" y="40"/>
                </a:cxn>
                <a:cxn ang="0">
                  <a:pos x="22" y="40"/>
                </a:cxn>
                <a:cxn ang="0">
                  <a:pos x="28" y="30"/>
                </a:cxn>
                <a:cxn ang="0">
                  <a:pos x="30" y="22"/>
                </a:cxn>
                <a:cxn ang="0">
                  <a:pos x="30" y="10"/>
                </a:cxn>
                <a:cxn ang="0">
                  <a:pos x="22" y="0"/>
                </a:cxn>
              </a:cxnLst>
              <a:rect l="0" t="0" r="r" b="b"/>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 name="Freeform 43"/>
            <p:cNvSpPr>
              <a:spLocks/>
            </p:cNvSpPr>
            <p:nvPr/>
          </p:nvSpPr>
          <p:spPr bwMode="ltGray">
            <a:xfrm>
              <a:off x="2445775" y="1884519"/>
              <a:ext cx="208418" cy="247650"/>
            </a:xfrm>
            <a:custGeom>
              <a:avLst/>
              <a:gdLst/>
              <a:ahLst/>
              <a:cxnLst>
                <a:cxn ang="0">
                  <a:pos x="32" y="20"/>
                </a:cxn>
                <a:cxn ang="0">
                  <a:pos x="24" y="10"/>
                </a:cxn>
                <a:cxn ang="0">
                  <a:pos x="14" y="0"/>
                </a:cxn>
                <a:cxn ang="0">
                  <a:pos x="0" y="10"/>
                </a:cxn>
                <a:cxn ang="0">
                  <a:pos x="6" y="24"/>
                </a:cxn>
                <a:cxn ang="0">
                  <a:pos x="20" y="40"/>
                </a:cxn>
                <a:cxn ang="0">
                  <a:pos x="28" y="48"/>
                </a:cxn>
                <a:cxn ang="0">
                  <a:pos x="26" y="68"/>
                </a:cxn>
                <a:cxn ang="0">
                  <a:pos x="12" y="86"/>
                </a:cxn>
                <a:cxn ang="0">
                  <a:pos x="14" y="110"/>
                </a:cxn>
                <a:cxn ang="0">
                  <a:pos x="24" y="108"/>
                </a:cxn>
                <a:cxn ang="0">
                  <a:pos x="26" y="116"/>
                </a:cxn>
                <a:cxn ang="0">
                  <a:pos x="34" y="110"/>
                </a:cxn>
                <a:cxn ang="0">
                  <a:pos x="44" y="112"/>
                </a:cxn>
                <a:cxn ang="0">
                  <a:pos x="36" y="124"/>
                </a:cxn>
                <a:cxn ang="0">
                  <a:pos x="50" y="134"/>
                </a:cxn>
                <a:cxn ang="0">
                  <a:pos x="56" y="124"/>
                </a:cxn>
                <a:cxn ang="0">
                  <a:pos x="60" y="134"/>
                </a:cxn>
                <a:cxn ang="0">
                  <a:pos x="72" y="134"/>
                </a:cxn>
                <a:cxn ang="0">
                  <a:pos x="78" y="130"/>
                </a:cxn>
                <a:cxn ang="0">
                  <a:pos x="86" y="140"/>
                </a:cxn>
                <a:cxn ang="0">
                  <a:pos x="96" y="132"/>
                </a:cxn>
                <a:cxn ang="0">
                  <a:pos x="100" y="132"/>
                </a:cxn>
                <a:cxn ang="0">
                  <a:pos x="110" y="146"/>
                </a:cxn>
                <a:cxn ang="0">
                  <a:pos x="132" y="142"/>
                </a:cxn>
                <a:cxn ang="0">
                  <a:pos x="132" y="130"/>
                </a:cxn>
                <a:cxn ang="0">
                  <a:pos x="138" y="122"/>
                </a:cxn>
                <a:cxn ang="0">
                  <a:pos x="144" y="116"/>
                </a:cxn>
                <a:cxn ang="0">
                  <a:pos x="140" y="102"/>
                </a:cxn>
                <a:cxn ang="0">
                  <a:pos x="132" y="100"/>
                </a:cxn>
                <a:cxn ang="0">
                  <a:pos x="134" y="92"/>
                </a:cxn>
                <a:cxn ang="0">
                  <a:pos x="122" y="94"/>
                </a:cxn>
                <a:cxn ang="0">
                  <a:pos x="112" y="90"/>
                </a:cxn>
                <a:cxn ang="0">
                  <a:pos x="80" y="90"/>
                </a:cxn>
                <a:cxn ang="0">
                  <a:pos x="72" y="96"/>
                </a:cxn>
                <a:cxn ang="0">
                  <a:pos x="66" y="84"/>
                </a:cxn>
                <a:cxn ang="0">
                  <a:pos x="46" y="66"/>
                </a:cxn>
                <a:cxn ang="0">
                  <a:pos x="40" y="58"/>
                </a:cxn>
                <a:cxn ang="0">
                  <a:pos x="38" y="46"/>
                </a:cxn>
                <a:cxn ang="0">
                  <a:pos x="48" y="54"/>
                </a:cxn>
                <a:cxn ang="0">
                  <a:pos x="66" y="56"/>
                </a:cxn>
                <a:cxn ang="0">
                  <a:pos x="54" y="40"/>
                </a:cxn>
                <a:cxn ang="0">
                  <a:pos x="52" y="30"/>
                </a:cxn>
                <a:cxn ang="0">
                  <a:pos x="38" y="30"/>
                </a:cxn>
                <a:cxn ang="0">
                  <a:pos x="32" y="30"/>
                </a:cxn>
              </a:cxnLst>
              <a:rect l="0" t="0" r="r" b="b"/>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 name="Freeform 44"/>
            <p:cNvSpPr>
              <a:spLocks/>
            </p:cNvSpPr>
            <p:nvPr/>
          </p:nvSpPr>
          <p:spPr bwMode="ltGray">
            <a:xfrm>
              <a:off x="2563011" y="1568653"/>
              <a:ext cx="137499" cy="275827"/>
            </a:xfrm>
            <a:custGeom>
              <a:avLst/>
              <a:gdLst/>
              <a:ahLst/>
              <a:cxnLst>
                <a:cxn ang="0">
                  <a:pos x="72" y="2"/>
                </a:cxn>
                <a:cxn ang="0">
                  <a:pos x="82" y="16"/>
                </a:cxn>
                <a:cxn ang="0">
                  <a:pos x="78" y="38"/>
                </a:cxn>
                <a:cxn ang="0">
                  <a:pos x="84" y="52"/>
                </a:cxn>
                <a:cxn ang="0">
                  <a:pos x="86" y="62"/>
                </a:cxn>
                <a:cxn ang="0">
                  <a:pos x="84" y="74"/>
                </a:cxn>
                <a:cxn ang="0">
                  <a:pos x="94" y="78"/>
                </a:cxn>
                <a:cxn ang="0">
                  <a:pos x="92" y="86"/>
                </a:cxn>
                <a:cxn ang="0">
                  <a:pos x="76" y="98"/>
                </a:cxn>
                <a:cxn ang="0">
                  <a:pos x="74" y="106"/>
                </a:cxn>
                <a:cxn ang="0">
                  <a:pos x="76" y="100"/>
                </a:cxn>
                <a:cxn ang="0">
                  <a:pos x="84" y="98"/>
                </a:cxn>
                <a:cxn ang="0">
                  <a:pos x="88" y="108"/>
                </a:cxn>
                <a:cxn ang="0">
                  <a:pos x="90" y="116"/>
                </a:cxn>
                <a:cxn ang="0">
                  <a:pos x="84" y="128"/>
                </a:cxn>
                <a:cxn ang="0">
                  <a:pos x="72" y="126"/>
                </a:cxn>
                <a:cxn ang="0">
                  <a:pos x="64" y="126"/>
                </a:cxn>
                <a:cxn ang="0">
                  <a:pos x="50" y="146"/>
                </a:cxn>
                <a:cxn ang="0">
                  <a:pos x="58" y="128"/>
                </a:cxn>
                <a:cxn ang="0">
                  <a:pos x="46" y="138"/>
                </a:cxn>
                <a:cxn ang="0">
                  <a:pos x="42" y="154"/>
                </a:cxn>
                <a:cxn ang="0">
                  <a:pos x="36" y="156"/>
                </a:cxn>
                <a:cxn ang="0">
                  <a:pos x="26" y="152"/>
                </a:cxn>
                <a:cxn ang="0">
                  <a:pos x="20" y="154"/>
                </a:cxn>
                <a:cxn ang="0">
                  <a:pos x="14" y="160"/>
                </a:cxn>
                <a:cxn ang="0">
                  <a:pos x="0" y="142"/>
                </a:cxn>
                <a:cxn ang="0">
                  <a:pos x="8" y="140"/>
                </a:cxn>
                <a:cxn ang="0">
                  <a:pos x="0" y="126"/>
                </a:cxn>
                <a:cxn ang="0">
                  <a:pos x="6" y="116"/>
                </a:cxn>
                <a:cxn ang="0">
                  <a:pos x="30" y="118"/>
                </a:cxn>
                <a:cxn ang="0">
                  <a:pos x="40" y="114"/>
                </a:cxn>
                <a:cxn ang="0">
                  <a:pos x="24" y="104"/>
                </a:cxn>
                <a:cxn ang="0">
                  <a:pos x="6" y="98"/>
                </a:cxn>
                <a:cxn ang="0">
                  <a:pos x="8" y="84"/>
                </a:cxn>
                <a:cxn ang="0">
                  <a:pos x="22" y="80"/>
                </a:cxn>
                <a:cxn ang="0">
                  <a:pos x="12" y="76"/>
                </a:cxn>
                <a:cxn ang="0">
                  <a:pos x="18" y="62"/>
                </a:cxn>
                <a:cxn ang="0">
                  <a:pos x="22" y="56"/>
                </a:cxn>
                <a:cxn ang="0">
                  <a:pos x="38" y="68"/>
                </a:cxn>
                <a:cxn ang="0">
                  <a:pos x="38" y="62"/>
                </a:cxn>
                <a:cxn ang="0">
                  <a:pos x="26" y="52"/>
                </a:cxn>
                <a:cxn ang="0">
                  <a:pos x="30" y="40"/>
                </a:cxn>
                <a:cxn ang="0">
                  <a:pos x="36" y="36"/>
                </a:cxn>
                <a:cxn ang="0">
                  <a:pos x="46" y="40"/>
                </a:cxn>
                <a:cxn ang="0">
                  <a:pos x="44" y="28"/>
                </a:cxn>
                <a:cxn ang="0">
                  <a:pos x="58" y="20"/>
                </a:cxn>
                <a:cxn ang="0">
                  <a:pos x="72" y="16"/>
                </a:cxn>
                <a:cxn ang="0">
                  <a:pos x="64" y="10"/>
                </a:cxn>
                <a:cxn ang="0">
                  <a:pos x="60" y="6"/>
                </a:cxn>
              </a:cxnLst>
              <a:rect l="0" t="0" r="r" b="b"/>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 name="Freeform 45"/>
            <p:cNvSpPr>
              <a:spLocks/>
            </p:cNvSpPr>
            <p:nvPr/>
          </p:nvSpPr>
          <p:spPr bwMode="ltGray">
            <a:xfrm>
              <a:off x="2691825" y="1673942"/>
              <a:ext cx="17368" cy="22244"/>
            </a:xfrm>
            <a:custGeom>
              <a:avLst/>
              <a:gdLst/>
              <a:ahLst/>
              <a:cxnLst>
                <a:cxn ang="0">
                  <a:pos x="12" y="0"/>
                </a:cxn>
                <a:cxn ang="0">
                  <a:pos x="8" y="8"/>
                </a:cxn>
                <a:cxn ang="0">
                  <a:pos x="4" y="12"/>
                </a:cxn>
                <a:cxn ang="0">
                  <a:pos x="0" y="6"/>
                </a:cxn>
                <a:cxn ang="0">
                  <a:pos x="4" y="2"/>
                </a:cxn>
                <a:cxn ang="0">
                  <a:pos x="12" y="0"/>
                </a:cxn>
              </a:cxnLst>
              <a:rect l="0" t="0" r="r" b="b"/>
              <a:pathLst>
                <a:path w="13" h="13">
                  <a:moveTo>
                    <a:pt x="12" y="0"/>
                  </a:moveTo>
                  <a:lnTo>
                    <a:pt x="8" y="8"/>
                  </a:lnTo>
                  <a:lnTo>
                    <a:pt x="4" y="12"/>
                  </a:lnTo>
                  <a:lnTo>
                    <a:pt x="0" y="6"/>
                  </a:lnTo>
                  <a:lnTo>
                    <a:pt x="4" y="2"/>
                  </a:lnTo>
                  <a:lnTo>
                    <a:pt x="1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 name="Freeform 46"/>
            <p:cNvSpPr>
              <a:spLocks/>
            </p:cNvSpPr>
            <p:nvPr/>
          </p:nvSpPr>
          <p:spPr bwMode="ltGray">
            <a:xfrm>
              <a:off x="2390776" y="2149965"/>
              <a:ext cx="411047" cy="694015"/>
            </a:xfrm>
            <a:custGeom>
              <a:avLst/>
              <a:gdLst/>
              <a:ahLst/>
              <a:cxnLst>
                <a:cxn ang="0">
                  <a:pos x="32" y="34"/>
                </a:cxn>
                <a:cxn ang="0">
                  <a:pos x="82" y="0"/>
                </a:cxn>
                <a:cxn ang="0">
                  <a:pos x="94" y="12"/>
                </a:cxn>
                <a:cxn ang="0">
                  <a:pos x="64" y="52"/>
                </a:cxn>
                <a:cxn ang="0">
                  <a:pos x="60" y="90"/>
                </a:cxn>
                <a:cxn ang="0">
                  <a:pos x="70" y="86"/>
                </a:cxn>
                <a:cxn ang="0">
                  <a:pos x="80" y="74"/>
                </a:cxn>
                <a:cxn ang="0">
                  <a:pos x="96" y="24"/>
                </a:cxn>
                <a:cxn ang="0">
                  <a:pos x="118" y="18"/>
                </a:cxn>
                <a:cxn ang="0">
                  <a:pos x="138" y="20"/>
                </a:cxn>
                <a:cxn ang="0">
                  <a:pos x="134" y="58"/>
                </a:cxn>
                <a:cxn ang="0">
                  <a:pos x="120" y="70"/>
                </a:cxn>
                <a:cxn ang="0">
                  <a:pos x="138" y="70"/>
                </a:cxn>
                <a:cxn ang="0">
                  <a:pos x="160" y="84"/>
                </a:cxn>
                <a:cxn ang="0">
                  <a:pos x="182" y="78"/>
                </a:cxn>
                <a:cxn ang="0">
                  <a:pos x="180" y="106"/>
                </a:cxn>
                <a:cxn ang="0">
                  <a:pos x="184" y="120"/>
                </a:cxn>
                <a:cxn ang="0">
                  <a:pos x="212" y="110"/>
                </a:cxn>
                <a:cxn ang="0">
                  <a:pos x="188" y="146"/>
                </a:cxn>
                <a:cxn ang="0">
                  <a:pos x="246" y="178"/>
                </a:cxn>
                <a:cxn ang="0">
                  <a:pos x="252" y="204"/>
                </a:cxn>
                <a:cxn ang="0">
                  <a:pos x="216" y="214"/>
                </a:cxn>
                <a:cxn ang="0">
                  <a:pos x="250" y="244"/>
                </a:cxn>
                <a:cxn ang="0">
                  <a:pos x="270" y="268"/>
                </a:cxn>
                <a:cxn ang="0">
                  <a:pos x="280" y="304"/>
                </a:cxn>
                <a:cxn ang="0">
                  <a:pos x="262" y="310"/>
                </a:cxn>
                <a:cxn ang="0">
                  <a:pos x="248" y="330"/>
                </a:cxn>
                <a:cxn ang="0">
                  <a:pos x="232" y="304"/>
                </a:cxn>
                <a:cxn ang="0">
                  <a:pos x="216" y="282"/>
                </a:cxn>
                <a:cxn ang="0">
                  <a:pos x="200" y="288"/>
                </a:cxn>
                <a:cxn ang="0">
                  <a:pos x="214" y="330"/>
                </a:cxn>
                <a:cxn ang="0">
                  <a:pos x="218" y="368"/>
                </a:cxn>
                <a:cxn ang="0">
                  <a:pos x="184" y="362"/>
                </a:cxn>
                <a:cxn ang="0">
                  <a:pos x="192" y="396"/>
                </a:cxn>
                <a:cxn ang="0">
                  <a:pos x="136" y="364"/>
                </a:cxn>
                <a:cxn ang="0">
                  <a:pos x="128" y="340"/>
                </a:cxn>
                <a:cxn ang="0">
                  <a:pos x="76" y="328"/>
                </a:cxn>
                <a:cxn ang="0">
                  <a:pos x="64" y="314"/>
                </a:cxn>
                <a:cxn ang="0">
                  <a:pos x="78" y="298"/>
                </a:cxn>
                <a:cxn ang="0">
                  <a:pos x="116" y="298"/>
                </a:cxn>
                <a:cxn ang="0">
                  <a:pos x="142" y="266"/>
                </a:cxn>
                <a:cxn ang="0">
                  <a:pos x="158" y="224"/>
                </a:cxn>
                <a:cxn ang="0">
                  <a:pos x="138" y="188"/>
                </a:cxn>
                <a:cxn ang="0">
                  <a:pos x="132" y="142"/>
                </a:cxn>
                <a:cxn ang="0">
                  <a:pos x="110" y="134"/>
                </a:cxn>
                <a:cxn ang="0">
                  <a:pos x="102" y="156"/>
                </a:cxn>
                <a:cxn ang="0">
                  <a:pos x="60" y="144"/>
                </a:cxn>
                <a:cxn ang="0">
                  <a:pos x="28" y="128"/>
                </a:cxn>
                <a:cxn ang="0">
                  <a:pos x="12" y="120"/>
                </a:cxn>
                <a:cxn ang="0">
                  <a:pos x="4" y="102"/>
                </a:cxn>
                <a:cxn ang="0">
                  <a:pos x="28" y="100"/>
                </a:cxn>
              </a:cxnLst>
              <a:rect l="0" t="0" r="r" b="b"/>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 name="Freeform 47"/>
            <p:cNvSpPr>
              <a:spLocks/>
            </p:cNvSpPr>
            <p:nvPr/>
          </p:nvSpPr>
          <p:spPr bwMode="ltGray">
            <a:xfrm>
              <a:off x="2591957" y="2185555"/>
              <a:ext cx="62236" cy="75631"/>
            </a:xfrm>
            <a:custGeom>
              <a:avLst/>
              <a:gdLst/>
              <a:ahLst/>
              <a:cxnLst>
                <a:cxn ang="0">
                  <a:pos x="8" y="0"/>
                </a:cxn>
                <a:cxn ang="0">
                  <a:pos x="2" y="12"/>
                </a:cxn>
                <a:cxn ang="0">
                  <a:pos x="4" y="22"/>
                </a:cxn>
                <a:cxn ang="0">
                  <a:pos x="0" y="30"/>
                </a:cxn>
                <a:cxn ang="0">
                  <a:pos x="8" y="40"/>
                </a:cxn>
                <a:cxn ang="0">
                  <a:pos x="20" y="36"/>
                </a:cxn>
                <a:cxn ang="0">
                  <a:pos x="42" y="44"/>
                </a:cxn>
                <a:cxn ang="0">
                  <a:pos x="40" y="18"/>
                </a:cxn>
                <a:cxn ang="0">
                  <a:pos x="34" y="10"/>
                </a:cxn>
                <a:cxn ang="0">
                  <a:pos x="18" y="6"/>
                </a:cxn>
                <a:cxn ang="0">
                  <a:pos x="8" y="0"/>
                </a:cxn>
              </a:cxnLst>
              <a:rect l="0" t="0" r="r" b="b"/>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 name="Freeform 48"/>
            <p:cNvSpPr>
              <a:spLocks/>
            </p:cNvSpPr>
            <p:nvPr/>
          </p:nvSpPr>
          <p:spPr bwMode="ltGray">
            <a:xfrm>
              <a:off x="2549985" y="2502904"/>
              <a:ext cx="40526" cy="56352"/>
            </a:xfrm>
            <a:custGeom>
              <a:avLst/>
              <a:gdLst/>
              <a:ahLst/>
              <a:cxnLst>
                <a:cxn ang="0">
                  <a:pos x="28" y="8"/>
                </a:cxn>
                <a:cxn ang="0">
                  <a:pos x="22" y="2"/>
                </a:cxn>
                <a:cxn ang="0">
                  <a:pos x="16" y="0"/>
                </a:cxn>
                <a:cxn ang="0">
                  <a:pos x="12" y="2"/>
                </a:cxn>
                <a:cxn ang="0">
                  <a:pos x="0" y="18"/>
                </a:cxn>
                <a:cxn ang="0">
                  <a:pos x="0" y="30"/>
                </a:cxn>
                <a:cxn ang="0">
                  <a:pos x="14" y="32"/>
                </a:cxn>
                <a:cxn ang="0">
                  <a:pos x="22" y="22"/>
                </a:cxn>
                <a:cxn ang="0">
                  <a:pos x="28" y="8"/>
                </a:cxn>
              </a:cxnLst>
              <a:rect l="0" t="0" r="r" b="b"/>
              <a:pathLst>
                <a:path w="29" h="33">
                  <a:moveTo>
                    <a:pt x="28" y="8"/>
                  </a:moveTo>
                  <a:lnTo>
                    <a:pt x="22" y="2"/>
                  </a:lnTo>
                  <a:lnTo>
                    <a:pt x="16" y="0"/>
                  </a:lnTo>
                  <a:lnTo>
                    <a:pt x="12" y="2"/>
                  </a:lnTo>
                  <a:lnTo>
                    <a:pt x="0" y="18"/>
                  </a:lnTo>
                  <a:lnTo>
                    <a:pt x="0" y="30"/>
                  </a:lnTo>
                  <a:lnTo>
                    <a:pt x="14" y="32"/>
                  </a:lnTo>
                  <a:lnTo>
                    <a:pt x="22" y="22"/>
                  </a:lnTo>
                  <a:lnTo>
                    <a:pt x="28"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 name="Freeform 49"/>
            <p:cNvSpPr>
              <a:spLocks/>
            </p:cNvSpPr>
            <p:nvPr/>
          </p:nvSpPr>
          <p:spPr bwMode="ltGray">
            <a:xfrm>
              <a:off x="2519590" y="2445070"/>
              <a:ext cx="34736" cy="26693"/>
            </a:xfrm>
            <a:custGeom>
              <a:avLst/>
              <a:gdLst/>
              <a:ahLst/>
              <a:cxnLst>
                <a:cxn ang="0">
                  <a:pos x="22" y="0"/>
                </a:cxn>
                <a:cxn ang="0">
                  <a:pos x="6" y="8"/>
                </a:cxn>
                <a:cxn ang="0">
                  <a:pos x="0" y="14"/>
                </a:cxn>
                <a:cxn ang="0">
                  <a:pos x="12" y="10"/>
                </a:cxn>
                <a:cxn ang="0">
                  <a:pos x="22" y="0"/>
                </a:cxn>
              </a:cxnLst>
              <a:rect l="0" t="0" r="r" b="b"/>
              <a:pathLst>
                <a:path w="23" h="15">
                  <a:moveTo>
                    <a:pt x="22" y="0"/>
                  </a:moveTo>
                  <a:lnTo>
                    <a:pt x="6" y="8"/>
                  </a:lnTo>
                  <a:lnTo>
                    <a:pt x="0" y="14"/>
                  </a:lnTo>
                  <a:lnTo>
                    <a:pt x="12" y="10"/>
                  </a:lnTo>
                  <a:lnTo>
                    <a:pt x="2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7" name="Freeform 50"/>
            <p:cNvSpPr>
              <a:spLocks/>
            </p:cNvSpPr>
            <p:nvPr/>
          </p:nvSpPr>
          <p:spPr bwMode="ltGray">
            <a:xfrm>
              <a:off x="2338672" y="2092130"/>
              <a:ext cx="107104" cy="134947"/>
            </a:xfrm>
            <a:custGeom>
              <a:avLst/>
              <a:gdLst/>
              <a:ahLst/>
              <a:cxnLst>
                <a:cxn ang="0">
                  <a:pos x="2" y="78"/>
                </a:cxn>
                <a:cxn ang="0">
                  <a:pos x="16" y="66"/>
                </a:cxn>
                <a:cxn ang="0">
                  <a:pos x="16" y="58"/>
                </a:cxn>
                <a:cxn ang="0">
                  <a:pos x="10" y="50"/>
                </a:cxn>
                <a:cxn ang="0">
                  <a:pos x="24" y="54"/>
                </a:cxn>
                <a:cxn ang="0">
                  <a:pos x="36" y="60"/>
                </a:cxn>
                <a:cxn ang="0">
                  <a:pos x="56" y="44"/>
                </a:cxn>
                <a:cxn ang="0">
                  <a:pos x="74" y="26"/>
                </a:cxn>
                <a:cxn ang="0">
                  <a:pos x="74" y="14"/>
                </a:cxn>
                <a:cxn ang="0">
                  <a:pos x="60" y="12"/>
                </a:cxn>
                <a:cxn ang="0">
                  <a:pos x="46" y="0"/>
                </a:cxn>
                <a:cxn ang="0">
                  <a:pos x="28" y="0"/>
                </a:cxn>
                <a:cxn ang="0">
                  <a:pos x="26" y="14"/>
                </a:cxn>
                <a:cxn ang="0">
                  <a:pos x="16" y="12"/>
                </a:cxn>
                <a:cxn ang="0">
                  <a:pos x="12" y="34"/>
                </a:cxn>
                <a:cxn ang="0">
                  <a:pos x="2" y="50"/>
                </a:cxn>
                <a:cxn ang="0">
                  <a:pos x="0" y="62"/>
                </a:cxn>
                <a:cxn ang="0">
                  <a:pos x="2" y="78"/>
                </a:cxn>
              </a:cxnLst>
              <a:rect l="0" t="0" r="r" b="b"/>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 name="Freeform 51"/>
            <p:cNvSpPr>
              <a:spLocks/>
            </p:cNvSpPr>
            <p:nvPr/>
          </p:nvSpPr>
          <p:spPr bwMode="ltGray">
            <a:xfrm>
              <a:off x="2225778" y="2078783"/>
              <a:ext cx="115788" cy="179436"/>
            </a:xfrm>
            <a:custGeom>
              <a:avLst/>
              <a:gdLst/>
              <a:ahLst/>
              <a:cxnLst>
                <a:cxn ang="0">
                  <a:pos x="78" y="10"/>
                </a:cxn>
                <a:cxn ang="0">
                  <a:pos x="74" y="10"/>
                </a:cxn>
                <a:cxn ang="0">
                  <a:pos x="58" y="10"/>
                </a:cxn>
                <a:cxn ang="0">
                  <a:pos x="54" y="4"/>
                </a:cxn>
                <a:cxn ang="0">
                  <a:pos x="38" y="0"/>
                </a:cxn>
                <a:cxn ang="0">
                  <a:pos x="36" y="32"/>
                </a:cxn>
                <a:cxn ang="0">
                  <a:pos x="26" y="50"/>
                </a:cxn>
                <a:cxn ang="0">
                  <a:pos x="20" y="42"/>
                </a:cxn>
                <a:cxn ang="0">
                  <a:pos x="16" y="30"/>
                </a:cxn>
                <a:cxn ang="0">
                  <a:pos x="6" y="30"/>
                </a:cxn>
                <a:cxn ang="0">
                  <a:pos x="0" y="42"/>
                </a:cxn>
                <a:cxn ang="0">
                  <a:pos x="0" y="52"/>
                </a:cxn>
                <a:cxn ang="0">
                  <a:pos x="6" y="58"/>
                </a:cxn>
                <a:cxn ang="0">
                  <a:pos x="16" y="76"/>
                </a:cxn>
                <a:cxn ang="0">
                  <a:pos x="16" y="92"/>
                </a:cxn>
                <a:cxn ang="0">
                  <a:pos x="20" y="104"/>
                </a:cxn>
                <a:cxn ang="0">
                  <a:pos x="30" y="98"/>
                </a:cxn>
                <a:cxn ang="0">
                  <a:pos x="28" y="88"/>
                </a:cxn>
                <a:cxn ang="0">
                  <a:pos x="32" y="84"/>
                </a:cxn>
                <a:cxn ang="0">
                  <a:pos x="36" y="94"/>
                </a:cxn>
                <a:cxn ang="0">
                  <a:pos x="48" y="92"/>
                </a:cxn>
                <a:cxn ang="0">
                  <a:pos x="58" y="88"/>
                </a:cxn>
                <a:cxn ang="0">
                  <a:pos x="60" y="74"/>
                </a:cxn>
                <a:cxn ang="0">
                  <a:pos x="68" y="68"/>
                </a:cxn>
                <a:cxn ang="0">
                  <a:pos x="70" y="48"/>
                </a:cxn>
                <a:cxn ang="0">
                  <a:pos x="64" y="42"/>
                </a:cxn>
                <a:cxn ang="0">
                  <a:pos x="48" y="38"/>
                </a:cxn>
                <a:cxn ang="0">
                  <a:pos x="64" y="32"/>
                </a:cxn>
                <a:cxn ang="0">
                  <a:pos x="74" y="28"/>
                </a:cxn>
                <a:cxn ang="0">
                  <a:pos x="74" y="20"/>
                </a:cxn>
                <a:cxn ang="0">
                  <a:pos x="80" y="20"/>
                </a:cxn>
                <a:cxn ang="0">
                  <a:pos x="78" y="10"/>
                </a:cxn>
              </a:cxnLst>
              <a:rect l="0" t="0" r="r" b="b"/>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 name="Freeform 52"/>
            <p:cNvSpPr>
              <a:spLocks/>
            </p:cNvSpPr>
            <p:nvPr/>
          </p:nvSpPr>
          <p:spPr bwMode="ltGray">
            <a:xfrm>
              <a:off x="2302488" y="2605227"/>
              <a:ext cx="127367" cy="123083"/>
            </a:xfrm>
            <a:custGeom>
              <a:avLst/>
              <a:gdLst/>
              <a:ahLst/>
              <a:cxnLst>
                <a:cxn ang="0">
                  <a:pos x="46" y="0"/>
                </a:cxn>
                <a:cxn ang="0">
                  <a:pos x="46" y="10"/>
                </a:cxn>
                <a:cxn ang="0">
                  <a:pos x="52" y="14"/>
                </a:cxn>
                <a:cxn ang="0">
                  <a:pos x="62" y="24"/>
                </a:cxn>
                <a:cxn ang="0">
                  <a:pos x="70" y="32"/>
                </a:cxn>
                <a:cxn ang="0">
                  <a:pos x="74" y="44"/>
                </a:cxn>
                <a:cxn ang="0">
                  <a:pos x="72" y="56"/>
                </a:cxn>
                <a:cxn ang="0">
                  <a:pos x="86" y="56"/>
                </a:cxn>
                <a:cxn ang="0">
                  <a:pos x="78" y="72"/>
                </a:cxn>
                <a:cxn ang="0">
                  <a:pos x="68" y="68"/>
                </a:cxn>
                <a:cxn ang="0">
                  <a:pos x="58" y="68"/>
                </a:cxn>
                <a:cxn ang="0">
                  <a:pos x="62" y="60"/>
                </a:cxn>
                <a:cxn ang="0">
                  <a:pos x="56" y="60"/>
                </a:cxn>
                <a:cxn ang="0">
                  <a:pos x="56" y="54"/>
                </a:cxn>
                <a:cxn ang="0">
                  <a:pos x="50" y="52"/>
                </a:cxn>
                <a:cxn ang="0">
                  <a:pos x="42" y="66"/>
                </a:cxn>
                <a:cxn ang="0">
                  <a:pos x="34" y="62"/>
                </a:cxn>
                <a:cxn ang="0">
                  <a:pos x="34" y="66"/>
                </a:cxn>
                <a:cxn ang="0">
                  <a:pos x="32" y="70"/>
                </a:cxn>
                <a:cxn ang="0">
                  <a:pos x="28" y="72"/>
                </a:cxn>
                <a:cxn ang="0">
                  <a:pos x="20" y="66"/>
                </a:cxn>
                <a:cxn ang="0">
                  <a:pos x="16" y="60"/>
                </a:cxn>
                <a:cxn ang="0">
                  <a:pos x="8" y="60"/>
                </a:cxn>
                <a:cxn ang="0">
                  <a:pos x="6" y="62"/>
                </a:cxn>
                <a:cxn ang="0">
                  <a:pos x="0" y="62"/>
                </a:cxn>
                <a:cxn ang="0">
                  <a:pos x="0" y="56"/>
                </a:cxn>
                <a:cxn ang="0">
                  <a:pos x="2" y="54"/>
                </a:cxn>
                <a:cxn ang="0">
                  <a:pos x="8" y="50"/>
                </a:cxn>
                <a:cxn ang="0">
                  <a:pos x="20" y="40"/>
                </a:cxn>
                <a:cxn ang="0">
                  <a:pos x="24" y="32"/>
                </a:cxn>
                <a:cxn ang="0">
                  <a:pos x="30" y="16"/>
                </a:cxn>
                <a:cxn ang="0">
                  <a:pos x="46" y="0"/>
                </a:cxn>
              </a:cxnLst>
              <a:rect l="0" t="0" r="r" b="b"/>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 name="Freeform 53"/>
            <p:cNvSpPr>
              <a:spLocks/>
            </p:cNvSpPr>
            <p:nvPr/>
          </p:nvSpPr>
          <p:spPr bwMode="ltGray">
            <a:xfrm>
              <a:off x="2350250" y="2747589"/>
              <a:ext cx="34736" cy="34107"/>
            </a:xfrm>
            <a:custGeom>
              <a:avLst/>
              <a:gdLst/>
              <a:ahLst/>
              <a:cxnLst>
                <a:cxn ang="0">
                  <a:pos x="24" y="2"/>
                </a:cxn>
                <a:cxn ang="0">
                  <a:pos x="10" y="0"/>
                </a:cxn>
                <a:cxn ang="0">
                  <a:pos x="4" y="6"/>
                </a:cxn>
                <a:cxn ang="0">
                  <a:pos x="0" y="14"/>
                </a:cxn>
                <a:cxn ang="0">
                  <a:pos x="4" y="20"/>
                </a:cxn>
                <a:cxn ang="0">
                  <a:pos x="14" y="18"/>
                </a:cxn>
                <a:cxn ang="0">
                  <a:pos x="24" y="2"/>
                </a:cxn>
              </a:cxnLst>
              <a:rect l="0" t="0" r="r" b="b"/>
              <a:pathLst>
                <a:path w="25" h="21">
                  <a:moveTo>
                    <a:pt x="24" y="2"/>
                  </a:moveTo>
                  <a:lnTo>
                    <a:pt x="10" y="0"/>
                  </a:lnTo>
                  <a:lnTo>
                    <a:pt x="4" y="6"/>
                  </a:lnTo>
                  <a:lnTo>
                    <a:pt x="0" y="14"/>
                  </a:lnTo>
                  <a:lnTo>
                    <a:pt x="4" y="20"/>
                  </a:lnTo>
                  <a:lnTo>
                    <a:pt x="14" y="18"/>
                  </a:lnTo>
                  <a:lnTo>
                    <a:pt x="24"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 name="Freeform 54"/>
            <p:cNvSpPr>
              <a:spLocks/>
            </p:cNvSpPr>
            <p:nvPr/>
          </p:nvSpPr>
          <p:spPr bwMode="ltGray">
            <a:xfrm>
              <a:off x="2260515" y="2231527"/>
              <a:ext cx="88288" cy="151259"/>
            </a:xfrm>
            <a:custGeom>
              <a:avLst/>
              <a:gdLst/>
              <a:ahLst/>
              <a:cxnLst>
                <a:cxn ang="0">
                  <a:pos x="30" y="88"/>
                </a:cxn>
                <a:cxn ang="0">
                  <a:pos x="50" y="74"/>
                </a:cxn>
                <a:cxn ang="0">
                  <a:pos x="50" y="64"/>
                </a:cxn>
                <a:cxn ang="0">
                  <a:pos x="56" y="66"/>
                </a:cxn>
                <a:cxn ang="0">
                  <a:pos x="50" y="42"/>
                </a:cxn>
                <a:cxn ang="0">
                  <a:pos x="60" y="36"/>
                </a:cxn>
                <a:cxn ang="0">
                  <a:pos x="58" y="10"/>
                </a:cxn>
                <a:cxn ang="0">
                  <a:pos x="52" y="0"/>
                </a:cxn>
                <a:cxn ang="0">
                  <a:pos x="30" y="6"/>
                </a:cxn>
                <a:cxn ang="0">
                  <a:pos x="36" y="8"/>
                </a:cxn>
                <a:cxn ang="0">
                  <a:pos x="30" y="22"/>
                </a:cxn>
                <a:cxn ang="0">
                  <a:pos x="26" y="14"/>
                </a:cxn>
                <a:cxn ang="0">
                  <a:pos x="22" y="16"/>
                </a:cxn>
                <a:cxn ang="0">
                  <a:pos x="14" y="26"/>
                </a:cxn>
                <a:cxn ang="0">
                  <a:pos x="10" y="38"/>
                </a:cxn>
                <a:cxn ang="0">
                  <a:pos x="12" y="42"/>
                </a:cxn>
                <a:cxn ang="0">
                  <a:pos x="2" y="52"/>
                </a:cxn>
                <a:cxn ang="0">
                  <a:pos x="0" y="68"/>
                </a:cxn>
                <a:cxn ang="0">
                  <a:pos x="12" y="82"/>
                </a:cxn>
                <a:cxn ang="0">
                  <a:pos x="30" y="88"/>
                </a:cxn>
              </a:cxnLst>
              <a:rect l="0" t="0" r="r" b="b"/>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 name="Freeform 55"/>
            <p:cNvSpPr>
              <a:spLocks/>
            </p:cNvSpPr>
            <p:nvPr/>
          </p:nvSpPr>
          <p:spPr bwMode="ltGray">
            <a:xfrm>
              <a:off x="2183805" y="2333849"/>
              <a:ext cx="68026" cy="93426"/>
            </a:xfrm>
            <a:custGeom>
              <a:avLst/>
              <a:gdLst/>
              <a:ahLst/>
              <a:cxnLst>
                <a:cxn ang="0">
                  <a:pos x="34" y="54"/>
                </a:cxn>
                <a:cxn ang="0">
                  <a:pos x="44" y="40"/>
                </a:cxn>
                <a:cxn ang="0">
                  <a:pos x="46" y="26"/>
                </a:cxn>
                <a:cxn ang="0">
                  <a:pos x="38" y="14"/>
                </a:cxn>
                <a:cxn ang="0">
                  <a:pos x="36" y="0"/>
                </a:cxn>
                <a:cxn ang="0">
                  <a:pos x="26" y="6"/>
                </a:cxn>
                <a:cxn ang="0">
                  <a:pos x="26" y="18"/>
                </a:cxn>
                <a:cxn ang="0">
                  <a:pos x="10" y="28"/>
                </a:cxn>
                <a:cxn ang="0">
                  <a:pos x="0" y="28"/>
                </a:cxn>
                <a:cxn ang="0">
                  <a:pos x="2" y="34"/>
                </a:cxn>
                <a:cxn ang="0">
                  <a:pos x="16" y="48"/>
                </a:cxn>
                <a:cxn ang="0">
                  <a:pos x="34" y="54"/>
                </a:cxn>
              </a:cxnLst>
              <a:rect l="0" t="0" r="r" b="b"/>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 name="Freeform 56"/>
            <p:cNvSpPr>
              <a:spLocks/>
            </p:cNvSpPr>
            <p:nvPr/>
          </p:nvSpPr>
          <p:spPr bwMode="ltGray">
            <a:xfrm>
              <a:off x="1901573" y="2040227"/>
              <a:ext cx="280785" cy="335144"/>
            </a:xfrm>
            <a:custGeom>
              <a:avLst/>
              <a:gdLst/>
              <a:ahLst/>
              <a:cxnLst>
                <a:cxn ang="0">
                  <a:pos x="178" y="98"/>
                </a:cxn>
                <a:cxn ang="0">
                  <a:pos x="194" y="50"/>
                </a:cxn>
                <a:cxn ang="0">
                  <a:pos x="172" y="20"/>
                </a:cxn>
                <a:cxn ang="0">
                  <a:pos x="164" y="36"/>
                </a:cxn>
                <a:cxn ang="0">
                  <a:pos x="154" y="86"/>
                </a:cxn>
                <a:cxn ang="0">
                  <a:pos x="140" y="88"/>
                </a:cxn>
                <a:cxn ang="0">
                  <a:pos x="148" y="48"/>
                </a:cxn>
                <a:cxn ang="0">
                  <a:pos x="134" y="54"/>
                </a:cxn>
                <a:cxn ang="0">
                  <a:pos x="118" y="46"/>
                </a:cxn>
                <a:cxn ang="0">
                  <a:pos x="122" y="34"/>
                </a:cxn>
                <a:cxn ang="0">
                  <a:pos x="112" y="16"/>
                </a:cxn>
                <a:cxn ang="0">
                  <a:pos x="96" y="32"/>
                </a:cxn>
                <a:cxn ang="0">
                  <a:pos x="100" y="12"/>
                </a:cxn>
                <a:cxn ang="0">
                  <a:pos x="88" y="4"/>
                </a:cxn>
                <a:cxn ang="0">
                  <a:pos x="38" y="24"/>
                </a:cxn>
                <a:cxn ang="0">
                  <a:pos x="10" y="46"/>
                </a:cxn>
                <a:cxn ang="0">
                  <a:pos x="24" y="64"/>
                </a:cxn>
                <a:cxn ang="0">
                  <a:pos x="16" y="72"/>
                </a:cxn>
                <a:cxn ang="0">
                  <a:pos x="8" y="86"/>
                </a:cxn>
                <a:cxn ang="0">
                  <a:pos x="12" y="96"/>
                </a:cxn>
                <a:cxn ang="0">
                  <a:pos x="60" y="106"/>
                </a:cxn>
                <a:cxn ang="0">
                  <a:pos x="74" y="128"/>
                </a:cxn>
                <a:cxn ang="0">
                  <a:pos x="36" y="110"/>
                </a:cxn>
                <a:cxn ang="0">
                  <a:pos x="2" y="122"/>
                </a:cxn>
                <a:cxn ang="0">
                  <a:pos x="2" y="140"/>
                </a:cxn>
                <a:cxn ang="0">
                  <a:pos x="18" y="150"/>
                </a:cxn>
                <a:cxn ang="0">
                  <a:pos x="28" y="156"/>
                </a:cxn>
                <a:cxn ang="0">
                  <a:pos x="20" y="168"/>
                </a:cxn>
                <a:cxn ang="0">
                  <a:pos x="22" y="186"/>
                </a:cxn>
                <a:cxn ang="0">
                  <a:pos x="56" y="192"/>
                </a:cxn>
                <a:cxn ang="0">
                  <a:pos x="96" y="180"/>
                </a:cxn>
                <a:cxn ang="0">
                  <a:pos x="116" y="178"/>
                </a:cxn>
                <a:cxn ang="0">
                  <a:pos x="126" y="192"/>
                </a:cxn>
                <a:cxn ang="0">
                  <a:pos x="140" y="198"/>
                </a:cxn>
                <a:cxn ang="0">
                  <a:pos x="166" y="192"/>
                </a:cxn>
                <a:cxn ang="0">
                  <a:pos x="170" y="178"/>
                </a:cxn>
                <a:cxn ang="0">
                  <a:pos x="158" y="170"/>
                </a:cxn>
                <a:cxn ang="0">
                  <a:pos x="180" y="176"/>
                </a:cxn>
                <a:cxn ang="0">
                  <a:pos x="194" y="170"/>
                </a:cxn>
                <a:cxn ang="0">
                  <a:pos x="184" y="150"/>
                </a:cxn>
                <a:cxn ang="0">
                  <a:pos x="174" y="132"/>
                </a:cxn>
                <a:cxn ang="0">
                  <a:pos x="180" y="104"/>
                </a:cxn>
              </a:cxnLst>
              <a:rect l="0" t="0" r="r" b="b"/>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 name="Freeform 57"/>
            <p:cNvSpPr>
              <a:spLocks/>
            </p:cNvSpPr>
            <p:nvPr/>
          </p:nvSpPr>
          <p:spPr bwMode="ltGray">
            <a:xfrm>
              <a:off x="2547090" y="1487092"/>
              <a:ext cx="578940" cy="535341"/>
            </a:xfrm>
            <a:custGeom>
              <a:avLst/>
              <a:gdLst/>
              <a:ahLst/>
              <a:cxnLst>
                <a:cxn ang="0">
                  <a:pos x="140" y="32"/>
                </a:cxn>
                <a:cxn ang="0">
                  <a:pos x="158" y="26"/>
                </a:cxn>
                <a:cxn ang="0">
                  <a:pos x="176" y="40"/>
                </a:cxn>
                <a:cxn ang="0">
                  <a:pos x="180" y="14"/>
                </a:cxn>
                <a:cxn ang="0">
                  <a:pos x="210" y="28"/>
                </a:cxn>
                <a:cxn ang="0">
                  <a:pos x="220" y="6"/>
                </a:cxn>
                <a:cxn ang="0">
                  <a:pos x="238" y="8"/>
                </a:cxn>
                <a:cxn ang="0">
                  <a:pos x="272" y="6"/>
                </a:cxn>
                <a:cxn ang="0">
                  <a:pos x="292" y="0"/>
                </a:cxn>
                <a:cxn ang="0">
                  <a:pos x="308" y="16"/>
                </a:cxn>
                <a:cxn ang="0">
                  <a:pos x="350" y="18"/>
                </a:cxn>
                <a:cxn ang="0">
                  <a:pos x="376" y="40"/>
                </a:cxn>
                <a:cxn ang="0">
                  <a:pos x="392" y="68"/>
                </a:cxn>
                <a:cxn ang="0">
                  <a:pos x="402" y="86"/>
                </a:cxn>
                <a:cxn ang="0">
                  <a:pos x="322" y="120"/>
                </a:cxn>
                <a:cxn ang="0">
                  <a:pos x="314" y="138"/>
                </a:cxn>
                <a:cxn ang="0">
                  <a:pos x="250" y="180"/>
                </a:cxn>
                <a:cxn ang="0">
                  <a:pos x="224" y="190"/>
                </a:cxn>
                <a:cxn ang="0">
                  <a:pos x="214" y="200"/>
                </a:cxn>
                <a:cxn ang="0">
                  <a:pos x="192" y="220"/>
                </a:cxn>
                <a:cxn ang="0">
                  <a:pos x="156" y="252"/>
                </a:cxn>
                <a:cxn ang="0">
                  <a:pos x="138" y="266"/>
                </a:cxn>
                <a:cxn ang="0">
                  <a:pos x="102" y="266"/>
                </a:cxn>
                <a:cxn ang="0">
                  <a:pos x="100" y="272"/>
                </a:cxn>
                <a:cxn ang="0">
                  <a:pos x="120" y="294"/>
                </a:cxn>
                <a:cxn ang="0">
                  <a:pos x="110" y="312"/>
                </a:cxn>
                <a:cxn ang="0">
                  <a:pos x="72" y="304"/>
                </a:cxn>
                <a:cxn ang="0">
                  <a:pos x="38" y="300"/>
                </a:cxn>
                <a:cxn ang="0">
                  <a:pos x="20" y="296"/>
                </a:cxn>
                <a:cxn ang="0">
                  <a:pos x="4" y="270"/>
                </a:cxn>
                <a:cxn ang="0">
                  <a:pos x="38" y="260"/>
                </a:cxn>
                <a:cxn ang="0">
                  <a:pos x="40" y="234"/>
                </a:cxn>
                <a:cxn ang="0">
                  <a:pos x="58" y="232"/>
                </a:cxn>
                <a:cxn ang="0">
                  <a:pos x="68" y="246"/>
                </a:cxn>
                <a:cxn ang="0">
                  <a:pos x="72" y="226"/>
                </a:cxn>
                <a:cxn ang="0">
                  <a:pos x="68" y="204"/>
                </a:cxn>
                <a:cxn ang="0">
                  <a:pos x="114" y="206"/>
                </a:cxn>
                <a:cxn ang="0">
                  <a:pos x="108" y="178"/>
                </a:cxn>
                <a:cxn ang="0">
                  <a:pos x="108" y="144"/>
                </a:cxn>
                <a:cxn ang="0">
                  <a:pos x="126" y="116"/>
                </a:cxn>
                <a:cxn ang="0">
                  <a:pos x="142" y="130"/>
                </a:cxn>
                <a:cxn ang="0">
                  <a:pos x="148" y="156"/>
                </a:cxn>
                <a:cxn ang="0">
                  <a:pos x="150" y="130"/>
                </a:cxn>
                <a:cxn ang="0">
                  <a:pos x="216" y="110"/>
                </a:cxn>
                <a:cxn ang="0">
                  <a:pos x="162" y="120"/>
                </a:cxn>
                <a:cxn ang="0">
                  <a:pos x="156" y="116"/>
                </a:cxn>
                <a:cxn ang="0">
                  <a:pos x="130" y="108"/>
                </a:cxn>
                <a:cxn ang="0">
                  <a:pos x="114" y="94"/>
                </a:cxn>
                <a:cxn ang="0">
                  <a:pos x="124" y="52"/>
                </a:cxn>
              </a:cxnLst>
              <a:rect l="0" t="0" r="r" b="b"/>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 name="Freeform 58"/>
            <p:cNvSpPr>
              <a:spLocks/>
            </p:cNvSpPr>
            <p:nvPr/>
          </p:nvSpPr>
          <p:spPr bwMode="ltGray">
            <a:xfrm>
              <a:off x="2826427" y="1564205"/>
              <a:ext cx="916172" cy="1414723"/>
            </a:xfrm>
            <a:custGeom>
              <a:avLst/>
              <a:gdLst/>
              <a:ahLst/>
              <a:cxnLst>
                <a:cxn ang="0">
                  <a:pos x="118" y="388"/>
                </a:cxn>
                <a:cxn ang="0">
                  <a:pos x="114" y="336"/>
                </a:cxn>
                <a:cxn ang="0">
                  <a:pos x="24" y="314"/>
                </a:cxn>
                <a:cxn ang="0">
                  <a:pos x="10" y="274"/>
                </a:cxn>
                <a:cxn ang="0">
                  <a:pos x="36" y="252"/>
                </a:cxn>
                <a:cxn ang="0">
                  <a:pos x="38" y="236"/>
                </a:cxn>
                <a:cxn ang="0">
                  <a:pos x="14" y="192"/>
                </a:cxn>
                <a:cxn ang="0">
                  <a:pos x="68" y="178"/>
                </a:cxn>
                <a:cxn ang="0">
                  <a:pos x="112" y="162"/>
                </a:cxn>
                <a:cxn ang="0">
                  <a:pos x="104" y="126"/>
                </a:cxn>
                <a:cxn ang="0">
                  <a:pos x="140" y="98"/>
                </a:cxn>
                <a:cxn ang="0">
                  <a:pos x="162" y="100"/>
                </a:cxn>
                <a:cxn ang="0">
                  <a:pos x="182" y="62"/>
                </a:cxn>
                <a:cxn ang="0">
                  <a:pos x="212" y="52"/>
                </a:cxn>
                <a:cxn ang="0">
                  <a:pos x="276" y="80"/>
                </a:cxn>
                <a:cxn ang="0">
                  <a:pos x="298" y="56"/>
                </a:cxn>
                <a:cxn ang="0">
                  <a:pos x="314" y="64"/>
                </a:cxn>
                <a:cxn ang="0">
                  <a:pos x="344" y="104"/>
                </a:cxn>
                <a:cxn ang="0">
                  <a:pos x="350" y="48"/>
                </a:cxn>
                <a:cxn ang="0">
                  <a:pos x="358" y="22"/>
                </a:cxn>
                <a:cxn ang="0">
                  <a:pos x="404" y="26"/>
                </a:cxn>
                <a:cxn ang="0">
                  <a:pos x="440" y="0"/>
                </a:cxn>
                <a:cxn ang="0">
                  <a:pos x="494" y="12"/>
                </a:cxn>
                <a:cxn ang="0">
                  <a:pos x="504" y="34"/>
                </a:cxn>
                <a:cxn ang="0">
                  <a:pos x="526" y="54"/>
                </a:cxn>
                <a:cxn ang="0">
                  <a:pos x="558" y="86"/>
                </a:cxn>
                <a:cxn ang="0">
                  <a:pos x="496" y="88"/>
                </a:cxn>
                <a:cxn ang="0">
                  <a:pos x="438" y="110"/>
                </a:cxn>
                <a:cxn ang="0">
                  <a:pos x="480" y="98"/>
                </a:cxn>
                <a:cxn ang="0">
                  <a:pos x="518" y="102"/>
                </a:cxn>
                <a:cxn ang="0">
                  <a:pos x="500" y="124"/>
                </a:cxn>
                <a:cxn ang="0">
                  <a:pos x="552" y="106"/>
                </a:cxn>
                <a:cxn ang="0">
                  <a:pos x="506" y="168"/>
                </a:cxn>
                <a:cxn ang="0">
                  <a:pos x="578" y="138"/>
                </a:cxn>
                <a:cxn ang="0">
                  <a:pos x="608" y="118"/>
                </a:cxn>
                <a:cxn ang="0">
                  <a:pos x="636" y="148"/>
                </a:cxn>
                <a:cxn ang="0">
                  <a:pos x="610" y="162"/>
                </a:cxn>
                <a:cxn ang="0">
                  <a:pos x="580" y="180"/>
                </a:cxn>
                <a:cxn ang="0">
                  <a:pos x="580" y="210"/>
                </a:cxn>
                <a:cxn ang="0">
                  <a:pos x="550" y="260"/>
                </a:cxn>
                <a:cxn ang="0">
                  <a:pos x="548" y="350"/>
                </a:cxn>
                <a:cxn ang="0">
                  <a:pos x="512" y="360"/>
                </a:cxn>
                <a:cxn ang="0">
                  <a:pos x="532" y="400"/>
                </a:cxn>
                <a:cxn ang="0">
                  <a:pos x="510" y="456"/>
                </a:cxn>
                <a:cxn ang="0">
                  <a:pos x="490" y="488"/>
                </a:cxn>
                <a:cxn ang="0">
                  <a:pos x="488" y="570"/>
                </a:cxn>
                <a:cxn ang="0">
                  <a:pos x="444" y="564"/>
                </a:cxn>
                <a:cxn ang="0">
                  <a:pos x="422" y="616"/>
                </a:cxn>
                <a:cxn ang="0">
                  <a:pos x="364" y="630"/>
                </a:cxn>
                <a:cxn ang="0">
                  <a:pos x="312" y="678"/>
                </a:cxn>
                <a:cxn ang="0">
                  <a:pos x="240" y="696"/>
                </a:cxn>
                <a:cxn ang="0">
                  <a:pos x="212" y="746"/>
                </a:cxn>
                <a:cxn ang="0">
                  <a:pos x="182" y="812"/>
                </a:cxn>
                <a:cxn ang="0">
                  <a:pos x="144" y="820"/>
                </a:cxn>
                <a:cxn ang="0">
                  <a:pos x="100" y="766"/>
                </a:cxn>
                <a:cxn ang="0">
                  <a:pos x="82" y="626"/>
                </a:cxn>
                <a:cxn ang="0">
                  <a:pos x="134" y="576"/>
                </a:cxn>
                <a:cxn ang="0">
                  <a:pos x="102" y="522"/>
                </a:cxn>
                <a:cxn ang="0">
                  <a:pos x="124" y="488"/>
                </a:cxn>
                <a:cxn ang="0">
                  <a:pos x="116" y="460"/>
                </a:cxn>
              </a:cxnLst>
              <a:rect l="0" t="0" r="r" b="b"/>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 name="Freeform 59"/>
            <p:cNvSpPr>
              <a:spLocks/>
            </p:cNvSpPr>
            <p:nvPr/>
          </p:nvSpPr>
          <p:spPr bwMode="ltGray">
            <a:xfrm>
              <a:off x="2958137" y="2470279"/>
              <a:ext cx="41973" cy="53386"/>
            </a:xfrm>
            <a:custGeom>
              <a:avLst/>
              <a:gdLst/>
              <a:ahLst/>
              <a:cxnLst>
                <a:cxn ang="0">
                  <a:pos x="6" y="0"/>
                </a:cxn>
                <a:cxn ang="0">
                  <a:pos x="16" y="12"/>
                </a:cxn>
                <a:cxn ang="0">
                  <a:pos x="28" y="24"/>
                </a:cxn>
                <a:cxn ang="0">
                  <a:pos x="20" y="32"/>
                </a:cxn>
                <a:cxn ang="0">
                  <a:pos x="6" y="28"/>
                </a:cxn>
                <a:cxn ang="0">
                  <a:pos x="0" y="14"/>
                </a:cxn>
                <a:cxn ang="0">
                  <a:pos x="6" y="0"/>
                </a:cxn>
              </a:cxnLst>
              <a:rect l="0" t="0" r="r" b="b"/>
              <a:pathLst>
                <a:path w="29" h="33">
                  <a:moveTo>
                    <a:pt x="6" y="0"/>
                  </a:moveTo>
                  <a:lnTo>
                    <a:pt x="16" y="12"/>
                  </a:lnTo>
                  <a:lnTo>
                    <a:pt x="28" y="24"/>
                  </a:lnTo>
                  <a:lnTo>
                    <a:pt x="20" y="32"/>
                  </a:lnTo>
                  <a:lnTo>
                    <a:pt x="6" y="28"/>
                  </a:lnTo>
                  <a:lnTo>
                    <a:pt x="0" y="14"/>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 name="Freeform 60"/>
            <p:cNvSpPr>
              <a:spLocks/>
            </p:cNvSpPr>
            <p:nvPr/>
          </p:nvSpPr>
          <p:spPr bwMode="ltGray">
            <a:xfrm>
              <a:off x="2214200" y="4067404"/>
              <a:ext cx="39078" cy="31141"/>
            </a:xfrm>
            <a:custGeom>
              <a:avLst/>
              <a:gdLst/>
              <a:ahLst/>
              <a:cxnLst>
                <a:cxn ang="0">
                  <a:pos x="14" y="0"/>
                </a:cxn>
                <a:cxn ang="0">
                  <a:pos x="26" y="8"/>
                </a:cxn>
                <a:cxn ang="0">
                  <a:pos x="24" y="14"/>
                </a:cxn>
                <a:cxn ang="0">
                  <a:pos x="12" y="18"/>
                </a:cxn>
                <a:cxn ang="0">
                  <a:pos x="2" y="16"/>
                </a:cxn>
                <a:cxn ang="0">
                  <a:pos x="0" y="8"/>
                </a:cxn>
                <a:cxn ang="0">
                  <a:pos x="14" y="0"/>
                </a:cxn>
              </a:cxnLst>
              <a:rect l="0" t="0" r="r" b="b"/>
              <a:pathLst>
                <a:path w="27" h="19">
                  <a:moveTo>
                    <a:pt x="14" y="0"/>
                  </a:moveTo>
                  <a:lnTo>
                    <a:pt x="26" y="8"/>
                  </a:lnTo>
                  <a:lnTo>
                    <a:pt x="24" y="14"/>
                  </a:lnTo>
                  <a:lnTo>
                    <a:pt x="12" y="18"/>
                  </a:lnTo>
                  <a:lnTo>
                    <a:pt x="2" y="16"/>
                  </a:lnTo>
                  <a:lnTo>
                    <a:pt x="0" y="8"/>
                  </a:lnTo>
                  <a:lnTo>
                    <a:pt x="1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 name="Freeform 61"/>
            <p:cNvSpPr>
              <a:spLocks/>
            </p:cNvSpPr>
            <p:nvPr/>
          </p:nvSpPr>
          <p:spPr bwMode="ltGray">
            <a:xfrm>
              <a:off x="2238804" y="4116341"/>
              <a:ext cx="23157" cy="31142"/>
            </a:xfrm>
            <a:custGeom>
              <a:avLst/>
              <a:gdLst/>
              <a:ahLst/>
              <a:cxnLst>
                <a:cxn ang="0">
                  <a:pos x="8" y="0"/>
                </a:cxn>
                <a:cxn ang="0">
                  <a:pos x="16" y="6"/>
                </a:cxn>
                <a:cxn ang="0">
                  <a:pos x="16" y="14"/>
                </a:cxn>
                <a:cxn ang="0">
                  <a:pos x="0" y="18"/>
                </a:cxn>
                <a:cxn ang="0">
                  <a:pos x="2" y="4"/>
                </a:cxn>
                <a:cxn ang="0">
                  <a:pos x="8" y="0"/>
                </a:cxn>
              </a:cxnLst>
              <a:rect l="0" t="0" r="r" b="b"/>
              <a:pathLst>
                <a:path w="17" h="19">
                  <a:moveTo>
                    <a:pt x="8" y="0"/>
                  </a:moveTo>
                  <a:lnTo>
                    <a:pt x="16" y="6"/>
                  </a:lnTo>
                  <a:lnTo>
                    <a:pt x="16" y="14"/>
                  </a:lnTo>
                  <a:lnTo>
                    <a:pt x="0" y="18"/>
                  </a:lnTo>
                  <a:lnTo>
                    <a:pt x="2"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 name="Freeform 62"/>
            <p:cNvSpPr>
              <a:spLocks/>
            </p:cNvSpPr>
            <p:nvPr/>
          </p:nvSpPr>
          <p:spPr bwMode="ltGray">
            <a:xfrm>
              <a:off x="2214200" y="4122272"/>
              <a:ext cx="15921" cy="25211"/>
            </a:xfrm>
            <a:custGeom>
              <a:avLst/>
              <a:gdLst/>
              <a:ahLst/>
              <a:cxnLst>
                <a:cxn ang="0">
                  <a:pos x="6" y="0"/>
                </a:cxn>
                <a:cxn ang="0">
                  <a:pos x="10" y="14"/>
                </a:cxn>
                <a:cxn ang="0">
                  <a:pos x="0" y="12"/>
                </a:cxn>
                <a:cxn ang="0">
                  <a:pos x="6" y="0"/>
                </a:cxn>
              </a:cxnLst>
              <a:rect l="0" t="0" r="r" b="b"/>
              <a:pathLst>
                <a:path w="11" h="15">
                  <a:moveTo>
                    <a:pt x="6" y="0"/>
                  </a:moveTo>
                  <a:lnTo>
                    <a:pt x="10" y="14"/>
                  </a:lnTo>
                  <a:lnTo>
                    <a:pt x="0" y="12"/>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 name="Freeform 63"/>
            <p:cNvSpPr>
              <a:spLocks/>
            </p:cNvSpPr>
            <p:nvPr/>
          </p:nvSpPr>
          <p:spPr bwMode="ltGray">
            <a:xfrm>
              <a:off x="2298146" y="4254254"/>
              <a:ext cx="157760" cy="69698"/>
            </a:xfrm>
            <a:custGeom>
              <a:avLst/>
              <a:gdLst/>
              <a:ahLst/>
              <a:cxnLst>
                <a:cxn ang="0">
                  <a:pos x="18" y="4"/>
                </a:cxn>
                <a:cxn ang="0">
                  <a:pos x="30" y="0"/>
                </a:cxn>
                <a:cxn ang="0">
                  <a:pos x="42" y="6"/>
                </a:cxn>
                <a:cxn ang="0">
                  <a:pos x="56" y="2"/>
                </a:cxn>
                <a:cxn ang="0">
                  <a:pos x="72" y="2"/>
                </a:cxn>
                <a:cxn ang="0">
                  <a:pos x="78" y="12"/>
                </a:cxn>
                <a:cxn ang="0">
                  <a:pos x="88" y="22"/>
                </a:cxn>
                <a:cxn ang="0">
                  <a:pos x="108" y="24"/>
                </a:cxn>
                <a:cxn ang="0">
                  <a:pos x="92" y="28"/>
                </a:cxn>
                <a:cxn ang="0">
                  <a:pos x="70" y="28"/>
                </a:cxn>
                <a:cxn ang="0">
                  <a:pos x="64" y="34"/>
                </a:cxn>
                <a:cxn ang="0">
                  <a:pos x="52" y="34"/>
                </a:cxn>
                <a:cxn ang="0">
                  <a:pos x="42" y="40"/>
                </a:cxn>
                <a:cxn ang="0">
                  <a:pos x="32" y="32"/>
                </a:cxn>
                <a:cxn ang="0">
                  <a:pos x="10" y="34"/>
                </a:cxn>
                <a:cxn ang="0">
                  <a:pos x="4" y="34"/>
                </a:cxn>
                <a:cxn ang="0">
                  <a:pos x="0" y="28"/>
                </a:cxn>
                <a:cxn ang="0">
                  <a:pos x="20" y="22"/>
                </a:cxn>
                <a:cxn ang="0">
                  <a:pos x="28" y="22"/>
                </a:cxn>
                <a:cxn ang="0">
                  <a:pos x="26" y="16"/>
                </a:cxn>
                <a:cxn ang="0">
                  <a:pos x="26" y="10"/>
                </a:cxn>
                <a:cxn ang="0">
                  <a:pos x="18" y="4"/>
                </a:cxn>
              </a:cxnLst>
              <a:rect l="0" t="0" r="r" b="b"/>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 name="Freeform 64"/>
            <p:cNvSpPr>
              <a:spLocks/>
            </p:cNvSpPr>
            <p:nvPr/>
          </p:nvSpPr>
          <p:spPr bwMode="ltGray">
            <a:xfrm>
              <a:off x="2065122" y="4168244"/>
              <a:ext cx="240259" cy="97874"/>
            </a:xfrm>
            <a:custGeom>
              <a:avLst/>
              <a:gdLst/>
              <a:ahLst/>
              <a:cxnLst>
                <a:cxn ang="0">
                  <a:pos x="82" y="6"/>
                </a:cxn>
                <a:cxn ang="0">
                  <a:pos x="70" y="4"/>
                </a:cxn>
                <a:cxn ang="0">
                  <a:pos x="52" y="2"/>
                </a:cxn>
                <a:cxn ang="0">
                  <a:pos x="38" y="0"/>
                </a:cxn>
                <a:cxn ang="0">
                  <a:pos x="20" y="8"/>
                </a:cxn>
                <a:cxn ang="0">
                  <a:pos x="10" y="16"/>
                </a:cxn>
                <a:cxn ang="0">
                  <a:pos x="0" y="26"/>
                </a:cxn>
                <a:cxn ang="0">
                  <a:pos x="12" y="24"/>
                </a:cxn>
                <a:cxn ang="0">
                  <a:pos x="24" y="20"/>
                </a:cxn>
                <a:cxn ang="0">
                  <a:pos x="36" y="12"/>
                </a:cxn>
                <a:cxn ang="0">
                  <a:pos x="46" y="12"/>
                </a:cxn>
                <a:cxn ang="0">
                  <a:pos x="42" y="16"/>
                </a:cxn>
                <a:cxn ang="0">
                  <a:pos x="36" y="20"/>
                </a:cxn>
                <a:cxn ang="0">
                  <a:pos x="46" y="20"/>
                </a:cxn>
                <a:cxn ang="0">
                  <a:pos x="58" y="20"/>
                </a:cxn>
                <a:cxn ang="0">
                  <a:pos x="74" y="16"/>
                </a:cxn>
                <a:cxn ang="0">
                  <a:pos x="74" y="20"/>
                </a:cxn>
                <a:cxn ang="0">
                  <a:pos x="78" y="24"/>
                </a:cxn>
                <a:cxn ang="0">
                  <a:pos x="98" y="26"/>
                </a:cxn>
                <a:cxn ang="0">
                  <a:pos x="100" y="32"/>
                </a:cxn>
                <a:cxn ang="0">
                  <a:pos x="102" y="38"/>
                </a:cxn>
                <a:cxn ang="0">
                  <a:pos x="106" y="40"/>
                </a:cxn>
                <a:cxn ang="0">
                  <a:pos x="120" y="44"/>
                </a:cxn>
                <a:cxn ang="0">
                  <a:pos x="122" y="48"/>
                </a:cxn>
                <a:cxn ang="0">
                  <a:pos x="112" y="54"/>
                </a:cxn>
                <a:cxn ang="0">
                  <a:pos x="136" y="56"/>
                </a:cxn>
                <a:cxn ang="0">
                  <a:pos x="150" y="56"/>
                </a:cxn>
                <a:cxn ang="0">
                  <a:pos x="154" y="52"/>
                </a:cxn>
                <a:cxn ang="0">
                  <a:pos x="164" y="52"/>
                </a:cxn>
                <a:cxn ang="0">
                  <a:pos x="166" y="48"/>
                </a:cxn>
                <a:cxn ang="0">
                  <a:pos x="162" y="48"/>
                </a:cxn>
                <a:cxn ang="0">
                  <a:pos x="156" y="38"/>
                </a:cxn>
                <a:cxn ang="0">
                  <a:pos x="146" y="38"/>
                </a:cxn>
                <a:cxn ang="0">
                  <a:pos x="144" y="34"/>
                </a:cxn>
                <a:cxn ang="0">
                  <a:pos x="136" y="30"/>
                </a:cxn>
                <a:cxn ang="0">
                  <a:pos x="120" y="26"/>
                </a:cxn>
                <a:cxn ang="0">
                  <a:pos x="114" y="18"/>
                </a:cxn>
                <a:cxn ang="0">
                  <a:pos x="102" y="8"/>
                </a:cxn>
                <a:cxn ang="0">
                  <a:pos x="104" y="18"/>
                </a:cxn>
                <a:cxn ang="0">
                  <a:pos x="96" y="16"/>
                </a:cxn>
                <a:cxn ang="0">
                  <a:pos x="88" y="12"/>
                </a:cxn>
                <a:cxn ang="0">
                  <a:pos x="82" y="6"/>
                </a:cxn>
              </a:cxnLst>
              <a:rect l="0" t="0" r="r" b="b"/>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 name="Freeform 65"/>
            <p:cNvSpPr>
              <a:spLocks/>
            </p:cNvSpPr>
            <p:nvPr/>
          </p:nvSpPr>
          <p:spPr bwMode="ltGray">
            <a:xfrm>
              <a:off x="2212752" y="4301708"/>
              <a:ext cx="46316" cy="25210"/>
            </a:xfrm>
            <a:custGeom>
              <a:avLst/>
              <a:gdLst/>
              <a:ahLst/>
              <a:cxnLst>
                <a:cxn ang="0">
                  <a:pos x="32" y="10"/>
                </a:cxn>
                <a:cxn ang="0">
                  <a:pos x="28" y="6"/>
                </a:cxn>
                <a:cxn ang="0">
                  <a:pos x="24" y="0"/>
                </a:cxn>
                <a:cxn ang="0">
                  <a:pos x="12" y="0"/>
                </a:cxn>
                <a:cxn ang="0">
                  <a:pos x="4" y="2"/>
                </a:cxn>
                <a:cxn ang="0">
                  <a:pos x="0" y="8"/>
                </a:cxn>
                <a:cxn ang="0">
                  <a:pos x="6" y="8"/>
                </a:cxn>
                <a:cxn ang="0">
                  <a:pos x="10" y="12"/>
                </a:cxn>
                <a:cxn ang="0">
                  <a:pos x="24" y="14"/>
                </a:cxn>
                <a:cxn ang="0">
                  <a:pos x="32" y="10"/>
                </a:cxn>
              </a:cxnLst>
              <a:rect l="0" t="0" r="r" b="b"/>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3" name="Freeform 66"/>
            <p:cNvSpPr>
              <a:spLocks/>
            </p:cNvSpPr>
            <p:nvPr/>
          </p:nvSpPr>
          <p:spPr bwMode="ltGray">
            <a:xfrm>
              <a:off x="2453012" y="4294293"/>
              <a:ext cx="39079" cy="17795"/>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 name="Freeform 67"/>
            <p:cNvSpPr>
              <a:spLocks/>
            </p:cNvSpPr>
            <p:nvPr/>
          </p:nvSpPr>
          <p:spPr bwMode="ltGray">
            <a:xfrm>
              <a:off x="2257620" y="4663545"/>
              <a:ext cx="1029065" cy="1177453"/>
            </a:xfrm>
            <a:custGeom>
              <a:avLst/>
              <a:gdLst/>
              <a:ahLst/>
              <a:cxnLst>
                <a:cxn ang="0">
                  <a:pos x="420" y="686"/>
                </a:cxn>
                <a:cxn ang="0">
                  <a:pos x="408" y="664"/>
                </a:cxn>
                <a:cxn ang="0">
                  <a:pos x="400" y="656"/>
                </a:cxn>
                <a:cxn ang="0">
                  <a:pos x="382" y="644"/>
                </a:cxn>
                <a:cxn ang="0">
                  <a:pos x="364" y="634"/>
                </a:cxn>
                <a:cxn ang="0">
                  <a:pos x="358" y="628"/>
                </a:cxn>
                <a:cxn ang="0">
                  <a:pos x="360" y="610"/>
                </a:cxn>
                <a:cxn ang="0">
                  <a:pos x="368" y="596"/>
                </a:cxn>
                <a:cxn ang="0">
                  <a:pos x="376" y="590"/>
                </a:cxn>
                <a:cxn ang="0">
                  <a:pos x="406" y="574"/>
                </a:cxn>
                <a:cxn ang="0">
                  <a:pos x="380" y="538"/>
                </a:cxn>
                <a:cxn ang="0">
                  <a:pos x="202" y="338"/>
                </a:cxn>
                <a:cxn ang="0">
                  <a:pos x="0" y="218"/>
                </a:cxn>
                <a:cxn ang="0">
                  <a:pos x="218" y="0"/>
                </a:cxn>
                <a:cxn ang="0">
                  <a:pos x="428" y="30"/>
                </a:cxn>
                <a:cxn ang="0">
                  <a:pos x="434" y="56"/>
                </a:cxn>
                <a:cxn ang="0">
                  <a:pos x="448" y="70"/>
                </a:cxn>
                <a:cxn ang="0">
                  <a:pos x="464" y="102"/>
                </a:cxn>
                <a:cxn ang="0">
                  <a:pos x="476" y="114"/>
                </a:cxn>
                <a:cxn ang="0">
                  <a:pos x="502" y="114"/>
                </a:cxn>
                <a:cxn ang="0">
                  <a:pos x="534" y="124"/>
                </a:cxn>
                <a:cxn ang="0">
                  <a:pos x="548" y="144"/>
                </a:cxn>
                <a:cxn ang="0">
                  <a:pos x="582" y="146"/>
                </a:cxn>
                <a:cxn ang="0">
                  <a:pos x="644" y="160"/>
                </a:cxn>
                <a:cxn ang="0">
                  <a:pos x="680" y="186"/>
                </a:cxn>
                <a:cxn ang="0">
                  <a:pos x="694" y="186"/>
                </a:cxn>
                <a:cxn ang="0">
                  <a:pos x="706" y="208"/>
                </a:cxn>
                <a:cxn ang="0">
                  <a:pos x="712" y="238"/>
                </a:cxn>
                <a:cxn ang="0">
                  <a:pos x="698" y="260"/>
                </a:cxn>
                <a:cxn ang="0">
                  <a:pos x="668" y="296"/>
                </a:cxn>
                <a:cxn ang="0">
                  <a:pos x="648" y="320"/>
                </a:cxn>
                <a:cxn ang="0">
                  <a:pos x="642" y="342"/>
                </a:cxn>
                <a:cxn ang="0">
                  <a:pos x="644" y="366"/>
                </a:cxn>
                <a:cxn ang="0">
                  <a:pos x="640" y="402"/>
                </a:cxn>
                <a:cxn ang="0">
                  <a:pos x="630" y="426"/>
                </a:cxn>
                <a:cxn ang="0">
                  <a:pos x="618" y="462"/>
                </a:cxn>
                <a:cxn ang="0">
                  <a:pos x="598" y="496"/>
                </a:cxn>
                <a:cxn ang="0">
                  <a:pos x="556" y="496"/>
                </a:cxn>
                <a:cxn ang="0">
                  <a:pos x="554" y="500"/>
                </a:cxn>
                <a:cxn ang="0">
                  <a:pos x="528" y="510"/>
                </a:cxn>
                <a:cxn ang="0">
                  <a:pos x="492" y="544"/>
                </a:cxn>
                <a:cxn ang="0">
                  <a:pos x="486" y="556"/>
                </a:cxn>
                <a:cxn ang="0">
                  <a:pos x="490" y="596"/>
                </a:cxn>
                <a:cxn ang="0">
                  <a:pos x="462" y="628"/>
                </a:cxn>
                <a:cxn ang="0">
                  <a:pos x="452" y="636"/>
                </a:cxn>
                <a:cxn ang="0">
                  <a:pos x="448" y="654"/>
                </a:cxn>
                <a:cxn ang="0">
                  <a:pos x="436" y="658"/>
                </a:cxn>
                <a:cxn ang="0">
                  <a:pos x="434" y="686"/>
                </a:cxn>
              </a:cxnLst>
              <a:rect l="0" t="0" r="r" b="b"/>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 name="Freeform 68"/>
            <p:cNvSpPr>
              <a:spLocks/>
            </p:cNvSpPr>
            <p:nvPr/>
          </p:nvSpPr>
          <p:spPr bwMode="ltGray">
            <a:xfrm>
              <a:off x="2599195" y="5375355"/>
              <a:ext cx="222892" cy="278793"/>
            </a:xfrm>
            <a:custGeom>
              <a:avLst/>
              <a:gdLst/>
              <a:ahLst/>
              <a:cxnLst>
                <a:cxn ang="0">
                  <a:pos x="88" y="16"/>
                </a:cxn>
                <a:cxn ang="0">
                  <a:pos x="88" y="32"/>
                </a:cxn>
                <a:cxn ang="0">
                  <a:pos x="92" y="42"/>
                </a:cxn>
                <a:cxn ang="0">
                  <a:pos x="92" y="64"/>
                </a:cxn>
                <a:cxn ang="0">
                  <a:pos x="102" y="62"/>
                </a:cxn>
                <a:cxn ang="0">
                  <a:pos x="114" y="66"/>
                </a:cxn>
                <a:cxn ang="0">
                  <a:pos x="116" y="62"/>
                </a:cxn>
                <a:cxn ang="0">
                  <a:pos x="120" y="62"/>
                </a:cxn>
                <a:cxn ang="0">
                  <a:pos x="126" y="64"/>
                </a:cxn>
                <a:cxn ang="0">
                  <a:pos x="130" y="68"/>
                </a:cxn>
                <a:cxn ang="0">
                  <a:pos x="134" y="82"/>
                </a:cxn>
                <a:cxn ang="0">
                  <a:pos x="136" y="92"/>
                </a:cxn>
                <a:cxn ang="0">
                  <a:pos x="140" y="98"/>
                </a:cxn>
                <a:cxn ang="0">
                  <a:pos x="144" y="98"/>
                </a:cxn>
                <a:cxn ang="0">
                  <a:pos x="146" y="94"/>
                </a:cxn>
                <a:cxn ang="0">
                  <a:pos x="150" y="92"/>
                </a:cxn>
                <a:cxn ang="0">
                  <a:pos x="154" y="98"/>
                </a:cxn>
                <a:cxn ang="0">
                  <a:pos x="154" y="102"/>
                </a:cxn>
                <a:cxn ang="0">
                  <a:pos x="154" y="122"/>
                </a:cxn>
                <a:cxn ang="0">
                  <a:pos x="150" y="142"/>
                </a:cxn>
                <a:cxn ang="0">
                  <a:pos x="146" y="148"/>
                </a:cxn>
                <a:cxn ang="0">
                  <a:pos x="140" y="152"/>
                </a:cxn>
                <a:cxn ang="0">
                  <a:pos x="134" y="156"/>
                </a:cxn>
                <a:cxn ang="0">
                  <a:pos x="126" y="162"/>
                </a:cxn>
                <a:cxn ang="0">
                  <a:pos x="120" y="162"/>
                </a:cxn>
                <a:cxn ang="0">
                  <a:pos x="116" y="164"/>
                </a:cxn>
                <a:cxn ang="0">
                  <a:pos x="110" y="158"/>
                </a:cxn>
                <a:cxn ang="0">
                  <a:pos x="98" y="156"/>
                </a:cxn>
                <a:cxn ang="0">
                  <a:pos x="86" y="160"/>
                </a:cxn>
                <a:cxn ang="0">
                  <a:pos x="92" y="144"/>
                </a:cxn>
                <a:cxn ang="0">
                  <a:pos x="94" y="136"/>
                </a:cxn>
                <a:cxn ang="0">
                  <a:pos x="98" y="130"/>
                </a:cxn>
                <a:cxn ang="0">
                  <a:pos x="98" y="118"/>
                </a:cxn>
                <a:cxn ang="0">
                  <a:pos x="92" y="114"/>
                </a:cxn>
                <a:cxn ang="0">
                  <a:pos x="86" y="116"/>
                </a:cxn>
                <a:cxn ang="0">
                  <a:pos x="74" y="114"/>
                </a:cxn>
                <a:cxn ang="0">
                  <a:pos x="70" y="106"/>
                </a:cxn>
                <a:cxn ang="0">
                  <a:pos x="62" y="100"/>
                </a:cxn>
                <a:cxn ang="0">
                  <a:pos x="48" y="100"/>
                </a:cxn>
                <a:cxn ang="0">
                  <a:pos x="44" y="94"/>
                </a:cxn>
                <a:cxn ang="0">
                  <a:pos x="40" y="90"/>
                </a:cxn>
                <a:cxn ang="0">
                  <a:pos x="32" y="88"/>
                </a:cxn>
                <a:cxn ang="0">
                  <a:pos x="20" y="72"/>
                </a:cxn>
                <a:cxn ang="0">
                  <a:pos x="12" y="64"/>
                </a:cxn>
                <a:cxn ang="0">
                  <a:pos x="0" y="28"/>
                </a:cxn>
                <a:cxn ang="0">
                  <a:pos x="40" y="0"/>
                </a:cxn>
                <a:cxn ang="0">
                  <a:pos x="88" y="16"/>
                </a:cxn>
              </a:cxnLst>
              <a:rect l="0" t="0" r="r" b="b"/>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 name="Freeform 69"/>
            <p:cNvSpPr>
              <a:spLocks/>
            </p:cNvSpPr>
            <p:nvPr/>
          </p:nvSpPr>
          <p:spPr bwMode="ltGray">
            <a:xfrm>
              <a:off x="2421170" y="5109909"/>
              <a:ext cx="314075" cy="401877"/>
            </a:xfrm>
            <a:custGeom>
              <a:avLst/>
              <a:gdLst/>
              <a:ahLst/>
              <a:cxnLst>
                <a:cxn ang="0">
                  <a:pos x="16" y="26"/>
                </a:cxn>
                <a:cxn ang="0">
                  <a:pos x="38" y="20"/>
                </a:cxn>
                <a:cxn ang="0">
                  <a:pos x="44" y="14"/>
                </a:cxn>
                <a:cxn ang="0">
                  <a:pos x="68" y="6"/>
                </a:cxn>
                <a:cxn ang="0">
                  <a:pos x="76" y="16"/>
                </a:cxn>
                <a:cxn ang="0">
                  <a:pos x="76" y="32"/>
                </a:cxn>
                <a:cxn ang="0">
                  <a:pos x="82" y="42"/>
                </a:cxn>
                <a:cxn ang="0">
                  <a:pos x="106" y="48"/>
                </a:cxn>
                <a:cxn ang="0">
                  <a:pos x="116" y="54"/>
                </a:cxn>
                <a:cxn ang="0">
                  <a:pos x="134" y="60"/>
                </a:cxn>
                <a:cxn ang="0">
                  <a:pos x="156" y="70"/>
                </a:cxn>
                <a:cxn ang="0">
                  <a:pos x="162" y="84"/>
                </a:cxn>
                <a:cxn ang="0">
                  <a:pos x="160" y="94"/>
                </a:cxn>
                <a:cxn ang="0">
                  <a:pos x="196" y="114"/>
                </a:cxn>
                <a:cxn ang="0">
                  <a:pos x="206" y="132"/>
                </a:cxn>
                <a:cxn ang="0">
                  <a:pos x="216" y="148"/>
                </a:cxn>
                <a:cxn ang="0">
                  <a:pos x="210" y="168"/>
                </a:cxn>
                <a:cxn ang="0">
                  <a:pos x="192" y="168"/>
                </a:cxn>
                <a:cxn ang="0">
                  <a:pos x="144" y="178"/>
                </a:cxn>
                <a:cxn ang="0">
                  <a:pos x="136" y="196"/>
                </a:cxn>
                <a:cxn ang="0">
                  <a:pos x="138" y="206"/>
                </a:cxn>
                <a:cxn ang="0">
                  <a:pos x="126" y="218"/>
                </a:cxn>
                <a:cxn ang="0">
                  <a:pos x="112" y="218"/>
                </a:cxn>
                <a:cxn ang="0">
                  <a:pos x="106" y="234"/>
                </a:cxn>
                <a:cxn ang="0">
                  <a:pos x="102" y="224"/>
                </a:cxn>
                <a:cxn ang="0">
                  <a:pos x="90" y="220"/>
                </a:cxn>
                <a:cxn ang="0">
                  <a:pos x="78" y="216"/>
                </a:cxn>
                <a:cxn ang="0">
                  <a:pos x="70" y="218"/>
                </a:cxn>
                <a:cxn ang="0">
                  <a:pos x="52" y="236"/>
                </a:cxn>
                <a:cxn ang="0">
                  <a:pos x="50" y="230"/>
                </a:cxn>
                <a:cxn ang="0">
                  <a:pos x="30" y="192"/>
                </a:cxn>
                <a:cxn ang="0">
                  <a:pos x="34" y="172"/>
                </a:cxn>
                <a:cxn ang="0">
                  <a:pos x="26" y="166"/>
                </a:cxn>
                <a:cxn ang="0">
                  <a:pos x="24" y="150"/>
                </a:cxn>
                <a:cxn ang="0">
                  <a:pos x="6" y="72"/>
                </a:cxn>
              </a:cxnLst>
              <a:rect l="0" t="0" r="r" b="b"/>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 name="Freeform 70"/>
            <p:cNvSpPr>
              <a:spLocks/>
            </p:cNvSpPr>
            <p:nvPr/>
          </p:nvSpPr>
          <p:spPr bwMode="ltGray">
            <a:xfrm>
              <a:off x="2131700" y="4822219"/>
              <a:ext cx="319865" cy="550170"/>
            </a:xfrm>
            <a:custGeom>
              <a:avLst/>
              <a:gdLst/>
              <a:ahLst/>
              <a:cxnLst>
                <a:cxn ang="0">
                  <a:pos x="180" y="76"/>
                </a:cxn>
                <a:cxn ang="0">
                  <a:pos x="162" y="82"/>
                </a:cxn>
                <a:cxn ang="0">
                  <a:pos x="144" y="90"/>
                </a:cxn>
                <a:cxn ang="0">
                  <a:pos x="138" y="108"/>
                </a:cxn>
                <a:cxn ang="0">
                  <a:pos x="134" y="120"/>
                </a:cxn>
                <a:cxn ang="0">
                  <a:pos x="126" y="136"/>
                </a:cxn>
                <a:cxn ang="0">
                  <a:pos x="138" y="166"/>
                </a:cxn>
                <a:cxn ang="0">
                  <a:pos x="162" y="180"/>
                </a:cxn>
                <a:cxn ang="0">
                  <a:pos x="176" y="176"/>
                </a:cxn>
                <a:cxn ang="0">
                  <a:pos x="190" y="166"/>
                </a:cxn>
                <a:cxn ang="0">
                  <a:pos x="190" y="194"/>
                </a:cxn>
                <a:cxn ang="0">
                  <a:pos x="208" y="194"/>
                </a:cxn>
                <a:cxn ang="0">
                  <a:pos x="216" y="232"/>
                </a:cxn>
                <a:cxn ang="0">
                  <a:pos x="218" y="250"/>
                </a:cxn>
                <a:cxn ang="0">
                  <a:pos x="222" y="288"/>
                </a:cxn>
                <a:cxn ang="0">
                  <a:pos x="214" y="298"/>
                </a:cxn>
                <a:cxn ang="0">
                  <a:pos x="212" y="322"/>
                </a:cxn>
                <a:cxn ang="0">
                  <a:pos x="188" y="314"/>
                </a:cxn>
                <a:cxn ang="0">
                  <a:pos x="170" y="300"/>
                </a:cxn>
                <a:cxn ang="0">
                  <a:pos x="158" y="290"/>
                </a:cxn>
                <a:cxn ang="0">
                  <a:pos x="146" y="288"/>
                </a:cxn>
                <a:cxn ang="0">
                  <a:pos x="128" y="278"/>
                </a:cxn>
                <a:cxn ang="0">
                  <a:pos x="110" y="262"/>
                </a:cxn>
                <a:cxn ang="0">
                  <a:pos x="94" y="240"/>
                </a:cxn>
                <a:cxn ang="0">
                  <a:pos x="76" y="212"/>
                </a:cxn>
                <a:cxn ang="0">
                  <a:pos x="66" y="198"/>
                </a:cxn>
                <a:cxn ang="0">
                  <a:pos x="58" y="176"/>
                </a:cxn>
                <a:cxn ang="0">
                  <a:pos x="42" y="152"/>
                </a:cxn>
                <a:cxn ang="0">
                  <a:pos x="24" y="124"/>
                </a:cxn>
                <a:cxn ang="0">
                  <a:pos x="6" y="106"/>
                </a:cxn>
                <a:cxn ang="0">
                  <a:pos x="0" y="90"/>
                </a:cxn>
                <a:cxn ang="0">
                  <a:pos x="2" y="74"/>
                </a:cxn>
                <a:cxn ang="0">
                  <a:pos x="28" y="62"/>
                </a:cxn>
                <a:cxn ang="0">
                  <a:pos x="164" y="28"/>
                </a:cxn>
                <a:cxn ang="0">
                  <a:pos x="188" y="70"/>
                </a:cxn>
              </a:cxnLst>
              <a:rect l="0" t="0" r="r" b="b"/>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8" name="Freeform 71"/>
            <p:cNvSpPr>
              <a:spLocks/>
            </p:cNvSpPr>
            <p:nvPr/>
          </p:nvSpPr>
          <p:spPr bwMode="ltGray">
            <a:xfrm>
              <a:off x="2134595" y="4789595"/>
              <a:ext cx="144734" cy="183884"/>
            </a:xfrm>
            <a:custGeom>
              <a:avLst/>
              <a:gdLst/>
              <a:ahLst/>
              <a:cxnLst>
                <a:cxn ang="0">
                  <a:pos x="42" y="0"/>
                </a:cxn>
                <a:cxn ang="0">
                  <a:pos x="14" y="12"/>
                </a:cxn>
                <a:cxn ang="0">
                  <a:pos x="20" y="24"/>
                </a:cxn>
                <a:cxn ang="0">
                  <a:pos x="8" y="34"/>
                </a:cxn>
                <a:cxn ang="0">
                  <a:pos x="10" y="42"/>
                </a:cxn>
                <a:cxn ang="0">
                  <a:pos x="6" y="40"/>
                </a:cxn>
                <a:cxn ang="0">
                  <a:pos x="2" y="60"/>
                </a:cxn>
                <a:cxn ang="0">
                  <a:pos x="0" y="62"/>
                </a:cxn>
                <a:cxn ang="0">
                  <a:pos x="12" y="74"/>
                </a:cxn>
                <a:cxn ang="0">
                  <a:pos x="18" y="80"/>
                </a:cxn>
                <a:cxn ang="0">
                  <a:pos x="20" y="84"/>
                </a:cxn>
                <a:cxn ang="0">
                  <a:pos x="14" y="94"/>
                </a:cxn>
                <a:cxn ang="0">
                  <a:pos x="14" y="98"/>
                </a:cxn>
                <a:cxn ang="0">
                  <a:pos x="14" y="100"/>
                </a:cxn>
                <a:cxn ang="0">
                  <a:pos x="16" y="100"/>
                </a:cxn>
                <a:cxn ang="0">
                  <a:pos x="28" y="98"/>
                </a:cxn>
                <a:cxn ang="0">
                  <a:pos x="38" y="108"/>
                </a:cxn>
                <a:cxn ang="0">
                  <a:pos x="56" y="76"/>
                </a:cxn>
                <a:cxn ang="0">
                  <a:pos x="68" y="72"/>
                </a:cxn>
                <a:cxn ang="0">
                  <a:pos x="80" y="70"/>
                </a:cxn>
                <a:cxn ang="0">
                  <a:pos x="88" y="64"/>
                </a:cxn>
                <a:cxn ang="0">
                  <a:pos x="92" y="60"/>
                </a:cxn>
                <a:cxn ang="0">
                  <a:pos x="94" y="56"/>
                </a:cxn>
                <a:cxn ang="0">
                  <a:pos x="100" y="32"/>
                </a:cxn>
                <a:cxn ang="0">
                  <a:pos x="100" y="18"/>
                </a:cxn>
                <a:cxn ang="0">
                  <a:pos x="72" y="0"/>
                </a:cxn>
                <a:cxn ang="0">
                  <a:pos x="42" y="0"/>
                </a:cxn>
              </a:cxnLst>
              <a:rect l="0" t="0" r="r" b="b"/>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9" name="Freeform 72"/>
            <p:cNvSpPr>
              <a:spLocks/>
            </p:cNvSpPr>
            <p:nvPr/>
          </p:nvSpPr>
          <p:spPr bwMode="ltGray">
            <a:xfrm>
              <a:off x="2791692" y="4663545"/>
              <a:ext cx="76710" cy="120117"/>
            </a:xfrm>
            <a:custGeom>
              <a:avLst/>
              <a:gdLst/>
              <a:ahLst/>
              <a:cxnLst>
                <a:cxn ang="0">
                  <a:pos x="8" y="0"/>
                </a:cxn>
                <a:cxn ang="0">
                  <a:pos x="28" y="8"/>
                </a:cxn>
                <a:cxn ang="0">
                  <a:pos x="48" y="22"/>
                </a:cxn>
                <a:cxn ang="0">
                  <a:pos x="52" y="26"/>
                </a:cxn>
                <a:cxn ang="0">
                  <a:pos x="48" y="36"/>
                </a:cxn>
                <a:cxn ang="0">
                  <a:pos x="42" y="38"/>
                </a:cxn>
                <a:cxn ang="0">
                  <a:pos x="36" y="50"/>
                </a:cxn>
                <a:cxn ang="0">
                  <a:pos x="34" y="62"/>
                </a:cxn>
                <a:cxn ang="0">
                  <a:pos x="28" y="62"/>
                </a:cxn>
                <a:cxn ang="0">
                  <a:pos x="26" y="70"/>
                </a:cxn>
                <a:cxn ang="0">
                  <a:pos x="18" y="70"/>
                </a:cxn>
                <a:cxn ang="0">
                  <a:pos x="14" y="60"/>
                </a:cxn>
                <a:cxn ang="0">
                  <a:pos x="10" y="68"/>
                </a:cxn>
                <a:cxn ang="0">
                  <a:pos x="4" y="60"/>
                </a:cxn>
                <a:cxn ang="0">
                  <a:pos x="0" y="28"/>
                </a:cxn>
                <a:cxn ang="0">
                  <a:pos x="2" y="4"/>
                </a:cxn>
                <a:cxn ang="0">
                  <a:pos x="8" y="0"/>
                </a:cxn>
              </a:cxnLst>
              <a:rect l="0" t="0" r="r" b="b"/>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0" name="Freeform 73"/>
            <p:cNvSpPr>
              <a:spLocks/>
            </p:cNvSpPr>
            <p:nvPr/>
          </p:nvSpPr>
          <p:spPr bwMode="ltGray">
            <a:xfrm>
              <a:off x="2699061" y="4653164"/>
              <a:ext cx="109999" cy="127532"/>
            </a:xfrm>
            <a:custGeom>
              <a:avLst/>
              <a:gdLst/>
              <a:ahLst/>
              <a:cxnLst>
                <a:cxn ang="0">
                  <a:pos x="18" y="2"/>
                </a:cxn>
                <a:cxn ang="0">
                  <a:pos x="34" y="2"/>
                </a:cxn>
                <a:cxn ang="0">
                  <a:pos x="46" y="2"/>
                </a:cxn>
                <a:cxn ang="0">
                  <a:pos x="48" y="0"/>
                </a:cxn>
                <a:cxn ang="0">
                  <a:pos x="60" y="2"/>
                </a:cxn>
                <a:cxn ang="0">
                  <a:pos x="76" y="6"/>
                </a:cxn>
                <a:cxn ang="0">
                  <a:pos x="68" y="16"/>
                </a:cxn>
                <a:cxn ang="0">
                  <a:pos x="68" y="32"/>
                </a:cxn>
                <a:cxn ang="0">
                  <a:pos x="74" y="38"/>
                </a:cxn>
                <a:cxn ang="0">
                  <a:pos x="76" y="50"/>
                </a:cxn>
                <a:cxn ang="0">
                  <a:pos x="72" y="54"/>
                </a:cxn>
                <a:cxn ang="0">
                  <a:pos x="72" y="60"/>
                </a:cxn>
                <a:cxn ang="0">
                  <a:pos x="68" y="68"/>
                </a:cxn>
                <a:cxn ang="0">
                  <a:pos x="62" y="64"/>
                </a:cxn>
                <a:cxn ang="0">
                  <a:pos x="40" y="62"/>
                </a:cxn>
                <a:cxn ang="0">
                  <a:pos x="38" y="68"/>
                </a:cxn>
                <a:cxn ang="0">
                  <a:pos x="42" y="74"/>
                </a:cxn>
                <a:cxn ang="0">
                  <a:pos x="22" y="66"/>
                </a:cxn>
                <a:cxn ang="0">
                  <a:pos x="0" y="38"/>
                </a:cxn>
                <a:cxn ang="0">
                  <a:pos x="2" y="14"/>
                </a:cxn>
                <a:cxn ang="0">
                  <a:pos x="18" y="2"/>
                </a:cxn>
              </a:cxnLst>
              <a:rect l="0" t="0" r="r" b="b"/>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1" name="Freeform 74"/>
            <p:cNvSpPr>
              <a:spLocks/>
            </p:cNvSpPr>
            <p:nvPr/>
          </p:nvSpPr>
          <p:spPr bwMode="ltGray">
            <a:xfrm>
              <a:off x="2613668" y="4584949"/>
              <a:ext cx="131708" cy="222441"/>
            </a:xfrm>
            <a:custGeom>
              <a:avLst/>
              <a:gdLst/>
              <a:ahLst/>
              <a:cxnLst>
                <a:cxn ang="0">
                  <a:pos x="30" y="0"/>
                </a:cxn>
                <a:cxn ang="0">
                  <a:pos x="40" y="2"/>
                </a:cxn>
                <a:cxn ang="0">
                  <a:pos x="50" y="10"/>
                </a:cxn>
                <a:cxn ang="0">
                  <a:pos x="56" y="16"/>
                </a:cxn>
                <a:cxn ang="0">
                  <a:pos x="58" y="32"/>
                </a:cxn>
                <a:cxn ang="0">
                  <a:pos x="62" y="28"/>
                </a:cxn>
                <a:cxn ang="0">
                  <a:pos x="70" y="32"/>
                </a:cxn>
                <a:cxn ang="0">
                  <a:pos x="76" y="38"/>
                </a:cxn>
                <a:cxn ang="0">
                  <a:pos x="82" y="38"/>
                </a:cxn>
                <a:cxn ang="0">
                  <a:pos x="82" y="46"/>
                </a:cxn>
                <a:cxn ang="0">
                  <a:pos x="82" y="52"/>
                </a:cxn>
                <a:cxn ang="0">
                  <a:pos x="80" y="54"/>
                </a:cxn>
                <a:cxn ang="0">
                  <a:pos x="78" y="58"/>
                </a:cxn>
                <a:cxn ang="0">
                  <a:pos x="70" y="62"/>
                </a:cxn>
                <a:cxn ang="0">
                  <a:pos x="70" y="68"/>
                </a:cxn>
                <a:cxn ang="0">
                  <a:pos x="68" y="72"/>
                </a:cxn>
                <a:cxn ang="0">
                  <a:pos x="74" y="78"/>
                </a:cxn>
                <a:cxn ang="0">
                  <a:pos x="82" y="88"/>
                </a:cxn>
                <a:cxn ang="0">
                  <a:pos x="82" y="98"/>
                </a:cxn>
                <a:cxn ang="0">
                  <a:pos x="90" y="110"/>
                </a:cxn>
                <a:cxn ang="0">
                  <a:pos x="82" y="110"/>
                </a:cxn>
                <a:cxn ang="0">
                  <a:pos x="76" y="120"/>
                </a:cxn>
                <a:cxn ang="0">
                  <a:pos x="62" y="118"/>
                </a:cxn>
                <a:cxn ang="0">
                  <a:pos x="62" y="122"/>
                </a:cxn>
                <a:cxn ang="0">
                  <a:pos x="60" y="120"/>
                </a:cxn>
                <a:cxn ang="0">
                  <a:pos x="54" y="122"/>
                </a:cxn>
                <a:cxn ang="0">
                  <a:pos x="50" y="130"/>
                </a:cxn>
                <a:cxn ang="0">
                  <a:pos x="40" y="118"/>
                </a:cxn>
                <a:cxn ang="0">
                  <a:pos x="40" y="110"/>
                </a:cxn>
                <a:cxn ang="0">
                  <a:pos x="36" y="108"/>
                </a:cxn>
                <a:cxn ang="0">
                  <a:pos x="30" y="102"/>
                </a:cxn>
                <a:cxn ang="0">
                  <a:pos x="36" y="86"/>
                </a:cxn>
                <a:cxn ang="0">
                  <a:pos x="38" y="80"/>
                </a:cxn>
                <a:cxn ang="0">
                  <a:pos x="38" y="72"/>
                </a:cxn>
                <a:cxn ang="0">
                  <a:pos x="32" y="66"/>
                </a:cxn>
                <a:cxn ang="0">
                  <a:pos x="30" y="56"/>
                </a:cxn>
                <a:cxn ang="0">
                  <a:pos x="14" y="56"/>
                </a:cxn>
                <a:cxn ang="0">
                  <a:pos x="0" y="36"/>
                </a:cxn>
                <a:cxn ang="0">
                  <a:pos x="16" y="6"/>
                </a:cxn>
                <a:cxn ang="0">
                  <a:pos x="30" y="0"/>
                </a:cxn>
              </a:cxnLst>
              <a:rect l="0" t="0" r="r" b="b"/>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2" name="Freeform 75"/>
            <p:cNvSpPr>
              <a:spLocks/>
            </p:cNvSpPr>
            <p:nvPr/>
          </p:nvSpPr>
          <p:spPr bwMode="ltGray">
            <a:xfrm>
              <a:off x="2318408" y="4475211"/>
              <a:ext cx="348810" cy="338109"/>
            </a:xfrm>
            <a:custGeom>
              <a:avLst/>
              <a:gdLst/>
              <a:ahLst/>
              <a:cxnLst>
                <a:cxn ang="0">
                  <a:pos x="166" y="176"/>
                </a:cxn>
                <a:cxn ang="0">
                  <a:pos x="152" y="186"/>
                </a:cxn>
                <a:cxn ang="0">
                  <a:pos x="144" y="198"/>
                </a:cxn>
                <a:cxn ang="0">
                  <a:pos x="122" y="194"/>
                </a:cxn>
                <a:cxn ang="0">
                  <a:pos x="98" y="170"/>
                </a:cxn>
                <a:cxn ang="0">
                  <a:pos x="22" y="92"/>
                </a:cxn>
                <a:cxn ang="0">
                  <a:pos x="30" y="6"/>
                </a:cxn>
                <a:cxn ang="0">
                  <a:pos x="38" y="22"/>
                </a:cxn>
                <a:cxn ang="0">
                  <a:pos x="50" y="16"/>
                </a:cxn>
                <a:cxn ang="0">
                  <a:pos x="72" y="0"/>
                </a:cxn>
                <a:cxn ang="0">
                  <a:pos x="96" y="14"/>
                </a:cxn>
                <a:cxn ang="0">
                  <a:pos x="100" y="28"/>
                </a:cxn>
                <a:cxn ang="0">
                  <a:pos x="124" y="32"/>
                </a:cxn>
                <a:cxn ang="0">
                  <a:pos x="150" y="42"/>
                </a:cxn>
                <a:cxn ang="0">
                  <a:pos x="174" y="24"/>
                </a:cxn>
                <a:cxn ang="0">
                  <a:pos x="206" y="28"/>
                </a:cxn>
                <a:cxn ang="0">
                  <a:pos x="196" y="38"/>
                </a:cxn>
                <a:cxn ang="0">
                  <a:pos x="212" y="48"/>
                </a:cxn>
                <a:cxn ang="0">
                  <a:pos x="222" y="60"/>
                </a:cxn>
                <a:cxn ang="0">
                  <a:pos x="240" y="66"/>
                </a:cxn>
                <a:cxn ang="0">
                  <a:pos x="226" y="78"/>
                </a:cxn>
                <a:cxn ang="0">
                  <a:pos x="224" y="82"/>
                </a:cxn>
                <a:cxn ang="0">
                  <a:pos x="232" y="88"/>
                </a:cxn>
                <a:cxn ang="0">
                  <a:pos x="218" y="96"/>
                </a:cxn>
                <a:cxn ang="0">
                  <a:pos x="212" y="106"/>
                </a:cxn>
                <a:cxn ang="0">
                  <a:pos x="222" y="128"/>
                </a:cxn>
                <a:cxn ang="0">
                  <a:pos x="202" y="140"/>
                </a:cxn>
                <a:cxn ang="0">
                  <a:pos x="188" y="142"/>
                </a:cxn>
                <a:cxn ang="0">
                  <a:pos x="180" y="148"/>
                </a:cxn>
                <a:cxn ang="0">
                  <a:pos x="172" y="142"/>
                </a:cxn>
                <a:cxn ang="0">
                  <a:pos x="152" y="138"/>
                </a:cxn>
                <a:cxn ang="0">
                  <a:pos x="160" y="156"/>
                </a:cxn>
                <a:cxn ang="0">
                  <a:pos x="156" y="168"/>
                </a:cxn>
                <a:cxn ang="0">
                  <a:pos x="176" y="170"/>
                </a:cxn>
              </a:cxnLst>
              <a:rect l="0" t="0" r="r" b="b"/>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3" name="Freeform 76"/>
            <p:cNvSpPr>
              <a:spLocks/>
            </p:cNvSpPr>
            <p:nvPr/>
          </p:nvSpPr>
          <p:spPr bwMode="ltGray">
            <a:xfrm>
              <a:off x="2188148" y="4470763"/>
              <a:ext cx="298154" cy="484920"/>
            </a:xfrm>
            <a:custGeom>
              <a:avLst/>
              <a:gdLst/>
              <a:ahLst/>
              <a:cxnLst>
                <a:cxn ang="0">
                  <a:pos x="130" y="10"/>
                </a:cxn>
                <a:cxn ang="0">
                  <a:pos x="106" y="30"/>
                </a:cxn>
                <a:cxn ang="0">
                  <a:pos x="100" y="54"/>
                </a:cxn>
                <a:cxn ang="0">
                  <a:pos x="116" y="68"/>
                </a:cxn>
                <a:cxn ang="0">
                  <a:pos x="114" y="82"/>
                </a:cxn>
                <a:cxn ang="0">
                  <a:pos x="140" y="90"/>
                </a:cxn>
                <a:cxn ang="0">
                  <a:pos x="166" y="106"/>
                </a:cxn>
                <a:cxn ang="0">
                  <a:pos x="182" y="108"/>
                </a:cxn>
                <a:cxn ang="0">
                  <a:pos x="202" y="102"/>
                </a:cxn>
                <a:cxn ang="0">
                  <a:pos x="190" y="126"/>
                </a:cxn>
                <a:cxn ang="0">
                  <a:pos x="194" y="156"/>
                </a:cxn>
                <a:cxn ang="0">
                  <a:pos x="198" y="170"/>
                </a:cxn>
                <a:cxn ang="0">
                  <a:pos x="206" y="192"/>
                </a:cxn>
                <a:cxn ang="0">
                  <a:pos x="196" y="182"/>
                </a:cxn>
                <a:cxn ang="0">
                  <a:pos x="188" y="182"/>
                </a:cxn>
                <a:cxn ang="0">
                  <a:pos x="178" y="186"/>
                </a:cxn>
                <a:cxn ang="0">
                  <a:pos x="158" y="192"/>
                </a:cxn>
                <a:cxn ang="0">
                  <a:pos x="168" y="196"/>
                </a:cxn>
                <a:cxn ang="0">
                  <a:pos x="158" y="204"/>
                </a:cxn>
                <a:cxn ang="0">
                  <a:pos x="150" y="210"/>
                </a:cxn>
                <a:cxn ang="0">
                  <a:pos x="162" y="224"/>
                </a:cxn>
                <a:cxn ang="0">
                  <a:pos x="166" y="238"/>
                </a:cxn>
                <a:cxn ang="0">
                  <a:pos x="142" y="280"/>
                </a:cxn>
                <a:cxn ang="0">
                  <a:pos x="140" y="252"/>
                </a:cxn>
                <a:cxn ang="0">
                  <a:pos x="132" y="254"/>
                </a:cxn>
                <a:cxn ang="0">
                  <a:pos x="118" y="254"/>
                </a:cxn>
                <a:cxn ang="0">
                  <a:pos x="100" y="246"/>
                </a:cxn>
                <a:cxn ang="0">
                  <a:pos x="92" y="232"/>
                </a:cxn>
                <a:cxn ang="0">
                  <a:pos x="80" y="226"/>
                </a:cxn>
                <a:cxn ang="0">
                  <a:pos x="56" y="210"/>
                </a:cxn>
                <a:cxn ang="0">
                  <a:pos x="52" y="204"/>
                </a:cxn>
                <a:cxn ang="0">
                  <a:pos x="42" y="204"/>
                </a:cxn>
                <a:cxn ang="0">
                  <a:pos x="44" y="210"/>
                </a:cxn>
                <a:cxn ang="0">
                  <a:pos x="20" y="200"/>
                </a:cxn>
                <a:cxn ang="0">
                  <a:pos x="10" y="170"/>
                </a:cxn>
                <a:cxn ang="0">
                  <a:pos x="20" y="166"/>
                </a:cxn>
                <a:cxn ang="0">
                  <a:pos x="26" y="136"/>
                </a:cxn>
                <a:cxn ang="0">
                  <a:pos x="24" y="114"/>
                </a:cxn>
                <a:cxn ang="0">
                  <a:pos x="22" y="92"/>
                </a:cxn>
                <a:cxn ang="0">
                  <a:pos x="30" y="72"/>
                </a:cxn>
                <a:cxn ang="0">
                  <a:pos x="42" y="60"/>
                </a:cxn>
                <a:cxn ang="0">
                  <a:pos x="56" y="54"/>
                </a:cxn>
                <a:cxn ang="0">
                  <a:pos x="62" y="42"/>
                </a:cxn>
                <a:cxn ang="0">
                  <a:pos x="70" y="22"/>
                </a:cxn>
                <a:cxn ang="0">
                  <a:pos x="86" y="18"/>
                </a:cxn>
                <a:cxn ang="0">
                  <a:pos x="102" y="16"/>
                </a:cxn>
                <a:cxn ang="0">
                  <a:pos x="114" y="2"/>
                </a:cxn>
                <a:cxn ang="0">
                  <a:pos x="132" y="0"/>
                </a:cxn>
              </a:cxnLst>
              <a:rect l="0" t="0" r="r" b="b"/>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4" name="Freeform 77"/>
            <p:cNvSpPr>
              <a:spLocks/>
            </p:cNvSpPr>
            <p:nvPr/>
          </p:nvSpPr>
          <p:spPr bwMode="ltGray">
            <a:xfrm>
              <a:off x="2607878" y="6696653"/>
              <a:ext cx="60789" cy="31142"/>
            </a:xfrm>
            <a:custGeom>
              <a:avLst/>
              <a:gdLst/>
              <a:ahLst/>
              <a:cxnLst>
                <a:cxn ang="0">
                  <a:pos x="0" y="4"/>
                </a:cxn>
                <a:cxn ang="0">
                  <a:pos x="14" y="2"/>
                </a:cxn>
                <a:cxn ang="0">
                  <a:pos x="20" y="0"/>
                </a:cxn>
                <a:cxn ang="0">
                  <a:pos x="36" y="0"/>
                </a:cxn>
                <a:cxn ang="0">
                  <a:pos x="42" y="6"/>
                </a:cxn>
                <a:cxn ang="0">
                  <a:pos x="36" y="6"/>
                </a:cxn>
                <a:cxn ang="0">
                  <a:pos x="28" y="8"/>
                </a:cxn>
                <a:cxn ang="0">
                  <a:pos x="24" y="4"/>
                </a:cxn>
                <a:cxn ang="0">
                  <a:pos x="18" y="6"/>
                </a:cxn>
                <a:cxn ang="0">
                  <a:pos x="22" y="8"/>
                </a:cxn>
                <a:cxn ang="0">
                  <a:pos x="22" y="10"/>
                </a:cxn>
                <a:cxn ang="0">
                  <a:pos x="28" y="14"/>
                </a:cxn>
                <a:cxn ang="0">
                  <a:pos x="28" y="18"/>
                </a:cxn>
                <a:cxn ang="0">
                  <a:pos x="24" y="16"/>
                </a:cxn>
                <a:cxn ang="0">
                  <a:pos x="18" y="14"/>
                </a:cxn>
                <a:cxn ang="0">
                  <a:pos x="14" y="12"/>
                </a:cxn>
                <a:cxn ang="0">
                  <a:pos x="12" y="10"/>
                </a:cxn>
                <a:cxn ang="0">
                  <a:pos x="14" y="16"/>
                </a:cxn>
                <a:cxn ang="0">
                  <a:pos x="10" y="16"/>
                </a:cxn>
                <a:cxn ang="0">
                  <a:pos x="4" y="16"/>
                </a:cxn>
                <a:cxn ang="0">
                  <a:pos x="0" y="4"/>
                </a:cxn>
              </a:cxnLst>
              <a:rect l="0" t="0" r="r" b="b"/>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5" name="Freeform 78"/>
            <p:cNvSpPr>
              <a:spLocks/>
            </p:cNvSpPr>
            <p:nvPr/>
          </p:nvSpPr>
          <p:spPr bwMode="ltGray">
            <a:xfrm>
              <a:off x="2814849" y="6512769"/>
              <a:ext cx="39079" cy="45972"/>
            </a:xfrm>
            <a:custGeom>
              <a:avLst/>
              <a:gdLst/>
              <a:ahLst/>
              <a:cxnLst>
                <a:cxn ang="0">
                  <a:pos x="10" y="0"/>
                </a:cxn>
                <a:cxn ang="0">
                  <a:pos x="14" y="2"/>
                </a:cxn>
                <a:cxn ang="0">
                  <a:pos x="18" y="4"/>
                </a:cxn>
                <a:cxn ang="0">
                  <a:pos x="24" y="6"/>
                </a:cxn>
                <a:cxn ang="0">
                  <a:pos x="26" y="8"/>
                </a:cxn>
                <a:cxn ang="0">
                  <a:pos x="24" y="12"/>
                </a:cxn>
                <a:cxn ang="0">
                  <a:pos x="16" y="16"/>
                </a:cxn>
                <a:cxn ang="0">
                  <a:pos x="8" y="24"/>
                </a:cxn>
                <a:cxn ang="0">
                  <a:pos x="6" y="26"/>
                </a:cxn>
                <a:cxn ang="0">
                  <a:pos x="0" y="22"/>
                </a:cxn>
                <a:cxn ang="0">
                  <a:pos x="6" y="14"/>
                </a:cxn>
                <a:cxn ang="0">
                  <a:pos x="10" y="0"/>
                </a:cxn>
              </a:cxnLst>
              <a:rect l="0" t="0" r="r" b="b"/>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6" name="Freeform 79"/>
            <p:cNvSpPr>
              <a:spLocks/>
            </p:cNvSpPr>
            <p:nvPr/>
          </p:nvSpPr>
          <p:spPr bwMode="ltGray">
            <a:xfrm>
              <a:off x="2785902" y="6523150"/>
              <a:ext cx="33290" cy="38557"/>
            </a:xfrm>
            <a:custGeom>
              <a:avLst/>
              <a:gdLst/>
              <a:ahLst/>
              <a:cxnLst>
                <a:cxn ang="0">
                  <a:pos x="22" y="0"/>
                </a:cxn>
                <a:cxn ang="0">
                  <a:pos x="16" y="10"/>
                </a:cxn>
                <a:cxn ang="0">
                  <a:pos x="14" y="14"/>
                </a:cxn>
                <a:cxn ang="0">
                  <a:pos x="6" y="14"/>
                </a:cxn>
                <a:cxn ang="0">
                  <a:pos x="8" y="18"/>
                </a:cxn>
                <a:cxn ang="0">
                  <a:pos x="6" y="22"/>
                </a:cxn>
                <a:cxn ang="0">
                  <a:pos x="2" y="16"/>
                </a:cxn>
                <a:cxn ang="0">
                  <a:pos x="2" y="10"/>
                </a:cxn>
                <a:cxn ang="0">
                  <a:pos x="0" y="2"/>
                </a:cxn>
                <a:cxn ang="0">
                  <a:pos x="6" y="0"/>
                </a:cxn>
                <a:cxn ang="0">
                  <a:pos x="22" y="0"/>
                </a:cxn>
              </a:cxnLst>
              <a:rect l="0" t="0" r="r" b="b"/>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7" name="Freeform 80"/>
            <p:cNvSpPr>
              <a:spLocks/>
            </p:cNvSpPr>
            <p:nvPr/>
          </p:nvSpPr>
          <p:spPr bwMode="ltGray">
            <a:xfrm>
              <a:off x="2499327" y="6641784"/>
              <a:ext cx="37631" cy="34107"/>
            </a:xfrm>
            <a:custGeom>
              <a:avLst/>
              <a:gdLst/>
              <a:ahLst/>
              <a:cxnLst>
                <a:cxn ang="0">
                  <a:pos x="24" y="8"/>
                </a:cxn>
                <a:cxn ang="0">
                  <a:pos x="14" y="0"/>
                </a:cxn>
                <a:cxn ang="0">
                  <a:pos x="0" y="0"/>
                </a:cxn>
                <a:cxn ang="0">
                  <a:pos x="4" y="8"/>
                </a:cxn>
                <a:cxn ang="0">
                  <a:pos x="10" y="14"/>
                </a:cxn>
                <a:cxn ang="0">
                  <a:pos x="16" y="14"/>
                </a:cxn>
                <a:cxn ang="0">
                  <a:pos x="18" y="18"/>
                </a:cxn>
                <a:cxn ang="0">
                  <a:pos x="22" y="20"/>
                </a:cxn>
                <a:cxn ang="0">
                  <a:pos x="24" y="8"/>
                </a:cxn>
              </a:cxnLst>
              <a:rect l="0" t="0" r="r" b="b"/>
              <a:pathLst>
                <a:path w="25" h="21">
                  <a:moveTo>
                    <a:pt x="24" y="8"/>
                  </a:moveTo>
                  <a:lnTo>
                    <a:pt x="14" y="0"/>
                  </a:lnTo>
                  <a:lnTo>
                    <a:pt x="0" y="0"/>
                  </a:lnTo>
                  <a:lnTo>
                    <a:pt x="4" y="8"/>
                  </a:lnTo>
                  <a:lnTo>
                    <a:pt x="10" y="14"/>
                  </a:lnTo>
                  <a:lnTo>
                    <a:pt x="16" y="14"/>
                  </a:lnTo>
                  <a:lnTo>
                    <a:pt x="18" y="18"/>
                  </a:lnTo>
                  <a:lnTo>
                    <a:pt x="22" y="20"/>
                  </a:lnTo>
                  <a:lnTo>
                    <a:pt x="24"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8" name="Freeform 81"/>
            <p:cNvSpPr>
              <a:spLocks/>
            </p:cNvSpPr>
            <p:nvPr/>
          </p:nvSpPr>
          <p:spPr bwMode="ltGray">
            <a:xfrm>
              <a:off x="2544195" y="6661062"/>
              <a:ext cx="24604" cy="14829"/>
            </a:xfrm>
            <a:custGeom>
              <a:avLst/>
              <a:gdLst/>
              <a:ahLst/>
              <a:cxnLst>
                <a:cxn ang="0">
                  <a:pos x="2" y="0"/>
                </a:cxn>
                <a:cxn ang="0">
                  <a:pos x="10" y="2"/>
                </a:cxn>
                <a:cxn ang="0">
                  <a:pos x="16" y="2"/>
                </a:cxn>
                <a:cxn ang="0">
                  <a:pos x="16" y="8"/>
                </a:cxn>
                <a:cxn ang="0">
                  <a:pos x="6" y="6"/>
                </a:cxn>
                <a:cxn ang="0">
                  <a:pos x="0" y="8"/>
                </a:cxn>
                <a:cxn ang="0">
                  <a:pos x="2" y="0"/>
                </a:cxn>
              </a:cxnLst>
              <a:rect l="0" t="0" r="r" b="b"/>
              <a:pathLst>
                <a:path w="17" h="9">
                  <a:moveTo>
                    <a:pt x="2" y="0"/>
                  </a:moveTo>
                  <a:lnTo>
                    <a:pt x="10" y="2"/>
                  </a:lnTo>
                  <a:lnTo>
                    <a:pt x="16" y="2"/>
                  </a:lnTo>
                  <a:lnTo>
                    <a:pt x="16" y="8"/>
                  </a:lnTo>
                  <a:lnTo>
                    <a:pt x="6" y="6"/>
                  </a:lnTo>
                  <a:lnTo>
                    <a:pt x="0" y="8"/>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89" name="Freeform 82"/>
            <p:cNvSpPr>
              <a:spLocks/>
            </p:cNvSpPr>
            <p:nvPr/>
          </p:nvSpPr>
          <p:spPr bwMode="ltGray">
            <a:xfrm>
              <a:off x="2473275" y="6610643"/>
              <a:ext cx="37631" cy="26693"/>
            </a:xfrm>
            <a:custGeom>
              <a:avLst/>
              <a:gdLst/>
              <a:ahLst/>
              <a:cxnLst>
                <a:cxn ang="0">
                  <a:pos x="0" y="0"/>
                </a:cxn>
                <a:cxn ang="0">
                  <a:pos x="4" y="8"/>
                </a:cxn>
                <a:cxn ang="0">
                  <a:pos x="12" y="10"/>
                </a:cxn>
                <a:cxn ang="0">
                  <a:pos x="24" y="14"/>
                </a:cxn>
                <a:cxn ang="0">
                  <a:pos x="14" y="14"/>
                </a:cxn>
                <a:cxn ang="0">
                  <a:pos x="2" y="10"/>
                </a:cxn>
                <a:cxn ang="0">
                  <a:pos x="0" y="0"/>
                </a:cxn>
              </a:cxnLst>
              <a:rect l="0" t="0" r="r" b="b"/>
              <a:pathLst>
                <a:path w="25" h="15">
                  <a:moveTo>
                    <a:pt x="0" y="0"/>
                  </a:moveTo>
                  <a:lnTo>
                    <a:pt x="4" y="8"/>
                  </a:lnTo>
                  <a:lnTo>
                    <a:pt x="12" y="10"/>
                  </a:lnTo>
                  <a:lnTo>
                    <a:pt x="24" y="14"/>
                  </a:lnTo>
                  <a:lnTo>
                    <a:pt x="14" y="14"/>
                  </a:lnTo>
                  <a:lnTo>
                    <a:pt x="2" y="1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90" name="Freeform 83"/>
            <p:cNvSpPr>
              <a:spLocks/>
            </p:cNvSpPr>
            <p:nvPr/>
          </p:nvSpPr>
          <p:spPr bwMode="ltGray">
            <a:xfrm>
              <a:off x="2450117" y="6557257"/>
              <a:ext cx="21710" cy="38557"/>
            </a:xfrm>
            <a:custGeom>
              <a:avLst/>
              <a:gdLst/>
              <a:ahLst/>
              <a:cxnLst>
                <a:cxn ang="0">
                  <a:pos x="0" y="0"/>
                </a:cxn>
                <a:cxn ang="0">
                  <a:pos x="0" y="10"/>
                </a:cxn>
                <a:cxn ang="0">
                  <a:pos x="6" y="14"/>
                </a:cxn>
                <a:cxn ang="0">
                  <a:pos x="8" y="20"/>
                </a:cxn>
                <a:cxn ang="0">
                  <a:pos x="14" y="22"/>
                </a:cxn>
                <a:cxn ang="0">
                  <a:pos x="12" y="14"/>
                </a:cxn>
                <a:cxn ang="0">
                  <a:pos x="8" y="10"/>
                </a:cxn>
                <a:cxn ang="0">
                  <a:pos x="0" y="0"/>
                </a:cxn>
              </a:cxnLst>
              <a:rect l="0" t="0" r="r" b="b"/>
              <a:pathLst>
                <a:path w="15" h="23">
                  <a:moveTo>
                    <a:pt x="0" y="0"/>
                  </a:moveTo>
                  <a:lnTo>
                    <a:pt x="0" y="10"/>
                  </a:lnTo>
                  <a:lnTo>
                    <a:pt x="6" y="14"/>
                  </a:lnTo>
                  <a:lnTo>
                    <a:pt x="8" y="20"/>
                  </a:lnTo>
                  <a:lnTo>
                    <a:pt x="14" y="22"/>
                  </a:lnTo>
                  <a:lnTo>
                    <a:pt x="12" y="14"/>
                  </a:lnTo>
                  <a:lnTo>
                    <a:pt x="8" y="1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91" name="Freeform 84"/>
            <p:cNvSpPr>
              <a:spLocks/>
            </p:cNvSpPr>
            <p:nvPr/>
          </p:nvSpPr>
          <p:spPr bwMode="ltGray">
            <a:xfrm>
              <a:off x="2573142" y="6638818"/>
              <a:ext cx="10131" cy="25210"/>
            </a:xfrm>
            <a:custGeom>
              <a:avLst/>
              <a:gdLst/>
              <a:ahLst/>
              <a:cxnLst>
                <a:cxn ang="0">
                  <a:pos x="0" y="0"/>
                </a:cxn>
                <a:cxn ang="0">
                  <a:pos x="0" y="8"/>
                </a:cxn>
                <a:cxn ang="0">
                  <a:pos x="4" y="14"/>
                </a:cxn>
                <a:cxn ang="0">
                  <a:pos x="6" y="6"/>
                </a:cxn>
                <a:cxn ang="0">
                  <a:pos x="0" y="0"/>
                </a:cxn>
              </a:cxnLst>
              <a:rect l="0" t="0" r="r" b="b"/>
              <a:pathLst>
                <a:path w="7" h="15">
                  <a:moveTo>
                    <a:pt x="0" y="0"/>
                  </a:moveTo>
                  <a:lnTo>
                    <a:pt x="0" y="8"/>
                  </a:lnTo>
                  <a:lnTo>
                    <a:pt x="4" y="14"/>
                  </a:lnTo>
                  <a:lnTo>
                    <a:pt x="6"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92" name="Freeform 85"/>
            <p:cNvSpPr>
              <a:spLocks/>
            </p:cNvSpPr>
            <p:nvPr/>
          </p:nvSpPr>
          <p:spPr bwMode="ltGray">
            <a:xfrm>
              <a:off x="2432749" y="6499422"/>
              <a:ext cx="7237" cy="22244"/>
            </a:xfrm>
            <a:custGeom>
              <a:avLst/>
              <a:gdLst/>
              <a:ahLst/>
              <a:cxnLst>
                <a:cxn ang="0">
                  <a:pos x="0" y="0"/>
                </a:cxn>
                <a:cxn ang="0">
                  <a:pos x="0" y="12"/>
                </a:cxn>
                <a:cxn ang="0">
                  <a:pos x="4" y="4"/>
                </a:cxn>
                <a:cxn ang="0">
                  <a:pos x="0" y="0"/>
                </a:cxn>
              </a:cxnLst>
              <a:rect l="0" t="0" r="r" b="b"/>
              <a:pathLst>
                <a:path w="5" h="13">
                  <a:moveTo>
                    <a:pt x="0" y="0"/>
                  </a:moveTo>
                  <a:lnTo>
                    <a:pt x="0" y="12"/>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93" name="Freeform 86"/>
            <p:cNvSpPr>
              <a:spLocks/>
            </p:cNvSpPr>
            <p:nvPr/>
          </p:nvSpPr>
          <p:spPr bwMode="ltGray">
            <a:xfrm>
              <a:off x="2411040" y="6392651"/>
              <a:ext cx="5790" cy="7414"/>
            </a:xfrm>
            <a:custGeom>
              <a:avLst/>
              <a:gdLst/>
              <a:ahLst/>
              <a:cxnLst>
                <a:cxn ang="0">
                  <a:pos x="0" y="4"/>
                </a:cxn>
                <a:cxn ang="0">
                  <a:pos x="2" y="4"/>
                </a:cxn>
                <a:cxn ang="0">
                  <a:pos x="2" y="0"/>
                </a:cxn>
                <a:cxn ang="0">
                  <a:pos x="0" y="0"/>
                </a:cxn>
                <a:cxn ang="0">
                  <a:pos x="0" y="4"/>
                </a:cxn>
              </a:cxnLst>
              <a:rect l="0" t="0" r="r" b="b"/>
              <a:pathLst>
                <a:path w="3" h="5">
                  <a:moveTo>
                    <a:pt x="0" y="4"/>
                  </a:moveTo>
                  <a:lnTo>
                    <a:pt x="2" y="4"/>
                  </a:lnTo>
                  <a:lnTo>
                    <a:pt x="2" y="0"/>
                  </a:lnTo>
                  <a:lnTo>
                    <a:pt x="0"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94" name="Rectangle 87"/>
            <p:cNvSpPr>
              <a:spLocks noChangeArrowheads="1"/>
            </p:cNvSpPr>
            <p:nvPr/>
          </p:nvSpPr>
          <p:spPr bwMode="ltGray">
            <a:xfrm>
              <a:off x="2411040" y="6395617"/>
              <a:ext cx="7236" cy="2966"/>
            </a:xfrm>
            <a:prstGeom prst="rect">
              <a:avLst/>
            </a:prstGeom>
            <a:grpFill/>
            <a:ln w="12700">
              <a:noFill/>
              <a:miter lim="800000"/>
              <a:headEnd/>
              <a:tailEnd/>
            </a:ln>
            <a:effectLst/>
          </p:spPr>
          <p:txBody>
            <a:bodyPr wrap="none" anchor="ctr"/>
            <a:lstStyle/>
            <a:p>
              <a:pPr algn="ctr"/>
              <a:endParaRPr lang="en-GB" sz="2400" dirty="0">
                <a:solidFill>
                  <a:srgbClr val="000000"/>
                </a:solidFill>
                <a:latin typeface="Arial"/>
              </a:endParaRPr>
            </a:p>
          </p:txBody>
        </p:sp>
        <p:sp>
          <p:nvSpPr>
            <p:cNvPr id="95" name="Oval 88"/>
            <p:cNvSpPr>
              <a:spLocks noChangeArrowheads="1"/>
            </p:cNvSpPr>
            <p:nvPr/>
          </p:nvSpPr>
          <p:spPr bwMode="ltGray">
            <a:xfrm>
              <a:off x="2659983" y="6721863"/>
              <a:ext cx="2895" cy="2966"/>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96" name="Freeform 89"/>
            <p:cNvSpPr>
              <a:spLocks/>
            </p:cNvSpPr>
            <p:nvPr/>
          </p:nvSpPr>
          <p:spPr bwMode="ltGray">
            <a:xfrm>
              <a:off x="2402355" y="6170211"/>
              <a:ext cx="23157" cy="59318"/>
            </a:xfrm>
            <a:custGeom>
              <a:avLst/>
              <a:gdLst/>
              <a:ahLst/>
              <a:cxnLst>
                <a:cxn ang="0">
                  <a:pos x="0" y="0"/>
                </a:cxn>
                <a:cxn ang="0">
                  <a:pos x="2" y="24"/>
                </a:cxn>
                <a:cxn ang="0">
                  <a:pos x="0" y="32"/>
                </a:cxn>
                <a:cxn ang="0">
                  <a:pos x="12" y="34"/>
                </a:cxn>
                <a:cxn ang="0">
                  <a:pos x="16" y="26"/>
                </a:cxn>
                <a:cxn ang="0">
                  <a:pos x="10" y="16"/>
                </a:cxn>
                <a:cxn ang="0">
                  <a:pos x="14" y="14"/>
                </a:cxn>
                <a:cxn ang="0">
                  <a:pos x="12" y="0"/>
                </a:cxn>
                <a:cxn ang="0">
                  <a:pos x="0" y="0"/>
                </a:cxn>
              </a:cxnLst>
              <a:rect l="0" t="0" r="r" b="b"/>
              <a:pathLst>
                <a:path w="17" h="35">
                  <a:moveTo>
                    <a:pt x="0" y="0"/>
                  </a:moveTo>
                  <a:lnTo>
                    <a:pt x="2" y="24"/>
                  </a:lnTo>
                  <a:lnTo>
                    <a:pt x="0" y="32"/>
                  </a:lnTo>
                  <a:lnTo>
                    <a:pt x="12" y="34"/>
                  </a:lnTo>
                  <a:lnTo>
                    <a:pt x="16" y="26"/>
                  </a:lnTo>
                  <a:lnTo>
                    <a:pt x="10" y="16"/>
                  </a:lnTo>
                  <a:lnTo>
                    <a:pt x="14" y="14"/>
                  </a:lnTo>
                  <a:lnTo>
                    <a:pt x="12"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97" name="Freeform 90"/>
            <p:cNvSpPr>
              <a:spLocks/>
            </p:cNvSpPr>
            <p:nvPr/>
          </p:nvSpPr>
          <p:spPr bwMode="ltGray">
            <a:xfrm>
              <a:off x="2411040" y="6265118"/>
              <a:ext cx="1447" cy="7414"/>
            </a:xfrm>
            <a:custGeom>
              <a:avLst/>
              <a:gdLst/>
              <a:ahLst/>
              <a:cxnLst>
                <a:cxn ang="0">
                  <a:pos x="0" y="4"/>
                </a:cxn>
                <a:cxn ang="0">
                  <a:pos x="0" y="0"/>
                </a:cxn>
                <a:cxn ang="0">
                  <a:pos x="0" y="4"/>
                </a:cxn>
              </a:cxnLst>
              <a:rect l="0" t="0" r="r" b="b"/>
              <a:pathLst>
                <a:path w="1" h="5">
                  <a:moveTo>
                    <a:pt x="0" y="4"/>
                  </a:moveTo>
                  <a:lnTo>
                    <a:pt x="0"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98" name="Rectangle 91"/>
            <p:cNvSpPr>
              <a:spLocks noChangeArrowheads="1"/>
            </p:cNvSpPr>
            <p:nvPr/>
          </p:nvSpPr>
          <p:spPr bwMode="ltGray">
            <a:xfrm>
              <a:off x="2411040" y="6268084"/>
              <a:ext cx="4342" cy="2966"/>
            </a:xfrm>
            <a:prstGeom prst="rect">
              <a:avLst/>
            </a:prstGeom>
            <a:grpFill/>
            <a:ln w="12700">
              <a:noFill/>
              <a:miter lim="800000"/>
              <a:headEnd/>
              <a:tailEnd/>
            </a:ln>
            <a:effectLst/>
          </p:spPr>
          <p:txBody>
            <a:bodyPr wrap="none" anchor="ctr"/>
            <a:lstStyle/>
            <a:p>
              <a:pPr algn="ctr"/>
              <a:endParaRPr lang="en-GB" sz="2400" dirty="0">
                <a:solidFill>
                  <a:srgbClr val="000000"/>
                </a:solidFill>
                <a:latin typeface="Arial"/>
              </a:endParaRPr>
            </a:p>
          </p:txBody>
        </p:sp>
        <p:sp>
          <p:nvSpPr>
            <p:cNvPr id="99" name="Freeform 92"/>
            <p:cNvSpPr>
              <a:spLocks/>
            </p:cNvSpPr>
            <p:nvPr/>
          </p:nvSpPr>
          <p:spPr bwMode="ltGray">
            <a:xfrm>
              <a:off x="2415380" y="6281430"/>
              <a:ext cx="1448" cy="7415"/>
            </a:xfrm>
            <a:custGeom>
              <a:avLst/>
              <a:gdLst/>
              <a:ahLst/>
              <a:cxnLst>
                <a:cxn ang="0">
                  <a:pos x="0" y="4"/>
                </a:cxn>
                <a:cxn ang="0">
                  <a:pos x="0" y="0"/>
                </a:cxn>
                <a:cxn ang="0">
                  <a:pos x="0" y="4"/>
                </a:cxn>
              </a:cxnLst>
              <a:rect l="0" t="0" r="r" b="b"/>
              <a:pathLst>
                <a:path w="1" h="5">
                  <a:moveTo>
                    <a:pt x="0" y="4"/>
                  </a:moveTo>
                  <a:lnTo>
                    <a:pt x="0"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00" name="Rectangle 93"/>
            <p:cNvSpPr>
              <a:spLocks noChangeArrowheads="1"/>
            </p:cNvSpPr>
            <p:nvPr/>
          </p:nvSpPr>
          <p:spPr bwMode="ltGray">
            <a:xfrm>
              <a:off x="2415380" y="6284396"/>
              <a:ext cx="2895" cy="2966"/>
            </a:xfrm>
            <a:prstGeom prst="rect">
              <a:avLst/>
            </a:prstGeom>
            <a:grpFill/>
            <a:ln w="12700">
              <a:noFill/>
              <a:miter lim="800000"/>
              <a:headEnd/>
              <a:tailEnd/>
            </a:ln>
            <a:effectLst/>
          </p:spPr>
          <p:txBody>
            <a:bodyPr wrap="none" anchor="ctr"/>
            <a:lstStyle/>
            <a:p>
              <a:pPr algn="ctr"/>
              <a:endParaRPr lang="en-GB" sz="2400" dirty="0">
                <a:solidFill>
                  <a:srgbClr val="000000"/>
                </a:solidFill>
                <a:latin typeface="Arial"/>
              </a:endParaRPr>
            </a:p>
          </p:txBody>
        </p:sp>
        <p:sp>
          <p:nvSpPr>
            <p:cNvPr id="101" name="Freeform 94"/>
            <p:cNvSpPr>
              <a:spLocks/>
            </p:cNvSpPr>
            <p:nvPr/>
          </p:nvSpPr>
          <p:spPr bwMode="ltGray">
            <a:xfrm>
              <a:off x="2422618" y="6297743"/>
              <a:ext cx="5790" cy="8898"/>
            </a:xfrm>
            <a:custGeom>
              <a:avLst/>
              <a:gdLst/>
              <a:ahLst/>
              <a:cxnLst>
                <a:cxn ang="0">
                  <a:pos x="2" y="0"/>
                </a:cxn>
                <a:cxn ang="0">
                  <a:pos x="0" y="0"/>
                </a:cxn>
                <a:cxn ang="0">
                  <a:pos x="0" y="4"/>
                </a:cxn>
                <a:cxn ang="0">
                  <a:pos x="2" y="4"/>
                </a:cxn>
                <a:cxn ang="0">
                  <a:pos x="2" y="0"/>
                </a:cxn>
              </a:cxnLst>
              <a:rect l="0" t="0" r="r" b="b"/>
              <a:pathLst>
                <a:path w="3" h="5">
                  <a:moveTo>
                    <a:pt x="2" y="0"/>
                  </a:moveTo>
                  <a:lnTo>
                    <a:pt x="0" y="0"/>
                  </a:lnTo>
                  <a:lnTo>
                    <a:pt x="0" y="4"/>
                  </a:lnTo>
                  <a:lnTo>
                    <a:pt x="2" y="4"/>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02" name="Rectangle 95"/>
            <p:cNvSpPr>
              <a:spLocks noChangeArrowheads="1"/>
            </p:cNvSpPr>
            <p:nvPr/>
          </p:nvSpPr>
          <p:spPr bwMode="ltGray">
            <a:xfrm>
              <a:off x="2425513" y="6297743"/>
              <a:ext cx="2895" cy="10380"/>
            </a:xfrm>
            <a:prstGeom prst="rect">
              <a:avLst/>
            </a:prstGeom>
            <a:grpFill/>
            <a:ln w="12700">
              <a:noFill/>
              <a:miter lim="800000"/>
              <a:headEnd/>
              <a:tailEnd/>
            </a:ln>
            <a:effectLst/>
          </p:spPr>
          <p:txBody>
            <a:bodyPr wrap="none" anchor="ctr"/>
            <a:lstStyle/>
            <a:p>
              <a:pPr algn="ctr"/>
              <a:endParaRPr lang="en-GB" sz="2400" dirty="0">
                <a:solidFill>
                  <a:srgbClr val="000000"/>
                </a:solidFill>
                <a:latin typeface="Arial"/>
              </a:endParaRPr>
            </a:p>
          </p:txBody>
        </p:sp>
        <p:sp>
          <p:nvSpPr>
            <p:cNvPr id="103" name="Freeform 96"/>
            <p:cNvSpPr>
              <a:spLocks/>
            </p:cNvSpPr>
            <p:nvPr/>
          </p:nvSpPr>
          <p:spPr bwMode="ltGray">
            <a:xfrm>
              <a:off x="2699061" y="6254737"/>
              <a:ext cx="27500" cy="29659"/>
            </a:xfrm>
            <a:custGeom>
              <a:avLst/>
              <a:gdLst/>
              <a:ahLst/>
              <a:cxnLst>
                <a:cxn ang="0">
                  <a:pos x="0" y="2"/>
                </a:cxn>
                <a:cxn ang="0">
                  <a:pos x="10" y="2"/>
                </a:cxn>
                <a:cxn ang="0">
                  <a:pos x="18" y="0"/>
                </a:cxn>
                <a:cxn ang="0">
                  <a:pos x="18" y="10"/>
                </a:cxn>
                <a:cxn ang="0">
                  <a:pos x="14" y="16"/>
                </a:cxn>
                <a:cxn ang="0">
                  <a:pos x="10" y="12"/>
                </a:cxn>
                <a:cxn ang="0">
                  <a:pos x="10" y="10"/>
                </a:cxn>
                <a:cxn ang="0">
                  <a:pos x="10" y="8"/>
                </a:cxn>
                <a:cxn ang="0">
                  <a:pos x="2" y="8"/>
                </a:cxn>
                <a:cxn ang="0">
                  <a:pos x="0" y="2"/>
                </a:cxn>
              </a:cxnLst>
              <a:rect l="0" t="0" r="r" b="b"/>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04" name="Freeform 97"/>
            <p:cNvSpPr>
              <a:spLocks/>
            </p:cNvSpPr>
            <p:nvPr/>
          </p:nvSpPr>
          <p:spPr bwMode="ltGray">
            <a:xfrm>
              <a:off x="2505117" y="4318020"/>
              <a:ext cx="10132" cy="8898"/>
            </a:xfrm>
            <a:custGeom>
              <a:avLst/>
              <a:gdLst/>
              <a:ahLst/>
              <a:cxnLst>
                <a:cxn ang="0">
                  <a:pos x="0" y="0"/>
                </a:cxn>
                <a:cxn ang="0">
                  <a:pos x="6" y="0"/>
                </a:cxn>
                <a:cxn ang="0">
                  <a:pos x="6" y="4"/>
                </a:cxn>
                <a:cxn ang="0">
                  <a:pos x="2" y="4"/>
                </a:cxn>
                <a:cxn ang="0">
                  <a:pos x="0" y="0"/>
                </a:cxn>
              </a:cxnLst>
              <a:rect l="0" t="0" r="r" b="b"/>
              <a:pathLst>
                <a:path w="7" h="5">
                  <a:moveTo>
                    <a:pt x="0" y="0"/>
                  </a:moveTo>
                  <a:lnTo>
                    <a:pt x="6"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05" name="Freeform 98"/>
            <p:cNvSpPr>
              <a:spLocks/>
            </p:cNvSpPr>
            <p:nvPr/>
          </p:nvSpPr>
          <p:spPr bwMode="ltGray">
            <a:xfrm>
              <a:off x="2528274" y="4328401"/>
              <a:ext cx="4343" cy="5932"/>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06" name="Freeform 99"/>
            <p:cNvSpPr>
              <a:spLocks/>
            </p:cNvSpPr>
            <p:nvPr/>
          </p:nvSpPr>
          <p:spPr bwMode="ltGray">
            <a:xfrm>
              <a:off x="2545642" y="4337299"/>
              <a:ext cx="7237" cy="11864"/>
            </a:xfrm>
            <a:custGeom>
              <a:avLst/>
              <a:gdLst/>
              <a:ahLst/>
              <a:cxnLst>
                <a:cxn ang="0">
                  <a:pos x="4" y="6"/>
                </a:cxn>
                <a:cxn ang="0">
                  <a:pos x="0" y="0"/>
                </a:cxn>
                <a:cxn ang="0">
                  <a:pos x="4" y="0"/>
                </a:cxn>
                <a:cxn ang="0">
                  <a:pos x="4" y="6"/>
                </a:cxn>
              </a:cxnLst>
              <a:rect l="0" t="0" r="r" b="b"/>
              <a:pathLst>
                <a:path w="5" h="7">
                  <a:moveTo>
                    <a:pt x="4" y="6"/>
                  </a:moveTo>
                  <a:lnTo>
                    <a:pt x="0" y="0"/>
                  </a:lnTo>
                  <a:lnTo>
                    <a:pt x="4" y="0"/>
                  </a:lnTo>
                  <a:lnTo>
                    <a:pt x="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07" name="Freeform 100"/>
            <p:cNvSpPr>
              <a:spLocks/>
            </p:cNvSpPr>
            <p:nvPr/>
          </p:nvSpPr>
          <p:spPr bwMode="ltGray">
            <a:xfrm>
              <a:off x="2549985" y="4346197"/>
              <a:ext cx="7236" cy="4448"/>
            </a:xfrm>
            <a:custGeom>
              <a:avLst/>
              <a:gdLst/>
              <a:ahLst/>
              <a:cxnLst>
                <a:cxn ang="0">
                  <a:pos x="0" y="0"/>
                </a:cxn>
                <a:cxn ang="0">
                  <a:pos x="4" y="2"/>
                </a:cxn>
                <a:cxn ang="0">
                  <a:pos x="0" y="2"/>
                </a:cxn>
                <a:cxn ang="0">
                  <a:pos x="0" y="0"/>
                </a:cxn>
              </a:cxnLst>
              <a:rect l="0" t="0" r="r" b="b"/>
              <a:pathLst>
                <a:path w="5" h="3">
                  <a:moveTo>
                    <a:pt x="0" y="0"/>
                  </a:moveTo>
                  <a:lnTo>
                    <a:pt x="4" y="2"/>
                  </a:lnTo>
                  <a:lnTo>
                    <a:pt x="0"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08" name="Freeform 101"/>
            <p:cNvSpPr>
              <a:spLocks/>
            </p:cNvSpPr>
            <p:nvPr/>
          </p:nvSpPr>
          <p:spPr bwMode="ltGray">
            <a:xfrm>
              <a:off x="2561564" y="4365474"/>
              <a:ext cx="10131" cy="17795"/>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09" name="Freeform 102"/>
            <p:cNvSpPr>
              <a:spLocks/>
            </p:cNvSpPr>
            <p:nvPr/>
          </p:nvSpPr>
          <p:spPr bwMode="ltGray">
            <a:xfrm>
              <a:off x="2570248" y="4404031"/>
              <a:ext cx="10131" cy="10381"/>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0" name="Freeform 103"/>
            <p:cNvSpPr>
              <a:spLocks/>
            </p:cNvSpPr>
            <p:nvPr/>
          </p:nvSpPr>
          <p:spPr bwMode="ltGray">
            <a:xfrm>
              <a:off x="2581826" y="4381787"/>
              <a:ext cx="8684" cy="11864"/>
            </a:xfrm>
            <a:custGeom>
              <a:avLst/>
              <a:gdLst/>
              <a:ahLst/>
              <a:cxnLst>
                <a:cxn ang="0">
                  <a:pos x="4" y="0"/>
                </a:cxn>
                <a:cxn ang="0">
                  <a:pos x="6" y="2"/>
                </a:cxn>
                <a:cxn ang="0">
                  <a:pos x="4" y="4"/>
                </a:cxn>
                <a:cxn ang="0">
                  <a:pos x="0" y="6"/>
                </a:cxn>
                <a:cxn ang="0">
                  <a:pos x="2" y="2"/>
                </a:cxn>
                <a:cxn ang="0">
                  <a:pos x="4" y="0"/>
                </a:cxn>
              </a:cxnLst>
              <a:rect l="0" t="0" r="r" b="b"/>
              <a:pathLst>
                <a:path w="7" h="7">
                  <a:moveTo>
                    <a:pt x="4" y="0"/>
                  </a:moveTo>
                  <a:lnTo>
                    <a:pt x="6" y="2"/>
                  </a:lnTo>
                  <a:lnTo>
                    <a:pt x="4" y="4"/>
                  </a:lnTo>
                  <a:lnTo>
                    <a:pt x="0" y="6"/>
                  </a:lnTo>
                  <a:lnTo>
                    <a:pt x="2" y="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1" name="Freeform 104"/>
            <p:cNvSpPr>
              <a:spLocks/>
            </p:cNvSpPr>
            <p:nvPr/>
          </p:nvSpPr>
          <p:spPr bwMode="ltGray">
            <a:xfrm>
              <a:off x="1843678" y="1927524"/>
              <a:ext cx="205524" cy="201680"/>
            </a:xfrm>
            <a:custGeom>
              <a:avLst/>
              <a:gdLst/>
              <a:ahLst/>
              <a:cxnLst>
                <a:cxn ang="0">
                  <a:pos x="140" y="58"/>
                </a:cxn>
                <a:cxn ang="0">
                  <a:pos x="142" y="42"/>
                </a:cxn>
                <a:cxn ang="0">
                  <a:pos x="140" y="40"/>
                </a:cxn>
                <a:cxn ang="0">
                  <a:pos x="140" y="30"/>
                </a:cxn>
                <a:cxn ang="0">
                  <a:pos x="130" y="20"/>
                </a:cxn>
                <a:cxn ang="0">
                  <a:pos x="124" y="20"/>
                </a:cxn>
                <a:cxn ang="0">
                  <a:pos x="122" y="22"/>
                </a:cxn>
                <a:cxn ang="0">
                  <a:pos x="118" y="20"/>
                </a:cxn>
                <a:cxn ang="0">
                  <a:pos x="116" y="20"/>
                </a:cxn>
                <a:cxn ang="0">
                  <a:pos x="116" y="16"/>
                </a:cxn>
                <a:cxn ang="0">
                  <a:pos x="104" y="8"/>
                </a:cxn>
                <a:cxn ang="0">
                  <a:pos x="102" y="2"/>
                </a:cxn>
                <a:cxn ang="0">
                  <a:pos x="92" y="0"/>
                </a:cxn>
                <a:cxn ang="0">
                  <a:pos x="82" y="4"/>
                </a:cxn>
                <a:cxn ang="0">
                  <a:pos x="60" y="2"/>
                </a:cxn>
                <a:cxn ang="0">
                  <a:pos x="58" y="16"/>
                </a:cxn>
                <a:cxn ang="0">
                  <a:pos x="60" y="24"/>
                </a:cxn>
                <a:cxn ang="0">
                  <a:pos x="52" y="28"/>
                </a:cxn>
                <a:cxn ang="0">
                  <a:pos x="32" y="46"/>
                </a:cxn>
                <a:cxn ang="0">
                  <a:pos x="30" y="54"/>
                </a:cxn>
                <a:cxn ang="0">
                  <a:pos x="24" y="56"/>
                </a:cxn>
                <a:cxn ang="0">
                  <a:pos x="22" y="62"/>
                </a:cxn>
                <a:cxn ang="0">
                  <a:pos x="2" y="72"/>
                </a:cxn>
                <a:cxn ang="0">
                  <a:pos x="0" y="82"/>
                </a:cxn>
                <a:cxn ang="0">
                  <a:pos x="2" y="90"/>
                </a:cxn>
                <a:cxn ang="0">
                  <a:pos x="2" y="110"/>
                </a:cxn>
                <a:cxn ang="0">
                  <a:pos x="0" y="118"/>
                </a:cxn>
                <a:cxn ang="0">
                  <a:pos x="8" y="118"/>
                </a:cxn>
                <a:cxn ang="0">
                  <a:pos x="16" y="118"/>
                </a:cxn>
                <a:cxn ang="0">
                  <a:pos x="20" y="114"/>
                </a:cxn>
                <a:cxn ang="0">
                  <a:pos x="22" y="110"/>
                </a:cxn>
                <a:cxn ang="0">
                  <a:pos x="26" y="108"/>
                </a:cxn>
                <a:cxn ang="0">
                  <a:pos x="26" y="118"/>
                </a:cxn>
                <a:cxn ang="0">
                  <a:pos x="36" y="118"/>
                </a:cxn>
                <a:cxn ang="0">
                  <a:pos x="42" y="112"/>
                </a:cxn>
                <a:cxn ang="0">
                  <a:pos x="46" y="102"/>
                </a:cxn>
                <a:cxn ang="0">
                  <a:pos x="52" y="96"/>
                </a:cxn>
                <a:cxn ang="0">
                  <a:pos x="60" y="92"/>
                </a:cxn>
                <a:cxn ang="0">
                  <a:pos x="66" y="94"/>
                </a:cxn>
                <a:cxn ang="0">
                  <a:pos x="80" y="76"/>
                </a:cxn>
                <a:cxn ang="0">
                  <a:pos x="90" y="76"/>
                </a:cxn>
                <a:cxn ang="0">
                  <a:pos x="120" y="66"/>
                </a:cxn>
                <a:cxn ang="0">
                  <a:pos x="136" y="64"/>
                </a:cxn>
                <a:cxn ang="0">
                  <a:pos x="140" y="58"/>
                </a:cxn>
              </a:cxnLst>
              <a:rect l="0" t="0" r="r" b="b"/>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2" name="Freeform 105"/>
            <p:cNvSpPr>
              <a:spLocks/>
            </p:cNvSpPr>
            <p:nvPr/>
          </p:nvSpPr>
          <p:spPr bwMode="ltGray">
            <a:xfrm>
              <a:off x="2464591" y="3861275"/>
              <a:ext cx="10132" cy="11864"/>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3" name="Freeform 106"/>
            <p:cNvSpPr>
              <a:spLocks/>
            </p:cNvSpPr>
            <p:nvPr/>
          </p:nvSpPr>
          <p:spPr bwMode="ltGray">
            <a:xfrm>
              <a:off x="2473275" y="3887968"/>
              <a:ext cx="11579" cy="8898"/>
            </a:xfrm>
            <a:custGeom>
              <a:avLst/>
              <a:gdLst/>
              <a:ahLst/>
              <a:cxnLst>
                <a:cxn ang="0">
                  <a:pos x="4" y="0"/>
                </a:cxn>
                <a:cxn ang="0">
                  <a:pos x="6" y="0"/>
                </a:cxn>
                <a:cxn ang="0">
                  <a:pos x="4" y="2"/>
                </a:cxn>
                <a:cxn ang="0">
                  <a:pos x="0" y="4"/>
                </a:cxn>
                <a:cxn ang="0">
                  <a:pos x="2" y="2"/>
                </a:cxn>
                <a:cxn ang="0">
                  <a:pos x="4" y="0"/>
                </a:cxn>
              </a:cxnLst>
              <a:rect l="0" t="0" r="r" b="b"/>
              <a:pathLst>
                <a:path w="7" h="5">
                  <a:moveTo>
                    <a:pt x="4" y="0"/>
                  </a:moveTo>
                  <a:lnTo>
                    <a:pt x="6" y="0"/>
                  </a:lnTo>
                  <a:lnTo>
                    <a:pt x="4" y="2"/>
                  </a:lnTo>
                  <a:lnTo>
                    <a:pt x="0" y="4"/>
                  </a:lnTo>
                  <a:lnTo>
                    <a:pt x="2" y="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4" name="Freeform 107"/>
            <p:cNvSpPr>
              <a:spLocks/>
            </p:cNvSpPr>
            <p:nvPr/>
          </p:nvSpPr>
          <p:spPr bwMode="ltGray">
            <a:xfrm>
              <a:off x="1913151" y="4805907"/>
              <a:ext cx="28947" cy="48937"/>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5" name="Oval 108"/>
            <p:cNvSpPr>
              <a:spLocks noChangeArrowheads="1"/>
            </p:cNvSpPr>
            <p:nvPr/>
          </p:nvSpPr>
          <p:spPr bwMode="ltGray">
            <a:xfrm>
              <a:off x="1952229" y="4820737"/>
              <a:ext cx="1448" cy="7414"/>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116" name="Freeform 109"/>
            <p:cNvSpPr>
              <a:spLocks/>
            </p:cNvSpPr>
            <p:nvPr/>
          </p:nvSpPr>
          <p:spPr bwMode="ltGray">
            <a:xfrm>
              <a:off x="6861635" y="4660579"/>
              <a:ext cx="60789" cy="81561"/>
            </a:xfrm>
            <a:custGeom>
              <a:avLst/>
              <a:gdLst/>
              <a:ahLst/>
              <a:cxnLst>
                <a:cxn ang="0">
                  <a:pos x="26" y="0"/>
                </a:cxn>
                <a:cxn ang="0">
                  <a:pos x="0" y="28"/>
                </a:cxn>
                <a:cxn ang="0">
                  <a:pos x="20" y="48"/>
                </a:cxn>
                <a:cxn ang="0">
                  <a:pos x="42" y="24"/>
                </a:cxn>
                <a:cxn ang="0">
                  <a:pos x="26" y="0"/>
                </a:cxn>
              </a:cxnLst>
              <a:rect l="0" t="0" r="r" b="b"/>
              <a:pathLst>
                <a:path w="43" h="49">
                  <a:moveTo>
                    <a:pt x="26" y="0"/>
                  </a:moveTo>
                  <a:lnTo>
                    <a:pt x="0" y="28"/>
                  </a:lnTo>
                  <a:lnTo>
                    <a:pt x="20" y="48"/>
                  </a:lnTo>
                  <a:lnTo>
                    <a:pt x="42" y="24"/>
                  </a:lnTo>
                  <a:lnTo>
                    <a:pt x="2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7" name="Freeform 110"/>
            <p:cNvSpPr>
              <a:spLocks/>
            </p:cNvSpPr>
            <p:nvPr/>
          </p:nvSpPr>
          <p:spPr bwMode="ltGray">
            <a:xfrm>
              <a:off x="4987319" y="4421826"/>
              <a:ext cx="53551" cy="62284"/>
            </a:xfrm>
            <a:custGeom>
              <a:avLst/>
              <a:gdLst/>
              <a:ahLst/>
              <a:cxnLst>
                <a:cxn ang="0">
                  <a:pos x="28" y="0"/>
                </a:cxn>
                <a:cxn ang="0">
                  <a:pos x="34" y="7"/>
                </a:cxn>
                <a:cxn ang="0">
                  <a:pos x="36" y="15"/>
                </a:cxn>
                <a:cxn ang="0">
                  <a:pos x="31" y="18"/>
                </a:cxn>
                <a:cxn ang="0">
                  <a:pos x="36" y="23"/>
                </a:cxn>
                <a:cxn ang="0">
                  <a:pos x="29" y="31"/>
                </a:cxn>
                <a:cxn ang="0">
                  <a:pos x="26" y="36"/>
                </a:cxn>
                <a:cxn ang="0">
                  <a:pos x="2" y="36"/>
                </a:cxn>
                <a:cxn ang="0">
                  <a:pos x="0" y="2"/>
                </a:cxn>
                <a:cxn ang="0">
                  <a:pos x="28" y="0"/>
                </a:cxn>
              </a:cxnLst>
              <a:rect l="0" t="0" r="r" b="b"/>
              <a:pathLst>
                <a:path w="37" h="37">
                  <a:moveTo>
                    <a:pt x="28" y="0"/>
                  </a:moveTo>
                  <a:lnTo>
                    <a:pt x="34" y="7"/>
                  </a:lnTo>
                  <a:lnTo>
                    <a:pt x="36" y="15"/>
                  </a:lnTo>
                  <a:lnTo>
                    <a:pt x="31" y="18"/>
                  </a:lnTo>
                  <a:lnTo>
                    <a:pt x="36" y="23"/>
                  </a:lnTo>
                  <a:lnTo>
                    <a:pt x="29" y="31"/>
                  </a:lnTo>
                  <a:lnTo>
                    <a:pt x="26" y="36"/>
                  </a:lnTo>
                  <a:lnTo>
                    <a:pt x="2" y="36"/>
                  </a:lnTo>
                  <a:lnTo>
                    <a:pt x="0" y="2"/>
                  </a:lnTo>
                  <a:lnTo>
                    <a:pt x="2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8" name="Freeform 111"/>
            <p:cNvSpPr>
              <a:spLocks/>
            </p:cNvSpPr>
            <p:nvPr/>
          </p:nvSpPr>
          <p:spPr bwMode="ltGray">
            <a:xfrm>
              <a:off x="4985871" y="4420344"/>
              <a:ext cx="65131" cy="75630"/>
            </a:xfrm>
            <a:custGeom>
              <a:avLst/>
              <a:gdLst/>
              <a:ahLst/>
              <a:cxnLst>
                <a:cxn ang="0">
                  <a:pos x="34" y="0"/>
                </a:cxn>
                <a:cxn ang="0">
                  <a:pos x="42" y="8"/>
                </a:cxn>
                <a:cxn ang="0">
                  <a:pos x="44" y="18"/>
                </a:cxn>
                <a:cxn ang="0">
                  <a:pos x="38" y="22"/>
                </a:cxn>
                <a:cxn ang="0">
                  <a:pos x="44" y="28"/>
                </a:cxn>
                <a:cxn ang="0">
                  <a:pos x="36" y="38"/>
                </a:cxn>
                <a:cxn ang="0">
                  <a:pos x="32" y="44"/>
                </a:cxn>
                <a:cxn ang="0">
                  <a:pos x="2" y="44"/>
                </a:cxn>
                <a:cxn ang="0">
                  <a:pos x="0" y="2"/>
                </a:cxn>
                <a:cxn ang="0">
                  <a:pos x="34" y="0"/>
                </a:cxn>
              </a:cxnLst>
              <a:rect l="0" t="0" r="r" b="b"/>
              <a:pathLst>
                <a:path w="45" h="45">
                  <a:moveTo>
                    <a:pt x="34" y="0"/>
                  </a:moveTo>
                  <a:lnTo>
                    <a:pt x="42" y="8"/>
                  </a:lnTo>
                  <a:lnTo>
                    <a:pt x="44" y="18"/>
                  </a:lnTo>
                  <a:lnTo>
                    <a:pt x="38" y="22"/>
                  </a:lnTo>
                  <a:lnTo>
                    <a:pt x="44" y="28"/>
                  </a:lnTo>
                  <a:lnTo>
                    <a:pt x="36" y="38"/>
                  </a:lnTo>
                  <a:lnTo>
                    <a:pt x="32" y="44"/>
                  </a:lnTo>
                  <a:lnTo>
                    <a:pt x="2" y="44"/>
                  </a:lnTo>
                  <a:lnTo>
                    <a:pt x="0" y="2"/>
                  </a:lnTo>
                  <a:lnTo>
                    <a:pt x="3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19" name="Freeform 112"/>
            <p:cNvSpPr>
              <a:spLocks/>
            </p:cNvSpPr>
            <p:nvPr/>
          </p:nvSpPr>
          <p:spPr bwMode="ltGray">
            <a:xfrm>
              <a:off x="4761533" y="3715947"/>
              <a:ext cx="49209" cy="38557"/>
            </a:xfrm>
            <a:custGeom>
              <a:avLst/>
              <a:gdLst/>
              <a:ahLst/>
              <a:cxnLst>
                <a:cxn ang="0">
                  <a:pos x="10" y="4"/>
                </a:cxn>
                <a:cxn ang="0">
                  <a:pos x="8" y="8"/>
                </a:cxn>
                <a:cxn ang="0">
                  <a:pos x="0" y="10"/>
                </a:cxn>
                <a:cxn ang="0">
                  <a:pos x="0" y="16"/>
                </a:cxn>
                <a:cxn ang="0">
                  <a:pos x="10" y="22"/>
                </a:cxn>
                <a:cxn ang="0">
                  <a:pos x="22" y="16"/>
                </a:cxn>
                <a:cxn ang="0">
                  <a:pos x="28" y="16"/>
                </a:cxn>
                <a:cxn ang="0">
                  <a:pos x="26" y="10"/>
                </a:cxn>
                <a:cxn ang="0">
                  <a:pos x="34" y="4"/>
                </a:cxn>
                <a:cxn ang="0">
                  <a:pos x="32" y="0"/>
                </a:cxn>
                <a:cxn ang="0">
                  <a:pos x="24" y="6"/>
                </a:cxn>
                <a:cxn ang="0">
                  <a:pos x="10" y="4"/>
                </a:cxn>
              </a:cxnLst>
              <a:rect l="0" t="0" r="r" b="b"/>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0" name="Freeform 113"/>
            <p:cNvSpPr>
              <a:spLocks/>
            </p:cNvSpPr>
            <p:nvPr/>
          </p:nvSpPr>
          <p:spPr bwMode="ltGray">
            <a:xfrm>
              <a:off x="4558904" y="3705567"/>
              <a:ext cx="66578" cy="31141"/>
            </a:xfrm>
            <a:custGeom>
              <a:avLst/>
              <a:gdLst/>
              <a:ahLst/>
              <a:cxnLst>
                <a:cxn ang="0">
                  <a:pos x="0" y="0"/>
                </a:cxn>
                <a:cxn ang="0">
                  <a:pos x="0" y="10"/>
                </a:cxn>
                <a:cxn ang="0">
                  <a:pos x="2" y="10"/>
                </a:cxn>
                <a:cxn ang="0">
                  <a:pos x="12" y="10"/>
                </a:cxn>
                <a:cxn ang="0">
                  <a:pos x="20" y="14"/>
                </a:cxn>
                <a:cxn ang="0">
                  <a:pos x="22" y="18"/>
                </a:cxn>
                <a:cxn ang="0">
                  <a:pos x="40" y="18"/>
                </a:cxn>
                <a:cxn ang="0">
                  <a:pos x="46" y="12"/>
                </a:cxn>
                <a:cxn ang="0">
                  <a:pos x="46" y="8"/>
                </a:cxn>
                <a:cxn ang="0">
                  <a:pos x="42" y="12"/>
                </a:cxn>
                <a:cxn ang="0">
                  <a:pos x="40" y="10"/>
                </a:cxn>
                <a:cxn ang="0">
                  <a:pos x="36" y="8"/>
                </a:cxn>
                <a:cxn ang="0">
                  <a:pos x="32" y="6"/>
                </a:cxn>
                <a:cxn ang="0">
                  <a:pos x="18" y="6"/>
                </a:cxn>
                <a:cxn ang="0">
                  <a:pos x="14" y="6"/>
                </a:cxn>
                <a:cxn ang="0">
                  <a:pos x="12" y="2"/>
                </a:cxn>
                <a:cxn ang="0">
                  <a:pos x="8" y="0"/>
                </a:cxn>
                <a:cxn ang="0">
                  <a:pos x="0" y="0"/>
                </a:cxn>
              </a:cxnLst>
              <a:rect l="0" t="0" r="r" b="b"/>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1" name="Freeform 114"/>
            <p:cNvSpPr>
              <a:spLocks/>
            </p:cNvSpPr>
            <p:nvPr/>
          </p:nvSpPr>
          <p:spPr bwMode="ltGray">
            <a:xfrm>
              <a:off x="4655876" y="3689254"/>
              <a:ext cx="13027" cy="14829"/>
            </a:xfrm>
            <a:custGeom>
              <a:avLst/>
              <a:gdLst/>
              <a:ahLst/>
              <a:cxnLst>
                <a:cxn ang="0">
                  <a:pos x="6" y="0"/>
                </a:cxn>
                <a:cxn ang="0">
                  <a:pos x="2" y="2"/>
                </a:cxn>
                <a:cxn ang="0">
                  <a:pos x="0" y="8"/>
                </a:cxn>
                <a:cxn ang="0">
                  <a:pos x="6" y="6"/>
                </a:cxn>
                <a:cxn ang="0">
                  <a:pos x="8" y="2"/>
                </a:cxn>
                <a:cxn ang="0">
                  <a:pos x="6" y="0"/>
                </a:cxn>
              </a:cxnLst>
              <a:rect l="0" t="0" r="r" b="b"/>
              <a:pathLst>
                <a:path w="9" h="9">
                  <a:moveTo>
                    <a:pt x="6" y="0"/>
                  </a:moveTo>
                  <a:lnTo>
                    <a:pt x="2" y="2"/>
                  </a:lnTo>
                  <a:lnTo>
                    <a:pt x="0" y="8"/>
                  </a:lnTo>
                  <a:lnTo>
                    <a:pt x="6" y="6"/>
                  </a:lnTo>
                  <a:lnTo>
                    <a:pt x="8" y="2"/>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2" name="Freeform 115"/>
            <p:cNvSpPr>
              <a:spLocks/>
            </p:cNvSpPr>
            <p:nvPr/>
          </p:nvSpPr>
          <p:spPr bwMode="ltGray">
            <a:xfrm>
              <a:off x="5297051" y="4442586"/>
              <a:ext cx="28947" cy="11864"/>
            </a:xfrm>
            <a:custGeom>
              <a:avLst/>
              <a:gdLst/>
              <a:ahLst/>
              <a:cxnLst>
                <a:cxn ang="0">
                  <a:pos x="20" y="0"/>
                </a:cxn>
                <a:cxn ang="0">
                  <a:pos x="8" y="0"/>
                </a:cxn>
                <a:cxn ang="0">
                  <a:pos x="4" y="0"/>
                </a:cxn>
                <a:cxn ang="0">
                  <a:pos x="0" y="4"/>
                </a:cxn>
                <a:cxn ang="0">
                  <a:pos x="10" y="6"/>
                </a:cxn>
                <a:cxn ang="0">
                  <a:pos x="16" y="6"/>
                </a:cxn>
                <a:cxn ang="0">
                  <a:pos x="20" y="0"/>
                </a:cxn>
              </a:cxnLst>
              <a:rect l="0" t="0" r="r" b="b"/>
              <a:pathLst>
                <a:path w="21" h="7">
                  <a:moveTo>
                    <a:pt x="20" y="0"/>
                  </a:moveTo>
                  <a:lnTo>
                    <a:pt x="8" y="0"/>
                  </a:lnTo>
                  <a:lnTo>
                    <a:pt x="4" y="0"/>
                  </a:lnTo>
                  <a:lnTo>
                    <a:pt x="0" y="4"/>
                  </a:lnTo>
                  <a:lnTo>
                    <a:pt x="10" y="6"/>
                  </a:lnTo>
                  <a:lnTo>
                    <a:pt x="16" y="6"/>
                  </a:lnTo>
                  <a:lnTo>
                    <a:pt x="2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3" name="Freeform 116"/>
            <p:cNvSpPr>
              <a:spLocks/>
            </p:cNvSpPr>
            <p:nvPr/>
          </p:nvSpPr>
          <p:spPr bwMode="ltGray">
            <a:xfrm>
              <a:off x="4469169" y="1961632"/>
              <a:ext cx="3288375" cy="1939683"/>
            </a:xfrm>
            <a:custGeom>
              <a:avLst/>
              <a:gdLst/>
              <a:ahLst/>
              <a:cxnLst>
                <a:cxn ang="0">
                  <a:pos x="216" y="258"/>
                </a:cxn>
                <a:cxn ang="0">
                  <a:pos x="270" y="304"/>
                </a:cxn>
                <a:cxn ang="0">
                  <a:pos x="154" y="308"/>
                </a:cxn>
                <a:cxn ang="0">
                  <a:pos x="204" y="378"/>
                </a:cxn>
                <a:cxn ang="0">
                  <a:pos x="226" y="356"/>
                </a:cxn>
                <a:cxn ang="0">
                  <a:pos x="272" y="330"/>
                </a:cxn>
                <a:cxn ang="0">
                  <a:pos x="324" y="256"/>
                </a:cxn>
                <a:cxn ang="0">
                  <a:pos x="336" y="308"/>
                </a:cxn>
                <a:cxn ang="0">
                  <a:pos x="402" y="272"/>
                </a:cxn>
                <a:cxn ang="0">
                  <a:pos x="438" y="268"/>
                </a:cxn>
                <a:cxn ang="0">
                  <a:pos x="502" y="250"/>
                </a:cxn>
                <a:cxn ang="0">
                  <a:pos x="520" y="230"/>
                </a:cxn>
                <a:cxn ang="0">
                  <a:pos x="542" y="226"/>
                </a:cxn>
                <a:cxn ang="0">
                  <a:pos x="630" y="260"/>
                </a:cxn>
                <a:cxn ang="0">
                  <a:pos x="622" y="232"/>
                </a:cxn>
                <a:cxn ang="0">
                  <a:pos x="626" y="150"/>
                </a:cxn>
                <a:cxn ang="0">
                  <a:pos x="686" y="160"/>
                </a:cxn>
                <a:cxn ang="0">
                  <a:pos x="704" y="300"/>
                </a:cxn>
                <a:cxn ang="0">
                  <a:pos x="756" y="244"/>
                </a:cxn>
                <a:cxn ang="0">
                  <a:pos x="716" y="138"/>
                </a:cxn>
                <a:cxn ang="0">
                  <a:pos x="752" y="174"/>
                </a:cxn>
                <a:cxn ang="0">
                  <a:pos x="832" y="166"/>
                </a:cxn>
                <a:cxn ang="0">
                  <a:pos x="854" y="120"/>
                </a:cxn>
                <a:cxn ang="0">
                  <a:pos x="936" y="52"/>
                </a:cxn>
                <a:cxn ang="0">
                  <a:pos x="1050" y="8"/>
                </a:cxn>
                <a:cxn ang="0">
                  <a:pos x="1134" y="32"/>
                </a:cxn>
                <a:cxn ang="0">
                  <a:pos x="1176" y="102"/>
                </a:cxn>
                <a:cxn ang="0">
                  <a:pos x="1294" y="114"/>
                </a:cxn>
                <a:cxn ang="0">
                  <a:pos x="1400" y="116"/>
                </a:cxn>
                <a:cxn ang="0">
                  <a:pos x="1526" y="180"/>
                </a:cxn>
                <a:cxn ang="0">
                  <a:pos x="1618" y="138"/>
                </a:cxn>
                <a:cxn ang="0">
                  <a:pos x="1776" y="188"/>
                </a:cxn>
                <a:cxn ang="0">
                  <a:pos x="1928" y="226"/>
                </a:cxn>
                <a:cxn ang="0">
                  <a:pos x="2042" y="216"/>
                </a:cxn>
                <a:cxn ang="0">
                  <a:pos x="2184" y="242"/>
                </a:cxn>
                <a:cxn ang="0">
                  <a:pos x="2278" y="292"/>
                </a:cxn>
                <a:cxn ang="0">
                  <a:pos x="2224" y="346"/>
                </a:cxn>
                <a:cxn ang="0">
                  <a:pos x="2194" y="420"/>
                </a:cxn>
                <a:cxn ang="0">
                  <a:pos x="2064" y="472"/>
                </a:cxn>
                <a:cxn ang="0">
                  <a:pos x="2058" y="582"/>
                </a:cxn>
                <a:cxn ang="0">
                  <a:pos x="1962" y="562"/>
                </a:cxn>
                <a:cxn ang="0">
                  <a:pos x="2026" y="400"/>
                </a:cxn>
                <a:cxn ang="0">
                  <a:pos x="1930" y="442"/>
                </a:cxn>
                <a:cxn ang="0">
                  <a:pos x="1898" y="502"/>
                </a:cxn>
                <a:cxn ang="0">
                  <a:pos x="1800" y="490"/>
                </a:cxn>
                <a:cxn ang="0">
                  <a:pos x="1704" y="606"/>
                </a:cxn>
                <a:cxn ang="0">
                  <a:pos x="1752" y="824"/>
                </a:cxn>
                <a:cxn ang="0">
                  <a:pos x="528" y="1028"/>
                </a:cxn>
                <a:cxn ang="0">
                  <a:pos x="516" y="884"/>
                </a:cxn>
                <a:cxn ang="0">
                  <a:pos x="466" y="844"/>
                </a:cxn>
                <a:cxn ang="0">
                  <a:pos x="404" y="830"/>
                </a:cxn>
                <a:cxn ang="0">
                  <a:pos x="348" y="890"/>
                </a:cxn>
                <a:cxn ang="0">
                  <a:pos x="240" y="818"/>
                </a:cxn>
                <a:cxn ang="0">
                  <a:pos x="10" y="752"/>
                </a:cxn>
                <a:cxn ang="0">
                  <a:pos x="36" y="504"/>
                </a:cxn>
                <a:cxn ang="0">
                  <a:pos x="126" y="474"/>
                </a:cxn>
                <a:cxn ang="0">
                  <a:pos x="130" y="236"/>
                </a:cxn>
              </a:cxnLst>
              <a:rect l="0" t="0" r="r" b="b"/>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4" name="Freeform 117"/>
            <p:cNvSpPr>
              <a:spLocks/>
            </p:cNvSpPr>
            <p:nvPr/>
          </p:nvSpPr>
          <p:spPr bwMode="ltGray">
            <a:xfrm>
              <a:off x="4477852" y="3363008"/>
              <a:ext cx="222892" cy="289174"/>
            </a:xfrm>
            <a:custGeom>
              <a:avLst/>
              <a:gdLst/>
              <a:ahLst/>
              <a:cxnLst>
                <a:cxn ang="0">
                  <a:pos x="36" y="20"/>
                </a:cxn>
                <a:cxn ang="0">
                  <a:pos x="48" y="14"/>
                </a:cxn>
                <a:cxn ang="0">
                  <a:pos x="96" y="0"/>
                </a:cxn>
                <a:cxn ang="0">
                  <a:pos x="106" y="4"/>
                </a:cxn>
                <a:cxn ang="0">
                  <a:pos x="112" y="10"/>
                </a:cxn>
                <a:cxn ang="0">
                  <a:pos x="116" y="16"/>
                </a:cxn>
                <a:cxn ang="0">
                  <a:pos x="122" y="22"/>
                </a:cxn>
                <a:cxn ang="0">
                  <a:pos x="122" y="26"/>
                </a:cxn>
                <a:cxn ang="0">
                  <a:pos x="120" y="30"/>
                </a:cxn>
                <a:cxn ang="0">
                  <a:pos x="118" y="34"/>
                </a:cxn>
                <a:cxn ang="0">
                  <a:pos x="150" y="44"/>
                </a:cxn>
                <a:cxn ang="0">
                  <a:pos x="154" y="60"/>
                </a:cxn>
                <a:cxn ang="0">
                  <a:pos x="142" y="70"/>
                </a:cxn>
                <a:cxn ang="0">
                  <a:pos x="114" y="68"/>
                </a:cxn>
                <a:cxn ang="0">
                  <a:pos x="100" y="66"/>
                </a:cxn>
                <a:cxn ang="0">
                  <a:pos x="92" y="68"/>
                </a:cxn>
                <a:cxn ang="0">
                  <a:pos x="86" y="90"/>
                </a:cxn>
                <a:cxn ang="0">
                  <a:pos x="76" y="94"/>
                </a:cxn>
                <a:cxn ang="0">
                  <a:pos x="76" y="100"/>
                </a:cxn>
                <a:cxn ang="0">
                  <a:pos x="64" y="98"/>
                </a:cxn>
                <a:cxn ang="0">
                  <a:pos x="58" y="96"/>
                </a:cxn>
                <a:cxn ang="0">
                  <a:pos x="50" y="92"/>
                </a:cxn>
                <a:cxn ang="0">
                  <a:pos x="48" y="98"/>
                </a:cxn>
                <a:cxn ang="0">
                  <a:pos x="54" y="102"/>
                </a:cxn>
                <a:cxn ang="0">
                  <a:pos x="54" y="112"/>
                </a:cxn>
                <a:cxn ang="0">
                  <a:pos x="54" y="116"/>
                </a:cxn>
                <a:cxn ang="0">
                  <a:pos x="54" y="120"/>
                </a:cxn>
                <a:cxn ang="0">
                  <a:pos x="60" y="122"/>
                </a:cxn>
                <a:cxn ang="0">
                  <a:pos x="62" y="130"/>
                </a:cxn>
                <a:cxn ang="0">
                  <a:pos x="58" y="136"/>
                </a:cxn>
                <a:cxn ang="0">
                  <a:pos x="52" y="140"/>
                </a:cxn>
                <a:cxn ang="0">
                  <a:pos x="54" y="150"/>
                </a:cxn>
                <a:cxn ang="0">
                  <a:pos x="48" y="160"/>
                </a:cxn>
                <a:cxn ang="0">
                  <a:pos x="50" y="166"/>
                </a:cxn>
                <a:cxn ang="0">
                  <a:pos x="56" y="170"/>
                </a:cxn>
                <a:cxn ang="0">
                  <a:pos x="46" y="170"/>
                </a:cxn>
                <a:cxn ang="0">
                  <a:pos x="36" y="166"/>
                </a:cxn>
                <a:cxn ang="0">
                  <a:pos x="32" y="154"/>
                </a:cxn>
                <a:cxn ang="0">
                  <a:pos x="22" y="142"/>
                </a:cxn>
                <a:cxn ang="0">
                  <a:pos x="12" y="124"/>
                </a:cxn>
                <a:cxn ang="0">
                  <a:pos x="6" y="108"/>
                </a:cxn>
                <a:cxn ang="0">
                  <a:pos x="0" y="104"/>
                </a:cxn>
                <a:cxn ang="0">
                  <a:pos x="4" y="94"/>
                </a:cxn>
                <a:cxn ang="0">
                  <a:pos x="8" y="88"/>
                </a:cxn>
                <a:cxn ang="0">
                  <a:pos x="10" y="82"/>
                </a:cxn>
                <a:cxn ang="0">
                  <a:pos x="16" y="76"/>
                </a:cxn>
                <a:cxn ang="0">
                  <a:pos x="22" y="68"/>
                </a:cxn>
                <a:cxn ang="0">
                  <a:pos x="32" y="24"/>
                </a:cxn>
                <a:cxn ang="0">
                  <a:pos x="36" y="20"/>
                </a:cxn>
              </a:cxnLst>
              <a:rect l="0" t="0" r="r" b="b"/>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5" name="Freeform 118"/>
            <p:cNvSpPr>
              <a:spLocks/>
            </p:cNvSpPr>
            <p:nvPr/>
          </p:nvSpPr>
          <p:spPr bwMode="ltGray">
            <a:xfrm>
              <a:off x="4388117" y="3214714"/>
              <a:ext cx="292365" cy="191299"/>
            </a:xfrm>
            <a:custGeom>
              <a:avLst/>
              <a:gdLst/>
              <a:ahLst/>
              <a:cxnLst>
                <a:cxn ang="0">
                  <a:pos x="6" y="36"/>
                </a:cxn>
                <a:cxn ang="0">
                  <a:pos x="78" y="0"/>
                </a:cxn>
                <a:cxn ang="0">
                  <a:pos x="92" y="8"/>
                </a:cxn>
                <a:cxn ang="0">
                  <a:pos x="100" y="12"/>
                </a:cxn>
                <a:cxn ang="0">
                  <a:pos x="114" y="10"/>
                </a:cxn>
                <a:cxn ang="0">
                  <a:pos x="132" y="22"/>
                </a:cxn>
                <a:cxn ang="0">
                  <a:pos x="146" y="10"/>
                </a:cxn>
                <a:cxn ang="0">
                  <a:pos x="158" y="4"/>
                </a:cxn>
                <a:cxn ang="0">
                  <a:pos x="164" y="12"/>
                </a:cxn>
                <a:cxn ang="0">
                  <a:pos x="174" y="22"/>
                </a:cxn>
                <a:cxn ang="0">
                  <a:pos x="180" y="34"/>
                </a:cxn>
                <a:cxn ang="0">
                  <a:pos x="180" y="48"/>
                </a:cxn>
                <a:cxn ang="0">
                  <a:pos x="186" y="62"/>
                </a:cxn>
                <a:cxn ang="0">
                  <a:pos x="202" y="70"/>
                </a:cxn>
                <a:cxn ang="0">
                  <a:pos x="200" y="88"/>
                </a:cxn>
                <a:cxn ang="0">
                  <a:pos x="190" y="88"/>
                </a:cxn>
                <a:cxn ang="0">
                  <a:pos x="184" y="108"/>
                </a:cxn>
                <a:cxn ang="0">
                  <a:pos x="172" y="110"/>
                </a:cxn>
                <a:cxn ang="0">
                  <a:pos x="164" y="100"/>
                </a:cxn>
                <a:cxn ang="0">
                  <a:pos x="152" y="98"/>
                </a:cxn>
                <a:cxn ang="0">
                  <a:pos x="138" y="106"/>
                </a:cxn>
                <a:cxn ang="0">
                  <a:pos x="122" y="110"/>
                </a:cxn>
                <a:cxn ang="0">
                  <a:pos x="100" y="112"/>
                </a:cxn>
                <a:cxn ang="0">
                  <a:pos x="96" y="96"/>
                </a:cxn>
                <a:cxn ang="0">
                  <a:pos x="86" y="86"/>
                </a:cxn>
                <a:cxn ang="0">
                  <a:pos x="78" y="78"/>
                </a:cxn>
                <a:cxn ang="0">
                  <a:pos x="72" y="70"/>
                </a:cxn>
                <a:cxn ang="0">
                  <a:pos x="68" y="62"/>
                </a:cxn>
                <a:cxn ang="0">
                  <a:pos x="66" y="54"/>
                </a:cxn>
                <a:cxn ang="0">
                  <a:pos x="56" y="54"/>
                </a:cxn>
                <a:cxn ang="0">
                  <a:pos x="50" y="62"/>
                </a:cxn>
                <a:cxn ang="0">
                  <a:pos x="28" y="62"/>
                </a:cxn>
                <a:cxn ang="0">
                  <a:pos x="10" y="56"/>
                </a:cxn>
                <a:cxn ang="0">
                  <a:pos x="0" y="42"/>
                </a:cxn>
              </a:cxnLst>
              <a:rect l="0" t="0" r="r" b="b"/>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6" name="Freeform 119"/>
            <p:cNvSpPr>
              <a:spLocks/>
            </p:cNvSpPr>
            <p:nvPr/>
          </p:nvSpPr>
          <p:spPr bwMode="ltGray">
            <a:xfrm>
              <a:off x="4292592" y="3116841"/>
              <a:ext cx="231576" cy="149777"/>
            </a:xfrm>
            <a:custGeom>
              <a:avLst/>
              <a:gdLst/>
              <a:ahLst/>
              <a:cxnLst>
                <a:cxn ang="0">
                  <a:pos x="64" y="4"/>
                </a:cxn>
                <a:cxn ang="0">
                  <a:pos x="72" y="10"/>
                </a:cxn>
                <a:cxn ang="0">
                  <a:pos x="126" y="38"/>
                </a:cxn>
                <a:cxn ang="0">
                  <a:pos x="132" y="38"/>
                </a:cxn>
                <a:cxn ang="0">
                  <a:pos x="138" y="36"/>
                </a:cxn>
                <a:cxn ang="0">
                  <a:pos x="142" y="36"/>
                </a:cxn>
                <a:cxn ang="0">
                  <a:pos x="146" y="38"/>
                </a:cxn>
                <a:cxn ang="0">
                  <a:pos x="150" y="38"/>
                </a:cxn>
                <a:cxn ang="0">
                  <a:pos x="150" y="42"/>
                </a:cxn>
                <a:cxn ang="0">
                  <a:pos x="154" y="44"/>
                </a:cxn>
                <a:cxn ang="0">
                  <a:pos x="156" y="50"/>
                </a:cxn>
                <a:cxn ang="0">
                  <a:pos x="160" y="54"/>
                </a:cxn>
                <a:cxn ang="0">
                  <a:pos x="160" y="58"/>
                </a:cxn>
                <a:cxn ang="0">
                  <a:pos x="160" y="64"/>
                </a:cxn>
                <a:cxn ang="0">
                  <a:pos x="158" y="70"/>
                </a:cxn>
                <a:cxn ang="0">
                  <a:pos x="152" y="70"/>
                </a:cxn>
                <a:cxn ang="0">
                  <a:pos x="144" y="64"/>
                </a:cxn>
                <a:cxn ang="0">
                  <a:pos x="138" y="62"/>
                </a:cxn>
                <a:cxn ang="0">
                  <a:pos x="134" y="66"/>
                </a:cxn>
                <a:cxn ang="0">
                  <a:pos x="126" y="70"/>
                </a:cxn>
                <a:cxn ang="0">
                  <a:pos x="104" y="74"/>
                </a:cxn>
                <a:cxn ang="0">
                  <a:pos x="104" y="78"/>
                </a:cxn>
                <a:cxn ang="0">
                  <a:pos x="104" y="80"/>
                </a:cxn>
                <a:cxn ang="0">
                  <a:pos x="100" y="82"/>
                </a:cxn>
                <a:cxn ang="0">
                  <a:pos x="98" y="84"/>
                </a:cxn>
                <a:cxn ang="0">
                  <a:pos x="94" y="86"/>
                </a:cxn>
                <a:cxn ang="0">
                  <a:pos x="92" y="86"/>
                </a:cxn>
                <a:cxn ang="0">
                  <a:pos x="90" y="86"/>
                </a:cxn>
                <a:cxn ang="0">
                  <a:pos x="76" y="88"/>
                </a:cxn>
                <a:cxn ang="0">
                  <a:pos x="64" y="86"/>
                </a:cxn>
                <a:cxn ang="0">
                  <a:pos x="44" y="84"/>
                </a:cxn>
                <a:cxn ang="0">
                  <a:pos x="22" y="74"/>
                </a:cxn>
                <a:cxn ang="0">
                  <a:pos x="0" y="48"/>
                </a:cxn>
                <a:cxn ang="0">
                  <a:pos x="0" y="26"/>
                </a:cxn>
                <a:cxn ang="0">
                  <a:pos x="22" y="8"/>
                </a:cxn>
                <a:cxn ang="0">
                  <a:pos x="46" y="0"/>
                </a:cxn>
                <a:cxn ang="0">
                  <a:pos x="64" y="4"/>
                </a:cxn>
              </a:cxnLst>
              <a:rect l="0" t="0" r="r" b="b"/>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7" name="Freeform 120"/>
            <p:cNvSpPr>
              <a:spLocks/>
            </p:cNvSpPr>
            <p:nvPr/>
          </p:nvSpPr>
          <p:spPr bwMode="ltGray">
            <a:xfrm>
              <a:off x="4330223" y="2980410"/>
              <a:ext cx="224339" cy="228373"/>
            </a:xfrm>
            <a:custGeom>
              <a:avLst/>
              <a:gdLst/>
              <a:ahLst/>
              <a:cxnLst>
                <a:cxn ang="0">
                  <a:pos x="8" y="26"/>
                </a:cxn>
                <a:cxn ang="0">
                  <a:pos x="20" y="16"/>
                </a:cxn>
                <a:cxn ang="0">
                  <a:pos x="26" y="14"/>
                </a:cxn>
                <a:cxn ang="0">
                  <a:pos x="62" y="0"/>
                </a:cxn>
                <a:cxn ang="0">
                  <a:pos x="70" y="6"/>
                </a:cxn>
                <a:cxn ang="0">
                  <a:pos x="74" y="10"/>
                </a:cxn>
                <a:cxn ang="0">
                  <a:pos x="78" y="14"/>
                </a:cxn>
                <a:cxn ang="0">
                  <a:pos x="82" y="14"/>
                </a:cxn>
                <a:cxn ang="0">
                  <a:pos x="86" y="12"/>
                </a:cxn>
                <a:cxn ang="0">
                  <a:pos x="94" y="10"/>
                </a:cxn>
                <a:cxn ang="0">
                  <a:pos x="100" y="8"/>
                </a:cxn>
                <a:cxn ang="0">
                  <a:pos x="106" y="8"/>
                </a:cxn>
                <a:cxn ang="0">
                  <a:pos x="114" y="8"/>
                </a:cxn>
                <a:cxn ang="0">
                  <a:pos x="124" y="8"/>
                </a:cxn>
                <a:cxn ang="0">
                  <a:pos x="132" y="8"/>
                </a:cxn>
                <a:cxn ang="0">
                  <a:pos x="140" y="8"/>
                </a:cxn>
                <a:cxn ang="0">
                  <a:pos x="142" y="18"/>
                </a:cxn>
                <a:cxn ang="0">
                  <a:pos x="148" y="28"/>
                </a:cxn>
                <a:cxn ang="0">
                  <a:pos x="150" y="38"/>
                </a:cxn>
                <a:cxn ang="0">
                  <a:pos x="148" y="52"/>
                </a:cxn>
                <a:cxn ang="0">
                  <a:pos x="144" y="58"/>
                </a:cxn>
                <a:cxn ang="0">
                  <a:pos x="146" y="66"/>
                </a:cxn>
                <a:cxn ang="0">
                  <a:pos x="150" y="72"/>
                </a:cxn>
                <a:cxn ang="0">
                  <a:pos x="152" y="82"/>
                </a:cxn>
                <a:cxn ang="0">
                  <a:pos x="154" y="90"/>
                </a:cxn>
                <a:cxn ang="0">
                  <a:pos x="150" y="100"/>
                </a:cxn>
                <a:cxn ang="0">
                  <a:pos x="140" y="102"/>
                </a:cxn>
                <a:cxn ang="0">
                  <a:pos x="136" y="110"/>
                </a:cxn>
                <a:cxn ang="0">
                  <a:pos x="134" y="118"/>
                </a:cxn>
                <a:cxn ang="0">
                  <a:pos x="134" y="128"/>
                </a:cxn>
                <a:cxn ang="0">
                  <a:pos x="132" y="134"/>
                </a:cxn>
                <a:cxn ang="0">
                  <a:pos x="122" y="128"/>
                </a:cxn>
                <a:cxn ang="0">
                  <a:pos x="112" y="122"/>
                </a:cxn>
                <a:cxn ang="0">
                  <a:pos x="106" y="124"/>
                </a:cxn>
                <a:cxn ang="0">
                  <a:pos x="100" y="126"/>
                </a:cxn>
                <a:cxn ang="0">
                  <a:pos x="86" y="120"/>
                </a:cxn>
                <a:cxn ang="0">
                  <a:pos x="80" y="120"/>
                </a:cxn>
                <a:cxn ang="0">
                  <a:pos x="74" y="120"/>
                </a:cxn>
                <a:cxn ang="0">
                  <a:pos x="70" y="116"/>
                </a:cxn>
                <a:cxn ang="0">
                  <a:pos x="66" y="110"/>
                </a:cxn>
                <a:cxn ang="0">
                  <a:pos x="62" y="106"/>
                </a:cxn>
                <a:cxn ang="0">
                  <a:pos x="52" y="100"/>
                </a:cxn>
                <a:cxn ang="0">
                  <a:pos x="32" y="100"/>
                </a:cxn>
                <a:cxn ang="0">
                  <a:pos x="30" y="94"/>
                </a:cxn>
                <a:cxn ang="0">
                  <a:pos x="30" y="88"/>
                </a:cxn>
                <a:cxn ang="0">
                  <a:pos x="28" y="86"/>
                </a:cxn>
                <a:cxn ang="0">
                  <a:pos x="24" y="86"/>
                </a:cxn>
                <a:cxn ang="0">
                  <a:pos x="20" y="86"/>
                </a:cxn>
                <a:cxn ang="0">
                  <a:pos x="18" y="86"/>
                </a:cxn>
                <a:cxn ang="0">
                  <a:pos x="12" y="86"/>
                </a:cxn>
                <a:cxn ang="0">
                  <a:pos x="4" y="84"/>
                </a:cxn>
                <a:cxn ang="0">
                  <a:pos x="0" y="36"/>
                </a:cxn>
                <a:cxn ang="0">
                  <a:pos x="8" y="26"/>
                </a:cxn>
              </a:cxnLst>
              <a:rect l="0" t="0" r="r" b="b"/>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8" name="Freeform 121"/>
            <p:cNvSpPr>
              <a:spLocks/>
            </p:cNvSpPr>
            <p:nvPr/>
          </p:nvSpPr>
          <p:spPr bwMode="ltGray">
            <a:xfrm>
              <a:off x="3862729" y="2974478"/>
              <a:ext cx="60789" cy="65250"/>
            </a:xfrm>
            <a:custGeom>
              <a:avLst/>
              <a:gdLst/>
              <a:ahLst/>
              <a:cxnLst>
                <a:cxn ang="0">
                  <a:pos x="12" y="2"/>
                </a:cxn>
                <a:cxn ang="0">
                  <a:pos x="18" y="0"/>
                </a:cxn>
                <a:cxn ang="0">
                  <a:pos x="28" y="2"/>
                </a:cxn>
                <a:cxn ang="0">
                  <a:pos x="34" y="4"/>
                </a:cxn>
                <a:cxn ang="0">
                  <a:pos x="36" y="10"/>
                </a:cxn>
                <a:cxn ang="0">
                  <a:pos x="38" y="14"/>
                </a:cxn>
                <a:cxn ang="0">
                  <a:pos x="40" y="18"/>
                </a:cxn>
                <a:cxn ang="0">
                  <a:pos x="40" y="22"/>
                </a:cxn>
                <a:cxn ang="0">
                  <a:pos x="38" y="26"/>
                </a:cxn>
                <a:cxn ang="0">
                  <a:pos x="36" y="28"/>
                </a:cxn>
                <a:cxn ang="0">
                  <a:pos x="36" y="30"/>
                </a:cxn>
                <a:cxn ang="0">
                  <a:pos x="32" y="32"/>
                </a:cxn>
                <a:cxn ang="0">
                  <a:pos x="30" y="32"/>
                </a:cxn>
                <a:cxn ang="0">
                  <a:pos x="24" y="34"/>
                </a:cxn>
                <a:cxn ang="0">
                  <a:pos x="10" y="38"/>
                </a:cxn>
                <a:cxn ang="0">
                  <a:pos x="2" y="24"/>
                </a:cxn>
                <a:cxn ang="0">
                  <a:pos x="0" y="16"/>
                </a:cxn>
                <a:cxn ang="0">
                  <a:pos x="12" y="2"/>
                </a:cxn>
              </a:cxnLst>
              <a:rect l="0" t="0" r="r" b="b"/>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29" name="Freeform 122"/>
            <p:cNvSpPr>
              <a:spLocks/>
            </p:cNvSpPr>
            <p:nvPr/>
          </p:nvSpPr>
          <p:spPr bwMode="ltGray">
            <a:xfrm>
              <a:off x="3816414" y="2978927"/>
              <a:ext cx="83946" cy="134947"/>
            </a:xfrm>
            <a:custGeom>
              <a:avLst/>
              <a:gdLst/>
              <a:ahLst/>
              <a:cxnLst>
                <a:cxn ang="0">
                  <a:pos x="51" y="65"/>
                </a:cxn>
                <a:cxn ang="0">
                  <a:pos x="46" y="65"/>
                </a:cxn>
                <a:cxn ang="0">
                  <a:pos x="26" y="73"/>
                </a:cxn>
                <a:cxn ang="0">
                  <a:pos x="23" y="76"/>
                </a:cxn>
                <a:cxn ang="0">
                  <a:pos x="18" y="76"/>
                </a:cxn>
                <a:cxn ang="0">
                  <a:pos x="12" y="78"/>
                </a:cxn>
                <a:cxn ang="0">
                  <a:pos x="9" y="74"/>
                </a:cxn>
                <a:cxn ang="0">
                  <a:pos x="5" y="71"/>
                </a:cxn>
                <a:cxn ang="0">
                  <a:pos x="0" y="65"/>
                </a:cxn>
                <a:cxn ang="0">
                  <a:pos x="2" y="60"/>
                </a:cxn>
                <a:cxn ang="0">
                  <a:pos x="7" y="58"/>
                </a:cxn>
                <a:cxn ang="0">
                  <a:pos x="12" y="56"/>
                </a:cxn>
                <a:cxn ang="0">
                  <a:pos x="14" y="51"/>
                </a:cxn>
                <a:cxn ang="0">
                  <a:pos x="18" y="45"/>
                </a:cxn>
                <a:cxn ang="0">
                  <a:pos x="14" y="40"/>
                </a:cxn>
                <a:cxn ang="0">
                  <a:pos x="7" y="38"/>
                </a:cxn>
                <a:cxn ang="0">
                  <a:pos x="5" y="34"/>
                </a:cxn>
                <a:cxn ang="0">
                  <a:pos x="4" y="29"/>
                </a:cxn>
                <a:cxn ang="0">
                  <a:pos x="9" y="25"/>
                </a:cxn>
                <a:cxn ang="0">
                  <a:pos x="5" y="20"/>
                </a:cxn>
                <a:cxn ang="0">
                  <a:pos x="9" y="16"/>
                </a:cxn>
                <a:cxn ang="0">
                  <a:pos x="21" y="11"/>
                </a:cxn>
                <a:cxn ang="0">
                  <a:pos x="26" y="7"/>
                </a:cxn>
                <a:cxn ang="0">
                  <a:pos x="32" y="5"/>
                </a:cxn>
                <a:cxn ang="0">
                  <a:pos x="35" y="0"/>
                </a:cxn>
                <a:cxn ang="0">
                  <a:pos x="39" y="0"/>
                </a:cxn>
                <a:cxn ang="0">
                  <a:pos x="42" y="0"/>
                </a:cxn>
                <a:cxn ang="0">
                  <a:pos x="44" y="4"/>
                </a:cxn>
                <a:cxn ang="0">
                  <a:pos x="42" y="7"/>
                </a:cxn>
                <a:cxn ang="0">
                  <a:pos x="39" y="11"/>
                </a:cxn>
                <a:cxn ang="0">
                  <a:pos x="35" y="15"/>
                </a:cxn>
                <a:cxn ang="0">
                  <a:pos x="35" y="20"/>
                </a:cxn>
                <a:cxn ang="0">
                  <a:pos x="37" y="22"/>
                </a:cxn>
                <a:cxn ang="0">
                  <a:pos x="42" y="25"/>
                </a:cxn>
                <a:cxn ang="0">
                  <a:pos x="49" y="25"/>
                </a:cxn>
                <a:cxn ang="0">
                  <a:pos x="56" y="25"/>
                </a:cxn>
                <a:cxn ang="0">
                  <a:pos x="58" y="33"/>
                </a:cxn>
                <a:cxn ang="0">
                  <a:pos x="58" y="42"/>
                </a:cxn>
                <a:cxn ang="0">
                  <a:pos x="58" y="49"/>
                </a:cxn>
                <a:cxn ang="0">
                  <a:pos x="56" y="56"/>
                </a:cxn>
                <a:cxn ang="0">
                  <a:pos x="54" y="62"/>
                </a:cxn>
                <a:cxn ang="0">
                  <a:pos x="51" y="65"/>
                </a:cxn>
              </a:cxnLst>
              <a:rect l="0" t="0" r="r" b="b"/>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0" name="Freeform 123"/>
            <p:cNvSpPr>
              <a:spLocks/>
            </p:cNvSpPr>
            <p:nvPr/>
          </p:nvSpPr>
          <p:spPr bwMode="ltGray">
            <a:xfrm>
              <a:off x="3814967" y="2977444"/>
              <a:ext cx="96972" cy="146811"/>
            </a:xfrm>
            <a:custGeom>
              <a:avLst/>
              <a:gdLst/>
              <a:ahLst/>
              <a:cxnLst>
                <a:cxn ang="0">
                  <a:pos x="58" y="72"/>
                </a:cxn>
                <a:cxn ang="0">
                  <a:pos x="52" y="72"/>
                </a:cxn>
                <a:cxn ang="0">
                  <a:pos x="30" y="80"/>
                </a:cxn>
                <a:cxn ang="0">
                  <a:pos x="26" y="84"/>
                </a:cxn>
                <a:cxn ang="0">
                  <a:pos x="20" y="84"/>
                </a:cxn>
                <a:cxn ang="0">
                  <a:pos x="14" y="86"/>
                </a:cxn>
                <a:cxn ang="0">
                  <a:pos x="10" y="82"/>
                </a:cxn>
                <a:cxn ang="0">
                  <a:pos x="6" y="78"/>
                </a:cxn>
                <a:cxn ang="0">
                  <a:pos x="0" y="72"/>
                </a:cxn>
                <a:cxn ang="0">
                  <a:pos x="2" y="66"/>
                </a:cxn>
                <a:cxn ang="0">
                  <a:pos x="8" y="64"/>
                </a:cxn>
                <a:cxn ang="0">
                  <a:pos x="14" y="62"/>
                </a:cxn>
                <a:cxn ang="0">
                  <a:pos x="16" y="56"/>
                </a:cxn>
                <a:cxn ang="0">
                  <a:pos x="20" y="50"/>
                </a:cxn>
                <a:cxn ang="0">
                  <a:pos x="16" y="44"/>
                </a:cxn>
                <a:cxn ang="0">
                  <a:pos x="8" y="42"/>
                </a:cxn>
                <a:cxn ang="0">
                  <a:pos x="6" y="38"/>
                </a:cxn>
                <a:cxn ang="0">
                  <a:pos x="4" y="32"/>
                </a:cxn>
                <a:cxn ang="0">
                  <a:pos x="10" y="28"/>
                </a:cxn>
                <a:cxn ang="0">
                  <a:pos x="6" y="22"/>
                </a:cxn>
                <a:cxn ang="0">
                  <a:pos x="10" y="18"/>
                </a:cxn>
                <a:cxn ang="0">
                  <a:pos x="24" y="12"/>
                </a:cxn>
                <a:cxn ang="0">
                  <a:pos x="30" y="8"/>
                </a:cxn>
                <a:cxn ang="0">
                  <a:pos x="36" y="6"/>
                </a:cxn>
                <a:cxn ang="0">
                  <a:pos x="40" y="0"/>
                </a:cxn>
                <a:cxn ang="0">
                  <a:pos x="44" y="0"/>
                </a:cxn>
                <a:cxn ang="0">
                  <a:pos x="48" y="0"/>
                </a:cxn>
                <a:cxn ang="0">
                  <a:pos x="50" y="4"/>
                </a:cxn>
                <a:cxn ang="0">
                  <a:pos x="48" y="8"/>
                </a:cxn>
                <a:cxn ang="0">
                  <a:pos x="44" y="12"/>
                </a:cxn>
                <a:cxn ang="0">
                  <a:pos x="40" y="16"/>
                </a:cxn>
                <a:cxn ang="0">
                  <a:pos x="40" y="22"/>
                </a:cxn>
                <a:cxn ang="0">
                  <a:pos x="42" y="24"/>
                </a:cxn>
                <a:cxn ang="0">
                  <a:pos x="48" y="28"/>
                </a:cxn>
                <a:cxn ang="0">
                  <a:pos x="56" y="28"/>
                </a:cxn>
                <a:cxn ang="0">
                  <a:pos x="64" y="28"/>
                </a:cxn>
                <a:cxn ang="0">
                  <a:pos x="66" y="36"/>
                </a:cxn>
                <a:cxn ang="0">
                  <a:pos x="66" y="46"/>
                </a:cxn>
                <a:cxn ang="0">
                  <a:pos x="66" y="54"/>
                </a:cxn>
                <a:cxn ang="0">
                  <a:pos x="64" y="62"/>
                </a:cxn>
                <a:cxn ang="0">
                  <a:pos x="62" y="68"/>
                </a:cxn>
                <a:cxn ang="0">
                  <a:pos x="58" y="72"/>
                </a:cxn>
              </a:cxnLst>
              <a:rect l="0" t="0" r="r" b="b"/>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1" name="Freeform 124"/>
            <p:cNvSpPr>
              <a:spLocks/>
            </p:cNvSpPr>
            <p:nvPr/>
          </p:nvSpPr>
          <p:spPr bwMode="ltGray">
            <a:xfrm>
              <a:off x="3995886" y="2750555"/>
              <a:ext cx="18816" cy="41522"/>
            </a:xfrm>
            <a:custGeom>
              <a:avLst/>
              <a:gdLst/>
              <a:ahLst/>
              <a:cxnLst>
                <a:cxn ang="0">
                  <a:pos x="4" y="20"/>
                </a:cxn>
                <a:cxn ang="0">
                  <a:pos x="0" y="14"/>
                </a:cxn>
                <a:cxn ang="0">
                  <a:pos x="10" y="0"/>
                </a:cxn>
                <a:cxn ang="0">
                  <a:pos x="12" y="16"/>
                </a:cxn>
                <a:cxn ang="0">
                  <a:pos x="12" y="24"/>
                </a:cxn>
                <a:cxn ang="0">
                  <a:pos x="4" y="20"/>
                </a:cxn>
              </a:cxnLst>
              <a:rect l="0" t="0" r="r" b="b"/>
              <a:pathLst>
                <a:path w="13" h="25">
                  <a:moveTo>
                    <a:pt x="4" y="20"/>
                  </a:moveTo>
                  <a:lnTo>
                    <a:pt x="0" y="14"/>
                  </a:lnTo>
                  <a:lnTo>
                    <a:pt x="10" y="0"/>
                  </a:lnTo>
                  <a:lnTo>
                    <a:pt x="12" y="16"/>
                  </a:lnTo>
                  <a:lnTo>
                    <a:pt x="12" y="24"/>
                  </a:lnTo>
                  <a:lnTo>
                    <a:pt x="4"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2" name="Freeform 125"/>
            <p:cNvSpPr>
              <a:spLocks/>
            </p:cNvSpPr>
            <p:nvPr/>
          </p:nvSpPr>
          <p:spPr bwMode="ltGray">
            <a:xfrm>
              <a:off x="3829441" y="3440121"/>
              <a:ext cx="112893" cy="198714"/>
            </a:xfrm>
            <a:custGeom>
              <a:avLst/>
              <a:gdLst/>
              <a:ahLst/>
              <a:cxnLst>
                <a:cxn ang="0">
                  <a:pos x="10" y="6"/>
                </a:cxn>
                <a:cxn ang="0">
                  <a:pos x="10" y="14"/>
                </a:cxn>
                <a:cxn ang="0">
                  <a:pos x="8" y="50"/>
                </a:cxn>
                <a:cxn ang="0">
                  <a:pos x="10" y="56"/>
                </a:cxn>
                <a:cxn ang="0">
                  <a:pos x="10" y="62"/>
                </a:cxn>
                <a:cxn ang="0">
                  <a:pos x="4" y="64"/>
                </a:cxn>
                <a:cxn ang="0">
                  <a:pos x="2" y="70"/>
                </a:cxn>
                <a:cxn ang="0">
                  <a:pos x="0" y="76"/>
                </a:cxn>
                <a:cxn ang="0">
                  <a:pos x="2" y="80"/>
                </a:cxn>
                <a:cxn ang="0">
                  <a:pos x="8" y="84"/>
                </a:cxn>
                <a:cxn ang="0">
                  <a:pos x="12" y="86"/>
                </a:cxn>
                <a:cxn ang="0">
                  <a:pos x="14" y="94"/>
                </a:cxn>
                <a:cxn ang="0">
                  <a:pos x="12" y="104"/>
                </a:cxn>
                <a:cxn ang="0">
                  <a:pos x="10" y="112"/>
                </a:cxn>
                <a:cxn ang="0">
                  <a:pos x="10" y="116"/>
                </a:cxn>
                <a:cxn ang="0">
                  <a:pos x="22" y="116"/>
                </a:cxn>
                <a:cxn ang="0">
                  <a:pos x="28" y="112"/>
                </a:cxn>
                <a:cxn ang="0">
                  <a:pos x="32" y="110"/>
                </a:cxn>
                <a:cxn ang="0">
                  <a:pos x="38" y="110"/>
                </a:cxn>
                <a:cxn ang="0">
                  <a:pos x="40" y="112"/>
                </a:cxn>
                <a:cxn ang="0">
                  <a:pos x="42" y="114"/>
                </a:cxn>
                <a:cxn ang="0">
                  <a:pos x="54" y="110"/>
                </a:cxn>
                <a:cxn ang="0">
                  <a:pos x="60" y="82"/>
                </a:cxn>
                <a:cxn ang="0">
                  <a:pos x="78" y="24"/>
                </a:cxn>
                <a:cxn ang="0">
                  <a:pos x="58" y="2"/>
                </a:cxn>
                <a:cxn ang="0">
                  <a:pos x="14" y="0"/>
                </a:cxn>
                <a:cxn ang="0">
                  <a:pos x="10" y="6"/>
                </a:cxn>
              </a:cxnLst>
              <a:rect l="0" t="0" r="r" b="b"/>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3" name="Freeform 126"/>
            <p:cNvSpPr>
              <a:spLocks/>
            </p:cNvSpPr>
            <p:nvPr/>
          </p:nvSpPr>
          <p:spPr bwMode="ltGray">
            <a:xfrm>
              <a:off x="3832336" y="3397116"/>
              <a:ext cx="285127" cy="268412"/>
            </a:xfrm>
            <a:custGeom>
              <a:avLst/>
              <a:gdLst/>
              <a:ahLst/>
              <a:cxnLst>
                <a:cxn ang="0">
                  <a:pos x="190" y="26"/>
                </a:cxn>
                <a:cxn ang="0">
                  <a:pos x="184" y="46"/>
                </a:cxn>
                <a:cxn ang="0">
                  <a:pos x="178" y="50"/>
                </a:cxn>
                <a:cxn ang="0">
                  <a:pos x="170" y="52"/>
                </a:cxn>
                <a:cxn ang="0">
                  <a:pos x="164" y="62"/>
                </a:cxn>
                <a:cxn ang="0">
                  <a:pos x="158" y="66"/>
                </a:cxn>
                <a:cxn ang="0">
                  <a:pos x="154" y="74"/>
                </a:cxn>
                <a:cxn ang="0">
                  <a:pos x="146" y="76"/>
                </a:cxn>
                <a:cxn ang="0">
                  <a:pos x="140" y="86"/>
                </a:cxn>
                <a:cxn ang="0">
                  <a:pos x="140" y="96"/>
                </a:cxn>
                <a:cxn ang="0">
                  <a:pos x="146" y="104"/>
                </a:cxn>
                <a:cxn ang="0">
                  <a:pos x="142" y="110"/>
                </a:cxn>
                <a:cxn ang="0">
                  <a:pos x="134" y="118"/>
                </a:cxn>
                <a:cxn ang="0">
                  <a:pos x="134" y="128"/>
                </a:cxn>
                <a:cxn ang="0">
                  <a:pos x="122" y="128"/>
                </a:cxn>
                <a:cxn ang="0">
                  <a:pos x="114" y="138"/>
                </a:cxn>
                <a:cxn ang="0">
                  <a:pos x="102" y="146"/>
                </a:cxn>
                <a:cxn ang="0">
                  <a:pos x="86" y="144"/>
                </a:cxn>
                <a:cxn ang="0">
                  <a:pos x="70" y="146"/>
                </a:cxn>
                <a:cxn ang="0">
                  <a:pos x="64" y="154"/>
                </a:cxn>
                <a:cxn ang="0">
                  <a:pos x="52" y="156"/>
                </a:cxn>
                <a:cxn ang="0">
                  <a:pos x="44" y="144"/>
                </a:cxn>
                <a:cxn ang="0">
                  <a:pos x="38" y="108"/>
                </a:cxn>
                <a:cxn ang="0">
                  <a:pos x="36" y="96"/>
                </a:cxn>
                <a:cxn ang="0">
                  <a:pos x="36" y="88"/>
                </a:cxn>
                <a:cxn ang="0">
                  <a:pos x="44" y="82"/>
                </a:cxn>
                <a:cxn ang="0">
                  <a:pos x="42" y="68"/>
                </a:cxn>
                <a:cxn ang="0">
                  <a:pos x="46" y="62"/>
                </a:cxn>
                <a:cxn ang="0">
                  <a:pos x="48" y="42"/>
                </a:cxn>
                <a:cxn ang="0">
                  <a:pos x="38" y="36"/>
                </a:cxn>
                <a:cxn ang="0">
                  <a:pos x="34" y="40"/>
                </a:cxn>
                <a:cxn ang="0">
                  <a:pos x="22" y="40"/>
                </a:cxn>
                <a:cxn ang="0">
                  <a:pos x="12" y="36"/>
                </a:cxn>
                <a:cxn ang="0">
                  <a:pos x="6" y="26"/>
                </a:cxn>
                <a:cxn ang="0">
                  <a:pos x="2" y="12"/>
                </a:cxn>
                <a:cxn ang="0">
                  <a:pos x="16" y="6"/>
                </a:cxn>
                <a:cxn ang="0">
                  <a:pos x="26" y="0"/>
                </a:cxn>
                <a:cxn ang="0">
                  <a:pos x="64" y="2"/>
                </a:cxn>
                <a:cxn ang="0">
                  <a:pos x="92" y="6"/>
                </a:cxn>
                <a:cxn ang="0">
                  <a:pos x="118" y="6"/>
                </a:cxn>
                <a:cxn ang="0">
                  <a:pos x="178" y="24"/>
                </a:cxn>
              </a:cxnLst>
              <a:rect l="0" t="0" r="r" b="b"/>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4" name="Freeform 127"/>
            <p:cNvSpPr>
              <a:spLocks/>
            </p:cNvSpPr>
            <p:nvPr/>
          </p:nvSpPr>
          <p:spPr bwMode="ltGray">
            <a:xfrm>
              <a:off x="4237593" y="3207300"/>
              <a:ext cx="189602" cy="102323"/>
            </a:xfrm>
            <a:custGeom>
              <a:avLst/>
              <a:gdLst/>
              <a:ahLst/>
              <a:cxnLst>
                <a:cxn ang="0">
                  <a:pos x="130" y="32"/>
                </a:cxn>
                <a:cxn ang="0">
                  <a:pos x="124" y="38"/>
                </a:cxn>
                <a:cxn ang="0">
                  <a:pos x="116" y="44"/>
                </a:cxn>
                <a:cxn ang="0">
                  <a:pos x="108" y="48"/>
                </a:cxn>
                <a:cxn ang="0">
                  <a:pos x="102" y="50"/>
                </a:cxn>
                <a:cxn ang="0">
                  <a:pos x="92" y="50"/>
                </a:cxn>
                <a:cxn ang="0">
                  <a:pos x="82" y="52"/>
                </a:cxn>
                <a:cxn ang="0">
                  <a:pos x="70" y="52"/>
                </a:cxn>
                <a:cxn ang="0">
                  <a:pos x="58" y="54"/>
                </a:cxn>
                <a:cxn ang="0">
                  <a:pos x="50" y="56"/>
                </a:cxn>
                <a:cxn ang="0">
                  <a:pos x="10" y="60"/>
                </a:cxn>
                <a:cxn ang="0">
                  <a:pos x="0" y="52"/>
                </a:cxn>
                <a:cxn ang="0">
                  <a:pos x="0" y="38"/>
                </a:cxn>
                <a:cxn ang="0">
                  <a:pos x="4" y="32"/>
                </a:cxn>
                <a:cxn ang="0">
                  <a:pos x="34" y="32"/>
                </a:cxn>
                <a:cxn ang="0">
                  <a:pos x="40" y="32"/>
                </a:cxn>
                <a:cxn ang="0">
                  <a:pos x="54" y="30"/>
                </a:cxn>
                <a:cxn ang="0">
                  <a:pos x="60" y="24"/>
                </a:cxn>
                <a:cxn ang="0">
                  <a:pos x="66" y="18"/>
                </a:cxn>
                <a:cxn ang="0">
                  <a:pos x="66" y="14"/>
                </a:cxn>
                <a:cxn ang="0">
                  <a:pos x="70" y="12"/>
                </a:cxn>
                <a:cxn ang="0">
                  <a:pos x="76" y="10"/>
                </a:cxn>
                <a:cxn ang="0">
                  <a:pos x="82" y="12"/>
                </a:cxn>
                <a:cxn ang="0">
                  <a:pos x="84" y="14"/>
                </a:cxn>
                <a:cxn ang="0">
                  <a:pos x="88" y="10"/>
                </a:cxn>
                <a:cxn ang="0">
                  <a:pos x="88" y="2"/>
                </a:cxn>
                <a:cxn ang="0">
                  <a:pos x="94" y="0"/>
                </a:cxn>
                <a:cxn ang="0">
                  <a:pos x="102" y="2"/>
                </a:cxn>
                <a:cxn ang="0">
                  <a:pos x="114" y="4"/>
                </a:cxn>
                <a:cxn ang="0">
                  <a:pos x="114" y="12"/>
                </a:cxn>
                <a:cxn ang="0">
                  <a:pos x="114" y="14"/>
                </a:cxn>
                <a:cxn ang="0">
                  <a:pos x="118" y="20"/>
                </a:cxn>
                <a:cxn ang="0">
                  <a:pos x="124" y="24"/>
                </a:cxn>
                <a:cxn ang="0">
                  <a:pos x="128" y="26"/>
                </a:cxn>
                <a:cxn ang="0">
                  <a:pos x="130" y="32"/>
                </a:cxn>
              </a:cxnLst>
              <a:rect l="0" t="0" r="r" b="b"/>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5" name="Freeform 128"/>
            <p:cNvSpPr>
              <a:spLocks/>
            </p:cNvSpPr>
            <p:nvPr/>
          </p:nvSpPr>
          <p:spPr bwMode="ltGray">
            <a:xfrm>
              <a:off x="4157988" y="2992273"/>
              <a:ext cx="191050" cy="275827"/>
            </a:xfrm>
            <a:custGeom>
              <a:avLst/>
              <a:gdLst/>
              <a:ahLst/>
              <a:cxnLst>
                <a:cxn ang="0">
                  <a:pos x="60" y="4"/>
                </a:cxn>
                <a:cxn ang="0">
                  <a:pos x="64" y="6"/>
                </a:cxn>
                <a:cxn ang="0">
                  <a:pos x="68" y="8"/>
                </a:cxn>
                <a:cxn ang="0">
                  <a:pos x="70" y="11"/>
                </a:cxn>
                <a:cxn ang="0">
                  <a:pos x="74" y="13"/>
                </a:cxn>
                <a:cxn ang="0">
                  <a:pos x="79" y="15"/>
                </a:cxn>
                <a:cxn ang="0">
                  <a:pos x="87" y="13"/>
                </a:cxn>
                <a:cxn ang="0">
                  <a:pos x="113" y="4"/>
                </a:cxn>
                <a:cxn ang="0">
                  <a:pos x="115" y="11"/>
                </a:cxn>
                <a:cxn ang="0">
                  <a:pos x="117" y="15"/>
                </a:cxn>
                <a:cxn ang="0">
                  <a:pos x="119" y="17"/>
                </a:cxn>
                <a:cxn ang="0">
                  <a:pos x="124" y="19"/>
                </a:cxn>
                <a:cxn ang="0">
                  <a:pos x="128" y="19"/>
                </a:cxn>
                <a:cxn ang="0">
                  <a:pos x="132" y="25"/>
                </a:cxn>
                <a:cxn ang="0">
                  <a:pos x="130" y="29"/>
                </a:cxn>
                <a:cxn ang="0">
                  <a:pos x="126" y="30"/>
                </a:cxn>
                <a:cxn ang="0">
                  <a:pos x="124" y="36"/>
                </a:cxn>
                <a:cxn ang="0">
                  <a:pos x="123" y="40"/>
                </a:cxn>
                <a:cxn ang="0">
                  <a:pos x="123" y="44"/>
                </a:cxn>
                <a:cxn ang="0">
                  <a:pos x="123" y="50"/>
                </a:cxn>
                <a:cxn ang="0">
                  <a:pos x="124" y="59"/>
                </a:cxn>
                <a:cxn ang="0">
                  <a:pos x="126" y="65"/>
                </a:cxn>
                <a:cxn ang="0">
                  <a:pos x="128" y="72"/>
                </a:cxn>
                <a:cxn ang="0">
                  <a:pos x="128" y="76"/>
                </a:cxn>
                <a:cxn ang="0">
                  <a:pos x="124" y="82"/>
                </a:cxn>
                <a:cxn ang="0">
                  <a:pos x="119" y="86"/>
                </a:cxn>
                <a:cxn ang="0">
                  <a:pos x="115" y="90"/>
                </a:cxn>
                <a:cxn ang="0">
                  <a:pos x="111" y="93"/>
                </a:cxn>
                <a:cxn ang="0">
                  <a:pos x="104" y="95"/>
                </a:cxn>
                <a:cxn ang="0">
                  <a:pos x="102" y="99"/>
                </a:cxn>
                <a:cxn ang="0">
                  <a:pos x="121" y="130"/>
                </a:cxn>
                <a:cxn ang="0">
                  <a:pos x="123" y="132"/>
                </a:cxn>
                <a:cxn ang="0">
                  <a:pos x="124" y="139"/>
                </a:cxn>
                <a:cxn ang="0">
                  <a:pos x="123" y="147"/>
                </a:cxn>
                <a:cxn ang="0">
                  <a:pos x="117" y="154"/>
                </a:cxn>
                <a:cxn ang="0">
                  <a:pos x="106" y="158"/>
                </a:cxn>
                <a:cxn ang="0">
                  <a:pos x="89" y="160"/>
                </a:cxn>
                <a:cxn ang="0">
                  <a:pos x="70" y="160"/>
                </a:cxn>
                <a:cxn ang="0">
                  <a:pos x="51" y="162"/>
                </a:cxn>
                <a:cxn ang="0">
                  <a:pos x="26" y="158"/>
                </a:cxn>
                <a:cxn ang="0">
                  <a:pos x="19" y="145"/>
                </a:cxn>
                <a:cxn ang="0">
                  <a:pos x="0" y="105"/>
                </a:cxn>
                <a:cxn ang="0">
                  <a:pos x="2" y="53"/>
                </a:cxn>
                <a:cxn ang="0">
                  <a:pos x="15" y="38"/>
                </a:cxn>
                <a:cxn ang="0">
                  <a:pos x="34" y="23"/>
                </a:cxn>
                <a:cxn ang="0">
                  <a:pos x="40" y="19"/>
                </a:cxn>
                <a:cxn ang="0">
                  <a:pos x="43" y="13"/>
                </a:cxn>
                <a:cxn ang="0">
                  <a:pos x="49" y="8"/>
                </a:cxn>
                <a:cxn ang="0">
                  <a:pos x="57" y="0"/>
                </a:cxn>
                <a:cxn ang="0">
                  <a:pos x="60" y="4"/>
                </a:cxn>
              </a:cxnLst>
              <a:rect l="0" t="0" r="r" b="b"/>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6" name="Freeform 129"/>
            <p:cNvSpPr>
              <a:spLocks/>
            </p:cNvSpPr>
            <p:nvPr/>
          </p:nvSpPr>
          <p:spPr bwMode="ltGray">
            <a:xfrm>
              <a:off x="4162330" y="3250305"/>
              <a:ext cx="99867" cy="60801"/>
            </a:xfrm>
            <a:custGeom>
              <a:avLst/>
              <a:gdLst/>
              <a:ahLst/>
              <a:cxnLst>
                <a:cxn ang="0">
                  <a:pos x="27" y="3"/>
                </a:cxn>
                <a:cxn ang="0">
                  <a:pos x="36" y="5"/>
                </a:cxn>
                <a:cxn ang="0">
                  <a:pos x="47" y="2"/>
                </a:cxn>
                <a:cxn ang="0">
                  <a:pos x="48" y="2"/>
                </a:cxn>
                <a:cxn ang="0">
                  <a:pos x="52" y="2"/>
                </a:cxn>
                <a:cxn ang="0">
                  <a:pos x="55" y="0"/>
                </a:cxn>
                <a:cxn ang="0">
                  <a:pos x="57" y="3"/>
                </a:cxn>
                <a:cxn ang="0">
                  <a:pos x="57" y="7"/>
                </a:cxn>
                <a:cxn ang="0">
                  <a:pos x="55" y="11"/>
                </a:cxn>
                <a:cxn ang="0">
                  <a:pos x="55" y="13"/>
                </a:cxn>
                <a:cxn ang="0">
                  <a:pos x="57" y="15"/>
                </a:cxn>
                <a:cxn ang="0">
                  <a:pos x="57" y="16"/>
                </a:cxn>
                <a:cxn ang="0">
                  <a:pos x="61" y="18"/>
                </a:cxn>
                <a:cxn ang="0">
                  <a:pos x="64" y="21"/>
                </a:cxn>
                <a:cxn ang="0">
                  <a:pos x="68" y="23"/>
                </a:cxn>
                <a:cxn ang="0">
                  <a:pos x="63" y="33"/>
                </a:cxn>
                <a:cxn ang="0">
                  <a:pos x="52" y="34"/>
                </a:cxn>
                <a:cxn ang="0">
                  <a:pos x="36" y="36"/>
                </a:cxn>
                <a:cxn ang="0">
                  <a:pos x="13" y="36"/>
                </a:cxn>
                <a:cxn ang="0">
                  <a:pos x="0" y="26"/>
                </a:cxn>
                <a:cxn ang="0">
                  <a:pos x="2" y="18"/>
                </a:cxn>
                <a:cxn ang="0">
                  <a:pos x="13" y="3"/>
                </a:cxn>
                <a:cxn ang="0">
                  <a:pos x="27" y="3"/>
                </a:cxn>
              </a:cxnLst>
              <a:rect l="0" t="0" r="r" b="b"/>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7" name="Freeform 130"/>
            <p:cNvSpPr>
              <a:spLocks/>
            </p:cNvSpPr>
            <p:nvPr/>
          </p:nvSpPr>
          <p:spPr bwMode="ltGray">
            <a:xfrm>
              <a:off x="4094304" y="3524649"/>
              <a:ext cx="27500" cy="34107"/>
            </a:xfrm>
            <a:custGeom>
              <a:avLst/>
              <a:gdLst/>
              <a:ahLst/>
              <a:cxnLst>
                <a:cxn ang="0">
                  <a:pos x="0" y="8"/>
                </a:cxn>
                <a:cxn ang="0">
                  <a:pos x="8" y="0"/>
                </a:cxn>
                <a:cxn ang="0">
                  <a:pos x="18" y="8"/>
                </a:cxn>
                <a:cxn ang="0">
                  <a:pos x="14" y="18"/>
                </a:cxn>
                <a:cxn ang="0">
                  <a:pos x="0" y="8"/>
                </a:cxn>
              </a:cxnLst>
              <a:rect l="0" t="0" r="r" b="b"/>
              <a:pathLst>
                <a:path w="19" h="19">
                  <a:moveTo>
                    <a:pt x="0" y="8"/>
                  </a:moveTo>
                  <a:lnTo>
                    <a:pt x="8" y="0"/>
                  </a:lnTo>
                  <a:lnTo>
                    <a:pt x="18" y="8"/>
                  </a:lnTo>
                  <a:lnTo>
                    <a:pt x="14" y="18"/>
                  </a:lnTo>
                  <a:lnTo>
                    <a:pt x="0"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8" name="Freeform 131"/>
            <p:cNvSpPr>
              <a:spLocks/>
            </p:cNvSpPr>
            <p:nvPr/>
          </p:nvSpPr>
          <p:spPr bwMode="ltGray">
            <a:xfrm>
              <a:off x="4236145" y="1869690"/>
              <a:ext cx="263418" cy="177952"/>
            </a:xfrm>
            <a:custGeom>
              <a:avLst/>
              <a:gdLst/>
              <a:ahLst/>
              <a:cxnLst>
                <a:cxn ang="0">
                  <a:pos x="16" y="48"/>
                </a:cxn>
                <a:cxn ang="0">
                  <a:pos x="6" y="44"/>
                </a:cxn>
                <a:cxn ang="0">
                  <a:pos x="2" y="38"/>
                </a:cxn>
                <a:cxn ang="0">
                  <a:pos x="2" y="32"/>
                </a:cxn>
                <a:cxn ang="0">
                  <a:pos x="10" y="32"/>
                </a:cxn>
                <a:cxn ang="0">
                  <a:pos x="10" y="24"/>
                </a:cxn>
                <a:cxn ang="0">
                  <a:pos x="4" y="16"/>
                </a:cxn>
                <a:cxn ang="0">
                  <a:pos x="2" y="8"/>
                </a:cxn>
                <a:cxn ang="0">
                  <a:pos x="14" y="2"/>
                </a:cxn>
                <a:cxn ang="0">
                  <a:pos x="36" y="0"/>
                </a:cxn>
                <a:cxn ang="0">
                  <a:pos x="52" y="2"/>
                </a:cxn>
                <a:cxn ang="0">
                  <a:pos x="60" y="14"/>
                </a:cxn>
                <a:cxn ang="0">
                  <a:pos x="68" y="16"/>
                </a:cxn>
                <a:cxn ang="0">
                  <a:pos x="84" y="2"/>
                </a:cxn>
                <a:cxn ang="0">
                  <a:pos x="106" y="12"/>
                </a:cxn>
                <a:cxn ang="0">
                  <a:pos x="122" y="22"/>
                </a:cxn>
                <a:cxn ang="0">
                  <a:pos x="138" y="30"/>
                </a:cxn>
                <a:cxn ang="0">
                  <a:pos x="152" y="38"/>
                </a:cxn>
                <a:cxn ang="0">
                  <a:pos x="162" y="46"/>
                </a:cxn>
                <a:cxn ang="0">
                  <a:pos x="172" y="60"/>
                </a:cxn>
                <a:cxn ang="0">
                  <a:pos x="182" y="70"/>
                </a:cxn>
                <a:cxn ang="0">
                  <a:pos x="166" y="80"/>
                </a:cxn>
                <a:cxn ang="0">
                  <a:pos x="154" y="80"/>
                </a:cxn>
                <a:cxn ang="0">
                  <a:pos x="142" y="78"/>
                </a:cxn>
                <a:cxn ang="0">
                  <a:pos x="132" y="74"/>
                </a:cxn>
                <a:cxn ang="0">
                  <a:pos x="138" y="62"/>
                </a:cxn>
                <a:cxn ang="0">
                  <a:pos x="128" y="46"/>
                </a:cxn>
                <a:cxn ang="0">
                  <a:pos x="116" y="42"/>
                </a:cxn>
                <a:cxn ang="0">
                  <a:pos x="108" y="54"/>
                </a:cxn>
                <a:cxn ang="0">
                  <a:pos x="102" y="68"/>
                </a:cxn>
                <a:cxn ang="0">
                  <a:pos x="94" y="80"/>
                </a:cxn>
                <a:cxn ang="0">
                  <a:pos x="88" y="98"/>
                </a:cxn>
                <a:cxn ang="0">
                  <a:pos x="76" y="104"/>
                </a:cxn>
                <a:cxn ang="0">
                  <a:pos x="56" y="86"/>
                </a:cxn>
                <a:cxn ang="0">
                  <a:pos x="46" y="76"/>
                </a:cxn>
                <a:cxn ang="0">
                  <a:pos x="42" y="64"/>
                </a:cxn>
                <a:cxn ang="0">
                  <a:pos x="40" y="52"/>
                </a:cxn>
                <a:cxn ang="0">
                  <a:pos x="28" y="46"/>
                </a:cxn>
              </a:cxnLst>
              <a:rect l="0" t="0" r="r" b="b"/>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39" name="Freeform 132"/>
            <p:cNvSpPr>
              <a:spLocks/>
            </p:cNvSpPr>
            <p:nvPr/>
          </p:nvSpPr>
          <p:spPr bwMode="ltGray">
            <a:xfrm>
              <a:off x="4366407" y="1829650"/>
              <a:ext cx="176576" cy="83045"/>
            </a:xfrm>
            <a:custGeom>
              <a:avLst/>
              <a:gdLst/>
              <a:ahLst/>
              <a:cxnLst>
                <a:cxn ang="0">
                  <a:pos x="24" y="4"/>
                </a:cxn>
                <a:cxn ang="0">
                  <a:pos x="30" y="0"/>
                </a:cxn>
                <a:cxn ang="0">
                  <a:pos x="36" y="2"/>
                </a:cxn>
                <a:cxn ang="0">
                  <a:pos x="50" y="12"/>
                </a:cxn>
                <a:cxn ang="0">
                  <a:pos x="56" y="12"/>
                </a:cxn>
                <a:cxn ang="0">
                  <a:pos x="62" y="8"/>
                </a:cxn>
                <a:cxn ang="0">
                  <a:pos x="66" y="6"/>
                </a:cxn>
                <a:cxn ang="0">
                  <a:pos x="72" y="8"/>
                </a:cxn>
                <a:cxn ang="0">
                  <a:pos x="80" y="8"/>
                </a:cxn>
                <a:cxn ang="0">
                  <a:pos x="88" y="6"/>
                </a:cxn>
                <a:cxn ang="0">
                  <a:pos x="110" y="8"/>
                </a:cxn>
                <a:cxn ang="0">
                  <a:pos x="122" y="18"/>
                </a:cxn>
                <a:cxn ang="0">
                  <a:pos x="98" y="38"/>
                </a:cxn>
                <a:cxn ang="0">
                  <a:pos x="86" y="40"/>
                </a:cxn>
                <a:cxn ang="0">
                  <a:pos x="82" y="46"/>
                </a:cxn>
                <a:cxn ang="0">
                  <a:pos x="72" y="48"/>
                </a:cxn>
                <a:cxn ang="0">
                  <a:pos x="64" y="46"/>
                </a:cxn>
                <a:cxn ang="0">
                  <a:pos x="48" y="40"/>
                </a:cxn>
                <a:cxn ang="0">
                  <a:pos x="38" y="38"/>
                </a:cxn>
                <a:cxn ang="0">
                  <a:pos x="6" y="22"/>
                </a:cxn>
                <a:cxn ang="0">
                  <a:pos x="0" y="14"/>
                </a:cxn>
                <a:cxn ang="0">
                  <a:pos x="0" y="8"/>
                </a:cxn>
                <a:cxn ang="0">
                  <a:pos x="2" y="6"/>
                </a:cxn>
                <a:cxn ang="0">
                  <a:pos x="14" y="8"/>
                </a:cxn>
                <a:cxn ang="0">
                  <a:pos x="24" y="10"/>
                </a:cxn>
                <a:cxn ang="0">
                  <a:pos x="24" y="4"/>
                </a:cxn>
              </a:cxnLst>
              <a:rect l="0" t="0" r="r" b="b"/>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0" name="Freeform 133"/>
            <p:cNvSpPr>
              <a:spLocks/>
            </p:cNvSpPr>
            <p:nvPr/>
          </p:nvSpPr>
          <p:spPr bwMode="ltGray">
            <a:xfrm>
              <a:off x="4867189" y="1801475"/>
              <a:ext cx="128815" cy="59318"/>
            </a:xfrm>
            <a:custGeom>
              <a:avLst/>
              <a:gdLst/>
              <a:ahLst/>
              <a:cxnLst>
                <a:cxn ang="0">
                  <a:pos x="0" y="12"/>
                </a:cxn>
                <a:cxn ang="0">
                  <a:pos x="10" y="10"/>
                </a:cxn>
                <a:cxn ang="0">
                  <a:pos x="26" y="2"/>
                </a:cxn>
                <a:cxn ang="0">
                  <a:pos x="34" y="6"/>
                </a:cxn>
                <a:cxn ang="0">
                  <a:pos x="44" y="8"/>
                </a:cxn>
                <a:cxn ang="0">
                  <a:pos x="52" y="8"/>
                </a:cxn>
                <a:cxn ang="0">
                  <a:pos x="62" y="2"/>
                </a:cxn>
                <a:cxn ang="0">
                  <a:pos x="64" y="0"/>
                </a:cxn>
                <a:cxn ang="0">
                  <a:pos x="78" y="6"/>
                </a:cxn>
                <a:cxn ang="0">
                  <a:pos x="88" y="8"/>
                </a:cxn>
                <a:cxn ang="0">
                  <a:pos x="88" y="16"/>
                </a:cxn>
                <a:cxn ang="0">
                  <a:pos x="78" y="18"/>
                </a:cxn>
                <a:cxn ang="0">
                  <a:pos x="70" y="20"/>
                </a:cxn>
                <a:cxn ang="0">
                  <a:pos x="60" y="22"/>
                </a:cxn>
                <a:cxn ang="0">
                  <a:pos x="54" y="26"/>
                </a:cxn>
                <a:cxn ang="0">
                  <a:pos x="48" y="32"/>
                </a:cxn>
                <a:cxn ang="0">
                  <a:pos x="40" y="34"/>
                </a:cxn>
                <a:cxn ang="0">
                  <a:pos x="30" y="32"/>
                </a:cxn>
                <a:cxn ang="0">
                  <a:pos x="22" y="24"/>
                </a:cxn>
                <a:cxn ang="0">
                  <a:pos x="14" y="20"/>
                </a:cxn>
                <a:cxn ang="0">
                  <a:pos x="4" y="18"/>
                </a:cxn>
                <a:cxn ang="0">
                  <a:pos x="0" y="12"/>
                </a:cxn>
              </a:cxnLst>
              <a:rect l="0" t="0" r="r" b="b"/>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1" name="Freeform 134"/>
            <p:cNvSpPr>
              <a:spLocks/>
            </p:cNvSpPr>
            <p:nvPr/>
          </p:nvSpPr>
          <p:spPr bwMode="ltGray">
            <a:xfrm>
              <a:off x="5001793" y="1751055"/>
              <a:ext cx="246049" cy="126049"/>
            </a:xfrm>
            <a:custGeom>
              <a:avLst/>
              <a:gdLst/>
              <a:ahLst/>
              <a:cxnLst>
                <a:cxn ang="0">
                  <a:pos x="0" y="56"/>
                </a:cxn>
                <a:cxn ang="0">
                  <a:pos x="6" y="50"/>
                </a:cxn>
                <a:cxn ang="0">
                  <a:pos x="30" y="26"/>
                </a:cxn>
                <a:cxn ang="0">
                  <a:pos x="36" y="24"/>
                </a:cxn>
                <a:cxn ang="0">
                  <a:pos x="42" y="20"/>
                </a:cxn>
                <a:cxn ang="0">
                  <a:pos x="50" y="14"/>
                </a:cxn>
                <a:cxn ang="0">
                  <a:pos x="58" y="12"/>
                </a:cxn>
                <a:cxn ang="0">
                  <a:pos x="68" y="12"/>
                </a:cxn>
                <a:cxn ang="0">
                  <a:pos x="70" y="4"/>
                </a:cxn>
                <a:cxn ang="0">
                  <a:pos x="76" y="0"/>
                </a:cxn>
                <a:cxn ang="0">
                  <a:pos x="80" y="2"/>
                </a:cxn>
                <a:cxn ang="0">
                  <a:pos x="82" y="10"/>
                </a:cxn>
                <a:cxn ang="0">
                  <a:pos x="78" y="18"/>
                </a:cxn>
                <a:cxn ang="0">
                  <a:pos x="72" y="24"/>
                </a:cxn>
                <a:cxn ang="0">
                  <a:pos x="66" y="30"/>
                </a:cxn>
                <a:cxn ang="0">
                  <a:pos x="74" y="34"/>
                </a:cxn>
                <a:cxn ang="0">
                  <a:pos x="84" y="34"/>
                </a:cxn>
                <a:cxn ang="0">
                  <a:pos x="92" y="34"/>
                </a:cxn>
                <a:cxn ang="0">
                  <a:pos x="98" y="28"/>
                </a:cxn>
                <a:cxn ang="0">
                  <a:pos x="106" y="24"/>
                </a:cxn>
                <a:cxn ang="0">
                  <a:pos x="114" y="24"/>
                </a:cxn>
                <a:cxn ang="0">
                  <a:pos x="118" y="32"/>
                </a:cxn>
                <a:cxn ang="0">
                  <a:pos x="130" y="34"/>
                </a:cxn>
                <a:cxn ang="0">
                  <a:pos x="138" y="32"/>
                </a:cxn>
                <a:cxn ang="0">
                  <a:pos x="164" y="22"/>
                </a:cxn>
                <a:cxn ang="0">
                  <a:pos x="170" y="30"/>
                </a:cxn>
                <a:cxn ang="0">
                  <a:pos x="166" y="40"/>
                </a:cxn>
                <a:cxn ang="0">
                  <a:pos x="156" y="44"/>
                </a:cxn>
                <a:cxn ang="0">
                  <a:pos x="146" y="44"/>
                </a:cxn>
                <a:cxn ang="0">
                  <a:pos x="138" y="44"/>
                </a:cxn>
                <a:cxn ang="0">
                  <a:pos x="132" y="46"/>
                </a:cxn>
                <a:cxn ang="0">
                  <a:pos x="128" y="52"/>
                </a:cxn>
                <a:cxn ang="0">
                  <a:pos x="122" y="54"/>
                </a:cxn>
                <a:cxn ang="0">
                  <a:pos x="112" y="54"/>
                </a:cxn>
                <a:cxn ang="0">
                  <a:pos x="106" y="56"/>
                </a:cxn>
                <a:cxn ang="0">
                  <a:pos x="100" y="60"/>
                </a:cxn>
                <a:cxn ang="0">
                  <a:pos x="100" y="68"/>
                </a:cxn>
                <a:cxn ang="0">
                  <a:pos x="96" y="74"/>
                </a:cxn>
                <a:cxn ang="0">
                  <a:pos x="88" y="70"/>
                </a:cxn>
                <a:cxn ang="0">
                  <a:pos x="82" y="62"/>
                </a:cxn>
                <a:cxn ang="0">
                  <a:pos x="72" y="64"/>
                </a:cxn>
                <a:cxn ang="0">
                  <a:pos x="60" y="62"/>
                </a:cxn>
                <a:cxn ang="0">
                  <a:pos x="52" y="62"/>
                </a:cxn>
                <a:cxn ang="0">
                  <a:pos x="46" y="58"/>
                </a:cxn>
                <a:cxn ang="0">
                  <a:pos x="46" y="50"/>
                </a:cxn>
                <a:cxn ang="0">
                  <a:pos x="44" y="44"/>
                </a:cxn>
                <a:cxn ang="0">
                  <a:pos x="38" y="42"/>
                </a:cxn>
                <a:cxn ang="0">
                  <a:pos x="32" y="44"/>
                </a:cxn>
                <a:cxn ang="0">
                  <a:pos x="28" y="50"/>
                </a:cxn>
                <a:cxn ang="0">
                  <a:pos x="22" y="56"/>
                </a:cxn>
                <a:cxn ang="0">
                  <a:pos x="18" y="62"/>
                </a:cxn>
                <a:cxn ang="0">
                  <a:pos x="10" y="62"/>
                </a:cxn>
                <a:cxn ang="0">
                  <a:pos x="2" y="62"/>
                </a:cxn>
                <a:cxn ang="0">
                  <a:pos x="0" y="56"/>
                </a:cxn>
              </a:cxnLst>
              <a:rect l="0" t="0" r="r" b="b"/>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2" name="Freeform 135"/>
            <p:cNvSpPr>
              <a:spLocks/>
            </p:cNvSpPr>
            <p:nvPr/>
          </p:nvSpPr>
          <p:spPr bwMode="ltGray">
            <a:xfrm>
              <a:off x="5042318" y="2004637"/>
              <a:ext cx="309732" cy="324764"/>
            </a:xfrm>
            <a:custGeom>
              <a:avLst/>
              <a:gdLst/>
              <a:ahLst/>
              <a:cxnLst>
                <a:cxn ang="0">
                  <a:pos x="136" y="24"/>
                </a:cxn>
                <a:cxn ang="0">
                  <a:pos x="146" y="24"/>
                </a:cxn>
                <a:cxn ang="0">
                  <a:pos x="178" y="6"/>
                </a:cxn>
                <a:cxn ang="0">
                  <a:pos x="188" y="4"/>
                </a:cxn>
                <a:cxn ang="0">
                  <a:pos x="198" y="0"/>
                </a:cxn>
                <a:cxn ang="0">
                  <a:pos x="208" y="2"/>
                </a:cxn>
                <a:cxn ang="0">
                  <a:pos x="214" y="8"/>
                </a:cxn>
                <a:cxn ang="0">
                  <a:pos x="214" y="16"/>
                </a:cxn>
                <a:cxn ang="0">
                  <a:pos x="212" y="22"/>
                </a:cxn>
                <a:cxn ang="0">
                  <a:pos x="204" y="26"/>
                </a:cxn>
                <a:cxn ang="0">
                  <a:pos x="194" y="28"/>
                </a:cxn>
                <a:cxn ang="0">
                  <a:pos x="184" y="32"/>
                </a:cxn>
                <a:cxn ang="0">
                  <a:pos x="172" y="36"/>
                </a:cxn>
                <a:cxn ang="0">
                  <a:pos x="158" y="36"/>
                </a:cxn>
                <a:cxn ang="0">
                  <a:pos x="148" y="42"/>
                </a:cxn>
                <a:cxn ang="0">
                  <a:pos x="116" y="60"/>
                </a:cxn>
                <a:cxn ang="0">
                  <a:pos x="112" y="64"/>
                </a:cxn>
                <a:cxn ang="0">
                  <a:pos x="108" y="72"/>
                </a:cxn>
                <a:cxn ang="0">
                  <a:pos x="100" y="74"/>
                </a:cxn>
                <a:cxn ang="0">
                  <a:pos x="92" y="78"/>
                </a:cxn>
                <a:cxn ang="0">
                  <a:pos x="86" y="86"/>
                </a:cxn>
                <a:cxn ang="0">
                  <a:pos x="78" y="98"/>
                </a:cxn>
                <a:cxn ang="0">
                  <a:pos x="70" y="108"/>
                </a:cxn>
                <a:cxn ang="0">
                  <a:pos x="60" y="120"/>
                </a:cxn>
                <a:cxn ang="0">
                  <a:pos x="58" y="132"/>
                </a:cxn>
                <a:cxn ang="0">
                  <a:pos x="56" y="144"/>
                </a:cxn>
                <a:cxn ang="0">
                  <a:pos x="60" y="162"/>
                </a:cxn>
                <a:cxn ang="0">
                  <a:pos x="70" y="172"/>
                </a:cxn>
                <a:cxn ang="0">
                  <a:pos x="80" y="178"/>
                </a:cxn>
                <a:cxn ang="0">
                  <a:pos x="78" y="186"/>
                </a:cxn>
                <a:cxn ang="0">
                  <a:pos x="68" y="188"/>
                </a:cxn>
                <a:cxn ang="0">
                  <a:pos x="56" y="188"/>
                </a:cxn>
                <a:cxn ang="0">
                  <a:pos x="46" y="190"/>
                </a:cxn>
                <a:cxn ang="0">
                  <a:pos x="34" y="186"/>
                </a:cxn>
                <a:cxn ang="0">
                  <a:pos x="26" y="180"/>
                </a:cxn>
                <a:cxn ang="0">
                  <a:pos x="26" y="170"/>
                </a:cxn>
                <a:cxn ang="0">
                  <a:pos x="24" y="162"/>
                </a:cxn>
                <a:cxn ang="0">
                  <a:pos x="16" y="162"/>
                </a:cxn>
                <a:cxn ang="0">
                  <a:pos x="6" y="162"/>
                </a:cxn>
                <a:cxn ang="0">
                  <a:pos x="2" y="154"/>
                </a:cxn>
                <a:cxn ang="0">
                  <a:pos x="0" y="140"/>
                </a:cxn>
                <a:cxn ang="0">
                  <a:pos x="8" y="132"/>
                </a:cxn>
                <a:cxn ang="0">
                  <a:pos x="12" y="122"/>
                </a:cxn>
                <a:cxn ang="0">
                  <a:pos x="14" y="112"/>
                </a:cxn>
                <a:cxn ang="0">
                  <a:pos x="22" y="106"/>
                </a:cxn>
                <a:cxn ang="0">
                  <a:pos x="22" y="100"/>
                </a:cxn>
                <a:cxn ang="0">
                  <a:pos x="36" y="80"/>
                </a:cxn>
                <a:cxn ang="0">
                  <a:pos x="40" y="68"/>
                </a:cxn>
                <a:cxn ang="0">
                  <a:pos x="42" y="58"/>
                </a:cxn>
                <a:cxn ang="0">
                  <a:pos x="48" y="56"/>
                </a:cxn>
                <a:cxn ang="0">
                  <a:pos x="58" y="58"/>
                </a:cxn>
                <a:cxn ang="0">
                  <a:pos x="66" y="50"/>
                </a:cxn>
                <a:cxn ang="0">
                  <a:pos x="80" y="38"/>
                </a:cxn>
                <a:cxn ang="0">
                  <a:pos x="102" y="28"/>
                </a:cxn>
                <a:cxn ang="0">
                  <a:pos x="112" y="24"/>
                </a:cxn>
                <a:cxn ang="0">
                  <a:pos x="128" y="24"/>
                </a:cxn>
                <a:cxn ang="0">
                  <a:pos x="136" y="24"/>
                </a:cxn>
              </a:cxnLst>
              <a:rect l="0" t="0" r="r" b="b"/>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3" name="Freeform 136"/>
            <p:cNvSpPr>
              <a:spLocks/>
            </p:cNvSpPr>
            <p:nvPr/>
          </p:nvSpPr>
          <p:spPr bwMode="ltGray">
            <a:xfrm>
              <a:off x="5731257" y="1777748"/>
              <a:ext cx="183813" cy="148294"/>
            </a:xfrm>
            <a:custGeom>
              <a:avLst/>
              <a:gdLst/>
              <a:ahLst/>
              <a:cxnLst>
                <a:cxn ang="0">
                  <a:pos x="0" y="40"/>
                </a:cxn>
                <a:cxn ang="0">
                  <a:pos x="6" y="30"/>
                </a:cxn>
                <a:cxn ang="0">
                  <a:pos x="24" y="12"/>
                </a:cxn>
                <a:cxn ang="0">
                  <a:pos x="42" y="8"/>
                </a:cxn>
                <a:cxn ang="0">
                  <a:pos x="48" y="4"/>
                </a:cxn>
                <a:cxn ang="0">
                  <a:pos x="54" y="0"/>
                </a:cxn>
                <a:cxn ang="0">
                  <a:pos x="60" y="4"/>
                </a:cxn>
                <a:cxn ang="0">
                  <a:pos x="66" y="12"/>
                </a:cxn>
                <a:cxn ang="0">
                  <a:pos x="74" y="12"/>
                </a:cxn>
                <a:cxn ang="0">
                  <a:pos x="80" y="12"/>
                </a:cxn>
                <a:cxn ang="0">
                  <a:pos x="84" y="18"/>
                </a:cxn>
                <a:cxn ang="0">
                  <a:pos x="86" y="28"/>
                </a:cxn>
                <a:cxn ang="0">
                  <a:pos x="90" y="34"/>
                </a:cxn>
                <a:cxn ang="0">
                  <a:pos x="98" y="38"/>
                </a:cxn>
                <a:cxn ang="0">
                  <a:pos x="104" y="36"/>
                </a:cxn>
                <a:cxn ang="0">
                  <a:pos x="112" y="36"/>
                </a:cxn>
                <a:cxn ang="0">
                  <a:pos x="116" y="40"/>
                </a:cxn>
                <a:cxn ang="0">
                  <a:pos x="120" y="48"/>
                </a:cxn>
                <a:cxn ang="0">
                  <a:pos x="122" y="56"/>
                </a:cxn>
                <a:cxn ang="0">
                  <a:pos x="124" y="68"/>
                </a:cxn>
                <a:cxn ang="0">
                  <a:pos x="126" y="72"/>
                </a:cxn>
                <a:cxn ang="0">
                  <a:pos x="126" y="80"/>
                </a:cxn>
                <a:cxn ang="0">
                  <a:pos x="120" y="84"/>
                </a:cxn>
                <a:cxn ang="0">
                  <a:pos x="112" y="86"/>
                </a:cxn>
                <a:cxn ang="0">
                  <a:pos x="102" y="86"/>
                </a:cxn>
                <a:cxn ang="0">
                  <a:pos x="76" y="74"/>
                </a:cxn>
                <a:cxn ang="0">
                  <a:pos x="70" y="72"/>
                </a:cxn>
                <a:cxn ang="0">
                  <a:pos x="62" y="72"/>
                </a:cxn>
                <a:cxn ang="0">
                  <a:pos x="52" y="72"/>
                </a:cxn>
                <a:cxn ang="0">
                  <a:pos x="46" y="64"/>
                </a:cxn>
                <a:cxn ang="0">
                  <a:pos x="36" y="60"/>
                </a:cxn>
                <a:cxn ang="0">
                  <a:pos x="30" y="58"/>
                </a:cxn>
                <a:cxn ang="0">
                  <a:pos x="22" y="56"/>
                </a:cxn>
                <a:cxn ang="0">
                  <a:pos x="14" y="52"/>
                </a:cxn>
                <a:cxn ang="0">
                  <a:pos x="12" y="50"/>
                </a:cxn>
                <a:cxn ang="0">
                  <a:pos x="0" y="40"/>
                </a:cxn>
              </a:cxnLst>
              <a:rect l="0" t="0" r="r" b="b"/>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4" name="Freeform 137"/>
            <p:cNvSpPr>
              <a:spLocks/>
            </p:cNvSpPr>
            <p:nvPr/>
          </p:nvSpPr>
          <p:spPr bwMode="ltGray">
            <a:xfrm>
              <a:off x="5919412" y="1875621"/>
              <a:ext cx="98420" cy="84527"/>
            </a:xfrm>
            <a:custGeom>
              <a:avLst/>
              <a:gdLst/>
              <a:ahLst/>
              <a:cxnLst>
                <a:cxn ang="0">
                  <a:pos x="0" y="48"/>
                </a:cxn>
                <a:cxn ang="0">
                  <a:pos x="2" y="34"/>
                </a:cxn>
                <a:cxn ang="0">
                  <a:pos x="20" y="10"/>
                </a:cxn>
                <a:cxn ang="0">
                  <a:pos x="26" y="2"/>
                </a:cxn>
                <a:cxn ang="0">
                  <a:pos x="28" y="0"/>
                </a:cxn>
                <a:cxn ang="0">
                  <a:pos x="34" y="4"/>
                </a:cxn>
                <a:cxn ang="0">
                  <a:pos x="36" y="10"/>
                </a:cxn>
                <a:cxn ang="0">
                  <a:pos x="38" y="14"/>
                </a:cxn>
                <a:cxn ang="0">
                  <a:pos x="44" y="14"/>
                </a:cxn>
                <a:cxn ang="0">
                  <a:pos x="52" y="14"/>
                </a:cxn>
                <a:cxn ang="0">
                  <a:pos x="60" y="14"/>
                </a:cxn>
                <a:cxn ang="0">
                  <a:pos x="68" y="20"/>
                </a:cxn>
                <a:cxn ang="0">
                  <a:pos x="68" y="26"/>
                </a:cxn>
                <a:cxn ang="0">
                  <a:pos x="64" y="34"/>
                </a:cxn>
                <a:cxn ang="0">
                  <a:pos x="54" y="38"/>
                </a:cxn>
                <a:cxn ang="0">
                  <a:pos x="44" y="40"/>
                </a:cxn>
                <a:cxn ang="0">
                  <a:pos x="34" y="42"/>
                </a:cxn>
                <a:cxn ang="0">
                  <a:pos x="18" y="44"/>
                </a:cxn>
                <a:cxn ang="0">
                  <a:pos x="8" y="48"/>
                </a:cxn>
                <a:cxn ang="0">
                  <a:pos x="0" y="48"/>
                </a:cxn>
              </a:cxnLst>
              <a:rect l="0" t="0" r="r" b="b"/>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5" name="Freeform 138"/>
            <p:cNvSpPr>
              <a:spLocks/>
            </p:cNvSpPr>
            <p:nvPr/>
          </p:nvSpPr>
          <p:spPr bwMode="ltGray">
            <a:xfrm>
              <a:off x="6661901" y="2035778"/>
              <a:ext cx="160656" cy="83045"/>
            </a:xfrm>
            <a:custGeom>
              <a:avLst/>
              <a:gdLst/>
              <a:ahLst/>
              <a:cxnLst>
                <a:cxn ang="0">
                  <a:pos x="2" y="24"/>
                </a:cxn>
                <a:cxn ang="0">
                  <a:pos x="0" y="18"/>
                </a:cxn>
                <a:cxn ang="0">
                  <a:pos x="12" y="4"/>
                </a:cxn>
                <a:cxn ang="0">
                  <a:pos x="14" y="4"/>
                </a:cxn>
                <a:cxn ang="0">
                  <a:pos x="16" y="2"/>
                </a:cxn>
                <a:cxn ang="0">
                  <a:pos x="18" y="0"/>
                </a:cxn>
                <a:cxn ang="0">
                  <a:pos x="24" y="0"/>
                </a:cxn>
                <a:cxn ang="0">
                  <a:pos x="28" y="0"/>
                </a:cxn>
                <a:cxn ang="0">
                  <a:pos x="30" y="0"/>
                </a:cxn>
                <a:cxn ang="0">
                  <a:pos x="34" y="4"/>
                </a:cxn>
                <a:cxn ang="0">
                  <a:pos x="36" y="6"/>
                </a:cxn>
                <a:cxn ang="0">
                  <a:pos x="38" y="8"/>
                </a:cxn>
                <a:cxn ang="0">
                  <a:pos x="40" y="10"/>
                </a:cxn>
                <a:cxn ang="0">
                  <a:pos x="46" y="12"/>
                </a:cxn>
                <a:cxn ang="0">
                  <a:pos x="46" y="8"/>
                </a:cxn>
                <a:cxn ang="0">
                  <a:pos x="48" y="4"/>
                </a:cxn>
                <a:cxn ang="0">
                  <a:pos x="52" y="0"/>
                </a:cxn>
                <a:cxn ang="0">
                  <a:pos x="56" y="0"/>
                </a:cxn>
                <a:cxn ang="0">
                  <a:pos x="64" y="0"/>
                </a:cxn>
                <a:cxn ang="0">
                  <a:pos x="64" y="6"/>
                </a:cxn>
                <a:cxn ang="0">
                  <a:pos x="68" y="8"/>
                </a:cxn>
                <a:cxn ang="0">
                  <a:pos x="74" y="8"/>
                </a:cxn>
                <a:cxn ang="0">
                  <a:pos x="78" y="6"/>
                </a:cxn>
                <a:cxn ang="0">
                  <a:pos x="86" y="4"/>
                </a:cxn>
                <a:cxn ang="0">
                  <a:pos x="90" y="6"/>
                </a:cxn>
                <a:cxn ang="0">
                  <a:pos x="92" y="10"/>
                </a:cxn>
                <a:cxn ang="0">
                  <a:pos x="98" y="12"/>
                </a:cxn>
                <a:cxn ang="0">
                  <a:pos x="104" y="12"/>
                </a:cxn>
                <a:cxn ang="0">
                  <a:pos x="108" y="16"/>
                </a:cxn>
                <a:cxn ang="0">
                  <a:pos x="110" y="24"/>
                </a:cxn>
                <a:cxn ang="0">
                  <a:pos x="102" y="36"/>
                </a:cxn>
                <a:cxn ang="0">
                  <a:pos x="86" y="44"/>
                </a:cxn>
                <a:cxn ang="0">
                  <a:pos x="82" y="42"/>
                </a:cxn>
                <a:cxn ang="0">
                  <a:pos x="78" y="38"/>
                </a:cxn>
                <a:cxn ang="0">
                  <a:pos x="76" y="38"/>
                </a:cxn>
                <a:cxn ang="0">
                  <a:pos x="72" y="38"/>
                </a:cxn>
                <a:cxn ang="0">
                  <a:pos x="68" y="38"/>
                </a:cxn>
                <a:cxn ang="0">
                  <a:pos x="64" y="38"/>
                </a:cxn>
                <a:cxn ang="0">
                  <a:pos x="62" y="40"/>
                </a:cxn>
                <a:cxn ang="0">
                  <a:pos x="60" y="40"/>
                </a:cxn>
                <a:cxn ang="0">
                  <a:pos x="56" y="42"/>
                </a:cxn>
                <a:cxn ang="0">
                  <a:pos x="52" y="44"/>
                </a:cxn>
                <a:cxn ang="0">
                  <a:pos x="48" y="46"/>
                </a:cxn>
                <a:cxn ang="0">
                  <a:pos x="40" y="48"/>
                </a:cxn>
                <a:cxn ang="0">
                  <a:pos x="32" y="46"/>
                </a:cxn>
                <a:cxn ang="0">
                  <a:pos x="26" y="44"/>
                </a:cxn>
                <a:cxn ang="0">
                  <a:pos x="18" y="40"/>
                </a:cxn>
                <a:cxn ang="0">
                  <a:pos x="14" y="34"/>
                </a:cxn>
                <a:cxn ang="0">
                  <a:pos x="6" y="32"/>
                </a:cxn>
                <a:cxn ang="0">
                  <a:pos x="4" y="30"/>
                </a:cxn>
                <a:cxn ang="0">
                  <a:pos x="2" y="24"/>
                </a:cxn>
              </a:cxnLst>
              <a:rect l="0" t="0" r="r" b="b"/>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6" name="Freeform 139"/>
            <p:cNvSpPr>
              <a:spLocks/>
            </p:cNvSpPr>
            <p:nvPr/>
          </p:nvSpPr>
          <p:spPr bwMode="ltGray">
            <a:xfrm>
              <a:off x="6841372" y="2065437"/>
              <a:ext cx="99868" cy="47454"/>
            </a:xfrm>
            <a:custGeom>
              <a:avLst/>
              <a:gdLst/>
              <a:ahLst/>
              <a:cxnLst>
                <a:cxn ang="0">
                  <a:pos x="0" y="4"/>
                </a:cxn>
                <a:cxn ang="0">
                  <a:pos x="4" y="0"/>
                </a:cxn>
                <a:cxn ang="0">
                  <a:pos x="40" y="6"/>
                </a:cxn>
                <a:cxn ang="0">
                  <a:pos x="44" y="4"/>
                </a:cxn>
                <a:cxn ang="0">
                  <a:pos x="50" y="2"/>
                </a:cxn>
                <a:cxn ang="0">
                  <a:pos x="54" y="2"/>
                </a:cxn>
                <a:cxn ang="0">
                  <a:pos x="56" y="6"/>
                </a:cxn>
                <a:cxn ang="0">
                  <a:pos x="64" y="8"/>
                </a:cxn>
                <a:cxn ang="0">
                  <a:pos x="68" y="12"/>
                </a:cxn>
                <a:cxn ang="0">
                  <a:pos x="68" y="16"/>
                </a:cxn>
                <a:cxn ang="0">
                  <a:pos x="62" y="22"/>
                </a:cxn>
                <a:cxn ang="0">
                  <a:pos x="54" y="24"/>
                </a:cxn>
                <a:cxn ang="0">
                  <a:pos x="48" y="26"/>
                </a:cxn>
                <a:cxn ang="0">
                  <a:pos x="40" y="26"/>
                </a:cxn>
                <a:cxn ang="0">
                  <a:pos x="28" y="24"/>
                </a:cxn>
                <a:cxn ang="0">
                  <a:pos x="20" y="18"/>
                </a:cxn>
                <a:cxn ang="0">
                  <a:pos x="8" y="12"/>
                </a:cxn>
                <a:cxn ang="0">
                  <a:pos x="0" y="4"/>
                </a:cxn>
              </a:cxnLst>
              <a:rect l="0" t="0" r="r" b="b"/>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7" name="Freeform 140"/>
            <p:cNvSpPr>
              <a:spLocks/>
            </p:cNvSpPr>
            <p:nvPr/>
          </p:nvSpPr>
          <p:spPr bwMode="ltGray">
            <a:xfrm>
              <a:off x="6753084" y="2123272"/>
              <a:ext cx="72368" cy="53386"/>
            </a:xfrm>
            <a:custGeom>
              <a:avLst/>
              <a:gdLst/>
              <a:ahLst/>
              <a:cxnLst>
                <a:cxn ang="0">
                  <a:pos x="50" y="30"/>
                </a:cxn>
                <a:cxn ang="0">
                  <a:pos x="0" y="30"/>
                </a:cxn>
                <a:cxn ang="0">
                  <a:pos x="0" y="6"/>
                </a:cxn>
                <a:cxn ang="0">
                  <a:pos x="2" y="0"/>
                </a:cxn>
                <a:cxn ang="0">
                  <a:pos x="8" y="2"/>
                </a:cxn>
                <a:cxn ang="0">
                  <a:pos x="14" y="8"/>
                </a:cxn>
                <a:cxn ang="0">
                  <a:pos x="22" y="12"/>
                </a:cxn>
                <a:cxn ang="0">
                  <a:pos x="32" y="14"/>
                </a:cxn>
                <a:cxn ang="0">
                  <a:pos x="42" y="20"/>
                </a:cxn>
                <a:cxn ang="0">
                  <a:pos x="50" y="30"/>
                </a:cxn>
              </a:cxnLst>
              <a:rect l="0" t="0" r="r" b="b"/>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8" name="Freeform 141"/>
            <p:cNvSpPr>
              <a:spLocks/>
            </p:cNvSpPr>
            <p:nvPr/>
          </p:nvSpPr>
          <p:spPr bwMode="ltGray">
            <a:xfrm>
              <a:off x="6902161" y="4877088"/>
              <a:ext cx="23157" cy="26693"/>
            </a:xfrm>
            <a:custGeom>
              <a:avLst/>
              <a:gdLst/>
              <a:ahLst/>
              <a:cxnLst>
                <a:cxn ang="0">
                  <a:pos x="0" y="10"/>
                </a:cxn>
                <a:cxn ang="0">
                  <a:pos x="6" y="14"/>
                </a:cxn>
                <a:cxn ang="0">
                  <a:pos x="10" y="14"/>
                </a:cxn>
                <a:cxn ang="0">
                  <a:pos x="16" y="0"/>
                </a:cxn>
                <a:cxn ang="0">
                  <a:pos x="4" y="2"/>
                </a:cxn>
                <a:cxn ang="0">
                  <a:pos x="0" y="4"/>
                </a:cxn>
                <a:cxn ang="0">
                  <a:pos x="0" y="10"/>
                </a:cxn>
              </a:cxnLst>
              <a:rect l="0" t="0" r="r" b="b"/>
              <a:pathLst>
                <a:path w="17" h="15">
                  <a:moveTo>
                    <a:pt x="0" y="10"/>
                  </a:moveTo>
                  <a:lnTo>
                    <a:pt x="6" y="14"/>
                  </a:lnTo>
                  <a:lnTo>
                    <a:pt x="10" y="14"/>
                  </a:lnTo>
                  <a:lnTo>
                    <a:pt x="16" y="0"/>
                  </a:lnTo>
                  <a:lnTo>
                    <a:pt x="4" y="2"/>
                  </a:lnTo>
                  <a:lnTo>
                    <a:pt x="0" y="4"/>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49" name="Freeform 142"/>
            <p:cNvSpPr>
              <a:spLocks/>
            </p:cNvSpPr>
            <p:nvPr/>
          </p:nvSpPr>
          <p:spPr bwMode="ltGray">
            <a:xfrm>
              <a:off x="6980317" y="4829635"/>
              <a:ext cx="21710" cy="19278"/>
            </a:xfrm>
            <a:custGeom>
              <a:avLst/>
              <a:gdLst/>
              <a:ahLst/>
              <a:cxnLst>
                <a:cxn ang="0">
                  <a:pos x="8" y="0"/>
                </a:cxn>
                <a:cxn ang="0">
                  <a:pos x="0" y="4"/>
                </a:cxn>
                <a:cxn ang="0">
                  <a:pos x="2" y="8"/>
                </a:cxn>
                <a:cxn ang="0">
                  <a:pos x="8" y="10"/>
                </a:cxn>
                <a:cxn ang="0">
                  <a:pos x="14" y="4"/>
                </a:cxn>
                <a:cxn ang="0">
                  <a:pos x="8" y="0"/>
                </a:cxn>
              </a:cxnLst>
              <a:rect l="0" t="0" r="r" b="b"/>
              <a:pathLst>
                <a:path w="15" h="11">
                  <a:moveTo>
                    <a:pt x="8" y="0"/>
                  </a:moveTo>
                  <a:lnTo>
                    <a:pt x="0" y="4"/>
                  </a:lnTo>
                  <a:lnTo>
                    <a:pt x="2" y="8"/>
                  </a:lnTo>
                  <a:lnTo>
                    <a:pt x="8" y="10"/>
                  </a:lnTo>
                  <a:lnTo>
                    <a:pt x="14"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0" name="Freeform 143"/>
            <p:cNvSpPr>
              <a:spLocks/>
            </p:cNvSpPr>
            <p:nvPr/>
          </p:nvSpPr>
          <p:spPr bwMode="ltGray">
            <a:xfrm>
              <a:off x="4670349" y="3437155"/>
              <a:ext cx="461704" cy="246168"/>
            </a:xfrm>
            <a:custGeom>
              <a:avLst/>
              <a:gdLst/>
              <a:ahLst/>
              <a:cxnLst>
                <a:cxn ang="0">
                  <a:pos x="296" y="68"/>
                </a:cxn>
                <a:cxn ang="0">
                  <a:pos x="298" y="58"/>
                </a:cxn>
                <a:cxn ang="0">
                  <a:pos x="282" y="48"/>
                </a:cxn>
                <a:cxn ang="0">
                  <a:pos x="268" y="32"/>
                </a:cxn>
                <a:cxn ang="0">
                  <a:pos x="248" y="32"/>
                </a:cxn>
                <a:cxn ang="0">
                  <a:pos x="224" y="44"/>
                </a:cxn>
                <a:cxn ang="0">
                  <a:pos x="210" y="38"/>
                </a:cxn>
                <a:cxn ang="0">
                  <a:pos x="200" y="42"/>
                </a:cxn>
                <a:cxn ang="0">
                  <a:pos x="164" y="30"/>
                </a:cxn>
                <a:cxn ang="0">
                  <a:pos x="152" y="22"/>
                </a:cxn>
                <a:cxn ang="0">
                  <a:pos x="148" y="14"/>
                </a:cxn>
                <a:cxn ang="0">
                  <a:pos x="122" y="10"/>
                </a:cxn>
                <a:cxn ang="0">
                  <a:pos x="104" y="16"/>
                </a:cxn>
                <a:cxn ang="0">
                  <a:pos x="86" y="28"/>
                </a:cxn>
                <a:cxn ang="0">
                  <a:pos x="52" y="22"/>
                </a:cxn>
                <a:cxn ang="0">
                  <a:pos x="34" y="4"/>
                </a:cxn>
                <a:cxn ang="0">
                  <a:pos x="22" y="0"/>
                </a:cxn>
                <a:cxn ang="0">
                  <a:pos x="12" y="2"/>
                </a:cxn>
                <a:cxn ang="0">
                  <a:pos x="14" y="10"/>
                </a:cxn>
                <a:cxn ang="0">
                  <a:pos x="10" y="18"/>
                </a:cxn>
                <a:cxn ang="0">
                  <a:pos x="12" y="30"/>
                </a:cxn>
                <a:cxn ang="0">
                  <a:pos x="28" y="28"/>
                </a:cxn>
                <a:cxn ang="0">
                  <a:pos x="50" y="24"/>
                </a:cxn>
                <a:cxn ang="0">
                  <a:pos x="52" y="36"/>
                </a:cxn>
                <a:cxn ang="0">
                  <a:pos x="32" y="40"/>
                </a:cxn>
                <a:cxn ang="0">
                  <a:pos x="26" y="40"/>
                </a:cxn>
                <a:cxn ang="0">
                  <a:pos x="16" y="38"/>
                </a:cxn>
                <a:cxn ang="0">
                  <a:pos x="4" y="60"/>
                </a:cxn>
                <a:cxn ang="0">
                  <a:pos x="10" y="68"/>
                </a:cxn>
                <a:cxn ang="0">
                  <a:pos x="16" y="56"/>
                </a:cxn>
                <a:cxn ang="0">
                  <a:pos x="14" y="76"/>
                </a:cxn>
                <a:cxn ang="0">
                  <a:pos x="0" y="76"/>
                </a:cxn>
                <a:cxn ang="0">
                  <a:pos x="16" y="86"/>
                </a:cxn>
                <a:cxn ang="0">
                  <a:pos x="22" y="102"/>
                </a:cxn>
                <a:cxn ang="0">
                  <a:pos x="18" y="112"/>
                </a:cxn>
                <a:cxn ang="0">
                  <a:pos x="32" y="108"/>
                </a:cxn>
                <a:cxn ang="0">
                  <a:pos x="40" y="118"/>
                </a:cxn>
                <a:cxn ang="0">
                  <a:pos x="54" y="130"/>
                </a:cxn>
                <a:cxn ang="0">
                  <a:pos x="72" y="128"/>
                </a:cxn>
                <a:cxn ang="0">
                  <a:pos x="88" y="120"/>
                </a:cxn>
                <a:cxn ang="0">
                  <a:pos x="106" y="138"/>
                </a:cxn>
                <a:cxn ang="0">
                  <a:pos x="142" y="124"/>
                </a:cxn>
                <a:cxn ang="0">
                  <a:pos x="160" y="126"/>
                </a:cxn>
                <a:cxn ang="0">
                  <a:pos x="238" y="138"/>
                </a:cxn>
                <a:cxn ang="0">
                  <a:pos x="318" y="118"/>
                </a:cxn>
                <a:cxn ang="0">
                  <a:pos x="302" y="74"/>
                </a:cxn>
              </a:cxnLst>
              <a:rect l="0" t="0" r="r" b="b"/>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1" name="Freeform 144"/>
            <p:cNvSpPr>
              <a:spLocks/>
            </p:cNvSpPr>
            <p:nvPr/>
          </p:nvSpPr>
          <p:spPr bwMode="ltGray">
            <a:xfrm>
              <a:off x="4893241" y="3640318"/>
              <a:ext cx="160656" cy="177952"/>
            </a:xfrm>
            <a:custGeom>
              <a:avLst/>
              <a:gdLst/>
              <a:ahLst/>
              <a:cxnLst>
                <a:cxn ang="0">
                  <a:pos x="110" y="12"/>
                </a:cxn>
                <a:cxn ang="0">
                  <a:pos x="104" y="2"/>
                </a:cxn>
                <a:cxn ang="0">
                  <a:pos x="78" y="2"/>
                </a:cxn>
                <a:cxn ang="0">
                  <a:pos x="64" y="4"/>
                </a:cxn>
                <a:cxn ang="0">
                  <a:pos x="56" y="0"/>
                </a:cxn>
                <a:cxn ang="0">
                  <a:pos x="34" y="0"/>
                </a:cxn>
                <a:cxn ang="0">
                  <a:pos x="24" y="4"/>
                </a:cxn>
                <a:cxn ang="0">
                  <a:pos x="18" y="4"/>
                </a:cxn>
                <a:cxn ang="0">
                  <a:pos x="10" y="10"/>
                </a:cxn>
                <a:cxn ang="0">
                  <a:pos x="4" y="16"/>
                </a:cxn>
                <a:cxn ang="0">
                  <a:pos x="4" y="26"/>
                </a:cxn>
                <a:cxn ang="0">
                  <a:pos x="6" y="38"/>
                </a:cxn>
                <a:cxn ang="0">
                  <a:pos x="4" y="54"/>
                </a:cxn>
                <a:cxn ang="0">
                  <a:pos x="0" y="74"/>
                </a:cxn>
                <a:cxn ang="0">
                  <a:pos x="12" y="104"/>
                </a:cxn>
                <a:cxn ang="0">
                  <a:pos x="94" y="64"/>
                </a:cxn>
                <a:cxn ang="0">
                  <a:pos x="110" y="12"/>
                </a:cxn>
              </a:cxnLst>
              <a:rect l="0" t="0" r="r" b="b"/>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2" name="Freeform 145"/>
            <p:cNvSpPr>
              <a:spLocks/>
            </p:cNvSpPr>
            <p:nvPr/>
          </p:nvSpPr>
          <p:spPr bwMode="ltGray">
            <a:xfrm>
              <a:off x="4831006" y="3769333"/>
              <a:ext cx="75262" cy="177952"/>
            </a:xfrm>
            <a:custGeom>
              <a:avLst/>
              <a:gdLst/>
              <a:ahLst/>
              <a:cxnLst>
                <a:cxn ang="0">
                  <a:pos x="36" y="2"/>
                </a:cxn>
                <a:cxn ang="0">
                  <a:pos x="30" y="6"/>
                </a:cxn>
                <a:cxn ang="0">
                  <a:pos x="28" y="16"/>
                </a:cxn>
                <a:cxn ang="0">
                  <a:pos x="18" y="38"/>
                </a:cxn>
                <a:cxn ang="0">
                  <a:pos x="16" y="34"/>
                </a:cxn>
                <a:cxn ang="0">
                  <a:pos x="8" y="44"/>
                </a:cxn>
                <a:cxn ang="0">
                  <a:pos x="0" y="62"/>
                </a:cxn>
                <a:cxn ang="0">
                  <a:pos x="10" y="104"/>
                </a:cxn>
                <a:cxn ang="0">
                  <a:pos x="52" y="44"/>
                </a:cxn>
                <a:cxn ang="0">
                  <a:pos x="48" y="10"/>
                </a:cxn>
                <a:cxn ang="0">
                  <a:pos x="40" y="0"/>
                </a:cxn>
                <a:cxn ang="0">
                  <a:pos x="36" y="2"/>
                </a:cxn>
              </a:cxnLst>
              <a:rect l="0" t="0" r="r" b="b"/>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3" name="Freeform 146"/>
            <p:cNvSpPr>
              <a:spLocks/>
            </p:cNvSpPr>
            <p:nvPr/>
          </p:nvSpPr>
          <p:spPr bwMode="ltGray">
            <a:xfrm>
              <a:off x="4878768" y="3724845"/>
              <a:ext cx="39079" cy="56352"/>
            </a:xfrm>
            <a:custGeom>
              <a:avLst/>
              <a:gdLst/>
              <a:ahLst/>
              <a:cxnLst>
                <a:cxn ang="0">
                  <a:pos x="12" y="2"/>
                </a:cxn>
                <a:cxn ang="0">
                  <a:pos x="18" y="0"/>
                </a:cxn>
                <a:cxn ang="0">
                  <a:pos x="24" y="6"/>
                </a:cxn>
                <a:cxn ang="0">
                  <a:pos x="26" y="12"/>
                </a:cxn>
                <a:cxn ang="0">
                  <a:pos x="16" y="24"/>
                </a:cxn>
                <a:cxn ang="0">
                  <a:pos x="10" y="32"/>
                </a:cxn>
                <a:cxn ang="0">
                  <a:pos x="0" y="30"/>
                </a:cxn>
                <a:cxn ang="0">
                  <a:pos x="8" y="12"/>
                </a:cxn>
                <a:cxn ang="0">
                  <a:pos x="12" y="2"/>
                </a:cxn>
              </a:cxnLst>
              <a:rect l="0" t="0" r="r" b="b"/>
              <a:pathLst>
                <a:path w="27" h="33">
                  <a:moveTo>
                    <a:pt x="12" y="2"/>
                  </a:moveTo>
                  <a:lnTo>
                    <a:pt x="18" y="0"/>
                  </a:lnTo>
                  <a:lnTo>
                    <a:pt x="24" y="6"/>
                  </a:lnTo>
                  <a:lnTo>
                    <a:pt x="26" y="12"/>
                  </a:lnTo>
                  <a:lnTo>
                    <a:pt x="16" y="24"/>
                  </a:lnTo>
                  <a:lnTo>
                    <a:pt x="10" y="32"/>
                  </a:lnTo>
                  <a:lnTo>
                    <a:pt x="0" y="30"/>
                  </a:lnTo>
                  <a:lnTo>
                    <a:pt x="8" y="12"/>
                  </a:lnTo>
                  <a:lnTo>
                    <a:pt x="1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4" name="Freeform 147"/>
            <p:cNvSpPr>
              <a:spLocks/>
            </p:cNvSpPr>
            <p:nvPr/>
          </p:nvSpPr>
          <p:spPr bwMode="ltGray">
            <a:xfrm>
              <a:off x="4875873" y="3760436"/>
              <a:ext cx="115788" cy="149777"/>
            </a:xfrm>
            <a:custGeom>
              <a:avLst/>
              <a:gdLst/>
              <a:ahLst/>
              <a:cxnLst>
                <a:cxn ang="0">
                  <a:pos x="4" y="84"/>
                </a:cxn>
                <a:cxn ang="0">
                  <a:pos x="0" y="78"/>
                </a:cxn>
                <a:cxn ang="0">
                  <a:pos x="12" y="48"/>
                </a:cxn>
                <a:cxn ang="0">
                  <a:pos x="14" y="26"/>
                </a:cxn>
                <a:cxn ang="0">
                  <a:pos x="8" y="18"/>
                </a:cxn>
                <a:cxn ang="0">
                  <a:pos x="20" y="0"/>
                </a:cxn>
                <a:cxn ang="0">
                  <a:pos x="22" y="14"/>
                </a:cxn>
                <a:cxn ang="0">
                  <a:pos x="26" y="26"/>
                </a:cxn>
                <a:cxn ang="0">
                  <a:pos x="66" y="8"/>
                </a:cxn>
                <a:cxn ang="0">
                  <a:pos x="80" y="46"/>
                </a:cxn>
                <a:cxn ang="0">
                  <a:pos x="48" y="84"/>
                </a:cxn>
                <a:cxn ang="0">
                  <a:pos x="18" y="88"/>
                </a:cxn>
                <a:cxn ang="0">
                  <a:pos x="4" y="84"/>
                </a:cxn>
              </a:cxnLst>
              <a:rect l="0" t="0" r="r" b="b"/>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5" name="Freeform 148"/>
            <p:cNvSpPr>
              <a:spLocks/>
            </p:cNvSpPr>
            <p:nvPr/>
          </p:nvSpPr>
          <p:spPr bwMode="ltGray">
            <a:xfrm>
              <a:off x="5030740" y="4261668"/>
              <a:ext cx="120129" cy="170538"/>
            </a:xfrm>
            <a:custGeom>
              <a:avLst/>
              <a:gdLst/>
              <a:ahLst/>
              <a:cxnLst>
                <a:cxn ang="0">
                  <a:pos x="8" y="24"/>
                </a:cxn>
                <a:cxn ang="0">
                  <a:pos x="2" y="32"/>
                </a:cxn>
                <a:cxn ang="0">
                  <a:pos x="2" y="42"/>
                </a:cxn>
                <a:cxn ang="0">
                  <a:pos x="0" y="52"/>
                </a:cxn>
                <a:cxn ang="0">
                  <a:pos x="4" y="60"/>
                </a:cxn>
                <a:cxn ang="0">
                  <a:pos x="4" y="72"/>
                </a:cxn>
                <a:cxn ang="0">
                  <a:pos x="8" y="80"/>
                </a:cxn>
                <a:cxn ang="0">
                  <a:pos x="10" y="90"/>
                </a:cxn>
                <a:cxn ang="0">
                  <a:pos x="12" y="100"/>
                </a:cxn>
                <a:cxn ang="0">
                  <a:pos x="34" y="98"/>
                </a:cxn>
                <a:cxn ang="0">
                  <a:pos x="48" y="86"/>
                </a:cxn>
                <a:cxn ang="0">
                  <a:pos x="70" y="86"/>
                </a:cxn>
                <a:cxn ang="0">
                  <a:pos x="82" y="16"/>
                </a:cxn>
                <a:cxn ang="0">
                  <a:pos x="14" y="0"/>
                </a:cxn>
                <a:cxn ang="0">
                  <a:pos x="8" y="24"/>
                </a:cxn>
              </a:cxnLst>
              <a:rect l="0" t="0" r="r" b="b"/>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6" name="Freeform 149"/>
            <p:cNvSpPr>
              <a:spLocks/>
            </p:cNvSpPr>
            <p:nvPr/>
          </p:nvSpPr>
          <p:spPr bwMode="ltGray">
            <a:xfrm>
              <a:off x="5045213" y="4267600"/>
              <a:ext cx="253285" cy="194265"/>
            </a:xfrm>
            <a:custGeom>
              <a:avLst/>
              <a:gdLst/>
              <a:ahLst/>
              <a:cxnLst>
                <a:cxn ang="0">
                  <a:pos x="0" y="108"/>
                </a:cxn>
                <a:cxn ang="0">
                  <a:pos x="2" y="106"/>
                </a:cxn>
                <a:cxn ang="0">
                  <a:pos x="6" y="104"/>
                </a:cxn>
                <a:cxn ang="0">
                  <a:pos x="14" y="104"/>
                </a:cxn>
                <a:cxn ang="0">
                  <a:pos x="14" y="100"/>
                </a:cxn>
                <a:cxn ang="0">
                  <a:pos x="20" y="94"/>
                </a:cxn>
                <a:cxn ang="0">
                  <a:pos x="38" y="88"/>
                </a:cxn>
                <a:cxn ang="0">
                  <a:pos x="42" y="90"/>
                </a:cxn>
                <a:cxn ang="0">
                  <a:pos x="46" y="86"/>
                </a:cxn>
                <a:cxn ang="0">
                  <a:pos x="44" y="78"/>
                </a:cxn>
                <a:cxn ang="0">
                  <a:pos x="42" y="72"/>
                </a:cxn>
                <a:cxn ang="0">
                  <a:pos x="56" y="52"/>
                </a:cxn>
                <a:cxn ang="0">
                  <a:pos x="70" y="20"/>
                </a:cxn>
                <a:cxn ang="0">
                  <a:pos x="122" y="6"/>
                </a:cxn>
                <a:cxn ang="0">
                  <a:pos x="174" y="0"/>
                </a:cxn>
                <a:cxn ang="0">
                  <a:pos x="174" y="54"/>
                </a:cxn>
                <a:cxn ang="0">
                  <a:pos x="156" y="58"/>
                </a:cxn>
                <a:cxn ang="0">
                  <a:pos x="152" y="74"/>
                </a:cxn>
                <a:cxn ang="0">
                  <a:pos x="144" y="74"/>
                </a:cxn>
                <a:cxn ang="0">
                  <a:pos x="140" y="76"/>
                </a:cxn>
                <a:cxn ang="0">
                  <a:pos x="124" y="78"/>
                </a:cxn>
                <a:cxn ang="0">
                  <a:pos x="118" y="82"/>
                </a:cxn>
                <a:cxn ang="0">
                  <a:pos x="98" y="86"/>
                </a:cxn>
                <a:cxn ang="0">
                  <a:pos x="90" y="94"/>
                </a:cxn>
                <a:cxn ang="0">
                  <a:pos x="78" y="94"/>
                </a:cxn>
                <a:cxn ang="0">
                  <a:pos x="74" y="98"/>
                </a:cxn>
                <a:cxn ang="0">
                  <a:pos x="62" y="102"/>
                </a:cxn>
                <a:cxn ang="0">
                  <a:pos x="48" y="100"/>
                </a:cxn>
                <a:cxn ang="0">
                  <a:pos x="38" y="98"/>
                </a:cxn>
                <a:cxn ang="0">
                  <a:pos x="32" y="104"/>
                </a:cxn>
                <a:cxn ang="0">
                  <a:pos x="28" y="108"/>
                </a:cxn>
                <a:cxn ang="0">
                  <a:pos x="18" y="114"/>
                </a:cxn>
                <a:cxn ang="0">
                  <a:pos x="4" y="114"/>
                </a:cxn>
                <a:cxn ang="0">
                  <a:pos x="0" y="108"/>
                </a:cxn>
              </a:cxnLst>
              <a:rect l="0" t="0" r="r" b="b"/>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7" name="Freeform 150"/>
            <p:cNvSpPr>
              <a:spLocks/>
            </p:cNvSpPr>
            <p:nvPr/>
          </p:nvSpPr>
          <p:spPr bwMode="ltGray">
            <a:xfrm>
              <a:off x="5273894" y="4074818"/>
              <a:ext cx="188155" cy="265447"/>
            </a:xfrm>
            <a:custGeom>
              <a:avLst/>
              <a:gdLst/>
              <a:ahLst/>
              <a:cxnLst>
                <a:cxn ang="0">
                  <a:pos x="72" y="4"/>
                </a:cxn>
                <a:cxn ang="0">
                  <a:pos x="76" y="20"/>
                </a:cxn>
                <a:cxn ang="0">
                  <a:pos x="84" y="32"/>
                </a:cxn>
                <a:cxn ang="0">
                  <a:pos x="104" y="38"/>
                </a:cxn>
                <a:cxn ang="0">
                  <a:pos x="112" y="40"/>
                </a:cxn>
                <a:cxn ang="0">
                  <a:pos x="124" y="58"/>
                </a:cxn>
                <a:cxn ang="0">
                  <a:pos x="130" y="62"/>
                </a:cxn>
                <a:cxn ang="0">
                  <a:pos x="128" y="70"/>
                </a:cxn>
                <a:cxn ang="0">
                  <a:pos x="106" y="98"/>
                </a:cxn>
                <a:cxn ang="0">
                  <a:pos x="102" y="94"/>
                </a:cxn>
                <a:cxn ang="0">
                  <a:pos x="92" y="108"/>
                </a:cxn>
                <a:cxn ang="0">
                  <a:pos x="94" y="124"/>
                </a:cxn>
                <a:cxn ang="0">
                  <a:pos x="80" y="124"/>
                </a:cxn>
                <a:cxn ang="0">
                  <a:pos x="74" y="130"/>
                </a:cxn>
                <a:cxn ang="0">
                  <a:pos x="72" y="138"/>
                </a:cxn>
                <a:cxn ang="0">
                  <a:pos x="68" y="140"/>
                </a:cxn>
                <a:cxn ang="0">
                  <a:pos x="50" y="138"/>
                </a:cxn>
                <a:cxn ang="0">
                  <a:pos x="50" y="148"/>
                </a:cxn>
                <a:cxn ang="0">
                  <a:pos x="44" y="156"/>
                </a:cxn>
                <a:cxn ang="0">
                  <a:pos x="30" y="154"/>
                </a:cxn>
                <a:cxn ang="0">
                  <a:pos x="16" y="156"/>
                </a:cxn>
                <a:cxn ang="0">
                  <a:pos x="2" y="150"/>
                </a:cxn>
                <a:cxn ang="0">
                  <a:pos x="8" y="136"/>
                </a:cxn>
                <a:cxn ang="0">
                  <a:pos x="0" y="120"/>
                </a:cxn>
                <a:cxn ang="0">
                  <a:pos x="4" y="102"/>
                </a:cxn>
                <a:cxn ang="0">
                  <a:pos x="54" y="8"/>
                </a:cxn>
                <a:cxn ang="0">
                  <a:pos x="64" y="0"/>
                </a:cxn>
                <a:cxn ang="0">
                  <a:pos x="72" y="4"/>
                </a:cxn>
              </a:cxnLst>
              <a:rect l="0" t="0" r="r" b="b"/>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8" name="Freeform 151"/>
            <p:cNvSpPr>
              <a:spLocks/>
            </p:cNvSpPr>
            <p:nvPr/>
          </p:nvSpPr>
          <p:spPr bwMode="ltGray">
            <a:xfrm>
              <a:off x="5221790" y="4037745"/>
              <a:ext cx="159208" cy="136430"/>
            </a:xfrm>
            <a:custGeom>
              <a:avLst/>
              <a:gdLst/>
              <a:ahLst/>
              <a:cxnLst>
                <a:cxn ang="0">
                  <a:pos x="8" y="18"/>
                </a:cxn>
                <a:cxn ang="0">
                  <a:pos x="16" y="22"/>
                </a:cxn>
                <a:cxn ang="0">
                  <a:pos x="16" y="14"/>
                </a:cxn>
                <a:cxn ang="0">
                  <a:pos x="20" y="0"/>
                </a:cxn>
                <a:cxn ang="0">
                  <a:pos x="26" y="10"/>
                </a:cxn>
                <a:cxn ang="0">
                  <a:pos x="24" y="16"/>
                </a:cxn>
                <a:cxn ang="0">
                  <a:pos x="26" y="20"/>
                </a:cxn>
                <a:cxn ang="0">
                  <a:pos x="26" y="30"/>
                </a:cxn>
                <a:cxn ang="0">
                  <a:pos x="30" y="40"/>
                </a:cxn>
                <a:cxn ang="0">
                  <a:pos x="34" y="44"/>
                </a:cxn>
                <a:cxn ang="0">
                  <a:pos x="44" y="40"/>
                </a:cxn>
                <a:cxn ang="0">
                  <a:pos x="50" y="42"/>
                </a:cxn>
                <a:cxn ang="0">
                  <a:pos x="58" y="40"/>
                </a:cxn>
                <a:cxn ang="0">
                  <a:pos x="66" y="44"/>
                </a:cxn>
                <a:cxn ang="0">
                  <a:pos x="78" y="42"/>
                </a:cxn>
                <a:cxn ang="0">
                  <a:pos x="78" y="34"/>
                </a:cxn>
                <a:cxn ang="0">
                  <a:pos x="90" y="22"/>
                </a:cxn>
                <a:cxn ang="0">
                  <a:pos x="104" y="12"/>
                </a:cxn>
                <a:cxn ang="0">
                  <a:pos x="106" y="4"/>
                </a:cxn>
                <a:cxn ang="0">
                  <a:pos x="108" y="2"/>
                </a:cxn>
                <a:cxn ang="0">
                  <a:pos x="110" y="8"/>
                </a:cxn>
                <a:cxn ang="0">
                  <a:pos x="110" y="32"/>
                </a:cxn>
                <a:cxn ang="0">
                  <a:pos x="98" y="26"/>
                </a:cxn>
                <a:cxn ang="0">
                  <a:pos x="98" y="44"/>
                </a:cxn>
                <a:cxn ang="0">
                  <a:pos x="90" y="46"/>
                </a:cxn>
                <a:cxn ang="0">
                  <a:pos x="94" y="52"/>
                </a:cxn>
                <a:cxn ang="0">
                  <a:pos x="86" y="66"/>
                </a:cxn>
                <a:cxn ang="0">
                  <a:pos x="88" y="80"/>
                </a:cxn>
                <a:cxn ang="0">
                  <a:pos x="48" y="80"/>
                </a:cxn>
                <a:cxn ang="0">
                  <a:pos x="6" y="42"/>
                </a:cxn>
                <a:cxn ang="0">
                  <a:pos x="0" y="24"/>
                </a:cxn>
                <a:cxn ang="0">
                  <a:pos x="8" y="18"/>
                </a:cxn>
              </a:cxnLst>
              <a:rect l="0" t="0" r="r" b="b"/>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59" name="Freeform 152"/>
            <p:cNvSpPr>
              <a:spLocks/>
            </p:cNvSpPr>
            <p:nvPr/>
          </p:nvSpPr>
          <p:spPr bwMode="ltGray">
            <a:xfrm>
              <a:off x="4845479" y="3803441"/>
              <a:ext cx="521046" cy="547203"/>
            </a:xfrm>
            <a:custGeom>
              <a:avLst/>
              <a:gdLst/>
              <a:ahLst/>
              <a:cxnLst>
                <a:cxn ang="0">
                  <a:pos x="266" y="112"/>
                </a:cxn>
                <a:cxn ang="0">
                  <a:pos x="278" y="122"/>
                </a:cxn>
                <a:cxn ang="0">
                  <a:pos x="282" y="138"/>
                </a:cxn>
                <a:cxn ang="0">
                  <a:pos x="280" y="142"/>
                </a:cxn>
                <a:cxn ang="0">
                  <a:pos x="284" y="160"/>
                </a:cxn>
                <a:cxn ang="0">
                  <a:pos x="282" y="168"/>
                </a:cxn>
                <a:cxn ang="0">
                  <a:pos x="296" y="176"/>
                </a:cxn>
                <a:cxn ang="0">
                  <a:pos x="304" y="196"/>
                </a:cxn>
                <a:cxn ang="0">
                  <a:pos x="348" y="212"/>
                </a:cxn>
                <a:cxn ang="0">
                  <a:pos x="362" y="220"/>
                </a:cxn>
                <a:cxn ang="0">
                  <a:pos x="242" y="280"/>
                </a:cxn>
                <a:cxn ang="0">
                  <a:pos x="206" y="304"/>
                </a:cxn>
                <a:cxn ang="0">
                  <a:pos x="164" y="288"/>
                </a:cxn>
                <a:cxn ang="0">
                  <a:pos x="162" y="282"/>
                </a:cxn>
                <a:cxn ang="0">
                  <a:pos x="156" y="292"/>
                </a:cxn>
                <a:cxn ang="0">
                  <a:pos x="144" y="302"/>
                </a:cxn>
                <a:cxn ang="0">
                  <a:pos x="136" y="292"/>
                </a:cxn>
                <a:cxn ang="0">
                  <a:pos x="126" y="270"/>
                </a:cxn>
                <a:cxn ang="0">
                  <a:pos x="104" y="234"/>
                </a:cxn>
                <a:cxn ang="0">
                  <a:pos x="94" y="220"/>
                </a:cxn>
                <a:cxn ang="0">
                  <a:pos x="86" y="188"/>
                </a:cxn>
                <a:cxn ang="0">
                  <a:pos x="78" y="172"/>
                </a:cxn>
                <a:cxn ang="0">
                  <a:pos x="68" y="160"/>
                </a:cxn>
                <a:cxn ang="0">
                  <a:pos x="48" y="142"/>
                </a:cxn>
                <a:cxn ang="0">
                  <a:pos x="38" y="122"/>
                </a:cxn>
                <a:cxn ang="0">
                  <a:pos x="22" y="102"/>
                </a:cxn>
                <a:cxn ang="0">
                  <a:pos x="24" y="68"/>
                </a:cxn>
                <a:cxn ang="0">
                  <a:pos x="56" y="58"/>
                </a:cxn>
                <a:cxn ang="0">
                  <a:pos x="78" y="52"/>
                </a:cxn>
                <a:cxn ang="0">
                  <a:pos x="78" y="44"/>
                </a:cxn>
                <a:cxn ang="0">
                  <a:pos x="68" y="18"/>
                </a:cxn>
                <a:cxn ang="0">
                  <a:pos x="104" y="0"/>
                </a:cxn>
                <a:cxn ang="0">
                  <a:pos x="196" y="58"/>
                </a:cxn>
                <a:cxn ang="0">
                  <a:pos x="246" y="80"/>
                </a:cxn>
                <a:cxn ang="0">
                  <a:pos x="258" y="104"/>
                </a:cxn>
              </a:cxnLst>
              <a:rect l="0" t="0" r="r" b="b"/>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0" name="Freeform 153"/>
            <p:cNvSpPr>
              <a:spLocks/>
            </p:cNvSpPr>
            <p:nvPr/>
          </p:nvSpPr>
          <p:spPr bwMode="ltGray">
            <a:xfrm>
              <a:off x="4968503" y="3637352"/>
              <a:ext cx="234471" cy="299554"/>
            </a:xfrm>
            <a:custGeom>
              <a:avLst/>
              <a:gdLst/>
              <a:ahLst/>
              <a:cxnLst>
                <a:cxn ang="0">
                  <a:pos x="64" y="4"/>
                </a:cxn>
                <a:cxn ang="0">
                  <a:pos x="56" y="14"/>
                </a:cxn>
                <a:cxn ang="0">
                  <a:pos x="44" y="16"/>
                </a:cxn>
                <a:cxn ang="0">
                  <a:pos x="40" y="18"/>
                </a:cxn>
                <a:cxn ang="0">
                  <a:pos x="36" y="22"/>
                </a:cxn>
                <a:cxn ang="0">
                  <a:pos x="36" y="26"/>
                </a:cxn>
                <a:cxn ang="0">
                  <a:pos x="38" y="36"/>
                </a:cxn>
                <a:cxn ang="0">
                  <a:pos x="34" y="48"/>
                </a:cxn>
                <a:cxn ang="0">
                  <a:pos x="32" y="62"/>
                </a:cxn>
                <a:cxn ang="0">
                  <a:pos x="28" y="62"/>
                </a:cxn>
                <a:cxn ang="0">
                  <a:pos x="0" y="80"/>
                </a:cxn>
                <a:cxn ang="0">
                  <a:pos x="4" y="104"/>
                </a:cxn>
                <a:cxn ang="0">
                  <a:pos x="18" y="104"/>
                </a:cxn>
                <a:cxn ang="0">
                  <a:pos x="60" y="134"/>
                </a:cxn>
                <a:cxn ang="0">
                  <a:pos x="64" y="140"/>
                </a:cxn>
                <a:cxn ang="0">
                  <a:pos x="72" y="142"/>
                </a:cxn>
                <a:cxn ang="0">
                  <a:pos x="72" y="160"/>
                </a:cxn>
                <a:cxn ang="0">
                  <a:pos x="88" y="170"/>
                </a:cxn>
                <a:cxn ang="0">
                  <a:pos x="130" y="176"/>
                </a:cxn>
                <a:cxn ang="0">
                  <a:pos x="154" y="164"/>
                </a:cxn>
                <a:cxn ang="0">
                  <a:pos x="162" y="156"/>
                </a:cxn>
                <a:cxn ang="0">
                  <a:pos x="162" y="102"/>
                </a:cxn>
                <a:cxn ang="0">
                  <a:pos x="114" y="6"/>
                </a:cxn>
                <a:cxn ang="0">
                  <a:pos x="98" y="0"/>
                </a:cxn>
                <a:cxn ang="0">
                  <a:pos x="90" y="14"/>
                </a:cxn>
                <a:cxn ang="0">
                  <a:pos x="86" y="12"/>
                </a:cxn>
                <a:cxn ang="0">
                  <a:pos x="64" y="4"/>
                </a:cxn>
              </a:cxnLst>
              <a:rect l="0" t="0" r="r" b="b"/>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1" name="Freeform 154"/>
            <p:cNvSpPr>
              <a:spLocks/>
            </p:cNvSpPr>
            <p:nvPr/>
          </p:nvSpPr>
          <p:spPr bwMode="ltGray">
            <a:xfrm>
              <a:off x="5090081" y="3563205"/>
              <a:ext cx="487757" cy="535341"/>
            </a:xfrm>
            <a:custGeom>
              <a:avLst/>
              <a:gdLst/>
              <a:ahLst/>
              <a:cxnLst>
                <a:cxn ang="0">
                  <a:pos x="294" y="316"/>
                </a:cxn>
                <a:cxn ang="0">
                  <a:pos x="270" y="312"/>
                </a:cxn>
                <a:cxn ang="0">
                  <a:pos x="248" y="308"/>
                </a:cxn>
                <a:cxn ang="0">
                  <a:pos x="234" y="304"/>
                </a:cxn>
                <a:cxn ang="0">
                  <a:pos x="222" y="302"/>
                </a:cxn>
                <a:cxn ang="0">
                  <a:pos x="214" y="282"/>
                </a:cxn>
                <a:cxn ang="0">
                  <a:pos x="210" y="272"/>
                </a:cxn>
                <a:cxn ang="0">
                  <a:pos x="184" y="274"/>
                </a:cxn>
                <a:cxn ang="0">
                  <a:pos x="166" y="274"/>
                </a:cxn>
                <a:cxn ang="0">
                  <a:pos x="142" y="262"/>
                </a:cxn>
                <a:cxn ang="0">
                  <a:pos x="130" y="250"/>
                </a:cxn>
                <a:cxn ang="0">
                  <a:pos x="108" y="226"/>
                </a:cxn>
                <a:cxn ang="0">
                  <a:pos x="92" y="202"/>
                </a:cxn>
                <a:cxn ang="0">
                  <a:pos x="70" y="194"/>
                </a:cxn>
                <a:cxn ang="0">
                  <a:pos x="64" y="184"/>
                </a:cxn>
                <a:cxn ang="0">
                  <a:pos x="62" y="164"/>
                </a:cxn>
                <a:cxn ang="0">
                  <a:pos x="50" y="148"/>
                </a:cxn>
                <a:cxn ang="0">
                  <a:pos x="34" y="130"/>
                </a:cxn>
                <a:cxn ang="0">
                  <a:pos x="26" y="122"/>
                </a:cxn>
                <a:cxn ang="0">
                  <a:pos x="28" y="110"/>
                </a:cxn>
                <a:cxn ang="0">
                  <a:pos x="38" y="84"/>
                </a:cxn>
                <a:cxn ang="0">
                  <a:pos x="12" y="68"/>
                </a:cxn>
                <a:cxn ang="0">
                  <a:pos x="6" y="48"/>
                </a:cxn>
                <a:cxn ang="0">
                  <a:pos x="2" y="46"/>
                </a:cxn>
                <a:cxn ang="0">
                  <a:pos x="2" y="30"/>
                </a:cxn>
                <a:cxn ang="0">
                  <a:pos x="0" y="10"/>
                </a:cxn>
                <a:cxn ang="0">
                  <a:pos x="10" y="0"/>
                </a:cxn>
                <a:cxn ang="0">
                  <a:pos x="24" y="18"/>
                </a:cxn>
                <a:cxn ang="0">
                  <a:pos x="54" y="16"/>
                </a:cxn>
                <a:cxn ang="0">
                  <a:pos x="70" y="20"/>
                </a:cxn>
                <a:cxn ang="0">
                  <a:pos x="70" y="34"/>
                </a:cxn>
                <a:cxn ang="0">
                  <a:pos x="80" y="54"/>
                </a:cxn>
                <a:cxn ang="0">
                  <a:pos x="106" y="66"/>
                </a:cxn>
                <a:cxn ang="0">
                  <a:pos x="132" y="78"/>
                </a:cxn>
                <a:cxn ang="0">
                  <a:pos x="166" y="80"/>
                </a:cxn>
                <a:cxn ang="0">
                  <a:pos x="176" y="64"/>
                </a:cxn>
                <a:cxn ang="0">
                  <a:pos x="182" y="52"/>
                </a:cxn>
                <a:cxn ang="0">
                  <a:pos x="204" y="52"/>
                </a:cxn>
                <a:cxn ang="0">
                  <a:pos x="226" y="52"/>
                </a:cxn>
                <a:cxn ang="0">
                  <a:pos x="244" y="62"/>
                </a:cxn>
                <a:cxn ang="0">
                  <a:pos x="254" y="74"/>
                </a:cxn>
                <a:cxn ang="0">
                  <a:pos x="266" y="86"/>
                </a:cxn>
                <a:cxn ang="0">
                  <a:pos x="282" y="96"/>
                </a:cxn>
                <a:cxn ang="0">
                  <a:pos x="312" y="216"/>
                </a:cxn>
                <a:cxn ang="0">
                  <a:pos x="300" y="310"/>
                </a:cxn>
              </a:cxnLst>
              <a:rect l="0" t="0" r="r" b="b"/>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2" name="Freeform 155"/>
            <p:cNvSpPr>
              <a:spLocks/>
            </p:cNvSpPr>
            <p:nvPr/>
          </p:nvSpPr>
          <p:spPr bwMode="ltGray">
            <a:xfrm>
              <a:off x="5482313" y="3661079"/>
              <a:ext cx="298154" cy="336626"/>
            </a:xfrm>
            <a:custGeom>
              <a:avLst/>
              <a:gdLst/>
              <a:ahLst/>
              <a:cxnLst>
                <a:cxn ang="0">
                  <a:pos x="10" y="178"/>
                </a:cxn>
                <a:cxn ang="0">
                  <a:pos x="4" y="168"/>
                </a:cxn>
                <a:cxn ang="0">
                  <a:pos x="18" y="152"/>
                </a:cxn>
                <a:cxn ang="0">
                  <a:pos x="20" y="148"/>
                </a:cxn>
                <a:cxn ang="0">
                  <a:pos x="18" y="136"/>
                </a:cxn>
                <a:cxn ang="0">
                  <a:pos x="12" y="130"/>
                </a:cxn>
                <a:cxn ang="0">
                  <a:pos x="8" y="130"/>
                </a:cxn>
                <a:cxn ang="0">
                  <a:pos x="4" y="134"/>
                </a:cxn>
                <a:cxn ang="0">
                  <a:pos x="4" y="116"/>
                </a:cxn>
                <a:cxn ang="0">
                  <a:pos x="2" y="100"/>
                </a:cxn>
                <a:cxn ang="0">
                  <a:pos x="6" y="94"/>
                </a:cxn>
                <a:cxn ang="0">
                  <a:pos x="0" y="88"/>
                </a:cxn>
                <a:cxn ang="0">
                  <a:pos x="0" y="66"/>
                </a:cxn>
                <a:cxn ang="0">
                  <a:pos x="6" y="62"/>
                </a:cxn>
                <a:cxn ang="0">
                  <a:pos x="8" y="52"/>
                </a:cxn>
                <a:cxn ang="0">
                  <a:pos x="20" y="52"/>
                </a:cxn>
                <a:cxn ang="0">
                  <a:pos x="28" y="54"/>
                </a:cxn>
                <a:cxn ang="0">
                  <a:pos x="30" y="58"/>
                </a:cxn>
                <a:cxn ang="0">
                  <a:pos x="40" y="60"/>
                </a:cxn>
                <a:cxn ang="0">
                  <a:pos x="42" y="50"/>
                </a:cxn>
                <a:cxn ang="0">
                  <a:pos x="58" y="44"/>
                </a:cxn>
                <a:cxn ang="0">
                  <a:pos x="66" y="32"/>
                </a:cxn>
                <a:cxn ang="0">
                  <a:pos x="70" y="28"/>
                </a:cxn>
                <a:cxn ang="0">
                  <a:pos x="68" y="22"/>
                </a:cxn>
                <a:cxn ang="0">
                  <a:pos x="72" y="20"/>
                </a:cxn>
                <a:cxn ang="0">
                  <a:pos x="80" y="18"/>
                </a:cxn>
                <a:cxn ang="0">
                  <a:pos x="92" y="20"/>
                </a:cxn>
                <a:cxn ang="0">
                  <a:pos x="108" y="20"/>
                </a:cxn>
                <a:cxn ang="0">
                  <a:pos x="108" y="24"/>
                </a:cxn>
                <a:cxn ang="0">
                  <a:pos x="118" y="22"/>
                </a:cxn>
                <a:cxn ang="0">
                  <a:pos x="122" y="32"/>
                </a:cxn>
                <a:cxn ang="0">
                  <a:pos x="140" y="24"/>
                </a:cxn>
                <a:cxn ang="0">
                  <a:pos x="146" y="20"/>
                </a:cxn>
                <a:cxn ang="0">
                  <a:pos x="156" y="20"/>
                </a:cxn>
                <a:cxn ang="0">
                  <a:pos x="158" y="14"/>
                </a:cxn>
                <a:cxn ang="0">
                  <a:pos x="162" y="8"/>
                </a:cxn>
                <a:cxn ang="0">
                  <a:pos x="164" y="4"/>
                </a:cxn>
                <a:cxn ang="0">
                  <a:pos x="170" y="0"/>
                </a:cxn>
                <a:cxn ang="0">
                  <a:pos x="174" y="6"/>
                </a:cxn>
                <a:cxn ang="0">
                  <a:pos x="176" y="10"/>
                </a:cxn>
                <a:cxn ang="0">
                  <a:pos x="176" y="16"/>
                </a:cxn>
                <a:cxn ang="0">
                  <a:pos x="178" y="18"/>
                </a:cxn>
                <a:cxn ang="0">
                  <a:pos x="178" y="28"/>
                </a:cxn>
                <a:cxn ang="0">
                  <a:pos x="182" y="38"/>
                </a:cxn>
                <a:cxn ang="0">
                  <a:pos x="204" y="36"/>
                </a:cxn>
                <a:cxn ang="0">
                  <a:pos x="156" y="154"/>
                </a:cxn>
                <a:cxn ang="0">
                  <a:pos x="72" y="198"/>
                </a:cxn>
                <a:cxn ang="0">
                  <a:pos x="22" y="188"/>
                </a:cxn>
                <a:cxn ang="0">
                  <a:pos x="10" y="178"/>
                </a:cxn>
              </a:cxnLst>
              <a:rect l="0" t="0" r="r" b="b"/>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3" name="Freeform 156"/>
            <p:cNvSpPr>
              <a:spLocks/>
            </p:cNvSpPr>
            <p:nvPr/>
          </p:nvSpPr>
          <p:spPr bwMode="ltGray">
            <a:xfrm>
              <a:off x="5489548" y="3702601"/>
              <a:ext cx="399468" cy="471574"/>
            </a:xfrm>
            <a:custGeom>
              <a:avLst/>
              <a:gdLst/>
              <a:ahLst/>
              <a:cxnLst>
                <a:cxn ang="0">
                  <a:pos x="120" y="264"/>
                </a:cxn>
                <a:cxn ang="0">
                  <a:pos x="108" y="252"/>
                </a:cxn>
                <a:cxn ang="0">
                  <a:pos x="98" y="236"/>
                </a:cxn>
                <a:cxn ang="0">
                  <a:pos x="74" y="236"/>
                </a:cxn>
                <a:cxn ang="0">
                  <a:pos x="60" y="236"/>
                </a:cxn>
                <a:cxn ang="0">
                  <a:pos x="52" y="236"/>
                </a:cxn>
                <a:cxn ang="0">
                  <a:pos x="42" y="234"/>
                </a:cxn>
                <a:cxn ang="0">
                  <a:pos x="28" y="232"/>
                </a:cxn>
                <a:cxn ang="0">
                  <a:pos x="14" y="236"/>
                </a:cxn>
                <a:cxn ang="0">
                  <a:pos x="14" y="228"/>
                </a:cxn>
                <a:cxn ang="0">
                  <a:pos x="14" y="220"/>
                </a:cxn>
                <a:cxn ang="0">
                  <a:pos x="18" y="214"/>
                </a:cxn>
                <a:cxn ang="0">
                  <a:pos x="24" y="208"/>
                </a:cxn>
                <a:cxn ang="0">
                  <a:pos x="30" y="208"/>
                </a:cxn>
                <a:cxn ang="0">
                  <a:pos x="40" y="208"/>
                </a:cxn>
                <a:cxn ang="0">
                  <a:pos x="42" y="202"/>
                </a:cxn>
                <a:cxn ang="0">
                  <a:pos x="48" y="192"/>
                </a:cxn>
                <a:cxn ang="0">
                  <a:pos x="40" y="176"/>
                </a:cxn>
                <a:cxn ang="0">
                  <a:pos x="28" y="174"/>
                </a:cxn>
                <a:cxn ang="0">
                  <a:pos x="18" y="170"/>
                </a:cxn>
                <a:cxn ang="0">
                  <a:pos x="10" y="164"/>
                </a:cxn>
                <a:cxn ang="0">
                  <a:pos x="2" y="148"/>
                </a:cxn>
                <a:cxn ang="0">
                  <a:pos x="0" y="144"/>
                </a:cxn>
                <a:cxn ang="0">
                  <a:pos x="26" y="162"/>
                </a:cxn>
                <a:cxn ang="0">
                  <a:pos x="44" y="164"/>
                </a:cxn>
                <a:cxn ang="0">
                  <a:pos x="60" y="166"/>
                </a:cxn>
                <a:cxn ang="0">
                  <a:pos x="72" y="164"/>
                </a:cxn>
                <a:cxn ang="0">
                  <a:pos x="80" y="158"/>
                </a:cxn>
                <a:cxn ang="0">
                  <a:pos x="88" y="152"/>
                </a:cxn>
                <a:cxn ang="0">
                  <a:pos x="92" y="142"/>
                </a:cxn>
                <a:cxn ang="0">
                  <a:pos x="90" y="128"/>
                </a:cxn>
                <a:cxn ang="0">
                  <a:pos x="92" y="116"/>
                </a:cxn>
                <a:cxn ang="0">
                  <a:pos x="100" y="116"/>
                </a:cxn>
                <a:cxn ang="0">
                  <a:pos x="112" y="124"/>
                </a:cxn>
                <a:cxn ang="0">
                  <a:pos x="120" y="112"/>
                </a:cxn>
                <a:cxn ang="0">
                  <a:pos x="132" y="116"/>
                </a:cxn>
                <a:cxn ang="0">
                  <a:pos x="138" y="114"/>
                </a:cxn>
                <a:cxn ang="0">
                  <a:pos x="140" y="102"/>
                </a:cxn>
                <a:cxn ang="0">
                  <a:pos x="142" y="90"/>
                </a:cxn>
                <a:cxn ang="0">
                  <a:pos x="154" y="82"/>
                </a:cxn>
                <a:cxn ang="0">
                  <a:pos x="148" y="72"/>
                </a:cxn>
                <a:cxn ang="0">
                  <a:pos x="154" y="68"/>
                </a:cxn>
                <a:cxn ang="0">
                  <a:pos x="162" y="68"/>
                </a:cxn>
                <a:cxn ang="0">
                  <a:pos x="160" y="58"/>
                </a:cxn>
                <a:cxn ang="0">
                  <a:pos x="170" y="56"/>
                </a:cxn>
                <a:cxn ang="0">
                  <a:pos x="178" y="46"/>
                </a:cxn>
                <a:cxn ang="0">
                  <a:pos x="182" y="28"/>
                </a:cxn>
                <a:cxn ang="0">
                  <a:pos x="194" y="10"/>
                </a:cxn>
                <a:cxn ang="0">
                  <a:pos x="212" y="0"/>
                </a:cxn>
                <a:cxn ang="0">
                  <a:pos x="216" y="8"/>
                </a:cxn>
                <a:cxn ang="0">
                  <a:pos x="232" y="6"/>
                </a:cxn>
                <a:cxn ang="0">
                  <a:pos x="248" y="18"/>
                </a:cxn>
                <a:cxn ang="0">
                  <a:pos x="256" y="30"/>
                </a:cxn>
                <a:cxn ang="0">
                  <a:pos x="276" y="126"/>
                </a:cxn>
                <a:cxn ang="0">
                  <a:pos x="184" y="278"/>
                </a:cxn>
                <a:cxn ang="0">
                  <a:pos x="132" y="266"/>
                </a:cxn>
                <a:cxn ang="0">
                  <a:pos x="120" y="264"/>
                </a:cxn>
              </a:cxnLst>
              <a:rect l="0" t="0" r="r" b="b"/>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4" name="Freeform 157"/>
            <p:cNvSpPr>
              <a:spLocks/>
            </p:cNvSpPr>
            <p:nvPr/>
          </p:nvSpPr>
          <p:spPr bwMode="ltGray">
            <a:xfrm>
              <a:off x="6137961" y="3241407"/>
              <a:ext cx="628149" cy="375184"/>
            </a:xfrm>
            <a:custGeom>
              <a:avLst/>
              <a:gdLst/>
              <a:ahLst/>
              <a:cxnLst>
                <a:cxn ang="0">
                  <a:pos x="366" y="18"/>
                </a:cxn>
                <a:cxn ang="0">
                  <a:pos x="356" y="6"/>
                </a:cxn>
                <a:cxn ang="0">
                  <a:pos x="354" y="0"/>
                </a:cxn>
                <a:cxn ang="0">
                  <a:pos x="342" y="8"/>
                </a:cxn>
                <a:cxn ang="0">
                  <a:pos x="336" y="8"/>
                </a:cxn>
                <a:cxn ang="0">
                  <a:pos x="332" y="4"/>
                </a:cxn>
                <a:cxn ang="0">
                  <a:pos x="320" y="12"/>
                </a:cxn>
                <a:cxn ang="0">
                  <a:pos x="314" y="22"/>
                </a:cxn>
                <a:cxn ang="0">
                  <a:pos x="308" y="22"/>
                </a:cxn>
                <a:cxn ang="0">
                  <a:pos x="306" y="28"/>
                </a:cxn>
                <a:cxn ang="0">
                  <a:pos x="292" y="32"/>
                </a:cxn>
                <a:cxn ang="0">
                  <a:pos x="288" y="32"/>
                </a:cxn>
                <a:cxn ang="0">
                  <a:pos x="264" y="36"/>
                </a:cxn>
                <a:cxn ang="0">
                  <a:pos x="256" y="32"/>
                </a:cxn>
                <a:cxn ang="0">
                  <a:pos x="250" y="28"/>
                </a:cxn>
                <a:cxn ang="0">
                  <a:pos x="240" y="28"/>
                </a:cxn>
                <a:cxn ang="0">
                  <a:pos x="226" y="22"/>
                </a:cxn>
                <a:cxn ang="0">
                  <a:pos x="216" y="22"/>
                </a:cxn>
                <a:cxn ang="0">
                  <a:pos x="200" y="28"/>
                </a:cxn>
                <a:cxn ang="0">
                  <a:pos x="198" y="34"/>
                </a:cxn>
                <a:cxn ang="0">
                  <a:pos x="186" y="34"/>
                </a:cxn>
                <a:cxn ang="0">
                  <a:pos x="178" y="32"/>
                </a:cxn>
                <a:cxn ang="0">
                  <a:pos x="174" y="26"/>
                </a:cxn>
                <a:cxn ang="0">
                  <a:pos x="174" y="16"/>
                </a:cxn>
                <a:cxn ang="0">
                  <a:pos x="168" y="12"/>
                </a:cxn>
                <a:cxn ang="0">
                  <a:pos x="158" y="8"/>
                </a:cxn>
                <a:cxn ang="0">
                  <a:pos x="146" y="8"/>
                </a:cxn>
                <a:cxn ang="0">
                  <a:pos x="138" y="6"/>
                </a:cxn>
                <a:cxn ang="0">
                  <a:pos x="128" y="4"/>
                </a:cxn>
                <a:cxn ang="0">
                  <a:pos x="128" y="10"/>
                </a:cxn>
                <a:cxn ang="0">
                  <a:pos x="124" y="16"/>
                </a:cxn>
                <a:cxn ang="0">
                  <a:pos x="124" y="28"/>
                </a:cxn>
                <a:cxn ang="0">
                  <a:pos x="130" y="40"/>
                </a:cxn>
                <a:cxn ang="0">
                  <a:pos x="130" y="46"/>
                </a:cxn>
                <a:cxn ang="0">
                  <a:pos x="122" y="52"/>
                </a:cxn>
                <a:cxn ang="0">
                  <a:pos x="110" y="48"/>
                </a:cxn>
                <a:cxn ang="0">
                  <a:pos x="106" y="46"/>
                </a:cxn>
                <a:cxn ang="0">
                  <a:pos x="104" y="46"/>
                </a:cxn>
                <a:cxn ang="0">
                  <a:pos x="98" y="50"/>
                </a:cxn>
                <a:cxn ang="0">
                  <a:pos x="88" y="48"/>
                </a:cxn>
                <a:cxn ang="0">
                  <a:pos x="80" y="46"/>
                </a:cxn>
                <a:cxn ang="0">
                  <a:pos x="82" y="42"/>
                </a:cxn>
                <a:cxn ang="0">
                  <a:pos x="80" y="38"/>
                </a:cxn>
                <a:cxn ang="0">
                  <a:pos x="70" y="38"/>
                </a:cxn>
                <a:cxn ang="0">
                  <a:pos x="62" y="38"/>
                </a:cxn>
                <a:cxn ang="0">
                  <a:pos x="56" y="36"/>
                </a:cxn>
                <a:cxn ang="0">
                  <a:pos x="44" y="42"/>
                </a:cxn>
                <a:cxn ang="0">
                  <a:pos x="36" y="42"/>
                </a:cxn>
                <a:cxn ang="0">
                  <a:pos x="24" y="52"/>
                </a:cxn>
                <a:cxn ang="0">
                  <a:pos x="22" y="58"/>
                </a:cxn>
                <a:cxn ang="0">
                  <a:pos x="14" y="60"/>
                </a:cxn>
                <a:cxn ang="0">
                  <a:pos x="0" y="72"/>
                </a:cxn>
                <a:cxn ang="0">
                  <a:pos x="44" y="154"/>
                </a:cxn>
                <a:cxn ang="0">
                  <a:pos x="134" y="204"/>
                </a:cxn>
                <a:cxn ang="0">
                  <a:pos x="290" y="220"/>
                </a:cxn>
                <a:cxn ang="0">
                  <a:pos x="434" y="36"/>
                </a:cxn>
                <a:cxn ang="0">
                  <a:pos x="366" y="18"/>
                </a:cxn>
              </a:cxnLst>
              <a:rect l="0" t="0" r="r" b="b"/>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5" name="Freeform 158"/>
            <p:cNvSpPr>
              <a:spLocks/>
            </p:cNvSpPr>
            <p:nvPr/>
          </p:nvSpPr>
          <p:spPr bwMode="ltGray">
            <a:xfrm>
              <a:off x="6923871" y="3357076"/>
              <a:ext cx="176576" cy="272861"/>
            </a:xfrm>
            <a:custGeom>
              <a:avLst/>
              <a:gdLst/>
              <a:ahLst/>
              <a:cxnLst>
                <a:cxn ang="0">
                  <a:pos x="58" y="0"/>
                </a:cxn>
                <a:cxn ang="0">
                  <a:pos x="70" y="6"/>
                </a:cxn>
                <a:cxn ang="0">
                  <a:pos x="70" y="22"/>
                </a:cxn>
                <a:cxn ang="0">
                  <a:pos x="74" y="38"/>
                </a:cxn>
                <a:cxn ang="0">
                  <a:pos x="64" y="54"/>
                </a:cxn>
                <a:cxn ang="0">
                  <a:pos x="58" y="62"/>
                </a:cxn>
                <a:cxn ang="0">
                  <a:pos x="58" y="72"/>
                </a:cxn>
                <a:cxn ang="0">
                  <a:pos x="80" y="78"/>
                </a:cxn>
                <a:cxn ang="0">
                  <a:pos x="88" y="92"/>
                </a:cxn>
                <a:cxn ang="0">
                  <a:pos x="92" y="92"/>
                </a:cxn>
                <a:cxn ang="0">
                  <a:pos x="104" y="104"/>
                </a:cxn>
                <a:cxn ang="0">
                  <a:pos x="110" y="114"/>
                </a:cxn>
                <a:cxn ang="0">
                  <a:pos x="112" y="118"/>
                </a:cxn>
                <a:cxn ang="0">
                  <a:pos x="110" y="120"/>
                </a:cxn>
                <a:cxn ang="0">
                  <a:pos x="120" y="114"/>
                </a:cxn>
                <a:cxn ang="0">
                  <a:pos x="118" y="136"/>
                </a:cxn>
                <a:cxn ang="0">
                  <a:pos x="112" y="140"/>
                </a:cxn>
                <a:cxn ang="0">
                  <a:pos x="108" y="144"/>
                </a:cxn>
                <a:cxn ang="0">
                  <a:pos x="106" y="144"/>
                </a:cxn>
                <a:cxn ang="0">
                  <a:pos x="102" y="144"/>
                </a:cxn>
                <a:cxn ang="0">
                  <a:pos x="100" y="150"/>
                </a:cxn>
                <a:cxn ang="0">
                  <a:pos x="94" y="154"/>
                </a:cxn>
                <a:cxn ang="0">
                  <a:pos x="92" y="152"/>
                </a:cxn>
                <a:cxn ang="0">
                  <a:pos x="88" y="158"/>
                </a:cxn>
                <a:cxn ang="0">
                  <a:pos x="86" y="160"/>
                </a:cxn>
                <a:cxn ang="0">
                  <a:pos x="82" y="158"/>
                </a:cxn>
                <a:cxn ang="0">
                  <a:pos x="76" y="150"/>
                </a:cxn>
                <a:cxn ang="0">
                  <a:pos x="76" y="144"/>
                </a:cxn>
                <a:cxn ang="0">
                  <a:pos x="78" y="134"/>
                </a:cxn>
                <a:cxn ang="0">
                  <a:pos x="74" y="132"/>
                </a:cxn>
                <a:cxn ang="0">
                  <a:pos x="70" y="122"/>
                </a:cxn>
                <a:cxn ang="0">
                  <a:pos x="66" y="126"/>
                </a:cxn>
                <a:cxn ang="0">
                  <a:pos x="62" y="122"/>
                </a:cxn>
                <a:cxn ang="0">
                  <a:pos x="66" y="116"/>
                </a:cxn>
                <a:cxn ang="0">
                  <a:pos x="70" y="112"/>
                </a:cxn>
                <a:cxn ang="0">
                  <a:pos x="68" y="108"/>
                </a:cxn>
                <a:cxn ang="0">
                  <a:pos x="60" y="108"/>
                </a:cxn>
                <a:cxn ang="0">
                  <a:pos x="58" y="106"/>
                </a:cxn>
                <a:cxn ang="0">
                  <a:pos x="56" y="112"/>
                </a:cxn>
                <a:cxn ang="0">
                  <a:pos x="44" y="108"/>
                </a:cxn>
                <a:cxn ang="0">
                  <a:pos x="38" y="104"/>
                </a:cxn>
                <a:cxn ang="0">
                  <a:pos x="34" y="104"/>
                </a:cxn>
                <a:cxn ang="0">
                  <a:pos x="38" y="96"/>
                </a:cxn>
                <a:cxn ang="0">
                  <a:pos x="38" y="86"/>
                </a:cxn>
                <a:cxn ang="0">
                  <a:pos x="32" y="78"/>
                </a:cxn>
                <a:cxn ang="0">
                  <a:pos x="22" y="78"/>
                </a:cxn>
                <a:cxn ang="0">
                  <a:pos x="0" y="62"/>
                </a:cxn>
                <a:cxn ang="0">
                  <a:pos x="16" y="16"/>
                </a:cxn>
                <a:cxn ang="0">
                  <a:pos x="58" y="0"/>
                </a:cxn>
              </a:cxnLst>
              <a:rect l="0" t="0" r="r" b="b"/>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6" name="Freeform 159"/>
            <p:cNvSpPr>
              <a:spLocks/>
            </p:cNvSpPr>
            <p:nvPr/>
          </p:nvSpPr>
          <p:spPr bwMode="ltGray">
            <a:xfrm>
              <a:off x="5849939" y="3113875"/>
              <a:ext cx="1162220" cy="1149278"/>
            </a:xfrm>
            <a:custGeom>
              <a:avLst/>
              <a:gdLst/>
              <a:ahLst/>
              <a:cxnLst>
                <a:cxn ang="0">
                  <a:pos x="18" y="360"/>
                </a:cxn>
                <a:cxn ang="0">
                  <a:pos x="10" y="340"/>
                </a:cxn>
                <a:cxn ang="0">
                  <a:pos x="6" y="334"/>
                </a:cxn>
                <a:cxn ang="0">
                  <a:pos x="12" y="310"/>
                </a:cxn>
                <a:cxn ang="0">
                  <a:pos x="30" y="300"/>
                </a:cxn>
                <a:cxn ang="0">
                  <a:pos x="50" y="304"/>
                </a:cxn>
                <a:cxn ang="0">
                  <a:pos x="74" y="298"/>
                </a:cxn>
                <a:cxn ang="0">
                  <a:pos x="88" y="288"/>
                </a:cxn>
                <a:cxn ang="0">
                  <a:pos x="102" y="280"/>
                </a:cxn>
                <a:cxn ang="0">
                  <a:pos x="110" y="228"/>
                </a:cxn>
                <a:cxn ang="0">
                  <a:pos x="122" y="220"/>
                </a:cxn>
                <a:cxn ang="0">
                  <a:pos x="140" y="194"/>
                </a:cxn>
                <a:cxn ang="0">
                  <a:pos x="174" y="180"/>
                </a:cxn>
                <a:cxn ang="0">
                  <a:pos x="188" y="156"/>
                </a:cxn>
                <a:cxn ang="0">
                  <a:pos x="218" y="162"/>
                </a:cxn>
                <a:cxn ang="0">
                  <a:pos x="234" y="162"/>
                </a:cxn>
                <a:cxn ang="0">
                  <a:pos x="242" y="182"/>
                </a:cxn>
                <a:cxn ang="0">
                  <a:pos x="246" y="222"/>
                </a:cxn>
                <a:cxn ang="0">
                  <a:pos x="310" y="236"/>
                </a:cxn>
                <a:cxn ang="0">
                  <a:pos x="342" y="264"/>
                </a:cxn>
                <a:cxn ang="0">
                  <a:pos x="396" y="252"/>
                </a:cxn>
                <a:cxn ang="0">
                  <a:pos x="434" y="268"/>
                </a:cxn>
                <a:cxn ang="0">
                  <a:pos x="456" y="264"/>
                </a:cxn>
                <a:cxn ang="0">
                  <a:pos x="502" y="244"/>
                </a:cxn>
                <a:cxn ang="0">
                  <a:pos x="540" y="216"/>
                </a:cxn>
                <a:cxn ang="0">
                  <a:pos x="536" y="192"/>
                </a:cxn>
                <a:cxn ang="0">
                  <a:pos x="552" y="190"/>
                </a:cxn>
                <a:cxn ang="0">
                  <a:pos x="568" y="180"/>
                </a:cxn>
                <a:cxn ang="0">
                  <a:pos x="590" y="148"/>
                </a:cxn>
                <a:cxn ang="0">
                  <a:pos x="612" y="134"/>
                </a:cxn>
                <a:cxn ang="0">
                  <a:pos x="596" y="110"/>
                </a:cxn>
                <a:cxn ang="0">
                  <a:pos x="560" y="102"/>
                </a:cxn>
                <a:cxn ang="0">
                  <a:pos x="564" y="84"/>
                </a:cxn>
                <a:cxn ang="0">
                  <a:pos x="582" y="70"/>
                </a:cxn>
                <a:cxn ang="0">
                  <a:pos x="584" y="30"/>
                </a:cxn>
                <a:cxn ang="0">
                  <a:pos x="582" y="10"/>
                </a:cxn>
                <a:cxn ang="0">
                  <a:pos x="626" y="2"/>
                </a:cxn>
                <a:cxn ang="0">
                  <a:pos x="668" y="28"/>
                </a:cxn>
                <a:cxn ang="0">
                  <a:pos x="746" y="66"/>
                </a:cxn>
                <a:cxn ang="0">
                  <a:pos x="782" y="36"/>
                </a:cxn>
                <a:cxn ang="0">
                  <a:pos x="782" y="106"/>
                </a:cxn>
                <a:cxn ang="0">
                  <a:pos x="792" y="148"/>
                </a:cxn>
                <a:cxn ang="0">
                  <a:pos x="782" y="192"/>
                </a:cxn>
                <a:cxn ang="0">
                  <a:pos x="758" y="190"/>
                </a:cxn>
                <a:cxn ang="0">
                  <a:pos x="720" y="244"/>
                </a:cxn>
                <a:cxn ang="0">
                  <a:pos x="690" y="226"/>
                </a:cxn>
                <a:cxn ang="0">
                  <a:pos x="648" y="282"/>
                </a:cxn>
                <a:cxn ang="0">
                  <a:pos x="684" y="304"/>
                </a:cxn>
                <a:cxn ang="0">
                  <a:pos x="736" y="296"/>
                </a:cxn>
                <a:cxn ang="0">
                  <a:pos x="720" y="354"/>
                </a:cxn>
                <a:cxn ang="0">
                  <a:pos x="748" y="400"/>
                </a:cxn>
                <a:cxn ang="0">
                  <a:pos x="774" y="440"/>
                </a:cxn>
                <a:cxn ang="0">
                  <a:pos x="760" y="500"/>
                </a:cxn>
                <a:cxn ang="0">
                  <a:pos x="744" y="540"/>
                </a:cxn>
                <a:cxn ang="0">
                  <a:pos x="716" y="580"/>
                </a:cxn>
                <a:cxn ang="0">
                  <a:pos x="656" y="602"/>
                </a:cxn>
                <a:cxn ang="0">
                  <a:pos x="618" y="640"/>
                </a:cxn>
                <a:cxn ang="0">
                  <a:pos x="614" y="656"/>
                </a:cxn>
                <a:cxn ang="0">
                  <a:pos x="604" y="630"/>
                </a:cxn>
                <a:cxn ang="0">
                  <a:pos x="590" y="630"/>
                </a:cxn>
                <a:cxn ang="0">
                  <a:pos x="454" y="678"/>
                </a:cxn>
                <a:cxn ang="0">
                  <a:pos x="4" y="380"/>
                </a:cxn>
              </a:cxnLst>
              <a:rect l="0" t="0" r="r" b="b"/>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7" name="Freeform 160"/>
            <p:cNvSpPr>
              <a:spLocks/>
            </p:cNvSpPr>
            <p:nvPr/>
          </p:nvSpPr>
          <p:spPr bwMode="ltGray">
            <a:xfrm>
              <a:off x="6491114" y="4713965"/>
              <a:ext cx="105657" cy="161640"/>
            </a:xfrm>
            <a:custGeom>
              <a:avLst/>
              <a:gdLst/>
              <a:ahLst/>
              <a:cxnLst>
                <a:cxn ang="0">
                  <a:pos x="0" y="2"/>
                </a:cxn>
                <a:cxn ang="0">
                  <a:pos x="2" y="10"/>
                </a:cxn>
                <a:cxn ang="0">
                  <a:pos x="2" y="30"/>
                </a:cxn>
                <a:cxn ang="0">
                  <a:pos x="8" y="36"/>
                </a:cxn>
                <a:cxn ang="0">
                  <a:pos x="6" y="42"/>
                </a:cxn>
                <a:cxn ang="0">
                  <a:pos x="14" y="58"/>
                </a:cxn>
                <a:cxn ang="0">
                  <a:pos x="20" y="68"/>
                </a:cxn>
                <a:cxn ang="0">
                  <a:pos x="20" y="72"/>
                </a:cxn>
                <a:cxn ang="0">
                  <a:pos x="30" y="74"/>
                </a:cxn>
                <a:cxn ang="0">
                  <a:pos x="38" y="80"/>
                </a:cxn>
                <a:cxn ang="0">
                  <a:pos x="42" y="84"/>
                </a:cxn>
                <a:cxn ang="0">
                  <a:pos x="54" y="88"/>
                </a:cxn>
                <a:cxn ang="0">
                  <a:pos x="58" y="92"/>
                </a:cxn>
                <a:cxn ang="0">
                  <a:pos x="66" y="94"/>
                </a:cxn>
                <a:cxn ang="0">
                  <a:pos x="74" y="90"/>
                </a:cxn>
                <a:cxn ang="0">
                  <a:pos x="74" y="84"/>
                </a:cxn>
                <a:cxn ang="0">
                  <a:pos x="68" y="68"/>
                </a:cxn>
                <a:cxn ang="0">
                  <a:pos x="62" y="62"/>
                </a:cxn>
                <a:cxn ang="0">
                  <a:pos x="60" y="62"/>
                </a:cxn>
                <a:cxn ang="0">
                  <a:pos x="58" y="50"/>
                </a:cxn>
                <a:cxn ang="0">
                  <a:pos x="62" y="42"/>
                </a:cxn>
                <a:cxn ang="0">
                  <a:pos x="62" y="36"/>
                </a:cxn>
                <a:cxn ang="0">
                  <a:pos x="56" y="22"/>
                </a:cxn>
                <a:cxn ang="0">
                  <a:pos x="36" y="4"/>
                </a:cxn>
                <a:cxn ang="0">
                  <a:pos x="20" y="0"/>
                </a:cxn>
                <a:cxn ang="0">
                  <a:pos x="0" y="2"/>
                </a:cxn>
              </a:cxnLst>
              <a:rect l="0" t="0" r="r" b="b"/>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8" name="Freeform 161"/>
            <p:cNvSpPr>
              <a:spLocks/>
            </p:cNvSpPr>
            <p:nvPr/>
          </p:nvSpPr>
          <p:spPr bwMode="ltGray">
            <a:xfrm>
              <a:off x="6740058" y="4602744"/>
              <a:ext cx="267760" cy="275827"/>
            </a:xfrm>
            <a:custGeom>
              <a:avLst/>
              <a:gdLst/>
              <a:ahLst/>
              <a:cxnLst>
                <a:cxn ang="0">
                  <a:pos x="144" y="58"/>
                </a:cxn>
                <a:cxn ang="0">
                  <a:pos x="154" y="50"/>
                </a:cxn>
                <a:cxn ang="0">
                  <a:pos x="156" y="48"/>
                </a:cxn>
                <a:cxn ang="0">
                  <a:pos x="166" y="50"/>
                </a:cxn>
                <a:cxn ang="0">
                  <a:pos x="178" y="42"/>
                </a:cxn>
                <a:cxn ang="0">
                  <a:pos x="168" y="40"/>
                </a:cxn>
                <a:cxn ang="0">
                  <a:pos x="174" y="34"/>
                </a:cxn>
                <a:cxn ang="0">
                  <a:pos x="184" y="30"/>
                </a:cxn>
                <a:cxn ang="0">
                  <a:pos x="184" y="24"/>
                </a:cxn>
                <a:cxn ang="0">
                  <a:pos x="180" y="24"/>
                </a:cxn>
                <a:cxn ang="0">
                  <a:pos x="174" y="20"/>
                </a:cxn>
                <a:cxn ang="0">
                  <a:pos x="164" y="20"/>
                </a:cxn>
                <a:cxn ang="0">
                  <a:pos x="164" y="14"/>
                </a:cxn>
                <a:cxn ang="0">
                  <a:pos x="152" y="8"/>
                </a:cxn>
                <a:cxn ang="0">
                  <a:pos x="150" y="10"/>
                </a:cxn>
                <a:cxn ang="0">
                  <a:pos x="146" y="0"/>
                </a:cxn>
                <a:cxn ang="0">
                  <a:pos x="140" y="8"/>
                </a:cxn>
                <a:cxn ang="0">
                  <a:pos x="136" y="4"/>
                </a:cxn>
                <a:cxn ang="0">
                  <a:pos x="126" y="20"/>
                </a:cxn>
                <a:cxn ang="0">
                  <a:pos x="118" y="36"/>
                </a:cxn>
                <a:cxn ang="0">
                  <a:pos x="112" y="36"/>
                </a:cxn>
                <a:cxn ang="0">
                  <a:pos x="106" y="42"/>
                </a:cxn>
                <a:cxn ang="0">
                  <a:pos x="114" y="48"/>
                </a:cxn>
                <a:cxn ang="0">
                  <a:pos x="108" y="48"/>
                </a:cxn>
                <a:cxn ang="0">
                  <a:pos x="112" y="60"/>
                </a:cxn>
                <a:cxn ang="0">
                  <a:pos x="104" y="52"/>
                </a:cxn>
                <a:cxn ang="0">
                  <a:pos x="102" y="60"/>
                </a:cxn>
                <a:cxn ang="0">
                  <a:pos x="100" y="66"/>
                </a:cxn>
                <a:cxn ang="0">
                  <a:pos x="96" y="66"/>
                </a:cxn>
                <a:cxn ang="0">
                  <a:pos x="90" y="56"/>
                </a:cxn>
                <a:cxn ang="0">
                  <a:pos x="84" y="60"/>
                </a:cxn>
                <a:cxn ang="0">
                  <a:pos x="80" y="70"/>
                </a:cxn>
                <a:cxn ang="0">
                  <a:pos x="68" y="82"/>
                </a:cxn>
                <a:cxn ang="0">
                  <a:pos x="66" y="88"/>
                </a:cxn>
                <a:cxn ang="0">
                  <a:pos x="52" y="100"/>
                </a:cxn>
                <a:cxn ang="0">
                  <a:pos x="38" y="108"/>
                </a:cxn>
                <a:cxn ang="0">
                  <a:pos x="38" y="114"/>
                </a:cxn>
                <a:cxn ang="0">
                  <a:pos x="30" y="134"/>
                </a:cxn>
                <a:cxn ang="0">
                  <a:pos x="18" y="130"/>
                </a:cxn>
                <a:cxn ang="0">
                  <a:pos x="12" y="132"/>
                </a:cxn>
                <a:cxn ang="0">
                  <a:pos x="6" y="134"/>
                </a:cxn>
                <a:cxn ang="0">
                  <a:pos x="4" y="128"/>
                </a:cxn>
                <a:cxn ang="0">
                  <a:pos x="0" y="138"/>
                </a:cxn>
                <a:cxn ang="0">
                  <a:pos x="26" y="162"/>
                </a:cxn>
                <a:cxn ang="0">
                  <a:pos x="76" y="140"/>
                </a:cxn>
                <a:cxn ang="0">
                  <a:pos x="128" y="84"/>
                </a:cxn>
                <a:cxn ang="0">
                  <a:pos x="134" y="60"/>
                </a:cxn>
                <a:cxn ang="0">
                  <a:pos x="144" y="58"/>
                </a:cxn>
              </a:cxnLst>
              <a:rect l="0" t="0" r="r" b="b"/>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69" name="Freeform 162"/>
            <p:cNvSpPr>
              <a:spLocks/>
            </p:cNvSpPr>
            <p:nvPr/>
          </p:nvSpPr>
          <p:spPr bwMode="ltGray">
            <a:xfrm>
              <a:off x="6521509" y="4145999"/>
              <a:ext cx="211313" cy="481956"/>
            </a:xfrm>
            <a:custGeom>
              <a:avLst/>
              <a:gdLst/>
              <a:ahLst/>
              <a:cxnLst>
                <a:cxn ang="0">
                  <a:pos x="12" y="20"/>
                </a:cxn>
                <a:cxn ang="0">
                  <a:pos x="24" y="20"/>
                </a:cxn>
                <a:cxn ang="0">
                  <a:pos x="26" y="14"/>
                </a:cxn>
                <a:cxn ang="0">
                  <a:pos x="40" y="14"/>
                </a:cxn>
                <a:cxn ang="0">
                  <a:pos x="54" y="8"/>
                </a:cxn>
                <a:cxn ang="0">
                  <a:pos x="52" y="0"/>
                </a:cxn>
                <a:cxn ang="0">
                  <a:pos x="62" y="2"/>
                </a:cxn>
                <a:cxn ang="0">
                  <a:pos x="64" y="8"/>
                </a:cxn>
                <a:cxn ang="0">
                  <a:pos x="80" y="8"/>
                </a:cxn>
                <a:cxn ang="0">
                  <a:pos x="90" y="8"/>
                </a:cxn>
                <a:cxn ang="0">
                  <a:pos x="92" y="12"/>
                </a:cxn>
                <a:cxn ang="0">
                  <a:pos x="88" y="16"/>
                </a:cxn>
                <a:cxn ang="0">
                  <a:pos x="90" y="24"/>
                </a:cxn>
                <a:cxn ang="0">
                  <a:pos x="98" y="22"/>
                </a:cxn>
                <a:cxn ang="0">
                  <a:pos x="108" y="22"/>
                </a:cxn>
                <a:cxn ang="0">
                  <a:pos x="104" y="28"/>
                </a:cxn>
                <a:cxn ang="0">
                  <a:pos x="100" y="36"/>
                </a:cxn>
                <a:cxn ang="0">
                  <a:pos x="90" y="40"/>
                </a:cxn>
                <a:cxn ang="0">
                  <a:pos x="88" y="50"/>
                </a:cxn>
                <a:cxn ang="0">
                  <a:pos x="76" y="68"/>
                </a:cxn>
                <a:cxn ang="0">
                  <a:pos x="74" y="76"/>
                </a:cxn>
                <a:cxn ang="0">
                  <a:pos x="74" y="80"/>
                </a:cxn>
                <a:cxn ang="0">
                  <a:pos x="72" y="84"/>
                </a:cxn>
                <a:cxn ang="0">
                  <a:pos x="88" y="100"/>
                </a:cxn>
                <a:cxn ang="0">
                  <a:pos x="90" y="106"/>
                </a:cxn>
                <a:cxn ang="0">
                  <a:pos x="90" y="108"/>
                </a:cxn>
                <a:cxn ang="0">
                  <a:pos x="102" y="116"/>
                </a:cxn>
                <a:cxn ang="0">
                  <a:pos x="108" y="118"/>
                </a:cxn>
                <a:cxn ang="0">
                  <a:pos x="118" y="124"/>
                </a:cxn>
                <a:cxn ang="0">
                  <a:pos x="128" y="136"/>
                </a:cxn>
                <a:cxn ang="0">
                  <a:pos x="130" y="140"/>
                </a:cxn>
                <a:cxn ang="0">
                  <a:pos x="132" y="144"/>
                </a:cxn>
                <a:cxn ang="0">
                  <a:pos x="134" y="152"/>
                </a:cxn>
                <a:cxn ang="0">
                  <a:pos x="142" y="168"/>
                </a:cxn>
                <a:cxn ang="0">
                  <a:pos x="140" y="174"/>
                </a:cxn>
                <a:cxn ang="0">
                  <a:pos x="146" y="186"/>
                </a:cxn>
                <a:cxn ang="0">
                  <a:pos x="142" y="198"/>
                </a:cxn>
                <a:cxn ang="0">
                  <a:pos x="144" y="202"/>
                </a:cxn>
                <a:cxn ang="0">
                  <a:pos x="144" y="208"/>
                </a:cxn>
                <a:cxn ang="0">
                  <a:pos x="142" y="216"/>
                </a:cxn>
                <a:cxn ang="0">
                  <a:pos x="132" y="226"/>
                </a:cxn>
                <a:cxn ang="0">
                  <a:pos x="126" y="230"/>
                </a:cxn>
                <a:cxn ang="0">
                  <a:pos x="124" y="236"/>
                </a:cxn>
                <a:cxn ang="0">
                  <a:pos x="120" y="246"/>
                </a:cxn>
                <a:cxn ang="0">
                  <a:pos x="100" y="252"/>
                </a:cxn>
                <a:cxn ang="0">
                  <a:pos x="92" y="258"/>
                </a:cxn>
                <a:cxn ang="0">
                  <a:pos x="88" y="266"/>
                </a:cxn>
                <a:cxn ang="0">
                  <a:pos x="78" y="274"/>
                </a:cxn>
                <a:cxn ang="0">
                  <a:pos x="72" y="280"/>
                </a:cxn>
                <a:cxn ang="0">
                  <a:pos x="72" y="282"/>
                </a:cxn>
                <a:cxn ang="0">
                  <a:pos x="60" y="284"/>
                </a:cxn>
                <a:cxn ang="0">
                  <a:pos x="64" y="280"/>
                </a:cxn>
                <a:cxn ang="0">
                  <a:pos x="64" y="262"/>
                </a:cxn>
                <a:cxn ang="0">
                  <a:pos x="64" y="256"/>
                </a:cxn>
                <a:cxn ang="0">
                  <a:pos x="54" y="256"/>
                </a:cxn>
                <a:cxn ang="0">
                  <a:pos x="74" y="200"/>
                </a:cxn>
                <a:cxn ang="0">
                  <a:pos x="84" y="136"/>
                </a:cxn>
                <a:cxn ang="0">
                  <a:pos x="16" y="70"/>
                </a:cxn>
                <a:cxn ang="0">
                  <a:pos x="0" y="38"/>
                </a:cxn>
                <a:cxn ang="0">
                  <a:pos x="8" y="28"/>
                </a:cxn>
                <a:cxn ang="0">
                  <a:pos x="12" y="20"/>
                </a:cxn>
              </a:cxnLst>
              <a:rect l="0" t="0" r="r" b="b"/>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0" name="Freeform 163"/>
            <p:cNvSpPr>
              <a:spLocks/>
            </p:cNvSpPr>
            <p:nvPr/>
          </p:nvSpPr>
          <p:spPr bwMode="ltGray">
            <a:xfrm>
              <a:off x="6469404" y="4193454"/>
              <a:ext cx="212759" cy="278793"/>
            </a:xfrm>
            <a:custGeom>
              <a:avLst/>
              <a:gdLst/>
              <a:ahLst/>
              <a:cxnLst>
                <a:cxn ang="0">
                  <a:pos x="18" y="20"/>
                </a:cxn>
                <a:cxn ang="0">
                  <a:pos x="30" y="24"/>
                </a:cxn>
                <a:cxn ang="0">
                  <a:pos x="32" y="20"/>
                </a:cxn>
                <a:cxn ang="0">
                  <a:pos x="28" y="16"/>
                </a:cxn>
                <a:cxn ang="0">
                  <a:pos x="30" y="10"/>
                </a:cxn>
                <a:cxn ang="0">
                  <a:pos x="30" y="2"/>
                </a:cxn>
                <a:cxn ang="0">
                  <a:pos x="34" y="0"/>
                </a:cxn>
                <a:cxn ang="0">
                  <a:pos x="38" y="2"/>
                </a:cxn>
                <a:cxn ang="0">
                  <a:pos x="40" y="0"/>
                </a:cxn>
                <a:cxn ang="0">
                  <a:pos x="44" y="0"/>
                </a:cxn>
                <a:cxn ang="0">
                  <a:pos x="44" y="8"/>
                </a:cxn>
                <a:cxn ang="0">
                  <a:pos x="56" y="20"/>
                </a:cxn>
                <a:cxn ang="0">
                  <a:pos x="56" y="24"/>
                </a:cxn>
                <a:cxn ang="0">
                  <a:pos x="64" y="36"/>
                </a:cxn>
                <a:cxn ang="0">
                  <a:pos x="74" y="32"/>
                </a:cxn>
                <a:cxn ang="0">
                  <a:pos x="78" y="32"/>
                </a:cxn>
                <a:cxn ang="0">
                  <a:pos x="80" y="44"/>
                </a:cxn>
                <a:cxn ang="0">
                  <a:pos x="78" y="48"/>
                </a:cxn>
                <a:cxn ang="0">
                  <a:pos x="72" y="48"/>
                </a:cxn>
                <a:cxn ang="0">
                  <a:pos x="96" y="64"/>
                </a:cxn>
                <a:cxn ang="0">
                  <a:pos x="96" y="70"/>
                </a:cxn>
                <a:cxn ang="0">
                  <a:pos x="116" y="90"/>
                </a:cxn>
                <a:cxn ang="0">
                  <a:pos x="124" y="92"/>
                </a:cxn>
                <a:cxn ang="0">
                  <a:pos x="126" y="100"/>
                </a:cxn>
                <a:cxn ang="0">
                  <a:pos x="132" y="100"/>
                </a:cxn>
                <a:cxn ang="0">
                  <a:pos x="134" y="106"/>
                </a:cxn>
                <a:cxn ang="0">
                  <a:pos x="142" y="110"/>
                </a:cxn>
                <a:cxn ang="0">
                  <a:pos x="142" y="112"/>
                </a:cxn>
                <a:cxn ang="0">
                  <a:pos x="138" y="116"/>
                </a:cxn>
                <a:cxn ang="0">
                  <a:pos x="140" y="122"/>
                </a:cxn>
                <a:cxn ang="0">
                  <a:pos x="144" y="126"/>
                </a:cxn>
                <a:cxn ang="0">
                  <a:pos x="144" y="128"/>
                </a:cxn>
                <a:cxn ang="0">
                  <a:pos x="138" y="130"/>
                </a:cxn>
                <a:cxn ang="0">
                  <a:pos x="142" y="134"/>
                </a:cxn>
                <a:cxn ang="0">
                  <a:pos x="146" y="146"/>
                </a:cxn>
                <a:cxn ang="0">
                  <a:pos x="136" y="160"/>
                </a:cxn>
                <a:cxn ang="0">
                  <a:pos x="92" y="164"/>
                </a:cxn>
                <a:cxn ang="0">
                  <a:pos x="18" y="100"/>
                </a:cxn>
                <a:cxn ang="0">
                  <a:pos x="0" y="36"/>
                </a:cxn>
                <a:cxn ang="0">
                  <a:pos x="18" y="20"/>
                </a:cxn>
              </a:cxnLst>
              <a:rect l="0" t="0" r="r" b="b"/>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1" name="Freeform 164"/>
            <p:cNvSpPr>
              <a:spLocks/>
            </p:cNvSpPr>
            <p:nvPr/>
          </p:nvSpPr>
          <p:spPr bwMode="ltGray">
            <a:xfrm>
              <a:off x="6531639" y="4430724"/>
              <a:ext cx="156314" cy="149777"/>
            </a:xfrm>
            <a:custGeom>
              <a:avLst/>
              <a:gdLst/>
              <a:ahLst/>
              <a:cxnLst>
                <a:cxn ang="0">
                  <a:pos x="100" y="10"/>
                </a:cxn>
                <a:cxn ang="0">
                  <a:pos x="100" y="20"/>
                </a:cxn>
                <a:cxn ang="0">
                  <a:pos x="108" y="26"/>
                </a:cxn>
                <a:cxn ang="0">
                  <a:pos x="108" y="28"/>
                </a:cxn>
                <a:cxn ang="0">
                  <a:pos x="102" y="34"/>
                </a:cxn>
                <a:cxn ang="0">
                  <a:pos x="102" y="42"/>
                </a:cxn>
                <a:cxn ang="0">
                  <a:pos x="98" y="48"/>
                </a:cxn>
                <a:cxn ang="0">
                  <a:pos x="96" y="50"/>
                </a:cxn>
                <a:cxn ang="0">
                  <a:pos x="92" y="46"/>
                </a:cxn>
                <a:cxn ang="0">
                  <a:pos x="90" y="48"/>
                </a:cxn>
                <a:cxn ang="0">
                  <a:pos x="90" y="52"/>
                </a:cxn>
                <a:cxn ang="0">
                  <a:pos x="82" y="52"/>
                </a:cxn>
                <a:cxn ang="0">
                  <a:pos x="84" y="58"/>
                </a:cxn>
                <a:cxn ang="0">
                  <a:pos x="82" y="68"/>
                </a:cxn>
                <a:cxn ang="0">
                  <a:pos x="74" y="66"/>
                </a:cxn>
                <a:cxn ang="0">
                  <a:pos x="72" y="70"/>
                </a:cxn>
                <a:cxn ang="0">
                  <a:pos x="62" y="70"/>
                </a:cxn>
                <a:cxn ang="0">
                  <a:pos x="60" y="78"/>
                </a:cxn>
                <a:cxn ang="0">
                  <a:pos x="56" y="80"/>
                </a:cxn>
                <a:cxn ang="0">
                  <a:pos x="50" y="88"/>
                </a:cxn>
                <a:cxn ang="0">
                  <a:pos x="46" y="86"/>
                </a:cxn>
                <a:cxn ang="0">
                  <a:pos x="36" y="84"/>
                </a:cxn>
                <a:cxn ang="0">
                  <a:pos x="34" y="82"/>
                </a:cxn>
                <a:cxn ang="0">
                  <a:pos x="36" y="74"/>
                </a:cxn>
                <a:cxn ang="0">
                  <a:pos x="36" y="72"/>
                </a:cxn>
                <a:cxn ang="0">
                  <a:pos x="32" y="78"/>
                </a:cxn>
                <a:cxn ang="0">
                  <a:pos x="28" y="76"/>
                </a:cxn>
                <a:cxn ang="0">
                  <a:pos x="24" y="64"/>
                </a:cxn>
                <a:cxn ang="0">
                  <a:pos x="0" y="18"/>
                </a:cxn>
                <a:cxn ang="0">
                  <a:pos x="34" y="0"/>
                </a:cxn>
                <a:cxn ang="0">
                  <a:pos x="58" y="8"/>
                </a:cxn>
                <a:cxn ang="0">
                  <a:pos x="62" y="16"/>
                </a:cxn>
                <a:cxn ang="0">
                  <a:pos x="70" y="14"/>
                </a:cxn>
                <a:cxn ang="0">
                  <a:pos x="74" y="16"/>
                </a:cxn>
                <a:cxn ang="0">
                  <a:pos x="80" y="18"/>
                </a:cxn>
                <a:cxn ang="0">
                  <a:pos x="80" y="10"/>
                </a:cxn>
                <a:cxn ang="0">
                  <a:pos x="88" y="8"/>
                </a:cxn>
                <a:cxn ang="0">
                  <a:pos x="92" y="14"/>
                </a:cxn>
                <a:cxn ang="0">
                  <a:pos x="100" y="10"/>
                </a:cxn>
              </a:cxnLst>
              <a:rect l="0" t="0" r="r" b="b"/>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2" name="Freeform 165"/>
            <p:cNvSpPr>
              <a:spLocks/>
            </p:cNvSpPr>
            <p:nvPr/>
          </p:nvSpPr>
          <p:spPr bwMode="ltGray">
            <a:xfrm>
              <a:off x="6398484" y="4249805"/>
              <a:ext cx="234471" cy="492336"/>
            </a:xfrm>
            <a:custGeom>
              <a:avLst/>
              <a:gdLst/>
              <a:ahLst/>
              <a:cxnLst>
                <a:cxn ang="0">
                  <a:pos x="158" y="110"/>
                </a:cxn>
                <a:cxn ang="0">
                  <a:pos x="156" y="92"/>
                </a:cxn>
                <a:cxn ang="0">
                  <a:pos x="158" y="82"/>
                </a:cxn>
                <a:cxn ang="0">
                  <a:pos x="142" y="72"/>
                </a:cxn>
                <a:cxn ang="0">
                  <a:pos x="140" y="50"/>
                </a:cxn>
                <a:cxn ang="0">
                  <a:pos x="114" y="38"/>
                </a:cxn>
                <a:cxn ang="0">
                  <a:pos x="106" y="46"/>
                </a:cxn>
                <a:cxn ang="0">
                  <a:pos x="102" y="48"/>
                </a:cxn>
                <a:cxn ang="0">
                  <a:pos x="96" y="42"/>
                </a:cxn>
                <a:cxn ang="0">
                  <a:pos x="86" y="50"/>
                </a:cxn>
                <a:cxn ang="0">
                  <a:pos x="82" y="58"/>
                </a:cxn>
                <a:cxn ang="0">
                  <a:pos x="76" y="48"/>
                </a:cxn>
                <a:cxn ang="0">
                  <a:pos x="78" y="40"/>
                </a:cxn>
                <a:cxn ang="0">
                  <a:pos x="80" y="30"/>
                </a:cxn>
                <a:cxn ang="0">
                  <a:pos x="78" y="22"/>
                </a:cxn>
                <a:cxn ang="0">
                  <a:pos x="66" y="26"/>
                </a:cxn>
                <a:cxn ang="0">
                  <a:pos x="66" y="12"/>
                </a:cxn>
                <a:cxn ang="0">
                  <a:pos x="0" y="26"/>
                </a:cxn>
                <a:cxn ang="0">
                  <a:pos x="24" y="132"/>
                </a:cxn>
                <a:cxn ang="0">
                  <a:pos x="34" y="204"/>
                </a:cxn>
                <a:cxn ang="0">
                  <a:pos x="26" y="228"/>
                </a:cxn>
                <a:cxn ang="0">
                  <a:pos x="30" y="248"/>
                </a:cxn>
                <a:cxn ang="0">
                  <a:pos x="48" y="262"/>
                </a:cxn>
                <a:cxn ang="0">
                  <a:pos x="66" y="274"/>
                </a:cxn>
                <a:cxn ang="0">
                  <a:pos x="86" y="290"/>
                </a:cxn>
                <a:cxn ang="0">
                  <a:pos x="100" y="286"/>
                </a:cxn>
                <a:cxn ang="0">
                  <a:pos x="94" y="272"/>
                </a:cxn>
                <a:cxn ang="0">
                  <a:pos x="78" y="266"/>
                </a:cxn>
                <a:cxn ang="0">
                  <a:pos x="70" y="256"/>
                </a:cxn>
                <a:cxn ang="0">
                  <a:pos x="58" y="224"/>
                </a:cxn>
                <a:cxn ang="0">
                  <a:pos x="50" y="216"/>
                </a:cxn>
                <a:cxn ang="0">
                  <a:pos x="60" y="174"/>
                </a:cxn>
                <a:cxn ang="0">
                  <a:pos x="58" y="164"/>
                </a:cxn>
                <a:cxn ang="0">
                  <a:pos x="62" y="144"/>
                </a:cxn>
                <a:cxn ang="0">
                  <a:pos x="68" y="138"/>
                </a:cxn>
                <a:cxn ang="0">
                  <a:pos x="72" y="142"/>
                </a:cxn>
                <a:cxn ang="0">
                  <a:pos x="76" y="154"/>
                </a:cxn>
                <a:cxn ang="0">
                  <a:pos x="88" y="152"/>
                </a:cxn>
                <a:cxn ang="0">
                  <a:pos x="110" y="162"/>
                </a:cxn>
                <a:cxn ang="0">
                  <a:pos x="116" y="164"/>
                </a:cxn>
                <a:cxn ang="0">
                  <a:pos x="112" y="154"/>
                </a:cxn>
                <a:cxn ang="0">
                  <a:pos x="112" y="144"/>
                </a:cxn>
                <a:cxn ang="0">
                  <a:pos x="108" y="130"/>
                </a:cxn>
                <a:cxn ang="0">
                  <a:pos x="116" y="116"/>
                </a:cxn>
                <a:cxn ang="0">
                  <a:pos x="136" y="114"/>
                </a:cxn>
              </a:cxnLst>
              <a:rect l="0" t="0" r="r" b="b"/>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3" name="Freeform 166"/>
            <p:cNvSpPr>
              <a:spLocks/>
            </p:cNvSpPr>
            <p:nvPr/>
          </p:nvSpPr>
          <p:spPr bwMode="ltGray">
            <a:xfrm>
              <a:off x="6268222" y="4016984"/>
              <a:ext cx="235919" cy="582794"/>
            </a:xfrm>
            <a:custGeom>
              <a:avLst/>
              <a:gdLst/>
              <a:ahLst/>
              <a:cxnLst>
                <a:cxn ang="0">
                  <a:pos x="130" y="336"/>
                </a:cxn>
                <a:cxn ang="0">
                  <a:pos x="134" y="326"/>
                </a:cxn>
                <a:cxn ang="0">
                  <a:pos x="144" y="308"/>
                </a:cxn>
                <a:cxn ang="0">
                  <a:pos x="134" y="288"/>
                </a:cxn>
                <a:cxn ang="0">
                  <a:pos x="122" y="262"/>
                </a:cxn>
                <a:cxn ang="0">
                  <a:pos x="116" y="248"/>
                </a:cxn>
                <a:cxn ang="0">
                  <a:pos x="126" y="232"/>
                </a:cxn>
                <a:cxn ang="0">
                  <a:pos x="116" y="216"/>
                </a:cxn>
                <a:cxn ang="0">
                  <a:pos x="108" y="206"/>
                </a:cxn>
                <a:cxn ang="0">
                  <a:pos x="98" y="190"/>
                </a:cxn>
                <a:cxn ang="0">
                  <a:pos x="106" y="178"/>
                </a:cxn>
                <a:cxn ang="0">
                  <a:pos x="120" y="162"/>
                </a:cxn>
                <a:cxn ang="0">
                  <a:pos x="124" y="152"/>
                </a:cxn>
                <a:cxn ang="0">
                  <a:pos x="134" y="150"/>
                </a:cxn>
                <a:cxn ang="0">
                  <a:pos x="142" y="146"/>
                </a:cxn>
                <a:cxn ang="0">
                  <a:pos x="148" y="142"/>
                </a:cxn>
                <a:cxn ang="0">
                  <a:pos x="154" y="130"/>
                </a:cxn>
                <a:cxn ang="0">
                  <a:pos x="162" y="120"/>
                </a:cxn>
                <a:cxn ang="0">
                  <a:pos x="154" y="122"/>
                </a:cxn>
                <a:cxn ang="0">
                  <a:pos x="146" y="126"/>
                </a:cxn>
                <a:cxn ang="0">
                  <a:pos x="140" y="114"/>
                </a:cxn>
                <a:cxn ang="0">
                  <a:pos x="130" y="98"/>
                </a:cxn>
                <a:cxn ang="0">
                  <a:pos x="120" y="82"/>
                </a:cxn>
                <a:cxn ang="0">
                  <a:pos x="106" y="80"/>
                </a:cxn>
                <a:cxn ang="0">
                  <a:pos x="106" y="62"/>
                </a:cxn>
                <a:cxn ang="0">
                  <a:pos x="108" y="50"/>
                </a:cxn>
                <a:cxn ang="0">
                  <a:pos x="116" y="28"/>
                </a:cxn>
                <a:cxn ang="0">
                  <a:pos x="108" y="16"/>
                </a:cxn>
                <a:cxn ang="0">
                  <a:pos x="100" y="0"/>
                </a:cxn>
                <a:cxn ang="0">
                  <a:pos x="86" y="10"/>
                </a:cxn>
                <a:cxn ang="0">
                  <a:pos x="0" y="132"/>
                </a:cxn>
                <a:cxn ang="0">
                  <a:pos x="14" y="164"/>
                </a:cxn>
                <a:cxn ang="0">
                  <a:pos x="26" y="168"/>
                </a:cxn>
                <a:cxn ang="0">
                  <a:pos x="30" y="188"/>
                </a:cxn>
                <a:cxn ang="0">
                  <a:pos x="46" y="208"/>
                </a:cxn>
                <a:cxn ang="0">
                  <a:pos x="52" y="242"/>
                </a:cxn>
                <a:cxn ang="0">
                  <a:pos x="84" y="224"/>
                </a:cxn>
                <a:cxn ang="0">
                  <a:pos x="86" y="216"/>
                </a:cxn>
                <a:cxn ang="0">
                  <a:pos x="100" y="232"/>
                </a:cxn>
                <a:cxn ang="0">
                  <a:pos x="114" y="276"/>
                </a:cxn>
                <a:cxn ang="0">
                  <a:pos x="128" y="310"/>
                </a:cxn>
              </a:cxnLst>
              <a:rect l="0" t="0" r="r" b="b"/>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4" name="Freeform 167"/>
            <p:cNvSpPr>
              <a:spLocks/>
            </p:cNvSpPr>
            <p:nvPr/>
          </p:nvSpPr>
          <p:spPr bwMode="ltGray">
            <a:xfrm>
              <a:off x="6152434" y="4077784"/>
              <a:ext cx="140394" cy="212061"/>
            </a:xfrm>
            <a:custGeom>
              <a:avLst/>
              <a:gdLst/>
              <a:ahLst/>
              <a:cxnLst>
                <a:cxn ang="0">
                  <a:pos x="28" y="98"/>
                </a:cxn>
                <a:cxn ang="0">
                  <a:pos x="0" y="36"/>
                </a:cxn>
                <a:cxn ang="0">
                  <a:pos x="18" y="0"/>
                </a:cxn>
                <a:cxn ang="0">
                  <a:pos x="82" y="22"/>
                </a:cxn>
                <a:cxn ang="0">
                  <a:pos x="96" y="26"/>
                </a:cxn>
                <a:cxn ang="0">
                  <a:pos x="94" y="94"/>
                </a:cxn>
                <a:cxn ang="0">
                  <a:pos x="90" y="94"/>
                </a:cxn>
                <a:cxn ang="0">
                  <a:pos x="90" y="104"/>
                </a:cxn>
                <a:cxn ang="0">
                  <a:pos x="92" y="108"/>
                </a:cxn>
                <a:cxn ang="0">
                  <a:pos x="92" y="110"/>
                </a:cxn>
                <a:cxn ang="0">
                  <a:pos x="88" y="110"/>
                </a:cxn>
                <a:cxn ang="0">
                  <a:pos x="86" y="112"/>
                </a:cxn>
                <a:cxn ang="0">
                  <a:pos x="90" y="124"/>
                </a:cxn>
                <a:cxn ang="0">
                  <a:pos x="82" y="110"/>
                </a:cxn>
                <a:cxn ang="0">
                  <a:pos x="74" y="88"/>
                </a:cxn>
                <a:cxn ang="0">
                  <a:pos x="72" y="80"/>
                </a:cxn>
                <a:cxn ang="0">
                  <a:pos x="70" y="80"/>
                </a:cxn>
                <a:cxn ang="0">
                  <a:pos x="66" y="82"/>
                </a:cxn>
                <a:cxn ang="0">
                  <a:pos x="62" y="82"/>
                </a:cxn>
                <a:cxn ang="0">
                  <a:pos x="58" y="86"/>
                </a:cxn>
                <a:cxn ang="0">
                  <a:pos x="46" y="94"/>
                </a:cxn>
                <a:cxn ang="0">
                  <a:pos x="34" y="96"/>
                </a:cxn>
                <a:cxn ang="0">
                  <a:pos x="28" y="98"/>
                </a:cxn>
              </a:cxnLst>
              <a:rect l="0" t="0" r="r" b="b"/>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5" name="Freeform 168"/>
            <p:cNvSpPr>
              <a:spLocks/>
            </p:cNvSpPr>
            <p:nvPr/>
          </p:nvSpPr>
          <p:spPr bwMode="ltGray">
            <a:xfrm>
              <a:off x="6182829" y="4033296"/>
              <a:ext cx="81051" cy="62284"/>
            </a:xfrm>
            <a:custGeom>
              <a:avLst/>
              <a:gdLst/>
              <a:ahLst/>
              <a:cxnLst>
                <a:cxn ang="0">
                  <a:pos x="54" y="22"/>
                </a:cxn>
                <a:cxn ang="0">
                  <a:pos x="20" y="36"/>
                </a:cxn>
                <a:cxn ang="0">
                  <a:pos x="0" y="24"/>
                </a:cxn>
                <a:cxn ang="0">
                  <a:pos x="8" y="10"/>
                </a:cxn>
                <a:cxn ang="0">
                  <a:pos x="10" y="8"/>
                </a:cxn>
                <a:cxn ang="0">
                  <a:pos x="12" y="6"/>
                </a:cxn>
                <a:cxn ang="0">
                  <a:pos x="14" y="4"/>
                </a:cxn>
                <a:cxn ang="0">
                  <a:pos x="16" y="2"/>
                </a:cxn>
                <a:cxn ang="0">
                  <a:pos x="18" y="0"/>
                </a:cxn>
                <a:cxn ang="0">
                  <a:pos x="24" y="0"/>
                </a:cxn>
                <a:cxn ang="0">
                  <a:pos x="26" y="4"/>
                </a:cxn>
                <a:cxn ang="0">
                  <a:pos x="32" y="4"/>
                </a:cxn>
                <a:cxn ang="0">
                  <a:pos x="38" y="8"/>
                </a:cxn>
                <a:cxn ang="0">
                  <a:pos x="40" y="10"/>
                </a:cxn>
                <a:cxn ang="0">
                  <a:pos x="46" y="6"/>
                </a:cxn>
                <a:cxn ang="0">
                  <a:pos x="52" y="8"/>
                </a:cxn>
                <a:cxn ang="0">
                  <a:pos x="52" y="16"/>
                </a:cxn>
                <a:cxn ang="0">
                  <a:pos x="54" y="22"/>
                </a:cxn>
              </a:cxnLst>
              <a:rect l="0" t="0" r="r" b="b"/>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6" name="Freeform 169"/>
            <p:cNvSpPr>
              <a:spLocks/>
            </p:cNvSpPr>
            <p:nvPr/>
          </p:nvSpPr>
          <p:spPr bwMode="ltGray">
            <a:xfrm>
              <a:off x="5971516" y="3976945"/>
              <a:ext cx="198286" cy="126050"/>
            </a:xfrm>
            <a:custGeom>
              <a:avLst/>
              <a:gdLst/>
              <a:ahLst/>
              <a:cxnLst>
                <a:cxn ang="0">
                  <a:pos x="4" y="0"/>
                </a:cxn>
                <a:cxn ang="0">
                  <a:pos x="0" y="34"/>
                </a:cxn>
                <a:cxn ang="0">
                  <a:pos x="78" y="74"/>
                </a:cxn>
                <a:cxn ang="0">
                  <a:pos x="138" y="74"/>
                </a:cxn>
                <a:cxn ang="0">
                  <a:pos x="138" y="44"/>
                </a:cxn>
                <a:cxn ang="0">
                  <a:pos x="128" y="44"/>
                </a:cxn>
                <a:cxn ang="0">
                  <a:pos x="126" y="46"/>
                </a:cxn>
                <a:cxn ang="0">
                  <a:pos x="122" y="42"/>
                </a:cxn>
                <a:cxn ang="0">
                  <a:pos x="112" y="40"/>
                </a:cxn>
                <a:cxn ang="0">
                  <a:pos x="112" y="44"/>
                </a:cxn>
                <a:cxn ang="0">
                  <a:pos x="102" y="42"/>
                </a:cxn>
                <a:cxn ang="0">
                  <a:pos x="100" y="38"/>
                </a:cxn>
                <a:cxn ang="0">
                  <a:pos x="98" y="38"/>
                </a:cxn>
                <a:cxn ang="0">
                  <a:pos x="92" y="40"/>
                </a:cxn>
                <a:cxn ang="0">
                  <a:pos x="88" y="38"/>
                </a:cxn>
                <a:cxn ang="0">
                  <a:pos x="80" y="26"/>
                </a:cxn>
                <a:cxn ang="0">
                  <a:pos x="76" y="26"/>
                </a:cxn>
                <a:cxn ang="0">
                  <a:pos x="42" y="2"/>
                </a:cxn>
                <a:cxn ang="0">
                  <a:pos x="28" y="0"/>
                </a:cxn>
                <a:cxn ang="0">
                  <a:pos x="26" y="4"/>
                </a:cxn>
                <a:cxn ang="0">
                  <a:pos x="4" y="0"/>
                </a:cxn>
              </a:cxnLst>
              <a:rect l="0" t="0" r="r" b="b"/>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7" name="Freeform 170"/>
            <p:cNvSpPr>
              <a:spLocks/>
            </p:cNvSpPr>
            <p:nvPr/>
          </p:nvSpPr>
          <p:spPr bwMode="ltGray">
            <a:xfrm>
              <a:off x="5660336" y="3732260"/>
              <a:ext cx="739596" cy="950563"/>
            </a:xfrm>
            <a:custGeom>
              <a:avLst/>
              <a:gdLst/>
              <a:ahLst/>
              <a:cxnLst>
                <a:cxn ang="0">
                  <a:pos x="22" y="238"/>
                </a:cxn>
                <a:cxn ang="0">
                  <a:pos x="52" y="230"/>
                </a:cxn>
                <a:cxn ang="0">
                  <a:pos x="44" y="202"/>
                </a:cxn>
                <a:cxn ang="0">
                  <a:pos x="50" y="174"/>
                </a:cxn>
                <a:cxn ang="0">
                  <a:pos x="68" y="178"/>
                </a:cxn>
                <a:cxn ang="0">
                  <a:pos x="86" y="164"/>
                </a:cxn>
                <a:cxn ang="0">
                  <a:pos x="124" y="118"/>
                </a:cxn>
                <a:cxn ang="0">
                  <a:pos x="140" y="102"/>
                </a:cxn>
                <a:cxn ang="0">
                  <a:pos x="120" y="72"/>
                </a:cxn>
                <a:cxn ang="0">
                  <a:pos x="130" y="48"/>
                </a:cxn>
                <a:cxn ang="0">
                  <a:pos x="120" y="32"/>
                </a:cxn>
                <a:cxn ang="0">
                  <a:pos x="108" y="20"/>
                </a:cxn>
                <a:cxn ang="0">
                  <a:pos x="122" y="8"/>
                </a:cxn>
                <a:cxn ang="0">
                  <a:pos x="142" y="4"/>
                </a:cxn>
                <a:cxn ang="0">
                  <a:pos x="164" y="16"/>
                </a:cxn>
                <a:cxn ang="0">
                  <a:pos x="202" y="32"/>
                </a:cxn>
                <a:cxn ang="0">
                  <a:pos x="222" y="60"/>
                </a:cxn>
                <a:cxn ang="0">
                  <a:pos x="202" y="76"/>
                </a:cxn>
                <a:cxn ang="0">
                  <a:pos x="198" y="100"/>
                </a:cxn>
                <a:cxn ang="0">
                  <a:pos x="210" y="128"/>
                </a:cxn>
                <a:cxn ang="0">
                  <a:pos x="222" y="166"/>
                </a:cxn>
                <a:cxn ang="0">
                  <a:pos x="246" y="190"/>
                </a:cxn>
                <a:cxn ang="0">
                  <a:pos x="286" y="196"/>
                </a:cxn>
                <a:cxn ang="0">
                  <a:pos x="324" y="212"/>
                </a:cxn>
                <a:cxn ang="0">
                  <a:pos x="352" y="208"/>
                </a:cxn>
                <a:cxn ang="0">
                  <a:pos x="372" y="190"/>
                </a:cxn>
                <a:cxn ang="0">
                  <a:pos x="390" y="204"/>
                </a:cxn>
                <a:cxn ang="0">
                  <a:pos x="434" y="182"/>
                </a:cxn>
                <a:cxn ang="0">
                  <a:pos x="474" y="156"/>
                </a:cxn>
                <a:cxn ang="0">
                  <a:pos x="502" y="184"/>
                </a:cxn>
                <a:cxn ang="0">
                  <a:pos x="484" y="204"/>
                </a:cxn>
                <a:cxn ang="0">
                  <a:pos x="462" y="232"/>
                </a:cxn>
                <a:cxn ang="0">
                  <a:pos x="456" y="262"/>
                </a:cxn>
                <a:cxn ang="0">
                  <a:pos x="436" y="298"/>
                </a:cxn>
                <a:cxn ang="0">
                  <a:pos x="424" y="262"/>
                </a:cxn>
                <a:cxn ang="0">
                  <a:pos x="410" y="264"/>
                </a:cxn>
                <a:cxn ang="0">
                  <a:pos x="434" y="232"/>
                </a:cxn>
                <a:cxn ang="0">
                  <a:pos x="386" y="238"/>
                </a:cxn>
                <a:cxn ang="0">
                  <a:pos x="366" y="214"/>
                </a:cxn>
                <a:cxn ang="0">
                  <a:pos x="362" y="240"/>
                </a:cxn>
                <a:cxn ang="0">
                  <a:pos x="370" y="274"/>
                </a:cxn>
                <a:cxn ang="0">
                  <a:pos x="336" y="308"/>
                </a:cxn>
                <a:cxn ang="0">
                  <a:pos x="304" y="344"/>
                </a:cxn>
                <a:cxn ang="0">
                  <a:pos x="242" y="404"/>
                </a:cxn>
                <a:cxn ang="0">
                  <a:pos x="212" y="418"/>
                </a:cxn>
                <a:cxn ang="0">
                  <a:pos x="206" y="478"/>
                </a:cxn>
                <a:cxn ang="0">
                  <a:pos x="184" y="522"/>
                </a:cxn>
                <a:cxn ang="0">
                  <a:pos x="160" y="550"/>
                </a:cxn>
                <a:cxn ang="0">
                  <a:pos x="126" y="520"/>
                </a:cxn>
                <a:cxn ang="0">
                  <a:pos x="90" y="422"/>
                </a:cxn>
                <a:cxn ang="0">
                  <a:pos x="72" y="348"/>
                </a:cxn>
                <a:cxn ang="0">
                  <a:pos x="74" y="284"/>
                </a:cxn>
                <a:cxn ang="0">
                  <a:pos x="18" y="280"/>
                </a:cxn>
                <a:cxn ang="0">
                  <a:pos x="24" y="264"/>
                </a:cxn>
              </a:cxnLst>
              <a:rect l="0" t="0" r="r" b="b"/>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8" name="Freeform 171"/>
            <p:cNvSpPr>
              <a:spLocks/>
            </p:cNvSpPr>
            <p:nvPr/>
          </p:nvSpPr>
          <p:spPr bwMode="ltGray">
            <a:xfrm>
              <a:off x="6812425" y="5096563"/>
              <a:ext cx="33290" cy="14829"/>
            </a:xfrm>
            <a:custGeom>
              <a:avLst/>
              <a:gdLst/>
              <a:ahLst/>
              <a:cxnLst>
                <a:cxn ang="0">
                  <a:pos x="0" y="6"/>
                </a:cxn>
                <a:cxn ang="0">
                  <a:pos x="10" y="8"/>
                </a:cxn>
                <a:cxn ang="0">
                  <a:pos x="22" y="0"/>
                </a:cxn>
                <a:cxn ang="0">
                  <a:pos x="8" y="2"/>
                </a:cxn>
                <a:cxn ang="0">
                  <a:pos x="0" y="6"/>
                </a:cxn>
              </a:cxnLst>
              <a:rect l="0" t="0" r="r" b="b"/>
              <a:pathLst>
                <a:path w="23" h="9">
                  <a:moveTo>
                    <a:pt x="0" y="6"/>
                  </a:moveTo>
                  <a:lnTo>
                    <a:pt x="10" y="8"/>
                  </a:lnTo>
                  <a:lnTo>
                    <a:pt x="22" y="0"/>
                  </a:lnTo>
                  <a:lnTo>
                    <a:pt x="8" y="2"/>
                  </a:lnTo>
                  <a:lnTo>
                    <a:pt x="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79" name="Freeform 172"/>
            <p:cNvSpPr>
              <a:spLocks/>
            </p:cNvSpPr>
            <p:nvPr/>
          </p:nvSpPr>
          <p:spPr bwMode="ltGray">
            <a:xfrm>
              <a:off x="7070053" y="5148465"/>
              <a:ext cx="15921" cy="17795"/>
            </a:xfrm>
            <a:custGeom>
              <a:avLst/>
              <a:gdLst/>
              <a:ahLst/>
              <a:cxnLst>
                <a:cxn ang="0">
                  <a:pos x="0" y="10"/>
                </a:cxn>
                <a:cxn ang="0">
                  <a:pos x="8" y="6"/>
                </a:cxn>
                <a:cxn ang="0">
                  <a:pos x="10" y="0"/>
                </a:cxn>
                <a:cxn ang="0">
                  <a:pos x="2" y="6"/>
                </a:cxn>
                <a:cxn ang="0">
                  <a:pos x="0" y="10"/>
                </a:cxn>
              </a:cxnLst>
              <a:rect l="0" t="0" r="r" b="b"/>
              <a:pathLst>
                <a:path w="11" h="11">
                  <a:moveTo>
                    <a:pt x="0" y="10"/>
                  </a:moveTo>
                  <a:lnTo>
                    <a:pt x="8" y="6"/>
                  </a:lnTo>
                  <a:lnTo>
                    <a:pt x="10" y="0"/>
                  </a:lnTo>
                  <a:lnTo>
                    <a:pt x="2" y="6"/>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0" name="Freeform 173"/>
            <p:cNvSpPr>
              <a:spLocks/>
            </p:cNvSpPr>
            <p:nvPr/>
          </p:nvSpPr>
          <p:spPr bwMode="ltGray">
            <a:xfrm>
              <a:off x="7122158" y="4349162"/>
              <a:ext cx="44869" cy="44488"/>
            </a:xfrm>
            <a:custGeom>
              <a:avLst/>
              <a:gdLst/>
              <a:ahLst/>
              <a:cxnLst>
                <a:cxn ang="0">
                  <a:pos x="16" y="26"/>
                </a:cxn>
                <a:cxn ang="0">
                  <a:pos x="24" y="26"/>
                </a:cxn>
                <a:cxn ang="0">
                  <a:pos x="30" y="26"/>
                </a:cxn>
                <a:cxn ang="0">
                  <a:pos x="24" y="18"/>
                </a:cxn>
                <a:cxn ang="0">
                  <a:pos x="22" y="10"/>
                </a:cxn>
                <a:cxn ang="0">
                  <a:pos x="20" y="2"/>
                </a:cxn>
                <a:cxn ang="0">
                  <a:pos x="16" y="0"/>
                </a:cxn>
                <a:cxn ang="0">
                  <a:pos x="0" y="4"/>
                </a:cxn>
                <a:cxn ang="0">
                  <a:pos x="8" y="14"/>
                </a:cxn>
                <a:cxn ang="0">
                  <a:pos x="16" y="26"/>
                </a:cxn>
              </a:cxnLst>
              <a:rect l="0" t="0" r="r" b="b"/>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1" name="Freeform 174"/>
            <p:cNvSpPr>
              <a:spLocks/>
            </p:cNvSpPr>
            <p:nvPr/>
          </p:nvSpPr>
          <p:spPr bwMode="ltGray">
            <a:xfrm>
              <a:off x="7093211" y="4362508"/>
              <a:ext cx="27500" cy="28176"/>
            </a:xfrm>
            <a:custGeom>
              <a:avLst/>
              <a:gdLst/>
              <a:ahLst/>
              <a:cxnLst>
                <a:cxn ang="0">
                  <a:pos x="0" y="4"/>
                </a:cxn>
                <a:cxn ang="0">
                  <a:pos x="2" y="16"/>
                </a:cxn>
                <a:cxn ang="0">
                  <a:pos x="8" y="10"/>
                </a:cxn>
                <a:cxn ang="0">
                  <a:pos x="18" y="14"/>
                </a:cxn>
                <a:cxn ang="0">
                  <a:pos x="14" y="6"/>
                </a:cxn>
                <a:cxn ang="0">
                  <a:pos x="12" y="0"/>
                </a:cxn>
                <a:cxn ang="0">
                  <a:pos x="8" y="4"/>
                </a:cxn>
                <a:cxn ang="0">
                  <a:pos x="0" y="4"/>
                </a:cxn>
              </a:cxnLst>
              <a:rect l="0" t="0" r="r" b="b"/>
              <a:pathLst>
                <a:path w="19" h="17">
                  <a:moveTo>
                    <a:pt x="0" y="4"/>
                  </a:moveTo>
                  <a:lnTo>
                    <a:pt x="2" y="16"/>
                  </a:lnTo>
                  <a:lnTo>
                    <a:pt x="8" y="10"/>
                  </a:lnTo>
                  <a:lnTo>
                    <a:pt x="18" y="14"/>
                  </a:lnTo>
                  <a:lnTo>
                    <a:pt x="14" y="6"/>
                  </a:lnTo>
                  <a:lnTo>
                    <a:pt x="12" y="0"/>
                  </a:lnTo>
                  <a:lnTo>
                    <a:pt x="8" y="4"/>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2" name="Freeform 175"/>
            <p:cNvSpPr>
              <a:spLocks/>
            </p:cNvSpPr>
            <p:nvPr/>
          </p:nvSpPr>
          <p:spPr bwMode="ltGray">
            <a:xfrm>
              <a:off x="6698085" y="4223112"/>
              <a:ext cx="60789" cy="72665"/>
            </a:xfrm>
            <a:custGeom>
              <a:avLst/>
              <a:gdLst/>
              <a:ahLst/>
              <a:cxnLst>
                <a:cxn ang="0">
                  <a:pos x="32" y="0"/>
                </a:cxn>
                <a:cxn ang="0">
                  <a:pos x="24" y="2"/>
                </a:cxn>
                <a:cxn ang="0">
                  <a:pos x="18" y="6"/>
                </a:cxn>
                <a:cxn ang="0">
                  <a:pos x="12" y="8"/>
                </a:cxn>
                <a:cxn ang="0">
                  <a:pos x="0" y="20"/>
                </a:cxn>
                <a:cxn ang="0">
                  <a:pos x="0" y="34"/>
                </a:cxn>
                <a:cxn ang="0">
                  <a:pos x="8" y="42"/>
                </a:cxn>
                <a:cxn ang="0">
                  <a:pos x="20" y="40"/>
                </a:cxn>
                <a:cxn ang="0">
                  <a:pos x="20" y="36"/>
                </a:cxn>
                <a:cxn ang="0">
                  <a:pos x="26" y="36"/>
                </a:cxn>
                <a:cxn ang="0">
                  <a:pos x="28" y="30"/>
                </a:cxn>
                <a:cxn ang="0">
                  <a:pos x="36" y="28"/>
                </a:cxn>
                <a:cxn ang="0">
                  <a:pos x="32" y="18"/>
                </a:cxn>
                <a:cxn ang="0">
                  <a:pos x="38" y="18"/>
                </a:cxn>
                <a:cxn ang="0">
                  <a:pos x="36" y="10"/>
                </a:cxn>
                <a:cxn ang="0">
                  <a:pos x="42" y="8"/>
                </a:cxn>
                <a:cxn ang="0">
                  <a:pos x="36" y="2"/>
                </a:cxn>
                <a:cxn ang="0">
                  <a:pos x="32" y="0"/>
                </a:cxn>
              </a:cxnLst>
              <a:rect l="0" t="0" r="r" b="b"/>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3" name="Freeform 176"/>
            <p:cNvSpPr>
              <a:spLocks/>
            </p:cNvSpPr>
            <p:nvPr/>
          </p:nvSpPr>
          <p:spPr bwMode="ltGray">
            <a:xfrm>
              <a:off x="6949923" y="4436655"/>
              <a:ext cx="63683" cy="120118"/>
            </a:xfrm>
            <a:custGeom>
              <a:avLst/>
              <a:gdLst/>
              <a:ahLst/>
              <a:cxnLst>
                <a:cxn ang="0">
                  <a:pos x="0" y="70"/>
                </a:cxn>
                <a:cxn ang="0">
                  <a:pos x="8" y="64"/>
                </a:cxn>
                <a:cxn ang="0">
                  <a:pos x="16" y="54"/>
                </a:cxn>
                <a:cxn ang="0">
                  <a:pos x="24" y="44"/>
                </a:cxn>
                <a:cxn ang="0">
                  <a:pos x="24" y="34"/>
                </a:cxn>
                <a:cxn ang="0">
                  <a:pos x="36" y="30"/>
                </a:cxn>
                <a:cxn ang="0">
                  <a:pos x="36" y="26"/>
                </a:cxn>
                <a:cxn ang="0">
                  <a:pos x="42" y="16"/>
                </a:cxn>
                <a:cxn ang="0">
                  <a:pos x="40" y="8"/>
                </a:cxn>
                <a:cxn ang="0">
                  <a:pos x="36" y="0"/>
                </a:cxn>
                <a:cxn ang="0">
                  <a:pos x="36" y="12"/>
                </a:cxn>
                <a:cxn ang="0">
                  <a:pos x="32" y="14"/>
                </a:cxn>
                <a:cxn ang="0">
                  <a:pos x="32" y="20"/>
                </a:cxn>
                <a:cxn ang="0">
                  <a:pos x="26" y="26"/>
                </a:cxn>
                <a:cxn ang="0">
                  <a:pos x="24" y="30"/>
                </a:cxn>
                <a:cxn ang="0">
                  <a:pos x="20" y="40"/>
                </a:cxn>
                <a:cxn ang="0">
                  <a:pos x="0" y="62"/>
                </a:cxn>
                <a:cxn ang="0">
                  <a:pos x="0" y="70"/>
                </a:cxn>
              </a:cxnLst>
              <a:rect l="0" t="0" r="r" b="b"/>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4" name="Freeform 177"/>
            <p:cNvSpPr>
              <a:spLocks/>
            </p:cNvSpPr>
            <p:nvPr/>
          </p:nvSpPr>
          <p:spPr bwMode="ltGray">
            <a:xfrm>
              <a:off x="7075842" y="4433689"/>
              <a:ext cx="124472" cy="154225"/>
            </a:xfrm>
            <a:custGeom>
              <a:avLst/>
              <a:gdLst/>
              <a:ahLst/>
              <a:cxnLst>
                <a:cxn ang="0">
                  <a:pos x="0" y="78"/>
                </a:cxn>
                <a:cxn ang="0">
                  <a:pos x="4" y="76"/>
                </a:cxn>
                <a:cxn ang="0">
                  <a:pos x="10" y="64"/>
                </a:cxn>
                <a:cxn ang="0">
                  <a:pos x="10" y="62"/>
                </a:cxn>
                <a:cxn ang="0">
                  <a:pos x="14" y="62"/>
                </a:cxn>
                <a:cxn ang="0">
                  <a:pos x="18" y="58"/>
                </a:cxn>
                <a:cxn ang="0">
                  <a:pos x="20" y="64"/>
                </a:cxn>
                <a:cxn ang="0">
                  <a:pos x="26" y="66"/>
                </a:cxn>
                <a:cxn ang="0">
                  <a:pos x="26" y="60"/>
                </a:cxn>
                <a:cxn ang="0">
                  <a:pos x="28" y="58"/>
                </a:cxn>
                <a:cxn ang="0">
                  <a:pos x="38" y="58"/>
                </a:cxn>
                <a:cxn ang="0">
                  <a:pos x="36" y="68"/>
                </a:cxn>
                <a:cxn ang="0">
                  <a:pos x="38" y="76"/>
                </a:cxn>
                <a:cxn ang="0">
                  <a:pos x="38" y="82"/>
                </a:cxn>
                <a:cxn ang="0">
                  <a:pos x="50" y="86"/>
                </a:cxn>
                <a:cxn ang="0">
                  <a:pos x="56" y="80"/>
                </a:cxn>
                <a:cxn ang="0">
                  <a:pos x="60" y="78"/>
                </a:cxn>
                <a:cxn ang="0">
                  <a:pos x="60" y="86"/>
                </a:cxn>
                <a:cxn ang="0">
                  <a:pos x="64" y="90"/>
                </a:cxn>
                <a:cxn ang="0">
                  <a:pos x="66" y="80"/>
                </a:cxn>
                <a:cxn ang="0">
                  <a:pos x="68" y="72"/>
                </a:cxn>
                <a:cxn ang="0">
                  <a:pos x="66" y="62"/>
                </a:cxn>
                <a:cxn ang="0">
                  <a:pos x="72" y="54"/>
                </a:cxn>
                <a:cxn ang="0">
                  <a:pos x="80" y="68"/>
                </a:cxn>
                <a:cxn ang="0">
                  <a:pos x="80" y="60"/>
                </a:cxn>
                <a:cxn ang="0">
                  <a:pos x="78" y="56"/>
                </a:cxn>
                <a:cxn ang="0">
                  <a:pos x="84" y="52"/>
                </a:cxn>
                <a:cxn ang="0">
                  <a:pos x="86" y="48"/>
                </a:cxn>
                <a:cxn ang="0">
                  <a:pos x="86" y="42"/>
                </a:cxn>
                <a:cxn ang="0">
                  <a:pos x="80" y="30"/>
                </a:cxn>
                <a:cxn ang="0">
                  <a:pos x="78" y="24"/>
                </a:cxn>
                <a:cxn ang="0">
                  <a:pos x="74" y="10"/>
                </a:cxn>
                <a:cxn ang="0">
                  <a:pos x="70" y="8"/>
                </a:cxn>
                <a:cxn ang="0">
                  <a:pos x="66" y="8"/>
                </a:cxn>
                <a:cxn ang="0">
                  <a:pos x="60" y="0"/>
                </a:cxn>
                <a:cxn ang="0">
                  <a:pos x="56" y="4"/>
                </a:cxn>
                <a:cxn ang="0">
                  <a:pos x="62" y="18"/>
                </a:cxn>
                <a:cxn ang="0">
                  <a:pos x="54" y="18"/>
                </a:cxn>
                <a:cxn ang="0">
                  <a:pos x="56" y="22"/>
                </a:cxn>
                <a:cxn ang="0">
                  <a:pos x="50" y="22"/>
                </a:cxn>
                <a:cxn ang="0">
                  <a:pos x="48" y="24"/>
                </a:cxn>
                <a:cxn ang="0">
                  <a:pos x="50" y="34"/>
                </a:cxn>
                <a:cxn ang="0">
                  <a:pos x="42" y="32"/>
                </a:cxn>
                <a:cxn ang="0">
                  <a:pos x="40" y="40"/>
                </a:cxn>
                <a:cxn ang="0">
                  <a:pos x="38" y="42"/>
                </a:cxn>
                <a:cxn ang="0">
                  <a:pos x="32" y="44"/>
                </a:cxn>
                <a:cxn ang="0">
                  <a:pos x="30" y="40"/>
                </a:cxn>
                <a:cxn ang="0">
                  <a:pos x="24" y="36"/>
                </a:cxn>
                <a:cxn ang="0">
                  <a:pos x="18" y="42"/>
                </a:cxn>
                <a:cxn ang="0">
                  <a:pos x="18" y="52"/>
                </a:cxn>
                <a:cxn ang="0">
                  <a:pos x="6" y="54"/>
                </a:cxn>
                <a:cxn ang="0">
                  <a:pos x="2" y="62"/>
                </a:cxn>
                <a:cxn ang="0">
                  <a:pos x="2" y="70"/>
                </a:cxn>
                <a:cxn ang="0">
                  <a:pos x="0" y="78"/>
                </a:cxn>
              </a:cxnLst>
              <a:rect l="0" t="0" r="r" b="b"/>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5" name="Freeform 178"/>
            <p:cNvSpPr>
              <a:spLocks/>
            </p:cNvSpPr>
            <p:nvPr/>
          </p:nvSpPr>
          <p:spPr bwMode="ltGray">
            <a:xfrm>
              <a:off x="7084527" y="4420344"/>
              <a:ext cx="27500" cy="62284"/>
            </a:xfrm>
            <a:custGeom>
              <a:avLst/>
              <a:gdLst/>
              <a:ahLst/>
              <a:cxnLst>
                <a:cxn ang="0">
                  <a:pos x="16" y="0"/>
                </a:cxn>
                <a:cxn ang="0">
                  <a:pos x="10" y="0"/>
                </a:cxn>
                <a:cxn ang="0">
                  <a:pos x="6" y="12"/>
                </a:cxn>
                <a:cxn ang="0">
                  <a:pos x="6" y="18"/>
                </a:cxn>
                <a:cxn ang="0">
                  <a:pos x="2" y="24"/>
                </a:cxn>
                <a:cxn ang="0">
                  <a:pos x="0" y="30"/>
                </a:cxn>
                <a:cxn ang="0">
                  <a:pos x="12" y="36"/>
                </a:cxn>
                <a:cxn ang="0">
                  <a:pos x="16" y="32"/>
                </a:cxn>
                <a:cxn ang="0">
                  <a:pos x="12" y="26"/>
                </a:cxn>
                <a:cxn ang="0">
                  <a:pos x="14" y="16"/>
                </a:cxn>
                <a:cxn ang="0">
                  <a:pos x="18" y="8"/>
                </a:cxn>
                <a:cxn ang="0">
                  <a:pos x="16" y="0"/>
                </a:cxn>
              </a:cxnLst>
              <a:rect l="0" t="0" r="r" b="b"/>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6" name="Freeform 179"/>
            <p:cNvSpPr>
              <a:spLocks/>
            </p:cNvSpPr>
            <p:nvPr/>
          </p:nvSpPr>
          <p:spPr bwMode="ltGray">
            <a:xfrm>
              <a:off x="7125053" y="4439621"/>
              <a:ext cx="27500" cy="25211"/>
            </a:xfrm>
            <a:custGeom>
              <a:avLst/>
              <a:gdLst/>
              <a:ahLst/>
              <a:cxnLst>
                <a:cxn ang="0">
                  <a:pos x="0" y="14"/>
                </a:cxn>
                <a:cxn ang="0">
                  <a:pos x="8" y="10"/>
                </a:cxn>
                <a:cxn ang="0">
                  <a:pos x="12" y="14"/>
                </a:cxn>
                <a:cxn ang="0">
                  <a:pos x="18" y="8"/>
                </a:cxn>
                <a:cxn ang="0">
                  <a:pos x="12" y="2"/>
                </a:cxn>
                <a:cxn ang="0">
                  <a:pos x="6" y="0"/>
                </a:cxn>
                <a:cxn ang="0">
                  <a:pos x="0" y="6"/>
                </a:cxn>
                <a:cxn ang="0">
                  <a:pos x="0" y="14"/>
                </a:cxn>
              </a:cxnLst>
              <a:rect l="0" t="0" r="r" b="b"/>
              <a:pathLst>
                <a:path w="19" h="15">
                  <a:moveTo>
                    <a:pt x="0" y="14"/>
                  </a:moveTo>
                  <a:lnTo>
                    <a:pt x="8" y="10"/>
                  </a:lnTo>
                  <a:lnTo>
                    <a:pt x="12" y="14"/>
                  </a:lnTo>
                  <a:lnTo>
                    <a:pt x="18" y="8"/>
                  </a:lnTo>
                  <a:lnTo>
                    <a:pt x="12" y="2"/>
                  </a:lnTo>
                  <a:lnTo>
                    <a:pt x="6" y="0"/>
                  </a:lnTo>
                  <a:lnTo>
                    <a:pt x="0" y="6"/>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7" name="Freeform 180"/>
            <p:cNvSpPr>
              <a:spLocks/>
            </p:cNvSpPr>
            <p:nvPr/>
          </p:nvSpPr>
          <p:spPr bwMode="ltGray">
            <a:xfrm>
              <a:off x="7110579" y="4404031"/>
              <a:ext cx="15921" cy="65250"/>
            </a:xfrm>
            <a:custGeom>
              <a:avLst/>
              <a:gdLst/>
              <a:ahLst/>
              <a:cxnLst>
                <a:cxn ang="0">
                  <a:pos x="4" y="0"/>
                </a:cxn>
                <a:cxn ang="0">
                  <a:pos x="6" y="14"/>
                </a:cxn>
                <a:cxn ang="0">
                  <a:pos x="0" y="26"/>
                </a:cxn>
                <a:cxn ang="0">
                  <a:pos x="0" y="38"/>
                </a:cxn>
                <a:cxn ang="0">
                  <a:pos x="4" y="28"/>
                </a:cxn>
                <a:cxn ang="0">
                  <a:pos x="8" y="20"/>
                </a:cxn>
                <a:cxn ang="0">
                  <a:pos x="10" y="10"/>
                </a:cxn>
                <a:cxn ang="0">
                  <a:pos x="4" y="0"/>
                </a:cxn>
              </a:cxnLst>
              <a:rect l="0" t="0" r="r" b="b"/>
              <a:pathLst>
                <a:path w="11" h="39">
                  <a:moveTo>
                    <a:pt x="4" y="0"/>
                  </a:moveTo>
                  <a:lnTo>
                    <a:pt x="6" y="14"/>
                  </a:lnTo>
                  <a:lnTo>
                    <a:pt x="0" y="26"/>
                  </a:lnTo>
                  <a:lnTo>
                    <a:pt x="0" y="38"/>
                  </a:lnTo>
                  <a:lnTo>
                    <a:pt x="4" y="28"/>
                  </a:lnTo>
                  <a:lnTo>
                    <a:pt x="8" y="20"/>
                  </a:lnTo>
                  <a:lnTo>
                    <a:pt x="10" y="10"/>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8" name="Freeform 181"/>
            <p:cNvSpPr>
              <a:spLocks/>
            </p:cNvSpPr>
            <p:nvPr/>
          </p:nvSpPr>
          <p:spPr bwMode="ltGray">
            <a:xfrm>
              <a:off x="7125053" y="4389201"/>
              <a:ext cx="30395" cy="48938"/>
            </a:xfrm>
            <a:custGeom>
              <a:avLst/>
              <a:gdLst/>
              <a:ahLst/>
              <a:cxnLst>
                <a:cxn ang="0">
                  <a:pos x="8" y="0"/>
                </a:cxn>
                <a:cxn ang="0">
                  <a:pos x="0" y="4"/>
                </a:cxn>
                <a:cxn ang="0">
                  <a:pos x="2" y="12"/>
                </a:cxn>
                <a:cxn ang="0">
                  <a:pos x="8" y="14"/>
                </a:cxn>
                <a:cxn ang="0">
                  <a:pos x="12" y="20"/>
                </a:cxn>
                <a:cxn ang="0">
                  <a:pos x="14" y="28"/>
                </a:cxn>
                <a:cxn ang="0">
                  <a:pos x="20" y="22"/>
                </a:cxn>
                <a:cxn ang="0">
                  <a:pos x="20" y="14"/>
                </a:cxn>
                <a:cxn ang="0">
                  <a:pos x="16" y="12"/>
                </a:cxn>
                <a:cxn ang="0">
                  <a:pos x="12" y="4"/>
                </a:cxn>
                <a:cxn ang="0">
                  <a:pos x="8" y="0"/>
                </a:cxn>
              </a:cxnLst>
              <a:rect l="0" t="0" r="r" b="b"/>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89" name="Freeform 182"/>
            <p:cNvSpPr>
              <a:spLocks/>
            </p:cNvSpPr>
            <p:nvPr/>
          </p:nvSpPr>
          <p:spPr bwMode="ltGray">
            <a:xfrm>
              <a:off x="7061369" y="4399583"/>
              <a:ext cx="33290" cy="51903"/>
            </a:xfrm>
            <a:custGeom>
              <a:avLst/>
              <a:gdLst/>
              <a:ahLst/>
              <a:cxnLst>
                <a:cxn ang="0">
                  <a:pos x="0" y="2"/>
                </a:cxn>
                <a:cxn ang="0">
                  <a:pos x="4" y="0"/>
                </a:cxn>
                <a:cxn ang="0">
                  <a:pos x="10" y="4"/>
                </a:cxn>
                <a:cxn ang="0">
                  <a:pos x="22" y="4"/>
                </a:cxn>
                <a:cxn ang="0">
                  <a:pos x="22" y="8"/>
                </a:cxn>
                <a:cxn ang="0">
                  <a:pos x="18" y="16"/>
                </a:cxn>
                <a:cxn ang="0">
                  <a:pos x="16" y="28"/>
                </a:cxn>
                <a:cxn ang="0">
                  <a:pos x="14" y="22"/>
                </a:cxn>
                <a:cxn ang="0">
                  <a:pos x="4" y="30"/>
                </a:cxn>
                <a:cxn ang="0">
                  <a:pos x="4" y="16"/>
                </a:cxn>
                <a:cxn ang="0">
                  <a:pos x="2" y="8"/>
                </a:cxn>
                <a:cxn ang="0">
                  <a:pos x="0" y="2"/>
                </a:cxn>
              </a:cxnLst>
              <a:rect l="0" t="0" r="r" b="b"/>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0" name="Freeform 183"/>
            <p:cNvSpPr>
              <a:spLocks/>
            </p:cNvSpPr>
            <p:nvPr/>
          </p:nvSpPr>
          <p:spPr bwMode="ltGray">
            <a:xfrm>
              <a:off x="7017948" y="4359543"/>
              <a:ext cx="34736" cy="38557"/>
            </a:xfrm>
            <a:custGeom>
              <a:avLst/>
              <a:gdLst/>
              <a:ahLst/>
              <a:cxnLst>
                <a:cxn ang="0">
                  <a:pos x="0" y="4"/>
                </a:cxn>
                <a:cxn ang="0">
                  <a:pos x="8" y="10"/>
                </a:cxn>
                <a:cxn ang="0">
                  <a:pos x="10" y="16"/>
                </a:cxn>
                <a:cxn ang="0">
                  <a:pos x="18" y="22"/>
                </a:cxn>
                <a:cxn ang="0">
                  <a:pos x="20" y="14"/>
                </a:cxn>
                <a:cxn ang="0">
                  <a:pos x="20" y="10"/>
                </a:cxn>
                <a:cxn ang="0">
                  <a:pos x="22" y="4"/>
                </a:cxn>
                <a:cxn ang="0">
                  <a:pos x="20" y="2"/>
                </a:cxn>
                <a:cxn ang="0">
                  <a:pos x="16" y="0"/>
                </a:cxn>
                <a:cxn ang="0">
                  <a:pos x="10" y="0"/>
                </a:cxn>
                <a:cxn ang="0">
                  <a:pos x="8" y="4"/>
                </a:cxn>
                <a:cxn ang="0">
                  <a:pos x="0" y="4"/>
                </a:cxn>
              </a:cxnLst>
              <a:rect l="0" t="0" r="r" b="b"/>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1" name="Freeform 184"/>
            <p:cNvSpPr>
              <a:spLocks/>
            </p:cNvSpPr>
            <p:nvPr/>
          </p:nvSpPr>
          <p:spPr bwMode="ltGray">
            <a:xfrm>
              <a:off x="6991896" y="4193454"/>
              <a:ext cx="124472" cy="163123"/>
            </a:xfrm>
            <a:custGeom>
              <a:avLst/>
              <a:gdLst/>
              <a:ahLst/>
              <a:cxnLst>
                <a:cxn ang="0">
                  <a:pos x="38" y="0"/>
                </a:cxn>
                <a:cxn ang="0">
                  <a:pos x="28" y="6"/>
                </a:cxn>
                <a:cxn ang="0">
                  <a:pos x="16" y="0"/>
                </a:cxn>
                <a:cxn ang="0">
                  <a:pos x="8" y="6"/>
                </a:cxn>
                <a:cxn ang="0">
                  <a:pos x="6" y="14"/>
                </a:cxn>
                <a:cxn ang="0">
                  <a:pos x="6" y="26"/>
                </a:cxn>
                <a:cxn ang="0">
                  <a:pos x="8" y="32"/>
                </a:cxn>
                <a:cxn ang="0">
                  <a:pos x="6" y="40"/>
                </a:cxn>
                <a:cxn ang="0">
                  <a:pos x="8" y="46"/>
                </a:cxn>
                <a:cxn ang="0">
                  <a:pos x="8" y="54"/>
                </a:cxn>
                <a:cxn ang="0">
                  <a:pos x="0" y="48"/>
                </a:cxn>
                <a:cxn ang="0">
                  <a:pos x="0" y="58"/>
                </a:cxn>
                <a:cxn ang="0">
                  <a:pos x="4" y="60"/>
                </a:cxn>
                <a:cxn ang="0">
                  <a:pos x="16" y="84"/>
                </a:cxn>
                <a:cxn ang="0">
                  <a:pos x="20" y="94"/>
                </a:cxn>
                <a:cxn ang="0">
                  <a:pos x="36" y="94"/>
                </a:cxn>
                <a:cxn ang="0">
                  <a:pos x="38" y="88"/>
                </a:cxn>
                <a:cxn ang="0">
                  <a:pos x="50" y="88"/>
                </a:cxn>
                <a:cxn ang="0">
                  <a:pos x="60" y="96"/>
                </a:cxn>
                <a:cxn ang="0">
                  <a:pos x="60" y="90"/>
                </a:cxn>
                <a:cxn ang="0">
                  <a:pos x="54" y="82"/>
                </a:cxn>
                <a:cxn ang="0">
                  <a:pos x="66" y="90"/>
                </a:cxn>
                <a:cxn ang="0">
                  <a:pos x="76" y="94"/>
                </a:cxn>
                <a:cxn ang="0">
                  <a:pos x="86" y="96"/>
                </a:cxn>
                <a:cxn ang="0">
                  <a:pos x="86" y="86"/>
                </a:cxn>
                <a:cxn ang="0">
                  <a:pos x="80" y="82"/>
                </a:cxn>
                <a:cxn ang="0">
                  <a:pos x="78" y="76"/>
                </a:cxn>
                <a:cxn ang="0">
                  <a:pos x="80" y="74"/>
                </a:cxn>
                <a:cxn ang="0">
                  <a:pos x="70" y="70"/>
                </a:cxn>
                <a:cxn ang="0">
                  <a:pos x="70" y="80"/>
                </a:cxn>
                <a:cxn ang="0">
                  <a:pos x="62" y="70"/>
                </a:cxn>
                <a:cxn ang="0">
                  <a:pos x="48" y="76"/>
                </a:cxn>
                <a:cxn ang="0">
                  <a:pos x="46" y="82"/>
                </a:cxn>
                <a:cxn ang="0">
                  <a:pos x="40" y="74"/>
                </a:cxn>
                <a:cxn ang="0">
                  <a:pos x="34" y="66"/>
                </a:cxn>
                <a:cxn ang="0">
                  <a:pos x="36" y="56"/>
                </a:cxn>
                <a:cxn ang="0">
                  <a:pos x="34" y="52"/>
                </a:cxn>
                <a:cxn ang="0">
                  <a:pos x="36" y="44"/>
                </a:cxn>
                <a:cxn ang="0">
                  <a:pos x="42" y="42"/>
                </a:cxn>
                <a:cxn ang="0">
                  <a:pos x="46" y="24"/>
                </a:cxn>
                <a:cxn ang="0">
                  <a:pos x="36" y="14"/>
                </a:cxn>
                <a:cxn ang="0">
                  <a:pos x="38" y="0"/>
                </a:cxn>
              </a:cxnLst>
              <a:rect l="0" t="0" r="r" b="b"/>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2" name="Freeform 185"/>
            <p:cNvSpPr>
              <a:spLocks/>
            </p:cNvSpPr>
            <p:nvPr/>
          </p:nvSpPr>
          <p:spPr bwMode="ltGray">
            <a:xfrm>
              <a:off x="5930990" y="4620540"/>
              <a:ext cx="60789" cy="136430"/>
            </a:xfrm>
            <a:custGeom>
              <a:avLst/>
              <a:gdLst/>
              <a:ahLst/>
              <a:cxnLst>
                <a:cxn ang="0">
                  <a:pos x="10" y="0"/>
                </a:cxn>
                <a:cxn ang="0">
                  <a:pos x="18" y="16"/>
                </a:cxn>
                <a:cxn ang="0">
                  <a:pos x="28" y="24"/>
                </a:cxn>
                <a:cxn ang="0">
                  <a:pos x="38" y="44"/>
                </a:cxn>
                <a:cxn ang="0">
                  <a:pos x="42" y="54"/>
                </a:cxn>
                <a:cxn ang="0">
                  <a:pos x="40" y="64"/>
                </a:cxn>
                <a:cxn ang="0">
                  <a:pos x="38" y="68"/>
                </a:cxn>
                <a:cxn ang="0">
                  <a:pos x="34" y="72"/>
                </a:cxn>
                <a:cxn ang="0">
                  <a:pos x="26" y="78"/>
                </a:cxn>
                <a:cxn ang="0">
                  <a:pos x="20" y="80"/>
                </a:cxn>
                <a:cxn ang="0">
                  <a:pos x="8" y="78"/>
                </a:cxn>
                <a:cxn ang="0">
                  <a:pos x="2" y="70"/>
                </a:cxn>
                <a:cxn ang="0">
                  <a:pos x="0" y="64"/>
                </a:cxn>
                <a:cxn ang="0">
                  <a:pos x="0" y="54"/>
                </a:cxn>
                <a:cxn ang="0">
                  <a:pos x="0" y="40"/>
                </a:cxn>
                <a:cxn ang="0">
                  <a:pos x="4" y="26"/>
                </a:cxn>
                <a:cxn ang="0">
                  <a:pos x="0" y="18"/>
                </a:cxn>
                <a:cxn ang="0">
                  <a:pos x="6" y="6"/>
                </a:cxn>
                <a:cxn ang="0">
                  <a:pos x="10" y="0"/>
                </a:cxn>
              </a:cxnLst>
              <a:rect l="0" t="0" r="r" b="b"/>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3" name="Freeform 186"/>
            <p:cNvSpPr>
              <a:spLocks/>
            </p:cNvSpPr>
            <p:nvPr/>
          </p:nvSpPr>
          <p:spPr bwMode="ltGray">
            <a:xfrm>
              <a:off x="7129395" y="3626971"/>
              <a:ext cx="65130" cy="93426"/>
            </a:xfrm>
            <a:custGeom>
              <a:avLst/>
              <a:gdLst/>
              <a:ahLst/>
              <a:cxnLst>
                <a:cxn ang="0">
                  <a:pos x="0" y="20"/>
                </a:cxn>
                <a:cxn ang="0">
                  <a:pos x="4" y="22"/>
                </a:cxn>
                <a:cxn ang="0">
                  <a:pos x="6" y="32"/>
                </a:cxn>
                <a:cxn ang="0">
                  <a:pos x="16" y="26"/>
                </a:cxn>
                <a:cxn ang="0">
                  <a:pos x="14" y="20"/>
                </a:cxn>
                <a:cxn ang="0">
                  <a:pos x="22" y="24"/>
                </a:cxn>
                <a:cxn ang="0">
                  <a:pos x="22" y="34"/>
                </a:cxn>
                <a:cxn ang="0">
                  <a:pos x="24" y="48"/>
                </a:cxn>
                <a:cxn ang="0">
                  <a:pos x="30" y="52"/>
                </a:cxn>
                <a:cxn ang="0">
                  <a:pos x="32" y="42"/>
                </a:cxn>
                <a:cxn ang="0">
                  <a:pos x="36" y="54"/>
                </a:cxn>
                <a:cxn ang="0">
                  <a:pos x="42" y="48"/>
                </a:cxn>
                <a:cxn ang="0">
                  <a:pos x="38" y="42"/>
                </a:cxn>
                <a:cxn ang="0">
                  <a:pos x="44" y="40"/>
                </a:cxn>
                <a:cxn ang="0">
                  <a:pos x="42" y="24"/>
                </a:cxn>
                <a:cxn ang="0">
                  <a:pos x="40" y="20"/>
                </a:cxn>
                <a:cxn ang="0">
                  <a:pos x="42" y="14"/>
                </a:cxn>
                <a:cxn ang="0">
                  <a:pos x="34" y="6"/>
                </a:cxn>
                <a:cxn ang="0">
                  <a:pos x="32" y="8"/>
                </a:cxn>
                <a:cxn ang="0">
                  <a:pos x="32" y="2"/>
                </a:cxn>
                <a:cxn ang="0">
                  <a:pos x="30" y="0"/>
                </a:cxn>
                <a:cxn ang="0">
                  <a:pos x="26" y="6"/>
                </a:cxn>
                <a:cxn ang="0">
                  <a:pos x="12" y="4"/>
                </a:cxn>
                <a:cxn ang="0">
                  <a:pos x="8" y="4"/>
                </a:cxn>
                <a:cxn ang="0">
                  <a:pos x="8" y="12"/>
                </a:cxn>
                <a:cxn ang="0">
                  <a:pos x="0" y="20"/>
                </a:cxn>
              </a:cxnLst>
              <a:rect l="0" t="0" r="r" b="b"/>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4" name="Freeform 187"/>
            <p:cNvSpPr>
              <a:spLocks/>
            </p:cNvSpPr>
            <p:nvPr/>
          </p:nvSpPr>
          <p:spPr bwMode="ltGray">
            <a:xfrm>
              <a:off x="7187289" y="3576551"/>
              <a:ext cx="50656" cy="72665"/>
            </a:xfrm>
            <a:custGeom>
              <a:avLst/>
              <a:gdLst/>
              <a:ahLst/>
              <a:cxnLst>
                <a:cxn ang="0">
                  <a:pos x="34" y="12"/>
                </a:cxn>
                <a:cxn ang="0">
                  <a:pos x="30" y="8"/>
                </a:cxn>
                <a:cxn ang="0">
                  <a:pos x="30" y="0"/>
                </a:cxn>
                <a:cxn ang="0">
                  <a:pos x="26" y="6"/>
                </a:cxn>
                <a:cxn ang="0">
                  <a:pos x="22" y="4"/>
                </a:cxn>
                <a:cxn ang="0">
                  <a:pos x="20" y="4"/>
                </a:cxn>
                <a:cxn ang="0">
                  <a:pos x="20" y="8"/>
                </a:cxn>
                <a:cxn ang="0">
                  <a:pos x="14" y="12"/>
                </a:cxn>
                <a:cxn ang="0">
                  <a:pos x="16" y="14"/>
                </a:cxn>
                <a:cxn ang="0">
                  <a:pos x="10" y="20"/>
                </a:cxn>
                <a:cxn ang="0">
                  <a:pos x="8" y="18"/>
                </a:cxn>
                <a:cxn ang="0">
                  <a:pos x="6" y="26"/>
                </a:cxn>
                <a:cxn ang="0">
                  <a:pos x="0" y="34"/>
                </a:cxn>
                <a:cxn ang="0">
                  <a:pos x="6" y="34"/>
                </a:cxn>
                <a:cxn ang="0">
                  <a:pos x="8" y="42"/>
                </a:cxn>
                <a:cxn ang="0">
                  <a:pos x="20" y="42"/>
                </a:cxn>
                <a:cxn ang="0">
                  <a:pos x="18" y="30"/>
                </a:cxn>
                <a:cxn ang="0">
                  <a:pos x="24" y="20"/>
                </a:cxn>
                <a:cxn ang="0">
                  <a:pos x="28" y="26"/>
                </a:cxn>
                <a:cxn ang="0">
                  <a:pos x="30" y="16"/>
                </a:cxn>
                <a:cxn ang="0">
                  <a:pos x="34" y="12"/>
                </a:cxn>
              </a:cxnLst>
              <a:rect l="0" t="0" r="r" b="b"/>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5" name="Freeform 188"/>
            <p:cNvSpPr>
              <a:spLocks/>
            </p:cNvSpPr>
            <p:nvPr/>
          </p:nvSpPr>
          <p:spPr bwMode="ltGray">
            <a:xfrm>
              <a:off x="7148210" y="3299242"/>
              <a:ext cx="188155" cy="330694"/>
            </a:xfrm>
            <a:custGeom>
              <a:avLst/>
              <a:gdLst/>
              <a:ahLst/>
              <a:cxnLst>
                <a:cxn ang="0">
                  <a:pos x="4" y="194"/>
                </a:cxn>
                <a:cxn ang="0">
                  <a:pos x="20" y="188"/>
                </a:cxn>
                <a:cxn ang="0">
                  <a:pos x="30" y="178"/>
                </a:cxn>
                <a:cxn ang="0">
                  <a:pos x="58" y="156"/>
                </a:cxn>
                <a:cxn ang="0">
                  <a:pos x="62" y="158"/>
                </a:cxn>
                <a:cxn ang="0">
                  <a:pos x="72" y="174"/>
                </a:cxn>
                <a:cxn ang="0">
                  <a:pos x="80" y="162"/>
                </a:cxn>
                <a:cxn ang="0">
                  <a:pos x="90" y="154"/>
                </a:cxn>
                <a:cxn ang="0">
                  <a:pos x="76" y="146"/>
                </a:cxn>
                <a:cxn ang="0">
                  <a:pos x="82" y="142"/>
                </a:cxn>
                <a:cxn ang="0">
                  <a:pos x="90" y="144"/>
                </a:cxn>
                <a:cxn ang="0">
                  <a:pos x="112" y="130"/>
                </a:cxn>
                <a:cxn ang="0">
                  <a:pos x="122" y="112"/>
                </a:cxn>
                <a:cxn ang="0">
                  <a:pos x="128" y="104"/>
                </a:cxn>
                <a:cxn ang="0">
                  <a:pos x="124" y="86"/>
                </a:cxn>
                <a:cxn ang="0">
                  <a:pos x="106" y="60"/>
                </a:cxn>
                <a:cxn ang="0">
                  <a:pos x="108" y="34"/>
                </a:cxn>
                <a:cxn ang="0">
                  <a:pos x="94" y="12"/>
                </a:cxn>
                <a:cxn ang="0">
                  <a:pos x="78" y="4"/>
                </a:cxn>
                <a:cxn ang="0">
                  <a:pos x="66" y="2"/>
                </a:cxn>
                <a:cxn ang="0">
                  <a:pos x="74" y="4"/>
                </a:cxn>
                <a:cxn ang="0">
                  <a:pos x="74" y="14"/>
                </a:cxn>
                <a:cxn ang="0">
                  <a:pos x="66" y="18"/>
                </a:cxn>
                <a:cxn ang="0">
                  <a:pos x="68" y="26"/>
                </a:cxn>
                <a:cxn ang="0">
                  <a:pos x="76" y="36"/>
                </a:cxn>
                <a:cxn ang="0">
                  <a:pos x="84" y="70"/>
                </a:cxn>
                <a:cxn ang="0">
                  <a:pos x="70" y="106"/>
                </a:cxn>
                <a:cxn ang="0">
                  <a:pos x="72" y="80"/>
                </a:cxn>
                <a:cxn ang="0">
                  <a:pos x="58" y="98"/>
                </a:cxn>
                <a:cxn ang="0">
                  <a:pos x="62" y="118"/>
                </a:cxn>
                <a:cxn ang="0">
                  <a:pos x="42" y="142"/>
                </a:cxn>
                <a:cxn ang="0">
                  <a:pos x="28" y="144"/>
                </a:cxn>
                <a:cxn ang="0">
                  <a:pos x="14" y="172"/>
                </a:cxn>
              </a:cxnLst>
              <a:rect l="0" t="0" r="r" b="b"/>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6" name="Freeform 189"/>
            <p:cNvSpPr>
              <a:spLocks/>
            </p:cNvSpPr>
            <p:nvPr/>
          </p:nvSpPr>
          <p:spPr bwMode="ltGray">
            <a:xfrm>
              <a:off x="7194526" y="3177641"/>
              <a:ext cx="101315" cy="129015"/>
            </a:xfrm>
            <a:custGeom>
              <a:avLst/>
              <a:gdLst/>
              <a:ahLst/>
              <a:cxnLst>
                <a:cxn ang="0">
                  <a:pos x="28" y="76"/>
                </a:cxn>
                <a:cxn ang="0">
                  <a:pos x="30" y="68"/>
                </a:cxn>
                <a:cxn ang="0">
                  <a:pos x="38" y="66"/>
                </a:cxn>
                <a:cxn ang="0">
                  <a:pos x="30" y="60"/>
                </a:cxn>
                <a:cxn ang="0">
                  <a:pos x="22" y="64"/>
                </a:cxn>
                <a:cxn ang="0">
                  <a:pos x="20" y="56"/>
                </a:cxn>
                <a:cxn ang="0">
                  <a:pos x="28" y="58"/>
                </a:cxn>
                <a:cxn ang="0">
                  <a:pos x="42" y="52"/>
                </a:cxn>
                <a:cxn ang="0">
                  <a:pos x="62" y="50"/>
                </a:cxn>
                <a:cxn ang="0">
                  <a:pos x="60" y="48"/>
                </a:cxn>
                <a:cxn ang="0">
                  <a:pos x="58" y="30"/>
                </a:cxn>
                <a:cxn ang="0">
                  <a:pos x="66" y="26"/>
                </a:cxn>
                <a:cxn ang="0">
                  <a:pos x="68" y="16"/>
                </a:cxn>
                <a:cxn ang="0">
                  <a:pos x="70" y="6"/>
                </a:cxn>
                <a:cxn ang="0">
                  <a:pos x="62" y="12"/>
                </a:cxn>
                <a:cxn ang="0">
                  <a:pos x="52" y="0"/>
                </a:cxn>
                <a:cxn ang="0">
                  <a:pos x="52" y="12"/>
                </a:cxn>
                <a:cxn ang="0">
                  <a:pos x="44" y="12"/>
                </a:cxn>
                <a:cxn ang="0">
                  <a:pos x="34" y="16"/>
                </a:cxn>
                <a:cxn ang="0">
                  <a:pos x="18" y="12"/>
                </a:cxn>
                <a:cxn ang="0">
                  <a:pos x="2" y="8"/>
                </a:cxn>
                <a:cxn ang="0">
                  <a:pos x="0" y="14"/>
                </a:cxn>
                <a:cxn ang="0">
                  <a:pos x="2" y="14"/>
                </a:cxn>
                <a:cxn ang="0">
                  <a:pos x="10" y="22"/>
                </a:cxn>
                <a:cxn ang="0">
                  <a:pos x="18" y="38"/>
                </a:cxn>
                <a:cxn ang="0">
                  <a:pos x="18" y="46"/>
                </a:cxn>
                <a:cxn ang="0">
                  <a:pos x="4" y="50"/>
                </a:cxn>
                <a:cxn ang="0">
                  <a:pos x="8" y="56"/>
                </a:cxn>
                <a:cxn ang="0">
                  <a:pos x="12" y="68"/>
                </a:cxn>
                <a:cxn ang="0">
                  <a:pos x="20" y="74"/>
                </a:cxn>
                <a:cxn ang="0">
                  <a:pos x="26" y="72"/>
                </a:cxn>
                <a:cxn ang="0">
                  <a:pos x="28" y="76"/>
                </a:cxn>
              </a:cxnLst>
              <a:rect l="0" t="0" r="r" b="b"/>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7" name="Freeform 190"/>
            <p:cNvSpPr>
              <a:spLocks/>
            </p:cNvSpPr>
            <p:nvPr/>
          </p:nvSpPr>
          <p:spPr bwMode="ltGray">
            <a:xfrm>
              <a:off x="6573613" y="4850396"/>
              <a:ext cx="27499" cy="25210"/>
            </a:xfrm>
            <a:custGeom>
              <a:avLst/>
              <a:gdLst/>
              <a:ahLst/>
              <a:cxnLst>
                <a:cxn ang="0">
                  <a:pos x="16" y="0"/>
                </a:cxn>
                <a:cxn ang="0">
                  <a:pos x="4" y="6"/>
                </a:cxn>
                <a:cxn ang="0">
                  <a:pos x="0" y="12"/>
                </a:cxn>
                <a:cxn ang="0">
                  <a:pos x="8" y="14"/>
                </a:cxn>
                <a:cxn ang="0">
                  <a:pos x="18" y="12"/>
                </a:cxn>
                <a:cxn ang="0">
                  <a:pos x="16" y="0"/>
                </a:cxn>
              </a:cxnLst>
              <a:rect l="0" t="0" r="r" b="b"/>
              <a:pathLst>
                <a:path w="19" h="15">
                  <a:moveTo>
                    <a:pt x="16" y="0"/>
                  </a:moveTo>
                  <a:lnTo>
                    <a:pt x="4" y="6"/>
                  </a:lnTo>
                  <a:lnTo>
                    <a:pt x="0" y="12"/>
                  </a:lnTo>
                  <a:lnTo>
                    <a:pt x="8" y="14"/>
                  </a:lnTo>
                  <a:lnTo>
                    <a:pt x="18" y="12"/>
                  </a:ln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8" name="Freeform 191"/>
            <p:cNvSpPr>
              <a:spLocks/>
            </p:cNvSpPr>
            <p:nvPr/>
          </p:nvSpPr>
          <p:spPr bwMode="ltGray">
            <a:xfrm>
              <a:off x="6910845" y="5101011"/>
              <a:ext cx="871304" cy="787440"/>
            </a:xfrm>
            <a:custGeom>
              <a:avLst/>
              <a:gdLst/>
              <a:ahLst/>
              <a:cxnLst>
                <a:cxn ang="0">
                  <a:pos x="138" y="130"/>
                </a:cxn>
                <a:cxn ang="0">
                  <a:pos x="154" y="96"/>
                </a:cxn>
                <a:cxn ang="0">
                  <a:pos x="180" y="75"/>
                </a:cxn>
                <a:cxn ang="0">
                  <a:pos x="223" y="88"/>
                </a:cxn>
                <a:cxn ang="0">
                  <a:pos x="229" y="49"/>
                </a:cxn>
                <a:cxn ang="0">
                  <a:pos x="268" y="28"/>
                </a:cxn>
                <a:cxn ang="0">
                  <a:pos x="320" y="22"/>
                </a:cxn>
                <a:cxn ang="0">
                  <a:pos x="328" y="47"/>
                </a:cxn>
                <a:cxn ang="0">
                  <a:pos x="345" y="87"/>
                </a:cxn>
                <a:cxn ang="0">
                  <a:pos x="391" y="112"/>
                </a:cxn>
                <a:cxn ang="0">
                  <a:pos x="416" y="87"/>
                </a:cxn>
                <a:cxn ang="0">
                  <a:pos x="416" y="28"/>
                </a:cxn>
                <a:cxn ang="0">
                  <a:pos x="432" y="4"/>
                </a:cxn>
                <a:cxn ang="0">
                  <a:pos x="452" y="59"/>
                </a:cxn>
                <a:cxn ang="0">
                  <a:pos x="488" y="75"/>
                </a:cxn>
                <a:cxn ang="0">
                  <a:pos x="491" y="120"/>
                </a:cxn>
                <a:cxn ang="0">
                  <a:pos x="531" y="157"/>
                </a:cxn>
                <a:cxn ang="0">
                  <a:pos x="543" y="189"/>
                </a:cxn>
                <a:cxn ang="0">
                  <a:pos x="596" y="250"/>
                </a:cxn>
                <a:cxn ang="0">
                  <a:pos x="598" y="313"/>
                </a:cxn>
                <a:cxn ang="0">
                  <a:pos x="564" y="377"/>
                </a:cxn>
                <a:cxn ang="0">
                  <a:pos x="545" y="419"/>
                </a:cxn>
                <a:cxn ang="0">
                  <a:pos x="491" y="462"/>
                </a:cxn>
                <a:cxn ang="0">
                  <a:pos x="464" y="450"/>
                </a:cxn>
                <a:cxn ang="0">
                  <a:pos x="430" y="448"/>
                </a:cxn>
                <a:cxn ang="0">
                  <a:pos x="405" y="419"/>
                </a:cxn>
                <a:cxn ang="0">
                  <a:pos x="385" y="383"/>
                </a:cxn>
                <a:cxn ang="0">
                  <a:pos x="375" y="372"/>
                </a:cxn>
                <a:cxn ang="0">
                  <a:pos x="351" y="397"/>
                </a:cxn>
                <a:cxn ang="0">
                  <a:pos x="320" y="356"/>
                </a:cxn>
                <a:cxn ang="0">
                  <a:pos x="286" y="356"/>
                </a:cxn>
                <a:cxn ang="0">
                  <a:pos x="264" y="356"/>
                </a:cxn>
                <a:cxn ang="0">
                  <a:pos x="239" y="362"/>
                </a:cxn>
                <a:cxn ang="0">
                  <a:pos x="215" y="379"/>
                </a:cxn>
                <a:cxn ang="0">
                  <a:pos x="201" y="379"/>
                </a:cxn>
                <a:cxn ang="0">
                  <a:pos x="176" y="411"/>
                </a:cxn>
                <a:cxn ang="0">
                  <a:pos x="134" y="421"/>
                </a:cxn>
                <a:cxn ang="0">
                  <a:pos x="105" y="444"/>
                </a:cxn>
                <a:cxn ang="0">
                  <a:pos x="71" y="440"/>
                </a:cxn>
                <a:cxn ang="0">
                  <a:pos x="69" y="401"/>
                </a:cxn>
                <a:cxn ang="0">
                  <a:pos x="36" y="352"/>
                </a:cxn>
                <a:cxn ang="0">
                  <a:pos x="4" y="313"/>
                </a:cxn>
                <a:cxn ang="0">
                  <a:pos x="24" y="319"/>
                </a:cxn>
                <a:cxn ang="0">
                  <a:pos x="0" y="258"/>
                </a:cxn>
                <a:cxn ang="0">
                  <a:pos x="43" y="208"/>
                </a:cxn>
                <a:cxn ang="0">
                  <a:pos x="67" y="204"/>
                </a:cxn>
                <a:cxn ang="0">
                  <a:pos x="93" y="191"/>
                </a:cxn>
                <a:cxn ang="0">
                  <a:pos x="111" y="155"/>
                </a:cxn>
              </a:cxnLst>
              <a:rect l="0" t="0" r="r" b="b"/>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199" name="Freeform 192"/>
            <p:cNvSpPr>
              <a:spLocks/>
            </p:cNvSpPr>
            <p:nvPr/>
          </p:nvSpPr>
          <p:spPr bwMode="ltGray">
            <a:xfrm>
              <a:off x="6909398" y="5099529"/>
              <a:ext cx="881434" cy="800786"/>
            </a:xfrm>
            <a:custGeom>
              <a:avLst/>
              <a:gdLst/>
              <a:ahLst/>
              <a:cxnLst>
                <a:cxn ang="0">
                  <a:pos x="140" y="132"/>
                </a:cxn>
                <a:cxn ang="0">
                  <a:pos x="156" y="98"/>
                </a:cxn>
                <a:cxn ang="0">
                  <a:pos x="182" y="76"/>
                </a:cxn>
                <a:cxn ang="0">
                  <a:pos x="226" y="90"/>
                </a:cxn>
                <a:cxn ang="0">
                  <a:pos x="232" y="50"/>
                </a:cxn>
                <a:cxn ang="0">
                  <a:pos x="272" y="28"/>
                </a:cxn>
                <a:cxn ang="0">
                  <a:pos x="324" y="22"/>
                </a:cxn>
                <a:cxn ang="0">
                  <a:pos x="332" y="48"/>
                </a:cxn>
                <a:cxn ang="0">
                  <a:pos x="350" y="88"/>
                </a:cxn>
                <a:cxn ang="0">
                  <a:pos x="396" y="114"/>
                </a:cxn>
                <a:cxn ang="0">
                  <a:pos x="422" y="88"/>
                </a:cxn>
                <a:cxn ang="0">
                  <a:pos x="422" y="28"/>
                </a:cxn>
                <a:cxn ang="0">
                  <a:pos x="438" y="4"/>
                </a:cxn>
                <a:cxn ang="0">
                  <a:pos x="458" y="60"/>
                </a:cxn>
                <a:cxn ang="0">
                  <a:pos x="494" y="76"/>
                </a:cxn>
                <a:cxn ang="0">
                  <a:pos x="498" y="122"/>
                </a:cxn>
                <a:cxn ang="0">
                  <a:pos x="538" y="160"/>
                </a:cxn>
                <a:cxn ang="0">
                  <a:pos x="550" y="192"/>
                </a:cxn>
                <a:cxn ang="0">
                  <a:pos x="604" y="254"/>
                </a:cxn>
                <a:cxn ang="0">
                  <a:pos x="606" y="318"/>
                </a:cxn>
                <a:cxn ang="0">
                  <a:pos x="572" y="384"/>
                </a:cxn>
                <a:cxn ang="0">
                  <a:pos x="552" y="426"/>
                </a:cxn>
                <a:cxn ang="0">
                  <a:pos x="498" y="470"/>
                </a:cxn>
                <a:cxn ang="0">
                  <a:pos x="470" y="458"/>
                </a:cxn>
                <a:cxn ang="0">
                  <a:pos x="436" y="456"/>
                </a:cxn>
                <a:cxn ang="0">
                  <a:pos x="410" y="426"/>
                </a:cxn>
                <a:cxn ang="0">
                  <a:pos x="390" y="390"/>
                </a:cxn>
                <a:cxn ang="0">
                  <a:pos x="380" y="378"/>
                </a:cxn>
                <a:cxn ang="0">
                  <a:pos x="356" y="404"/>
                </a:cxn>
                <a:cxn ang="0">
                  <a:pos x="324" y="362"/>
                </a:cxn>
                <a:cxn ang="0">
                  <a:pos x="290" y="362"/>
                </a:cxn>
                <a:cxn ang="0">
                  <a:pos x="268" y="362"/>
                </a:cxn>
                <a:cxn ang="0">
                  <a:pos x="242" y="368"/>
                </a:cxn>
                <a:cxn ang="0">
                  <a:pos x="218" y="386"/>
                </a:cxn>
                <a:cxn ang="0">
                  <a:pos x="204" y="386"/>
                </a:cxn>
                <a:cxn ang="0">
                  <a:pos x="178" y="418"/>
                </a:cxn>
                <a:cxn ang="0">
                  <a:pos x="136" y="428"/>
                </a:cxn>
                <a:cxn ang="0">
                  <a:pos x="106" y="452"/>
                </a:cxn>
                <a:cxn ang="0">
                  <a:pos x="72" y="448"/>
                </a:cxn>
                <a:cxn ang="0">
                  <a:pos x="70" y="408"/>
                </a:cxn>
                <a:cxn ang="0">
                  <a:pos x="36" y="358"/>
                </a:cxn>
                <a:cxn ang="0">
                  <a:pos x="4" y="318"/>
                </a:cxn>
                <a:cxn ang="0">
                  <a:pos x="24" y="324"/>
                </a:cxn>
                <a:cxn ang="0">
                  <a:pos x="0" y="262"/>
                </a:cxn>
                <a:cxn ang="0">
                  <a:pos x="44" y="212"/>
                </a:cxn>
                <a:cxn ang="0">
                  <a:pos x="68" y="208"/>
                </a:cxn>
                <a:cxn ang="0">
                  <a:pos x="94" y="194"/>
                </a:cxn>
                <a:cxn ang="0">
                  <a:pos x="112" y="158"/>
                </a:cxn>
              </a:cxnLst>
              <a:rect l="0" t="0" r="r" b="b"/>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0" name="Freeform 193"/>
            <p:cNvSpPr>
              <a:spLocks/>
            </p:cNvSpPr>
            <p:nvPr/>
          </p:nvSpPr>
          <p:spPr bwMode="ltGray">
            <a:xfrm>
              <a:off x="7595441" y="5935906"/>
              <a:ext cx="62235" cy="81561"/>
            </a:xfrm>
            <a:custGeom>
              <a:avLst/>
              <a:gdLst/>
              <a:ahLst/>
              <a:cxnLst>
                <a:cxn ang="0">
                  <a:pos x="29" y="9"/>
                </a:cxn>
                <a:cxn ang="0">
                  <a:pos x="40" y="2"/>
                </a:cxn>
                <a:cxn ang="0">
                  <a:pos x="42" y="21"/>
                </a:cxn>
                <a:cxn ang="0">
                  <a:pos x="34" y="38"/>
                </a:cxn>
                <a:cxn ang="0">
                  <a:pos x="27" y="48"/>
                </a:cxn>
                <a:cxn ang="0">
                  <a:pos x="7" y="26"/>
                </a:cxn>
                <a:cxn ang="0">
                  <a:pos x="0" y="5"/>
                </a:cxn>
                <a:cxn ang="0">
                  <a:pos x="10" y="0"/>
                </a:cxn>
                <a:cxn ang="0">
                  <a:pos x="29" y="9"/>
                </a:cxn>
              </a:cxnLst>
              <a:rect l="0" t="0" r="r" b="b"/>
              <a:pathLst>
                <a:path w="43" h="49">
                  <a:moveTo>
                    <a:pt x="29" y="9"/>
                  </a:moveTo>
                  <a:lnTo>
                    <a:pt x="40" y="2"/>
                  </a:lnTo>
                  <a:lnTo>
                    <a:pt x="42" y="21"/>
                  </a:lnTo>
                  <a:lnTo>
                    <a:pt x="34" y="38"/>
                  </a:lnTo>
                  <a:lnTo>
                    <a:pt x="27" y="48"/>
                  </a:lnTo>
                  <a:lnTo>
                    <a:pt x="7" y="26"/>
                  </a:lnTo>
                  <a:lnTo>
                    <a:pt x="0" y="5"/>
                  </a:lnTo>
                  <a:lnTo>
                    <a:pt x="10" y="0"/>
                  </a:lnTo>
                  <a:lnTo>
                    <a:pt x="29" y="9"/>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1" name="Freeform 194"/>
            <p:cNvSpPr>
              <a:spLocks/>
            </p:cNvSpPr>
            <p:nvPr/>
          </p:nvSpPr>
          <p:spPr bwMode="ltGray">
            <a:xfrm>
              <a:off x="7593993" y="5934423"/>
              <a:ext cx="72368" cy="94908"/>
            </a:xfrm>
            <a:custGeom>
              <a:avLst/>
              <a:gdLst/>
              <a:ahLst/>
              <a:cxnLst>
                <a:cxn ang="0">
                  <a:pos x="34" y="10"/>
                </a:cxn>
                <a:cxn ang="0">
                  <a:pos x="48" y="2"/>
                </a:cxn>
                <a:cxn ang="0">
                  <a:pos x="50" y="24"/>
                </a:cxn>
                <a:cxn ang="0">
                  <a:pos x="40" y="44"/>
                </a:cxn>
                <a:cxn ang="0">
                  <a:pos x="32" y="56"/>
                </a:cxn>
                <a:cxn ang="0">
                  <a:pos x="8" y="30"/>
                </a:cxn>
                <a:cxn ang="0">
                  <a:pos x="0" y="6"/>
                </a:cxn>
                <a:cxn ang="0">
                  <a:pos x="12" y="0"/>
                </a:cxn>
                <a:cxn ang="0">
                  <a:pos x="34" y="10"/>
                </a:cxn>
              </a:cxnLst>
              <a:rect l="0" t="0" r="r" b="b"/>
              <a:pathLst>
                <a:path w="51" h="57">
                  <a:moveTo>
                    <a:pt x="34" y="10"/>
                  </a:moveTo>
                  <a:lnTo>
                    <a:pt x="48" y="2"/>
                  </a:lnTo>
                  <a:lnTo>
                    <a:pt x="50" y="24"/>
                  </a:lnTo>
                  <a:lnTo>
                    <a:pt x="40" y="44"/>
                  </a:lnTo>
                  <a:lnTo>
                    <a:pt x="32" y="56"/>
                  </a:lnTo>
                  <a:lnTo>
                    <a:pt x="8" y="30"/>
                  </a:lnTo>
                  <a:lnTo>
                    <a:pt x="0" y="6"/>
                  </a:lnTo>
                  <a:lnTo>
                    <a:pt x="12" y="0"/>
                  </a:lnTo>
                  <a:lnTo>
                    <a:pt x="34"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2" name="Freeform 195"/>
            <p:cNvSpPr>
              <a:spLocks/>
            </p:cNvSpPr>
            <p:nvPr/>
          </p:nvSpPr>
          <p:spPr bwMode="ltGray">
            <a:xfrm>
              <a:off x="7476759" y="4877088"/>
              <a:ext cx="243154" cy="217991"/>
            </a:xfrm>
            <a:custGeom>
              <a:avLst/>
              <a:gdLst/>
              <a:ahLst/>
              <a:cxnLst>
                <a:cxn ang="0">
                  <a:pos x="0" y="0"/>
                </a:cxn>
                <a:cxn ang="0">
                  <a:pos x="10" y="106"/>
                </a:cxn>
                <a:cxn ang="0">
                  <a:pos x="36" y="108"/>
                </a:cxn>
                <a:cxn ang="0">
                  <a:pos x="48" y="100"/>
                </a:cxn>
                <a:cxn ang="0">
                  <a:pos x="50" y="90"/>
                </a:cxn>
                <a:cxn ang="0">
                  <a:pos x="60" y="80"/>
                </a:cxn>
                <a:cxn ang="0">
                  <a:pos x="88" y="86"/>
                </a:cxn>
                <a:cxn ang="0">
                  <a:pos x="110" y="102"/>
                </a:cxn>
                <a:cxn ang="0">
                  <a:pos x="122" y="124"/>
                </a:cxn>
                <a:cxn ang="0">
                  <a:pos x="168" y="128"/>
                </a:cxn>
                <a:cxn ang="0">
                  <a:pos x="162" y="120"/>
                </a:cxn>
                <a:cxn ang="0">
                  <a:pos x="160" y="112"/>
                </a:cxn>
                <a:cxn ang="0">
                  <a:pos x="150" y="112"/>
                </a:cxn>
                <a:cxn ang="0">
                  <a:pos x="150" y="106"/>
                </a:cxn>
                <a:cxn ang="0">
                  <a:pos x="136" y="104"/>
                </a:cxn>
                <a:cxn ang="0">
                  <a:pos x="124" y="86"/>
                </a:cxn>
                <a:cxn ang="0">
                  <a:pos x="106" y="68"/>
                </a:cxn>
                <a:cxn ang="0">
                  <a:pos x="124" y="66"/>
                </a:cxn>
                <a:cxn ang="0">
                  <a:pos x="116" y="52"/>
                </a:cxn>
                <a:cxn ang="0">
                  <a:pos x="92" y="46"/>
                </a:cxn>
                <a:cxn ang="0">
                  <a:pos x="78" y="30"/>
                </a:cxn>
                <a:cxn ang="0">
                  <a:pos x="72" y="24"/>
                </a:cxn>
                <a:cxn ang="0">
                  <a:pos x="50" y="12"/>
                </a:cxn>
                <a:cxn ang="0">
                  <a:pos x="16" y="4"/>
                </a:cxn>
                <a:cxn ang="0">
                  <a:pos x="0" y="0"/>
                </a:cxn>
              </a:cxnLst>
              <a:rect l="0" t="0" r="r" b="b"/>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3" name="Freeform 196"/>
            <p:cNvSpPr>
              <a:spLocks/>
            </p:cNvSpPr>
            <p:nvPr/>
          </p:nvSpPr>
          <p:spPr bwMode="ltGray">
            <a:xfrm>
              <a:off x="7246630" y="4835566"/>
              <a:ext cx="234471" cy="215026"/>
            </a:xfrm>
            <a:custGeom>
              <a:avLst/>
              <a:gdLst/>
              <a:ahLst/>
              <a:cxnLst>
                <a:cxn ang="0">
                  <a:pos x="38" y="24"/>
                </a:cxn>
                <a:cxn ang="0">
                  <a:pos x="32" y="32"/>
                </a:cxn>
                <a:cxn ang="0">
                  <a:pos x="23" y="38"/>
                </a:cxn>
                <a:cxn ang="0">
                  <a:pos x="8" y="36"/>
                </a:cxn>
                <a:cxn ang="0">
                  <a:pos x="27" y="45"/>
                </a:cxn>
                <a:cxn ang="0">
                  <a:pos x="63" y="58"/>
                </a:cxn>
                <a:cxn ang="0">
                  <a:pos x="90" y="60"/>
                </a:cxn>
                <a:cxn ang="0">
                  <a:pos x="97" y="62"/>
                </a:cxn>
                <a:cxn ang="0">
                  <a:pos x="107" y="70"/>
                </a:cxn>
                <a:cxn ang="0">
                  <a:pos x="116" y="79"/>
                </a:cxn>
                <a:cxn ang="0">
                  <a:pos x="120" y="88"/>
                </a:cxn>
                <a:cxn ang="0">
                  <a:pos x="124" y="100"/>
                </a:cxn>
                <a:cxn ang="0">
                  <a:pos x="116" y="103"/>
                </a:cxn>
                <a:cxn ang="0">
                  <a:pos x="111" y="115"/>
                </a:cxn>
                <a:cxn ang="0">
                  <a:pos x="112" y="120"/>
                </a:cxn>
                <a:cxn ang="0">
                  <a:pos x="130" y="111"/>
                </a:cxn>
                <a:cxn ang="0">
                  <a:pos x="145" y="111"/>
                </a:cxn>
                <a:cxn ang="0">
                  <a:pos x="162" y="124"/>
                </a:cxn>
                <a:cxn ang="0">
                  <a:pos x="162" y="126"/>
                </a:cxn>
                <a:cxn ang="0">
                  <a:pos x="152" y="24"/>
                </a:cxn>
                <a:cxn ang="0">
                  <a:pos x="139" y="23"/>
                </a:cxn>
                <a:cxn ang="0">
                  <a:pos x="101" y="9"/>
                </a:cxn>
                <a:cxn ang="0">
                  <a:pos x="88" y="23"/>
                </a:cxn>
                <a:cxn ang="0">
                  <a:pos x="71" y="32"/>
                </a:cxn>
                <a:cxn ang="0">
                  <a:pos x="71" y="47"/>
                </a:cxn>
                <a:cxn ang="0">
                  <a:pos x="55" y="43"/>
                </a:cxn>
                <a:cxn ang="0">
                  <a:pos x="55" y="30"/>
                </a:cxn>
                <a:cxn ang="0">
                  <a:pos x="48" y="30"/>
                </a:cxn>
                <a:cxn ang="0">
                  <a:pos x="44" y="9"/>
                </a:cxn>
                <a:cxn ang="0">
                  <a:pos x="40" y="4"/>
                </a:cxn>
                <a:cxn ang="0">
                  <a:pos x="15" y="0"/>
                </a:cxn>
                <a:cxn ang="0">
                  <a:pos x="0" y="9"/>
                </a:cxn>
                <a:cxn ang="0">
                  <a:pos x="4" y="24"/>
                </a:cxn>
                <a:cxn ang="0">
                  <a:pos x="19" y="30"/>
                </a:cxn>
                <a:cxn ang="0">
                  <a:pos x="38" y="24"/>
                </a:cxn>
              </a:cxnLst>
              <a:rect l="0" t="0" r="r" b="b"/>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4" name="Freeform 197"/>
            <p:cNvSpPr>
              <a:spLocks/>
            </p:cNvSpPr>
            <p:nvPr/>
          </p:nvSpPr>
          <p:spPr bwMode="ltGray">
            <a:xfrm>
              <a:off x="7246630" y="4834083"/>
              <a:ext cx="246049" cy="228373"/>
            </a:xfrm>
            <a:custGeom>
              <a:avLst/>
              <a:gdLst/>
              <a:ahLst/>
              <a:cxnLst>
                <a:cxn ang="0">
                  <a:pos x="40" y="26"/>
                </a:cxn>
                <a:cxn ang="0">
                  <a:pos x="34" y="34"/>
                </a:cxn>
                <a:cxn ang="0">
                  <a:pos x="24" y="40"/>
                </a:cxn>
                <a:cxn ang="0">
                  <a:pos x="8" y="38"/>
                </a:cxn>
                <a:cxn ang="0">
                  <a:pos x="28" y="48"/>
                </a:cxn>
                <a:cxn ang="0">
                  <a:pos x="66" y="62"/>
                </a:cxn>
                <a:cxn ang="0">
                  <a:pos x="94" y="64"/>
                </a:cxn>
                <a:cxn ang="0">
                  <a:pos x="102" y="66"/>
                </a:cxn>
                <a:cxn ang="0">
                  <a:pos x="112" y="74"/>
                </a:cxn>
                <a:cxn ang="0">
                  <a:pos x="122" y="84"/>
                </a:cxn>
                <a:cxn ang="0">
                  <a:pos x="126" y="94"/>
                </a:cxn>
                <a:cxn ang="0">
                  <a:pos x="130" y="106"/>
                </a:cxn>
                <a:cxn ang="0">
                  <a:pos x="122" y="110"/>
                </a:cxn>
                <a:cxn ang="0">
                  <a:pos x="116" y="122"/>
                </a:cxn>
                <a:cxn ang="0">
                  <a:pos x="118" y="128"/>
                </a:cxn>
                <a:cxn ang="0">
                  <a:pos x="136" y="118"/>
                </a:cxn>
                <a:cxn ang="0">
                  <a:pos x="152" y="118"/>
                </a:cxn>
                <a:cxn ang="0">
                  <a:pos x="170" y="132"/>
                </a:cxn>
                <a:cxn ang="0">
                  <a:pos x="170" y="134"/>
                </a:cxn>
                <a:cxn ang="0">
                  <a:pos x="160" y="26"/>
                </a:cxn>
                <a:cxn ang="0">
                  <a:pos x="146" y="24"/>
                </a:cxn>
                <a:cxn ang="0">
                  <a:pos x="106" y="10"/>
                </a:cxn>
                <a:cxn ang="0">
                  <a:pos x="92" y="24"/>
                </a:cxn>
                <a:cxn ang="0">
                  <a:pos x="74" y="34"/>
                </a:cxn>
                <a:cxn ang="0">
                  <a:pos x="74" y="50"/>
                </a:cxn>
                <a:cxn ang="0">
                  <a:pos x="58" y="46"/>
                </a:cxn>
                <a:cxn ang="0">
                  <a:pos x="58" y="32"/>
                </a:cxn>
                <a:cxn ang="0">
                  <a:pos x="50" y="32"/>
                </a:cxn>
                <a:cxn ang="0">
                  <a:pos x="46" y="10"/>
                </a:cxn>
                <a:cxn ang="0">
                  <a:pos x="42" y="4"/>
                </a:cxn>
                <a:cxn ang="0">
                  <a:pos x="16" y="0"/>
                </a:cxn>
                <a:cxn ang="0">
                  <a:pos x="0" y="10"/>
                </a:cxn>
                <a:cxn ang="0">
                  <a:pos x="4" y="26"/>
                </a:cxn>
                <a:cxn ang="0">
                  <a:pos x="20" y="32"/>
                </a:cxn>
                <a:cxn ang="0">
                  <a:pos x="40" y="26"/>
                </a:cxn>
              </a:cxnLst>
              <a:rect l="0" t="0" r="r" b="b"/>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5" name="Freeform 198"/>
            <p:cNvSpPr>
              <a:spLocks/>
            </p:cNvSpPr>
            <p:nvPr/>
          </p:nvSpPr>
          <p:spPr bwMode="ltGray">
            <a:xfrm>
              <a:off x="7122158" y="4927508"/>
              <a:ext cx="34736" cy="28175"/>
            </a:xfrm>
            <a:custGeom>
              <a:avLst/>
              <a:gdLst/>
              <a:ahLst/>
              <a:cxnLst>
                <a:cxn ang="0">
                  <a:pos x="0" y="6"/>
                </a:cxn>
                <a:cxn ang="0">
                  <a:pos x="8" y="16"/>
                </a:cxn>
                <a:cxn ang="0">
                  <a:pos x="16" y="12"/>
                </a:cxn>
                <a:cxn ang="0">
                  <a:pos x="24" y="10"/>
                </a:cxn>
                <a:cxn ang="0">
                  <a:pos x="14" y="0"/>
                </a:cxn>
                <a:cxn ang="0">
                  <a:pos x="0" y="6"/>
                </a:cxn>
              </a:cxnLst>
              <a:rect l="0" t="0" r="r" b="b"/>
              <a:pathLst>
                <a:path w="25" h="17">
                  <a:moveTo>
                    <a:pt x="0" y="6"/>
                  </a:moveTo>
                  <a:lnTo>
                    <a:pt x="8" y="16"/>
                  </a:lnTo>
                  <a:lnTo>
                    <a:pt x="16" y="12"/>
                  </a:lnTo>
                  <a:lnTo>
                    <a:pt x="24" y="10"/>
                  </a:lnTo>
                  <a:lnTo>
                    <a:pt x="14" y="0"/>
                  </a:lnTo>
                  <a:lnTo>
                    <a:pt x="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6" name="Freeform 199"/>
            <p:cNvSpPr>
              <a:spLocks/>
            </p:cNvSpPr>
            <p:nvPr/>
          </p:nvSpPr>
          <p:spPr bwMode="ltGray">
            <a:xfrm>
              <a:off x="7165578" y="4911195"/>
              <a:ext cx="79604" cy="28176"/>
            </a:xfrm>
            <a:custGeom>
              <a:avLst/>
              <a:gdLst/>
              <a:ahLst/>
              <a:cxnLst>
                <a:cxn ang="0">
                  <a:pos x="6" y="6"/>
                </a:cxn>
                <a:cxn ang="0">
                  <a:pos x="0" y="16"/>
                </a:cxn>
                <a:cxn ang="0">
                  <a:pos x="16" y="10"/>
                </a:cxn>
                <a:cxn ang="0">
                  <a:pos x="32" y="6"/>
                </a:cxn>
                <a:cxn ang="0">
                  <a:pos x="46" y="12"/>
                </a:cxn>
                <a:cxn ang="0">
                  <a:pos x="54" y="12"/>
                </a:cxn>
                <a:cxn ang="0">
                  <a:pos x="48" y="0"/>
                </a:cxn>
                <a:cxn ang="0">
                  <a:pos x="22" y="2"/>
                </a:cxn>
                <a:cxn ang="0">
                  <a:pos x="6" y="6"/>
                </a:cxn>
              </a:cxnLst>
              <a:rect l="0" t="0" r="r" b="b"/>
              <a:pathLst>
                <a:path w="55" h="17">
                  <a:moveTo>
                    <a:pt x="6" y="6"/>
                  </a:moveTo>
                  <a:lnTo>
                    <a:pt x="0" y="16"/>
                  </a:lnTo>
                  <a:lnTo>
                    <a:pt x="16" y="10"/>
                  </a:lnTo>
                  <a:lnTo>
                    <a:pt x="32" y="6"/>
                  </a:lnTo>
                  <a:lnTo>
                    <a:pt x="46" y="12"/>
                  </a:lnTo>
                  <a:lnTo>
                    <a:pt x="54" y="12"/>
                  </a:lnTo>
                  <a:lnTo>
                    <a:pt x="48" y="0"/>
                  </a:lnTo>
                  <a:lnTo>
                    <a:pt x="22" y="2"/>
                  </a:lnTo>
                  <a:lnTo>
                    <a:pt x="6"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7" name="Freeform 200"/>
            <p:cNvSpPr>
              <a:spLocks/>
            </p:cNvSpPr>
            <p:nvPr/>
          </p:nvSpPr>
          <p:spPr bwMode="ltGray">
            <a:xfrm>
              <a:off x="6349273" y="4758453"/>
              <a:ext cx="288023" cy="349973"/>
            </a:xfrm>
            <a:custGeom>
              <a:avLst/>
              <a:gdLst/>
              <a:ahLst/>
              <a:cxnLst>
                <a:cxn ang="0">
                  <a:pos x="2" y="4"/>
                </a:cxn>
                <a:cxn ang="0">
                  <a:pos x="26" y="34"/>
                </a:cxn>
                <a:cxn ang="0">
                  <a:pos x="46" y="62"/>
                </a:cxn>
                <a:cxn ang="0">
                  <a:pos x="76" y="98"/>
                </a:cxn>
                <a:cxn ang="0">
                  <a:pos x="92" y="110"/>
                </a:cxn>
                <a:cxn ang="0">
                  <a:pos x="104" y="136"/>
                </a:cxn>
                <a:cxn ang="0">
                  <a:pos x="110" y="150"/>
                </a:cxn>
                <a:cxn ang="0">
                  <a:pos x="116" y="164"/>
                </a:cxn>
                <a:cxn ang="0">
                  <a:pos x="126" y="172"/>
                </a:cxn>
                <a:cxn ang="0">
                  <a:pos x="150" y="186"/>
                </a:cxn>
                <a:cxn ang="0">
                  <a:pos x="172" y="204"/>
                </a:cxn>
                <a:cxn ang="0">
                  <a:pos x="182" y="202"/>
                </a:cxn>
                <a:cxn ang="0">
                  <a:pos x="190" y="206"/>
                </a:cxn>
                <a:cxn ang="0">
                  <a:pos x="196" y="180"/>
                </a:cxn>
                <a:cxn ang="0">
                  <a:pos x="198" y="166"/>
                </a:cxn>
                <a:cxn ang="0">
                  <a:pos x="196" y="158"/>
                </a:cxn>
                <a:cxn ang="0">
                  <a:pos x="200" y="148"/>
                </a:cxn>
                <a:cxn ang="0">
                  <a:pos x="190" y="134"/>
                </a:cxn>
                <a:cxn ang="0">
                  <a:pos x="180" y="138"/>
                </a:cxn>
                <a:cxn ang="0">
                  <a:pos x="178" y="128"/>
                </a:cxn>
                <a:cxn ang="0">
                  <a:pos x="174" y="110"/>
                </a:cxn>
                <a:cxn ang="0">
                  <a:pos x="162" y="112"/>
                </a:cxn>
                <a:cxn ang="0">
                  <a:pos x="160" y="100"/>
                </a:cxn>
                <a:cxn ang="0">
                  <a:pos x="164" y="92"/>
                </a:cxn>
                <a:cxn ang="0">
                  <a:pos x="150" y="88"/>
                </a:cxn>
                <a:cxn ang="0">
                  <a:pos x="140" y="82"/>
                </a:cxn>
                <a:cxn ang="0">
                  <a:pos x="120" y="66"/>
                </a:cxn>
                <a:cxn ang="0">
                  <a:pos x="110" y="56"/>
                </a:cxn>
                <a:cxn ang="0">
                  <a:pos x="98" y="50"/>
                </a:cxn>
                <a:cxn ang="0">
                  <a:pos x="92" y="46"/>
                </a:cxn>
                <a:cxn ang="0">
                  <a:pos x="70" y="32"/>
                </a:cxn>
                <a:cxn ang="0">
                  <a:pos x="56" y="28"/>
                </a:cxn>
                <a:cxn ang="0">
                  <a:pos x="56" y="20"/>
                </a:cxn>
                <a:cxn ang="0">
                  <a:pos x="48" y="6"/>
                </a:cxn>
                <a:cxn ang="0">
                  <a:pos x="38" y="6"/>
                </a:cxn>
                <a:cxn ang="0">
                  <a:pos x="18" y="6"/>
                </a:cxn>
                <a:cxn ang="0">
                  <a:pos x="0" y="0"/>
                </a:cxn>
              </a:cxnLst>
              <a:rect l="0" t="0" r="r" b="b"/>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8" name="Freeform 201"/>
            <p:cNvSpPr>
              <a:spLocks/>
            </p:cNvSpPr>
            <p:nvPr/>
          </p:nvSpPr>
          <p:spPr bwMode="ltGray">
            <a:xfrm>
              <a:off x="6609796" y="5096563"/>
              <a:ext cx="244602" cy="69698"/>
            </a:xfrm>
            <a:custGeom>
              <a:avLst/>
              <a:gdLst/>
              <a:ahLst/>
              <a:cxnLst>
                <a:cxn ang="0">
                  <a:pos x="18" y="4"/>
                </a:cxn>
                <a:cxn ang="0">
                  <a:pos x="10" y="14"/>
                </a:cxn>
                <a:cxn ang="0">
                  <a:pos x="0" y="22"/>
                </a:cxn>
                <a:cxn ang="0">
                  <a:pos x="12" y="24"/>
                </a:cxn>
                <a:cxn ang="0">
                  <a:pos x="20" y="26"/>
                </a:cxn>
                <a:cxn ang="0">
                  <a:pos x="28" y="40"/>
                </a:cxn>
                <a:cxn ang="0">
                  <a:pos x="36" y="34"/>
                </a:cxn>
                <a:cxn ang="0">
                  <a:pos x="40" y="40"/>
                </a:cxn>
                <a:cxn ang="0">
                  <a:pos x="52" y="38"/>
                </a:cxn>
                <a:cxn ang="0">
                  <a:pos x="62" y="40"/>
                </a:cxn>
                <a:cxn ang="0">
                  <a:pos x="64" y="38"/>
                </a:cxn>
                <a:cxn ang="0">
                  <a:pos x="64" y="34"/>
                </a:cxn>
                <a:cxn ang="0">
                  <a:pos x="70" y="32"/>
                </a:cxn>
                <a:cxn ang="0">
                  <a:pos x="76" y="30"/>
                </a:cxn>
                <a:cxn ang="0">
                  <a:pos x="82" y="28"/>
                </a:cxn>
                <a:cxn ang="0">
                  <a:pos x="90" y="30"/>
                </a:cxn>
                <a:cxn ang="0">
                  <a:pos x="100" y="40"/>
                </a:cxn>
                <a:cxn ang="0">
                  <a:pos x="112" y="36"/>
                </a:cxn>
                <a:cxn ang="0">
                  <a:pos x="124" y="34"/>
                </a:cxn>
                <a:cxn ang="0">
                  <a:pos x="134" y="38"/>
                </a:cxn>
                <a:cxn ang="0">
                  <a:pos x="136" y="34"/>
                </a:cxn>
                <a:cxn ang="0">
                  <a:pos x="144" y="30"/>
                </a:cxn>
                <a:cxn ang="0">
                  <a:pos x="162" y="34"/>
                </a:cxn>
                <a:cxn ang="0">
                  <a:pos x="166" y="38"/>
                </a:cxn>
                <a:cxn ang="0">
                  <a:pos x="168" y="36"/>
                </a:cxn>
                <a:cxn ang="0">
                  <a:pos x="164" y="30"/>
                </a:cxn>
                <a:cxn ang="0">
                  <a:pos x="164" y="20"/>
                </a:cxn>
                <a:cxn ang="0">
                  <a:pos x="160" y="14"/>
                </a:cxn>
                <a:cxn ang="0">
                  <a:pos x="158" y="16"/>
                </a:cxn>
                <a:cxn ang="0">
                  <a:pos x="148" y="18"/>
                </a:cxn>
                <a:cxn ang="0">
                  <a:pos x="138" y="16"/>
                </a:cxn>
                <a:cxn ang="0">
                  <a:pos x="134" y="6"/>
                </a:cxn>
                <a:cxn ang="0">
                  <a:pos x="124" y="4"/>
                </a:cxn>
                <a:cxn ang="0">
                  <a:pos x="110" y="0"/>
                </a:cxn>
                <a:cxn ang="0">
                  <a:pos x="96" y="0"/>
                </a:cxn>
                <a:cxn ang="0">
                  <a:pos x="92" y="4"/>
                </a:cxn>
                <a:cxn ang="0">
                  <a:pos x="92" y="10"/>
                </a:cxn>
                <a:cxn ang="0">
                  <a:pos x="98" y="14"/>
                </a:cxn>
                <a:cxn ang="0">
                  <a:pos x="86" y="18"/>
                </a:cxn>
                <a:cxn ang="0">
                  <a:pos x="76" y="18"/>
                </a:cxn>
                <a:cxn ang="0">
                  <a:pos x="64" y="18"/>
                </a:cxn>
                <a:cxn ang="0">
                  <a:pos x="60" y="10"/>
                </a:cxn>
                <a:cxn ang="0">
                  <a:pos x="58" y="6"/>
                </a:cxn>
                <a:cxn ang="0">
                  <a:pos x="44" y="2"/>
                </a:cxn>
                <a:cxn ang="0">
                  <a:pos x="30" y="2"/>
                </a:cxn>
                <a:cxn ang="0">
                  <a:pos x="18" y="4"/>
                </a:cxn>
              </a:cxnLst>
              <a:rect l="0" t="0" r="r" b="b"/>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09" name="Freeform 202"/>
            <p:cNvSpPr>
              <a:spLocks/>
            </p:cNvSpPr>
            <p:nvPr/>
          </p:nvSpPr>
          <p:spPr bwMode="ltGray">
            <a:xfrm>
              <a:off x="6855845" y="5130670"/>
              <a:ext cx="26052" cy="25211"/>
            </a:xfrm>
            <a:custGeom>
              <a:avLst/>
              <a:gdLst/>
              <a:ahLst/>
              <a:cxnLst>
                <a:cxn ang="0">
                  <a:pos x="0" y="6"/>
                </a:cxn>
                <a:cxn ang="0">
                  <a:pos x="4" y="10"/>
                </a:cxn>
                <a:cxn ang="0">
                  <a:pos x="8" y="14"/>
                </a:cxn>
                <a:cxn ang="0">
                  <a:pos x="10" y="8"/>
                </a:cxn>
                <a:cxn ang="0">
                  <a:pos x="18" y="2"/>
                </a:cxn>
                <a:cxn ang="0">
                  <a:pos x="12" y="0"/>
                </a:cxn>
                <a:cxn ang="0">
                  <a:pos x="4" y="2"/>
                </a:cxn>
                <a:cxn ang="0">
                  <a:pos x="0" y="6"/>
                </a:cxn>
              </a:cxnLst>
              <a:rect l="0" t="0" r="r" b="b"/>
              <a:pathLst>
                <a:path w="19" h="15">
                  <a:moveTo>
                    <a:pt x="0" y="6"/>
                  </a:moveTo>
                  <a:lnTo>
                    <a:pt x="4" y="10"/>
                  </a:lnTo>
                  <a:lnTo>
                    <a:pt x="8" y="14"/>
                  </a:lnTo>
                  <a:lnTo>
                    <a:pt x="10" y="8"/>
                  </a:lnTo>
                  <a:lnTo>
                    <a:pt x="18" y="2"/>
                  </a:lnTo>
                  <a:lnTo>
                    <a:pt x="12" y="0"/>
                  </a:lnTo>
                  <a:lnTo>
                    <a:pt x="4" y="2"/>
                  </a:lnTo>
                  <a:lnTo>
                    <a:pt x="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0" name="Freeform 203"/>
            <p:cNvSpPr>
              <a:spLocks/>
            </p:cNvSpPr>
            <p:nvPr/>
          </p:nvSpPr>
          <p:spPr bwMode="ltGray">
            <a:xfrm>
              <a:off x="6883345" y="5127704"/>
              <a:ext cx="27499" cy="25211"/>
            </a:xfrm>
            <a:custGeom>
              <a:avLst/>
              <a:gdLst/>
              <a:ahLst/>
              <a:cxnLst>
                <a:cxn ang="0">
                  <a:pos x="0" y="14"/>
                </a:cxn>
                <a:cxn ang="0">
                  <a:pos x="10" y="14"/>
                </a:cxn>
                <a:cxn ang="0">
                  <a:pos x="14" y="8"/>
                </a:cxn>
                <a:cxn ang="0">
                  <a:pos x="18" y="4"/>
                </a:cxn>
                <a:cxn ang="0">
                  <a:pos x="14" y="0"/>
                </a:cxn>
                <a:cxn ang="0">
                  <a:pos x="8" y="2"/>
                </a:cxn>
                <a:cxn ang="0">
                  <a:pos x="4" y="6"/>
                </a:cxn>
                <a:cxn ang="0">
                  <a:pos x="0" y="14"/>
                </a:cxn>
              </a:cxnLst>
              <a:rect l="0" t="0" r="r" b="b"/>
              <a:pathLst>
                <a:path w="19" h="15">
                  <a:moveTo>
                    <a:pt x="0" y="14"/>
                  </a:moveTo>
                  <a:lnTo>
                    <a:pt x="10" y="14"/>
                  </a:lnTo>
                  <a:lnTo>
                    <a:pt x="14" y="8"/>
                  </a:lnTo>
                  <a:lnTo>
                    <a:pt x="18" y="4"/>
                  </a:lnTo>
                  <a:lnTo>
                    <a:pt x="14" y="0"/>
                  </a:lnTo>
                  <a:lnTo>
                    <a:pt x="8" y="2"/>
                  </a:lnTo>
                  <a:lnTo>
                    <a:pt x="4" y="6"/>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1" name="Freeform 204"/>
            <p:cNvSpPr>
              <a:spLocks/>
            </p:cNvSpPr>
            <p:nvPr/>
          </p:nvSpPr>
          <p:spPr bwMode="ltGray">
            <a:xfrm>
              <a:off x="6913739" y="5114358"/>
              <a:ext cx="60789" cy="35591"/>
            </a:xfrm>
            <a:custGeom>
              <a:avLst/>
              <a:gdLst/>
              <a:ahLst/>
              <a:cxnLst>
                <a:cxn ang="0">
                  <a:pos x="0" y="20"/>
                </a:cxn>
                <a:cxn ang="0">
                  <a:pos x="12" y="16"/>
                </a:cxn>
                <a:cxn ang="0">
                  <a:pos x="18" y="14"/>
                </a:cxn>
                <a:cxn ang="0">
                  <a:pos x="24" y="10"/>
                </a:cxn>
                <a:cxn ang="0">
                  <a:pos x="28" y="8"/>
                </a:cxn>
                <a:cxn ang="0">
                  <a:pos x="34" y="10"/>
                </a:cxn>
                <a:cxn ang="0">
                  <a:pos x="42" y="6"/>
                </a:cxn>
                <a:cxn ang="0">
                  <a:pos x="40" y="2"/>
                </a:cxn>
                <a:cxn ang="0">
                  <a:pos x="32" y="2"/>
                </a:cxn>
                <a:cxn ang="0">
                  <a:pos x="20" y="0"/>
                </a:cxn>
                <a:cxn ang="0">
                  <a:pos x="16" y="6"/>
                </a:cxn>
                <a:cxn ang="0">
                  <a:pos x="22" y="8"/>
                </a:cxn>
                <a:cxn ang="0">
                  <a:pos x="18" y="12"/>
                </a:cxn>
                <a:cxn ang="0">
                  <a:pos x="10" y="8"/>
                </a:cxn>
                <a:cxn ang="0">
                  <a:pos x="2" y="12"/>
                </a:cxn>
                <a:cxn ang="0">
                  <a:pos x="0" y="20"/>
                </a:cxn>
              </a:cxnLst>
              <a:rect l="0" t="0" r="r" b="b"/>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2" name="Freeform 205"/>
            <p:cNvSpPr>
              <a:spLocks/>
            </p:cNvSpPr>
            <p:nvPr/>
          </p:nvSpPr>
          <p:spPr bwMode="ltGray">
            <a:xfrm>
              <a:off x="6973081" y="5135119"/>
              <a:ext cx="46316" cy="28175"/>
            </a:xfrm>
            <a:custGeom>
              <a:avLst/>
              <a:gdLst/>
              <a:ahLst/>
              <a:cxnLst>
                <a:cxn ang="0">
                  <a:pos x="0" y="12"/>
                </a:cxn>
                <a:cxn ang="0">
                  <a:pos x="6" y="10"/>
                </a:cxn>
                <a:cxn ang="0">
                  <a:pos x="12" y="12"/>
                </a:cxn>
                <a:cxn ang="0">
                  <a:pos x="22" y="16"/>
                </a:cxn>
                <a:cxn ang="0">
                  <a:pos x="28" y="12"/>
                </a:cxn>
                <a:cxn ang="0">
                  <a:pos x="30" y="8"/>
                </a:cxn>
                <a:cxn ang="0">
                  <a:pos x="24" y="4"/>
                </a:cxn>
                <a:cxn ang="0">
                  <a:pos x="20" y="4"/>
                </a:cxn>
                <a:cxn ang="0">
                  <a:pos x="18" y="0"/>
                </a:cxn>
                <a:cxn ang="0">
                  <a:pos x="12" y="0"/>
                </a:cxn>
                <a:cxn ang="0">
                  <a:pos x="8" y="2"/>
                </a:cxn>
                <a:cxn ang="0">
                  <a:pos x="2" y="6"/>
                </a:cxn>
                <a:cxn ang="0">
                  <a:pos x="0" y="12"/>
                </a:cxn>
              </a:cxnLst>
              <a:rect l="0" t="0" r="r" b="b"/>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3" name="Freeform 206"/>
            <p:cNvSpPr>
              <a:spLocks/>
            </p:cNvSpPr>
            <p:nvPr/>
          </p:nvSpPr>
          <p:spPr bwMode="ltGray">
            <a:xfrm>
              <a:off x="6619929" y="4957167"/>
              <a:ext cx="41973" cy="50420"/>
            </a:xfrm>
            <a:custGeom>
              <a:avLst/>
              <a:gdLst/>
              <a:ahLst/>
              <a:cxnLst>
                <a:cxn ang="0">
                  <a:pos x="0" y="14"/>
                </a:cxn>
                <a:cxn ang="0">
                  <a:pos x="6" y="12"/>
                </a:cxn>
                <a:cxn ang="0">
                  <a:pos x="10" y="22"/>
                </a:cxn>
                <a:cxn ang="0">
                  <a:pos x="20" y="28"/>
                </a:cxn>
                <a:cxn ang="0">
                  <a:pos x="28" y="26"/>
                </a:cxn>
                <a:cxn ang="0">
                  <a:pos x="24" y="22"/>
                </a:cxn>
                <a:cxn ang="0">
                  <a:pos x="26" y="16"/>
                </a:cxn>
                <a:cxn ang="0">
                  <a:pos x="16" y="14"/>
                </a:cxn>
                <a:cxn ang="0">
                  <a:pos x="16" y="8"/>
                </a:cxn>
                <a:cxn ang="0">
                  <a:pos x="16" y="2"/>
                </a:cxn>
                <a:cxn ang="0">
                  <a:pos x="12" y="0"/>
                </a:cxn>
                <a:cxn ang="0">
                  <a:pos x="8" y="6"/>
                </a:cxn>
                <a:cxn ang="0">
                  <a:pos x="6" y="2"/>
                </a:cxn>
                <a:cxn ang="0">
                  <a:pos x="2" y="8"/>
                </a:cxn>
                <a:cxn ang="0">
                  <a:pos x="0" y="14"/>
                </a:cxn>
              </a:cxnLst>
              <a:rect l="0" t="0" r="r" b="b"/>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4" name="Freeform 207"/>
            <p:cNvSpPr>
              <a:spLocks/>
            </p:cNvSpPr>
            <p:nvPr/>
          </p:nvSpPr>
          <p:spPr bwMode="ltGray">
            <a:xfrm>
              <a:off x="6676374" y="4985342"/>
              <a:ext cx="27500" cy="25211"/>
            </a:xfrm>
            <a:custGeom>
              <a:avLst/>
              <a:gdLst/>
              <a:ahLst/>
              <a:cxnLst>
                <a:cxn ang="0">
                  <a:pos x="0" y="10"/>
                </a:cxn>
                <a:cxn ang="0">
                  <a:pos x="8" y="14"/>
                </a:cxn>
                <a:cxn ang="0">
                  <a:pos x="18" y="14"/>
                </a:cxn>
                <a:cxn ang="0">
                  <a:pos x="16" y="4"/>
                </a:cxn>
                <a:cxn ang="0">
                  <a:pos x="10" y="0"/>
                </a:cxn>
                <a:cxn ang="0">
                  <a:pos x="4" y="0"/>
                </a:cxn>
                <a:cxn ang="0">
                  <a:pos x="0" y="10"/>
                </a:cxn>
              </a:cxnLst>
              <a:rect l="0" t="0" r="r" b="b"/>
              <a:pathLst>
                <a:path w="19" h="15">
                  <a:moveTo>
                    <a:pt x="0" y="10"/>
                  </a:moveTo>
                  <a:lnTo>
                    <a:pt x="8" y="14"/>
                  </a:lnTo>
                  <a:lnTo>
                    <a:pt x="18" y="14"/>
                  </a:lnTo>
                  <a:lnTo>
                    <a:pt x="16" y="4"/>
                  </a:lnTo>
                  <a:lnTo>
                    <a:pt x="10" y="0"/>
                  </a:lnTo>
                  <a:lnTo>
                    <a:pt x="4" y="0"/>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5" name="Freeform 208"/>
            <p:cNvSpPr>
              <a:spLocks/>
            </p:cNvSpPr>
            <p:nvPr/>
          </p:nvSpPr>
          <p:spPr bwMode="ltGray">
            <a:xfrm>
              <a:off x="6401379" y="4890434"/>
              <a:ext cx="21710" cy="29659"/>
            </a:xfrm>
            <a:custGeom>
              <a:avLst/>
              <a:gdLst/>
              <a:ahLst/>
              <a:cxnLst>
                <a:cxn ang="0">
                  <a:pos x="0" y="4"/>
                </a:cxn>
                <a:cxn ang="0">
                  <a:pos x="10" y="16"/>
                </a:cxn>
                <a:cxn ang="0">
                  <a:pos x="14" y="14"/>
                </a:cxn>
                <a:cxn ang="0">
                  <a:pos x="14" y="6"/>
                </a:cxn>
                <a:cxn ang="0">
                  <a:pos x="6" y="0"/>
                </a:cxn>
                <a:cxn ang="0">
                  <a:pos x="0" y="4"/>
                </a:cxn>
              </a:cxnLst>
              <a:rect l="0" t="0" r="r" b="b"/>
              <a:pathLst>
                <a:path w="15" h="17">
                  <a:moveTo>
                    <a:pt x="0" y="4"/>
                  </a:moveTo>
                  <a:lnTo>
                    <a:pt x="10" y="16"/>
                  </a:lnTo>
                  <a:lnTo>
                    <a:pt x="14" y="14"/>
                  </a:lnTo>
                  <a:lnTo>
                    <a:pt x="14" y="6"/>
                  </a:lnTo>
                  <a:lnTo>
                    <a:pt x="6"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6" name="Freeform 209"/>
            <p:cNvSpPr>
              <a:spLocks/>
            </p:cNvSpPr>
            <p:nvPr/>
          </p:nvSpPr>
          <p:spPr bwMode="ltGray">
            <a:xfrm>
              <a:off x="6439009" y="4961615"/>
              <a:ext cx="20263" cy="32625"/>
            </a:xfrm>
            <a:custGeom>
              <a:avLst/>
              <a:gdLst/>
              <a:ahLst/>
              <a:cxnLst>
                <a:cxn ang="0">
                  <a:pos x="0" y="6"/>
                </a:cxn>
                <a:cxn ang="0">
                  <a:pos x="6" y="16"/>
                </a:cxn>
                <a:cxn ang="0">
                  <a:pos x="14" y="18"/>
                </a:cxn>
                <a:cxn ang="0">
                  <a:pos x="14" y="14"/>
                </a:cxn>
                <a:cxn ang="0">
                  <a:pos x="8" y="4"/>
                </a:cxn>
                <a:cxn ang="0">
                  <a:pos x="4" y="2"/>
                </a:cxn>
                <a:cxn ang="0">
                  <a:pos x="0" y="0"/>
                </a:cxn>
                <a:cxn ang="0">
                  <a:pos x="0" y="6"/>
                </a:cxn>
              </a:cxnLst>
              <a:rect l="0" t="0" r="r" b="b"/>
              <a:pathLst>
                <a:path w="15" h="19">
                  <a:moveTo>
                    <a:pt x="0" y="6"/>
                  </a:moveTo>
                  <a:lnTo>
                    <a:pt x="6" y="16"/>
                  </a:lnTo>
                  <a:lnTo>
                    <a:pt x="14" y="18"/>
                  </a:lnTo>
                  <a:lnTo>
                    <a:pt x="14" y="14"/>
                  </a:lnTo>
                  <a:lnTo>
                    <a:pt x="8" y="4"/>
                  </a:lnTo>
                  <a:lnTo>
                    <a:pt x="4" y="2"/>
                  </a:lnTo>
                  <a:lnTo>
                    <a:pt x="0" y="0"/>
                  </a:lnTo>
                  <a:lnTo>
                    <a:pt x="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7" name="Freeform 210"/>
            <p:cNvSpPr>
              <a:spLocks/>
            </p:cNvSpPr>
            <p:nvPr/>
          </p:nvSpPr>
          <p:spPr bwMode="ltGray">
            <a:xfrm>
              <a:off x="6989002" y="5080251"/>
              <a:ext cx="85394" cy="43006"/>
            </a:xfrm>
            <a:custGeom>
              <a:avLst/>
              <a:gdLst/>
              <a:ahLst/>
              <a:cxnLst>
                <a:cxn ang="0">
                  <a:pos x="0" y="22"/>
                </a:cxn>
                <a:cxn ang="0">
                  <a:pos x="6" y="24"/>
                </a:cxn>
                <a:cxn ang="0">
                  <a:pos x="8" y="20"/>
                </a:cxn>
                <a:cxn ang="0">
                  <a:pos x="22" y="20"/>
                </a:cxn>
                <a:cxn ang="0">
                  <a:pos x="26" y="22"/>
                </a:cxn>
                <a:cxn ang="0">
                  <a:pos x="32" y="18"/>
                </a:cxn>
                <a:cxn ang="0">
                  <a:pos x="38" y="18"/>
                </a:cxn>
                <a:cxn ang="0">
                  <a:pos x="58" y="8"/>
                </a:cxn>
                <a:cxn ang="0">
                  <a:pos x="58" y="0"/>
                </a:cxn>
                <a:cxn ang="0">
                  <a:pos x="54" y="0"/>
                </a:cxn>
                <a:cxn ang="0">
                  <a:pos x="52" y="8"/>
                </a:cxn>
                <a:cxn ang="0">
                  <a:pos x="36" y="10"/>
                </a:cxn>
                <a:cxn ang="0">
                  <a:pos x="30" y="14"/>
                </a:cxn>
                <a:cxn ang="0">
                  <a:pos x="24" y="10"/>
                </a:cxn>
                <a:cxn ang="0">
                  <a:pos x="18" y="8"/>
                </a:cxn>
                <a:cxn ang="0">
                  <a:pos x="8" y="14"/>
                </a:cxn>
                <a:cxn ang="0">
                  <a:pos x="0" y="22"/>
                </a:cxn>
              </a:cxnLst>
              <a:rect l="0" t="0" r="r" b="b"/>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8" name="Freeform 211"/>
            <p:cNvSpPr>
              <a:spLocks/>
            </p:cNvSpPr>
            <p:nvPr/>
          </p:nvSpPr>
          <p:spPr bwMode="ltGray">
            <a:xfrm>
              <a:off x="7087421" y="5043178"/>
              <a:ext cx="105657" cy="106772"/>
            </a:xfrm>
            <a:custGeom>
              <a:avLst/>
              <a:gdLst/>
              <a:ahLst/>
              <a:cxnLst>
                <a:cxn ang="0">
                  <a:pos x="0" y="60"/>
                </a:cxn>
                <a:cxn ang="0">
                  <a:pos x="6" y="54"/>
                </a:cxn>
                <a:cxn ang="0">
                  <a:pos x="2" y="54"/>
                </a:cxn>
                <a:cxn ang="0">
                  <a:pos x="4" y="42"/>
                </a:cxn>
                <a:cxn ang="0">
                  <a:pos x="22" y="32"/>
                </a:cxn>
                <a:cxn ang="0">
                  <a:pos x="28" y="24"/>
                </a:cxn>
                <a:cxn ang="0">
                  <a:pos x="28" y="22"/>
                </a:cxn>
                <a:cxn ang="0">
                  <a:pos x="52" y="8"/>
                </a:cxn>
                <a:cxn ang="0">
                  <a:pos x="60" y="8"/>
                </a:cxn>
                <a:cxn ang="0">
                  <a:pos x="68" y="0"/>
                </a:cxn>
                <a:cxn ang="0">
                  <a:pos x="72" y="2"/>
                </a:cxn>
                <a:cxn ang="0">
                  <a:pos x="64" y="12"/>
                </a:cxn>
                <a:cxn ang="0">
                  <a:pos x="60" y="14"/>
                </a:cxn>
                <a:cxn ang="0">
                  <a:pos x="54" y="18"/>
                </a:cxn>
                <a:cxn ang="0">
                  <a:pos x="40" y="32"/>
                </a:cxn>
                <a:cxn ang="0">
                  <a:pos x="36" y="34"/>
                </a:cxn>
                <a:cxn ang="0">
                  <a:pos x="34" y="42"/>
                </a:cxn>
                <a:cxn ang="0">
                  <a:pos x="28" y="44"/>
                </a:cxn>
                <a:cxn ang="0">
                  <a:pos x="26" y="50"/>
                </a:cxn>
                <a:cxn ang="0">
                  <a:pos x="18" y="52"/>
                </a:cxn>
                <a:cxn ang="0">
                  <a:pos x="14" y="52"/>
                </a:cxn>
                <a:cxn ang="0">
                  <a:pos x="6" y="62"/>
                </a:cxn>
                <a:cxn ang="0">
                  <a:pos x="0" y="60"/>
                </a:cxn>
              </a:cxnLst>
              <a:rect l="0" t="0" r="r" b="b"/>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19" name="Freeform 212"/>
            <p:cNvSpPr>
              <a:spLocks/>
            </p:cNvSpPr>
            <p:nvPr/>
          </p:nvSpPr>
          <p:spPr bwMode="ltGray">
            <a:xfrm>
              <a:off x="7177157" y="4863742"/>
              <a:ext cx="34736" cy="28176"/>
            </a:xfrm>
            <a:custGeom>
              <a:avLst/>
              <a:gdLst/>
              <a:ahLst/>
              <a:cxnLst>
                <a:cxn ang="0">
                  <a:pos x="0" y="14"/>
                </a:cxn>
                <a:cxn ang="0">
                  <a:pos x="8" y="16"/>
                </a:cxn>
                <a:cxn ang="0">
                  <a:pos x="22" y="8"/>
                </a:cxn>
                <a:cxn ang="0">
                  <a:pos x="24" y="0"/>
                </a:cxn>
                <a:cxn ang="0">
                  <a:pos x="10" y="0"/>
                </a:cxn>
                <a:cxn ang="0">
                  <a:pos x="2" y="6"/>
                </a:cxn>
                <a:cxn ang="0">
                  <a:pos x="0" y="14"/>
                </a:cxn>
              </a:cxnLst>
              <a:rect l="0" t="0" r="r" b="b"/>
              <a:pathLst>
                <a:path w="25" h="17">
                  <a:moveTo>
                    <a:pt x="0" y="14"/>
                  </a:moveTo>
                  <a:lnTo>
                    <a:pt x="8" y="16"/>
                  </a:lnTo>
                  <a:lnTo>
                    <a:pt x="22" y="8"/>
                  </a:lnTo>
                  <a:lnTo>
                    <a:pt x="24" y="0"/>
                  </a:lnTo>
                  <a:lnTo>
                    <a:pt x="10" y="0"/>
                  </a:lnTo>
                  <a:lnTo>
                    <a:pt x="2" y="6"/>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0" name="Freeform 213"/>
            <p:cNvSpPr>
              <a:spLocks/>
            </p:cNvSpPr>
            <p:nvPr/>
          </p:nvSpPr>
          <p:spPr bwMode="ltGray">
            <a:xfrm>
              <a:off x="6980317" y="4710999"/>
              <a:ext cx="188155" cy="306968"/>
            </a:xfrm>
            <a:custGeom>
              <a:avLst/>
              <a:gdLst/>
              <a:ahLst/>
              <a:cxnLst>
                <a:cxn ang="0">
                  <a:pos x="116" y="10"/>
                </a:cxn>
                <a:cxn ang="0">
                  <a:pos x="110" y="18"/>
                </a:cxn>
                <a:cxn ang="0">
                  <a:pos x="86" y="30"/>
                </a:cxn>
                <a:cxn ang="0">
                  <a:pos x="64" y="32"/>
                </a:cxn>
                <a:cxn ang="0">
                  <a:pos x="50" y="30"/>
                </a:cxn>
                <a:cxn ang="0">
                  <a:pos x="42" y="42"/>
                </a:cxn>
                <a:cxn ang="0">
                  <a:pos x="30" y="46"/>
                </a:cxn>
                <a:cxn ang="0">
                  <a:pos x="22" y="66"/>
                </a:cxn>
                <a:cxn ang="0">
                  <a:pos x="18" y="84"/>
                </a:cxn>
                <a:cxn ang="0">
                  <a:pos x="12" y="108"/>
                </a:cxn>
                <a:cxn ang="0">
                  <a:pos x="0" y="124"/>
                </a:cxn>
                <a:cxn ang="0">
                  <a:pos x="4" y="142"/>
                </a:cxn>
                <a:cxn ang="0">
                  <a:pos x="12" y="144"/>
                </a:cxn>
                <a:cxn ang="0">
                  <a:pos x="8" y="168"/>
                </a:cxn>
                <a:cxn ang="0">
                  <a:pos x="12" y="180"/>
                </a:cxn>
                <a:cxn ang="0">
                  <a:pos x="32" y="176"/>
                </a:cxn>
                <a:cxn ang="0">
                  <a:pos x="28" y="162"/>
                </a:cxn>
                <a:cxn ang="0">
                  <a:pos x="32" y="150"/>
                </a:cxn>
                <a:cxn ang="0">
                  <a:pos x="34" y="130"/>
                </a:cxn>
                <a:cxn ang="0">
                  <a:pos x="36" y="118"/>
                </a:cxn>
                <a:cxn ang="0">
                  <a:pos x="48" y="114"/>
                </a:cxn>
                <a:cxn ang="0">
                  <a:pos x="40" y="128"/>
                </a:cxn>
                <a:cxn ang="0">
                  <a:pos x="50" y="142"/>
                </a:cxn>
                <a:cxn ang="0">
                  <a:pos x="50" y="152"/>
                </a:cxn>
                <a:cxn ang="0">
                  <a:pos x="58" y="148"/>
                </a:cxn>
                <a:cxn ang="0">
                  <a:pos x="76" y="142"/>
                </a:cxn>
                <a:cxn ang="0">
                  <a:pos x="72" y="134"/>
                </a:cxn>
                <a:cxn ang="0">
                  <a:pos x="68" y="128"/>
                </a:cxn>
                <a:cxn ang="0">
                  <a:pos x="64" y="102"/>
                </a:cxn>
                <a:cxn ang="0">
                  <a:pos x="64" y="90"/>
                </a:cxn>
                <a:cxn ang="0">
                  <a:pos x="76" y="70"/>
                </a:cxn>
                <a:cxn ang="0">
                  <a:pos x="92" y="66"/>
                </a:cxn>
                <a:cxn ang="0">
                  <a:pos x="80" y="60"/>
                </a:cxn>
                <a:cxn ang="0">
                  <a:pos x="66" y="68"/>
                </a:cxn>
                <a:cxn ang="0">
                  <a:pos x="54" y="72"/>
                </a:cxn>
                <a:cxn ang="0">
                  <a:pos x="44" y="82"/>
                </a:cxn>
                <a:cxn ang="0">
                  <a:pos x="34" y="74"/>
                </a:cxn>
                <a:cxn ang="0">
                  <a:pos x="38" y="54"/>
                </a:cxn>
                <a:cxn ang="0">
                  <a:pos x="52" y="48"/>
                </a:cxn>
                <a:cxn ang="0">
                  <a:pos x="66" y="44"/>
                </a:cxn>
                <a:cxn ang="0">
                  <a:pos x="88" y="36"/>
                </a:cxn>
                <a:cxn ang="0">
                  <a:pos x="106" y="32"/>
                </a:cxn>
                <a:cxn ang="0">
                  <a:pos x="120" y="18"/>
                </a:cxn>
                <a:cxn ang="0">
                  <a:pos x="130" y="0"/>
                </a:cxn>
              </a:cxnLst>
              <a:rect l="0" t="0" r="r" b="b"/>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1" name="Freeform 214"/>
            <p:cNvSpPr>
              <a:spLocks/>
            </p:cNvSpPr>
            <p:nvPr/>
          </p:nvSpPr>
          <p:spPr bwMode="ltGray">
            <a:xfrm>
              <a:off x="7294392" y="4954201"/>
              <a:ext cx="27499" cy="45971"/>
            </a:xfrm>
            <a:custGeom>
              <a:avLst/>
              <a:gdLst/>
              <a:ahLst/>
              <a:cxnLst>
                <a:cxn ang="0">
                  <a:pos x="4" y="10"/>
                </a:cxn>
                <a:cxn ang="0">
                  <a:pos x="12" y="2"/>
                </a:cxn>
                <a:cxn ang="0">
                  <a:pos x="18" y="0"/>
                </a:cxn>
                <a:cxn ang="0">
                  <a:pos x="14" y="8"/>
                </a:cxn>
                <a:cxn ang="0">
                  <a:pos x="8" y="20"/>
                </a:cxn>
                <a:cxn ang="0">
                  <a:pos x="0" y="26"/>
                </a:cxn>
                <a:cxn ang="0">
                  <a:pos x="4" y="10"/>
                </a:cxn>
              </a:cxnLst>
              <a:rect l="0" t="0" r="r" b="b"/>
              <a:pathLst>
                <a:path w="19" h="27">
                  <a:moveTo>
                    <a:pt x="4" y="10"/>
                  </a:moveTo>
                  <a:lnTo>
                    <a:pt x="12" y="2"/>
                  </a:lnTo>
                  <a:lnTo>
                    <a:pt x="18" y="0"/>
                  </a:lnTo>
                  <a:lnTo>
                    <a:pt x="14" y="8"/>
                  </a:lnTo>
                  <a:lnTo>
                    <a:pt x="8" y="20"/>
                  </a:lnTo>
                  <a:lnTo>
                    <a:pt x="0" y="26"/>
                  </a:lnTo>
                  <a:lnTo>
                    <a:pt x="4"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2" name="Freeform 215"/>
            <p:cNvSpPr>
              <a:spLocks/>
            </p:cNvSpPr>
            <p:nvPr/>
          </p:nvSpPr>
          <p:spPr bwMode="ltGray">
            <a:xfrm>
              <a:off x="7222025" y="4663545"/>
              <a:ext cx="41973" cy="100840"/>
            </a:xfrm>
            <a:custGeom>
              <a:avLst/>
              <a:gdLst/>
              <a:ahLst/>
              <a:cxnLst>
                <a:cxn ang="0">
                  <a:pos x="12" y="34"/>
                </a:cxn>
                <a:cxn ang="0">
                  <a:pos x="28" y="36"/>
                </a:cxn>
                <a:cxn ang="0">
                  <a:pos x="18" y="28"/>
                </a:cxn>
                <a:cxn ang="0">
                  <a:pos x="20" y="20"/>
                </a:cxn>
                <a:cxn ang="0">
                  <a:pos x="28" y="12"/>
                </a:cxn>
                <a:cxn ang="0">
                  <a:pos x="20" y="12"/>
                </a:cxn>
                <a:cxn ang="0">
                  <a:pos x="12" y="24"/>
                </a:cxn>
                <a:cxn ang="0">
                  <a:pos x="8" y="22"/>
                </a:cxn>
                <a:cxn ang="0">
                  <a:pos x="12" y="14"/>
                </a:cxn>
                <a:cxn ang="0">
                  <a:pos x="6" y="6"/>
                </a:cxn>
                <a:cxn ang="0">
                  <a:pos x="8" y="0"/>
                </a:cxn>
                <a:cxn ang="0">
                  <a:pos x="0" y="20"/>
                </a:cxn>
                <a:cxn ang="0">
                  <a:pos x="6" y="30"/>
                </a:cxn>
                <a:cxn ang="0">
                  <a:pos x="6" y="38"/>
                </a:cxn>
                <a:cxn ang="0">
                  <a:pos x="6" y="50"/>
                </a:cxn>
                <a:cxn ang="0">
                  <a:pos x="20" y="58"/>
                </a:cxn>
                <a:cxn ang="0">
                  <a:pos x="12" y="46"/>
                </a:cxn>
                <a:cxn ang="0">
                  <a:pos x="12" y="34"/>
                </a:cxn>
              </a:cxnLst>
              <a:rect l="0" t="0" r="r" b="b"/>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3" name="Freeform 216"/>
            <p:cNvSpPr>
              <a:spLocks/>
            </p:cNvSpPr>
            <p:nvPr/>
          </p:nvSpPr>
          <p:spPr bwMode="ltGray">
            <a:xfrm>
              <a:off x="7243735" y="4639819"/>
              <a:ext cx="17368" cy="35591"/>
            </a:xfrm>
            <a:custGeom>
              <a:avLst/>
              <a:gdLst/>
              <a:ahLst/>
              <a:cxnLst>
                <a:cxn ang="0">
                  <a:pos x="4" y="0"/>
                </a:cxn>
                <a:cxn ang="0">
                  <a:pos x="0" y="10"/>
                </a:cxn>
                <a:cxn ang="0">
                  <a:pos x="2" y="20"/>
                </a:cxn>
                <a:cxn ang="0">
                  <a:pos x="12" y="12"/>
                </a:cxn>
                <a:cxn ang="0">
                  <a:pos x="4" y="0"/>
                </a:cxn>
              </a:cxnLst>
              <a:rect l="0" t="0" r="r" b="b"/>
              <a:pathLst>
                <a:path w="13" h="21">
                  <a:moveTo>
                    <a:pt x="4" y="0"/>
                  </a:moveTo>
                  <a:lnTo>
                    <a:pt x="0" y="10"/>
                  </a:lnTo>
                  <a:lnTo>
                    <a:pt x="2" y="20"/>
                  </a:lnTo>
                  <a:lnTo>
                    <a:pt x="12" y="1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4" name="Freeform 217"/>
            <p:cNvSpPr>
              <a:spLocks/>
            </p:cNvSpPr>
            <p:nvPr/>
          </p:nvSpPr>
          <p:spPr bwMode="ltGray">
            <a:xfrm>
              <a:off x="6719795" y="4688754"/>
              <a:ext cx="277891" cy="311417"/>
            </a:xfrm>
            <a:custGeom>
              <a:avLst/>
              <a:gdLst/>
              <a:ahLst/>
              <a:cxnLst>
                <a:cxn ang="0">
                  <a:pos x="172" y="12"/>
                </a:cxn>
                <a:cxn ang="0">
                  <a:pos x="162" y="18"/>
                </a:cxn>
                <a:cxn ang="0">
                  <a:pos x="164" y="22"/>
                </a:cxn>
                <a:cxn ang="0">
                  <a:pos x="174" y="46"/>
                </a:cxn>
                <a:cxn ang="0">
                  <a:pos x="190" y="62"/>
                </a:cxn>
                <a:cxn ang="0">
                  <a:pos x="174" y="66"/>
                </a:cxn>
                <a:cxn ang="0">
                  <a:pos x="170" y="70"/>
                </a:cxn>
                <a:cxn ang="0">
                  <a:pos x="162" y="82"/>
                </a:cxn>
                <a:cxn ang="0">
                  <a:pos x="160" y="106"/>
                </a:cxn>
                <a:cxn ang="0">
                  <a:pos x="154" y="116"/>
                </a:cxn>
                <a:cxn ang="0">
                  <a:pos x="142" y="120"/>
                </a:cxn>
                <a:cxn ang="0">
                  <a:pos x="138" y="134"/>
                </a:cxn>
                <a:cxn ang="0">
                  <a:pos x="146" y="140"/>
                </a:cxn>
                <a:cxn ang="0">
                  <a:pos x="138" y="152"/>
                </a:cxn>
                <a:cxn ang="0">
                  <a:pos x="132" y="162"/>
                </a:cxn>
                <a:cxn ang="0">
                  <a:pos x="110" y="182"/>
                </a:cxn>
                <a:cxn ang="0">
                  <a:pos x="100" y="184"/>
                </a:cxn>
                <a:cxn ang="0">
                  <a:pos x="96" y="168"/>
                </a:cxn>
                <a:cxn ang="0">
                  <a:pos x="78" y="176"/>
                </a:cxn>
                <a:cxn ang="0">
                  <a:pos x="66" y="178"/>
                </a:cxn>
                <a:cxn ang="0">
                  <a:pos x="52" y="180"/>
                </a:cxn>
                <a:cxn ang="0">
                  <a:pos x="54" y="166"/>
                </a:cxn>
                <a:cxn ang="0">
                  <a:pos x="44" y="174"/>
                </a:cxn>
                <a:cxn ang="0">
                  <a:pos x="28" y="172"/>
                </a:cxn>
                <a:cxn ang="0">
                  <a:pos x="22" y="150"/>
                </a:cxn>
                <a:cxn ang="0">
                  <a:pos x="22" y="140"/>
                </a:cxn>
                <a:cxn ang="0">
                  <a:pos x="14" y="144"/>
                </a:cxn>
                <a:cxn ang="0">
                  <a:pos x="2" y="112"/>
                </a:cxn>
                <a:cxn ang="0">
                  <a:pos x="8" y="92"/>
                </a:cxn>
                <a:cxn ang="0">
                  <a:pos x="10" y="82"/>
                </a:cxn>
                <a:cxn ang="0">
                  <a:pos x="18" y="84"/>
                </a:cxn>
                <a:cxn ang="0">
                  <a:pos x="36" y="98"/>
                </a:cxn>
                <a:cxn ang="0">
                  <a:pos x="50" y="94"/>
                </a:cxn>
                <a:cxn ang="0">
                  <a:pos x="70" y="88"/>
                </a:cxn>
                <a:cxn ang="0">
                  <a:pos x="86" y="68"/>
                </a:cxn>
                <a:cxn ang="0">
                  <a:pos x="92" y="70"/>
                </a:cxn>
                <a:cxn ang="0">
                  <a:pos x="104" y="64"/>
                </a:cxn>
                <a:cxn ang="0">
                  <a:pos x="116" y="50"/>
                </a:cxn>
                <a:cxn ang="0">
                  <a:pos x="128" y="34"/>
                </a:cxn>
                <a:cxn ang="0">
                  <a:pos x="130" y="20"/>
                </a:cxn>
                <a:cxn ang="0">
                  <a:pos x="132" y="12"/>
                </a:cxn>
                <a:cxn ang="0">
                  <a:pos x="164" y="0"/>
                </a:cxn>
              </a:cxnLst>
              <a:rect l="0" t="0" r="r" b="b"/>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5" name="Freeform 218"/>
            <p:cNvSpPr>
              <a:spLocks/>
            </p:cNvSpPr>
            <p:nvPr/>
          </p:nvSpPr>
          <p:spPr bwMode="ltGray">
            <a:xfrm>
              <a:off x="6815320" y="4119306"/>
              <a:ext cx="24605" cy="37074"/>
            </a:xfrm>
            <a:custGeom>
              <a:avLst/>
              <a:gdLst/>
              <a:ahLst/>
              <a:cxnLst>
                <a:cxn ang="0">
                  <a:pos x="0" y="0"/>
                </a:cxn>
                <a:cxn ang="0">
                  <a:pos x="2" y="14"/>
                </a:cxn>
                <a:cxn ang="0">
                  <a:pos x="8" y="22"/>
                </a:cxn>
                <a:cxn ang="0">
                  <a:pos x="16" y="16"/>
                </a:cxn>
                <a:cxn ang="0">
                  <a:pos x="16" y="0"/>
                </a:cxn>
                <a:cxn ang="0">
                  <a:pos x="0" y="0"/>
                </a:cxn>
              </a:cxnLst>
              <a:rect l="0" t="0" r="r" b="b"/>
              <a:pathLst>
                <a:path w="17" h="23">
                  <a:moveTo>
                    <a:pt x="0" y="0"/>
                  </a:moveTo>
                  <a:lnTo>
                    <a:pt x="2" y="14"/>
                  </a:lnTo>
                  <a:lnTo>
                    <a:pt x="8" y="22"/>
                  </a:lnTo>
                  <a:lnTo>
                    <a:pt x="16" y="16"/>
                  </a:lnTo>
                  <a:lnTo>
                    <a:pt x="16"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6" name="Freeform 219"/>
            <p:cNvSpPr>
              <a:spLocks/>
            </p:cNvSpPr>
            <p:nvPr/>
          </p:nvSpPr>
          <p:spPr bwMode="ltGray">
            <a:xfrm>
              <a:off x="6790715" y="4141551"/>
              <a:ext cx="14474" cy="22244"/>
            </a:xfrm>
            <a:custGeom>
              <a:avLst/>
              <a:gdLst/>
              <a:ahLst/>
              <a:cxnLst>
                <a:cxn ang="0">
                  <a:pos x="2" y="2"/>
                </a:cxn>
                <a:cxn ang="0">
                  <a:pos x="0" y="12"/>
                </a:cxn>
                <a:cxn ang="0">
                  <a:pos x="10" y="12"/>
                </a:cxn>
                <a:cxn ang="0">
                  <a:pos x="10" y="0"/>
                </a:cxn>
                <a:cxn ang="0">
                  <a:pos x="2" y="2"/>
                </a:cxn>
              </a:cxnLst>
              <a:rect l="0" t="0" r="r" b="b"/>
              <a:pathLst>
                <a:path w="11" h="13">
                  <a:moveTo>
                    <a:pt x="2" y="2"/>
                  </a:moveTo>
                  <a:lnTo>
                    <a:pt x="0" y="12"/>
                  </a:lnTo>
                  <a:lnTo>
                    <a:pt x="10" y="12"/>
                  </a:lnTo>
                  <a:lnTo>
                    <a:pt x="10" y="0"/>
                  </a:lnTo>
                  <a:lnTo>
                    <a:pt x="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7" name="Freeform 220"/>
            <p:cNvSpPr>
              <a:spLocks/>
            </p:cNvSpPr>
            <p:nvPr/>
          </p:nvSpPr>
          <p:spPr bwMode="ltGray">
            <a:xfrm>
              <a:off x="5146527" y="3905763"/>
              <a:ext cx="44868" cy="47454"/>
            </a:xfrm>
            <a:custGeom>
              <a:avLst/>
              <a:gdLst/>
              <a:ahLst/>
              <a:cxnLst>
                <a:cxn ang="0">
                  <a:pos x="30" y="4"/>
                </a:cxn>
                <a:cxn ang="0">
                  <a:pos x="24" y="0"/>
                </a:cxn>
                <a:cxn ang="0">
                  <a:pos x="10" y="0"/>
                </a:cxn>
                <a:cxn ang="0">
                  <a:pos x="0" y="12"/>
                </a:cxn>
                <a:cxn ang="0">
                  <a:pos x="6" y="18"/>
                </a:cxn>
                <a:cxn ang="0">
                  <a:pos x="10" y="20"/>
                </a:cxn>
                <a:cxn ang="0">
                  <a:pos x="16" y="28"/>
                </a:cxn>
                <a:cxn ang="0">
                  <a:pos x="26" y="22"/>
                </a:cxn>
                <a:cxn ang="0">
                  <a:pos x="24" y="16"/>
                </a:cxn>
                <a:cxn ang="0">
                  <a:pos x="20" y="12"/>
                </a:cxn>
                <a:cxn ang="0">
                  <a:pos x="28" y="10"/>
                </a:cxn>
                <a:cxn ang="0">
                  <a:pos x="30" y="4"/>
                </a:cxn>
              </a:cxnLst>
              <a:rect l="0" t="0" r="r" b="b"/>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8" name="Freeform 221"/>
            <p:cNvSpPr>
              <a:spLocks/>
            </p:cNvSpPr>
            <p:nvPr/>
          </p:nvSpPr>
          <p:spPr bwMode="ltGray">
            <a:xfrm>
              <a:off x="4470616" y="2317537"/>
              <a:ext cx="787357" cy="1233804"/>
            </a:xfrm>
            <a:custGeom>
              <a:avLst/>
              <a:gdLst/>
              <a:ahLst/>
              <a:cxnLst>
                <a:cxn ang="0">
                  <a:pos x="412" y="650"/>
                </a:cxn>
                <a:cxn ang="0">
                  <a:pos x="436" y="722"/>
                </a:cxn>
                <a:cxn ang="0">
                  <a:pos x="346" y="680"/>
                </a:cxn>
                <a:cxn ang="0">
                  <a:pos x="264" y="582"/>
                </a:cxn>
                <a:cxn ang="0">
                  <a:pos x="224" y="594"/>
                </a:cxn>
                <a:cxn ang="0">
                  <a:pos x="186" y="598"/>
                </a:cxn>
                <a:cxn ang="0">
                  <a:pos x="144" y="600"/>
                </a:cxn>
                <a:cxn ang="0">
                  <a:pos x="120" y="568"/>
                </a:cxn>
                <a:cxn ang="0">
                  <a:pos x="106" y="542"/>
                </a:cxn>
                <a:cxn ang="0">
                  <a:pos x="74" y="552"/>
                </a:cxn>
                <a:cxn ang="0">
                  <a:pos x="36" y="536"/>
                </a:cxn>
                <a:cxn ang="0">
                  <a:pos x="42" y="494"/>
                </a:cxn>
                <a:cxn ang="0">
                  <a:pos x="52" y="464"/>
                </a:cxn>
                <a:cxn ang="0">
                  <a:pos x="52" y="430"/>
                </a:cxn>
                <a:cxn ang="0">
                  <a:pos x="4" y="388"/>
                </a:cxn>
                <a:cxn ang="0">
                  <a:pos x="26" y="322"/>
                </a:cxn>
                <a:cxn ang="0">
                  <a:pos x="58" y="288"/>
                </a:cxn>
                <a:cxn ang="0">
                  <a:pos x="104" y="278"/>
                </a:cxn>
                <a:cxn ang="0">
                  <a:pos x="124" y="264"/>
                </a:cxn>
                <a:cxn ang="0">
                  <a:pos x="86" y="132"/>
                </a:cxn>
                <a:cxn ang="0">
                  <a:pos x="110" y="28"/>
                </a:cxn>
                <a:cxn ang="0">
                  <a:pos x="186" y="38"/>
                </a:cxn>
                <a:cxn ang="0">
                  <a:pos x="202" y="44"/>
                </a:cxn>
                <a:cxn ang="0">
                  <a:pos x="226" y="60"/>
                </a:cxn>
                <a:cxn ang="0">
                  <a:pos x="248" y="68"/>
                </a:cxn>
                <a:cxn ang="0">
                  <a:pos x="264" y="100"/>
                </a:cxn>
                <a:cxn ang="0">
                  <a:pos x="230" y="114"/>
                </a:cxn>
                <a:cxn ang="0">
                  <a:pos x="152" y="98"/>
                </a:cxn>
                <a:cxn ang="0">
                  <a:pos x="186" y="126"/>
                </a:cxn>
                <a:cxn ang="0">
                  <a:pos x="194" y="160"/>
                </a:cxn>
                <a:cxn ang="0">
                  <a:pos x="226" y="176"/>
                </a:cxn>
                <a:cxn ang="0">
                  <a:pos x="208" y="146"/>
                </a:cxn>
                <a:cxn ang="0">
                  <a:pos x="246" y="156"/>
                </a:cxn>
                <a:cxn ang="0">
                  <a:pos x="262" y="142"/>
                </a:cxn>
                <a:cxn ang="0">
                  <a:pos x="278" y="114"/>
                </a:cxn>
                <a:cxn ang="0">
                  <a:pos x="312" y="106"/>
                </a:cxn>
                <a:cxn ang="0">
                  <a:pos x="322" y="46"/>
                </a:cxn>
                <a:cxn ang="0">
                  <a:pos x="342" y="66"/>
                </a:cxn>
                <a:cxn ang="0">
                  <a:pos x="332" y="90"/>
                </a:cxn>
                <a:cxn ang="0">
                  <a:pos x="358" y="88"/>
                </a:cxn>
                <a:cxn ang="0">
                  <a:pos x="382" y="68"/>
                </a:cxn>
                <a:cxn ang="0">
                  <a:pos x="416" y="56"/>
                </a:cxn>
                <a:cxn ang="0">
                  <a:pos x="442" y="38"/>
                </a:cxn>
                <a:cxn ang="0">
                  <a:pos x="444" y="62"/>
                </a:cxn>
                <a:cxn ang="0">
                  <a:pos x="470" y="46"/>
                </a:cxn>
                <a:cxn ang="0">
                  <a:pos x="500" y="40"/>
                </a:cxn>
                <a:cxn ang="0">
                  <a:pos x="524" y="52"/>
                </a:cxn>
                <a:cxn ang="0">
                  <a:pos x="518" y="20"/>
                </a:cxn>
                <a:cxn ang="0">
                  <a:pos x="522" y="16"/>
                </a:cxn>
                <a:cxn ang="0">
                  <a:pos x="480" y="192"/>
                </a:cxn>
                <a:cxn ang="0">
                  <a:pos x="468" y="474"/>
                </a:cxn>
                <a:cxn ang="0">
                  <a:pos x="408" y="556"/>
                </a:cxn>
              </a:cxnLst>
              <a:rect l="0" t="0" r="r" b="b"/>
              <a:pathLst>
                <a:path w="545" h="729">
                  <a:moveTo>
                    <a:pt x="408" y="556"/>
                  </a:moveTo>
                  <a:lnTo>
                    <a:pt x="410" y="594"/>
                  </a:lnTo>
                  <a:lnTo>
                    <a:pt x="402" y="620"/>
                  </a:lnTo>
                  <a:lnTo>
                    <a:pt x="412" y="650"/>
                  </a:lnTo>
                  <a:lnTo>
                    <a:pt x="438" y="688"/>
                  </a:lnTo>
                  <a:lnTo>
                    <a:pt x="464" y="704"/>
                  </a:lnTo>
                  <a:lnTo>
                    <a:pt x="450" y="718"/>
                  </a:lnTo>
                  <a:lnTo>
                    <a:pt x="436" y="722"/>
                  </a:lnTo>
                  <a:lnTo>
                    <a:pt x="414" y="728"/>
                  </a:lnTo>
                  <a:lnTo>
                    <a:pt x="388" y="716"/>
                  </a:lnTo>
                  <a:lnTo>
                    <a:pt x="364" y="702"/>
                  </a:lnTo>
                  <a:lnTo>
                    <a:pt x="346" y="680"/>
                  </a:lnTo>
                  <a:lnTo>
                    <a:pt x="324" y="664"/>
                  </a:lnTo>
                  <a:lnTo>
                    <a:pt x="290" y="632"/>
                  </a:lnTo>
                  <a:lnTo>
                    <a:pt x="250" y="606"/>
                  </a:lnTo>
                  <a:lnTo>
                    <a:pt x="264" y="582"/>
                  </a:lnTo>
                  <a:lnTo>
                    <a:pt x="268" y="562"/>
                  </a:lnTo>
                  <a:lnTo>
                    <a:pt x="234" y="570"/>
                  </a:lnTo>
                  <a:lnTo>
                    <a:pt x="214" y="582"/>
                  </a:lnTo>
                  <a:lnTo>
                    <a:pt x="224" y="594"/>
                  </a:lnTo>
                  <a:lnTo>
                    <a:pt x="238" y="608"/>
                  </a:lnTo>
                  <a:lnTo>
                    <a:pt x="214" y="620"/>
                  </a:lnTo>
                  <a:lnTo>
                    <a:pt x="200" y="618"/>
                  </a:lnTo>
                  <a:lnTo>
                    <a:pt x="186" y="598"/>
                  </a:lnTo>
                  <a:lnTo>
                    <a:pt x="176" y="578"/>
                  </a:lnTo>
                  <a:lnTo>
                    <a:pt x="156" y="580"/>
                  </a:lnTo>
                  <a:lnTo>
                    <a:pt x="150" y="590"/>
                  </a:lnTo>
                  <a:lnTo>
                    <a:pt x="144" y="600"/>
                  </a:lnTo>
                  <a:lnTo>
                    <a:pt x="138" y="594"/>
                  </a:lnTo>
                  <a:lnTo>
                    <a:pt x="128" y="592"/>
                  </a:lnTo>
                  <a:lnTo>
                    <a:pt x="122" y="588"/>
                  </a:lnTo>
                  <a:lnTo>
                    <a:pt x="120" y="568"/>
                  </a:lnTo>
                  <a:lnTo>
                    <a:pt x="120" y="560"/>
                  </a:lnTo>
                  <a:lnTo>
                    <a:pt x="120" y="552"/>
                  </a:lnTo>
                  <a:lnTo>
                    <a:pt x="112" y="550"/>
                  </a:lnTo>
                  <a:lnTo>
                    <a:pt x="106" y="542"/>
                  </a:lnTo>
                  <a:lnTo>
                    <a:pt x="104" y="536"/>
                  </a:lnTo>
                  <a:lnTo>
                    <a:pt x="92" y="536"/>
                  </a:lnTo>
                  <a:lnTo>
                    <a:pt x="84" y="546"/>
                  </a:lnTo>
                  <a:lnTo>
                    <a:pt x="74" y="552"/>
                  </a:lnTo>
                  <a:lnTo>
                    <a:pt x="56" y="540"/>
                  </a:lnTo>
                  <a:lnTo>
                    <a:pt x="42" y="542"/>
                  </a:lnTo>
                  <a:lnTo>
                    <a:pt x="38" y="540"/>
                  </a:lnTo>
                  <a:lnTo>
                    <a:pt x="36" y="536"/>
                  </a:lnTo>
                  <a:lnTo>
                    <a:pt x="36" y="526"/>
                  </a:lnTo>
                  <a:lnTo>
                    <a:pt x="36" y="512"/>
                  </a:lnTo>
                  <a:lnTo>
                    <a:pt x="38" y="502"/>
                  </a:lnTo>
                  <a:lnTo>
                    <a:pt x="42" y="494"/>
                  </a:lnTo>
                  <a:lnTo>
                    <a:pt x="52" y="492"/>
                  </a:lnTo>
                  <a:lnTo>
                    <a:pt x="56" y="482"/>
                  </a:lnTo>
                  <a:lnTo>
                    <a:pt x="54" y="474"/>
                  </a:lnTo>
                  <a:lnTo>
                    <a:pt x="52" y="464"/>
                  </a:lnTo>
                  <a:lnTo>
                    <a:pt x="48" y="458"/>
                  </a:lnTo>
                  <a:lnTo>
                    <a:pt x="46" y="450"/>
                  </a:lnTo>
                  <a:lnTo>
                    <a:pt x="50" y="444"/>
                  </a:lnTo>
                  <a:lnTo>
                    <a:pt x="52" y="430"/>
                  </a:lnTo>
                  <a:lnTo>
                    <a:pt x="42" y="400"/>
                  </a:lnTo>
                  <a:lnTo>
                    <a:pt x="8" y="400"/>
                  </a:lnTo>
                  <a:lnTo>
                    <a:pt x="2" y="400"/>
                  </a:lnTo>
                  <a:lnTo>
                    <a:pt x="4" y="388"/>
                  </a:lnTo>
                  <a:lnTo>
                    <a:pt x="0" y="358"/>
                  </a:lnTo>
                  <a:lnTo>
                    <a:pt x="10" y="326"/>
                  </a:lnTo>
                  <a:lnTo>
                    <a:pt x="26" y="304"/>
                  </a:lnTo>
                  <a:lnTo>
                    <a:pt x="26" y="322"/>
                  </a:lnTo>
                  <a:lnTo>
                    <a:pt x="40" y="342"/>
                  </a:lnTo>
                  <a:lnTo>
                    <a:pt x="50" y="318"/>
                  </a:lnTo>
                  <a:lnTo>
                    <a:pt x="34" y="294"/>
                  </a:lnTo>
                  <a:lnTo>
                    <a:pt x="58" y="288"/>
                  </a:lnTo>
                  <a:lnTo>
                    <a:pt x="76" y="284"/>
                  </a:lnTo>
                  <a:lnTo>
                    <a:pt x="88" y="286"/>
                  </a:lnTo>
                  <a:lnTo>
                    <a:pt x="104" y="286"/>
                  </a:lnTo>
                  <a:lnTo>
                    <a:pt x="104" y="278"/>
                  </a:lnTo>
                  <a:lnTo>
                    <a:pt x="114" y="276"/>
                  </a:lnTo>
                  <a:lnTo>
                    <a:pt x="122" y="278"/>
                  </a:lnTo>
                  <a:lnTo>
                    <a:pt x="126" y="272"/>
                  </a:lnTo>
                  <a:lnTo>
                    <a:pt x="124" y="264"/>
                  </a:lnTo>
                  <a:lnTo>
                    <a:pt x="116" y="258"/>
                  </a:lnTo>
                  <a:lnTo>
                    <a:pt x="104" y="258"/>
                  </a:lnTo>
                  <a:lnTo>
                    <a:pt x="92" y="218"/>
                  </a:lnTo>
                  <a:lnTo>
                    <a:pt x="86" y="132"/>
                  </a:lnTo>
                  <a:lnTo>
                    <a:pt x="80" y="90"/>
                  </a:lnTo>
                  <a:lnTo>
                    <a:pt x="78" y="58"/>
                  </a:lnTo>
                  <a:lnTo>
                    <a:pt x="84" y="40"/>
                  </a:lnTo>
                  <a:lnTo>
                    <a:pt x="110" y="28"/>
                  </a:lnTo>
                  <a:lnTo>
                    <a:pt x="128" y="26"/>
                  </a:lnTo>
                  <a:lnTo>
                    <a:pt x="150" y="28"/>
                  </a:lnTo>
                  <a:lnTo>
                    <a:pt x="160" y="28"/>
                  </a:lnTo>
                  <a:lnTo>
                    <a:pt x="186" y="38"/>
                  </a:lnTo>
                  <a:lnTo>
                    <a:pt x="190" y="34"/>
                  </a:lnTo>
                  <a:lnTo>
                    <a:pt x="196" y="38"/>
                  </a:lnTo>
                  <a:lnTo>
                    <a:pt x="200" y="40"/>
                  </a:lnTo>
                  <a:lnTo>
                    <a:pt x="202" y="44"/>
                  </a:lnTo>
                  <a:lnTo>
                    <a:pt x="210" y="48"/>
                  </a:lnTo>
                  <a:lnTo>
                    <a:pt x="214" y="48"/>
                  </a:lnTo>
                  <a:lnTo>
                    <a:pt x="222" y="56"/>
                  </a:lnTo>
                  <a:lnTo>
                    <a:pt x="226" y="60"/>
                  </a:lnTo>
                  <a:lnTo>
                    <a:pt x="228" y="64"/>
                  </a:lnTo>
                  <a:lnTo>
                    <a:pt x="232" y="64"/>
                  </a:lnTo>
                  <a:lnTo>
                    <a:pt x="238" y="68"/>
                  </a:lnTo>
                  <a:lnTo>
                    <a:pt x="248" y="68"/>
                  </a:lnTo>
                  <a:lnTo>
                    <a:pt x="254" y="74"/>
                  </a:lnTo>
                  <a:lnTo>
                    <a:pt x="262" y="82"/>
                  </a:lnTo>
                  <a:lnTo>
                    <a:pt x="268" y="94"/>
                  </a:lnTo>
                  <a:lnTo>
                    <a:pt x="264" y="100"/>
                  </a:lnTo>
                  <a:lnTo>
                    <a:pt x="256" y="106"/>
                  </a:lnTo>
                  <a:lnTo>
                    <a:pt x="250" y="114"/>
                  </a:lnTo>
                  <a:lnTo>
                    <a:pt x="242" y="116"/>
                  </a:lnTo>
                  <a:lnTo>
                    <a:pt x="230" y="114"/>
                  </a:lnTo>
                  <a:lnTo>
                    <a:pt x="212" y="114"/>
                  </a:lnTo>
                  <a:lnTo>
                    <a:pt x="172" y="98"/>
                  </a:lnTo>
                  <a:lnTo>
                    <a:pt x="158" y="100"/>
                  </a:lnTo>
                  <a:lnTo>
                    <a:pt x="152" y="98"/>
                  </a:lnTo>
                  <a:lnTo>
                    <a:pt x="162" y="110"/>
                  </a:lnTo>
                  <a:lnTo>
                    <a:pt x="170" y="114"/>
                  </a:lnTo>
                  <a:lnTo>
                    <a:pt x="178" y="122"/>
                  </a:lnTo>
                  <a:lnTo>
                    <a:pt x="186" y="126"/>
                  </a:lnTo>
                  <a:lnTo>
                    <a:pt x="190" y="132"/>
                  </a:lnTo>
                  <a:lnTo>
                    <a:pt x="190" y="142"/>
                  </a:lnTo>
                  <a:lnTo>
                    <a:pt x="192" y="152"/>
                  </a:lnTo>
                  <a:lnTo>
                    <a:pt x="194" y="160"/>
                  </a:lnTo>
                  <a:lnTo>
                    <a:pt x="202" y="168"/>
                  </a:lnTo>
                  <a:lnTo>
                    <a:pt x="212" y="176"/>
                  </a:lnTo>
                  <a:lnTo>
                    <a:pt x="220" y="178"/>
                  </a:lnTo>
                  <a:lnTo>
                    <a:pt x="226" y="176"/>
                  </a:lnTo>
                  <a:lnTo>
                    <a:pt x="226" y="168"/>
                  </a:lnTo>
                  <a:lnTo>
                    <a:pt x="216" y="158"/>
                  </a:lnTo>
                  <a:lnTo>
                    <a:pt x="208" y="152"/>
                  </a:lnTo>
                  <a:lnTo>
                    <a:pt x="208" y="146"/>
                  </a:lnTo>
                  <a:lnTo>
                    <a:pt x="212" y="140"/>
                  </a:lnTo>
                  <a:lnTo>
                    <a:pt x="224" y="146"/>
                  </a:lnTo>
                  <a:lnTo>
                    <a:pt x="230" y="152"/>
                  </a:lnTo>
                  <a:lnTo>
                    <a:pt x="246" y="156"/>
                  </a:lnTo>
                  <a:lnTo>
                    <a:pt x="254" y="158"/>
                  </a:lnTo>
                  <a:lnTo>
                    <a:pt x="264" y="158"/>
                  </a:lnTo>
                  <a:lnTo>
                    <a:pt x="266" y="152"/>
                  </a:lnTo>
                  <a:lnTo>
                    <a:pt x="262" y="142"/>
                  </a:lnTo>
                  <a:lnTo>
                    <a:pt x="256" y="136"/>
                  </a:lnTo>
                  <a:lnTo>
                    <a:pt x="258" y="130"/>
                  </a:lnTo>
                  <a:lnTo>
                    <a:pt x="270" y="120"/>
                  </a:lnTo>
                  <a:lnTo>
                    <a:pt x="278" y="114"/>
                  </a:lnTo>
                  <a:lnTo>
                    <a:pt x="286" y="108"/>
                  </a:lnTo>
                  <a:lnTo>
                    <a:pt x="296" y="114"/>
                  </a:lnTo>
                  <a:lnTo>
                    <a:pt x="306" y="116"/>
                  </a:lnTo>
                  <a:lnTo>
                    <a:pt x="312" y="106"/>
                  </a:lnTo>
                  <a:lnTo>
                    <a:pt x="306" y="94"/>
                  </a:lnTo>
                  <a:lnTo>
                    <a:pt x="296" y="46"/>
                  </a:lnTo>
                  <a:lnTo>
                    <a:pt x="306" y="44"/>
                  </a:lnTo>
                  <a:lnTo>
                    <a:pt x="322" y="46"/>
                  </a:lnTo>
                  <a:lnTo>
                    <a:pt x="330" y="48"/>
                  </a:lnTo>
                  <a:lnTo>
                    <a:pt x="334" y="56"/>
                  </a:lnTo>
                  <a:lnTo>
                    <a:pt x="338" y="64"/>
                  </a:lnTo>
                  <a:lnTo>
                    <a:pt x="342" y="66"/>
                  </a:lnTo>
                  <a:lnTo>
                    <a:pt x="346" y="72"/>
                  </a:lnTo>
                  <a:lnTo>
                    <a:pt x="338" y="78"/>
                  </a:lnTo>
                  <a:lnTo>
                    <a:pt x="334" y="84"/>
                  </a:lnTo>
                  <a:lnTo>
                    <a:pt x="332" y="90"/>
                  </a:lnTo>
                  <a:lnTo>
                    <a:pt x="334" y="98"/>
                  </a:lnTo>
                  <a:lnTo>
                    <a:pt x="346" y="102"/>
                  </a:lnTo>
                  <a:lnTo>
                    <a:pt x="354" y="96"/>
                  </a:lnTo>
                  <a:lnTo>
                    <a:pt x="358" y="88"/>
                  </a:lnTo>
                  <a:lnTo>
                    <a:pt x="364" y="84"/>
                  </a:lnTo>
                  <a:lnTo>
                    <a:pt x="374" y="78"/>
                  </a:lnTo>
                  <a:lnTo>
                    <a:pt x="376" y="74"/>
                  </a:lnTo>
                  <a:lnTo>
                    <a:pt x="382" y="68"/>
                  </a:lnTo>
                  <a:lnTo>
                    <a:pt x="392" y="64"/>
                  </a:lnTo>
                  <a:lnTo>
                    <a:pt x="400" y="62"/>
                  </a:lnTo>
                  <a:lnTo>
                    <a:pt x="408" y="60"/>
                  </a:lnTo>
                  <a:lnTo>
                    <a:pt x="416" y="56"/>
                  </a:lnTo>
                  <a:lnTo>
                    <a:pt x="422" y="50"/>
                  </a:lnTo>
                  <a:lnTo>
                    <a:pt x="426" y="44"/>
                  </a:lnTo>
                  <a:lnTo>
                    <a:pt x="432" y="40"/>
                  </a:lnTo>
                  <a:lnTo>
                    <a:pt x="442" y="38"/>
                  </a:lnTo>
                  <a:lnTo>
                    <a:pt x="444" y="42"/>
                  </a:lnTo>
                  <a:lnTo>
                    <a:pt x="438" y="52"/>
                  </a:lnTo>
                  <a:lnTo>
                    <a:pt x="436" y="58"/>
                  </a:lnTo>
                  <a:lnTo>
                    <a:pt x="444" y="62"/>
                  </a:lnTo>
                  <a:lnTo>
                    <a:pt x="452" y="58"/>
                  </a:lnTo>
                  <a:lnTo>
                    <a:pt x="456" y="52"/>
                  </a:lnTo>
                  <a:lnTo>
                    <a:pt x="462" y="48"/>
                  </a:lnTo>
                  <a:lnTo>
                    <a:pt x="470" y="46"/>
                  </a:lnTo>
                  <a:lnTo>
                    <a:pt x="476" y="48"/>
                  </a:lnTo>
                  <a:lnTo>
                    <a:pt x="486" y="50"/>
                  </a:lnTo>
                  <a:lnTo>
                    <a:pt x="492" y="44"/>
                  </a:lnTo>
                  <a:lnTo>
                    <a:pt x="500" y="40"/>
                  </a:lnTo>
                  <a:lnTo>
                    <a:pt x="506" y="38"/>
                  </a:lnTo>
                  <a:lnTo>
                    <a:pt x="512" y="40"/>
                  </a:lnTo>
                  <a:lnTo>
                    <a:pt x="514" y="52"/>
                  </a:lnTo>
                  <a:lnTo>
                    <a:pt x="524" y="52"/>
                  </a:lnTo>
                  <a:lnTo>
                    <a:pt x="532" y="46"/>
                  </a:lnTo>
                  <a:lnTo>
                    <a:pt x="532" y="40"/>
                  </a:lnTo>
                  <a:lnTo>
                    <a:pt x="524" y="28"/>
                  </a:lnTo>
                  <a:lnTo>
                    <a:pt x="518" y="20"/>
                  </a:lnTo>
                  <a:lnTo>
                    <a:pt x="506" y="18"/>
                  </a:lnTo>
                  <a:lnTo>
                    <a:pt x="494" y="8"/>
                  </a:lnTo>
                  <a:lnTo>
                    <a:pt x="498" y="0"/>
                  </a:lnTo>
                  <a:lnTo>
                    <a:pt x="522" y="16"/>
                  </a:lnTo>
                  <a:lnTo>
                    <a:pt x="544" y="100"/>
                  </a:lnTo>
                  <a:lnTo>
                    <a:pt x="532" y="128"/>
                  </a:lnTo>
                  <a:lnTo>
                    <a:pt x="496" y="150"/>
                  </a:lnTo>
                  <a:lnTo>
                    <a:pt x="480" y="192"/>
                  </a:lnTo>
                  <a:lnTo>
                    <a:pt x="472" y="260"/>
                  </a:lnTo>
                  <a:lnTo>
                    <a:pt x="480" y="348"/>
                  </a:lnTo>
                  <a:lnTo>
                    <a:pt x="486" y="404"/>
                  </a:lnTo>
                  <a:lnTo>
                    <a:pt x="468" y="474"/>
                  </a:lnTo>
                  <a:lnTo>
                    <a:pt x="470" y="506"/>
                  </a:lnTo>
                  <a:lnTo>
                    <a:pt x="442" y="524"/>
                  </a:lnTo>
                  <a:lnTo>
                    <a:pt x="414" y="532"/>
                  </a:lnTo>
                  <a:lnTo>
                    <a:pt x="408" y="55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29" name="Freeform 222"/>
            <p:cNvSpPr>
              <a:spLocks/>
            </p:cNvSpPr>
            <p:nvPr/>
          </p:nvSpPr>
          <p:spPr bwMode="ltGray">
            <a:xfrm>
              <a:off x="5059687" y="2938887"/>
              <a:ext cx="1084064" cy="587243"/>
            </a:xfrm>
            <a:custGeom>
              <a:avLst/>
              <a:gdLst/>
              <a:ahLst/>
              <a:cxnLst>
                <a:cxn ang="0">
                  <a:pos x="62" y="138"/>
                </a:cxn>
                <a:cxn ang="0">
                  <a:pos x="6" y="164"/>
                </a:cxn>
                <a:cxn ang="0">
                  <a:pos x="2" y="226"/>
                </a:cxn>
                <a:cxn ang="0">
                  <a:pos x="46" y="198"/>
                </a:cxn>
                <a:cxn ang="0">
                  <a:pos x="90" y="226"/>
                </a:cxn>
                <a:cxn ang="0">
                  <a:pos x="44" y="246"/>
                </a:cxn>
                <a:cxn ang="0">
                  <a:pos x="56" y="270"/>
                </a:cxn>
                <a:cxn ang="0">
                  <a:pos x="76" y="284"/>
                </a:cxn>
                <a:cxn ang="0">
                  <a:pos x="88" y="308"/>
                </a:cxn>
                <a:cxn ang="0">
                  <a:pos x="114" y="302"/>
                </a:cxn>
                <a:cxn ang="0">
                  <a:pos x="134" y="264"/>
                </a:cxn>
                <a:cxn ang="0">
                  <a:pos x="204" y="282"/>
                </a:cxn>
                <a:cxn ang="0">
                  <a:pos x="232" y="276"/>
                </a:cxn>
                <a:cxn ang="0">
                  <a:pos x="294" y="262"/>
                </a:cxn>
                <a:cxn ang="0">
                  <a:pos x="310" y="292"/>
                </a:cxn>
                <a:cxn ang="0">
                  <a:pos x="340" y="320"/>
                </a:cxn>
                <a:cxn ang="0">
                  <a:pos x="392" y="342"/>
                </a:cxn>
                <a:cxn ang="0">
                  <a:pos x="428" y="318"/>
                </a:cxn>
                <a:cxn ang="0">
                  <a:pos x="472" y="302"/>
                </a:cxn>
                <a:cxn ang="0">
                  <a:pos x="516" y="316"/>
                </a:cxn>
                <a:cxn ang="0">
                  <a:pos x="564" y="322"/>
                </a:cxn>
                <a:cxn ang="0">
                  <a:pos x="642" y="336"/>
                </a:cxn>
                <a:cxn ang="0">
                  <a:pos x="650" y="330"/>
                </a:cxn>
                <a:cxn ang="0">
                  <a:pos x="688" y="320"/>
                </a:cxn>
                <a:cxn ang="0">
                  <a:pos x="688" y="296"/>
                </a:cxn>
                <a:cxn ang="0">
                  <a:pos x="720" y="288"/>
                </a:cxn>
                <a:cxn ang="0">
                  <a:pos x="726" y="266"/>
                </a:cxn>
                <a:cxn ang="0">
                  <a:pos x="752" y="246"/>
                </a:cxn>
                <a:cxn ang="0">
                  <a:pos x="732" y="242"/>
                </a:cxn>
                <a:cxn ang="0">
                  <a:pos x="702" y="192"/>
                </a:cxn>
                <a:cxn ang="0">
                  <a:pos x="660" y="158"/>
                </a:cxn>
                <a:cxn ang="0">
                  <a:pos x="610" y="106"/>
                </a:cxn>
                <a:cxn ang="0">
                  <a:pos x="574" y="54"/>
                </a:cxn>
                <a:cxn ang="0">
                  <a:pos x="494" y="60"/>
                </a:cxn>
                <a:cxn ang="0">
                  <a:pos x="458" y="32"/>
                </a:cxn>
                <a:cxn ang="0">
                  <a:pos x="390" y="0"/>
                </a:cxn>
                <a:cxn ang="0">
                  <a:pos x="318" y="28"/>
                </a:cxn>
                <a:cxn ang="0">
                  <a:pos x="258" y="50"/>
                </a:cxn>
                <a:cxn ang="0">
                  <a:pos x="194" y="62"/>
                </a:cxn>
                <a:cxn ang="0">
                  <a:pos x="122" y="66"/>
                </a:cxn>
                <a:cxn ang="0">
                  <a:pos x="84" y="98"/>
                </a:cxn>
                <a:cxn ang="0">
                  <a:pos x="62" y="132"/>
                </a:cxn>
              </a:cxnLst>
              <a:rect l="0" t="0" r="r" b="b"/>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0" name="Freeform 223"/>
            <p:cNvSpPr>
              <a:spLocks/>
            </p:cNvSpPr>
            <p:nvPr/>
          </p:nvSpPr>
          <p:spPr bwMode="ltGray">
            <a:xfrm>
              <a:off x="6973081" y="3478677"/>
              <a:ext cx="127367" cy="151259"/>
            </a:xfrm>
            <a:custGeom>
              <a:avLst/>
              <a:gdLst/>
              <a:ahLst/>
              <a:cxnLst>
                <a:cxn ang="0">
                  <a:pos x="24" y="0"/>
                </a:cxn>
                <a:cxn ang="0">
                  <a:pos x="46" y="6"/>
                </a:cxn>
                <a:cxn ang="0">
                  <a:pos x="54" y="20"/>
                </a:cxn>
                <a:cxn ang="0">
                  <a:pos x="58" y="20"/>
                </a:cxn>
                <a:cxn ang="0">
                  <a:pos x="70" y="32"/>
                </a:cxn>
                <a:cxn ang="0">
                  <a:pos x="76" y="42"/>
                </a:cxn>
                <a:cxn ang="0">
                  <a:pos x="78" y="46"/>
                </a:cxn>
                <a:cxn ang="0">
                  <a:pos x="76" y="48"/>
                </a:cxn>
                <a:cxn ang="0">
                  <a:pos x="86" y="42"/>
                </a:cxn>
                <a:cxn ang="0">
                  <a:pos x="84" y="64"/>
                </a:cxn>
                <a:cxn ang="0">
                  <a:pos x="78" y="68"/>
                </a:cxn>
                <a:cxn ang="0">
                  <a:pos x="74" y="72"/>
                </a:cxn>
                <a:cxn ang="0">
                  <a:pos x="72" y="72"/>
                </a:cxn>
                <a:cxn ang="0">
                  <a:pos x="68" y="72"/>
                </a:cxn>
                <a:cxn ang="0">
                  <a:pos x="66" y="78"/>
                </a:cxn>
                <a:cxn ang="0">
                  <a:pos x="60" y="82"/>
                </a:cxn>
                <a:cxn ang="0">
                  <a:pos x="58" y="80"/>
                </a:cxn>
                <a:cxn ang="0">
                  <a:pos x="54" y="86"/>
                </a:cxn>
                <a:cxn ang="0">
                  <a:pos x="52" y="88"/>
                </a:cxn>
                <a:cxn ang="0">
                  <a:pos x="48" y="86"/>
                </a:cxn>
                <a:cxn ang="0">
                  <a:pos x="42" y="78"/>
                </a:cxn>
                <a:cxn ang="0">
                  <a:pos x="42" y="72"/>
                </a:cxn>
                <a:cxn ang="0">
                  <a:pos x="44" y="62"/>
                </a:cxn>
                <a:cxn ang="0">
                  <a:pos x="40" y="60"/>
                </a:cxn>
                <a:cxn ang="0">
                  <a:pos x="36" y="50"/>
                </a:cxn>
                <a:cxn ang="0">
                  <a:pos x="32" y="54"/>
                </a:cxn>
                <a:cxn ang="0">
                  <a:pos x="28" y="50"/>
                </a:cxn>
                <a:cxn ang="0">
                  <a:pos x="32" y="44"/>
                </a:cxn>
                <a:cxn ang="0">
                  <a:pos x="36" y="40"/>
                </a:cxn>
                <a:cxn ang="0">
                  <a:pos x="34" y="36"/>
                </a:cxn>
                <a:cxn ang="0">
                  <a:pos x="26" y="36"/>
                </a:cxn>
                <a:cxn ang="0">
                  <a:pos x="24" y="34"/>
                </a:cxn>
                <a:cxn ang="0">
                  <a:pos x="22" y="40"/>
                </a:cxn>
                <a:cxn ang="0">
                  <a:pos x="10" y="36"/>
                </a:cxn>
                <a:cxn ang="0">
                  <a:pos x="4" y="32"/>
                </a:cxn>
                <a:cxn ang="0">
                  <a:pos x="0" y="32"/>
                </a:cxn>
                <a:cxn ang="0">
                  <a:pos x="4" y="24"/>
                </a:cxn>
                <a:cxn ang="0">
                  <a:pos x="4" y="14"/>
                </a:cxn>
                <a:cxn ang="0">
                  <a:pos x="6" y="10"/>
                </a:cxn>
                <a:cxn ang="0">
                  <a:pos x="12" y="6"/>
                </a:cxn>
                <a:cxn ang="0">
                  <a:pos x="24" y="0"/>
                </a:cxn>
              </a:cxnLst>
              <a:rect l="0" t="0" r="r" b="b"/>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1" name="Freeform 224"/>
            <p:cNvSpPr>
              <a:spLocks/>
            </p:cNvSpPr>
            <p:nvPr/>
          </p:nvSpPr>
          <p:spPr bwMode="ltGray">
            <a:xfrm>
              <a:off x="4068252" y="3444570"/>
              <a:ext cx="13027" cy="14829"/>
            </a:xfrm>
            <a:custGeom>
              <a:avLst/>
              <a:gdLst/>
              <a:ahLst/>
              <a:cxnLst>
                <a:cxn ang="0">
                  <a:pos x="2" y="0"/>
                </a:cxn>
                <a:cxn ang="0">
                  <a:pos x="0" y="4"/>
                </a:cxn>
                <a:cxn ang="0">
                  <a:pos x="4" y="8"/>
                </a:cxn>
                <a:cxn ang="0">
                  <a:pos x="8" y="2"/>
                </a:cxn>
                <a:cxn ang="0">
                  <a:pos x="2" y="0"/>
                </a:cxn>
              </a:cxnLst>
              <a:rect l="0" t="0" r="r" b="b"/>
              <a:pathLst>
                <a:path w="9" h="9">
                  <a:moveTo>
                    <a:pt x="2" y="0"/>
                  </a:moveTo>
                  <a:lnTo>
                    <a:pt x="0" y="4"/>
                  </a:lnTo>
                  <a:lnTo>
                    <a:pt x="4" y="8"/>
                  </a:lnTo>
                  <a:lnTo>
                    <a:pt x="8" y="2"/>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2" name="Freeform 225"/>
            <p:cNvSpPr>
              <a:spLocks/>
            </p:cNvSpPr>
            <p:nvPr/>
          </p:nvSpPr>
          <p:spPr bwMode="ltGray">
            <a:xfrm>
              <a:off x="4289697" y="5513269"/>
              <a:ext cx="412494" cy="395945"/>
            </a:xfrm>
            <a:custGeom>
              <a:avLst/>
              <a:gdLst/>
              <a:ahLst/>
              <a:cxnLst>
                <a:cxn ang="0">
                  <a:pos x="0" y="110"/>
                </a:cxn>
                <a:cxn ang="0">
                  <a:pos x="6" y="122"/>
                </a:cxn>
                <a:cxn ang="0">
                  <a:pos x="6" y="128"/>
                </a:cxn>
                <a:cxn ang="0">
                  <a:pos x="8" y="134"/>
                </a:cxn>
                <a:cxn ang="0">
                  <a:pos x="14" y="144"/>
                </a:cxn>
                <a:cxn ang="0">
                  <a:pos x="30" y="174"/>
                </a:cxn>
                <a:cxn ang="0">
                  <a:pos x="32" y="178"/>
                </a:cxn>
                <a:cxn ang="0">
                  <a:pos x="32" y="192"/>
                </a:cxn>
                <a:cxn ang="0">
                  <a:pos x="18" y="194"/>
                </a:cxn>
                <a:cxn ang="0">
                  <a:pos x="30" y="206"/>
                </a:cxn>
                <a:cxn ang="0">
                  <a:pos x="40" y="218"/>
                </a:cxn>
                <a:cxn ang="0">
                  <a:pos x="46" y="224"/>
                </a:cxn>
                <a:cxn ang="0">
                  <a:pos x="56" y="232"/>
                </a:cxn>
                <a:cxn ang="0">
                  <a:pos x="64" y="226"/>
                </a:cxn>
                <a:cxn ang="0">
                  <a:pos x="90" y="224"/>
                </a:cxn>
                <a:cxn ang="0">
                  <a:pos x="94" y="222"/>
                </a:cxn>
                <a:cxn ang="0">
                  <a:pos x="108" y="222"/>
                </a:cxn>
                <a:cxn ang="0">
                  <a:pos x="114" y="218"/>
                </a:cxn>
                <a:cxn ang="0">
                  <a:pos x="120" y="222"/>
                </a:cxn>
                <a:cxn ang="0">
                  <a:pos x="136" y="228"/>
                </a:cxn>
                <a:cxn ang="0">
                  <a:pos x="140" y="220"/>
                </a:cxn>
                <a:cxn ang="0">
                  <a:pos x="148" y="228"/>
                </a:cxn>
                <a:cxn ang="0">
                  <a:pos x="158" y="224"/>
                </a:cxn>
                <a:cxn ang="0">
                  <a:pos x="180" y="216"/>
                </a:cxn>
                <a:cxn ang="0">
                  <a:pos x="196" y="204"/>
                </a:cxn>
                <a:cxn ang="0">
                  <a:pos x="202" y="200"/>
                </a:cxn>
                <a:cxn ang="0">
                  <a:pos x="208" y="190"/>
                </a:cxn>
                <a:cxn ang="0">
                  <a:pos x="222" y="182"/>
                </a:cxn>
                <a:cxn ang="0">
                  <a:pos x="234" y="170"/>
                </a:cxn>
                <a:cxn ang="0">
                  <a:pos x="246" y="154"/>
                </a:cxn>
                <a:cxn ang="0">
                  <a:pos x="250" y="150"/>
                </a:cxn>
                <a:cxn ang="0">
                  <a:pos x="256" y="146"/>
                </a:cxn>
                <a:cxn ang="0">
                  <a:pos x="268" y="136"/>
                </a:cxn>
                <a:cxn ang="0">
                  <a:pos x="276" y="122"/>
                </a:cxn>
                <a:cxn ang="0">
                  <a:pos x="286" y="102"/>
                </a:cxn>
                <a:cxn ang="0">
                  <a:pos x="284" y="58"/>
                </a:cxn>
                <a:cxn ang="0">
                  <a:pos x="270" y="16"/>
                </a:cxn>
                <a:cxn ang="0">
                  <a:pos x="204" y="0"/>
                </a:cxn>
                <a:cxn ang="0">
                  <a:pos x="64" y="50"/>
                </a:cxn>
                <a:cxn ang="0">
                  <a:pos x="0" y="110"/>
                </a:cxn>
              </a:cxnLst>
              <a:rect l="0" t="0" r="r" b="b"/>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3" name="Freeform 226"/>
            <p:cNvSpPr>
              <a:spLocks/>
            </p:cNvSpPr>
            <p:nvPr/>
          </p:nvSpPr>
          <p:spPr bwMode="ltGray">
            <a:xfrm>
              <a:off x="4644297" y="5655630"/>
              <a:ext cx="44869" cy="56352"/>
            </a:xfrm>
            <a:custGeom>
              <a:avLst/>
              <a:gdLst/>
              <a:ahLst/>
              <a:cxnLst>
                <a:cxn ang="0">
                  <a:pos x="26" y="0"/>
                </a:cxn>
                <a:cxn ang="0">
                  <a:pos x="20" y="4"/>
                </a:cxn>
                <a:cxn ang="0">
                  <a:pos x="12" y="2"/>
                </a:cxn>
                <a:cxn ang="0">
                  <a:pos x="10" y="8"/>
                </a:cxn>
                <a:cxn ang="0">
                  <a:pos x="0" y="12"/>
                </a:cxn>
                <a:cxn ang="0">
                  <a:pos x="0" y="18"/>
                </a:cxn>
                <a:cxn ang="0">
                  <a:pos x="0" y="28"/>
                </a:cxn>
                <a:cxn ang="0">
                  <a:pos x="8" y="32"/>
                </a:cxn>
                <a:cxn ang="0">
                  <a:pos x="20" y="32"/>
                </a:cxn>
                <a:cxn ang="0">
                  <a:pos x="20" y="24"/>
                </a:cxn>
                <a:cxn ang="0">
                  <a:pos x="30" y="12"/>
                </a:cxn>
                <a:cxn ang="0">
                  <a:pos x="26" y="0"/>
                </a:cxn>
              </a:cxnLst>
              <a:rect l="0" t="0" r="r" b="b"/>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4" name="Freeform 228"/>
            <p:cNvSpPr>
              <a:spLocks/>
            </p:cNvSpPr>
            <p:nvPr/>
          </p:nvSpPr>
          <p:spPr bwMode="ltGray">
            <a:xfrm>
              <a:off x="4379433" y="5370906"/>
              <a:ext cx="259075" cy="289174"/>
            </a:xfrm>
            <a:custGeom>
              <a:avLst/>
              <a:gdLst/>
              <a:ahLst/>
              <a:cxnLst>
                <a:cxn ang="0">
                  <a:pos x="178" y="92"/>
                </a:cxn>
                <a:cxn ang="0">
                  <a:pos x="166" y="100"/>
                </a:cxn>
                <a:cxn ang="0">
                  <a:pos x="162" y="102"/>
                </a:cxn>
                <a:cxn ang="0">
                  <a:pos x="158" y="108"/>
                </a:cxn>
                <a:cxn ang="0">
                  <a:pos x="148" y="108"/>
                </a:cxn>
                <a:cxn ang="0">
                  <a:pos x="144" y="112"/>
                </a:cxn>
                <a:cxn ang="0">
                  <a:pos x="132" y="118"/>
                </a:cxn>
                <a:cxn ang="0">
                  <a:pos x="126" y="126"/>
                </a:cxn>
                <a:cxn ang="0">
                  <a:pos x="124" y="126"/>
                </a:cxn>
                <a:cxn ang="0">
                  <a:pos x="122" y="136"/>
                </a:cxn>
                <a:cxn ang="0">
                  <a:pos x="116" y="136"/>
                </a:cxn>
                <a:cxn ang="0">
                  <a:pos x="112" y="142"/>
                </a:cxn>
                <a:cxn ang="0">
                  <a:pos x="102" y="142"/>
                </a:cxn>
                <a:cxn ang="0">
                  <a:pos x="102" y="150"/>
                </a:cxn>
                <a:cxn ang="0">
                  <a:pos x="100" y="158"/>
                </a:cxn>
                <a:cxn ang="0">
                  <a:pos x="72" y="156"/>
                </a:cxn>
                <a:cxn ang="0">
                  <a:pos x="64" y="146"/>
                </a:cxn>
                <a:cxn ang="0">
                  <a:pos x="56" y="146"/>
                </a:cxn>
                <a:cxn ang="0">
                  <a:pos x="52" y="154"/>
                </a:cxn>
                <a:cxn ang="0">
                  <a:pos x="48" y="160"/>
                </a:cxn>
                <a:cxn ang="0">
                  <a:pos x="36" y="168"/>
                </a:cxn>
                <a:cxn ang="0">
                  <a:pos x="20" y="170"/>
                </a:cxn>
                <a:cxn ang="0">
                  <a:pos x="12" y="170"/>
                </a:cxn>
                <a:cxn ang="0">
                  <a:pos x="16" y="154"/>
                </a:cxn>
                <a:cxn ang="0">
                  <a:pos x="10" y="146"/>
                </a:cxn>
                <a:cxn ang="0">
                  <a:pos x="0" y="138"/>
                </a:cxn>
                <a:cxn ang="0">
                  <a:pos x="8" y="4"/>
                </a:cxn>
                <a:cxn ang="0">
                  <a:pos x="162" y="0"/>
                </a:cxn>
                <a:cxn ang="0">
                  <a:pos x="178" y="92"/>
                </a:cxn>
              </a:cxnLst>
              <a:rect l="0" t="0" r="r" b="b"/>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5" name="Freeform 229"/>
            <p:cNvSpPr>
              <a:spLocks/>
            </p:cNvSpPr>
            <p:nvPr/>
          </p:nvSpPr>
          <p:spPr bwMode="ltGray">
            <a:xfrm>
              <a:off x="4522720" y="5323452"/>
              <a:ext cx="230129" cy="232822"/>
            </a:xfrm>
            <a:custGeom>
              <a:avLst/>
              <a:gdLst/>
              <a:ahLst/>
              <a:cxnLst>
                <a:cxn ang="0">
                  <a:pos x="0" y="34"/>
                </a:cxn>
                <a:cxn ang="0">
                  <a:pos x="4" y="48"/>
                </a:cxn>
                <a:cxn ang="0">
                  <a:pos x="6" y="52"/>
                </a:cxn>
                <a:cxn ang="0">
                  <a:pos x="8" y="60"/>
                </a:cxn>
                <a:cxn ang="0">
                  <a:pos x="14" y="62"/>
                </a:cxn>
                <a:cxn ang="0">
                  <a:pos x="20" y="74"/>
                </a:cxn>
                <a:cxn ang="0">
                  <a:pos x="30" y="80"/>
                </a:cxn>
                <a:cxn ang="0">
                  <a:pos x="34" y="84"/>
                </a:cxn>
                <a:cxn ang="0">
                  <a:pos x="36" y="92"/>
                </a:cxn>
                <a:cxn ang="0">
                  <a:pos x="40" y="94"/>
                </a:cxn>
                <a:cxn ang="0">
                  <a:pos x="46" y="94"/>
                </a:cxn>
                <a:cxn ang="0">
                  <a:pos x="48" y="96"/>
                </a:cxn>
                <a:cxn ang="0">
                  <a:pos x="42" y="102"/>
                </a:cxn>
                <a:cxn ang="0">
                  <a:pos x="42" y="108"/>
                </a:cxn>
                <a:cxn ang="0">
                  <a:pos x="44" y="116"/>
                </a:cxn>
                <a:cxn ang="0">
                  <a:pos x="52" y="116"/>
                </a:cxn>
                <a:cxn ang="0">
                  <a:pos x="66" y="118"/>
                </a:cxn>
                <a:cxn ang="0">
                  <a:pos x="72" y="124"/>
                </a:cxn>
                <a:cxn ang="0">
                  <a:pos x="74" y="128"/>
                </a:cxn>
                <a:cxn ang="0">
                  <a:pos x="78" y="132"/>
                </a:cxn>
                <a:cxn ang="0">
                  <a:pos x="92" y="132"/>
                </a:cxn>
                <a:cxn ang="0">
                  <a:pos x="110" y="136"/>
                </a:cxn>
                <a:cxn ang="0">
                  <a:pos x="148" y="98"/>
                </a:cxn>
                <a:cxn ang="0">
                  <a:pos x="158" y="32"/>
                </a:cxn>
                <a:cxn ang="0">
                  <a:pos x="96" y="0"/>
                </a:cxn>
                <a:cxn ang="0">
                  <a:pos x="60" y="8"/>
                </a:cxn>
                <a:cxn ang="0">
                  <a:pos x="0" y="34"/>
                </a:cxn>
              </a:cxnLst>
              <a:rect l="0" t="0" r="r" b="b"/>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6" name="Freeform 230"/>
            <p:cNvSpPr>
              <a:spLocks/>
            </p:cNvSpPr>
            <p:nvPr/>
          </p:nvSpPr>
          <p:spPr bwMode="ltGray">
            <a:xfrm>
              <a:off x="4664560" y="5207783"/>
              <a:ext cx="272101" cy="468609"/>
            </a:xfrm>
            <a:custGeom>
              <a:avLst/>
              <a:gdLst/>
              <a:ahLst/>
              <a:cxnLst>
                <a:cxn ang="0">
                  <a:pos x="186" y="2"/>
                </a:cxn>
                <a:cxn ang="0">
                  <a:pos x="186" y="14"/>
                </a:cxn>
                <a:cxn ang="0">
                  <a:pos x="184" y="31"/>
                </a:cxn>
                <a:cxn ang="0">
                  <a:pos x="186" y="41"/>
                </a:cxn>
                <a:cxn ang="0">
                  <a:pos x="182" y="60"/>
                </a:cxn>
                <a:cxn ang="0">
                  <a:pos x="180" y="82"/>
                </a:cxn>
                <a:cxn ang="0">
                  <a:pos x="173" y="91"/>
                </a:cxn>
                <a:cxn ang="0">
                  <a:pos x="155" y="111"/>
                </a:cxn>
                <a:cxn ang="0">
                  <a:pos x="134" y="117"/>
                </a:cxn>
                <a:cxn ang="0">
                  <a:pos x="107" y="132"/>
                </a:cxn>
                <a:cxn ang="0">
                  <a:pos x="96" y="146"/>
                </a:cxn>
                <a:cxn ang="0">
                  <a:pos x="77" y="157"/>
                </a:cxn>
                <a:cxn ang="0">
                  <a:pos x="69" y="159"/>
                </a:cxn>
                <a:cxn ang="0">
                  <a:pos x="65" y="169"/>
                </a:cxn>
                <a:cxn ang="0">
                  <a:pos x="73" y="189"/>
                </a:cxn>
                <a:cxn ang="0">
                  <a:pos x="73" y="231"/>
                </a:cxn>
                <a:cxn ang="0">
                  <a:pos x="63" y="243"/>
                </a:cxn>
                <a:cxn ang="0">
                  <a:pos x="38" y="251"/>
                </a:cxn>
                <a:cxn ang="0">
                  <a:pos x="29" y="257"/>
                </a:cxn>
                <a:cxn ang="0">
                  <a:pos x="27" y="276"/>
                </a:cxn>
                <a:cxn ang="0">
                  <a:pos x="13" y="262"/>
                </a:cxn>
                <a:cxn ang="0">
                  <a:pos x="13" y="235"/>
                </a:cxn>
                <a:cxn ang="0">
                  <a:pos x="10" y="198"/>
                </a:cxn>
                <a:cxn ang="0">
                  <a:pos x="23" y="187"/>
                </a:cxn>
                <a:cxn ang="0">
                  <a:pos x="25" y="183"/>
                </a:cxn>
                <a:cxn ang="0">
                  <a:pos x="29" y="171"/>
                </a:cxn>
                <a:cxn ang="0">
                  <a:pos x="40" y="152"/>
                </a:cxn>
                <a:cxn ang="0">
                  <a:pos x="40" y="134"/>
                </a:cxn>
                <a:cxn ang="0">
                  <a:pos x="44" y="99"/>
                </a:cxn>
                <a:cxn ang="0">
                  <a:pos x="4" y="86"/>
                </a:cxn>
                <a:cxn ang="0">
                  <a:pos x="0" y="56"/>
                </a:cxn>
                <a:cxn ang="0">
                  <a:pos x="182" y="0"/>
                </a:cxn>
              </a:cxnLst>
              <a:rect l="0" t="0" r="r" b="b"/>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7" name="Freeform 231"/>
            <p:cNvSpPr>
              <a:spLocks/>
            </p:cNvSpPr>
            <p:nvPr/>
          </p:nvSpPr>
          <p:spPr bwMode="ltGray">
            <a:xfrm>
              <a:off x="4661666" y="5206301"/>
              <a:ext cx="285128" cy="481955"/>
            </a:xfrm>
            <a:custGeom>
              <a:avLst/>
              <a:gdLst/>
              <a:ahLst/>
              <a:cxnLst>
                <a:cxn ang="0">
                  <a:pos x="194" y="2"/>
                </a:cxn>
                <a:cxn ang="0">
                  <a:pos x="194" y="14"/>
                </a:cxn>
                <a:cxn ang="0">
                  <a:pos x="192" y="32"/>
                </a:cxn>
                <a:cxn ang="0">
                  <a:pos x="194" y="42"/>
                </a:cxn>
                <a:cxn ang="0">
                  <a:pos x="190" y="62"/>
                </a:cxn>
                <a:cxn ang="0">
                  <a:pos x="188" y="84"/>
                </a:cxn>
                <a:cxn ang="0">
                  <a:pos x="180" y="94"/>
                </a:cxn>
                <a:cxn ang="0">
                  <a:pos x="162" y="114"/>
                </a:cxn>
                <a:cxn ang="0">
                  <a:pos x="140" y="120"/>
                </a:cxn>
                <a:cxn ang="0">
                  <a:pos x="112" y="136"/>
                </a:cxn>
                <a:cxn ang="0">
                  <a:pos x="100" y="150"/>
                </a:cxn>
                <a:cxn ang="0">
                  <a:pos x="80" y="162"/>
                </a:cxn>
                <a:cxn ang="0">
                  <a:pos x="72" y="164"/>
                </a:cxn>
                <a:cxn ang="0">
                  <a:pos x="68" y="174"/>
                </a:cxn>
                <a:cxn ang="0">
                  <a:pos x="76" y="194"/>
                </a:cxn>
                <a:cxn ang="0">
                  <a:pos x="76" y="238"/>
                </a:cxn>
                <a:cxn ang="0">
                  <a:pos x="66" y="250"/>
                </a:cxn>
                <a:cxn ang="0">
                  <a:pos x="40" y="258"/>
                </a:cxn>
                <a:cxn ang="0">
                  <a:pos x="30" y="264"/>
                </a:cxn>
                <a:cxn ang="0">
                  <a:pos x="28" y="284"/>
                </a:cxn>
                <a:cxn ang="0">
                  <a:pos x="14" y="270"/>
                </a:cxn>
                <a:cxn ang="0">
                  <a:pos x="14" y="242"/>
                </a:cxn>
                <a:cxn ang="0">
                  <a:pos x="10" y="204"/>
                </a:cxn>
                <a:cxn ang="0">
                  <a:pos x="24" y="192"/>
                </a:cxn>
                <a:cxn ang="0">
                  <a:pos x="26" y="188"/>
                </a:cxn>
                <a:cxn ang="0">
                  <a:pos x="30" y="176"/>
                </a:cxn>
                <a:cxn ang="0">
                  <a:pos x="42" y="156"/>
                </a:cxn>
                <a:cxn ang="0">
                  <a:pos x="42" y="138"/>
                </a:cxn>
                <a:cxn ang="0">
                  <a:pos x="46" y="102"/>
                </a:cxn>
                <a:cxn ang="0">
                  <a:pos x="4" y="88"/>
                </a:cxn>
                <a:cxn ang="0">
                  <a:pos x="0" y="58"/>
                </a:cxn>
                <a:cxn ang="0">
                  <a:pos x="190" y="0"/>
                </a:cxn>
              </a:cxnLst>
              <a:rect l="0" t="0" r="r" b="b"/>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8" name="Freeform 232"/>
            <p:cNvSpPr>
              <a:spLocks/>
            </p:cNvSpPr>
            <p:nvPr/>
          </p:nvSpPr>
          <p:spPr bwMode="ltGray">
            <a:xfrm>
              <a:off x="4732586" y="5158846"/>
              <a:ext cx="65130" cy="228373"/>
            </a:xfrm>
            <a:custGeom>
              <a:avLst/>
              <a:gdLst/>
              <a:ahLst/>
              <a:cxnLst>
                <a:cxn ang="0">
                  <a:pos x="0" y="72"/>
                </a:cxn>
                <a:cxn ang="0">
                  <a:pos x="15" y="89"/>
                </a:cxn>
                <a:cxn ang="0">
                  <a:pos x="24" y="85"/>
                </a:cxn>
                <a:cxn ang="0">
                  <a:pos x="24" y="94"/>
                </a:cxn>
                <a:cxn ang="0">
                  <a:pos x="22" y="98"/>
                </a:cxn>
                <a:cxn ang="0">
                  <a:pos x="20" y="104"/>
                </a:cxn>
                <a:cxn ang="0">
                  <a:pos x="20" y="108"/>
                </a:cxn>
                <a:cxn ang="0">
                  <a:pos x="20" y="119"/>
                </a:cxn>
                <a:cxn ang="0">
                  <a:pos x="24" y="121"/>
                </a:cxn>
                <a:cxn ang="0">
                  <a:pos x="29" y="132"/>
                </a:cxn>
                <a:cxn ang="0">
                  <a:pos x="36" y="134"/>
                </a:cxn>
                <a:cxn ang="0">
                  <a:pos x="34" y="125"/>
                </a:cxn>
                <a:cxn ang="0">
                  <a:pos x="39" y="119"/>
                </a:cxn>
                <a:cxn ang="0">
                  <a:pos x="41" y="111"/>
                </a:cxn>
                <a:cxn ang="0">
                  <a:pos x="39" y="104"/>
                </a:cxn>
                <a:cxn ang="0">
                  <a:pos x="44" y="92"/>
                </a:cxn>
                <a:cxn ang="0">
                  <a:pos x="42" y="89"/>
                </a:cxn>
                <a:cxn ang="0">
                  <a:pos x="36" y="77"/>
                </a:cxn>
                <a:cxn ang="0">
                  <a:pos x="32" y="66"/>
                </a:cxn>
                <a:cxn ang="0">
                  <a:pos x="25" y="62"/>
                </a:cxn>
                <a:cxn ang="0">
                  <a:pos x="27" y="57"/>
                </a:cxn>
                <a:cxn ang="0">
                  <a:pos x="36" y="47"/>
                </a:cxn>
                <a:cxn ang="0">
                  <a:pos x="41" y="36"/>
                </a:cxn>
                <a:cxn ang="0">
                  <a:pos x="30" y="0"/>
                </a:cxn>
                <a:cxn ang="0">
                  <a:pos x="3" y="0"/>
                </a:cxn>
                <a:cxn ang="0">
                  <a:pos x="0" y="72"/>
                </a:cxn>
              </a:cxnLst>
              <a:rect l="0" t="0" r="r" b="b"/>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39" name="Freeform 233"/>
            <p:cNvSpPr>
              <a:spLocks/>
            </p:cNvSpPr>
            <p:nvPr/>
          </p:nvSpPr>
          <p:spPr bwMode="ltGray">
            <a:xfrm>
              <a:off x="4729691" y="5157363"/>
              <a:ext cx="78157" cy="243202"/>
            </a:xfrm>
            <a:custGeom>
              <a:avLst/>
              <a:gdLst/>
              <a:ahLst/>
              <a:cxnLst>
                <a:cxn ang="0">
                  <a:pos x="0" y="76"/>
                </a:cxn>
                <a:cxn ang="0">
                  <a:pos x="18" y="94"/>
                </a:cxn>
                <a:cxn ang="0">
                  <a:pos x="28" y="90"/>
                </a:cxn>
                <a:cxn ang="0">
                  <a:pos x="28" y="100"/>
                </a:cxn>
                <a:cxn ang="0">
                  <a:pos x="26" y="104"/>
                </a:cxn>
                <a:cxn ang="0">
                  <a:pos x="24" y="110"/>
                </a:cxn>
                <a:cxn ang="0">
                  <a:pos x="24" y="114"/>
                </a:cxn>
                <a:cxn ang="0">
                  <a:pos x="24" y="126"/>
                </a:cxn>
                <a:cxn ang="0">
                  <a:pos x="28" y="128"/>
                </a:cxn>
                <a:cxn ang="0">
                  <a:pos x="34" y="140"/>
                </a:cxn>
                <a:cxn ang="0">
                  <a:pos x="42" y="142"/>
                </a:cxn>
                <a:cxn ang="0">
                  <a:pos x="40" y="132"/>
                </a:cxn>
                <a:cxn ang="0">
                  <a:pos x="46" y="126"/>
                </a:cxn>
                <a:cxn ang="0">
                  <a:pos x="48" y="118"/>
                </a:cxn>
                <a:cxn ang="0">
                  <a:pos x="46" y="110"/>
                </a:cxn>
                <a:cxn ang="0">
                  <a:pos x="52" y="98"/>
                </a:cxn>
                <a:cxn ang="0">
                  <a:pos x="50" y="94"/>
                </a:cxn>
                <a:cxn ang="0">
                  <a:pos x="42" y="82"/>
                </a:cxn>
                <a:cxn ang="0">
                  <a:pos x="38" y="70"/>
                </a:cxn>
                <a:cxn ang="0">
                  <a:pos x="30" y="66"/>
                </a:cxn>
                <a:cxn ang="0">
                  <a:pos x="32" y="60"/>
                </a:cxn>
                <a:cxn ang="0">
                  <a:pos x="42" y="50"/>
                </a:cxn>
                <a:cxn ang="0">
                  <a:pos x="48" y="38"/>
                </a:cxn>
                <a:cxn ang="0">
                  <a:pos x="36" y="0"/>
                </a:cxn>
                <a:cxn ang="0">
                  <a:pos x="4" y="0"/>
                </a:cxn>
                <a:cxn ang="0">
                  <a:pos x="0" y="76"/>
                </a:cxn>
              </a:cxnLst>
              <a:rect l="0" t="0" r="r" b="b"/>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0" name="Freeform 234"/>
            <p:cNvSpPr>
              <a:spLocks/>
            </p:cNvSpPr>
            <p:nvPr/>
          </p:nvSpPr>
          <p:spPr bwMode="ltGray">
            <a:xfrm>
              <a:off x="4969951" y="4516734"/>
              <a:ext cx="277891" cy="394461"/>
            </a:xfrm>
            <a:custGeom>
              <a:avLst/>
              <a:gdLst/>
              <a:ahLst/>
              <a:cxnLst>
                <a:cxn ang="0">
                  <a:pos x="48" y="0"/>
                </a:cxn>
                <a:cxn ang="0">
                  <a:pos x="56" y="4"/>
                </a:cxn>
                <a:cxn ang="0">
                  <a:pos x="60" y="12"/>
                </a:cxn>
                <a:cxn ang="0">
                  <a:pos x="63" y="17"/>
                </a:cxn>
                <a:cxn ang="0">
                  <a:pos x="69" y="23"/>
                </a:cxn>
                <a:cxn ang="0">
                  <a:pos x="83" y="23"/>
                </a:cxn>
                <a:cxn ang="0">
                  <a:pos x="94" y="17"/>
                </a:cxn>
                <a:cxn ang="0">
                  <a:pos x="104" y="21"/>
                </a:cxn>
                <a:cxn ang="0">
                  <a:pos x="113" y="17"/>
                </a:cxn>
                <a:cxn ang="0">
                  <a:pos x="119" y="12"/>
                </a:cxn>
                <a:cxn ang="0">
                  <a:pos x="125" y="14"/>
                </a:cxn>
                <a:cxn ang="0">
                  <a:pos x="129" y="14"/>
                </a:cxn>
                <a:cxn ang="0">
                  <a:pos x="138" y="10"/>
                </a:cxn>
                <a:cxn ang="0">
                  <a:pos x="152" y="12"/>
                </a:cxn>
                <a:cxn ang="0">
                  <a:pos x="161" y="8"/>
                </a:cxn>
                <a:cxn ang="0">
                  <a:pos x="173" y="6"/>
                </a:cxn>
                <a:cxn ang="0">
                  <a:pos x="175" y="0"/>
                </a:cxn>
                <a:cxn ang="0">
                  <a:pos x="184" y="0"/>
                </a:cxn>
                <a:cxn ang="0">
                  <a:pos x="192" y="4"/>
                </a:cxn>
                <a:cxn ang="0">
                  <a:pos x="188" y="8"/>
                </a:cxn>
                <a:cxn ang="0">
                  <a:pos x="188" y="15"/>
                </a:cxn>
                <a:cxn ang="0">
                  <a:pos x="186" y="25"/>
                </a:cxn>
                <a:cxn ang="0">
                  <a:pos x="182" y="41"/>
                </a:cxn>
                <a:cxn ang="0">
                  <a:pos x="177" y="50"/>
                </a:cxn>
                <a:cxn ang="0">
                  <a:pos x="169" y="60"/>
                </a:cxn>
                <a:cxn ang="0">
                  <a:pos x="167" y="68"/>
                </a:cxn>
                <a:cxn ang="0">
                  <a:pos x="161" y="73"/>
                </a:cxn>
                <a:cxn ang="0">
                  <a:pos x="159" y="81"/>
                </a:cxn>
                <a:cxn ang="0">
                  <a:pos x="154" y="89"/>
                </a:cxn>
                <a:cxn ang="0">
                  <a:pos x="148" y="108"/>
                </a:cxn>
                <a:cxn ang="0">
                  <a:pos x="138" y="120"/>
                </a:cxn>
                <a:cxn ang="0">
                  <a:pos x="132" y="124"/>
                </a:cxn>
                <a:cxn ang="0">
                  <a:pos x="131" y="130"/>
                </a:cxn>
                <a:cxn ang="0">
                  <a:pos x="123" y="141"/>
                </a:cxn>
                <a:cxn ang="0">
                  <a:pos x="106" y="157"/>
                </a:cxn>
                <a:cxn ang="0">
                  <a:pos x="98" y="164"/>
                </a:cxn>
                <a:cxn ang="0">
                  <a:pos x="88" y="172"/>
                </a:cxn>
                <a:cxn ang="0">
                  <a:pos x="83" y="172"/>
                </a:cxn>
                <a:cxn ang="0">
                  <a:pos x="75" y="180"/>
                </a:cxn>
                <a:cxn ang="0">
                  <a:pos x="69" y="182"/>
                </a:cxn>
                <a:cxn ang="0">
                  <a:pos x="60" y="191"/>
                </a:cxn>
                <a:cxn ang="0">
                  <a:pos x="44" y="203"/>
                </a:cxn>
                <a:cxn ang="0">
                  <a:pos x="33" y="215"/>
                </a:cxn>
                <a:cxn ang="0">
                  <a:pos x="23" y="224"/>
                </a:cxn>
                <a:cxn ang="0">
                  <a:pos x="17" y="232"/>
                </a:cxn>
                <a:cxn ang="0">
                  <a:pos x="2" y="230"/>
                </a:cxn>
                <a:cxn ang="0">
                  <a:pos x="0" y="159"/>
                </a:cxn>
                <a:cxn ang="0">
                  <a:pos x="33" y="10"/>
                </a:cxn>
                <a:cxn ang="0">
                  <a:pos x="48" y="0"/>
                </a:cxn>
              </a:cxnLst>
              <a:rect l="0" t="0" r="r" b="b"/>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1" name="Freeform 235"/>
            <p:cNvSpPr>
              <a:spLocks/>
            </p:cNvSpPr>
            <p:nvPr/>
          </p:nvSpPr>
          <p:spPr bwMode="ltGray">
            <a:xfrm>
              <a:off x="4968503" y="4513768"/>
              <a:ext cx="289470" cy="409291"/>
            </a:xfrm>
            <a:custGeom>
              <a:avLst/>
              <a:gdLst/>
              <a:ahLst/>
              <a:cxnLst>
                <a:cxn ang="0">
                  <a:pos x="50" y="0"/>
                </a:cxn>
                <a:cxn ang="0">
                  <a:pos x="58" y="4"/>
                </a:cxn>
                <a:cxn ang="0">
                  <a:pos x="62" y="12"/>
                </a:cxn>
                <a:cxn ang="0">
                  <a:pos x="66" y="18"/>
                </a:cxn>
                <a:cxn ang="0">
                  <a:pos x="72" y="24"/>
                </a:cxn>
                <a:cxn ang="0">
                  <a:pos x="86" y="24"/>
                </a:cxn>
                <a:cxn ang="0">
                  <a:pos x="98" y="18"/>
                </a:cxn>
                <a:cxn ang="0">
                  <a:pos x="108" y="22"/>
                </a:cxn>
                <a:cxn ang="0">
                  <a:pos x="118" y="18"/>
                </a:cxn>
                <a:cxn ang="0">
                  <a:pos x="124" y="12"/>
                </a:cxn>
                <a:cxn ang="0">
                  <a:pos x="130" y="14"/>
                </a:cxn>
                <a:cxn ang="0">
                  <a:pos x="134" y="14"/>
                </a:cxn>
                <a:cxn ang="0">
                  <a:pos x="144" y="10"/>
                </a:cxn>
                <a:cxn ang="0">
                  <a:pos x="158" y="12"/>
                </a:cxn>
                <a:cxn ang="0">
                  <a:pos x="168" y="8"/>
                </a:cxn>
                <a:cxn ang="0">
                  <a:pos x="180" y="6"/>
                </a:cxn>
                <a:cxn ang="0">
                  <a:pos x="182" y="0"/>
                </a:cxn>
                <a:cxn ang="0">
                  <a:pos x="192" y="0"/>
                </a:cxn>
                <a:cxn ang="0">
                  <a:pos x="200" y="4"/>
                </a:cxn>
                <a:cxn ang="0">
                  <a:pos x="196" y="8"/>
                </a:cxn>
                <a:cxn ang="0">
                  <a:pos x="196" y="16"/>
                </a:cxn>
                <a:cxn ang="0">
                  <a:pos x="194" y="26"/>
                </a:cxn>
                <a:cxn ang="0">
                  <a:pos x="190" y="42"/>
                </a:cxn>
                <a:cxn ang="0">
                  <a:pos x="184" y="52"/>
                </a:cxn>
                <a:cxn ang="0">
                  <a:pos x="176" y="62"/>
                </a:cxn>
                <a:cxn ang="0">
                  <a:pos x="174" y="70"/>
                </a:cxn>
                <a:cxn ang="0">
                  <a:pos x="168" y="76"/>
                </a:cxn>
                <a:cxn ang="0">
                  <a:pos x="166" y="84"/>
                </a:cxn>
                <a:cxn ang="0">
                  <a:pos x="160" y="92"/>
                </a:cxn>
                <a:cxn ang="0">
                  <a:pos x="154" y="112"/>
                </a:cxn>
                <a:cxn ang="0">
                  <a:pos x="144" y="124"/>
                </a:cxn>
                <a:cxn ang="0">
                  <a:pos x="138" y="128"/>
                </a:cxn>
                <a:cxn ang="0">
                  <a:pos x="136" y="134"/>
                </a:cxn>
                <a:cxn ang="0">
                  <a:pos x="128" y="146"/>
                </a:cxn>
                <a:cxn ang="0">
                  <a:pos x="110" y="162"/>
                </a:cxn>
                <a:cxn ang="0">
                  <a:pos x="102" y="170"/>
                </a:cxn>
                <a:cxn ang="0">
                  <a:pos x="92" y="178"/>
                </a:cxn>
                <a:cxn ang="0">
                  <a:pos x="86" y="178"/>
                </a:cxn>
                <a:cxn ang="0">
                  <a:pos x="78" y="186"/>
                </a:cxn>
                <a:cxn ang="0">
                  <a:pos x="72" y="188"/>
                </a:cxn>
                <a:cxn ang="0">
                  <a:pos x="62" y="198"/>
                </a:cxn>
                <a:cxn ang="0">
                  <a:pos x="46" y="210"/>
                </a:cxn>
                <a:cxn ang="0">
                  <a:pos x="34" y="222"/>
                </a:cxn>
                <a:cxn ang="0">
                  <a:pos x="24" y="232"/>
                </a:cxn>
                <a:cxn ang="0">
                  <a:pos x="18" y="240"/>
                </a:cxn>
                <a:cxn ang="0">
                  <a:pos x="2" y="238"/>
                </a:cxn>
                <a:cxn ang="0">
                  <a:pos x="0" y="164"/>
                </a:cxn>
                <a:cxn ang="0">
                  <a:pos x="34" y="10"/>
                </a:cxn>
                <a:cxn ang="0">
                  <a:pos x="50" y="0"/>
                </a:cxn>
              </a:cxnLst>
              <a:rect l="0" t="0" r="r" b="b"/>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2" name="Freeform 236"/>
            <p:cNvSpPr>
              <a:spLocks/>
            </p:cNvSpPr>
            <p:nvPr/>
          </p:nvSpPr>
          <p:spPr bwMode="ltGray">
            <a:xfrm>
              <a:off x="4764427" y="4679857"/>
              <a:ext cx="238812" cy="344041"/>
            </a:xfrm>
            <a:custGeom>
              <a:avLst/>
              <a:gdLst/>
              <a:ahLst/>
              <a:cxnLst>
                <a:cxn ang="0">
                  <a:pos x="160" y="32"/>
                </a:cxn>
                <a:cxn ang="0">
                  <a:pos x="166" y="40"/>
                </a:cxn>
                <a:cxn ang="0">
                  <a:pos x="152" y="70"/>
                </a:cxn>
                <a:cxn ang="0">
                  <a:pos x="148" y="132"/>
                </a:cxn>
                <a:cxn ang="0">
                  <a:pos x="160" y="142"/>
                </a:cxn>
                <a:cxn ang="0">
                  <a:pos x="154" y="152"/>
                </a:cxn>
                <a:cxn ang="0">
                  <a:pos x="148" y="158"/>
                </a:cxn>
                <a:cxn ang="0">
                  <a:pos x="142" y="158"/>
                </a:cxn>
                <a:cxn ang="0">
                  <a:pos x="140" y="162"/>
                </a:cxn>
                <a:cxn ang="0">
                  <a:pos x="134" y="162"/>
                </a:cxn>
                <a:cxn ang="0">
                  <a:pos x="128" y="176"/>
                </a:cxn>
                <a:cxn ang="0">
                  <a:pos x="120" y="190"/>
                </a:cxn>
                <a:cxn ang="0">
                  <a:pos x="118" y="194"/>
                </a:cxn>
                <a:cxn ang="0">
                  <a:pos x="114" y="200"/>
                </a:cxn>
                <a:cxn ang="0">
                  <a:pos x="86" y="202"/>
                </a:cxn>
                <a:cxn ang="0">
                  <a:pos x="0" y="128"/>
                </a:cxn>
                <a:cxn ang="0">
                  <a:pos x="4" y="38"/>
                </a:cxn>
                <a:cxn ang="0">
                  <a:pos x="46" y="0"/>
                </a:cxn>
                <a:cxn ang="0">
                  <a:pos x="160" y="32"/>
                </a:cxn>
              </a:cxnLst>
              <a:rect l="0" t="0" r="r" b="b"/>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3" name="Freeform 237"/>
            <p:cNvSpPr>
              <a:spLocks/>
            </p:cNvSpPr>
            <p:nvPr/>
          </p:nvSpPr>
          <p:spPr bwMode="ltGray">
            <a:xfrm>
              <a:off x="4629824" y="4863742"/>
              <a:ext cx="314075" cy="379632"/>
            </a:xfrm>
            <a:custGeom>
              <a:avLst/>
              <a:gdLst/>
              <a:ahLst/>
              <a:cxnLst>
                <a:cxn ang="0">
                  <a:pos x="98" y="16"/>
                </a:cxn>
                <a:cxn ang="0">
                  <a:pos x="108" y="20"/>
                </a:cxn>
                <a:cxn ang="0">
                  <a:pos x="118" y="22"/>
                </a:cxn>
                <a:cxn ang="0">
                  <a:pos x="176" y="64"/>
                </a:cxn>
                <a:cxn ang="0">
                  <a:pos x="174" y="72"/>
                </a:cxn>
                <a:cxn ang="0">
                  <a:pos x="206" y="92"/>
                </a:cxn>
                <a:cxn ang="0">
                  <a:pos x="202" y="98"/>
                </a:cxn>
                <a:cxn ang="0">
                  <a:pos x="202" y="104"/>
                </a:cxn>
                <a:cxn ang="0">
                  <a:pos x="196" y="108"/>
                </a:cxn>
                <a:cxn ang="0">
                  <a:pos x="192" y="118"/>
                </a:cxn>
                <a:cxn ang="0">
                  <a:pos x="196" y="128"/>
                </a:cxn>
                <a:cxn ang="0">
                  <a:pos x="198" y="130"/>
                </a:cxn>
                <a:cxn ang="0">
                  <a:pos x="206" y="136"/>
                </a:cxn>
                <a:cxn ang="0">
                  <a:pos x="202" y="140"/>
                </a:cxn>
                <a:cxn ang="0">
                  <a:pos x="198" y="154"/>
                </a:cxn>
                <a:cxn ang="0">
                  <a:pos x="202" y="162"/>
                </a:cxn>
                <a:cxn ang="0">
                  <a:pos x="204" y="170"/>
                </a:cxn>
                <a:cxn ang="0">
                  <a:pos x="204" y="174"/>
                </a:cxn>
                <a:cxn ang="0">
                  <a:pos x="204" y="182"/>
                </a:cxn>
                <a:cxn ang="0">
                  <a:pos x="210" y="192"/>
                </a:cxn>
                <a:cxn ang="0">
                  <a:pos x="216" y="204"/>
                </a:cxn>
                <a:cxn ang="0">
                  <a:pos x="208" y="208"/>
                </a:cxn>
                <a:cxn ang="0">
                  <a:pos x="204" y="212"/>
                </a:cxn>
                <a:cxn ang="0">
                  <a:pos x="194" y="216"/>
                </a:cxn>
                <a:cxn ang="0">
                  <a:pos x="186" y="218"/>
                </a:cxn>
                <a:cxn ang="0">
                  <a:pos x="182" y="220"/>
                </a:cxn>
                <a:cxn ang="0">
                  <a:pos x="170" y="218"/>
                </a:cxn>
                <a:cxn ang="0">
                  <a:pos x="166" y="224"/>
                </a:cxn>
                <a:cxn ang="0">
                  <a:pos x="136" y="222"/>
                </a:cxn>
                <a:cxn ang="0">
                  <a:pos x="132" y="218"/>
                </a:cxn>
                <a:cxn ang="0">
                  <a:pos x="120" y="218"/>
                </a:cxn>
                <a:cxn ang="0">
                  <a:pos x="108" y="216"/>
                </a:cxn>
                <a:cxn ang="0">
                  <a:pos x="106" y="190"/>
                </a:cxn>
                <a:cxn ang="0">
                  <a:pos x="102" y="184"/>
                </a:cxn>
                <a:cxn ang="0">
                  <a:pos x="84" y="176"/>
                </a:cxn>
                <a:cxn ang="0">
                  <a:pos x="44" y="176"/>
                </a:cxn>
                <a:cxn ang="0">
                  <a:pos x="0" y="42"/>
                </a:cxn>
                <a:cxn ang="0">
                  <a:pos x="70" y="0"/>
                </a:cxn>
                <a:cxn ang="0">
                  <a:pos x="98" y="16"/>
                </a:cxn>
              </a:cxnLst>
              <a:rect l="0" t="0" r="r" b="b"/>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4" name="Freeform 238"/>
            <p:cNvSpPr>
              <a:spLocks/>
            </p:cNvSpPr>
            <p:nvPr/>
          </p:nvSpPr>
          <p:spPr bwMode="ltGray">
            <a:xfrm>
              <a:off x="4644297" y="4914161"/>
              <a:ext cx="56447" cy="93426"/>
            </a:xfrm>
            <a:custGeom>
              <a:avLst/>
              <a:gdLst/>
              <a:ahLst/>
              <a:cxnLst>
                <a:cxn ang="0">
                  <a:pos x="38" y="10"/>
                </a:cxn>
                <a:cxn ang="0">
                  <a:pos x="38" y="18"/>
                </a:cxn>
                <a:cxn ang="0">
                  <a:pos x="38" y="30"/>
                </a:cxn>
                <a:cxn ang="0">
                  <a:pos x="36" y="34"/>
                </a:cxn>
                <a:cxn ang="0">
                  <a:pos x="32" y="40"/>
                </a:cxn>
                <a:cxn ang="0">
                  <a:pos x="32" y="44"/>
                </a:cxn>
                <a:cxn ang="0">
                  <a:pos x="22" y="50"/>
                </a:cxn>
                <a:cxn ang="0">
                  <a:pos x="12" y="54"/>
                </a:cxn>
                <a:cxn ang="0">
                  <a:pos x="0" y="2"/>
                </a:cxn>
                <a:cxn ang="0">
                  <a:pos x="34" y="0"/>
                </a:cxn>
                <a:cxn ang="0">
                  <a:pos x="38" y="10"/>
                </a:cxn>
              </a:cxnLst>
              <a:rect l="0" t="0" r="r" b="b"/>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5" name="Freeform 239"/>
            <p:cNvSpPr>
              <a:spLocks/>
            </p:cNvSpPr>
            <p:nvPr/>
          </p:nvSpPr>
          <p:spPr bwMode="ltGray">
            <a:xfrm>
              <a:off x="4652982" y="4885985"/>
              <a:ext cx="47762" cy="60800"/>
            </a:xfrm>
            <a:custGeom>
              <a:avLst/>
              <a:gdLst/>
              <a:ahLst/>
              <a:cxnLst>
                <a:cxn ang="0">
                  <a:pos x="28" y="0"/>
                </a:cxn>
                <a:cxn ang="0">
                  <a:pos x="32" y="16"/>
                </a:cxn>
                <a:cxn ang="0">
                  <a:pos x="32" y="26"/>
                </a:cxn>
                <a:cxn ang="0">
                  <a:pos x="32" y="34"/>
                </a:cxn>
                <a:cxn ang="0">
                  <a:pos x="28" y="26"/>
                </a:cxn>
                <a:cxn ang="0">
                  <a:pos x="26" y="20"/>
                </a:cxn>
                <a:cxn ang="0">
                  <a:pos x="18" y="22"/>
                </a:cxn>
                <a:cxn ang="0">
                  <a:pos x="18" y="26"/>
                </a:cxn>
                <a:cxn ang="0">
                  <a:pos x="14" y="30"/>
                </a:cxn>
                <a:cxn ang="0">
                  <a:pos x="10" y="28"/>
                </a:cxn>
                <a:cxn ang="0">
                  <a:pos x="0" y="18"/>
                </a:cxn>
                <a:cxn ang="0">
                  <a:pos x="6" y="2"/>
                </a:cxn>
                <a:cxn ang="0">
                  <a:pos x="28" y="0"/>
                </a:cxn>
              </a:cxnLst>
              <a:rect l="0" t="0" r="r" b="b"/>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6" name="Freeform 240"/>
            <p:cNvSpPr>
              <a:spLocks/>
            </p:cNvSpPr>
            <p:nvPr/>
          </p:nvSpPr>
          <p:spPr bwMode="ltGray">
            <a:xfrm>
              <a:off x="4664560" y="4712481"/>
              <a:ext cx="151972" cy="180918"/>
            </a:xfrm>
            <a:custGeom>
              <a:avLst/>
              <a:gdLst/>
              <a:ahLst/>
              <a:cxnLst>
                <a:cxn ang="0">
                  <a:pos x="82" y="6"/>
                </a:cxn>
                <a:cxn ang="0">
                  <a:pos x="104" y="32"/>
                </a:cxn>
                <a:cxn ang="0">
                  <a:pos x="104" y="37"/>
                </a:cxn>
                <a:cxn ang="0">
                  <a:pos x="104" y="46"/>
                </a:cxn>
                <a:cxn ang="0">
                  <a:pos x="102" y="56"/>
                </a:cxn>
                <a:cxn ang="0">
                  <a:pos x="102" y="60"/>
                </a:cxn>
                <a:cxn ang="0">
                  <a:pos x="91" y="69"/>
                </a:cxn>
                <a:cxn ang="0">
                  <a:pos x="89" y="73"/>
                </a:cxn>
                <a:cxn ang="0">
                  <a:pos x="89" y="78"/>
                </a:cxn>
                <a:cxn ang="0">
                  <a:pos x="84" y="80"/>
                </a:cxn>
                <a:cxn ang="0">
                  <a:pos x="80" y="91"/>
                </a:cxn>
                <a:cxn ang="0">
                  <a:pos x="80" y="102"/>
                </a:cxn>
                <a:cxn ang="0">
                  <a:pos x="24" y="100"/>
                </a:cxn>
                <a:cxn ang="0">
                  <a:pos x="17" y="106"/>
                </a:cxn>
                <a:cxn ang="0">
                  <a:pos x="7" y="102"/>
                </a:cxn>
                <a:cxn ang="0">
                  <a:pos x="0" y="106"/>
                </a:cxn>
                <a:cxn ang="0">
                  <a:pos x="26" y="0"/>
                </a:cxn>
                <a:cxn ang="0">
                  <a:pos x="82" y="6"/>
                </a:cxn>
              </a:cxnLst>
              <a:rect l="0" t="0" r="r" b="b"/>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7" name="Freeform 241"/>
            <p:cNvSpPr>
              <a:spLocks/>
            </p:cNvSpPr>
            <p:nvPr/>
          </p:nvSpPr>
          <p:spPr bwMode="ltGray">
            <a:xfrm>
              <a:off x="4661666" y="4710999"/>
              <a:ext cx="163551" cy="195748"/>
            </a:xfrm>
            <a:custGeom>
              <a:avLst/>
              <a:gdLst/>
              <a:ahLst/>
              <a:cxnLst>
                <a:cxn ang="0">
                  <a:pos x="88" y="6"/>
                </a:cxn>
                <a:cxn ang="0">
                  <a:pos x="112" y="34"/>
                </a:cxn>
                <a:cxn ang="0">
                  <a:pos x="112" y="40"/>
                </a:cxn>
                <a:cxn ang="0">
                  <a:pos x="112" y="50"/>
                </a:cxn>
                <a:cxn ang="0">
                  <a:pos x="110" y="60"/>
                </a:cxn>
                <a:cxn ang="0">
                  <a:pos x="110" y="64"/>
                </a:cxn>
                <a:cxn ang="0">
                  <a:pos x="98" y="74"/>
                </a:cxn>
                <a:cxn ang="0">
                  <a:pos x="96" y="78"/>
                </a:cxn>
                <a:cxn ang="0">
                  <a:pos x="96" y="84"/>
                </a:cxn>
                <a:cxn ang="0">
                  <a:pos x="90" y="86"/>
                </a:cxn>
                <a:cxn ang="0">
                  <a:pos x="86" y="98"/>
                </a:cxn>
                <a:cxn ang="0">
                  <a:pos x="86" y="110"/>
                </a:cxn>
                <a:cxn ang="0">
                  <a:pos x="26" y="108"/>
                </a:cxn>
                <a:cxn ang="0">
                  <a:pos x="18" y="114"/>
                </a:cxn>
                <a:cxn ang="0">
                  <a:pos x="8" y="110"/>
                </a:cxn>
                <a:cxn ang="0">
                  <a:pos x="0" y="114"/>
                </a:cxn>
                <a:cxn ang="0">
                  <a:pos x="28" y="0"/>
                </a:cxn>
                <a:cxn ang="0">
                  <a:pos x="88" y="6"/>
                </a:cxn>
              </a:cxnLst>
              <a:rect l="0" t="0" r="r" b="b"/>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8" name="Freeform 242"/>
            <p:cNvSpPr>
              <a:spLocks/>
            </p:cNvSpPr>
            <p:nvPr/>
          </p:nvSpPr>
          <p:spPr bwMode="ltGray">
            <a:xfrm>
              <a:off x="4202857" y="4670959"/>
              <a:ext cx="516703" cy="606522"/>
            </a:xfrm>
            <a:custGeom>
              <a:avLst/>
              <a:gdLst/>
              <a:ahLst/>
              <a:cxnLst>
                <a:cxn ang="0">
                  <a:pos x="2" y="201"/>
                </a:cxn>
                <a:cxn ang="0">
                  <a:pos x="2" y="190"/>
                </a:cxn>
                <a:cxn ang="0">
                  <a:pos x="0" y="174"/>
                </a:cxn>
                <a:cxn ang="0">
                  <a:pos x="12" y="160"/>
                </a:cxn>
                <a:cxn ang="0">
                  <a:pos x="143" y="0"/>
                </a:cxn>
                <a:cxn ang="0">
                  <a:pos x="280" y="0"/>
                </a:cxn>
                <a:cxn ang="0">
                  <a:pos x="333" y="22"/>
                </a:cxn>
                <a:cxn ang="0">
                  <a:pos x="346" y="45"/>
                </a:cxn>
                <a:cxn ang="0">
                  <a:pos x="352" y="49"/>
                </a:cxn>
                <a:cxn ang="0">
                  <a:pos x="352" y="63"/>
                </a:cxn>
                <a:cxn ang="0">
                  <a:pos x="358" y="68"/>
                </a:cxn>
                <a:cxn ang="0">
                  <a:pos x="348" y="80"/>
                </a:cxn>
                <a:cxn ang="0">
                  <a:pos x="329" y="98"/>
                </a:cxn>
                <a:cxn ang="0">
                  <a:pos x="321" y="117"/>
                </a:cxn>
                <a:cxn ang="0">
                  <a:pos x="317" y="123"/>
                </a:cxn>
                <a:cxn ang="0">
                  <a:pos x="317" y="131"/>
                </a:cxn>
                <a:cxn ang="0">
                  <a:pos x="313" y="135"/>
                </a:cxn>
                <a:cxn ang="0">
                  <a:pos x="313" y="147"/>
                </a:cxn>
                <a:cxn ang="0">
                  <a:pos x="309" y="149"/>
                </a:cxn>
                <a:cxn ang="0">
                  <a:pos x="309" y="155"/>
                </a:cxn>
                <a:cxn ang="0">
                  <a:pos x="315" y="162"/>
                </a:cxn>
                <a:cxn ang="0">
                  <a:pos x="315" y="172"/>
                </a:cxn>
                <a:cxn ang="0">
                  <a:pos x="313" y="188"/>
                </a:cxn>
                <a:cxn ang="0">
                  <a:pos x="319" y="194"/>
                </a:cxn>
                <a:cxn ang="0">
                  <a:pos x="319" y="205"/>
                </a:cxn>
                <a:cxn ang="0">
                  <a:pos x="321" y="209"/>
                </a:cxn>
                <a:cxn ang="0">
                  <a:pos x="317" y="219"/>
                </a:cxn>
                <a:cxn ang="0">
                  <a:pos x="325" y="225"/>
                </a:cxn>
                <a:cxn ang="0">
                  <a:pos x="333" y="233"/>
                </a:cxn>
                <a:cxn ang="0">
                  <a:pos x="333" y="239"/>
                </a:cxn>
                <a:cxn ang="0">
                  <a:pos x="335" y="246"/>
                </a:cxn>
                <a:cxn ang="0">
                  <a:pos x="333" y="262"/>
                </a:cxn>
                <a:cxn ang="0">
                  <a:pos x="315" y="356"/>
                </a:cxn>
                <a:cxn ang="0">
                  <a:pos x="188" y="303"/>
                </a:cxn>
                <a:cxn ang="0">
                  <a:pos x="2" y="201"/>
                </a:cxn>
              </a:cxnLst>
              <a:rect l="0" t="0" r="r" b="b"/>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49" name="Freeform 243"/>
            <p:cNvSpPr>
              <a:spLocks/>
            </p:cNvSpPr>
            <p:nvPr/>
          </p:nvSpPr>
          <p:spPr bwMode="ltGray">
            <a:xfrm>
              <a:off x="4201409" y="4669477"/>
              <a:ext cx="526834" cy="618385"/>
            </a:xfrm>
            <a:custGeom>
              <a:avLst/>
              <a:gdLst/>
              <a:ahLst/>
              <a:cxnLst>
                <a:cxn ang="0">
                  <a:pos x="2" y="206"/>
                </a:cxn>
                <a:cxn ang="0">
                  <a:pos x="2" y="194"/>
                </a:cxn>
                <a:cxn ang="0">
                  <a:pos x="0" y="178"/>
                </a:cxn>
                <a:cxn ang="0">
                  <a:pos x="12" y="164"/>
                </a:cxn>
                <a:cxn ang="0">
                  <a:pos x="146" y="0"/>
                </a:cxn>
                <a:cxn ang="0">
                  <a:pos x="286" y="0"/>
                </a:cxn>
                <a:cxn ang="0">
                  <a:pos x="340" y="22"/>
                </a:cxn>
                <a:cxn ang="0">
                  <a:pos x="354" y="46"/>
                </a:cxn>
                <a:cxn ang="0">
                  <a:pos x="360" y="50"/>
                </a:cxn>
                <a:cxn ang="0">
                  <a:pos x="360" y="64"/>
                </a:cxn>
                <a:cxn ang="0">
                  <a:pos x="366" y="70"/>
                </a:cxn>
                <a:cxn ang="0">
                  <a:pos x="356" y="82"/>
                </a:cxn>
                <a:cxn ang="0">
                  <a:pos x="336" y="100"/>
                </a:cxn>
                <a:cxn ang="0">
                  <a:pos x="328" y="120"/>
                </a:cxn>
                <a:cxn ang="0">
                  <a:pos x="324" y="126"/>
                </a:cxn>
                <a:cxn ang="0">
                  <a:pos x="324" y="134"/>
                </a:cxn>
                <a:cxn ang="0">
                  <a:pos x="320" y="138"/>
                </a:cxn>
                <a:cxn ang="0">
                  <a:pos x="320" y="150"/>
                </a:cxn>
                <a:cxn ang="0">
                  <a:pos x="316" y="152"/>
                </a:cxn>
                <a:cxn ang="0">
                  <a:pos x="316" y="158"/>
                </a:cxn>
                <a:cxn ang="0">
                  <a:pos x="322" y="166"/>
                </a:cxn>
                <a:cxn ang="0">
                  <a:pos x="322" y="176"/>
                </a:cxn>
                <a:cxn ang="0">
                  <a:pos x="320" y="192"/>
                </a:cxn>
                <a:cxn ang="0">
                  <a:pos x="326" y="190"/>
                </a:cxn>
                <a:cxn ang="0">
                  <a:pos x="326" y="210"/>
                </a:cxn>
                <a:cxn ang="0">
                  <a:pos x="328" y="214"/>
                </a:cxn>
                <a:cxn ang="0">
                  <a:pos x="324" y="224"/>
                </a:cxn>
                <a:cxn ang="0">
                  <a:pos x="332" y="230"/>
                </a:cxn>
                <a:cxn ang="0">
                  <a:pos x="340" y="238"/>
                </a:cxn>
                <a:cxn ang="0">
                  <a:pos x="340" y="244"/>
                </a:cxn>
                <a:cxn ang="0">
                  <a:pos x="342" y="252"/>
                </a:cxn>
                <a:cxn ang="0">
                  <a:pos x="340" y="268"/>
                </a:cxn>
                <a:cxn ang="0">
                  <a:pos x="322" y="364"/>
                </a:cxn>
                <a:cxn ang="0">
                  <a:pos x="192" y="310"/>
                </a:cxn>
                <a:cxn ang="0">
                  <a:pos x="2" y="206"/>
                </a:cxn>
              </a:cxnLst>
              <a:rect l="0" t="0" r="r" b="b"/>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0" name="Freeform 244"/>
            <p:cNvSpPr>
              <a:spLocks/>
            </p:cNvSpPr>
            <p:nvPr/>
          </p:nvSpPr>
          <p:spPr bwMode="ltGray">
            <a:xfrm>
              <a:off x="4432985" y="5108426"/>
              <a:ext cx="318417" cy="289173"/>
            </a:xfrm>
            <a:custGeom>
              <a:avLst/>
              <a:gdLst/>
              <a:ahLst/>
              <a:cxnLst>
                <a:cxn ang="0">
                  <a:pos x="108" y="55"/>
                </a:cxn>
                <a:cxn ang="0">
                  <a:pos x="112" y="59"/>
                </a:cxn>
                <a:cxn ang="0">
                  <a:pos x="112" y="69"/>
                </a:cxn>
                <a:cxn ang="0">
                  <a:pos x="124" y="71"/>
                </a:cxn>
                <a:cxn ang="0">
                  <a:pos x="129" y="78"/>
                </a:cxn>
                <a:cxn ang="0">
                  <a:pos x="133" y="82"/>
                </a:cxn>
                <a:cxn ang="0">
                  <a:pos x="139" y="90"/>
                </a:cxn>
                <a:cxn ang="0">
                  <a:pos x="145" y="90"/>
                </a:cxn>
                <a:cxn ang="0">
                  <a:pos x="151" y="92"/>
                </a:cxn>
                <a:cxn ang="0">
                  <a:pos x="152" y="73"/>
                </a:cxn>
                <a:cxn ang="0">
                  <a:pos x="139" y="71"/>
                </a:cxn>
                <a:cxn ang="0">
                  <a:pos x="131" y="61"/>
                </a:cxn>
                <a:cxn ang="0">
                  <a:pos x="131" y="48"/>
                </a:cxn>
                <a:cxn ang="0">
                  <a:pos x="135" y="48"/>
                </a:cxn>
                <a:cxn ang="0">
                  <a:pos x="137" y="40"/>
                </a:cxn>
                <a:cxn ang="0">
                  <a:pos x="137" y="29"/>
                </a:cxn>
                <a:cxn ang="0">
                  <a:pos x="135" y="25"/>
                </a:cxn>
                <a:cxn ang="0">
                  <a:pos x="141" y="15"/>
                </a:cxn>
                <a:cxn ang="0">
                  <a:pos x="141" y="4"/>
                </a:cxn>
                <a:cxn ang="0">
                  <a:pos x="170" y="2"/>
                </a:cxn>
                <a:cxn ang="0">
                  <a:pos x="174" y="0"/>
                </a:cxn>
                <a:cxn ang="0">
                  <a:pos x="179" y="6"/>
                </a:cxn>
                <a:cxn ang="0">
                  <a:pos x="195" y="19"/>
                </a:cxn>
                <a:cxn ang="0">
                  <a:pos x="214" y="31"/>
                </a:cxn>
                <a:cxn ang="0">
                  <a:pos x="220" y="42"/>
                </a:cxn>
                <a:cxn ang="0">
                  <a:pos x="218" y="48"/>
                </a:cxn>
                <a:cxn ang="0">
                  <a:pos x="214" y="52"/>
                </a:cxn>
                <a:cxn ang="0">
                  <a:pos x="216" y="61"/>
                </a:cxn>
                <a:cxn ang="0">
                  <a:pos x="212" y="65"/>
                </a:cxn>
                <a:cxn ang="0">
                  <a:pos x="208" y="73"/>
                </a:cxn>
                <a:cxn ang="0">
                  <a:pos x="212" y="80"/>
                </a:cxn>
                <a:cxn ang="0">
                  <a:pos x="206" y="84"/>
                </a:cxn>
                <a:cxn ang="0">
                  <a:pos x="203" y="88"/>
                </a:cxn>
                <a:cxn ang="0">
                  <a:pos x="203" y="97"/>
                </a:cxn>
                <a:cxn ang="0">
                  <a:pos x="203" y="105"/>
                </a:cxn>
                <a:cxn ang="0">
                  <a:pos x="158" y="118"/>
                </a:cxn>
                <a:cxn ang="0">
                  <a:pos x="158" y="134"/>
                </a:cxn>
                <a:cxn ang="0">
                  <a:pos x="149" y="134"/>
                </a:cxn>
                <a:cxn ang="0">
                  <a:pos x="141" y="132"/>
                </a:cxn>
                <a:cxn ang="0">
                  <a:pos x="131" y="134"/>
                </a:cxn>
                <a:cxn ang="0">
                  <a:pos x="125" y="141"/>
                </a:cxn>
                <a:cxn ang="0">
                  <a:pos x="125" y="145"/>
                </a:cxn>
                <a:cxn ang="0">
                  <a:pos x="120" y="151"/>
                </a:cxn>
                <a:cxn ang="0">
                  <a:pos x="106" y="160"/>
                </a:cxn>
                <a:cxn ang="0">
                  <a:pos x="93" y="170"/>
                </a:cxn>
                <a:cxn ang="0">
                  <a:pos x="75" y="164"/>
                </a:cxn>
                <a:cxn ang="0">
                  <a:pos x="56" y="159"/>
                </a:cxn>
                <a:cxn ang="0">
                  <a:pos x="29" y="164"/>
                </a:cxn>
                <a:cxn ang="0">
                  <a:pos x="0" y="132"/>
                </a:cxn>
                <a:cxn ang="0">
                  <a:pos x="10" y="69"/>
                </a:cxn>
                <a:cxn ang="0">
                  <a:pos x="52" y="38"/>
                </a:cxn>
                <a:cxn ang="0">
                  <a:pos x="58" y="38"/>
                </a:cxn>
                <a:cxn ang="0">
                  <a:pos x="62" y="46"/>
                </a:cxn>
                <a:cxn ang="0">
                  <a:pos x="64" y="52"/>
                </a:cxn>
                <a:cxn ang="0">
                  <a:pos x="68" y="48"/>
                </a:cxn>
                <a:cxn ang="0">
                  <a:pos x="79" y="48"/>
                </a:cxn>
                <a:cxn ang="0">
                  <a:pos x="81" y="57"/>
                </a:cxn>
                <a:cxn ang="0">
                  <a:pos x="91" y="59"/>
                </a:cxn>
                <a:cxn ang="0">
                  <a:pos x="102" y="61"/>
                </a:cxn>
                <a:cxn ang="0">
                  <a:pos x="108" y="55"/>
                </a:cxn>
              </a:cxnLst>
              <a:rect l="0" t="0" r="r" b="b"/>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1" name="Freeform 245"/>
            <p:cNvSpPr>
              <a:spLocks/>
            </p:cNvSpPr>
            <p:nvPr/>
          </p:nvSpPr>
          <p:spPr bwMode="ltGray">
            <a:xfrm>
              <a:off x="4431538" y="5106943"/>
              <a:ext cx="331443" cy="304003"/>
            </a:xfrm>
            <a:custGeom>
              <a:avLst/>
              <a:gdLst/>
              <a:ahLst/>
              <a:cxnLst>
                <a:cxn ang="0">
                  <a:pos x="112" y="58"/>
                </a:cxn>
                <a:cxn ang="0">
                  <a:pos x="116" y="62"/>
                </a:cxn>
                <a:cxn ang="0">
                  <a:pos x="116" y="72"/>
                </a:cxn>
                <a:cxn ang="0">
                  <a:pos x="128" y="74"/>
                </a:cxn>
                <a:cxn ang="0">
                  <a:pos x="134" y="82"/>
                </a:cxn>
                <a:cxn ang="0">
                  <a:pos x="138" y="86"/>
                </a:cxn>
                <a:cxn ang="0">
                  <a:pos x="144" y="94"/>
                </a:cxn>
                <a:cxn ang="0">
                  <a:pos x="150" y="94"/>
                </a:cxn>
                <a:cxn ang="0">
                  <a:pos x="156" y="96"/>
                </a:cxn>
                <a:cxn ang="0">
                  <a:pos x="158" y="76"/>
                </a:cxn>
                <a:cxn ang="0">
                  <a:pos x="144" y="74"/>
                </a:cxn>
                <a:cxn ang="0">
                  <a:pos x="136" y="64"/>
                </a:cxn>
                <a:cxn ang="0">
                  <a:pos x="136" y="50"/>
                </a:cxn>
                <a:cxn ang="0">
                  <a:pos x="140" y="50"/>
                </a:cxn>
                <a:cxn ang="0">
                  <a:pos x="142" y="42"/>
                </a:cxn>
                <a:cxn ang="0">
                  <a:pos x="142" y="30"/>
                </a:cxn>
                <a:cxn ang="0">
                  <a:pos x="140" y="26"/>
                </a:cxn>
                <a:cxn ang="0">
                  <a:pos x="146" y="16"/>
                </a:cxn>
                <a:cxn ang="0">
                  <a:pos x="146" y="4"/>
                </a:cxn>
                <a:cxn ang="0">
                  <a:pos x="176" y="2"/>
                </a:cxn>
                <a:cxn ang="0">
                  <a:pos x="180" y="0"/>
                </a:cxn>
                <a:cxn ang="0">
                  <a:pos x="186" y="6"/>
                </a:cxn>
                <a:cxn ang="0">
                  <a:pos x="202" y="20"/>
                </a:cxn>
                <a:cxn ang="0">
                  <a:pos x="222" y="32"/>
                </a:cxn>
                <a:cxn ang="0">
                  <a:pos x="228" y="44"/>
                </a:cxn>
                <a:cxn ang="0">
                  <a:pos x="226" y="50"/>
                </a:cxn>
                <a:cxn ang="0">
                  <a:pos x="222" y="54"/>
                </a:cxn>
                <a:cxn ang="0">
                  <a:pos x="224" y="64"/>
                </a:cxn>
                <a:cxn ang="0">
                  <a:pos x="220" y="68"/>
                </a:cxn>
                <a:cxn ang="0">
                  <a:pos x="216" y="76"/>
                </a:cxn>
                <a:cxn ang="0">
                  <a:pos x="220" y="84"/>
                </a:cxn>
                <a:cxn ang="0">
                  <a:pos x="214" y="88"/>
                </a:cxn>
                <a:cxn ang="0">
                  <a:pos x="210" y="92"/>
                </a:cxn>
                <a:cxn ang="0">
                  <a:pos x="210" y="102"/>
                </a:cxn>
                <a:cxn ang="0">
                  <a:pos x="210" y="110"/>
                </a:cxn>
                <a:cxn ang="0">
                  <a:pos x="164" y="124"/>
                </a:cxn>
                <a:cxn ang="0">
                  <a:pos x="164" y="140"/>
                </a:cxn>
                <a:cxn ang="0">
                  <a:pos x="154" y="140"/>
                </a:cxn>
                <a:cxn ang="0">
                  <a:pos x="146" y="138"/>
                </a:cxn>
                <a:cxn ang="0">
                  <a:pos x="136" y="140"/>
                </a:cxn>
                <a:cxn ang="0">
                  <a:pos x="130" y="148"/>
                </a:cxn>
                <a:cxn ang="0">
                  <a:pos x="130" y="152"/>
                </a:cxn>
                <a:cxn ang="0">
                  <a:pos x="124" y="158"/>
                </a:cxn>
                <a:cxn ang="0">
                  <a:pos x="110" y="168"/>
                </a:cxn>
                <a:cxn ang="0">
                  <a:pos x="96" y="178"/>
                </a:cxn>
                <a:cxn ang="0">
                  <a:pos x="78" y="172"/>
                </a:cxn>
                <a:cxn ang="0">
                  <a:pos x="58" y="166"/>
                </a:cxn>
                <a:cxn ang="0">
                  <a:pos x="30" y="172"/>
                </a:cxn>
                <a:cxn ang="0">
                  <a:pos x="0" y="138"/>
                </a:cxn>
                <a:cxn ang="0">
                  <a:pos x="10" y="72"/>
                </a:cxn>
                <a:cxn ang="0">
                  <a:pos x="54" y="40"/>
                </a:cxn>
                <a:cxn ang="0">
                  <a:pos x="60" y="40"/>
                </a:cxn>
                <a:cxn ang="0">
                  <a:pos x="64" y="48"/>
                </a:cxn>
                <a:cxn ang="0">
                  <a:pos x="66" y="54"/>
                </a:cxn>
                <a:cxn ang="0">
                  <a:pos x="70" y="50"/>
                </a:cxn>
                <a:cxn ang="0">
                  <a:pos x="82" y="50"/>
                </a:cxn>
                <a:cxn ang="0">
                  <a:pos x="84" y="60"/>
                </a:cxn>
                <a:cxn ang="0">
                  <a:pos x="94" y="62"/>
                </a:cxn>
                <a:cxn ang="0">
                  <a:pos x="106" y="64"/>
                </a:cxn>
                <a:cxn ang="0">
                  <a:pos x="112" y="58"/>
                </a:cxn>
              </a:cxnLst>
              <a:rect l="0" t="0" r="r" b="b"/>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2" name="Freeform 246"/>
            <p:cNvSpPr>
              <a:spLocks/>
            </p:cNvSpPr>
            <p:nvPr/>
          </p:nvSpPr>
          <p:spPr bwMode="ltGray">
            <a:xfrm>
              <a:off x="4185488" y="5342731"/>
              <a:ext cx="329996" cy="370734"/>
            </a:xfrm>
            <a:custGeom>
              <a:avLst/>
              <a:gdLst/>
              <a:ahLst/>
              <a:cxnLst>
                <a:cxn ang="0">
                  <a:pos x="10" y="0"/>
                </a:cxn>
                <a:cxn ang="0">
                  <a:pos x="166" y="10"/>
                </a:cxn>
                <a:cxn ang="0">
                  <a:pos x="199" y="29"/>
                </a:cxn>
                <a:cxn ang="0">
                  <a:pos x="214" y="23"/>
                </a:cxn>
                <a:cxn ang="0">
                  <a:pos x="228" y="27"/>
                </a:cxn>
                <a:cxn ang="0">
                  <a:pos x="218" y="35"/>
                </a:cxn>
                <a:cxn ang="0">
                  <a:pos x="209" y="39"/>
                </a:cxn>
                <a:cxn ang="0">
                  <a:pos x="158" y="37"/>
                </a:cxn>
                <a:cxn ang="0">
                  <a:pos x="155" y="102"/>
                </a:cxn>
                <a:cxn ang="0">
                  <a:pos x="147" y="104"/>
                </a:cxn>
                <a:cxn ang="0">
                  <a:pos x="139" y="102"/>
                </a:cxn>
                <a:cxn ang="0">
                  <a:pos x="133" y="210"/>
                </a:cxn>
                <a:cxn ang="0">
                  <a:pos x="120" y="218"/>
                </a:cxn>
                <a:cxn ang="0">
                  <a:pos x="114" y="218"/>
                </a:cxn>
                <a:cxn ang="0">
                  <a:pos x="108" y="216"/>
                </a:cxn>
                <a:cxn ang="0">
                  <a:pos x="97" y="218"/>
                </a:cxn>
                <a:cxn ang="0">
                  <a:pos x="93" y="216"/>
                </a:cxn>
                <a:cxn ang="0">
                  <a:pos x="89" y="214"/>
                </a:cxn>
                <a:cxn ang="0">
                  <a:pos x="87" y="208"/>
                </a:cxn>
                <a:cxn ang="0">
                  <a:pos x="87" y="204"/>
                </a:cxn>
                <a:cxn ang="0">
                  <a:pos x="81" y="204"/>
                </a:cxn>
                <a:cxn ang="0">
                  <a:pos x="81" y="210"/>
                </a:cxn>
                <a:cxn ang="0">
                  <a:pos x="75" y="210"/>
                </a:cxn>
                <a:cxn ang="0">
                  <a:pos x="70" y="206"/>
                </a:cxn>
                <a:cxn ang="0">
                  <a:pos x="58" y="193"/>
                </a:cxn>
                <a:cxn ang="0">
                  <a:pos x="54" y="181"/>
                </a:cxn>
                <a:cxn ang="0">
                  <a:pos x="54" y="179"/>
                </a:cxn>
                <a:cxn ang="0">
                  <a:pos x="58" y="176"/>
                </a:cxn>
                <a:cxn ang="0">
                  <a:pos x="50" y="172"/>
                </a:cxn>
                <a:cxn ang="0">
                  <a:pos x="52" y="166"/>
                </a:cxn>
                <a:cxn ang="0">
                  <a:pos x="50" y="152"/>
                </a:cxn>
                <a:cxn ang="0">
                  <a:pos x="44" y="131"/>
                </a:cxn>
                <a:cxn ang="0">
                  <a:pos x="46" y="123"/>
                </a:cxn>
                <a:cxn ang="0">
                  <a:pos x="43" y="118"/>
                </a:cxn>
                <a:cxn ang="0">
                  <a:pos x="41" y="110"/>
                </a:cxn>
                <a:cxn ang="0">
                  <a:pos x="44" y="104"/>
                </a:cxn>
                <a:cxn ang="0">
                  <a:pos x="41" y="100"/>
                </a:cxn>
                <a:cxn ang="0">
                  <a:pos x="27" y="77"/>
                </a:cxn>
                <a:cxn ang="0">
                  <a:pos x="23" y="62"/>
                </a:cxn>
                <a:cxn ang="0">
                  <a:pos x="17" y="46"/>
                </a:cxn>
                <a:cxn ang="0">
                  <a:pos x="0" y="27"/>
                </a:cxn>
                <a:cxn ang="0">
                  <a:pos x="0" y="19"/>
                </a:cxn>
                <a:cxn ang="0">
                  <a:pos x="0" y="12"/>
                </a:cxn>
                <a:cxn ang="0">
                  <a:pos x="10" y="0"/>
                </a:cxn>
              </a:cxnLst>
              <a:rect l="0" t="0" r="r" b="b"/>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3" name="Freeform 247"/>
            <p:cNvSpPr>
              <a:spLocks/>
            </p:cNvSpPr>
            <p:nvPr/>
          </p:nvSpPr>
          <p:spPr bwMode="ltGray">
            <a:xfrm>
              <a:off x="4185488" y="5341247"/>
              <a:ext cx="338679" cy="384081"/>
            </a:xfrm>
            <a:custGeom>
              <a:avLst/>
              <a:gdLst/>
              <a:ahLst/>
              <a:cxnLst>
                <a:cxn ang="0">
                  <a:pos x="10" y="0"/>
                </a:cxn>
                <a:cxn ang="0">
                  <a:pos x="172" y="10"/>
                </a:cxn>
                <a:cxn ang="0">
                  <a:pos x="206" y="30"/>
                </a:cxn>
                <a:cxn ang="0">
                  <a:pos x="222" y="24"/>
                </a:cxn>
                <a:cxn ang="0">
                  <a:pos x="236" y="28"/>
                </a:cxn>
                <a:cxn ang="0">
                  <a:pos x="226" y="36"/>
                </a:cxn>
                <a:cxn ang="0">
                  <a:pos x="216" y="40"/>
                </a:cxn>
                <a:cxn ang="0">
                  <a:pos x="164" y="38"/>
                </a:cxn>
                <a:cxn ang="0">
                  <a:pos x="160" y="106"/>
                </a:cxn>
                <a:cxn ang="0">
                  <a:pos x="152" y="108"/>
                </a:cxn>
                <a:cxn ang="0">
                  <a:pos x="144" y="106"/>
                </a:cxn>
                <a:cxn ang="0">
                  <a:pos x="138" y="218"/>
                </a:cxn>
                <a:cxn ang="0">
                  <a:pos x="124" y="226"/>
                </a:cxn>
                <a:cxn ang="0">
                  <a:pos x="118" y="226"/>
                </a:cxn>
                <a:cxn ang="0">
                  <a:pos x="112" y="224"/>
                </a:cxn>
                <a:cxn ang="0">
                  <a:pos x="100" y="226"/>
                </a:cxn>
                <a:cxn ang="0">
                  <a:pos x="96" y="224"/>
                </a:cxn>
                <a:cxn ang="0">
                  <a:pos x="92" y="222"/>
                </a:cxn>
                <a:cxn ang="0">
                  <a:pos x="90" y="216"/>
                </a:cxn>
                <a:cxn ang="0">
                  <a:pos x="90" y="212"/>
                </a:cxn>
                <a:cxn ang="0">
                  <a:pos x="84" y="212"/>
                </a:cxn>
                <a:cxn ang="0">
                  <a:pos x="84" y="218"/>
                </a:cxn>
                <a:cxn ang="0">
                  <a:pos x="78" y="218"/>
                </a:cxn>
                <a:cxn ang="0">
                  <a:pos x="72" y="214"/>
                </a:cxn>
                <a:cxn ang="0">
                  <a:pos x="60" y="200"/>
                </a:cxn>
                <a:cxn ang="0">
                  <a:pos x="56" y="188"/>
                </a:cxn>
                <a:cxn ang="0">
                  <a:pos x="56" y="186"/>
                </a:cxn>
                <a:cxn ang="0">
                  <a:pos x="60" y="182"/>
                </a:cxn>
                <a:cxn ang="0">
                  <a:pos x="52" y="178"/>
                </a:cxn>
                <a:cxn ang="0">
                  <a:pos x="54" y="172"/>
                </a:cxn>
                <a:cxn ang="0">
                  <a:pos x="52" y="158"/>
                </a:cxn>
                <a:cxn ang="0">
                  <a:pos x="46" y="136"/>
                </a:cxn>
                <a:cxn ang="0">
                  <a:pos x="48" y="128"/>
                </a:cxn>
                <a:cxn ang="0">
                  <a:pos x="44" y="122"/>
                </a:cxn>
                <a:cxn ang="0">
                  <a:pos x="42" y="114"/>
                </a:cxn>
                <a:cxn ang="0">
                  <a:pos x="46" y="108"/>
                </a:cxn>
                <a:cxn ang="0">
                  <a:pos x="42" y="104"/>
                </a:cxn>
                <a:cxn ang="0">
                  <a:pos x="28" y="80"/>
                </a:cxn>
                <a:cxn ang="0">
                  <a:pos x="24" y="64"/>
                </a:cxn>
                <a:cxn ang="0">
                  <a:pos x="18" y="48"/>
                </a:cxn>
                <a:cxn ang="0">
                  <a:pos x="0" y="28"/>
                </a:cxn>
                <a:cxn ang="0">
                  <a:pos x="0" y="20"/>
                </a:cxn>
                <a:cxn ang="0">
                  <a:pos x="0" y="12"/>
                </a:cxn>
                <a:cxn ang="0">
                  <a:pos x="10" y="0"/>
                </a:cxn>
              </a:cxnLst>
              <a:rect l="0" t="0" r="r" b="b"/>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4" name="Freeform 248"/>
            <p:cNvSpPr>
              <a:spLocks/>
            </p:cNvSpPr>
            <p:nvPr/>
          </p:nvSpPr>
          <p:spPr bwMode="ltGray">
            <a:xfrm>
              <a:off x="4176804" y="4709516"/>
              <a:ext cx="205524" cy="269895"/>
            </a:xfrm>
            <a:custGeom>
              <a:avLst/>
              <a:gdLst/>
              <a:ahLst/>
              <a:cxnLst>
                <a:cxn ang="0">
                  <a:pos x="138" y="4"/>
                </a:cxn>
                <a:cxn ang="0">
                  <a:pos x="142" y="19"/>
                </a:cxn>
                <a:cxn ang="0">
                  <a:pos x="125" y="51"/>
                </a:cxn>
                <a:cxn ang="0">
                  <a:pos x="125" y="63"/>
                </a:cxn>
                <a:cxn ang="0">
                  <a:pos x="129" y="65"/>
                </a:cxn>
                <a:cxn ang="0">
                  <a:pos x="119" y="74"/>
                </a:cxn>
                <a:cxn ang="0">
                  <a:pos x="119" y="88"/>
                </a:cxn>
                <a:cxn ang="0">
                  <a:pos x="110" y="89"/>
                </a:cxn>
                <a:cxn ang="0">
                  <a:pos x="106" y="93"/>
                </a:cxn>
                <a:cxn ang="0">
                  <a:pos x="102" y="103"/>
                </a:cxn>
                <a:cxn ang="0">
                  <a:pos x="95" y="110"/>
                </a:cxn>
                <a:cxn ang="0">
                  <a:pos x="93" y="126"/>
                </a:cxn>
                <a:cxn ang="0">
                  <a:pos x="89" y="131"/>
                </a:cxn>
                <a:cxn ang="0">
                  <a:pos x="83" y="139"/>
                </a:cxn>
                <a:cxn ang="0">
                  <a:pos x="74" y="147"/>
                </a:cxn>
                <a:cxn ang="0">
                  <a:pos x="68" y="150"/>
                </a:cxn>
                <a:cxn ang="0">
                  <a:pos x="66" y="154"/>
                </a:cxn>
                <a:cxn ang="0">
                  <a:pos x="57" y="158"/>
                </a:cxn>
                <a:cxn ang="0">
                  <a:pos x="59" y="143"/>
                </a:cxn>
                <a:cxn ang="0">
                  <a:pos x="49" y="145"/>
                </a:cxn>
                <a:cxn ang="0">
                  <a:pos x="47" y="150"/>
                </a:cxn>
                <a:cxn ang="0">
                  <a:pos x="32" y="150"/>
                </a:cxn>
                <a:cxn ang="0">
                  <a:pos x="27" y="145"/>
                </a:cxn>
                <a:cxn ang="0">
                  <a:pos x="23" y="148"/>
                </a:cxn>
                <a:cxn ang="0">
                  <a:pos x="17" y="148"/>
                </a:cxn>
                <a:cxn ang="0">
                  <a:pos x="9" y="141"/>
                </a:cxn>
                <a:cxn ang="0">
                  <a:pos x="4" y="137"/>
                </a:cxn>
                <a:cxn ang="0">
                  <a:pos x="0" y="131"/>
                </a:cxn>
                <a:cxn ang="0">
                  <a:pos x="11" y="110"/>
                </a:cxn>
                <a:cxn ang="0">
                  <a:pos x="49" y="19"/>
                </a:cxn>
                <a:cxn ang="0">
                  <a:pos x="110" y="0"/>
                </a:cxn>
                <a:cxn ang="0">
                  <a:pos x="138" y="4"/>
                </a:cxn>
              </a:cxnLst>
              <a:rect l="0" t="0" r="r" b="b"/>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5" name="Freeform 249"/>
            <p:cNvSpPr>
              <a:spLocks/>
            </p:cNvSpPr>
            <p:nvPr/>
          </p:nvSpPr>
          <p:spPr bwMode="ltGray">
            <a:xfrm>
              <a:off x="4175357" y="4708033"/>
              <a:ext cx="217102" cy="283241"/>
            </a:xfrm>
            <a:custGeom>
              <a:avLst/>
              <a:gdLst/>
              <a:ahLst/>
              <a:cxnLst>
                <a:cxn ang="0">
                  <a:pos x="146" y="4"/>
                </a:cxn>
                <a:cxn ang="0">
                  <a:pos x="150" y="20"/>
                </a:cxn>
                <a:cxn ang="0">
                  <a:pos x="132" y="54"/>
                </a:cxn>
                <a:cxn ang="0">
                  <a:pos x="132" y="66"/>
                </a:cxn>
                <a:cxn ang="0">
                  <a:pos x="136" y="68"/>
                </a:cxn>
                <a:cxn ang="0">
                  <a:pos x="126" y="78"/>
                </a:cxn>
                <a:cxn ang="0">
                  <a:pos x="126" y="92"/>
                </a:cxn>
                <a:cxn ang="0">
                  <a:pos x="116" y="94"/>
                </a:cxn>
                <a:cxn ang="0">
                  <a:pos x="112" y="98"/>
                </a:cxn>
                <a:cxn ang="0">
                  <a:pos x="108" y="108"/>
                </a:cxn>
                <a:cxn ang="0">
                  <a:pos x="100" y="116"/>
                </a:cxn>
                <a:cxn ang="0">
                  <a:pos x="98" y="132"/>
                </a:cxn>
                <a:cxn ang="0">
                  <a:pos x="94" y="138"/>
                </a:cxn>
                <a:cxn ang="0">
                  <a:pos x="88" y="146"/>
                </a:cxn>
                <a:cxn ang="0">
                  <a:pos x="78" y="154"/>
                </a:cxn>
                <a:cxn ang="0">
                  <a:pos x="72" y="158"/>
                </a:cxn>
                <a:cxn ang="0">
                  <a:pos x="70" y="162"/>
                </a:cxn>
                <a:cxn ang="0">
                  <a:pos x="60" y="166"/>
                </a:cxn>
                <a:cxn ang="0">
                  <a:pos x="62" y="150"/>
                </a:cxn>
                <a:cxn ang="0">
                  <a:pos x="52" y="152"/>
                </a:cxn>
                <a:cxn ang="0">
                  <a:pos x="50" y="158"/>
                </a:cxn>
                <a:cxn ang="0">
                  <a:pos x="34" y="158"/>
                </a:cxn>
                <a:cxn ang="0">
                  <a:pos x="28" y="152"/>
                </a:cxn>
                <a:cxn ang="0">
                  <a:pos x="24" y="156"/>
                </a:cxn>
                <a:cxn ang="0">
                  <a:pos x="18" y="156"/>
                </a:cxn>
                <a:cxn ang="0">
                  <a:pos x="10" y="148"/>
                </a:cxn>
                <a:cxn ang="0">
                  <a:pos x="4" y="144"/>
                </a:cxn>
                <a:cxn ang="0">
                  <a:pos x="0" y="138"/>
                </a:cxn>
                <a:cxn ang="0">
                  <a:pos x="12" y="116"/>
                </a:cxn>
                <a:cxn ang="0">
                  <a:pos x="52" y="20"/>
                </a:cxn>
                <a:cxn ang="0">
                  <a:pos x="116" y="0"/>
                </a:cxn>
                <a:cxn ang="0">
                  <a:pos x="146" y="4"/>
                </a:cxn>
              </a:cxnLst>
              <a:rect l="0" t="0" r="r" b="b"/>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6" name="Freeform 250"/>
            <p:cNvSpPr>
              <a:spLocks/>
            </p:cNvSpPr>
            <p:nvPr/>
          </p:nvSpPr>
          <p:spPr bwMode="ltGray">
            <a:xfrm>
              <a:off x="4120358" y="4742140"/>
              <a:ext cx="143287" cy="189816"/>
            </a:xfrm>
            <a:custGeom>
              <a:avLst/>
              <a:gdLst/>
              <a:ahLst/>
              <a:cxnLst>
                <a:cxn ang="0">
                  <a:pos x="17" y="28"/>
                </a:cxn>
                <a:cxn ang="0">
                  <a:pos x="15" y="35"/>
                </a:cxn>
                <a:cxn ang="0">
                  <a:pos x="13" y="41"/>
                </a:cxn>
                <a:cxn ang="0">
                  <a:pos x="11" y="48"/>
                </a:cxn>
                <a:cxn ang="0">
                  <a:pos x="7" y="54"/>
                </a:cxn>
                <a:cxn ang="0">
                  <a:pos x="7" y="47"/>
                </a:cxn>
                <a:cxn ang="0">
                  <a:pos x="0" y="54"/>
                </a:cxn>
                <a:cxn ang="0">
                  <a:pos x="9" y="65"/>
                </a:cxn>
                <a:cxn ang="0">
                  <a:pos x="13" y="76"/>
                </a:cxn>
                <a:cxn ang="0">
                  <a:pos x="24" y="93"/>
                </a:cxn>
                <a:cxn ang="0">
                  <a:pos x="37" y="110"/>
                </a:cxn>
                <a:cxn ang="0">
                  <a:pos x="44" y="104"/>
                </a:cxn>
                <a:cxn ang="0">
                  <a:pos x="52" y="110"/>
                </a:cxn>
                <a:cxn ang="0">
                  <a:pos x="52" y="97"/>
                </a:cxn>
                <a:cxn ang="0">
                  <a:pos x="54" y="86"/>
                </a:cxn>
                <a:cxn ang="0">
                  <a:pos x="65" y="88"/>
                </a:cxn>
                <a:cxn ang="0">
                  <a:pos x="70" y="82"/>
                </a:cxn>
                <a:cxn ang="0">
                  <a:pos x="74" y="84"/>
                </a:cxn>
                <a:cxn ang="0">
                  <a:pos x="70" y="89"/>
                </a:cxn>
                <a:cxn ang="0">
                  <a:pos x="80" y="89"/>
                </a:cxn>
                <a:cxn ang="0">
                  <a:pos x="89" y="88"/>
                </a:cxn>
                <a:cxn ang="0">
                  <a:pos x="89" y="101"/>
                </a:cxn>
                <a:cxn ang="0">
                  <a:pos x="93" y="101"/>
                </a:cxn>
                <a:cxn ang="0">
                  <a:pos x="94" y="95"/>
                </a:cxn>
                <a:cxn ang="0">
                  <a:pos x="98" y="88"/>
                </a:cxn>
                <a:cxn ang="0">
                  <a:pos x="98" y="82"/>
                </a:cxn>
                <a:cxn ang="0">
                  <a:pos x="98" y="75"/>
                </a:cxn>
                <a:cxn ang="0">
                  <a:pos x="100" y="71"/>
                </a:cxn>
                <a:cxn ang="0">
                  <a:pos x="98" y="65"/>
                </a:cxn>
                <a:cxn ang="0">
                  <a:pos x="94" y="63"/>
                </a:cxn>
                <a:cxn ang="0">
                  <a:pos x="94" y="52"/>
                </a:cxn>
                <a:cxn ang="0">
                  <a:pos x="89" y="52"/>
                </a:cxn>
                <a:cxn ang="0">
                  <a:pos x="89" y="45"/>
                </a:cxn>
                <a:cxn ang="0">
                  <a:pos x="93" y="37"/>
                </a:cxn>
                <a:cxn ang="0">
                  <a:pos x="98" y="39"/>
                </a:cxn>
                <a:cxn ang="0">
                  <a:pos x="96" y="32"/>
                </a:cxn>
                <a:cxn ang="0">
                  <a:pos x="94" y="26"/>
                </a:cxn>
                <a:cxn ang="0">
                  <a:pos x="81" y="28"/>
                </a:cxn>
                <a:cxn ang="0">
                  <a:pos x="76" y="22"/>
                </a:cxn>
                <a:cxn ang="0">
                  <a:pos x="85" y="0"/>
                </a:cxn>
                <a:cxn ang="0">
                  <a:pos x="26" y="2"/>
                </a:cxn>
                <a:cxn ang="0">
                  <a:pos x="17" y="28"/>
                </a:cxn>
              </a:cxnLst>
              <a:rect l="0" t="0" r="r" b="b"/>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7" name="Freeform 251"/>
            <p:cNvSpPr>
              <a:spLocks/>
            </p:cNvSpPr>
            <p:nvPr/>
          </p:nvSpPr>
          <p:spPr bwMode="ltGray">
            <a:xfrm>
              <a:off x="4118911" y="4740658"/>
              <a:ext cx="156314" cy="201680"/>
            </a:xfrm>
            <a:custGeom>
              <a:avLst/>
              <a:gdLst/>
              <a:ahLst/>
              <a:cxnLst>
                <a:cxn ang="0">
                  <a:pos x="18" y="30"/>
                </a:cxn>
                <a:cxn ang="0">
                  <a:pos x="16" y="38"/>
                </a:cxn>
                <a:cxn ang="0">
                  <a:pos x="14" y="44"/>
                </a:cxn>
                <a:cxn ang="0">
                  <a:pos x="12" y="52"/>
                </a:cxn>
                <a:cxn ang="0">
                  <a:pos x="8" y="58"/>
                </a:cxn>
                <a:cxn ang="0">
                  <a:pos x="8" y="50"/>
                </a:cxn>
                <a:cxn ang="0">
                  <a:pos x="0" y="58"/>
                </a:cxn>
                <a:cxn ang="0">
                  <a:pos x="10" y="70"/>
                </a:cxn>
                <a:cxn ang="0">
                  <a:pos x="14" y="82"/>
                </a:cxn>
                <a:cxn ang="0">
                  <a:pos x="26" y="100"/>
                </a:cxn>
                <a:cxn ang="0">
                  <a:pos x="40" y="118"/>
                </a:cxn>
                <a:cxn ang="0">
                  <a:pos x="48" y="112"/>
                </a:cxn>
                <a:cxn ang="0">
                  <a:pos x="56" y="118"/>
                </a:cxn>
                <a:cxn ang="0">
                  <a:pos x="56" y="104"/>
                </a:cxn>
                <a:cxn ang="0">
                  <a:pos x="58" y="92"/>
                </a:cxn>
                <a:cxn ang="0">
                  <a:pos x="70" y="94"/>
                </a:cxn>
                <a:cxn ang="0">
                  <a:pos x="76" y="88"/>
                </a:cxn>
                <a:cxn ang="0">
                  <a:pos x="80" y="90"/>
                </a:cxn>
                <a:cxn ang="0">
                  <a:pos x="76" y="96"/>
                </a:cxn>
                <a:cxn ang="0">
                  <a:pos x="86" y="96"/>
                </a:cxn>
                <a:cxn ang="0">
                  <a:pos x="96" y="94"/>
                </a:cxn>
                <a:cxn ang="0">
                  <a:pos x="96" y="108"/>
                </a:cxn>
                <a:cxn ang="0">
                  <a:pos x="100" y="108"/>
                </a:cxn>
                <a:cxn ang="0">
                  <a:pos x="102" y="102"/>
                </a:cxn>
                <a:cxn ang="0">
                  <a:pos x="106" y="94"/>
                </a:cxn>
                <a:cxn ang="0">
                  <a:pos x="106" y="88"/>
                </a:cxn>
                <a:cxn ang="0">
                  <a:pos x="106" y="80"/>
                </a:cxn>
                <a:cxn ang="0">
                  <a:pos x="108" y="76"/>
                </a:cxn>
                <a:cxn ang="0">
                  <a:pos x="106" y="70"/>
                </a:cxn>
                <a:cxn ang="0">
                  <a:pos x="102" y="68"/>
                </a:cxn>
                <a:cxn ang="0">
                  <a:pos x="102" y="56"/>
                </a:cxn>
                <a:cxn ang="0">
                  <a:pos x="96" y="56"/>
                </a:cxn>
                <a:cxn ang="0">
                  <a:pos x="96" y="48"/>
                </a:cxn>
                <a:cxn ang="0">
                  <a:pos x="100" y="40"/>
                </a:cxn>
                <a:cxn ang="0">
                  <a:pos x="106" y="42"/>
                </a:cxn>
                <a:cxn ang="0">
                  <a:pos x="104" y="34"/>
                </a:cxn>
                <a:cxn ang="0">
                  <a:pos x="102" y="28"/>
                </a:cxn>
                <a:cxn ang="0">
                  <a:pos x="88" y="30"/>
                </a:cxn>
                <a:cxn ang="0">
                  <a:pos x="82" y="24"/>
                </a:cxn>
                <a:cxn ang="0">
                  <a:pos x="92" y="0"/>
                </a:cxn>
                <a:cxn ang="0">
                  <a:pos x="28" y="2"/>
                </a:cxn>
                <a:cxn ang="0">
                  <a:pos x="18" y="30"/>
                </a:cxn>
              </a:cxnLst>
              <a:rect l="0" t="0" r="r" b="b"/>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8" name="Freeform 252"/>
            <p:cNvSpPr>
              <a:spLocks/>
            </p:cNvSpPr>
            <p:nvPr/>
          </p:nvSpPr>
          <p:spPr bwMode="ltGray">
            <a:xfrm>
              <a:off x="4144963" y="4745106"/>
              <a:ext cx="60789" cy="51904"/>
            </a:xfrm>
            <a:custGeom>
              <a:avLst/>
              <a:gdLst/>
              <a:ahLst/>
              <a:cxnLst>
                <a:cxn ang="0">
                  <a:pos x="42" y="2"/>
                </a:cxn>
                <a:cxn ang="0">
                  <a:pos x="36" y="12"/>
                </a:cxn>
                <a:cxn ang="0">
                  <a:pos x="34" y="30"/>
                </a:cxn>
                <a:cxn ang="0">
                  <a:pos x="0" y="28"/>
                </a:cxn>
                <a:cxn ang="0">
                  <a:pos x="2" y="18"/>
                </a:cxn>
                <a:cxn ang="0">
                  <a:pos x="4" y="10"/>
                </a:cxn>
                <a:cxn ang="0">
                  <a:pos x="10" y="0"/>
                </a:cxn>
                <a:cxn ang="0">
                  <a:pos x="42" y="2"/>
                </a:cxn>
              </a:cxnLst>
              <a:rect l="0" t="0" r="r" b="b"/>
              <a:pathLst>
                <a:path w="43" h="31">
                  <a:moveTo>
                    <a:pt x="42" y="2"/>
                  </a:moveTo>
                  <a:lnTo>
                    <a:pt x="36" y="12"/>
                  </a:lnTo>
                  <a:lnTo>
                    <a:pt x="34" y="30"/>
                  </a:lnTo>
                  <a:lnTo>
                    <a:pt x="0" y="28"/>
                  </a:lnTo>
                  <a:lnTo>
                    <a:pt x="2" y="18"/>
                  </a:lnTo>
                  <a:lnTo>
                    <a:pt x="4" y="10"/>
                  </a:lnTo>
                  <a:lnTo>
                    <a:pt x="10" y="0"/>
                  </a:lnTo>
                  <a:lnTo>
                    <a:pt x="4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59" name="Freeform 253"/>
            <p:cNvSpPr>
              <a:spLocks/>
            </p:cNvSpPr>
            <p:nvPr/>
          </p:nvSpPr>
          <p:spPr bwMode="ltGray">
            <a:xfrm>
              <a:off x="4752849" y="4295776"/>
              <a:ext cx="402363" cy="459711"/>
            </a:xfrm>
            <a:custGeom>
              <a:avLst/>
              <a:gdLst/>
              <a:ahLst/>
              <a:cxnLst>
                <a:cxn ang="0">
                  <a:pos x="107" y="0"/>
                </a:cxn>
                <a:cxn ang="0">
                  <a:pos x="111" y="0"/>
                </a:cxn>
                <a:cxn ang="0">
                  <a:pos x="121" y="12"/>
                </a:cxn>
                <a:cxn ang="0">
                  <a:pos x="122" y="21"/>
                </a:cxn>
                <a:cxn ang="0">
                  <a:pos x="124" y="25"/>
                </a:cxn>
                <a:cxn ang="0">
                  <a:pos x="126" y="37"/>
                </a:cxn>
                <a:cxn ang="0">
                  <a:pos x="130" y="45"/>
                </a:cxn>
                <a:cxn ang="0">
                  <a:pos x="132" y="52"/>
                </a:cxn>
                <a:cxn ang="0">
                  <a:pos x="132" y="56"/>
                </a:cxn>
                <a:cxn ang="0">
                  <a:pos x="132" y="52"/>
                </a:cxn>
                <a:cxn ang="0">
                  <a:pos x="140" y="54"/>
                </a:cxn>
                <a:cxn ang="0">
                  <a:pos x="142" y="62"/>
                </a:cxn>
                <a:cxn ang="0">
                  <a:pos x="148" y="60"/>
                </a:cxn>
                <a:cxn ang="0">
                  <a:pos x="157" y="64"/>
                </a:cxn>
                <a:cxn ang="0">
                  <a:pos x="161" y="68"/>
                </a:cxn>
                <a:cxn ang="0">
                  <a:pos x="165" y="72"/>
                </a:cxn>
                <a:cxn ang="0">
                  <a:pos x="167" y="80"/>
                </a:cxn>
                <a:cxn ang="0">
                  <a:pos x="171" y="84"/>
                </a:cxn>
                <a:cxn ang="0">
                  <a:pos x="181" y="91"/>
                </a:cxn>
                <a:cxn ang="0">
                  <a:pos x="194" y="101"/>
                </a:cxn>
                <a:cxn ang="0">
                  <a:pos x="185" y="105"/>
                </a:cxn>
                <a:cxn ang="0">
                  <a:pos x="175" y="113"/>
                </a:cxn>
                <a:cxn ang="0">
                  <a:pos x="169" y="122"/>
                </a:cxn>
                <a:cxn ang="0">
                  <a:pos x="169" y="132"/>
                </a:cxn>
                <a:cxn ang="0">
                  <a:pos x="177" y="132"/>
                </a:cxn>
                <a:cxn ang="0">
                  <a:pos x="185" y="134"/>
                </a:cxn>
                <a:cxn ang="0">
                  <a:pos x="192" y="136"/>
                </a:cxn>
                <a:cxn ang="0">
                  <a:pos x="189" y="140"/>
                </a:cxn>
                <a:cxn ang="0">
                  <a:pos x="191" y="148"/>
                </a:cxn>
                <a:cxn ang="0">
                  <a:pos x="198" y="161"/>
                </a:cxn>
                <a:cxn ang="0">
                  <a:pos x="202" y="165"/>
                </a:cxn>
                <a:cxn ang="0">
                  <a:pos x="214" y="173"/>
                </a:cxn>
                <a:cxn ang="0">
                  <a:pos x="241" y="183"/>
                </a:cxn>
                <a:cxn ang="0">
                  <a:pos x="262" y="188"/>
                </a:cxn>
                <a:cxn ang="0">
                  <a:pos x="278" y="190"/>
                </a:cxn>
                <a:cxn ang="0">
                  <a:pos x="227" y="243"/>
                </a:cxn>
                <a:cxn ang="0">
                  <a:pos x="210" y="245"/>
                </a:cxn>
                <a:cxn ang="0">
                  <a:pos x="204" y="247"/>
                </a:cxn>
                <a:cxn ang="0">
                  <a:pos x="200" y="251"/>
                </a:cxn>
                <a:cxn ang="0">
                  <a:pos x="194" y="256"/>
                </a:cxn>
                <a:cxn ang="0">
                  <a:pos x="179" y="256"/>
                </a:cxn>
                <a:cxn ang="0">
                  <a:pos x="171" y="254"/>
                </a:cxn>
                <a:cxn ang="0">
                  <a:pos x="169" y="260"/>
                </a:cxn>
                <a:cxn ang="0">
                  <a:pos x="140" y="256"/>
                </a:cxn>
                <a:cxn ang="0">
                  <a:pos x="132" y="262"/>
                </a:cxn>
                <a:cxn ang="0">
                  <a:pos x="132" y="266"/>
                </a:cxn>
                <a:cxn ang="0">
                  <a:pos x="128" y="270"/>
                </a:cxn>
                <a:cxn ang="0">
                  <a:pos x="115" y="266"/>
                </a:cxn>
                <a:cxn ang="0">
                  <a:pos x="107" y="266"/>
                </a:cxn>
                <a:cxn ang="0">
                  <a:pos x="107" y="264"/>
                </a:cxn>
                <a:cxn ang="0">
                  <a:pos x="103" y="256"/>
                </a:cxn>
                <a:cxn ang="0">
                  <a:pos x="89" y="247"/>
                </a:cxn>
                <a:cxn ang="0">
                  <a:pos x="84" y="245"/>
                </a:cxn>
                <a:cxn ang="0">
                  <a:pos x="72" y="243"/>
                </a:cxn>
                <a:cxn ang="0">
                  <a:pos x="62" y="241"/>
                </a:cxn>
                <a:cxn ang="0">
                  <a:pos x="51" y="225"/>
                </a:cxn>
                <a:cxn ang="0">
                  <a:pos x="0" y="181"/>
                </a:cxn>
                <a:cxn ang="0">
                  <a:pos x="86" y="19"/>
                </a:cxn>
                <a:cxn ang="0">
                  <a:pos x="107" y="0"/>
                </a:cxn>
              </a:cxnLst>
              <a:rect l="0" t="0" r="r" b="b"/>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0" name="Freeform 254"/>
            <p:cNvSpPr>
              <a:spLocks/>
            </p:cNvSpPr>
            <p:nvPr/>
          </p:nvSpPr>
          <p:spPr bwMode="ltGray">
            <a:xfrm>
              <a:off x="4735481" y="4245356"/>
              <a:ext cx="413942" cy="473057"/>
            </a:xfrm>
            <a:custGeom>
              <a:avLst/>
              <a:gdLst/>
              <a:ahLst/>
              <a:cxnLst>
                <a:cxn ang="0">
                  <a:pos x="110" y="0"/>
                </a:cxn>
                <a:cxn ang="0">
                  <a:pos x="114" y="0"/>
                </a:cxn>
                <a:cxn ang="0">
                  <a:pos x="124" y="12"/>
                </a:cxn>
                <a:cxn ang="0">
                  <a:pos x="126" y="22"/>
                </a:cxn>
                <a:cxn ang="0">
                  <a:pos x="128" y="26"/>
                </a:cxn>
                <a:cxn ang="0">
                  <a:pos x="130" y="38"/>
                </a:cxn>
                <a:cxn ang="0">
                  <a:pos x="134" y="46"/>
                </a:cxn>
                <a:cxn ang="0">
                  <a:pos x="136" y="54"/>
                </a:cxn>
                <a:cxn ang="0">
                  <a:pos x="136" y="58"/>
                </a:cxn>
                <a:cxn ang="0">
                  <a:pos x="136" y="54"/>
                </a:cxn>
                <a:cxn ang="0">
                  <a:pos x="144" y="56"/>
                </a:cxn>
                <a:cxn ang="0">
                  <a:pos x="146" y="64"/>
                </a:cxn>
                <a:cxn ang="0">
                  <a:pos x="152" y="62"/>
                </a:cxn>
                <a:cxn ang="0">
                  <a:pos x="162" y="66"/>
                </a:cxn>
                <a:cxn ang="0">
                  <a:pos x="166" y="70"/>
                </a:cxn>
                <a:cxn ang="0">
                  <a:pos x="170" y="74"/>
                </a:cxn>
                <a:cxn ang="0">
                  <a:pos x="172" y="82"/>
                </a:cxn>
                <a:cxn ang="0">
                  <a:pos x="176" y="86"/>
                </a:cxn>
                <a:cxn ang="0">
                  <a:pos x="186" y="94"/>
                </a:cxn>
                <a:cxn ang="0">
                  <a:pos x="204" y="104"/>
                </a:cxn>
                <a:cxn ang="0">
                  <a:pos x="190" y="108"/>
                </a:cxn>
                <a:cxn ang="0">
                  <a:pos x="180" y="116"/>
                </a:cxn>
                <a:cxn ang="0">
                  <a:pos x="174" y="126"/>
                </a:cxn>
                <a:cxn ang="0">
                  <a:pos x="174" y="136"/>
                </a:cxn>
                <a:cxn ang="0">
                  <a:pos x="182" y="136"/>
                </a:cxn>
                <a:cxn ang="0">
                  <a:pos x="190" y="138"/>
                </a:cxn>
                <a:cxn ang="0">
                  <a:pos x="198" y="140"/>
                </a:cxn>
                <a:cxn ang="0">
                  <a:pos x="194" y="144"/>
                </a:cxn>
                <a:cxn ang="0">
                  <a:pos x="196" y="152"/>
                </a:cxn>
                <a:cxn ang="0">
                  <a:pos x="204" y="166"/>
                </a:cxn>
                <a:cxn ang="0">
                  <a:pos x="208" y="170"/>
                </a:cxn>
                <a:cxn ang="0">
                  <a:pos x="220" y="178"/>
                </a:cxn>
                <a:cxn ang="0">
                  <a:pos x="248" y="188"/>
                </a:cxn>
                <a:cxn ang="0">
                  <a:pos x="270" y="194"/>
                </a:cxn>
                <a:cxn ang="0">
                  <a:pos x="286" y="196"/>
                </a:cxn>
                <a:cxn ang="0">
                  <a:pos x="234" y="250"/>
                </a:cxn>
                <a:cxn ang="0">
                  <a:pos x="216" y="252"/>
                </a:cxn>
                <a:cxn ang="0">
                  <a:pos x="210" y="254"/>
                </a:cxn>
                <a:cxn ang="0">
                  <a:pos x="206" y="258"/>
                </a:cxn>
                <a:cxn ang="0">
                  <a:pos x="200" y="264"/>
                </a:cxn>
                <a:cxn ang="0">
                  <a:pos x="184" y="264"/>
                </a:cxn>
                <a:cxn ang="0">
                  <a:pos x="176" y="262"/>
                </a:cxn>
                <a:cxn ang="0">
                  <a:pos x="174" y="268"/>
                </a:cxn>
                <a:cxn ang="0">
                  <a:pos x="144" y="264"/>
                </a:cxn>
                <a:cxn ang="0">
                  <a:pos x="136" y="270"/>
                </a:cxn>
                <a:cxn ang="0">
                  <a:pos x="136" y="274"/>
                </a:cxn>
                <a:cxn ang="0">
                  <a:pos x="132" y="278"/>
                </a:cxn>
                <a:cxn ang="0">
                  <a:pos x="118" y="274"/>
                </a:cxn>
                <a:cxn ang="0">
                  <a:pos x="110" y="274"/>
                </a:cxn>
                <a:cxn ang="0">
                  <a:pos x="110" y="272"/>
                </a:cxn>
                <a:cxn ang="0">
                  <a:pos x="106" y="264"/>
                </a:cxn>
                <a:cxn ang="0">
                  <a:pos x="92" y="254"/>
                </a:cxn>
                <a:cxn ang="0">
                  <a:pos x="86" y="252"/>
                </a:cxn>
                <a:cxn ang="0">
                  <a:pos x="74" y="250"/>
                </a:cxn>
                <a:cxn ang="0">
                  <a:pos x="64" y="248"/>
                </a:cxn>
                <a:cxn ang="0">
                  <a:pos x="52" y="232"/>
                </a:cxn>
                <a:cxn ang="0">
                  <a:pos x="0" y="186"/>
                </a:cxn>
                <a:cxn ang="0">
                  <a:pos x="88" y="20"/>
                </a:cxn>
                <a:cxn ang="0">
                  <a:pos x="110" y="0"/>
                </a:cxn>
              </a:cxnLst>
              <a:rect l="0" t="0" r="r" b="b"/>
              <a:pathLst>
                <a:path w="287" h="279">
                  <a:moveTo>
                    <a:pt x="110" y="0"/>
                  </a:moveTo>
                  <a:lnTo>
                    <a:pt x="114" y="0"/>
                  </a:lnTo>
                  <a:lnTo>
                    <a:pt x="124" y="12"/>
                  </a:lnTo>
                  <a:lnTo>
                    <a:pt x="126" y="22"/>
                  </a:lnTo>
                  <a:lnTo>
                    <a:pt x="128" y="26"/>
                  </a:lnTo>
                  <a:lnTo>
                    <a:pt x="130" y="38"/>
                  </a:lnTo>
                  <a:lnTo>
                    <a:pt x="134" y="46"/>
                  </a:lnTo>
                  <a:lnTo>
                    <a:pt x="136" y="54"/>
                  </a:lnTo>
                  <a:lnTo>
                    <a:pt x="136" y="58"/>
                  </a:lnTo>
                  <a:lnTo>
                    <a:pt x="136" y="54"/>
                  </a:lnTo>
                  <a:lnTo>
                    <a:pt x="144" y="56"/>
                  </a:lnTo>
                  <a:lnTo>
                    <a:pt x="146" y="64"/>
                  </a:lnTo>
                  <a:lnTo>
                    <a:pt x="152" y="62"/>
                  </a:lnTo>
                  <a:lnTo>
                    <a:pt x="162" y="66"/>
                  </a:lnTo>
                  <a:lnTo>
                    <a:pt x="166" y="70"/>
                  </a:lnTo>
                  <a:lnTo>
                    <a:pt x="170" y="74"/>
                  </a:lnTo>
                  <a:lnTo>
                    <a:pt x="172" y="82"/>
                  </a:lnTo>
                  <a:lnTo>
                    <a:pt x="176" y="86"/>
                  </a:lnTo>
                  <a:lnTo>
                    <a:pt x="186" y="94"/>
                  </a:lnTo>
                  <a:lnTo>
                    <a:pt x="204" y="104"/>
                  </a:lnTo>
                  <a:lnTo>
                    <a:pt x="190" y="108"/>
                  </a:lnTo>
                  <a:lnTo>
                    <a:pt x="180" y="116"/>
                  </a:lnTo>
                  <a:lnTo>
                    <a:pt x="174" y="126"/>
                  </a:lnTo>
                  <a:lnTo>
                    <a:pt x="174" y="136"/>
                  </a:lnTo>
                  <a:lnTo>
                    <a:pt x="182" y="136"/>
                  </a:lnTo>
                  <a:lnTo>
                    <a:pt x="190" y="138"/>
                  </a:lnTo>
                  <a:lnTo>
                    <a:pt x="198" y="140"/>
                  </a:lnTo>
                  <a:lnTo>
                    <a:pt x="194" y="144"/>
                  </a:lnTo>
                  <a:lnTo>
                    <a:pt x="196" y="152"/>
                  </a:lnTo>
                  <a:lnTo>
                    <a:pt x="204" y="166"/>
                  </a:lnTo>
                  <a:lnTo>
                    <a:pt x="208" y="170"/>
                  </a:lnTo>
                  <a:lnTo>
                    <a:pt x="220" y="178"/>
                  </a:lnTo>
                  <a:lnTo>
                    <a:pt x="248" y="188"/>
                  </a:lnTo>
                  <a:lnTo>
                    <a:pt x="270" y="194"/>
                  </a:lnTo>
                  <a:lnTo>
                    <a:pt x="286" y="196"/>
                  </a:lnTo>
                  <a:lnTo>
                    <a:pt x="234" y="250"/>
                  </a:lnTo>
                  <a:lnTo>
                    <a:pt x="216" y="252"/>
                  </a:lnTo>
                  <a:lnTo>
                    <a:pt x="210" y="254"/>
                  </a:lnTo>
                  <a:lnTo>
                    <a:pt x="206" y="258"/>
                  </a:lnTo>
                  <a:lnTo>
                    <a:pt x="200" y="264"/>
                  </a:lnTo>
                  <a:lnTo>
                    <a:pt x="184" y="264"/>
                  </a:lnTo>
                  <a:lnTo>
                    <a:pt x="176" y="262"/>
                  </a:lnTo>
                  <a:lnTo>
                    <a:pt x="174" y="268"/>
                  </a:lnTo>
                  <a:lnTo>
                    <a:pt x="144" y="264"/>
                  </a:lnTo>
                  <a:lnTo>
                    <a:pt x="136" y="270"/>
                  </a:lnTo>
                  <a:lnTo>
                    <a:pt x="136" y="274"/>
                  </a:lnTo>
                  <a:lnTo>
                    <a:pt x="132" y="278"/>
                  </a:lnTo>
                  <a:lnTo>
                    <a:pt x="118" y="274"/>
                  </a:lnTo>
                  <a:lnTo>
                    <a:pt x="110" y="274"/>
                  </a:lnTo>
                  <a:lnTo>
                    <a:pt x="110" y="272"/>
                  </a:lnTo>
                  <a:lnTo>
                    <a:pt x="106" y="264"/>
                  </a:lnTo>
                  <a:lnTo>
                    <a:pt x="92" y="254"/>
                  </a:lnTo>
                  <a:lnTo>
                    <a:pt x="86" y="252"/>
                  </a:lnTo>
                  <a:lnTo>
                    <a:pt x="74" y="250"/>
                  </a:lnTo>
                  <a:lnTo>
                    <a:pt x="64" y="248"/>
                  </a:lnTo>
                  <a:lnTo>
                    <a:pt x="52" y="232"/>
                  </a:lnTo>
                  <a:lnTo>
                    <a:pt x="0" y="186"/>
                  </a:lnTo>
                  <a:lnTo>
                    <a:pt x="88" y="20"/>
                  </a:lnTo>
                  <a:lnTo>
                    <a:pt x="1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1" name="Freeform 255"/>
            <p:cNvSpPr>
              <a:spLocks/>
            </p:cNvSpPr>
            <p:nvPr/>
          </p:nvSpPr>
          <p:spPr bwMode="ltGray">
            <a:xfrm>
              <a:off x="4450352" y="4150449"/>
              <a:ext cx="457363" cy="587243"/>
            </a:xfrm>
            <a:custGeom>
              <a:avLst/>
              <a:gdLst/>
              <a:ahLst/>
              <a:cxnLst>
                <a:cxn ang="0">
                  <a:pos x="277" y="4"/>
                </a:cxn>
                <a:cxn ang="0">
                  <a:pos x="289" y="16"/>
                </a:cxn>
                <a:cxn ang="0">
                  <a:pos x="296" y="33"/>
                </a:cxn>
                <a:cxn ang="0">
                  <a:pos x="298" y="61"/>
                </a:cxn>
                <a:cxn ang="0">
                  <a:pos x="310" y="80"/>
                </a:cxn>
                <a:cxn ang="0">
                  <a:pos x="312" y="94"/>
                </a:cxn>
                <a:cxn ang="0">
                  <a:pos x="293" y="115"/>
                </a:cxn>
                <a:cxn ang="0">
                  <a:pos x="283" y="143"/>
                </a:cxn>
                <a:cxn ang="0">
                  <a:pos x="285" y="166"/>
                </a:cxn>
                <a:cxn ang="0">
                  <a:pos x="275" y="184"/>
                </a:cxn>
                <a:cxn ang="0">
                  <a:pos x="259" y="195"/>
                </a:cxn>
                <a:cxn ang="0">
                  <a:pos x="256" y="213"/>
                </a:cxn>
                <a:cxn ang="0">
                  <a:pos x="242" y="225"/>
                </a:cxn>
                <a:cxn ang="0">
                  <a:pos x="240" y="252"/>
                </a:cxn>
                <a:cxn ang="0">
                  <a:pos x="228" y="260"/>
                </a:cxn>
                <a:cxn ang="0">
                  <a:pos x="220" y="262"/>
                </a:cxn>
                <a:cxn ang="0">
                  <a:pos x="228" y="272"/>
                </a:cxn>
                <a:cxn ang="0">
                  <a:pos x="238" y="280"/>
                </a:cxn>
                <a:cxn ang="0">
                  <a:pos x="256" y="311"/>
                </a:cxn>
                <a:cxn ang="0">
                  <a:pos x="267" y="326"/>
                </a:cxn>
                <a:cxn ang="0">
                  <a:pos x="263" y="324"/>
                </a:cxn>
                <a:cxn ang="0">
                  <a:pos x="259" y="321"/>
                </a:cxn>
                <a:cxn ang="0">
                  <a:pos x="248" y="323"/>
                </a:cxn>
                <a:cxn ang="0">
                  <a:pos x="217" y="338"/>
                </a:cxn>
                <a:cxn ang="0">
                  <a:pos x="199" y="346"/>
                </a:cxn>
                <a:cxn ang="0">
                  <a:pos x="187" y="338"/>
                </a:cxn>
                <a:cxn ang="0">
                  <a:pos x="178" y="346"/>
                </a:cxn>
                <a:cxn ang="0">
                  <a:pos x="172" y="342"/>
                </a:cxn>
                <a:cxn ang="0">
                  <a:pos x="162" y="332"/>
                </a:cxn>
                <a:cxn ang="0">
                  <a:pos x="156" y="324"/>
                </a:cxn>
                <a:cxn ang="0">
                  <a:pos x="146" y="330"/>
                </a:cxn>
                <a:cxn ang="0">
                  <a:pos x="140" y="328"/>
                </a:cxn>
                <a:cxn ang="0">
                  <a:pos x="115" y="307"/>
                </a:cxn>
                <a:cxn ang="0">
                  <a:pos x="0" y="178"/>
                </a:cxn>
                <a:cxn ang="0">
                  <a:pos x="94" y="0"/>
                </a:cxn>
              </a:cxnLst>
              <a:rect l="0" t="0" r="r" b="b"/>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2" name="Freeform 256"/>
            <p:cNvSpPr>
              <a:spLocks/>
            </p:cNvSpPr>
            <p:nvPr/>
          </p:nvSpPr>
          <p:spPr bwMode="ltGray">
            <a:xfrm>
              <a:off x="4448906" y="4148965"/>
              <a:ext cx="468941" cy="600590"/>
            </a:xfrm>
            <a:custGeom>
              <a:avLst/>
              <a:gdLst/>
              <a:ahLst/>
              <a:cxnLst>
                <a:cxn ang="0">
                  <a:pos x="284" y="4"/>
                </a:cxn>
                <a:cxn ang="0">
                  <a:pos x="296" y="16"/>
                </a:cxn>
                <a:cxn ang="0">
                  <a:pos x="304" y="34"/>
                </a:cxn>
                <a:cxn ang="0">
                  <a:pos x="306" y="62"/>
                </a:cxn>
                <a:cxn ang="0">
                  <a:pos x="318" y="82"/>
                </a:cxn>
                <a:cxn ang="0">
                  <a:pos x="320" y="96"/>
                </a:cxn>
                <a:cxn ang="0">
                  <a:pos x="300" y="118"/>
                </a:cxn>
                <a:cxn ang="0">
                  <a:pos x="290" y="146"/>
                </a:cxn>
                <a:cxn ang="0">
                  <a:pos x="292" y="170"/>
                </a:cxn>
                <a:cxn ang="0">
                  <a:pos x="282" y="188"/>
                </a:cxn>
                <a:cxn ang="0">
                  <a:pos x="266" y="200"/>
                </a:cxn>
                <a:cxn ang="0">
                  <a:pos x="262" y="218"/>
                </a:cxn>
                <a:cxn ang="0">
                  <a:pos x="248" y="230"/>
                </a:cxn>
                <a:cxn ang="0">
                  <a:pos x="246" y="258"/>
                </a:cxn>
                <a:cxn ang="0">
                  <a:pos x="234" y="266"/>
                </a:cxn>
                <a:cxn ang="0">
                  <a:pos x="226" y="268"/>
                </a:cxn>
                <a:cxn ang="0">
                  <a:pos x="234" y="278"/>
                </a:cxn>
                <a:cxn ang="0">
                  <a:pos x="244" y="286"/>
                </a:cxn>
                <a:cxn ang="0">
                  <a:pos x="262" y="318"/>
                </a:cxn>
                <a:cxn ang="0">
                  <a:pos x="274" y="334"/>
                </a:cxn>
                <a:cxn ang="0">
                  <a:pos x="270" y="332"/>
                </a:cxn>
                <a:cxn ang="0">
                  <a:pos x="266" y="328"/>
                </a:cxn>
                <a:cxn ang="0">
                  <a:pos x="254" y="330"/>
                </a:cxn>
                <a:cxn ang="0">
                  <a:pos x="222" y="346"/>
                </a:cxn>
                <a:cxn ang="0">
                  <a:pos x="204" y="354"/>
                </a:cxn>
                <a:cxn ang="0">
                  <a:pos x="192" y="346"/>
                </a:cxn>
                <a:cxn ang="0">
                  <a:pos x="182" y="354"/>
                </a:cxn>
                <a:cxn ang="0">
                  <a:pos x="176" y="350"/>
                </a:cxn>
                <a:cxn ang="0">
                  <a:pos x="166" y="340"/>
                </a:cxn>
                <a:cxn ang="0">
                  <a:pos x="160" y="332"/>
                </a:cxn>
                <a:cxn ang="0">
                  <a:pos x="150" y="338"/>
                </a:cxn>
                <a:cxn ang="0">
                  <a:pos x="144" y="336"/>
                </a:cxn>
                <a:cxn ang="0">
                  <a:pos x="118" y="314"/>
                </a:cxn>
                <a:cxn ang="0">
                  <a:pos x="0" y="182"/>
                </a:cxn>
                <a:cxn ang="0">
                  <a:pos x="96" y="0"/>
                </a:cxn>
              </a:cxnLst>
              <a:rect l="0" t="0" r="r" b="b"/>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3" name="Freeform 257"/>
            <p:cNvSpPr>
              <a:spLocks/>
            </p:cNvSpPr>
            <p:nvPr/>
          </p:nvSpPr>
          <p:spPr bwMode="ltGray">
            <a:xfrm>
              <a:off x="4276671" y="4506354"/>
              <a:ext cx="334338" cy="217991"/>
            </a:xfrm>
            <a:custGeom>
              <a:avLst/>
              <a:gdLst/>
              <a:ahLst/>
              <a:cxnLst>
                <a:cxn ang="0">
                  <a:pos x="158" y="2"/>
                </a:cxn>
                <a:cxn ang="0">
                  <a:pos x="168" y="15"/>
                </a:cxn>
                <a:cxn ang="0">
                  <a:pos x="168" y="28"/>
                </a:cxn>
                <a:cxn ang="0">
                  <a:pos x="170" y="41"/>
                </a:cxn>
                <a:cxn ang="0">
                  <a:pos x="178" y="43"/>
                </a:cxn>
                <a:cxn ang="0">
                  <a:pos x="180" y="47"/>
                </a:cxn>
                <a:cxn ang="0">
                  <a:pos x="186" y="49"/>
                </a:cxn>
                <a:cxn ang="0">
                  <a:pos x="193" y="53"/>
                </a:cxn>
                <a:cxn ang="0">
                  <a:pos x="197" y="56"/>
                </a:cxn>
                <a:cxn ang="0">
                  <a:pos x="199" y="60"/>
                </a:cxn>
                <a:cxn ang="0">
                  <a:pos x="197" y="64"/>
                </a:cxn>
                <a:cxn ang="0">
                  <a:pos x="213" y="75"/>
                </a:cxn>
                <a:cxn ang="0">
                  <a:pos x="216" y="83"/>
                </a:cxn>
                <a:cxn ang="0">
                  <a:pos x="218" y="90"/>
                </a:cxn>
                <a:cxn ang="0">
                  <a:pos x="226" y="92"/>
                </a:cxn>
                <a:cxn ang="0">
                  <a:pos x="230" y="98"/>
                </a:cxn>
                <a:cxn ang="0">
                  <a:pos x="222" y="96"/>
                </a:cxn>
                <a:cxn ang="0">
                  <a:pos x="218" y="98"/>
                </a:cxn>
                <a:cxn ang="0">
                  <a:pos x="213" y="100"/>
                </a:cxn>
                <a:cxn ang="0">
                  <a:pos x="207" y="100"/>
                </a:cxn>
                <a:cxn ang="0">
                  <a:pos x="197" y="100"/>
                </a:cxn>
                <a:cxn ang="0">
                  <a:pos x="193" y="104"/>
                </a:cxn>
                <a:cxn ang="0">
                  <a:pos x="184" y="105"/>
                </a:cxn>
                <a:cxn ang="0">
                  <a:pos x="176" y="105"/>
                </a:cxn>
                <a:cxn ang="0">
                  <a:pos x="172" y="105"/>
                </a:cxn>
                <a:cxn ang="0">
                  <a:pos x="166" y="107"/>
                </a:cxn>
                <a:cxn ang="0">
                  <a:pos x="158" y="105"/>
                </a:cxn>
                <a:cxn ang="0">
                  <a:pos x="149" y="105"/>
                </a:cxn>
                <a:cxn ang="0">
                  <a:pos x="147" y="113"/>
                </a:cxn>
                <a:cxn ang="0">
                  <a:pos x="141" y="117"/>
                </a:cxn>
                <a:cxn ang="0">
                  <a:pos x="133" y="115"/>
                </a:cxn>
                <a:cxn ang="0">
                  <a:pos x="120" y="111"/>
                </a:cxn>
                <a:cxn ang="0">
                  <a:pos x="110" y="109"/>
                </a:cxn>
                <a:cxn ang="0">
                  <a:pos x="106" y="105"/>
                </a:cxn>
                <a:cxn ang="0">
                  <a:pos x="101" y="102"/>
                </a:cxn>
                <a:cxn ang="0">
                  <a:pos x="97" y="100"/>
                </a:cxn>
                <a:cxn ang="0">
                  <a:pos x="91" y="100"/>
                </a:cxn>
                <a:cxn ang="0">
                  <a:pos x="81" y="113"/>
                </a:cxn>
                <a:cxn ang="0">
                  <a:pos x="79" y="119"/>
                </a:cxn>
                <a:cxn ang="0">
                  <a:pos x="73" y="122"/>
                </a:cxn>
                <a:cxn ang="0">
                  <a:pos x="62" y="120"/>
                </a:cxn>
                <a:cxn ang="0">
                  <a:pos x="46" y="119"/>
                </a:cxn>
                <a:cxn ang="0">
                  <a:pos x="35" y="128"/>
                </a:cxn>
                <a:cxn ang="0">
                  <a:pos x="17" y="128"/>
                </a:cxn>
                <a:cxn ang="0">
                  <a:pos x="0" y="73"/>
                </a:cxn>
                <a:cxn ang="0">
                  <a:pos x="58" y="30"/>
                </a:cxn>
                <a:cxn ang="0">
                  <a:pos x="143" y="0"/>
                </a:cxn>
                <a:cxn ang="0">
                  <a:pos x="158" y="2"/>
                </a:cxn>
              </a:cxnLst>
              <a:rect l="0" t="0" r="r" b="b"/>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4" name="Freeform 258"/>
            <p:cNvSpPr>
              <a:spLocks/>
            </p:cNvSpPr>
            <p:nvPr/>
          </p:nvSpPr>
          <p:spPr bwMode="ltGray">
            <a:xfrm>
              <a:off x="4275224" y="4504870"/>
              <a:ext cx="344469" cy="231338"/>
            </a:xfrm>
            <a:custGeom>
              <a:avLst/>
              <a:gdLst/>
              <a:ahLst/>
              <a:cxnLst>
                <a:cxn ang="0">
                  <a:pos x="164" y="2"/>
                </a:cxn>
                <a:cxn ang="0">
                  <a:pos x="174" y="16"/>
                </a:cxn>
                <a:cxn ang="0">
                  <a:pos x="174" y="30"/>
                </a:cxn>
                <a:cxn ang="0">
                  <a:pos x="176" y="44"/>
                </a:cxn>
                <a:cxn ang="0">
                  <a:pos x="184" y="46"/>
                </a:cxn>
                <a:cxn ang="0">
                  <a:pos x="186" y="50"/>
                </a:cxn>
                <a:cxn ang="0">
                  <a:pos x="192" y="52"/>
                </a:cxn>
                <a:cxn ang="0">
                  <a:pos x="200" y="56"/>
                </a:cxn>
                <a:cxn ang="0">
                  <a:pos x="204" y="60"/>
                </a:cxn>
                <a:cxn ang="0">
                  <a:pos x="206" y="64"/>
                </a:cxn>
                <a:cxn ang="0">
                  <a:pos x="204" y="68"/>
                </a:cxn>
                <a:cxn ang="0">
                  <a:pos x="220" y="80"/>
                </a:cxn>
                <a:cxn ang="0">
                  <a:pos x="224" y="88"/>
                </a:cxn>
                <a:cxn ang="0">
                  <a:pos x="226" y="96"/>
                </a:cxn>
                <a:cxn ang="0">
                  <a:pos x="234" y="98"/>
                </a:cxn>
                <a:cxn ang="0">
                  <a:pos x="238" y="104"/>
                </a:cxn>
                <a:cxn ang="0">
                  <a:pos x="230" y="102"/>
                </a:cxn>
                <a:cxn ang="0">
                  <a:pos x="226" y="104"/>
                </a:cxn>
                <a:cxn ang="0">
                  <a:pos x="220" y="106"/>
                </a:cxn>
                <a:cxn ang="0">
                  <a:pos x="214" y="106"/>
                </a:cxn>
                <a:cxn ang="0">
                  <a:pos x="204" y="106"/>
                </a:cxn>
                <a:cxn ang="0">
                  <a:pos x="200" y="110"/>
                </a:cxn>
                <a:cxn ang="0">
                  <a:pos x="190" y="112"/>
                </a:cxn>
                <a:cxn ang="0">
                  <a:pos x="182" y="112"/>
                </a:cxn>
                <a:cxn ang="0">
                  <a:pos x="178" y="112"/>
                </a:cxn>
                <a:cxn ang="0">
                  <a:pos x="172" y="114"/>
                </a:cxn>
                <a:cxn ang="0">
                  <a:pos x="164" y="112"/>
                </a:cxn>
                <a:cxn ang="0">
                  <a:pos x="154" y="112"/>
                </a:cxn>
                <a:cxn ang="0">
                  <a:pos x="152" y="120"/>
                </a:cxn>
                <a:cxn ang="0">
                  <a:pos x="146" y="124"/>
                </a:cxn>
                <a:cxn ang="0">
                  <a:pos x="138" y="122"/>
                </a:cxn>
                <a:cxn ang="0">
                  <a:pos x="124" y="118"/>
                </a:cxn>
                <a:cxn ang="0">
                  <a:pos x="114" y="116"/>
                </a:cxn>
                <a:cxn ang="0">
                  <a:pos x="110" y="112"/>
                </a:cxn>
                <a:cxn ang="0">
                  <a:pos x="104" y="108"/>
                </a:cxn>
                <a:cxn ang="0">
                  <a:pos x="100" y="106"/>
                </a:cxn>
                <a:cxn ang="0">
                  <a:pos x="94" y="106"/>
                </a:cxn>
                <a:cxn ang="0">
                  <a:pos x="84" y="120"/>
                </a:cxn>
                <a:cxn ang="0">
                  <a:pos x="82" y="126"/>
                </a:cxn>
                <a:cxn ang="0">
                  <a:pos x="76" y="130"/>
                </a:cxn>
                <a:cxn ang="0">
                  <a:pos x="64" y="128"/>
                </a:cxn>
                <a:cxn ang="0">
                  <a:pos x="48" y="126"/>
                </a:cxn>
                <a:cxn ang="0">
                  <a:pos x="36" y="136"/>
                </a:cxn>
                <a:cxn ang="0">
                  <a:pos x="18" y="136"/>
                </a:cxn>
                <a:cxn ang="0">
                  <a:pos x="0" y="78"/>
                </a:cxn>
                <a:cxn ang="0">
                  <a:pos x="60" y="32"/>
                </a:cxn>
                <a:cxn ang="0">
                  <a:pos x="148" y="0"/>
                </a:cxn>
                <a:cxn ang="0">
                  <a:pos x="164" y="2"/>
                </a:cxn>
              </a:cxnLst>
              <a:rect l="0" t="0" r="r" b="b"/>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5" name="Freeform 259"/>
            <p:cNvSpPr>
              <a:spLocks/>
            </p:cNvSpPr>
            <p:nvPr/>
          </p:nvSpPr>
          <p:spPr bwMode="ltGray">
            <a:xfrm>
              <a:off x="4260750" y="4098545"/>
              <a:ext cx="280785" cy="504199"/>
            </a:xfrm>
            <a:custGeom>
              <a:avLst/>
              <a:gdLst/>
              <a:ahLst/>
              <a:cxnLst>
                <a:cxn ang="0">
                  <a:pos x="194" y="86"/>
                </a:cxn>
                <a:cxn ang="0">
                  <a:pos x="192" y="132"/>
                </a:cxn>
                <a:cxn ang="0">
                  <a:pos x="186" y="132"/>
                </a:cxn>
                <a:cxn ang="0">
                  <a:pos x="181" y="136"/>
                </a:cxn>
                <a:cxn ang="0">
                  <a:pos x="177" y="134"/>
                </a:cxn>
                <a:cxn ang="0">
                  <a:pos x="169" y="132"/>
                </a:cxn>
                <a:cxn ang="0">
                  <a:pos x="165" y="134"/>
                </a:cxn>
                <a:cxn ang="0">
                  <a:pos x="163" y="138"/>
                </a:cxn>
                <a:cxn ang="0">
                  <a:pos x="163" y="142"/>
                </a:cxn>
                <a:cxn ang="0">
                  <a:pos x="161" y="152"/>
                </a:cxn>
                <a:cxn ang="0">
                  <a:pos x="159" y="162"/>
                </a:cxn>
                <a:cxn ang="0">
                  <a:pos x="161" y="166"/>
                </a:cxn>
                <a:cxn ang="0">
                  <a:pos x="158" y="173"/>
                </a:cxn>
                <a:cxn ang="0">
                  <a:pos x="152" y="183"/>
                </a:cxn>
                <a:cxn ang="0">
                  <a:pos x="152" y="195"/>
                </a:cxn>
                <a:cxn ang="0">
                  <a:pos x="150" y="201"/>
                </a:cxn>
                <a:cxn ang="0">
                  <a:pos x="154" y="204"/>
                </a:cxn>
                <a:cxn ang="0">
                  <a:pos x="158" y="204"/>
                </a:cxn>
                <a:cxn ang="0">
                  <a:pos x="161" y="208"/>
                </a:cxn>
                <a:cxn ang="0">
                  <a:pos x="161" y="222"/>
                </a:cxn>
                <a:cxn ang="0">
                  <a:pos x="167" y="226"/>
                </a:cxn>
                <a:cxn ang="0">
                  <a:pos x="171" y="228"/>
                </a:cxn>
                <a:cxn ang="0">
                  <a:pos x="169" y="236"/>
                </a:cxn>
                <a:cxn ang="0">
                  <a:pos x="129" y="261"/>
                </a:cxn>
                <a:cxn ang="0">
                  <a:pos x="104" y="269"/>
                </a:cxn>
                <a:cxn ang="0">
                  <a:pos x="96" y="267"/>
                </a:cxn>
                <a:cxn ang="0">
                  <a:pos x="94" y="271"/>
                </a:cxn>
                <a:cxn ang="0">
                  <a:pos x="94" y="277"/>
                </a:cxn>
                <a:cxn ang="0">
                  <a:pos x="88" y="278"/>
                </a:cxn>
                <a:cxn ang="0">
                  <a:pos x="75" y="278"/>
                </a:cxn>
                <a:cxn ang="0">
                  <a:pos x="67" y="282"/>
                </a:cxn>
                <a:cxn ang="0">
                  <a:pos x="67" y="286"/>
                </a:cxn>
                <a:cxn ang="0">
                  <a:pos x="54" y="290"/>
                </a:cxn>
                <a:cxn ang="0">
                  <a:pos x="50" y="286"/>
                </a:cxn>
                <a:cxn ang="0">
                  <a:pos x="44" y="292"/>
                </a:cxn>
                <a:cxn ang="0">
                  <a:pos x="42" y="296"/>
                </a:cxn>
                <a:cxn ang="0">
                  <a:pos x="27" y="290"/>
                </a:cxn>
                <a:cxn ang="0">
                  <a:pos x="0" y="240"/>
                </a:cxn>
                <a:cxn ang="0">
                  <a:pos x="6" y="123"/>
                </a:cxn>
                <a:cxn ang="0">
                  <a:pos x="65" y="0"/>
                </a:cxn>
                <a:cxn ang="0">
                  <a:pos x="194" y="86"/>
                </a:cxn>
              </a:cxnLst>
              <a:rect l="0" t="0" r="r" b="b"/>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6" name="Freeform 260"/>
            <p:cNvSpPr>
              <a:spLocks/>
            </p:cNvSpPr>
            <p:nvPr/>
          </p:nvSpPr>
          <p:spPr bwMode="ltGray">
            <a:xfrm>
              <a:off x="4259302" y="4097063"/>
              <a:ext cx="290918" cy="517545"/>
            </a:xfrm>
            <a:custGeom>
              <a:avLst/>
              <a:gdLst/>
              <a:ahLst/>
              <a:cxnLst>
                <a:cxn ang="0">
                  <a:pos x="202" y="88"/>
                </a:cxn>
                <a:cxn ang="0">
                  <a:pos x="200" y="136"/>
                </a:cxn>
                <a:cxn ang="0">
                  <a:pos x="194" y="136"/>
                </a:cxn>
                <a:cxn ang="0">
                  <a:pos x="188" y="140"/>
                </a:cxn>
                <a:cxn ang="0">
                  <a:pos x="184" y="138"/>
                </a:cxn>
                <a:cxn ang="0">
                  <a:pos x="176" y="136"/>
                </a:cxn>
                <a:cxn ang="0">
                  <a:pos x="172" y="138"/>
                </a:cxn>
                <a:cxn ang="0">
                  <a:pos x="170" y="142"/>
                </a:cxn>
                <a:cxn ang="0">
                  <a:pos x="170" y="146"/>
                </a:cxn>
                <a:cxn ang="0">
                  <a:pos x="168" y="156"/>
                </a:cxn>
                <a:cxn ang="0">
                  <a:pos x="166" y="166"/>
                </a:cxn>
                <a:cxn ang="0">
                  <a:pos x="168" y="170"/>
                </a:cxn>
                <a:cxn ang="0">
                  <a:pos x="164" y="178"/>
                </a:cxn>
                <a:cxn ang="0">
                  <a:pos x="158" y="188"/>
                </a:cxn>
                <a:cxn ang="0">
                  <a:pos x="158" y="200"/>
                </a:cxn>
                <a:cxn ang="0">
                  <a:pos x="156" y="206"/>
                </a:cxn>
                <a:cxn ang="0">
                  <a:pos x="160" y="210"/>
                </a:cxn>
                <a:cxn ang="0">
                  <a:pos x="164" y="210"/>
                </a:cxn>
                <a:cxn ang="0">
                  <a:pos x="168" y="214"/>
                </a:cxn>
                <a:cxn ang="0">
                  <a:pos x="168" y="228"/>
                </a:cxn>
                <a:cxn ang="0">
                  <a:pos x="174" y="232"/>
                </a:cxn>
                <a:cxn ang="0">
                  <a:pos x="178" y="234"/>
                </a:cxn>
                <a:cxn ang="0">
                  <a:pos x="176" y="242"/>
                </a:cxn>
                <a:cxn ang="0">
                  <a:pos x="134" y="268"/>
                </a:cxn>
                <a:cxn ang="0">
                  <a:pos x="108" y="276"/>
                </a:cxn>
                <a:cxn ang="0">
                  <a:pos x="100" y="274"/>
                </a:cxn>
                <a:cxn ang="0">
                  <a:pos x="98" y="278"/>
                </a:cxn>
                <a:cxn ang="0">
                  <a:pos x="98" y="284"/>
                </a:cxn>
                <a:cxn ang="0">
                  <a:pos x="92" y="286"/>
                </a:cxn>
                <a:cxn ang="0">
                  <a:pos x="78" y="286"/>
                </a:cxn>
                <a:cxn ang="0">
                  <a:pos x="70" y="290"/>
                </a:cxn>
                <a:cxn ang="0">
                  <a:pos x="70" y="294"/>
                </a:cxn>
                <a:cxn ang="0">
                  <a:pos x="56" y="298"/>
                </a:cxn>
                <a:cxn ang="0">
                  <a:pos x="52" y="294"/>
                </a:cxn>
                <a:cxn ang="0">
                  <a:pos x="46" y="300"/>
                </a:cxn>
                <a:cxn ang="0">
                  <a:pos x="44" y="304"/>
                </a:cxn>
                <a:cxn ang="0">
                  <a:pos x="28" y="298"/>
                </a:cxn>
                <a:cxn ang="0">
                  <a:pos x="0" y="246"/>
                </a:cxn>
                <a:cxn ang="0">
                  <a:pos x="6" y="126"/>
                </a:cxn>
                <a:cxn ang="0">
                  <a:pos x="68" y="0"/>
                </a:cxn>
                <a:cxn ang="0">
                  <a:pos x="202" y="88"/>
                </a:cxn>
              </a:cxnLst>
              <a:rect l="0" t="0" r="r" b="b"/>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7" name="Freeform 261"/>
            <p:cNvSpPr>
              <a:spLocks/>
            </p:cNvSpPr>
            <p:nvPr/>
          </p:nvSpPr>
          <p:spPr bwMode="ltGray">
            <a:xfrm>
              <a:off x="4126146" y="4430724"/>
              <a:ext cx="202629" cy="352939"/>
            </a:xfrm>
            <a:custGeom>
              <a:avLst/>
              <a:gdLst/>
              <a:ahLst/>
              <a:cxnLst>
                <a:cxn ang="0">
                  <a:pos x="108" y="0"/>
                </a:cxn>
                <a:cxn ang="0">
                  <a:pos x="116" y="2"/>
                </a:cxn>
                <a:cxn ang="0">
                  <a:pos x="118" y="6"/>
                </a:cxn>
                <a:cxn ang="0">
                  <a:pos x="122" y="6"/>
                </a:cxn>
                <a:cxn ang="0">
                  <a:pos x="130" y="18"/>
                </a:cxn>
                <a:cxn ang="0">
                  <a:pos x="132" y="24"/>
                </a:cxn>
                <a:cxn ang="0">
                  <a:pos x="128" y="34"/>
                </a:cxn>
                <a:cxn ang="0">
                  <a:pos x="130" y="42"/>
                </a:cxn>
                <a:cxn ang="0">
                  <a:pos x="130" y="46"/>
                </a:cxn>
                <a:cxn ang="0">
                  <a:pos x="130" y="56"/>
                </a:cxn>
                <a:cxn ang="0">
                  <a:pos x="110" y="54"/>
                </a:cxn>
                <a:cxn ang="0">
                  <a:pos x="108" y="62"/>
                </a:cxn>
                <a:cxn ang="0">
                  <a:pos x="138" y="94"/>
                </a:cxn>
                <a:cxn ang="0">
                  <a:pos x="134" y="102"/>
                </a:cxn>
                <a:cxn ang="0">
                  <a:pos x="130" y="106"/>
                </a:cxn>
                <a:cxn ang="0">
                  <a:pos x="128" y="116"/>
                </a:cxn>
                <a:cxn ang="0">
                  <a:pos x="124" y="120"/>
                </a:cxn>
                <a:cxn ang="0">
                  <a:pos x="122" y="126"/>
                </a:cxn>
                <a:cxn ang="0">
                  <a:pos x="116" y="130"/>
                </a:cxn>
                <a:cxn ang="0">
                  <a:pos x="114" y="138"/>
                </a:cxn>
                <a:cxn ang="0">
                  <a:pos x="114" y="142"/>
                </a:cxn>
                <a:cxn ang="0">
                  <a:pos x="116" y="150"/>
                </a:cxn>
                <a:cxn ang="0">
                  <a:pos x="122" y="158"/>
                </a:cxn>
                <a:cxn ang="0">
                  <a:pos x="124" y="166"/>
                </a:cxn>
                <a:cxn ang="0">
                  <a:pos x="128" y="176"/>
                </a:cxn>
                <a:cxn ang="0">
                  <a:pos x="132" y="180"/>
                </a:cxn>
                <a:cxn ang="0">
                  <a:pos x="138" y="186"/>
                </a:cxn>
                <a:cxn ang="0">
                  <a:pos x="136" y="200"/>
                </a:cxn>
                <a:cxn ang="0">
                  <a:pos x="140" y="204"/>
                </a:cxn>
                <a:cxn ang="0">
                  <a:pos x="138" y="208"/>
                </a:cxn>
                <a:cxn ang="0">
                  <a:pos x="130" y="204"/>
                </a:cxn>
                <a:cxn ang="0">
                  <a:pos x="122" y="202"/>
                </a:cxn>
                <a:cxn ang="0">
                  <a:pos x="118" y="202"/>
                </a:cxn>
                <a:cxn ang="0">
                  <a:pos x="110" y="200"/>
                </a:cxn>
                <a:cxn ang="0">
                  <a:pos x="110" y="196"/>
                </a:cxn>
                <a:cxn ang="0">
                  <a:pos x="106" y="196"/>
                </a:cxn>
                <a:cxn ang="0">
                  <a:pos x="104" y="198"/>
                </a:cxn>
                <a:cxn ang="0">
                  <a:pos x="86" y="198"/>
                </a:cxn>
                <a:cxn ang="0">
                  <a:pos x="84" y="192"/>
                </a:cxn>
                <a:cxn ang="0">
                  <a:pos x="80" y="192"/>
                </a:cxn>
                <a:cxn ang="0">
                  <a:pos x="76" y="194"/>
                </a:cxn>
                <a:cxn ang="0">
                  <a:pos x="68" y="194"/>
                </a:cxn>
                <a:cxn ang="0">
                  <a:pos x="62" y="194"/>
                </a:cxn>
                <a:cxn ang="0">
                  <a:pos x="58" y="192"/>
                </a:cxn>
                <a:cxn ang="0">
                  <a:pos x="52" y="194"/>
                </a:cxn>
                <a:cxn ang="0">
                  <a:pos x="34" y="194"/>
                </a:cxn>
                <a:cxn ang="0">
                  <a:pos x="28" y="196"/>
                </a:cxn>
                <a:cxn ang="0">
                  <a:pos x="24" y="192"/>
                </a:cxn>
                <a:cxn ang="0">
                  <a:pos x="22" y="186"/>
                </a:cxn>
                <a:cxn ang="0">
                  <a:pos x="24" y="182"/>
                </a:cxn>
                <a:cxn ang="0">
                  <a:pos x="26" y="174"/>
                </a:cxn>
                <a:cxn ang="0">
                  <a:pos x="22" y="168"/>
                </a:cxn>
                <a:cxn ang="0">
                  <a:pos x="20" y="166"/>
                </a:cxn>
                <a:cxn ang="0">
                  <a:pos x="20" y="162"/>
                </a:cxn>
                <a:cxn ang="0">
                  <a:pos x="12" y="158"/>
                </a:cxn>
                <a:cxn ang="0">
                  <a:pos x="4" y="152"/>
                </a:cxn>
                <a:cxn ang="0">
                  <a:pos x="0" y="142"/>
                </a:cxn>
                <a:cxn ang="0">
                  <a:pos x="20" y="96"/>
                </a:cxn>
                <a:cxn ang="0">
                  <a:pos x="108" y="0"/>
                </a:cxn>
              </a:cxnLst>
              <a:rect l="0" t="0" r="r" b="b"/>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8" name="Freeform 262"/>
            <p:cNvSpPr>
              <a:spLocks/>
            </p:cNvSpPr>
            <p:nvPr/>
          </p:nvSpPr>
          <p:spPr bwMode="ltGray">
            <a:xfrm>
              <a:off x="3972727" y="4375855"/>
              <a:ext cx="329996" cy="309934"/>
            </a:xfrm>
            <a:custGeom>
              <a:avLst/>
              <a:gdLst/>
              <a:ahLst/>
              <a:cxnLst>
                <a:cxn ang="0">
                  <a:pos x="208" y="20"/>
                </a:cxn>
                <a:cxn ang="0">
                  <a:pos x="216" y="26"/>
                </a:cxn>
                <a:cxn ang="0">
                  <a:pos x="220" y="32"/>
                </a:cxn>
                <a:cxn ang="0">
                  <a:pos x="220" y="40"/>
                </a:cxn>
                <a:cxn ang="0">
                  <a:pos x="224" y="44"/>
                </a:cxn>
                <a:cxn ang="0">
                  <a:pos x="228" y="50"/>
                </a:cxn>
                <a:cxn ang="0">
                  <a:pos x="228" y="56"/>
                </a:cxn>
                <a:cxn ang="0">
                  <a:pos x="224" y="60"/>
                </a:cxn>
                <a:cxn ang="0">
                  <a:pos x="220" y="64"/>
                </a:cxn>
                <a:cxn ang="0">
                  <a:pos x="212" y="72"/>
                </a:cxn>
                <a:cxn ang="0">
                  <a:pos x="212" y="74"/>
                </a:cxn>
                <a:cxn ang="0">
                  <a:pos x="206" y="82"/>
                </a:cxn>
                <a:cxn ang="0">
                  <a:pos x="204" y="86"/>
                </a:cxn>
                <a:cxn ang="0">
                  <a:pos x="204" y="90"/>
                </a:cxn>
                <a:cxn ang="0">
                  <a:pos x="196" y="98"/>
                </a:cxn>
                <a:cxn ang="0">
                  <a:pos x="194" y="102"/>
                </a:cxn>
                <a:cxn ang="0">
                  <a:pos x="186" y="106"/>
                </a:cxn>
                <a:cxn ang="0">
                  <a:pos x="184" y="108"/>
                </a:cxn>
                <a:cxn ang="0">
                  <a:pos x="180" y="116"/>
                </a:cxn>
                <a:cxn ang="0">
                  <a:pos x="176" y="126"/>
                </a:cxn>
                <a:cxn ang="0">
                  <a:pos x="174" y="128"/>
                </a:cxn>
                <a:cxn ang="0">
                  <a:pos x="172" y="134"/>
                </a:cxn>
                <a:cxn ang="0">
                  <a:pos x="168" y="138"/>
                </a:cxn>
                <a:cxn ang="0">
                  <a:pos x="168" y="144"/>
                </a:cxn>
                <a:cxn ang="0">
                  <a:pos x="164" y="144"/>
                </a:cxn>
                <a:cxn ang="0">
                  <a:pos x="160" y="144"/>
                </a:cxn>
                <a:cxn ang="0">
                  <a:pos x="158" y="140"/>
                </a:cxn>
                <a:cxn ang="0">
                  <a:pos x="158" y="138"/>
                </a:cxn>
                <a:cxn ang="0">
                  <a:pos x="150" y="136"/>
                </a:cxn>
                <a:cxn ang="0">
                  <a:pos x="150" y="138"/>
                </a:cxn>
                <a:cxn ang="0">
                  <a:pos x="146" y="138"/>
                </a:cxn>
                <a:cxn ang="0">
                  <a:pos x="144" y="134"/>
                </a:cxn>
                <a:cxn ang="0">
                  <a:pos x="142" y="134"/>
                </a:cxn>
                <a:cxn ang="0">
                  <a:pos x="132" y="140"/>
                </a:cxn>
                <a:cxn ang="0">
                  <a:pos x="132" y="144"/>
                </a:cxn>
                <a:cxn ang="0">
                  <a:pos x="116" y="156"/>
                </a:cxn>
                <a:cxn ang="0">
                  <a:pos x="112" y="166"/>
                </a:cxn>
                <a:cxn ang="0">
                  <a:pos x="108" y="176"/>
                </a:cxn>
                <a:cxn ang="0">
                  <a:pos x="94" y="180"/>
                </a:cxn>
                <a:cxn ang="0">
                  <a:pos x="84" y="178"/>
                </a:cxn>
                <a:cxn ang="0">
                  <a:pos x="70" y="180"/>
                </a:cxn>
                <a:cxn ang="0">
                  <a:pos x="64" y="182"/>
                </a:cxn>
                <a:cxn ang="0">
                  <a:pos x="60" y="180"/>
                </a:cxn>
                <a:cxn ang="0">
                  <a:pos x="56" y="178"/>
                </a:cxn>
                <a:cxn ang="0">
                  <a:pos x="48" y="164"/>
                </a:cxn>
                <a:cxn ang="0">
                  <a:pos x="48" y="158"/>
                </a:cxn>
                <a:cxn ang="0">
                  <a:pos x="42" y="148"/>
                </a:cxn>
                <a:cxn ang="0">
                  <a:pos x="38" y="146"/>
                </a:cxn>
                <a:cxn ang="0">
                  <a:pos x="28" y="140"/>
                </a:cxn>
                <a:cxn ang="0">
                  <a:pos x="6" y="138"/>
                </a:cxn>
                <a:cxn ang="0">
                  <a:pos x="0" y="134"/>
                </a:cxn>
                <a:cxn ang="0">
                  <a:pos x="4" y="64"/>
                </a:cxn>
                <a:cxn ang="0">
                  <a:pos x="48" y="0"/>
                </a:cxn>
                <a:cxn ang="0">
                  <a:pos x="140" y="16"/>
                </a:cxn>
                <a:cxn ang="0">
                  <a:pos x="208" y="20"/>
                </a:cxn>
              </a:cxnLst>
              <a:rect l="0" t="0" r="r" b="b"/>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69" name="Freeform 263"/>
            <p:cNvSpPr>
              <a:spLocks/>
            </p:cNvSpPr>
            <p:nvPr/>
          </p:nvSpPr>
          <p:spPr bwMode="ltGray">
            <a:xfrm>
              <a:off x="3933649" y="4418860"/>
              <a:ext cx="76709" cy="183884"/>
            </a:xfrm>
            <a:custGeom>
              <a:avLst/>
              <a:gdLst/>
              <a:ahLst/>
              <a:cxnLst>
                <a:cxn ang="0">
                  <a:pos x="50" y="9"/>
                </a:cxn>
                <a:cxn ang="0">
                  <a:pos x="52" y="15"/>
                </a:cxn>
                <a:cxn ang="0">
                  <a:pos x="52" y="20"/>
                </a:cxn>
                <a:cxn ang="0">
                  <a:pos x="52" y="24"/>
                </a:cxn>
                <a:cxn ang="0">
                  <a:pos x="50" y="30"/>
                </a:cxn>
                <a:cxn ang="0">
                  <a:pos x="50" y="34"/>
                </a:cxn>
                <a:cxn ang="0">
                  <a:pos x="52" y="39"/>
                </a:cxn>
                <a:cxn ang="0">
                  <a:pos x="47" y="41"/>
                </a:cxn>
                <a:cxn ang="0">
                  <a:pos x="47" y="47"/>
                </a:cxn>
                <a:cxn ang="0">
                  <a:pos x="45" y="48"/>
                </a:cxn>
                <a:cxn ang="0">
                  <a:pos x="42" y="52"/>
                </a:cxn>
                <a:cxn ang="0">
                  <a:pos x="38" y="58"/>
                </a:cxn>
                <a:cxn ang="0">
                  <a:pos x="36" y="61"/>
                </a:cxn>
                <a:cxn ang="0">
                  <a:pos x="33" y="60"/>
                </a:cxn>
                <a:cxn ang="0">
                  <a:pos x="33" y="63"/>
                </a:cxn>
                <a:cxn ang="0">
                  <a:pos x="31" y="67"/>
                </a:cxn>
                <a:cxn ang="0">
                  <a:pos x="31" y="69"/>
                </a:cxn>
                <a:cxn ang="0">
                  <a:pos x="29" y="86"/>
                </a:cxn>
                <a:cxn ang="0">
                  <a:pos x="31" y="89"/>
                </a:cxn>
                <a:cxn ang="0">
                  <a:pos x="31" y="91"/>
                </a:cxn>
                <a:cxn ang="0">
                  <a:pos x="28" y="95"/>
                </a:cxn>
                <a:cxn ang="0">
                  <a:pos x="29" y="102"/>
                </a:cxn>
                <a:cxn ang="0">
                  <a:pos x="29" y="106"/>
                </a:cxn>
                <a:cxn ang="0">
                  <a:pos x="26" y="108"/>
                </a:cxn>
                <a:cxn ang="0">
                  <a:pos x="24" y="106"/>
                </a:cxn>
                <a:cxn ang="0">
                  <a:pos x="17" y="106"/>
                </a:cxn>
                <a:cxn ang="0">
                  <a:pos x="10" y="108"/>
                </a:cxn>
                <a:cxn ang="0">
                  <a:pos x="7" y="47"/>
                </a:cxn>
                <a:cxn ang="0">
                  <a:pos x="0" y="35"/>
                </a:cxn>
                <a:cxn ang="0">
                  <a:pos x="5" y="22"/>
                </a:cxn>
                <a:cxn ang="0">
                  <a:pos x="35" y="0"/>
                </a:cxn>
                <a:cxn ang="0">
                  <a:pos x="50" y="9"/>
                </a:cxn>
              </a:cxnLst>
              <a:rect l="0" t="0" r="r" b="b"/>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0" name="Freeform 264"/>
            <p:cNvSpPr>
              <a:spLocks/>
            </p:cNvSpPr>
            <p:nvPr/>
          </p:nvSpPr>
          <p:spPr bwMode="ltGray">
            <a:xfrm>
              <a:off x="3932202" y="4417378"/>
              <a:ext cx="89735" cy="197230"/>
            </a:xfrm>
            <a:custGeom>
              <a:avLst/>
              <a:gdLst/>
              <a:ahLst/>
              <a:cxnLst>
                <a:cxn ang="0">
                  <a:pos x="58" y="10"/>
                </a:cxn>
                <a:cxn ang="0">
                  <a:pos x="60" y="16"/>
                </a:cxn>
                <a:cxn ang="0">
                  <a:pos x="60" y="22"/>
                </a:cxn>
                <a:cxn ang="0">
                  <a:pos x="60" y="26"/>
                </a:cxn>
                <a:cxn ang="0">
                  <a:pos x="58" y="32"/>
                </a:cxn>
                <a:cxn ang="0">
                  <a:pos x="58" y="36"/>
                </a:cxn>
                <a:cxn ang="0">
                  <a:pos x="60" y="42"/>
                </a:cxn>
                <a:cxn ang="0">
                  <a:pos x="54" y="44"/>
                </a:cxn>
                <a:cxn ang="0">
                  <a:pos x="54" y="50"/>
                </a:cxn>
                <a:cxn ang="0">
                  <a:pos x="52" y="52"/>
                </a:cxn>
                <a:cxn ang="0">
                  <a:pos x="48" y="56"/>
                </a:cxn>
                <a:cxn ang="0">
                  <a:pos x="44" y="62"/>
                </a:cxn>
                <a:cxn ang="0">
                  <a:pos x="42" y="66"/>
                </a:cxn>
                <a:cxn ang="0">
                  <a:pos x="38" y="64"/>
                </a:cxn>
                <a:cxn ang="0">
                  <a:pos x="38" y="68"/>
                </a:cxn>
                <a:cxn ang="0">
                  <a:pos x="36" y="72"/>
                </a:cxn>
                <a:cxn ang="0">
                  <a:pos x="36" y="74"/>
                </a:cxn>
                <a:cxn ang="0">
                  <a:pos x="34" y="92"/>
                </a:cxn>
                <a:cxn ang="0">
                  <a:pos x="36" y="96"/>
                </a:cxn>
                <a:cxn ang="0">
                  <a:pos x="36" y="98"/>
                </a:cxn>
                <a:cxn ang="0">
                  <a:pos x="32" y="102"/>
                </a:cxn>
                <a:cxn ang="0">
                  <a:pos x="34" y="110"/>
                </a:cxn>
                <a:cxn ang="0">
                  <a:pos x="34" y="114"/>
                </a:cxn>
                <a:cxn ang="0">
                  <a:pos x="30" y="116"/>
                </a:cxn>
                <a:cxn ang="0">
                  <a:pos x="28" y="114"/>
                </a:cxn>
                <a:cxn ang="0">
                  <a:pos x="20" y="114"/>
                </a:cxn>
                <a:cxn ang="0">
                  <a:pos x="12" y="116"/>
                </a:cxn>
                <a:cxn ang="0">
                  <a:pos x="8" y="50"/>
                </a:cxn>
                <a:cxn ang="0">
                  <a:pos x="0" y="38"/>
                </a:cxn>
                <a:cxn ang="0">
                  <a:pos x="6" y="24"/>
                </a:cxn>
                <a:cxn ang="0">
                  <a:pos x="40" y="0"/>
                </a:cxn>
                <a:cxn ang="0">
                  <a:pos x="58" y="10"/>
                </a:cxn>
              </a:cxnLst>
              <a:rect l="0" t="0" r="r" b="b"/>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1" name="Freeform 265"/>
            <p:cNvSpPr>
              <a:spLocks/>
            </p:cNvSpPr>
            <p:nvPr/>
          </p:nvSpPr>
          <p:spPr bwMode="ltGray">
            <a:xfrm>
              <a:off x="3911939" y="4450002"/>
              <a:ext cx="41974" cy="172021"/>
            </a:xfrm>
            <a:custGeom>
              <a:avLst/>
              <a:gdLst/>
              <a:ahLst/>
              <a:cxnLst>
                <a:cxn ang="0">
                  <a:pos x="26" y="6"/>
                </a:cxn>
                <a:cxn ang="0">
                  <a:pos x="18" y="14"/>
                </a:cxn>
                <a:cxn ang="0">
                  <a:pos x="18" y="20"/>
                </a:cxn>
                <a:cxn ang="0">
                  <a:pos x="26" y="26"/>
                </a:cxn>
                <a:cxn ang="0">
                  <a:pos x="28" y="32"/>
                </a:cxn>
                <a:cxn ang="0">
                  <a:pos x="26" y="88"/>
                </a:cxn>
                <a:cxn ang="0">
                  <a:pos x="28" y="96"/>
                </a:cxn>
                <a:cxn ang="0">
                  <a:pos x="16" y="100"/>
                </a:cxn>
                <a:cxn ang="0">
                  <a:pos x="0" y="78"/>
                </a:cxn>
                <a:cxn ang="0">
                  <a:pos x="0" y="0"/>
                </a:cxn>
                <a:cxn ang="0">
                  <a:pos x="26" y="6"/>
                </a:cxn>
              </a:cxnLst>
              <a:rect l="0" t="0" r="r" b="b"/>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2" name="Freeform 266"/>
            <p:cNvSpPr>
              <a:spLocks/>
            </p:cNvSpPr>
            <p:nvPr/>
          </p:nvSpPr>
          <p:spPr bwMode="ltGray">
            <a:xfrm>
              <a:off x="3814967" y="4455933"/>
              <a:ext cx="123024" cy="206128"/>
            </a:xfrm>
            <a:custGeom>
              <a:avLst/>
              <a:gdLst/>
              <a:ahLst/>
              <a:cxnLst>
                <a:cxn ang="0">
                  <a:pos x="8" y="108"/>
                </a:cxn>
                <a:cxn ang="0">
                  <a:pos x="18" y="112"/>
                </a:cxn>
                <a:cxn ang="0">
                  <a:pos x="24" y="120"/>
                </a:cxn>
                <a:cxn ang="0">
                  <a:pos x="30" y="114"/>
                </a:cxn>
                <a:cxn ang="0">
                  <a:pos x="42" y="112"/>
                </a:cxn>
                <a:cxn ang="0">
                  <a:pos x="50" y="110"/>
                </a:cxn>
                <a:cxn ang="0">
                  <a:pos x="60" y="102"/>
                </a:cxn>
                <a:cxn ang="0">
                  <a:pos x="66" y="102"/>
                </a:cxn>
                <a:cxn ang="0">
                  <a:pos x="70" y="98"/>
                </a:cxn>
                <a:cxn ang="0">
                  <a:pos x="80" y="98"/>
                </a:cxn>
                <a:cxn ang="0">
                  <a:pos x="84" y="96"/>
                </a:cxn>
                <a:cxn ang="0">
                  <a:pos x="78" y="78"/>
                </a:cxn>
                <a:cxn ang="0">
                  <a:pos x="82" y="28"/>
                </a:cxn>
                <a:cxn ang="0">
                  <a:pos x="78" y="24"/>
                </a:cxn>
                <a:cxn ang="0">
                  <a:pos x="80" y="18"/>
                </a:cxn>
                <a:cxn ang="0">
                  <a:pos x="72" y="2"/>
                </a:cxn>
                <a:cxn ang="0">
                  <a:pos x="10" y="0"/>
                </a:cxn>
                <a:cxn ang="0">
                  <a:pos x="0" y="86"/>
                </a:cxn>
                <a:cxn ang="0">
                  <a:pos x="8" y="108"/>
                </a:cxn>
              </a:cxnLst>
              <a:rect l="0" t="0" r="r" b="b"/>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3" name="Freeform 267"/>
            <p:cNvSpPr>
              <a:spLocks/>
            </p:cNvSpPr>
            <p:nvPr/>
          </p:nvSpPr>
          <p:spPr bwMode="ltGray">
            <a:xfrm>
              <a:off x="3673127" y="4452968"/>
              <a:ext cx="172234" cy="201680"/>
            </a:xfrm>
            <a:custGeom>
              <a:avLst/>
              <a:gdLst/>
              <a:ahLst/>
              <a:cxnLst>
                <a:cxn ang="0">
                  <a:pos x="112" y="18"/>
                </a:cxn>
                <a:cxn ang="0">
                  <a:pos x="118" y="28"/>
                </a:cxn>
                <a:cxn ang="0">
                  <a:pos x="116" y="44"/>
                </a:cxn>
                <a:cxn ang="0">
                  <a:pos x="118" y="48"/>
                </a:cxn>
                <a:cxn ang="0">
                  <a:pos x="118" y="56"/>
                </a:cxn>
                <a:cxn ang="0">
                  <a:pos x="114" y="58"/>
                </a:cxn>
                <a:cxn ang="0">
                  <a:pos x="110" y="64"/>
                </a:cxn>
                <a:cxn ang="0">
                  <a:pos x="106" y="78"/>
                </a:cxn>
                <a:cxn ang="0">
                  <a:pos x="104" y="82"/>
                </a:cxn>
                <a:cxn ang="0">
                  <a:pos x="102" y="88"/>
                </a:cxn>
                <a:cxn ang="0">
                  <a:pos x="106" y="100"/>
                </a:cxn>
                <a:cxn ang="0">
                  <a:pos x="110" y="106"/>
                </a:cxn>
                <a:cxn ang="0">
                  <a:pos x="110" y="112"/>
                </a:cxn>
                <a:cxn ang="0">
                  <a:pos x="100" y="110"/>
                </a:cxn>
                <a:cxn ang="0">
                  <a:pos x="90" y="108"/>
                </a:cxn>
                <a:cxn ang="0">
                  <a:pos x="80" y="108"/>
                </a:cxn>
                <a:cxn ang="0">
                  <a:pos x="72" y="108"/>
                </a:cxn>
                <a:cxn ang="0">
                  <a:pos x="56" y="108"/>
                </a:cxn>
                <a:cxn ang="0">
                  <a:pos x="40" y="112"/>
                </a:cxn>
                <a:cxn ang="0">
                  <a:pos x="28" y="118"/>
                </a:cxn>
                <a:cxn ang="0">
                  <a:pos x="22" y="118"/>
                </a:cxn>
                <a:cxn ang="0">
                  <a:pos x="0" y="64"/>
                </a:cxn>
                <a:cxn ang="0">
                  <a:pos x="22" y="0"/>
                </a:cxn>
                <a:cxn ang="0">
                  <a:pos x="112" y="18"/>
                </a:cxn>
              </a:cxnLst>
              <a:rect l="0" t="0" r="r" b="b"/>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4" name="Freeform 268"/>
            <p:cNvSpPr>
              <a:spLocks/>
            </p:cNvSpPr>
            <p:nvPr/>
          </p:nvSpPr>
          <p:spPr bwMode="ltGray">
            <a:xfrm>
              <a:off x="3606549" y="4507836"/>
              <a:ext cx="111446" cy="146811"/>
            </a:xfrm>
            <a:custGeom>
              <a:avLst/>
              <a:gdLst/>
              <a:ahLst/>
              <a:cxnLst>
                <a:cxn ang="0">
                  <a:pos x="0" y="28"/>
                </a:cxn>
                <a:cxn ang="0">
                  <a:pos x="4" y="36"/>
                </a:cxn>
                <a:cxn ang="0">
                  <a:pos x="22" y="52"/>
                </a:cxn>
                <a:cxn ang="0">
                  <a:pos x="32" y="66"/>
                </a:cxn>
                <a:cxn ang="0">
                  <a:pos x="38" y="68"/>
                </a:cxn>
                <a:cxn ang="0">
                  <a:pos x="48" y="78"/>
                </a:cxn>
                <a:cxn ang="0">
                  <a:pos x="60" y="84"/>
                </a:cxn>
                <a:cxn ang="0">
                  <a:pos x="66" y="86"/>
                </a:cxn>
                <a:cxn ang="0">
                  <a:pos x="70" y="86"/>
                </a:cxn>
                <a:cxn ang="0">
                  <a:pos x="70" y="68"/>
                </a:cxn>
                <a:cxn ang="0">
                  <a:pos x="76" y="58"/>
                </a:cxn>
                <a:cxn ang="0">
                  <a:pos x="76" y="56"/>
                </a:cxn>
                <a:cxn ang="0">
                  <a:pos x="66" y="54"/>
                </a:cxn>
                <a:cxn ang="0">
                  <a:pos x="64" y="44"/>
                </a:cxn>
                <a:cxn ang="0">
                  <a:pos x="52" y="42"/>
                </a:cxn>
                <a:cxn ang="0">
                  <a:pos x="60" y="38"/>
                </a:cxn>
                <a:cxn ang="0">
                  <a:pos x="60" y="32"/>
                </a:cxn>
                <a:cxn ang="0">
                  <a:pos x="62" y="30"/>
                </a:cxn>
                <a:cxn ang="0">
                  <a:pos x="62" y="20"/>
                </a:cxn>
                <a:cxn ang="0">
                  <a:pos x="38" y="0"/>
                </a:cxn>
                <a:cxn ang="0">
                  <a:pos x="8" y="14"/>
                </a:cxn>
                <a:cxn ang="0">
                  <a:pos x="0" y="28"/>
                </a:cxn>
              </a:cxnLst>
              <a:rect l="0" t="0" r="r" b="b"/>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5" name="Freeform 269"/>
            <p:cNvSpPr>
              <a:spLocks/>
            </p:cNvSpPr>
            <p:nvPr/>
          </p:nvSpPr>
          <p:spPr bwMode="ltGray">
            <a:xfrm>
              <a:off x="3574708" y="4455933"/>
              <a:ext cx="75262" cy="114185"/>
            </a:xfrm>
            <a:custGeom>
              <a:avLst/>
              <a:gdLst/>
              <a:ahLst/>
              <a:cxnLst>
                <a:cxn ang="0">
                  <a:pos x="0" y="22"/>
                </a:cxn>
                <a:cxn ang="0">
                  <a:pos x="0" y="30"/>
                </a:cxn>
                <a:cxn ang="0">
                  <a:pos x="2" y="38"/>
                </a:cxn>
                <a:cxn ang="0">
                  <a:pos x="2" y="44"/>
                </a:cxn>
                <a:cxn ang="0">
                  <a:pos x="8" y="50"/>
                </a:cxn>
                <a:cxn ang="0">
                  <a:pos x="8" y="54"/>
                </a:cxn>
                <a:cxn ang="0">
                  <a:pos x="18" y="58"/>
                </a:cxn>
                <a:cxn ang="0">
                  <a:pos x="26" y="66"/>
                </a:cxn>
                <a:cxn ang="0">
                  <a:pos x="28" y="66"/>
                </a:cxn>
                <a:cxn ang="0">
                  <a:pos x="28" y="60"/>
                </a:cxn>
                <a:cxn ang="0">
                  <a:pos x="32" y="60"/>
                </a:cxn>
                <a:cxn ang="0">
                  <a:pos x="34" y="52"/>
                </a:cxn>
                <a:cxn ang="0">
                  <a:pos x="40" y="48"/>
                </a:cxn>
                <a:cxn ang="0">
                  <a:pos x="46" y="48"/>
                </a:cxn>
                <a:cxn ang="0">
                  <a:pos x="46" y="40"/>
                </a:cxn>
                <a:cxn ang="0">
                  <a:pos x="50" y="34"/>
                </a:cxn>
                <a:cxn ang="0">
                  <a:pos x="46" y="2"/>
                </a:cxn>
                <a:cxn ang="0">
                  <a:pos x="16" y="0"/>
                </a:cxn>
                <a:cxn ang="0">
                  <a:pos x="0" y="22"/>
                </a:cxn>
              </a:cxnLst>
              <a:rect l="0" t="0" r="r" b="b"/>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6" name="Freeform 270"/>
            <p:cNvSpPr>
              <a:spLocks/>
            </p:cNvSpPr>
            <p:nvPr/>
          </p:nvSpPr>
          <p:spPr bwMode="ltGray">
            <a:xfrm>
              <a:off x="3531287" y="4377338"/>
              <a:ext cx="176576" cy="174987"/>
            </a:xfrm>
            <a:custGeom>
              <a:avLst/>
              <a:gdLst/>
              <a:ahLst/>
              <a:cxnLst>
                <a:cxn ang="0">
                  <a:pos x="0" y="32"/>
                </a:cxn>
                <a:cxn ang="0">
                  <a:pos x="8" y="35"/>
                </a:cxn>
                <a:cxn ang="0">
                  <a:pos x="11" y="39"/>
                </a:cxn>
                <a:cxn ang="0">
                  <a:pos x="17" y="45"/>
                </a:cxn>
                <a:cxn ang="0">
                  <a:pos x="23" y="52"/>
                </a:cxn>
                <a:cxn ang="0">
                  <a:pos x="23" y="57"/>
                </a:cxn>
                <a:cxn ang="0">
                  <a:pos x="28" y="67"/>
                </a:cxn>
                <a:cxn ang="0">
                  <a:pos x="38" y="61"/>
                </a:cxn>
                <a:cxn ang="0">
                  <a:pos x="45" y="52"/>
                </a:cxn>
                <a:cxn ang="0">
                  <a:pos x="51" y="46"/>
                </a:cxn>
                <a:cxn ang="0">
                  <a:pos x="66" y="48"/>
                </a:cxn>
                <a:cxn ang="0">
                  <a:pos x="68" y="52"/>
                </a:cxn>
                <a:cxn ang="0">
                  <a:pos x="68" y="54"/>
                </a:cxn>
                <a:cxn ang="0">
                  <a:pos x="69" y="63"/>
                </a:cxn>
                <a:cxn ang="0">
                  <a:pos x="71" y="67"/>
                </a:cxn>
                <a:cxn ang="0">
                  <a:pos x="71" y="76"/>
                </a:cxn>
                <a:cxn ang="0">
                  <a:pos x="75" y="78"/>
                </a:cxn>
                <a:cxn ang="0">
                  <a:pos x="79" y="76"/>
                </a:cxn>
                <a:cxn ang="0">
                  <a:pos x="86" y="78"/>
                </a:cxn>
                <a:cxn ang="0">
                  <a:pos x="92" y="87"/>
                </a:cxn>
                <a:cxn ang="0">
                  <a:pos x="88" y="95"/>
                </a:cxn>
                <a:cxn ang="0">
                  <a:pos x="88" y="98"/>
                </a:cxn>
                <a:cxn ang="0">
                  <a:pos x="92" y="102"/>
                </a:cxn>
                <a:cxn ang="0">
                  <a:pos x="99" y="96"/>
                </a:cxn>
                <a:cxn ang="0">
                  <a:pos x="109" y="95"/>
                </a:cxn>
                <a:cxn ang="0">
                  <a:pos x="113" y="89"/>
                </a:cxn>
                <a:cxn ang="0">
                  <a:pos x="113" y="78"/>
                </a:cxn>
                <a:cxn ang="0">
                  <a:pos x="118" y="78"/>
                </a:cxn>
                <a:cxn ang="0">
                  <a:pos x="118" y="70"/>
                </a:cxn>
                <a:cxn ang="0">
                  <a:pos x="114" y="67"/>
                </a:cxn>
                <a:cxn ang="0">
                  <a:pos x="113" y="63"/>
                </a:cxn>
                <a:cxn ang="0">
                  <a:pos x="113" y="57"/>
                </a:cxn>
                <a:cxn ang="0">
                  <a:pos x="114" y="52"/>
                </a:cxn>
                <a:cxn ang="0">
                  <a:pos x="118" y="48"/>
                </a:cxn>
                <a:cxn ang="0">
                  <a:pos x="122" y="46"/>
                </a:cxn>
                <a:cxn ang="0">
                  <a:pos x="116" y="15"/>
                </a:cxn>
                <a:cxn ang="0">
                  <a:pos x="32" y="0"/>
                </a:cxn>
                <a:cxn ang="0">
                  <a:pos x="2" y="26"/>
                </a:cxn>
                <a:cxn ang="0">
                  <a:pos x="0" y="32"/>
                </a:cxn>
              </a:cxnLst>
              <a:rect l="0" t="0" r="r" b="b"/>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7" name="Freeform 271"/>
            <p:cNvSpPr>
              <a:spLocks/>
            </p:cNvSpPr>
            <p:nvPr/>
          </p:nvSpPr>
          <p:spPr bwMode="ltGray">
            <a:xfrm>
              <a:off x="3529839" y="4375855"/>
              <a:ext cx="188155" cy="188333"/>
            </a:xfrm>
            <a:custGeom>
              <a:avLst/>
              <a:gdLst/>
              <a:ahLst/>
              <a:cxnLst>
                <a:cxn ang="0">
                  <a:pos x="0" y="34"/>
                </a:cxn>
                <a:cxn ang="0">
                  <a:pos x="8" y="38"/>
                </a:cxn>
                <a:cxn ang="0">
                  <a:pos x="12" y="42"/>
                </a:cxn>
                <a:cxn ang="0">
                  <a:pos x="18" y="48"/>
                </a:cxn>
                <a:cxn ang="0">
                  <a:pos x="24" y="56"/>
                </a:cxn>
                <a:cxn ang="0">
                  <a:pos x="24" y="62"/>
                </a:cxn>
                <a:cxn ang="0">
                  <a:pos x="30" y="72"/>
                </a:cxn>
                <a:cxn ang="0">
                  <a:pos x="40" y="66"/>
                </a:cxn>
                <a:cxn ang="0">
                  <a:pos x="48" y="56"/>
                </a:cxn>
                <a:cxn ang="0">
                  <a:pos x="54" y="50"/>
                </a:cxn>
                <a:cxn ang="0">
                  <a:pos x="70" y="52"/>
                </a:cxn>
                <a:cxn ang="0">
                  <a:pos x="72" y="56"/>
                </a:cxn>
                <a:cxn ang="0">
                  <a:pos x="72" y="58"/>
                </a:cxn>
                <a:cxn ang="0">
                  <a:pos x="74" y="68"/>
                </a:cxn>
                <a:cxn ang="0">
                  <a:pos x="76" y="72"/>
                </a:cxn>
                <a:cxn ang="0">
                  <a:pos x="76" y="82"/>
                </a:cxn>
                <a:cxn ang="0">
                  <a:pos x="80" y="84"/>
                </a:cxn>
                <a:cxn ang="0">
                  <a:pos x="84" y="82"/>
                </a:cxn>
                <a:cxn ang="0">
                  <a:pos x="92" y="84"/>
                </a:cxn>
                <a:cxn ang="0">
                  <a:pos x="98" y="94"/>
                </a:cxn>
                <a:cxn ang="0">
                  <a:pos x="94" y="102"/>
                </a:cxn>
                <a:cxn ang="0">
                  <a:pos x="94" y="106"/>
                </a:cxn>
                <a:cxn ang="0">
                  <a:pos x="98" y="110"/>
                </a:cxn>
                <a:cxn ang="0">
                  <a:pos x="106" y="104"/>
                </a:cxn>
                <a:cxn ang="0">
                  <a:pos x="116" y="102"/>
                </a:cxn>
                <a:cxn ang="0">
                  <a:pos x="120" y="96"/>
                </a:cxn>
                <a:cxn ang="0">
                  <a:pos x="120" y="84"/>
                </a:cxn>
                <a:cxn ang="0">
                  <a:pos x="126" y="84"/>
                </a:cxn>
                <a:cxn ang="0">
                  <a:pos x="126" y="76"/>
                </a:cxn>
                <a:cxn ang="0">
                  <a:pos x="122" y="72"/>
                </a:cxn>
                <a:cxn ang="0">
                  <a:pos x="120" y="68"/>
                </a:cxn>
                <a:cxn ang="0">
                  <a:pos x="120" y="62"/>
                </a:cxn>
                <a:cxn ang="0">
                  <a:pos x="122" y="56"/>
                </a:cxn>
                <a:cxn ang="0">
                  <a:pos x="126" y="52"/>
                </a:cxn>
                <a:cxn ang="0">
                  <a:pos x="130" y="50"/>
                </a:cxn>
                <a:cxn ang="0">
                  <a:pos x="124" y="16"/>
                </a:cxn>
                <a:cxn ang="0">
                  <a:pos x="34" y="0"/>
                </a:cxn>
                <a:cxn ang="0">
                  <a:pos x="2" y="28"/>
                </a:cxn>
                <a:cxn ang="0">
                  <a:pos x="0" y="34"/>
                </a:cxn>
              </a:cxnLst>
              <a:rect l="0" t="0" r="r" b="b"/>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8" name="Freeform 272"/>
            <p:cNvSpPr>
              <a:spLocks/>
            </p:cNvSpPr>
            <p:nvPr/>
          </p:nvSpPr>
          <p:spPr bwMode="ltGray">
            <a:xfrm>
              <a:off x="3515366" y="3938388"/>
              <a:ext cx="370521" cy="404842"/>
            </a:xfrm>
            <a:custGeom>
              <a:avLst/>
              <a:gdLst/>
              <a:ahLst/>
              <a:cxnLst>
                <a:cxn ang="0">
                  <a:pos x="14" y="98"/>
                </a:cxn>
                <a:cxn ang="0">
                  <a:pos x="22" y="84"/>
                </a:cxn>
                <a:cxn ang="0">
                  <a:pos x="124" y="4"/>
                </a:cxn>
                <a:cxn ang="0">
                  <a:pos x="190" y="0"/>
                </a:cxn>
                <a:cxn ang="0">
                  <a:pos x="256" y="64"/>
                </a:cxn>
                <a:cxn ang="0">
                  <a:pos x="214" y="224"/>
                </a:cxn>
                <a:cxn ang="0">
                  <a:pos x="70" y="238"/>
                </a:cxn>
                <a:cxn ang="0">
                  <a:pos x="0" y="198"/>
                </a:cxn>
                <a:cxn ang="0">
                  <a:pos x="2" y="188"/>
                </a:cxn>
                <a:cxn ang="0">
                  <a:pos x="8" y="184"/>
                </a:cxn>
                <a:cxn ang="0">
                  <a:pos x="6" y="178"/>
                </a:cxn>
                <a:cxn ang="0">
                  <a:pos x="14" y="166"/>
                </a:cxn>
                <a:cxn ang="0">
                  <a:pos x="18" y="156"/>
                </a:cxn>
                <a:cxn ang="0">
                  <a:pos x="18" y="134"/>
                </a:cxn>
                <a:cxn ang="0">
                  <a:pos x="12" y="128"/>
                </a:cxn>
                <a:cxn ang="0">
                  <a:pos x="16" y="124"/>
                </a:cxn>
                <a:cxn ang="0">
                  <a:pos x="20" y="106"/>
                </a:cxn>
                <a:cxn ang="0">
                  <a:pos x="14" y="98"/>
                </a:cxn>
              </a:cxnLst>
              <a:rect l="0" t="0" r="r" b="b"/>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79" name="Freeform 273"/>
            <p:cNvSpPr>
              <a:spLocks/>
            </p:cNvSpPr>
            <p:nvPr/>
          </p:nvSpPr>
          <p:spPr bwMode="ltGray">
            <a:xfrm>
              <a:off x="3496550" y="4372890"/>
              <a:ext cx="78157" cy="65250"/>
            </a:xfrm>
            <a:custGeom>
              <a:avLst/>
              <a:gdLst/>
              <a:ahLst/>
              <a:cxnLst>
                <a:cxn ang="0">
                  <a:pos x="28" y="38"/>
                </a:cxn>
                <a:cxn ang="0">
                  <a:pos x="22" y="36"/>
                </a:cxn>
                <a:cxn ang="0">
                  <a:pos x="20" y="34"/>
                </a:cxn>
                <a:cxn ang="0">
                  <a:pos x="18" y="22"/>
                </a:cxn>
                <a:cxn ang="0">
                  <a:pos x="16" y="20"/>
                </a:cxn>
                <a:cxn ang="0">
                  <a:pos x="12" y="20"/>
                </a:cxn>
                <a:cxn ang="0">
                  <a:pos x="0" y="6"/>
                </a:cxn>
                <a:cxn ang="0">
                  <a:pos x="24" y="0"/>
                </a:cxn>
                <a:cxn ang="0">
                  <a:pos x="52" y="4"/>
                </a:cxn>
                <a:cxn ang="0">
                  <a:pos x="52" y="8"/>
                </a:cxn>
                <a:cxn ang="0">
                  <a:pos x="48" y="12"/>
                </a:cxn>
                <a:cxn ang="0">
                  <a:pos x="50" y="20"/>
                </a:cxn>
                <a:cxn ang="0">
                  <a:pos x="44" y="26"/>
                </a:cxn>
                <a:cxn ang="0">
                  <a:pos x="38" y="24"/>
                </a:cxn>
                <a:cxn ang="0">
                  <a:pos x="30" y="32"/>
                </a:cxn>
                <a:cxn ang="0">
                  <a:pos x="28" y="38"/>
                </a:cxn>
              </a:cxnLst>
              <a:rect l="0" t="0" r="r" b="b"/>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0" name="Freeform 274"/>
            <p:cNvSpPr>
              <a:spLocks/>
            </p:cNvSpPr>
            <p:nvPr/>
          </p:nvSpPr>
          <p:spPr bwMode="ltGray">
            <a:xfrm>
              <a:off x="3496550" y="4249805"/>
              <a:ext cx="127367" cy="152743"/>
            </a:xfrm>
            <a:custGeom>
              <a:avLst/>
              <a:gdLst/>
              <a:ahLst/>
              <a:cxnLst>
                <a:cxn ang="0">
                  <a:pos x="0" y="30"/>
                </a:cxn>
                <a:cxn ang="0">
                  <a:pos x="12" y="14"/>
                </a:cxn>
                <a:cxn ang="0">
                  <a:pos x="12" y="8"/>
                </a:cxn>
                <a:cxn ang="0">
                  <a:pos x="16" y="10"/>
                </a:cxn>
                <a:cxn ang="0">
                  <a:pos x="24" y="2"/>
                </a:cxn>
                <a:cxn ang="0">
                  <a:pos x="30" y="6"/>
                </a:cxn>
                <a:cxn ang="0">
                  <a:pos x="38" y="0"/>
                </a:cxn>
                <a:cxn ang="0">
                  <a:pos x="48" y="2"/>
                </a:cxn>
                <a:cxn ang="0">
                  <a:pos x="56" y="4"/>
                </a:cxn>
                <a:cxn ang="0">
                  <a:pos x="60" y="12"/>
                </a:cxn>
                <a:cxn ang="0">
                  <a:pos x="68" y="12"/>
                </a:cxn>
                <a:cxn ang="0">
                  <a:pos x="68" y="22"/>
                </a:cxn>
                <a:cxn ang="0">
                  <a:pos x="72" y="26"/>
                </a:cxn>
                <a:cxn ang="0">
                  <a:pos x="74" y="30"/>
                </a:cxn>
                <a:cxn ang="0">
                  <a:pos x="82" y="42"/>
                </a:cxn>
                <a:cxn ang="0">
                  <a:pos x="86" y="84"/>
                </a:cxn>
                <a:cxn ang="0">
                  <a:pos x="82" y="88"/>
                </a:cxn>
                <a:cxn ang="0">
                  <a:pos x="74" y="88"/>
                </a:cxn>
                <a:cxn ang="0">
                  <a:pos x="58" y="78"/>
                </a:cxn>
                <a:cxn ang="0">
                  <a:pos x="52" y="78"/>
                </a:cxn>
                <a:cxn ang="0">
                  <a:pos x="46" y="76"/>
                </a:cxn>
                <a:cxn ang="0">
                  <a:pos x="32" y="76"/>
                </a:cxn>
                <a:cxn ang="0">
                  <a:pos x="24" y="76"/>
                </a:cxn>
                <a:cxn ang="0">
                  <a:pos x="20" y="80"/>
                </a:cxn>
                <a:cxn ang="0">
                  <a:pos x="16" y="78"/>
                </a:cxn>
                <a:cxn ang="0">
                  <a:pos x="16" y="76"/>
                </a:cxn>
                <a:cxn ang="0">
                  <a:pos x="10" y="78"/>
                </a:cxn>
                <a:cxn ang="0">
                  <a:pos x="4" y="78"/>
                </a:cxn>
                <a:cxn ang="0">
                  <a:pos x="0" y="78"/>
                </a:cxn>
                <a:cxn ang="0">
                  <a:pos x="2" y="64"/>
                </a:cxn>
                <a:cxn ang="0">
                  <a:pos x="6" y="54"/>
                </a:cxn>
                <a:cxn ang="0">
                  <a:pos x="2" y="52"/>
                </a:cxn>
                <a:cxn ang="0">
                  <a:pos x="2" y="42"/>
                </a:cxn>
                <a:cxn ang="0">
                  <a:pos x="2" y="36"/>
                </a:cxn>
                <a:cxn ang="0">
                  <a:pos x="0" y="34"/>
                </a:cxn>
                <a:cxn ang="0">
                  <a:pos x="0" y="30"/>
                </a:cxn>
              </a:cxnLst>
              <a:rect l="0" t="0" r="r" b="b"/>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1" name="Freeform 275"/>
            <p:cNvSpPr>
              <a:spLocks/>
            </p:cNvSpPr>
            <p:nvPr/>
          </p:nvSpPr>
          <p:spPr bwMode="ltGray">
            <a:xfrm>
              <a:off x="3610891" y="4025881"/>
              <a:ext cx="451573" cy="459711"/>
            </a:xfrm>
            <a:custGeom>
              <a:avLst/>
              <a:gdLst/>
              <a:ahLst/>
              <a:cxnLst>
                <a:cxn ang="0">
                  <a:pos x="184" y="2"/>
                </a:cxn>
                <a:cxn ang="0">
                  <a:pos x="148" y="0"/>
                </a:cxn>
                <a:cxn ang="0">
                  <a:pos x="136" y="136"/>
                </a:cxn>
                <a:cxn ang="0">
                  <a:pos x="144" y="146"/>
                </a:cxn>
                <a:cxn ang="0">
                  <a:pos x="136" y="164"/>
                </a:cxn>
                <a:cxn ang="0">
                  <a:pos x="64" y="156"/>
                </a:cxn>
                <a:cxn ang="0">
                  <a:pos x="56" y="148"/>
                </a:cxn>
                <a:cxn ang="0">
                  <a:pos x="52" y="158"/>
                </a:cxn>
                <a:cxn ang="0">
                  <a:pos x="44" y="158"/>
                </a:cxn>
                <a:cxn ang="0">
                  <a:pos x="34" y="166"/>
                </a:cxn>
                <a:cxn ang="0">
                  <a:pos x="30" y="168"/>
                </a:cxn>
                <a:cxn ang="0">
                  <a:pos x="28" y="160"/>
                </a:cxn>
                <a:cxn ang="0">
                  <a:pos x="30" y="158"/>
                </a:cxn>
                <a:cxn ang="0">
                  <a:pos x="26" y="154"/>
                </a:cxn>
                <a:cxn ang="0">
                  <a:pos x="20" y="158"/>
                </a:cxn>
                <a:cxn ang="0">
                  <a:pos x="18" y="160"/>
                </a:cxn>
                <a:cxn ang="0">
                  <a:pos x="14" y="178"/>
                </a:cxn>
                <a:cxn ang="0">
                  <a:pos x="4" y="174"/>
                </a:cxn>
                <a:cxn ang="0">
                  <a:pos x="0" y="200"/>
                </a:cxn>
                <a:cxn ang="0">
                  <a:pos x="4" y="208"/>
                </a:cxn>
                <a:cxn ang="0">
                  <a:pos x="6" y="212"/>
                </a:cxn>
                <a:cxn ang="0">
                  <a:pos x="4" y="220"/>
                </a:cxn>
                <a:cxn ang="0">
                  <a:pos x="12" y="222"/>
                </a:cxn>
                <a:cxn ang="0">
                  <a:pos x="18" y="226"/>
                </a:cxn>
                <a:cxn ang="0">
                  <a:pos x="28" y="234"/>
                </a:cxn>
                <a:cxn ang="0">
                  <a:pos x="34" y="236"/>
                </a:cxn>
                <a:cxn ang="0">
                  <a:pos x="46" y="228"/>
                </a:cxn>
                <a:cxn ang="0">
                  <a:pos x="48" y="222"/>
                </a:cxn>
                <a:cxn ang="0">
                  <a:pos x="58" y="222"/>
                </a:cxn>
                <a:cxn ang="0">
                  <a:pos x="60" y="230"/>
                </a:cxn>
                <a:cxn ang="0">
                  <a:pos x="64" y="236"/>
                </a:cxn>
                <a:cxn ang="0">
                  <a:pos x="68" y="244"/>
                </a:cxn>
                <a:cxn ang="0">
                  <a:pos x="62" y="250"/>
                </a:cxn>
                <a:cxn ang="0">
                  <a:pos x="60" y="256"/>
                </a:cxn>
                <a:cxn ang="0">
                  <a:pos x="70" y="254"/>
                </a:cxn>
                <a:cxn ang="0">
                  <a:pos x="72" y="260"/>
                </a:cxn>
                <a:cxn ang="0">
                  <a:pos x="74" y="258"/>
                </a:cxn>
                <a:cxn ang="0">
                  <a:pos x="80" y="260"/>
                </a:cxn>
                <a:cxn ang="0">
                  <a:pos x="86" y="266"/>
                </a:cxn>
                <a:cxn ang="0">
                  <a:pos x="86" y="268"/>
                </a:cxn>
                <a:cxn ang="0">
                  <a:pos x="98" y="262"/>
                </a:cxn>
                <a:cxn ang="0">
                  <a:pos x="104" y="260"/>
                </a:cxn>
                <a:cxn ang="0">
                  <a:pos x="108" y="270"/>
                </a:cxn>
                <a:cxn ang="0">
                  <a:pos x="124" y="258"/>
                </a:cxn>
                <a:cxn ang="0">
                  <a:pos x="312" y="176"/>
                </a:cxn>
                <a:cxn ang="0">
                  <a:pos x="308" y="80"/>
                </a:cxn>
                <a:cxn ang="0">
                  <a:pos x="184" y="2"/>
                </a:cxn>
              </a:cxnLst>
              <a:rect l="0" t="0" r="r" b="b"/>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2" name="Freeform 276"/>
            <p:cNvSpPr>
              <a:spLocks/>
            </p:cNvSpPr>
            <p:nvPr/>
          </p:nvSpPr>
          <p:spPr bwMode="ltGray">
            <a:xfrm>
              <a:off x="3770099" y="4338781"/>
              <a:ext cx="218550" cy="170538"/>
            </a:xfrm>
            <a:custGeom>
              <a:avLst/>
              <a:gdLst/>
              <a:ahLst/>
              <a:cxnLst>
                <a:cxn ang="0">
                  <a:pos x="118" y="0"/>
                </a:cxn>
                <a:cxn ang="0">
                  <a:pos x="102" y="0"/>
                </a:cxn>
                <a:cxn ang="0">
                  <a:pos x="74" y="14"/>
                </a:cxn>
                <a:cxn ang="0">
                  <a:pos x="44" y="26"/>
                </a:cxn>
                <a:cxn ang="0">
                  <a:pos x="32" y="26"/>
                </a:cxn>
                <a:cxn ang="0">
                  <a:pos x="30" y="36"/>
                </a:cxn>
                <a:cxn ang="0">
                  <a:pos x="24" y="38"/>
                </a:cxn>
                <a:cxn ang="0">
                  <a:pos x="22" y="50"/>
                </a:cxn>
                <a:cxn ang="0">
                  <a:pos x="10" y="52"/>
                </a:cxn>
                <a:cxn ang="0">
                  <a:pos x="6" y="54"/>
                </a:cxn>
                <a:cxn ang="0">
                  <a:pos x="6" y="64"/>
                </a:cxn>
                <a:cxn ang="0">
                  <a:pos x="0" y="74"/>
                </a:cxn>
                <a:cxn ang="0">
                  <a:pos x="8" y="82"/>
                </a:cxn>
                <a:cxn ang="0">
                  <a:pos x="8" y="92"/>
                </a:cxn>
                <a:cxn ang="0">
                  <a:pos x="8" y="96"/>
                </a:cxn>
                <a:cxn ang="0">
                  <a:pos x="14" y="100"/>
                </a:cxn>
                <a:cxn ang="0">
                  <a:pos x="20" y="98"/>
                </a:cxn>
                <a:cxn ang="0">
                  <a:pos x="24" y="94"/>
                </a:cxn>
                <a:cxn ang="0">
                  <a:pos x="32" y="94"/>
                </a:cxn>
                <a:cxn ang="0">
                  <a:pos x="38" y="92"/>
                </a:cxn>
                <a:cxn ang="0">
                  <a:pos x="46" y="96"/>
                </a:cxn>
                <a:cxn ang="0">
                  <a:pos x="50" y="86"/>
                </a:cxn>
                <a:cxn ang="0">
                  <a:pos x="46" y="78"/>
                </a:cxn>
                <a:cxn ang="0">
                  <a:pos x="50" y="72"/>
                </a:cxn>
                <a:cxn ang="0">
                  <a:pos x="92" y="76"/>
                </a:cxn>
                <a:cxn ang="0">
                  <a:pos x="98" y="74"/>
                </a:cxn>
                <a:cxn ang="0">
                  <a:pos x="108" y="74"/>
                </a:cxn>
                <a:cxn ang="0">
                  <a:pos x="124" y="78"/>
                </a:cxn>
                <a:cxn ang="0">
                  <a:pos x="134" y="70"/>
                </a:cxn>
                <a:cxn ang="0">
                  <a:pos x="140" y="72"/>
                </a:cxn>
                <a:cxn ang="0">
                  <a:pos x="148" y="66"/>
                </a:cxn>
                <a:cxn ang="0">
                  <a:pos x="150" y="22"/>
                </a:cxn>
                <a:cxn ang="0">
                  <a:pos x="118" y="0"/>
                </a:cxn>
              </a:cxnLst>
              <a:rect l="0" t="0" r="r" b="b"/>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3" name="Freeform 277"/>
            <p:cNvSpPr>
              <a:spLocks/>
            </p:cNvSpPr>
            <p:nvPr/>
          </p:nvSpPr>
          <p:spPr bwMode="ltGray">
            <a:xfrm>
              <a:off x="3932202" y="4077784"/>
              <a:ext cx="421179" cy="373700"/>
            </a:xfrm>
            <a:custGeom>
              <a:avLst/>
              <a:gdLst/>
              <a:ahLst/>
              <a:cxnLst>
                <a:cxn ang="0">
                  <a:pos x="282" y="86"/>
                </a:cxn>
                <a:cxn ang="0">
                  <a:pos x="278" y="152"/>
                </a:cxn>
                <a:cxn ang="0">
                  <a:pos x="238" y="178"/>
                </a:cxn>
                <a:cxn ang="0">
                  <a:pos x="238" y="200"/>
                </a:cxn>
                <a:cxn ang="0">
                  <a:pos x="214" y="210"/>
                </a:cxn>
                <a:cxn ang="0">
                  <a:pos x="206" y="204"/>
                </a:cxn>
                <a:cxn ang="0">
                  <a:pos x="194" y="202"/>
                </a:cxn>
                <a:cxn ang="0">
                  <a:pos x="180" y="200"/>
                </a:cxn>
                <a:cxn ang="0">
                  <a:pos x="164" y="208"/>
                </a:cxn>
                <a:cxn ang="0">
                  <a:pos x="154" y="206"/>
                </a:cxn>
                <a:cxn ang="0">
                  <a:pos x="148" y="204"/>
                </a:cxn>
                <a:cxn ang="0">
                  <a:pos x="142" y="200"/>
                </a:cxn>
                <a:cxn ang="0">
                  <a:pos x="134" y="198"/>
                </a:cxn>
                <a:cxn ang="0">
                  <a:pos x="128" y="200"/>
                </a:cxn>
                <a:cxn ang="0">
                  <a:pos x="120" y="200"/>
                </a:cxn>
                <a:cxn ang="0">
                  <a:pos x="114" y="192"/>
                </a:cxn>
                <a:cxn ang="0">
                  <a:pos x="110" y="194"/>
                </a:cxn>
                <a:cxn ang="0">
                  <a:pos x="98" y="184"/>
                </a:cxn>
                <a:cxn ang="0">
                  <a:pos x="72" y="188"/>
                </a:cxn>
                <a:cxn ang="0">
                  <a:pos x="70" y="198"/>
                </a:cxn>
                <a:cxn ang="0">
                  <a:pos x="60" y="216"/>
                </a:cxn>
                <a:cxn ang="0">
                  <a:pos x="42" y="204"/>
                </a:cxn>
                <a:cxn ang="0">
                  <a:pos x="36" y="220"/>
                </a:cxn>
                <a:cxn ang="0">
                  <a:pos x="32" y="206"/>
                </a:cxn>
                <a:cxn ang="0">
                  <a:pos x="30" y="202"/>
                </a:cxn>
                <a:cxn ang="0">
                  <a:pos x="28" y="206"/>
                </a:cxn>
                <a:cxn ang="0">
                  <a:pos x="16" y="194"/>
                </a:cxn>
                <a:cxn ang="0">
                  <a:pos x="12" y="182"/>
                </a:cxn>
                <a:cxn ang="0">
                  <a:pos x="6" y="178"/>
                </a:cxn>
                <a:cxn ang="0">
                  <a:pos x="0" y="166"/>
                </a:cxn>
                <a:cxn ang="0">
                  <a:pos x="6" y="154"/>
                </a:cxn>
                <a:cxn ang="0">
                  <a:pos x="40" y="154"/>
                </a:cxn>
                <a:cxn ang="0">
                  <a:pos x="64" y="152"/>
                </a:cxn>
                <a:cxn ang="0">
                  <a:pos x="68" y="140"/>
                </a:cxn>
                <a:cxn ang="0">
                  <a:pos x="78" y="126"/>
                </a:cxn>
                <a:cxn ang="0">
                  <a:pos x="84" y="78"/>
                </a:cxn>
                <a:cxn ang="0">
                  <a:pos x="214" y="0"/>
                </a:cxn>
                <a:cxn ang="0">
                  <a:pos x="282" y="36"/>
                </a:cxn>
                <a:cxn ang="0">
                  <a:pos x="284" y="64"/>
                </a:cxn>
                <a:cxn ang="0">
                  <a:pos x="290" y="78"/>
                </a:cxn>
                <a:cxn ang="0">
                  <a:pos x="282" y="86"/>
                </a:cxn>
              </a:cxnLst>
              <a:rect l="0" t="0" r="r" b="b"/>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4" name="Freeform 278"/>
            <p:cNvSpPr>
              <a:spLocks/>
            </p:cNvSpPr>
            <p:nvPr/>
          </p:nvSpPr>
          <p:spPr bwMode="ltGray">
            <a:xfrm>
              <a:off x="4582062" y="3874622"/>
              <a:ext cx="277891" cy="317349"/>
            </a:xfrm>
            <a:custGeom>
              <a:avLst/>
              <a:gdLst/>
              <a:ahLst/>
              <a:cxnLst>
                <a:cxn ang="0">
                  <a:pos x="42" y="6"/>
                </a:cxn>
                <a:cxn ang="0">
                  <a:pos x="58" y="12"/>
                </a:cxn>
                <a:cxn ang="0">
                  <a:pos x="68" y="16"/>
                </a:cxn>
                <a:cxn ang="0">
                  <a:pos x="80" y="18"/>
                </a:cxn>
                <a:cxn ang="0">
                  <a:pos x="84" y="8"/>
                </a:cxn>
                <a:cxn ang="0">
                  <a:pos x="88" y="6"/>
                </a:cxn>
                <a:cxn ang="0">
                  <a:pos x="94" y="10"/>
                </a:cxn>
                <a:cxn ang="0">
                  <a:pos x="102" y="8"/>
                </a:cxn>
                <a:cxn ang="0">
                  <a:pos x="106" y="10"/>
                </a:cxn>
                <a:cxn ang="0">
                  <a:pos x="108" y="4"/>
                </a:cxn>
                <a:cxn ang="0">
                  <a:pos x="114" y="8"/>
                </a:cxn>
                <a:cxn ang="0">
                  <a:pos x="120" y="8"/>
                </a:cxn>
                <a:cxn ang="0">
                  <a:pos x="126" y="14"/>
                </a:cxn>
                <a:cxn ang="0">
                  <a:pos x="140" y="14"/>
                </a:cxn>
                <a:cxn ang="0">
                  <a:pos x="158" y="8"/>
                </a:cxn>
                <a:cxn ang="0">
                  <a:pos x="170" y="0"/>
                </a:cxn>
                <a:cxn ang="0">
                  <a:pos x="182" y="42"/>
                </a:cxn>
                <a:cxn ang="0">
                  <a:pos x="182" y="62"/>
                </a:cxn>
                <a:cxn ang="0">
                  <a:pos x="174" y="70"/>
                </a:cxn>
                <a:cxn ang="0">
                  <a:pos x="164" y="80"/>
                </a:cxn>
                <a:cxn ang="0">
                  <a:pos x="152" y="70"/>
                </a:cxn>
                <a:cxn ang="0">
                  <a:pos x="144" y="60"/>
                </a:cxn>
                <a:cxn ang="0">
                  <a:pos x="136" y="52"/>
                </a:cxn>
                <a:cxn ang="0">
                  <a:pos x="128" y="34"/>
                </a:cxn>
                <a:cxn ang="0">
                  <a:pos x="136" y="60"/>
                </a:cxn>
                <a:cxn ang="0">
                  <a:pos x="148" y="72"/>
                </a:cxn>
                <a:cxn ang="0">
                  <a:pos x="152" y="82"/>
                </a:cxn>
                <a:cxn ang="0">
                  <a:pos x="162" y="98"/>
                </a:cxn>
                <a:cxn ang="0">
                  <a:pos x="170" y="114"/>
                </a:cxn>
                <a:cxn ang="0">
                  <a:pos x="176" y="126"/>
                </a:cxn>
                <a:cxn ang="0">
                  <a:pos x="188" y="148"/>
                </a:cxn>
                <a:cxn ang="0">
                  <a:pos x="188" y="160"/>
                </a:cxn>
                <a:cxn ang="0">
                  <a:pos x="192" y="166"/>
                </a:cxn>
                <a:cxn ang="0">
                  <a:pos x="186" y="172"/>
                </a:cxn>
                <a:cxn ang="0">
                  <a:pos x="182" y="168"/>
                </a:cxn>
                <a:cxn ang="0">
                  <a:pos x="180" y="176"/>
                </a:cxn>
                <a:cxn ang="0">
                  <a:pos x="164" y="186"/>
                </a:cxn>
                <a:cxn ang="0">
                  <a:pos x="158" y="184"/>
                </a:cxn>
                <a:cxn ang="0">
                  <a:pos x="0" y="176"/>
                </a:cxn>
                <a:cxn ang="0">
                  <a:pos x="0" y="2"/>
                </a:cxn>
                <a:cxn ang="0">
                  <a:pos x="10" y="0"/>
                </a:cxn>
                <a:cxn ang="0">
                  <a:pos x="14" y="4"/>
                </a:cxn>
                <a:cxn ang="0">
                  <a:pos x="26" y="2"/>
                </a:cxn>
                <a:cxn ang="0">
                  <a:pos x="42" y="6"/>
                </a:cxn>
              </a:cxnLst>
              <a:rect l="0" t="0" r="r" b="b"/>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5" name="Freeform 279"/>
            <p:cNvSpPr>
              <a:spLocks/>
            </p:cNvSpPr>
            <p:nvPr/>
          </p:nvSpPr>
          <p:spPr bwMode="ltGray">
            <a:xfrm>
              <a:off x="4175357" y="3806407"/>
              <a:ext cx="426968" cy="470091"/>
            </a:xfrm>
            <a:custGeom>
              <a:avLst/>
              <a:gdLst/>
              <a:ahLst/>
              <a:cxnLst>
                <a:cxn ang="0">
                  <a:pos x="132" y="16"/>
                </a:cxn>
                <a:cxn ang="0">
                  <a:pos x="132" y="24"/>
                </a:cxn>
                <a:cxn ang="0">
                  <a:pos x="138" y="36"/>
                </a:cxn>
                <a:cxn ang="0">
                  <a:pos x="144" y="40"/>
                </a:cxn>
                <a:cxn ang="0">
                  <a:pos x="154" y="40"/>
                </a:cxn>
                <a:cxn ang="0">
                  <a:pos x="174" y="44"/>
                </a:cxn>
                <a:cxn ang="0">
                  <a:pos x="186" y="56"/>
                </a:cxn>
                <a:cxn ang="0">
                  <a:pos x="192" y="60"/>
                </a:cxn>
                <a:cxn ang="0">
                  <a:pos x="202" y="58"/>
                </a:cxn>
                <a:cxn ang="0">
                  <a:pos x="210" y="50"/>
                </a:cxn>
                <a:cxn ang="0">
                  <a:pos x="212" y="44"/>
                </a:cxn>
                <a:cxn ang="0">
                  <a:pos x="206" y="36"/>
                </a:cxn>
                <a:cxn ang="0">
                  <a:pos x="208" y="28"/>
                </a:cxn>
                <a:cxn ang="0">
                  <a:pos x="214" y="20"/>
                </a:cxn>
                <a:cxn ang="0">
                  <a:pos x="226" y="16"/>
                </a:cxn>
                <a:cxn ang="0">
                  <a:pos x="240" y="16"/>
                </a:cxn>
                <a:cxn ang="0">
                  <a:pos x="250" y="18"/>
                </a:cxn>
                <a:cxn ang="0">
                  <a:pos x="260" y="22"/>
                </a:cxn>
                <a:cxn ang="0">
                  <a:pos x="258" y="26"/>
                </a:cxn>
                <a:cxn ang="0">
                  <a:pos x="264" y="32"/>
                </a:cxn>
                <a:cxn ang="0">
                  <a:pos x="270" y="30"/>
                </a:cxn>
                <a:cxn ang="0">
                  <a:pos x="276" y="36"/>
                </a:cxn>
                <a:cxn ang="0">
                  <a:pos x="284" y="34"/>
                </a:cxn>
                <a:cxn ang="0">
                  <a:pos x="292" y="40"/>
                </a:cxn>
                <a:cxn ang="0">
                  <a:pos x="290" y="44"/>
                </a:cxn>
                <a:cxn ang="0">
                  <a:pos x="290" y="52"/>
                </a:cxn>
                <a:cxn ang="0">
                  <a:pos x="294" y="60"/>
                </a:cxn>
                <a:cxn ang="0">
                  <a:pos x="296" y="62"/>
                </a:cxn>
                <a:cxn ang="0">
                  <a:pos x="292" y="70"/>
                </a:cxn>
                <a:cxn ang="0">
                  <a:pos x="296" y="88"/>
                </a:cxn>
                <a:cxn ang="0">
                  <a:pos x="286" y="254"/>
                </a:cxn>
                <a:cxn ang="0">
                  <a:pos x="268" y="252"/>
                </a:cxn>
                <a:cxn ang="0">
                  <a:pos x="268" y="276"/>
                </a:cxn>
                <a:cxn ang="0">
                  <a:pos x="134" y="184"/>
                </a:cxn>
                <a:cxn ang="0">
                  <a:pos x="110" y="198"/>
                </a:cxn>
                <a:cxn ang="0">
                  <a:pos x="102" y="202"/>
                </a:cxn>
                <a:cxn ang="0">
                  <a:pos x="96" y="204"/>
                </a:cxn>
                <a:cxn ang="0">
                  <a:pos x="88" y="200"/>
                </a:cxn>
                <a:cxn ang="0">
                  <a:pos x="74" y="186"/>
                </a:cxn>
                <a:cxn ang="0">
                  <a:pos x="62" y="180"/>
                </a:cxn>
                <a:cxn ang="0">
                  <a:pos x="34" y="174"/>
                </a:cxn>
                <a:cxn ang="0">
                  <a:pos x="0" y="118"/>
                </a:cxn>
                <a:cxn ang="0">
                  <a:pos x="24" y="34"/>
                </a:cxn>
                <a:cxn ang="0">
                  <a:pos x="68" y="4"/>
                </a:cxn>
                <a:cxn ang="0">
                  <a:pos x="78" y="0"/>
                </a:cxn>
                <a:cxn ang="0">
                  <a:pos x="82" y="4"/>
                </a:cxn>
                <a:cxn ang="0">
                  <a:pos x="90" y="8"/>
                </a:cxn>
                <a:cxn ang="0">
                  <a:pos x="96" y="6"/>
                </a:cxn>
                <a:cxn ang="0">
                  <a:pos x="104" y="6"/>
                </a:cxn>
                <a:cxn ang="0">
                  <a:pos x="114" y="12"/>
                </a:cxn>
                <a:cxn ang="0">
                  <a:pos x="120" y="16"/>
                </a:cxn>
                <a:cxn ang="0">
                  <a:pos x="128" y="18"/>
                </a:cxn>
                <a:cxn ang="0">
                  <a:pos x="132" y="16"/>
                </a:cxn>
              </a:cxnLst>
              <a:rect l="0" t="0" r="r" b="b"/>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6" name="Freeform 280"/>
            <p:cNvSpPr>
              <a:spLocks/>
            </p:cNvSpPr>
            <p:nvPr/>
          </p:nvSpPr>
          <p:spPr bwMode="ltGray">
            <a:xfrm>
              <a:off x="4171015" y="3671459"/>
              <a:ext cx="117234" cy="215026"/>
            </a:xfrm>
            <a:custGeom>
              <a:avLst/>
              <a:gdLst/>
              <a:ahLst/>
              <a:cxnLst>
                <a:cxn ang="0">
                  <a:pos x="44" y="12"/>
                </a:cxn>
                <a:cxn ang="0">
                  <a:pos x="46" y="6"/>
                </a:cxn>
                <a:cxn ang="0">
                  <a:pos x="54" y="2"/>
                </a:cxn>
                <a:cxn ang="0">
                  <a:pos x="64" y="0"/>
                </a:cxn>
                <a:cxn ang="0">
                  <a:pos x="70" y="4"/>
                </a:cxn>
                <a:cxn ang="0">
                  <a:pos x="70" y="8"/>
                </a:cxn>
                <a:cxn ang="0">
                  <a:pos x="68" y="18"/>
                </a:cxn>
                <a:cxn ang="0">
                  <a:pos x="80" y="12"/>
                </a:cxn>
                <a:cxn ang="0">
                  <a:pos x="80" y="18"/>
                </a:cxn>
                <a:cxn ang="0">
                  <a:pos x="74" y="26"/>
                </a:cxn>
                <a:cxn ang="0">
                  <a:pos x="72" y="34"/>
                </a:cxn>
                <a:cxn ang="0">
                  <a:pos x="76" y="38"/>
                </a:cxn>
                <a:cxn ang="0">
                  <a:pos x="78" y="46"/>
                </a:cxn>
                <a:cxn ang="0">
                  <a:pos x="66" y="56"/>
                </a:cxn>
                <a:cxn ang="0">
                  <a:pos x="58" y="60"/>
                </a:cxn>
                <a:cxn ang="0">
                  <a:pos x="56" y="64"/>
                </a:cxn>
                <a:cxn ang="0">
                  <a:pos x="60" y="70"/>
                </a:cxn>
                <a:cxn ang="0">
                  <a:pos x="76" y="78"/>
                </a:cxn>
                <a:cxn ang="0">
                  <a:pos x="82" y="80"/>
                </a:cxn>
                <a:cxn ang="0">
                  <a:pos x="74" y="96"/>
                </a:cxn>
                <a:cxn ang="0">
                  <a:pos x="70" y="94"/>
                </a:cxn>
                <a:cxn ang="0">
                  <a:pos x="60" y="102"/>
                </a:cxn>
                <a:cxn ang="0">
                  <a:pos x="48" y="116"/>
                </a:cxn>
                <a:cxn ang="0">
                  <a:pos x="38" y="126"/>
                </a:cxn>
                <a:cxn ang="0">
                  <a:pos x="26" y="124"/>
                </a:cxn>
                <a:cxn ang="0">
                  <a:pos x="0" y="58"/>
                </a:cxn>
                <a:cxn ang="0">
                  <a:pos x="36" y="12"/>
                </a:cxn>
                <a:cxn ang="0">
                  <a:pos x="44" y="12"/>
                </a:cxn>
              </a:cxnLst>
              <a:rect l="0" t="0" r="r" b="b"/>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7" name="Freeform 281"/>
            <p:cNvSpPr>
              <a:spLocks/>
            </p:cNvSpPr>
            <p:nvPr/>
          </p:nvSpPr>
          <p:spPr bwMode="ltGray">
            <a:xfrm>
              <a:off x="3764310" y="3680357"/>
              <a:ext cx="466046" cy="542756"/>
            </a:xfrm>
            <a:custGeom>
              <a:avLst/>
              <a:gdLst/>
              <a:ahLst/>
              <a:cxnLst>
                <a:cxn ang="0">
                  <a:pos x="246" y="2"/>
                </a:cxn>
                <a:cxn ang="0">
                  <a:pos x="258" y="4"/>
                </a:cxn>
                <a:cxn ang="0">
                  <a:pos x="271" y="4"/>
                </a:cxn>
                <a:cxn ang="0">
                  <a:pos x="289" y="2"/>
                </a:cxn>
                <a:cxn ang="0">
                  <a:pos x="302" y="4"/>
                </a:cxn>
                <a:cxn ang="0">
                  <a:pos x="310" y="8"/>
                </a:cxn>
                <a:cxn ang="0">
                  <a:pos x="306" y="20"/>
                </a:cxn>
                <a:cxn ang="0">
                  <a:pos x="306" y="27"/>
                </a:cxn>
                <a:cxn ang="0">
                  <a:pos x="306" y="33"/>
                </a:cxn>
                <a:cxn ang="0">
                  <a:pos x="293" y="53"/>
                </a:cxn>
                <a:cxn ang="0">
                  <a:pos x="285" y="51"/>
                </a:cxn>
                <a:cxn ang="0">
                  <a:pos x="285" y="64"/>
                </a:cxn>
                <a:cxn ang="0">
                  <a:pos x="291" y="72"/>
                </a:cxn>
                <a:cxn ang="0">
                  <a:pos x="297" y="74"/>
                </a:cxn>
                <a:cxn ang="0">
                  <a:pos x="297" y="80"/>
                </a:cxn>
                <a:cxn ang="0">
                  <a:pos x="306" y="96"/>
                </a:cxn>
                <a:cxn ang="0">
                  <a:pos x="304" y="119"/>
                </a:cxn>
                <a:cxn ang="0">
                  <a:pos x="301" y="127"/>
                </a:cxn>
                <a:cxn ang="0">
                  <a:pos x="304" y="133"/>
                </a:cxn>
                <a:cxn ang="0">
                  <a:pos x="306" y="150"/>
                </a:cxn>
                <a:cxn ang="0">
                  <a:pos x="308" y="164"/>
                </a:cxn>
                <a:cxn ang="0">
                  <a:pos x="310" y="168"/>
                </a:cxn>
                <a:cxn ang="0">
                  <a:pos x="312" y="174"/>
                </a:cxn>
                <a:cxn ang="0">
                  <a:pos x="304" y="183"/>
                </a:cxn>
                <a:cxn ang="0">
                  <a:pos x="306" y="195"/>
                </a:cxn>
                <a:cxn ang="0">
                  <a:pos x="299" y="207"/>
                </a:cxn>
                <a:cxn ang="0">
                  <a:pos x="304" y="219"/>
                </a:cxn>
                <a:cxn ang="0">
                  <a:pos x="306" y="230"/>
                </a:cxn>
                <a:cxn ang="0">
                  <a:pos x="310" y="232"/>
                </a:cxn>
                <a:cxn ang="0">
                  <a:pos x="322" y="244"/>
                </a:cxn>
                <a:cxn ang="0">
                  <a:pos x="222" y="308"/>
                </a:cxn>
                <a:cxn ang="0">
                  <a:pos x="183" y="320"/>
                </a:cxn>
                <a:cxn ang="0">
                  <a:pos x="180" y="316"/>
                </a:cxn>
                <a:cxn ang="0">
                  <a:pos x="180" y="310"/>
                </a:cxn>
                <a:cxn ang="0">
                  <a:pos x="174" y="295"/>
                </a:cxn>
                <a:cxn ang="0">
                  <a:pos x="170" y="289"/>
                </a:cxn>
                <a:cxn ang="0">
                  <a:pos x="166" y="289"/>
                </a:cxn>
                <a:cxn ang="0">
                  <a:pos x="162" y="291"/>
                </a:cxn>
                <a:cxn ang="0">
                  <a:pos x="156" y="283"/>
                </a:cxn>
                <a:cxn ang="0">
                  <a:pos x="150" y="281"/>
                </a:cxn>
                <a:cxn ang="0">
                  <a:pos x="144" y="271"/>
                </a:cxn>
                <a:cxn ang="0">
                  <a:pos x="0" y="148"/>
                </a:cxn>
                <a:cxn ang="0">
                  <a:pos x="8" y="115"/>
                </a:cxn>
                <a:cxn ang="0">
                  <a:pos x="113" y="68"/>
                </a:cxn>
                <a:cxn ang="0">
                  <a:pos x="146" y="21"/>
                </a:cxn>
                <a:cxn ang="0">
                  <a:pos x="154" y="21"/>
                </a:cxn>
                <a:cxn ang="0">
                  <a:pos x="166" y="12"/>
                </a:cxn>
                <a:cxn ang="0">
                  <a:pos x="181" y="10"/>
                </a:cxn>
                <a:cxn ang="0">
                  <a:pos x="199" y="6"/>
                </a:cxn>
                <a:cxn ang="0">
                  <a:pos x="215" y="4"/>
                </a:cxn>
                <a:cxn ang="0">
                  <a:pos x="219" y="4"/>
                </a:cxn>
                <a:cxn ang="0">
                  <a:pos x="230" y="0"/>
                </a:cxn>
                <a:cxn ang="0">
                  <a:pos x="238" y="2"/>
                </a:cxn>
                <a:cxn ang="0">
                  <a:pos x="246" y="2"/>
                </a:cxn>
              </a:cxnLst>
              <a:rect l="0" t="0" r="r" b="b"/>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8" name="Freeform 282"/>
            <p:cNvSpPr>
              <a:spLocks/>
            </p:cNvSpPr>
            <p:nvPr/>
          </p:nvSpPr>
          <p:spPr bwMode="ltGray">
            <a:xfrm>
              <a:off x="3762863" y="3678874"/>
              <a:ext cx="477625" cy="556101"/>
            </a:xfrm>
            <a:custGeom>
              <a:avLst/>
              <a:gdLst/>
              <a:ahLst/>
              <a:cxnLst>
                <a:cxn ang="0">
                  <a:pos x="252" y="2"/>
                </a:cxn>
                <a:cxn ang="0">
                  <a:pos x="264" y="4"/>
                </a:cxn>
                <a:cxn ang="0">
                  <a:pos x="278" y="4"/>
                </a:cxn>
                <a:cxn ang="0">
                  <a:pos x="296" y="2"/>
                </a:cxn>
                <a:cxn ang="0">
                  <a:pos x="310" y="4"/>
                </a:cxn>
                <a:cxn ang="0">
                  <a:pos x="318" y="8"/>
                </a:cxn>
                <a:cxn ang="0">
                  <a:pos x="314" y="20"/>
                </a:cxn>
                <a:cxn ang="0">
                  <a:pos x="314" y="28"/>
                </a:cxn>
                <a:cxn ang="0">
                  <a:pos x="314" y="34"/>
                </a:cxn>
                <a:cxn ang="0">
                  <a:pos x="300" y="54"/>
                </a:cxn>
                <a:cxn ang="0">
                  <a:pos x="292" y="52"/>
                </a:cxn>
                <a:cxn ang="0">
                  <a:pos x="292" y="66"/>
                </a:cxn>
                <a:cxn ang="0">
                  <a:pos x="298" y="74"/>
                </a:cxn>
                <a:cxn ang="0">
                  <a:pos x="304" y="76"/>
                </a:cxn>
                <a:cxn ang="0">
                  <a:pos x="304" y="82"/>
                </a:cxn>
                <a:cxn ang="0">
                  <a:pos x="314" y="98"/>
                </a:cxn>
                <a:cxn ang="0">
                  <a:pos x="312" y="122"/>
                </a:cxn>
                <a:cxn ang="0">
                  <a:pos x="308" y="130"/>
                </a:cxn>
                <a:cxn ang="0">
                  <a:pos x="312" y="136"/>
                </a:cxn>
                <a:cxn ang="0">
                  <a:pos x="314" y="154"/>
                </a:cxn>
                <a:cxn ang="0">
                  <a:pos x="316" y="168"/>
                </a:cxn>
                <a:cxn ang="0">
                  <a:pos x="318" y="172"/>
                </a:cxn>
                <a:cxn ang="0">
                  <a:pos x="320" y="178"/>
                </a:cxn>
                <a:cxn ang="0">
                  <a:pos x="312" y="188"/>
                </a:cxn>
                <a:cxn ang="0">
                  <a:pos x="314" y="200"/>
                </a:cxn>
                <a:cxn ang="0">
                  <a:pos x="306" y="212"/>
                </a:cxn>
                <a:cxn ang="0">
                  <a:pos x="312" y="224"/>
                </a:cxn>
                <a:cxn ang="0">
                  <a:pos x="314" y="236"/>
                </a:cxn>
                <a:cxn ang="0">
                  <a:pos x="318" y="238"/>
                </a:cxn>
                <a:cxn ang="0">
                  <a:pos x="330" y="250"/>
                </a:cxn>
                <a:cxn ang="0">
                  <a:pos x="228" y="316"/>
                </a:cxn>
                <a:cxn ang="0">
                  <a:pos x="188" y="328"/>
                </a:cxn>
                <a:cxn ang="0">
                  <a:pos x="184" y="324"/>
                </a:cxn>
                <a:cxn ang="0">
                  <a:pos x="184" y="318"/>
                </a:cxn>
                <a:cxn ang="0">
                  <a:pos x="178" y="302"/>
                </a:cxn>
                <a:cxn ang="0">
                  <a:pos x="174" y="296"/>
                </a:cxn>
                <a:cxn ang="0">
                  <a:pos x="170" y="296"/>
                </a:cxn>
                <a:cxn ang="0">
                  <a:pos x="166" y="298"/>
                </a:cxn>
                <a:cxn ang="0">
                  <a:pos x="160" y="290"/>
                </a:cxn>
                <a:cxn ang="0">
                  <a:pos x="154" y="288"/>
                </a:cxn>
                <a:cxn ang="0">
                  <a:pos x="148" y="278"/>
                </a:cxn>
                <a:cxn ang="0">
                  <a:pos x="0" y="152"/>
                </a:cxn>
                <a:cxn ang="0">
                  <a:pos x="8" y="118"/>
                </a:cxn>
                <a:cxn ang="0">
                  <a:pos x="116" y="70"/>
                </a:cxn>
                <a:cxn ang="0">
                  <a:pos x="150" y="22"/>
                </a:cxn>
                <a:cxn ang="0">
                  <a:pos x="158" y="22"/>
                </a:cxn>
                <a:cxn ang="0">
                  <a:pos x="170" y="12"/>
                </a:cxn>
                <a:cxn ang="0">
                  <a:pos x="186" y="10"/>
                </a:cxn>
                <a:cxn ang="0">
                  <a:pos x="204" y="6"/>
                </a:cxn>
                <a:cxn ang="0">
                  <a:pos x="220" y="4"/>
                </a:cxn>
                <a:cxn ang="0">
                  <a:pos x="224" y="4"/>
                </a:cxn>
                <a:cxn ang="0">
                  <a:pos x="236" y="0"/>
                </a:cxn>
                <a:cxn ang="0">
                  <a:pos x="244" y="2"/>
                </a:cxn>
                <a:cxn ang="0">
                  <a:pos x="252" y="2"/>
                </a:cxn>
              </a:cxnLst>
              <a:rect l="0" t="0" r="r" b="b"/>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89" name="Freeform 283"/>
            <p:cNvSpPr>
              <a:spLocks/>
            </p:cNvSpPr>
            <p:nvPr/>
          </p:nvSpPr>
          <p:spPr bwMode="ltGray">
            <a:xfrm>
              <a:off x="3678916" y="3683323"/>
              <a:ext cx="296706" cy="225407"/>
            </a:xfrm>
            <a:custGeom>
              <a:avLst/>
              <a:gdLst/>
              <a:ahLst/>
              <a:cxnLst>
                <a:cxn ang="0">
                  <a:pos x="154" y="0"/>
                </a:cxn>
                <a:cxn ang="0">
                  <a:pos x="156" y="9"/>
                </a:cxn>
                <a:cxn ang="0">
                  <a:pos x="164" y="13"/>
                </a:cxn>
                <a:cxn ang="0">
                  <a:pos x="171" y="13"/>
                </a:cxn>
                <a:cxn ang="0">
                  <a:pos x="177" y="13"/>
                </a:cxn>
                <a:cxn ang="0">
                  <a:pos x="185" y="11"/>
                </a:cxn>
                <a:cxn ang="0">
                  <a:pos x="194" y="9"/>
                </a:cxn>
                <a:cxn ang="0">
                  <a:pos x="191" y="17"/>
                </a:cxn>
                <a:cxn ang="0">
                  <a:pos x="196" y="21"/>
                </a:cxn>
                <a:cxn ang="0">
                  <a:pos x="202" y="19"/>
                </a:cxn>
                <a:cxn ang="0">
                  <a:pos x="206" y="26"/>
                </a:cxn>
                <a:cxn ang="0">
                  <a:pos x="204" y="34"/>
                </a:cxn>
                <a:cxn ang="0">
                  <a:pos x="206" y="40"/>
                </a:cxn>
                <a:cxn ang="0">
                  <a:pos x="204" y="55"/>
                </a:cxn>
                <a:cxn ang="0">
                  <a:pos x="204" y="64"/>
                </a:cxn>
                <a:cxn ang="0">
                  <a:pos x="206" y="68"/>
                </a:cxn>
                <a:cxn ang="0">
                  <a:pos x="202" y="72"/>
                </a:cxn>
                <a:cxn ang="0">
                  <a:pos x="191" y="74"/>
                </a:cxn>
                <a:cxn ang="0">
                  <a:pos x="181" y="74"/>
                </a:cxn>
                <a:cxn ang="0">
                  <a:pos x="177" y="77"/>
                </a:cxn>
                <a:cxn ang="0">
                  <a:pos x="177" y="85"/>
                </a:cxn>
                <a:cxn ang="0">
                  <a:pos x="131" y="104"/>
                </a:cxn>
                <a:cxn ang="0">
                  <a:pos x="123" y="106"/>
                </a:cxn>
                <a:cxn ang="0">
                  <a:pos x="114" y="104"/>
                </a:cxn>
                <a:cxn ang="0">
                  <a:pos x="104" y="107"/>
                </a:cxn>
                <a:cxn ang="0">
                  <a:pos x="89" y="109"/>
                </a:cxn>
                <a:cxn ang="0">
                  <a:pos x="67" y="119"/>
                </a:cxn>
                <a:cxn ang="0">
                  <a:pos x="67" y="132"/>
                </a:cxn>
                <a:cxn ang="0">
                  <a:pos x="0" y="121"/>
                </a:cxn>
                <a:cxn ang="0">
                  <a:pos x="15" y="121"/>
                </a:cxn>
                <a:cxn ang="0">
                  <a:pos x="27" y="115"/>
                </a:cxn>
                <a:cxn ang="0">
                  <a:pos x="46" y="106"/>
                </a:cxn>
                <a:cxn ang="0">
                  <a:pos x="65" y="85"/>
                </a:cxn>
                <a:cxn ang="0">
                  <a:pos x="62" y="81"/>
                </a:cxn>
                <a:cxn ang="0">
                  <a:pos x="65" y="72"/>
                </a:cxn>
                <a:cxn ang="0">
                  <a:pos x="69" y="64"/>
                </a:cxn>
                <a:cxn ang="0">
                  <a:pos x="79" y="58"/>
                </a:cxn>
                <a:cxn ang="0">
                  <a:pos x="81" y="53"/>
                </a:cxn>
                <a:cxn ang="0">
                  <a:pos x="85" y="47"/>
                </a:cxn>
                <a:cxn ang="0">
                  <a:pos x="92" y="43"/>
                </a:cxn>
                <a:cxn ang="0">
                  <a:pos x="102" y="36"/>
                </a:cxn>
                <a:cxn ang="0">
                  <a:pos x="110" y="36"/>
                </a:cxn>
                <a:cxn ang="0">
                  <a:pos x="119" y="32"/>
                </a:cxn>
                <a:cxn ang="0">
                  <a:pos x="129" y="25"/>
                </a:cxn>
                <a:cxn ang="0">
                  <a:pos x="142" y="11"/>
                </a:cxn>
                <a:cxn ang="0">
                  <a:pos x="154" y="0"/>
                </a:cxn>
              </a:cxnLst>
              <a:rect l="0" t="0" r="r" b="b"/>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0" name="Freeform 284"/>
            <p:cNvSpPr>
              <a:spLocks/>
            </p:cNvSpPr>
            <p:nvPr/>
          </p:nvSpPr>
          <p:spPr bwMode="ltGray">
            <a:xfrm>
              <a:off x="3677469" y="3681840"/>
              <a:ext cx="308285" cy="238753"/>
            </a:xfrm>
            <a:custGeom>
              <a:avLst/>
              <a:gdLst/>
              <a:ahLst/>
              <a:cxnLst>
                <a:cxn ang="0">
                  <a:pos x="160" y="0"/>
                </a:cxn>
                <a:cxn ang="0">
                  <a:pos x="162" y="10"/>
                </a:cxn>
                <a:cxn ang="0">
                  <a:pos x="170" y="14"/>
                </a:cxn>
                <a:cxn ang="0">
                  <a:pos x="178" y="14"/>
                </a:cxn>
                <a:cxn ang="0">
                  <a:pos x="184" y="14"/>
                </a:cxn>
                <a:cxn ang="0">
                  <a:pos x="192" y="12"/>
                </a:cxn>
                <a:cxn ang="0">
                  <a:pos x="202" y="10"/>
                </a:cxn>
                <a:cxn ang="0">
                  <a:pos x="198" y="18"/>
                </a:cxn>
                <a:cxn ang="0">
                  <a:pos x="204" y="22"/>
                </a:cxn>
                <a:cxn ang="0">
                  <a:pos x="210" y="20"/>
                </a:cxn>
                <a:cxn ang="0">
                  <a:pos x="214" y="28"/>
                </a:cxn>
                <a:cxn ang="0">
                  <a:pos x="212" y="36"/>
                </a:cxn>
                <a:cxn ang="0">
                  <a:pos x="214" y="42"/>
                </a:cxn>
                <a:cxn ang="0">
                  <a:pos x="212" y="58"/>
                </a:cxn>
                <a:cxn ang="0">
                  <a:pos x="212" y="68"/>
                </a:cxn>
                <a:cxn ang="0">
                  <a:pos x="214" y="72"/>
                </a:cxn>
                <a:cxn ang="0">
                  <a:pos x="210" y="76"/>
                </a:cxn>
                <a:cxn ang="0">
                  <a:pos x="198" y="78"/>
                </a:cxn>
                <a:cxn ang="0">
                  <a:pos x="188" y="78"/>
                </a:cxn>
                <a:cxn ang="0">
                  <a:pos x="184" y="82"/>
                </a:cxn>
                <a:cxn ang="0">
                  <a:pos x="184" y="90"/>
                </a:cxn>
                <a:cxn ang="0">
                  <a:pos x="136" y="110"/>
                </a:cxn>
                <a:cxn ang="0">
                  <a:pos x="128" y="112"/>
                </a:cxn>
                <a:cxn ang="0">
                  <a:pos x="118" y="110"/>
                </a:cxn>
                <a:cxn ang="0">
                  <a:pos x="108" y="114"/>
                </a:cxn>
                <a:cxn ang="0">
                  <a:pos x="92" y="116"/>
                </a:cxn>
                <a:cxn ang="0">
                  <a:pos x="70" y="126"/>
                </a:cxn>
                <a:cxn ang="0">
                  <a:pos x="70" y="140"/>
                </a:cxn>
                <a:cxn ang="0">
                  <a:pos x="0" y="128"/>
                </a:cxn>
                <a:cxn ang="0">
                  <a:pos x="16" y="128"/>
                </a:cxn>
                <a:cxn ang="0">
                  <a:pos x="28" y="122"/>
                </a:cxn>
                <a:cxn ang="0">
                  <a:pos x="48" y="112"/>
                </a:cxn>
                <a:cxn ang="0">
                  <a:pos x="68" y="90"/>
                </a:cxn>
                <a:cxn ang="0">
                  <a:pos x="64" y="86"/>
                </a:cxn>
                <a:cxn ang="0">
                  <a:pos x="68" y="76"/>
                </a:cxn>
                <a:cxn ang="0">
                  <a:pos x="72" y="68"/>
                </a:cxn>
                <a:cxn ang="0">
                  <a:pos x="82" y="62"/>
                </a:cxn>
                <a:cxn ang="0">
                  <a:pos x="84" y="56"/>
                </a:cxn>
                <a:cxn ang="0">
                  <a:pos x="88" y="50"/>
                </a:cxn>
                <a:cxn ang="0">
                  <a:pos x="96" y="46"/>
                </a:cxn>
                <a:cxn ang="0">
                  <a:pos x="106" y="38"/>
                </a:cxn>
                <a:cxn ang="0">
                  <a:pos x="114" y="38"/>
                </a:cxn>
                <a:cxn ang="0">
                  <a:pos x="124" y="34"/>
                </a:cxn>
                <a:cxn ang="0">
                  <a:pos x="134" y="26"/>
                </a:cxn>
                <a:cxn ang="0">
                  <a:pos x="148" y="12"/>
                </a:cxn>
                <a:cxn ang="0">
                  <a:pos x="160" y="0"/>
                </a:cxn>
              </a:cxnLst>
              <a:rect l="0" t="0" r="r" b="b"/>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1" name="Freeform 285"/>
            <p:cNvSpPr>
              <a:spLocks/>
            </p:cNvSpPr>
            <p:nvPr/>
          </p:nvSpPr>
          <p:spPr bwMode="ltGray">
            <a:xfrm>
              <a:off x="3535628" y="3901315"/>
              <a:ext cx="233024" cy="192782"/>
            </a:xfrm>
            <a:custGeom>
              <a:avLst/>
              <a:gdLst/>
              <a:ahLst/>
              <a:cxnLst>
                <a:cxn ang="0">
                  <a:pos x="84" y="15"/>
                </a:cxn>
                <a:cxn ang="0">
                  <a:pos x="93" y="0"/>
                </a:cxn>
                <a:cxn ang="0">
                  <a:pos x="160" y="11"/>
                </a:cxn>
                <a:cxn ang="0">
                  <a:pos x="150" y="39"/>
                </a:cxn>
                <a:cxn ang="0">
                  <a:pos x="107" y="36"/>
                </a:cxn>
                <a:cxn ang="0">
                  <a:pos x="91" y="80"/>
                </a:cxn>
                <a:cxn ang="0">
                  <a:pos x="84" y="80"/>
                </a:cxn>
                <a:cxn ang="0">
                  <a:pos x="76" y="82"/>
                </a:cxn>
                <a:cxn ang="0">
                  <a:pos x="70" y="90"/>
                </a:cxn>
                <a:cxn ang="0">
                  <a:pos x="65" y="107"/>
                </a:cxn>
                <a:cxn ang="0">
                  <a:pos x="65" y="114"/>
                </a:cxn>
                <a:cxn ang="0">
                  <a:pos x="8" y="107"/>
                </a:cxn>
                <a:cxn ang="0">
                  <a:pos x="0" y="114"/>
                </a:cxn>
                <a:cxn ang="0">
                  <a:pos x="6" y="95"/>
                </a:cxn>
                <a:cxn ang="0">
                  <a:pos x="6" y="90"/>
                </a:cxn>
                <a:cxn ang="0">
                  <a:pos x="11" y="88"/>
                </a:cxn>
                <a:cxn ang="0">
                  <a:pos x="15" y="88"/>
                </a:cxn>
                <a:cxn ang="0">
                  <a:pos x="23" y="75"/>
                </a:cxn>
                <a:cxn ang="0">
                  <a:pos x="29" y="73"/>
                </a:cxn>
                <a:cxn ang="0">
                  <a:pos x="29" y="65"/>
                </a:cxn>
                <a:cxn ang="0">
                  <a:pos x="32" y="64"/>
                </a:cxn>
                <a:cxn ang="0">
                  <a:pos x="46" y="52"/>
                </a:cxn>
                <a:cxn ang="0">
                  <a:pos x="57" y="37"/>
                </a:cxn>
                <a:cxn ang="0">
                  <a:pos x="57" y="30"/>
                </a:cxn>
                <a:cxn ang="0">
                  <a:pos x="72" y="22"/>
                </a:cxn>
                <a:cxn ang="0">
                  <a:pos x="80" y="19"/>
                </a:cxn>
                <a:cxn ang="0">
                  <a:pos x="84" y="15"/>
                </a:cxn>
              </a:cxnLst>
              <a:rect l="0" t="0" r="r" b="b"/>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2" name="Freeform 286"/>
            <p:cNvSpPr>
              <a:spLocks/>
            </p:cNvSpPr>
            <p:nvPr/>
          </p:nvSpPr>
          <p:spPr bwMode="ltGray">
            <a:xfrm>
              <a:off x="3535628" y="3898349"/>
              <a:ext cx="243154" cy="207611"/>
            </a:xfrm>
            <a:custGeom>
              <a:avLst/>
              <a:gdLst/>
              <a:ahLst/>
              <a:cxnLst>
                <a:cxn ang="0">
                  <a:pos x="88" y="16"/>
                </a:cxn>
                <a:cxn ang="0">
                  <a:pos x="98" y="0"/>
                </a:cxn>
                <a:cxn ang="0">
                  <a:pos x="168" y="12"/>
                </a:cxn>
                <a:cxn ang="0">
                  <a:pos x="158" y="42"/>
                </a:cxn>
                <a:cxn ang="0">
                  <a:pos x="112" y="38"/>
                </a:cxn>
                <a:cxn ang="0">
                  <a:pos x="96" y="86"/>
                </a:cxn>
                <a:cxn ang="0">
                  <a:pos x="88" y="86"/>
                </a:cxn>
                <a:cxn ang="0">
                  <a:pos x="80" y="88"/>
                </a:cxn>
                <a:cxn ang="0">
                  <a:pos x="74" y="96"/>
                </a:cxn>
                <a:cxn ang="0">
                  <a:pos x="68" y="114"/>
                </a:cxn>
                <a:cxn ang="0">
                  <a:pos x="68" y="122"/>
                </a:cxn>
                <a:cxn ang="0">
                  <a:pos x="8" y="114"/>
                </a:cxn>
                <a:cxn ang="0">
                  <a:pos x="0" y="122"/>
                </a:cxn>
                <a:cxn ang="0">
                  <a:pos x="6" y="102"/>
                </a:cxn>
                <a:cxn ang="0">
                  <a:pos x="6" y="96"/>
                </a:cxn>
                <a:cxn ang="0">
                  <a:pos x="12" y="94"/>
                </a:cxn>
                <a:cxn ang="0">
                  <a:pos x="16" y="94"/>
                </a:cxn>
                <a:cxn ang="0">
                  <a:pos x="24" y="80"/>
                </a:cxn>
                <a:cxn ang="0">
                  <a:pos x="30" y="78"/>
                </a:cxn>
                <a:cxn ang="0">
                  <a:pos x="30" y="70"/>
                </a:cxn>
                <a:cxn ang="0">
                  <a:pos x="34" y="68"/>
                </a:cxn>
                <a:cxn ang="0">
                  <a:pos x="48" y="56"/>
                </a:cxn>
                <a:cxn ang="0">
                  <a:pos x="60" y="40"/>
                </a:cxn>
                <a:cxn ang="0">
                  <a:pos x="60" y="32"/>
                </a:cxn>
                <a:cxn ang="0">
                  <a:pos x="76" y="24"/>
                </a:cxn>
                <a:cxn ang="0">
                  <a:pos x="84" y="20"/>
                </a:cxn>
                <a:cxn ang="0">
                  <a:pos x="88" y="16"/>
                </a:cxn>
              </a:cxnLst>
              <a:rect l="0" t="0" r="r" b="b"/>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3" name="Freeform 287"/>
            <p:cNvSpPr>
              <a:spLocks/>
            </p:cNvSpPr>
            <p:nvPr/>
          </p:nvSpPr>
          <p:spPr bwMode="ltGray">
            <a:xfrm>
              <a:off x="3500892" y="4335815"/>
              <a:ext cx="70921" cy="28176"/>
            </a:xfrm>
            <a:custGeom>
              <a:avLst/>
              <a:gdLst/>
              <a:ahLst/>
              <a:cxnLst>
                <a:cxn ang="0">
                  <a:pos x="4" y="4"/>
                </a:cxn>
                <a:cxn ang="0">
                  <a:pos x="10" y="6"/>
                </a:cxn>
                <a:cxn ang="0">
                  <a:pos x="18" y="6"/>
                </a:cxn>
                <a:cxn ang="0">
                  <a:pos x="26" y="0"/>
                </a:cxn>
                <a:cxn ang="0">
                  <a:pos x="36" y="4"/>
                </a:cxn>
                <a:cxn ang="0">
                  <a:pos x="44" y="8"/>
                </a:cxn>
                <a:cxn ang="0">
                  <a:pos x="48" y="12"/>
                </a:cxn>
                <a:cxn ang="0">
                  <a:pos x="44" y="16"/>
                </a:cxn>
                <a:cxn ang="0">
                  <a:pos x="38" y="14"/>
                </a:cxn>
                <a:cxn ang="0">
                  <a:pos x="34" y="8"/>
                </a:cxn>
                <a:cxn ang="0">
                  <a:pos x="30" y="12"/>
                </a:cxn>
                <a:cxn ang="0">
                  <a:pos x="20" y="12"/>
                </a:cxn>
                <a:cxn ang="0">
                  <a:pos x="18" y="16"/>
                </a:cxn>
                <a:cxn ang="0">
                  <a:pos x="10" y="16"/>
                </a:cxn>
                <a:cxn ang="0">
                  <a:pos x="6" y="12"/>
                </a:cxn>
                <a:cxn ang="0">
                  <a:pos x="0" y="14"/>
                </a:cxn>
                <a:cxn ang="0">
                  <a:pos x="4" y="4"/>
                </a:cxn>
              </a:cxnLst>
              <a:rect l="0" t="0" r="r" b="b"/>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4" name="Freeform 288"/>
            <p:cNvSpPr>
              <a:spLocks/>
            </p:cNvSpPr>
            <p:nvPr/>
          </p:nvSpPr>
          <p:spPr bwMode="ltGray">
            <a:xfrm>
              <a:off x="3610891" y="3877588"/>
              <a:ext cx="13027" cy="23727"/>
            </a:xfrm>
            <a:custGeom>
              <a:avLst/>
              <a:gdLst/>
              <a:ahLst/>
              <a:cxnLst>
                <a:cxn ang="0">
                  <a:pos x="6" y="0"/>
                </a:cxn>
                <a:cxn ang="0">
                  <a:pos x="0" y="6"/>
                </a:cxn>
                <a:cxn ang="0">
                  <a:pos x="2" y="12"/>
                </a:cxn>
                <a:cxn ang="0">
                  <a:pos x="8" y="8"/>
                </a:cxn>
                <a:cxn ang="0">
                  <a:pos x="8" y="4"/>
                </a:cxn>
                <a:cxn ang="0">
                  <a:pos x="6" y="0"/>
                </a:cxn>
              </a:cxnLst>
              <a:rect l="0" t="0" r="r" b="b"/>
              <a:pathLst>
                <a:path w="9" h="13">
                  <a:moveTo>
                    <a:pt x="6" y="0"/>
                  </a:moveTo>
                  <a:lnTo>
                    <a:pt x="0" y="6"/>
                  </a:lnTo>
                  <a:lnTo>
                    <a:pt x="2" y="12"/>
                  </a:lnTo>
                  <a:lnTo>
                    <a:pt x="8" y="8"/>
                  </a:lnTo>
                  <a:lnTo>
                    <a:pt x="8" y="4"/>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5" name="Freeform 289"/>
            <p:cNvSpPr>
              <a:spLocks/>
            </p:cNvSpPr>
            <p:nvPr/>
          </p:nvSpPr>
          <p:spPr bwMode="ltGray">
            <a:xfrm>
              <a:off x="3647075" y="3867207"/>
              <a:ext cx="18815" cy="22245"/>
            </a:xfrm>
            <a:custGeom>
              <a:avLst/>
              <a:gdLst/>
              <a:ahLst/>
              <a:cxnLst>
                <a:cxn ang="0">
                  <a:pos x="10" y="0"/>
                </a:cxn>
                <a:cxn ang="0">
                  <a:pos x="0" y="10"/>
                </a:cxn>
                <a:cxn ang="0">
                  <a:pos x="2" y="12"/>
                </a:cxn>
                <a:cxn ang="0">
                  <a:pos x="6" y="12"/>
                </a:cxn>
                <a:cxn ang="0">
                  <a:pos x="10" y="6"/>
                </a:cxn>
                <a:cxn ang="0">
                  <a:pos x="12" y="0"/>
                </a:cxn>
                <a:cxn ang="0">
                  <a:pos x="10" y="0"/>
                </a:cxn>
              </a:cxnLst>
              <a:rect l="0" t="0" r="r" b="b"/>
              <a:pathLst>
                <a:path w="13" h="13">
                  <a:moveTo>
                    <a:pt x="10" y="0"/>
                  </a:moveTo>
                  <a:lnTo>
                    <a:pt x="0" y="10"/>
                  </a:lnTo>
                  <a:lnTo>
                    <a:pt x="2" y="12"/>
                  </a:lnTo>
                  <a:lnTo>
                    <a:pt x="6" y="12"/>
                  </a:lnTo>
                  <a:lnTo>
                    <a:pt x="10" y="6"/>
                  </a:lnTo>
                  <a:lnTo>
                    <a:pt x="12" y="0"/>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6" name="Freeform 290"/>
            <p:cNvSpPr>
              <a:spLocks/>
            </p:cNvSpPr>
            <p:nvPr/>
          </p:nvSpPr>
          <p:spPr bwMode="ltGray">
            <a:xfrm>
              <a:off x="3665890" y="3853861"/>
              <a:ext cx="13027" cy="11864"/>
            </a:xfrm>
            <a:custGeom>
              <a:avLst/>
              <a:gdLst/>
              <a:ahLst/>
              <a:cxnLst>
                <a:cxn ang="0">
                  <a:pos x="8" y="0"/>
                </a:cxn>
                <a:cxn ang="0">
                  <a:pos x="2" y="4"/>
                </a:cxn>
                <a:cxn ang="0">
                  <a:pos x="0" y="6"/>
                </a:cxn>
                <a:cxn ang="0">
                  <a:pos x="4" y="6"/>
                </a:cxn>
                <a:cxn ang="0">
                  <a:pos x="8" y="4"/>
                </a:cxn>
                <a:cxn ang="0">
                  <a:pos x="8" y="0"/>
                </a:cxn>
              </a:cxnLst>
              <a:rect l="0" t="0" r="r" b="b"/>
              <a:pathLst>
                <a:path w="9" h="7">
                  <a:moveTo>
                    <a:pt x="8" y="0"/>
                  </a:moveTo>
                  <a:lnTo>
                    <a:pt x="2" y="4"/>
                  </a:lnTo>
                  <a:lnTo>
                    <a:pt x="0" y="6"/>
                  </a:lnTo>
                  <a:lnTo>
                    <a:pt x="4" y="6"/>
                  </a:lnTo>
                  <a:lnTo>
                    <a:pt x="8"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7" name="Freeform 291"/>
            <p:cNvSpPr>
              <a:spLocks/>
            </p:cNvSpPr>
            <p:nvPr/>
          </p:nvSpPr>
          <p:spPr bwMode="ltGray">
            <a:xfrm>
              <a:off x="3641286" y="3883520"/>
              <a:ext cx="8684" cy="10380"/>
            </a:xfrm>
            <a:custGeom>
              <a:avLst/>
              <a:gdLst/>
              <a:ahLst/>
              <a:cxnLst>
                <a:cxn ang="0">
                  <a:pos x="0" y="0"/>
                </a:cxn>
                <a:cxn ang="0">
                  <a:pos x="0" y="4"/>
                </a:cxn>
                <a:cxn ang="0">
                  <a:pos x="4" y="4"/>
                </a:cxn>
                <a:cxn ang="0">
                  <a:pos x="4" y="0"/>
                </a:cxn>
                <a:cxn ang="0">
                  <a:pos x="0" y="0"/>
                </a:cxn>
              </a:cxnLst>
              <a:rect l="0" t="0" r="r" b="b"/>
              <a:pathLst>
                <a:path w="5" h="5">
                  <a:moveTo>
                    <a:pt x="0" y="0"/>
                  </a:moveTo>
                  <a:lnTo>
                    <a:pt x="0" y="4"/>
                  </a:lnTo>
                  <a:lnTo>
                    <a:pt x="4" y="4"/>
                  </a:lnTo>
                  <a:lnTo>
                    <a:pt x="4"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8" name="Freeform 292"/>
            <p:cNvSpPr>
              <a:spLocks/>
            </p:cNvSpPr>
            <p:nvPr/>
          </p:nvSpPr>
          <p:spPr bwMode="ltGray">
            <a:xfrm>
              <a:off x="3589180" y="3867207"/>
              <a:ext cx="13026" cy="14829"/>
            </a:xfrm>
            <a:custGeom>
              <a:avLst/>
              <a:gdLst/>
              <a:ahLst/>
              <a:cxnLst>
                <a:cxn ang="0">
                  <a:pos x="0" y="0"/>
                </a:cxn>
                <a:cxn ang="0">
                  <a:pos x="0" y="6"/>
                </a:cxn>
                <a:cxn ang="0">
                  <a:pos x="4" y="8"/>
                </a:cxn>
                <a:cxn ang="0">
                  <a:pos x="6" y="8"/>
                </a:cxn>
                <a:cxn ang="0">
                  <a:pos x="8" y="0"/>
                </a:cxn>
                <a:cxn ang="0">
                  <a:pos x="0" y="0"/>
                </a:cxn>
              </a:cxnLst>
              <a:rect l="0" t="0" r="r" b="b"/>
              <a:pathLst>
                <a:path w="9" h="9">
                  <a:moveTo>
                    <a:pt x="0" y="0"/>
                  </a:moveTo>
                  <a:lnTo>
                    <a:pt x="0" y="6"/>
                  </a:lnTo>
                  <a:lnTo>
                    <a:pt x="4" y="8"/>
                  </a:lnTo>
                  <a:lnTo>
                    <a:pt x="6" y="8"/>
                  </a:lnTo>
                  <a:lnTo>
                    <a:pt x="8"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299" name="Freeform 293"/>
            <p:cNvSpPr>
              <a:spLocks/>
            </p:cNvSpPr>
            <p:nvPr/>
          </p:nvSpPr>
          <p:spPr bwMode="ltGray">
            <a:xfrm>
              <a:off x="3570365" y="3847929"/>
              <a:ext cx="5790" cy="14829"/>
            </a:xfrm>
            <a:custGeom>
              <a:avLst/>
              <a:gdLst/>
              <a:ahLst/>
              <a:cxnLst>
                <a:cxn ang="0">
                  <a:pos x="2" y="0"/>
                </a:cxn>
                <a:cxn ang="0">
                  <a:pos x="0" y="4"/>
                </a:cxn>
                <a:cxn ang="0">
                  <a:pos x="0" y="8"/>
                </a:cxn>
                <a:cxn ang="0">
                  <a:pos x="4" y="6"/>
                </a:cxn>
                <a:cxn ang="0">
                  <a:pos x="4" y="2"/>
                </a:cxn>
                <a:cxn ang="0">
                  <a:pos x="2" y="0"/>
                </a:cxn>
              </a:cxnLst>
              <a:rect l="0" t="0" r="r" b="b"/>
              <a:pathLst>
                <a:path w="5" h="9">
                  <a:moveTo>
                    <a:pt x="2" y="0"/>
                  </a:moveTo>
                  <a:lnTo>
                    <a:pt x="0" y="4"/>
                  </a:lnTo>
                  <a:lnTo>
                    <a:pt x="0" y="8"/>
                  </a:lnTo>
                  <a:lnTo>
                    <a:pt x="4" y="6"/>
                  </a:lnTo>
                  <a:lnTo>
                    <a:pt x="4" y="2"/>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0" name="Freeform 294"/>
            <p:cNvSpPr>
              <a:spLocks/>
            </p:cNvSpPr>
            <p:nvPr/>
          </p:nvSpPr>
          <p:spPr bwMode="ltGray">
            <a:xfrm>
              <a:off x="3571813" y="3865724"/>
              <a:ext cx="5790" cy="11864"/>
            </a:xfrm>
            <a:custGeom>
              <a:avLst/>
              <a:gdLst/>
              <a:ahLst/>
              <a:cxnLst>
                <a:cxn ang="0">
                  <a:pos x="4" y="6"/>
                </a:cxn>
                <a:cxn ang="0">
                  <a:pos x="0" y="6"/>
                </a:cxn>
                <a:cxn ang="0">
                  <a:pos x="0" y="0"/>
                </a:cxn>
                <a:cxn ang="0">
                  <a:pos x="4" y="0"/>
                </a:cxn>
                <a:cxn ang="0">
                  <a:pos x="4" y="6"/>
                </a:cxn>
              </a:cxnLst>
              <a:rect l="0" t="0" r="r" b="b"/>
              <a:pathLst>
                <a:path w="5" h="7">
                  <a:moveTo>
                    <a:pt x="4" y="6"/>
                  </a:moveTo>
                  <a:lnTo>
                    <a:pt x="0" y="6"/>
                  </a:lnTo>
                  <a:lnTo>
                    <a:pt x="0" y="0"/>
                  </a:lnTo>
                  <a:lnTo>
                    <a:pt x="4" y="0"/>
                  </a:lnTo>
                  <a:lnTo>
                    <a:pt x="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1" name="Freeform 295"/>
            <p:cNvSpPr>
              <a:spLocks/>
            </p:cNvSpPr>
            <p:nvPr/>
          </p:nvSpPr>
          <p:spPr bwMode="ltGray">
            <a:xfrm>
              <a:off x="3574708" y="3874622"/>
              <a:ext cx="8684" cy="4448"/>
            </a:xfrm>
            <a:custGeom>
              <a:avLst/>
              <a:gdLst/>
              <a:ahLst/>
              <a:cxnLst>
                <a:cxn ang="0">
                  <a:pos x="0" y="0"/>
                </a:cxn>
                <a:cxn ang="0">
                  <a:pos x="4" y="0"/>
                </a:cxn>
                <a:cxn ang="0">
                  <a:pos x="4" y="2"/>
                </a:cxn>
                <a:cxn ang="0">
                  <a:pos x="0" y="2"/>
                </a:cxn>
                <a:cxn ang="0">
                  <a:pos x="0" y="0"/>
                </a:cxn>
              </a:cxnLst>
              <a:rect l="0" t="0" r="r" b="b"/>
              <a:pathLst>
                <a:path w="5" h="3">
                  <a:moveTo>
                    <a:pt x="0" y="0"/>
                  </a:moveTo>
                  <a:lnTo>
                    <a:pt x="4" y="0"/>
                  </a:lnTo>
                  <a:lnTo>
                    <a:pt x="4" y="2"/>
                  </a:lnTo>
                  <a:lnTo>
                    <a:pt x="0"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2" name="Freeform 296"/>
            <p:cNvSpPr>
              <a:spLocks/>
            </p:cNvSpPr>
            <p:nvPr/>
          </p:nvSpPr>
          <p:spPr bwMode="ltGray">
            <a:xfrm>
              <a:off x="3622469" y="3729294"/>
              <a:ext cx="11579" cy="14829"/>
            </a:xfrm>
            <a:custGeom>
              <a:avLst/>
              <a:gdLst/>
              <a:ahLst/>
              <a:cxnLst>
                <a:cxn ang="0">
                  <a:pos x="2" y="0"/>
                </a:cxn>
                <a:cxn ang="0">
                  <a:pos x="6" y="2"/>
                </a:cxn>
                <a:cxn ang="0">
                  <a:pos x="8" y="4"/>
                </a:cxn>
                <a:cxn ang="0">
                  <a:pos x="4" y="8"/>
                </a:cxn>
                <a:cxn ang="0">
                  <a:pos x="0" y="6"/>
                </a:cxn>
                <a:cxn ang="0">
                  <a:pos x="2" y="0"/>
                </a:cxn>
              </a:cxnLst>
              <a:rect l="0" t="0" r="r" b="b"/>
              <a:pathLst>
                <a:path w="9" h="9">
                  <a:moveTo>
                    <a:pt x="2" y="0"/>
                  </a:moveTo>
                  <a:lnTo>
                    <a:pt x="6" y="2"/>
                  </a:lnTo>
                  <a:lnTo>
                    <a:pt x="8" y="4"/>
                  </a:lnTo>
                  <a:lnTo>
                    <a:pt x="4" y="8"/>
                  </a:lnTo>
                  <a:lnTo>
                    <a:pt x="0" y="6"/>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3" name="Freeform 297"/>
            <p:cNvSpPr>
              <a:spLocks/>
            </p:cNvSpPr>
            <p:nvPr/>
          </p:nvSpPr>
          <p:spPr bwMode="ltGray">
            <a:xfrm>
              <a:off x="3500892" y="4409963"/>
              <a:ext cx="15921" cy="25211"/>
            </a:xfrm>
            <a:custGeom>
              <a:avLst/>
              <a:gdLst/>
              <a:ahLst/>
              <a:cxnLst>
                <a:cxn ang="0">
                  <a:pos x="2" y="0"/>
                </a:cxn>
                <a:cxn ang="0">
                  <a:pos x="0" y="4"/>
                </a:cxn>
                <a:cxn ang="0">
                  <a:pos x="2" y="14"/>
                </a:cxn>
                <a:cxn ang="0">
                  <a:pos x="10" y="12"/>
                </a:cxn>
                <a:cxn ang="0">
                  <a:pos x="10" y="8"/>
                </a:cxn>
                <a:cxn ang="0">
                  <a:pos x="2" y="0"/>
                </a:cxn>
              </a:cxnLst>
              <a:rect l="0" t="0" r="r" b="b"/>
              <a:pathLst>
                <a:path w="11" h="15">
                  <a:moveTo>
                    <a:pt x="2" y="0"/>
                  </a:moveTo>
                  <a:lnTo>
                    <a:pt x="0" y="4"/>
                  </a:lnTo>
                  <a:lnTo>
                    <a:pt x="2" y="14"/>
                  </a:lnTo>
                  <a:lnTo>
                    <a:pt x="10" y="12"/>
                  </a:lnTo>
                  <a:lnTo>
                    <a:pt x="10" y="8"/>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4" name="Freeform 298"/>
            <p:cNvSpPr>
              <a:spLocks/>
            </p:cNvSpPr>
            <p:nvPr/>
          </p:nvSpPr>
          <p:spPr bwMode="ltGray">
            <a:xfrm>
              <a:off x="4185488" y="5010553"/>
              <a:ext cx="315522" cy="370734"/>
            </a:xfrm>
            <a:custGeom>
              <a:avLst/>
              <a:gdLst/>
              <a:ahLst/>
              <a:cxnLst>
                <a:cxn ang="0">
                  <a:pos x="31" y="4"/>
                </a:cxn>
                <a:cxn ang="0">
                  <a:pos x="39" y="0"/>
                </a:cxn>
                <a:cxn ang="0">
                  <a:pos x="104" y="8"/>
                </a:cxn>
                <a:cxn ang="0">
                  <a:pos x="106" y="37"/>
                </a:cxn>
                <a:cxn ang="0">
                  <a:pos x="118" y="44"/>
                </a:cxn>
                <a:cxn ang="0">
                  <a:pos x="145" y="42"/>
                </a:cxn>
                <a:cxn ang="0">
                  <a:pos x="152" y="23"/>
                </a:cxn>
                <a:cxn ang="0">
                  <a:pos x="168" y="25"/>
                </a:cxn>
                <a:cxn ang="0">
                  <a:pos x="174" y="31"/>
                </a:cxn>
                <a:cxn ang="0">
                  <a:pos x="183" y="44"/>
                </a:cxn>
                <a:cxn ang="0">
                  <a:pos x="185" y="77"/>
                </a:cxn>
                <a:cxn ang="0">
                  <a:pos x="191" y="89"/>
                </a:cxn>
                <a:cxn ang="0">
                  <a:pos x="201" y="98"/>
                </a:cxn>
                <a:cxn ang="0">
                  <a:pos x="218" y="95"/>
                </a:cxn>
                <a:cxn ang="0">
                  <a:pos x="214" y="129"/>
                </a:cxn>
                <a:cxn ang="0">
                  <a:pos x="179" y="135"/>
                </a:cxn>
                <a:cxn ang="0">
                  <a:pos x="199" y="218"/>
                </a:cxn>
                <a:cxn ang="0">
                  <a:pos x="147" y="218"/>
                </a:cxn>
                <a:cxn ang="0">
                  <a:pos x="133" y="212"/>
                </a:cxn>
                <a:cxn ang="0">
                  <a:pos x="120" y="203"/>
                </a:cxn>
                <a:cxn ang="0">
                  <a:pos x="50" y="199"/>
                </a:cxn>
                <a:cxn ang="0">
                  <a:pos x="39" y="203"/>
                </a:cxn>
                <a:cxn ang="0">
                  <a:pos x="29" y="197"/>
                </a:cxn>
                <a:cxn ang="0">
                  <a:pos x="12" y="201"/>
                </a:cxn>
                <a:cxn ang="0">
                  <a:pos x="0" y="187"/>
                </a:cxn>
                <a:cxn ang="0">
                  <a:pos x="2" y="174"/>
                </a:cxn>
                <a:cxn ang="0">
                  <a:pos x="6" y="156"/>
                </a:cxn>
                <a:cxn ang="0">
                  <a:pos x="15" y="131"/>
                </a:cxn>
                <a:cxn ang="0">
                  <a:pos x="29" y="118"/>
                </a:cxn>
                <a:cxn ang="0">
                  <a:pos x="41" y="87"/>
                </a:cxn>
                <a:cxn ang="0">
                  <a:pos x="33" y="73"/>
                </a:cxn>
                <a:cxn ang="0">
                  <a:pos x="33" y="52"/>
                </a:cxn>
                <a:cxn ang="0">
                  <a:pos x="27" y="33"/>
                </a:cxn>
                <a:cxn ang="0">
                  <a:pos x="25" y="17"/>
                </a:cxn>
              </a:cxnLst>
              <a:rect l="0" t="0" r="r" b="b"/>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5" name="Freeform 299"/>
            <p:cNvSpPr>
              <a:spLocks/>
            </p:cNvSpPr>
            <p:nvPr/>
          </p:nvSpPr>
          <p:spPr bwMode="ltGray">
            <a:xfrm>
              <a:off x="4185488" y="5009069"/>
              <a:ext cx="324206" cy="384081"/>
            </a:xfrm>
            <a:custGeom>
              <a:avLst/>
              <a:gdLst/>
              <a:ahLst/>
              <a:cxnLst>
                <a:cxn ang="0">
                  <a:pos x="32" y="4"/>
                </a:cxn>
                <a:cxn ang="0">
                  <a:pos x="40" y="0"/>
                </a:cxn>
                <a:cxn ang="0">
                  <a:pos x="108" y="8"/>
                </a:cxn>
                <a:cxn ang="0">
                  <a:pos x="110" y="38"/>
                </a:cxn>
                <a:cxn ang="0">
                  <a:pos x="122" y="46"/>
                </a:cxn>
                <a:cxn ang="0">
                  <a:pos x="150" y="44"/>
                </a:cxn>
                <a:cxn ang="0">
                  <a:pos x="158" y="24"/>
                </a:cxn>
                <a:cxn ang="0">
                  <a:pos x="174" y="26"/>
                </a:cxn>
                <a:cxn ang="0">
                  <a:pos x="180" y="32"/>
                </a:cxn>
                <a:cxn ang="0">
                  <a:pos x="190" y="46"/>
                </a:cxn>
                <a:cxn ang="0">
                  <a:pos x="192" y="80"/>
                </a:cxn>
                <a:cxn ang="0">
                  <a:pos x="198" y="92"/>
                </a:cxn>
                <a:cxn ang="0">
                  <a:pos x="208" y="102"/>
                </a:cxn>
                <a:cxn ang="0">
                  <a:pos x="226" y="98"/>
                </a:cxn>
                <a:cxn ang="0">
                  <a:pos x="222" y="134"/>
                </a:cxn>
                <a:cxn ang="0">
                  <a:pos x="186" y="140"/>
                </a:cxn>
                <a:cxn ang="0">
                  <a:pos x="206" y="226"/>
                </a:cxn>
                <a:cxn ang="0">
                  <a:pos x="152" y="226"/>
                </a:cxn>
                <a:cxn ang="0">
                  <a:pos x="138" y="220"/>
                </a:cxn>
                <a:cxn ang="0">
                  <a:pos x="124" y="210"/>
                </a:cxn>
                <a:cxn ang="0">
                  <a:pos x="52" y="206"/>
                </a:cxn>
                <a:cxn ang="0">
                  <a:pos x="40" y="210"/>
                </a:cxn>
                <a:cxn ang="0">
                  <a:pos x="30" y="204"/>
                </a:cxn>
                <a:cxn ang="0">
                  <a:pos x="12" y="208"/>
                </a:cxn>
                <a:cxn ang="0">
                  <a:pos x="0" y="194"/>
                </a:cxn>
                <a:cxn ang="0">
                  <a:pos x="2" y="180"/>
                </a:cxn>
                <a:cxn ang="0">
                  <a:pos x="6" y="162"/>
                </a:cxn>
                <a:cxn ang="0">
                  <a:pos x="16" y="136"/>
                </a:cxn>
                <a:cxn ang="0">
                  <a:pos x="30" y="122"/>
                </a:cxn>
                <a:cxn ang="0">
                  <a:pos x="42" y="90"/>
                </a:cxn>
                <a:cxn ang="0">
                  <a:pos x="34" y="76"/>
                </a:cxn>
                <a:cxn ang="0">
                  <a:pos x="34" y="54"/>
                </a:cxn>
                <a:cxn ang="0">
                  <a:pos x="28" y="34"/>
                </a:cxn>
                <a:cxn ang="0">
                  <a:pos x="26" y="18"/>
                </a:cxn>
              </a:cxnLst>
              <a:rect l="0" t="0" r="r" b="b"/>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6" name="Freeform 300"/>
            <p:cNvSpPr>
              <a:spLocks/>
            </p:cNvSpPr>
            <p:nvPr/>
          </p:nvSpPr>
          <p:spPr bwMode="ltGray">
            <a:xfrm>
              <a:off x="4560351" y="5215198"/>
              <a:ext cx="26052" cy="2966"/>
            </a:xfrm>
            <a:custGeom>
              <a:avLst/>
              <a:gdLst/>
              <a:ahLst/>
              <a:cxnLst>
                <a:cxn ang="0">
                  <a:pos x="0" y="0"/>
                </a:cxn>
                <a:cxn ang="0">
                  <a:pos x="16" y="0"/>
                </a:cxn>
              </a:cxnLst>
              <a:rect l="0" t="0" r="r" b="b"/>
              <a:pathLst>
                <a:path w="17" h="1">
                  <a:moveTo>
                    <a:pt x="0" y="0"/>
                  </a:move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7" name="Freeform 301"/>
            <p:cNvSpPr>
              <a:spLocks/>
            </p:cNvSpPr>
            <p:nvPr/>
          </p:nvSpPr>
          <p:spPr bwMode="ltGray">
            <a:xfrm>
              <a:off x="4917846" y="5055041"/>
              <a:ext cx="4342" cy="11864"/>
            </a:xfrm>
            <a:custGeom>
              <a:avLst/>
              <a:gdLst/>
              <a:ahLst/>
              <a:cxnLst>
                <a:cxn ang="0">
                  <a:pos x="1" y="0"/>
                </a:cxn>
                <a:cxn ang="0">
                  <a:pos x="1" y="3"/>
                </a:cxn>
                <a:cxn ang="0">
                  <a:pos x="2" y="6"/>
                </a:cxn>
                <a:cxn ang="0">
                  <a:pos x="0" y="5"/>
                </a:cxn>
                <a:cxn ang="0">
                  <a:pos x="0" y="3"/>
                </a:cxn>
                <a:cxn ang="0">
                  <a:pos x="1" y="0"/>
                </a:cxn>
              </a:cxnLst>
              <a:rect l="0" t="0" r="r" b="b"/>
              <a:pathLst>
                <a:path w="3" h="7">
                  <a:moveTo>
                    <a:pt x="1" y="0"/>
                  </a:moveTo>
                  <a:lnTo>
                    <a:pt x="1" y="3"/>
                  </a:lnTo>
                  <a:lnTo>
                    <a:pt x="2" y="6"/>
                  </a:lnTo>
                  <a:lnTo>
                    <a:pt x="0" y="5"/>
                  </a:lnTo>
                  <a:lnTo>
                    <a:pt x="0" y="3"/>
                  </a:lnTo>
                  <a:lnTo>
                    <a:pt x="1"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8" name="Freeform 302"/>
            <p:cNvSpPr>
              <a:spLocks/>
            </p:cNvSpPr>
            <p:nvPr/>
          </p:nvSpPr>
          <p:spPr bwMode="ltGray">
            <a:xfrm>
              <a:off x="4916398" y="5053558"/>
              <a:ext cx="15921" cy="25211"/>
            </a:xfrm>
            <a:custGeom>
              <a:avLst/>
              <a:gdLst/>
              <a:ahLst/>
              <a:cxnLst>
                <a:cxn ang="0">
                  <a:pos x="6" y="0"/>
                </a:cxn>
                <a:cxn ang="0">
                  <a:pos x="6" y="6"/>
                </a:cxn>
                <a:cxn ang="0">
                  <a:pos x="10" y="14"/>
                </a:cxn>
                <a:cxn ang="0">
                  <a:pos x="2" y="12"/>
                </a:cxn>
                <a:cxn ang="0">
                  <a:pos x="0" y="8"/>
                </a:cxn>
                <a:cxn ang="0">
                  <a:pos x="6" y="0"/>
                </a:cxn>
              </a:cxnLst>
              <a:rect l="0" t="0" r="r" b="b"/>
              <a:pathLst>
                <a:path w="11" h="15">
                  <a:moveTo>
                    <a:pt x="6" y="0"/>
                  </a:moveTo>
                  <a:lnTo>
                    <a:pt x="6" y="6"/>
                  </a:lnTo>
                  <a:lnTo>
                    <a:pt x="10" y="14"/>
                  </a:lnTo>
                  <a:lnTo>
                    <a:pt x="2" y="12"/>
                  </a:lnTo>
                  <a:lnTo>
                    <a:pt x="0" y="8"/>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09" name="Freeform 303"/>
            <p:cNvSpPr>
              <a:spLocks/>
            </p:cNvSpPr>
            <p:nvPr/>
          </p:nvSpPr>
          <p:spPr bwMode="ltGray">
            <a:xfrm>
              <a:off x="4933767" y="5022416"/>
              <a:ext cx="7237" cy="29659"/>
            </a:xfrm>
            <a:custGeom>
              <a:avLst/>
              <a:gdLst/>
              <a:ahLst/>
              <a:cxnLst>
                <a:cxn ang="0">
                  <a:pos x="0" y="8"/>
                </a:cxn>
                <a:cxn ang="0">
                  <a:pos x="2" y="0"/>
                </a:cxn>
                <a:cxn ang="0">
                  <a:pos x="4" y="8"/>
                </a:cxn>
                <a:cxn ang="0">
                  <a:pos x="2" y="16"/>
                </a:cxn>
                <a:cxn ang="0">
                  <a:pos x="0" y="8"/>
                </a:cxn>
              </a:cxnLst>
              <a:rect l="0" t="0" r="r" b="b"/>
              <a:pathLst>
                <a:path w="5" h="17">
                  <a:moveTo>
                    <a:pt x="0" y="8"/>
                  </a:moveTo>
                  <a:lnTo>
                    <a:pt x="2" y="0"/>
                  </a:lnTo>
                  <a:lnTo>
                    <a:pt x="4" y="8"/>
                  </a:lnTo>
                  <a:lnTo>
                    <a:pt x="2" y="16"/>
                  </a:lnTo>
                  <a:lnTo>
                    <a:pt x="0"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0" name="Freeform 304"/>
            <p:cNvSpPr>
              <a:spLocks/>
            </p:cNvSpPr>
            <p:nvPr/>
          </p:nvSpPr>
          <p:spPr bwMode="ltGray">
            <a:xfrm>
              <a:off x="4923636" y="5109909"/>
              <a:ext cx="11579" cy="19279"/>
            </a:xfrm>
            <a:custGeom>
              <a:avLst/>
              <a:gdLst/>
              <a:ahLst/>
              <a:cxnLst>
                <a:cxn ang="0">
                  <a:pos x="6" y="0"/>
                </a:cxn>
                <a:cxn ang="0">
                  <a:pos x="0" y="6"/>
                </a:cxn>
                <a:cxn ang="0">
                  <a:pos x="6" y="10"/>
                </a:cxn>
                <a:cxn ang="0">
                  <a:pos x="6" y="0"/>
                </a:cxn>
              </a:cxnLst>
              <a:rect l="0" t="0" r="r" b="b"/>
              <a:pathLst>
                <a:path w="7" h="11">
                  <a:moveTo>
                    <a:pt x="6" y="0"/>
                  </a:moveTo>
                  <a:lnTo>
                    <a:pt x="0" y="6"/>
                  </a:lnTo>
                  <a:lnTo>
                    <a:pt x="6" y="10"/>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1" name="Freeform 305"/>
            <p:cNvSpPr>
              <a:spLocks/>
            </p:cNvSpPr>
            <p:nvPr/>
          </p:nvSpPr>
          <p:spPr bwMode="ltGray">
            <a:xfrm>
              <a:off x="4969951" y="5284896"/>
              <a:ext cx="202629" cy="397427"/>
            </a:xfrm>
            <a:custGeom>
              <a:avLst/>
              <a:gdLst/>
              <a:ahLst/>
              <a:cxnLst>
                <a:cxn ang="0">
                  <a:pos x="132" y="8"/>
                </a:cxn>
                <a:cxn ang="0">
                  <a:pos x="138" y="31"/>
                </a:cxn>
                <a:cxn ang="0">
                  <a:pos x="140" y="56"/>
                </a:cxn>
                <a:cxn ang="0">
                  <a:pos x="132" y="68"/>
                </a:cxn>
                <a:cxn ang="0">
                  <a:pos x="127" y="60"/>
                </a:cxn>
                <a:cxn ang="0">
                  <a:pos x="129" y="75"/>
                </a:cxn>
                <a:cxn ang="0">
                  <a:pos x="121" y="93"/>
                </a:cxn>
                <a:cxn ang="0">
                  <a:pos x="108" y="110"/>
                </a:cxn>
                <a:cxn ang="0">
                  <a:pos x="106" y="126"/>
                </a:cxn>
                <a:cxn ang="0">
                  <a:pos x="91" y="157"/>
                </a:cxn>
                <a:cxn ang="0">
                  <a:pos x="76" y="188"/>
                </a:cxn>
                <a:cxn ang="0">
                  <a:pos x="72" y="199"/>
                </a:cxn>
                <a:cxn ang="0">
                  <a:pos x="51" y="226"/>
                </a:cxn>
                <a:cxn ang="0">
                  <a:pos x="36" y="228"/>
                </a:cxn>
                <a:cxn ang="0">
                  <a:pos x="23" y="234"/>
                </a:cxn>
                <a:cxn ang="0">
                  <a:pos x="9" y="224"/>
                </a:cxn>
                <a:cxn ang="0">
                  <a:pos x="0" y="211"/>
                </a:cxn>
                <a:cxn ang="0">
                  <a:pos x="2" y="201"/>
                </a:cxn>
                <a:cxn ang="0">
                  <a:pos x="6" y="190"/>
                </a:cxn>
                <a:cxn ang="0">
                  <a:pos x="0" y="178"/>
                </a:cxn>
                <a:cxn ang="0">
                  <a:pos x="6" y="157"/>
                </a:cxn>
                <a:cxn ang="0">
                  <a:pos x="13" y="153"/>
                </a:cxn>
                <a:cxn ang="0">
                  <a:pos x="21" y="139"/>
                </a:cxn>
                <a:cxn ang="0">
                  <a:pos x="28" y="128"/>
                </a:cxn>
                <a:cxn ang="0">
                  <a:pos x="28" y="120"/>
                </a:cxn>
                <a:cxn ang="0">
                  <a:pos x="25" y="101"/>
                </a:cxn>
                <a:cxn ang="0">
                  <a:pos x="38" y="70"/>
                </a:cxn>
                <a:cxn ang="0">
                  <a:pos x="45" y="64"/>
                </a:cxn>
                <a:cxn ang="0">
                  <a:pos x="59" y="62"/>
                </a:cxn>
                <a:cxn ang="0">
                  <a:pos x="66" y="58"/>
                </a:cxn>
                <a:cxn ang="0">
                  <a:pos x="79" y="52"/>
                </a:cxn>
                <a:cxn ang="0">
                  <a:pos x="91" y="43"/>
                </a:cxn>
                <a:cxn ang="0">
                  <a:pos x="102" y="35"/>
                </a:cxn>
                <a:cxn ang="0">
                  <a:pos x="102" y="23"/>
                </a:cxn>
                <a:cxn ang="0">
                  <a:pos x="112" y="21"/>
                </a:cxn>
                <a:cxn ang="0">
                  <a:pos x="119" y="10"/>
                </a:cxn>
                <a:cxn ang="0">
                  <a:pos x="123" y="2"/>
                </a:cxn>
              </a:cxnLst>
              <a:rect l="0" t="0" r="r" b="b"/>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2" name="Freeform 306"/>
            <p:cNvSpPr>
              <a:spLocks/>
            </p:cNvSpPr>
            <p:nvPr/>
          </p:nvSpPr>
          <p:spPr bwMode="ltGray">
            <a:xfrm>
              <a:off x="4968503" y="5283414"/>
              <a:ext cx="214207" cy="412257"/>
            </a:xfrm>
            <a:custGeom>
              <a:avLst/>
              <a:gdLst/>
              <a:ahLst/>
              <a:cxnLst>
                <a:cxn ang="0">
                  <a:pos x="140" y="8"/>
                </a:cxn>
                <a:cxn ang="0">
                  <a:pos x="146" y="32"/>
                </a:cxn>
                <a:cxn ang="0">
                  <a:pos x="148" y="58"/>
                </a:cxn>
                <a:cxn ang="0">
                  <a:pos x="140" y="70"/>
                </a:cxn>
                <a:cxn ang="0">
                  <a:pos x="134" y="62"/>
                </a:cxn>
                <a:cxn ang="0">
                  <a:pos x="136" y="78"/>
                </a:cxn>
                <a:cxn ang="0">
                  <a:pos x="128" y="96"/>
                </a:cxn>
                <a:cxn ang="0">
                  <a:pos x="114" y="114"/>
                </a:cxn>
                <a:cxn ang="0">
                  <a:pos x="112" y="130"/>
                </a:cxn>
                <a:cxn ang="0">
                  <a:pos x="96" y="162"/>
                </a:cxn>
                <a:cxn ang="0">
                  <a:pos x="80" y="194"/>
                </a:cxn>
                <a:cxn ang="0">
                  <a:pos x="76" y="206"/>
                </a:cxn>
                <a:cxn ang="0">
                  <a:pos x="54" y="234"/>
                </a:cxn>
                <a:cxn ang="0">
                  <a:pos x="38" y="236"/>
                </a:cxn>
                <a:cxn ang="0">
                  <a:pos x="24" y="242"/>
                </a:cxn>
                <a:cxn ang="0">
                  <a:pos x="10" y="232"/>
                </a:cxn>
                <a:cxn ang="0">
                  <a:pos x="0" y="218"/>
                </a:cxn>
                <a:cxn ang="0">
                  <a:pos x="2" y="208"/>
                </a:cxn>
                <a:cxn ang="0">
                  <a:pos x="6" y="196"/>
                </a:cxn>
                <a:cxn ang="0">
                  <a:pos x="0" y="184"/>
                </a:cxn>
                <a:cxn ang="0">
                  <a:pos x="6" y="162"/>
                </a:cxn>
                <a:cxn ang="0">
                  <a:pos x="14" y="158"/>
                </a:cxn>
                <a:cxn ang="0">
                  <a:pos x="22" y="144"/>
                </a:cxn>
                <a:cxn ang="0">
                  <a:pos x="30" y="132"/>
                </a:cxn>
                <a:cxn ang="0">
                  <a:pos x="30" y="124"/>
                </a:cxn>
                <a:cxn ang="0">
                  <a:pos x="26" y="104"/>
                </a:cxn>
                <a:cxn ang="0">
                  <a:pos x="40" y="72"/>
                </a:cxn>
                <a:cxn ang="0">
                  <a:pos x="48" y="66"/>
                </a:cxn>
                <a:cxn ang="0">
                  <a:pos x="62" y="64"/>
                </a:cxn>
                <a:cxn ang="0">
                  <a:pos x="70" y="60"/>
                </a:cxn>
                <a:cxn ang="0">
                  <a:pos x="84" y="54"/>
                </a:cxn>
                <a:cxn ang="0">
                  <a:pos x="96" y="44"/>
                </a:cxn>
                <a:cxn ang="0">
                  <a:pos x="108" y="36"/>
                </a:cxn>
                <a:cxn ang="0">
                  <a:pos x="108" y="24"/>
                </a:cxn>
                <a:cxn ang="0">
                  <a:pos x="118" y="22"/>
                </a:cxn>
                <a:cxn ang="0">
                  <a:pos x="126" y="10"/>
                </a:cxn>
                <a:cxn ang="0">
                  <a:pos x="130" y="2"/>
                </a:cxn>
              </a:cxnLst>
              <a:rect l="0" t="0" r="r" b="b"/>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3" name="Freeform 307"/>
            <p:cNvSpPr>
              <a:spLocks/>
            </p:cNvSpPr>
            <p:nvPr/>
          </p:nvSpPr>
          <p:spPr bwMode="ltGray">
            <a:xfrm>
              <a:off x="5011923" y="5241891"/>
              <a:ext cx="10132" cy="20761"/>
            </a:xfrm>
            <a:custGeom>
              <a:avLst/>
              <a:gdLst/>
              <a:ahLst/>
              <a:cxnLst>
                <a:cxn ang="0">
                  <a:pos x="0" y="4"/>
                </a:cxn>
                <a:cxn ang="0">
                  <a:pos x="4" y="0"/>
                </a:cxn>
                <a:cxn ang="0">
                  <a:pos x="6" y="4"/>
                </a:cxn>
                <a:cxn ang="0">
                  <a:pos x="4" y="10"/>
                </a:cxn>
                <a:cxn ang="0">
                  <a:pos x="0" y="4"/>
                </a:cxn>
              </a:cxnLst>
              <a:rect l="0" t="0" r="r" b="b"/>
              <a:pathLst>
                <a:path w="7" h="11">
                  <a:moveTo>
                    <a:pt x="0" y="4"/>
                  </a:moveTo>
                  <a:lnTo>
                    <a:pt x="4" y="0"/>
                  </a:lnTo>
                  <a:lnTo>
                    <a:pt x="6" y="4"/>
                  </a:lnTo>
                  <a:lnTo>
                    <a:pt x="4" y="1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4" name="Freeform 308"/>
            <p:cNvSpPr>
              <a:spLocks/>
            </p:cNvSpPr>
            <p:nvPr/>
          </p:nvSpPr>
          <p:spPr bwMode="ltGray">
            <a:xfrm>
              <a:off x="5056792" y="5286380"/>
              <a:ext cx="8684" cy="14829"/>
            </a:xfrm>
            <a:custGeom>
              <a:avLst/>
              <a:gdLst/>
              <a:ahLst/>
              <a:cxnLst>
                <a:cxn ang="0">
                  <a:pos x="0" y="4"/>
                </a:cxn>
                <a:cxn ang="0">
                  <a:pos x="2" y="0"/>
                </a:cxn>
                <a:cxn ang="0">
                  <a:pos x="4" y="4"/>
                </a:cxn>
                <a:cxn ang="0">
                  <a:pos x="2" y="8"/>
                </a:cxn>
                <a:cxn ang="0">
                  <a:pos x="0" y="4"/>
                </a:cxn>
              </a:cxnLst>
              <a:rect l="0" t="0" r="r" b="b"/>
              <a:pathLst>
                <a:path w="5" h="9">
                  <a:moveTo>
                    <a:pt x="0" y="4"/>
                  </a:moveTo>
                  <a:lnTo>
                    <a:pt x="2" y="0"/>
                  </a:lnTo>
                  <a:lnTo>
                    <a:pt x="4" y="4"/>
                  </a:lnTo>
                  <a:lnTo>
                    <a:pt x="2" y="8"/>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5" name="Freeform 309"/>
            <p:cNvSpPr>
              <a:spLocks/>
            </p:cNvSpPr>
            <p:nvPr/>
          </p:nvSpPr>
          <p:spPr bwMode="ltGray">
            <a:xfrm>
              <a:off x="5029292" y="5262652"/>
              <a:ext cx="5790" cy="10380"/>
            </a:xfrm>
            <a:custGeom>
              <a:avLst/>
              <a:gdLst/>
              <a:ahLst/>
              <a:cxnLst>
                <a:cxn ang="0">
                  <a:pos x="2" y="6"/>
                </a:cxn>
                <a:cxn ang="0">
                  <a:pos x="0" y="6"/>
                </a:cxn>
                <a:cxn ang="0">
                  <a:pos x="0" y="0"/>
                </a:cxn>
                <a:cxn ang="0">
                  <a:pos x="2" y="0"/>
                </a:cxn>
                <a:cxn ang="0">
                  <a:pos x="2" y="6"/>
                </a:cxn>
              </a:cxnLst>
              <a:rect l="0" t="0" r="r" b="b"/>
              <a:pathLst>
                <a:path w="3" h="7">
                  <a:moveTo>
                    <a:pt x="2" y="6"/>
                  </a:moveTo>
                  <a:lnTo>
                    <a:pt x="0" y="6"/>
                  </a:lnTo>
                  <a:lnTo>
                    <a:pt x="0" y="0"/>
                  </a:lnTo>
                  <a:lnTo>
                    <a:pt x="2" y="0"/>
                  </a:lnTo>
                  <a:lnTo>
                    <a:pt x="2"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6" name="Freeform 310"/>
            <p:cNvSpPr>
              <a:spLocks/>
            </p:cNvSpPr>
            <p:nvPr/>
          </p:nvSpPr>
          <p:spPr bwMode="ltGray">
            <a:xfrm>
              <a:off x="5030740" y="5267101"/>
              <a:ext cx="10131" cy="8898"/>
            </a:xfrm>
            <a:custGeom>
              <a:avLst/>
              <a:gdLst/>
              <a:ahLst/>
              <a:cxnLst>
                <a:cxn ang="0">
                  <a:pos x="0" y="2"/>
                </a:cxn>
                <a:cxn ang="0">
                  <a:pos x="4" y="0"/>
                </a:cxn>
                <a:cxn ang="0">
                  <a:pos x="6" y="2"/>
                </a:cxn>
                <a:cxn ang="0">
                  <a:pos x="4" y="4"/>
                </a:cxn>
                <a:cxn ang="0">
                  <a:pos x="0" y="2"/>
                </a:cxn>
              </a:cxnLst>
              <a:rect l="0" t="0" r="r" b="b"/>
              <a:pathLst>
                <a:path w="7" h="5">
                  <a:moveTo>
                    <a:pt x="0" y="2"/>
                  </a:moveTo>
                  <a:lnTo>
                    <a:pt x="4" y="0"/>
                  </a:lnTo>
                  <a:lnTo>
                    <a:pt x="6" y="2"/>
                  </a:lnTo>
                  <a:lnTo>
                    <a:pt x="4" y="4"/>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7" name="Freeform 311"/>
            <p:cNvSpPr>
              <a:spLocks/>
            </p:cNvSpPr>
            <p:nvPr/>
          </p:nvSpPr>
          <p:spPr bwMode="ltGray">
            <a:xfrm>
              <a:off x="5016266" y="5273033"/>
              <a:ext cx="11579" cy="11864"/>
            </a:xfrm>
            <a:custGeom>
              <a:avLst/>
              <a:gdLst/>
              <a:ahLst/>
              <a:cxnLst>
                <a:cxn ang="0">
                  <a:pos x="0" y="2"/>
                </a:cxn>
                <a:cxn ang="0">
                  <a:pos x="2" y="0"/>
                </a:cxn>
                <a:cxn ang="0">
                  <a:pos x="6" y="2"/>
                </a:cxn>
                <a:cxn ang="0">
                  <a:pos x="2" y="6"/>
                </a:cxn>
                <a:cxn ang="0">
                  <a:pos x="0" y="2"/>
                </a:cxn>
              </a:cxnLst>
              <a:rect l="0" t="0" r="r" b="b"/>
              <a:pathLst>
                <a:path w="7" h="7">
                  <a:moveTo>
                    <a:pt x="0" y="2"/>
                  </a:moveTo>
                  <a:lnTo>
                    <a:pt x="2" y="0"/>
                  </a:lnTo>
                  <a:lnTo>
                    <a:pt x="6" y="2"/>
                  </a:lnTo>
                  <a:lnTo>
                    <a:pt x="2" y="6"/>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8" name="Freeform 312"/>
            <p:cNvSpPr>
              <a:spLocks/>
            </p:cNvSpPr>
            <p:nvPr/>
          </p:nvSpPr>
          <p:spPr bwMode="ltGray">
            <a:xfrm>
              <a:off x="5121922" y="5301209"/>
              <a:ext cx="10132" cy="11864"/>
            </a:xfrm>
            <a:custGeom>
              <a:avLst/>
              <a:gdLst/>
              <a:ahLst/>
              <a:cxnLst>
                <a:cxn ang="0">
                  <a:pos x="6" y="6"/>
                </a:cxn>
                <a:cxn ang="0">
                  <a:pos x="0" y="6"/>
                </a:cxn>
                <a:cxn ang="0">
                  <a:pos x="0" y="0"/>
                </a:cxn>
                <a:cxn ang="0">
                  <a:pos x="6" y="0"/>
                </a:cxn>
                <a:cxn ang="0">
                  <a:pos x="6" y="6"/>
                </a:cxn>
              </a:cxnLst>
              <a:rect l="0" t="0" r="r" b="b"/>
              <a:pathLst>
                <a:path w="7" h="7">
                  <a:moveTo>
                    <a:pt x="6" y="6"/>
                  </a:moveTo>
                  <a:lnTo>
                    <a:pt x="0" y="6"/>
                  </a:lnTo>
                  <a:lnTo>
                    <a:pt x="0" y="0"/>
                  </a:lnTo>
                  <a:lnTo>
                    <a:pt x="6" y="0"/>
                  </a:lnTo>
                  <a:lnTo>
                    <a:pt x="6"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19" name="Freeform 313"/>
            <p:cNvSpPr>
              <a:spLocks/>
            </p:cNvSpPr>
            <p:nvPr/>
          </p:nvSpPr>
          <p:spPr bwMode="ltGray">
            <a:xfrm>
              <a:off x="5129160" y="5310106"/>
              <a:ext cx="7236" cy="4448"/>
            </a:xfrm>
            <a:custGeom>
              <a:avLst/>
              <a:gdLst/>
              <a:ahLst/>
              <a:cxnLst>
                <a:cxn ang="0">
                  <a:pos x="0" y="0"/>
                </a:cxn>
                <a:cxn ang="0">
                  <a:pos x="2" y="0"/>
                </a:cxn>
                <a:cxn ang="0">
                  <a:pos x="4" y="2"/>
                </a:cxn>
                <a:cxn ang="0">
                  <a:pos x="2" y="2"/>
                </a:cxn>
                <a:cxn ang="0">
                  <a:pos x="0" y="0"/>
                </a:cxn>
              </a:cxnLst>
              <a:rect l="0" t="0" r="r" b="b"/>
              <a:pathLst>
                <a:path w="5" h="3">
                  <a:moveTo>
                    <a:pt x="0" y="0"/>
                  </a:moveTo>
                  <a:lnTo>
                    <a:pt x="2" y="0"/>
                  </a:lnTo>
                  <a:lnTo>
                    <a:pt x="4" y="2"/>
                  </a:lnTo>
                  <a:lnTo>
                    <a:pt x="2"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0" name="Freeform 314"/>
            <p:cNvSpPr>
              <a:spLocks/>
            </p:cNvSpPr>
            <p:nvPr/>
          </p:nvSpPr>
          <p:spPr bwMode="ltGray">
            <a:xfrm>
              <a:off x="5259421" y="5584449"/>
              <a:ext cx="13026" cy="17795"/>
            </a:xfrm>
            <a:custGeom>
              <a:avLst/>
              <a:gdLst/>
              <a:ahLst/>
              <a:cxnLst>
                <a:cxn ang="0">
                  <a:pos x="0" y="2"/>
                </a:cxn>
                <a:cxn ang="0">
                  <a:pos x="0" y="6"/>
                </a:cxn>
                <a:cxn ang="0">
                  <a:pos x="6" y="10"/>
                </a:cxn>
                <a:cxn ang="0">
                  <a:pos x="8" y="0"/>
                </a:cxn>
                <a:cxn ang="0">
                  <a:pos x="0" y="2"/>
                </a:cxn>
              </a:cxnLst>
              <a:rect l="0" t="0" r="r" b="b"/>
              <a:pathLst>
                <a:path w="9" h="11">
                  <a:moveTo>
                    <a:pt x="0" y="2"/>
                  </a:moveTo>
                  <a:lnTo>
                    <a:pt x="0" y="6"/>
                  </a:lnTo>
                  <a:lnTo>
                    <a:pt x="6" y="10"/>
                  </a:lnTo>
                  <a:lnTo>
                    <a:pt x="8" y="0"/>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1" name="Freeform 315"/>
            <p:cNvSpPr>
              <a:spLocks/>
            </p:cNvSpPr>
            <p:nvPr/>
          </p:nvSpPr>
          <p:spPr bwMode="ltGray">
            <a:xfrm>
              <a:off x="5282578" y="5568137"/>
              <a:ext cx="13026" cy="17795"/>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2" name="Freeform 316"/>
            <p:cNvSpPr>
              <a:spLocks/>
            </p:cNvSpPr>
            <p:nvPr/>
          </p:nvSpPr>
          <p:spPr bwMode="ltGray">
            <a:xfrm>
              <a:off x="3920623" y="3644766"/>
              <a:ext cx="10132" cy="14829"/>
            </a:xfrm>
            <a:custGeom>
              <a:avLst/>
              <a:gdLst/>
              <a:ahLst/>
              <a:cxnLst>
                <a:cxn ang="0">
                  <a:pos x="2" y="8"/>
                </a:cxn>
                <a:cxn ang="0">
                  <a:pos x="0" y="4"/>
                </a:cxn>
                <a:cxn ang="0">
                  <a:pos x="2" y="0"/>
                </a:cxn>
                <a:cxn ang="0">
                  <a:pos x="6" y="4"/>
                </a:cxn>
                <a:cxn ang="0">
                  <a:pos x="2" y="8"/>
                </a:cxn>
              </a:cxnLst>
              <a:rect l="0" t="0" r="r" b="b"/>
              <a:pathLst>
                <a:path w="7" h="9">
                  <a:moveTo>
                    <a:pt x="2" y="8"/>
                  </a:moveTo>
                  <a:lnTo>
                    <a:pt x="0" y="4"/>
                  </a:lnTo>
                  <a:lnTo>
                    <a:pt x="2" y="0"/>
                  </a:lnTo>
                  <a:lnTo>
                    <a:pt x="6" y="4"/>
                  </a:lnTo>
                  <a:lnTo>
                    <a:pt x="2"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3" name="Freeform 317"/>
            <p:cNvSpPr>
              <a:spLocks/>
            </p:cNvSpPr>
            <p:nvPr/>
          </p:nvSpPr>
          <p:spPr bwMode="ltGray">
            <a:xfrm>
              <a:off x="4377985" y="3664045"/>
              <a:ext cx="8684" cy="16312"/>
            </a:xfrm>
            <a:custGeom>
              <a:avLst/>
              <a:gdLst/>
              <a:ahLst/>
              <a:cxnLst>
                <a:cxn ang="0">
                  <a:pos x="6" y="8"/>
                </a:cxn>
                <a:cxn ang="0">
                  <a:pos x="0" y="6"/>
                </a:cxn>
                <a:cxn ang="0">
                  <a:pos x="4" y="0"/>
                </a:cxn>
                <a:cxn ang="0">
                  <a:pos x="6" y="8"/>
                </a:cxn>
              </a:cxnLst>
              <a:rect l="0" t="0" r="r" b="b"/>
              <a:pathLst>
                <a:path w="7" h="9">
                  <a:moveTo>
                    <a:pt x="6" y="8"/>
                  </a:moveTo>
                  <a:lnTo>
                    <a:pt x="0" y="6"/>
                  </a:lnTo>
                  <a:lnTo>
                    <a:pt x="4" y="0"/>
                  </a:lnTo>
                  <a:lnTo>
                    <a:pt x="6"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4" name="Freeform 318"/>
            <p:cNvSpPr>
              <a:spLocks/>
            </p:cNvSpPr>
            <p:nvPr/>
          </p:nvSpPr>
          <p:spPr bwMode="ltGray">
            <a:xfrm>
              <a:off x="4299828" y="3376355"/>
              <a:ext cx="5790" cy="16312"/>
            </a:xfrm>
            <a:custGeom>
              <a:avLst/>
              <a:gdLst/>
              <a:ahLst/>
              <a:cxnLst>
                <a:cxn ang="0">
                  <a:pos x="2" y="0"/>
                </a:cxn>
                <a:cxn ang="0">
                  <a:pos x="0" y="4"/>
                </a:cxn>
                <a:cxn ang="0">
                  <a:pos x="2" y="8"/>
                </a:cxn>
                <a:cxn ang="0">
                  <a:pos x="4" y="4"/>
                </a:cxn>
                <a:cxn ang="0">
                  <a:pos x="2" y="0"/>
                </a:cxn>
              </a:cxnLst>
              <a:rect l="0" t="0" r="r" b="b"/>
              <a:pathLst>
                <a:path w="5" h="9">
                  <a:moveTo>
                    <a:pt x="2" y="0"/>
                  </a:moveTo>
                  <a:lnTo>
                    <a:pt x="0" y="4"/>
                  </a:lnTo>
                  <a:lnTo>
                    <a:pt x="2" y="8"/>
                  </a:lnTo>
                  <a:lnTo>
                    <a:pt x="4" y="4"/>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5" name="Freeform 319"/>
            <p:cNvSpPr>
              <a:spLocks/>
            </p:cNvSpPr>
            <p:nvPr/>
          </p:nvSpPr>
          <p:spPr bwMode="ltGray">
            <a:xfrm>
              <a:off x="7614256" y="4934922"/>
              <a:ext cx="131709" cy="45972"/>
            </a:xfrm>
            <a:custGeom>
              <a:avLst/>
              <a:gdLst/>
              <a:ahLst/>
              <a:cxnLst>
                <a:cxn ang="0">
                  <a:pos x="0" y="0"/>
                </a:cxn>
                <a:cxn ang="0">
                  <a:pos x="30" y="8"/>
                </a:cxn>
                <a:cxn ang="0">
                  <a:pos x="38" y="22"/>
                </a:cxn>
                <a:cxn ang="0">
                  <a:pos x="74" y="26"/>
                </a:cxn>
                <a:cxn ang="0">
                  <a:pos x="90" y="12"/>
                </a:cxn>
                <a:cxn ang="0">
                  <a:pos x="84" y="2"/>
                </a:cxn>
                <a:cxn ang="0">
                  <a:pos x="72" y="14"/>
                </a:cxn>
                <a:cxn ang="0">
                  <a:pos x="50" y="10"/>
                </a:cxn>
                <a:cxn ang="0">
                  <a:pos x="34" y="6"/>
                </a:cxn>
                <a:cxn ang="0">
                  <a:pos x="0" y="0"/>
                </a:cxn>
              </a:cxnLst>
              <a:rect l="0" t="0" r="r" b="b"/>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6" name="Freeform 320"/>
            <p:cNvSpPr>
              <a:spLocks/>
            </p:cNvSpPr>
            <p:nvPr/>
          </p:nvSpPr>
          <p:spPr bwMode="ltGray">
            <a:xfrm>
              <a:off x="7698203" y="4869673"/>
              <a:ext cx="68026" cy="50420"/>
            </a:xfrm>
            <a:custGeom>
              <a:avLst/>
              <a:gdLst/>
              <a:ahLst/>
              <a:cxnLst>
                <a:cxn ang="0">
                  <a:pos x="0" y="0"/>
                </a:cxn>
                <a:cxn ang="0">
                  <a:pos x="18" y="16"/>
                </a:cxn>
                <a:cxn ang="0">
                  <a:pos x="46" y="28"/>
                </a:cxn>
                <a:cxn ang="0">
                  <a:pos x="20" y="4"/>
                </a:cxn>
                <a:cxn ang="0">
                  <a:pos x="0" y="0"/>
                </a:cxn>
              </a:cxnLst>
              <a:rect l="0" t="0" r="r" b="b"/>
              <a:pathLst>
                <a:path w="47" h="29">
                  <a:moveTo>
                    <a:pt x="0" y="0"/>
                  </a:moveTo>
                  <a:lnTo>
                    <a:pt x="18" y="16"/>
                  </a:lnTo>
                  <a:lnTo>
                    <a:pt x="46" y="28"/>
                  </a:lnTo>
                  <a:lnTo>
                    <a:pt x="20"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7" name="Freeform 321"/>
            <p:cNvSpPr>
              <a:spLocks/>
            </p:cNvSpPr>
            <p:nvPr/>
          </p:nvSpPr>
          <p:spPr bwMode="ltGray">
            <a:xfrm>
              <a:off x="7799516" y="4940854"/>
              <a:ext cx="41974" cy="63767"/>
            </a:xfrm>
            <a:custGeom>
              <a:avLst/>
              <a:gdLst/>
              <a:ahLst/>
              <a:cxnLst>
                <a:cxn ang="0">
                  <a:pos x="0" y="0"/>
                </a:cxn>
                <a:cxn ang="0">
                  <a:pos x="6" y="22"/>
                </a:cxn>
                <a:cxn ang="0">
                  <a:pos x="28" y="36"/>
                </a:cxn>
                <a:cxn ang="0">
                  <a:pos x="26" y="24"/>
                </a:cxn>
                <a:cxn ang="0">
                  <a:pos x="12" y="14"/>
                </a:cxn>
                <a:cxn ang="0">
                  <a:pos x="0" y="0"/>
                </a:cxn>
              </a:cxnLst>
              <a:rect l="0" t="0" r="r" b="b"/>
              <a:pathLst>
                <a:path w="29" h="37">
                  <a:moveTo>
                    <a:pt x="0" y="0"/>
                  </a:moveTo>
                  <a:lnTo>
                    <a:pt x="6" y="22"/>
                  </a:lnTo>
                  <a:lnTo>
                    <a:pt x="28" y="36"/>
                  </a:lnTo>
                  <a:lnTo>
                    <a:pt x="26" y="24"/>
                  </a:lnTo>
                  <a:lnTo>
                    <a:pt x="12" y="1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8" name="Freeform 322"/>
            <p:cNvSpPr>
              <a:spLocks/>
            </p:cNvSpPr>
            <p:nvPr/>
          </p:nvSpPr>
          <p:spPr bwMode="ltGray">
            <a:xfrm>
              <a:off x="7868989" y="5035762"/>
              <a:ext cx="28947" cy="32625"/>
            </a:xfrm>
            <a:custGeom>
              <a:avLst/>
              <a:gdLst/>
              <a:ahLst/>
              <a:cxnLst>
                <a:cxn ang="0">
                  <a:pos x="0" y="0"/>
                </a:cxn>
                <a:cxn ang="0">
                  <a:pos x="20" y="18"/>
                </a:cxn>
                <a:cxn ang="0">
                  <a:pos x="12" y="0"/>
                </a:cxn>
                <a:cxn ang="0">
                  <a:pos x="0" y="0"/>
                </a:cxn>
              </a:cxnLst>
              <a:rect l="0" t="0" r="r" b="b"/>
              <a:pathLst>
                <a:path w="21" h="19">
                  <a:moveTo>
                    <a:pt x="0" y="0"/>
                  </a:moveTo>
                  <a:lnTo>
                    <a:pt x="20" y="18"/>
                  </a:lnTo>
                  <a:lnTo>
                    <a:pt x="12"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29" name="Freeform 323"/>
            <p:cNvSpPr>
              <a:spLocks/>
            </p:cNvSpPr>
            <p:nvPr/>
          </p:nvSpPr>
          <p:spPr bwMode="ltGray">
            <a:xfrm>
              <a:off x="7903726" y="5028348"/>
              <a:ext cx="34736" cy="34107"/>
            </a:xfrm>
            <a:custGeom>
              <a:avLst/>
              <a:gdLst/>
              <a:ahLst/>
              <a:cxnLst>
                <a:cxn ang="0">
                  <a:pos x="0" y="0"/>
                </a:cxn>
                <a:cxn ang="0">
                  <a:pos x="24" y="18"/>
                </a:cxn>
                <a:cxn ang="0">
                  <a:pos x="14" y="4"/>
                </a:cxn>
                <a:cxn ang="0">
                  <a:pos x="0" y="0"/>
                </a:cxn>
              </a:cxnLst>
              <a:rect l="0" t="0" r="r" b="b"/>
              <a:pathLst>
                <a:path w="25" h="19">
                  <a:moveTo>
                    <a:pt x="0" y="0"/>
                  </a:moveTo>
                  <a:lnTo>
                    <a:pt x="24" y="18"/>
                  </a:lnTo>
                  <a:lnTo>
                    <a:pt x="1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0" name="Freeform 324"/>
            <p:cNvSpPr>
              <a:spLocks/>
            </p:cNvSpPr>
            <p:nvPr/>
          </p:nvSpPr>
          <p:spPr bwMode="ltGray">
            <a:xfrm>
              <a:off x="7925436" y="5077285"/>
              <a:ext cx="36183" cy="23727"/>
            </a:xfrm>
            <a:custGeom>
              <a:avLst/>
              <a:gdLst/>
              <a:ahLst/>
              <a:cxnLst>
                <a:cxn ang="0">
                  <a:pos x="0" y="0"/>
                </a:cxn>
                <a:cxn ang="0">
                  <a:pos x="4" y="10"/>
                </a:cxn>
                <a:cxn ang="0">
                  <a:pos x="24" y="14"/>
                </a:cxn>
                <a:cxn ang="0">
                  <a:pos x="22" y="6"/>
                </a:cxn>
                <a:cxn ang="0">
                  <a:pos x="0" y="0"/>
                </a:cxn>
              </a:cxnLst>
              <a:rect l="0" t="0" r="r" b="b"/>
              <a:pathLst>
                <a:path w="25" h="15">
                  <a:moveTo>
                    <a:pt x="0" y="0"/>
                  </a:moveTo>
                  <a:lnTo>
                    <a:pt x="4" y="10"/>
                  </a:lnTo>
                  <a:lnTo>
                    <a:pt x="24" y="14"/>
                  </a:lnTo>
                  <a:lnTo>
                    <a:pt x="22"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1" name="Freeform 325"/>
            <p:cNvSpPr>
              <a:spLocks/>
            </p:cNvSpPr>
            <p:nvPr/>
          </p:nvSpPr>
          <p:spPr bwMode="ltGray">
            <a:xfrm>
              <a:off x="7974646" y="5109909"/>
              <a:ext cx="24604" cy="29659"/>
            </a:xfrm>
            <a:custGeom>
              <a:avLst/>
              <a:gdLst/>
              <a:ahLst/>
              <a:cxnLst>
                <a:cxn ang="0">
                  <a:pos x="0" y="0"/>
                </a:cxn>
                <a:cxn ang="0">
                  <a:pos x="16" y="16"/>
                </a:cxn>
                <a:cxn ang="0">
                  <a:pos x="16" y="6"/>
                </a:cxn>
                <a:cxn ang="0">
                  <a:pos x="0" y="0"/>
                </a:cxn>
              </a:cxnLst>
              <a:rect l="0" t="0" r="r" b="b"/>
              <a:pathLst>
                <a:path w="17" h="17">
                  <a:moveTo>
                    <a:pt x="0" y="0"/>
                  </a:moveTo>
                  <a:lnTo>
                    <a:pt x="16" y="16"/>
                  </a:lnTo>
                  <a:lnTo>
                    <a:pt x="16"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2" name="Freeform 326"/>
            <p:cNvSpPr>
              <a:spLocks/>
            </p:cNvSpPr>
            <p:nvPr/>
          </p:nvSpPr>
          <p:spPr bwMode="ltGray">
            <a:xfrm>
              <a:off x="5197185" y="3453468"/>
              <a:ext cx="392232" cy="311417"/>
            </a:xfrm>
            <a:custGeom>
              <a:avLst/>
              <a:gdLst/>
              <a:ahLst/>
              <a:cxnLst>
                <a:cxn ang="0">
                  <a:pos x="268" y="132"/>
                </a:cxn>
                <a:cxn ang="0">
                  <a:pos x="268" y="106"/>
                </a:cxn>
                <a:cxn ang="0">
                  <a:pos x="230" y="94"/>
                </a:cxn>
                <a:cxn ang="0">
                  <a:pos x="202" y="80"/>
                </a:cxn>
                <a:cxn ang="0">
                  <a:pos x="182" y="62"/>
                </a:cxn>
                <a:cxn ang="0">
                  <a:pos x="166" y="40"/>
                </a:cxn>
                <a:cxn ang="0">
                  <a:pos x="142" y="36"/>
                </a:cxn>
                <a:cxn ang="0">
                  <a:pos x="110" y="16"/>
                </a:cxn>
                <a:cxn ang="0">
                  <a:pos x="86" y="16"/>
                </a:cxn>
                <a:cxn ang="0">
                  <a:pos x="68" y="22"/>
                </a:cxn>
                <a:cxn ang="0">
                  <a:pos x="40" y="12"/>
                </a:cxn>
                <a:cxn ang="0">
                  <a:pos x="4" y="0"/>
                </a:cxn>
                <a:cxn ang="0">
                  <a:pos x="18" y="14"/>
                </a:cxn>
                <a:cxn ang="0">
                  <a:pos x="6" y="24"/>
                </a:cxn>
                <a:cxn ang="0">
                  <a:pos x="10" y="62"/>
                </a:cxn>
                <a:cxn ang="0">
                  <a:pos x="6" y="108"/>
                </a:cxn>
                <a:cxn ang="0">
                  <a:pos x="20" y="122"/>
                </a:cxn>
                <a:cxn ang="0">
                  <a:pos x="72" y="144"/>
                </a:cxn>
                <a:cxn ang="0">
                  <a:pos x="88" y="130"/>
                </a:cxn>
                <a:cxn ang="0">
                  <a:pos x="100" y="124"/>
                </a:cxn>
                <a:cxn ang="0">
                  <a:pos x="114" y="116"/>
                </a:cxn>
                <a:cxn ang="0">
                  <a:pos x="128" y="116"/>
                </a:cxn>
                <a:cxn ang="0">
                  <a:pos x="148" y="116"/>
                </a:cxn>
                <a:cxn ang="0">
                  <a:pos x="168" y="126"/>
                </a:cxn>
                <a:cxn ang="0">
                  <a:pos x="178" y="138"/>
                </a:cxn>
                <a:cxn ang="0">
                  <a:pos x="188" y="150"/>
                </a:cxn>
                <a:cxn ang="0">
                  <a:pos x="206" y="158"/>
                </a:cxn>
                <a:cxn ang="0">
                  <a:pos x="226" y="176"/>
                </a:cxn>
                <a:cxn ang="0">
                  <a:pos x="238" y="182"/>
                </a:cxn>
                <a:cxn ang="0">
                  <a:pos x="254" y="166"/>
                </a:cxn>
                <a:cxn ang="0">
                  <a:pos x="268" y="150"/>
                </a:cxn>
                <a:cxn ang="0">
                  <a:pos x="268" y="144"/>
                </a:cxn>
              </a:cxnLst>
              <a:rect l="0" t="0" r="r" b="b"/>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3" name="Freeform 327"/>
            <p:cNvSpPr>
              <a:spLocks/>
            </p:cNvSpPr>
            <p:nvPr/>
          </p:nvSpPr>
          <p:spPr bwMode="ltGray">
            <a:xfrm>
              <a:off x="5252184" y="3360042"/>
              <a:ext cx="631044" cy="357388"/>
            </a:xfrm>
            <a:custGeom>
              <a:avLst/>
              <a:gdLst/>
              <a:ahLst/>
              <a:cxnLst>
                <a:cxn ang="0">
                  <a:pos x="302" y="210"/>
                </a:cxn>
                <a:cxn ang="0">
                  <a:pos x="300" y="188"/>
                </a:cxn>
                <a:cxn ang="0">
                  <a:pos x="284" y="174"/>
                </a:cxn>
                <a:cxn ang="0">
                  <a:pos x="286" y="156"/>
                </a:cxn>
                <a:cxn ang="0">
                  <a:pos x="318" y="130"/>
                </a:cxn>
                <a:cxn ang="0">
                  <a:pos x="334" y="120"/>
                </a:cxn>
                <a:cxn ang="0">
                  <a:pos x="354" y="108"/>
                </a:cxn>
                <a:cxn ang="0">
                  <a:pos x="368" y="118"/>
                </a:cxn>
                <a:cxn ang="0">
                  <a:pos x="394" y="150"/>
                </a:cxn>
                <a:cxn ang="0">
                  <a:pos x="418" y="148"/>
                </a:cxn>
                <a:cxn ang="0">
                  <a:pos x="436" y="144"/>
                </a:cxn>
                <a:cxn ang="0">
                  <a:pos x="428" y="134"/>
                </a:cxn>
                <a:cxn ang="0">
                  <a:pos x="416" y="132"/>
                </a:cxn>
                <a:cxn ang="0">
                  <a:pos x="398" y="112"/>
                </a:cxn>
                <a:cxn ang="0">
                  <a:pos x="412" y="78"/>
                </a:cxn>
                <a:cxn ang="0">
                  <a:pos x="422" y="68"/>
                </a:cxn>
                <a:cxn ang="0">
                  <a:pos x="406" y="56"/>
                </a:cxn>
                <a:cxn ang="0">
                  <a:pos x="368" y="72"/>
                </a:cxn>
                <a:cxn ang="0">
                  <a:pos x="338" y="54"/>
                </a:cxn>
                <a:cxn ang="0">
                  <a:pos x="334" y="54"/>
                </a:cxn>
                <a:cxn ang="0">
                  <a:pos x="314" y="54"/>
                </a:cxn>
                <a:cxn ang="0">
                  <a:pos x="296" y="70"/>
                </a:cxn>
                <a:cxn ang="0">
                  <a:pos x="274" y="76"/>
                </a:cxn>
                <a:cxn ang="0">
                  <a:pos x="260" y="90"/>
                </a:cxn>
                <a:cxn ang="0">
                  <a:pos x="238" y="96"/>
                </a:cxn>
                <a:cxn ang="0">
                  <a:pos x="214" y="76"/>
                </a:cxn>
                <a:cxn ang="0">
                  <a:pos x="192" y="62"/>
                </a:cxn>
                <a:cxn ang="0">
                  <a:pos x="168" y="22"/>
                </a:cxn>
                <a:cxn ang="0">
                  <a:pos x="160" y="14"/>
                </a:cxn>
                <a:cxn ang="0">
                  <a:pos x="128" y="20"/>
                </a:cxn>
                <a:cxn ang="0">
                  <a:pos x="98" y="28"/>
                </a:cxn>
                <a:cxn ang="0">
                  <a:pos x="84" y="42"/>
                </a:cxn>
                <a:cxn ang="0">
                  <a:pos x="76" y="38"/>
                </a:cxn>
                <a:cxn ang="0">
                  <a:pos x="44" y="0"/>
                </a:cxn>
                <a:cxn ang="0">
                  <a:pos x="0" y="16"/>
                </a:cxn>
                <a:cxn ang="0">
                  <a:pos x="0" y="68"/>
                </a:cxn>
                <a:cxn ang="0">
                  <a:pos x="20" y="72"/>
                </a:cxn>
                <a:cxn ang="0">
                  <a:pos x="34" y="80"/>
                </a:cxn>
                <a:cxn ang="0">
                  <a:pos x="50" y="82"/>
                </a:cxn>
                <a:cxn ang="0">
                  <a:pos x="52" y="74"/>
                </a:cxn>
                <a:cxn ang="0">
                  <a:pos x="68" y="80"/>
                </a:cxn>
                <a:cxn ang="0">
                  <a:pos x="76" y="74"/>
                </a:cxn>
                <a:cxn ang="0">
                  <a:pos x="96" y="84"/>
                </a:cxn>
                <a:cxn ang="0">
                  <a:pos x="114" y="98"/>
                </a:cxn>
                <a:cxn ang="0">
                  <a:pos x="128" y="98"/>
                </a:cxn>
                <a:cxn ang="0">
                  <a:pos x="134" y="112"/>
                </a:cxn>
                <a:cxn ang="0">
                  <a:pos x="166" y="140"/>
                </a:cxn>
                <a:cxn ang="0">
                  <a:pos x="176" y="152"/>
                </a:cxn>
                <a:cxn ang="0">
                  <a:pos x="198" y="154"/>
                </a:cxn>
                <a:cxn ang="0">
                  <a:pos x="214" y="160"/>
                </a:cxn>
                <a:cxn ang="0">
                  <a:pos x="232" y="164"/>
                </a:cxn>
                <a:cxn ang="0">
                  <a:pos x="232" y="178"/>
                </a:cxn>
                <a:cxn ang="0">
                  <a:pos x="230" y="190"/>
                </a:cxn>
                <a:cxn ang="0">
                  <a:pos x="232" y="200"/>
                </a:cxn>
                <a:cxn ang="0">
                  <a:pos x="248" y="200"/>
                </a:cxn>
                <a:cxn ang="0">
                  <a:pos x="256" y="200"/>
                </a:cxn>
                <a:cxn ang="0">
                  <a:pos x="270" y="200"/>
                </a:cxn>
                <a:cxn ang="0">
                  <a:pos x="272" y="206"/>
                </a:cxn>
                <a:cxn ang="0">
                  <a:pos x="282" y="208"/>
                </a:cxn>
                <a:cxn ang="0">
                  <a:pos x="284" y="210"/>
                </a:cxn>
                <a:cxn ang="0">
                  <a:pos x="302" y="210"/>
                </a:cxn>
              </a:cxnLst>
              <a:rect l="0" t="0" r="r" b="b"/>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4" name="Freeform 328"/>
            <p:cNvSpPr>
              <a:spLocks/>
            </p:cNvSpPr>
            <p:nvPr/>
          </p:nvSpPr>
          <p:spPr bwMode="ltGray">
            <a:xfrm>
              <a:off x="5806518" y="3475711"/>
              <a:ext cx="204076" cy="173504"/>
            </a:xfrm>
            <a:custGeom>
              <a:avLst/>
              <a:gdLst/>
              <a:ahLst/>
              <a:cxnLst>
                <a:cxn ang="0">
                  <a:pos x="46" y="98"/>
                </a:cxn>
                <a:cxn ang="0">
                  <a:pos x="36" y="100"/>
                </a:cxn>
                <a:cxn ang="0">
                  <a:pos x="26" y="100"/>
                </a:cxn>
                <a:cxn ang="0">
                  <a:pos x="14" y="100"/>
                </a:cxn>
                <a:cxn ang="0">
                  <a:pos x="4" y="102"/>
                </a:cxn>
                <a:cxn ang="0">
                  <a:pos x="0" y="96"/>
                </a:cxn>
                <a:cxn ang="0">
                  <a:pos x="2" y="88"/>
                </a:cxn>
                <a:cxn ang="0">
                  <a:pos x="4" y="78"/>
                </a:cxn>
                <a:cxn ang="0">
                  <a:pos x="16" y="74"/>
                </a:cxn>
                <a:cxn ang="0">
                  <a:pos x="30" y="76"/>
                </a:cxn>
                <a:cxn ang="0">
                  <a:pos x="42" y="74"/>
                </a:cxn>
                <a:cxn ang="0">
                  <a:pos x="50" y="72"/>
                </a:cxn>
                <a:cxn ang="0">
                  <a:pos x="44" y="66"/>
                </a:cxn>
                <a:cxn ang="0">
                  <a:pos x="34" y="64"/>
                </a:cxn>
                <a:cxn ang="0">
                  <a:pos x="22" y="56"/>
                </a:cxn>
                <a:cxn ang="0">
                  <a:pos x="12" y="42"/>
                </a:cxn>
                <a:cxn ang="0">
                  <a:pos x="14" y="40"/>
                </a:cxn>
                <a:cxn ang="0">
                  <a:pos x="22" y="22"/>
                </a:cxn>
                <a:cxn ang="0">
                  <a:pos x="24" y="8"/>
                </a:cxn>
                <a:cxn ang="0">
                  <a:pos x="38" y="0"/>
                </a:cxn>
                <a:cxn ang="0">
                  <a:pos x="50" y="6"/>
                </a:cxn>
                <a:cxn ang="0">
                  <a:pos x="106" y="14"/>
                </a:cxn>
                <a:cxn ang="0">
                  <a:pos x="124" y="20"/>
                </a:cxn>
                <a:cxn ang="0">
                  <a:pos x="140" y="14"/>
                </a:cxn>
                <a:cxn ang="0">
                  <a:pos x="138" y="34"/>
                </a:cxn>
                <a:cxn ang="0">
                  <a:pos x="140" y="42"/>
                </a:cxn>
                <a:cxn ang="0">
                  <a:pos x="132" y="66"/>
                </a:cxn>
                <a:cxn ang="0">
                  <a:pos x="126" y="70"/>
                </a:cxn>
                <a:cxn ang="0">
                  <a:pos x="122" y="74"/>
                </a:cxn>
                <a:cxn ang="0">
                  <a:pos x="106" y="76"/>
                </a:cxn>
                <a:cxn ang="0">
                  <a:pos x="104" y="84"/>
                </a:cxn>
                <a:cxn ang="0">
                  <a:pos x="96" y="82"/>
                </a:cxn>
                <a:cxn ang="0">
                  <a:pos x="84" y="82"/>
                </a:cxn>
                <a:cxn ang="0">
                  <a:pos x="80" y="90"/>
                </a:cxn>
                <a:cxn ang="0">
                  <a:pos x="74" y="94"/>
                </a:cxn>
                <a:cxn ang="0">
                  <a:pos x="66" y="92"/>
                </a:cxn>
                <a:cxn ang="0">
                  <a:pos x="60" y="86"/>
                </a:cxn>
                <a:cxn ang="0">
                  <a:pos x="56" y="88"/>
                </a:cxn>
                <a:cxn ang="0">
                  <a:pos x="52" y="92"/>
                </a:cxn>
                <a:cxn ang="0">
                  <a:pos x="46" y="94"/>
                </a:cxn>
                <a:cxn ang="0">
                  <a:pos x="46" y="98"/>
                </a:cxn>
              </a:cxnLst>
              <a:rect l="0" t="0" r="r" b="b"/>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5" name="Freeform 329"/>
            <p:cNvSpPr>
              <a:spLocks/>
            </p:cNvSpPr>
            <p:nvPr/>
          </p:nvSpPr>
          <p:spPr bwMode="ltGray">
            <a:xfrm>
              <a:off x="3962597" y="3196919"/>
              <a:ext cx="13026" cy="8898"/>
            </a:xfrm>
            <a:custGeom>
              <a:avLst/>
              <a:gdLst/>
              <a:ahLst/>
              <a:cxnLst>
                <a:cxn ang="0">
                  <a:pos x="4" y="0"/>
                </a:cxn>
                <a:cxn ang="0">
                  <a:pos x="8" y="2"/>
                </a:cxn>
                <a:cxn ang="0">
                  <a:pos x="2" y="4"/>
                </a:cxn>
                <a:cxn ang="0">
                  <a:pos x="0" y="2"/>
                </a:cxn>
                <a:cxn ang="0">
                  <a:pos x="4" y="0"/>
                </a:cxn>
              </a:cxnLst>
              <a:rect l="0" t="0" r="r" b="b"/>
              <a:pathLst>
                <a:path w="9" h="5">
                  <a:moveTo>
                    <a:pt x="4" y="0"/>
                  </a:moveTo>
                  <a:lnTo>
                    <a:pt x="8" y="2"/>
                  </a:lnTo>
                  <a:lnTo>
                    <a:pt x="2" y="4"/>
                  </a:lnTo>
                  <a:lnTo>
                    <a:pt x="0" y="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6" name="Freeform 330"/>
            <p:cNvSpPr>
              <a:spLocks/>
            </p:cNvSpPr>
            <p:nvPr/>
          </p:nvSpPr>
          <p:spPr bwMode="ltGray">
            <a:xfrm>
              <a:off x="3972727" y="3207300"/>
              <a:ext cx="13027" cy="5932"/>
            </a:xfrm>
            <a:custGeom>
              <a:avLst/>
              <a:gdLst/>
              <a:ahLst/>
              <a:cxnLst>
                <a:cxn ang="0">
                  <a:pos x="4" y="0"/>
                </a:cxn>
                <a:cxn ang="0">
                  <a:pos x="8" y="2"/>
                </a:cxn>
                <a:cxn ang="0">
                  <a:pos x="0" y="2"/>
                </a:cxn>
                <a:cxn ang="0">
                  <a:pos x="4" y="0"/>
                </a:cxn>
              </a:cxnLst>
              <a:rect l="0" t="0" r="r" b="b"/>
              <a:pathLst>
                <a:path w="9" h="3">
                  <a:moveTo>
                    <a:pt x="4" y="0"/>
                  </a:moveTo>
                  <a:lnTo>
                    <a:pt x="8" y="2"/>
                  </a:lnTo>
                  <a:lnTo>
                    <a:pt x="0" y="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7" name="Freeform 331"/>
            <p:cNvSpPr>
              <a:spLocks/>
            </p:cNvSpPr>
            <p:nvPr/>
          </p:nvSpPr>
          <p:spPr bwMode="ltGray">
            <a:xfrm>
              <a:off x="4446011" y="3417877"/>
              <a:ext cx="59341" cy="120117"/>
            </a:xfrm>
            <a:custGeom>
              <a:avLst/>
              <a:gdLst/>
              <a:ahLst/>
              <a:cxnLst>
                <a:cxn ang="0">
                  <a:pos x="22" y="70"/>
                </a:cxn>
                <a:cxn ang="0">
                  <a:pos x="16" y="66"/>
                </a:cxn>
                <a:cxn ang="0">
                  <a:pos x="6" y="56"/>
                </a:cxn>
                <a:cxn ang="0">
                  <a:pos x="8" y="36"/>
                </a:cxn>
                <a:cxn ang="0">
                  <a:pos x="8" y="32"/>
                </a:cxn>
                <a:cxn ang="0">
                  <a:pos x="8" y="28"/>
                </a:cxn>
                <a:cxn ang="0">
                  <a:pos x="4" y="26"/>
                </a:cxn>
                <a:cxn ang="0">
                  <a:pos x="0" y="8"/>
                </a:cxn>
                <a:cxn ang="0">
                  <a:pos x="14" y="2"/>
                </a:cxn>
                <a:cxn ang="0">
                  <a:pos x="26" y="0"/>
                </a:cxn>
                <a:cxn ang="0">
                  <a:pos x="34" y="6"/>
                </a:cxn>
                <a:cxn ang="0">
                  <a:pos x="38" y="16"/>
                </a:cxn>
                <a:cxn ang="0">
                  <a:pos x="40" y="26"/>
                </a:cxn>
                <a:cxn ang="0">
                  <a:pos x="40" y="38"/>
                </a:cxn>
                <a:cxn ang="0">
                  <a:pos x="40" y="46"/>
                </a:cxn>
                <a:cxn ang="0">
                  <a:pos x="36" y="52"/>
                </a:cxn>
                <a:cxn ang="0">
                  <a:pos x="36" y="54"/>
                </a:cxn>
                <a:cxn ang="0">
                  <a:pos x="28" y="66"/>
                </a:cxn>
                <a:cxn ang="0">
                  <a:pos x="22" y="70"/>
                </a:cxn>
              </a:cxnLst>
              <a:rect l="0" t="0" r="r" b="b"/>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8" name="Freeform 332"/>
            <p:cNvSpPr>
              <a:spLocks/>
            </p:cNvSpPr>
            <p:nvPr/>
          </p:nvSpPr>
          <p:spPr bwMode="ltGray">
            <a:xfrm>
              <a:off x="4314302" y="3288861"/>
              <a:ext cx="224340" cy="207611"/>
            </a:xfrm>
            <a:custGeom>
              <a:avLst/>
              <a:gdLst/>
              <a:ahLst/>
              <a:cxnLst>
                <a:cxn ang="0">
                  <a:pos x="58" y="0"/>
                </a:cxn>
                <a:cxn ang="0">
                  <a:pos x="66" y="8"/>
                </a:cxn>
                <a:cxn ang="0">
                  <a:pos x="108" y="8"/>
                </a:cxn>
                <a:cxn ang="0">
                  <a:pos x="120" y="10"/>
                </a:cxn>
                <a:cxn ang="0">
                  <a:pos x="124" y="16"/>
                </a:cxn>
                <a:cxn ang="0">
                  <a:pos x="124" y="24"/>
                </a:cxn>
                <a:cxn ang="0">
                  <a:pos x="128" y="28"/>
                </a:cxn>
                <a:cxn ang="0">
                  <a:pos x="130" y="32"/>
                </a:cxn>
                <a:cxn ang="0">
                  <a:pos x="134" y="38"/>
                </a:cxn>
                <a:cxn ang="0">
                  <a:pos x="140" y="40"/>
                </a:cxn>
                <a:cxn ang="0">
                  <a:pos x="146" y="42"/>
                </a:cxn>
                <a:cxn ang="0">
                  <a:pos x="148" y="46"/>
                </a:cxn>
                <a:cxn ang="0">
                  <a:pos x="150" y="50"/>
                </a:cxn>
                <a:cxn ang="0">
                  <a:pos x="148" y="56"/>
                </a:cxn>
                <a:cxn ang="0">
                  <a:pos x="146" y="64"/>
                </a:cxn>
                <a:cxn ang="0">
                  <a:pos x="148" y="72"/>
                </a:cxn>
                <a:cxn ang="0">
                  <a:pos x="150" y="76"/>
                </a:cxn>
                <a:cxn ang="0">
                  <a:pos x="148" y="82"/>
                </a:cxn>
                <a:cxn ang="0">
                  <a:pos x="146" y="86"/>
                </a:cxn>
                <a:cxn ang="0">
                  <a:pos x="146" y="94"/>
                </a:cxn>
                <a:cxn ang="0">
                  <a:pos x="150" y="100"/>
                </a:cxn>
                <a:cxn ang="0">
                  <a:pos x="152" y="106"/>
                </a:cxn>
                <a:cxn ang="0">
                  <a:pos x="156" y="114"/>
                </a:cxn>
                <a:cxn ang="0">
                  <a:pos x="152" y="118"/>
                </a:cxn>
                <a:cxn ang="0">
                  <a:pos x="146" y="120"/>
                </a:cxn>
                <a:cxn ang="0">
                  <a:pos x="138" y="120"/>
                </a:cxn>
                <a:cxn ang="0">
                  <a:pos x="132" y="122"/>
                </a:cxn>
                <a:cxn ang="0">
                  <a:pos x="128" y="122"/>
                </a:cxn>
                <a:cxn ang="0">
                  <a:pos x="122" y="116"/>
                </a:cxn>
                <a:cxn ang="0">
                  <a:pos x="122" y="108"/>
                </a:cxn>
                <a:cxn ang="0">
                  <a:pos x="122" y="104"/>
                </a:cxn>
                <a:cxn ang="0">
                  <a:pos x="120" y="96"/>
                </a:cxn>
                <a:cxn ang="0">
                  <a:pos x="116" y="90"/>
                </a:cxn>
                <a:cxn ang="0">
                  <a:pos x="112" y="88"/>
                </a:cxn>
                <a:cxn ang="0">
                  <a:pos x="106" y="86"/>
                </a:cxn>
                <a:cxn ang="0">
                  <a:pos x="100" y="90"/>
                </a:cxn>
                <a:cxn ang="0">
                  <a:pos x="96" y="98"/>
                </a:cxn>
                <a:cxn ang="0">
                  <a:pos x="96" y="102"/>
                </a:cxn>
                <a:cxn ang="0">
                  <a:pos x="90" y="94"/>
                </a:cxn>
                <a:cxn ang="0">
                  <a:pos x="84" y="90"/>
                </a:cxn>
                <a:cxn ang="0">
                  <a:pos x="78" y="86"/>
                </a:cxn>
                <a:cxn ang="0">
                  <a:pos x="70" y="82"/>
                </a:cxn>
                <a:cxn ang="0">
                  <a:pos x="64" y="74"/>
                </a:cxn>
                <a:cxn ang="0">
                  <a:pos x="60" y="70"/>
                </a:cxn>
                <a:cxn ang="0">
                  <a:pos x="54" y="72"/>
                </a:cxn>
                <a:cxn ang="0">
                  <a:pos x="48" y="68"/>
                </a:cxn>
                <a:cxn ang="0">
                  <a:pos x="44" y="60"/>
                </a:cxn>
                <a:cxn ang="0">
                  <a:pos x="28" y="40"/>
                </a:cxn>
                <a:cxn ang="0">
                  <a:pos x="26" y="44"/>
                </a:cxn>
                <a:cxn ang="0">
                  <a:pos x="24" y="46"/>
                </a:cxn>
                <a:cxn ang="0">
                  <a:pos x="18" y="44"/>
                </a:cxn>
                <a:cxn ang="0">
                  <a:pos x="20" y="40"/>
                </a:cxn>
                <a:cxn ang="0">
                  <a:pos x="18" y="32"/>
                </a:cxn>
                <a:cxn ang="0">
                  <a:pos x="16" y="30"/>
                </a:cxn>
                <a:cxn ang="0">
                  <a:pos x="14" y="28"/>
                </a:cxn>
                <a:cxn ang="0">
                  <a:pos x="6" y="26"/>
                </a:cxn>
                <a:cxn ang="0">
                  <a:pos x="0" y="20"/>
                </a:cxn>
                <a:cxn ang="0">
                  <a:pos x="0" y="4"/>
                </a:cxn>
                <a:cxn ang="0">
                  <a:pos x="30" y="0"/>
                </a:cxn>
                <a:cxn ang="0">
                  <a:pos x="58" y="0"/>
                </a:cxn>
              </a:cxnLst>
              <a:rect l="0" t="0" r="r" b="b"/>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39" name="Freeform 333"/>
            <p:cNvSpPr>
              <a:spLocks/>
            </p:cNvSpPr>
            <p:nvPr/>
          </p:nvSpPr>
          <p:spPr bwMode="ltGray">
            <a:xfrm>
              <a:off x="4486537" y="3444570"/>
              <a:ext cx="52104" cy="51903"/>
            </a:xfrm>
            <a:custGeom>
              <a:avLst/>
              <a:gdLst/>
              <a:ahLst/>
              <a:cxnLst>
                <a:cxn ang="0">
                  <a:pos x="0" y="4"/>
                </a:cxn>
                <a:cxn ang="0">
                  <a:pos x="4" y="2"/>
                </a:cxn>
                <a:cxn ang="0">
                  <a:pos x="8" y="0"/>
                </a:cxn>
                <a:cxn ang="0">
                  <a:pos x="14" y="0"/>
                </a:cxn>
                <a:cxn ang="0">
                  <a:pos x="20" y="0"/>
                </a:cxn>
                <a:cxn ang="0">
                  <a:pos x="26" y="0"/>
                </a:cxn>
                <a:cxn ang="0">
                  <a:pos x="28" y="4"/>
                </a:cxn>
                <a:cxn ang="0">
                  <a:pos x="30" y="8"/>
                </a:cxn>
                <a:cxn ang="0">
                  <a:pos x="32" y="14"/>
                </a:cxn>
                <a:cxn ang="0">
                  <a:pos x="36" y="22"/>
                </a:cxn>
                <a:cxn ang="0">
                  <a:pos x="32" y="26"/>
                </a:cxn>
                <a:cxn ang="0">
                  <a:pos x="26" y="28"/>
                </a:cxn>
                <a:cxn ang="0">
                  <a:pos x="14" y="30"/>
                </a:cxn>
                <a:cxn ang="0">
                  <a:pos x="8" y="30"/>
                </a:cxn>
                <a:cxn ang="0">
                  <a:pos x="2" y="24"/>
                </a:cxn>
                <a:cxn ang="0">
                  <a:pos x="2" y="10"/>
                </a:cxn>
                <a:cxn ang="0">
                  <a:pos x="0" y="4"/>
                </a:cxn>
              </a:cxnLst>
              <a:rect l="0" t="0" r="r" b="b"/>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0" name="Freeform 334"/>
            <p:cNvSpPr>
              <a:spLocks/>
            </p:cNvSpPr>
            <p:nvPr/>
          </p:nvSpPr>
          <p:spPr bwMode="ltGray">
            <a:xfrm>
              <a:off x="4367854" y="3325935"/>
              <a:ext cx="91182" cy="109737"/>
            </a:xfrm>
            <a:custGeom>
              <a:avLst/>
              <a:gdLst/>
              <a:ahLst/>
              <a:cxnLst>
                <a:cxn ang="0">
                  <a:pos x="40" y="64"/>
                </a:cxn>
                <a:cxn ang="0">
                  <a:pos x="40" y="60"/>
                </a:cxn>
                <a:cxn ang="0">
                  <a:pos x="44" y="56"/>
                </a:cxn>
                <a:cxn ang="0">
                  <a:pos x="50" y="54"/>
                </a:cxn>
                <a:cxn ang="0">
                  <a:pos x="56" y="50"/>
                </a:cxn>
                <a:cxn ang="0">
                  <a:pos x="62" y="50"/>
                </a:cxn>
                <a:cxn ang="0">
                  <a:pos x="60" y="44"/>
                </a:cxn>
                <a:cxn ang="0">
                  <a:pos x="60" y="40"/>
                </a:cxn>
                <a:cxn ang="0">
                  <a:pos x="62" y="34"/>
                </a:cxn>
                <a:cxn ang="0">
                  <a:pos x="60" y="24"/>
                </a:cxn>
                <a:cxn ang="0">
                  <a:pos x="60" y="22"/>
                </a:cxn>
                <a:cxn ang="0">
                  <a:pos x="58" y="16"/>
                </a:cxn>
                <a:cxn ang="0">
                  <a:pos x="52" y="14"/>
                </a:cxn>
                <a:cxn ang="0">
                  <a:pos x="48" y="16"/>
                </a:cxn>
                <a:cxn ang="0">
                  <a:pos x="42" y="14"/>
                </a:cxn>
                <a:cxn ang="0">
                  <a:pos x="38" y="14"/>
                </a:cxn>
                <a:cxn ang="0">
                  <a:pos x="30" y="12"/>
                </a:cxn>
                <a:cxn ang="0">
                  <a:pos x="18" y="10"/>
                </a:cxn>
                <a:cxn ang="0">
                  <a:pos x="12" y="6"/>
                </a:cxn>
                <a:cxn ang="0">
                  <a:pos x="6" y="6"/>
                </a:cxn>
                <a:cxn ang="0">
                  <a:pos x="2" y="0"/>
                </a:cxn>
                <a:cxn ang="0">
                  <a:pos x="0" y="4"/>
                </a:cxn>
                <a:cxn ang="0">
                  <a:pos x="34" y="52"/>
                </a:cxn>
                <a:cxn ang="0">
                  <a:pos x="36" y="58"/>
                </a:cxn>
                <a:cxn ang="0">
                  <a:pos x="36" y="62"/>
                </a:cxn>
                <a:cxn ang="0">
                  <a:pos x="40" y="64"/>
                </a:cxn>
              </a:cxnLst>
              <a:rect l="0" t="0" r="r" b="b"/>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1" name="Freeform 335"/>
            <p:cNvSpPr>
              <a:spLocks/>
            </p:cNvSpPr>
            <p:nvPr/>
          </p:nvSpPr>
          <p:spPr bwMode="ltGray">
            <a:xfrm>
              <a:off x="4340354" y="3305174"/>
              <a:ext cx="102762" cy="127532"/>
            </a:xfrm>
            <a:custGeom>
              <a:avLst/>
              <a:gdLst/>
              <a:ahLst/>
              <a:cxnLst>
                <a:cxn ang="0">
                  <a:pos x="58" y="74"/>
                </a:cxn>
                <a:cxn ang="0">
                  <a:pos x="56" y="68"/>
                </a:cxn>
                <a:cxn ang="0">
                  <a:pos x="54" y="62"/>
                </a:cxn>
                <a:cxn ang="0">
                  <a:pos x="20" y="16"/>
                </a:cxn>
                <a:cxn ang="0">
                  <a:pos x="22" y="12"/>
                </a:cxn>
                <a:cxn ang="0">
                  <a:pos x="28" y="18"/>
                </a:cxn>
                <a:cxn ang="0">
                  <a:pos x="32" y="20"/>
                </a:cxn>
                <a:cxn ang="0">
                  <a:pos x="48" y="24"/>
                </a:cxn>
                <a:cxn ang="0">
                  <a:pos x="60" y="28"/>
                </a:cxn>
                <a:cxn ang="0">
                  <a:pos x="70" y="28"/>
                </a:cxn>
                <a:cxn ang="0">
                  <a:pos x="72" y="14"/>
                </a:cxn>
                <a:cxn ang="0">
                  <a:pos x="56" y="12"/>
                </a:cxn>
                <a:cxn ang="0">
                  <a:pos x="46" y="6"/>
                </a:cxn>
                <a:cxn ang="0">
                  <a:pos x="42" y="0"/>
                </a:cxn>
                <a:cxn ang="0">
                  <a:pos x="18" y="6"/>
                </a:cxn>
                <a:cxn ang="0">
                  <a:pos x="12" y="12"/>
                </a:cxn>
                <a:cxn ang="0">
                  <a:pos x="0" y="26"/>
                </a:cxn>
                <a:cxn ang="0">
                  <a:pos x="2" y="30"/>
                </a:cxn>
                <a:cxn ang="0">
                  <a:pos x="0" y="34"/>
                </a:cxn>
                <a:cxn ang="0">
                  <a:pos x="6" y="36"/>
                </a:cxn>
                <a:cxn ang="0">
                  <a:pos x="10" y="34"/>
                </a:cxn>
                <a:cxn ang="0">
                  <a:pos x="10" y="32"/>
                </a:cxn>
                <a:cxn ang="0">
                  <a:pos x="26" y="50"/>
                </a:cxn>
                <a:cxn ang="0">
                  <a:pos x="30" y="58"/>
                </a:cxn>
                <a:cxn ang="0">
                  <a:pos x="36" y="62"/>
                </a:cxn>
                <a:cxn ang="0">
                  <a:pos x="44" y="62"/>
                </a:cxn>
                <a:cxn ang="0">
                  <a:pos x="52" y="72"/>
                </a:cxn>
                <a:cxn ang="0">
                  <a:pos x="58" y="74"/>
                </a:cxn>
              </a:cxnLst>
              <a:rect l="0" t="0" r="r" b="b"/>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2" name="Freeform 336"/>
            <p:cNvSpPr>
              <a:spLocks/>
            </p:cNvSpPr>
            <p:nvPr/>
          </p:nvSpPr>
          <p:spPr bwMode="ltGray">
            <a:xfrm>
              <a:off x="4641402" y="3251788"/>
              <a:ext cx="56447" cy="80079"/>
            </a:xfrm>
            <a:custGeom>
              <a:avLst/>
              <a:gdLst/>
              <a:ahLst/>
              <a:cxnLst>
                <a:cxn ang="0">
                  <a:pos x="2" y="38"/>
                </a:cxn>
                <a:cxn ang="0">
                  <a:pos x="4" y="42"/>
                </a:cxn>
                <a:cxn ang="0">
                  <a:pos x="10" y="46"/>
                </a:cxn>
                <a:cxn ang="0">
                  <a:pos x="20" y="44"/>
                </a:cxn>
                <a:cxn ang="0">
                  <a:pos x="28" y="32"/>
                </a:cxn>
                <a:cxn ang="0">
                  <a:pos x="38" y="28"/>
                </a:cxn>
                <a:cxn ang="0">
                  <a:pos x="28" y="14"/>
                </a:cxn>
                <a:cxn ang="0">
                  <a:pos x="10" y="4"/>
                </a:cxn>
                <a:cxn ang="0">
                  <a:pos x="0" y="0"/>
                </a:cxn>
                <a:cxn ang="0">
                  <a:pos x="2" y="38"/>
                </a:cxn>
              </a:cxnLst>
              <a:rect l="0" t="0" r="r" b="b"/>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3" name="Freeform 337"/>
            <p:cNvSpPr>
              <a:spLocks/>
            </p:cNvSpPr>
            <p:nvPr/>
          </p:nvSpPr>
          <p:spPr bwMode="ltGray">
            <a:xfrm>
              <a:off x="4393907" y="3214714"/>
              <a:ext cx="166445" cy="120118"/>
            </a:xfrm>
            <a:custGeom>
              <a:avLst/>
              <a:gdLst/>
              <a:ahLst/>
              <a:cxnLst>
                <a:cxn ang="0">
                  <a:pos x="0" y="46"/>
                </a:cxn>
                <a:cxn ang="0">
                  <a:pos x="16" y="36"/>
                </a:cxn>
                <a:cxn ang="0">
                  <a:pos x="20" y="26"/>
                </a:cxn>
                <a:cxn ang="0">
                  <a:pos x="24" y="26"/>
                </a:cxn>
                <a:cxn ang="0">
                  <a:pos x="30" y="22"/>
                </a:cxn>
                <a:cxn ang="0">
                  <a:pos x="34" y="22"/>
                </a:cxn>
                <a:cxn ang="0">
                  <a:pos x="34" y="12"/>
                </a:cxn>
                <a:cxn ang="0">
                  <a:pos x="46" y="10"/>
                </a:cxn>
                <a:cxn ang="0">
                  <a:pos x="54" y="10"/>
                </a:cxn>
                <a:cxn ang="0">
                  <a:pos x="66" y="0"/>
                </a:cxn>
                <a:cxn ang="0">
                  <a:pos x="74" y="2"/>
                </a:cxn>
                <a:cxn ang="0">
                  <a:pos x="80" y="10"/>
                </a:cxn>
                <a:cxn ang="0">
                  <a:pos x="88" y="2"/>
                </a:cxn>
                <a:cxn ang="0">
                  <a:pos x="92" y="8"/>
                </a:cxn>
                <a:cxn ang="0">
                  <a:pos x="98" y="8"/>
                </a:cxn>
                <a:cxn ang="0">
                  <a:pos x="108" y="8"/>
                </a:cxn>
                <a:cxn ang="0">
                  <a:pos x="114" y="12"/>
                </a:cxn>
                <a:cxn ang="0">
                  <a:pos x="108" y="18"/>
                </a:cxn>
                <a:cxn ang="0">
                  <a:pos x="108" y="22"/>
                </a:cxn>
                <a:cxn ang="0">
                  <a:pos x="102" y="26"/>
                </a:cxn>
                <a:cxn ang="0">
                  <a:pos x="94" y="30"/>
                </a:cxn>
                <a:cxn ang="0">
                  <a:pos x="92" y="36"/>
                </a:cxn>
                <a:cxn ang="0">
                  <a:pos x="90" y="42"/>
                </a:cxn>
                <a:cxn ang="0">
                  <a:pos x="84" y="46"/>
                </a:cxn>
                <a:cxn ang="0">
                  <a:pos x="80" y="48"/>
                </a:cxn>
                <a:cxn ang="0">
                  <a:pos x="74" y="54"/>
                </a:cxn>
                <a:cxn ang="0">
                  <a:pos x="70" y="54"/>
                </a:cxn>
                <a:cxn ang="0">
                  <a:pos x="68" y="54"/>
                </a:cxn>
                <a:cxn ang="0">
                  <a:pos x="66" y="52"/>
                </a:cxn>
                <a:cxn ang="0">
                  <a:pos x="64" y="54"/>
                </a:cxn>
                <a:cxn ang="0">
                  <a:pos x="60" y="58"/>
                </a:cxn>
                <a:cxn ang="0">
                  <a:pos x="56" y="58"/>
                </a:cxn>
                <a:cxn ang="0">
                  <a:pos x="52" y="56"/>
                </a:cxn>
                <a:cxn ang="0">
                  <a:pos x="46" y="60"/>
                </a:cxn>
                <a:cxn ang="0">
                  <a:pos x="46" y="66"/>
                </a:cxn>
                <a:cxn ang="0">
                  <a:pos x="42" y="70"/>
                </a:cxn>
                <a:cxn ang="0">
                  <a:pos x="16" y="64"/>
                </a:cxn>
                <a:cxn ang="0">
                  <a:pos x="6" y="60"/>
                </a:cxn>
                <a:cxn ang="0">
                  <a:pos x="4" y="52"/>
                </a:cxn>
                <a:cxn ang="0">
                  <a:pos x="0" y="46"/>
                </a:cxn>
              </a:cxnLst>
              <a:rect l="0" t="0" r="r" b="b"/>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4" name="Freeform 338"/>
            <p:cNvSpPr>
              <a:spLocks/>
            </p:cNvSpPr>
            <p:nvPr/>
          </p:nvSpPr>
          <p:spPr bwMode="ltGray">
            <a:xfrm>
              <a:off x="4534299" y="2903297"/>
              <a:ext cx="208418" cy="212061"/>
            </a:xfrm>
            <a:custGeom>
              <a:avLst/>
              <a:gdLst/>
              <a:ahLst/>
              <a:cxnLst>
                <a:cxn ang="0">
                  <a:pos x="2" y="70"/>
                </a:cxn>
                <a:cxn ang="0">
                  <a:pos x="20" y="64"/>
                </a:cxn>
                <a:cxn ang="0">
                  <a:pos x="28" y="56"/>
                </a:cxn>
                <a:cxn ang="0">
                  <a:pos x="34" y="44"/>
                </a:cxn>
                <a:cxn ang="0">
                  <a:pos x="42" y="34"/>
                </a:cxn>
                <a:cxn ang="0">
                  <a:pos x="48" y="24"/>
                </a:cxn>
                <a:cxn ang="0">
                  <a:pos x="42" y="12"/>
                </a:cxn>
                <a:cxn ang="0">
                  <a:pos x="60" y="0"/>
                </a:cxn>
                <a:cxn ang="0">
                  <a:pos x="66" y="6"/>
                </a:cxn>
                <a:cxn ang="0">
                  <a:pos x="80" y="10"/>
                </a:cxn>
                <a:cxn ang="0">
                  <a:pos x="94" y="12"/>
                </a:cxn>
                <a:cxn ang="0">
                  <a:pos x="106" y="12"/>
                </a:cxn>
                <a:cxn ang="0">
                  <a:pos x="120" y="12"/>
                </a:cxn>
                <a:cxn ang="0">
                  <a:pos x="126" y="24"/>
                </a:cxn>
                <a:cxn ang="0">
                  <a:pos x="126" y="36"/>
                </a:cxn>
                <a:cxn ang="0">
                  <a:pos x="132" y="48"/>
                </a:cxn>
                <a:cxn ang="0">
                  <a:pos x="138" y="52"/>
                </a:cxn>
                <a:cxn ang="0">
                  <a:pos x="144" y="58"/>
                </a:cxn>
                <a:cxn ang="0">
                  <a:pos x="138" y="68"/>
                </a:cxn>
                <a:cxn ang="0">
                  <a:pos x="136" y="78"/>
                </a:cxn>
                <a:cxn ang="0">
                  <a:pos x="140" y="92"/>
                </a:cxn>
                <a:cxn ang="0">
                  <a:pos x="136" y="98"/>
                </a:cxn>
                <a:cxn ang="0">
                  <a:pos x="104" y="104"/>
                </a:cxn>
                <a:cxn ang="0">
                  <a:pos x="98" y="104"/>
                </a:cxn>
                <a:cxn ang="0">
                  <a:pos x="64" y="108"/>
                </a:cxn>
                <a:cxn ang="0">
                  <a:pos x="54" y="112"/>
                </a:cxn>
                <a:cxn ang="0">
                  <a:pos x="36" y="116"/>
                </a:cxn>
                <a:cxn ang="0">
                  <a:pos x="22" y="116"/>
                </a:cxn>
                <a:cxn ang="0">
                  <a:pos x="8" y="124"/>
                </a:cxn>
                <a:cxn ang="0">
                  <a:pos x="6" y="116"/>
                </a:cxn>
                <a:cxn ang="0">
                  <a:pos x="2" y="110"/>
                </a:cxn>
                <a:cxn ang="0">
                  <a:pos x="0" y="104"/>
                </a:cxn>
                <a:cxn ang="0">
                  <a:pos x="4" y="96"/>
                </a:cxn>
                <a:cxn ang="0">
                  <a:pos x="6" y="82"/>
                </a:cxn>
                <a:cxn ang="0">
                  <a:pos x="2" y="70"/>
                </a:cxn>
              </a:cxnLst>
              <a:rect l="0" t="0" r="r" b="b"/>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5" name="Freeform 339"/>
            <p:cNvSpPr>
              <a:spLocks/>
            </p:cNvSpPr>
            <p:nvPr/>
          </p:nvSpPr>
          <p:spPr bwMode="ltGray">
            <a:xfrm>
              <a:off x="4518378" y="2790594"/>
              <a:ext cx="105656" cy="66733"/>
            </a:xfrm>
            <a:custGeom>
              <a:avLst/>
              <a:gdLst/>
              <a:ahLst/>
              <a:cxnLst>
                <a:cxn ang="0">
                  <a:pos x="16" y="36"/>
                </a:cxn>
                <a:cxn ang="0">
                  <a:pos x="32" y="26"/>
                </a:cxn>
                <a:cxn ang="0">
                  <a:pos x="56" y="38"/>
                </a:cxn>
                <a:cxn ang="0">
                  <a:pos x="70" y="28"/>
                </a:cxn>
                <a:cxn ang="0">
                  <a:pos x="62" y="18"/>
                </a:cxn>
                <a:cxn ang="0">
                  <a:pos x="66" y="8"/>
                </a:cxn>
                <a:cxn ang="0">
                  <a:pos x="72" y="2"/>
                </a:cxn>
                <a:cxn ang="0">
                  <a:pos x="52" y="2"/>
                </a:cxn>
                <a:cxn ang="0">
                  <a:pos x="42" y="0"/>
                </a:cxn>
                <a:cxn ang="0">
                  <a:pos x="26" y="4"/>
                </a:cxn>
                <a:cxn ang="0">
                  <a:pos x="0" y="12"/>
                </a:cxn>
                <a:cxn ang="0">
                  <a:pos x="16" y="36"/>
                </a:cxn>
              </a:cxnLst>
              <a:rect l="0" t="0" r="r" b="b"/>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6" name="Freeform 340"/>
            <p:cNvSpPr>
              <a:spLocks/>
            </p:cNvSpPr>
            <p:nvPr/>
          </p:nvSpPr>
          <p:spPr bwMode="ltGray">
            <a:xfrm>
              <a:off x="4469169" y="2885502"/>
              <a:ext cx="140393" cy="139396"/>
            </a:xfrm>
            <a:custGeom>
              <a:avLst/>
              <a:gdLst/>
              <a:ahLst/>
              <a:cxnLst>
                <a:cxn ang="0">
                  <a:pos x="48" y="82"/>
                </a:cxn>
                <a:cxn ang="0">
                  <a:pos x="64" y="74"/>
                </a:cxn>
                <a:cxn ang="0">
                  <a:pos x="74" y="66"/>
                </a:cxn>
                <a:cxn ang="0">
                  <a:pos x="80" y="52"/>
                </a:cxn>
                <a:cxn ang="0">
                  <a:pos x="88" y="46"/>
                </a:cxn>
                <a:cxn ang="0">
                  <a:pos x="96" y="34"/>
                </a:cxn>
                <a:cxn ang="0">
                  <a:pos x="90" y="22"/>
                </a:cxn>
                <a:cxn ang="0">
                  <a:pos x="72" y="4"/>
                </a:cxn>
                <a:cxn ang="0">
                  <a:pos x="50" y="0"/>
                </a:cxn>
                <a:cxn ang="0">
                  <a:pos x="40" y="4"/>
                </a:cxn>
                <a:cxn ang="0">
                  <a:pos x="28" y="6"/>
                </a:cxn>
                <a:cxn ang="0">
                  <a:pos x="16" y="6"/>
                </a:cxn>
                <a:cxn ang="0">
                  <a:pos x="0" y="18"/>
                </a:cxn>
                <a:cxn ang="0">
                  <a:pos x="4" y="48"/>
                </a:cxn>
                <a:cxn ang="0">
                  <a:pos x="2" y="62"/>
                </a:cxn>
                <a:cxn ang="0">
                  <a:pos x="42" y="64"/>
                </a:cxn>
                <a:cxn ang="0">
                  <a:pos x="48" y="82"/>
                </a:cxn>
              </a:cxnLst>
              <a:rect l="0" t="0" r="r" b="b"/>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7" name="Freeform 341"/>
            <p:cNvSpPr>
              <a:spLocks/>
            </p:cNvSpPr>
            <p:nvPr/>
          </p:nvSpPr>
          <p:spPr bwMode="ltGray">
            <a:xfrm>
              <a:off x="4527063" y="2835082"/>
              <a:ext cx="98420" cy="88977"/>
            </a:xfrm>
            <a:custGeom>
              <a:avLst/>
              <a:gdLst/>
              <a:ahLst/>
              <a:cxnLst>
                <a:cxn ang="0">
                  <a:pos x="0" y="34"/>
                </a:cxn>
                <a:cxn ang="0">
                  <a:pos x="10" y="30"/>
                </a:cxn>
                <a:cxn ang="0">
                  <a:pos x="34" y="34"/>
                </a:cxn>
                <a:cxn ang="0">
                  <a:pos x="50" y="52"/>
                </a:cxn>
                <a:cxn ang="0">
                  <a:pos x="64" y="40"/>
                </a:cxn>
                <a:cxn ang="0">
                  <a:pos x="68" y="28"/>
                </a:cxn>
                <a:cxn ang="0">
                  <a:pos x="50" y="10"/>
                </a:cxn>
                <a:cxn ang="0">
                  <a:pos x="24" y="0"/>
                </a:cxn>
                <a:cxn ang="0">
                  <a:pos x="8" y="10"/>
                </a:cxn>
                <a:cxn ang="0">
                  <a:pos x="0" y="34"/>
                </a:cxn>
              </a:cxnLst>
              <a:rect l="0" t="0" r="r" b="b"/>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8" name="Freeform 342"/>
            <p:cNvSpPr>
              <a:spLocks/>
            </p:cNvSpPr>
            <p:nvPr/>
          </p:nvSpPr>
          <p:spPr bwMode="ltGray">
            <a:xfrm>
              <a:off x="4521273" y="3045659"/>
              <a:ext cx="396573" cy="329212"/>
            </a:xfrm>
            <a:custGeom>
              <a:avLst/>
              <a:gdLst/>
              <a:ahLst/>
              <a:cxnLst>
                <a:cxn ang="0">
                  <a:pos x="232" y="132"/>
                </a:cxn>
                <a:cxn ang="0">
                  <a:pos x="234" y="126"/>
                </a:cxn>
                <a:cxn ang="0">
                  <a:pos x="242" y="120"/>
                </a:cxn>
                <a:cxn ang="0">
                  <a:pos x="258" y="124"/>
                </a:cxn>
                <a:cxn ang="0">
                  <a:pos x="268" y="122"/>
                </a:cxn>
                <a:cxn ang="0">
                  <a:pos x="268" y="110"/>
                </a:cxn>
                <a:cxn ang="0">
                  <a:pos x="274" y="94"/>
                </a:cxn>
                <a:cxn ang="0">
                  <a:pos x="270" y="86"/>
                </a:cxn>
                <a:cxn ang="0">
                  <a:pos x="252" y="78"/>
                </a:cxn>
                <a:cxn ang="0">
                  <a:pos x="246" y="68"/>
                </a:cxn>
                <a:cxn ang="0">
                  <a:pos x="240" y="68"/>
                </a:cxn>
                <a:cxn ang="0">
                  <a:pos x="234" y="54"/>
                </a:cxn>
                <a:cxn ang="0">
                  <a:pos x="228" y="44"/>
                </a:cxn>
                <a:cxn ang="0">
                  <a:pos x="224" y="32"/>
                </a:cxn>
                <a:cxn ang="0">
                  <a:pos x="212" y="30"/>
                </a:cxn>
                <a:cxn ang="0">
                  <a:pos x="202" y="18"/>
                </a:cxn>
                <a:cxn ang="0">
                  <a:pos x="194" y="14"/>
                </a:cxn>
                <a:cxn ang="0">
                  <a:pos x="180" y="0"/>
                </a:cxn>
                <a:cxn ang="0">
                  <a:pos x="166" y="0"/>
                </a:cxn>
                <a:cxn ang="0">
                  <a:pos x="148" y="6"/>
                </a:cxn>
                <a:cxn ang="0">
                  <a:pos x="144" y="14"/>
                </a:cxn>
                <a:cxn ang="0">
                  <a:pos x="118" y="20"/>
                </a:cxn>
                <a:cxn ang="0">
                  <a:pos x="74" y="22"/>
                </a:cxn>
                <a:cxn ang="0">
                  <a:pos x="64" y="28"/>
                </a:cxn>
                <a:cxn ang="0">
                  <a:pos x="48" y="32"/>
                </a:cxn>
                <a:cxn ang="0">
                  <a:pos x="30" y="32"/>
                </a:cxn>
                <a:cxn ang="0">
                  <a:pos x="18" y="38"/>
                </a:cxn>
                <a:cxn ang="0">
                  <a:pos x="20" y="50"/>
                </a:cxn>
                <a:cxn ang="0">
                  <a:pos x="18" y="60"/>
                </a:cxn>
                <a:cxn ang="0">
                  <a:pos x="8" y="64"/>
                </a:cxn>
                <a:cxn ang="0">
                  <a:pos x="2" y="68"/>
                </a:cxn>
                <a:cxn ang="0">
                  <a:pos x="0" y="94"/>
                </a:cxn>
                <a:cxn ang="0">
                  <a:pos x="0" y="106"/>
                </a:cxn>
                <a:cxn ang="0">
                  <a:pos x="6" y="112"/>
                </a:cxn>
                <a:cxn ang="0">
                  <a:pos x="22" y="112"/>
                </a:cxn>
                <a:cxn ang="0">
                  <a:pos x="38" y="122"/>
                </a:cxn>
                <a:cxn ang="0">
                  <a:pos x="50" y="116"/>
                </a:cxn>
                <a:cxn ang="0">
                  <a:pos x="58" y="106"/>
                </a:cxn>
                <a:cxn ang="0">
                  <a:pos x="68" y="106"/>
                </a:cxn>
                <a:cxn ang="0">
                  <a:pos x="70" y="112"/>
                </a:cxn>
                <a:cxn ang="0">
                  <a:pos x="78" y="120"/>
                </a:cxn>
                <a:cxn ang="0">
                  <a:pos x="84" y="124"/>
                </a:cxn>
                <a:cxn ang="0">
                  <a:pos x="94" y="126"/>
                </a:cxn>
                <a:cxn ang="0">
                  <a:pos x="110" y="140"/>
                </a:cxn>
                <a:cxn ang="0">
                  <a:pos x="120" y="150"/>
                </a:cxn>
                <a:cxn ang="0">
                  <a:pos x="142" y="148"/>
                </a:cxn>
                <a:cxn ang="0">
                  <a:pos x="150" y="168"/>
                </a:cxn>
                <a:cxn ang="0">
                  <a:pos x="164" y="190"/>
                </a:cxn>
                <a:cxn ang="0">
                  <a:pos x="180" y="194"/>
                </a:cxn>
                <a:cxn ang="0">
                  <a:pos x="206" y="178"/>
                </a:cxn>
                <a:cxn ang="0">
                  <a:pos x="190" y="166"/>
                </a:cxn>
                <a:cxn ang="0">
                  <a:pos x="180" y="152"/>
                </a:cxn>
                <a:cxn ang="0">
                  <a:pos x="202" y="142"/>
                </a:cxn>
                <a:cxn ang="0">
                  <a:pos x="232" y="132"/>
                </a:cxn>
              </a:cxnLst>
              <a:rect l="0" t="0" r="r" b="b"/>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49" name="Freeform 343"/>
            <p:cNvSpPr>
              <a:spLocks/>
            </p:cNvSpPr>
            <p:nvPr/>
          </p:nvSpPr>
          <p:spPr bwMode="ltGray">
            <a:xfrm>
              <a:off x="4946793" y="3416394"/>
              <a:ext cx="153419" cy="88977"/>
            </a:xfrm>
            <a:custGeom>
              <a:avLst/>
              <a:gdLst/>
              <a:ahLst/>
              <a:cxnLst>
                <a:cxn ang="0">
                  <a:pos x="106" y="36"/>
                </a:cxn>
                <a:cxn ang="0">
                  <a:pos x="89" y="26"/>
                </a:cxn>
                <a:cxn ang="0">
                  <a:pos x="76" y="19"/>
                </a:cxn>
                <a:cxn ang="0">
                  <a:pos x="67" y="9"/>
                </a:cxn>
                <a:cxn ang="0">
                  <a:pos x="58" y="0"/>
                </a:cxn>
                <a:cxn ang="0">
                  <a:pos x="58" y="14"/>
                </a:cxn>
                <a:cxn ang="0">
                  <a:pos x="52" y="17"/>
                </a:cxn>
                <a:cxn ang="0">
                  <a:pos x="45" y="17"/>
                </a:cxn>
                <a:cxn ang="0">
                  <a:pos x="39" y="9"/>
                </a:cxn>
                <a:cxn ang="0">
                  <a:pos x="28" y="9"/>
                </a:cxn>
                <a:cxn ang="0">
                  <a:pos x="20" y="9"/>
                </a:cxn>
                <a:cxn ang="0">
                  <a:pos x="9" y="7"/>
                </a:cxn>
                <a:cxn ang="0">
                  <a:pos x="0" y="16"/>
                </a:cxn>
                <a:cxn ang="0">
                  <a:pos x="13" y="26"/>
                </a:cxn>
                <a:cxn ang="0">
                  <a:pos x="33" y="47"/>
                </a:cxn>
                <a:cxn ang="0">
                  <a:pos x="45" y="52"/>
                </a:cxn>
                <a:cxn ang="0">
                  <a:pos x="54" y="49"/>
                </a:cxn>
                <a:cxn ang="0">
                  <a:pos x="58" y="38"/>
                </a:cxn>
                <a:cxn ang="0">
                  <a:pos x="69" y="38"/>
                </a:cxn>
                <a:cxn ang="0">
                  <a:pos x="82" y="43"/>
                </a:cxn>
                <a:cxn ang="0">
                  <a:pos x="89" y="42"/>
                </a:cxn>
                <a:cxn ang="0">
                  <a:pos x="106" y="36"/>
                </a:cxn>
              </a:cxnLst>
              <a:rect l="0" t="0" r="r" b="b"/>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0" name="Freeform 344"/>
            <p:cNvSpPr>
              <a:spLocks/>
            </p:cNvSpPr>
            <p:nvPr/>
          </p:nvSpPr>
          <p:spPr bwMode="ltGray">
            <a:xfrm>
              <a:off x="4945346" y="3414911"/>
              <a:ext cx="164998" cy="102323"/>
            </a:xfrm>
            <a:custGeom>
              <a:avLst/>
              <a:gdLst/>
              <a:ahLst/>
              <a:cxnLst>
                <a:cxn ang="0">
                  <a:pos x="114" y="42"/>
                </a:cxn>
                <a:cxn ang="0">
                  <a:pos x="96" y="30"/>
                </a:cxn>
                <a:cxn ang="0">
                  <a:pos x="82" y="22"/>
                </a:cxn>
                <a:cxn ang="0">
                  <a:pos x="72" y="10"/>
                </a:cxn>
                <a:cxn ang="0">
                  <a:pos x="62" y="0"/>
                </a:cxn>
                <a:cxn ang="0">
                  <a:pos x="62" y="16"/>
                </a:cxn>
                <a:cxn ang="0">
                  <a:pos x="56" y="20"/>
                </a:cxn>
                <a:cxn ang="0">
                  <a:pos x="48" y="20"/>
                </a:cxn>
                <a:cxn ang="0">
                  <a:pos x="42" y="10"/>
                </a:cxn>
                <a:cxn ang="0">
                  <a:pos x="30" y="10"/>
                </a:cxn>
                <a:cxn ang="0">
                  <a:pos x="22" y="10"/>
                </a:cxn>
                <a:cxn ang="0">
                  <a:pos x="10" y="8"/>
                </a:cxn>
                <a:cxn ang="0">
                  <a:pos x="0" y="18"/>
                </a:cxn>
                <a:cxn ang="0">
                  <a:pos x="14" y="30"/>
                </a:cxn>
                <a:cxn ang="0">
                  <a:pos x="36" y="54"/>
                </a:cxn>
                <a:cxn ang="0">
                  <a:pos x="48" y="60"/>
                </a:cxn>
                <a:cxn ang="0">
                  <a:pos x="58" y="56"/>
                </a:cxn>
                <a:cxn ang="0">
                  <a:pos x="62" y="44"/>
                </a:cxn>
                <a:cxn ang="0">
                  <a:pos x="74" y="44"/>
                </a:cxn>
                <a:cxn ang="0">
                  <a:pos x="88" y="50"/>
                </a:cxn>
                <a:cxn ang="0">
                  <a:pos x="96" y="48"/>
                </a:cxn>
                <a:cxn ang="0">
                  <a:pos x="114" y="42"/>
                </a:cxn>
              </a:cxnLst>
              <a:rect l="0" t="0" r="r" b="b"/>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1" name="Freeform 345"/>
            <p:cNvSpPr>
              <a:spLocks/>
            </p:cNvSpPr>
            <p:nvPr/>
          </p:nvSpPr>
          <p:spPr bwMode="ltGray">
            <a:xfrm>
              <a:off x="7960172" y="6024882"/>
              <a:ext cx="175129" cy="124566"/>
            </a:xfrm>
            <a:custGeom>
              <a:avLst/>
              <a:gdLst/>
              <a:ahLst/>
              <a:cxnLst>
                <a:cxn ang="0">
                  <a:pos x="0" y="56"/>
                </a:cxn>
                <a:cxn ang="0">
                  <a:pos x="12" y="58"/>
                </a:cxn>
                <a:cxn ang="0">
                  <a:pos x="18" y="70"/>
                </a:cxn>
                <a:cxn ang="0">
                  <a:pos x="30" y="72"/>
                </a:cxn>
                <a:cxn ang="0">
                  <a:pos x="50" y="62"/>
                </a:cxn>
                <a:cxn ang="0">
                  <a:pos x="54" y="54"/>
                </a:cxn>
                <a:cxn ang="0">
                  <a:pos x="68" y="40"/>
                </a:cxn>
                <a:cxn ang="0">
                  <a:pos x="78" y="36"/>
                </a:cxn>
                <a:cxn ang="0">
                  <a:pos x="80" y="38"/>
                </a:cxn>
                <a:cxn ang="0">
                  <a:pos x="110" y="18"/>
                </a:cxn>
                <a:cxn ang="0">
                  <a:pos x="118" y="8"/>
                </a:cxn>
                <a:cxn ang="0">
                  <a:pos x="120" y="0"/>
                </a:cxn>
                <a:cxn ang="0">
                  <a:pos x="98" y="4"/>
                </a:cxn>
                <a:cxn ang="0">
                  <a:pos x="72" y="16"/>
                </a:cxn>
                <a:cxn ang="0">
                  <a:pos x="48" y="24"/>
                </a:cxn>
                <a:cxn ang="0">
                  <a:pos x="20" y="36"/>
                </a:cxn>
                <a:cxn ang="0">
                  <a:pos x="6" y="48"/>
                </a:cxn>
                <a:cxn ang="0">
                  <a:pos x="0" y="56"/>
                </a:cxn>
              </a:cxnLst>
              <a:rect l="0" t="0" r="r" b="b"/>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2" name="Freeform 346"/>
            <p:cNvSpPr>
              <a:spLocks/>
            </p:cNvSpPr>
            <p:nvPr/>
          </p:nvSpPr>
          <p:spPr bwMode="ltGray">
            <a:xfrm>
              <a:off x="8141091" y="5835066"/>
              <a:ext cx="92630" cy="192782"/>
            </a:xfrm>
            <a:custGeom>
              <a:avLst/>
              <a:gdLst/>
              <a:ahLst/>
              <a:cxnLst>
                <a:cxn ang="0">
                  <a:pos x="0" y="77"/>
                </a:cxn>
                <a:cxn ang="0">
                  <a:pos x="12" y="93"/>
                </a:cxn>
                <a:cxn ang="0">
                  <a:pos x="5" y="114"/>
                </a:cxn>
                <a:cxn ang="0">
                  <a:pos x="39" y="86"/>
                </a:cxn>
                <a:cxn ang="0">
                  <a:pos x="43" y="93"/>
                </a:cxn>
                <a:cxn ang="0">
                  <a:pos x="55" y="82"/>
                </a:cxn>
                <a:cxn ang="0">
                  <a:pos x="64" y="73"/>
                </a:cxn>
                <a:cxn ang="0">
                  <a:pos x="48" y="69"/>
                </a:cxn>
                <a:cxn ang="0">
                  <a:pos x="34" y="62"/>
                </a:cxn>
                <a:cxn ang="0">
                  <a:pos x="41" y="47"/>
                </a:cxn>
                <a:cxn ang="0">
                  <a:pos x="21" y="47"/>
                </a:cxn>
                <a:cxn ang="0">
                  <a:pos x="27" y="22"/>
                </a:cxn>
                <a:cxn ang="0">
                  <a:pos x="20" y="15"/>
                </a:cxn>
                <a:cxn ang="0">
                  <a:pos x="9" y="0"/>
                </a:cxn>
                <a:cxn ang="0">
                  <a:pos x="16" y="30"/>
                </a:cxn>
                <a:cxn ang="0">
                  <a:pos x="21" y="58"/>
                </a:cxn>
                <a:cxn ang="0">
                  <a:pos x="11" y="71"/>
                </a:cxn>
                <a:cxn ang="0">
                  <a:pos x="0" y="77"/>
                </a:cxn>
              </a:cxnLst>
              <a:rect l="0" t="0" r="r" b="b"/>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3" name="Freeform 347"/>
            <p:cNvSpPr>
              <a:spLocks/>
            </p:cNvSpPr>
            <p:nvPr/>
          </p:nvSpPr>
          <p:spPr bwMode="ltGray">
            <a:xfrm>
              <a:off x="8139644" y="5832100"/>
              <a:ext cx="105656" cy="207611"/>
            </a:xfrm>
            <a:custGeom>
              <a:avLst/>
              <a:gdLst/>
              <a:ahLst/>
              <a:cxnLst>
                <a:cxn ang="0">
                  <a:pos x="0" y="82"/>
                </a:cxn>
                <a:cxn ang="0">
                  <a:pos x="14" y="100"/>
                </a:cxn>
                <a:cxn ang="0">
                  <a:pos x="6" y="122"/>
                </a:cxn>
                <a:cxn ang="0">
                  <a:pos x="44" y="92"/>
                </a:cxn>
                <a:cxn ang="0">
                  <a:pos x="48" y="100"/>
                </a:cxn>
                <a:cxn ang="0">
                  <a:pos x="62" y="88"/>
                </a:cxn>
                <a:cxn ang="0">
                  <a:pos x="72" y="78"/>
                </a:cxn>
                <a:cxn ang="0">
                  <a:pos x="54" y="74"/>
                </a:cxn>
                <a:cxn ang="0">
                  <a:pos x="38" y="66"/>
                </a:cxn>
                <a:cxn ang="0">
                  <a:pos x="46" y="50"/>
                </a:cxn>
                <a:cxn ang="0">
                  <a:pos x="24" y="50"/>
                </a:cxn>
                <a:cxn ang="0">
                  <a:pos x="30" y="24"/>
                </a:cxn>
                <a:cxn ang="0">
                  <a:pos x="22" y="16"/>
                </a:cxn>
                <a:cxn ang="0">
                  <a:pos x="10" y="0"/>
                </a:cxn>
                <a:cxn ang="0">
                  <a:pos x="18" y="32"/>
                </a:cxn>
                <a:cxn ang="0">
                  <a:pos x="24" y="62"/>
                </a:cxn>
                <a:cxn ang="0">
                  <a:pos x="12" y="76"/>
                </a:cxn>
                <a:cxn ang="0">
                  <a:pos x="0" y="82"/>
                </a:cxn>
              </a:cxnLst>
              <a:rect l="0" t="0" r="r" b="b"/>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4" name="Freeform 348"/>
            <p:cNvSpPr>
              <a:spLocks/>
            </p:cNvSpPr>
            <p:nvPr/>
          </p:nvSpPr>
          <p:spPr bwMode="ltGray">
            <a:xfrm>
              <a:off x="8023856" y="5402048"/>
              <a:ext cx="65130" cy="80079"/>
            </a:xfrm>
            <a:custGeom>
              <a:avLst/>
              <a:gdLst/>
              <a:ahLst/>
              <a:cxnLst>
                <a:cxn ang="0">
                  <a:pos x="0" y="0"/>
                </a:cxn>
                <a:cxn ang="0">
                  <a:pos x="24" y="32"/>
                </a:cxn>
                <a:cxn ang="0">
                  <a:pos x="40" y="46"/>
                </a:cxn>
                <a:cxn ang="0">
                  <a:pos x="44" y="40"/>
                </a:cxn>
                <a:cxn ang="0">
                  <a:pos x="26" y="14"/>
                </a:cxn>
                <a:cxn ang="0">
                  <a:pos x="20" y="4"/>
                </a:cxn>
                <a:cxn ang="0">
                  <a:pos x="0" y="0"/>
                </a:cxn>
              </a:cxnLst>
              <a:rect l="0" t="0" r="r" b="b"/>
              <a:pathLst>
                <a:path w="45" h="47">
                  <a:moveTo>
                    <a:pt x="0" y="0"/>
                  </a:moveTo>
                  <a:lnTo>
                    <a:pt x="24" y="32"/>
                  </a:lnTo>
                  <a:lnTo>
                    <a:pt x="40" y="46"/>
                  </a:lnTo>
                  <a:lnTo>
                    <a:pt x="44" y="40"/>
                  </a:lnTo>
                  <a:lnTo>
                    <a:pt x="26" y="14"/>
                  </a:lnTo>
                  <a:lnTo>
                    <a:pt x="20"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5" name="Freeform 349"/>
            <p:cNvSpPr>
              <a:spLocks/>
            </p:cNvSpPr>
            <p:nvPr/>
          </p:nvSpPr>
          <p:spPr bwMode="ltGray">
            <a:xfrm>
              <a:off x="8303194" y="5402048"/>
              <a:ext cx="57894" cy="45971"/>
            </a:xfrm>
            <a:custGeom>
              <a:avLst/>
              <a:gdLst/>
              <a:ahLst/>
              <a:cxnLst>
                <a:cxn ang="0">
                  <a:pos x="0" y="14"/>
                </a:cxn>
                <a:cxn ang="0">
                  <a:pos x="22" y="26"/>
                </a:cxn>
                <a:cxn ang="0">
                  <a:pos x="40" y="26"/>
                </a:cxn>
                <a:cxn ang="0">
                  <a:pos x="34" y="10"/>
                </a:cxn>
                <a:cxn ang="0">
                  <a:pos x="10" y="0"/>
                </a:cxn>
                <a:cxn ang="0">
                  <a:pos x="0" y="14"/>
                </a:cxn>
              </a:cxnLst>
              <a:rect l="0" t="0" r="r" b="b"/>
              <a:pathLst>
                <a:path w="41" h="27">
                  <a:moveTo>
                    <a:pt x="0" y="14"/>
                  </a:moveTo>
                  <a:lnTo>
                    <a:pt x="22" y="26"/>
                  </a:lnTo>
                  <a:lnTo>
                    <a:pt x="40" y="26"/>
                  </a:lnTo>
                  <a:lnTo>
                    <a:pt x="34" y="10"/>
                  </a:lnTo>
                  <a:lnTo>
                    <a:pt x="10" y="0"/>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6" name="Freeform 350"/>
            <p:cNvSpPr>
              <a:spLocks/>
            </p:cNvSpPr>
            <p:nvPr/>
          </p:nvSpPr>
          <p:spPr bwMode="ltGray">
            <a:xfrm>
              <a:off x="8361088" y="5364974"/>
              <a:ext cx="50657" cy="40040"/>
            </a:xfrm>
            <a:custGeom>
              <a:avLst/>
              <a:gdLst/>
              <a:ahLst/>
              <a:cxnLst>
                <a:cxn ang="0">
                  <a:pos x="0" y="8"/>
                </a:cxn>
                <a:cxn ang="0">
                  <a:pos x="4" y="20"/>
                </a:cxn>
                <a:cxn ang="0">
                  <a:pos x="30" y="22"/>
                </a:cxn>
                <a:cxn ang="0">
                  <a:pos x="34" y="0"/>
                </a:cxn>
                <a:cxn ang="0">
                  <a:pos x="0" y="8"/>
                </a:cxn>
              </a:cxnLst>
              <a:rect l="0" t="0" r="r" b="b"/>
              <a:pathLst>
                <a:path w="35" h="23">
                  <a:moveTo>
                    <a:pt x="0" y="8"/>
                  </a:moveTo>
                  <a:lnTo>
                    <a:pt x="4" y="20"/>
                  </a:lnTo>
                  <a:lnTo>
                    <a:pt x="30" y="22"/>
                  </a:lnTo>
                  <a:lnTo>
                    <a:pt x="34" y="0"/>
                  </a:lnTo>
                  <a:lnTo>
                    <a:pt x="0"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7" name="Freeform 351"/>
            <p:cNvSpPr>
              <a:spLocks/>
            </p:cNvSpPr>
            <p:nvPr/>
          </p:nvSpPr>
          <p:spPr bwMode="ltGray">
            <a:xfrm>
              <a:off x="8814108" y="5565171"/>
              <a:ext cx="13026" cy="7414"/>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8" name="Freeform 352"/>
            <p:cNvSpPr>
              <a:spLocks/>
            </p:cNvSpPr>
            <p:nvPr/>
          </p:nvSpPr>
          <p:spPr bwMode="ltGray">
            <a:xfrm>
              <a:off x="8776478" y="5496957"/>
              <a:ext cx="24604"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59" name="Freeform 353"/>
            <p:cNvSpPr>
              <a:spLocks/>
            </p:cNvSpPr>
            <p:nvPr/>
          </p:nvSpPr>
          <p:spPr bwMode="ltGray">
            <a:xfrm>
              <a:off x="8747530" y="5468780"/>
              <a:ext cx="10131" cy="29659"/>
            </a:xfrm>
            <a:custGeom>
              <a:avLst/>
              <a:gdLst/>
              <a:ahLst/>
              <a:cxnLst>
                <a:cxn ang="0">
                  <a:pos x="0" y="0"/>
                </a:cxn>
                <a:cxn ang="0">
                  <a:pos x="6" y="0"/>
                </a:cxn>
                <a:cxn ang="0">
                  <a:pos x="6" y="16"/>
                </a:cxn>
                <a:cxn ang="0">
                  <a:pos x="2" y="16"/>
                </a:cxn>
                <a:cxn ang="0">
                  <a:pos x="0" y="0"/>
                </a:cxn>
              </a:cxnLst>
              <a:rect l="0" t="0" r="r" b="b"/>
              <a:pathLst>
                <a:path w="7" h="17">
                  <a:moveTo>
                    <a:pt x="0" y="0"/>
                  </a:moveTo>
                  <a:lnTo>
                    <a:pt x="6" y="0"/>
                  </a:lnTo>
                  <a:lnTo>
                    <a:pt x="6" y="16"/>
                  </a:lnTo>
                  <a:lnTo>
                    <a:pt x="2" y="1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0" name="Freeform 354"/>
            <p:cNvSpPr>
              <a:spLocks/>
            </p:cNvSpPr>
            <p:nvPr/>
          </p:nvSpPr>
          <p:spPr bwMode="ltGray">
            <a:xfrm>
              <a:off x="8692531" y="5439121"/>
              <a:ext cx="13026" cy="8898"/>
            </a:xfrm>
            <a:custGeom>
              <a:avLst/>
              <a:gdLst/>
              <a:ahLst/>
              <a:cxnLst>
                <a:cxn ang="0">
                  <a:pos x="0" y="0"/>
                </a:cxn>
                <a:cxn ang="0">
                  <a:pos x="8" y="0"/>
                </a:cxn>
                <a:cxn ang="0">
                  <a:pos x="6" y="4"/>
                </a:cxn>
                <a:cxn ang="0">
                  <a:pos x="2" y="4"/>
                </a:cxn>
                <a:cxn ang="0">
                  <a:pos x="0" y="0"/>
                </a:cxn>
              </a:cxnLst>
              <a:rect l="0" t="0" r="r" b="b"/>
              <a:pathLst>
                <a:path w="9" h="5">
                  <a:moveTo>
                    <a:pt x="0" y="0"/>
                  </a:moveTo>
                  <a:lnTo>
                    <a:pt x="8"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1" name="Freeform 355"/>
            <p:cNvSpPr>
              <a:spLocks/>
            </p:cNvSpPr>
            <p:nvPr/>
          </p:nvSpPr>
          <p:spPr bwMode="ltGray">
            <a:xfrm>
              <a:off x="8652005" y="5428741"/>
              <a:ext cx="20263" cy="11864"/>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2" name="Freeform 356"/>
            <p:cNvSpPr>
              <a:spLocks/>
            </p:cNvSpPr>
            <p:nvPr/>
          </p:nvSpPr>
          <p:spPr bwMode="ltGray">
            <a:xfrm>
              <a:off x="8630294" y="5384253"/>
              <a:ext cx="17368" cy="11864"/>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3" name="Freeform 357"/>
            <p:cNvSpPr>
              <a:spLocks/>
            </p:cNvSpPr>
            <p:nvPr/>
          </p:nvSpPr>
          <p:spPr bwMode="ltGray">
            <a:xfrm>
              <a:off x="7646097" y="2790594"/>
              <a:ext cx="31842" cy="37074"/>
            </a:xfrm>
            <a:custGeom>
              <a:avLst/>
              <a:gdLst/>
              <a:ahLst/>
              <a:cxnLst>
                <a:cxn ang="0">
                  <a:pos x="18" y="0"/>
                </a:cxn>
                <a:cxn ang="0">
                  <a:pos x="22" y="6"/>
                </a:cxn>
                <a:cxn ang="0">
                  <a:pos x="16" y="14"/>
                </a:cxn>
                <a:cxn ang="0">
                  <a:pos x="2" y="20"/>
                </a:cxn>
                <a:cxn ang="0">
                  <a:pos x="0" y="12"/>
                </a:cxn>
                <a:cxn ang="0">
                  <a:pos x="12" y="6"/>
                </a:cxn>
                <a:cxn ang="0">
                  <a:pos x="18" y="0"/>
                </a:cxn>
              </a:cxnLst>
              <a:rect l="0" t="0" r="r" b="b"/>
              <a:pathLst>
                <a:path w="23" h="21">
                  <a:moveTo>
                    <a:pt x="18" y="0"/>
                  </a:moveTo>
                  <a:lnTo>
                    <a:pt x="22" y="6"/>
                  </a:lnTo>
                  <a:lnTo>
                    <a:pt x="16" y="14"/>
                  </a:lnTo>
                  <a:lnTo>
                    <a:pt x="2" y="20"/>
                  </a:lnTo>
                  <a:lnTo>
                    <a:pt x="0" y="12"/>
                  </a:lnTo>
                  <a:lnTo>
                    <a:pt x="12" y="6"/>
                  </a:lnTo>
                  <a:lnTo>
                    <a:pt x="1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4" name="Freeform 358"/>
            <p:cNvSpPr>
              <a:spLocks/>
            </p:cNvSpPr>
            <p:nvPr/>
          </p:nvSpPr>
          <p:spPr bwMode="ltGray">
            <a:xfrm>
              <a:off x="7593993" y="2814321"/>
              <a:ext cx="36184" cy="22245"/>
            </a:xfrm>
            <a:custGeom>
              <a:avLst/>
              <a:gdLst/>
              <a:ahLst/>
              <a:cxnLst>
                <a:cxn ang="0">
                  <a:pos x="24" y="0"/>
                </a:cxn>
                <a:cxn ang="0">
                  <a:pos x="24" y="6"/>
                </a:cxn>
                <a:cxn ang="0">
                  <a:pos x="10" y="12"/>
                </a:cxn>
                <a:cxn ang="0">
                  <a:pos x="0" y="10"/>
                </a:cxn>
                <a:cxn ang="0">
                  <a:pos x="14" y="6"/>
                </a:cxn>
                <a:cxn ang="0">
                  <a:pos x="24" y="0"/>
                </a:cxn>
              </a:cxnLst>
              <a:rect l="0" t="0" r="r" b="b"/>
              <a:pathLst>
                <a:path w="25" h="13">
                  <a:moveTo>
                    <a:pt x="24" y="0"/>
                  </a:moveTo>
                  <a:lnTo>
                    <a:pt x="24" y="6"/>
                  </a:lnTo>
                  <a:lnTo>
                    <a:pt x="10" y="12"/>
                  </a:lnTo>
                  <a:lnTo>
                    <a:pt x="0" y="10"/>
                  </a:lnTo>
                  <a:lnTo>
                    <a:pt x="14" y="6"/>
                  </a:lnTo>
                  <a:lnTo>
                    <a:pt x="2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5" name="Freeform 359"/>
            <p:cNvSpPr>
              <a:spLocks/>
            </p:cNvSpPr>
            <p:nvPr/>
          </p:nvSpPr>
          <p:spPr bwMode="ltGray">
            <a:xfrm>
              <a:off x="7481100" y="2842497"/>
              <a:ext cx="24605" cy="14829"/>
            </a:xfrm>
            <a:custGeom>
              <a:avLst/>
              <a:gdLst/>
              <a:ahLst/>
              <a:cxnLst>
                <a:cxn ang="0">
                  <a:pos x="16" y="0"/>
                </a:cxn>
                <a:cxn ang="0">
                  <a:pos x="16" y="4"/>
                </a:cxn>
                <a:cxn ang="0">
                  <a:pos x="0" y="8"/>
                </a:cxn>
                <a:cxn ang="0">
                  <a:pos x="16" y="0"/>
                </a:cxn>
              </a:cxnLst>
              <a:rect l="0" t="0" r="r" b="b"/>
              <a:pathLst>
                <a:path w="17" h="9">
                  <a:moveTo>
                    <a:pt x="16" y="0"/>
                  </a:moveTo>
                  <a:lnTo>
                    <a:pt x="16" y="4"/>
                  </a:lnTo>
                  <a:lnTo>
                    <a:pt x="0" y="8"/>
                  </a:ln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6" name="Freeform 360"/>
            <p:cNvSpPr>
              <a:spLocks/>
            </p:cNvSpPr>
            <p:nvPr/>
          </p:nvSpPr>
          <p:spPr bwMode="ltGray">
            <a:xfrm>
              <a:off x="5049555" y="3462365"/>
              <a:ext cx="92630" cy="78596"/>
            </a:xfrm>
            <a:custGeom>
              <a:avLst/>
              <a:gdLst/>
              <a:ahLst/>
              <a:cxnLst>
                <a:cxn ang="0">
                  <a:pos x="0" y="14"/>
                </a:cxn>
                <a:cxn ang="0">
                  <a:pos x="34" y="46"/>
                </a:cxn>
                <a:cxn ang="0">
                  <a:pos x="50" y="44"/>
                </a:cxn>
                <a:cxn ang="0">
                  <a:pos x="64" y="26"/>
                </a:cxn>
                <a:cxn ang="0">
                  <a:pos x="22" y="0"/>
                </a:cxn>
                <a:cxn ang="0">
                  <a:pos x="0" y="14"/>
                </a:cxn>
              </a:cxnLst>
              <a:rect l="0" t="0" r="r" b="b"/>
              <a:pathLst>
                <a:path w="65" h="47">
                  <a:moveTo>
                    <a:pt x="0" y="14"/>
                  </a:moveTo>
                  <a:lnTo>
                    <a:pt x="34" y="46"/>
                  </a:lnTo>
                  <a:lnTo>
                    <a:pt x="50" y="44"/>
                  </a:lnTo>
                  <a:lnTo>
                    <a:pt x="64" y="26"/>
                  </a:lnTo>
                  <a:lnTo>
                    <a:pt x="22" y="0"/>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7" name="Freeform 361"/>
            <p:cNvSpPr>
              <a:spLocks/>
            </p:cNvSpPr>
            <p:nvPr/>
          </p:nvSpPr>
          <p:spPr bwMode="ltGray">
            <a:xfrm>
              <a:off x="5292710" y="4985342"/>
              <a:ext cx="13027" cy="19279"/>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8" name="Freeform 362"/>
            <p:cNvSpPr>
              <a:spLocks/>
            </p:cNvSpPr>
            <p:nvPr/>
          </p:nvSpPr>
          <p:spPr bwMode="ltGray">
            <a:xfrm>
              <a:off x="8607137" y="4771799"/>
              <a:ext cx="13027" cy="8898"/>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69" name="Freeform 363"/>
            <p:cNvSpPr>
              <a:spLocks/>
            </p:cNvSpPr>
            <p:nvPr/>
          </p:nvSpPr>
          <p:spPr bwMode="ltGray">
            <a:xfrm>
              <a:off x="8569506" y="4705067"/>
              <a:ext cx="24605"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0" name="Freeform 364"/>
            <p:cNvSpPr>
              <a:spLocks/>
            </p:cNvSpPr>
            <p:nvPr/>
          </p:nvSpPr>
          <p:spPr bwMode="ltGray">
            <a:xfrm>
              <a:off x="8540559" y="4676891"/>
              <a:ext cx="10132" cy="29659"/>
            </a:xfrm>
            <a:custGeom>
              <a:avLst/>
              <a:gdLst/>
              <a:ahLst/>
              <a:cxnLst>
                <a:cxn ang="0">
                  <a:pos x="0" y="0"/>
                </a:cxn>
                <a:cxn ang="0">
                  <a:pos x="6" y="0"/>
                </a:cxn>
                <a:cxn ang="0">
                  <a:pos x="6" y="16"/>
                </a:cxn>
                <a:cxn ang="0">
                  <a:pos x="2" y="16"/>
                </a:cxn>
                <a:cxn ang="0">
                  <a:pos x="0" y="0"/>
                </a:cxn>
              </a:cxnLst>
              <a:rect l="0" t="0" r="r" b="b"/>
              <a:pathLst>
                <a:path w="7" h="17">
                  <a:moveTo>
                    <a:pt x="0" y="0"/>
                  </a:moveTo>
                  <a:lnTo>
                    <a:pt x="6" y="0"/>
                  </a:lnTo>
                  <a:lnTo>
                    <a:pt x="6" y="16"/>
                  </a:lnTo>
                  <a:lnTo>
                    <a:pt x="2" y="1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1" name="Freeform 365"/>
            <p:cNvSpPr>
              <a:spLocks/>
            </p:cNvSpPr>
            <p:nvPr/>
          </p:nvSpPr>
          <p:spPr bwMode="ltGray">
            <a:xfrm>
              <a:off x="8485560" y="4647233"/>
              <a:ext cx="13027" cy="7415"/>
            </a:xfrm>
            <a:custGeom>
              <a:avLst/>
              <a:gdLst/>
              <a:ahLst/>
              <a:cxnLst>
                <a:cxn ang="0">
                  <a:pos x="0" y="0"/>
                </a:cxn>
                <a:cxn ang="0">
                  <a:pos x="8" y="0"/>
                </a:cxn>
                <a:cxn ang="0">
                  <a:pos x="6" y="4"/>
                </a:cxn>
                <a:cxn ang="0">
                  <a:pos x="2" y="4"/>
                </a:cxn>
                <a:cxn ang="0">
                  <a:pos x="0" y="0"/>
                </a:cxn>
              </a:cxnLst>
              <a:rect l="0" t="0" r="r" b="b"/>
              <a:pathLst>
                <a:path w="9" h="5">
                  <a:moveTo>
                    <a:pt x="0" y="0"/>
                  </a:moveTo>
                  <a:lnTo>
                    <a:pt x="8"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2" name="Freeform 366"/>
            <p:cNvSpPr>
              <a:spLocks/>
            </p:cNvSpPr>
            <p:nvPr/>
          </p:nvSpPr>
          <p:spPr bwMode="ltGray">
            <a:xfrm>
              <a:off x="8443587" y="4636853"/>
              <a:ext cx="21709" cy="11864"/>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3" name="Freeform 367"/>
            <p:cNvSpPr>
              <a:spLocks/>
            </p:cNvSpPr>
            <p:nvPr/>
          </p:nvSpPr>
          <p:spPr bwMode="ltGray">
            <a:xfrm>
              <a:off x="8420430" y="4592364"/>
              <a:ext cx="18815" cy="11864"/>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4" name="Freeform 368"/>
            <p:cNvSpPr>
              <a:spLocks/>
            </p:cNvSpPr>
            <p:nvPr/>
          </p:nvSpPr>
          <p:spPr bwMode="ltGray">
            <a:xfrm>
              <a:off x="8128065" y="5428741"/>
              <a:ext cx="13026" cy="8898"/>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5" name="Freeform 369"/>
            <p:cNvSpPr>
              <a:spLocks/>
            </p:cNvSpPr>
            <p:nvPr/>
          </p:nvSpPr>
          <p:spPr bwMode="ltGray">
            <a:xfrm>
              <a:off x="8088986" y="5362008"/>
              <a:ext cx="26052"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6" name="Freeform 370"/>
            <p:cNvSpPr>
              <a:spLocks/>
            </p:cNvSpPr>
            <p:nvPr/>
          </p:nvSpPr>
          <p:spPr bwMode="ltGray">
            <a:xfrm>
              <a:off x="7944252" y="5694187"/>
              <a:ext cx="13027" cy="7415"/>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7" name="Freeform 371"/>
            <p:cNvSpPr>
              <a:spLocks/>
            </p:cNvSpPr>
            <p:nvPr/>
          </p:nvSpPr>
          <p:spPr bwMode="ltGray">
            <a:xfrm>
              <a:off x="7906620" y="5605210"/>
              <a:ext cx="24605" cy="16313"/>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8" name="Freeform 372"/>
            <p:cNvSpPr>
              <a:spLocks/>
            </p:cNvSpPr>
            <p:nvPr/>
          </p:nvSpPr>
          <p:spPr bwMode="ltGray">
            <a:xfrm>
              <a:off x="7947146" y="6315538"/>
              <a:ext cx="24605"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79" name="Freeform 373"/>
            <p:cNvSpPr>
              <a:spLocks/>
            </p:cNvSpPr>
            <p:nvPr/>
          </p:nvSpPr>
          <p:spPr bwMode="ltGray">
            <a:xfrm>
              <a:off x="7999251" y="6471246"/>
              <a:ext cx="23157" cy="16313"/>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0" name="Freeform 374"/>
            <p:cNvSpPr>
              <a:spLocks/>
            </p:cNvSpPr>
            <p:nvPr/>
          </p:nvSpPr>
          <p:spPr bwMode="ltGray">
            <a:xfrm>
              <a:off x="8258327" y="6282914"/>
              <a:ext cx="23157"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1" name="Freeform 375"/>
            <p:cNvSpPr>
              <a:spLocks/>
            </p:cNvSpPr>
            <p:nvPr/>
          </p:nvSpPr>
          <p:spPr bwMode="ltGray">
            <a:xfrm>
              <a:off x="8320562" y="6044160"/>
              <a:ext cx="24605" cy="16313"/>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2" name="Freeform 376"/>
            <p:cNvSpPr>
              <a:spLocks/>
            </p:cNvSpPr>
            <p:nvPr/>
          </p:nvSpPr>
          <p:spPr bwMode="ltGray">
            <a:xfrm>
              <a:off x="1230003" y="2093613"/>
              <a:ext cx="248944" cy="557584"/>
            </a:xfrm>
            <a:custGeom>
              <a:avLst/>
              <a:gdLst/>
              <a:ahLst/>
              <a:cxnLst>
                <a:cxn ang="0">
                  <a:pos x="2" y="324"/>
                </a:cxn>
                <a:cxn ang="0">
                  <a:pos x="8" y="316"/>
                </a:cxn>
                <a:cxn ang="0">
                  <a:pos x="12" y="308"/>
                </a:cxn>
                <a:cxn ang="0">
                  <a:pos x="16" y="300"/>
                </a:cxn>
                <a:cxn ang="0">
                  <a:pos x="20" y="292"/>
                </a:cxn>
                <a:cxn ang="0">
                  <a:pos x="20" y="284"/>
                </a:cxn>
                <a:cxn ang="0">
                  <a:pos x="26" y="276"/>
                </a:cxn>
                <a:cxn ang="0">
                  <a:pos x="26" y="268"/>
                </a:cxn>
                <a:cxn ang="0">
                  <a:pos x="30" y="260"/>
                </a:cxn>
                <a:cxn ang="0">
                  <a:pos x="32" y="252"/>
                </a:cxn>
                <a:cxn ang="0">
                  <a:pos x="34" y="244"/>
                </a:cxn>
                <a:cxn ang="0">
                  <a:pos x="36" y="236"/>
                </a:cxn>
                <a:cxn ang="0">
                  <a:pos x="42" y="230"/>
                </a:cxn>
                <a:cxn ang="0">
                  <a:pos x="46" y="222"/>
                </a:cxn>
                <a:cxn ang="0">
                  <a:pos x="52" y="212"/>
                </a:cxn>
                <a:cxn ang="0">
                  <a:pos x="56" y="204"/>
                </a:cxn>
                <a:cxn ang="0">
                  <a:pos x="60" y="194"/>
                </a:cxn>
                <a:cxn ang="0">
                  <a:pos x="62" y="186"/>
                </a:cxn>
                <a:cxn ang="0">
                  <a:pos x="66" y="176"/>
                </a:cxn>
                <a:cxn ang="0">
                  <a:pos x="72" y="164"/>
                </a:cxn>
                <a:cxn ang="0">
                  <a:pos x="76" y="156"/>
                </a:cxn>
                <a:cxn ang="0">
                  <a:pos x="82" y="148"/>
                </a:cxn>
                <a:cxn ang="0">
                  <a:pos x="88" y="140"/>
                </a:cxn>
                <a:cxn ang="0">
                  <a:pos x="92" y="130"/>
                </a:cxn>
                <a:cxn ang="0">
                  <a:pos x="98" y="124"/>
                </a:cxn>
                <a:cxn ang="0">
                  <a:pos x="104" y="116"/>
                </a:cxn>
                <a:cxn ang="0">
                  <a:pos x="110" y="108"/>
                </a:cxn>
                <a:cxn ang="0">
                  <a:pos x="116" y="100"/>
                </a:cxn>
                <a:cxn ang="0">
                  <a:pos x="120" y="90"/>
                </a:cxn>
                <a:cxn ang="0">
                  <a:pos x="122" y="82"/>
                </a:cxn>
                <a:cxn ang="0">
                  <a:pos x="124" y="74"/>
                </a:cxn>
                <a:cxn ang="0">
                  <a:pos x="130" y="66"/>
                </a:cxn>
                <a:cxn ang="0">
                  <a:pos x="134" y="58"/>
                </a:cxn>
                <a:cxn ang="0">
                  <a:pos x="140" y="50"/>
                </a:cxn>
                <a:cxn ang="0">
                  <a:pos x="146" y="44"/>
                </a:cxn>
                <a:cxn ang="0">
                  <a:pos x="154" y="34"/>
                </a:cxn>
                <a:cxn ang="0">
                  <a:pos x="158" y="26"/>
                </a:cxn>
                <a:cxn ang="0">
                  <a:pos x="162" y="18"/>
                </a:cxn>
                <a:cxn ang="0">
                  <a:pos x="166" y="10"/>
                </a:cxn>
                <a:cxn ang="0">
                  <a:pos x="170" y="2"/>
                </a:cxn>
              </a:cxnLst>
              <a:rect l="0" t="0" r="r" b="b"/>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3" name="Freeform 377"/>
            <p:cNvSpPr>
              <a:spLocks/>
            </p:cNvSpPr>
            <p:nvPr/>
          </p:nvSpPr>
          <p:spPr bwMode="ltGray">
            <a:xfrm>
              <a:off x="2442881" y="4294293"/>
              <a:ext cx="37631" cy="17795"/>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4" name="Freeform 378"/>
            <p:cNvSpPr>
              <a:spLocks/>
            </p:cNvSpPr>
            <p:nvPr/>
          </p:nvSpPr>
          <p:spPr bwMode="ltGray">
            <a:xfrm>
              <a:off x="2516695" y="4328401"/>
              <a:ext cx="4343" cy="5932"/>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5" name="Freeform 379"/>
            <p:cNvSpPr>
              <a:spLocks/>
            </p:cNvSpPr>
            <p:nvPr/>
          </p:nvSpPr>
          <p:spPr bwMode="ltGray">
            <a:xfrm>
              <a:off x="2549985" y="4365474"/>
              <a:ext cx="10131" cy="17795"/>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nvGrpSpPr>
            <p:cNvPr id="386" name="Group 380"/>
            <p:cNvGrpSpPr>
              <a:grpSpLocks/>
            </p:cNvGrpSpPr>
            <p:nvPr/>
          </p:nvGrpSpPr>
          <p:grpSpPr bwMode="auto">
            <a:xfrm>
              <a:off x="685800" y="1890455"/>
              <a:ext cx="4009154" cy="1646065"/>
              <a:chOff x="252" y="875"/>
              <a:chExt cx="2765" cy="1087"/>
            </a:xfrm>
            <a:grpFill/>
          </p:grpSpPr>
          <p:sp>
            <p:nvSpPr>
              <p:cNvPr id="774" name="Freeform 381"/>
              <p:cNvSpPr>
                <a:spLocks/>
              </p:cNvSpPr>
              <p:nvPr/>
            </p:nvSpPr>
            <p:spPr bwMode="ltGray">
              <a:xfrm>
                <a:off x="2455" y="1483"/>
                <a:ext cx="135" cy="248"/>
              </a:xfrm>
              <a:custGeom>
                <a:avLst/>
                <a:gdLst/>
                <a:ahLst/>
                <a:cxnLst>
                  <a:cxn ang="0">
                    <a:pos x="48" y="18"/>
                  </a:cxn>
                  <a:cxn ang="0">
                    <a:pos x="62" y="2"/>
                  </a:cxn>
                  <a:cxn ang="0">
                    <a:pos x="70" y="0"/>
                  </a:cxn>
                  <a:cxn ang="0">
                    <a:pos x="72" y="6"/>
                  </a:cxn>
                  <a:cxn ang="0">
                    <a:pos x="68" y="14"/>
                  </a:cxn>
                  <a:cxn ang="0">
                    <a:pos x="64" y="22"/>
                  </a:cxn>
                  <a:cxn ang="0">
                    <a:pos x="54" y="30"/>
                  </a:cxn>
                  <a:cxn ang="0">
                    <a:pos x="56" y="36"/>
                  </a:cxn>
                  <a:cxn ang="0">
                    <a:pos x="70" y="38"/>
                  </a:cxn>
                  <a:cxn ang="0">
                    <a:pos x="80" y="38"/>
                  </a:cxn>
                  <a:cxn ang="0">
                    <a:pos x="84" y="48"/>
                  </a:cxn>
                  <a:cxn ang="0">
                    <a:pos x="76" y="56"/>
                  </a:cxn>
                  <a:cxn ang="0">
                    <a:pos x="72" y="64"/>
                  </a:cxn>
                  <a:cxn ang="0">
                    <a:pos x="70" y="70"/>
                  </a:cxn>
                  <a:cxn ang="0">
                    <a:pos x="64" y="78"/>
                  </a:cxn>
                  <a:cxn ang="0">
                    <a:pos x="76" y="82"/>
                  </a:cxn>
                  <a:cxn ang="0">
                    <a:pos x="84" y="90"/>
                  </a:cxn>
                  <a:cxn ang="0">
                    <a:pos x="86" y="104"/>
                  </a:cxn>
                  <a:cxn ang="0">
                    <a:pos x="96" y="110"/>
                  </a:cxn>
                  <a:cxn ang="0">
                    <a:pos x="104" y="118"/>
                  </a:cxn>
                  <a:cxn ang="0">
                    <a:pos x="110" y="132"/>
                  </a:cxn>
                  <a:cxn ang="0">
                    <a:pos x="112" y="148"/>
                  </a:cxn>
                  <a:cxn ang="0">
                    <a:pos x="128" y="150"/>
                  </a:cxn>
                  <a:cxn ang="0">
                    <a:pos x="132" y="162"/>
                  </a:cxn>
                  <a:cxn ang="0">
                    <a:pos x="124" y="176"/>
                  </a:cxn>
                  <a:cxn ang="0">
                    <a:pos x="128" y="182"/>
                  </a:cxn>
                  <a:cxn ang="0">
                    <a:pos x="130" y="188"/>
                  </a:cxn>
                  <a:cxn ang="0">
                    <a:pos x="114" y="196"/>
                  </a:cxn>
                  <a:cxn ang="0">
                    <a:pos x="94" y="198"/>
                  </a:cxn>
                  <a:cxn ang="0">
                    <a:pos x="80" y="200"/>
                  </a:cxn>
                  <a:cxn ang="0">
                    <a:pos x="68" y="202"/>
                  </a:cxn>
                  <a:cxn ang="0">
                    <a:pos x="56" y="208"/>
                  </a:cxn>
                  <a:cxn ang="0">
                    <a:pos x="46" y="212"/>
                  </a:cxn>
                  <a:cxn ang="0">
                    <a:pos x="34" y="216"/>
                  </a:cxn>
                  <a:cxn ang="0">
                    <a:pos x="22" y="216"/>
                  </a:cxn>
                  <a:cxn ang="0">
                    <a:pos x="28" y="206"/>
                  </a:cxn>
                  <a:cxn ang="0">
                    <a:pos x="38" y="198"/>
                  </a:cxn>
                  <a:cxn ang="0">
                    <a:pos x="46" y="188"/>
                  </a:cxn>
                  <a:cxn ang="0">
                    <a:pos x="50" y="182"/>
                  </a:cxn>
                  <a:cxn ang="0">
                    <a:pos x="38" y="180"/>
                  </a:cxn>
                  <a:cxn ang="0">
                    <a:pos x="32" y="172"/>
                  </a:cxn>
                  <a:cxn ang="0">
                    <a:pos x="38" y="168"/>
                  </a:cxn>
                  <a:cxn ang="0">
                    <a:pos x="46" y="162"/>
                  </a:cxn>
                  <a:cxn ang="0">
                    <a:pos x="44" y="154"/>
                  </a:cxn>
                  <a:cxn ang="0">
                    <a:pos x="42" y="146"/>
                  </a:cxn>
                  <a:cxn ang="0">
                    <a:pos x="48" y="138"/>
                  </a:cxn>
                  <a:cxn ang="0">
                    <a:pos x="62" y="136"/>
                  </a:cxn>
                  <a:cxn ang="0">
                    <a:pos x="64" y="128"/>
                  </a:cxn>
                  <a:cxn ang="0">
                    <a:pos x="56" y="116"/>
                  </a:cxn>
                  <a:cxn ang="0">
                    <a:pos x="42" y="108"/>
                  </a:cxn>
                  <a:cxn ang="0">
                    <a:pos x="36" y="98"/>
                  </a:cxn>
                  <a:cxn ang="0">
                    <a:pos x="34" y="90"/>
                  </a:cxn>
                  <a:cxn ang="0">
                    <a:pos x="22" y="92"/>
                  </a:cxn>
                  <a:cxn ang="0">
                    <a:pos x="12" y="82"/>
                  </a:cxn>
                  <a:cxn ang="0">
                    <a:pos x="18" y="62"/>
                  </a:cxn>
                  <a:cxn ang="0">
                    <a:pos x="18" y="54"/>
                  </a:cxn>
                  <a:cxn ang="0">
                    <a:pos x="8" y="44"/>
                  </a:cxn>
                  <a:cxn ang="0">
                    <a:pos x="0" y="36"/>
                  </a:cxn>
                  <a:cxn ang="0">
                    <a:pos x="8" y="26"/>
                  </a:cxn>
                  <a:cxn ang="0">
                    <a:pos x="16" y="28"/>
                  </a:cxn>
                  <a:cxn ang="0">
                    <a:pos x="16" y="36"/>
                  </a:cxn>
                  <a:cxn ang="0">
                    <a:pos x="22" y="30"/>
                  </a:cxn>
                  <a:cxn ang="0">
                    <a:pos x="28" y="20"/>
                  </a:cxn>
                </a:cxnLst>
                <a:rect l="0" t="0" r="r" b="b"/>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5" name="Freeform 382"/>
              <p:cNvSpPr>
                <a:spLocks/>
              </p:cNvSpPr>
              <p:nvPr/>
            </p:nvSpPr>
            <p:spPr bwMode="ltGray">
              <a:xfrm>
                <a:off x="2644" y="1602"/>
                <a:ext cx="140" cy="191"/>
              </a:xfrm>
              <a:custGeom>
                <a:avLst/>
                <a:gdLst/>
                <a:ahLst/>
                <a:cxnLst>
                  <a:cxn ang="0">
                    <a:pos x="64" y="4"/>
                  </a:cxn>
                  <a:cxn ang="0">
                    <a:pos x="68" y="6"/>
                  </a:cxn>
                  <a:cxn ang="0">
                    <a:pos x="72" y="8"/>
                  </a:cxn>
                  <a:cxn ang="0">
                    <a:pos x="74" y="12"/>
                  </a:cxn>
                  <a:cxn ang="0">
                    <a:pos x="78" y="14"/>
                  </a:cxn>
                  <a:cxn ang="0">
                    <a:pos x="84" y="16"/>
                  </a:cxn>
                  <a:cxn ang="0">
                    <a:pos x="92" y="14"/>
                  </a:cxn>
                  <a:cxn ang="0">
                    <a:pos x="120" y="4"/>
                  </a:cxn>
                  <a:cxn ang="0">
                    <a:pos x="122" y="12"/>
                  </a:cxn>
                  <a:cxn ang="0">
                    <a:pos x="124" y="16"/>
                  </a:cxn>
                  <a:cxn ang="0">
                    <a:pos x="126" y="18"/>
                  </a:cxn>
                  <a:cxn ang="0">
                    <a:pos x="132" y="20"/>
                  </a:cxn>
                  <a:cxn ang="0">
                    <a:pos x="136" y="20"/>
                  </a:cxn>
                  <a:cxn ang="0">
                    <a:pos x="140" y="26"/>
                  </a:cxn>
                  <a:cxn ang="0">
                    <a:pos x="138" y="30"/>
                  </a:cxn>
                  <a:cxn ang="0">
                    <a:pos x="134" y="32"/>
                  </a:cxn>
                  <a:cxn ang="0">
                    <a:pos x="132" y="38"/>
                  </a:cxn>
                  <a:cxn ang="0">
                    <a:pos x="130" y="42"/>
                  </a:cxn>
                  <a:cxn ang="0">
                    <a:pos x="130" y="46"/>
                  </a:cxn>
                  <a:cxn ang="0">
                    <a:pos x="130" y="52"/>
                  </a:cxn>
                  <a:cxn ang="0">
                    <a:pos x="132" y="62"/>
                  </a:cxn>
                  <a:cxn ang="0">
                    <a:pos x="134" y="68"/>
                  </a:cxn>
                  <a:cxn ang="0">
                    <a:pos x="136" y="76"/>
                  </a:cxn>
                  <a:cxn ang="0">
                    <a:pos x="136" y="80"/>
                  </a:cxn>
                  <a:cxn ang="0">
                    <a:pos x="132" y="86"/>
                  </a:cxn>
                  <a:cxn ang="0">
                    <a:pos x="126" y="90"/>
                  </a:cxn>
                  <a:cxn ang="0">
                    <a:pos x="122" y="94"/>
                  </a:cxn>
                  <a:cxn ang="0">
                    <a:pos x="118" y="98"/>
                  </a:cxn>
                  <a:cxn ang="0">
                    <a:pos x="110" y="100"/>
                  </a:cxn>
                  <a:cxn ang="0">
                    <a:pos x="108" y="104"/>
                  </a:cxn>
                  <a:cxn ang="0">
                    <a:pos x="128" y="136"/>
                  </a:cxn>
                  <a:cxn ang="0">
                    <a:pos x="130" y="138"/>
                  </a:cxn>
                  <a:cxn ang="0">
                    <a:pos x="132" y="146"/>
                  </a:cxn>
                  <a:cxn ang="0">
                    <a:pos x="130" y="154"/>
                  </a:cxn>
                  <a:cxn ang="0">
                    <a:pos x="124" y="162"/>
                  </a:cxn>
                  <a:cxn ang="0">
                    <a:pos x="112" y="166"/>
                  </a:cxn>
                  <a:cxn ang="0">
                    <a:pos x="94" y="168"/>
                  </a:cxn>
                  <a:cxn ang="0">
                    <a:pos x="74" y="168"/>
                  </a:cxn>
                  <a:cxn ang="0">
                    <a:pos x="54" y="170"/>
                  </a:cxn>
                  <a:cxn ang="0">
                    <a:pos x="28" y="166"/>
                  </a:cxn>
                  <a:cxn ang="0">
                    <a:pos x="20" y="152"/>
                  </a:cxn>
                  <a:cxn ang="0">
                    <a:pos x="0" y="110"/>
                  </a:cxn>
                  <a:cxn ang="0">
                    <a:pos x="2" y="56"/>
                  </a:cxn>
                  <a:cxn ang="0">
                    <a:pos x="16" y="40"/>
                  </a:cxn>
                  <a:cxn ang="0">
                    <a:pos x="36" y="24"/>
                  </a:cxn>
                  <a:cxn ang="0">
                    <a:pos x="42" y="20"/>
                  </a:cxn>
                  <a:cxn ang="0">
                    <a:pos x="46" y="14"/>
                  </a:cxn>
                  <a:cxn ang="0">
                    <a:pos x="52" y="8"/>
                  </a:cxn>
                  <a:cxn ang="0">
                    <a:pos x="60" y="0"/>
                  </a:cxn>
                  <a:cxn ang="0">
                    <a:pos x="64" y="4"/>
                  </a:cxn>
                </a:cxnLst>
                <a:rect l="0" t="0" r="r" b="b"/>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6" name="Freeform 383"/>
              <p:cNvSpPr>
                <a:spLocks/>
              </p:cNvSpPr>
              <p:nvPr/>
            </p:nvSpPr>
            <p:spPr bwMode="ltGray">
              <a:xfrm>
                <a:off x="2611" y="1624"/>
                <a:ext cx="70" cy="73"/>
              </a:xfrm>
              <a:custGeom>
                <a:avLst/>
                <a:gdLst/>
                <a:ahLst/>
                <a:cxnLst>
                  <a:cxn ang="0">
                    <a:pos x="0" y="56"/>
                  </a:cxn>
                  <a:cxn ang="0">
                    <a:pos x="8" y="48"/>
                  </a:cxn>
                  <a:cxn ang="0">
                    <a:pos x="10" y="42"/>
                  </a:cxn>
                  <a:cxn ang="0">
                    <a:pos x="20" y="12"/>
                  </a:cxn>
                  <a:cxn ang="0">
                    <a:pos x="28" y="8"/>
                  </a:cxn>
                  <a:cxn ang="0">
                    <a:pos x="32" y="8"/>
                  </a:cxn>
                  <a:cxn ang="0">
                    <a:pos x="36" y="8"/>
                  </a:cxn>
                  <a:cxn ang="0">
                    <a:pos x="54" y="8"/>
                  </a:cxn>
                  <a:cxn ang="0">
                    <a:pos x="58" y="8"/>
                  </a:cxn>
                  <a:cxn ang="0">
                    <a:pos x="62" y="2"/>
                  </a:cxn>
                  <a:cxn ang="0">
                    <a:pos x="68" y="0"/>
                  </a:cxn>
                  <a:cxn ang="0">
                    <a:pos x="70" y="4"/>
                  </a:cxn>
                  <a:cxn ang="0">
                    <a:pos x="70" y="8"/>
                  </a:cxn>
                  <a:cxn ang="0">
                    <a:pos x="64" y="8"/>
                  </a:cxn>
                  <a:cxn ang="0">
                    <a:pos x="60" y="12"/>
                  </a:cxn>
                  <a:cxn ang="0">
                    <a:pos x="58" y="18"/>
                  </a:cxn>
                  <a:cxn ang="0">
                    <a:pos x="56" y="26"/>
                  </a:cxn>
                  <a:cxn ang="0">
                    <a:pos x="56" y="32"/>
                  </a:cxn>
                  <a:cxn ang="0">
                    <a:pos x="56" y="38"/>
                  </a:cxn>
                  <a:cxn ang="0">
                    <a:pos x="56" y="42"/>
                  </a:cxn>
                  <a:cxn ang="0">
                    <a:pos x="54" y="46"/>
                  </a:cxn>
                  <a:cxn ang="0">
                    <a:pos x="48" y="50"/>
                  </a:cxn>
                  <a:cxn ang="0">
                    <a:pos x="44" y="56"/>
                  </a:cxn>
                  <a:cxn ang="0">
                    <a:pos x="40" y="58"/>
                  </a:cxn>
                  <a:cxn ang="0">
                    <a:pos x="36" y="62"/>
                  </a:cxn>
                  <a:cxn ang="0">
                    <a:pos x="12" y="64"/>
                  </a:cxn>
                  <a:cxn ang="0">
                    <a:pos x="4" y="60"/>
                  </a:cxn>
                  <a:cxn ang="0">
                    <a:pos x="0" y="56"/>
                  </a:cxn>
                </a:cxnLst>
                <a:rect l="0" t="0" r="r" b="b"/>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7" name="Freeform 384"/>
              <p:cNvSpPr>
                <a:spLocks/>
              </p:cNvSpPr>
              <p:nvPr/>
            </p:nvSpPr>
            <p:spPr bwMode="ltGray">
              <a:xfrm>
                <a:off x="2648" y="1772"/>
                <a:ext cx="77" cy="50"/>
              </a:xfrm>
              <a:custGeom>
                <a:avLst/>
                <a:gdLst/>
                <a:ahLst/>
                <a:cxnLst>
                  <a:cxn ang="0">
                    <a:pos x="30" y="4"/>
                  </a:cxn>
                  <a:cxn ang="0">
                    <a:pos x="40" y="6"/>
                  </a:cxn>
                  <a:cxn ang="0">
                    <a:pos x="52" y="2"/>
                  </a:cxn>
                  <a:cxn ang="0">
                    <a:pos x="54" y="2"/>
                  </a:cxn>
                  <a:cxn ang="0">
                    <a:pos x="58" y="2"/>
                  </a:cxn>
                  <a:cxn ang="0">
                    <a:pos x="62" y="0"/>
                  </a:cxn>
                  <a:cxn ang="0">
                    <a:pos x="64" y="4"/>
                  </a:cxn>
                  <a:cxn ang="0">
                    <a:pos x="64" y="8"/>
                  </a:cxn>
                  <a:cxn ang="0">
                    <a:pos x="62" y="14"/>
                  </a:cxn>
                  <a:cxn ang="0">
                    <a:pos x="62" y="16"/>
                  </a:cxn>
                  <a:cxn ang="0">
                    <a:pos x="64" y="18"/>
                  </a:cxn>
                  <a:cxn ang="0">
                    <a:pos x="64" y="20"/>
                  </a:cxn>
                  <a:cxn ang="0">
                    <a:pos x="68" y="22"/>
                  </a:cxn>
                  <a:cxn ang="0">
                    <a:pos x="72" y="26"/>
                  </a:cxn>
                  <a:cxn ang="0">
                    <a:pos x="76" y="28"/>
                  </a:cxn>
                  <a:cxn ang="0">
                    <a:pos x="70" y="40"/>
                  </a:cxn>
                  <a:cxn ang="0">
                    <a:pos x="58" y="42"/>
                  </a:cxn>
                  <a:cxn ang="0">
                    <a:pos x="40" y="44"/>
                  </a:cxn>
                  <a:cxn ang="0">
                    <a:pos x="14" y="44"/>
                  </a:cxn>
                  <a:cxn ang="0">
                    <a:pos x="0" y="32"/>
                  </a:cxn>
                  <a:cxn ang="0">
                    <a:pos x="2" y="22"/>
                  </a:cxn>
                  <a:cxn ang="0">
                    <a:pos x="14" y="4"/>
                  </a:cxn>
                  <a:cxn ang="0">
                    <a:pos x="30" y="4"/>
                  </a:cxn>
                </a:cxnLst>
                <a:rect l="0" t="0" r="r" b="b"/>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8" name="Freeform 385"/>
              <p:cNvSpPr>
                <a:spLocks/>
              </p:cNvSpPr>
              <p:nvPr/>
            </p:nvSpPr>
            <p:spPr bwMode="ltGray">
              <a:xfrm>
                <a:off x="2644" y="1712"/>
                <a:ext cx="23" cy="32"/>
              </a:xfrm>
              <a:custGeom>
                <a:avLst/>
                <a:gdLst/>
                <a:ahLst/>
                <a:cxnLst>
                  <a:cxn ang="0">
                    <a:pos x="20" y="0"/>
                  </a:cxn>
                  <a:cxn ang="0">
                    <a:pos x="22" y="0"/>
                  </a:cxn>
                  <a:cxn ang="0">
                    <a:pos x="20" y="10"/>
                  </a:cxn>
                  <a:cxn ang="0">
                    <a:pos x="20" y="16"/>
                  </a:cxn>
                  <a:cxn ang="0">
                    <a:pos x="20" y="18"/>
                  </a:cxn>
                  <a:cxn ang="0">
                    <a:pos x="18" y="20"/>
                  </a:cxn>
                  <a:cxn ang="0">
                    <a:pos x="12" y="24"/>
                  </a:cxn>
                  <a:cxn ang="0">
                    <a:pos x="4" y="28"/>
                  </a:cxn>
                  <a:cxn ang="0">
                    <a:pos x="0" y="26"/>
                  </a:cxn>
                  <a:cxn ang="0">
                    <a:pos x="0" y="8"/>
                  </a:cxn>
                  <a:cxn ang="0">
                    <a:pos x="6" y="2"/>
                  </a:cxn>
                  <a:cxn ang="0">
                    <a:pos x="20" y="0"/>
                  </a:cxn>
                </a:cxnLst>
                <a:rect l="0" t="0" r="r" b="b"/>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9" name="Freeform 386"/>
              <p:cNvSpPr>
                <a:spLocks/>
              </p:cNvSpPr>
              <p:nvPr/>
            </p:nvSpPr>
            <p:spPr bwMode="ltGray">
              <a:xfrm>
                <a:off x="2601" y="1687"/>
                <a:ext cx="66" cy="55"/>
              </a:xfrm>
              <a:custGeom>
                <a:avLst/>
                <a:gdLst/>
                <a:ahLst/>
                <a:cxnLst>
                  <a:cxn ang="0">
                    <a:pos x="0" y="8"/>
                  </a:cxn>
                  <a:cxn ang="0">
                    <a:pos x="10" y="0"/>
                  </a:cxn>
                  <a:cxn ang="0">
                    <a:pos x="22" y="2"/>
                  </a:cxn>
                  <a:cxn ang="0">
                    <a:pos x="30" y="0"/>
                  </a:cxn>
                  <a:cxn ang="0">
                    <a:pos x="34" y="0"/>
                  </a:cxn>
                  <a:cxn ang="0">
                    <a:pos x="38" y="0"/>
                  </a:cxn>
                  <a:cxn ang="0">
                    <a:pos x="48" y="0"/>
                  </a:cxn>
                  <a:cxn ang="0">
                    <a:pos x="52" y="2"/>
                  </a:cxn>
                  <a:cxn ang="0">
                    <a:pos x="52" y="6"/>
                  </a:cxn>
                  <a:cxn ang="0">
                    <a:pos x="52" y="10"/>
                  </a:cxn>
                  <a:cxn ang="0">
                    <a:pos x="54" y="14"/>
                  </a:cxn>
                  <a:cxn ang="0">
                    <a:pos x="56" y="14"/>
                  </a:cxn>
                  <a:cxn ang="0">
                    <a:pos x="60" y="16"/>
                  </a:cxn>
                  <a:cxn ang="0">
                    <a:pos x="64" y="18"/>
                  </a:cxn>
                  <a:cxn ang="0">
                    <a:pos x="66" y="22"/>
                  </a:cxn>
                  <a:cxn ang="0">
                    <a:pos x="62" y="24"/>
                  </a:cxn>
                  <a:cxn ang="0">
                    <a:pos x="58" y="26"/>
                  </a:cxn>
                  <a:cxn ang="0">
                    <a:pos x="54" y="28"/>
                  </a:cxn>
                  <a:cxn ang="0">
                    <a:pos x="52" y="30"/>
                  </a:cxn>
                  <a:cxn ang="0">
                    <a:pos x="50" y="34"/>
                  </a:cxn>
                  <a:cxn ang="0">
                    <a:pos x="48" y="38"/>
                  </a:cxn>
                  <a:cxn ang="0">
                    <a:pos x="48" y="40"/>
                  </a:cxn>
                  <a:cxn ang="0">
                    <a:pos x="48" y="46"/>
                  </a:cxn>
                  <a:cxn ang="0">
                    <a:pos x="48" y="48"/>
                  </a:cxn>
                  <a:cxn ang="0">
                    <a:pos x="36" y="48"/>
                  </a:cxn>
                  <a:cxn ang="0">
                    <a:pos x="22" y="34"/>
                  </a:cxn>
                  <a:cxn ang="0">
                    <a:pos x="6" y="14"/>
                  </a:cxn>
                  <a:cxn ang="0">
                    <a:pos x="0" y="10"/>
                  </a:cxn>
                  <a:cxn ang="0">
                    <a:pos x="0" y="8"/>
                  </a:cxn>
                </a:cxnLst>
                <a:rect l="0" t="0" r="r" b="b"/>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80" name="Freeform 387"/>
              <p:cNvSpPr>
                <a:spLocks/>
              </p:cNvSpPr>
              <p:nvPr/>
            </p:nvSpPr>
            <p:spPr bwMode="ltGray">
              <a:xfrm>
                <a:off x="2630" y="1139"/>
                <a:ext cx="387" cy="381"/>
              </a:xfrm>
              <a:custGeom>
                <a:avLst/>
                <a:gdLst/>
                <a:ahLst/>
                <a:cxnLst>
                  <a:cxn ang="0">
                    <a:pos x="360" y="44"/>
                  </a:cxn>
                  <a:cxn ang="0">
                    <a:pos x="378" y="46"/>
                  </a:cxn>
                  <a:cxn ang="0">
                    <a:pos x="388" y="38"/>
                  </a:cxn>
                  <a:cxn ang="0">
                    <a:pos x="368" y="38"/>
                  </a:cxn>
                  <a:cxn ang="0">
                    <a:pos x="348" y="36"/>
                  </a:cxn>
                  <a:cxn ang="0">
                    <a:pos x="344" y="32"/>
                  </a:cxn>
                  <a:cxn ang="0">
                    <a:pos x="350" y="18"/>
                  </a:cxn>
                  <a:cxn ang="0">
                    <a:pos x="334" y="8"/>
                  </a:cxn>
                  <a:cxn ang="0">
                    <a:pos x="316" y="18"/>
                  </a:cxn>
                  <a:cxn ang="0">
                    <a:pos x="316" y="4"/>
                  </a:cxn>
                  <a:cxn ang="0">
                    <a:pos x="294" y="8"/>
                  </a:cxn>
                  <a:cxn ang="0">
                    <a:pos x="284" y="18"/>
                  </a:cxn>
                  <a:cxn ang="0">
                    <a:pos x="278" y="32"/>
                  </a:cxn>
                  <a:cxn ang="0">
                    <a:pos x="278" y="14"/>
                  </a:cxn>
                  <a:cxn ang="0">
                    <a:pos x="276" y="2"/>
                  </a:cxn>
                  <a:cxn ang="0">
                    <a:pos x="262" y="14"/>
                  </a:cxn>
                  <a:cxn ang="0">
                    <a:pos x="250" y="12"/>
                  </a:cxn>
                  <a:cxn ang="0">
                    <a:pos x="238" y="6"/>
                  </a:cxn>
                  <a:cxn ang="0">
                    <a:pos x="226" y="22"/>
                  </a:cxn>
                  <a:cxn ang="0">
                    <a:pos x="210" y="36"/>
                  </a:cxn>
                  <a:cxn ang="0">
                    <a:pos x="194" y="32"/>
                  </a:cxn>
                  <a:cxn ang="0">
                    <a:pos x="178" y="40"/>
                  </a:cxn>
                  <a:cxn ang="0">
                    <a:pos x="164" y="50"/>
                  </a:cxn>
                  <a:cxn ang="0">
                    <a:pos x="156" y="62"/>
                  </a:cxn>
                  <a:cxn ang="0">
                    <a:pos x="138" y="52"/>
                  </a:cxn>
                  <a:cxn ang="0">
                    <a:pos x="132" y="68"/>
                  </a:cxn>
                  <a:cxn ang="0">
                    <a:pos x="126" y="78"/>
                  </a:cxn>
                  <a:cxn ang="0">
                    <a:pos x="116" y="90"/>
                  </a:cxn>
                  <a:cxn ang="0">
                    <a:pos x="138" y="80"/>
                  </a:cxn>
                  <a:cxn ang="0">
                    <a:pos x="152" y="84"/>
                  </a:cxn>
                  <a:cxn ang="0">
                    <a:pos x="138" y="92"/>
                  </a:cxn>
                  <a:cxn ang="0">
                    <a:pos x="132" y="106"/>
                  </a:cxn>
                  <a:cxn ang="0">
                    <a:pos x="118" y="118"/>
                  </a:cxn>
                  <a:cxn ang="0">
                    <a:pos x="112" y="144"/>
                  </a:cxn>
                  <a:cxn ang="0">
                    <a:pos x="100" y="160"/>
                  </a:cxn>
                  <a:cxn ang="0">
                    <a:pos x="90" y="172"/>
                  </a:cxn>
                  <a:cxn ang="0">
                    <a:pos x="76" y="178"/>
                  </a:cxn>
                  <a:cxn ang="0">
                    <a:pos x="66" y="198"/>
                  </a:cxn>
                  <a:cxn ang="0">
                    <a:pos x="50" y="198"/>
                  </a:cxn>
                  <a:cxn ang="0">
                    <a:pos x="58" y="212"/>
                  </a:cxn>
                  <a:cxn ang="0">
                    <a:pos x="42" y="214"/>
                  </a:cxn>
                  <a:cxn ang="0">
                    <a:pos x="24" y="228"/>
                  </a:cxn>
                  <a:cxn ang="0">
                    <a:pos x="4" y="234"/>
                  </a:cxn>
                  <a:cxn ang="0">
                    <a:pos x="6" y="260"/>
                  </a:cxn>
                  <a:cxn ang="0">
                    <a:pos x="8" y="282"/>
                  </a:cxn>
                  <a:cxn ang="0">
                    <a:pos x="8" y="306"/>
                  </a:cxn>
                  <a:cxn ang="0">
                    <a:pos x="18" y="328"/>
                  </a:cxn>
                  <a:cxn ang="0">
                    <a:pos x="52" y="334"/>
                  </a:cxn>
                  <a:cxn ang="0">
                    <a:pos x="82" y="312"/>
                  </a:cxn>
                  <a:cxn ang="0">
                    <a:pos x="110" y="318"/>
                  </a:cxn>
                  <a:cxn ang="0">
                    <a:pos x="120" y="214"/>
                  </a:cxn>
                  <a:cxn ang="0">
                    <a:pos x="182" y="134"/>
                  </a:cxn>
                  <a:cxn ang="0">
                    <a:pos x="290" y="86"/>
                  </a:cxn>
                  <a:cxn ang="0">
                    <a:pos x="334" y="54"/>
                  </a:cxn>
                </a:cxnLst>
                <a:rect l="0" t="0" r="r" b="b"/>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81" name="Freeform 388"/>
              <p:cNvSpPr>
                <a:spLocks/>
              </p:cNvSpPr>
              <p:nvPr/>
            </p:nvSpPr>
            <p:spPr bwMode="ltGray">
              <a:xfrm>
                <a:off x="2849" y="1175"/>
                <a:ext cx="158" cy="294"/>
              </a:xfrm>
              <a:custGeom>
                <a:avLst/>
                <a:gdLst/>
                <a:ahLst/>
                <a:cxnLst>
                  <a:cxn ang="0">
                    <a:pos x="6" y="24"/>
                  </a:cxn>
                  <a:cxn ang="0">
                    <a:pos x="28" y="36"/>
                  </a:cxn>
                  <a:cxn ang="0">
                    <a:pos x="36" y="36"/>
                  </a:cxn>
                  <a:cxn ang="0">
                    <a:pos x="46" y="30"/>
                  </a:cxn>
                  <a:cxn ang="0">
                    <a:pos x="54" y="36"/>
                  </a:cxn>
                  <a:cxn ang="0">
                    <a:pos x="64" y="36"/>
                  </a:cxn>
                  <a:cxn ang="0">
                    <a:pos x="70" y="22"/>
                  </a:cxn>
                  <a:cxn ang="0">
                    <a:pos x="72" y="8"/>
                  </a:cxn>
                  <a:cxn ang="0">
                    <a:pos x="92" y="2"/>
                  </a:cxn>
                  <a:cxn ang="0">
                    <a:pos x="110" y="8"/>
                  </a:cxn>
                  <a:cxn ang="0">
                    <a:pos x="116" y="20"/>
                  </a:cxn>
                  <a:cxn ang="0">
                    <a:pos x="110" y="28"/>
                  </a:cxn>
                  <a:cxn ang="0">
                    <a:pos x="108" y="38"/>
                  </a:cxn>
                  <a:cxn ang="0">
                    <a:pos x="104" y="48"/>
                  </a:cxn>
                  <a:cxn ang="0">
                    <a:pos x="118" y="54"/>
                  </a:cxn>
                  <a:cxn ang="0">
                    <a:pos x="126" y="92"/>
                  </a:cxn>
                  <a:cxn ang="0">
                    <a:pos x="134" y="100"/>
                  </a:cxn>
                  <a:cxn ang="0">
                    <a:pos x="138" y="112"/>
                  </a:cxn>
                  <a:cxn ang="0">
                    <a:pos x="136" y="124"/>
                  </a:cxn>
                  <a:cxn ang="0">
                    <a:pos x="134" y="136"/>
                  </a:cxn>
                  <a:cxn ang="0">
                    <a:pos x="138" y="144"/>
                  </a:cxn>
                  <a:cxn ang="0">
                    <a:pos x="140" y="160"/>
                  </a:cxn>
                  <a:cxn ang="0">
                    <a:pos x="146" y="174"/>
                  </a:cxn>
                  <a:cxn ang="0">
                    <a:pos x="158" y="184"/>
                  </a:cxn>
                  <a:cxn ang="0">
                    <a:pos x="152" y="190"/>
                  </a:cxn>
                  <a:cxn ang="0">
                    <a:pos x="144" y="198"/>
                  </a:cxn>
                  <a:cxn ang="0">
                    <a:pos x="140" y="212"/>
                  </a:cxn>
                  <a:cxn ang="0">
                    <a:pos x="134" y="226"/>
                  </a:cxn>
                  <a:cxn ang="0">
                    <a:pos x="122" y="238"/>
                  </a:cxn>
                  <a:cxn ang="0">
                    <a:pos x="114" y="244"/>
                  </a:cxn>
                  <a:cxn ang="0">
                    <a:pos x="98" y="244"/>
                  </a:cxn>
                  <a:cxn ang="0">
                    <a:pos x="80" y="248"/>
                  </a:cxn>
                  <a:cxn ang="0">
                    <a:pos x="64" y="256"/>
                  </a:cxn>
                  <a:cxn ang="0">
                    <a:pos x="48" y="260"/>
                  </a:cxn>
                  <a:cxn ang="0">
                    <a:pos x="36" y="258"/>
                  </a:cxn>
                  <a:cxn ang="0">
                    <a:pos x="30" y="244"/>
                  </a:cxn>
                  <a:cxn ang="0">
                    <a:pos x="18" y="244"/>
                  </a:cxn>
                  <a:cxn ang="0">
                    <a:pos x="12" y="226"/>
                  </a:cxn>
                  <a:cxn ang="0">
                    <a:pos x="10" y="210"/>
                  </a:cxn>
                  <a:cxn ang="0">
                    <a:pos x="8" y="190"/>
                  </a:cxn>
                  <a:cxn ang="0">
                    <a:pos x="18" y="176"/>
                  </a:cxn>
                  <a:cxn ang="0">
                    <a:pos x="40" y="158"/>
                  </a:cxn>
                  <a:cxn ang="0">
                    <a:pos x="50" y="148"/>
                  </a:cxn>
                  <a:cxn ang="0">
                    <a:pos x="58" y="138"/>
                  </a:cxn>
                  <a:cxn ang="0">
                    <a:pos x="70" y="134"/>
                  </a:cxn>
                  <a:cxn ang="0">
                    <a:pos x="66" y="120"/>
                  </a:cxn>
                  <a:cxn ang="0">
                    <a:pos x="54" y="112"/>
                  </a:cxn>
                  <a:cxn ang="0">
                    <a:pos x="42" y="108"/>
                  </a:cxn>
                  <a:cxn ang="0">
                    <a:pos x="14" y="74"/>
                  </a:cxn>
                  <a:cxn ang="0">
                    <a:pos x="4" y="28"/>
                  </a:cxn>
                </a:cxnLst>
                <a:rect l="0" t="0" r="r" b="b"/>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82" name="Freeform 389"/>
              <p:cNvSpPr>
                <a:spLocks/>
              </p:cNvSpPr>
              <p:nvPr/>
            </p:nvSpPr>
            <p:spPr bwMode="ltGray">
              <a:xfrm>
                <a:off x="2750" y="1689"/>
                <a:ext cx="86" cy="77"/>
              </a:xfrm>
              <a:custGeom>
                <a:avLst/>
                <a:gdLst/>
                <a:ahLst/>
                <a:cxnLst>
                  <a:cxn ang="0">
                    <a:pos x="22" y="64"/>
                  </a:cxn>
                  <a:cxn ang="0">
                    <a:pos x="30" y="62"/>
                  </a:cxn>
                  <a:cxn ang="0">
                    <a:pos x="38" y="68"/>
                  </a:cxn>
                  <a:cxn ang="0">
                    <a:pos x="42" y="62"/>
                  </a:cxn>
                  <a:cxn ang="0">
                    <a:pos x="42" y="54"/>
                  </a:cxn>
                  <a:cxn ang="0">
                    <a:pos x="48" y="50"/>
                  </a:cxn>
                  <a:cxn ang="0">
                    <a:pos x="54" y="54"/>
                  </a:cxn>
                  <a:cxn ang="0">
                    <a:pos x="56" y="54"/>
                  </a:cxn>
                  <a:cxn ang="0">
                    <a:pos x="62" y="56"/>
                  </a:cxn>
                  <a:cxn ang="0">
                    <a:pos x="86" y="26"/>
                  </a:cxn>
                  <a:cxn ang="0">
                    <a:pos x="72" y="16"/>
                  </a:cxn>
                  <a:cxn ang="0">
                    <a:pos x="50" y="16"/>
                  </a:cxn>
                  <a:cxn ang="0">
                    <a:pos x="48" y="10"/>
                  </a:cxn>
                  <a:cxn ang="0">
                    <a:pos x="48" y="2"/>
                  </a:cxn>
                  <a:cxn ang="0">
                    <a:pos x="46" y="0"/>
                  </a:cxn>
                  <a:cxn ang="0">
                    <a:pos x="32" y="2"/>
                  </a:cxn>
                  <a:cxn ang="0">
                    <a:pos x="26" y="6"/>
                  </a:cxn>
                  <a:cxn ang="0">
                    <a:pos x="18" y="12"/>
                  </a:cxn>
                  <a:cxn ang="0">
                    <a:pos x="10" y="20"/>
                  </a:cxn>
                  <a:cxn ang="0">
                    <a:pos x="4" y="22"/>
                  </a:cxn>
                  <a:cxn ang="0">
                    <a:pos x="0" y="26"/>
                  </a:cxn>
                  <a:cxn ang="0">
                    <a:pos x="22" y="64"/>
                  </a:cxn>
                </a:cxnLst>
                <a:rect l="0" t="0" r="r" b="b"/>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83" name="Freeform 390"/>
              <p:cNvSpPr>
                <a:spLocks/>
              </p:cNvSpPr>
              <p:nvPr/>
            </p:nvSpPr>
            <p:spPr bwMode="auto">
              <a:xfrm>
                <a:off x="252" y="875"/>
                <a:ext cx="549" cy="628"/>
              </a:xfrm>
              <a:custGeom>
                <a:avLst/>
                <a:gdLst/>
                <a:ahLst/>
                <a:cxnLst>
                  <a:cxn ang="0">
                    <a:pos x="546" y="139"/>
                  </a:cxn>
                  <a:cxn ang="0">
                    <a:pos x="507" y="127"/>
                  </a:cxn>
                  <a:cxn ang="0">
                    <a:pos x="477" y="70"/>
                  </a:cxn>
                  <a:cxn ang="0">
                    <a:pos x="462" y="85"/>
                  </a:cxn>
                  <a:cxn ang="0">
                    <a:pos x="447" y="52"/>
                  </a:cxn>
                  <a:cxn ang="0">
                    <a:pos x="429" y="49"/>
                  </a:cxn>
                  <a:cxn ang="0">
                    <a:pos x="423" y="4"/>
                  </a:cxn>
                  <a:cxn ang="0">
                    <a:pos x="399" y="25"/>
                  </a:cxn>
                  <a:cxn ang="0">
                    <a:pos x="372" y="4"/>
                  </a:cxn>
                  <a:cxn ang="0">
                    <a:pos x="366" y="34"/>
                  </a:cxn>
                  <a:cxn ang="0">
                    <a:pos x="357" y="61"/>
                  </a:cxn>
                  <a:cxn ang="0">
                    <a:pos x="342" y="37"/>
                  </a:cxn>
                  <a:cxn ang="0">
                    <a:pos x="267" y="91"/>
                  </a:cxn>
                  <a:cxn ang="0">
                    <a:pos x="249" y="139"/>
                  </a:cxn>
                  <a:cxn ang="0">
                    <a:pos x="282" y="205"/>
                  </a:cxn>
                  <a:cxn ang="0">
                    <a:pos x="243" y="202"/>
                  </a:cxn>
                  <a:cxn ang="0">
                    <a:pos x="207" y="199"/>
                  </a:cxn>
                  <a:cxn ang="0">
                    <a:pos x="219" y="178"/>
                  </a:cxn>
                  <a:cxn ang="0">
                    <a:pos x="159" y="199"/>
                  </a:cxn>
                  <a:cxn ang="0">
                    <a:pos x="180" y="232"/>
                  </a:cxn>
                  <a:cxn ang="0">
                    <a:pos x="150" y="238"/>
                  </a:cxn>
                  <a:cxn ang="0">
                    <a:pos x="156" y="262"/>
                  </a:cxn>
                  <a:cxn ang="0">
                    <a:pos x="231" y="250"/>
                  </a:cxn>
                  <a:cxn ang="0">
                    <a:pos x="213" y="307"/>
                  </a:cxn>
                  <a:cxn ang="0">
                    <a:pos x="156" y="325"/>
                  </a:cxn>
                  <a:cxn ang="0">
                    <a:pos x="90" y="364"/>
                  </a:cxn>
                  <a:cxn ang="0">
                    <a:pos x="93" y="430"/>
                  </a:cxn>
                  <a:cxn ang="0">
                    <a:pos x="123" y="448"/>
                  </a:cxn>
                  <a:cxn ang="0">
                    <a:pos x="168" y="499"/>
                  </a:cxn>
                  <a:cxn ang="0">
                    <a:pos x="90" y="562"/>
                  </a:cxn>
                  <a:cxn ang="0">
                    <a:pos x="42" y="586"/>
                  </a:cxn>
                  <a:cxn ang="0">
                    <a:pos x="9" y="628"/>
                  </a:cxn>
                  <a:cxn ang="0">
                    <a:pos x="96" y="586"/>
                  </a:cxn>
                  <a:cxn ang="0">
                    <a:pos x="177" y="532"/>
                  </a:cxn>
                  <a:cxn ang="0">
                    <a:pos x="207" y="499"/>
                  </a:cxn>
                  <a:cxn ang="0">
                    <a:pos x="210" y="478"/>
                  </a:cxn>
                  <a:cxn ang="0">
                    <a:pos x="282" y="421"/>
                  </a:cxn>
                  <a:cxn ang="0">
                    <a:pos x="285" y="442"/>
                  </a:cxn>
                  <a:cxn ang="0">
                    <a:pos x="231" y="499"/>
                  </a:cxn>
                  <a:cxn ang="0">
                    <a:pos x="279" y="481"/>
                  </a:cxn>
                  <a:cxn ang="0">
                    <a:pos x="309" y="484"/>
                  </a:cxn>
                  <a:cxn ang="0">
                    <a:pos x="312" y="454"/>
                  </a:cxn>
                  <a:cxn ang="0">
                    <a:pos x="342" y="469"/>
                  </a:cxn>
                  <a:cxn ang="0">
                    <a:pos x="327" y="490"/>
                  </a:cxn>
                  <a:cxn ang="0">
                    <a:pos x="378" y="502"/>
                  </a:cxn>
                  <a:cxn ang="0">
                    <a:pos x="411" y="439"/>
                  </a:cxn>
                  <a:cxn ang="0">
                    <a:pos x="429" y="355"/>
                  </a:cxn>
                  <a:cxn ang="0">
                    <a:pos x="462" y="280"/>
                  </a:cxn>
                  <a:cxn ang="0">
                    <a:pos x="525" y="181"/>
                  </a:cxn>
                  <a:cxn ang="0">
                    <a:pos x="546" y="139"/>
                  </a:cxn>
                </a:cxnLst>
                <a:rect l="0" t="0" r="r" b="b"/>
                <a:pathLst>
                  <a:path w="549" h="628">
                    <a:moveTo>
                      <a:pt x="546" y="139"/>
                    </a:moveTo>
                    <a:cubicBezTo>
                      <a:pt x="543" y="130"/>
                      <a:pt x="518" y="138"/>
                      <a:pt x="507" y="127"/>
                    </a:cubicBezTo>
                    <a:cubicBezTo>
                      <a:pt x="496" y="116"/>
                      <a:pt x="484" y="77"/>
                      <a:pt x="477" y="70"/>
                    </a:cubicBezTo>
                    <a:cubicBezTo>
                      <a:pt x="470" y="63"/>
                      <a:pt x="467" y="88"/>
                      <a:pt x="462" y="85"/>
                    </a:cubicBezTo>
                    <a:cubicBezTo>
                      <a:pt x="457" y="82"/>
                      <a:pt x="452" y="58"/>
                      <a:pt x="447" y="52"/>
                    </a:cubicBezTo>
                    <a:cubicBezTo>
                      <a:pt x="442" y="46"/>
                      <a:pt x="433" y="57"/>
                      <a:pt x="429" y="49"/>
                    </a:cubicBezTo>
                    <a:cubicBezTo>
                      <a:pt x="425" y="41"/>
                      <a:pt x="428" y="8"/>
                      <a:pt x="423" y="4"/>
                    </a:cubicBezTo>
                    <a:cubicBezTo>
                      <a:pt x="418" y="0"/>
                      <a:pt x="407" y="25"/>
                      <a:pt x="399" y="25"/>
                    </a:cubicBezTo>
                    <a:cubicBezTo>
                      <a:pt x="391" y="25"/>
                      <a:pt x="377" y="3"/>
                      <a:pt x="372" y="4"/>
                    </a:cubicBezTo>
                    <a:cubicBezTo>
                      <a:pt x="367" y="5"/>
                      <a:pt x="368" y="25"/>
                      <a:pt x="366" y="34"/>
                    </a:cubicBezTo>
                    <a:cubicBezTo>
                      <a:pt x="364" y="43"/>
                      <a:pt x="361" y="61"/>
                      <a:pt x="357" y="61"/>
                    </a:cubicBezTo>
                    <a:cubicBezTo>
                      <a:pt x="353" y="61"/>
                      <a:pt x="357" y="32"/>
                      <a:pt x="342" y="37"/>
                    </a:cubicBezTo>
                    <a:cubicBezTo>
                      <a:pt x="327" y="42"/>
                      <a:pt x="282" y="74"/>
                      <a:pt x="267" y="91"/>
                    </a:cubicBezTo>
                    <a:cubicBezTo>
                      <a:pt x="252" y="108"/>
                      <a:pt x="247" y="120"/>
                      <a:pt x="249" y="139"/>
                    </a:cubicBezTo>
                    <a:cubicBezTo>
                      <a:pt x="251" y="158"/>
                      <a:pt x="283" y="195"/>
                      <a:pt x="282" y="205"/>
                    </a:cubicBezTo>
                    <a:cubicBezTo>
                      <a:pt x="281" y="215"/>
                      <a:pt x="255" y="203"/>
                      <a:pt x="243" y="202"/>
                    </a:cubicBezTo>
                    <a:cubicBezTo>
                      <a:pt x="231" y="201"/>
                      <a:pt x="211" y="203"/>
                      <a:pt x="207" y="199"/>
                    </a:cubicBezTo>
                    <a:cubicBezTo>
                      <a:pt x="203" y="195"/>
                      <a:pt x="227" y="178"/>
                      <a:pt x="219" y="178"/>
                    </a:cubicBezTo>
                    <a:cubicBezTo>
                      <a:pt x="211" y="178"/>
                      <a:pt x="165" y="190"/>
                      <a:pt x="159" y="199"/>
                    </a:cubicBezTo>
                    <a:cubicBezTo>
                      <a:pt x="153" y="208"/>
                      <a:pt x="181" y="226"/>
                      <a:pt x="180" y="232"/>
                    </a:cubicBezTo>
                    <a:cubicBezTo>
                      <a:pt x="179" y="238"/>
                      <a:pt x="154" y="233"/>
                      <a:pt x="150" y="238"/>
                    </a:cubicBezTo>
                    <a:cubicBezTo>
                      <a:pt x="146" y="243"/>
                      <a:pt x="143" y="260"/>
                      <a:pt x="156" y="262"/>
                    </a:cubicBezTo>
                    <a:cubicBezTo>
                      <a:pt x="169" y="264"/>
                      <a:pt x="222" y="243"/>
                      <a:pt x="231" y="250"/>
                    </a:cubicBezTo>
                    <a:cubicBezTo>
                      <a:pt x="240" y="257"/>
                      <a:pt x="225" y="295"/>
                      <a:pt x="213" y="307"/>
                    </a:cubicBezTo>
                    <a:cubicBezTo>
                      <a:pt x="201" y="319"/>
                      <a:pt x="176" y="316"/>
                      <a:pt x="156" y="325"/>
                    </a:cubicBezTo>
                    <a:cubicBezTo>
                      <a:pt x="136" y="334"/>
                      <a:pt x="100" y="347"/>
                      <a:pt x="90" y="364"/>
                    </a:cubicBezTo>
                    <a:cubicBezTo>
                      <a:pt x="80" y="381"/>
                      <a:pt x="88" y="416"/>
                      <a:pt x="93" y="430"/>
                    </a:cubicBezTo>
                    <a:cubicBezTo>
                      <a:pt x="98" y="444"/>
                      <a:pt x="111" y="437"/>
                      <a:pt x="123" y="448"/>
                    </a:cubicBezTo>
                    <a:cubicBezTo>
                      <a:pt x="135" y="459"/>
                      <a:pt x="173" y="480"/>
                      <a:pt x="168" y="499"/>
                    </a:cubicBezTo>
                    <a:cubicBezTo>
                      <a:pt x="163" y="518"/>
                      <a:pt x="111" y="547"/>
                      <a:pt x="90" y="562"/>
                    </a:cubicBezTo>
                    <a:cubicBezTo>
                      <a:pt x="69" y="577"/>
                      <a:pt x="55" y="575"/>
                      <a:pt x="42" y="586"/>
                    </a:cubicBezTo>
                    <a:cubicBezTo>
                      <a:pt x="29" y="597"/>
                      <a:pt x="0" y="628"/>
                      <a:pt x="9" y="628"/>
                    </a:cubicBezTo>
                    <a:cubicBezTo>
                      <a:pt x="18" y="628"/>
                      <a:pt x="68" y="602"/>
                      <a:pt x="96" y="586"/>
                    </a:cubicBezTo>
                    <a:cubicBezTo>
                      <a:pt x="124" y="570"/>
                      <a:pt x="158" y="547"/>
                      <a:pt x="177" y="532"/>
                    </a:cubicBezTo>
                    <a:cubicBezTo>
                      <a:pt x="196" y="517"/>
                      <a:pt x="202" y="508"/>
                      <a:pt x="207" y="499"/>
                    </a:cubicBezTo>
                    <a:cubicBezTo>
                      <a:pt x="212" y="490"/>
                      <a:pt x="198" y="491"/>
                      <a:pt x="210" y="478"/>
                    </a:cubicBezTo>
                    <a:cubicBezTo>
                      <a:pt x="222" y="465"/>
                      <a:pt x="269" y="427"/>
                      <a:pt x="282" y="421"/>
                    </a:cubicBezTo>
                    <a:cubicBezTo>
                      <a:pt x="295" y="415"/>
                      <a:pt x="294" y="429"/>
                      <a:pt x="285" y="442"/>
                    </a:cubicBezTo>
                    <a:cubicBezTo>
                      <a:pt x="276" y="455"/>
                      <a:pt x="232" y="493"/>
                      <a:pt x="231" y="499"/>
                    </a:cubicBezTo>
                    <a:cubicBezTo>
                      <a:pt x="230" y="505"/>
                      <a:pt x="266" y="483"/>
                      <a:pt x="279" y="481"/>
                    </a:cubicBezTo>
                    <a:cubicBezTo>
                      <a:pt x="292" y="479"/>
                      <a:pt x="304" y="488"/>
                      <a:pt x="309" y="484"/>
                    </a:cubicBezTo>
                    <a:cubicBezTo>
                      <a:pt x="314" y="480"/>
                      <a:pt x="307" y="456"/>
                      <a:pt x="312" y="454"/>
                    </a:cubicBezTo>
                    <a:cubicBezTo>
                      <a:pt x="317" y="452"/>
                      <a:pt x="340" y="463"/>
                      <a:pt x="342" y="469"/>
                    </a:cubicBezTo>
                    <a:cubicBezTo>
                      <a:pt x="344" y="475"/>
                      <a:pt x="321" y="485"/>
                      <a:pt x="327" y="490"/>
                    </a:cubicBezTo>
                    <a:cubicBezTo>
                      <a:pt x="333" y="495"/>
                      <a:pt x="364" y="510"/>
                      <a:pt x="378" y="502"/>
                    </a:cubicBezTo>
                    <a:cubicBezTo>
                      <a:pt x="392" y="494"/>
                      <a:pt x="403" y="463"/>
                      <a:pt x="411" y="439"/>
                    </a:cubicBezTo>
                    <a:cubicBezTo>
                      <a:pt x="419" y="415"/>
                      <a:pt x="421" y="381"/>
                      <a:pt x="429" y="355"/>
                    </a:cubicBezTo>
                    <a:cubicBezTo>
                      <a:pt x="437" y="329"/>
                      <a:pt x="446" y="309"/>
                      <a:pt x="462" y="280"/>
                    </a:cubicBezTo>
                    <a:cubicBezTo>
                      <a:pt x="478" y="251"/>
                      <a:pt x="511" y="206"/>
                      <a:pt x="525" y="181"/>
                    </a:cubicBezTo>
                    <a:cubicBezTo>
                      <a:pt x="539" y="156"/>
                      <a:pt x="549" y="148"/>
                      <a:pt x="546" y="139"/>
                    </a:cubicBezTo>
                    <a:close/>
                  </a:path>
                </a:pathLst>
              </a:custGeom>
              <a:grpFill/>
              <a:ln w="12700" cap="flat" cmpd="sng">
                <a:noFill/>
                <a:prstDash val="solid"/>
                <a:round/>
                <a:headEnd type="none" w="med" len="med"/>
                <a:tailEnd type="none" w="med" len="med"/>
              </a:ln>
              <a:effectLst/>
            </p:spPr>
            <p:txBody>
              <a:bodyPr wrap="none" anchor="ctr"/>
              <a:lstStyle/>
              <a:p>
                <a:pPr algn="ctr"/>
                <a:endParaRPr lang="en-GB" sz="2400" dirty="0">
                  <a:solidFill>
                    <a:srgbClr val="000000"/>
                  </a:solidFill>
                  <a:latin typeface="Arial"/>
                </a:endParaRPr>
              </a:p>
            </p:txBody>
          </p:sp>
          <p:sp>
            <p:nvSpPr>
              <p:cNvPr id="784" name="Freeform 391"/>
              <p:cNvSpPr>
                <a:spLocks/>
              </p:cNvSpPr>
              <p:nvPr/>
            </p:nvSpPr>
            <p:spPr bwMode="auto">
              <a:xfrm>
                <a:off x="620" y="1015"/>
                <a:ext cx="1084" cy="947"/>
              </a:xfrm>
              <a:custGeom>
                <a:avLst/>
                <a:gdLst/>
                <a:ahLst/>
                <a:cxnLst>
                  <a:cxn ang="0">
                    <a:pos x="244" y="92"/>
                  </a:cxn>
                  <a:cxn ang="0">
                    <a:pos x="262" y="74"/>
                  </a:cxn>
                  <a:cxn ang="0">
                    <a:pos x="295" y="59"/>
                  </a:cxn>
                  <a:cxn ang="0">
                    <a:pos x="355" y="53"/>
                  </a:cxn>
                  <a:cxn ang="0">
                    <a:pos x="388" y="71"/>
                  </a:cxn>
                  <a:cxn ang="0">
                    <a:pos x="460" y="155"/>
                  </a:cxn>
                  <a:cxn ang="0">
                    <a:pos x="466" y="173"/>
                  </a:cxn>
                  <a:cxn ang="0">
                    <a:pos x="463" y="203"/>
                  </a:cxn>
                  <a:cxn ang="0">
                    <a:pos x="547" y="242"/>
                  </a:cxn>
                  <a:cxn ang="0">
                    <a:pos x="580" y="197"/>
                  </a:cxn>
                  <a:cxn ang="0">
                    <a:pos x="670" y="236"/>
                  </a:cxn>
                  <a:cxn ang="0">
                    <a:pos x="751" y="347"/>
                  </a:cxn>
                  <a:cxn ang="0">
                    <a:pos x="706" y="368"/>
                  </a:cxn>
                  <a:cxn ang="0">
                    <a:pos x="649" y="359"/>
                  </a:cxn>
                  <a:cxn ang="0">
                    <a:pos x="679" y="407"/>
                  </a:cxn>
                  <a:cxn ang="0">
                    <a:pos x="604" y="530"/>
                  </a:cxn>
                  <a:cxn ang="0">
                    <a:pos x="631" y="596"/>
                  </a:cxn>
                  <a:cxn ang="0">
                    <a:pos x="712" y="647"/>
                  </a:cxn>
                  <a:cxn ang="0">
                    <a:pos x="730" y="719"/>
                  </a:cxn>
                  <a:cxn ang="0">
                    <a:pos x="787" y="728"/>
                  </a:cxn>
                  <a:cxn ang="0">
                    <a:pos x="829" y="638"/>
                  </a:cxn>
                  <a:cxn ang="0">
                    <a:pos x="859" y="524"/>
                  </a:cxn>
                  <a:cxn ang="0">
                    <a:pos x="859" y="455"/>
                  </a:cxn>
                  <a:cxn ang="0">
                    <a:pos x="916" y="515"/>
                  </a:cxn>
                  <a:cxn ang="0">
                    <a:pos x="940" y="542"/>
                  </a:cxn>
                  <a:cxn ang="0">
                    <a:pos x="955" y="602"/>
                  </a:cxn>
                  <a:cxn ang="0">
                    <a:pos x="1027" y="635"/>
                  </a:cxn>
                  <a:cxn ang="0">
                    <a:pos x="1081" y="734"/>
                  </a:cxn>
                  <a:cxn ang="0">
                    <a:pos x="1018" y="803"/>
                  </a:cxn>
                  <a:cxn ang="0">
                    <a:pos x="946" y="836"/>
                  </a:cxn>
                  <a:cxn ang="0">
                    <a:pos x="922" y="902"/>
                  </a:cxn>
                  <a:cxn ang="0">
                    <a:pos x="886" y="887"/>
                  </a:cxn>
                  <a:cxn ang="0">
                    <a:pos x="859" y="851"/>
                  </a:cxn>
                  <a:cxn ang="0">
                    <a:pos x="787" y="908"/>
                  </a:cxn>
                  <a:cxn ang="0">
                    <a:pos x="715" y="911"/>
                  </a:cxn>
                  <a:cxn ang="0">
                    <a:pos x="523" y="803"/>
                  </a:cxn>
                  <a:cxn ang="0">
                    <a:pos x="376" y="785"/>
                  </a:cxn>
                  <a:cxn ang="0">
                    <a:pos x="163" y="767"/>
                  </a:cxn>
                  <a:cxn ang="0">
                    <a:pos x="85" y="683"/>
                  </a:cxn>
                  <a:cxn ang="0">
                    <a:pos x="67" y="596"/>
                  </a:cxn>
                  <a:cxn ang="0">
                    <a:pos x="67" y="491"/>
                  </a:cxn>
                  <a:cxn ang="0">
                    <a:pos x="73" y="419"/>
                  </a:cxn>
                  <a:cxn ang="0">
                    <a:pos x="46" y="415"/>
                  </a:cxn>
                  <a:cxn ang="0">
                    <a:pos x="43" y="557"/>
                  </a:cxn>
                  <a:cxn ang="0">
                    <a:pos x="30" y="515"/>
                  </a:cxn>
                  <a:cxn ang="0">
                    <a:pos x="28" y="380"/>
                  </a:cxn>
                  <a:cxn ang="0">
                    <a:pos x="37" y="284"/>
                  </a:cxn>
                  <a:cxn ang="0">
                    <a:pos x="181" y="5"/>
                  </a:cxn>
                </a:cxnLst>
                <a:rect l="0" t="0" r="r" b="b"/>
                <a:pathLst>
                  <a:path w="1084" h="947">
                    <a:moveTo>
                      <a:pt x="181" y="5"/>
                    </a:moveTo>
                    <a:cubicBezTo>
                      <a:pt x="199" y="0"/>
                      <a:pt x="232" y="85"/>
                      <a:pt x="244" y="92"/>
                    </a:cubicBezTo>
                    <a:cubicBezTo>
                      <a:pt x="256" y="99"/>
                      <a:pt x="247" y="53"/>
                      <a:pt x="250" y="50"/>
                    </a:cubicBezTo>
                    <a:cubicBezTo>
                      <a:pt x="253" y="47"/>
                      <a:pt x="255" y="77"/>
                      <a:pt x="262" y="74"/>
                    </a:cubicBezTo>
                    <a:cubicBezTo>
                      <a:pt x="269" y="71"/>
                      <a:pt x="287" y="37"/>
                      <a:pt x="292" y="35"/>
                    </a:cubicBezTo>
                    <a:cubicBezTo>
                      <a:pt x="297" y="33"/>
                      <a:pt x="292" y="52"/>
                      <a:pt x="295" y="59"/>
                    </a:cubicBezTo>
                    <a:cubicBezTo>
                      <a:pt x="298" y="66"/>
                      <a:pt x="303" y="78"/>
                      <a:pt x="313" y="77"/>
                    </a:cubicBezTo>
                    <a:cubicBezTo>
                      <a:pt x="323" y="76"/>
                      <a:pt x="346" y="51"/>
                      <a:pt x="355" y="53"/>
                    </a:cubicBezTo>
                    <a:cubicBezTo>
                      <a:pt x="364" y="55"/>
                      <a:pt x="362" y="86"/>
                      <a:pt x="367" y="89"/>
                    </a:cubicBezTo>
                    <a:cubicBezTo>
                      <a:pt x="372" y="92"/>
                      <a:pt x="379" y="65"/>
                      <a:pt x="388" y="71"/>
                    </a:cubicBezTo>
                    <a:cubicBezTo>
                      <a:pt x="397" y="77"/>
                      <a:pt x="412" y="114"/>
                      <a:pt x="424" y="128"/>
                    </a:cubicBezTo>
                    <a:cubicBezTo>
                      <a:pt x="436" y="142"/>
                      <a:pt x="451" y="151"/>
                      <a:pt x="460" y="155"/>
                    </a:cubicBezTo>
                    <a:cubicBezTo>
                      <a:pt x="469" y="159"/>
                      <a:pt x="477" y="152"/>
                      <a:pt x="478" y="155"/>
                    </a:cubicBezTo>
                    <a:cubicBezTo>
                      <a:pt x="479" y="158"/>
                      <a:pt x="473" y="170"/>
                      <a:pt x="466" y="173"/>
                    </a:cubicBezTo>
                    <a:cubicBezTo>
                      <a:pt x="459" y="176"/>
                      <a:pt x="436" y="171"/>
                      <a:pt x="436" y="176"/>
                    </a:cubicBezTo>
                    <a:cubicBezTo>
                      <a:pt x="436" y="181"/>
                      <a:pt x="449" y="198"/>
                      <a:pt x="463" y="203"/>
                    </a:cubicBezTo>
                    <a:cubicBezTo>
                      <a:pt x="477" y="208"/>
                      <a:pt x="506" y="200"/>
                      <a:pt x="520" y="206"/>
                    </a:cubicBezTo>
                    <a:cubicBezTo>
                      <a:pt x="534" y="212"/>
                      <a:pt x="542" y="244"/>
                      <a:pt x="547" y="242"/>
                    </a:cubicBezTo>
                    <a:cubicBezTo>
                      <a:pt x="552" y="240"/>
                      <a:pt x="548" y="201"/>
                      <a:pt x="553" y="194"/>
                    </a:cubicBezTo>
                    <a:cubicBezTo>
                      <a:pt x="558" y="187"/>
                      <a:pt x="569" y="188"/>
                      <a:pt x="580" y="197"/>
                    </a:cubicBezTo>
                    <a:cubicBezTo>
                      <a:pt x="591" y="206"/>
                      <a:pt x="607" y="241"/>
                      <a:pt x="622" y="248"/>
                    </a:cubicBezTo>
                    <a:cubicBezTo>
                      <a:pt x="637" y="255"/>
                      <a:pt x="656" y="227"/>
                      <a:pt x="670" y="236"/>
                    </a:cubicBezTo>
                    <a:cubicBezTo>
                      <a:pt x="684" y="245"/>
                      <a:pt x="696" y="287"/>
                      <a:pt x="709" y="305"/>
                    </a:cubicBezTo>
                    <a:cubicBezTo>
                      <a:pt x="722" y="323"/>
                      <a:pt x="745" y="333"/>
                      <a:pt x="751" y="347"/>
                    </a:cubicBezTo>
                    <a:cubicBezTo>
                      <a:pt x="757" y="361"/>
                      <a:pt x="755" y="386"/>
                      <a:pt x="748" y="389"/>
                    </a:cubicBezTo>
                    <a:cubicBezTo>
                      <a:pt x="741" y="392"/>
                      <a:pt x="713" y="367"/>
                      <a:pt x="706" y="368"/>
                    </a:cubicBezTo>
                    <a:cubicBezTo>
                      <a:pt x="699" y="369"/>
                      <a:pt x="712" y="399"/>
                      <a:pt x="703" y="398"/>
                    </a:cubicBezTo>
                    <a:cubicBezTo>
                      <a:pt x="694" y="397"/>
                      <a:pt x="661" y="363"/>
                      <a:pt x="649" y="359"/>
                    </a:cubicBezTo>
                    <a:cubicBezTo>
                      <a:pt x="637" y="355"/>
                      <a:pt x="626" y="363"/>
                      <a:pt x="631" y="371"/>
                    </a:cubicBezTo>
                    <a:cubicBezTo>
                      <a:pt x="636" y="379"/>
                      <a:pt x="682" y="389"/>
                      <a:pt x="679" y="407"/>
                    </a:cubicBezTo>
                    <a:cubicBezTo>
                      <a:pt x="676" y="425"/>
                      <a:pt x="622" y="462"/>
                      <a:pt x="610" y="482"/>
                    </a:cubicBezTo>
                    <a:cubicBezTo>
                      <a:pt x="598" y="502"/>
                      <a:pt x="602" y="515"/>
                      <a:pt x="604" y="530"/>
                    </a:cubicBezTo>
                    <a:cubicBezTo>
                      <a:pt x="606" y="545"/>
                      <a:pt x="618" y="564"/>
                      <a:pt x="622" y="575"/>
                    </a:cubicBezTo>
                    <a:cubicBezTo>
                      <a:pt x="626" y="586"/>
                      <a:pt x="622" y="590"/>
                      <a:pt x="631" y="596"/>
                    </a:cubicBezTo>
                    <a:cubicBezTo>
                      <a:pt x="640" y="602"/>
                      <a:pt x="663" y="606"/>
                      <a:pt x="676" y="614"/>
                    </a:cubicBezTo>
                    <a:cubicBezTo>
                      <a:pt x="689" y="622"/>
                      <a:pt x="702" y="638"/>
                      <a:pt x="712" y="647"/>
                    </a:cubicBezTo>
                    <a:cubicBezTo>
                      <a:pt x="722" y="656"/>
                      <a:pt x="733" y="656"/>
                      <a:pt x="736" y="668"/>
                    </a:cubicBezTo>
                    <a:cubicBezTo>
                      <a:pt x="739" y="680"/>
                      <a:pt x="728" y="703"/>
                      <a:pt x="730" y="719"/>
                    </a:cubicBezTo>
                    <a:cubicBezTo>
                      <a:pt x="732" y="735"/>
                      <a:pt x="739" y="763"/>
                      <a:pt x="748" y="764"/>
                    </a:cubicBezTo>
                    <a:cubicBezTo>
                      <a:pt x="757" y="765"/>
                      <a:pt x="781" y="743"/>
                      <a:pt x="787" y="728"/>
                    </a:cubicBezTo>
                    <a:cubicBezTo>
                      <a:pt x="793" y="713"/>
                      <a:pt x="777" y="686"/>
                      <a:pt x="784" y="671"/>
                    </a:cubicBezTo>
                    <a:cubicBezTo>
                      <a:pt x="791" y="656"/>
                      <a:pt x="822" y="657"/>
                      <a:pt x="829" y="638"/>
                    </a:cubicBezTo>
                    <a:cubicBezTo>
                      <a:pt x="836" y="619"/>
                      <a:pt x="821" y="576"/>
                      <a:pt x="826" y="557"/>
                    </a:cubicBezTo>
                    <a:cubicBezTo>
                      <a:pt x="831" y="538"/>
                      <a:pt x="853" y="537"/>
                      <a:pt x="859" y="524"/>
                    </a:cubicBezTo>
                    <a:cubicBezTo>
                      <a:pt x="865" y="511"/>
                      <a:pt x="862" y="493"/>
                      <a:pt x="862" y="482"/>
                    </a:cubicBezTo>
                    <a:cubicBezTo>
                      <a:pt x="862" y="471"/>
                      <a:pt x="851" y="455"/>
                      <a:pt x="859" y="455"/>
                    </a:cubicBezTo>
                    <a:cubicBezTo>
                      <a:pt x="867" y="455"/>
                      <a:pt x="901" y="469"/>
                      <a:pt x="910" y="479"/>
                    </a:cubicBezTo>
                    <a:cubicBezTo>
                      <a:pt x="919" y="489"/>
                      <a:pt x="911" y="512"/>
                      <a:pt x="916" y="515"/>
                    </a:cubicBezTo>
                    <a:cubicBezTo>
                      <a:pt x="921" y="518"/>
                      <a:pt x="939" y="495"/>
                      <a:pt x="943" y="500"/>
                    </a:cubicBezTo>
                    <a:cubicBezTo>
                      <a:pt x="947" y="505"/>
                      <a:pt x="943" y="532"/>
                      <a:pt x="940" y="542"/>
                    </a:cubicBezTo>
                    <a:cubicBezTo>
                      <a:pt x="937" y="552"/>
                      <a:pt x="922" y="553"/>
                      <a:pt x="925" y="563"/>
                    </a:cubicBezTo>
                    <a:cubicBezTo>
                      <a:pt x="928" y="573"/>
                      <a:pt x="941" y="603"/>
                      <a:pt x="955" y="602"/>
                    </a:cubicBezTo>
                    <a:cubicBezTo>
                      <a:pt x="969" y="601"/>
                      <a:pt x="997" y="551"/>
                      <a:pt x="1009" y="557"/>
                    </a:cubicBezTo>
                    <a:cubicBezTo>
                      <a:pt x="1021" y="563"/>
                      <a:pt x="1026" y="618"/>
                      <a:pt x="1027" y="635"/>
                    </a:cubicBezTo>
                    <a:cubicBezTo>
                      <a:pt x="1028" y="652"/>
                      <a:pt x="1009" y="645"/>
                      <a:pt x="1018" y="662"/>
                    </a:cubicBezTo>
                    <a:cubicBezTo>
                      <a:pt x="1027" y="679"/>
                      <a:pt x="1078" y="715"/>
                      <a:pt x="1081" y="734"/>
                    </a:cubicBezTo>
                    <a:cubicBezTo>
                      <a:pt x="1084" y="753"/>
                      <a:pt x="1049" y="765"/>
                      <a:pt x="1039" y="776"/>
                    </a:cubicBezTo>
                    <a:cubicBezTo>
                      <a:pt x="1029" y="787"/>
                      <a:pt x="1028" y="796"/>
                      <a:pt x="1018" y="803"/>
                    </a:cubicBezTo>
                    <a:cubicBezTo>
                      <a:pt x="1008" y="810"/>
                      <a:pt x="988" y="812"/>
                      <a:pt x="976" y="818"/>
                    </a:cubicBezTo>
                    <a:cubicBezTo>
                      <a:pt x="964" y="824"/>
                      <a:pt x="954" y="827"/>
                      <a:pt x="946" y="836"/>
                    </a:cubicBezTo>
                    <a:cubicBezTo>
                      <a:pt x="938" y="845"/>
                      <a:pt x="929" y="864"/>
                      <a:pt x="925" y="875"/>
                    </a:cubicBezTo>
                    <a:cubicBezTo>
                      <a:pt x="921" y="886"/>
                      <a:pt x="925" y="895"/>
                      <a:pt x="922" y="902"/>
                    </a:cubicBezTo>
                    <a:cubicBezTo>
                      <a:pt x="919" y="909"/>
                      <a:pt x="910" y="919"/>
                      <a:pt x="904" y="917"/>
                    </a:cubicBezTo>
                    <a:cubicBezTo>
                      <a:pt x="898" y="915"/>
                      <a:pt x="887" y="898"/>
                      <a:pt x="886" y="887"/>
                    </a:cubicBezTo>
                    <a:cubicBezTo>
                      <a:pt x="885" y="876"/>
                      <a:pt x="902" y="854"/>
                      <a:pt x="898" y="848"/>
                    </a:cubicBezTo>
                    <a:cubicBezTo>
                      <a:pt x="894" y="842"/>
                      <a:pt x="870" y="842"/>
                      <a:pt x="859" y="851"/>
                    </a:cubicBezTo>
                    <a:cubicBezTo>
                      <a:pt x="848" y="860"/>
                      <a:pt x="847" y="890"/>
                      <a:pt x="835" y="899"/>
                    </a:cubicBezTo>
                    <a:cubicBezTo>
                      <a:pt x="823" y="908"/>
                      <a:pt x="803" y="900"/>
                      <a:pt x="787" y="908"/>
                    </a:cubicBezTo>
                    <a:cubicBezTo>
                      <a:pt x="771" y="916"/>
                      <a:pt x="751" y="947"/>
                      <a:pt x="739" y="947"/>
                    </a:cubicBezTo>
                    <a:cubicBezTo>
                      <a:pt x="727" y="947"/>
                      <a:pt x="731" y="925"/>
                      <a:pt x="715" y="911"/>
                    </a:cubicBezTo>
                    <a:cubicBezTo>
                      <a:pt x="699" y="897"/>
                      <a:pt x="675" y="881"/>
                      <a:pt x="643" y="863"/>
                    </a:cubicBezTo>
                    <a:cubicBezTo>
                      <a:pt x="611" y="845"/>
                      <a:pt x="549" y="816"/>
                      <a:pt x="523" y="803"/>
                    </a:cubicBezTo>
                    <a:cubicBezTo>
                      <a:pt x="497" y="790"/>
                      <a:pt x="508" y="788"/>
                      <a:pt x="484" y="785"/>
                    </a:cubicBezTo>
                    <a:cubicBezTo>
                      <a:pt x="460" y="782"/>
                      <a:pt x="412" y="788"/>
                      <a:pt x="376" y="785"/>
                    </a:cubicBezTo>
                    <a:cubicBezTo>
                      <a:pt x="340" y="782"/>
                      <a:pt x="300" y="770"/>
                      <a:pt x="265" y="767"/>
                    </a:cubicBezTo>
                    <a:cubicBezTo>
                      <a:pt x="230" y="764"/>
                      <a:pt x="189" y="770"/>
                      <a:pt x="163" y="767"/>
                    </a:cubicBezTo>
                    <a:cubicBezTo>
                      <a:pt x="137" y="764"/>
                      <a:pt x="122" y="763"/>
                      <a:pt x="109" y="749"/>
                    </a:cubicBezTo>
                    <a:cubicBezTo>
                      <a:pt x="96" y="735"/>
                      <a:pt x="86" y="703"/>
                      <a:pt x="85" y="683"/>
                    </a:cubicBezTo>
                    <a:cubicBezTo>
                      <a:pt x="84" y="663"/>
                      <a:pt x="103" y="643"/>
                      <a:pt x="100" y="629"/>
                    </a:cubicBezTo>
                    <a:cubicBezTo>
                      <a:pt x="97" y="615"/>
                      <a:pt x="68" y="612"/>
                      <a:pt x="67" y="596"/>
                    </a:cubicBezTo>
                    <a:cubicBezTo>
                      <a:pt x="66" y="580"/>
                      <a:pt x="94" y="550"/>
                      <a:pt x="94" y="533"/>
                    </a:cubicBezTo>
                    <a:cubicBezTo>
                      <a:pt x="94" y="516"/>
                      <a:pt x="67" y="504"/>
                      <a:pt x="67" y="491"/>
                    </a:cubicBezTo>
                    <a:cubicBezTo>
                      <a:pt x="67" y="478"/>
                      <a:pt x="96" y="464"/>
                      <a:pt x="97" y="452"/>
                    </a:cubicBezTo>
                    <a:cubicBezTo>
                      <a:pt x="98" y="440"/>
                      <a:pt x="78" y="437"/>
                      <a:pt x="73" y="419"/>
                    </a:cubicBezTo>
                    <a:cubicBezTo>
                      <a:pt x="68" y="401"/>
                      <a:pt x="71" y="342"/>
                      <a:pt x="67" y="341"/>
                    </a:cubicBezTo>
                    <a:cubicBezTo>
                      <a:pt x="63" y="340"/>
                      <a:pt x="49" y="388"/>
                      <a:pt x="46" y="415"/>
                    </a:cubicBezTo>
                    <a:cubicBezTo>
                      <a:pt x="43" y="442"/>
                      <a:pt x="48" y="479"/>
                      <a:pt x="48" y="503"/>
                    </a:cubicBezTo>
                    <a:cubicBezTo>
                      <a:pt x="48" y="527"/>
                      <a:pt x="47" y="539"/>
                      <a:pt x="43" y="557"/>
                    </a:cubicBezTo>
                    <a:cubicBezTo>
                      <a:pt x="39" y="575"/>
                      <a:pt x="26" y="617"/>
                      <a:pt x="24" y="610"/>
                    </a:cubicBezTo>
                    <a:cubicBezTo>
                      <a:pt x="22" y="603"/>
                      <a:pt x="30" y="542"/>
                      <a:pt x="30" y="515"/>
                    </a:cubicBezTo>
                    <a:cubicBezTo>
                      <a:pt x="30" y="488"/>
                      <a:pt x="25" y="470"/>
                      <a:pt x="25" y="448"/>
                    </a:cubicBezTo>
                    <a:cubicBezTo>
                      <a:pt x="25" y="426"/>
                      <a:pt x="32" y="394"/>
                      <a:pt x="28" y="380"/>
                    </a:cubicBezTo>
                    <a:cubicBezTo>
                      <a:pt x="24" y="366"/>
                      <a:pt x="0" y="378"/>
                      <a:pt x="1" y="362"/>
                    </a:cubicBezTo>
                    <a:cubicBezTo>
                      <a:pt x="2" y="346"/>
                      <a:pt x="23" y="319"/>
                      <a:pt x="37" y="284"/>
                    </a:cubicBezTo>
                    <a:cubicBezTo>
                      <a:pt x="51" y="249"/>
                      <a:pt x="61" y="195"/>
                      <a:pt x="85" y="149"/>
                    </a:cubicBezTo>
                    <a:cubicBezTo>
                      <a:pt x="109" y="103"/>
                      <a:pt x="161" y="35"/>
                      <a:pt x="181" y="5"/>
                    </a:cubicBezTo>
                    <a:close/>
                  </a:path>
                </a:pathLst>
              </a:custGeom>
              <a:grpFill/>
              <a:ln w="12700" cap="flat" cmpd="sng">
                <a:noFill/>
                <a:prstDash val="solid"/>
                <a:round/>
                <a:headEnd type="none" w="med" len="med"/>
                <a:tailEnd type="none" w="med" len="med"/>
              </a:ln>
              <a:effectLst/>
            </p:spPr>
            <p:txBody>
              <a:bodyPr wrap="none" anchor="ctr"/>
              <a:lstStyle/>
              <a:p>
                <a:pPr algn="ctr"/>
                <a:endParaRPr lang="en-GB" sz="2400" dirty="0">
                  <a:solidFill>
                    <a:srgbClr val="000000"/>
                  </a:solidFill>
                  <a:latin typeface="Arial"/>
                </a:endParaRPr>
              </a:p>
            </p:txBody>
          </p:sp>
        </p:grpSp>
        <p:sp>
          <p:nvSpPr>
            <p:cNvPr id="387" name="Freeform 392"/>
            <p:cNvSpPr>
              <a:spLocks/>
            </p:cNvSpPr>
            <p:nvPr/>
          </p:nvSpPr>
          <p:spPr bwMode="ltGray">
            <a:xfrm>
              <a:off x="732116" y="2451002"/>
              <a:ext cx="26052" cy="28175"/>
            </a:xfrm>
            <a:custGeom>
              <a:avLst/>
              <a:gdLst/>
              <a:ahLst/>
              <a:cxnLst>
                <a:cxn ang="0">
                  <a:pos x="0" y="4"/>
                </a:cxn>
                <a:cxn ang="0">
                  <a:pos x="16" y="0"/>
                </a:cxn>
                <a:cxn ang="0">
                  <a:pos x="18" y="8"/>
                </a:cxn>
                <a:cxn ang="0">
                  <a:pos x="8" y="16"/>
                </a:cxn>
                <a:cxn ang="0">
                  <a:pos x="0" y="12"/>
                </a:cxn>
                <a:cxn ang="0">
                  <a:pos x="0" y="4"/>
                </a:cxn>
              </a:cxnLst>
              <a:rect l="0" t="0" r="r" b="b"/>
              <a:pathLst>
                <a:path w="19" h="17">
                  <a:moveTo>
                    <a:pt x="0" y="4"/>
                  </a:moveTo>
                  <a:lnTo>
                    <a:pt x="16" y="0"/>
                  </a:lnTo>
                  <a:lnTo>
                    <a:pt x="18" y="8"/>
                  </a:lnTo>
                  <a:lnTo>
                    <a:pt x="8" y="16"/>
                  </a:lnTo>
                  <a:lnTo>
                    <a:pt x="0" y="12"/>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8" name="Freeform 393"/>
            <p:cNvSpPr>
              <a:spLocks/>
            </p:cNvSpPr>
            <p:nvPr/>
          </p:nvSpPr>
          <p:spPr bwMode="ltGray">
            <a:xfrm>
              <a:off x="2567353" y="4442586"/>
              <a:ext cx="28947" cy="47454"/>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89" name="Freeform 394"/>
            <p:cNvSpPr>
              <a:spLocks/>
            </p:cNvSpPr>
            <p:nvPr/>
          </p:nvSpPr>
          <p:spPr bwMode="ltGray">
            <a:xfrm>
              <a:off x="1264740" y="2729794"/>
              <a:ext cx="21709" cy="100840"/>
            </a:xfrm>
            <a:custGeom>
              <a:avLst/>
              <a:gdLst/>
              <a:ahLst/>
              <a:cxnLst>
                <a:cxn ang="0">
                  <a:pos x="0" y="0"/>
                </a:cxn>
                <a:cxn ang="0">
                  <a:pos x="10" y="0"/>
                </a:cxn>
                <a:cxn ang="0">
                  <a:pos x="16" y="18"/>
                </a:cxn>
                <a:cxn ang="0">
                  <a:pos x="14" y="32"/>
                </a:cxn>
                <a:cxn ang="0">
                  <a:pos x="12" y="48"/>
                </a:cxn>
                <a:cxn ang="0">
                  <a:pos x="4" y="58"/>
                </a:cxn>
                <a:cxn ang="0">
                  <a:pos x="0" y="52"/>
                </a:cxn>
                <a:cxn ang="0">
                  <a:pos x="2" y="44"/>
                </a:cxn>
                <a:cxn ang="0">
                  <a:pos x="2" y="28"/>
                </a:cxn>
                <a:cxn ang="0">
                  <a:pos x="0" y="14"/>
                </a:cxn>
                <a:cxn ang="0">
                  <a:pos x="0" y="0"/>
                </a:cxn>
              </a:cxnLst>
              <a:rect l="0" t="0" r="r" b="b"/>
              <a:pathLst>
                <a:path w="17" h="59">
                  <a:moveTo>
                    <a:pt x="0" y="0"/>
                  </a:moveTo>
                  <a:lnTo>
                    <a:pt x="10" y="0"/>
                  </a:lnTo>
                  <a:lnTo>
                    <a:pt x="16" y="18"/>
                  </a:lnTo>
                  <a:lnTo>
                    <a:pt x="14" y="32"/>
                  </a:lnTo>
                  <a:lnTo>
                    <a:pt x="12" y="48"/>
                  </a:lnTo>
                  <a:lnTo>
                    <a:pt x="4" y="58"/>
                  </a:lnTo>
                  <a:lnTo>
                    <a:pt x="0" y="52"/>
                  </a:lnTo>
                  <a:lnTo>
                    <a:pt x="2" y="44"/>
                  </a:lnTo>
                  <a:lnTo>
                    <a:pt x="2" y="28"/>
                  </a:lnTo>
                  <a:lnTo>
                    <a:pt x="0" y="1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0" name="Freeform 395"/>
            <p:cNvSpPr>
              <a:spLocks/>
            </p:cNvSpPr>
            <p:nvPr/>
          </p:nvSpPr>
          <p:spPr bwMode="ltGray">
            <a:xfrm>
              <a:off x="1267634" y="2836566"/>
              <a:ext cx="31842" cy="68215"/>
            </a:xfrm>
            <a:custGeom>
              <a:avLst/>
              <a:gdLst/>
              <a:ahLst/>
              <a:cxnLst>
                <a:cxn ang="0">
                  <a:pos x="8" y="0"/>
                </a:cxn>
                <a:cxn ang="0">
                  <a:pos x="14" y="8"/>
                </a:cxn>
                <a:cxn ang="0">
                  <a:pos x="18" y="16"/>
                </a:cxn>
                <a:cxn ang="0">
                  <a:pos x="20" y="28"/>
                </a:cxn>
                <a:cxn ang="0">
                  <a:pos x="16" y="36"/>
                </a:cxn>
                <a:cxn ang="0">
                  <a:pos x="2" y="40"/>
                </a:cxn>
                <a:cxn ang="0">
                  <a:pos x="4" y="36"/>
                </a:cxn>
                <a:cxn ang="0">
                  <a:pos x="6" y="28"/>
                </a:cxn>
                <a:cxn ang="0">
                  <a:pos x="2" y="14"/>
                </a:cxn>
                <a:cxn ang="0">
                  <a:pos x="0" y="10"/>
                </a:cxn>
                <a:cxn ang="0">
                  <a:pos x="2" y="2"/>
                </a:cxn>
                <a:cxn ang="0">
                  <a:pos x="8" y="0"/>
                </a:cxn>
              </a:cxnLst>
              <a:rect l="0" t="0" r="r" b="b"/>
              <a:pathLst>
                <a:path w="21" h="41">
                  <a:moveTo>
                    <a:pt x="8" y="0"/>
                  </a:moveTo>
                  <a:lnTo>
                    <a:pt x="14" y="8"/>
                  </a:lnTo>
                  <a:lnTo>
                    <a:pt x="18" y="16"/>
                  </a:lnTo>
                  <a:lnTo>
                    <a:pt x="20" y="28"/>
                  </a:lnTo>
                  <a:lnTo>
                    <a:pt x="16" y="36"/>
                  </a:lnTo>
                  <a:lnTo>
                    <a:pt x="2" y="40"/>
                  </a:lnTo>
                  <a:lnTo>
                    <a:pt x="4" y="36"/>
                  </a:lnTo>
                  <a:lnTo>
                    <a:pt x="6" y="28"/>
                  </a:lnTo>
                  <a:lnTo>
                    <a:pt x="2" y="14"/>
                  </a:lnTo>
                  <a:lnTo>
                    <a:pt x="0" y="10"/>
                  </a:lnTo>
                  <a:lnTo>
                    <a:pt x="2" y="2"/>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1" name="Freeform 396"/>
            <p:cNvSpPr>
              <a:spLocks/>
            </p:cNvSpPr>
            <p:nvPr/>
          </p:nvSpPr>
          <p:spPr bwMode="ltGray">
            <a:xfrm>
              <a:off x="2384987" y="5321969"/>
              <a:ext cx="248944" cy="1386547"/>
            </a:xfrm>
            <a:custGeom>
              <a:avLst/>
              <a:gdLst/>
              <a:ahLst/>
              <a:cxnLst>
                <a:cxn ang="0">
                  <a:pos x="18" y="20"/>
                </a:cxn>
                <a:cxn ang="0">
                  <a:pos x="18" y="60"/>
                </a:cxn>
                <a:cxn ang="0">
                  <a:pos x="20" y="114"/>
                </a:cxn>
                <a:cxn ang="0">
                  <a:pos x="20" y="158"/>
                </a:cxn>
                <a:cxn ang="0">
                  <a:pos x="18" y="188"/>
                </a:cxn>
                <a:cxn ang="0">
                  <a:pos x="14" y="222"/>
                </a:cxn>
                <a:cxn ang="0">
                  <a:pos x="14" y="250"/>
                </a:cxn>
                <a:cxn ang="0">
                  <a:pos x="20" y="286"/>
                </a:cxn>
                <a:cxn ang="0">
                  <a:pos x="28" y="322"/>
                </a:cxn>
                <a:cxn ang="0">
                  <a:pos x="18" y="346"/>
                </a:cxn>
                <a:cxn ang="0">
                  <a:pos x="12" y="370"/>
                </a:cxn>
                <a:cxn ang="0">
                  <a:pos x="8" y="398"/>
                </a:cxn>
                <a:cxn ang="0">
                  <a:pos x="2" y="404"/>
                </a:cxn>
                <a:cxn ang="0">
                  <a:pos x="6" y="418"/>
                </a:cxn>
                <a:cxn ang="0">
                  <a:pos x="16" y="440"/>
                </a:cxn>
                <a:cxn ang="0">
                  <a:pos x="12" y="480"/>
                </a:cxn>
                <a:cxn ang="0">
                  <a:pos x="34" y="496"/>
                </a:cxn>
                <a:cxn ang="0">
                  <a:pos x="36" y="502"/>
                </a:cxn>
                <a:cxn ang="0">
                  <a:pos x="36" y="534"/>
                </a:cxn>
                <a:cxn ang="0">
                  <a:pos x="34" y="560"/>
                </a:cxn>
                <a:cxn ang="0">
                  <a:pos x="36" y="586"/>
                </a:cxn>
                <a:cxn ang="0">
                  <a:pos x="18" y="586"/>
                </a:cxn>
                <a:cxn ang="0">
                  <a:pos x="6" y="608"/>
                </a:cxn>
                <a:cxn ang="0">
                  <a:pos x="12" y="608"/>
                </a:cxn>
                <a:cxn ang="0">
                  <a:pos x="30" y="610"/>
                </a:cxn>
                <a:cxn ang="0">
                  <a:pos x="34" y="632"/>
                </a:cxn>
                <a:cxn ang="0">
                  <a:pos x="16" y="644"/>
                </a:cxn>
                <a:cxn ang="0">
                  <a:pos x="30" y="684"/>
                </a:cxn>
                <a:cxn ang="0">
                  <a:pos x="48" y="716"/>
                </a:cxn>
                <a:cxn ang="0">
                  <a:pos x="56" y="730"/>
                </a:cxn>
                <a:cxn ang="0">
                  <a:pos x="74" y="762"/>
                </a:cxn>
                <a:cxn ang="0">
                  <a:pos x="102" y="774"/>
                </a:cxn>
                <a:cxn ang="0">
                  <a:pos x="122" y="772"/>
                </a:cxn>
                <a:cxn ang="0">
                  <a:pos x="138" y="744"/>
                </a:cxn>
                <a:cxn ang="0">
                  <a:pos x="132" y="758"/>
                </a:cxn>
                <a:cxn ang="0">
                  <a:pos x="146" y="768"/>
                </a:cxn>
                <a:cxn ang="0">
                  <a:pos x="142" y="784"/>
                </a:cxn>
                <a:cxn ang="0">
                  <a:pos x="148" y="796"/>
                </a:cxn>
                <a:cxn ang="0">
                  <a:pos x="134" y="804"/>
                </a:cxn>
                <a:cxn ang="0">
                  <a:pos x="142" y="818"/>
                </a:cxn>
                <a:cxn ang="0">
                  <a:pos x="162" y="808"/>
                </a:cxn>
                <a:cxn ang="0">
                  <a:pos x="154" y="740"/>
                </a:cxn>
                <a:cxn ang="0">
                  <a:pos x="84" y="576"/>
                </a:cxn>
                <a:cxn ang="0">
                  <a:pos x="94" y="152"/>
                </a:cxn>
              </a:cxnLst>
              <a:rect l="0" t="0" r="r" b="b"/>
              <a:pathLst>
                <a:path w="173" h="819">
                  <a:moveTo>
                    <a:pt x="70" y="20"/>
                  </a:moveTo>
                  <a:lnTo>
                    <a:pt x="34" y="0"/>
                  </a:lnTo>
                  <a:lnTo>
                    <a:pt x="18" y="20"/>
                  </a:lnTo>
                  <a:lnTo>
                    <a:pt x="18" y="46"/>
                  </a:lnTo>
                  <a:lnTo>
                    <a:pt x="22" y="56"/>
                  </a:lnTo>
                  <a:lnTo>
                    <a:pt x="18" y="60"/>
                  </a:lnTo>
                  <a:lnTo>
                    <a:pt x="22" y="80"/>
                  </a:lnTo>
                  <a:lnTo>
                    <a:pt x="24" y="114"/>
                  </a:lnTo>
                  <a:lnTo>
                    <a:pt x="20" y="114"/>
                  </a:lnTo>
                  <a:lnTo>
                    <a:pt x="20" y="142"/>
                  </a:lnTo>
                  <a:lnTo>
                    <a:pt x="24" y="152"/>
                  </a:lnTo>
                  <a:lnTo>
                    <a:pt x="20" y="158"/>
                  </a:lnTo>
                  <a:lnTo>
                    <a:pt x="24" y="170"/>
                  </a:lnTo>
                  <a:lnTo>
                    <a:pt x="22" y="184"/>
                  </a:lnTo>
                  <a:lnTo>
                    <a:pt x="18" y="188"/>
                  </a:lnTo>
                  <a:lnTo>
                    <a:pt x="20" y="194"/>
                  </a:lnTo>
                  <a:lnTo>
                    <a:pt x="16" y="216"/>
                  </a:lnTo>
                  <a:lnTo>
                    <a:pt x="14" y="222"/>
                  </a:lnTo>
                  <a:lnTo>
                    <a:pt x="18" y="232"/>
                  </a:lnTo>
                  <a:lnTo>
                    <a:pt x="18" y="248"/>
                  </a:lnTo>
                  <a:lnTo>
                    <a:pt x="14" y="250"/>
                  </a:lnTo>
                  <a:lnTo>
                    <a:pt x="16" y="264"/>
                  </a:lnTo>
                  <a:lnTo>
                    <a:pt x="20" y="276"/>
                  </a:lnTo>
                  <a:lnTo>
                    <a:pt x="20" y="286"/>
                  </a:lnTo>
                  <a:lnTo>
                    <a:pt x="26" y="304"/>
                  </a:lnTo>
                  <a:lnTo>
                    <a:pt x="24" y="312"/>
                  </a:lnTo>
                  <a:lnTo>
                    <a:pt x="28" y="322"/>
                  </a:lnTo>
                  <a:lnTo>
                    <a:pt x="20" y="332"/>
                  </a:lnTo>
                  <a:lnTo>
                    <a:pt x="22" y="334"/>
                  </a:lnTo>
                  <a:lnTo>
                    <a:pt x="18" y="346"/>
                  </a:lnTo>
                  <a:lnTo>
                    <a:pt x="16" y="352"/>
                  </a:lnTo>
                  <a:lnTo>
                    <a:pt x="14" y="362"/>
                  </a:lnTo>
                  <a:lnTo>
                    <a:pt x="12" y="370"/>
                  </a:lnTo>
                  <a:lnTo>
                    <a:pt x="10" y="376"/>
                  </a:lnTo>
                  <a:lnTo>
                    <a:pt x="6" y="382"/>
                  </a:lnTo>
                  <a:lnTo>
                    <a:pt x="8" y="398"/>
                  </a:lnTo>
                  <a:lnTo>
                    <a:pt x="4" y="394"/>
                  </a:lnTo>
                  <a:lnTo>
                    <a:pt x="2" y="396"/>
                  </a:lnTo>
                  <a:lnTo>
                    <a:pt x="2" y="404"/>
                  </a:lnTo>
                  <a:lnTo>
                    <a:pt x="0" y="408"/>
                  </a:lnTo>
                  <a:lnTo>
                    <a:pt x="8" y="412"/>
                  </a:lnTo>
                  <a:lnTo>
                    <a:pt x="6" y="418"/>
                  </a:lnTo>
                  <a:lnTo>
                    <a:pt x="8" y="422"/>
                  </a:lnTo>
                  <a:lnTo>
                    <a:pt x="10" y="428"/>
                  </a:lnTo>
                  <a:lnTo>
                    <a:pt x="16" y="440"/>
                  </a:lnTo>
                  <a:lnTo>
                    <a:pt x="14" y="452"/>
                  </a:lnTo>
                  <a:lnTo>
                    <a:pt x="12" y="462"/>
                  </a:lnTo>
                  <a:lnTo>
                    <a:pt x="12" y="480"/>
                  </a:lnTo>
                  <a:lnTo>
                    <a:pt x="20" y="490"/>
                  </a:lnTo>
                  <a:lnTo>
                    <a:pt x="20" y="494"/>
                  </a:lnTo>
                  <a:lnTo>
                    <a:pt x="34" y="496"/>
                  </a:lnTo>
                  <a:lnTo>
                    <a:pt x="34" y="490"/>
                  </a:lnTo>
                  <a:lnTo>
                    <a:pt x="36" y="490"/>
                  </a:lnTo>
                  <a:lnTo>
                    <a:pt x="36" y="502"/>
                  </a:lnTo>
                  <a:lnTo>
                    <a:pt x="36" y="516"/>
                  </a:lnTo>
                  <a:lnTo>
                    <a:pt x="38" y="522"/>
                  </a:lnTo>
                  <a:lnTo>
                    <a:pt x="36" y="534"/>
                  </a:lnTo>
                  <a:lnTo>
                    <a:pt x="38" y="542"/>
                  </a:lnTo>
                  <a:lnTo>
                    <a:pt x="36" y="550"/>
                  </a:lnTo>
                  <a:lnTo>
                    <a:pt x="34" y="560"/>
                  </a:lnTo>
                  <a:lnTo>
                    <a:pt x="36" y="570"/>
                  </a:lnTo>
                  <a:lnTo>
                    <a:pt x="40" y="580"/>
                  </a:lnTo>
                  <a:lnTo>
                    <a:pt x="36" y="586"/>
                  </a:lnTo>
                  <a:lnTo>
                    <a:pt x="36" y="598"/>
                  </a:lnTo>
                  <a:lnTo>
                    <a:pt x="24" y="586"/>
                  </a:lnTo>
                  <a:lnTo>
                    <a:pt x="18" y="586"/>
                  </a:lnTo>
                  <a:lnTo>
                    <a:pt x="14" y="588"/>
                  </a:lnTo>
                  <a:lnTo>
                    <a:pt x="16" y="596"/>
                  </a:lnTo>
                  <a:lnTo>
                    <a:pt x="6" y="608"/>
                  </a:lnTo>
                  <a:lnTo>
                    <a:pt x="8" y="612"/>
                  </a:lnTo>
                  <a:lnTo>
                    <a:pt x="12" y="614"/>
                  </a:lnTo>
                  <a:lnTo>
                    <a:pt x="12" y="608"/>
                  </a:lnTo>
                  <a:lnTo>
                    <a:pt x="20" y="604"/>
                  </a:lnTo>
                  <a:lnTo>
                    <a:pt x="22" y="610"/>
                  </a:lnTo>
                  <a:lnTo>
                    <a:pt x="30" y="610"/>
                  </a:lnTo>
                  <a:lnTo>
                    <a:pt x="36" y="614"/>
                  </a:lnTo>
                  <a:lnTo>
                    <a:pt x="30" y="624"/>
                  </a:lnTo>
                  <a:lnTo>
                    <a:pt x="34" y="632"/>
                  </a:lnTo>
                  <a:lnTo>
                    <a:pt x="34" y="642"/>
                  </a:lnTo>
                  <a:lnTo>
                    <a:pt x="24" y="638"/>
                  </a:lnTo>
                  <a:lnTo>
                    <a:pt x="16" y="644"/>
                  </a:lnTo>
                  <a:lnTo>
                    <a:pt x="20" y="658"/>
                  </a:lnTo>
                  <a:lnTo>
                    <a:pt x="24" y="668"/>
                  </a:lnTo>
                  <a:lnTo>
                    <a:pt x="30" y="684"/>
                  </a:lnTo>
                  <a:lnTo>
                    <a:pt x="40" y="688"/>
                  </a:lnTo>
                  <a:lnTo>
                    <a:pt x="42" y="700"/>
                  </a:lnTo>
                  <a:lnTo>
                    <a:pt x="48" y="716"/>
                  </a:lnTo>
                  <a:lnTo>
                    <a:pt x="58" y="716"/>
                  </a:lnTo>
                  <a:lnTo>
                    <a:pt x="62" y="724"/>
                  </a:lnTo>
                  <a:lnTo>
                    <a:pt x="56" y="730"/>
                  </a:lnTo>
                  <a:lnTo>
                    <a:pt x="64" y="736"/>
                  </a:lnTo>
                  <a:lnTo>
                    <a:pt x="72" y="744"/>
                  </a:lnTo>
                  <a:lnTo>
                    <a:pt x="74" y="762"/>
                  </a:lnTo>
                  <a:lnTo>
                    <a:pt x="86" y="764"/>
                  </a:lnTo>
                  <a:lnTo>
                    <a:pt x="92" y="772"/>
                  </a:lnTo>
                  <a:lnTo>
                    <a:pt x="102" y="774"/>
                  </a:lnTo>
                  <a:lnTo>
                    <a:pt x="112" y="782"/>
                  </a:lnTo>
                  <a:lnTo>
                    <a:pt x="122" y="782"/>
                  </a:lnTo>
                  <a:lnTo>
                    <a:pt x="122" y="772"/>
                  </a:lnTo>
                  <a:lnTo>
                    <a:pt x="124" y="760"/>
                  </a:lnTo>
                  <a:lnTo>
                    <a:pt x="130" y="750"/>
                  </a:lnTo>
                  <a:lnTo>
                    <a:pt x="138" y="744"/>
                  </a:lnTo>
                  <a:lnTo>
                    <a:pt x="138" y="752"/>
                  </a:lnTo>
                  <a:lnTo>
                    <a:pt x="134" y="756"/>
                  </a:lnTo>
                  <a:lnTo>
                    <a:pt x="132" y="758"/>
                  </a:lnTo>
                  <a:lnTo>
                    <a:pt x="132" y="768"/>
                  </a:lnTo>
                  <a:lnTo>
                    <a:pt x="138" y="774"/>
                  </a:lnTo>
                  <a:lnTo>
                    <a:pt x="146" y="768"/>
                  </a:lnTo>
                  <a:lnTo>
                    <a:pt x="150" y="770"/>
                  </a:lnTo>
                  <a:lnTo>
                    <a:pt x="142" y="778"/>
                  </a:lnTo>
                  <a:lnTo>
                    <a:pt x="142" y="784"/>
                  </a:lnTo>
                  <a:lnTo>
                    <a:pt x="150" y="792"/>
                  </a:lnTo>
                  <a:lnTo>
                    <a:pt x="166" y="796"/>
                  </a:lnTo>
                  <a:lnTo>
                    <a:pt x="148" y="796"/>
                  </a:lnTo>
                  <a:lnTo>
                    <a:pt x="134" y="798"/>
                  </a:lnTo>
                  <a:lnTo>
                    <a:pt x="120" y="802"/>
                  </a:lnTo>
                  <a:lnTo>
                    <a:pt x="134" y="804"/>
                  </a:lnTo>
                  <a:lnTo>
                    <a:pt x="132" y="810"/>
                  </a:lnTo>
                  <a:lnTo>
                    <a:pt x="130" y="810"/>
                  </a:lnTo>
                  <a:lnTo>
                    <a:pt x="142" y="818"/>
                  </a:lnTo>
                  <a:lnTo>
                    <a:pt x="144" y="814"/>
                  </a:lnTo>
                  <a:lnTo>
                    <a:pt x="144" y="810"/>
                  </a:lnTo>
                  <a:lnTo>
                    <a:pt x="162" y="808"/>
                  </a:lnTo>
                  <a:lnTo>
                    <a:pt x="172" y="804"/>
                  </a:lnTo>
                  <a:lnTo>
                    <a:pt x="162" y="766"/>
                  </a:lnTo>
                  <a:lnTo>
                    <a:pt x="154" y="740"/>
                  </a:lnTo>
                  <a:lnTo>
                    <a:pt x="144" y="728"/>
                  </a:lnTo>
                  <a:lnTo>
                    <a:pt x="94" y="714"/>
                  </a:lnTo>
                  <a:lnTo>
                    <a:pt x="84" y="576"/>
                  </a:lnTo>
                  <a:lnTo>
                    <a:pt x="68" y="492"/>
                  </a:lnTo>
                  <a:lnTo>
                    <a:pt x="68" y="332"/>
                  </a:lnTo>
                  <a:lnTo>
                    <a:pt x="94" y="152"/>
                  </a:lnTo>
                  <a:lnTo>
                    <a:pt x="104" y="74"/>
                  </a:lnTo>
                  <a:lnTo>
                    <a:pt x="70"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2" name="Freeform 397"/>
            <p:cNvSpPr>
              <a:spLocks/>
            </p:cNvSpPr>
            <p:nvPr/>
          </p:nvSpPr>
          <p:spPr bwMode="ltGray">
            <a:xfrm>
              <a:off x="2444328" y="5445053"/>
              <a:ext cx="434204" cy="1247151"/>
            </a:xfrm>
            <a:custGeom>
              <a:avLst/>
              <a:gdLst/>
              <a:ahLst/>
              <a:cxnLst>
                <a:cxn ang="0">
                  <a:pos x="36" y="56"/>
                </a:cxn>
                <a:cxn ang="0">
                  <a:pos x="20" y="78"/>
                </a:cxn>
                <a:cxn ang="0">
                  <a:pos x="24" y="112"/>
                </a:cxn>
                <a:cxn ang="0">
                  <a:pos x="8" y="138"/>
                </a:cxn>
                <a:cxn ang="0">
                  <a:pos x="2" y="166"/>
                </a:cxn>
                <a:cxn ang="0">
                  <a:pos x="0" y="196"/>
                </a:cxn>
                <a:cxn ang="0">
                  <a:pos x="12" y="236"/>
                </a:cxn>
                <a:cxn ang="0">
                  <a:pos x="12" y="264"/>
                </a:cxn>
                <a:cxn ang="0">
                  <a:pos x="12" y="286"/>
                </a:cxn>
                <a:cxn ang="0">
                  <a:pos x="6" y="308"/>
                </a:cxn>
                <a:cxn ang="0">
                  <a:pos x="8" y="340"/>
                </a:cxn>
                <a:cxn ang="0">
                  <a:pos x="14" y="354"/>
                </a:cxn>
                <a:cxn ang="0">
                  <a:pos x="2" y="382"/>
                </a:cxn>
                <a:cxn ang="0">
                  <a:pos x="10" y="420"/>
                </a:cxn>
                <a:cxn ang="0">
                  <a:pos x="8" y="436"/>
                </a:cxn>
                <a:cxn ang="0">
                  <a:pos x="26" y="474"/>
                </a:cxn>
                <a:cxn ang="0">
                  <a:pos x="20" y="486"/>
                </a:cxn>
                <a:cxn ang="0">
                  <a:pos x="26" y="494"/>
                </a:cxn>
                <a:cxn ang="0">
                  <a:pos x="32" y="514"/>
                </a:cxn>
                <a:cxn ang="0">
                  <a:pos x="32" y="546"/>
                </a:cxn>
                <a:cxn ang="0">
                  <a:pos x="34" y="560"/>
                </a:cxn>
                <a:cxn ang="0">
                  <a:pos x="26" y="626"/>
                </a:cxn>
                <a:cxn ang="0">
                  <a:pos x="38" y="626"/>
                </a:cxn>
                <a:cxn ang="0">
                  <a:pos x="76" y="658"/>
                </a:cxn>
                <a:cxn ang="0">
                  <a:pos x="112" y="666"/>
                </a:cxn>
                <a:cxn ang="0">
                  <a:pos x="142" y="734"/>
                </a:cxn>
                <a:cxn ang="0">
                  <a:pos x="166" y="736"/>
                </a:cxn>
                <a:cxn ang="0">
                  <a:pos x="180" y="730"/>
                </a:cxn>
                <a:cxn ang="0">
                  <a:pos x="170" y="724"/>
                </a:cxn>
                <a:cxn ang="0">
                  <a:pos x="138" y="706"/>
                </a:cxn>
                <a:cxn ang="0">
                  <a:pos x="124" y="694"/>
                </a:cxn>
                <a:cxn ang="0">
                  <a:pos x="118" y="676"/>
                </a:cxn>
                <a:cxn ang="0">
                  <a:pos x="110" y="656"/>
                </a:cxn>
                <a:cxn ang="0">
                  <a:pos x="96" y="626"/>
                </a:cxn>
                <a:cxn ang="0">
                  <a:pos x="114" y="602"/>
                </a:cxn>
                <a:cxn ang="0">
                  <a:pos x="120" y="578"/>
                </a:cxn>
                <a:cxn ang="0">
                  <a:pos x="136" y="554"/>
                </a:cxn>
                <a:cxn ang="0">
                  <a:pos x="120" y="538"/>
                </a:cxn>
                <a:cxn ang="0">
                  <a:pos x="98" y="518"/>
                </a:cxn>
                <a:cxn ang="0">
                  <a:pos x="104" y="498"/>
                </a:cxn>
                <a:cxn ang="0">
                  <a:pos x="128" y="492"/>
                </a:cxn>
                <a:cxn ang="0">
                  <a:pos x="132" y="478"/>
                </a:cxn>
                <a:cxn ang="0">
                  <a:pos x="130" y="454"/>
                </a:cxn>
                <a:cxn ang="0">
                  <a:pos x="128" y="440"/>
                </a:cxn>
                <a:cxn ang="0">
                  <a:pos x="140" y="442"/>
                </a:cxn>
                <a:cxn ang="0">
                  <a:pos x="132" y="424"/>
                </a:cxn>
                <a:cxn ang="0">
                  <a:pos x="120" y="398"/>
                </a:cxn>
                <a:cxn ang="0">
                  <a:pos x="146" y="404"/>
                </a:cxn>
                <a:cxn ang="0">
                  <a:pos x="168" y="386"/>
                </a:cxn>
                <a:cxn ang="0">
                  <a:pos x="168" y="350"/>
                </a:cxn>
                <a:cxn ang="0">
                  <a:pos x="220" y="344"/>
                </a:cxn>
                <a:cxn ang="0">
                  <a:pos x="244" y="322"/>
                </a:cxn>
                <a:cxn ang="0">
                  <a:pos x="244" y="298"/>
                </a:cxn>
                <a:cxn ang="0">
                  <a:pos x="238" y="278"/>
                </a:cxn>
                <a:cxn ang="0">
                  <a:pos x="212" y="260"/>
                </a:cxn>
                <a:cxn ang="0">
                  <a:pos x="184" y="0"/>
                </a:cxn>
              </a:cxnLst>
              <a:rect l="0" t="0" r="r" b="b"/>
              <a:pathLst>
                <a:path w="303" h="737">
                  <a:moveTo>
                    <a:pt x="46" y="30"/>
                  </a:moveTo>
                  <a:lnTo>
                    <a:pt x="44" y="44"/>
                  </a:lnTo>
                  <a:lnTo>
                    <a:pt x="36" y="56"/>
                  </a:lnTo>
                  <a:lnTo>
                    <a:pt x="22" y="64"/>
                  </a:lnTo>
                  <a:lnTo>
                    <a:pt x="16" y="70"/>
                  </a:lnTo>
                  <a:lnTo>
                    <a:pt x="20" y="78"/>
                  </a:lnTo>
                  <a:lnTo>
                    <a:pt x="22" y="92"/>
                  </a:lnTo>
                  <a:lnTo>
                    <a:pt x="22" y="102"/>
                  </a:lnTo>
                  <a:lnTo>
                    <a:pt x="24" y="112"/>
                  </a:lnTo>
                  <a:lnTo>
                    <a:pt x="18" y="124"/>
                  </a:lnTo>
                  <a:lnTo>
                    <a:pt x="14" y="138"/>
                  </a:lnTo>
                  <a:lnTo>
                    <a:pt x="8" y="138"/>
                  </a:lnTo>
                  <a:lnTo>
                    <a:pt x="6" y="154"/>
                  </a:lnTo>
                  <a:lnTo>
                    <a:pt x="0" y="156"/>
                  </a:lnTo>
                  <a:lnTo>
                    <a:pt x="2" y="166"/>
                  </a:lnTo>
                  <a:lnTo>
                    <a:pt x="4" y="174"/>
                  </a:lnTo>
                  <a:lnTo>
                    <a:pt x="2" y="192"/>
                  </a:lnTo>
                  <a:lnTo>
                    <a:pt x="0" y="196"/>
                  </a:lnTo>
                  <a:lnTo>
                    <a:pt x="0" y="208"/>
                  </a:lnTo>
                  <a:lnTo>
                    <a:pt x="10" y="226"/>
                  </a:lnTo>
                  <a:lnTo>
                    <a:pt x="12" y="236"/>
                  </a:lnTo>
                  <a:lnTo>
                    <a:pt x="16" y="238"/>
                  </a:lnTo>
                  <a:lnTo>
                    <a:pt x="18" y="264"/>
                  </a:lnTo>
                  <a:lnTo>
                    <a:pt x="12" y="264"/>
                  </a:lnTo>
                  <a:lnTo>
                    <a:pt x="10" y="274"/>
                  </a:lnTo>
                  <a:lnTo>
                    <a:pt x="8" y="286"/>
                  </a:lnTo>
                  <a:lnTo>
                    <a:pt x="12" y="286"/>
                  </a:lnTo>
                  <a:lnTo>
                    <a:pt x="14" y="290"/>
                  </a:lnTo>
                  <a:lnTo>
                    <a:pt x="14" y="294"/>
                  </a:lnTo>
                  <a:lnTo>
                    <a:pt x="6" y="308"/>
                  </a:lnTo>
                  <a:lnTo>
                    <a:pt x="8" y="320"/>
                  </a:lnTo>
                  <a:lnTo>
                    <a:pt x="6" y="326"/>
                  </a:lnTo>
                  <a:lnTo>
                    <a:pt x="8" y="340"/>
                  </a:lnTo>
                  <a:lnTo>
                    <a:pt x="14" y="346"/>
                  </a:lnTo>
                  <a:lnTo>
                    <a:pt x="16" y="350"/>
                  </a:lnTo>
                  <a:lnTo>
                    <a:pt x="14" y="354"/>
                  </a:lnTo>
                  <a:lnTo>
                    <a:pt x="10" y="356"/>
                  </a:lnTo>
                  <a:lnTo>
                    <a:pt x="8" y="370"/>
                  </a:lnTo>
                  <a:lnTo>
                    <a:pt x="2" y="382"/>
                  </a:lnTo>
                  <a:lnTo>
                    <a:pt x="8" y="390"/>
                  </a:lnTo>
                  <a:lnTo>
                    <a:pt x="8" y="420"/>
                  </a:lnTo>
                  <a:lnTo>
                    <a:pt x="10" y="420"/>
                  </a:lnTo>
                  <a:lnTo>
                    <a:pt x="14" y="426"/>
                  </a:lnTo>
                  <a:lnTo>
                    <a:pt x="10" y="432"/>
                  </a:lnTo>
                  <a:lnTo>
                    <a:pt x="8" y="436"/>
                  </a:lnTo>
                  <a:lnTo>
                    <a:pt x="14" y="454"/>
                  </a:lnTo>
                  <a:lnTo>
                    <a:pt x="20" y="472"/>
                  </a:lnTo>
                  <a:lnTo>
                    <a:pt x="26" y="474"/>
                  </a:lnTo>
                  <a:lnTo>
                    <a:pt x="32" y="482"/>
                  </a:lnTo>
                  <a:lnTo>
                    <a:pt x="26" y="484"/>
                  </a:lnTo>
                  <a:lnTo>
                    <a:pt x="20" y="486"/>
                  </a:lnTo>
                  <a:lnTo>
                    <a:pt x="20" y="490"/>
                  </a:lnTo>
                  <a:lnTo>
                    <a:pt x="22" y="494"/>
                  </a:lnTo>
                  <a:lnTo>
                    <a:pt x="26" y="494"/>
                  </a:lnTo>
                  <a:lnTo>
                    <a:pt x="30" y="494"/>
                  </a:lnTo>
                  <a:lnTo>
                    <a:pt x="30" y="498"/>
                  </a:lnTo>
                  <a:lnTo>
                    <a:pt x="32" y="514"/>
                  </a:lnTo>
                  <a:lnTo>
                    <a:pt x="36" y="522"/>
                  </a:lnTo>
                  <a:lnTo>
                    <a:pt x="32" y="528"/>
                  </a:lnTo>
                  <a:lnTo>
                    <a:pt x="32" y="546"/>
                  </a:lnTo>
                  <a:lnTo>
                    <a:pt x="36" y="548"/>
                  </a:lnTo>
                  <a:lnTo>
                    <a:pt x="30" y="552"/>
                  </a:lnTo>
                  <a:lnTo>
                    <a:pt x="34" y="560"/>
                  </a:lnTo>
                  <a:lnTo>
                    <a:pt x="34" y="574"/>
                  </a:lnTo>
                  <a:lnTo>
                    <a:pt x="22" y="614"/>
                  </a:lnTo>
                  <a:lnTo>
                    <a:pt x="26" y="626"/>
                  </a:lnTo>
                  <a:lnTo>
                    <a:pt x="32" y="634"/>
                  </a:lnTo>
                  <a:lnTo>
                    <a:pt x="36" y="628"/>
                  </a:lnTo>
                  <a:lnTo>
                    <a:pt x="38" y="626"/>
                  </a:lnTo>
                  <a:lnTo>
                    <a:pt x="42" y="628"/>
                  </a:lnTo>
                  <a:lnTo>
                    <a:pt x="50" y="654"/>
                  </a:lnTo>
                  <a:lnTo>
                    <a:pt x="76" y="658"/>
                  </a:lnTo>
                  <a:lnTo>
                    <a:pt x="96" y="658"/>
                  </a:lnTo>
                  <a:lnTo>
                    <a:pt x="104" y="660"/>
                  </a:lnTo>
                  <a:lnTo>
                    <a:pt x="112" y="666"/>
                  </a:lnTo>
                  <a:lnTo>
                    <a:pt x="118" y="684"/>
                  </a:lnTo>
                  <a:lnTo>
                    <a:pt x="132" y="734"/>
                  </a:lnTo>
                  <a:lnTo>
                    <a:pt x="142" y="734"/>
                  </a:lnTo>
                  <a:lnTo>
                    <a:pt x="158" y="732"/>
                  </a:lnTo>
                  <a:lnTo>
                    <a:pt x="162" y="732"/>
                  </a:lnTo>
                  <a:lnTo>
                    <a:pt x="166" y="736"/>
                  </a:lnTo>
                  <a:lnTo>
                    <a:pt x="174" y="734"/>
                  </a:lnTo>
                  <a:lnTo>
                    <a:pt x="174" y="730"/>
                  </a:lnTo>
                  <a:lnTo>
                    <a:pt x="180" y="730"/>
                  </a:lnTo>
                  <a:lnTo>
                    <a:pt x="184" y="726"/>
                  </a:lnTo>
                  <a:lnTo>
                    <a:pt x="176" y="722"/>
                  </a:lnTo>
                  <a:lnTo>
                    <a:pt x="170" y="724"/>
                  </a:lnTo>
                  <a:lnTo>
                    <a:pt x="156" y="716"/>
                  </a:lnTo>
                  <a:lnTo>
                    <a:pt x="144" y="712"/>
                  </a:lnTo>
                  <a:lnTo>
                    <a:pt x="138" y="706"/>
                  </a:lnTo>
                  <a:lnTo>
                    <a:pt x="130" y="704"/>
                  </a:lnTo>
                  <a:lnTo>
                    <a:pt x="128" y="694"/>
                  </a:lnTo>
                  <a:lnTo>
                    <a:pt x="124" y="694"/>
                  </a:lnTo>
                  <a:lnTo>
                    <a:pt x="122" y="688"/>
                  </a:lnTo>
                  <a:lnTo>
                    <a:pt x="128" y="688"/>
                  </a:lnTo>
                  <a:lnTo>
                    <a:pt x="118" y="676"/>
                  </a:lnTo>
                  <a:lnTo>
                    <a:pt x="118" y="668"/>
                  </a:lnTo>
                  <a:lnTo>
                    <a:pt x="120" y="666"/>
                  </a:lnTo>
                  <a:lnTo>
                    <a:pt x="110" y="656"/>
                  </a:lnTo>
                  <a:lnTo>
                    <a:pt x="104" y="634"/>
                  </a:lnTo>
                  <a:lnTo>
                    <a:pt x="98" y="630"/>
                  </a:lnTo>
                  <a:lnTo>
                    <a:pt x="96" y="626"/>
                  </a:lnTo>
                  <a:lnTo>
                    <a:pt x="98" y="622"/>
                  </a:lnTo>
                  <a:lnTo>
                    <a:pt x="110" y="608"/>
                  </a:lnTo>
                  <a:lnTo>
                    <a:pt x="114" y="602"/>
                  </a:lnTo>
                  <a:lnTo>
                    <a:pt x="116" y="594"/>
                  </a:lnTo>
                  <a:lnTo>
                    <a:pt x="112" y="590"/>
                  </a:lnTo>
                  <a:lnTo>
                    <a:pt x="120" y="578"/>
                  </a:lnTo>
                  <a:lnTo>
                    <a:pt x="124" y="578"/>
                  </a:lnTo>
                  <a:lnTo>
                    <a:pt x="136" y="564"/>
                  </a:lnTo>
                  <a:lnTo>
                    <a:pt x="136" y="554"/>
                  </a:lnTo>
                  <a:lnTo>
                    <a:pt x="134" y="552"/>
                  </a:lnTo>
                  <a:lnTo>
                    <a:pt x="132" y="538"/>
                  </a:lnTo>
                  <a:lnTo>
                    <a:pt x="120" y="538"/>
                  </a:lnTo>
                  <a:lnTo>
                    <a:pt x="112" y="530"/>
                  </a:lnTo>
                  <a:lnTo>
                    <a:pt x="104" y="526"/>
                  </a:lnTo>
                  <a:lnTo>
                    <a:pt x="98" y="518"/>
                  </a:lnTo>
                  <a:lnTo>
                    <a:pt x="100" y="510"/>
                  </a:lnTo>
                  <a:lnTo>
                    <a:pt x="102" y="506"/>
                  </a:lnTo>
                  <a:lnTo>
                    <a:pt x="104" y="498"/>
                  </a:lnTo>
                  <a:lnTo>
                    <a:pt x="112" y="496"/>
                  </a:lnTo>
                  <a:lnTo>
                    <a:pt x="116" y="492"/>
                  </a:lnTo>
                  <a:lnTo>
                    <a:pt x="128" y="492"/>
                  </a:lnTo>
                  <a:lnTo>
                    <a:pt x="126" y="482"/>
                  </a:lnTo>
                  <a:lnTo>
                    <a:pt x="130" y="484"/>
                  </a:lnTo>
                  <a:lnTo>
                    <a:pt x="132" y="478"/>
                  </a:lnTo>
                  <a:lnTo>
                    <a:pt x="130" y="476"/>
                  </a:lnTo>
                  <a:lnTo>
                    <a:pt x="128" y="466"/>
                  </a:lnTo>
                  <a:lnTo>
                    <a:pt x="130" y="454"/>
                  </a:lnTo>
                  <a:lnTo>
                    <a:pt x="132" y="450"/>
                  </a:lnTo>
                  <a:lnTo>
                    <a:pt x="138" y="446"/>
                  </a:lnTo>
                  <a:lnTo>
                    <a:pt x="128" y="440"/>
                  </a:lnTo>
                  <a:lnTo>
                    <a:pt x="134" y="434"/>
                  </a:lnTo>
                  <a:lnTo>
                    <a:pt x="140" y="434"/>
                  </a:lnTo>
                  <a:lnTo>
                    <a:pt x="140" y="442"/>
                  </a:lnTo>
                  <a:lnTo>
                    <a:pt x="152" y="438"/>
                  </a:lnTo>
                  <a:lnTo>
                    <a:pt x="150" y="420"/>
                  </a:lnTo>
                  <a:lnTo>
                    <a:pt x="132" y="424"/>
                  </a:lnTo>
                  <a:lnTo>
                    <a:pt x="126" y="424"/>
                  </a:lnTo>
                  <a:lnTo>
                    <a:pt x="124" y="414"/>
                  </a:lnTo>
                  <a:lnTo>
                    <a:pt x="120" y="398"/>
                  </a:lnTo>
                  <a:lnTo>
                    <a:pt x="120" y="390"/>
                  </a:lnTo>
                  <a:lnTo>
                    <a:pt x="132" y="396"/>
                  </a:lnTo>
                  <a:lnTo>
                    <a:pt x="146" y="404"/>
                  </a:lnTo>
                  <a:lnTo>
                    <a:pt x="160" y="404"/>
                  </a:lnTo>
                  <a:lnTo>
                    <a:pt x="164" y="398"/>
                  </a:lnTo>
                  <a:lnTo>
                    <a:pt x="168" y="386"/>
                  </a:lnTo>
                  <a:lnTo>
                    <a:pt x="164" y="368"/>
                  </a:lnTo>
                  <a:lnTo>
                    <a:pt x="168" y="354"/>
                  </a:lnTo>
                  <a:lnTo>
                    <a:pt x="168" y="350"/>
                  </a:lnTo>
                  <a:lnTo>
                    <a:pt x="174" y="350"/>
                  </a:lnTo>
                  <a:lnTo>
                    <a:pt x="186" y="352"/>
                  </a:lnTo>
                  <a:lnTo>
                    <a:pt x="220" y="344"/>
                  </a:lnTo>
                  <a:lnTo>
                    <a:pt x="238" y="336"/>
                  </a:lnTo>
                  <a:lnTo>
                    <a:pt x="240" y="326"/>
                  </a:lnTo>
                  <a:lnTo>
                    <a:pt x="244" y="322"/>
                  </a:lnTo>
                  <a:lnTo>
                    <a:pt x="250" y="310"/>
                  </a:lnTo>
                  <a:lnTo>
                    <a:pt x="248" y="294"/>
                  </a:lnTo>
                  <a:lnTo>
                    <a:pt x="244" y="298"/>
                  </a:lnTo>
                  <a:lnTo>
                    <a:pt x="240" y="298"/>
                  </a:lnTo>
                  <a:lnTo>
                    <a:pt x="236" y="296"/>
                  </a:lnTo>
                  <a:lnTo>
                    <a:pt x="238" y="278"/>
                  </a:lnTo>
                  <a:lnTo>
                    <a:pt x="236" y="274"/>
                  </a:lnTo>
                  <a:lnTo>
                    <a:pt x="228" y="268"/>
                  </a:lnTo>
                  <a:lnTo>
                    <a:pt x="212" y="260"/>
                  </a:lnTo>
                  <a:lnTo>
                    <a:pt x="222" y="246"/>
                  </a:lnTo>
                  <a:lnTo>
                    <a:pt x="302" y="90"/>
                  </a:lnTo>
                  <a:lnTo>
                    <a:pt x="184" y="0"/>
                  </a:lnTo>
                  <a:lnTo>
                    <a:pt x="50" y="10"/>
                  </a:lnTo>
                  <a:lnTo>
                    <a:pt x="46"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3" name="Freeform 398"/>
            <p:cNvSpPr>
              <a:spLocks/>
            </p:cNvSpPr>
            <p:nvPr/>
          </p:nvSpPr>
          <p:spPr bwMode="ltGray">
            <a:xfrm>
              <a:off x="2748271" y="5714948"/>
              <a:ext cx="130261" cy="188333"/>
            </a:xfrm>
            <a:custGeom>
              <a:avLst/>
              <a:gdLst/>
              <a:ahLst/>
              <a:cxnLst>
                <a:cxn ang="0">
                  <a:pos x="8" y="4"/>
                </a:cxn>
                <a:cxn ang="0">
                  <a:pos x="0" y="18"/>
                </a:cxn>
                <a:cxn ang="0">
                  <a:pos x="4" y="26"/>
                </a:cxn>
                <a:cxn ang="0">
                  <a:pos x="0" y="46"/>
                </a:cxn>
                <a:cxn ang="0">
                  <a:pos x="4" y="52"/>
                </a:cxn>
                <a:cxn ang="0">
                  <a:pos x="0" y="60"/>
                </a:cxn>
                <a:cxn ang="0">
                  <a:pos x="0" y="70"/>
                </a:cxn>
                <a:cxn ang="0">
                  <a:pos x="0" y="74"/>
                </a:cxn>
                <a:cxn ang="0">
                  <a:pos x="0" y="86"/>
                </a:cxn>
                <a:cxn ang="0">
                  <a:pos x="2" y="94"/>
                </a:cxn>
                <a:cxn ang="0">
                  <a:pos x="6" y="98"/>
                </a:cxn>
                <a:cxn ang="0">
                  <a:pos x="24" y="100"/>
                </a:cxn>
                <a:cxn ang="0">
                  <a:pos x="32" y="106"/>
                </a:cxn>
                <a:cxn ang="0">
                  <a:pos x="44" y="106"/>
                </a:cxn>
                <a:cxn ang="0">
                  <a:pos x="52" y="106"/>
                </a:cxn>
                <a:cxn ang="0">
                  <a:pos x="62" y="110"/>
                </a:cxn>
                <a:cxn ang="0">
                  <a:pos x="76" y="102"/>
                </a:cxn>
                <a:cxn ang="0">
                  <a:pos x="82" y="92"/>
                </a:cxn>
                <a:cxn ang="0">
                  <a:pos x="82" y="84"/>
                </a:cxn>
                <a:cxn ang="0">
                  <a:pos x="84" y="78"/>
                </a:cxn>
                <a:cxn ang="0">
                  <a:pos x="86" y="70"/>
                </a:cxn>
                <a:cxn ang="0">
                  <a:pos x="90" y="58"/>
                </a:cxn>
                <a:cxn ang="0">
                  <a:pos x="60" y="18"/>
                </a:cxn>
                <a:cxn ang="0">
                  <a:pos x="22" y="0"/>
                </a:cxn>
                <a:cxn ang="0">
                  <a:pos x="8" y="4"/>
                </a:cxn>
              </a:cxnLst>
              <a:rect l="0" t="0" r="r" b="b"/>
              <a:pathLst>
                <a:path w="91" h="111">
                  <a:moveTo>
                    <a:pt x="8" y="4"/>
                  </a:moveTo>
                  <a:lnTo>
                    <a:pt x="0" y="18"/>
                  </a:lnTo>
                  <a:lnTo>
                    <a:pt x="4" y="26"/>
                  </a:lnTo>
                  <a:lnTo>
                    <a:pt x="0" y="46"/>
                  </a:lnTo>
                  <a:lnTo>
                    <a:pt x="4" y="52"/>
                  </a:lnTo>
                  <a:lnTo>
                    <a:pt x="0" y="60"/>
                  </a:lnTo>
                  <a:lnTo>
                    <a:pt x="0" y="70"/>
                  </a:lnTo>
                  <a:lnTo>
                    <a:pt x="0" y="74"/>
                  </a:lnTo>
                  <a:lnTo>
                    <a:pt x="0" y="86"/>
                  </a:lnTo>
                  <a:lnTo>
                    <a:pt x="2" y="94"/>
                  </a:lnTo>
                  <a:lnTo>
                    <a:pt x="6" y="98"/>
                  </a:lnTo>
                  <a:lnTo>
                    <a:pt x="24" y="100"/>
                  </a:lnTo>
                  <a:lnTo>
                    <a:pt x="32" y="106"/>
                  </a:lnTo>
                  <a:lnTo>
                    <a:pt x="44" y="106"/>
                  </a:lnTo>
                  <a:lnTo>
                    <a:pt x="52" y="106"/>
                  </a:lnTo>
                  <a:lnTo>
                    <a:pt x="62" y="110"/>
                  </a:lnTo>
                  <a:lnTo>
                    <a:pt x="76" y="102"/>
                  </a:lnTo>
                  <a:lnTo>
                    <a:pt x="82" y="92"/>
                  </a:lnTo>
                  <a:lnTo>
                    <a:pt x="82" y="84"/>
                  </a:lnTo>
                  <a:lnTo>
                    <a:pt x="84" y="78"/>
                  </a:lnTo>
                  <a:lnTo>
                    <a:pt x="86" y="70"/>
                  </a:lnTo>
                  <a:lnTo>
                    <a:pt x="90" y="58"/>
                  </a:lnTo>
                  <a:lnTo>
                    <a:pt x="60" y="18"/>
                  </a:lnTo>
                  <a:lnTo>
                    <a:pt x="22" y="0"/>
                  </a:lnTo>
                  <a:lnTo>
                    <a:pt x="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4" name="Freeform 399"/>
            <p:cNvSpPr>
              <a:spLocks/>
            </p:cNvSpPr>
            <p:nvPr/>
          </p:nvSpPr>
          <p:spPr bwMode="ltGray">
            <a:xfrm>
              <a:off x="2091175" y="4536012"/>
              <a:ext cx="141840" cy="77113"/>
            </a:xfrm>
            <a:custGeom>
              <a:avLst/>
              <a:gdLst/>
              <a:ahLst/>
              <a:cxnLst>
                <a:cxn ang="0">
                  <a:pos x="8" y="36"/>
                </a:cxn>
                <a:cxn ang="0">
                  <a:pos x="22" y="30"/>
                </a:cxn>
                <a:cxn ang="0">
                  <a:pos x="38" y="32"/>
                </a:cxn>
                <a:cxn ang="0">
                  <a:pos x="56" y="34"/>
                </a:cxn>
                <a:cxn ang="0">
                  <a:pos x="60" y="16"/>
                </a:cxn>
                <a:cxn ang="0">
                  <a:pos x="66" y="12"/>
                </a:cxn>
                <a:cxn ang="0">
                  <a:pos x="78" y="18"/>
                </a:cxn>
                <a:cxn ang="0">
                  <a:pos x="82" y="36"/>
                </a:cxn>
                <a:cxn ang="0">
                  <a:pos x="86" y="44"/>
                </a:cxn>
                <a:cxn ang="0">
                  <a:pos x="92" y="36"/>
                </a:cxn>
                <a:cxn ang="0">
                  <a:pos x="98" y="30"/>
                </a:cxn>
                <a:cxn ang="0">
                  <a:pos x="96" y="20"/>
                </a:cxn>
                <a:cxn ang="0">
                  <a:pos x="86" y="8"/>
                </a:cxn>
                <a:cxn ang="0">
                  <a:pos x="64" y="0"/>
                </a:cxn>
                <a:cxn ang="0">
                  <a:pos x="44" y="18"/>
                </a:cxn>
                <a:cxn ang="0">
                  <a:pos x="28" y="14"/>
                </a:cxn>
                <a:cxn ang="0">
                  <a:pos x="8" y="0"/>
                </a:cxn>
                <a:cxn ang="0">
                  <a:pos x="0" y="16"/>
                </a:cxn>
                <a:cxn ang="0">
                  <a:pos x="8" y="36"/>
                </a:cxn>
              </a:cxnLst>
              <a:rect l="0" t="0" r="r" b="b"/>
              <a:pathLst>
                <a:path w="99" h="45">
                  <a:moveTo>
                    <a:pt x="8" y="36"/>
                  </a:moveTo>
                  <a:lnTo>
                    <a:pt x="22" y="30"/>
                  </a:lnTo>
                  <a:lnTo>
                    <a:pt x="38" y="32"/>
                  </a:lnTo>
                  <a:lnTo>
                    <a:pt x="56" y="34"/>
                  </a:lnTo>
                  <a:lnTo>
                    <a:pt x="60" y="16"/>
                  </a:lnTo>
                  <a:lnTo>
                    <a:pt x="66" y="12"/>
                  </a:lnTo>
                  <a:lnTo>
                    <a:pt x="78" y="18"/>
                  </a:lnTo>
                  <a:lnTo>
                    <a:pt x="82" y="36"/>
                  </a:lnTo>
                  <a:lnTo>
                    <a:pt x="86" y="44"/>
                  </a:lnTo>
                  <a:lnTo>
                    <a:pt x="92" y="36"/>
                  </a:lnTo>
                  <a:lnTo>
                    <a:pt x="98" y="30"/>
                  </a:lnTo>
                  <a:lnTo>
                    <a:pt x="96" y="20"/>
                  </a:lnTo>
                  <a:lnTo>
                    <a:pt x="86" y="8"/>
                  </a:lnTo>
                  <a:lnTo>
                    <a:pt x="64" y="0"/>
                  </a:lnTo>
                  <a:lnTo>
                    <a:pt x="44" y="18"/>
                  </a:lnTo>
                  <a:lnTo>
                    <a:pt x="28" y="14"/>
                  </a:lnTo>
                  <a:lnTo>
                    <a:pt x="8" y="0"/>
                  </a:lnTo>
                  <a:lnTo>
                    <a:pt x="0" y="16"/>
                  </a:lnTo>
                  <a:lnTo>
                    <a:pt x="8" y="3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5" name="Freeform 400"/>
            <p:cNvSpPr>
              <a:spLocks/>
            </p:cNvSpPr>
            <p:nvPr/>
          </p:nvSpPr>
          <p:spPr bwMode="ltGray">
            <a:xfrm>
              <a:off x="1936309" y="4402548"/>
              <a:ext cx="75262" cy="62284"/>
            </a:xfrm>
            <a:custGeom>
              <a:avLst/>
              <a:gdLst/>
              <a:ahLst/>
              <a:cxnLst>
                <a:cxn ang="0">
                  <a:pos x="0" y="14"/>
                </a:cxn>
                <a:cxn ang="0">
                  <a:pos x="0" y="26"/>
                </a:cxn>
                <a:cxn ang="0">
                  <a:pos x="12" y="24"/>
                </a:cxn>
                <a:cxn ang="0">
                  <a:pos x="28" y="28"/>
                </a:cxn>
                <a:cxn ang="0">
                  <a:pos x="44" y="36"/>
                </a:cxn>
                <a:cxn ang="0">
                  <a:pos x="52" y="10"/>
                </a:cxn>
                <a:cxn ang="0">
                  <a:pos x="22" y="0"/>
                </a:cxn>
                <a:cxn ang="0">
                  <a:pos x="0" y="14"/>
                </a:cxn>
              </a:cxnLst>
              <a:rect l="0" t="0" r="r" b="b"/>
              <a:pathLst>
                <a:path w="53" h="37">
                  <a:moveTo>
                    <a:pt x="0" y="14"/>
                  </a:moveTo>
                  <a:lnTo>
                    <a:pt x="0" y="26"/>
                  </a:lnTo>
                  <a:lnTo>
                    <a:pt x="12" y="24"/>
                  </a:lnTo>
                  <a:lnTo>
                    <a:pt x="28" y="28"/>
                  </a:lnTo>
                  <a:lnTo>
                    <a:pt x="44" y="36"/>
                  </a:lnTo>
                  <a:lnTo>
                    <a:pt x="52" y="10"/>
                  </a:lnTo>
                  <a:lnTo>
                    <a:pt x="22" y="0"/>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6" name="Freeform 401"/>
            <p:cNvSpPr>
              <a:spLocks/>
            </p:cNvSpPr>
            <p:nvPr/>
          </p:nvSpPr>
          <p:spPr bwMode="ltGray">
            <a:xfrm>
              <a:off x="2036175" y="4498938"/>
              <a:ext cx="75262" cy="99358"/>
            </a:xfrm>
            <a:custGeom>
              <a:avLst/>
              <a:gdLst/>
              <a:ahLst/>
              <a:cxnLst>
                <a:cxn ang="0">
                  <a:pos x="0" y="0"/>
                </a:cxn>
                <a:cxn ang="0">
                  <a:pos x="4" y="10"/>
                </a:cxn>
                <a:cxn ang="0">
                  <a:pos x="4" y="24"/>
                </a:cxn>
                <a:cxn ang="0">
                  <a:pos x="16" y="30"/>
                </a:cxn>
                <a:cxn ang="0">
                  <a:pos x="30" y="36"/>
                </a:cxn>
                <a:cxn ang="0">
                  <a:pos x="36" y="42"/>
                </a:cxn>
                <a:cxn ang="0">
                  <a:pos x="38" y="48"/>
                </a:cxn>
                <a:cxn ang="0">
                  <a:pos x="48" y="58"/>
                </a:cxn>
                <a:cxn ang="0">
                  <a:pos x="50" y="48"/>
                </a:cxn>
                <a:cxn ang="0">
                  <a:pos x="46" y="38"/>
                </a:cxn>
                <a:cxn ang="0">
                  <a:pos x="52" y="26"/>
                </a:cxn>
                <a:cxn ang="0">
                  <a:pos x="44" y="20"/>
                </a:cxn>
                <a:cxn ang="0">
                  <a:pos x="38" y="8"/>
                </a:cxn>
                <a:cxn ang="0">
                  <a:pos x="0" y="0"/>
                </a:cxn>
              </a:cxnLst>
              <a:rect l="0" t="0" r="r" b="b"/>
              <a:pathLst>
                <a:path w="53" h="59">
                  <a:moveTo>
                    <a:pt x="0" y="0"/>
                  </a:moveTo>
                  <a:lnTo>
                    <a:pt x="4" y="10"/>
                  </a:lnTo>
                  <a:lnTo>
                    <a:pt x="4" y="24"/>
                  </a:lnTo>
                  <a:lnTo>
                    <a:pt x="16" y="30"/>
                  </a:lnTo>
                  <a:lnTo>
                    <a:pt x="30" y="36"/>
                  </a:lnTo>
                  <a:lnTo>
                    <a:pt x="36" y="42"/>
                  </a:lnTo>
                  <a:lnTo>
                    <a:pt x="38" y="48"/>
                  </a:lnTo>
                  <a:lnTo>
                    <a:pt x="48" y="58"/>
                  </a:lnTo>
                  <a:lnTo>
                    <a:pt x="50" y="48"/>
                  </a:lnTo>
                  <a:lnTo>
                    <a:pt x="46" y="38"/>
                  </a:lnTo>
                  <a:lnTo>
                    <a:pt x="52" y="26"/>
                  </a:lnTo>
                  <a:lnTo>
                    <a:pt x="44" y="20"/>
                  </a:lnTo>
                  <a:lnTo>
                    <a:pt x="38"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7" name="Freeform 402"/>
            <p:cNvSpPr>
              <a:spLocks/>
            </p:cNvSpPr>
            <p:nvPr/>
          </p:nvSpPr>
          <p:spPr bwMode="ltGray">
            <a:xfrm>
              <a:off x="2004333" y="4401065"/>
              <a:ext cx="99868" cy="117152"/>
            </a:xfrm>
            <a:custGeom>
              <a:avLst/>
              <a:gdLst/>
              <a:ahLst/>
              <a:cxnLst>
                <a:cxn ang="0">
                  <a:pos x="0" y="40"/>
                </a:cxn>
                <a:cxn ang="0">
                  <a:pos x="10" y="52"/>
                </a:cxn>
                <a:cxn ang="0">
                  <a:pos x="18" y="64"/>
                </a:cxn>
                <a:cxn ang="0">
                  <a:pos x="32" y="60"/>
                </a:cxn>
                <a:cxn ang="0">
                  <a:pos x="40" y="64"/>
                </a:cxn>
                <a:cxn ang="0">
                  <a:pos x="50" y="64"/>
                </a:cxn>
                <a:cxn ang="0">
                  <a:pos x="60" y="68"/>
                </a:cxn>
                <a:cxn ang="0">
                  <a:pos x="62" y="64"/>
                </a:cxn>
                <a:cxn ang="0">
                  <a:pos x="58" y="56"/>
                </a:cxn>
                <a:cxn ang="0">
                  <a:pos x="62" y="44"/>
                </a:cxn>
                <a:cxn ang="0">
                  <a:pos x="60" y="26"/>
                </a:cxn>
                <a:cxn ang="0">
                  <a:pos x="68" y="16"/>
                </a:cxn>
                <a:cxn ang="0">
                  <a:pos x="66" y="0"/>
                </a:cxn>
                <a:cxn ang="0">
                  <a:pos x="20" y="0"/>
                </a:cxn>
                <a:cxn ang="0">
                  <a:pos x="0" y="40"/>
                </a:cxn>
              </a:cxnLst>
              <a:rect l="0" t="0" r="r" b="b"/>
              <a:pathLst>
                <a:path w="69" h="69">
                  <a:moveTo>
                    <a:pt x="0" y="40"/>
                  </a:moveTo>
                  <a:lnTo>
                    <a:pt x="10" y="52"/>
                  </a:lnTo>
                  <a:lnTo>
                    <a:pt x="18" y="64"/>
                  </a:lnTo>
                  <a:lnTo>
                    <a:pt x="32" y="60"/>
                  </a:lnTo>
                  <a:lnTo>
                    <a:pt x="40" y="64"/>
                  </a:lnTo>
                  <a:lnTo>
                    <a:pt x="50" y="64"/>
                  </a:lnTo>
                  <a:lnTo>
                    <a:pt x="60" y="68"/>
                  </a:lnTo>
                  <a:lnTo>
                    <a:pt x="62" y="64"/>
                  </a:lnTo>
                  <a:lnTo>
                    <a:pt x="58" y="56"/>
                  </a:lnTo>
                  <a:lnTo>
                    <a:pt x="62" y="44"/>
                  </a:lnTo>
                  <a:lnTo>
                    <a:pt x="60" y="26"/>
                  </a:lnTo>
                  <a:lnTo>
                    <a:pt x="68" y="16"/>
                  </a:lnTo>
                  <a:lnTo>
                    <a:pt x="66" y="0"/>
                  </a:lnTo>
                  <a:lnTo>
                    <a:pt x="20" y="0"/>
                  </a:lnTo>
                  <a:lnTo>
                    <a:pt x="0" y="4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8" name="Freeform 403"/>
            <p:cNvSpPr>
              <a:spLocks/>
            </p:cNvSpPr>
            <p:nvPr/>
          </p:nvSpPr>
          <p:spPr bwMode="ltGray">
            <a:xfrm>
              <a:off x="1965256" y="4386236"/>
              <a:ext cx="138946" cy="100840"/>
            </a:xfrm>
            <a:custGeom>
              <a:avLst/>
              <a:gdLst/>
              <a:ahLst/>
              <a:cxnLst>
                <a:cxn ang="0">
                  <a:pos x="0" y="28"/>
                </a:cxn>
                <a:cxn ang="0">
                  <a:pos x="10" y="32"/>
                </a:cxn>
                <a:cxn ang="0">
                  <a:pos x="14" y="34"/>
                </a:cxn>
                <a:cxn ang="0">
                  <a:pos x="18" y="32"/>
                </a:cxn>
                <a:cxn ang="0">
                  <a:pos x="20" y="44"/>
                </a:cxn>
                <a:cxn ang="0">
                  <a:pos x="22" y="54"/>
                </a:cxn>
                <a:cxn ang="0">
                  <a:pos x="26" y="58"/>
                </a:cxn>
                <a:cxn ang="0">
                  <a:pos x="32" y="54"/>
                </a:cxn>
                <a:cxn ang="0">
                  <a:pos x="34" y="46"/>
                </a:cxn>
                <a:cxn ang="0">
                  <a:pos x="36" y="36"/>
                </a:cxn>
                <a:cxn ang="0">
                  <a:pos x="42" y="32"/>
                </a:cxn>
                <a:cxn ang="0">
                  <a:pos x="54" y="38"/>
                </a:cxn>
                <a:cxn ang="0">
                  <a:pos x="62" y="32"/>
                </a:cxn>
                <a:cxn ang="0">
                  <a:pos x="64" y="26"/>
                </a:cxn>
                <a:cxn ang="0">
                  <a:pos x="70" y="22"/>
                </a:cxn>
                <a:cxn ang="0">
                  <a:pos x="72" y="24"/>
                </a:cxn>
                <a:cxn ang="0">
                  <a:pos x="86" y="18"/>
                </a:cxn>
                <a:cxn ang="0">
                  <a:pos x="94" y="16"/>
                </a:cxn>
                <a:cxn ang="0">
                  <a:pos x="90" y="10"/>
                </a:cxn>
                <a:cxn ang="0">
                  <a:pos x="78" y="4"/>
                </a:cxn>
                <a:cxn ang="0">
                  <a:pos x="60" y="2"/>
                </a:cxn>
                <a:cxn ang="0">
                  <a:pos x="40" y="0"/>
                </a:cxn>
                <a:cxn ang="0">
                  <a:pos x="26" y="2"/>
                </a:cxn>
                <a:cxn ang="0">
                  <a:pos x="16" y="6"/>
                </a:cxn>
                <a:cxn ang="0">
                  <a:pos x="2" y="12"/>
                </a:cxn>
                <a:cxn ang="0">
                  <a:pos x="0" y="28"/>
                </a:cxn>
              </a:cxnLst>
              <a:rect l="0" t="0" r="r" b="b"/>
              <a:pathLst>
                <a:path w="95" h="59">
                  <a:moveTo>
                    <a:pt x="0" y="28"/>
                  </a:moveTo>
                  <a:lnTo>
                    <a:pt x="10" y="32"/>
                  </a:lnTo>
                  <a:lnTo>
                    <a:pt x="14" y="34"/>
                  </a:lnTo>
                  <a:lnTo>
                    <a:pt x="18" y="32"/>
                  </a:lnTo>
                  <a:lnTo>
                    <a:pt x="20" y="44"/>
                  </a:lnTo>
                  <a:lnTo>
                    <a:pt x="22" y="54"/>
                  </a:lnTo>
                  <a:lnTo>
                    <a:pt x="26" y="58"/>
                  </a:lnTo>
                  <a:lnTo>
                    <a:pt x="32" y="54"/>
                  </a:lnTo>
                  <a:lnTo>
                    <a:pt x="34" y="46"/>
                  </a:lnTo>
                  <a:lnTo>
                    <a:pt x="36" y="36"/>
                  </a:lnTo>
                  <a:lnTo>
                    <a:pt x="42" y="32"/>
                  </a:lnTo>
                  <a:lnTo>
                    <a:pt x="54" y="38"/>
                  </a:lnTo>
                  <a:lnTo>
                    <a:pt x="62" y="32"/>
                  </a:lnTo>
                  <a:lnTo>
                    <a:pt x="64" y="26"/>
                  </a:lnTo>
                  <a:lnTo>
                    <a:pt x="70" y="22"/>
                  </a:lnTo>
                  <a:lnTo>
                    <a:pt x="72" y="24"/>
                  </a:lnTo>
                  <a:lnTo>
                    <a:pt x="86" y="18"/>
                  </a:lnTo>
                  <a:lnTo>
                    <a:pt x="94" y="16"/>
                  </a:lnTo>
                  <a:lnTo>
                    <a:pt x="90" y="10"/>
                  </a:lnTo>
                  <a:lnTo>
                    <a:pt x="78" y="4"/>
                  </a:lnTo>
                  <a:lnTo>
                    <a:pt x="60" y="2"/>
                  </a:lnTo>
                  <a:lnTo>
                    <a:pt x="40" y="0"/>
                  </a:lnTo>
                  <a:lnTo>
                    <a:pt x="26" y="2"/>
                  </a:lnTo>
                  <a:lnTo>
                    <a:pt x="16" y="6"/>
                  </a:lnTo>
                  <a:lnTo>
                    <a:pt x="2" y="12"/>
                  </a:lnTo>
                  <a:lnTo>
                    <a:pt x="0"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399" name="Freeform 404"/>
            <p:cNvSpPr>
              <a:spLocks/>
            </p:cNvSpPr>
            <p:nvPr/>
          </p:nvSpPr>
          <p:spPr bwMode="ltGray">
            <a:xfrm>
              <a:off x="1891441" y="4312088"/>
              <a:ext cx="101315" cy="133464"/>
            </a:xfrm>
            <a:custGeom>
              <a:avLst/>
              <a:gdLst/>
              <a:ahLst/>
              <a:cxnLst>
                <a:cxn ang="0">
                  <a:pos x="0" y="52"/>
                </a:cxn>
                <a:cxn ang="0">
                  <a:pos x="10" y="68"/>
                </a:cxn>
                <a:cxn ang="0">
                  <a:pos x="26" y="78"/>
                </a:cxn>
                <a:cxn ang="0">
                  <a:pos x="34" y="78"/>
                </a:cxn>
                <a:cxn ang="0">
                  <a:pos x="42" y="66"/>
                </a:cxn>
                <a:cxn ang="0">
                  <a:pos x="56" y="64"/>
                </a:cxn>
                <a:cxn ang="0">
                  <a:pos x="56" y="54"/>
                </a:cxn>
                <a:cxn ang="0">
                  <a:pos x="68" y="46"/>
                </a:cxn>
                <a:cxn ang="0">
                  <a:pos x="56" y="36"/>
                </a:cxn>
                <a:cxn ang="0">
                  <a:pos x="58" y="2"/>
                </a:cxn>
                <a:cxn ang="0">
                  <a:pos x="16" y="0"/>
                </a:cxn>
                <a:cxn ang="0">
                  <a:pos x="0" y="52"/>
                </a:cxn>
              </a:cxnLst>
              <a:rect l="0" t="0" r="r" b="b"/>
              <a:pathLst>
                <a:path w="69" h="79">
                  <a:moveTo>
                    <a:pt x="0" y="52"/>
                  </a:moveTo>
                  <a:lnTo>
                    <a:pt x="10" y="68"/>
                  </a:lnTo>
                  <a:lnTo>
                    <a:pt x="26" y="78"/>
                  </a:lnTo>
                  <a:lnTo>
                    <a:pt x="34" y="78"/>
                  </a:lnTo>
                  <a:lnTo>
                    <a:pt x="42" y="66"/>
                  </a:lnTo>
                  <a:lnTo>
                    <a:pt x="56" y="64"/>
                  </a:lnTo>
                  <a:lnTo>
                    <a:pt x="56" y="54"/>
                  </a:lnTo>
                  <a:lnTo>
                    <a:pt x="68" y="46"/>
                  </a:lnTo>
                  <a:lnTo>
                    <a:pt x="56" y="36"/>
                  </a:lnTo>
                  <a:lnTo>
                    <a:pt x="58" y="2"/>
                  </a:lnTo>
                  <a:lnTo>
                    <a:pt x="16" y="0"/>
                  </a:lnTo>
                  <a:lnTo>
                    <a:pt x="0" y="5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0" name="Freeform 405"/>
            <p:cNvSpPr>
              <a:spLocks/>
            </p:cNvSpPr>
            <p:nvPr/>
          </p:nvSpPr>
          <p:spPr bwMode="ltGray">
            <a:xfrm>
              <a:off x="1379079" y="3804923"/>
              <a:ext cx="652754" cy="621351"/>
            </a:xfrm>
            <a:custGeom>
              <a:avLst/>
              <a:gdLst/>
              <a:ahLst/>
              <a:cxnLst>
                <a:cxn ang="0">
                  <a:pos x="10" y="54"/>
                </a:cxn>
                <a:cxn ang="0">
                  <a:pos x="26" y="84"/>
                </a:cxn>
                <a:cxn ang="0">
                  <a:pos x="42" y="116"/>
                </a:cxn>
                <a:cxn ang="0">
                  <a:pos x="32" y="138"/>
                </a:cxn>
                <a:cxn ang="0">
                  <a:pos x="54" y="154"/>
                </a:cxn>
                <a:cxn ang="0">
                  <a:pos x="62" y="190"/>
                </a:cxn>
                <a:cxn ang="0">
                  <a:pos x="100" y="226"/>
                </a:cxn>
                <a:cxn ang="0">
                  <a:pos x="98" y="206"/>
                </a:cxn>
                <a:cxn ang="0">
                  <a:pos x="88" y="192"/>
                </a:cxn>
                <a:cxn ang="0">
                  <a:pos x="74" y="146"/>
                </a:cxn>
                <a:cxn ang="0">
                  <a:pos x="42" y="98"/>
                </a:cxn>
                <a:cxn ang="0">
                  <a:pos x="48" y="52"/>
                </a:cxn>
                <a:cxn ang="0">
                  <a:pos x="66" y="84"/>
                </a:cxn>
                <a:cxn ang="0">
                  <a:pos x="92" y="138"/>
                </a:cxn>
                <a:cxn ang="0">
                  <a:pos x="116" y="164"/>
                </a:cxn>
                <a:cxn ang="0">
                  <a:pos x="126" y="188"/>
                </a:cxn>
                <a:cxn ang="0">
                  <a:pos x="146" y="212"/>
                </a:cxn>
                <a:cxn ang="0">
                  <a:pos x="156" y="256"/>
                </a:cxn>
                <a:cxn ang="0">
                  <a:pos x="156" y="272"/>
                </a:cxn>
                <a:cxn ang="0">
                  <a:pos x="176" y="290"/>
                </a:cxn>
                <a:cxn ang="0">
                  <a:pos x="194" y="306"/>
                </a:cxn>
                <a:cxn ang="0">
                  <a:pos x="230" y="324"/>
                </a:cxn>
                <a:cxn ang="0">
                  <a:pos x="250" y="334"/>
                </a:cxn>
                <a:cxn ang="0">
                  <a:pos x="316" y="338"/>
                </a:cxn>
                <a:cxn ang="0">
                  <a:pos x="346" y="354"/>
                </a:cxn>
                <a:cxn ang="0">
                  <a:pos x="362" y="354"/>
                </a:cxn>
                <a:cxn ang="0">
                  <a:pos x="390" y="338"/>
                </a:cxn>
                <a:cxn ang="0">
                  <a:pos x="382" y="326"/>
                </a:cxn>
                <a:cxn ang="0">
                  <a:pos x="380" y="320"/>
                </a:cxn>
                <a:cxn ang="0">
                  <a:pos x="408" y="310"/>
                </a:cxn>
                <a:cxn ang="0">
                  <a:pos x="412" y="338"/>
                </a:cxn>
                <a:cxn ang="0">
                  <a:pos x="424" y="332"/>
                </a:cxn>
                <a:cxn ang="0">
                  <a:pos x="424" y="296"/>
                </a:cxn>
                <a:cxn ang="0">
                  <a:pos x="438" y="290"/>
                </a:cxn>
                <a:cxn ang="0">
                  <a:pos x="448" y="260"/>
                </a:cxn>
                <a:cxn ang="0">
                  <a:pos x="438" y="242"/>
                </a:cxn>
                <a:cxn ang="0">
                  <a:pos x="398" y="252"/>
                </a:cxn>
                <a:cxn ang="0">
                  <a:pos x="390" y="282"/>
                </a:cxn>
                <a:cxn ang="0">
                  <a:pos x="348" y="298"/>
                </a:cxn>
                <a:cxn ang="0">
                  <a:pos x="300" y="284"/>
                </a:cxn>
                <a:cxn ang="0">
                  <a:pos x="292" y="268"/>
                </a:cxn>
                <a:cxn ang="0">
                  <a:pos x="286" y="202"/>
                </a:cxn>
                <a:cxn ang="0">
                  <a:pos x="292" y="176"/>
                </a:cxn>
                <a:cxn ang="0">
                  <a:pos x="78" y="0"/>
                </a:cxn>
              </a:cxnLst>
              <a:rect l="0" t="0" r="r" b="b"/>
              <a:pathLst>
                <a:path w="453" h="367">
                  <a:moveTo>
                    <a:pt x="0" y="24"/>
                  </a:moveTo>
                  <a:lnTo>
                    <a:pt x="10" y="54"/>
                  </a:lnTo>
                  <a:lnTo>
                    <a:pt x="16" y="74"/>
                  </a:lnTo>
                  <a:lnTo>
                    <a:pt x="26" y="84"/>
                  </a:lnTo>
                  <a:lnTo>
                    <a:pt x="24" y="92"/>
                  </a:lnTo>
                  <a:lnTo>
                    <a:pt x="42" y="116"/>
                  </a:lnTo>
                  <a:lnTo>
                    <a:pt x="44" y="134"/>
                  </a:lnTo>
                  <a:lnTo>
                    <a:pt x="32" y="138"/>
                  </a:lnTo>
                  <a:lnTo>
                    <a:pt x="46" y="154"/>
                  </a:lnTo>
                  <a:lnTo>
                    <a:pt x="54" y="154"/>
                  </a:lnTo>
                  <a:lnTo>
                    <a:pt x="68" y="168"/>
                  </a:lnTo>
                  <a:lnTo>
                    <a:pt x="62" y="190"/>
                  </a:lnTo>
                  <a:lnTo>
                    <a:pt x="84" y="206"/>
                  </a:lnTo>
                  <a:lnTo>
                    <a:pt x="100" y="226"/>
                  </a:lnTo>
                  <a:lnTo>
                    <a:pt x="104" y="222"/>
                  </a:lnTo>
                  <a:lnTo>
                    <a:pt x="98" y="206"/>
                  </a:lnTo>
                  <a:lnTo>
                    <a:pt x="88" y="196"/>
                  </a:lnTo>
                  <a:lnTo>
                    <a:pt x="88" y="192"/>
                  </a:lnTo>
                  <a:lnTo>
                    <a:pt x="82" y="166"/>
                  </a:lnTo>
                  <a:lnTo>
                    <a:pt x="74" y="146"/>
                  </a:lnTo>
                  <a:lnTo>
                    <a:pt x="58" y="112"/>
                  </a:lnTo>
                  <a:lnTo>
                    <a:pt x="42" y="98"/>
                  </a:lnTo>
                  <a:lnTo>
                    <a:pt x="42" y="76"/>
                  </a:lnTo>
                  <a:lnTo>
                    <a:pt x="48" y="52"/>
                  </a:lnTo>
                  <a:lnTo>
                    <a:pt x="60" y="68"/>
                  </a:lnTo>
                  <a:lnTo>
                    <a:pt x="66" y="84"/>
                  </a:lnTo>
                  <a:lnTo>
                    <a:pt x="72" y="102"/>
                  </a:lnTo>
                  <a:lnTo>
                    <a:pt x="92" y="138"/>
                  </a:lnTo>
                  <a:lnTo>
                    <a:pt x="104" y="152"/>
                  </a:lnTo>
                  <a:lnTo>
                    <a:pt x="116" y="164"/>
                  </a:lnTo>
                  <a:lnTo>
                    <a:pt x="106" y="168"/>
                  </a:lnTo>
                  <a:lnTo>
                    <a:pt x="126" y="188"/>
                  </a:lnTo>
                  <a:lnTo>
                    <a:pt x="132" y="194"/>
                  </a:lnTo>
                  <a:lnTo>
                    <a:pt x="146" y="212"/>
                  </a:lnTo>
                  <a:lnTo>
                    <a:pt x="162" y="244"/>
                  </a:lnTo>
                  <a:lnTo>
                    <a:pt x="156" y="256"/>
                  </a:lnTo>
                  <a:lnTo>
                    <a:pt x="154" y="266"/>
                  </a:lnTo>
                  <a:lnTo>
                    <a:pt x="156" y="272"/>
                  </a:lnTo>
                  <a:lnTo>
                    <a:pt x="160" y="278"/>
                  </a:lnTo>
                  <a:lnTo>
                    <a:pt x="176" y="290"/>
                  </a:lnTo>
                  <a:lnTo>
                    <a:pt x="182" y="292"/>
                  </a:lnTo>
                  <a:lnTo>
                    <a:pt x="194" y="306"/>
                  </a:lnTo>
                  <a:lnTo>
                    <a:pt x="208" y="310"/>
                  </a:lnTo>
                  <a:lnTo>
                    <a:pt x="230" y="324"/>
                  </a:lnTo>
                  <a:lnTo>
                    <a:pt x="242" y="328"/>
                  </a:lnTo>
                  <a:lnTo>
                    <a:pt x="250" y="334"/>
                  </a:lnTo>
                  <a:lnTo>
                    <a:pt x="298" y="348"/>
                  </a:lnTo>
                  <a:lnTo>
                    <a:pt x="316" y="338"/>
                  </a:lnTo>
                  <a:lnTo>
                    <a:pt x="334" y="342"/>
                  </a:lnTo>
                  <a:lnTo>
                    <a:pt x="346" y="354"/>
                  </a:lnTo>
                  <a:lnTo>
                    <a:pt x="362" y="366"/>
                  </a:lnTo>
                  <a:lnTo>
                    <a:pt x="362" y="354"/>
                  </a:lnTo>
                  <a:lnTo>
                    <a:pt x="368" y="338"/>
                  </a:lnTo>
                  <a:lnTo>
                    <a:pt x="390" y="338"/>
                  </a:lnTo>
                  <a:lnTo>
                    <a:pt x="386" y="332"/>
                  </a:lnTo>
                  <a:lnTo>
                    <a:pt x="382" y="326"/>
                  </a:lnTo>
                  <a:lnTo>
                    <a:pt x="372" y="322"/>
                  </a:lnTo>
                  <a:lnTo>
                    <a:pt x="380" y="320"/>
                  </a:lnTo>
                  <a:lnTo>
                    <a:pt x="382" y="310"/>
                  </a:lnTo>
                  <a:lnTo>
                    <a:pt x="408" y="310"/>
                  </a:lnTo>
                  <a:lnTo>
                    <a:pt x="408" y="338"/>
                  </a:lnTo>
                  <a:lnTo>
                    <a:pt x="412" y="338"/>
                  </a:lnTo>
                  <a:lnTo>
                    <a:pt x="418" y="332"/>
                  </a:lnTo>
                  <a:lnTo>
                    <a:pt x="424" y="332"/>
                  </a:lnTo>
                  <a:lnTo>
                    <a:pt x="424" y="318"/>
                  </a:lnTo>
                  <a:lnTo>
                    <a:pt x="424" y="296"/>
                  </a:lnTo>
                  <a:lnTo>
                    <a:pt x="432" y="304"/>
                  </a:lnTo>
                  <a:lnTo>
                    <a:pt x="438" y="290"/>
                  </a:lnTo>
                  <a:lnTo>
                    <a:pt x="438" y="276"/>
                  </a:lnTo>
                  <a:lnTo>
                    <a:pt x="448" y="260"/>
                  </a:lnTo>
                  <a:lnTo>
                    <a:pt x="452" y="244"/>
                  </a:lnTo>
                  <a:lnTo>
                    <a:pt x="438" y="242"/>
                  </a:lnTo>
                  <a:lnTo>
                    <a:pt x="414" y="246"/>
                  </a:lnTo>
                  <a:lnTo>
                    <a:pt x="398" y="252"/>
                  </a:lnTo>
                  <a:lnTo>
                    <a:pt x="392" y="272"/>
                  </a:lnTo>
                  <a:lnTo>
                    <a:pt x="390" y="282"/>
                  </a:lnTo>
                  <a:lnTo>
                    <a:pt x="378" y="290"/>
                  </a:lnTo>
                  <a:lnTo>
                    <a:pt x="348" y="298"/>
                  </a:lnTo>
                  <a:lnTo>
                    <a:pt x="324" y="300"/>
                  </a:lnTo>
                  <a:lnTo>
                    <a:pt x="300" y="284"/>
                  </a:lnTo>
                  <a:lnTo>
                    <a:pt x="296" y="274"/>
                  </a:lnTo>
                  <a:lnTo>
                    <a:pt x="292" y="268"/>
                  </a:lnTo>
                  <a:lnTo>
                    <a:pt x="286" y="252"/>
                  </a:lnTo>
                  <a:lnTo>
                    <a:pt x="286" y="202"/>
                  </a:lnTo>
                  <a:lnTo>
                    <a:pt x="290" y="178"/>
                  </a:lnTo>
                  <a:lnTo>
                    <a:pt x="292" y="176"/>
                  </a:lnTo>
                  <a:lnTo>
                    <a:pt x="288" y="74"/>
                  </a:lnTo>
                  <a:lnTo>
                    <a:pt x="78" y="0"/>
                  </a:lnTo>
                  <a:lnTo>
                    <a:pt x="0"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1" name="Freeform 406"/>
            <p:cNvSpPr>
              <a:spLocks/>
            </p:cNvSpPr>
            <p:nvPr/>
          </p:nvSpPr>
          <p:spPr bwMode="ltGray">
            <a:xfrm>
              <a:off x="1285002" y="3208782"/>
              <a:ext cx="1256298" cy="912008"/>
            </a:xfrm>
            <a:custGeom>
              <a:avLst/>
              <a:gdLst/>
              <a:ahLst/>
              <a:cxnLst>
                <a:cxn ang="0">
                  <a:pos x="72" y="26"/>
                </a:cxn>
                <a:cxn ang="0">
                  <a:pos x="50" y="42"/>
                </a:cxn>
                <a:cxn ang="0">
                  <a:pos x="36" y="90"/>
                </a:cxn>
                <a:cxn ang="0">
                  <a:pos x="10" y="178"/>
                </a:cxn>
                <a:cxn ang="0">
                  <a:pos x="4" y="226"/>
                </a:cxn>
                <a:cxn ang="0">
                  <a:pos x="14" y="282"/>
                </a:cxn>
                <a:cxn ang="0">
                  <a:pos x="24" y="324"/>
                </a:cxn>
                <a:cxn ang="0">
                  <a:pos x="48" y="360"/>
                </a:cxn>
                <a:cxn ang="0">
                  <a:pos x="66" y="384"/>
                </a:cxn>
                <a:cxn ang="0">
                  <a:pos x="106" y="384"/>
                </a:cxn>
                <a:cxn ang="0">
                  <a:pos x="230" y="408"/>
                </a:cxn>
                <a:cxn ang="0">
                  <a:pos x="252" y="430"/>
                </a:cxn>
                <a:cxn ang="0">
                  <a:pos x="270" y="460"/>
                </a:cxn>
                <a:cxn ang="0">
                  <a:pos x="284" y="448"/>
                </a:cxn>
                <a:cxn ang="0">
                  <a:pos x="298" y="444"/>
                </a:cxn>
                <a:cxn ang="0">
                  <a:pos x="310" y="456"/>
                </a:cxn>
                <a:cxn ang="0">
                  <a:pos x="326" y="492"/>
                </a:cxn>
                <a:cxn ang="0">
                  <a:pos x="340" y="516"/>
                </a:cxn>
                <a:cxn ang="0">
                  <a:pos x="358" y="518"/>
                </a:cxn>
                <a:cxn ang="0">
                  <a:pos x="364" y="492"/>
                </a:cxn>
                <a:cxn ang="0">
                  <a:pos x="402" y="460"/>
                </a:cxn>
                <a:cxn ang="0">
                  <a:pos x="420" y="450"/>
                </a:cxn>
                <a:cxn ang="0">
                  <a:pos x="456" y="458"/>
                </a:cxn>
                <a:cxn ang="0">
                  <a:pos x="462" y="466"/>
                </a:cxn>
                <a:cxn ang="0">
                  <a:pos x="476" y="466"/>
                </a:cxn>
                <a:cxn ang="0">
                  <a:pos x="478" y="448"/>
                </a:cxn>
                <a:cxn ang="0">
                  <a:pos x="504" y="434"/>
                </a:cxn>
                <a:cxn ang="0">
                  <a:pos x="530" y="440"/>
                </a:cxn>
                <a:cxn ang="0">
                  <a:pos x="548" y="456"/>
                </a:cxn>
                <a:cxn ang="0">
                  <a:pos x="564" y="448"/>
                </a:cxn>
                <a:cxn ang="0">
                  <a:pos x="586" y="472"/>
                </a:cxn>
                <a:cxn ang="0">
                  <a:pos x="582" y="502"/>
                </a:cxn>
                <a:cxn ang="0">
                  <a:pos x="592" y="522"/>
                </a:cxn>
                <a:cxn ang="0">
                  <a:pos x="614" y="538"/>
                </a:cxn>
                <a:cxn ang="0">
                  <a:pos x="618" y="498"/>
                </a:cxn>
                <a:cxn ang="0">
                  <a:pos x="616" y="476"/>
                </a:cxn>
                <a:cxn ang="0">
                  <a:pos x="614" y="446"/>
                </a:cxn>
                <a:cxn ang="0">
                  <a:pos x="610" y="432"/>
                </a:cxn>
                <a:cxn ang="0">
                  <a:pos x="626" y="408"/>
                </a:cxn>
                <a:cxn ang="0">
                  <a:pos x="642" y="400"/>
                </a:cxn>
                <a:cxn ang="0">
                  <a:pos x="660" y="378"/>
                </a:cxn>
                <a:cxn ang="0">
                  <a:pos x="688" y="362"/>
                </a:cxn>
                <a:cxn ang="0">
                  <a:pos x="704" y="364"/>
                </a:cxn>
                <a:cxn ang="0">
                  <a:pos x="712" y="350"/>
                </a:cxn>
                <a:cxn ang="0">
                  <a:pos x="710" y="320"/>
                </a:cxn>
                <a:cxn ang="0">
                  <a:pos x="742" y="278"/>
                </a:cxn>
                <a:cxn ang="0">
                  <a:pos x="762" y="244"/>
                </a:cxn>
                <a:cxn ang="0">
                  <a:pos x="786" y="238"/>
                </a:cxn>
                <a:cxn ang="0">
                  <a:pos x="812" y="226"/>
                </a:cxn>
                <a:cxn ang="0">
                  <a:pos x="830" y="184"/>
                </a:cxn>
                <a:cxn ang="0">
                  <a:pos x="870" y="160"/>
                </a:cxn>
                <a:cxn ang="0">
                  <a:pos x="828" y="78"/>
                </a:cxn>
                <a:cxn ang="0">
                  <a:pos x="90" y="0"/>
                </a:cxn>
              </a:cxnLst>
              <a:rect l="0" t="0" r="r" b="b"/>
              <a:pathLst>
                <a:path w="871" h="539">
                  <a:moveTo>
                    <a:pt x="72" y="10"/>
                  </a:moveTo>
                  <a:lnTo>
                    <a:pt x="72" y="26"/>
                  </a:lnTo>
                  <a:lnTo>
                    <a:pt x="50" y="28"/>
                  </a:lnTo>
                  <a:lnTo>
                    <a:pt x="50" y="42"/>
                  </a:lnTo>
                  <a:lnTo>
                    <a:pt x="44" y="66"/>
                  </a:lnTo>
                  <a:lnTo>
                    <a:pt x="36" y="90"/>
                  </a:lnTo>
                  <a:lnTo>
                    <a:pt x="10" y="150"/>
                  </a:lnTo>
                  <a:lnTo>
                    <a:pt x="10" y="178"/>
                  </a:lnTo>
                  <a:lnTo>
                    <a:pt x="0" y="202"/>
                  </a:lnTo>
                  <a:lnTo>
                    <a:pt x="4" y="226"/>
                  </a:lnTo>
                  <a:lnTo>
                    <a:pt x="2" y="246"/>
                  </a:lnTo>
                  <a:lnTo>
                    <a:pt x="14" y="282"/>
                  </a:lnTo>
                  <a:lnTo>
                    <a:pt x="16" y="300"/>
                  </a:lnTo>
                  <a:lnTo>
                    <a:pt x="24" y="324"/>
                  </a:lnTo>
                  <a:lnTo>
                    <a:pt x="32" y="340"/>
                  </a:lnTo>
                  <a:lnTo>
                    <a:pt x="48" y="360"/>
                  </a:lnTo>
                  <a:lnTo>
                    <a:pt x="64" y="378"/>
                  </a:lnTo>
                  <a:lnTo>
                    <a:pt x="66" y="384"/>
                  </a:lnTo>
                  <a:lnTo>
                    <a:pt x="84" y="386"/>
                  </a:lnTo>
                  <a:lnTo>
                    <a:pt x="106" y="384"/>
                  </a:lnTo>
                  <a:lnTo>
                    <a:pt x="156" y="412"/>
                  </a:lnTo>
                  <a:lnTo>
                    <a:pt x="230" y="408"/>
                  </a:lnTo>
                  <a:lnTo>
                    <a:pt x="242" y="420"/>
                  </a:lnTo>
                  <a:lnTo>
                    <a:pt x="252" y="430"/>
                  </a:lnTo>
                  <a:lnTo>
                    <a:pt x="252" y="444"/>
                  </a:lnTo>
                  <a:lnTo>
                    <a:pt x="270" y="460"/>
                  </a:lnTo>
                  <a:lnTo>
                    <a:pt x="276" y="460"/>
                  </a:lnTo>
                  <a:lnTo>
                    <a:pt x="284" y="448"/>
                  </a:lnTo>
                  <a:lnTo>
                    <a:pt x="288" y="444"/>
                  </a:lnTo>
                  <a:lnTo>
                    <a:pt x="298" y="444"/>
                  </a:lnTo>
                  <a:lnTo>
                    <a:pt x="304" y="452"/>
                  </a:lnTo>
                  <a:lnTo>
                    <a:pt x="310" y="456"/>
                  </a:lnTo>
                  <a:lnTo>
                    <a:pt x="316" y="476"/>
                  </a:lnTo>
                  <a:lnTo>
                    <a:pt x="326" y="492"/>
                  </a:lnTo>
                  <a:lnTo>
                    <a:pt x="326" y="510"/>
                  </a:lnTo>
                  <a:lnTo>
                    <a:pt x="340" y="516"/>
                  </a:lnTo>
                  <a:lnTo>
                    <a:pt x="356" y="526"/>
                  </a:lnTo>
                  <a:lnTo>
                    <a:pt x="358" y="518"/>
                  </a:lnTo>
                  <a:lnTo>
                    <a:pt x="356" y="512"/>
                  </a:lnTo>
                  <a:lnTo>
                    <a:pt x="364" y="492"/>
                  </a:lnTo>
                  <a:lnTo>
                    <a:pt x="372" y="482"/>
                  </a:lnTo>
                  <a:lnTo>
                    <a:pt x="402" y="460"/>
                  </a:lnTo>
                  <a:lnTo>
                    <a:pt x="408" y="460"/>
                  </a:lnTo>
                  <a:lnTo>
                    <a:pt x="420" y="450"/>
                  </a:lnTo>
                  <a:lnTo>
                    <a:pt x="444" y="450"/>
                  </a:lnTo>
                  <a:lnTo>
                    <a:pt x="456" y="458"/>
                  </a:lnTo>
                  <a:lnTo>
                    <a:pt x="456" y="466"/>
                  </a:lnTo>
                  <a:lnTo>
                    <a:pt x="462" y="466"/>
                  </a:lnTo>
                  <a:lnTo>
                    <a:pt x="464" y="464"/>
                  </a:lnTo>
                  <a:lnTo>
                    <a:pt x="476" y="466"/>
                  </a:lnTo>
                  <a:lnTo>
                    <a:pt x="478" y="456"/>
                  </a:lnTo>
                  <a:lnTo>
                    <a:pt x="478" y="448"/>
                  </a:lnTo>
                  <a:lnTo>
                    <a:pt x="490" y="436"/>
                  </a:lnTo>
                  <a:lnTo>
                    <a:pt x="504" y="434"/>
                  </a:lnTo>
                  <a:lnTo>
                    <a:pt x="516" y="440"/>
                  </a:lnTo>
                  <a:lnTo>
                    <a:pt x="530" y="440"/>
                  </a:lnTo>
                  <a:lnTo>
                    <a:pt x="540" y="444"/>
                  </a:lnTo>
                  <a:lnTo>
                    <a:pt x="548" y="456"/>
                  </a:lnTo>
                  <a:lnTo>
                    <a:pt x="558" y="450"/>
                  </a:lnTo>
                  <a:lnTo>
                    <a:pt x="564" y="448"/>
                  </a:lnTo>
                  <a:lnTo>
                    <a:pt x="578" y="466"/>
                  </a:lnTo>
                  <a:lnTo>
                    <a:pt x="586" y="472"/>
                  </a:lnTo>
                  <a:lnTo>
                    <a:pt x="584" y="486"/>
                  </a:lnTo>
                  <a:lnTo>
                    <a:pt x="582" y="502"/>
                  </a:lnTo>
                  <a:lnTo>
                    <a:pt x="590" y="508"/>
                  </a:lnTo>
                  <a:lnTo>
                    <a:pt x="592" y="522"/>
                  </a:lnTo>
                  <a:lnTo>
                    <a:pt x="602" y="536"/>
                  </a:lnTo>
                  <a:lnTo>
                    <a:pt x="614" y="538"/>
                  </a:lnTo>
                  <a:lnTo>
                    <a:pt x="622" y="512"/>
                  </a:lnTo>
                  <a:lnTo>
                    <a:pt x="618" y="498"/>
                  </a:lnTo>
                  <a:lnTo>
                    <a:pt x="616" y="488"/>
                  </a:lnTo>
                  <a:lnTo>
                    <a:pt x="616" y="476"/>
                  </a:lnTo>
                  <a:lnTo>
                    <a:pt x="614" y="466"/>
                  </a:lnTo>
                  <a:lnTo>
                    <a:pt x="614" y="446"/>
                  </a:lnTo>
                  <a:lnTo>
                    <a:pt x="610" y="440"/>
                  </a:lnTo>
                  <a:lnTo>
                    <a:pt x="610" y="432"/>
                  </a:lnTo>
                  <a:lnTo>
                    <a:pt x="616" y="418"/>
                  </a:lnTo>
                  <a:lnTo>
                    <a:pt x="626" y="408"/>
                  </a:lnTo>
                  <a:lnTo>
                    <a:pt x="634" y="402"/>
                  </a:lnTo>
                  <a:lnTo>
                    <a:pt x="642" y="400"/>
                  </a:lnTo>
                  <a:lnTo>
                    <a:pt x="650" y="398"/>
                  </a:lnTo>
                  <a:lnTo>
                    <a:pt x="660" y="378"/>
                  </a:lnTo>
                  <a:lnTo>
                    <a:pt x="674" y="378"/>
                  </a:lnTo>
                  <a:lnTo>
                    <a:pt x="688" y="362"/>
                  </a:lnTo>
                  <a:lnTo>
                    <a:pt x="696" y="366"/>
                  </a:lnTo>
                  <a:lnTo>
                    <a:pt x="704" y="364"/>
                  </a:lnTo>
                  <a:lnTo>
                    <a:pt x="708" y="358"/>
                  </a:lnTo>
                  <a:lnTo>
                    <a:pt x="712" y="350"/>
                  </a:lnTo>
                  <a:lnTo>
                    <a:pt x="712" y="330"/>
                  </a:lnTo>
                  <a:lnTo>
                    <a:pt x="710" y="320"/>
                  </a:lnTo>
                  <a:lnTo>
                    <a:pt x="734" y="288"/>
                  </a:lnTo>
                  <a:lnTo>
                    <a:pt x="742" y="278"/>
                  </a:lnTo>
                  <a:lnTo>
                    <a:pt x="754" y="254"/>
                  </a:lnTo>
                  <a:lnTo>
                    <a:pt x="762" y="244"/>
                  </a:lnTo>
                  <a:lnTo>
                    <a:pt x="792" y="248"/>
                  </a:lnTo>
                  <a:lnTo>
                    <a:pt x="786" y="238"/>
                  </a:lnTo>
                  <a:lnTo>
                    <a:pt x="794" y="230"/>
                  </a:lnTo>
                  <a:lnTo>
                    <a:pt x="812" y="226"/>
                  </a:lnTo>
                  <a:lnTo>
                    <a:pt x="806" y="202"/>
                  </a:lnTo>
                  <a:lnTo>
                    <a:pt x="830" y="184"/>
                  </a:lnTo>
                  <a:lnTo>
                    <a:pt x="854" y="174"/>
                  </a:lnTo>
                  <a:lnTo>
                    <a:pt x="870" y="160"/>
                  </a:lnTo>
                  <a:lnTo>
                    <a:pt x="864" y="100"/>
                  </a:lnTo>
                  <a:lnTo>
                    <a:pt x="828" y="78"/>
                  </a:lnTo>
                  <a:lnTo>
                    <a:pt x="434" y="6"/>
                  </a:lnTo>
                  <a:lnTo>
                    <a:pt x="90" y="0"/>
                  </a:lnTo>
                  <a:lnTo>
                    <a:pt x="72"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2" name="Freeform 407"/>
            <p:cNvSpPr>
              <a:spLocks/>
            </p:cNvSpPr>
            <p:nvPr/>
          </p:nvSpPr>
          <p:spPr bwMode="ltGray">
            <a:xfrm>
              <a:off x="2701955" y="3265134"/>
              <a:ext cx="120130" cy="173504"/>
            </a:xfrm>
            <a:custGeom>
              <a:avLst/>
              <a:gdLst/>
              <a:ahLst/>
              <a:cxnLst>
                <a:cxn ang="0">
                  <a:pos x="52" y="0"/>
                </a:cxn>
                <a:cxn ang="0">
                  <a:pos x="40" y="4"/>
                </a:cxn>
                <a:cxn ang="0">
                  <a:pos x="36" y="16"/>
                </a:cxn>
                <a:cxn ang="0">
                  <a:pos x="28" y="24"/>
                </a:cxn>
                <a:cxn ang="0">
                  <a:pos x="24" y="36"/>
                </a:cxn>
                <a:cxn ang="0">
                  <a:pos x="18" y="42"/>
                </a:cxn>
                <a:cxn ang="0">
                  <a:pos x="20" y="48"/>
                </a:cxn>
                <a:cxn ang="0">
                  <a:pos x="26" y="50"/>
                </a:cxn>
                <a:cxn ang="0">
                  <a:pos x="22" y="56"/>
                </a:cxn>
                <a:cxn ang="0">
                  <a:pos x="16" y="56"/>
                </a:cxn>
                <a:cxn ang="0">
                  <a:pos x="0" y="76"/>
                </a:cxn>
                <a:cxn ang="0">
                  <a:pos x="6" y="76"/>
                </a:cxn>
                <a:cxn ang="0">
                  <a:pos x="8" y="72"/>
                </a:cxn>
                <a:cxn ang="0">
                  <a:pos x="14" y="76"/>
                </a:cxn>
                <a:cxn ang="0">
                  <a:pos x="32" y="76"/>
                </a:cxn>
                <a:cxn ang="0">
                  <a:pos x="34" y="76"/>
                </a:cxn>
                <a:cxn ang="0">
                  <a:pos x="40" y="72"/>
                </a:cxn>
                <a:cxn ang="0">
                  <a:pos x="42" y="80"/>
                </a:cxn>
                <a:cxn ang="0">
                  <a:pos x="46" y="80"/>
                </a:cxn>
                <a:cxn ang="0">
                  <a:pos x="50" y="76"/>
                </a:cxn>
                <a:cxn ang="0">
                  <a:pos x="54" y="80"/>
                </a:cxn>
                <a:cxn ang="0">
                  <a:pos x="42" y="90"/>
                </a:cxn>
                <a:cxn ang="0">
                  <a:pos x="44" y="94"/>
                </a:cxn>
                <a:cxn ang="0">
                  <a:pos x="50" y="90"/>
                </a:cxn>
                <a:cxn ang="0">
                  <a:pos x="64" y="80"/>
                </a:cxn>
                <a:cxn ang="0">
                  <a:pos x="68" y="80"/>
                </a:cxn>
                <a:cxn ang="0">
                  <a:pos x="68" y="86"/>
                </a:cxn>
                <a:cxn ang="0">
                  <a:pos x="66" y="92"/>
                </a:cxn>
                <a:cxn ang="0">
                  <a:pos x="68" y="96"/>
                </a:cxn>
                <a:cxn ang="0">
                  <a:pos x="72" y="90"/>
                </a:cxn>
                <a:cxn ang="0">
                  <a:pos x="72" y="98"/>
                </a:cxn>
                <a:cxn ang="0">
                  <a:pos x="80" y="100"/>
                </a:cxn>
                <a:cxn ang="0">
                  <a:pos x="82" y="94"/>
                </a:cxn>
                <a:cxn ang="0">
                  <a:pos x="82" y="84"/>
                </a:cxn>
                <a:cxn ang="0">
                  <a:pos x="82" y="78"/>
                </a:cxn>
                <a:cxn ang="0">
                  <a:pos x="82" y="74"/>
                </a:cxn>
                <a:cxn ang="0">
                  <a:pos x="74" y="76"/>
                </a:cxn>
                <a:cxn ang="0">
                  <a:pos x="76" y="82"/>
                </a:cxn>
                <a:cxn ang="0">
                  <a:pos x="68" y="74"/>
                </a:cxn>
                <a:cxn ang="0">
                  <a:pos x="70" y="68"/>
                </a:cxn>
                <a:cxn ang="0">
                  <a:pos x="72" y="56"/>
                </a:cxn>
                <a:cxn ang="0">
                  <a:pos x="80" y="48"/>
                </a:cxn>
                <a:cxn ang="0">
                  <a:pos x="78" y="40"/>
                </a:cxn>
                <a:cxn ang="0">
                  <a:pos x="68" y="42"/>
                </a:cxn>
                <a:cxn ang="0">
                  <a:pos x="64" y="48"/>
                </a:cxn>
                <a:cxn ang="0">
                  <a:pos x="60" y="50"/>
                </a:cxn>
                <a:cxn ang="0">
                  <a:pos x="52" y="48"/>
                </a:cxn>
                <a:cxn ang="0">
                  <a:pos x="46" y="38"/>
                </a:cxn>
                <a:cxn ang="0">
                  <a:pos x="56" y="30"/>
                </a:cxn>
                <a:cxn ang="0">
                  <a:pos x="46" y="26"/>
                </a:cxn>
                <a:cxn ang="0">
                  <a:pos x="38" y="34"/>
                </a:cxn>
                <a:cxn ang="0">
                  <a:pos x="38" y="30"/>
                </a:cxn>
                <a:cxn ang="0">
                  <a:pos x="48" y="16"/>
                </a:cxn>
                <a:cxn ang="0">
                  <a:pos x="46" y="10"/>
                </a:cxn>
                <a:cxn ang="0">
                  <a:pos x="48" y="8"/>
                </a:cxn>
                <a:cxn ang="0">
                  <a:pos x="54" y="10"/>
                </a:cxn>
                <a:cxn ang="0">
                  <a:pos x="56" y="8"/>
                </a:cxn>
                <a:cxn ang="0">
                  <a:pos x="52" y="0"/>
                </a:cxn>
              </a:cxnLst>
              <a:rect l="0" t="0" r="r" b="b"/>
              <a:pathLst>
                <a:path w="83" h="101">
                  <a:moveTo>
                    <a:pt x="52" y="0"/>
                  </a:moveTo>
                  <a:lnTo>
                    <a:pt x="40" y="4"/>
                  </a:lnTo>
                  <a:lnTo>
                    <a:pt x="36" y="16"/>
                  </a:lnTo>
                  <a:lnTo>
                    <a:pt x="28" y="24"/>
                  </a:lnTo>
                  <a:lnTo>
                    <a:pt x="24" y="36"/>
                  </a:lnTo>
                  <a:lnTo>
                    <a:pt x="18" y="42"/>
                  </a:lnTo>
                  <a:lnTo>
                    <a:pt x="20" y="48"/>
                  </a:lnTo>
                  <a:lnTo>
                    <a:pt x="26" y="50"/>
                  </a:lnTo>
                  <a:lnTo>
                    <a:pt x="22" y="56"/>
                  </a:lnTo>
                  <a:lnTo>
                    <a:pt x="16" y="56"/>
                  </a:lnTo>
                  <a:lnTo>
                    <a:pt x="0" y="76"/>
                  </a:lnTo>
                  <a:lnTo>
                    <a:pt x="6" y="76"/>
                  </a:lnTo>
                  <a:lnTo>
                    <a:pt x="8" y="72"/>
                  </a:lnTo>
                  <a:lnTo>
                    <a:pt x="14" y="76"/>
                  </a:lnTo>
                  <a:lnTo>
                    <a:pt x="32" y="76"/>
                  </a:lnTo>
                  <a:lnTo>
                    <a:pt x="34" y="76"/>
                  </a:lnTo>
                  <a:lnTo>
                    <a:pt x="40" y="72"/>
                  </a:lnTo>
                  <a:lnTo>
                    <a:pt x="42" y="80"/>
                  </a:lnTo>
                  <a:lnTo>
                    <a:pt x="46" y="80"/>
                  </a:lnTo>
                  <a:lnTo>
                    <a:pt x="50" y="76"/>
                  </a:lnTo>
                  <a:lnTo>
                    <a:pt x="54" y="80"/>
                  </a:lnTo>
                  <a:lnTo>
                    <a:pt x="42" y="90"/>
                  </a:lnTo>
                  <a:lnTo>
                    <a:pt x="44" y="94"/>
                  </a:lnTo>
                  <a:lnTo>
                    <a:pt x="50" y="90"/>
                  </a:lnTo>
                  <a:lnTo>
                    <a:pt x="64" y="80"/>
                  </a:lnTo>
                  <a:lnTo>
                    <a:pt x="68" y="80"/>
                  </a:lnTo>
                  <a:lnTo>
                    <a:pt x="68" y="86"/>
                  </a:lnTo>
                  <a:lnTo>
                    <a:pt x="66" y="92"/>
                  </a:lnTo>
                  <a:lnTo>
                    <a:pt x="68" y="96"/>
                  </a:lnTo>
                  <a:lnTo>
                    <a:pt x="72" y="90"/>
                  </a:lnTo>
                  <a:lnTo>
                    <a:pt x="72" y="98"/>
                  </a:lnTo>
                  <a:lnTo>
                    <a:pt x="80" y="100"/>
                  </a:lnTo>
                  <a:lnTo>
                    <a:pt x="82" y="94"/>
                  </a:lnTo>
                  <a:lnTo>
                    <a:pt x="82" y="84"/>
                  </a:lnTo>
                  <a:lnTo>
                    <a:pt x="82" y="78"/>
                  </a:lnTo>
                  <a:lnTo>
                    <a:pt x="82" y="74"/>
                  </a:lnTo>
                  <a:lnTo>
                    <a:pt x="74" y="76"/>
                  </a:lnTo>
                  <a:lnTo>
                    <a:pt x="76" y="82"/>
                  </a:lnTo>
                  <a:lnTo>
                    <a:pt x="68" y="74"/>
                  </a:lnTo>
                  <a:lnTo>
                    <a:pt x="70" y="68"/>
                  </a:lnTo>
                  <a:lnTo>
                    <a:pt x="72" y="56"/>
                  </a:lnTo>
                  <a:lnTo>
                    <a:pt x="80" y="48"/>
                  </a:lnTo>
                  <a:lnTo>
                    <a:pt x="78" y="40"/>
                  </a:lnTo>
                  <a:lnTo>
                    <a:pt x="68" y="42"/>
                  </a:lnTo>
                  <a:lnTo>
                    <a:pt x="64" y="48"/>
                  </a:lnTo>
                  <a:lnTo>
                    <a:pt x="60" y="50"/>
                  </a:lnTo>
                  <a:lnTo>
                    <a:pt x="52" y="48"/>
                  </a:lnTo>
                  <a:lnTo>
                    <a:pt x="46" y="38"/>
                  </a:lnTo>
                  <a:lnTo>
                    <a:pt x="56" y="30"/>
                  </a:lnTo>
                  <a:lnTo>
                    <a:pt x="46" y="26"/>
                  </a:lnTo>
                  <a:lnTo>
                    <a:pt x="38" y="34"/>
                  </a:lnTo>
                  <a:lnTo>
                    <a:pt x="38" y="30"/>
                  </a:lnTo>
                  <a:lnTo>
                    <a:pt x="48" y="16"/>
                  </a:lnTo>
                  <a:lnTo>
                    <a:pt x="46" y="10"/>
                  </a:lnTo>
                  <a:lnTo>
                    <a:pt x="48" y="8"/>
                  </a:lnTo>
                  <a:lnTo>
                    <a:pt x="54" y="10"/>
                  </a:lnTo>
                  <a:lnTo>
                    <a:pt x="56" y="8"/>
                  </a:lnTo>
                  <a:lnTo>
                    <a:pt x="5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3" name="Freeform 408"/>
            <p:cNvSpPr>
              <a:spLocks/>
            </p:cNvSpPr>
            <p:nvPr/>
          </p:nvSpPr>
          <p:spPr bwMode="ltGray">
            <a:xfrm>
              <a:off x="2257620" y="4657613"/>
              <a:ext cx="1029065" cy="1175970"/>
            </a:xfrm>
            <a:custGeom>
              <a:avLst/>
              <a:gdLst/>
              <a:ahLst/>
              <a:cxnLst>
                <a:cxn ang="0">
                  <a:pos x="420" y="686"/>
                </a:cxn>
                <a:cxn ang="0">
                  <a:pos x="408" y="664"/>
                </a:cxn>
                <a:cxn ang="0">
                  <a:pos x="400" y="656"/>
                </a:cxn>
                <a:cxn ang="0">
                  <a:pos x="382" y="644"/>
                </a:cxn>
                <a:cxn ang="0">
                  <a:pos x="364" y="634"/>
                </a:cxn>
                <a:cxn ang="0">
                  <a:pos x="358" y="628"/>
                </a:cxn>
                <a:cxn ang="0">
                  <a:pos x="360" y="610"/>
                </a:cxn>
                <a:cxn ang="0">
                  <a:pos x="368" y="596"/>
                </a:cxn>
                <a:cxn ang="0">
                  <a:pos x="376" y="590"/>
                </a:cxn>
                <a:cxn ang="0">
                  <a:pos x="406" y="574"/>
                </a:cxn>
                <a:cxn ang="0">
                  <a:pos x="380" y="538"/>
                </a:cxn>
                <a:cxn ang="0">
                  <a:pos x="202" y="338"/>
                </a:cxn>
                <a:cxn ang="0">
                  <a:pos x="0" y="218"/>
                </a:cxn>
                <a:cxn ang="0">
                  <a:pos x="218" y="0"/>
                </a:cxn>
                <a:cxn ang="0">
                  <a:pos x="428" y="30"/>
                </a:cxn>
                <a:cxn ang="0">
                  <a:pos x="434" y="56"/>
                </a:cxn>
                <a:cxn ang="0">
                  <a:pos x="448" y="70"/>
                </a:cxn>
                <a:cxn ang="0">
                  <a:pos x="464" y="102"/>
                </a:cxn>
                <a:cxn ang="0">
                  <a:pos x="476" y="114"/>
                </a:cxn>
                <a:cxn ang="0">
                  <a:pos x="502" y="114"/>
                </a:cxn>
                <a:cxn ang="0">
                  <a:pos x="534" y="124"/>
                </a:cxn>
                <a:cxn ang="0">
                  <a:pos x="548" y="144"/>
                </a:cxn>
                <a:cxn ang="0">
                  <a:pos x="582" y="146"/>
                </a:cxn>
                <a:cxn ang="0">
                  <a:pos x="644" y="160"/>
                </a:cxn>
                <a:cxn ang="0">
                  <a:pos x="680" y="186"/>
                </a:cxn>
                <a:cxn ang="0">
                  <a:pos x="694" y="186"/>
                </a:cxn>
                <a:cxn ang="0">
                  <a:pos x="706" y="208"/>
                </a:cxn>
                <a:cxn ang="0">
                  <a:pos x="712" y="238"/>
                </a:cxn>
                <a:cxn ang="0">
                  <a:pos x="698" y="260"/>
                </a:cxn>
                <a:cxn ang="0">
                  <a:pos x="668" y="296"/>
                </a:cxn>
                <a:cxn ang="0">
                  <a:pos x="648" y="320"/>
                </a:cxn>
                <a:cxn ang="0">
                  <a:pos x="642" y="342"/>
                </a:cxn>
                <a:cxn ang="0">
                  <a:pos x="644" y="366"/>
                </a:cxn>
                <a:cxn ang="0">
                  <a:pos x="640" y="402"/>
                </a:cxn>
                <a:cxn ang="0">
                  <a:pos x="630" y="426"/>
                </a:cxn>
                <a:cxn ang="0">
                  <a:pos x="618" y="462"/>
                </a:cxn>
                <a:cxn ang="0">
                  <a:pos x="598" y="496"/>
                </a:cxn>
                <a:cxn ang="0">
                  <a:pos x="556" y="496"/>
                </a:cxn>
                <a:cxn ang="0">
                  <a:pos x="554" y="500"/>
                </a:cxn>
                <a:cxn ang="0">
                  <a:pos x="528" y="510"/>
                </a:cxn>
                <a:cxn ang="0">
                  <a:pos x="492" y="544"/>
                </a:cxn>
                <a:cxn ang="0">
                  <a:pos x="486" y="556"/>
                </a:cxn>
                <a:cxn ang="0">
                  <a:pos x="490" y="596"/>
                </a:cxn>
                <a:cxn ang="0">
                  <a:pos x="462" y="628"/>
                </a:cxn>
                <a:cxn ang="0">
                  <a:pos x="452" y="636"/>
                </a:cxn>
                <a:cxn ang="0">
                  <a:pos x="448" y="654"/>
                </a:cxn>
                <a:cxn ang="0">
                  <a:pos x="436" y="658"/>
                </a:cxn>
                <a:cxn ang="0">
                  <a:pos x="434" y="686"/>
                </a:cxn>
              </a:cxnLst>
              <a:rect l="0" t="0" r="r" b="b"/>
              <a:pathLst>
                <a:path w="713" h="695">
                  <a:moveTo>
                    <a:pt x="428" y="694"/>
                  </a:moveTo>
                  <a:lnTo>
                    <a:pt x="420" y="686"/>
                  </a:lnTo>
                  <a:lnTo>
                    <a:pt x="422" y="680"/>
                  </a:lnTo>
                  <a:lnTo>
                    <a:pt x="408" y="664"/>
                  </a:lnTo>
                  <a:lnTo>
                    <a:pt x="404" y="664"/>
                  </a:lnTo>
                  <a:lnTo>
                    <a:pt x="400" y="656"/>
                  </a:lnTo>
                  <a:lnTo>
                    <a:pt x="392" y="654"/>
                  </a:lnTo>
                  <a:lnTo>
                    <a:pt x="382" y="644"/>
                  </a:lnTo>
                  <a:lnTo>
                    <a:pt x="380" y="648"/>
                  </a:lnTo>
                  <a:lnTo>
                    <a:pt x="364" y="634"/>
                  </a:lnTo>
                  <a:lnTo>
                    <a:pt x="364" y="630"/>
                  </a:lnTo>
                  <a:lnTo>
                    <a:pt x="358" y="628"/>
                  </a:lnTo>
                  <a:lnTo>
                    <a:pt x="346" y="630"/>
                  </a:lnTo>
                  <a:lnTo>
                    <a:pt x="360" y="610"/>
                  </a:lnTo>
                  <a:lnTo>
                    <a:pt x="362" y="602"/>
                  </a:lnTo>
                  <a:lnTo>
                    <a:pt x="368" y="596"/>
                  </a:lnTo>
                  <a:lnTo>
                    <a:pt x="376" y="598"/>
                  </a:lnTo>
                  <a:lnTo>
                    <a:pt x="376" y="590"/>
                  </a:lnTo>
                  <a:lnTo>
                    <a:pt x="400" y="574"/>
                  </a:lnTo>
                  <a:lnTo>
                    <a:pt x="406" y="574"/>
                  </a:lnTo>
                  <a:lnTo>
                    <a:pt x="406" y="548"/>
                  </a:lnTo>
                  <a:lnTo>
                    <a:pt x="380" y="538"/>
                  </a:lnTo>
                  <a:lnTo>
                    <a:pt x="280" y="442"/>
                  </a:lnTo>
                  <a:lnTo>
                    <a:pt x="202" y="338"/>
                  </a:lnTo>
                  <a:lnTo>
                    <a:pt x="94" y="328"/>
                  </a:lnTo>
                  <a:lnTo>
                    <a:pt x="0" y="218"/>
                  </a:lnTo>
                  <a:lnTo>
                    <a:pt x="100" y="48"/>
                  </a:lnTo>
                  <a:lnTo>
                    <a:pt x="218" y="0"/>
                  </a:lnTo>
                  <a:lnTo>
                    <a:pt x="420" y="26"/>
                  </a:lnTo>
                  <a:lnTo>
                    <a:pt x="428" y="30"/>
                  </a:lnTo>
                  <a:lnTo>
                    <a:pt x="430" y="42"/>
                  </a:lnTo>
                  <a:lnTo>
                    <a:pt x="434" y="56"/>
                  </a:lnTo>
                  <a:lnTo>
                    <a:pt x="440" y="66"/>
                  </a:lnTo>
                  <a:lnTo>
                    <a:pt x="448" y="70"/>
                  </a:lnTo>
                  <a:lnTo>
                    <a:pt x="448" y="94"/>
                  </a:lnTo>
                  <a:lnTo>
                    <a:pt x="464" y="102"/>
                  </a:lnTo>
                  <a:lnTo>
                    <a:pt x="478" y="108"/>
                  </a:lnTo>
                  <a:lnTo>
                    <a:pt x="476" y="114"/>
                  </a:lnTo>
                  <a:lnTo>
                    <a:pt x="484" y="112"/>
                  </a:lnTo>
                  <a:lnTo>
                    <a:pt x="502" y="114"/>
                  </a:lnTo>
                  <a:lnTo>
                    <a:pt x="528" y="124"/>
                  </a:lnTo>
                  <a:lnTo>
                    <a:pt x="534" y="124"/>
                  </a:lnTo>
                  <a:lnTo>
                    <a:pt x="542" y="128"/>
                  </a:lnTo>
                  <a:lnTo>
                    <a:pt x="548" y="144"/>
                  </a:lnTo>
                  <a:lnTo>
                    <a:pt x="562" y="142"/>
                  </a:lnTo>
                  <a:lnTo>
                    <a:pt x="582" y="146"/>
                  </a:lnTo>
                  <a:lnTo>
                    <a:pt x="610" y="146"/>
                  </a:lnTo>
                  <a:lnTo>
                    <a:pt x="644" y="160"/>
                  </a:lnTo>
                  <a:lnTo>
                    <a:pt x="664" y="178"/>
                  </a:lnTo>
                  <a:lnTo>
                    <a:pt x="680" y="186"/>
                  </a:lnTo>
                  <a:lnTo>
                    <a:pt x="682" y="182"/>
                  </a:lnTo>
                  <a:lnTo>
                    <a:pt x="694" y="186"/>
                  </a:lnTo>
                  <a:lnTo>
                    <a:pt x="702" y="188"/>
                  </a:lnTo>
                  <a:lnTo>
                    <a:pt x="706" y="208"/>
                  </a:lnTo>
                  <a:lnTo>
                    <a:pt x="710" y="222"/>
                  </a:lnTo>
                  <a:lnTo>
                    <a:pt x="712" y="238"/>
                  </a:lnTo>
                  <a:lnTo>
                    <a:pt x="708" y="244"/>
                  </a:lnTo>
                  <a:lnTo>
                    <a:pt x="698" y="260"/>
                  </a:lnTo>
                  <a:lnTo>
                    <a:pt x="672" y="288"/>
                  </a:lnTo>
                  <a:lnTo>
                    <a:pt x="668" y="296"/>
                  </a:lnTo>
                  <a:lnTo>
                    <a:pt x="656" y="318"/>
                  </a:lnTo>
                  <a:lnTo>
                    <a:pt x="648" y="320"/>
                  </a:lnTo>
                  <a:lnTo>
                    <a:pt x="646" y="330"/>
                  </a:lnTo>
                  <a:lnTo>
                    <a:pt x="642" y="342"/>
                  </a:lnTo>
                  <a:lnTo>
                    <a:pt x="642" y="356"/>
                  </a:lnTo>
                  <a:lnTo>
                    <a:pt x="644" y="366"/>
                  </a:lnTo>
                  <a:lnTo>
                    <a:pt x="640" y="392"/>
                  </a:lnTo>
                  <a:lnTo>
                    <a:pt x="640" y="402"/>
                  </a:lnTo>
                  <a:lnTo>
                    <a:pt x="632" y="412"/>
                  </a:lnTo>
                  <a:lnTo>
                    <a:pt x="630" y="426"/>
                  </a:lnTo>
                  <a:lnTo>
                    <a:pt x="620" y="454"/>
                  </a:lnTo>
                  <a:lnTo>
                    <a:pt x="618" y="462"/>
                  </a:lnTo>
                  <a:lnTo>
                    <a:pt x="600" y="484"/>
                  </a:lnTo>
                  <a:lnTo>
                    <a:pt x="598" y="496"/>
                  </a:lnTo>
                  <a:lnTo>
                    <a:pt x="574" y="494"/>
                  </a:lnTo>
                  <a:lnTo>
                    <a:pt x="556" y="496"/>
                  </a:lnTo>
                  <a:lnTo>
                    <a:pt x="550" y="494"/>
                  </a:lnTo>
                  <a:lnTo>
                    <a:pt x="554" y="500"/>
                  </a:lnTo>
                  <a:lnTo>
                    <a:pt x="546" y="508"/>
                  </a:lnTo>
                  <a:lnTo>
                    <a:pt x="528" y="510"/>
                  </a:lnTo>
                  <a:lnTo>
                    <a:pt x="508" y="532"/>
                  </a:lnTo>
                  <a:lnTo>
                    <a:pt x="492" y="544"/>
                  </a:lnTo>
                  <a:lnTo>
                    <a:pt x="490" y="558"/>
                  </a:lnTo>
                  <a:lnTo>
                    <a:pt x="486" y="556"/>
                  </a:lnTo>
                  <a:lnTo>
                    <a:pt x="494" y="588"/>
                  </a:lnTo>
                  <a:lnTo>
                    <a:pt x="490" y="596"/>
                  </a:lnTo>
                  <a:lnTo>
                    <a:pt x="474" y="614"/>
                  </a:lnTo>
                  <a:lnTo>
                    <a:pt x="462" y="628"/>
                  </a:lnTo>
                  <a:lnTo>
                    <a:pt x="458" y="638"/>
                  </a:lnTo>
                  <a:lnTo>
                    <a:pt x="452" y="636"/>
                  </a:lnTo>
                  <a:lnTo>
                    <a:pt x="448" y="646"/>
                  </a:lnTo>
                  <a:lnTo>
                    <a:pt x="448" y="654"/>
                  </a:lnTo>
                  <a:lnTo>
                    <a:pt x="440" y="656"/>
                  </a:lnTo>
                  <a:lnTo>
                    <a:pt x="436" y="658"/>
                  </a:lnTo>
                  <a:lnTo>
                    <a:pt x="436" y="670"/>
                  </a:lnTo>
                  <a:lnTo>
                    <a:pt x="434" y="686"/>
                  </a:lnTo>
                  <a:lnTo>
                    <a:pt x="428" y="69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4" name="Freeform 409"/>
            <p:cNvSpPr>
              <a:spLocks/>
            </p:cNvSpPr>
            <p:nvPr/>
          </p:nvSpPr>
          <p:spPr bwMode="ltGray">
            <a:xfrm>
              <a:off x="2597747" y="5369424"/>
              <a:ext cx="224340" cy="278793"/>
            </a:xfrm>
            <a:custGeom>
              <a:avLst/>
              <a:gdLst/>
              <a:ahLst/>
              <a:cxnLst>
                <a:cxn ang="0">
                  <a:pos x="88" y="16"/>
                </a:cxn>
                <a:cxn ang="0">
                  <a:pos x="88" y="32"/>
                </a:cxn>
                <a:cxn ang="0">
                  <a:pos x="92" y="42"/>
                </a:cxn>
                <a:cxn ang="0">
                  <a:pos x="92" y="64"/>
                </a:cxn>
                <a:cxn ang="0">
                  <a:pos x="102" y="62"/>
                </a:cxn>
                <a:cxn ang="0">
                  <a:pos x="114" y="66"/>
                </a:cxn>
                <a:cxn ang="0">
                  <a:pos x="116" y="62"/>
                </a:cxn>
                <a:cxn ang="0">
                  <a:pos x="120" y="62"/>
                </a:cxn>
                <a:cxn ang="0">
                  <a:pos x="126" y="64"/>
                </a:cxn>
                <a:cxn ang="0">
                  <a:pos x="130" y="68"/>
                </a:cxn>
                <a:cxn ang="0">
                  <a:pos x="134" y="82"/>
                </a:cxn>
                <a:cxn ang="0">
                  <a:pos x="136" y="92"/>
                </a:cxn>
                <a:cxn ang="0">
                  <a:pos x="140" y="98"/>
                </a:cxn>
                <a:cxn ang="0">
                  <a:pos x="144" y="98"/>
                </a:cxn>
                <a:cxn ang="0">
                  <a:pos x="146" y="94"/>
                </a:cxn>
                <a:cxn ang="0">
                  <a:pos x="150" y="92"/>
                </a:cxn>
                <a:cxn ang="0">
                  <a:pos x="154" y="98"/>
                </a:cxn>
                <a:cxn ang="0">
                  <a:pos x="154" y="102"/>
                </a:cxn>
                <a:cxn ang="0">
                  <a:pos x="154" y="122"/>
                </a:cxn>
                <a:cxn ang="0">
                  <a:pos x="150" y="142"/>
                </a:cxn>
                <a:cxn ang="0">
                  <a:pos x="146" y="148"/>
                </a:cxn>
                <a:cxn ang="0">
                  <a:pos x="140" y="152"/>
                </a:cxn>
                <a:cxn ang="0">
                  <a:pos x="134" y="156"/>
                </a:cxn>
                <a:cxn ang="0">
                  <a:pos x="126" y="162"/>
                </a:cxn>
                <a:cxn ang="0">
                  <a:pos x="120" y="162"/>
                </a:cxn>
                <a:cxn ang="0">
                  <a:pos x="116" y="164"/>
                </a:cxn>
                <a:cxn ang="0">
                  <a:pos x="110" y="158"/>
                </a:cxn>
                <a:cxn ang="0">
                  <a:pos x="98" y="156"/>
                </a:cxn>
                <a:cxn ang="0">
                  <a:pos x="86" y="160"/>
                </a:cxn>
                <a:cxn ang="0">
                  <a:pos x="92" y="144"/>
                </a:cxn>
                <a:cxn ang="0">
                  <a:pos x="94" y="136"/>
                </a:cxn>
                <a:cxn ang="0">
                  <a:pos x="98" y="130"/>
                </a:cxn>
                <a:cxn ang="0">
                  <a:pos x="98" y="118"/>
                </a:cxn>
                <a:cxn ang="0">
                  <a:pos x="92" y="114"/>
                </a:cxn>
                <a:cxn ang="0">
                  <a:pos x="86" y="116"/>
                </a:cxn>
                <a:cxn ang="0">
                  <a:pos x="74" y="114"/>
                </a:cxn>
                <a:cxn ang="0">
                  <a:pos x="70" y="106"/>
                </a:cxn>
                <a:cxn ang="0">
                  <a:pos x="62" y="100"/>
                </a:cxn>
                <a:cxn ang="0">
                  <a:pos x="48" y="100"/>
                </a:cxn>
                <a:cxn ang="0">
                  <a:pos x="44" y="94"/>
                </a:cxn>
                <a:cxn ang="0">
                  <a:pos x="40" y="90"/>
                </a:cxn>
                <a:cxn ang="0">
                  <a:pos x="32" y="88"/>
                </a:cxn>
                <a:cxn ang="0">
                  <a:pos x="20" y="72"/>
                </a:cxn>
                <a:cxn ang="0">
                  <a:pos x="12" y="64"/>
                </a:cxn>
                <a:cxn ang="0">
                  <a:pos x="0" y="28"/>
                </a:cxn>
                <a:cxn ang="0">
                  <a:pos x="40" y="0"/>
                </a:cxn>
                <a:cxn ang="0">
                  <a:pos x="88" y="16"/>
                </a:cxn>
              </a:cxnLst>
              <a:rect l="0" t="0" r="r" b="b"/>
              <a:pathLst>
                <a:path w="155" h="165">
                  <a:moveTo>
                    <a:pt x="88" y="16"/>
                  </a:moveTo>
                  <a:lnTo>
                    <a:pt x="88" y="32"/>
                  </a:lnTo>
                  <a:lnTo>
                    <a:pt x="92" y="42"/>
                  </a:lnTo>
                  <a:lnTo>
                    <a:pt x="92" y="64"/>
                  </a:lnTo>
                  <a:lnTo>
                    <a:pt x="102" y="62"/>
                  </a:lnTo>
                  <a:lnTo>
                    <a:pt x="114" y="66"/>
                  </a:lnTo>
                  <a:lnTo>
                    <a:pt x="116" y="62"/>
                  </a:lnTo>
                  <a:lnTo>
                    <a:pt x="120" y="62"/>
                  </a:lnTo>
                  <a:lnTo>
                    <a:pt x="126" y="64"/>
                  </a:lnTo>
                  <a:lnTo>
                    <a:pt x="130" y="68"/>
                  </a:lnTo>
                  <a:lnTo>
                    <a:pt x="134" y="82"/>
                  </a:lnTo>
                  <a:lnTo>
                    <a:pt x="136" y="92"/>
                  </a:lnTo>
                  <a:lnTo>
                    <a:pt x="140" y="98"/>
                  </a:lnTo>
                  <a:lnTo>
                    <a:pt x="144" y="98"/>
                  </a:lnTo>
                  <a:lnTo>
                    <a:pt x="146" y="94"/>
                  </a:lnTo>
                  <a:lnTo>
                    <a:pt x="150" y="92"/>
                  </a:lnTo>
                  <a:lnTo>
                    <a:pt x="154" y="98"/>
                  </a:lnTo>
                  <a:lnTo>
                    <a:pt x="154" y="102"/>
                  </a:lnTo>
                  <a:lnTo>
                    <a:pt x="154" y="122"/>
                  </a:lnTo>
                  <a:lnTo>
                    <a:pt x="150" y="142"/>
                  </a:lnTo>
                  <a:lnTo>
                    <a:pt x="146" y="148"/>
                  </a:lnTo>
                  <a:lnTo>
                    <a:pt x="140" y="152"/>
                  </a:lnTo>
                  <a:lnTo>
                    <a:pt x="134" y="156"/>
                  </a:lnTo>
                  <a:lnTo>
                    <a:pt x="126" y="162"/>
                  </a:lnTo>
                  <a:lnTo>
                    <a:pt x="120" y="162"/>
                  </a:lnTo>
                  <a:lnTo>
                    <a:pt x="116" y="164"/>
                  </a:lnTo>
                  <a:lnTo>
                    <a:pt x="110" y="158"/>
                  </a:lnTo>
                  <a:lnTo>
                    <a:pt x="98" y="156"/>
                  </a:lnTo>
                  <a:lnTo>
                    <a:pt x="86" y="160"/>
                  </a:lnTo>
                  <a:lnTo>
                    <a:pt x="92" y="144"/>
                  </a:lnTo>
                  <a:lnTo>
                    <a:pt x="94" y="136"/>
                  </a:lnTo>
                  <a:lnTo>
                    <a:pt x="98" y="130"/>
                  </a:lnTo>
                  <a:lnTo>
                    <a:pt x="98" y="118"/>
                  </a:lnTo>
                  <a:lnTo>
                    <a:pt x="92" y="114"/>
                  </a:lnTo>
                  <a:lnTo>
                    <a:pt x="86" y="116"/>
                  </a:lnTo>
                  <a:lnTo>
                    <a:pt x="74" y="114"/>
                  </a:lnTo>
                  <a:lnTo>
                    <a:pt x="70" y="106"/>
                  </a:lnTo>
                  <a:lnTo>
                    <a:pt x="62" y="100"/>
                  </a:lnTo>
                  <a:lnTo>
                    <a:pt x="48" y="100"/>
                  </a:lnTo>
                  <a:lnTo>
                    <a:pt x="44" y="94"/>
                  </a:lnTo>
                  <a:lnTo>
                    <a:pt x="40" y="90"/>
                  </a:lnTo>
                  <a:lnTo>
                    <a:pt x="32" y="88"/>
                  </a:lnTo>
                  <a:lnTo>
                    <a:pt x="20" y="72"/>
                  </a:lnTo>
                  <a:lnTo>
                    <a:pt x="12" y="64"/>
                  </a:lnTo>
                  <a:lnTo>
                    <a:pt x="0" y="28"/>
                  </a:lnTo>
                  <a:lnTo>
                    <a:pt x="40" y="0"/>
                  </a:lnTo>
                  <a:lnTo>
                    <a:pt x="88"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5" name="Freeform 410"/>
            <p:cNvSpPr>
              <a:spLocks/>
            </p:cNvSpPr>
            <p:nvPr/>
          </p:nvSpPr>
          <p:spPr bwMode="ltGray">
            <a:xfrm>
              <a:off x="2422618" y="5103977"/>
              <a:ext cx="312627" cy="401877"/>
            </a:xfrm>
            <a:custGeom>
              <a:avLst/>
              <a:gdLst/>
              <a:ahLst/>
              <a:cxnLst>
                <a:cxn ang="0">
                  <a:pos x="16" y="26"/>
                </a:cxn>
                <a:cxn ang="0">
                  <a:pos x="38" y="20"/>
                </a:cxn>
                <a:cxn ang="0">
                  <a:pos x="44" y="14"/>
                </a:cxn>
                <a:cxn ang="0">
                  <a:pos x="68" y="6"/>
                </a:cxn>
                <a:cxn ang="0">
                  <a:pos x="76" y="16"/>
                </a:cxn>
                <a:cxn ang="0">
                  <a:pos x="76" y="32"/>
                </a:cxn>
                <a:cxn ang="0">
                  <a:pos x="82" y="42"/>
                </a:cxn>
                <a:cxn ang="0">
                  <a:pos x="106" y="48"/>
                </a:cxn>
                <a:cxn ang="0">
                  <a:pos x="116" y="54"/>
                </a:cxn>
                <a:cxn ang="0">
                  <a:pos x="134" y="60"/>
                </a:cxn>
                <a:cxn ang="0">
                  <a:pos x="156" y="70"/>
                </a:cxn>
                <a:cxn ang="0">
                  <a:pos x="162" y="84"/>
                </a:cxn>
                <a:cxn ang="0">
                  <a:pos x="160" y="94"/>
                </a:cxn>
                <a:cxn ang="0">
                  <a:pos x="196" y="114"/>
                </a:cxn>
                <a:cxn ang="0">
                  <a:pos x="206" y="132"/>
                </a:cxn>
                <a:cxn ang="0">
                  <a:pos x="216" y="148"/>
                </a:cxn>
                <a:cxn ang="0">
                  <a:pos x="210" y="168"/>
                </a:cxn>
                <a:cxn ang="0">
                  <a:pos x="192" y="168"/>
                </a:cxn>
                <a:cxn ang="0">
                  <a:pos x="144" y="178"/>
                </a:cxn>
                <a:cxn ang="0">
                  <a:pos x="136" y="196"/>
                </a:cxn>
                <a:cxn ang="0">
                  <a:pos x="138" y="206"/>
                </a:cxn>
                <a:cxn ang="0">
                  <a:pos x="126" y="218"/>
                </a:cxn>
                <a:cxn ang="0">
                  <a:pos x="112" y="218"/>
                </a:cxn>
                <a:cxn ang="0">
                  <a:pos x="106" y="234"/>
                </a:cxn>
                <a:cxn ang="0">
                  <a:pos x="102" y="224"/>
                </a:cxn>
                <a:cxn ang="0">
                  <a:pos x="90" y="220"/>
                </a:cxn>
                <a:cxn ang="0">
                  <a:pos x="78" y="216"/>
                </a:cxn>
                <a:cxn ang="0">
                  <a:pos x="70" y="218"/>
                </a:cxn>
                <a:cxn ang="0">
                  <a:pos x="52" y="236"/>
                </a:cxn>
                <a:cxn ang="0">
                  <a:pos x="50" y="230"/>
                </a:cxn>
                <a:cxn ang="0">
                  <a:pos x="30" y="192"/>
                </a:cxn>
                <a:cxn ang="0">
                  <a:pos x="34" y="172"/>
                </a:cxn>
                <a:cxn ang="0">
                  <a:pos x="26" y="166"/>
                </a:cxn>
                <a:cxn ang="0">
                  <a:pos x="24" y="150"/>
                </a:cxn>
                <a:cxn ang="0">
                  <a:pos x="6" y="72"/>
                </a:cxn>
              </a:cxnLst>
              <a:rect l="0" t="0" r="r" b="b"/>
              <a:pathLst>
                <a:path w="217" h="237">
                  <a:moveTo>
                    <a:pt x="0" y="26"/>
                  </a:moveTo>
                  <a:lnTo>
                    <a:pt x="16" y="26"/>
                  </a:lnTo>
                  <a:lnTo>
                    <a:pt x="32" y="18"/>
                  </a:lnTo>
                  <a:lnTo>
                    <a:pt x="38" y="20"/>
                  </a:lnTo>
                  <a:lnTo>
                    <a:pt x="44" y="18"/>
                  </a:lnTo>
                  <a:lnTo>
                    <a:pt x="44" y="14"/>
                  </a:lnTo>
                  <a:lnTo>
                    <a:pt x="48" y="6"/>
                  </a:lnTo>
                  <a:lnTo>
                    <a:pt x="68" y="6"/>
                  </a:lnTo>
                  <a:lnTo>
                    <a:pt x="74" y="0"/>
                  </a:lnTo>
                  <a:lnTo>
                    <a:pt x="76" y="16"/>
                  </a:lnTo>
                  <a:lnTo>
                    <a:pt x="78" y="28"/>
                  </a:lnTo>
                  <a:lnTo>
                    <a:pt x="76" y="32"/>
                  </a:lnTo>
                  <a:lnTo>
                    <a:pt x="76" y="36"/>
                  </a:lnTo>
                  <a:lnTo>
                    <a:pt x="82" y="42"/>
                  </a:lnTo>
                  <a:lnTo>
                    <a:pt x="96" y="50"/>
                  </a:lnTo>
                  <a:lnTo>
                    <a:pt x="106" y="48"/>
                  </a:lnTo>
                  <a:lnTo>
                    <a:pt x="112" y="52"/>
                  </a:lnTo>
                  <a:lnTo>
                    <a:pt x="116" y="54"/>
                  </a:lnTo>
                  <a:lnTo>
                    <a:pt x="124" y="58"/>
                  </a:lnTo>
                  <a:lnTo>
                    <a:pt x="134" y="60"/>
                  </a:lnTo>
                  <a:lnTo>
                    <a:pt x="142" y="70"/>
                  </a:lnTo>
                  <a:lnTo>
                    <a:pt x="156" y="70"/>
                  </a:lnTo>
                  <a:lnTo>
                    <a:pt x="160" y="74"/>
                  </a:lnTo>
                  <a:lnTo>
                    <a:pt x="162" y="84"/>
                  </a:lnTo>
                  <a:lnTo>
                    <a:pt x="164" y="94"/>
                  </a:lnTo>
                  <a:lnTo>
                    <a:pt x="160" y="94"/>
                  </a:lnTo>
                  <a:lnTo>
                    <a:pt x="170" y="114"/>
                  </a:lnTo>
                  <a:lnTo>
                    <a:pt x="196" y="114"/>
                  </a:lnTo>
                  <a:lnTo>
                    <a:pt x="200" y="130"/>
                  </a:lnTo>
                  <a:lnTo>
                    <a:pt x="206" y="132"/>
                  </a:lnTo>
                  <a:lnTo>
                    <a:pt x="210" y="136"/>
                  </a:lnTo>
                  <a:lnTo>
                    <a:pt x="216" y="148"/>
                  </a:lnTo>
                  <a:lnTo>
                    <a:pt x="214" y="158"/>
                  </a:lnTo>
                  <a:lnTo>
                    <a:pt x="210" y="168"/>
                  </a:lnTo>
                  <a:lnTo>
                    <a:pt x="208" y="182"/>
                  </a:lnTo>
                  <a:lnTo>
                    <a:pt x="192" y="168"/>
                  </a:lnTo>
                  <a:lnTo>
                    <a:pt x="166" y="168"/>
                  </a:lnTo>
                  <a:lnTo>
                    <a:pt x="144" y="178"/>
                  </a:lnTo>
                  <a:lnTo>
                    <a:pt x="140" y="188"/>
                  </a:lnTo>
                  <a:lnTo>
                    <a:pt x="136" y="196"/>
                  </a:lnTo>
                  <a:lnTo>
                    <a:pt x="138" y="198"/>
                  </a:lnTo>
                  <a:lnTo>
                    <a:pt x="138" y="206"/>
                  </a:lnTo>
                  <a:lnTo>
                    <a:pt x="132" y="220"/>
                  </a:lnTo>
                  <a:lnTo>
                    <a:pt x="126" y="218"/>
                  </a:lnTo>
                  <a:lnTo>
                    <a:pt x="122" y="216"/>
                  </a:lnTo>
                  <a:lnTo>
                    <a:pt x="112" y="218"/>
                  </a:lnTo>
                  <a:lnTo>
                    <a:pt x="108" y="228"/>
                  </a:lnTo>
                  <a:lnTo>
                    <a:pt x="106" y="234"/>
                  </a:lnTo>
                  <a:lnTo>
                    <a:pt x="100" y="228"/>
                  </a:lnTo>
                  <a:lnTo>
                    <a:pt x="102" y="224"/>
                  </a:lnTo>
                  <a:lnTo>
                    <a:pt x="100" y="218"/>
                  </a:lnTo>
                  <a:lnTo>
                    <a:pt x="90" y="220"/>
                  </a:lnTo>
                  <a:lnTo>
                    <a:pt x="84" y="222"/>
                  </a:lnTo>
                  <a:lnTo>
                    <a:pt x="78" y="216"/>
                  </a:lnTo>
                  <a:lnTo>
                    <a:pt x="70" y="216"/>
                  </a:lnTo>
                  <a:lnTo>
                    <a:pt x="70" y="218"/>
                  </a:lnTo>
                  <a:lnTo>
                    <a:pt x="62" y="228"/>
                  </a:lnTo>
                  <a:lnTo>
                    <a:pt x="52" y="236"/>
                  </a:lnTo>
                  <a:lnTo>
                    <a:pt x="50" y="236"/>
                  </a:lnTo>
                  <a:lnTo>
                    <a:pt x="50" y="230"/>
                  </a:lnTo>
                  <a:lnTo>
                    <a:pt x="44" y="214"/>
                  </a:lnTo>
                  <a:lnTo>
                    <a:pt x="30" y="192"/>
                  </a:lnTo>
                  <a:lnTo>
                    <a:pt x="30" y="178"/>
                  </a:lnTo>
                  <a:lnTo>
                    <a:pt x="34" y="172"/>
                  </a:lnTo>
                  <a:lnTo>
                    <a:pt x="30" y="170"/>
                  </a:lnTo>
                  <a:lnTo>
                    <a:pt x="26" y="166"/>
                  </a:lnTo>
                  <a:lnTo>
                    <a:pt x="24" y="162"/>
                  </a:lnTo>
                  <a:lnTo>
                    <a:pt x="24" y="150"/>
                  </a:lnTo>
                  <a:lnTo>
                    <a:pt x="6" y="130"/>
                  </a:lnTo>
                  <a:lnTo>
                    <a:pt x="6" y="72"/>
                  </a:lnTo>
                  <a:lnTo>
                    <a:pt x="0" y="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6" name="Freeform 411"/>
            <p:cNvSpPr>
              <a:spLocks/>
            </p:cNvSpPr>
            <p:nvPr/>
          </p:nvSpPr>
          <p:spPr bwMode="ltGray">
            <a:xfrm>
              <a:off x="2131700" y="4816288"/>
              <a:ext cx="319865" cy="551653"/>
            </a:xfrm>
            <a:custGeom>
              <a:avLst/>
              <a:gdLst/>
              <a:ahLst/>
              <a:cxnLst>
                <a:cxn ang="0">
                  <a:pos x="180" y="76"/>
                </a:cxn>
                <a:cxn ang="0">
                  <a:pos x="162" y="82"/>
                </a:cxn>
                <a:cxn ang="0">
                  <a:pos x="144" y="90"/>
                </a:cxn>
                <a:cxn ang="0">
                  <a:pos x="138" y="108"/>
                </a:cxn>
                <a:cxn ang="0">
                  <a:pos x="134" y="120"/>
                </a:cxn>
                <a:cxn ang="0">
                  <a:pos x="126" y="136"/>
                </a:cxn>
                <a:cxn ang="0">
                  <a:pos x="138" y="166"/>
                </a:cxn>
                <a:cxn ang="0">
                  <a:pos x="162" y="180"/>
                </a:cxn>
                <a:cxn ang="0">
                  <a:pos x="176" y="176"/>
                </a:cxn>
                <a:cxn ang="0">
                  <a:pos x="190" y="166"/>
                </a:cxn>
                <a:cxn ang="0">
                  <a:pos x="190" y="194"/>
                </a:cxn>
                <a:cxn ang="0">
                  <a:pos x="208" y="194"/>
                </a:cxn>
                <a:cxn ang="0">
                  <a:pos x="216" y="232"/>
                </a:cxn>
                <a:cxn ang="0">
                  <a:pos x="218" y="250"/>
                </a:cxn>
                <a:cxn ang="0">
                  <a:pos x="222" y="288"/>
                </a:cxn>
                <a:cxn ang="0">
                  <a:pos x="214" y="298"/>
                </a:cxn>
                <a:cxn ang="0">
                  <a:pos x="212" y="322"/>
                </a:cxn>
                <a:cxn ang="0">
                  <a:pos x="188" y="314"/>
                </a:cxn>
                <a:cxn ang="0">
                  <a:pos x="170" y="300"/>
                </a:cxn>
                <a:cxn ang="0">
                  <a:pos x="158" y="290"/>
                </a:cxn>
                <a:cxn ang="0">
                  <a:pos x="146" y="288"/>
                </a:cxn>
                <a:cxn ang="0">
                  <a:pos x="128" y="278"/>
                </a:cxn>
                <a:cxn ang="0">
                  <a:pos x="110" y="262"/>
                </a:cxn>
                <a:cxn ang="0">
                  <a:pos x="94" y="240"/>
                </a:cxn>
                <a:cxn ang="0">
                  <a:pos x="76" y="212"/>
                </a:cxn>
                <a:cxn ang="0">
                  <a:pos x="66" y="198"/>
                </a:cxn>
                <a:cxn ang="0">
                  <a:pos x="58" y="176"/>
                </a:cxn>
                <a:cxn ang="0">
                  <a:pos x="42" y="152"/>
                </a:cxn>
                <a:cxn ang="0">
                  <a:pos x="24" y="124"/>
                </a:cxn>
                <a:cxn ang="0">
                  <a:pos x="6" y="106"/>
                </a:cxn>
                <a:cxn ang="0">
                  <a:pos x="0" y="90"/>
                </a:cxn>
                <a:cxn ang="0">
                  <a:pos x="2" y="74"/>
                </a:cxn>
                <a:cxn ang="0">
                  <a:pos x="28" y="62"/>
                </a:cxn>
                <a:cxn ang="0">
                  <a:pos x="164" y="28"/>
                </a:cxn>
                <a:cxn ang="0">
                  <a:pos x="188" y="70"/>
                </a:cxn>
              </a:cxnLst>
              <a:rect l="0" t="0" r="r" b="b"/>
              <a:pathLst>
                <a:path w="223" h="325">
                  <a:moveTo>
                    <a:pt x="188" y="70"/>
                  </a:moveTo>
                  <a:lnTo>
                    <a:pt x="180" y="76"/>
                  </a:lnTo>
                  <a:lnTo>
                    <a:pt x="170" y="84"/>
                  </a:lnTo>
                  <a:lnTo>
                    <a:pt x="162" y="82"/>
                  </a:lnTo>
                  <a:lnTo>
                    <a:pt x="154" y="88"/>
                  </a:lnTo>
                  <a:lnTo>
                    <a:pt x="144" y="90"/>
                  </a:lnTo>
                  <a:lnTo>
                    <a:pt x="142" y="102"/>
                  </a:lnTo>
                  <a:lnTo>
                    <a:pt x="138" y="108"/>
                  </a:lnTo>
                  <a:lnTo>
                    <a:pt x="142" y="116"/>
                  </a:lnTo>
                  <a:lnTo>
                    <a:pt x="134" y="120"/>
                  </a:lnTo>
                  <a:lnTo>
                    <a:pt x="130" y="128"/>
                  </a:lnTo>
                  <a:lnTo>
                    <a:pt x="126" y="136"/>
                  </a:lnTo>
                  <a:lnTo>
                    <a:pt x="142" y="160"/>
                  </a:lnTo>
                  <a:lnTo>
                    <a:pt x="138" y="166"/>
                  </a:lnTo>
                  <a:lnTo>
                    <a:pt x="154" y="164"/>
                  </a:lnTo>
                  <a:lnTo>
                    <a:pt x="162" y="180"/>
                  </a:lnTo>
                  <a:lnTo>
                    <a:pt x="166" y="174"/>
                  </a:lnTo>
                  <a:lnTo>
                    <a:pt x="176" y="176"/>
                  </a:lnTo>
                  <a:lnTo>
                    <a:pt x="184" y="164"/>
                  </a:lnTo>
                  <a:lnTo>
                    <a:pt x="190" y="166"/>
                  </a:lnTo>
                  <a:lnTo>
                    <a:pt x="188" y="176"/>
                  </a:lnTo>
                  <a:lnTo>
                    <a:pt x="190" y="194"/>
                  </a:lnTo>
                  <a:lnTo>
                    <a:pt x="200" y="194"/>
                  </a:lnTo>
                  <a:lnTo>
                    <a:pt x="208" y="194"/>
                  </a:lnTo>
                  <a:lnTo>
                    <a:pt x="220" y="218"/>
                  </a:lnTo>
                  <a:lnTo>
                    <a:pt x="216" y="232"/>
                  </a:lnTo>
                  <a:lnTo>
                    <a:pt x="216" y="244"/>
                  </a:lnTo>
                  <a:lnTo>
                    <a:pt x="218" y="250"/>
                  </a:lnTo>
                  <a:lnTo>
                    <a:pt x="216" y="256"/>
                  </a:lnTo>
                  <a:lnTo>
                    <a:pt x="222" y="288"/>
                  </a:lnTo>
                  <a:lnTo>
                    <a:pt x="220" y="296"/>
                  </a:lnTo>
                  <a:lnTo>
                    <a:pt x="214" y="298"/>
                  </a:lnTo>
                  <a:lnTo>
                    <a:pt x="212" y="308"/>
                  </a:lnTo>
                  <a:lnTo>
                    <a:pt x="212" y="322"/>
                  </a:lnTo>
                  <a:lnTo>
                    <a:pt x="198" y="324"/>
                  </a:lnTo>
                  <a:lnTo>
                    <a:pt x="188" y="314"/>
                  </a:lnTo>
                  <a:lnTo>
                    <a:pt x="180" y="312"/>
                  </a:lnTo>
                  <a:lnTo>
                    <a:pt x="170" y="300"/>
                  </a:lnTo>
                  <a:lnTo>
                    <a:pt x="166" y="300"/>
                  </a:lnTo>
                  <a:lnTo>
                    <a:pt x="158" y="290"/>
                  </a:lnTo>
                  <a:lnTo>
                    <a:pt x="156" y="292"/>
                  </a:lnTo>
                  <a:lnTo>
                    <a:pt x="146" y="288"/>
                  </a:lnTo>
                  <a:lnTo>
                    <a:pt x="136" y="286"/>
                  </a:lnTo>
                  <a:lnTo>
                    <a:pt x="128" y="278"/>
                  </a:lnTo>
                  <a:lnTo>
                    <a:pt x="116" y="272"/>
                  </a:lnTo>
                  <a:lnTo>
                    <a:pt x="110" y="262"/>
                  </a:lnTo>
                  <a:lnTo>
                    <a:pt x="90" y="246"/>
                  </a:lnTo>
                  <a:lnTo>
                    <a:pt x="94" y="240"/>
                  </a:lnTo>
                  <a:lnTo>
                    <a:pt x="80" y="218"/>
                  </a:lnTo>
                  <a:lnTo>
                    <a:pt x="76" y="212"/>
                  </a:lnTo>
                  <a:lnTo>
                    <a:pt x="72" y="204"/>
                  </a:lnTo>
                  <a:lnTo>
                    <a:pt x="66" y="198"/>
                  </a:lnTo>
                  <a:lnTo>
                    <a:pt x="56" y="186"/>
                  </a:lnTo>
                  <a:lnTo>
                    <a:pt x="58" y="176"/>
                  </a:lnTo>
                  <a:lnTo>
                    <a:pt x="52" y="164"/>
                  </a:lnTo>
                  <a:lnTo>
                    <a:pt x="42" y="152"/>
                  </a:lnTo>
                  <a:lnTo>
                    <a:pt x="32" y="140"/>
                  </a:lnTo>
                  <a:lnTo>
                    <a:pt x="24" y="124"/>
                  </a:lnTo>
                  <a:lnTo>
                    <a:pt x="12" y="116"/>
                  </a:lnTo>
                  <a:lnTo>
                    <a:pt x="6" y="106"/>
                  </a:lnTo>
                  <a:lnTo>
                    <a:pt x="4" y="102"/>
                  </a:lnTo>
                  <a:lnTo>
                    <a:pt x="0" y="90"/>
                  </a:lnTo>
                  <a:lnTo>
                    <a:pt x="0" y="84"/>
                  </a:lnTo>
                  <a:lnTo>
                    <a:pt x="2" y="74"/>
                  </a:lnTo>
                  <a:lnTo>
                    <a:pt x="12" y="68"/>
                  </a:lnTo>
                  <a:lnTo>
                    <a:pt x="28" y="62"/>
                  </a:lnTo>
                  <a:lnTo>
                    <a:pt x="94" y="0"/>
                  </a:lnTo>
                  <a:lnTo>
                    <a:pt x="164" y="28"/>
                  </a:lnTo>
                  <a:lnTo>
                    <a:pt x="196" y="48"/>
                  </a:lnTo>
                  <a:lnTo>
                    <a:pt x="188" y="7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7" name="Freeform 412"/>
            <p:cNvSpPr>
              <a:spLocks/>
            </p:cNvSpPr>
            <p:nvPr/>
          </p:nvSpPr>
          <p:spPr bwMode="ltGray">
            <a:xfrm>
              <a:off x="2134595" y="4783663"/>
              <a:ext cx="144734" cy="182402"/>
            </a:xfrm>
            <a:custGeom>
              <a:avLst/>
              <a:gdLst/>
              <a:ahLst/>
              <a:cxnLst>
                <a:cxn ang="0">
                  <a:pos x="42" y="0"/>
                </a:cxn>
                <a:cxn ang="0">
                  <a:pos x="14" y="12"/>
                </a:cxn>
                <a:cxn ang="0">
                  <a:pos x="20" y="24"/>
                </a:cxn>
                <a:cxn ang="0">
                  <a:pos x="8" y="34"/>
                </a:cxn>
                <a:cxn ang="0">
                  <a:pos x="10" y="42"/>
                </a:cxn>
                <a:cxn ang="0">
                  <a:pos x="6" y="40"/>
                </a:cxn>
                <a:cxn ang="0">
                  <a:pos x="2" y="60"/>
                </a:cxn>
                <a:cxn ang="0">
                  <a:pos x="0" y="62"/>
                </a:cxn>
                <a:cxn ang="0">
                  <a:pos x="12" y="74"/>
                </a:cxn>
                <a:cxn ang="0">
                  <a:pos x="18" y="80"/>
                </a:cxn>
                <a:cxn ang="0">
                  <a:pos x="20" y="84"/>
                </a:cxn>
                <a:cxn ang="0">
                  <a:pos x="14" y="94"/>
                </a:cxn>
                <a:cxn ang="0">
                  <a:pos x="14" y="98"/>
                </a:cxn>
                <a:cxn ang="0">
                  <a:pos x="14" y="100"/>
                </a:cxn>
                <a:cxn ang="0">
                  <a:pos x="16" y="100"/>
                </a:cxn>
                <a:cxn ang="0">
                  <a:pos x="28" y="98"/>
                </a:cxn>
                <a:cxn ang="0">
                  <a:pos x="38" y="108"/>
                </a:cxn>
                <a:cxn ang="0">
                  <a:pos x="56" y="76"/>
                </a:cxn>
                <a:cxn ang="0">
                  <a:pos x="68" y="72"/>
                </a:cxn>
                <a:cxn ang="0">
                  <a:pos x="80" y="70"/>
                </a:cxn>
                <a:cxn ang="0">
                  <a:pos x="88" y="64"/>
                </a:cxn>
                <a:cxn ang="0">
                  <a:pos x="92" y="60"/>
                </a:cxn>
                <a:cxn ang="0">
                  <a:pos x="94" y="56"/>
                </a:cxn>
                <a:cxn ang="0">
                  <a:pos x="100" y="32"/>
                </a:cxn>
                <a:cxn ang="0">
                  <a:pos x="100" y="18"/>
                </a:cxn>
                <a:cxn ang="0">
                  <a:pos x="72" y="0"/>
                </a:cxn>
                <a:cxn ang="0">
                  <a:pos x="42" y="0"/>
                </a:cxn>
              </a:cxnLst>
              <a:rect l="0" t="0" r="r" b="b"/>
              <a:pathLst>
                <a:path w="101" h="109">
                  <a:moveTo>
                    <a:pt x="42" y="0"/>
                  </a:moveTo>
                  <a:lnTo>
                    <a:pt x="14" y="12"/>
                  </a:lnTo>
                  <a:lnTo>
                    <a:pt x="20" y="24"/>
                  </a:lnTo>
                  <a:lnTo>
                    <a:pt x="8" y="34"/>
                  </a:lnTo>
                  <a:lnTo>
                    <a:pt x="10" y="42"/>
                  </a:lnTo>
                  <a:lnTo>
                    <a:pt x="6" y="40"/>
                  </a:lnTo>
                  <a:lnTo>
                    <a:pt x="2" y="60"/>
                  </a:lnTo>
                  <a:lnTo>
                    <a:pt x="0" y="62"/>
                  </a:lnTo>
                  <a:lnTo>
                    <a:pt x="12" y="74"/>
                  </a:lnTo>
                  <a:lnTo>
                    <a:pt x="18" y="80"/>
                  </a:lnTo>
                  <a:lnTo>
                    <a:pt x="20" y="84"/>
                  </a:lnTo>
                  <a:lnTo>
                    <a:pt x="14" y="94"/>
                  </a:lnTo>
                  <a:lnTo>
                    <a:pt x="14" y="98"/>
                  </a:lnTo>
                  <a:lnTo>
                    <a:pt x="14" y="100"/>
                  </a:lnTo>
                  <a:lnTo>
                    <a:pt x="16" y="100"/>
                  </a:lnTo>
                  <a:lnTo>
                    <a:pt x="28" y="98"/>
                  </a:lnTo>
                  <a:lnTo>
                    <a:pt x="38" y="108"/>
                  </a:lnTo>
                  <a:lnTo>
                    <a:pt x="56" y="76"/>
                  </a:lnTo>
                  <a:lnTo>
                    <a:pt x="68" y="72"/>
                  </a:lnTo>
                  <a:lnTo>
                    <a:pt x="80" y="70"/>
                  </a:lnTo>
                  <a:lnTo>
                    <a:pt x="88" y="64"/>
                  </a:lnTo>
                  <a:lnTo>
                    <a:pt x="92" y="60"/>
                  </a:lnTo>
                  <a:lnTo>
                    <a:pt x="94" y="56"/>
                  </a:lnTo>
                  <a:lnTo>
                    <a:pt x="100" y="32"/>
                  </a:lnTo>
                  <a:lnTo>
                    <a:pt x="100" y="18"/>
                  </a:lnTo>
                  <a:lnTo>
                    <a:pt x="72" y="0"/>
                  </a:lnTo>
                  <a:lnTo>
                    <a:pt x="4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8" name="Freeform 413"/>
            <p:cNvSpPr>
              <a:spLocks/>
            </p:cNvSpPr>
            <p:nvPr/>
          </p:nvSpPr>
          <p:spPr bwMode="ltGray">
            <a:xfrm>
              <a:off x="2791692" y="4657613"/>
              <a:ext cx="76710" cy="120117"/>
            </a:xfrm>
            <a:custGeom>
              <a:avLst/>
              <a:gdLst/>
              <a:ahLst/>
              <a:cxnLst>
                <a:cxn ang="0">
                  <a:pos x="8" y="0"/>
                </a:cxn>
                <a:cxn ang="0">
                  <a:pos x="28" y="8"/>
                </a:cxn>
                <a:cxn ang="0">
                  <a:pos x="48" y="22"/>
                </a:cxn>
                <a:cxn ang="0">
                  <a:pos x="52" y="26"/>
                </a:cxn>
                <a:cxn ang="0">
                  <a:pos x="48" y="36"/>
                </a:cxn>
                <a:cxn ang="0">
                  <a:pos x="42" y="38"/>
                </a:cxn>
                <a:cxn ang="0">
                  <a:pos x="36" y="50"/>
                </a:cxn>
                <a:cxn ang="0">
                  <a:pos x="34" y="62"/>
                </a:cxn>
                <a:cxn ang="0">
                  <a:pos x="28" y="62"/>
                </a:cxn>
                <a:cxn ang="0">
                  <a:pos x="26" y="70"/>
                </a:cxn>
                <a:cxn ang="0">
                  <a:pos x="18" y="70"/>
                </a:cxn>
                <a:cxn ang="0">
                  <a:pos x="14" y="60"/>
                </a:cxn>
                <a:cxn ang="0">
                  <a:pos x="10" y="68"/>
                </a:cxn>
                <a:cxn ang="0">
                  <a:pos x="4" y="60"/>
                </a:cxn>
                <a:cxn ang="0">
                  <a:pos x="0" y="28"/>
                </a:cxn>
                <a:cxn ang="0">
                  <a:pos x="2" y="4"/>
                </a:cxn>
                <a:cxn ang="0">
                  <a:pos x="8" y="0"/>
                </a:cxn>
              </a:cxnLst>
              <a:rect l="0" t="0" r="r" b="b"/>
              <a:pathLst>
                <a:path w="53" h="71">
                  <a:moveTo>
                    <a:pt x="8" y="0"/>
                  </a:moveTo>
                  <a:lnTo>
                    <a:pt x="28" y="8"/>
                  </a:lnTo>
                  <a:lnTo>
                    <a:pt x="48" y="22"/>
                  </a:lnTo>
                  <a:lnTo>
                    <a:pt x="52" y="26"/>
                  </a:lnTo>
                  <a:lnTo>
                    <a:pt x="48" y="36"/>
                  </a:lnTo>
                  <a:lnTo>
                    <a:pt x="42" y="38"/>
                  </a:lnTo>
                  <a:lnTo>
                    <a:pt x="36" y="50"/>
                  </a:lnTo>
                  <a:lnTo>
                    <a:pt x="34" y="62"/>
                  </a:lnTo>
                  <a:lnTo>
                    <a:pt x="28" y="62"/>
                  </a:lnTo>
                  <a:lnTo>
                    <a:pt x="26" y="70"/>
                  </a:lnTo>
                  <a:lnTo>
                    <a:pt x="18" y="70"/>
                  </a:lnTo>
                  <a:lnTo>
                    <a:pt x="14" y="60"/>
                  </a:lnTo>
                  <a:lnTo>
                    <a:pt x="10" y="68"/>
                  </a:lnTo>
                  <a:lnTo>
                    <a:pt x="4" y="60"/>
                  </a:lnTo>
                  <a:lnTo>
                    <a:pt x="0" y="28"/>
                  </a:lnTo>
                  <a:lnTo>
                    <a:pt x="2"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09" name="Freeform 414"/>
            <p:cNvSpPr>
              <a:spLocks/>
            </p:cNvSpPr>
            <p:nvPr/>
          </p:nvSpPr>
          <p:spPr bwMode="ltGray">
            <a:xfrm>
              <a:off x="2699061" y="4647233"/>
              <a:ext cx="109999" cy="127532"/>
            </a:xfrm>
            <a:custGeom>
              <a:avLst/>
              <a:gdLst/>
              <a:ahLst/>
              <a:cxnLst>
                <a:cxn ang="0">
                  <a:pos x="18" y="2"/>
                </a:cxn>
                <a:cxn ang="0">
                  <a:pos x="34" y="2"/>
                </a:cxn>
                <a:cxn ang="0">
                  <a:pos x="46" y="2"/>
                </a:cxn>
                <a:cxn ang="0">
                  <a:pos x="48" y="0"/>
                </a:cxn>
                <a:cxn ang="0">
                  <a:pos x="60" y="2"/>
                </a:cxn>
                <a:cxn ang="0">
                  <a:pos x="76" y="6"/>
                </a:cxn>
                <a:cxn ang="0">
                  <a:pos x="68" y="16"/>
                </a:cxn>
                <a:cxn ang="0">
                  <a:pos x="68" y="32"/>
                </a:cxn>
                <a:cxn ang="0">
                  <a:pos x="74" y="38"/>
                </a:cxn>
                <a:cxn ang="0">
                  <a:pos x="76" y="50"/>
                </a:cxn>
                <a:cxn ang="0">
                  <a:pos x="72" y="54"/>
                </a:cxn>
                <a:cxn ang="0">
                  <a:pos x="72" y="60"/>
                </a:cxn>
                <a:cxn ang="0">
                  <a:pos x="68" y="68"/>
                </a:cxn>
                <a:cxn ang="0">
                  <a:pos x="62" y="64"/>
                </a:cxn>
                <a:cxn ang="0">
                  <a:pos x="40" y="62"/>
                </a:cxn>
                <a:cxn ang="0">
                  <a:pos x="38" y="68"/>
                </a:cxn>
                <a:cxn ang="0">
                  <a:pos x="42" y="74"/>
                </a:cxn>
                <a:cxn ang="0">
                  <a:pos x="22" y="66"/>
                </a:cxn>
                <a:cxn ang="0">
                  <a:pos x="0" y="38"/>
                </a:cxn>
                <a:cxn ang="0">
                  <a:pos x="2" y="14"/>
                </a:cxn>
                <a:cxn ang="0">
                  <a:pos x="18" y="2"/>
                </a:cxn>
              </a:cxnLst>
              <a:rect l="0" t="0" r="r" b="b"/>
              <a:pathLst>
                <a:path w="77" h="75">
                  <a:moveTo>
                    <a:pt x="18" y="2"/>
                  </a:moveTo>
                  <a:lnTo>
                    <a:pt x="34" y="2"/>
                  </a:lnTo>
                  <a:lnTo>
                    <a:pt x="46" y="2"/>
                  </a:lnTo>
                  <a:lnTo>
                    <a:pt x="48" y="0"/>
                  </a:lnTo>
                  <a:lnTo>
                    <a:pt x="60" y="2"/>
                  </a:lnTo>
                  <a:lnTo>
                    <a:pt x="76" y="6"/>
                  </a:lnTo>
                  <a:lnTo>
                    <a:pt x="68" y="16"/>
                  </a:lnTo>
                  <a:lnTo>
                    <a:pt x="68" y="32"/>
                  </a:lnTo>
                  <a:lnTo>
                    <a:pt x="74" y="38"/>
                  </a:lnTo>
                  <a:lnTo>
                    <a:pt x="76" y="50"/>
                  </a:lnTo>
                  <a:lnTo>
                    <a:pt x="72" y="54"/>
                  </a:lnTo>
                  <a:lnTo>
                    <a:pt x="72" y="60"/>
                  </a:lnTo>
                  <a:lnTo>
                    <a:pt x="68" y="68"/>
                  </a:lnTo>
                  <a:lnTo>
                    <a:pt x="62" y="64"/>
                  </a:lnTo>
                  <a:lnTo>
                    <a:pt x="40" y="62"/>
                  </a:lnTo>
                  <a:lnTo>
                    <a:pt x="38" y="68"/>
                  </a:lnTo>
                  <a:lnTo>
                    <a:pt x="42" y="74"/>
                  </a:lnTo>
                  <a:lnTo>
                    <a:pt x="22" y="66"/>
                  </a:lnTo>
                  <a:lnTo>
                    <a:pt x="0" y="38"/>
                  </a:lnTo>
                  <a:lnTo>
                    <a:pt x="2" y="14"/>
                  </a:lnTo>
                  <a:lnTo>
                    <a:pt x="18"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0" name="Freeform 415"/>
            <p:cNvSpPr>
              <a:spLocks/>
            </p:cNvSpPr>
            <p:nvPr/>
          </p:nvSpPr>
          <p:spPr bwMode="ltGray">
            <a:xfrm>
              <a:off x="2612220" y="4579017"/>
              <a:ext cx="133156" cy="222441"/>
            </a:xfrm>
            <a:custGeom>
              <a:avLst/>
              <a:gdLst/>
              <a:ahLst/>
              <a:cxnLst>
                <a:cxn ang="0">
                  <a:pos x="30" y="0"/>
                </a:cxn>
                <a:cxn ang="0">
                  <a:pos x="40" y="2"/>
                </a:cxn>
                <a:cxn ang="0">
                  <a:pos x="50" y="10"/>
                </a:cxn>
                <a:cxn ang="0">
                  <a:pos x="56" y="16"/>
                </a:cxn>
                <a:cxn ang="0">
                  <a:pos x="58" y="32"/>
                </a:cxn>
                <a:cxn ang="0">
                  <a:pos x="62" y="28"/>
                </a:cxn>
                <a:cxn ang="0">
                  <a:pos x="70" y="32"/>
                </a:cxn>
                <a:cxn ang="0">
                  <a:pos x="76" y="38"/>
                </a:cxn>
                <a:cxn ang="0">
                  <a:pos x="82" y="38"/>
                </a:cxn>
                <a:cxn ang="0">
                  <a:pos x="82" y="46"/>
                </a:cxn>
                <a:cxn ang="0">
                  <a:pos x="82" y="52"/>
                </a:cxn>
                <a:cxn ang="0">
                  <a:pos x="80" y="54"/>
                </a:cxn>
                <a:cxn ang="0">
                  <a:pos x="78" y="58"/>
                </a:cxn>
                <a:cxn ang="0">
                  <a:pos x="70" y="62"/>
                </a:cxn>
                <a:cxn ang="0">
                  <a:pos x="70" y="68"/>
                </a:cxn>
                <a:cxn ang="0">
                  <a:pos x="68" y="72"/>
                </a:cxn>
                <a:cxn ang="0">
                  <a:pos x="74" y="78"/>
                </a:cxn>
                <a:cxn ang="0">
                  <a:pos x="82" y="88"/>
                </a:cxn>
                <a:cxn ang="0">
                  <a:pos x="82" y="98"/>
                </a:cxn>
                <a:cxn ang="0">
                  <a:pos x="90" y="110"/>
                </a:cxn>
                <a:cxn ang="0">
                  <a:pos x="82" y="110"/>
                </a:cxn>
                <a:cxn ang="0">
                  <a:pos x="76" y="120"/>
                </a:cxn>
                <a:cxn ang="0">
                  <a:pos x="62" y="118"/>
                </a:cxn>
                <a:cxn ang="0">
                  <a:pos x="62" y="122"/>
                </a:cxn>
                <a:cxn ang="0">
                  <a:pos x="60" y="120"/>
                </a:cxn>
                <a:cxn ang="0">
                  <a:pos x="54" y="122"/>
                </a:cxn>
                <a:cxn ang="0">
                  <a:pos x="50" y="130"/>
                </a:cxn>
                <a:cxn ang="0">
                  <a:pos x="40" y="118"/>
                </a:cxn>
                <a:cxn ang="0">
                  <a:pos x="40" y="110"/>
                </a:cxn>
                <a:cxn ang="0">
                  <a:pos x="36" y="108"/>
                </a:cxn>
                <a:cxn ang="0">
                  <a:pos x="30" y="102"/>
                </a:cxn>
                <a:cxn ang="0">
                  <a:pos x="36" y="86"/>
                </a:cxn>
                <a:cxn ang="0">
                  <a:pos x="38" y="80"/>
                </a:cxn>
                <a:cxn ang="0">
                  <a:pos x="38" y="72"/>
                </a:cxn>
                <a:cxn ang="0">
                  <a:pos x="32" y="66"/>
                </a:cxn>
                <a:cxn ang="0">
                  <a:pos x="30" y="56"/>
                </a:cxn>
                <a:cxn ang="0">
                  <a:pos x="14" y="56"/>
                </a:cxn>
                <a:cxn ang="0">
                  <a:pos x="0" y="36"/>
                </a:cxn>
                <a:cxn ang="0">
                  <a:pos x="16" y="6"/>
                </a:cxn>
                <a:cxn ang="0">
                  <a:pos x="30" y="0"/>
                </a:cxn>
              </a:cxnLst>
              <a:rect l="0" t="0" r="r" b="b"/>
              <a:pathLst>
                <a:path w="91" h="131">
                  <a:moveTo>
                    <a:pt x="30" y="0"/>
                  </a:moveTo>
                  <a:lnTo>
                    <a:pt x="40" y="2"/>
                  </a:lnTo>
                  <a:lnTo>
                    <a:pt x="50" y="10"/>
                  </a:lnTo>
                  <a:lnTo>
                    <a:pt x="56" y="16"/>
                  </a:lnTo>
                  <a:lnTo>
                    <a:pt x="58" y="32"/>
                  </a:lnTo>
                  <a:lnTo>
                    <a:pt x="62" y="28"/>
                  </a:lnTo>
                  <a:lnTo>
                    <a:pt x="70" y="32"/>
                  </a:lnTo>
                  <a:lnTo>
                    <a:pt x="76" y="38"/>
                  </a:lnTo>
                  <a:lnTo>
                    <a:pt x="82" y="38"/>
                  </a:lnTo>
                  <a:lnTo>
                    <a:pt x="82" y="46"/>
                  </a:lnTo>
                  <a:lnTo>
                    <a:pt x="82" y="52"/>
                  </a:lnTo>
                  <a:lnTo>
                    <a:pt x="80" y="54"/>
                  </a:lnTo>
                  <a:lnTo>
                    <a:pt x="78" y="58"/>
                  </a:lnTo>
                  <a:lnTo>
                    <a:pt x="70" y="62"/>
                  </a:lnTo>
                  <a:lnTo>
                    <a:pt x="70" y="68"/>
                  </a:lnTo>
                  <a:lnTo>
                    <a:pt x="68" y="72"/>
                  </a:lnTo>
                  <a:lnTo>
                    <a:pt x="74" y="78"/>
                  </a:lnTo>
                  <a:lnTo>
                    <a:pt x="82" y="88"/>
                  </a:lnTo>
                  <a:lnTo>
                    <a:pt x="82" y="98"/>
                  </a:lnTo>
                  <a:lnTo>
                    <a:pt x="90" y="110"/>
                  </a:lnTo>
                  <a:lnTo>
                    <a:pt x="82" y="110"/>
                  </a:lnTo>
                  <a:lnTo>
                    <a:pt x="76" y="120"/>
                  </a:lnTo>
                  <a:lnTo>
                    <a:pt x="62" y="118"/>
                  </a:lnTo>
                  <a:lnTo>
                    <a:pt x="62" y="122"/>
                  </a:lnTo>
                  <a:lnTo>
                    <a:pt x="60" y="120"/>
                  </a:lnTo>
                  <a:lnTo>
                    <a:pt x="54" y="122"/>
                  </a:lnTo>
                  <a:lnTo>
                    <a:pt x="50" y="130"/>
                  </a:lnTo>
                  <a:lnTo>
                    <a:pt x="40" y="118"/>
                  </a:lnTo>
                  <a:lnTo>
                    <a:pt x="40" y="110"/>
                  </a:lnTo>
                  <a:lnTo>
                    <a:pt x="36" y="108"/>
                  </a:lnTo>
                  <a:lnTo>
                    <a:pt x="30" y="102"/>
                  </a:lnTo>
                  <a:lnTo>
                    <a:pt x="36" y="86"/>
                  </a:lnTo>
                  <a:lnTo>
                    <a:pt x="38" y="80"/>
                  </a:lnTo>
                  <a:lnTo>
                    <a:pt x="38" y="72"/>
                  </a:lnTo>
                  <a:lnTo>
                    <a:pt x="32" y="66"/>
                  </a:lnTo>
                  <a:lnTo>
                    <a:pt x="30" y="56"/>
                  </a:lnTo>
                  <a:lnTo>
                    <a:pt x="14" y="56"/>
                  </a:lnTo>
                  <a:lnTo>
                    <a:pt x="0" y="36"/>
                  </a:lnTo>
                  <a:lnTo>
                    <a:pt x="16" y="6"/>
                  </a:lnTo>
                  <a:lnTo>
                    <a:pt x="3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1" name="Freeform 416"/>
            <p:cNvSpPr>
              <a:spLocks/>
            </p:cNvSpPr>
            <p:nvPr/>
          </p:nvSpPr>
          <p:spPr bwMode="ltGray">
            <a:xfrm>
              <a:off x="2318408" y="4467797"/>
              <a:ext cx="347364" cy="341075"/>
            </a:xfrm>
            <a:custGeom>
              <a:avLst/>
              <a:gdLst/>
              <a:ahLst/>
              <a:cxnLst>
                <a:cxn ang="0">
                  <a:pos x="166" y="176"/>
                </a:cxn>
                <a:cxn ang="0">
                  <a:pos x="152" y="186"/>
                </a:cxn>
                <a:cxn ang="0">
                  <a:pos x="144" y="198"/>
                </a:cxn>
                <a:cxn ang="0">
                  <a:pos x="122" y="194"/>
                </a:cxn>
                <a:cxn ang="0">
                  <a:pos x="98" y="170"/>
                </a:cxn>
                <a:cxn ang="0">
                  <a:pos x="22" y="92"/>
                </a:cxn>
                <a:cxn ang="0">
                  <a:pos x="30" y="6"/>
                </a:cxn>
                <a:cxn ang="0">
                  <a:pos x="38" y="22"/>
                </a:cxn>
                <a:cxn ang="0">
                  <a:pos x="50" y="16"/>
                </a:cxn>
                <a:cxn ang="0">
                  <a:pos x="72" y="0"/>
                </a:cxn>
                <a:cxn ang="0">
                  <a:pos x="96" y="14"/>
                </a:cxn>
                <a:cxn ang="0">
                  <a:pos x="100" y="28"/>
                </a:cxn>
                <a:cxn ang="0">
                  <a:pos x="124" y="32"/>
                </a:cxn>
                <a:cxn ang="0">
                  <a:pos x="150" y="42"/>
                </a:cxn>
                <a:cxn ang="0">
                  <a:pos x="174" y="24"/>
                </a:cxn>
                <a:cxn ang="0">
                  <a:pos x="206" y="28"/>
                </a:cxn>
                <a:cxn ang="0">
                  <a:pos x="196" y="38"/>
                </a:cxn>
                <a:cxn ang="0">
                  <a:pos x="212" y="48"/>
                </a:cxn>
                <a:cxn ang="0">
                  <a:pos x="222" y="60"/>
                </a:cxn>
                <a:cxn ang="0">
                  <a:pos x="240" y="66"/>
                </a:cxn>
                <a:cxn ang="0">
                  <a:pos x="226" y="78"/>
                </a:cxn>
                <a:cxn ang="0">
                  <a:pos x="224" y="82"/>
                </a:cxn>
                <a:cxn ang="0">
                  <a:pos x="232" y="88"/>
                </a:cxn>
                <a:cxn ang="0">
                  <a:pos x="218" y="96"/>
                </a:cxn>
                <a:cxn ang="0">
                  <a:pos x="212" y="106"/>
                </a:cxn>
                <a:cxn ang="0">
                  <a:pos x="222" y="128"/>
                </a:cxn>
                <a:cxn ang="0">
                  <a:pos x="202" y="140"/>
                </a:cxn>
                <a:cxn ang="0">
                  <a:pos x="188" y="142"/>
                </a:cxn>
                <a:cxn ang="0">
                  <a:pos x="180" y="148"/>
                </a:cxn>
                <a:cxn ang="0">
                  <a:pos x="172" y="142"/>
                </a:cxn>
                <a:cxn ang="0">
                  <a:pos x="152" y="138"/>
                </a:cxn>
                <a:cxn ang="0">
                  <a:pos x="160" y="156"/>
                </a:cxn>
                <a:cxn ang="0">
                  <a:pos x="156" y="168"/>
                </a:cxn>
                <a:cxn ang="0">
                  <a:pos x="176" y="170"/>
                </a:cxn>
              </a:cxnLst>
              <a:rect l="0" t="0" r="r" b="b"/>
              <a:pathLst>
                <a:path w="241" h="201">
                  <a:moveTo>
                    <a:pt x="174" y="178"/>
                  </a:moveTo>
                  <a:lnTo>
                    <a:pt x="166" y="176"/>
                  </a:lnTo>
                  <a:lnTo>
                    <a:pt x="160" y="186"/>
                  </a:lnTo>
                  <a:lnTo>
                    <a:pt x="152" y="186"/>
                  </a:lnTo>
                  <a:lnTo>
                    <a:pt x="148" y="194"/>
                  </a:lnTo>
                  <a:lnTo>
                    <a:pt x="144" y="198"/>
                  </a:lnTo>
                  <a:lnTo>
                    <a:pt x="134" y="200"/>
                  </a:lnTo>
                  <a:lnTo>
                    <a:pt x="122" y="194"/>
                  </a:lnTo>
                  <a:lnTo>
                    <a:pt x="118" y="190"/>
                  </a:lnTo>
                  <a:lnTo>
                    <a:pt x="98" y="170"/>
                  </a:lnTo>
                  <a:lnTo>
                    <a:pt x="86" y="142"/>
                  </a:lnTo>
                  <a:lnTo>
                    <a:pt x="22" y="92"/>
                  </a:lnTo>
                  <a:lnTo>
                    <a:pt x="0" y="52"/>
                  </a:lnTo>
                  <a:lnTo>
                    <a:pt x="30" y="6"/>
                  </a:lnTo>
                  <a:lnTo>
                    <a:pt x="34" y="14"/>
                  </a:lnTo>
                  <a:lnTo>
                    <a:pt x="38" y="22"/>
                  </a:lnTo>
                  <a:lnTo>
                    <a:pt x="42" y="22"/>
                  </a:lnTo>
                  <a:lnTo>
                    <a:pt x="50" y="16"/>
                  </a:lnTo>
                  <a:lnTo>
                    <a:pt x="62" y="2"/>
                  </a:lnTo>
                  <a:lnTo>
                    <a:pt x="72" y="0"/>
                  </a:lnTo>
                  <a:lnTo>
                    <a:pt x="78" y="14"/>
                  </a:lnTo>
                  <a:lnTo>
                    <a:pt x="96" y="14"/>
                  </a:lnTo>
                  <a:lnTo>
                    <a:pt x="96" y="20"/>
                  </a:lnTo>
                  <a:lnTo>
                    <a:pt x="100" y="28"/>
                  </a:lnTo>
                  <a:lnTo>
                    <a:pt x="116" y="32"/>
                  </a:lnTo>
                  <a:lnTo>
                    <a:pt x="124" y="32"/>
                  </a:lnTo>
                  <a:lnTo>
                    <a:pt x="132" y="32"/>
                  </a:lnTo>
                  <a:lnTo>
                    <a:pt x="150" y="42"/>
                  </a:lnTo>
                  <a:lnTo>
                    <a:pt x="164" y="30"/>
                  </a:lnTo>
                  <a:lnTo>
                    <a:pt x="174" y="24"/>
                  </a:lnTo>
                  <a:lnTo>
                    <a:pt x="192" y="26"/>
                  </a:lnTo>
                  <a:lnTo>
                    <a:pt x="206" y="28"/>
                  </a:lnTo>
                  <a:lnTo>
                    <a:pt x="196" y="34"/>
                  </a:lnTo>
                  <a:lnTo>
                    <a:pt x="196" y="38"/>
                  </a:lnTo>
                  <a:lnTo>
                    <a:pt x="200" y="44"/>
                  </a:lnTo>
                  <a:lnTo>
                    <a:pt x="212" y="48"/>
                  </a:lnTo>
                  <a:lnTo>
                    <a:pt x="222" y="52"/>
                  </a:lnTo>
                  <a:lnTo>
                    <a:pt x="222" y="60"/>
                  </a:lnTo>
                  <a:lnTo>
                    <a:pt x="232" y="60"/>
                  </a:lnTo>
                  <a:lnTo>
                    <a:pt x="240" y="66"/>
                  </a:lnTo>
                  <a:lnTo>
                    <a:pt x="232" y="76"/>
                  </a:lnTo>
                  <a:lnTo>
                    <a:pt x="226" y="78"/>
                  </a:lnTo>
                  <a:lnTo>
                    <a:pt x="222" y="78"/>
                  </a:lnTo>
                  <a:lnTo>
                    <a:pt x="224" y="82"/>
                  </a:lnTo>
                  <a:lnTo>
                    <a:pt x="228" y="88"/>
                  </a:lnTo>
                  <a:lnTo>
                    <a:pt x="232" y="88"/>
                  </a:lnTo>
                  <a:lnTo>
                    <a:pt x="234" y="96"/>
                  </a:lnTo>
                  <a:lnTo>
                    <a:pt x="218" y="96"/>
                  </a:lnTo>
                  <a:lnTo>
                    <a:pt x="218" y="106"/>
                  </a:lnTo>
                  <a:lnTo>
                    <a:pt x="212" y="106"/>
                  </a:lnTo>
                  <a:lnTo>
                    <a:pt x="226" y="124"/>
                  </a:lnTo>
                  <a:lnTo>
                    <a:pt x="222" y="128"/>
                  </a:lnTo>
                  <a:lnTo>
                    <a:pt x="214" y="136"/>
                  </a:lnTo>
                  <a:lnTo>
                    <a:pt x="202" y="140"/>
                  </a:lnTo>
                  <a:lnTo>
                    <a:pt x="196" y="136"/>
                  </a:lnTo>
                  <a:lnTo>
                    <a:pt x="188" y="142"/>
                  </a:lnTo>
                  <a:lnTo>
                    <a:pt x="186" y="148"/>
                  </a:lnTo>
                  <a:lnTo>
                    <a:pt x="180" y="148"/>
                  </a:lnTo>
                  <a:lnTo>
                    <a:pt x="176" y="140"/>
                  </a:lnTo>
                  <a:lnTo>
                    <a:pt x="172" y="142"/>
                  </a:lnTo>
                  <a:lnTo>
                    <a:pt x="164" y="142"/>
                  </a:lnTo>
                  <a:lnTo>
                    <a:pt x="152" y="138"/>
                  </a:lnTo>
                  <a:lnTo>
                    <a:pt x="160" y="150"/>
                  </a:lnTo>
                  <a:lnTo>
                    <a:pt x="160" y="156"/>
                  </a:lnTo>
                  <a:lnTo>
                    <a:pt x="156" y="160"/>
                  </a:lnTo>
                  <a:lnTo>
                    <a:pt x="156" y="168"/>
                  </a:lnTo>
                  <a:lnTo>
                    <a:pt x="164" y="172"/>
                  </a:lnTo>
                  <a:lnTo>
                    <a:pt x="176" y="170"/>
                  </a:lnTo>
                  <a:lnTo>
                    <a:pt x="174" y="17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2" name="Freeform 417"/>
            <p:cNvSpPr>
              <a:spLocks/>
            </p:cNvSpPr>
            <p:nvPr/>
          </p:nvSpPr>
          <p:spPr bwMode="ltGray">
            <a:xfrm>
              <a:off x="2188148" y="4463348"/>
              <a:ext cx="298154" cy="486404"/>
            </a:xfrm>
            <a:custGeom>
              <a:avLst/>
              <a:gdLst/>
              <a:ahLst/>
              <a:cxnLst>
                <a:cxn ang="0">
                  <a:pos x="130" y="10"/>
                </a:cxn>
                <a:cxn ang="0">
                  <a:pos x="106" y="30"/>
                </a:cxn>
                <a:cxn ang="0">
                  <a:pos x="100" y="54"/>
                </a:cxn>
                <a:cxn ang="0">
                  <a:pos x="116" y="68"/>
                </a:cxn>
                <a:cxn ang="0">
                  <a:pos x="114" y="82"/>
                </a:cxn>
                <a:cxn ang="0">
                  <a:pos x="140" y="90"/>
                </a:cxn>
                <a:cxn ang="0">
                  <a:pos x="166" y="106"/>
                </a:cxn>
                <a:cxn ang="0">
                  <a:pos x="182" y="108"/>
                </a:cxn>
                <a:cxn ang="0">
                  <a:pos x="202" y="102"/>
                </a:cxn>
                <a:cxn ang="0">
                  <a:pos x="190" y="126"/>
                </a:cxn>
                <a:cxn ang="0">
                  <a:pos x="194" y="156"/>
                </a:cxn>
                <a:cxn ang="0">
                  <a:pos x="198" y="170"/>
                </a:cxn>
                <a:cxn ang="0">
                  <a:pos x="206" y="192"/>
                </a:cxn>
                <a:cxn ang="0">
                  <a:pos x="196" y="182"/>
                </a:cxn>
                <a:cxn ang="0">
                  <a:pos x="188" y="182"/>
                </a:cxn>
                <a:cxn ang="0">
                  <a:pos x="178" y="186"/>
                </a:cxn>
                <a:cxn ang="0">
                  <a:pos x="158" y="192"/>
                </a:cxn>
                <a:cxn ang="0">
                  <a:pos x="168" y="196"/>
                </a:cxn>
                <a:cxn ang="0">
                  <a:pos x="158" y="204"/>
                </a:cxn>
                <a:cxn ang="0">
                  <a:pos x="150" y="210"/>
                </a:cxn>
                <a:cxn ang="0">
                  <a:pos x="162" y="224"/>
                </a:cxn>
                <a:cxn ang="0">
                  <a:pos x="166" y="238"/>
                </a:cxn>
                <a:cxn ang="0">
                  <a:pos x="142" y="280"/>
                </a:cxn>
                <a:cxn ang="0">
                  <a:pos x="140" y="252"/>
                </a:cxn>
                <a:cxn ang="0">
                  <a:pos x="132" y="254"/>
                </a:cxn>
                <a:cxn ang="0">
                  <a:pos x="118" y="254"/>
                </a:cxn>
                <a:cxn ang="0">
                  <a:pos x="100" y="246"/>
                </a:cxn>
                <a:cxn ang="0">
                  <a:pos x="92" y="232"/>
                </a:cxn>
                <a:cxn ang="0">
                  <a:pos x="80" y="226"/>
                </a:cxn>
                <a:cxn ang="0">
                  <a:pos x="56" y="210"/>
                </a:cxn>
                <a:cxn ang="0">
                  <a:pos x="52" y="204"/>
                </a:cxn>
                <a:cxn ang="0">
                  <a:pos x="42" y="204"/>
                </a:cxn>
                <a:cxn ang="0">
                  <a:pos x="44" y="210"/>
                </a:cxn>
                <a:cxn ang="0">
                  <a:pos x="20" y="200"/>
                </a:cxn>
                <a:cxn ang="0">
                  <a:pos x="10" y="170"/>
                </a:cxn>
                <a:cxn ang="0">
                  <a:pos x="20" y="166"/>
                </a:cxn>
                <a:cxn ang="0">
                  <a:pos x="26" y="136"/>
                </a:cxn>
                <a:cxn ang="0">
                  <a:pos x="24" y="114"/>
                </a:cxn>
                <a:cxn ang="0">
                  <a:pos x="22" y="92"/>
                </a:cxn>
                <a:cxn ang="0">
                  <a:pos x="30" y="72"/>
                </a:cxn>
                <a:cxn ang="0">
                  <a:pos x="42" y="60"/>
                </a:cxn>
                <a:cxn ang="0">
                  <a:pos x="56" y="54"/>
                </a:cxn>
                <a:cxn ang="0">
                  <a:pos x="62" y="42"/>
                </a:cxn>
                <a:cxn ang="0">
                  <a:pos x="70" y="22"/>
                </a:cxn>
                <a:cxn ang="0">
                  <a:pos x="86" y="18"/>
                </a:cxn>
                <a:cxn ang="0">
                  <a:pos x="102" y="16"/>
                </a:cxn>
                <a:cxn ang="0">
                  <a:pos x="114" y="2"/>
                </a:cxn>
                <a:cxn ang="0">
                  <a:pos x="132" y="0"/>
                </a:cxn>
              </a:cxnLst>
              <a:rect l="0" t="0" r="r" b="b"/>
              <a:pathLst>
                <a:path w="207" h="287">
                  <a:moveTo>
                    <a:pt x="140" y="6"/>
                  </a:moveTo>
                  <a:lnTo>
                    <a:pt x="130" y="10"/>
                  </a:lnTo>
                  <a:lnTo>
                    <a:pt x="120" y="22"/>
                  </a:lnTo>
                  <a:lnTo>
                    <a:pt x="106" y="30"/>
                  </a:lnTo>
                  <a:lnTo>
                    <a:pt x="104" y="44"/>
                  </a:lnTo>
                  <a:lnTo>
                    <a:pt x="100" y="54"/>
                  </a:lnTo>
                  <a:lnTo>
                    <a:pt x="108" y="54"/>
                  </a:lnTo>
                  <a:lnTo>
                    <a:pt x="116" y="68"/>
                  </a:lnTo>
                  <a:lnTo>
                    <a:pt x="114" y="76"/>
                  </a:lnTo>
                  <a:lnTo>
                    <a:pt x="114" y="82"/>
                  </a:lnTo>
                  <a:lnTo>
                    <a:pt x="118" y="86"/>
                  </a:lnTo>
                  <a:lnTo>
                    <a:pt x="140" y="90"/>
                  </a:lnTo>
                  <a:lnTo>
                    <a:pt x="154" y="88"/>
                  </a:lnTo>
                  <a:lnTo>
                    <a:pt x="166" y="106"/>
                  </a:lnTo>
                  <a:lnTo>
                    <a:pt x="174" y="102"/>
                  </a:lnTo>
                  <a:lnTo>
                    <a:pt x="182" y="108"/>
                  </a:lnTo>
                  <a:lnTo>
                    <a:pt x="192" y="106"/>
                  </a:lnTo>
                  <a:lnTo>
                    <a:pt x="202" y="102"/>
                  </a:lnTo>
                  <a:lnTo>
                    <a:pt x="200" y="114"/>
                  </a:lnTo>
                  <a:lnTo>
                    <a:pt x="190" y="126"/>
                  </a:lnTo>
                  <a:lnTo>
                    <a:pt x="192" y="148"/>
                  </a:lnTo>
                  <a:lnTo>
                    <a:pt x="194" y="156"/>
                  </a:lnTo>
                  <a:lnTo>
                    <a:pt x="188" y="164"/>
                  </a:lnTo>
                  <a:lnTo>
                    <a:pt x="198" y="170"/>
                  </a:lnTo>
                  <a:lnTo>
                    <a:pt x="204" y="182"/>
                  </a:lnTo>
                  <a:lnTo>
                    <a:pt x="206" y="192"/>
                  </a:lnTo>
                  <a:lnTo>
                    <a:pt x="200" y="196"/>
                  </a:lnTo>
                  <a:lnTo>
                    <a:pt x="196" y="182"/>
                  </a:lnTo>
                  <a:lnTo>
                    <a:pt x="192" y="176"/>
                  </a:lnTo>
                  <a:lnTo>
                    <a:pt x="188" y="182"/>
                  </a:lnTo>
                  <a:lnTo>
                    <a:pt x="180" y="180"/>
                  </a:lnTo>
                  <a:lnTo>
                    <a:pt x="178" y="186"/>
                  </a:lnTo>
                  <a:lnTo>
                    <a:pt x="158" y="184"/>
                  </a:lnTo>
                  <a:lnTo>
                    <a:pt x="158" y="192"/>
                  </a:lnTo>
                  <a:lnTo>
                    <a:pt x="164" y="192"/>
                  </a:lnTo>
                  <a:lnTo>
                    <a:pt x="168" y="196"/>
                  </a:lnTo>
                  <a:lnTo>
                    <a:pt x="170" y="206"/>
                  </a:lnTo>
                  <a:lnTo>
                    <a:pt x="158" y="204"/>
                  </a:lnTo>
                  <a:lnTo>
                    <a:pt x="152" y="206"/>
                  </a:lnTo>
                  <a:lnTo>
                    <a:pt x="150" y="210"/>
                  </a:lnTo>
                  <a:lnTo>
                    <a:pt x="152" y="214"/>
                  </a:lnTo>
                  <a:lnTo>
                    <a:pt x="162" y="224"/>
                  </a:lnTo>
                  <a:lnTo>
                    <a:pt x="166" y="230"/>
                  </a:lnTo>
                  <a:lnTo>
                    <a:pt x="166" y="238"/>
                  </a:lnTo>
                  <a:lnTo>
                    <a:pt x="154" y="286"/>
                  </a:lnTo>
                  <a:lnTo>
                    <a:pt x="142" y="280"/>
                  </a:lnTo>
                  <a:lnTo>
                    <a:pt x="148" y="258"/>
                  </a:lnTo>
                  <a:lnTo>
                    <a:pt x="140" y="252"/>
                  </a:lnTo>
                  <a:lnTo>
                    <a:pt x="136" y="252"/>
                  </a:lnTo>
                  <a:lnTo>
                    <a:pt x="132" y="254"/>
                  </a:lnTo>
                  <a:lnTo>
                    <a:pt x="124" y="250"/>
                  </a:lnTo>
                  <a:lnTo>
                    <a:pt x="118" y="254"/>
                  </a:lnTo>
                  <a:lnTo>
                    <a:pt x="100" y="254"/>
                  </a:lnTo>
                  <a:lnTo>
                    <a:pt x="100" y="246"/>
                  </a:lnTo>
                  <a:lnTo>
                    <a:pt x="94" y="240"/>
                  </a:lnTo>
                  <a:lnTo>
                    <a:pt x="92" y="232"/>
                  </a:lnTo>
                  <a:lnTo>
                    <a:pt x="84" y="232"/>
                  </a:lnTo>
                  <a:lnTo>
                    <a:pt x="80" y="226"/>
                  </a:lnTo>
                  <a:lnTo>
                    <a:pt x="70" y="216"/>
                  </a:lnTo>
                  <a:lnTo>
                    <a:pt x="56" y="210"/>
                  </a:lnTo>
                  <a:lnTo>
                    <a:pt x="54" y="206"/>
                  </a:lnTo>
                  <a:lnTo>
                    <a:pt x="52" y="204"/>
                  </a:lnTo>
                  <a:lnTo>
                    <a:pt x="46" y="204"/>
                  </a:lnTo>
                  <a:lnTo>
                    <a:pt x="42" y="204"/>
                  </a:lnTo>
                  <a:lnTo>
                    <a:pt x="42" y="208"/>
                  </a:lnTo>
                  <a:lnTo>
                    <a:pt x="44" y="210"/>
                  </a:lnTo>
                  <a:lnTo>
                    <a:pt x="24" y="208"/>
                  </a:lnTo>
                  <a:lnTo>
                    <a:pt x="20" y="200"/>
                  </a:lnTo>
                  <a:lnTo>
                    <a:pt x="0" y="188"/>
                  </a:lnTo>
                  <a:lnTo>
                    <a:pt x="10" y="170"/>
                  </a:lnTo>
                  <a:lnTo>
                    <a:pt x="14" y="172"/>
                  </a:lnTo>
                  <a:lnTo>
                    <a:pt x="20" y="166"/>
                  </a:lnTo>
                  <a:lnTo>
                    <a:pt x="28" y="156"/>
                  </a:lnTo>
                  <a:lnTo>
                    <a:pt x="26" y="136"/>
                  </a:lnTo>
                  <a:lnTo>
                    <a:pt x="26" y="124"/>
                  </a:lnTo>
                  <a:lnTo>
                    <a:pt x="24" y="114"/>
                  </a:lnTo>
                  <a:lnTo>
                    <a:pt x="28" y="102"/>
                  </a:lnTo>
                  <a:lnTo>
                    <a:pt x="22" y="92"/>
                  </a:lnTo>
                  <a:lnTo>
                    <a:pt x="18" y="84"/>
                  </a:lnTo>
                  <a:lnTo>
                    <a:pt x="30" y="72"/>
                  </a:lnTo>
                  <a:lnTo>
                    <a:pt x="36" y="64"/>
                  </a:lnTo>
                  <a:lnTo>
                    <a:pt x="42" y="60"/>
                  </a:lnTo>
                  <a:lnTo>
                    <a:pt x="44" y="56"/>
                  </a:lnTo>
                  <a:lnTo>
                    <a:pt x="56" y="54"/>
                  </a:lnTo>
                  <a:lnTo>
                    <a:pt x="62" y="50"/>
                  </a:lnTo>
                  <a:lnTo>
                    <a:pt x="62" y="42"/>
                  </a:lnTo>
                  <a:lnTo>
                    <a:pt x="62" y="34"/>
                  </a:lnTo>
                  <a:lnTo>
                    <a:pt x="70" y="22"/>
                  </a:lnTo>
                  <a:lnTo>
                    <a:pt x="78" y="24"/>
                  </a:lnTo>
                  <a:lnTo>
                    <a:pt x="86" y="18"/>
                  </a:lnTo>
                  <a:lnTo>
                    <a:pt x="92" y="20"/>
                  </a:lnTo>
                  <a:lnTo>
                    <a:pt x="102" y="16"/>
                  </a:lnTo>
                  <a:lnTo>
                    <a:pt x="110" y="8"/>
                  </a:lnTo>
                  <a:lnTo>
                    <a:pt x="114" y="2"/>
                  </a:lnTo>
                  <a:lnTo>
                    <a:pt x="128" y="0"/>
                  </a:lnTo>
                  <a:lnTo>
                    <a:pt x="132" y="0"/>
                  </a:lnTo>
                  <a:lnTo>
                    <a:pt x="14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3" name="Freeform 418"/>
            <p:cNvSpPr>
              <a:spLocks/>
            </p:cNvSpPr>
            <p:nvPr/>
          </p:nvSpPr>
          <p:spPr bwMode="ltGray">
            <a:xfrm>
              <a:off x="2607878" y="6690721"/>
              <a:ext cx="59341" cy="31142"/>
            </a:xfrm>
            <a:custGeom>
              <a:avLst/>
              <a:gdLst/>
              <a:ahLst/>
              <a:cxnLst>
                <a:cxn ang="0">
                  <a:pos x="0" y="4"/>
                </a:cxn>
                <a:cxn ang="0">
                  <a:pos x="14" y="2"/>
                </a:cxn>
                <a:cxn ang="0">
                  <a:pos x="20" y="0"/>
                </a:cxn>
                <a:cxn ang="0">
                  <a:pos x="36" y="0"/>
                </a:cxn>
                <a:cxn ang="0">
                  <a:pos x="42" y="6"/>
                </a:cxn>
                <a:cxn ang="0">
                  <a:pos x="36" y="6"/>
                </a:cxn>
                <a:cxn ang="0">
                  <a:pos x="28" y="8"/>
                </a:cxn>
                <a:cxn ang="0">
                  <a:pos x="24" y="4"/>
                </a:cxn>
                <a:cxn ang="0">
                  <a:pos x="18" y="6"/>
                </a:cxn>
                <a:cxn ang="0">
                  <a:pos x="22" y="8"/>
                </a:cxn>
                <a:cxn ang="0">
                  <a:pos x="22" y="10"/>
                </a:cxn>
                <a:cxn ang="0">
                  <a:pos x="28" y="14"/>
                </a:cxn>
                <a:cxn ang="0">
                  <a:pos x="28" y="18"/>
                </a:cxn>
                <a:cxn ang="0">
                  <a:pos x="24" y="16"/>
                </a:cxn>
                <a:cxn ang="0">
                  <a:pos x="18" y="14"/>
                </a:cxn>
                <a:cxn ang="0">
                  <a:pos x="14" y="12"/>
                </a:cxn>
                <a:cxn ang="0">
                  <a:pos x="12" y="10"/>
                </a:cxn>
                <a:cxn ang="0">
                  <a:pos x="14" y="16"/>
                </a:cxn>
                <a:cxn ang="0">
                  <a:pos x="10" y="16"/>
                </a:cxn>
                <a:cxn ang="0">
                  <a:pos x="4" y="16"/>
                </a:cxn>
                <a:cxn ang="0">
                  <a:pos x="0" y="4"/>
                </a:cxn>
              </a:cxnLst>
              <a:rect l="0" t="0" r="r" b="b"/>
              <a:pathLst>
                <a:path w="43" h="19">
                  <a:moveTo>
                    <a:pt x="0" y="4"/>
                  </a:moveTo>
                  <a:lnTo>
                    <a:pt x="14" y="2"/>
                  </a:lnTo>
                  <a:lnTo>
                    <a:pt x="20" y="0"/>
                  </a:lnTo>
                  <a:lnTo>
                    <a:pt x="36" y="0"/>
                  </a:lnTo>
                  <a:lnTo>
                    <a:pt x="42" y="6"/>
                  </a:lnTo>
                  <a:lnTo>
                    <a:pt x="36" y="6"/>
                  </a:lnTo>
                  <a:lnTo>
                    <a:pt x="28" y="8"/>
                  </a:lnTo>
                  <a:lnTo>
                    <a:pt x="24" y="4"/>
                  </a:lnTo>
                  <a:lnTo>
                    <a:pt x="18" y="6"/>
                  </a:lnTo>
                  <a:lnTo>
                    <a:pt x="22" y="8"/>
                  </a:lnTo>
                  <a:lnTo>
                    <a:pt x="22" y="10"/>
                  </a:lnTo>
                  <a:lnTo>
                    <a:pt x="28" y="14"/>
                  </a:lnTo>
                  <a:lnTo>
                    <a:pt x="28" y="18"/>
                  </a:lnTo>
                  <a:lnTo>
                    <a:pt x="24" y="16"/>
                  </a:lnTo>
                  <a:lnTo>
                    <a:pt x="18" y="14"/>
                  </a:lnTo>
                  <a:lnTo>
                    <a:pt x="14" y="12"/>
                  </a:lnTo>
                  <a:lnTo>
                    <a:pt x="12" y="10"/>
                  </a:lnTo>
                  <a:lnTo>
                    <a:pt x="14" y="16"/>
                  </a:lnTo>
                  <a:lnTo>
                    <a:pt x="10" y="16"/>
                  </a:lnTo>
                  <a:lnTo>
                    <a:pt x="4" y="16"/>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4" name="Freeform 419"/>
            <p:cNvSpPr>
              <a:spLocks/>
            </p:cNvSpPr>
            <p:nvPr/>
          </p:nvSpPr>
          <p:spPr bwMode="ltGray">
            <a:xfrm>
              <a:off x="2813402" y="6505354"/>
              <a:ext cx="40526" cy="45971"/>
            </a:xfrm>
            <a:custGeom>
              <a:avLst/>
              <a:gdLst/>
              <a:ahLst/>
              <a:cxnLst>
                <a:cxn ang="0">
                  <a:pos x="10" y="0"/>
                </a:cxn>
                <a:cxn ang="0">
                  <a:pos x="14" y="2"/>
                </a:cxn>
                <a:cxn ang="0">
                  <a:pos x="18" y="4"/>
                </a:cxn>
                <a:cxn ang="0">
                  <a:pos x="24" y="6"/>
                </a:cxn>
                <a:cxn ang="0">
                  <a:pos x="26" y="8"/>
                </a:cxn>
                <a:cxn ang="0">
                  <a:pos x="24" y="12"/>
                </a:cxn>
                <a:cxn ang="0">
                  <a:pos x="16" y="16"/>
                </a:cxn>
                <a:cxn ang="0">
                  <a:pos x="8" y="24"/>
                </a:cxn>
                <a:cxn ang="0">
                  <a:pos x="6" y="26"/>
                </a:cxn>
                <a:cxn ang="0">
                  <a:pos x="0" y="22"/>
                </a:cxn>
                <a:cxn ang="0">
                  <a:pos x="6" y="14"/>
                </a:cxn>
                <a:cxn ang="0">
                  <a:pos x="10" y="0"/>
                </a:cxn>
              </a:cxnLst>
              <a:rect l="0" t="0" r="r" b="b"/>
              <a:pathLst>
                <a:path w="27" h="27">
                  <a:moveTo>
                    <a:pt x="10" y="0"/>
                  </a:moveTo>
                  <a:lnTo>
                    <a:pt x="14" y="2"/>
                  </a:lnTo>
                  <a:lnTo>
                    <a:pt x="18" y="4"/>
                  </a:lnTo>
                  <a:lnTo>
                    <a:pt x="24" y="6"/>
                  </a:lnTo>
                  <a:lnTo>
                    <a:pt x="26" y="8"/>
                  </a:lnTo>
                  <a:lnTo>
                    <a:pt x="24" y="12"/>
                  </a:lnTo>
                  <a:lnTo>
                    <a:pt x="16" y="16"/>
                  </a:lnTo>
                  <a:lnTo>
                    <a:pt x="8" y="24"/>
                  </a:lnTo>
                  <a:lnTo>
                    <a:pt x="6" y="26"/>
                  </a:lnTo>
                  <a:lnTo>
                    <a:pt x="0" y="22"/>
                  </a:lnTo>
                  <a:lnTo>
                    <a:pt x="6" y="14"/>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5" name="Freeform 420"/>
            <p:cNvSpPr>
              <a:spLocks/>
            </p:cNvSpPr>
            <p:nvPr/>
          </p:nvSpPr>
          <p:spPr bwMode="ltGray">
            <a:xfrm>
              <a:off x="2785902" y="6517218"/>
              <a:ext cx="33290" cy="38557"/>
            </a:xfrm>
            <a:custGeom>
              <a:avLst/>
              <a:gdLst/>
              <a:ahLst/>
              <a:cxnLst>
                <a:cxn ang="0">
                  <a:pos x="22" y="0"/>
                </a:cxn>
                <a:cxn ang="0">
                  <a:pos x="16" y="10"/>
                </a:cxn>
                <a:cxn ang="0">
                  <a:pos x="14" y="14"/>
                </a:cxn>
                <a:cxn ang="0">
                  <a:pos x="6" y="14"/>
                </a:cxn>
                <a:cxn ang="0">
                  <a:pos x="8" y="18"/>
                </a:cxn>
                <a:cxn ang="0">
                  <a:pos x="6" y="22"/>
                </a:cxn>
                <a:cxn ang="0">
                  <a:pos x="2" y="16"/>
                </a:cxn>
                <a:cxn ang="0">
                  <a:pos x="2" y="10"/>
                </a:cxn>
                <a:cxn ang="0">
                  <a:pos x="0" y="2"/>
                </a:cxn>
                <a:cxn ang="0">
                  <a:pos x="6" y="0"/>
                </a:cxn>
                <a:cxn ang="0">
                  <a:pos x="22" y="0"/>
                </a:cxn>
              </a:cxnLst>
              <a:rect l="0" t="0" r="r" b="b"/>
              <a:pathLst>
                <a:path w="23" h="23">
                  <a:moveTo>
                    <a:pt x="22" y="0"/>
                  </a:moveTo>
                  <a:lnTo>
                    <a:pt x="16" y="10"/>
                  </a:lnTo>
                  <a:lnTo>
                    <a:pt x="14" y="14"/>
                  </a:lnTo>
                  <a:lnTo>
                    <a:pt x="6" y="14"/>
                  </a:lnTo>
                  <a:lnTo>
                    <a:pt x="8" y="18"/>
                  </a:lnTo>
                  <a:lnTo>
                    <a:pt x="6" y="22"/>
                  </a:lnTo>
                  <a:lnTo>
                    <a:pt x="2" y="16"/>
                  </a:lnTo>
                  <a:lnTo>
                    <a:pt x="2" y="10"/>
                  </a:lnTo>
                  <a:lnTo>
                    <a:pt x="0" y="2"/>
                  </a:lnTo>
                  <a:lnTo>
                    <a:pt x="6" y="0"/>
                  </a:lnTo>
                  <a:lnTo>
                    <a:pt x="2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6" name="Freeform 421"/>
            <p:cNvSpPr>
              <a:spLocks/>
            </p:cNvSpPr>
            <p:nvPr/>
          </p:nvSpPr>
          <p:spPr bwMode="ltGray">
            <a:xfrm>
              <a:off x="2500775" y="6635852"/>
              <a:ext cx="36183" cy="34107"/>
            </a:xfrm>
            <a:custGeom>
              <a:avLst/>
              <a:gdLst/>
              <a:ahLst/>
              <a:cxnLst>
                <a:cxn ang="0">
                  <a:pos x="24" y="8"/>
                </a:cxn>
                <a:cxn ang="0">
                  <a:pos x="14" y="0"/>
                </a:cxn>
                <a:cxn ang="0">
                  <a:pos x="0" y="0"/>
                </a:cxn>
                <a:cxn ang="0">
                  <a:pos x="4" y="8"/>
                </a:cxn>
                <a:cxn ang="0">
                  <a:pos x="10" y="14"/>
                </a:cxn>
                <a:cxn ang="0">
                  <a:pos x="16" y="14"/>
                </a:cxn>
                <a:cxn ang="0">
                  <a:pos x="18" y="18"/>
                </a:cxn>
                <a:cxn ang="0">
                  <a:pos x="22" y="20"/>
                </a:cxn>
                <a:cxn ang="0">
                  <a:pos x="24" y="8"/>
                </a:cxn>
              </a:cxnLst>
              <a:rect l="0" t="0" r="r" b="b"/>
              <a:pathLst>
                <a:path w="25" h="21">
                  <a:moveTo>
                    <a:pt x="24" y="8"/>
                  </a:moveTo>
                  <a:lnTo>
                    <a:pt x="14" y="0"/>
                  </a:lnTo>
                  <a:lnTo>
                    <a:pt x="0" y="0"/>
                  </a:lnTo>
                  <a:lnTo>
                    <a:pt x="4" y="8"/>
                  </a:lnTo>
                  <a:lnTo>
                    <a:pt x="10" y="14"/>
                  </a:lnTo>
                  <a:lnTo>
                    <a:pt x="16" y="14"/>
                  </a:lnTo>
                  <a:lnTo>
                    <a:pt x="18" y="18"/>
                  </a:lnTo>
                  <a:lnTo>
                    <a:pt x="22" y="20"/>
                  </a:lnTo>
                  <a:lnTo>
                    <a:pt x="24"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7" name="Freeform 422"/>
            <p:cNvSpPr>
              <a:spLocks/>
            </p:cNvSpPr>
            <p:nvPr/>
          </p:nvSpPr>
          <p:spPr bwMode="ltGray">
            <a:xfrm>
              <a:off x="2542747" y="6655130"/>
              <a:ext cx="26052" cy="14829"/>
            </a:xfrm>
            <a:custGeom>
              <a:avLst/>
              <a:gdLst/>
              <a:ahLst/>
              <a:cxnLst>
                <a:cxn ang="0">
                  <a:pos x="2" y="0"/>
                </a:cxn>
                <a:cxn ang="0">
                  <a:pos x="10" y="2"/>
                </a:cxn>
                <a:cxn ang="0">
                  <a:pos x="16" y="2"/>
                </a:cxn>
                <a:cxn ang="0">
                  <a:pos x="16" y="8"/>
                </a:cxn>
                <a:cxn ang="0">
                  <a:pos x="6" y="6"/>
                </a:cxn>
                <a:cxn ang="0">
                  <a:pos x="0" y="8"/>
                </a:cxn>
                <a:cxn ang="0">
                  <a:pos x="2" y="0"/>
                </a:cxn>
              </a:cxnLst>
              <a:rect l="0" t="0" r="r" b="b"/>
              <a:pathLst>
                <a:path w="17" h="9">
                  <a:moveTo>
                    <a:pt x="2" y="0"/>
                  </a:moveTo>
                  <a:lnTo>
                    <a:pt x="10" y="2"/>
                  </a:lnTo>
                  <a:lnTo>
                    <a:pt x="16" y="2"/>
                  </a:lnTo>
                  <a:lnTo>
                    <a:pt x="16" y="8"/>
                  </a:lnTo>
                  <a:lnTo>
                    <a:pt x="6" y="6"/>
                  </a:lnTo>
                  <a:lnTo>
                    <a:pt x="0" y="8"/>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8" name="Freeform 423"/>
            <p:cNvSpPr>
              <a:spLocks/>
            </p:cNvSpPr>
            <p:nvPr/>
          </p:nvSpPr>
          <p:spPr bwMode="ltGray">
            <a:xfrm>
              <a:off x="2473275" y="6604711"/>
              <a:ext cx="39079" cy="26693"/>
            </a:xfrm>
            <a:custGeom>
              <a:avLst/>
              <a:gdLst/>
              <a:ahLst/>
              <a:cxnLst>
                <a:cxn ang="0">
                  <a:pos x="0" y="0"/>
                </a:cxn>
                <a:cxn ang="0">
                  <a:pos x="4" y="8"/>
                </a:cxn>
                <a:cxn ang="0">
                  <a:pos x="12" y="10"/>
                </a:cxn>
                <a:cxn ang="0">
                  <a:pos x="24" y="14"/>
                </a:cxn>
                <a:cxn ang="0">
                  <a:pos x="14" y="14"/>
                </a:cxn>
                <a:cxn ang="0">
                  <a:pos x="2" y="10"/>
                </a:cxn>
                <a:cxn ang="0">
                  <a:pos x="0" y="0"/>
                </a:cxn>
              </a:cxnLst>
              <a:rect l="0" t="0" r="r" b="b"/>
              <a:pathLst>
                <a:path w="25" h="15">
                  <a:moveTo>
                    <a:pt x="0" y="0"/>
                  </a:moveTo>
                  <a:lnTo>
                    <a:pt x="4" y="8"/>
                  </a:lnTo>
                  <a:lnTo>
                    <a:pt x="12" y="10"/>
                  </a:lnTo>
                  <a:lnTo>
                    <a:pt x="24" y="14"/>
                  </a:lnTo>
                  <a:lnTo>
                    <a:pt x="14" y="14"/>
                  </a:lnTo>
                  <a:lnTo>
                    <a:pt x="2" y="1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19" name="Freeform 424"/>
            <p:cNvSpPr>
              <a:spLocks/>
            </p:cNvSpPr>
            <p:nvPr/>
          </p:nvSpPr>
          <p:spPr bwMode="ltGray">
            <a:xfrm>
              <a:off x="2450117" y="6549843"/>
              <a:ext cx="21710" cy="40039"/>
            </a:xfrm>
            <a:custGeom>
              <a:avLst/>
              <a:gdLst/>
              <a:ahLst/>
              <a:cxnLst>
                <a:cxn ang="0">
                  <a:pos x="0" y="0"/>
                </a:cxn>
                <a:cxn ang="0">
                  <a:pos x="0" y="10"/>
                </a:cxn>
                <a:cxn ang="0">
                  <a:pos x="6" y="14"/>
                </a:cxn>
                <a:cxn ang="0">
                  <a:pos x="8" y="20"/>
                </a:cxn>
                <a:cxn ang="0">
                  <a:pos x="14" y="22"/>
                </a:cxn>
                <a:cxn ang="0">
                  <a:pos x="12" y="14"/>
                </a:cxn>
                <a:cxn ang="0">
                  <a:pos x="8" y="10"/>
                </a:cxn>
                <a:cxn ang="0">
                  <a:pos x="0" y="0"/>
                </a:cxn>
              </a:cxnLst>
              <a:rect l="0" t="0" r="r" b="b"/>
              <a:pathLst>
                <a:path w="15" h="23">
                  <a:moveTo>
                    <a:pt x="0" y="0"/>
                  </a:moveTo>
                  <a:lnTo>
                    <a:pt x="0" y="10"/>
                  </a:lnTo>
                  <a:lnTo>
                    <a:pt x="6" y="14"/>
                  </a:lnTo>
                  <a:lnTo>
                    <a:pt x="8" y="20"/>
                  </a:lnTo>
                  <a:lnTo>
                    <a:pt x="14" y="22"/>
                  </a:lnTo>
                  <a:lnTo>
                    <a:pt x="12" y="14"/>
                  </a:lnTo>
                  <a:lnTo>
                    <a:pt x="8" y="1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20" name="Freeform 425"/>
            <p:cNvSpPr>
              <a:spLocks/>
            </p:cNvSpPr>
            <p:nvPr/>
          </p:nvSpPr>
          <p:spPr bwMode="ltGray">
            <a:xfrm>
              <a:off x="2573142" y="6632887"/>
              <a:ext cx="10131" cy="25210"/>
            </a:xfrm>
            <a:custGeom>
              <a:avLst/>
              <a:gdLst/>
              <a:ahLst/>
              <a:cxnLst>
                <a:cxn ang="0">
                  <a:pos x="0" y="0"/>
                </a:cxn>
                <a:cxn ang="0">
                  <a:pos x="0" y="8"/>
                </a:cxn>
                <a:cxn ang="0">
                  <a:pos x="4" y="14"/>
                </a:cxn>
                <a:cxn ang="0">
                  <a:pos x="6" y="6"/>
                </a:cxn>
                <a:cxn ang="0">
                  <a:pos x="0" y="0"/>
                </a:cxn>
              </a:cxnLst>
              <a:rect l="0" t="0" r="r" b="b"/>
              <a:pathLst>
                <a:path w="7" h="15">
                  <a:moveTo>
                    <a:pt x="0" y="0"/>
                  </a:moveTo>
                  <a:lnTo>
                    <a:pt x="0" y="8"/>
                  </a:lnTo>
                  <a:lnTo>
                    <a:pt x="4" y="14"/>
                  </a:lnTo>
                  <a:lnTo>
                    <a:pt x="6"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21" name="Freeform 426"/>
            <p:cNvSpPr>
              <a:spLocks/>
            </p:cNvSpPr>
            <p:nvPr/>
          </p:nvSpPr>
          <p:spPr bwMode="ltGray">
            <a:xfrm>
              <a:off x="2432749" y="6493491"/>
              <a:ext cx="8684" cy="22244"/>
            </a:xfrm>
            <a:custGeom>
              <a:avLst/>
              <a:gdLst/>
              <a:ahLst/>
              <a:cxnLst>
                <a:cxn ang="0">
                  <a:pos x="0" y="0"/>
                </a:cxn>
                <a:cxn ang="0">
                  <a:pos x="0" y="12"/>
                </a:cxn>
                <a:cxn ang="0">
                  <a:pos x="4" y="4"/>
                </a:cxn>
                <a:cxn ang="0">
                  <a:pos x="0" y="0"/>
                </a:cxn>
              </a:cxnLst>
              <a:rect l="0" t="0" r="r" b="b"/>
              <a:pathLst>
                <a:path w="5" h="13">
                  <a:moveTo>
                    <a:pt x="0" y="0"/>
                  </a:moveTo>
                  <a:lnTo>
                    <a:pt x="0" y="12"/>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22" name="Freeform 427"/>
            <p:cNvSpPr>
              <a:spLocks/>
            </p:cNvSpPr>
            <p:nvPr/>
          </p:nvSpPr>
          <p:spPr bwMode="ltGray">
            <a:xfrm>
              <a:off x="2411040" y="6388202"/>
              <a:ext cx="5790" cy="5932"/>
            </a:xfrm>
            <a:custGeom>
              <a:avLst/>
              <a:gdLst/>
              <a:ahLst/>
              <a:cxnLst>
                <a:cxn ang="0">
                  <a:pos x="0" y="4"/>
                </a:cxn>
                <a:cxn ang="0">
                  <a:pos x="2" y="4"/>
                </a:cxn>
                <a:cxn ang="0">
                  <a:pos x="2" y="0"/>
                </a:cxn>
                <a:cxn ang="0">
                  <a:pos x="0" y="0"/>
                </a:cxn>
                <a:cxn ang="0">
                  <a:pos x="0" y="4"/>
                </a:cxn>
              </a:cxnLst>
              <a:rect l="0" t="0" r="r" b="b"/>
              <a:pathLst>
                <a:path w="3" h="5">
                  <a:moveTo>
                    <a:pt x="0" y="4"/>
                  </a:moveTo>
                  <a:lnTo>
                    <a:pt x="2" y="4"/>
                  </a:lnTo>
                  <a:lnTo>
                    <a:pt x="2" y="0"/>
                  </a:lnTo>
                  <a:lnTo>
                    <a:pt x="0"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23" name="Rectangle 428"/>
            <p:cNvSpPr>
              <a:spLocks noChangeArrowheads="1"/>
            </p:cNvSpPr>
            <p:nvPr/>
          </p:nvSpPr>
          <p:spPr bwMode="ltGray">
            <a:xfrm>
              <a:off x="2411040" y="6391168"/>
              <a:ext cx="7236" cy="1483"/>
            </a:xfrm>
            <a:prstGeom prst="rect">
              <a:avLst/>
            </a:prstGeom>
            <a:grpFill/>
            <a:ln w="12700">
              <a:noFill/>
              <a:miter lim="800000"/>
              <a:headEnd/>
              <a:tailEnd/>
            </a:ln>
            <a:effectLst/>
          </p:spPr>
          <p:txBody>
            <a:bodyPr wrap="none" anchor="ctr"/>
            <a:lstStyle/>
            <a:p>
              <a:pPr algn="ctr"/>
              <a:endParaRPr lang="en-GB" sz="2400" dirty="0">
                <a:solidFill>
                  <a:srgbClr val="000000"/>
                </a:solidFill>
                <a:latin typeface="Arial"/>
              </a:endParaRPr>
            </a:p>
          </p:txBody>
        </p:sp>
        <p:sp>
          <p:nvSpPr>
            <p:cNvPr id="424" name="Oval 429"/>
            <p:cNvSpPr>
              <a:spLocks noChangeArrowheads="1"/>
            </p:cNvSpPr>
            <p:nvPr/>
          </p:nvSpPr>
          <p:spPr bwMode="ltGray">
            <a:xfrm>
              <a:off x="2659983" y="6715931"/>
              <a:ext cx="2895" cy="1482"/>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425" name="Freeform 430"/>
            <p:cNvSpPr>
              <a:spLocks/>
            </p:cNvSpPr>
            <p:nvPr/>
          </p:nvSpPr>
          <p:spPr bwMode="ltGray">
            <a:xfrm>
              <a:off x="2403802" y="6164279"/>
              <a:ext cx="23157" cy="59318"/>
            </a:xfrm>
            <a:custGeom>
              <a:avLst/>
              <a:gdLst/>
              <a:ahLst/>
              <a:cxnLst>
                <a:cxn ang="0">
                  <a:pos x="0" y="0"/>
                </a:cxn>
                <a:cxn ang="0">
                  <a:pos x="2" y="24"/>
                </a:cxn>
                <a:cxn ang="0">
                  <a:pos x="0" y="32"/>
                </a:cxn>
                <a:cxn ang="0">
                  <a:pos x="12" y="34"/>
                </a:cxn>
                <a:cxn ang="0">
                  <a:pos x="16" y="26"/>
                </a:cxn>
                <a:cxn ang="0">
                  <a:pos x="10" y="16"/>
                </a:cxn>
                <a:cxn ang="0">
                  <a:pos x="14" y="14"/>
                </a:cxn>
                <a:cxn ang="0">
                  <a:pos x="12" y="0"/>
                </a:cxn>
                <a:cxn ang="0">
                  <a:pos x="0" y="0"/>
                </a:cxn>
              </a:cxnLst>
              <a:rect l="0" t="0" r="r" b="b"/>
              <a:pathLst>
                <a:path w="17" h="35">
                  <a:moveTo>
                    <a:pt x="0" y="0"/>
                  </a:moveTo>
                  <a:lnTo>
                    <a:pt x="2" y="24"/>
                  </a:lnTo>
                  <a:lnTo>
                    <a:pt x="0" y="32"/>
                  </a:lnTo>
                  <a:lnTo>
                    <a:pt x="12" y="34"/>
                  </a:lnTo>
                  <a:lnTo>
                    <a:pt x="16" y="26"/>
                  </a:lnTo>
                  <a:lnTo>
                    <a:pt x="10" y="16"/>
                  </a:lnTo>
                  <a:lnTo>
                    <a:pt x="14" y="14"/>
                  </a:lnTo>
                  <a:lnTo>
                    <a:pt x="12"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26" name="Freeform 431"/>
            <p:cNvSpPr>
              <a:spLocks/>
            </p:cNvSpPr>
            <p:nvPr/>
          </p:nvSpPr>
          <p:spPr bwMode="ltGray">
            <a:xfrm>
              <a:off x="2411040" y="6257703"/>
              <a:ext cx="1447" cy="8898"/>
            </a:xfrm>
            <a:custGeom>
              <a:avLst/>
              <a:gdLst/>
              <a:ahLst/>
              <a:cxnLst>
                <a:cxn ang="0">
                  <a:pos x="0" y="4"/>
                </a:cxn>
                <a:cxn ang="0">
                  <a:pos x="0" y="0"/>
                </a:cxn>
                <a:cxn ang="0">
                  <a:pos x="0" y="4"/>
                </a:cxn>
              </a:cxnLst>
              <a:rect l="0" t="0" r="r" b="b"/>
              <a:pathLst>
                <a:path w="1" h="5">
                  <a:moveTo>
                    <a:pt x="0" y="4"/>
                  </a:moveTo>
                  <a:lnTo>
                    <a:pt x="0"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27" name="Rectangle 432"/>
            <p:cNvSpPr>
              <a:spLocks noChangeArrowheads="1"/>
            </p:cNvSpPr>
            <p:nvPr/>
          </p:nvSpPr>
          <p:spPr bwMode="ltGray">
            <a:xfrm>
              <a:off x="2411040" y="6260669"/>
              <a:ext cx="4342" cy="4449"/>
            </a:xfrm>
            <a:prstGeom prst="rect">
              <a:avLst/>
            </a:prstGeom>
            <a:grpFill/>
            <a:ln w="12700">
              <a:noFill/>
              <a:miter lim="800000"/>
              <a:headEnd/>
              <a:tailEnd/>
            </a:ln>
            <a:effectLst/>
          </p:spPr>
          <p:txBody>
            <a:bodyPr wrap="none" anchor="ctr"/>
            <a:lstStyle/>
            <a:p>
              <a:pPr algn="ctr"/>
              <a:endParaRPr lang="en-GB" sz="2400" dirty="0">
                <a:solidFill>
                  <a:srgbClr val="000000"/>
                </a:solidFill>
                <a:latin typeface="Arial"/>
              </a:endParaRPr>
            </a:p>
          </p:txBody>
        </p:sp>
        <p:sp>
          <p:nvSpPr>
            <p:cNvPr id="428" name="Freeform 433"/>
            <p:cNvSpPr>
              <a:spLocks/>
            </p:cNvSpPr>
            <p:nvPr/>
          </p:nvSpPr>
          <p:spPr bwMode="ltGray">
            <a:xfrm>
              <a:off x="2415380" y="6274016"/>
              <a:ext cx="1448" cy="8898"/>
            </a:xfrm>
            <a:custGeom>
              <a:avLst/>
              <a:gdLst/>
              <a:ahLst/>
              <a:cxnLst>
                <a:cxn ang="0">
                  <a:pos x="0" y="4"/>
                </a:cxn>
                <a:cxn ang="0">
                  <a:pos x="0" y="0"/>
                </a:cxn>
                <a:cxn ang="0">
                  <a:pos x="0" y="4"/>
                </a:cxn>
              </a:cxnLst>
              <a:rect l="0" t="0" r="r" b="b"/>
              <a:pathLst>
                <a:path w="1" h="5">
                  <a:moveTo>
                    <a:pt x="0" y="4"/>
                  </a:moveTo>
                  <a:lnTo>
                    <a:pt x="0"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29" name="Rectangle 434"/>
            <p:cNvSpPr>
              <a:spLocks noChangeArrowheads="1"/>
            </p:cNvSpPr>
            <p:nvPr/>
          </p:nvSpPr>
          <p:spPr bwMode="ltGray">
            <a:xfrm>
              <a:off x="2415380" y="6276982"/>
              <a:ext cx="2895" cy="4448"/>
            </a:xfrm>
            <a:prstGeom prst="rect">
              <a:avLst/>
            </a:prstGeom>
            <a:grpFill/>
            <a:ln w="12700">
              <a:noFill/>
              <a:miter lim="800000"/>
              <a:headEnd/>
              <a:tailEnd/>
            </a:ln>
            <a:effectLst/>
          </p:spPr>
          <p:txBody>
            <a:bodyPr wrap="none" anchor="ctr"/>
            <a:lstStyle/>
            <a:p>
              <a:pPr algn="ctr"/>
              <a:endParaRPr lang="en-GB" sz="2400" dirty="0">
                <a:solidFill>
                  <a:srgbClr val="000000"/>
                </a:solidFill>
                <a:latin typeface="Arial"/>
              </a:endParaRPr>
            </a:p>
          </p:txBody>
        </p:sp>
        <p:sp>
          <p:nvSpPr>
            <p:cNvPr id="430" name="Freeform 435"/>
            <p:cNvSpPr>
              <a:spLocks/>
            </p:cNvSpPr>
            <p:nvPr/>
          </p:nvSpPr>
          <p:spPr bwMode="ltGray">
            <a:xfrm>
              <a:off x="2424065" y="6291811"/>
              <a:ext cx="4343" cy="8898"/>
            </a:xfrm>
            <a:custGeom>
              <a:avLst/>
              <a:gdLst/>
              <a:ahLst/>
              <a:cxnLst>
                <a:cxn ang="0">
                  <a:pos x="2" y="0"/>
                </a:cxn>
                <a:cxn ang="0">
                  <a:pos x="0" y="0"/>
                </a:cxn>
                <a:cxn ang="0">
                  <a:pos x="0" y="4"/>
                </a:cxn>
                <a:cxn ang="0">
                  <a:pos x="2" y="4"/>
                </a:cxn>
                <a:cxn ang="0">
                  <a:pos x="2" y="0"/>
                </a:cxn>
              </a:cxnLst>
              <a:rect l="0" t="0" r="r" b="b"/>
              <a:pathLst>
                <a:path w="3" h="5">
                  <a:moveTo>
                    <a:pt x="2" y="0"/>
                  </a:moveTo>
                  <a:lnTo>
                    <a:pt x="0" y="0"/>
                  </a:lnTo>
                  <a:lnTo>
                    <a:pt x="0" y="4"/>
                  </a:lnTo>
                  <a:lnTo>
                    <a:pt x="2" y="4"/>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31" name="Rectangle 436"/>
            <p:cNvSpPr>
              <a:spLocks noChangeArrowheads="1"/>
            </p:cNvSpPr>
            <p:nvPr/>
          </p:nvSpPr>
          <p:spPr bwMode="ltGray">
            <a:xfrm>
              <a:off x="2426960" y="6291811"/>
              <a:ext cx="1448" cy="10380"/>
            </a:xfrm>
            <a:prstGeom prst="rect">
              <a:avLst/>
            </a:prstGeom>
            <a:grpFill/>
            <a:ln w="12700">
              <a:noFill/>
              <a:miter lim="800000"/>
              <a:headEnd/>
              <a:tailEnd/>
            </a:ln>
            <a:effectLst/>
          </p:spPr>
          <p:txBody>
            <a:bodyPr wrap="none" anchor="ctr"/>
            <a:lstStyle/>
            <a:p>
              <a:pPr algn="ctr"/>
              <a:endParaRPr lang="en-GB" sz="2400" dirty="0">
                <a:solidFill>
                  <a:srgbClr val="000000"/>
                </a:solidFill>
                <a:latin typeface="Arial"/>
              </a:endParaRPr>
            </a:p>
          </p:txBody>
        </p:sp>
        <p:sp>
          <p:nvSpPr>
            <p:cNvPr id="432" name="Freeform 437"/>
            <p:cNvSpPr>
              <a:spLocks/>
            </p:cNvSpPr>
            <p:nvPr/>
          </p:nvSpPr>
          <p:spPr bwMode="ltGray">
            <a:xfrm>
              <a:off x="2699061" y="6250289"/>
              <a:ext cx="27500" cy="26693"/>
            </a:xfrm>
            <a:custGeom>
              <a:avLst/>
              <a:gdLst/>
              <a:ahLst/>
              <a:cxnLst>
                <a:cxn ang="0">
                  <a:pos x="0" y="2"/>
                </a:cxn>
                <a:cxn ang="0">
                  <a:pos x="10" y="2"/>
                </a:cxn>
                <a:cxn ang="0">
                  <a:pos x="18" y="0"/>
                </a:cxn>
                <a:cxn ang="0">
                  <a:pos x="18" y="10"/>
                </a:cxn>
                <a:cxn ang="0">
                  <a:pos x="14" y="16"/>
                </a:cxn>
                <a:cxn ang="0">
                  <a:pos x="10" y="12"/>
                </a:cxn>
                <a:cxn ang="0">
                  <a:pos x="10" y="10"/>
                </a:cxn>
                <a:cxn ang="0">
                  <a:pos x="10" y="8"/>
                </a:cxn>
                <a:cxn ang="0">
                  <a:pos x="2" y="8"/>
                </a:cxn>
                <a:cxn ang="0">
                  <a:pos x="0" y="2"/>
                </a:cxn>
              </a:cxnLst>
              <a:rect l="0" t="0" r="r" b="b"/>
              <a:pathLst>
                <a:path w="19" h="17">
                  <a:moveTo>
                    <a:pt x="0" y="2"/>
                  </a:moveTo>
                  <a:lnTo>
                    <a:pt x="10" y="2"/>
                  </a:lnTo>
                  <a:lnTo>
                    <a:pt x="18" y="0"/>
                  </a:lnTo>
                  <a:lnTo>
                    <a:pt x="18" y="10"/>
                  </a:lnTo>
                  <a:lnTo>
                    <a:pt x="14" y="16"/>
                  </a:lnTo>
                  <a:lnTo>
                    <a:pt x="10" y="12"/>
                  </a:lnTo>
                  <a:lnTo>
                    <a:pt x="10" y="10"/>
                  </a:lnTo>
                  <a:lnTo>
                    <a:pt x="10" y="8"/>
                  </a:lnTo>
                  <a:lnTo>
                    <a:pt x="2" y="8"/>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33" name="Freeform 438"/>
            <p:cNvSpPr>
              <a:spLocks/>
            </p:cNvSpPr>
            <p:nvPr/>
          </p:nvSpPr>
          <p:spPr bwMode="ltGray">
            <a:xfrm>
              <a:off x="2570248" y="4398099"/>
              <a:ext cx="8684" cy="8898"/>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34" name="Freeform 439"/>
            <p:cNvSpPr>
              <a:spLocks/>
            </p:cNvSpPr>
            <p:nvPr/>
          </p:nvSpPr>
          <p:spPr bwMode="ltGray">
            <a:xfrm>
              <a:off x="2580378" y="4375855"/>
              <a:ext cx="10132" cy="11864"/>
            </a:xfrm>
            <a:custGeom>
              <a:avLst/>
              <a:gdLst/>
              <a:ahLst/>
              <a:cxnLst>
                <a:cxn ang="0">
                  <a:pos x="4" y="0"/>
                </a:cxn>
                <a:cxn ang="0">
                  <a:pos x="6" y="2"/>
                </a:cxn>
                <a:cxn ang="0">
                  <a:pos x="4" y="4"/>
                </a:cxn>
                <a:cxn ang="0">
                  <a:pos x="0" y="6"/>
                </a:cxn>
                <a:cxn ang="0">
                  <a:pos x="2" y="2"/>
                </a:cxn>
                <a:cxn ang="0">
                  <a:pos x="4" y="0"/>
                </a:cxn>
              </a:cxnLst>
              <a:rect l="0" t="0" r="r" b="b"/>
              <a:pathLst>
                <a:path w="7" h="7">
                  <a:moveTo>
                    <a:pt x="4" y="0"/>
                  </a:moveTo>
                  <a:lnTo>
                    <a:pt x="6" y="2"/>
                  </a:lnTo>
                  <a:lnTo>
                    <a:pt x="4" y="4"/>
                  </a:lnTo>
                  <a:lnTo>
                    <a:pt x="0" y="6"/>
                  </a:lnTo>
                  <a:lnTo>
                    <a:pt x="2" y="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35" name="Freeform 441"/>
            <p:cNvSpPr>
              <a:spLocks/>
            </p:cNvSpPr>
            <p:nvPr/>
          </p:nvSpPr>
          <p:spPr bwMode="ltGray">
            <a:xfrm>
              <a:off x="3434314" y="2697169"/>
              <a:ext cx="199734" cy="146810"/>
            </a:xfrm>
            <a:custGeom>
              <a:avLst/>
              <a:gdLst/>
              <a:ahLst/>
              <a:cxnLst>
                <a:cxn ang="0">
                  <a:pos x="106" y="10"/>
                </a:cxn>
                <a:cxn ang="0">
                  <a:pos x="114" y="4"/>
                </a:cxn>
                <a:cxn ang="0">
                  <a:pos x="124" y="6"/>
                </a:cxn>
                <a:cxn ang="0">
                  <a:pos x="128" y="20"/>
                </a:cxn>
                <a:cxn ang="0">
                  <a:pos x="134" y="26"/>
                </a:cxn>
                <a:cxn ang="0">
                  <a:pos x="136" y="42"/>
                </a:cxn>
                <a:cxn ang="0">
                  <a:pos x="120" y="64"/>
                </a:cxn>
                <a:cxn ang="0">
                  <a:pos x="106" y="74"/>
                </a:cxn>
                <a:cxn ang="0">
                  <a:pos x="94" y="86"/>
                </a:cxn>
                <a:cxn ang="0">
                  <a:pos x="68" y="84"/>
                </a:cxn>
                <a:cxn ang="0">
                  <a:pos x="52" y="78"/>
                </a:cxn>
                <a:cxn ang="0">
                  <a:pos x="34" y="74"/>
                </a:cxn>
                <a:cxn ang="0">
                  <a:pos x="24" y="66"/>
                </a:cxn>
                <a:cxn ang="0">
                  <a:pos x="32" y="58"/>
                </a:cxn>
                <a:cxn ang="0">
                  <a:pos x="26" y="48"/>
                </a:cxn>
                <a:cxn ang="0">
                  <a:pos x="10" y="46"/>
                </a:cxn>
                <a:cxn ang="0">
                  <a:pos x="12" y="40"/>
                </a:cxn>
                <a:cxn ang="0">
                  <a:pos x="34" y="38"/>
                </a:cxn>
                <a:cxn ang="0">
                  <a:pos x="36" y="30"/>
                </a:cxn>
                <a:cxn ang="0">
                  <a:pos x="24" y="26"/>
                </a:cxn>
                <a:cxn ang="0">
                  <a:pos x="0" y="32"/>
                </a:cxn>
                <a:cxn ang="0">
                  <a:pos x="14" y="20"/>
                </a:cxn>
                <a:cxn ang="0">
                  <a:pos x="20" y="6"/>
                </a:cxn>
                <a:cxn ang="0">
                  <a:pos x="32" y="14"/>
                </a:cxn>
                <a:cxn ang="0">
                  <a:pos x="38" y="0"/>
                </a:cxn>
                <a:cxn ang="0">
                  <a:pos x="44" y="20"/>
                </a:cxn>
                <a:cxn ang="0">
                  <a:pos x="48" y="38"/>
                </a:cxn>
                <a:cxn ang="0">
                  <a:pos x="54" y="30"/>
                </a:cxn>
                <a:cxn ang="0">
                  <a:pos x="58" y="24"/>
                </a:cxn>
                <a:cxn ang="0">
                  <a:pos x="60" y="10"/>
                </a:cxn>
                <a:cxn ang="0">
                  <a:pos x="68" y="24"/>
                </a:cxn>
                <a:cxn ang="0">
                  <a:pos x="74" y="10"/>
                </a:cxn>
                <a:cxn ang="0">
                  <a:pos x="82" y="12"/>
                </a:cxn>
                <a:cxn ang="0">
                  <a:pos x="94" y="16"/>
                </a:cxn>
              </a:cxnLst>
              <a:rect l="0" t="0" r="r" b="b"/>
              <a:pathLst>
                <a:path w="139" h="87">
                  <a:moveTo>
                    <a:pt x="100" y="12"/>
                  </a:moveTo>
                  <a:lnTo>
                    <a:pt x="106" y="10"/>
                  </a:lnTo>
                  <a:lnTo>
                    <a:pt x="108" y="2"/>
                  </a:lnTo>
                  <a:lnTo>
                    <a:pt x="114" y="4"/>
                  </a:lnTo>
                  <a:lnTo>
                    <a:pt x="118" y="10"/>
                  </a:lnTo>
                  <a:lnTo>
                    <a:pt x="124" y="6"/>
                  </a:lnTo>
                  <a:lnTo>
                    <a:pt x="126" y="14"/>
                  </a:lnTo>
                  <a:lnTo>
                    <a:pt x="128" y="20"/>
                  </a:lnTo>
                  <a:lnTo>
                    <a:pt x="126" y="24"/>
                  </a:lnTo>
                  <a:lnTo>
                    <a:pt x="134" y="26"/>
                  </a:lnTo>
                  <a:lnTo>
                    <a:pt x="138" y="32"/>
                  </a:lnTo>
                  <a:lnTo>
                    <a:pt x="136" y="42"/>
                  </a:lnTo>
                  <a:lnTo>
                    <a:pt x="128" y="56"/>
                  </a:lnTo>
                  <a:lnTo>
                    <a:pt x="120" y="64"/>
                  </a:lnTo>
                  <a:lnTo>
                    <a:pt x="114" y="64"/>
                  </a:lnTo>
                  <a:lnTo>
                    <a:pt x="106" y="74"/>
                  </a:lnTo>
                  <a:lnTo>
                    <a:pt x="106" y="78"/>
                  </a:lnTo>
                  <a:lnTo>
                    <a:pt x="94" y="86"/>
                  </a:lnTo>
                  <a:lnTo>
                    <a:pt x="84" y="80"/>
                  </a:lnTo>
                  <a:lnTo>
                    <a:pt x="68" y="84"/>
                  </a:lnTo>
                  <a:lnTo>
                    <a:pt x="58" y="78"/>
                  </a:lnTo>
                  <a:lnTo>
                    <a:pt x="52" y="78"/>
                  </a:lnTo>
                  <a:lnTo>
                    <a:pt x="46" y="72"/>
                  </a:lnTo>
                  <a:lnTo>
                    <a:pt x="34" y="74"/>
                  </a:lnTo>
                  <a:lnTo>
                    <a:pt x="24" y="72"/>
                  </a:lnTo>
                  <a:lnTo>
                    <a:pt x="24" y="66"/>
                  </a:lnTo>
                  <a:lnTo>
                    <a:pt x="30" y="66"/>
                  </a:lnTo>
                  <a:lnTo>
                    <a:pt x="32" y="58"/>
                  </a:lnTo>
                  <a:lnTo>
                    <a:pt x="26" y="52"/>
                  </a:lnTo>
                  <a:lnTo>
                    <a:pt x="26" y="48"/>
                  </a:lnTo>
                  <a:lnTo>
                    <a:pt x="22" y="46"/>
                  </a:lnTo>
                  <a:lnTo>
                    <a:pt x="10" y="46"/>
                  </a:lnTo>
                  <a:lnTo>
                    <a:pt x="10" y="42"/>
                  </a:lnTo>
                  <a:lnTo>
                    <a:pt x="12" y="40"/>
                  </a:lnTo>
                  <a:lnTo>
                    <a:pt x="22" y="40"/>
                  </a:lnTo>
                  <a:lnTo>
                    <a:pt x="34" y="38"/>
                  </a:lnTo>
                  <a:lnTo>
                    <a:pt x="30" y="36"/>
                  </a:lnTo>
                  <a:lnTo>
                    <a:pt x="36" y="30"/>
                  </a:lnTo>
                  <a:lnTo>
                    <a:pt x="32" y="28"/>
                  </a:lnTo>
                  <a:lnTo>
                    <a:pt x="24" y="26"/>
                  </a:lnTo>
                  <a:lnTo>
                    <a:pt x="14" y="34"/>
                  </a:lnTo>
                  <a:lnTo>
                    <a:pt x="0" y="32"/>
                  </a:lnTo>
                  <a:lnTo>
                    <a:pt x="10" y="24"/>
                  </a:lnTo>
                  <a:lnTo>
                    <a:pt x="14" y="20"/>
                  </a:lnTo>
                  <a:lnTo>
                    <a:pt x="18" y="22"/>
                  </a:lnTo>
                  <a:lnTo>
                    <a:pt x="20" y="6"/>
                  </a:lnTo>
                  <a:lnTo>
                    <a:pt x="28" y="14"/>
                  </a:lnTo>
                  <a:lnTo>
                    <a:pt x="32" y="14"/>
                  </a:lnTo>
                  <a:lnTo>
                    <a:pt x="30" y="6"/>
                  </a:lnTo>
                  <a:lnTo>
                    <a:pt x="38" y="0"/>
                  </a:lnTo>
                  <a:lnTo>
                    <a:pt x="44" y="10"/>
                  </a:lnTo>
                  <a:lnTo>
                    <a:pt x="44" y="20"/>
                  </a:lnTo>
                  <a:lnTo>
                    <a:pt x="46" y="28"/>
                  </a:lnTo>
                  <a:lnTo>
                    <a:pt x="48" y="38"/>
                  </a:lnTo>
                  <a:lnTo>
                    <a:pt x="52" y="26"/>
                  </a:lnTo>
                  <a:lnTo>
                    <a:pt x="54" y="30"/>
                  </a:lnTo>
                  <a:lnTo>
                    <a:pt x="58" y="32"/>
                  </a:lnTo>
                  <a:lnTo>
                    <a:pt x="58" y="24"/>
                  </a:lnTo>
                  <a:lnTo>
                    <a:pt x="56" y="16"/>
                  </a:lnTo>
                  <a:lnTo>
                    <a:pt x="60" y="10"/>
                  </a:lnTo>
                  <a:lnTo>
                    <a:pt x="64" y="16"/>
                  </a:lnTo>
                  <a:lnTo>
                    <a:pt x="68" y="24"/>
                  </a:lnTo>
                  <a:lnTo>
                    <a:pt x="68" y="16"/>
                  </a:lnTo>
                  <a:lnTo>
                    <a:pt x="74" y="10"/>
                  </a:lnTo>
                  <a:lnTo>
                    <a:pt x="82" y="18"/>
                  </a:lnTo>
                  <a:lnTo>
                    <a:pt x="82" y="12"/>
                  </a:lnTo>
                  <a:lnTo>
                    <a:pt x="88" y="10"/>
                  </a:lnTo>
                  <a:lnTo>
                    <a:pt x="94" y="16"/>
                  </a:lnTo>
                  <a:lnTo>
                    <a:pt x="100"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36" name="Oval 442"/>
            <p:cNvSpPr>
              <a:spLocks noChangeArrowheads="1"/>
            </p:cNvSpPr>
            <p:nvPr/>
          </p:nvSpPr>
          <p:spPr bwMode="ltGray">
            <a:xfrm>
              <a:off x="2455906" y="2671959"/>
              <a:ext cx="1448" cy="7415"/>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437" name="Oval 443"/>
            <p:cNvSpPr>
              <a:spLocks noChangeArrowheads="1"/>
            </p:cNvSpPr>
            <p:nvPr/>
          </p:nvSpPr>
          <p:spPr bwMode="ltGray">
            <a:xfrm>
              <a:off x="2422618" y="2679374"/>
              <a:ext cx="7236" cy="8898"/>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438" name="Freeform 444"/>
            <p:cNvSpPr>
              <a:spLocks/>
            </p:cNvSpPr>
            <p:nvPr/>
          </p:nvSpPr>
          <p:spPr bwMode="ltGray">
            <a:xfrm>
              <a:off x="2075254" y="1813338"/>
              <a:ext cx="212759" cy="164605"/>
            </a:xfrm>
            <a:custGeom>
              <a:avLst/>
              <a:gdLst/>
              <a:ahLst/>
              <a:cxnLst>
                <a:cxn ang="0">
                  <a:pos x="130" y="14"/>
                </a:cxn>
                <a:cxn ang="0">
                  <a:pos x="122" y="8"/>
                </a:cxn>
                <a:cxn ang="0">
                  <a:pos x="106" y="18"/>
                </a:cxn>
                <a:cxn ang="0">
                  <a:pos x="108" y="34"/>
                </a:cxn>
                <a:cxn ang="0">
                  <a:pos x="96" y="44"/>
                </a:cxn>
                <a:cxn ang="0">
                  <a:pos x="100" y="58"/>
                </a:cxn>
                <a:cxn ang="0">
                  <a:pos x="84" y="58"/>
                </a:cxn>
                <a:cxn ang="0">
                  <a:pos x="74" y="56"/>
                </a:cxn>
                <a:cxn ang="0">
                  <a:pos x="74" y="40"/>
                </a:cxn>
                <a:cxn ang="0">
                  <a:pos x="76" y="30"/>
                </a:cxn>
                <a:cxn ang="0">
                  <a:pos x="64" y="18"/>
                </a:cxn>
                <a:cxn ang="0">
                  <a:pos x="68" y="10"/>
                </a:cxn>
                <a:cxn ang="0">
                  <a:pos x="52" y="0"/>
                </a:cxn>
                <a:cxn ang="0">
                  <a:pos x="50" y="12"/>
                </a:cxn>
                <a:cxn ang="0">
                  <a:pos x="28" y="16"/>
                </a:cxn>
                <a:cxn ang="0">
                  <a:pos x="28" y="20"/>
                </a:cxn>
                <a:cxn ang="0">
                  <a:pos x="34" y="26"/>
                </a:cxn>
                <a:cxn ang="0">
                  <a:pos x="18" y="30"/>
                </a:cxn>
                <a:cxn ang="0">
                  <a:pos x="24" y="36"/>
                </a:cxn>
                <a:cxn ang="0">
                  <a:pos x="22" y="44"/>
                </a:cxn>
                <a:cxn ang="0">
                  <a:pos x="10" y="40"/>
                </a:cxn>
                <a:cxn ang="0">
                  <a:pos x="0" y="44"/>
                </a:cxn>
                <a:cxn ang="0">
                  <a:pos x="2" y="54"/>
                </a:cxn>
                <a:cxn ang="0">
                  <a:pos x="14" y="64"/>
                </a:cxn>
                <a:cxn ang="0">
                  <a:pos x="24" y="68"/>
                </a:cxn>
                <a:cxn ang="0">
                  <a:pos x="40" y="60"/>
                </a:cxn>
                <a:cxn ang="0">
                  <a:pos x="36" y="68"/>
                </a:cxn>
                <a:cxn ang="0">
                  <a:pos x="52" y="68"/>
                </a:cxn>
                <a:cxn ang="0">
                  <a:pos x="64" y="78"/>
                </a:cxn>
                <a:cxn ang="0">
                  <a:pos x="46" y="78"/>
                </a:cxn>
                <a:cxn ang="0">
                  <a:pos x="20" y="78"/>
                </a:cxn>
                <a:cxn ang="0">
                  <a:pos x="24" y="94"/>
                </a:cxn>
                <a:cxn ang="0">
                  <a:pos x="62" y="90"/>
                </a:cxn>
                <a:cxn ang="0">
                  <a:pos x="90" y="82"/>
                </a:cxn>
                <a:cxn ang="0">
                  <a:pos x="100" y="84"/>
                </a:cxn>
                <a:cxn ang="0">
                  <a:pos x="112" y="88"/>
                </a:cxn>
                <a:cxn ang="0">
                  <a:pos x="134" y="78"/>
                </a:cxn>
                <a:cxn ang="0">
                  <a:pos x="138" y="70"/>
                </a:cxn>
                <a:cxn ang="0">
                  <a:pos x="146" y="52"/>
                </a:cxn>
                <a:cxn ang="0">
                  <a:pos x="138" y="46"/>
                </a:cxn>
                <a:cxn ang="0">
                  <a:pos x="132" y="54"/>
                </a:cxn>
                <a:cxn ang="0">
                  <a:pos x="126" y="54"/>
                </a:cxn>
                <a:cxn ang="0">
                  <a:pos x="122" y="40"/>
                </a:cxn>
                <a:cxn ang="0">
                  <a:pos x="124" y="26"/>
                </a:cxn>
              </a:cxnLst>
              <a:rect l="0" t="0" r="r" b="b"/>
              <a:pathLst>
                <a:path w="147" h="97">
                  <a:moveTo>
                    <a:pt x="124" y="20"/>
                  </a:moveTo>
                  <a:lnTo>
                    <a:pt x="130" y="14"/>
                  </a:lnTo>
                  <a:lnTo>
                    <a:pt x="130" y="8"/>
                  </a:lnTo>
                  <a:lnTo>
                    <a:pt x="122" y="8"/>
                  </a:lnTo>
                  <a:lnTo>
                    <a:pt x="114" y="18"/>
                  </a:lnTo>
                  <a:lnTo>
                    <a:pt x="106" y="18"/>
                  </a:lnTo>
                  <a:lnTo>
                    <a:pt x="104" y="28"/>
                  </a:lnTo>
                  <a:lnTo>
                    <a:pt x="108" y="34"/>
                  </a:lnTo>
                  <a:lnTo>
                    <a:pt x="106" y="40"/>
                  </a:lnTo>
                  <a:lnTo>
                    <a:pt x="96" y="44"/>
                  </a:lnTo>
                  <a:lnTo>
                    <a:pt x="98" y="50"/>
                  </a:lnTo>
                  <a:lnTo>
                    <a:pt x="100" y="58"/>
                  </a:lnTo>
                  <a:lnTo>
                    <a:pt x="96" y="60"/>
                  </a:lnTo>
                  <a:lnTo>
                    <a:pt x="84" y="58"/>
                  </a:lnTo>
                  <a:lnTo>
                    <a:pt x="82" y="56"/>
                  </a:lnTo>
                  <a:lnTo>
                    <a:pt x="74" y="56"/>
                  </a:lnTo>
                  <a:lnTo>
                    <a:pt x="76" y="46"/>
                  </a:lnTo>
                  <a:lnTo>
                    <a:pt x="74" y="40"/>
                  </a:lnTo>
                  <a:lnTo>
                    <a:pt x="76" y="34"/>
                  </a:lnTo>
                  <a:lnTo>
                    <a:pt x="76" y="30"/>
                  </a:lnTo>
                  <a:lnTo>
                    <a:pt x="76" y="18"/>
                  </a:lnTo>
                  <a:lnTo>
                    <a:pt x="64" y="18"/>
                  </a:lnTo>
                  <a:lnTo>
                    <a:pt x="64" y="16"/>
                  </a:lnTo>
                  <a:lnTo>
                    <a:pt x="68" y="10"/>
                  </a:lnTo>
                  <a:lnTo>
                    <a:pt x="62" y="4"/>
                  </a:lnTo>
                  <a:lnTo>
                    <a:pt x="52" y="0"/>
                  </a:lnTo>
                  <a:lnTo>
                    <a:pt x="46" y="6"/>
                  </a:lnTo>
                  <a:lnTo>
                    <a:pt x="50" y="12"/>
                  </a:lnTo>
                  <a:lnTo>
                    <a:pt x="36" y="12"/>
                  </a:lnTo>
                  <a:lnTo>
                    <a:pt x="28" y="16"/>
                  </a:lnTo>
                  <a:lnTo>
                    <a:pt x="28" y="18"/>
                  </a:lnTo>
                  <a:lnTo>
                    <a:pt x="28" y="20"/>
                  </a:lnTo>
                  <a:lnTo>
                    <a:pt x="42" y="26"/>
                  </a:lnTo>
                  <a:lnTo>
                    <a:pt x="34" y="26"/>
                  </a:lnTo>
                  <a:lnTo>
                    <a:pt x="20" y="28"/>
                  </a:lnTo>
                  <a:lnTo>
                    <a:pt x="18" y="30"/>
                  </a:lnTo>
                  <a:lnTo>
                    <a:pt x="18" y="34"/>
                  </a:lnTo>
                  <a:lnTo>
                    <a:pt x="24" y="36"/>
                  </a:lnTo>
                  <a:lnTo>
                    <a:pt x="36" y="38"/>
                  </a:lnTo>
                  <a:lnTo>
                    <a:pt x="22" y="44"/>
                  </a:lnTo>
                  <a:lnTo>
                    <a:pt x="16" y="42"/>
                  </a:lnTo>
                  <a:lnTo>
                    <a:pt x="10" y="40"/>
                  </a:lnTo>
                  <a:lnTo>
                    <a:pt x="4" y="42"/>
                  </a:lnTo>
                  <a:lnTo>
                    <a:pt x="0" y="44"/>
                  </a:lnTo>
                  <a:lnTo>
                    <a:pt x="0" y="50"/>
                  </a:lnTo>
                  <a:lnTo>
                    <a:pt x="2" y="54"/>
                  </a:lnTo>
                  <a:lnTo>
                    <a:pt x="8" y="58"/>
                  </a:lnTo>
                  <a:lnTo>
                    <a:pt x="14" y="64"/>
                  </a:lnTo>
                  <a:lnTo>
                    <a:pt x="20" y="62"/>
                  </a:lnTo>
                  <a:lnTo>
                    <a:pt x="24" y="68"/>
                  </a:lnTo>
                  <a:lnTo>
                    <a:pt x="32" y="62"/>
                  </a:lnTo>
                  <a:lnTo>
                    <a:pt x="40" y="60"/>
                  </a:lnTo>
                  <a:lnTo>
                    <a:pt x="38" y="66"/>
                  </a:lnTo>
                  <a:lnTo>
                    <a:pt x="36" y="68"/>
                  </a:lnTo>
                  <a:lnTo>
                    <a:pt x="40" y="70"/>
                  </a:lnTo>
                  <a:lnTo>
                    <a:pt x="52" y="68"/>
                  </a:lnTo>
                  <a:lnTo>
                    <a:pt x="60" y="70"/>
                  </a:lnTo>
                  <a:lnTo>
                    <a:pt x="64" y="78"/>
                  </a:lnTo>
                  <a:lnTo>
                    <a:pt x="56" y="80"/>
                  </a:lnTo>
                  <a:lnTo>
                    <a:pt x="46" y="78"/>
                  </a:lnTo>
                  <a:lnTo>
                    <a:pt x="40" y="76"/>
                  </a:lnTo>
                  <a:lnTo>
                    <a:pt x="20" y="78"/>
                  </a:lnTo>
                  <a:lnTo>
                    <a:pt x="20" y="88"/>
                  </a:lnTo>
                  <a:lnTo>
                    <a:pt x="24" y="94"/>
                  </a:lnTo>
                  <a:lnTo>
                    <a:pt x="34" y="96"/>
                  </a:lnTo>
                  <a:lnTo>
                    <a:pt x="62" y="90"/>
                  </a:lnTo>
                  <a:lnTo>
                    <a:pt x="72" y="86"/>
                  </a:lnTo>
                  <a:lnTo>
                    <a:pt x="90" y="82"/>
                  </a:lnTo>
                  <a:lnTo>
                    <a:pt x="90" y="88"/>
                  </a:lnTo>
                  <a:lnTo>
                    <a:pt x="100" y="84"/>
                  </a:lnTo>
                  <a:lnTo>
                    <a:pt x="102" y="90"/>
                  </a:lnTo>
                  <a:lnTo>
                    <a:pt x="112" y="88"/>
                  </a:lnTo>
                  <a:lnTo>
                    <a:pt x="118" y="88"/>
                  </a:lnTo>
                  <a:lnTo>
                    <a:pt x="134" y="78"/>
                  </a:lnTo>
                  <a:lnTo>
                    <a:pt x="134" y="72"/>
                  </a:lnTo>
                  <a:lnTo>
                    <a:pt x="138" y="70"/>
                  </a:lnTo>
                  <a:lnTo>
                    <a:pt x="146" y="62"/>
                  </a:lnTo>
                  <a:lnTo>
                    <a:pt x="146" y="52"/>
                  </a:lnTo>
                  <a:lnTo>
                    <a:pt x="142" y="48"/>
                  </a:lnTo>
                  <a:lnTo>
                    <a:pt x="138" y="46"/>
                  </a:lnTo>
                  <a:lnTo>
                    <a:pt x="132" y="52"/>
                  </a:lnTo>
                  <a:lnTo>
                    <a:pt x="132" y="54"/>
                  </a:lnTo>
                  <a:lnTo>
                    <a:pt x="126" y="56"/>
                  </a:lnTo>
                  <a:lnTo>
                    <a:pt x="126" y="54"/>
                  </a:lnTo>
                  <a:lnTo>
                    <a:pt x="126" y="50"/>
                  </a:lnTo>
                  <a:lnTo>
                    <a:pt x="122" y="40"/>
                  </a:lnTo>
                  <a:lnTo>
                    <a:pt x="126" y="32"/>
                  </a:lnTo>
                  <a:lnTo>
                    <a:pt x="124" y="26"/>
                  </a:lnTo>
                  <a:lnTo>
                    <a:pt x="124"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39" name="Freeform 445"/>
            <p:cNvSpPr>
              <a:spLocks/>
            </p:cNvSpPr>
            <p:nvPr/>
          </p:nvSpPr>
          <p:spPr bwMode="ltGray">
            <a:xfrm>
              <a:off x="2060781" y="1834099"/>
              <a:ext cx="39078" cy="31141"/>
            </a:xfrm>
            <a:custGeom>
              <a:avLst/>
              <a:gdLst/>
              <a:ahLst/>
              <a:cxnLst>
                <a:cxn ang="0">
                  <a:pos x="24" y="6"/>
                </a:cxn>
                <a:cxn ang="0">
                  <a:pos x="8" y="18"/>
                </a:cxn>
                <a:cxn ang="0">
                  <a:pos x="2" y="16"/>
                </a:cxn>
                <a:cxn ang="0">
                  <a:pos x="0" y="10"/>
                </a:cxn>
                <a:cxn ang="0">
                  <a:pos x="16" y="0"/>
                </a:cxn>
                <a:cxn ang="0">
                  <a:pos x="26" y="0"/>
                </a:cxn>
                <a:cxn ang="0">
                  <a:pos x="24" y="6"/>
                </a:cxn>
              </a:cxnLst>
              <a:rect l="0" t="0" r="r" b="b"/>
              <a:pathLst>
                <a:path w="27" h="19">
                  <a:moveTo>
                    <a:pt x="24" y="6"/>
                  </a:moveTo>
                  <a:lnTo>
                    <a:pt x="8" y="18"/>
                  </a:lnTo>
                  <a:lnTo>
                    <a:pt x="2" y="16"/>
                  </a:lnTo>
                  <a:lnTo>
                    <a:pt x="0" y="10"/>
                  </a:lnTo>
                  <a:lnTo>
                    <a:pt x="16" y="0"/>
                  </a:lnTo>
                  <a:lnTo>
                    <a:pt x="26" y="0"/>
                  </a:lnTo>
                  <a:lnTo>
                    <a:pt x="2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0" name="Freeform 446"/>
            <p:cNvSpPr>
              <a:spLocks/>
            </p:cNvSpPr>
            <p:nvPr/>
          </p:nvSpPr>
          <p:spPr bwMode="ltGray">
            <a:xfrm>
              <a:off x="2179464" y="2046159"/>
              <a:ext cx="46316" cy="47454"/>
            </a:xfrm>
            <a:custGeom>
              <a:avLst/>
              <a:gdLst/>
              <a:ahLst/>
              <a:cxnLst>
                <a:cxn ang="0">
                  <a:pos x="12" y="0"/>
                </a:cxn>
                <a:cxn ang="0">
                  <a:pos x="18" y="4"/>
                </a:cxn>
                <a:cxn ang="0">
                  <a:pos x="28" y="4"/>
                </a:cxn>
                <a:cxn ang="0">
                  <a:pos x="30" y="18"/>
                </a:cxn>
                <a:cxn ang="0">
                  <a:pos x="24" y="26"/>
                </a:cxn>
                <a:cxn ang="0">
                  <a:pos x="16" y="20"/>
                </a:cxn>
                <a:cxn ang="0">
                  <a:pos x="12" y="20"/>
                </a:cxn>
                <a:cxn ang="0">
                  <a:pos x="8" y="18"/>
                </a:cxn>
                <a:cxn ang="0">
                  <a:pos x="4" y="20"/>
                </a:cxn>
                <a:cxn ang="0">
                  <a:pos x="0" y="10"/>
                </a:cxn>
                <a:cxn ang="0">
                  <a:pos x="0" y="6"/>
                </a:cxn>
                <a:cxn ang="0">
                  <a:pos x="6" y="0"/>
                </a:cxn>
                <a:cxn ang="0">
                  <a:pos x="12" y="0"/>
                </a:cxn>
              </a:cxnLst>
              <a:rect l="0" t="0" r="r" b="b"/>
              <a:pathLst>
                <a:path w="31" h="27">
                  <a:moveTo>
                    <a:pt x="12" y="0"/>
                  </a:moveTo>
                  <a:lnTo>
                    <a:pt x="18" y="4"/>
                  </a:lnTo>
                  <a:lnTo>
                    <a:pt x="28" y="4"/>
                  </a:lnTo>
                  <a:lnTo>
                    <a:pt x="30" y="18"/>
                  </a:lnTo>
                  <a:lnTo>
                    <a:pt x="24" y="26"/>
                  </a:lnTo>
                  <a:lnTo>
                    <a:pt x="16" y="20"/>
                  </a:lnTo>
                  <a:lnTo>
                    <a:pt x="12" y="20"/>
                  </a:lnTo>
                  <a:lnTo>
                    <a:pt x="8" y="18"/>
                  </a:lnTo>
                  <a:lnTo>
                    <a:pt x="4" y="20"/>
                  </a:lnTo>
                  <a:lnTo>
                    <a:pt x="0" y="10"/>
                  </a:lnTo>
                  <a:lnTo>
                    <a:pt x="0" y="6"/>
                  </a:lnTo>
                  <a:lnTo>
                    <a:pt x="6" y="0"/>
                  </a:lnTo>
                  <a:lnTo>
                    <a:pt x="1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1" name="Freeform 447"/>
            <p:cNvSpPr>
              <a:spLocks/>
            </p:cNvSpPr>
            <p:nvPr/>
          </p:nvSpPr>
          <p:spPr bwMode="ltGray">
            <a:xfrm>
              <a:off x="2186700" y="2087681"/>
              <a:ext cx="24605" cy="22245"/>
            </a:xfrm>
            <a:custGeom>
              <a:avLst/>
              <a:gdLst/>
              <a:ahLst/>
              <a:cxnLst>
                <a:cxn ang="0">
                  <a:pos x="0" y="0"/>
                </a:cxn>
                <a:cxn ang="0">
                  <a:pos x="10" y="0"/>
                </a:cxn>
                <a:cxn ang="0">
                  <a:pos x="16" y="6"/>
                </a:cxn>
                <a:cxn ang="0">
                  <a:pos x="8" y="12"/>
                </a:cxn>
                <a:cxn ang="0">
                  <a:pos x="2" y="12"/>
                </a:cxn>
                <a:cxn ang="0">
                  <a:pos x="0" y="0"/>
                </a:cxn>
              </a:cxnLst>
              <a:rect l="0" t="0" r="r" b="b"/>
              <a:pathLst>
                <a:path w="17" h="13">
                  <a:moveTo>
                    <a:pt x="0" y="0"/>
                  </a:moveTo>
                  <a:lnTo>
                    <a:pt x="10" y="0"/>
                  </a:lnTo>
                  <a:lnTo>
                    <a:pt x="16" y="6"/>
                  </a:lnTo>
                  <a:lnTo>
                    <a:pt x="8" y="12"/>
                  </a:lnTo>
                  <a:lnTo>
                    <a:pt x="2" y="1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2" name="Freeform 448"/>
            <p:cNvSpPr>
              <a:spLocks/>
            </p:cNvSpPr>
            <p:nvPr/>
          </p:nvSpPr>
          <p:spPr bwMode="ltGray">
            <a:xfrm>
              <a:off x="2030387" y="1721396"/>
              <a:ext cx="162103" cy="106772"/>
            </a:xfrm>
            <a:custGeom>
              <a:avLst/>
              <a:gdLst/>
              <a:ahLst/>
              <a:cxnLst>
                <a:cxn ang="0">
                  <a:pos x="112" y="2"/>
                </a:cxn>
                <a:cxn ang="0">
                  <a:pos x="112" y="18"/>
                </a:cxn>
                <a:cxn ang="0">
                  <a:pos x="110" y="22"/>
                </a:cxn>
                <a:cxn ang="0">
                  <a:pos x="102" y="22"/>
                </a:cxn>
                <a:cxn ang="0">
                  <a:pos x="98" y="26"/>
                </a:cxn>
                <a:cxn ang="0">
                  <a:pos x="102" y="30"/>
                </a:cxn>
                <a:cxn ang="0">
                  <a:pos x="100" y="34"/>
                </a:cxn>
                <a:cxn ang="0">
                  <a:pos x="92" y="36"/>
                </a:cxn>
                <a:cxn ang="0">
                  <a:pos x="90" y="44"/>
                </a:cxn>
                <a:cxn ang="0">
                  <a:pos x="76" y="48"/>
                </a:cxn>
                <a:cxn ang="0">
                  <a:pos x="70" y="50"/>
                </a:cxn>
                <a:cxn ang="0">
                  <a:pos x="68" y="58"/>
                </a:cxn>
                <a:cxn ang="0">
                  <a:pos x="62" y="58"/>
                </a:cxn>
                <a:cxn ang="0">
                  <a:pos x="60" y="58"/>
                </a:cxn>
                <a:cxn ang="0">
                  <a:pos x="56" y="38"/>
                </a:cxn>
                <a:cxn ang="0">
                  <a:pos x="52" y="36"/>
                </a:cxn>
                <a:cxn ang="0">
                  <a:pos x="46" y="58"/>
                </a:cxn>
                <a:cxn ang="0">
                  <a:pos x="42" y="58"/>
                </a:cxn>
                <a:cxn ang="0">
                  <a:pos x="42" y="50"/>
                </a:cxn>
                <a:cxn ang="0">
                  <a:pos x="30" y="62"/>
                </a:cxn>
                <a:cxn ang="0">
                  <a:pos x="22" y="62"/>
                </a:cxn>
                <a:cxn ang="0">
                  <a:pos x="20" y="54"/>
                </a:cxn>
                <a:cxn ang="0">
                  <a:pos x="26" y="48"/>
                </a:cxn>
                <a:cxn ang="0">
                  <a:pos x="22" y="48"/>
                </a:cxn>
                <a:cxn ang="0">
                  <a:pos x="14" y="56"/>
                </a:cxn>
                <a:cxn ang="0">
                  <a:pos x="14" y="54"/>
                </a:cxn>
                <a:cxn ang="0">
                  <a:pos x="12" y="48"/>
                </a:cxn>
                <a:cxn ang="0">
                  <a:pos x="6" y="50"/>
                </a:cxn>
                <a:cxn ang="0">
                  <a:pos x="0" y="50"/>
                </a:cxn>
                <a:cxn ang="0">
                  <a:pos x="0" y="44"/>
                </a:cxn>
                <a:cxn ang="0">
                  <a:pos x="4" y="44"/>
                </a:cxn>
                <a:cxn ang="0">
                  <a:pos x="4" y="38"/>
                </a:cxn>
                <a:cxn ang="0">
                  <a:pos x="10" y="36"/>
                </a:cxn>
                <a:cxn ang="0">
                  <a:pos x="14" y="30"/>
                </a:cxn>
                <a:cxn ang="0">
                  <a:pos x="30" y="30"/>
                </a:cxn>
                <a:cxn ang="0">
                  <a:pos x="34" y="24"/>
                </a:cxn>
                <a:cxn ang="0">
                  <a:pos x="48" y="24"/>
                </a:cxn>
                <a:cxn ang="0">
                  <a:pos x="56" y="18"/>
                </a:cxn>
                <a:cxn ang="0">
                  <a:pos x="62" y="16"/>
                </a:cxn>
                <a:cxn ang="0">
                  <a:pos x="68" y="10"/>
                </a:cxn>
                <a:cxn ang="0">
                  <a:pos x="74" y="4"/>
                </a:cxn>
                <a:cxn ang="0">
                  <a:pos x="82" y="0"/>
                </a:cxn>
                <a:cxn ang="0">
                  <a:pos x="88" y="0"/>
                </a:cxn>
                <a:cxn ang="0">
                  <a:pos x="88" y="2"/>
                </a:cxn>
                <a:cxn ang="0">
                  <a:pos x="98" y="4"/>
                </a:cxn>
                <a:cxn ang="0">
                  <a:pos x="98" y="12"/>
                </a:cxn>
                <a:cxn ang="0">
                  <a:pos x="104" y="10"/>
                </a:cxn>
                <a:cxn ang="0">
                  <a:pos x="102" y="6"/>
                </a:cxn>
                <a:cxn ang="0">
                  <a:pos x="106" y="2"/>
                </a:cxn>
                <a:cxn ang="0">
                  <a:pos x="112" y="2"/>
                </a:cxn>
              </a:cxnLst>
              <a:rect l="0" t="0" r="r" b="b"/>
              <a:pathLst>
                <a:path w="113" h="63">
                  <a:moveTo>
                    <a:pt x="112" y="2"/>
                  </a:moveTo>
                  <a:lnTo>
                    <a:pt x="112" y="18"/>
                  </a:lnTo>
                  <a:lnTo>
                    <a:pt x="110" y="22"/>
                  </a:lnTo>
                  <a:lnTo>
                    <a:pt x="102" y="22"/>
                  </a:lnTo>
                  <a:lnTo>
                    <a:pt x="98" y="26"/>
                  </a:lnTo>
                  <a:lnTo>
                    <a:pt x="102" y="30"/>
                  </a:lnTo>
                  <a:lnTo>
                    <a:pt x="100" y="34"/>
                  </a:lnTo>
                  <a:lnTo>
                    <a:pt x="92" y="36"/>
                  </a:lnTo>
                  <a:lnTo>
                    <a:pt x="90" y="44"/>
                  </a:lnTo>
                  <a:lnTo>
                    <a:pt x="76" y="48"/>
                  </a:lnTo>
                  <a:lnTo>
                    <a:pt x="70" y="50"/>
                  </a:lnTo>
                  <a:lnTo>
                    <a:pt x="68" y="58"/>
                  </a:lnTo>
                  <a:lnTo>
                    <a:pt x="62" y="58"/>
                  </a:lnTo>
                  <a:lnTo>
                    <a:pt x="60" y="58"/>
                  </a:lnTo>
                  <a:lnTo>
                    <a:pt x="56" y="38"/>
                  </a:lnTo>
                  <a:lnTo>
                    <a:pt x="52" y="36"/>
                  </a:lnTo>
                  <a:lnTo>
                    <a:pt x="46" y="58"/>
                  </a:lnTo>
                  <a:lnTo>
                    <a:pt x="42" y="58"/>
                  </a:lnTo>
                  <a:lnTo>
                    <a:pt x="42" y="50"/>
                  </a:lnTo>
                  <a:lnTo>
                    <a:pt x="30" y="62"/>
                  </a:lnTo>
                  <a:lnTo>
                    <a:pt x="22" y="62"/>
                  </a:lnTo>
                  <a:lnTo>
                    <a:pt x="20" y="54"/>
                  </a:lnTo>
                  <a:lnTo>
                    <a:pt x="26" y="48"/>
                  </a:lnTo>
                  <a:lnTo>
                    <a:pt x="22" y="48"/>
                  </a:lnTo>
                  <a:lnTo>
                    <a:pt x="14" y="56"/>
                  </a:lnTo>
                  <a:lnTo>
                    <a:pt x="14" y="54"/>
                  </a:lnTo>
                  <a:lnTo>
                    <a:pt x="12" y="48"/>
                  </a:lnTo>
                  <a:lnTo>
                    <a:pt x="6" y="50"/>
                  </a:lnTo>
                  <a:lnTo>
                    <a:pt x="0" y="50"/>
                  </a:lnTo>
                  <a:lnTo>
                    <a:pt x="0" y="44"/>
                  </a:lnTo>
                  <a:lnTo>
                    <a:pt x="4" y="44"/>
                  </a:lnTo>
                  <a:lnTo>
                    <a:pt x="4" y="38"/>
                  </a:lnTo>
                  <a:lnTo>
                    <a:pt x="10" y="36"/>
                  </a:lnTo>
                  <a:lnTo>
                    <a:pt x="14" y="30"/>
                  </a:lnTo>
                  <a:lnTo>
                    <a:pt x="30" y="30"/>
                  </a:lnTo>
                  <a:lnTo>
                    <a:pt x="34" y="24"/>
                  </a:lnTo>
                  <a:lnTo>
                    <a:pt x="48" y="24"/>
                  </a:lnTo>
                  <a:lnTo>
                    <a:pt x="56" y="18"/>
                  </a:lnTo>
                  <a:lnTo>
                    <a:pt x="62" y="16"/>
                  </a:lnTo>
                  <a:lnTo>
                    <a:pt x="68" y="10"/>
                  </a:lnTo>
                  <a:lnTo>
                    <a:pt x="74" y="4"/>
                  </a:lnTo>
                  <a:lnTo>
                    <a:pt x="82" y="0"/>
                  </a:lnTo>
                  <a:lnTo>
                    <a:pt x="88" y="0"/>
                  </a:lnTo>
                  <a:lnTo>
                    <a:pt x="88" y="2"/>
                  </a:lnTo>
                  <a:lnTo>
                    <a:pt x="98" y="4"/>
                  </a:lnTo>
                  <a:lnTo>
                    <a:pt x="98" y="12"/>
                  </a:lnTo>
                  <a:lnTo>
                    <a:pt x="104" y="10"/>
                  </a:lnTo>
                  <a:lnTo>
                    <a:pt x="102" y="6"/>
                  </a:lnTo>
                  <a:lnTo>
                    <a:pt x="106" y="2"/>
                  </a:lnTo>
                  <a:lnTo>
                    <a:pt x="11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3" name="Freeform 449"/>
            <p:cNvSpPr>
              <a:spLocks/>
            </p:cNvSpPr>
            <p:nvPr/>
          </p:nvSpPr>
          <p:spPr bwMode="ltGray">
            <a:xfrm>
              <a:off x="2225778" y="1705083"/>
              <a:ext cx="18815" cy="32625"/>
            </a:xfrm>
            <a:custGeom>
              <a:avLst/>
              <a:gdLst/>
              <a:ahLst/>
              <a:cxnLst>
                <a:cxn ang="0">
                  <a:pos x="0" y="4"/>
                </a:cxn>
                <a:cxn ang="0">
                  <a:pos x="0" y="14"/>
                </a:cxn>
                <a:cxn ang="0">
                  <a:pos x="6" y="18"/>
                </a:cxn>
                <a:cxn ang="0">
                  <a:pos x="12" y="14"/>
                </a:cxn>
                <a:cxn ang="0">
                  <a:pos x="12" y="0"/>
                </a:cxn>
                <a:cxn ang="0">
                  <a:pos x="0" y="4"/>
                </a:cxn>
              </a:cxnLst>
              <a:rect l="0" t="0" r="r" b="b"/>
              <a:pathLst>
                <a:path w="13" h="19">
                  <a:moveTo>
                    <a:pt x="0" y="4"/>
                  </a:moveTo>
                  <a:lnTo>
                    <a:pt x="0" y="14"/>
                  </a:lnTo>
                  <a:lnTo>
                    <a:pt x="6" y="18"/>
                  </a:lnTo>
                  <a:lnTo>
                    <a:pt x="12" y="14"/>
                  </a:lnTo>
                  <a:lnTo>
                    <a:pt x="12"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4" name="Freeform 450"/>
            <p:cNvSpPr>
              <a:spLocks/>
            </p:cNvSpPr>
            <p:nvPr/>
          </p:nvSpPr>
          <p:spPr bwMode="ltGray">
            <a:xfrm>
              <a:off x="2186700" y="1785162"/>
              <a:ext cx="14474" cy="20761"/>
            </a:xfrm>
            <a:custGeom>
              <a:avLst/>
              <a:gdLst/>
              <a:ahLst/>
              <a:cxnLst>
                <a:cxn ang="0">
                  <a:pos x="10" y="4"/>
                </a:cxn>
                <a:cxn ang="0">
                  <a:pos x="8" y="10"/>
                </a:cxn>
                <a:cxn ang="0">
                  <a:pos x="2" y="10"/>
                </a:cxn>
                <a:cxn ang="0">
                  <a:pos x="0" y="6"/>
                </a:cxn>
                <a:cxn ang="0">
                  <a:pos x="2" y="0"/>
                </a:cxn>
                <a:cxn ang="0">
                  <a:pos x="10" y="4"/>
                </a:cxn>
              </a:cxnLst>
              <a:rect l="0" t="0" r="r" b="b"/>
              <a:pathLst>
                <a:path w="11" h="11">
                  <a:moveTo>
                    <a:pt x="10" y="4"/>
                  </a:moveTo>
                  <a:lnTo>
                    <a:pt x="8" y="10"/>
                  </a:lnTo>
                  <a:lnTo>
                    <a:pt x="2" y="10"/>
                  </a:lnTo>
                  <a:lnTo>
                    <a:pt x="0" y="6"/>
                  </a:lnTo>
                  <a:lnTo>
                    <a:pt x="2" y="0"/>
                  </a:lnTo>
                  <a:lnTo>
                    <a:pt x="1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5" name="Freeform 453"/>
            <p:cNvSpPr>
              <a:spLocks/>
            </p:cNvSpPr>
            <p:nvPr/>
          </p:nvSpPr>
          <p:spPr bwMode="ltGray">
            <a:xfrm>
              <a:off x="2341567" y="1779230"/>
              <a:ext cx="21709" cy="56352"/>
            </a:xfrm>
            <a:custGeom>
              <a:avLst/>
              <a:gdLst/>
              <a:ahLst/>
              <a:cxnLst>
                <a:cxn ang="0">
                  <a:pos x="8" y="4"/>
                </a:cxn>
                <a:cxn ang="0">
                  <a:pos x="4" y="12"/>
                </a:cxn>
                <a:cxn ang="0">
                  <a:pos x="0" y="20"/>
                </a:cxn>
                <a:cxn ang="0">
                  <a:pos x="0" y="26"/>
                </a:cxn>
                <a:cxn ang="0">
                  <a:pos x="4" y="32"/>
                </a:cxn>
                <a:cxn ang="0">
                  <a:pos x="8" y="30"/>
                </a:cxn>
                <a:cxn ang="0">
                  <a:pos x="10" y="24"/>
                </a:cxn>
                <a:cxn ang="0">
                  <a:pos x="10" y="18"/>
                </a:cxn>
                <a:cxn ang="0">
                  <a:pos x="14" y="10"/>
                </a:cxn>
                <a:cxn ang="0">
                  <a:pos x="12" y="0"/>
                </a:cxn>
                <a:cxn ang="0">
                  <a:pos x="10" y="0"/>
                </a:cxn>
                <a:cxn ang="0">
                  <a:pos x="8" y="4"/>
                </a:cxn>
              </a:cxnLst>
              <a:rect l="0" t="0" r="r" b="b"/>
              <a:pathLst>
                <a:path w="15" h="33">
                  <a:moveTo>
                    <a:pt x="8" y="4"/>
                  </a:moveTo>
                  <a:lnTo>
                    <a:pt x="4" y="12"/>
                  </a:lnTo>
                  <a:lnTo>
                    <a:pt x="0" y="20"/>
                  </a:lnTo>
                  <a:lnTo>
                    <a:pt x="0" y="26"/>
                  </a:lnTo>
                  <a:lnTo>
                    <a:pt x="4" y="32"/>
                  </a:lnTo>
                  <a:lnTo>
                    <a:pt x="8" y="30"/>
                  </a:lnTo>
                  <a:lnTo>
                    <a:pt x="10" y="24"/>
                  </a:lnTo>
                  <a:lnTo>
                    <a:pt x="10" y="18"/>
                  </a:lnTo>
                  <a:lnTo>
                    <a:pt x="14" y="10"/>
                  </a:lnTo>
                  <a:lnTo>
                    <a:pt x="12" y="0"/>
                  </a:lnTo>
                  <a:lnTo>
                    <a:pt x="10" y="0"/>
                  </a:lnTo>
                  <a:lnTo>
                    <a:pt x="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6" name="Freeform 454"/>
            <p:cNvSpPr>
              <a:spLocks/>
            </p:cNvSpPr>
            <p:nvPr/>
          </p:nvSpPr>
          <p:spPr bwMode="ltGray">
            <a:xfrm>
              <a:off x="2393671" y="1662078"/>
              <a:ext cx="95525" cy="152742"/>
            </a:xfrm>
            <a:custGeom>
              <a:avLst/>
              <a:gdLst/>
              <a:ahLst/>
              <a:cxnLst>
                <a:cxn ang="0">
                  <a:pos x="60" y="28"/>
                </a:cxn>
                <a:cxn ang="0">
                  <a:pos x="58" y="20"/>
                </a:cxn>
                <a:cxn ang="0">
                  <a:pos x="54" y="20"/>
                </a:cxn>
                <a:cxn ang="0">
                  <a:pos x="50" y="22"/>
                </a:cxn>
                <a:cxn ang="0">
                  <a:pos x="46" y="22"/>
                </a:cxn>
                <a:cxn ang="0">
                  <a:pos x="46" y="8"/>
                </a:cxn>
                <a:cxn ang="0">
                  <a:pos x="42" y="0"/>
                </a:cxn>
                <a:cxn ang="0">
                  <a:pos x="34" y="0"/>
                </a:cxn>
                <a:cxn ang="0">
                  <a:pos x="32" y="4"/>
                </a:cxn>
                <a:cxn ang="0">
                  <a:pos x="30" y="4"/>
                </a:cxn>
                <a:cxn ang="0">
                  <a:pos x="30" y="0"/>
                </a:cxn>
                <a:cxn ang="0">
                  <a:pos x="16" y="12"/>
                </a:cxn>
                <a:cxn ang="0">
                  <a:pos x="18" y="16"/>
                </a:cxn>
                <a:cxn ang="0">
                  <a:pos x="24" y="14"/>
                </a:cxn>
                <a:cxn ang="0">
                  <a:pos x="16" y="22"/>
                </a:cxn>
                <a:cxn ang="0">
                  <a:pos x="16" y="26"/>
                </a:cxn>
                <a:cxn ang="0">
                  <a:pos x="20" y="24"/>
                </a:cxn>
                <a:cxn ang="0">
                  <a:pos x="26" y="20"/>
                </a:cxn>
                <a:cxn ang="0">
                  <a:pos x="26" y="24"/>
                </a:cxn>
                <a:cxn ang="0">
                  <a:pos x="22" y="32"/>
                </a:cxn>
                <a:cxn ang="0">
                  <a:pos x="20" y="38"/>
                </a:cxn>
                <a:cxn ang="0">
                  <a:pos x="18" y="42"/>
                </a:cxn>
                <a:cxn ang="0">
                  <a:pos x="16" y="42"/>
                </a:cxn>
                <a:cxn ang="0">
                  <a:pos x="8" y="34"/>
                </a:cxn>
                <a:cxn ang="0">
                  <a:pos x="4" y="36"/>
                </a:cxn>
                <a:cxn ang="0">
                  <a:pos x="0" y="42"/>
                </a:cxn>
                <a:cxn ang="0">
                  <a:pos x="4" y="50"/>
                </a:cxn>
                <a:cxn ang="0">
                  <a:pos x="8" y="52"/>
                </a:cxn>
                <a:cxn ang="0">
                  <a:pos x="22" y="52"/>
                </a:cxn>
                <a:cxn ang="0">
                  <a:pos x="12" y="58"/>
                </a:cxn>
                <a:cxn ang="0">
                  <a:pos x="12" y="60"/>
                </a:cxn>
                <a:cxn ang="0">
                  <a:pos x="24" y="60"/>
                </a:cxn>
                <a:cxn ang="0">
                  <a:pos x="32" y="70"/>
                </a:cxn>
                <a:cxn ang="0">
                  <a:pos x="28" y="82"/>
                </a:cxn>
                <a:cxn ang="0">
                  <a:pos x="28" y="86"/>
                </a:cxn>
                <a:cxn ang="0">
                  <a:pos x="34" y="90"/>
                </a:cxn>
                <a:cxn ang="0">
                  <a:pos x="44" y="86"/>
                </a:cxn>
                <a:cxn ang="0">
                  <a:pos x="46" y="84"/>
                </a:cxn>
                <a:cxn ang="0">
                  <a:pos x="48" y="72"/>
                </a:cxn>
                <a:cxn ang="0">
                  <a:pos x="52" y="62"/>
                </a:cxn>
                <a:cxn ang="0">
                  <a:pos x="60" y="58"/>
                </a:cxn>
                <a:cxn ang="0">
                  <a:pos x="60" y="50"/>
                </a:cxn>
                <a:cxn ang="0">
                  <a:pos x="66" y="46"/>
                </a:cxn>
                <a:cxn ang="0">
                  <a:pos x="64" y="40"/>
                </a:cxn>
                <a:cxn ang="0">
                  <a:pos x="52" y="38"/>
                </a:cxn>
                <a:cxn ang="0">
                  <a:pos x="60" y="32"/>
                </a:cxn>
                <a:cxn ang="0">
                  <a:pos x="60" y="28"/>
                </a:cxn>
              </a:cxnLst>
              <a:rect l="0" t="0" r="r" b="b"/>
              <a:pathLst>
                <a:path w="67" h="91">
                  <a:moveTo>
                    <a:pt x="60" y="28"/>
                  </a:moveTo>
                  <a:lnTo>
                    <a:pt x="58" y="20"/>
                  </a:lnTo>
                  <a:lnTo>
                    <a:pt x="54" y="20"/>
                  </a:lnTo>
                  <a:lnTo>
                    <a:pt x="50" y="22"/>
                  </a:lnTo>
                  <a:lnTo>
                    <a:pt x="46" y="22"/>
                  </a:lnTo>
                  <a:lnTo>
                    <a:pt x="46" y="8"/>
                  </a:lnTo>
                  <a:lnTo>
                    <a:pt x="42" y="0"/>
                  </a:lnTo>
                  <a:lnTo>
                    <a:pt x="34" y="0"/>
                  </a:lnTo>
                  <a:lnTo>
                    <a:pt x="32" y="4"/>
                  </a:lnTo>
                  <a:lnTo>
                    <a:pt x="30" y="4"/>
                  </a:lnTo>
                  <a:lnTo>
                    <a:pt x="30" y="0"/>
                  </a:lnTo>
                  <a:lnTo>
                    <a:pt x="16" y="12"/>
                  </a:lnTo>
                  <a:lnTo>
                    <a:pt x="18" y="16"/>
                  </a:lnTo>
                  <a:lnTo>
                    <a:pt x="24" y="14"/>
                  </a:lnTo>
                  <a:lnTo>
                    <a:pt x="16" y="22"/>
                  </a:lnTo>
                  <a:lnTo>
                    <a:pt x="16" y="26"/>
                  </a:lnTo>
                  <a:lnTo>
                    <a:pt x="20" y="24"/>
                  </a:lnTo>
                  <a:lnTo>
                    <a:pt x="26" y="20"/>
                  </a:lnTo>
                  <a:lnTo>
                    <a:pt x="26" y="24"/>
                  </a:lnTo>
                  <a:lnTo>
                    <a:pt x="22" y="32"/>
                  </a:lnTo>
                  <a:lnTo>
                    <a:pt x="20" y="38"/>
                  </a:lnTo>
                  <a:lnTo>
                    <a:pt x="18" y="42"/>
                  </a:lnTo>
                  <a:lnTo>
                    <a:pt x="16" y="42"/>
                  </a:lnTo>
                  <a:lnTo>
                    <a:pt x="8" y="34"/>
                  </a:lnTo>
                  <a:lnTo>
                    <a:pt x="4" y="36"/>
                  </a:lnTo>
                  <a:lnTo>
                    <a:pt x="0" y="42"/>
                  </a:lnTo>
                  <a:lnTo>
                    <a:pt x="4" y="50"/>
                  </a:lnTo>
                  <a:lnTo>
                    <a:pt x="8" y="52"/>
                  </a:lnTo>
                  <a:lnTo>
                    <a:pt x="22" y="52"/>
                  </a:lnTo>
                  <a:lnTo>
                    <a:pt x="12" y="58"/>
                  </a:lnTo>
                  <a:lnTo>
                    <a:pt x="12" y="60"/>
                  </a:lnTo>
                  <a:lnTo>
                    <a:pt x="24" y="60"/>
                  </a:lnTo>
                  <a:lnTo>
                    <a:pt x="32" y="70"/>
                  </a:lnTo>
                  <a:lnTo>
                    <a:pt x="28" y="82"/>
                  </a:lnTo>
                  <a:lnTo>
                    <a:pt x="28" y="86"/>
                  </a:lnTo>
                  <a:lnTo>
                    <a:pt x="34" y="90"/>
                  </a:lnTo>
                  <a:lnTo>
                    <a:pt x="44" y="86"/>
                  </a:lnTo>
                  <a:lnTo>
                    <a:pt x="46" y="84"/>
                  </a:lnTo>
                  <a:lnTo>
                    <a:pt x="48" y="72"/>
                  </a:lnTo>
                  <a:lnTo>
                    <a:pt x="52" y="62"/>
                  </a:lnTo>
                  <a:lnTo>
                    <a:pt x="60" y="58"/>
                  </a:lnTo>
                  <a:lnTo>
                    <a:pt x="60" y="50"/>
                  </a:lnTo>
                  <a:lnTo>
                    <a:pt x="66" y="46"/>
                  </a:lnTo>
                  <a:lnTo>
                    <a:pt x="64" y="40"/>
                  </a:lnTo>
                  <a:lnTo>
                    <a:pt x="52" y="38"/>
                  </a:lnTo>
                  <a:lnTo>
                    <a:pt x="60" y="32"/>
                  </a:lnTo>
                  <a:lnTo>
                    <a:pt x="60"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7" name="Freeform 455"/>
            <p:cNvSpPr>
              <a:spLocks/>
            </p:cNvSpPr>
            <p:nvPr/>
          </p:nvSpPr>
          <p:spPr bwMode="ltGray">
            <a:xfrm>
              <a:off x="2534064" y="1633902"/>
              <a:ext cx="21710" cy="38557"/>
            </a:xfrm>
            <a:custGeom>
              <a:avLst/>
              <a:gdLst/>
              <a:ahLst/>
              <a:cxnLst>
                <a:cxn ang="0">
                  <a:pos x="6" y="22"/>
                </a:cxn>
                <a:cxn ang="0">
                  <a:pos x="14" y="8"/>
                </a:cxn>
                <a:cxn ang="0">
                  <a:pos x="14" y="2"/>
                </a:cxn>
                <a:cxn ang="0">
                  <a:pos x="10" y="0"/>
                </a:cxn>
                <a:cxn ang="0">
                  <a:pos x="0" y="4"/>
                </a:cxn>
                <a:cxn ang="0">
                  <a:pos x="0" y="12"/>
                </a:cxn>
                <a:cxn ang="0">
                  <a:pos x="4" y="10"/>
                </a:cxn>
                <a:cxn ang="0">
                  <a:pos x="2" y="18"/>
                </a:cxn>
                <a:cxn ang="0">
                  <a:pos x="4" y="22"/>
                </a:cxn>
                <a:cxn ang="0">
                  <a:pos x="6" y="22"/>
                </a:cxn>
              </a:cxnLst>
              <a:rect l="0" t="0" r="r" b="b"/>
              <a:pathLst>
                <a:path w="15" h="23">
                  <a:moveTo>
                    <a:pt x="6" y="22"/>
                  </a:moveTo>
                  <a:lnTo>
                    <a:pt x="14" y="8"/>
                  </a:lnTo>
                  <a:lnTo>
                    <a:pt x="14" y="2"/>
                  </a:lnTo>
                  <a:lnTo>
                    <a:pt x="10" y="0"/>
                  </a:lnTo>
                  <a:lnTo>
                    <a:pt x="0" y="4"/>
                  </a:lnTo>
                  <a:lnTo>
                    <a:pt x="0" y="12"/>
                  </a:lnTo>
                  <a:lnTo>
                    <a:pt x="4" y="10"/>
                  </a:lnTo>
                  <a:lnTo>
                    <a:pt x="2" y="18"/>
                  </a:lnTo>
                  <a:lnTo>
                    <a:pt x="4" y="22"/>
                  </a:lnTo>
                  <a:lnTo>
                    <a:pt x="6" y="2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8" name="Freeform 456"/>
            <p:cNvSpPr>
              <a:spLocks/>
            </p:cNvSpPr>
            <p:nvPr/>
          </p:nvSpPr>
          <p:spPr bwMode="ltGray">
            <a:xfrm>
              <a:off x="2471828" y="1742157"/>
              <a:ext cx="63683" cy="86011"/>
            </a:xfrm>
            <a:custGeom>
              <a:avLst/>
              <a:gdLst/>
              <a:ahLst/>
              <a:cxnLst>
                <a:cxn ang="0">
                  <a:pos x="32" y="4"/>
                </a:cxn>
                <a:cxn ang="0">
                  <a:pos x="34" y="12"/>
                </a:cxn>
                <a:cxn ang="0">
                  <a:pos x="38" y="16"/>
                </a:cxn>
                <a:cxn ang="0">
                  <a:pos x="38" y="20"/>
                </a:cxn>
                <a:cxn ang="0">
                  <a:pos x="44" y="24"/>
                </a:cxn>
                <a:cxn ang="0">
                  <a:pos x="42" y="34"/>
                </a:cxn>
                <a:cxn ang="0">
                  <a:pos x="38" y="38"/>
                </a:cxn>
                <a:cxn ang="0">
                  <a:pos x="34" y="48"/>
                </a:cxn>
                <a:cxn ang="0">
                  <a:pos x="18" y="50"/>
                </a:cxn>
                <a:cxn ang="0">
                  <a:pos x="12" y="44"/>
                </a:cxn>
                <a:cxn ang="0">
                  <a:pos x="6" y="46"/>
                </a:cxn>
                <a:cxn ang="0">
                  <a:pos x="0" y="46"/>
                </a:cxn>
                <a:cxn ang="0">
                  <a:pos x="0" y="40"/>
                </a:cxn>
                <a:cxn ang="0">
                  <a:pos x="4" y="36"/>
                </a:cxn>
                <a:cxn ang="0">
                  <a:pos x="6" y="36"/>
                </a:cxn>
                <a:cxn ang="0">
                  <a:pos x="10" y="32"/>
                </a:cxn>
                <a:cxn ang="0">
                  <a:pos x="14" y="34"/>
                </a:cxn>
                <a:cxn ang="0">
                  <a:pos x="12" y="28"/>
                </a:cxn>
                <a:cxn ang="0">
                  <a:pos x="12" y="20"/>
                </a:cxn>
                <a:cxn ang="0">
                  <a:pos x="16" y="14"/>
                </a:cxn>
                <a:cxn ang="0">
                  <a:pos x="20" y="8"/>
                </a:cxn>
                <a:cxn ang="0">
                  <a:pos x="22" y="0"/>
                </a:cxn>
                <a:cxn ang="0">
                  <a:pos x="26" y="0"/>
                </a:cxn>
                <a:cxn ang="0">
                  <a:pos x="32" y="4"/>
                </a:cxn>
              </a:cxnLst>
              <a:rect l="0" t="0" r="r" b="b"/>
              <a:pathLst>
                <a:path w="45" h="51">
                  <a:moveTo>
                    <a:pt x="32" y="4"/>
                  </a:moveTo>
                  <a:lnTo>
                    <a:pt x="34" y="12"/>
                  </a:lnTo>
                  <a:lnTo>
                    <a:pt x="38" y="16"/>
                  </a:lnTo>
                  <a:lnTo>
                    <a:pt x="38" y="20"/>
                  </a:lnTo>
                  <a:lnTo>
                    <a:pt x="44" y="24"/>
                  </a:lnTo>
                  <a:lnTo>
                    <a:pt x="42" y="34"/>
                  </a:lnTo>
                  <a:lnTo>
                    <a:pt x="38" y="38"/>
                  </a:lnTo>
                  <a:lnTo>
                    <a:pt x="34" y="48"/>
                  </a:lnTo>
                  <a:lnTo>
                    <a:pt x="18" y="50"/>
                  </a:lnTo>
                  <a:lnTo>
                    <a:pt x="12" y="44"/>
                  </a:lnTo>
                  <a:lnTo>
                    <a:pt x="6" y="46"/>
                  </a:lnTo>
                  <a:lnTo>
                    <a:pt x="0" y="46"/>
                  </a:lnTo>
                  <a:lnTo>
                    <a:pt x="0" y="40"/>
                  </a:lnTo>
                  <a:lnTo>
                    <a:pt x="4" y="36"/>
                  </a:lnTo>
                  <a:lnTo>
                    <a:pt x="6" y="36"/>
                  </a:lnTo>
                  <a:lnTo>
                    <a:pt x="10" y="32"/>
                  </a:lnTo>
                  <a:lnTo>
                    <a:pt x="14" y="34"/>
                  </a:lnTo>
                  <a:lnTo>
                    <a:pt x="12" y="28"/>
                  </a:lnTo>
                  <a:lnTo>
                    <a:pt x="12" y="20"/>
                  </a:lnTo>
                  <a:lnTo>
                    <a:pt x="16" y="14"/>
                  </a:lnTo>
                  <a:lnTo>
                    <a:pt x="20" y="8"/>
                  </a:lnTo>
                  <a:lnTo>
                    <a:pt x="22" y="0"/>
                  </a:lnTo>
                  <a:lnTo>
                    <a:pt x="26" y="0"/>
                  </a:lnTo>
                  <a:lnTo>
                    <a:pt x="32"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49" name="Freeform 457"/>
            <p:cNvSpPr>
              <a:spLocks/>
            </p:cNvSpPr>
            <p:nvPr/>
          </p:nvSpPr>
          <p:spPr bwMode="ltGray">
            <a:xfrm>
              <a:off x="2479064" y="1840031"/>
              <a:ext cx="50657" cy="32625"/>
            </a:xfrm>
            <a:custGeom>
              <a:avLst/>
              <a:gdLst/>
              <a:ahLst/>
              <a:cxnLst>
                <a:cxn ang="0">
                  <a:pos x="34" y="16"/>
                </a:cxn>
                <a:cxn ang="0">
                  <a:pos x="26" y="12"/>
                </a:cxn>
                <a:cxn ang="0">
                  <a:pos x="26" y="4"/>
                </a:cxn>
                <a:cxn ang="0">
                  <a:pos x="24" y="2"/>
                </a:cxn>
                <a:cxn ang="0">
                  <a:pos x="18" y="2"/>
                </a:cxn>
                <a:cxn ang="0">
                  <a:pos x="14" y="0"/>
                </a:cxn>
                <a:cxn ang="0">
                  <a:pos x="2" y="0"/>
                </a:cxn>
                <a:cxn ang="0">
                  <a:pos x="0" y="4"/>
                </a:cxn>
                <a:cxn ang="0">
                  <a:pos x="0" y="8"/>
                </a:cxn>
                <a:cxn ang="0">
                  <a:pos x="6" y="12"/>
                </a:cxn>
                <a:cxn ang="0">
                  <a:pos x="18" y="16"/>
                </a:cxn>
                <a:cxn ang="0">
                  <a:pos x="26" y="18"/>
                </a:cxn>
                <a:cxn ang="0">
                  <a:pos x="34" y="16"/>
                </a:cxn>
              </a:cxnLst>
              <a:rect l="0" t="0" r="r" b="b"/>
              <a:pathLst>
                <a:path w="35" h="19">
                  <a:moveTo>
                    <a:pt x="34" y="16"/>
                  </a:moveTo>
                  <a:lnTo>
                    <a:pt x="26" y="12"/>
                  </a:lnTo>
                  <a:lnTo>
                    <a:pt x="26" y="4"/>
                  </a:lnTo>
                  <a:lnTo>
                    <a:pt x="24" y="2"/>
                  </a:lnTo>
                  <a:lnTo>
                    <a:pt x="18" y="2"/>
                  </a:lnTo>
                  <a:lnTo>
                    <a:pt x="14" y="0"/>
                  </a:lnTo>
                  <a:lnTo>
                    <a:pt x="2" y="0"/>
                  </a:lnTo>
                  <a:lnTo>
                    <a:pt x="0" y="4"/>
                  </a:lnTo>
                  <a:lnTo>
                    <a:pt x="0" y="8"/>
                  </a:lnTo>
                  <a:lnTo>
                    <a:pt x="6" y="12"/>
                  </a:lnTo>
                  <a:lnTo>
                    <a:pt x="18" y="16"/>
                  </a:lnTo>
                  <a:lnTo>
                    <a:pt x="26" y="18"/>
                  </a:lnTo>
                  <a:lnTo>
                    <a:pt x="34"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0" name="Freeform 458"/>
            <p:cNvSpPr>
              <a:spLocks/>
            </p:cNvSpPr>
            <p:nvPr/>
          </p:nvSpPr>
          <p:spPr bwMode="ltGray">
            <a:xfrm>
              <a:off x="2548537" y="1878587"/>
              <a:ext cx="14474" cy="28175"/>
            </a:xfrm>
            <a:custGeom>
              <a:avLst/>
              <a:gdLst/>
              <a:ahLst/>
              <a:cxnLst>
                <a:cxn ang="0">
                  <a:pos x="4" y="16"/>
                </a:cxn>
                <a:cxn ang="0">
                  <a:pos x="10" y="12"/>
                </a:cxn>
                <a:cxn ang="0">
                  <a:pos x="8" y="4"/>
                </a:cxn>
                <a:cxn ang="0">
                  <a:pos x="4" y="0"/>
                </a:cxn>
                <a:cxn ang="0">
                  <a:pos x="0" y="0"/>
                </a:cxn>
                <a:cxn ang="0">
                  <a:pos x="0" y="4"/>
                </a:cxn>
                <a:cxn ang="0">
                  <a:pos x="0" y="14"/>
                </a:cxn>
                <a:cxn ang="0">
                  <a:pos x="4" y="16"/>
                </a:cxn>
              </a:cxnLst>
              <a:rect l="0" t="0" r="r" b="b"/>
              <a:pathLst>
                <a:path w="11" h="17">
                  <a:moveTo>
                    <a:pt x="4" y="16"/>
                  </a:moveTo>
                  <a:lnTo>
                    <a:pt x="10" y="12"/>
                  </a:lnTo>
                  <a:lnTo>
                    <a:pt x="8" y="4"/>
                  </a:lnTo>
                  <a:lnTo>
                    <a:pt x="4" y="0"/>
                  </a:lnTo>
                  <a:lnTo>
                    <a:pt x="0" y="0"/>
                  </a:lnTo>
                  <a:lnTo>
                    <a:pt x="0" y="4"/>
                  </a:lnTo>
                  <a:lnTo>
                    <a:pt x="0" y="14"/>
                  </a:lnTo>
                  <a:lnTo>
                    <a:pt x="4"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1" name="Freeform 459"/>
            <p:cNvSpPr>
              <a:spLocks/>
            </p:cNvSpPr>
            <p:nvPr/>
          </p:nvSpPr>
          <p:spPr bwMode="ltGray">
            <a:xfrm>
              <a:off x="2312620" y="1881553"/>
              <a:ext cx="117234" cy="126049"/>
            </a:xfrm>
            <a:custGeom>
              <a:avLst/>
              <a:gdLst/>
              <a:ahLst/>
              <a:cxnLst>
                <a:cxn ang="0">
                  <a:pos x="58" y="0"/>
                </a:cxn>
                <a:cxn ang="0">
                  <a:pos x="44" y="0"/>
                </a:cxn>
                <a:cxn ang="0">
                  <a:pos x="40" y="6"/>
                </a:cxn>
                <a:cxn ang="0">
                  <a:pos x="40" y="18"/>
                </a:cxn>
                <a:cxn ang="0">
                  <a:pos x="40" y="26"/>
                </a:cxn>
                <a:cxn ang="0">
                  <a:pos x="38" y="22"/>
                </a:cxn>
                <a:cxn ang="0">
                  <a:pos x="34" y="14"/>
                </a:cxn>
                <a:cxn ang="0">
                  <a:pos x="32" y="2"/>
                </a:cxn>
                <a:cxn ang="0">
                  <a:pos x="28" y="4"/>
                </a:cxn>
                <a:cxn ang="0">
                  <a:pos x="26" y="18"/>
                </a:cxn>
                <a:cxn ang="0">
                  <a:pos x="22" y="28"/>
                </a:cxn>
                <a:cxn ang="0">
                  <a:pos x="20" y="38"/>
                </a:cxn>
                <a:cxn ang="0">
                  <a:pos x="16" y="34"/>
                </a:cxn>
                <a:cxn ang="0">
                  <a:pos x="10" y="36"/>
                </a:cxn>
                <a:cxn ang="0">
                  <a:pos x="4" y="40"/>
                </a:cxn>
                <a:cxn ang="0">
                  <a:pos x="0" y="44"/>
                </a:cxn>
                <a:cxn ang="0">
                  <a:pos x="16" y="44"/>
                </a:cxn>
                <a:cxn ang="0">
                  <a:pos x="36" y="44"/>
                </a:cxn>
                <a:cxn ang="0">
                  <a:pos x="40" y="48"/>
                </a:cxn>
                <a:cxn ang="0">
                  <a:pos x="32" y="48"/>
                </a:cxn>
                <a:cxn ang="0">
                  <a:pos x="24" y="56"/>
                </a:cxn>
                <a:cxn ang="0">
                  <a:pos x="20" y="54"/>
                </a:cxn>
                <a:cxn ang="0">
                  <a:pos x="20" y="56"/>
                </a:cxn>
                <a:cxn ang="0">
                  <a:pos x="20" y="62"/>
                </a:cxn>
                <a:cxn ang="0">
                  <a:pos x="14" y="62"/>
                </a:cxn>
                <a:cxn ang="0">
                  <a:pos x="14" y="70"/>
                </a:cxn>
                <a:cxn ang="0">
                  <a:pos x="22" y="70"/>
                </a:cxn>
                <a:cxn ang="0">
                  <a:pos x="30" y="70"/>
                </a:cxn>
                <a:cxn ang="0">
                  <a:pos x="36" y="74"/>
                </a:cxn>
                <a:cxn ang="0">
                  <a:pos x="40" y="68"/>
                </a:cxn>
                <a:cxn ang="0">
                  <a:pos x="42" y="62"/>
                </a:cxn>
                <a:cxn ang="0">
                  <a:pos x="48" y="56"/>
                </a:cxn>
                <a:cxn ang="0">
                  <a:pos x="58" y="54"/>
                </a:cxn>
                <a:cxn ang="0">
                  <a:pos x="58" y="46"/>
                </a:cxn>
                <a:cxn ang="0">
                  <a:pos x="62" y="40"/>
                </a:cxn>
                <a:cxn ang="0">
                  <a:pos x="68" y="34"/>
                </a:cxn>
                <a:cxn ang="0">
                  <a:pos x="72" y="32"/>
                </a:cxn>
                <a:cxn ang="0">
                  <a:pos x="72" y="28"/>
                </a:cxn>
                <a:cxn ang="0">
                  <a:pos x="80" y="20"/>
                </a:cxn>
                <a:cxn ang="0">
                  <a:pos x="80" y="16"/>
                </a:cxn>
                <a:cxn ang="0">
                  <a:pos x="76" y="12"/>
                </a:cxn>
                <a:cxn ang="0">
                  <a:pos x="74" y="6"/>
                </a:cxn>
                <a:cxn ang="0">
                  <a:pos x="68" y="2"/>
                </a:cxn>
                <a:cxn ang="0">
                  <a:pos x="68" y="6"/>
                </a:cxn>
                <a:cxn ang="0">
                  <a:pos x="66" y="10"/>
                </a:cxn>
                <a:cxn ang="0">
                  <a:pos x="62" y="12"/>
                </a:cxn>
                <a:cxn ang="0">
                  <a:pos x="60" y="8"/>
                </a:cxn>
                <a:cxn ang="0">
                  <a:pos x="58" y="0"/>
                </a:cxn>
              </a:cxnLst>
              <a:rect l="0" t="0" r="r" b="b"/>
              <a:pathLst>
                <a:path w="81" h="75">
                  <a:moveTo>
                    <a:pt x="58" y="0"/>
                  </a:moveTo>
                  <a:lnTo>
                    <a:pt x="44" y="0"/>
                  </a:lnTo>
                  <a:lnTo>
                    <a:pt x="40" y="6"/>
                  </a:lnTo>
                  <a:lnTo>
                    <a:pt x="40" y="18"/>
                  </a:lnTo>
                  <a:lnTo>
                    <a:pt x="40" y="26"/>
                  </a:lnTo>
                  <a:lnTo>
                    <a:pt x="38" y="22"/>
                  </a:lnTo>
                  <a:lnTo>
                    <a:pt x="34" y="14"/>
                  </a:lnTo>
                  <a:lnTo>
                    <a:pt x="32" y="2"/>
                  </a:lnTo>
                  <a:lnTo>
                    <a:pt x="28" y="4"/>
                  </a:lnTo>
                  <a:lnTo>
                    <a:pt x="26" y="18"/>
                  </a:lnTo>
                  <a:lnTo>
                    <a:pt x="22" y="28"/>
                  </a:lnTo>
                  <a:lnTo>
                    <a:pt x="20" y="38"/>
                  </a:lnTo>
                  <a:lnTo>
                    <a:pt x="16" y="34"/>
                  </a:lnTo>
                  <a:lnTo>
                    <a:pt x="10" y="36"/>
                  </a:lnTo>
                  <a:lnTo>
                    <a:pt x="4" y="40"/>
                  </a:lnTo>
                  <a:lnTo>
                    <a:pt x="0" y="44"/>
                  </a:lnTo>
                  <a:lnTo>
                    <a:pt x="16" y="44"/>
                  </a:lnTo>
                  <a:lnTo>
                    <a:pt x="36" y="44"/>
                  </a:lnTo>
                  <a:lnTo>
                    <a:pt x="40" y="48"/>
                  </a:lnTo>
                  <a:lnTo>
                    <a:pt x="32" y="48"/>
                  </a:lnTo>
                  <a:lnTo>
                    <a:pt x="24" y="56"/>
                  </a:lnTo>
                  <a:lnTo>
                    <a:pt x="20" y="54"/>
                  </a:lnTo>
                  <a:lnTo>
                    <a:pt x="20" y="56"/>
                  </a:lnTo>
                  <a:lnTo>
                    <a:pt x="20" y="62"/>
                  </a:lnTo>
                  <a:lnTo>
                    <a:pt x="14" y="62"/>
                  </a:lnTo>
                  <a:lnTo>
                    <a:pt x="14" y="70"/>
                  </a:lnTo>
                  <a:lnTo>
                    <a:pt x="22" y="70"/>
                  </a:lnTo>
                  <a:lnTo>
                    <a:pt x="30" y="70"/>
                  </a:lnTo>
                  <a:lnTo>
                    <a:pt x="36" y="74"/>
                  </a:lnTo>
                  <a:lnTo>
                    <a:pt x="40" y="68"/>
                  </a:lnTo>
                  <a:lnTo>
                    <a:pt x="42" y="62"/>
                  </a:lnTo>
                  <a:lnTo>
                    <a:pt x="48" y="56"/>
                  </a:lnTo>
                  <a:lnTo>
                    <a:pt x="58" y="54"/>
                  </a:lnTo>
                  <a:lnTo>
                    <a:pt x="58" y="46"/>
                  </a:lnTo>
                  <a:lnTo>
                    <a:pt x="62" y="40"/>
                  </a:lnTo>
                  <a:lnTo>
                    <a:pt x="68" y="34"/>
                  </a:lnTo>
                  <a:lnTo>
                    <a:pt x="72" y="32"/>
                  </a:lnTo>
                  <a:lnTo>
                    <a:pt x="72" y="28"/>
                  </a:lnTo>
                  <a:lnTo>
                    <a:pt x="80" y="20"/>
                  </a:lnTo>
                  <a:lnTo>
                    <a:pt x="80" y="16"/>
                  </a:lnTo>
                  <a:lnTo>
                    <a:pt x="76" y="12"/>
                  </a:lnTo>
                  <a:lnTo>
                    <a:pt x="74" y="6"/>
                  </a:lnTo>
                  <a:lnTo>
                    <a:pt x="68" y="2"/>
                  </a:lnTo>
                  <a:lnTo>
                    <a:pt x="68" y="6"/>
                  </a:lnTo>
                  <a:lnTo>
                    <a:pt x="66" y="10"/>
                  </a:lnTo>
                  <a:lnTo>
                    <a:pt x="62" y="12"/>
                  </a:lnTo>
                  <a:lnTo>
                    <a:pt x="60" y="8"/>
                  </a:lnTo>
                  <a:lnTo>
                    <a:pt x="5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2" name="Freeform 460"/>
            <p:cNvSpPr>
              <a:spLocks/>
            </p:cNvSpPr>
            <p:nvPr/>
          </p:nvSpPr>
          <p:spPr bwMode="ltGray">
            <a:xfrm>
              <a:off x="2312620" y="1911212"/>
              <a:ext cx="27499" cy="11864"/>
            </a:xfrm>
            <a:custGeom>
              <a:avLst/>
              <a:gdLst/>
              <a:ahLst/>
              <a:cxnLst>
                <a:cxn ang="0">
                  <a:pos x="16" y="0"/>
                </a:cxn>
                <a:cxn ang="0">
                  <a:pos x="0" y="0"/>
                </a:cxn>
                <a:cxn ang="0">
                  <a:pos x="0" y="6"/>
                </a:cxn>
                <a:cxn ang="0">
                  <a:pos x="18" y="6"/>
                </a:cxn>
                <a:cxn ang="0">
                  <a:pos x="16" y="0"/>
                </a:cxn>
              </a:cxnLst>
              <a:rect l="0" t="0" r="r" b="b"/>
              <a:pathLst>
                <a:path w="19" h="7">
                  <a:moveTo>
                    <a:pt x="16" y="0"/>
                  </a:moveTo>
                  <a:lnTo>
                    <a:pt x="0" y="0"/>
                  </a:lnTo>
                  <a:lnTo>
                    <a:pt x="0" y="6"/>
                  </a:lnTo>
                  <a:lnTo>
                    <a:pt x="18" y="6"/>
                  </a:ln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3" name="Freeform 461"/>
            <p:cNvSpPr>
              <a:spLocks/>
            </p:cNvSpPr>
            <p:nvPr/>
          </p:nvSpPr>
          <p:spPr bwMode="ltGray">
            <a:xfrm>
              <a:off x="2312620" y="1897865"/>
              <a:ext cx="28947" cy="11864"/>
            </a:xfrm>
            <a:custGeom>
              <a:avLst/>
              <a:gdLst/>
              <a:ahLst/>
              <a:cxnLst>
                <a:cxn ang="0">
                  <a:pos x="4" y="0"/>
                </a:cxn>
                <a:cxn ang="0">
                  <a:pos x="0" y="2"/>
                </a:cxn>
                <a:cxn ang="0">
                  <a:pos x="2" y="4"/>
                </a:cxn>
                <a:cxn ang="0">
                  <a:pos x="18" y="6"/>
                </a:cxn>
                <a:cxn ang="0">
                  <a:pos x="20" y="2"/>
                </a:cxn>
                <a:cxn ang="0">
                  <a:pos x="18" y="0"/>
                </a:cxn>
                <a:cxn ang="0">
                  <a:pos x="4" y="0"/>
                </a:cxn>
              </a:cxnLst>
              <a:rect l="0" t="0" r="r" b="b"/>
              <a:pathLst>
                <a:path w="21" h="7">
                  <a:moveTo>
                    <a:pt x="4" y="0"/>
                  </a:moveTo>
                  <a:lnTo>
                    <a:pt x="0" y="2"/>
                  </a:lnTo>
                  <a:lnTo>
                    <a:pt x="2" y="4"/>
                  </a:lnTo>
                  <a:lnTo>
                    <a:pt x="18" y="6"/>
                  </a:lnTo>
                  <a:lnTo>
                    <a:pt x="20" y="2"/>
                  </a:lnTo>
                  <a:lnTo>
                    <a:pt x="18" y="0"/>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4" name="Freeform 462"/>
            <p:cNvSpPr>
              <a:spLocks/>
            </p:cNvSpPr>
            <p:nvPr/>
          </p:nvSpPr>
          <p:spPr bwMode="ltGray">
            <a:xfrm>
              <a:off x="2318408" y="1856343"/>
              <a:ext cx="21709" cy="32625"/>
            </a:xfrm>
            <a:custGeom>
              <a:avLst/>
              <a:gdLst/>
              <a:ahLst/>
              <a:cxnLst>
                <a:cxn ang="0">
                  <a:pos x="4" y="2"/>
                </a:cxn>
                <a:cxn ang="0">
                  <a:pos x="4" y="10"/>
                </a:cxn>
                <a:cxn ang="0">
                  <a:pos x="0" y="14"/>
                </a:cxn>
                <a:cxn ang="0">
                  <a:pos x="0" y="18"/>
                </a:cxn>
                <a:cxn ang="0">
                  <a:pos x="8" y="18"/>
                </a:cxn>
                <a:cxn ang="0">
                  <a:pos x="14" y="18"/>
                </a:cxn>
                <a:cxn ang="0">
                  <a:pos x="14" y="12"/>
                </a:cxn>
                <a:cxn ang="0">
                  <a:pos x="10" y="4"/>
                </a:cxn>
                <a:cxn ang="0">
                  <a:pos x="8" y="0"/>
                </a:cxn>
                <a:cxn ang="0">
                  <a:pos x="4" y="2"/>
                </a:cxn>
              </a:cxnLst>
              <a:rect l="0" t="0" r="r" b="b"/>
              <a:pathLst>
                <a:path w="15" h="19">
                  <a:moveTo>
                    <a:pt x="4" y="2"/>
                  </a:moveTo>
                  <a:lnTo>
                    <a:pt x="4" y="10"/>
                  </a:lnTo>
                  <a:lnTo>
                    <a:pt x="0" y="14"/>
                  </a:lnTo>
                  <a:lnTo>
                    <a:pt x="0" y="18"/>
                  </a:lnTo>
                  <a:lnTo>
                    <a:pt x="8" y="18"/>
                  </a:lnTo>
                  <a:lnTo>
                    <a:pt x="14" y="18"/>
                  </a:lnTo>
                  <a:lnTo>
                    <a:pt x="14" y="12"/>
                  </a:lnTo>
                  <a:lnTo>
                    <a:pt x="10" y="4"/>
                  </a:lnTo>
                  <a:lnTo>
                    <a:pt x="8" y="0"/>
                  </a:lnTo>
                  <a:lnTo>
                    <a:pt x="4"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5" name="Freeform 463"/>
            <p:cNvSpPr>
              <a:spLocks/>
            </p:cNvSpPr>
            <p:nvPr/>
          </p:nvSpPr>
          <p:spPr bwMode="ltGray">
            <a:xfrm>
              <a:off x="2395118" y="1982393"/>
              <a:ext cx="44869" cy="69698"/>
            </a:xfrm>
            <a:custGeom>
              <a:avLst/>
              <a:gdLst/>
              <a:ahLst/>
              <a:cxnLst>
                <a:cxn ang="0">
                  <a:pos x="22" y="0"/>
                </a:cxn>
                <a:cxn ang="0">
                  <a:pos x="16" y="2"/>
                </a:cxn>
                <a:cxn ang="0">
                  <a:pos x="10" y="6"/>
                </a:cxn>
                <a:cxn ang="0">
                  <a:pos x="8" y="14"/>
                </a:cxn>
                <a:cxn ang="0">
                  <a:pos x="4" y="20"/>
                </a:cxn>
                <a:cxn ang="0">
                  <a:pos x="0" y="24"/>
                </a:cxn>
                <a:cxn ang="0">
                  <a:pos x="0" y="32"/>
                </a:cxn>
                <a:cxn ang="0">
                  <a:pos x="10" y="38"/>
                </a:cxn>
                <a:cxn ang="0">
                  <a:pos x="14" y="40"/>
                </a:cxn>
                <a:cxn ang="0">
                  <a:pos x="22" y="40"/>
                </a:cxn>
                <a:cxn ang="0">
                  <a:pos x="28" y="30"/>
                </a:cxn>
                <a:cxn ang="0">
                  <a:pos x="30" y="22"/>
                </a:cxn>
                <a:cxn ang="0">
                  <a:pos x="30" y="10"/>
                </a:cxn>
                <a:cxn ang="0">
                  <a:pos x="22" y="0"/>
                </a:cxn>
              </a:cxnLst>
              <a:rect l="0" t="0" r="r" b="b"/>
              <a:pathLst>
                <a:path w="31" h="41">
                  <a:moveTo>
                    <a:pt x="22" y="0"/>
                  </a:moveTo>
                  <a:lnTo>
                    <a:pt x="16" y="2"/>
                  </a:lnTo>
                  <a:lnTo>
                    <a:pt x="10" y="6"/>
                  </a:lnTo>
                  <a:lnTo>
                    <a:pt x="8" y="14"/>
                  </a:lnTo>
                  <a:lnTo>
                    <a:pt x="4" y="20"/>
                  </a:lnTo>
                  <a:lnTo>
                    <a:pt x="0" y="24"/>
                  </a:lnTo>
                  <a:lnTo>
                    <a:pt x="0" y="32"/>
                  </a:lnTo>
                  <a:lnTo>
                    <a:pt x="10" y="38"/>
                  </a:lnTo>
                  <a:lnTo>
                    <a:pt x="14" y="40"/>
                  </a:lnTo>
                  <a:lnTo>
                    <a:pt x="22" y="40"/>
                  </a:lnTo>
                  <a:lnTo>
                    <a:pt x="28" y="30"/>
                  </a:lnTo>
                  <a:lnTo>
                    <a:pt x="30" y="22"/>
                  </a:lnTo>
                  <a:lnTo>
                    <a:pt x="30" y="10"/>
                  </a:lnTo>
                  <a:lnTo>
                    <a:pt x="2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6" name="Freeform 464"/>
            <p:cNvSpPr>
              <a:spLocks/>
            </p:cNvSpPr>
            <p:nvPr/>
          </p:nvSpPr>
          <p:spPr bwMode="ltGray">
            <a:xfrm>
              <a:off x="2445775" y="1878587"/>
              <a:ext cx="206970" cy="247650"/>
            </a:xfrm>
            <a:custGeom>
              <a:avLst/>
              <a:gdLst/>
              <a:ahLst/>
              <a:cxnLst>
                <a:cxn ang="0">
                  <a:pos x="32" y="20"/>
                </a:cxn>
                <a:cxn ang="0">
                  <a:pos x="24" y="10"/>
                </a:cxn>
                <a:cxn ang="0">
                  <a:pos x="14" y="0"/>
                </a:cxn>
                <a:cxn ang="0">
                  <a:pos x="0" y="10"/>
                </a:cxn>
                <a:cxn ang="0">
                  <a:pos x="6" y="24"/>
                </a:cxn>
                <a:cxn ang="0">
                  <a:pos x="20" y="40"/>
                </a:cxn>
                <a:cxn ang="0">
                  <a:pos x="28" y="48"/>
                </a:cxn>
                <a:cxn ang="0">
                  <a:pos x="26" y="68"/>
                </a:cxn>
                <a:cxn ang="0">
                  <a:pos x="12" y="86"/>
                </a:cxn>
                <a:cxn ang="0">
                  <a:pos x="14" y="110"/>
                </a:cxn>
                <a:cxn ang="0">
                  <a:pos x="24" y="108"/>
                </a:cxn>
                <a:cxn ang="0">
                  <a:pos x="26" y="116"/>
                </a:cxn>
                <a:cxn ang="0">
                  <a:pos x="34" y="110"/>
                </a:cxn>
                <a:cxn ang="0">
                  <a:pos x="44" y="112"/>
                </a:cxn>
                <a:cxn ang="0">
                  <a:pos x="36" y="124"/>
                </a:cxn>
                <a:cxn ang="0">
                  <a:pos x="50" y="134"/>
                </a:cxn>
                <a:cxn ang="0">
                  <a:pos x="56" y="124"/>
                </a:cxn>
                <a:cxn ang="0">
                  <a:pos x="60" y="134"/>
                </a:cxn>
                <a:cxn ang="0">
                  <a:pos x="72" y="134"/>
                </a:cxn>
                <a:cxn ang="0">
                  <a:pos x="78" y="130"/>
                </a:cxn>
                <a:cxn ang="0">
                  <a:pos x="86" y="140"/>
                </a:cxn>
                <a:cxn ang="0">
                  <a:pos x="96" y="132"/>
                </a:cxn>
                <a:cxn ang="0">
                  <a:pos x="100" y="132"/>
                </a:cxn>
                <a:cxn ang="0">
                  <a:pos x="110" y="146"/>
                </a:cxn>
                <a:cxn ang="0">
                  <a:pos x="132" y="142"/>
                </a:cxn>
                <a:cxn ang="0">
                  <a:pos x="132" y="130"/>
                </a:cxn>
                <a:cxn ang="0">
                  <a:pos x="138" y="122"/>
                </a:cxn>
                <a:cxn ang="0">
                  <a:pos x="144" y="116"/>
                </a:cxn>
                <a:cxn ang="0">
                  <a:pos x="140" y="102"/>
                </a:cxn>
                <a:cxn ang="0">
                  <a:pos x="132" y="100"/>
                </a:cxn>
                <a:cxn ang="0">
                  <a:pos x="134" y="92"/>
                </a:cxn>
                <a:cxn ang="0">
                  <a:pos x="122" y="94"/>
                </a:cxn>
                <a:cxn ang="0">
                  <a:pos x="112" y="90"/>
                </a:cxn>
                <a:cxn ang="0">
                  <a:pos x="80" y="90"/>
                </a:cxn>
                <a:cxn ang="0">
                  <a:pos x="72" y="96"/>
                </a:cxn>
                <a:cxn ang="0">
                  <a:pos x="66" y="84"/>
                </a:cxn>
                <a:cxn ang="0">
                  <a:pos x="46" y="66"/>
                </a:cxn>
                <a:cxn ang="0">
                  <a:pos x="40" y="58"/>
                </a:cxn>
                <a:cxn ang="0">
                  <a:pos x="38" y="46"/>
                </a:cxn>
                <a:cxn ang="0">
                  <a:pos x="48" y="54"/>
                </a:cxn>
                <a:cxn ang="0">
                  <a:pos x="66" y="56"/>
                </a:cxn>
                <a:cxn ang="0">
                  <a:pos x="54" y="40"/>
                </a:cxn>
                <a:cxn ang="0">
                  <a:pos x="52" y="30"/>
                </a:cxn>
                <a:cxn ang="0">
                  <a:pos x="38" y="30"/>
                </a:cxn>
                <a:cxn ang="0">
                  <a:pos x="32" y="30"/>
                </a:cxn>
              </a:cxnLst>
              <a:rect l="0" t="0" r="r" b="b"/>
              <a:pathLst>
                <a:path w="145" h="147">
                  <a:moveTo>
                    <a:pt x="32" y="30"/>
                  </a:moveTo>
                  <a:lnTo>
                    <a:pt x="32" y="20"/>
                  </a:lnTo>
                  <a:lnTo>
                    <a:pt x="34" y="12"/>
                  </a:lnTo>
                  <a:lnTo>
                    <a:pt x="24" y="10"/>
                  </a:lnTo>
                  <a:lnTo>
                    <a:pt x="22" y="6"/>
                  </a:lnTo>
                  <a:lnTo>
                    <a:pt x="14" y="0"/>
                  </a:lnTo>
                  <a:lnTo>
                    <a:pt x="6" y="4"/>
                  </a:lnTo>
                  <a:lnTo>
                    <a:pt x="0" y="10"/>
                  </a:lnTo>
                  <a:lnTo>
                    <a:pt x="2" y="16"/>
                  </a:lnTo>
                  <a:lnTo>
                    <a:pt x="6" y="24"/>
                  </a:lnTo>
                  <a:lnTo>
                    <a:pt x="12" y="36"/>
                  </a:lnTo>
                  <a:lnTo>
                    <a:pt x="20" y="40"/>
                  </a:lnTo>
                  <a:lnTo>
                    <a:pt x="26" y="40"/>
                  </a:lnTo>
                  <a:lnTo>
                    <a:pt x="28" y="48"/>
                  </a:lnTo>
                  <a:lnTo>
                    <a:pt x="28" y="58"/>
                  </a:lnTo>
                  <a:lnTo>
                    <a:pt x="26" y="68"/>
                  </a:lnTo>
                  <a:lnTo>
                    <a:pt x="20" y="74"/>
                  </a:lnTo>
                  <a:lnTo>
                    <a:pt x="12" y="86"/>
                  </a:lnTo>
                  <a:lnTo>
                    <a:pt x="10" y="104"/>
                  </a:lnTo>
                  <a:lnTo>
                    <a:pt x="14" y="110"/>
                  </a:lnTo>
                  <a:lnTo>
                    <a:pt x="22" y="102"/>
                  </a:lnTo>
                  <a:lnTo>
                    <a:pt x="24" y="108"/>
                  </a:lnTo>
                  <a:lnTo>
                    <a:pt x="18" y="116"/>
                  </a:lnTo>
                  <a:lnTo>
                    <a:pt x="26" y="116"/>
                  </a:lnTo>
                  <a:lnTo>
                    <a:pt x="32" y="116"/>
                  </a:lnTo>
                  <a:lnTo>
                    <a:pt x="34" y="110"/>
                  </a:lnTo>
                  <a:lnTo>
                    <a:pt x="38" y="108"/>
                  </a:lnTo>
                  <a:lnTo>
                    <a:pt x="44" y="112"/>
                  </a:lnTo>
                  <a:lnTo>
                    <a:pt x="40" y="120"/>
                  </a:lnTo>
                  <a:lnTo>
                    <a:pt x="36" y="124"/>
                  </a:lnTo>
                  <a:lnTo>
                    <a:pt x="44" y="130"/>
                  </a:lnTo>
                  <a:lnTo>
                    <a:pt x="50" y="134"/>
                  </a:lnTo>
                  <a:lnTo>
                    <a:pt x="56" y="134"/>
                  </a:lnTo>
                  <a:lnTo>
                    <a:pt x="56" y="124"/>
                  </a:lnTo>
                  <a:lnTo>
                    <a:pt x="58" y="124"/>
                  </a:lnTo>
                  <a:lnTo>
                    <a:pt x="60" y="134"/>
                  </a:lnTo>
                  <a:lnTo>
                    <a:pt x="66" y="134"/>
                  </a:lnTo>
                  <a:lnTo>
                    <a:pt x="72" y="134"/>
                  </a:lnTo>
                  <a:lnTo>
                    <a:pt x="72" y="128"/>
                  </a:lnTo>
                  <a:lnTo>
                    <a:pt x="78" y="130"/>
                  </a:lnTo>
                  <a:lnTo>
                    <a:pt x="76" y="136"/>
                  </a:lnTo>
                  <a:lnTo>
                    <a:pt x="86" y="140"/>
                  </a:lnTo>
                  <a:lnTo>
                    <a:pt x="92" y="138"/>
                  </a:lnTo>
                  <a:lnTo>
                    <a:pt x="96" y="132"/>
                  </a:lnTo>
                  <a:lnTo>
                    <a:pt x="96" y="126"/>
                  </a:lnTo>
                  <a:lnTo>
                    <a:pt x="100" y="132"/>
                  </a:lnTo>
                  <a:lnTo>
                    <a:pt x="100" y="142"/>
                  </a:lnTo>
                  <a:lnTo>
                    <a:pt x="110" y="146"/>
                  </a:lnTo>
                  <a:lnTo>
                    <a:pt x="122" y="146"/>
                  </a:lnTo>
                  <a:lnTo>
                    <a:pt x="132" y="142"/>
                  </a:lnTo>
                  <a:lnTo>
                    <a:pt x="134" y="136"/>
                  </a:lnTo>
                  <a:lnTo>
                    <a:pt x="132" y="130"/>
                  </a:lnTo>
                  <a:lnTo>
                    <a:pt x="132" y="124"/>
                  </a:lnTo>
                  <a:lnTo>
                    <a:pt x="138" y="122"/>
                  </a:lnTo>
                  <a:lnTo>
                    <a:pt x="142" y="120"/>
                  </a:lnTo>
                  <a:lnTo>
                    <a:pt x="144" y="116"/>
                  </a:lnTo>
                  <a:lnTo>
                    <a:pt x="144" y="110"/>
                  </a:lnTo>
                  <a:lnTo>
                    <a:pt x="140" y="102"/>
                  </a:lnTo>
                  <a:lnTo>
                    <a:pt x="136" y="102"/>
                  </a:lnTo>
                  <a:lnTo>
                    <a:pt x="132" y="100"/>
                  </a:lnTo>
                  <a:lnTo>
                    <a:pt x="136" y="98"/>
                  </a:lnTo>
                  <a:lnTo>
                    <a:pt x="134" y="92"/>
                  </a:lnTo>
                  <a:lnTo>
                    <a:pt x="126" y="92"/>
                  </a:lnTo>
                  <a:lnTo>
                    <a:pt x="122" y="94"/>
                  </a:lnTo>
                  <a:lnTo>
                    <a:pt x="116" y="96"/>
                  </a:lnTo>
                  <a:lnTo>
                    <a:pt x="112" y="90"/>
                  </a:lnTo>
                  <a:lnTo>
                    <a:pt x="92" y="92"/>
                  </a:lnTo>
                  <a:lnTo>
                    <a:pt x="80" y="90"/>
                  </a:lnTo>
                  <a:lnTo>
                    <a:pt x="82" y="98"/>
                  </a:lnTo>
                  <a:lnTo>
                    <a:pt x="72" y="96"/>
                  </a:lnTo>
                  <a:lnTo>
                    <a:pt x="74" y="90"/>
                  </a:lnTo>
                  <a:lnTo>
                    <a:pt x="66" y="84"/>
                  </a:lnTo>
                  <a:lnTo>
                    <a:pt x="56" y="80"/>
                  </a:lnTo>
                  <a:lnTo>
                    <a:pt x="46" y="66"/>
                  </a:lnTo>
                  <a:lnTo>
                    <a:pt x="32" y="64"/>
                  </a:lnTo>
                  <a:lnTo>
                    <a:pt x="40" y="58"/>
                  </a:lnTo>
                  <a:lnTo>
                    <a:pt x="40" y="50"/>
                  </a:lnTo>
                  <a:lnTo>
                    <a:pt x="38" y="46"/>
                  </a:lnTo>
                  <a:lnTo>
                    <a:pt x="44" y="52"/>
                  </a:lnTo>
                  <a:lnTo>
                    <a:pt x="48" y="54"/>
                  </a:lnTo>
                  <a:lnTo>
                    <a:pt x="56" y="56"/>
                  </a:lnTo>
                  <a:lnTo>
                    <a:pt x="66" y="56"/>
                  </a:lnTo>
                  <a:lnTo>
                    <a:pt x="48" y="38"/>
                  </a:lnTo>
                  <a:lnTo>
                    <a:pt x="54" y="40"/>
                  </a:lnTo>
                  <a:lnTo>
                    <a:pt x="56" y="34"/>
                  </a:lnTo>
                  <a:lnTo>
                    <a:pt x="52" y="30"/>
                  </a:lnTo>
                  <a:lnTo>
                    <a:pt x="44" y="30"/>
                  </a:lnTo>
                  <a:lnTo>
                    <a:pt x="38" y="30"/>
                  </a:lnTo>
                  <a:lnTo>
                    <a:pt x="28" y="36"/>
                  </a:lnTo>
                  <a:lnTo>
                    <a:pt x="32"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7" name="Freeform 465"/>
            <p:cNvSpPr>
              <a:spLocks/>
            </p:cNvSpPr>
            <p:nvPr/>
          </p:nvSpPr>
          <p:spPr bwMode="ltGray">
            <a:xfrm>
              <a:off x="2561564" y="1562721"/>
              <a:ext cx="137498" cy="275827"/>
            </a:xfrm>
            <a:custGeom>
              <a:avLst/>
              <a:gdLst/>
              <a:ahLst/>
              <a:cxnLst>
                <a:cxn ang="0">
                  <a:pos x="72" y="2"/>
                </a:cxn>
                <a:cxn ang="0">
                  <a:pos x="82" y="16"/>
                </a:cxn>
                <a:cxn ang="0">
                  <a:pos x="78" y="38"/>
                </a:cxn>
                <a:cxn ang="0">
                  <a:pos x="84" y="52"/>
                </a:cxn>
                <a:cxn ang="0">
                  <a:pos x="86" y="62"/>
                </a:cxn>
                <a:cxn ang="0">
                  <a:pos x="84" y="74"/>
                </a:cxn>
                <a:cxn ang="0">
                  <a:pos x="94" y="78"/>
                </a:cxn>
                <a:cxn ang="0">
                  <a:pos x="92" y="86"/>
                </a:cxn>
                <a:cxn ang="0">
                  <a:pos x="76" y="98"/>
                </a:cxn>
                <a:cxn ang="0">
                  <a:pos x="74" y="106"/>
                </a:cxn>
                <a:cxn ang="0">
                  <a:pos x="76" y="100"/>
                </a:cxn>
                <a:cxn ang="0">
                  <a:pos x="84" y="98"/>
                </a:cxn>
                <a:cxn ang="0">
                  <a:pos x="88" y="108"/>
                </a:cxn>
                <a:cxn ang="0">
                  <a:pos x="90" y="116"/>
                </a:cxn>
                <a:cxn ang="0">
                  <a:pos x="84" y="128"/>
                </a:cxn>
                <a:cxn ang="0">
                  <a:pos x="72" y="126"/>
                </a:cxn>
                <a:cxn ang="0">
                  <a:pos x="64" y="126"/>
                </a:cxn>
                <a:cxn ang="0">
                  <a:pos x="50" y="146"/>
                </a:cxn>
                <a:cxn ang="0">
                  <a:pos x="58" y="128"/>
                </a:cxn>
                <a:cxn ang="0">
                  <a:pos x="46" y="138"/>
                </a:cxn>
                <a:cxn ang="0">
                  <a:pos x="42" y="154"/>
                </a:cxn>
                <a:cxn ang="0">
                  <a:pos x="36" y="156"/>
                </a:cxn>
                <a:cxn ang="0">
                  <a:pos x="26" y="152"/>
                </a:cxn>
                <a:cxn ang="0">
                  <a:pos x="20" y="154"/>
                </a:cxn>
                <a:cxn ang="0">
                  <a:pos x="14" y="160"/>
                </a:cxn>
                <a:cxn ang="0">
                  <a:pos x="0" y="142"/>
                </a:cxn>
                <a:cxn ang="0">
                  <a:pos x="8" y="140"/>
                </a:cxn>
                <a:cxn ang="0">
                  <a:pos x="0" y="126"/>
                </a:cxn>
                <a:cxn ang="0">
                  <a:pos x="6" y="116"/>
                </a:cxn>
                <a:cxn ang="0">
                  <a:pos x="30" y="118"/>
                </a:cxn>
                <a:cxn ang="0">
                  <a:pos x="40" y="114"/>
                </a:cxn>
                <a:cxn ang="0">
                  <a:pos x="24" y="104"/>
                </a:cxn>
                <a:cxn ang="0">
                  <a:pos x="6" y="98"/>
                </a:cxn>
                <a:cxn ang="0">
                  <a:pos x="8" y="84"/>
                </a:cxn>
                <a:cxn ang="0">
                  <a:pos x="22" y="80"/>
                </a:cxn>
                <a:cxn ang="0">
                  <a:pos x="12" y="76"/>
                </a:cxn>
                <a:cxn ang="0">
                  <a:pos x="18" y="62"/>
                </a:cxn>
                <a:cxn ang="0">
                  <a:pos x="22" y="56"/>
                </a:cxn>
                <a:cxn ang="0">
                  <a:pos x="38" y="68"/>
                </a:cxn>
                <a:cxn ang="0">
                  <a:pos x="38" y="62"/>
                </a:cxn>
                <a:cxn ang="0">
                  <a:pos x="26" y="52"/>
                </a:cxn>
                <a:cxn ang="0">
                  <a:pos x="30" y="40"/>
                </a:cxn>
                <a:cxn ang="0">
                  <a:pos x="36" y="36"/>
                </a:cxn>
                <a:cxn ang="0">
                  <a:pos x="46" y="40"/>
                </a:cxn>
                <a:cxn ang="0">
                  <a:pos x="44" y="28"/>
                </a:cxn>
                <a:cxn ang="0">
                  <a:pos x="58" y="20"/>
                </a:cxn>
                <a:cxn ang="0">
                  <a:pos x="72" y="16"/>
                </a:cxn>
                <a:cxn ang="0">
                  <a:pos x="64" y="10"/>
                </a:cxn>
                <a:cxn ang="0">
                  <a:pos x="60" y="6"/>
                </a:cxn>
              </a:cxnLst>
              <a:rect l="0" t="0" r="r" b="b"/>
              <a:pathLst>
                <a:path w="95" h="163">
                  <a:moveTo>
                    <a:pt x="62" y="0"/>
                  </a:moveTo>
                  <a:lnTo>
                    <a:pt x="72" y="2"/>
                  </a:lnTo>
                  <a:lnTo>
                    <a:pt x="80" y="10"/>
                  </a:lnTo>
                  <a:lnTo>
                    <a:pt x="82" y="16"/>
                  </a:lnTo>
                  <a:lnTo>
                    <a:pt x="80" y="24"/>
                  </a:lnTo>
                  <a:lnTo>
                    <a:pt x="78" y="38"/>
                  </a:lnTo>
                  <a:lnTo>
                    <a:pt x="80" y="54"/>
                  </a:lnTo>
                  <a:lnTo>
                    <a:pt x="84" y="52"/>
                  </a:lnTo>
                  <a:lnTo>
                    <a:pt x="88" y="56"/>
                  </a:lnTo>
                  <a:lnTo>
                    <a:pt x="86" y="62"/>
                  </a:lnTo>
                  <a:lnTo>
                    <a:pt x="84" y="66"/>
                  </a:lnTo>
                  <a:lnTo>
                    <a:pt x="84" y="74"/>
                  </a:lnTo>
                  <a:lnTo>
                    <a:pt x="90" y="78"/>
                  </a:lnTo>
                  <a:lnTo>
                    <a:pt x="94" y="78"/>
                  </a:lnTo>
                  <a:lnTo>
                    <a:pt x="94" y="82"/>
                  </a:lnTo>
                  <a:lnTo>
                    <a:pt x="92" y="86"/>
                  </a:lnTo>
                  <a:lnTo>
                    <a:pt x="84" y="92"/>
                  </a:lnTo>
                  <a:lnTo>
                    <a:pt x="76" y="98"/>
                  </a:lnTo>
                  <a:lnTo>
                    <a:pt x="72" y="100"/>
                  </a:lnTo>
                  <a:lnTo>
                    <a:pt x="74" y="106"/>
                  </a:lnTo>
                  <a:lnTo>
                    <a:pt x="76" y="106"/>
                  </a:lnTo>
                  <a:lnTo>
                    <a:pt x="76" y="100"/>
                  </a:lnTo>
                  <a:lnTo>
                    <a:pt x="80" y="98"/>
                  </a:lnTo>
                  <a:lnTo>
                    <a:pt x="84" y="98"/>
                  </a:lnTo>
                  <a:lnTo>
                    <a:pt x="90" y="102"/>
                  </a:lnTo>
                  <a:lnTo>
                    <a:pt x="88" y="108"/>
                  </a:lnTo>
                  <a:lnTo>
                    <a:pt x="86" y="114"/>
                  </a:lnTo>
                  <a:lnTo>
                    <a:pt x="90" y="116"/>
                  </a:lnTo>
                  <a:lnTo>
                    <a:pt x="90" y="124"/>
                  </a:lnTo>
                  <a:lnTo>
                    <a:pt x="84" y="128"/>
                  </a:lnTo>
                  <a:lnTo>
                    <a:pt x="80" y="128"/>
                  </a:lnTo>
                  <a:lnTo>
                    <a:pt x="72" y="126"/>
                  </a:lnTo>
                  <a:lnTo>
                    <a:pt x="64" y="136"/>
                  </a:lnTo>
                  <a:lnTo>
                    <a:pt x="64" y="126"/>
                  </a:lnTo>
                  <a:lnTo>
                    <a:pt x="58" y="138"/>
                  </a:lnTo>
                  <a:lnTo>
                    <a:pt x="50" y="146"/>
                  </a:lnTo>
                  <a:lnTo>
                    <a:pt x="50" y="134"/>
                  </a:lnTo>
                  <a:lnTo>
                    <a:pt x="58" y="128"/>
                  </a:lnTo>
                  <a:lnTo>
                    <a:pt x="52" y="126"/>
                  </a:lnTo>
                  <a:lnTo>
                    <a:pt x="46" y="138"/>
                  </a:lnTo>
                  <a:lnTo>
                    <a:pt x="46" y="150"/>
                  </a:lnTo>
                  <a:lnTo>
                    <a:pt x="42" y="154"/>
                  </a:lnTo>
                  <a:lnTo>
                    <a:pt x="40" y="150"/>
                  </a:lnTo>
                  <a:lnTo>
                    <a:pt x="36" y="156"/>
                  </a:lnTo>
                  <a:lnTo>
                    <a:pt x="28" y="162"/>
                  </a:lnTo>
                  <a:lnTo>
                    <a:pt x="26" y="152"/>
                  </a:lnTo>
                  <a:lnTo>
                    <a:pt x="30" y="140"/>
                  </a:lnTo>
                  <a:lnTo>
                    <a:pt x="20" y="154"/>
                  </a:lnTo>
                  <a:lnTo>
                    <a:pt x="18" y="160"/>
                  </a:lnTo>
                  <a:lnTo>
                    <a:pt x="14" y="160"/>
                  </a:lnTo>
                  <a:lnTo>
                    <a:pt x="4" y="152"/>
                  </a:lnTo>
                  <a:lnTo>
                    <a:pt x="0" y="142"/>
                  </a:lnTo>
                  <a:lnTo>
                    <a:pt x="0" y="138"/>
                  </a:lnTo>
                  <a:lnTo>
                    <a:pt x="8" y="140"/>
                  </a:lnTo>
                  <a:lnTo>
                    <a:pt x="4" y="132"/>
                  </a:lnTo>
                  <a:lnTo>
                    <a:pt x="0" y="126"/>
                  </a:lnTo>
                  <a:lnTo>
                    <a:pt x="2" y="124"/>
                  </a:lnTo>
                  <a:lnTo>
                    <a:pt x="6" y="116"/>
                  </a:lnTo>
                  <a:lnTo>
                    <a:pt x="12" y="114"/>
                  </a:lnTo>
                  <a:lnTo>
                    <a:pt x="30" y="118"/>
                  </a:lnTo>
                  <a:lnTo>
                    <a:pt x="26" y="114"/>
                  </a:lnTo>
                  <a:lnTo>
                    <a:pt x="40" y="114"/>
                  </a:lnTo>
                  <a:lnTo>
                    <a:pt x="34" y="110"/>
                  </a:lnTo>
                  <a:lnTo>
                    <a:pt x="24" y="104"/>
                  </a:lnTo>
                  <a:lnTo>
                    <a:pt x="12" y="98"/>
                  </a:lnTo>
                  <a:lnTo>
                    <a:pt x="6" y="98"/>
                  </a:lnTo>
                  <a:lnTo>
                    <a:pt x="8" y="88"/>
                  </a:lnTo>
                  <a:lnTo>
                    <a:pt x="8" y="84"/>
                  </a:lnTo>
                  <a:lnTo>
                    <a:pt x="24" y="84"/>
                  </a:lnTo>
                  <a:lnTo>
                    <a:pt x="22" y="80"/>
                  </a:lnTo>
                  <a:lnTo>
                    <a:pt x="12" y="80"/>
                  </a:lnTo>
                  <a:lnTo>
                    <a:pt x="12" y="76"/>
                  </a:lnTo>
                  <a:lnTo>
                    <a:pt x="14" y="70"/>
                  </a:lnTo>
                  <a:lnTo>
                    <a:pt x="18" y="62"/>
                  </a:lnTo>
                  <a:lnTo>
                    <a:pt x="18" y="58"/>
                  </a:lnTo>
                  <a:lnTo>
                    <a:pt x="22" y="56"/>
                  </a:lnTo>
                  <a:lnTo>
                    <a:pt x="26" y="64"/>
                  </a:lnTo>
                  <a:lnTo>
                    <a:pt x="38" y="68"/>
                  </a:lnTo>
                  <a:lnTo>
                    <a:pt x="42" y="60"/>
                  </a:lnTo>
                  <a:lnTo>
                    <a:pt x="38" y="62"/>
                  </a:lnTo>
                  <a:lnTo>
                    <a:pt x="32" y="58"/>
                  </a:lnTo>
                  <a:lnTo>
                    <a:pt x="26" y="52"/>
                  </a:lnTo>
                  <a:lnTo>
                    <a:pt x="24" y="40"/>
                  </a:lnTo>
                  <a:lnTo>
                    <a:pt x="30" y="40"/>
                  </a:lnTo>
                  <a:lnTo>
                    <a:pt x="34" y="44"/>
                  </a:lnTo>
                  <a:lnTo>
                    <a:pt x="36" y="36"/>
                  </a:lnTo>
                  <a:lnTo>
                    <a:pt x="42" y="36"/>
                  </a:lnTo>
                  <a:lnTo>
                    <a:pt x="46" y="40"/>
                  </a:lnTo>
                  <a:lnTo>
                    <a:pt x="50" y="34"/>
                  </a:lnTo>
                  <a:lnTo>
                    <a:pt x="44" y="28"/>
                  </a:lnTo>
                  <a:lnTo>
                    <a:pt x="50" y="20"/>
                  </a:lnTo>
                  <a:lnTo>
                    <a:pt x="58" y="20"/>
                  </a:lnTo>
                  <a:lnTo>
                    <a:pt x="66" y="18"/>
                  </a:lnTo>
                  <a:lnTo>
                    <a:pt x="72" y="16"/>
                  </a:lnTo>
                  <a:lnTo>
                    <a:pt x="70" y="14"/>
                  </a:lnTo>
                  <a:lnTo>
                    <a:pt x="64" y="10"/>
                  </a:lnTo>
                  <a:lnTo>
                    <a:pt x="60" y="8"/>
                  </a:lnTo>
                  <a:lnTo>
                    <a:pt x="60" y="6"/>
                  </a:lnTo>
                  <a:lnTo>
                    <a:pt x="6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8" name="Freeform 466"/>
            <p:cNvSpPr>
              <a:spLocks/>
            </p:cNvSpPr>
            <p:nvPr/>
          </p:nvSpPr>
          <p:spPr bwMode="ltGray">
            <a:xfrm>
              <a:off x="2690377" y="1668010"/>
              <a:ext cx="17368" cy="22244"/>
            </a:xfrm>
            <a:custGeom>
              <a:avLst/>
              <a:gdLst/>
              <a:ahLst/>
              <a:cxnLst>
                <a:cxn ang="0">
                  <a:pos x="12" y="0"/>
                </a:cxn>
                <a:cxn ang="0">
                  <a:pos x="8" y="8"/>
                </a:cxn>
                <a:cxn ang="0">
                  <a:pos x="4" y="12"/>
                </a:cxn>
                <a:cxn ang="0">
                  <a:pos x="0" y="6"/>
                </a:cxn>
                <a:cxn ang="0">
                  <a:pos x="4" y="2"/>
                </a:cxn>
                <a:cxn ang="0">
                  <a:pos x="12" y="0"/>
                </a:cxn>
              </a:cxnLst>
              <a:rect l="0" t="0" r="r" b="b"/>
              <a:pathLst>
                <a:path w="13" h="13">
                  <a:moveTo>
                    <a:pt x="12" y="0"/>
                  </a:moveTo>
                  <a:lnTo>
                    <a:pt x="8" y="8"/>
                  </a:lnTo>
                  <a:lnTo>
                    <a:pt x="4" y="12"/>
                  </a:lnTo>
                  <a:lnTo>
                    <a:pt x="0" y="6"/>
                  </a:lnTo>
                  <a:lnTo>
                    <a:pt x="4" y="2"/>
                  </a:lnTo>
                  <a:lnTo>
                    <a:pt x="1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59" name="Freeform 467"/>
            <p:cNvSpPr>
              <a:spLocks/>
            </p:cNvSpPr>
            <p:nvPr/>
          </p:nvSpPr>
          <p:spPr bwMode="ltGray">
            <a:xfrm>
              <a:off x="2390776" y="2144033"/>
              <a:ext cx="411047" cy="694015"/>
            </a:xfrm>
            <a:custGeom>
              <a:avLst/>
              <a:gdLst/>
              <a:ahLst/>
              <a:cxnLst>
                <a:cxn ang="0">
                  <a:pos x="32" y="34"/>
                </a:cxn>
                <a:cxn ang="0">
                  <a:pos x="82" y="0"/>
                </a:cxn>
                <a:cxn ang="0">
                  <a:pos x="94" y="12"/>
                </a:cxn>
                <a:cxn ang="0">
                  <a:pos x="64" y="52"/>
                </a:cxn>
                <a:cxn ang="0">
                  <a:pos x="60" y="90"/>
                </a:cxn>
                <a:cxn ang="0">
                  <a:pos x="70" y="86"/>
                </a:cxn>
                <a:cxn ang="0">
                  <a:pos x="80" y="74"/>
                </a:cxn>
                <a:cxn ang="0">
                  <a:pos x="96" y="24"/>
                </a:cxn>
                <a:cxn ang="0">
                  <a:pos x="118" y="18"/>
                </a:cxn>
                <a:cxn ang="0">
                  <a:pos x="138" y="20"/>
                </a:cxn>
                <a:cxn ang="0">
                  <a:pos x="134" y="58"/>
                </a:cxn>
                <a:cxn ang="0">
                  <a:pos x="120" y="70"/>
                </a:cxn>
                <a:cxn ang="0">
                  <a:pos x="138" y="70"/>
                </a:cxn>
                <a:cxn ang="0">
                  <a:pos x="160" y="84"/>
                </a:cxn>
                <a:cxn ang="0">
                  <a:pos x="182" y="78"/>
                </a:cxn>
                <a:cxn ang="0">
                  <a:pos x="180" y="106"/>
                </a:cxn>
                <a:cxn ang="0">
                  <a:pos x="184" y="120"/>
                </a:cxn>
                <a:cxn ang="0">
                  <a:pos x="212" y="110"/>
                </a:cxn>
                <a:cxn ang="0">
                  <a:pos x="188" y="146"/>
                </a:cxn>
                <a:cxn ang="0">
                  <a:pos x="246" y="178"/>
                </a:cxn>
                <a:cxn ang="0">
                  <a:pos x="252" y="204"/>
                </a:cxn>
                <a:cxn ang="0">
                  <a:pos x="216" y="214"/>
                </a:cxn>
                <a:cxn ang="0">
                  <a:pos x="250" y="244"/>
                </a:cxn>
                <a:cxn ang="0">
                  <a:pos x="270" y="268"/>
                </a:cxn>
                <a:cxn ang="0">
                  <a:pos x="280" y="304"/>
                </a:cxn>
                <a:cxn ang="0">
                  <a:pos x="262" y="310"/>
                </a:cxn>
                <a:cxn ang="0">
                  <a:pos x="248" y="330"/>
                </a:cxn>
                <a:cxn ang="0">
                  <a:pos x="232" y="304"/>
                </a:cxn>
                <a:cxn ang="0">
                  <a:pos x="216" y="282"/>
                </a:cxn>
                <a:cxn ang="0">
                  <a:pos x="200" y="288"/>
                </a:cxn>
                <a:cxn ang="0">
                  <a:pos x="214" y="330"/>
                </a:cxn>
                <a:cxn ang="0">
                  <a:pos x="218" y="368"/>
                </a:cxn>
                <a:cxn ang="0">
                  <a:pos x="184" y="362"/>
                </a:cxn>
                <a:cxn ang="0">
                  <a:pos x="192" y="396"/>
                </a:cxn>
                <a:cxn ang="0">
                  <a:pos x="136" y="364"/>
                </a:cxn>
                <a:cxn ang="0">
                  <a:pos x="128" y="340"/>
                </a:cxn>
                <a:cxn ang="0">
                  <a:pos x="76" y="328"/>
                </a:cxn>
                <a:cxn ang="0">
                  <a:pos x="64" y="314"/>
                </a:cxn>
                <a:cxn ang="0">
                  <a:pos x="78" y="298"/>
                </a:cxn>
                <a:cxn ang="0">
                  <a:pos x="116" y="298"/>
                </a:cxn>
                <a:cxn ang="0">
                  <a:pos x="142" y="266"/>
                </a:cxn>
                <a:cxn ang="0">
                  <a:pos x="158" y="224"/>
                </a:cxn>
                <a:cxn ang="0">
                  <a:pos x="138" y="188"/>
                </a:cxn>
                <a:cxn ang="0">
                  <a:pos x="132" y="142"/>
                </a:cxn>
                <a:cxn ang="0">
                  <a:pos x="110" y="134"/>
                </a:cxn>
                <a:cxn ang="0">
                  <a:pos x="102" y="156"/>
                </a:cxn>
                <a:cxn ang="0">
                  <a:pos x="60" y="144"/>
                </a:cxn>
                <a:cxn ang="0">
                  <a:pos x="28" y="128"/>
                </a:cxn>
                <a:cxn ang="0">
                  <a:pos x="12" y="120"/>
                </a:cxn>
                <a:cxn ang="0">
                  <a:pos x="4" y="102"/>
                </a:cxn>
                <a:cxn ang="0">
                  <a:pos x="28" y="100"/>
                </a:cxn>
              </a:cxnLst>
              <a:rect l="0" t="0" r="r" b="b"/>
              <a:pathLst>
                <a:path w="285" h="409">
                  <a:moveTo>
                    <a:pt x="0" y="84"/>
                  </a:moveTo>
                  <a:lnTo>
                    <a:pt x="8" y="66"/>
                  </a:lnTo>
                  <a:lnTo>
                    <a:pt x="32" y="34"/>
                  </a:lnTo>
                  <a:lnTo>
                    <a:pt x="58" y="10"/>
                  </a:lnTo>
                  <a:lnTo>
                    <a:pt x="70" y="2"/>
                  </a:lnTo>
                  <a:lnTo>
                    <a:pt x="82" y="0"/>
                  </a:lnTo>
                  <a:lnTo>
                    <a:pt x="96" y="6"/>
                  </a:lnTo>
                  <a:lnTo>
                    <a:pt x="100" y="10"/>
                  </a:lnTo>
                  <a:lnTo>
                    <a:pt x="94" y="12"/>
                  </a:lnTo>
                  <a:lnTo>
                    <a:pt x="78" y="24"/>
                  </a:lnTo>
                  <a:lnTo>
                    <a:pt x="60" y="46"/>
                  </a:lnTo>
                  <a:lnTo>
                    <a:pt x="64" y="52"/>
                  </a:lnTo>
                  <a:lnTo>
                    <a:pt x="58" y="58"/>
                  </a:lnTo>
                  <a:lnTo>
                    <a:pt x="52" y="70"/>
                  </a:lnTo>
                  <a:lnTo>
                    <a:pt x="60" y="90"/>
                  </a:lnTo>
                  <a:lnTo>
                    <a:pt x="38" y="102"/>
                  </a:lnTo>
                  <a:lnTo>
                    <a:pt x="60" y="104"/>
                  </a:lnTo>
                  <a:lnTo>
                    <a:pt x="70" y="86"/>
                  </a:lnTo>
                  <a:lnTo>
                    <a:pt x="64" y="74"/>
                  </a:lnTo>
                  <a:lnTo>
                    <a:pt x="68" y="60"/>
                  </a:lnTo>
                  <a:lnTo>
                    <a:pt x="80" y="74"/>
                  </a:lnTo>
                  <a:lnTo>
                    <a:pt x="74" y="56"/>
                  </a:lnTo>
                  <a:lnTo>
                    <a:pt x="78" y="36"/>
                  </a:lnTo>
                  <a:lnTo>
                    <a:pt x="96" y="24"/>
                  </a:lnTo>
                  <a:lnTo>
                    <a:pt x="112" y="36"/>
                  </a:lnTo>
                  <a:lnTo>
                    <a:pt x="106" y="22"/>
                  </a:lnTo>
                  <a:lnTo>
                    <a:pt x="118" y="18"/>
                  </a:lnTo>
                  <a:lnTo>
                    <a:pt x="128" y="16"/>
                  </a:lnTo>
                  <a:lnTo>
                    <a:pt x="134" y="16"/>
                  </a:lnTo>
                  <a:lnTo>
                    <a:pt x="138" y="20"/>
                  </a:lnTo>
                  <a:lnTo>
                    <a:pt x="138" y="28"/>
                  </a:lnTo>
                  <a:lnTo>
                    <a:pt x="134" y="36"/>
                  </a:lnTo>
                  <a:lnTo>
                    <a:pt x="134" y="58"/>
                  </a:lnTo>
                  <a:lnTo>
                    <a:pt x="126" y="60"/>
                  </a:lnTo>
                  <a:lnTo>
                    <a:pt x="122" y="64"/>
                  </a:lnTo>
                  <a:lnTo>
                    <a:pt x="120" y="70"/>
                  </a:lnTo>
                  <a:lnTo>
                    <a:pt x="124" y="74"/>
                  </a:lnTo>
                  <a:lnTo>
                    <a:pt x="130" y="74"/>
                  </a:lnTo>
                  <a:lnTo>
                    <a:pt x="138" y="70"/>
                  </a:lnTo>
                  <a:lnTo>
                    <a:pt x="138" y="84"/>
                  </a:lnTo>
                  <a:lnTo>
                    <a:pt x="148" y="72"/>
                  </a:lnTo>
                  <a:lnTo>
                    <a:pt x="160" y="84"/>
                  </a:lnTo>
                  <a:lnTo>
                    <a:pt x="154" y="66"/>
                  </a:lnTo>
                  <a:lnTo>
                    <a:pt x="162" y="60"/>
                  </a:lnTo>
                  <a:lnTo>
                    <a:pt x="182" y="78"/>
                  </a:lnTo>
                  <a:lnTo>
                    <a:pt x="184" y="84"/>
                  </a:lnTo>
                  <a:lnTo>
                    <a:pt x="190" y="96"/>
                  </a:lnTo>
                  <a:lnTo>
                    <a:pt x="180" y="106"/>
                  </a:lnTo>
                  <a:lnTo>
                    <a:pt x="178" y="120"/>
                  </a:lnTo>
                  <a:lnTo>
                    <a:pt x="194" y="104"/>
                  </a:lnTo>
                  <a:lnTo>
                    <a:pt x="184" y="120"/>
                  </a:lnTo>
                  <a:lnTo>
                    <a:pt x="202" y="110"/>
                  </a:lnTo>
                  <a:lnTo>
                    <a:pt x="192" y="128"/>
                  </a:lnTo>
                  <a:lnTo>
                    <a:pt x="212" y="110"/>
                  </a:lnTo>
                  <a:lnTo>
                    <a:pt x="216" y="130"/>
                  </a:lnTo>
                  <a:lnTo>
                    <a:pt x="200" y="132"/>
                  </a:lnTo>
                  <a:lnTo>
                    <a:pt x="188" y="146"/>
                  </a:lnTo>
                  <a:lnTo>
                    <a:pt x="218" y="140"/>
                  </a:lnTo>
                  <a:lnTo>
                    <a:pt x="238" y="148"/>
                  </a:lnTo>
                  <a:lnTo>
                    <a:pt x="246" y="178"/>
                  </a:lnTo>
                  <a:lnTo>
                    <a:pt x="228" y="188"/>
                  </a:lnTo>
                  <a:lnTo>
                    <a:pt x="252" y="198"/>
                  </a:lnTo>
                  <a:lnTo>
                    <a:pt x="252" y="204"/>
                  </a:lnTo>
                  <a:lnTo>
                    <a:pt x="228" y="200"/>
                  </a:lnTo>
                  <a:lnTo>
                    <a:pt x="230" y="212"/>
                  </a:lnTo>
                  <a:lnTo>
                    <a:pt x="216" y="214"/>
                  </a:lnTo>
                  <a:lnTo>
                    <a:pt x="236" y="226"/>
                  </a:lnTo>
                  <a:lnTo>
                    <a:pt x="234" y="236"/>
                  </a:lnTo>
                  <a:lnTo>
                    <a:pt x="250" y="244"/>
                  </a:lnTo>
                  <a:lnTo>
                    <a:pt x="260" y="252"/>
                  </a:lnTo>
                  <a:lnTo>
                    <a:pt x="260" y="260"/>
                  </a:lnTo>
                  <a:lnTo>
                    <a:pt x="270" y="268"/>
                  </a:lnTo>
                  <a:lnTo>
                    <a:pt x="278" y="280"/>
                  </a:lnTo>
                  <a:lnTo>
                    <a:pt x="284" y="296"/>
                  </a:lnTo>
                  <a:lnTo>
                    <a:pt x="280" y="304"/>
                  </a:lnTo>
                  <a:lnTo>
                    <a:pt x="268" y="296"/>
                  </a:lnTo>
                  <a:lnTo>
                    <a:pt x="270" y="308"/>
                  </a:lnTo>
                  <a:lnTo>
                    <a:pt x="262" y="310"/>
                  </a:lnTo>
                  <a:lnTo>
                    <a:pt x="252" y="304"/>
                  </a:lnTo>
                  <a:lnTo>
                    <a:pt x="254" y="316"/>
                  </a:lnTo>
                  <a:lnTo>
                    <a:pt x="248" y="330"/>
                  </a:lnTo>
                  <a:lnTo>
                    <a:pt x="244" y="326"/>
                  </a:lnTo>
                  <a:lnTo>
                    <a:pt x="238" y="316"/>
                  </a:lnTo>
                  <a:lnTo>
                    <a:pt x="232" y="304"/>
                  </a:lnTo>
                  <a:lnTo>
                    <a:pt x="242" y="290"/>
                  </a:lnTo>
                  <a:lnTo>
                    <a:pt x="222" y="288"/>
                  </a:lnTo>
                  <a:lnTo>
                    <a:pt x="216" y="282"/>
                  </a:lnTo>
                  <a:lnTo>
                    <a:pt x="212" y="282"/>
                  </a:lnTo>
                  <a:lnTo>
                    <a:pt x="214" y="298"/>
                  </a:lnTo>
                  <a:lnTo>
                    <a:pt x="200" y="288"/>
                  </a:lnTo>
                  <a:lnTo>
                    <a:pt x="206" y="306"/>
                  </a:lnTo>
                  <a:lnTo>
                    <a:pt x="208" y="328"/>
                  </a:lnTo>
                  <a:lnTo>
                    <a:pt x="214" y="330"/>
                  </a:lnTo>
                  <a:lnTo>
                    <a:pt x="222" y="334"/>
                  </a:lnTo>
                  <a:lnTo>
                    <a:pt x="222" y="348"/>
                  </a:lnTo>
                  <a:lnTo>
                    <a:pt x="218" y="368"/>
                  </a:lnTo>
                  <a:lnTo>
                    <a:pt x="214" y="380"/>
                  </a:lnTo>
                  <a:lnTo>
                    <a:pt x="216" y="398"/>
                  </a:lnTo>
                  <a:lnTo>
                    <a:pt x="184" y="362"/>
                  </a:lnTo>
                  <a:lnTo>
                    <a:pt x="170" y="356"/>
                  </a:lnTo>
                  <a:lnTo>
                    <a:pt x="180" y="376"/>
                  </a:lnTo>
                  <a:lnTo>
                    <a:pt x="192" y="396"/>
                  </a:lnTo>
                  <a:lnTo>
                    <a:pt x="190" y="408"/>
                  </a:lnTo>
                  <a:lnTo>
                    <a:pt x="164" y="392"/>
                  </a:lnTo>
                  <a:lnTo>
                    <a:pt x="136" y="364"/>
                  </a:lnTo>
                  <a:lnTo>
                    <a:pt x="140" y="354"/>
                  </a:lnTo>
                  <a:lnTo>
                    <a:pt x="136" y="350"/>
                  </a:lnTo>
                  <a:lnTo>
                    <a:pt x="128" y="340"/>
                  </a:lnTo>
                  <a:lnTo>
                    <a:pt x="122" y="322"/>
                  </a:lnTo>
                  <a:lnTo>
                    <a:pt x="92" y="322"/>
                  </a:lnTo>
                  <a:lnTo>
                    <a:pt x="76" y="328"/>
                  </a:lnTo>
                  <a:lnTo>
                    <a:pt x="70" y="324"/>
                  </a:lnTo>
                  <a:lnTo>
                    <a:pt x="66" y="320"/>
                  </a:lnTo>
                  <a:lnTo>
                    <a:pt x="64" y="314"/>
                  </a:lnTo>
                  <a:lnTo>
                    <a:pt x="68" y="308"/>
                  </a:lnTo>
                  <a:lnTo>
                    <a:pt x="72" y="302"/>
                  </a:lnTo>
                  <a:lnTo>
                    <a:pt x="78" y="298"/>
                  </a:lnTo>
                  <a:lnTo>
                    <a:pt x="86" y="294"/>
                  </a:lnTo>
                  <a:lnTo>
                    <a:pt x="96" y="298"/>
                  </a:lnTo>
                  <a:lnTo>
                    <a:pt x="116" y="298"/>
                  </a:lnTo>
                  <a:lnTo>
                    <a:pt x="132" y="296"/>
                  </a:lnTo>
                  <a:lnTo>
                    <a:pt x="126" y="280"/>
                  </a:lnTo>
                  <a:lnTo>
                    <a:pt x="142" y="266"/>
                  </a:lnTo>
                  <a:lnTo>
                    <a:pt x="148" y="256"/>
                  </a:lnTo>
                  <a:lnTo>
                    <a:pt x="160" y="254"/>
                  </a:lnTo>
                  <a:lnTo>
                    <a:pt x="158" y="224"/>
                  </a:lnTo>
                  <a:lnTo>
                    <a:pt x="148" y="206"/>
                  </a:lnTo>
                  <a:lnTo>
                    <a:pt x="128" y="194"/>
                  </a:lnTo>
                  <a:lnTo>
                    <a:pt x="138" y="188"/>
                  </a:lnTo>
                  <a:lnTo>
                    <a:pt x="134" y="170"/>
                  </a:lnTo>
                  <a:lnTo>
                    <a:pt x="130" y="158"/>
                  </a:lnTo>
                  <a:lnTo>
                    <a:pt x="132" y="142"/>
                  </a:lnTo>
                  <a:lnTo>
                    <a:pt x="126" y="144"/>
                  </a:lnTo>
                  <a:lnTo>
                    <a:pt x="118" y="134"/>
                  </a:lnTo>
                  <a:lnTo>
                    <a:pt x="110" y="134"/>
                  </a:lnTo>
                  <a:lnTo>
                    <a:pt x="118" y="152"/>
                  </a:lnTo>
                  <a:lnTo>
                    <a:pt x="112" y="156"/>
                  </a:lnTo>
                  <a:lnTo>
                    <a:pt x="102" y="156"/>
                  </a:lnTo>
                  <a:lnTo>
                    <a:pt x="84" y="148"/>
                  </a:lnTo>
                  <a:lnTo>
                    <a:pt x="86" y="154"/>
                  </a:lnTo>
                  <a:lnTo>
                    <a:pt x="60" y="144"/>
                  </a:lnTo>
                  <a:lnTo>
                    <a:pt x="46" y="140"/>
                  </a:lnTo>
                  <a:lnTo>
                    <a:pt x="34" y="138"/>
                  </a:lnTo>
                  <a:lnTo>
                    <a:pt x="28" y="128"/>
                  </a:lnTo>
                  <a:lnTo>
                    <a:pt x="34" y="120"/>
                  </a:lnTo>
                  <a:lnTo>
                    <a:pt x="20" y="122"/>
                  </a:lnTo>
                  <a:lnTo>
                    <a:pt x="12" y="120"/>
                  </a:lnTo>
                  <a:lnTo>
                    <a:pt x="8" y="118"/>
                  </a:lnTo>
                  <a:lnTo>
                    <a:pt x="6" y="114"/>
                  </a:lnTo>
                  <a:lnTo>
                    <a:pt x="4" y="102"/>
                  </a:lnTo>
                  <a:lnTo>
                    <a:pt x="4" y="94"/>
                  </a:lnTo>
                  <a:lnTo>
                    <a:pt x="20" y="100"/>
                  </a:lnTo>
                  <a:lnTo>
                    <a:pt x="28" y="100"/>
                  </a:lnTo>
                  <a:lnTo>
                    <a:pt x="0" y="8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0" name="Freeform 468"/>
            <p:cNvSpPr>
              <a:spLocks/>
            </p:cNvSpPr>
            <p:nvPr/>
          </p:nvSpPr>
          <p:spPr bwMode="ltGray">
            <a:xfrm>
              <a:off x="2590511" y="2179624"/>
              <a:ext cx="62235" cy="75631"/>
            </a:xfrm>
            <a:custGeom>
              <a:avLst/>
              <a:gdLst/>
              <a:ahLst/>
              <a:cxnLst>
                <a:cxn ang="0">
                  <a:pos x="8" y="0"/>
                </a:cxn>
                <a:cxn ang="0">
                  <a:pos x="2" y="12"/>
                </a:cxn>
                <a:cxn ang="0">
                  <a:pos x="4" y="22"/>
                </a:cxn>
                <a:cxn ang="0">
                  <a:pos x="0" y="30"/>
                </a:cxn>
                <a:cxn ang="0">
                  <a:pos x="8" y="40"/>
                </a:cxn>
                <a:cxn ang="0">
                  <a:pos x="20" y="36"/>
                </a:cxn>
                <a:cxn ang="0">
                  <a:pos x="42" y="44"/>
                </a:cxn>
                <a:cxn ang="0">
                  <a:pos x="40" y="18"/>
                </a:cxn>
                <a:cxn ang="0">
                  <a:pos x="34" y="10"/>
                </a:cxn>
                <a:cxn ang="0">
                  <a:pos x="18" y="6"/>
                </a:cxn>
                <a:cxn ang="0">
                  <a:pos x="8" y="0"/>
                </a:cxn>
              </a:cxnLst>
              <a:rect l="0" t="0" r="r" b="b"/>
              <a:pathLst>
                <a:path w="43" h="45">
                  <a:moveTo>
                    <a:pt x="8" y="0"/>
                  </a:moveTo>
                  <a:lnTo>
                    <a:pt x="2" y="12"/>
                  </a:lnTo>
                  <a:lnTo>
                    <a:pt x="4" y="22"/>
                  </a:lnTo>
                  <a:lnTo>
                    <a:pt x="0" y="30"/>
                  </a:lnTo>
                  <a:lnTo>
                    <a:pt x="8" y="40"/>
                  </a:lnTo>
                  <a:lnTo>
                    <a:pt x="20" y="36"/>
                  </a:lnTo>
                  <a:lnTo>
                    <a:pt x="42" y="44"/>
                  </a:lnTo>
                  <a:lnTo>
                    <a:pt x="40" y="18"/>
                  </a:lnTo>
                  <a:lnTo>
                    <a:pt x="34" y="10"/>
                  </a:lnTo>
                  <a:lnTo>
                    <a:pt x="18" y="6"/>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1" name="Freeform 469"/>
            <p:cNvSpPr>
              <a:spLocks/>
            </p:cNvSpPr>
            <p:nvPr/>
          </p:nvSpPr>
          <p:spPr bwMode="ltGray">
            <a:xfrm>
              <a:off x="2548537" y="2496972"/>
              <a:ext cx="40526" cy="56352"/>
            </a:xfrm>
            <a:custGeom>
              <a:avLst/>
              <a:gdLst/>
              <a:ahLst/>
              <a:cxnLst>
                <a:cxn ang="0">
                  <a:pos x="28" y="8"/>
                </a:cxn>
                <a:cxn ang="0">
                  <a:pos x="22" y="2"/>
                </a:cxn>
                <a:cxn ang="0">
                  <a:pos x="16" y="0"/>
                </a:cxn>
                <a:cxn ang="0">
                  <a:pos x="12" y="2"/>
                </a:cxn>
                <a:cxn ang="0">
                  <a:pos x="0" y="18"/>
                </a:cxn>
                <a:cxn ang="0">
                  <a:pos x="0" y="30"/>
                </a:cxn>
                <a:cxn ang="0">
                  <a:pos x="14" y="32"/>
                </a:cxn>
                <a:cxn ang="0">
                  <a:pos x="22" y="22"/>
                </a:cxn>
                <a:cxn ang="0">
                  <a:pos x="28" y="8"/>
                </a:cxn>
              </a:cxnLst>
              <a:rect l="0" t="0" r="r" b="b"/>
              <a:pathLst>
                <a:path w="29" h="33">
                  <a:moveTo>
                    <a:pt x="28" y="8"/>
                  </a:moveTo>
                  <a:lnTo>
                    <a:pt x="22" y="2"/>
                  </a:lnTo>
                  <a:lnTo>
                    <a:pt x="16" y="0"/>
                  </a:lnTo>
                  <a:lnTo>
                    <a:pt x="12" y="2"/>
                  </a:lnTo>
                  <a:lnTo>
                    <a:pt x="0" y="18"/>
                  </a:lnTo>
                  <a:lnTo>
                    <a:pt x="0" y="30"/>
                  </a:lnTo>
                  <a:lnTo>
                    <a:pt x="14" y="32"/>
                  </a:lnTo>
                  <a:lnTo>
                    <a:pt x="22" y="22"/>
                  </a:lnTo>
                  <a:lnTo>
                    <a:pt x="28"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2" name="Freeform 470"/>
            <p:cNvSpPr>
              <a:spLocks/>
            </p:cNvSpPr>
            <p:nvPr/>
          </p:nvSpPr>
          <p:spPr bwMode="ltGray">
            <a:xfrm>
              <a:off x="2519590" y="2439138"/>
              <a:ext cx="33290" cy="26693"/>
            </a:xfrm>
            <a:custGeom>
              <a:avLst/>
              <a:gdLst/>
              <a:ahLst/>
              <a:cxnLst>
                <a:cxn ang="0">
                  <a:pos x="22" y="0"/>
                </a:cxn>
                <a:cxn ang="0">
                  <a:pos x="6" y="8"/>
                </a:cxn>
                <a:cxn ang="0">
                  <a:pos x="0" y="14"/>
                </a:cxn>
                <a:cxn ang="0">
                  <a:pos x="12" y="10"/>
                </a:cxn>
                <a:cxn ang="0">
                  <a:pos x="22" y="0"/>
                </a:cxn>
              </a:cxnLst>
              <a:rect l="0" t="0" r="r" b="b"/>
              <a:pathLst>
                <a:path w="23" h="15">
                  <a:moveTo>
                    <a:pt x="22" y="0"/>
                  </a:moveTo>
                  <a:lnTo>
                    <a:pt x="6" y="8"/>
                  </a:lnTo>
                  <a:lnTo>
                    <a:pt x="0" y="14"/>
                  </a:lnTo>
                  <a:lnTo>
                    <a:pt x="12" y="10"/>
                  </a:lnTo>
                  <a:lnTo>
                    <a:pt x="2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3" name="Freeform 471"/>
            <p:cNvSpPr>
              <a:spLocks/>
            </p:cNvSpPr>
            <p:nvPr/>
          </p:nvSpPr>
          <p:spPr bwMode="ltGray">
            <a:xfrm>
              <a:off x="2338672" y="2087681"/>
              <a:ext cx="107104" cy="133464"/>
            </a:xfrm>
            <a:custGeom>
              <a:avLst/>
              <a:gdLst/>
              <a:ahLst/>
              <a:cxnLst>
                <a:cxn ang="0">
                  <a:pos x="2" y="78"/>
                </a:cxn>
                <a:cxn ang="0">
                  <a:pos x="16" y="66"/>
                </a:cxn>
                <a:cxn ang="0">
                  <a:pos x="16" y="58"/>
                </a:cxn>
                <a:cxn ang="0">
                  <a:pos x="10" y="50"/>
                </a:cxn>
                <a:cxn ang="0">
                  <a:pos x="24" y="54"/>
                </a:cxn>
                <a:cxn ang="0">
                  <a:pos x="36" y="60"/>
                </a:cxn>
                <a:cxn ang="0">
                  <a:pos x="56" y="44"/>
                </a:cxn>
                <a:cxn ang="0">
                  <a:pos x="74" y="26"/>
                </a:cxn>
                <a:cxn ang="0">
                  <a:pos x="74" y="14"/>
                </a:cxn>
                <a:cxn ang="0">
                  <a:pos x="60" y="12"/>
                </a:cxn>
                <a:cxn ang="0">
                  <a:pos x="46" y="0"/>
                </a:cxn>
                <a:cxn ang="0">
                  <a:pos x="28" y="0"/>
                </a:cxn>
                <a:cxn ang="0">
                  <a:pos x="26" y="14"/>
                </a:cxn>
                <a:cxn ang="0">
                  <a:pos x="16" y="12"/>
                </a:cxn>
                <a:cxn ang="0">
                  <a:pos x="12" y="34"/>
                </a:cxn>
                <a:cxn ang="0">
                  <a:pos x="2" y="50"/>
                </a:cxn>
                <a:cxn ang="0">
                  <a:pos x="0" y="62"/>
                </a:cxn>
                <a:cxn ang="0">
                  <a:pos x="2" y="78"/>
                </a:cxn>
              </a:cxnLst>
              <a:rect l="0" t="0" r="r" b="b"/>
              <a:pathLst>
                <a:path w="75" h="79">
                  <a:moveTo>
                    <a:pt x="2" y="78"/>
                  </a:moveTo>
                  <a:lnTo>
                    <a:pt x="16" y="66"/>
                  </a:lnTo>
                  <a:lnTo>
                    <a:pt x="16" y="58"/>
                  </a:lnTo>
                  <a:lnTo>
                    <a:pt x="10" y="50"/>
                  </a:lnTo>
                  <a:lnTo>
                    <a:pt x="24" y="54"/>
                  </a:lnTo>
                  <a:lnTo>
                    <a:pt x="36" y="60"/>
                  </a:lnTo>
                  <a:lnTo>
                    <a:pt x="56" y="44"/>
                  </a:lnTo>
                  <a:lnTo>
                    <a:pt x="74" y="26"/>
                  </a:lnTo>
                  <a:lnTo>
                    <a:pt x="74" y="14"/>
                  </a:lnTo>
                  <a:lnTo>
                    <a:pt x="60" y="12"/>
                  </a:lnTo>
                  <a:lnTo>
                    <a:pt x="46" y="0"/>
                  </a:lnTo>
                  <a:lnTo>
                    <a:pt x="28" y="0"/>
                  </a:lnTo>
                  <a:lnTo>
                    <a:pt x="26" y="14"/>
                  </a:lnTo>
                  <a:lnTo>
                    <a:pt x="16" y="12"/>
                  </a:lnTo>
                  <a:lnTo>
                    <a:pt x="12" y="34"/>
                  </a:lnTo>
                  <a:lnTo>
                    <a:pt x="2" y="50"/>
                  </a:lnTo>
                  <a:lnTo>
                    <a:pt x="0" y="62"/>
                  </a:lnTo>
                  <a:lnTo>
                    <a:pt x="2" y="7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4" name="Freeform 472"/>
            <p:cNvSpPr>
              <a:spLocks/>
            </p:cNvSpPr>
            <p:nvPr/>
          </p:nvSpPr>
          <p:spPr bwMode="ltGray">
            <a:xfrm>
              <a:off x="2225778" y="2072852"/>
              <a:ext cx="115788" cy="179436"/>
            </a:xfrm>
            <a:custGeom>
              <a:avLst/>
              <a:gdLst/>
              <a:ahLst/>
              <a:cxnLst>
                <a:cxn ang="0">
                  <a:pos x="78" y="10"/>
                </a:cxn>
                <a:cxn ang="0">
                  <a:pos x="74" y="10"/>
                </a:cxn>
                <a:cxn ang="0">
                  <a:pos x="58" y="10"/>
                </a:cxn>
                <a:cxn ang="0">
                  <a:pos x="54" y="4"/>
                </a:cxn>
                <a:cxn ang="0">
                  <a:pos x="38" y="0"/>
                </a:cxn>
                <a:cxn ang="0">
                  <a:pos x="36" y="32"/>
                </a:cxn>
                <a:cxn ang="0">
                  <a:pos x="26" y="50"/>
                </a:cxn>
                <a:cxn ang="0">
                  <a:pos x="20" y="42"/>
                </a:cxn>
                <a:cxn ang="0">
                  <a:pos x="16" y="30"/>
                </a:cxn>
                <a:cxn ang="0">
                  <a:pos x="6" y="30"/>
                </a:cxn>
                <a:cxn ang="0">
                  <a:pos x="0" y="42"/>
                </a:cxn>
                <a:cxn ang="0">
                  <a:pos x="0" y="52"/>
                </a:cxn>
                <a:cxn ang="0">
                  <a:pos x="6" y="58"/>
                </a:cxn>
                <a:cxn ang="0">
                  <a:pos x="16" y="76"/>
                </a:cxn>
                <a:cxn ang="0">
                  <a:pos x="16" y="92"/>
                </a:cxn>
                <a:cxn ang="0">
                  <a:pos x="20" y="104"/>
                </a:cxn>
                <a:cxn ang="0">
                  <a:pos x="30" y="98"/>
                </a:cxn>
                <a:cxn ang="0">
                  <a:pos x="28" y="88"/>
                </a:cxn>
                <a:cxn ang="0">
                  <a:pos x="32" y="84"/>
                </a:cxn>
                <a:cxn ang="0">
                  <a:pos x="36" y="94"/>
                </a:cxn>
                <a:cxn ang="0">
                  <a:pos x="48" y="92"/>
                </a:cxn>
                <a:cxn ang="0">
                  <a:pos x="58" y="88"/>
                </a:cxn>
                <a:cxn ang="0">
                  <a:pos x="60" y="74"/>
                </a:cxn>
                <a:cxn ang="0">
                  <a:pos x="68" y="68"/>
                </a:cxn>
                <a:cxn ang="0">
                  <a:pos x="70" y="48"/>
                </a:cxn>
                <a:cxn ang="0">
                  <a:pos x="64" y="42"/>
                </a:cxn>
                <a:cxn ang="0">
                  <a:pos x="48" y="38"/>
                </a:cxn>
                <a:cxn ang="0">
                  <a:pos x="64" y="32"/>
                </a:cxn>
                <a:cxn ang="0">
                  <a:pos x="74" y="28"/>
                </a:cxn>
                <a:cxn ang="0">
                  <a:pos x="74" y="20"/>
                </a:cxn>
                <a:cxn ang="0">
                  <a:pos x="80" y="20"/>
                </a:cxn>
                <a:cxn ang="0">
                  <a:pos x="78" y="10"/>
                </a:cxn>
              </a:cxnLst>
              <a:rect l="0" t="0" r="r" b="b"/>
              <a:pathLst>
                <a:path w="81" h="105">
                  <a:moveTo>
                    <a:pt x="78" y="10"/>
                  </a:moveTo>
                  <a:lnTo>
                    <a:pt x="74" y="10"/>
                  </a:lnTo>
                  <a:lnTo>
                    <a:pt x="58" y="10"/>
                  </a:lnTo>
                  <a:lnTo>
                    <a:pt x="54" y="4"/>
                  </a:lnTo>
                  <a:lnTo>
                    <a:pt x="38" y="0"/>
                  </a:lnTo>
                  <a:lnTo>
                    <a:pt x="36" y="32"/>
                  </a:lnTo>
                  <a:lnTo>
                    <a:pt x="26" y="50"/>
                  </a:lnTo>
                  <a:lnTo>
                    <a:pt x="20" y="42"/>
                  </a:lnTo>
                  <a:lnTo>
                    <a:pt x="16" y="30"/>
                  </a:lnTo>
                  <a:lnTo>
                    <a:pt x="6" y="30"/>
                  </a:lnTo>
                  <a:lnTo>
                    <a:pt x="0" y="42"/>
                  </a:lnTo>
                  <a:lnTo>
                    <a:pt x="0" y="52"/>
                  </a:lnTo>
                  <a:lnTo>
                    <a:pt x="6" y="58"/>
                  </a:lnTo>
                  <a:lnTo>
                    <a:pt x="16" y="76"/>
                  </a:lnTo>
                  <a:lnTo>
                    <a:pt x="16" y="92"/>
                  </a:lnTo>
                  <a:lnTo>
                    <a:pt x="20" y="104"/>
                  </a:lnTo>
                  <a:lnTo>
                    <a:pt x="30" y="98"/>
                  </a:lnTo>
                  <a:lnTo>
                    <a:pt x="28" y="88"/>
                  </a:lnTo>
                  <a:lnTo>
                    <a:pt x="32" y="84"/>
                  </a:lnTo>
                  <a:lnTo>
                    <a:pt x="36" y="94"/>
                  </a:lnTo>
                  <a:lnTo>
                    <a:pt x="48" y="92"/>
                  </a:lnTo>
                  <a:lnTo>
                    <a:pt x="58" y="88"/>
                  </a:lnTo>
                  <a:lnTo>
                    <a:pt x="60" y="74"/>
                  </a:lnTo>
                  <a:lnTo>
                    <a:pt x="68" y="68"/>
                  </a:lnTo>
                  <a:lnTo>
                    <a:pt x="70" y="48"/>
                  </a:lnTo>
                  <a:lnTo>
                    <a:pt x="64" y="42"/>
                  </a:lnTo>
                  <a:lnTo>
                    <a:pt x="48" y="38"/>
                  </a:lnTo>
                  <a:lnTo>
                    <a:pt x="64" y="32"/>
                  </a:lnTo>
                  <a:lnTo>
                    <a:pt x="74" y="28"/>
                  </a:lnTo>
                  <a:lnTo>
                    <a:pt x="74" y="20"/>
                  </a:lnTo>
                  <a:lnTo>
                    <a:pt x="80" y="20"/>
                  </a:lnTo>
                  <a:lnTo>
                    <a:pt x="78"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5" name="Freeform 473"/>
            <p:cNvSpPr>
              <a:spLocks/>
            </p:cNvSpPr>
            <p:nvPr/>
          </p:nvSpPr>
          <p:spPr bwMode="ltGray">
            <a:xfrm>
              <a:off x="2302488" y="2599295"/>
              <a:ext cx="127367" cy="123083"/>
            </a:xfrm>
            <a:custGeom>
              <a:avLst/>
              <a:gdLst/>
              <a:ahLst/>
              <a:cxnLst>
                <a:cxn ang="0">
                  <a:pos x="46" y="0"/>
                </a:cxn>
                <a:cxn ang="0">
                  <a:pos x="46" y="10"/>
                </a:cxn>
                <a:cxn ang="0">
                  <a:pos x="52" y="14"/>
                </a:cxn>
                <a:cxn ang="0">
                  <a:pos x="62" y="24"/>
                </a:cxn>
                <a:cxn ang="0">
                  <a:pos x="70" y="32"/>
                </a:cxn>
                <a:cxn ang="0">
                  <a:pos x="74" y="44"/>
                </a:cxn>
                <a:cxn ang="0">
                  <a:pos x="72" y="56"/>
                </a:cxn>
                <a:cxn ang="0">
                  <a:pos x="86" y="56"/>
                </a:cxn>
                <a:cxn ang="0">
                  <a:pos x="78" y="72"/>
                </a:cxn>
                <a:cxn ang="0">
                  <a:pos x="68" y="68"/>
                </a:cxn>
                <a:cxn ang="0">
                  <a:pos x="58" y="68"/>
                </a:cxn>
                <a:cxn ang="0">
                  <a:pos x="62" y="60"/>
                </a:cxn>
                <a:cxn ang="0">
                  <a:pos x="56" y="60"/>
                </a:cxn>
                <a:cxn ang="0">
                  <a:pos x="56" y="54"/>
                </a:cxn>
                <a:cxn ang="0">
                  <a:pos x="50" y="52"/>
                </a:cxn>
                <a:cxn ang="0">
                  <a:pos x="42" y="66"/>
                </a:cxn>
                <a:cxn ang="0">
                  <a:pos x="34" y="62"/>
                </a:cxn>
                <a:cxn ang="0">
                  <a:pos x="34" y="66"/>
                </a:cxn>
                <a:cxn ang="0">
                  <a:pos x="32" y="70"/>
                </a:cxn>
                <a:cxn ang="0">
                  <a:pos x="28" y="72"/>
                </a:cxn>
                <a:cxn ang="0">
                  <a:pos x="20" y="66"/>
                </a:cxn>
                <a:cxn ang="0">
                  <a:pos x="16" y="60"/>
                </a:cxn>
                <a:cxn ang="0">
                  <a:pos x="8" y="60"/>
                </a:cxn>
                <a:cxn ang="0">
                  <a:pos x="6" y="62"/>
                </a:cxn>
                <a:cxn ang="0">
                  <a:pos x="0" y="62"/>
                </a:cxn>
                <a:cxn ang="0">
                  <a:pos x="0" y="56"/>
                </a:cxn>
                <a:cxn ang="0">
                  <a:pos x="2" y="54"/>
                </a:cxn>
                <a:cxn ang="0">
                  <a:pos x="8" y="50"/>
                </a:cxn>
                <a:cxn ang="0">
                  <a:pos x="20" y="40"/>
                </a:cxn>
                <a:cxn ang="0">
                  <a:pos x="24" y="32"/>
                </a:cxn>
                <a:cxn ang="0">
                  <a:pos x="30" y="16"/>
                </a:cxn>
                <a:cxn ang="0">
                  <a:pos x="46" y="0"/>
                </a:cxn>
              </a:cxnLst>
              <a:rect l="0" t="0" r="r" b="b"/>
              <a:pathLst>
                <a:path w="87" h="73">
                  <a:moveTo>
                    <a:pt x="46" y="0"/>
                  </a:moveTo>
                  <a:lnTo>
                    <a:pt x="46" y="10"/>
                  </a:lnTo>
                  <a:lnTo>
                    <a:pt x="52" y="14"/>
                  </a:lnTo>
                  <a:lnTo>
                    <a:pt x="62" y="24"/>
                  </a:lnTo>
                  <a:lnTo>
                    <a:pt x="70" y="32"/>
                  </a:lnTo>
                  <a:lnTo>
                    <a:pt x="74" y="44"/>
                  </a:lnTo>
                  <a:lnTo>
                    <a:pt x="72" y="56"/>
                  </a:lnTo>
                  <a:lnTo>
                    <a:pt x="86" y="56"/>
                  </a:lnTo>
                  <a:lnTo>
                    <a:pt x="78" y="72"/>
                  </a:lnTo>
                  <a:lnTo>
                    <a:pt x="68" y="68"/>
                  </a:lnTo>
                  <a:lnTo>
                    <a:pt x="58" y="68"/>
                  </a:lnTo>
                  <a:lnTo>
                    <a:pt x="62" y="60"/>
                  </a:lnTo>
                  <a:lnTo>
                    <a:pt x="56" y="60"/>
                  </a:lnTo>
                  <a:lnTo>
                    <a:pt x="56" y="54"/>
                  </a:lnTo>
                  <a:lnTo>
                    <a:pt x="50" y="52"/>
                  </a:lnTo>
                  <a:lnTo>
                    <a:pt x="42" y="66"/>
                  </a:lnTo>
                  <a:lnTo>
                    <a:pt x="34" y="62"/>
                  </a:lnTo>
                  <a:lnTo>
                    <a:pt x="34" y="66"/>
                  </a:lnTo>
                  <a:lnTo>
                    <a:pt x="32" y="70"/>
                  </a:lnTo>
                  <a:lnTo>
                    <a:pt x="28" y="72"/>
                  </a:lnTo>
                  <a:lnTo>
                    <a:pt x="20" y="66"/>
                  </a:lnTo>
                  <a:lnTo>
                    <a:pt x="16" y="60"/>
                  </a:lnTo>
                  <a:lnTo>
                    <a:pt x="8" y="60"/>
                  </a:lnTo>
                  <a:lnTo>
                    <a:pt x="6" y="62"/>
                  </a:lnTo>
                  <a:lnTo>
                    <a:pt x="0" y="62"/>
                  </a:lnTo>
                  <a:lnTo>
                    <a:pt x="0" y="56"/>
                  </a:lnTo>
                  <a:lnTo>
                    <a:pt x="2" y="54"/>
                  </a:lnTo>
                  <a:lnTo>
                    <a:pt x="8" y="50"/>
                  </a:lnTo>
                  <a:lnTo>
                    <a:pt x="20" y="40"/>
                  </a:lnTo>
                  <a:lnTo>
                    <a:pt x="24" y="32"/>
                  </a:lnTo>
                  <a:lnTo>
                    <a:pt x="30" y="16"/>
                  </a:lnTo>
                  <a:lnTo>
                    <a:pt x="4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6" name="Freeform 474"/>
            <p:cNvSpPr>
              <a:spLocks/>
            </p:cNvSpPr>
            <p:nvPr/>
          </p:nvSpPr>
          <p:spPr bwMode="ltGray">
            <a:xfrm>
              <a:off x="2350250" y="2741657"/>
              <a:ext cx="34736" cy="34107"/>
            </a:xfrm>
            <a:custGeom>
              <a:avLst/>
              <a:gdLst/>
              <a:ahLst/>
              <a:cxnLst>
                <a:cxn ang="0">
                  <a:pos x="24" y="2"/>
                </a:cxn>
                <a:cxn ang="0">
                  <a:pos x="10" y="0"/>
                </a:cxn>
                <a:cxn ang="0">
                  <a:pos x="4" y="6"/>
                </a:cxn>
                <a:cxn ang="0">
                  <a:pos x="0" y="14"/>
                </a:cxn>
                <a:cxn ang="0">
                  <a:pos x="4" y="20"/>
                </a:cxn>
                <a:cxn ang="0">
                  <a:pos x="14" y="18"/>
                </a:cxn>
                <a:cxn ang="0">
                  <a:pos x="24" y="2"/>
                </a:cxn>
              </a:cxnLst>
              <a:rect l="0" t="0" r="r" b="b"/>
              <a:pathLst>
                <a:path w="25" h="21">
                  <a:moveTo>
                    <a:pt x="24" y="2"/>
                  </a:moveTo>
                  <a:lnTo>
                    <a:pt x="10" y="0"/>
                  </a:lnTo>
                  <a:lnTo>
                    <a:pt x="4" y="6"/>
                  </a:lnTo>
                  <a:lnTo>
                    <a:pt x="0" y="14"/>
                  </a:lnTo>
                  <a:lnTo>
                    <a:pt x="4" y="20"/>
                  </a:lnTo>
                  <a:lnTo>
                    <a:pt x="14" y="18"/>
                  </a:lnTo>
                  <a:lnTo>
                    <a:pt x="24"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7" name="Freeform 475"/>
            <p:cNvSpPr>
              <a:spLocks/>
            </p:cNvSpPr>
            <p:nvPr/>
          </p:nvSpPr>
          <p:spPr bwMode="ltGray">
            <a:xfrm>
              <a:off x="2260515" y="2225595"/>
              <a:ext cx="88288" cy="152742"/>
            </a:xfrm>
            <a:custGeom>
              <a:avLst/>
              <a:gdLst/>
              <a:ahLst/>
              <a:cxnLst>
                <a:cxn ang="0">
                  <a:pos x="30" y="88"/>
                </a:cxn>
                <a:cxn ang="0">
                  <a:pos x="50" y="74"/>
                </a:cxn>
                <a:cxn ang="0">
                  <a:pos x="50" y="64"/>
                </a:cxn>
                <a:cxn ang="0">
                  <a:pos x="56" y="66"/>
                </a:cxn>
                <a:cxn ang="0">
                  <a:pos x="50" y="42"/>
                </a:cxn>
                <a:cxn ang="0">
                  <a:pos x="60" y="36"/>
                </a:cxn>
                <a:cxn ang="0">
                  <a:pos x="58" y="10"/>
                </a:cxn>
                <a:cxn ang="0">
                  <a:pos x="52" y="0"/>
                </a:cxn>
                <a:cxn ang="0">
                  <a:pos x="30" y="6"/>
                </a:cxn>
                <a:cxn ang="0">
                  <a:pos x="36" y="8"/>
                </a:cxn>
                <a:cxn ang="0">
                  <a:pos x="30" y="22"/>
                </a:cxn>
                <a:cxn ang="0">
                  <a:pos x="26" y="14"/>
                </a:cxn>
                <a:cxn ang="0">
                  <a:pos x="22" y="16"/>
                </a:cxn>
                <a:cxn ang="0">
                  <a:pos x="14" y="26"/>
                </a:cxn>
                <a:cxn ang="0">
                  <a:pos x="10" y="38"/>
                </a:cxn>
                <a:cxn ang="0">
                  <a:pos x="12" y="42"/>
                </a:cxn>
                <a:cxn ang="0">
                  <a:pos x="2" y="52"/>
                </a:cxn>
                <a:cxn ang="0">
                  <a:pos x="0" y="68"/>
                </a:cxn>
                <a:cxn ang="0">
                  <a:pos x="12" y="82"/>
                </a:cxn>
                <a:cxn ang="0">
                  <a:pos x="30" y="88"/>
                </a:cxn>
              </a:cxnLst>
              <a:rect l="0" t="0" r="r" b="b"/>
              <a:pathLst>
                <a:path w="61" h="89">
                  <a:moveTo>
                    <a:pt x="30" y="88"/>
                  </a:moveTo>
                  <a:lnTo>
                    <a:pt x="50" y="74"/>
                  </a:lnTo>
                  <a:lnTo>
                    <a:pt x="50" y="64"/>
                  </a:lnTo>
                  <a:lnTo>
                    <a:pt x="56" y="66"/>
                  </a:lnTo>
                  <a:lnTo>
                    <a:pt x="50" y="42"/>
                  </a:lnTo>
                  <a:lnTo>
                    <a:pt x="60" y="36"/>
                  </a:lnTo>
                  <a:lnTo>
                    <a:pt x="58" y="10"/>
                  </a:lnTo>
                  <a:lnTo>
                    <a:pt x="52" y="0"/>
                  </a:lnTo>
                  <a:lnTo>
                    <a:pt x="30" y="6"/>
                  </a:lnTo>
                  <a:lnTo>
                    <a:pt x="36" y="8"/>
                  </a:lnTo>
                  <a:lnTo>
                    <a:pt x="30" y="22"/>
                  </a:lnTo>
                  <a:lnTo>
                    <a:pt x="26" y="14"/>
                  </a:lnTo>
                  <a:lnTo>
                    <a:pt x="22" y="16"/>
                  </a:lnTo>
                  <a:lnTo>
                    <a:pt x="14" y="26"/>
                  </a:lnTo>
                  <a:lnTo>
                    <a:pt x="10" y="38"/>
                  </a:lnTo>
                  <a:lnTo>
                    <a:pt x="12" y="42"/>
                  </a:lnTo>
                  <a:lnTo>
                    <a:pt x="2" y="52"/>
                  </a:lnTo>
                  <a:lnTo>
                    <a:pt x="0" y="68"/>
                  </a:lnTo>
                  <a:lnTo>
                    <a:pt x="12" y="82"/>
                  </a:lnTo>
                  <a:lnTo>
                    <a:pt x="30" y="8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8" name="Freeform 476"/>
            <p:cNvSpPr>
              <a:spLocks/>
            </p:cNvSpPr>
            <p:nvPr/>
          </p:nvSpPr>
          <p:spPr bwMode="ltGray">
            <a:xfrm>
              <a:off x="2183805" y="2327917"/>
              <a:ext cx="68026" cy="93426"/>
            </a:xfrm>
            <a:custGeom>
              <a:avLst/>
              <a:gdLst/>
              <a:ahLst/>
              <a:cxnLst>
                <a:cxn ang="0">
                  <a:pos x="34" y="54"/>
                </a:cxn>
                <a:cxn ang="0">
                  <a:pos x="44" y="40"/>
                </a:cxn>
                <a:cxn ang="0">
                  <a:pos x="46" y="26"/>
                </a:cxn>
                <a:cxn ang="0">
                  <a:pos x="38" y="14"/>
                </a:cxn>
                <a:cxn ang="0">
                  <a:pos x="36" y="0"/>
                </a:cxn>
                <a:cxn ang="0">
                  <a:pos x="26" y="6"/>
                </a:cxn>
                <a:cxn ang="0">
                  <a:pos x="26" y="18"/>
                </a:cxn>
                <a:cxn ang="0">
                  <a:pos x="10" y="28"/>
                </a:cxn>
                <a:cxn ang="0">
                  <a:pos x="0" y="28"/>
                </a:cxn>
                <a:cxn ang="0">
                  <a:pos x="2" y="34"/>
                </a:cxn>
                <a:cxn ang="0">
                  <a:pos x="16" y="48"/>
                </a:cxn>
                <a:cxn ang="0">
                  <a:pos x="34" y="54"/>
                </a:cxn>
              </a:cxnLst>
              <a:rect l="0" t="0" r="r" b="b"/>
              <a:pathLst>
                <a:path w="47" h="55">
                  <a:moveTo>
                    <a:pt x="34" y="54"/>
                  </a:moveTo>
                  <a:lnTo>
                    <a:pt x="44" y="40"/>
                  </a:lnTo>
                  <a:lnTo>
                    <a:pt x="46" y="26"/>
                  </a:lnTo>
                  <a:lnTo>
                    <a:pt x="38" y="14"/>
                  </a:lnTo>
                  <a:lnTo>
                    <a:pt x="36" y="0"/>
                  </a:lnTo>
                  <a:lnTo>
                    <a:pt x="26" y="6"/>
                  </a:lnTo>
                  <a:lnTo>
                    <a:pt x="26" y="18"/>
                  </a:lnTo>
                  <a:lnTo>
                    <a:pt x="10" y="28"/>
                  </a:lnTo>
                  <a:lnTo>
                    <a:pt x="0" y="28"/>
                  </a:lnTo>
                  <a:lnTo>
                    <a:pt x="2" y="34"/>
                  </a:lnTo>
                  <a:lnTo>
                    <a:pt x="16" y="48"/>
                  </a:lnTo>
                  <a:lnTo>
                    <a:pt x="34" y="5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69" name="Freeform 477"/>
            <p:cNvSpPr>
              <a:spLocks/>
            </p:cNvSpPr>
            <p:nvPr/>
          </p:nvSpPr>
          <p:spPr bwMode="ltGray">
            <a:xfrm>
              <a:off x="1900125" y="2034295"/>
              <a:ext cx="282233" cy="336627"/>
            </a:xfrm>
            <a:custGeom>
              <a:avLst/>
              <a:gdLst/>
              <a:ahLst/>
              <a:cxnLst>
                <a:cxn ang="0">
                  <a:pos x="178" y="98"/>
                </a:cxn>
                <a:cxn ang="0">
                  <a:pos x="194" y="50"/>
                </a:cxn>
                <a:cxn ang="0">
                  <a:pos x="172" y="20"/>
                </a:cxn>
                <a:cxn ang="0">
                  <a:pos x="164" y="36"/>
                </a:cxn>
                <a:cxn ang="0">
                  <a:pos x="154" y="86"/>
                </a:cxn>
                <a:cxn ang="0">
                  <a:pos x="140" y="88"/>
                </a:cxn>
                <a:cxn ang="0">
                  <a:pos x="148" y="48"/>
                </a:cxn>
                <a:cxn ang="0">
                  <a:pos x="134" y="54"/>
                </a:cxn>
                <a:cxn ang="0">
                  <a:pos x="118" y="46"/>
                </a:cxn>
                <a:cxn ang="0">
                  <a:pos x="122" y="34"/>
                </a:cxn>
                <a:cxn ang="0">
                  <a:pos x="112" y="16"/>
                </a:cxn>
                <a:cxn ang="0">
                  <a:pos x="96" y="32"/>
                </a:cxn>
                <a:cxn ang="0">
                  <a:pos x="100" y="12"/>
                </a:cxn>
                <a:cxn ang="0">
                  <a:pos x="88" y="4"/>
                </a:cxn>
                <a:cxn ang="0">
                  <a:pos x="38" y="24"/>
                </a:cxn>
                <a:cxn ang="0">
                  <a:pos x="10" y="46"/>
                </a:cxn>
                <a:cxn ang="0">
                  <a:pos x="24" y="64"/>
                </a:cxn>
                <a:cxn ang="0">
                  <a:pos x="16" y="72"/>
                </a:cxn>
                <a:cxn ang="0">
                  <a:pos x="8" y="86"/>
                </a:cxn>
                <a:cxn ang="0">
                  <a:pos x="12" y="96"/>
                </a:cxn>
                <a:cxn ang="0">
                  <a:pos x="60" y="106"/>
                </a:cxn>
                <a:cxn ang="0">
                  <a:pos x="74" y="128"/>
                </a:cxn>
                <a:cxn ang="0">
                  <a:pos x="36" y="110"/>
                </a:cxn>
                <a:cxn ang="0">
                  <a:pos x="2" y="122"/>
                </a:cxn>
                <a:cxn ang="0">
                  <a:pos x="2" y="140"/>
                </a:cxn>
                <a:cxn ang="0">
                  <a:pos x="18" y="150"/>
                </a:cxn>
                <a:cxn ang="0">
                  <a:pos x="28" y="156"/>
                </a:cxn>
                <a:cxn ang="0">
                  <a:pos x="20" y="168"/>
                </a:cxn>
                <a:cxn ang="0">
                  <a:pos x="22" y="186"/>
                </a:cxn>
                <a:cxn ang="0">
                  <a:pos x="56" y="192"/>
                </a:cxn>
                <a:cxn ang="0">
                  <a:pos x="96" y="180"/>
                </a:cxn>
                <a:cxn ang="0">
                  <a:pos x="116" y="178"/>
                </a:cxn>
                <a:cxn ang="0">
                  <a:pos x="126" y="192"/>
                </a:cxn>
                <a:cxn ang="0">
                  <a:pos x="140" y="198"/>
                </a:cxn>
                <a:cxn ang="0">
                  <a:pos x="166" y="192"/>
                </a:cxn>
                <a:cxn ang="0">
                  <a:pos x="170" y="178"/>
                </a:cxn>
                <a:cxn ang="0">
                  <a:pos x="158" y="170"/>
                </a:cxn>
                <a:cxn ang="0">
                  <a:pos x="180" y="176"/>
                </a:cxn>
                <a:cxn ang="0">
                  <a:pos x="194" y="170"/>
                </a:cxn>
                <a:cxn ang="0">
                  <a:pos x="184" y="150"/>
                </a:cxn>
                <a:cxn ang="0">
                  <a:pos x="174" y="132"/>
                </a:cxn>
                <a:cxn ang="0">
                  <a:pos x="180" y="104"/>
                </a:cxn>
              </a:cxnLst>
              <a:rect l="0" t="0" r="r" b="b"/>
              <a:pathLst>
                <a:path w="195" h="199">
                  <a:moveTo>
                    <a:pt x="180" y="104"/>
                  </a:moveTo>
                  <a:lnTo>
                    <a:pt x="178" y="98"/>
                  </a:lnTo>
                  <a:lnTo>
                    <a:pt x="178" y="86"/>
                  </a:lnTo>
                  <a:lnTo>
                    <a:pt x="194" y="50"/>
                  </a:lnTo>
                  <a:lnTo>
                    <a:pt x="188" y="30"/>
                  </a:lnTo>
                  <a:lnTo>
                    <a:pt x="172" y="20"/>
                  </a:lnTo>
                  <a:lnTo>
                    <a:pt x="168" y="28"/>
                  </a:lnTo>
                  <a:lnTo>
                    <a:pt x="164" y="36"/>
                  </a:lnTo>
                  <a:lnTo>
                    <a:pt x="160" y="50"/>
                  </a:lnTo>
                  <a:lnTo>
                    <a:pt x="154" y="86"/>
                  </a:lnTo>
                  <a:lnTo>
                    <a:pt x="144" y="94"/>
                  </a:lnTo>
                  <a:lnTo>
                    <a:pt x="140" y="88"/>
                  </a:lnTo>
                  <a:lnTo>
                    <a:pt x="140" y="74"/>
                  </a:lnTo>
                  <a:lnTo>
                    <a:pt x="148" y="48"/>
                  </a:lnTo>
                  <a:lnTo>
                    <a:pt x="144" y="30"/>
                  </a:lnTo>
                  <a:lnTo>
                    <a:pt x="134" y="54"/>
                  </a:lnTo>
                  <a:lnTo>
                    <a:pt x="112" y="48"/>
                  </a:lnTo>
                  <a:lnTo>
                    <a:pt x="118" y="46"/>
                  </a:lnTo>
                  <a:lnTo>
                    <a:pt x="122" y="42"/>
                  </a:lnTo>
                  <a:lnTo>
                    <a:pt x="122" y="34"/>
                  </a:lnTo>
                  <a:lnTo>
                    <a:pt x="116" y="20"/>
                  </a:lnTo>
                  <a:lnTo>
                    <a:pt x="112" y="16"/>
                  </a:lnTo>
                  <a:lnTo>
                    <a:pt x="108" y="18"/>
                  </a:lnTo>
                  <a:lnTo>
                    <a:pt x="96" y="32"/>
                  </a:lnTo>
                  <a:lnTo>
                    <a:pt x="90" y="28"/>
                  </a:lnTo>
                  <a:lnTo>
                    <a:pt x="100" y="12"/>
                  </a:lnTo>
                  <a:lnTo>
                    <a:pt x="104" y="0"/>
                  </a:lnTo>
                  <a:lnTo>
                    <a:pt x="88" y="4"/>
                  </a:lnTo>
                  <a:lnTo>
                    <a:pt x="64" y="12"/>
                  </a:lnTo>
                  <a:lnTo>
                    <a:pt x="38" y="24"/>
                  </a:lnTo>
                  <a:lnTo>
                    <a:pt x="34" y="34"/>
                  </a:lnTo>
                  <a:lnTo>
                    <a:pt x="10" y="46"/>
                  </a:lnTo>
                  <a:lnTo>
                    <a:pt x="18" y="56"/>
                  </a:lnTo>
                  <a:lnTo>
                    <a:pt x="24" y="64"/>
                  </a:lnTo>
                  <a:lnTo>
                    <a:pt x="44" y="66"/>
                  </a:lnTo>
                  <a:lnTo>
                    <a:pt x="16" y="72"/>
                  </a:lnTo>
                  <a:lnTo>
                    <a:pt x="10" y="76"/>
                  </a:lnTo>
                  <a:lnTo>
                    <a:pt x="8" y="86"/>
                  </a:lnTo>
                  <a:lnTo>
                    <a:pt x="8" y="92"/>
                  </a:lnTo>
                  <a:lnTo>
                    <a:pt x="12" y="96"/>
                  </a:lnTo>
                  <a:lnTo>
                    <a:pt x="46" y="102"/>
                  </a:lnTo>
                  <a:lnTo>
                    <a:pt x="60" y="106"/>
                  </a:lnTo>
                  <a:lnTo>
                    <a:pt x="68" y="112"/>
                  </a:lnTo>
                  <a:lnTo>
                    <a:pt x="74" y="128"/>
                  </a:lnTo>
                  <a:lnTo>
                    <a:pt x="50" y="120"/>
                  </a:lnTo>
                  <a:lnTo>
                    <a:pt x="36" y="110"/>
                  </a:lnTo>
                  <a:lnTo>
                    <a:pt x="8" y="112"/>
                  </a:lnTo>
                  <a:lnTo>
                    <a:pt x="2" y="122"/>
                  </a:lnTo>
                  <a:lnTo>
                    <a:pt x="0" y="130"/>
                  </a:lnTo>
                  <a:lnTo>
                    <a:pt x="2" y="140"/>
                  </a:lnTo>
                  <a:lnTo>
                    <a:pt x="10" y="148"/>
                  </a:lnTo>
                  <a:lnTo>
                    <a:pt x="18" y="150"/>
                  </a:lnTo>
                  <a:lnTo>
                    <a:pt x="28" y="154"/>
                  </a:lnTo>
                  <a:lnTo>
                    <a:pt x="28" y="156"/>
                  </a:lnTo>
                  <a:lnTo>
                    <a:pt x="26" y="158"/>
                  </a:lnTo>
                  <a:lnTo>
                    <a:pt x="20" y="168"/>
                  </a:lnTo>
                  <a:lnTo>
                    <a:pt x="20" y="182"/>
                  </a:lnTo>
                  <a:lnTo>
                    <a:pt x="22" y="186"/>
                  </a:lnTo>
                  <a:lnTo>
                    <a:pt x="42" y="186"/>
                  </a:lnTo>
                  <a:lnTo>
                    <a:pt x="56" y="192"/>
                  </a:lnTo>
                  <a:lnTo>
                    <a:pt x="84" y="180"/>
                  </a:lnTo>
                  <a:lnTo>
                    <a:pt x="96" y="180"/>
                  </a:lnTo>
                  <a:lnTo>
                    <a:pt x="116" y="170"/>
                  </a:lnTo>
                  <a:lnTo>
                    <a:pt x="116" y="178"/>
                  </a:lnTo>
                  <a:lnTo>
                    <a:pt x="128" y="182"/>
                  </a:lnTo>
                  <a:lnTo>
                    <a:pt x="126" y="192"/>
                  </a:lnTo>
                  <a:lnTo>
                    <a:pt x="134" y="196"/>
                  </a:lnTo>
                  <a:lnTo>
                    <a:pt x="140" y="198"/>
                  </a:lnTo>
                  <a:lnTo>
                    <a:pt x="150" y="198"/>
                  </a:lnTo>
                  <a:lnTo>
                    <a:pt x="166" y="192"/>
                  </a:lnTo>
                  <a:lnTo>
                    <a:pt x="170" y="190"/>
                  </a:lnTo>
                  <a:lnTo>
                    <a:pt x="170" y="178"/>
                  </a:lnTo>
                  <a:lnTo>
                    <a:pt x="154" y="178"/>
                  </a:lnTo>
                  <a:lnTo>
                    <a:pt x="158" y="170"/>
                  </a:lnTo>
                  <a:lnTo>
                    <a:pt x="174" y="166"/>
                  </a:lnTo>
                  <a:lnTo>
                    <a:pt x="180" y="176"/>
                  </a:lnTo>
                  <a:lnTo>
                    <a:pt x="190" y="176"/>
                  </a:lnTo>
                  <a:lnTo>
                    <a:pt x="194" y="170"/>
                  </a:lnTo>
                  <a:lnTo>
                    <a:pt x="194" y="160"/>
                  </a:lnTo>
                  <a:lnTo>
                    <a:pt x="184" y="150"/>
                  </a:lnTo>
                  <a:lnTo>
                    <a:pt x="182" y="146"/>
                  </a:lnTo>
                  <a:lnTo>
                    <a:pt x="174" y="132"/>
                  </a:lnTo>
                  <a:lnTo>
                    <a:pt x="174" y="110"/>
                  </a:lnTo>
                  <a:lnTo>
                    <a:pt x="180" y="10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0" name="Freeform 478"/>
            <p:cNvSpPr>
              <a:spLocks/>
            </p:cNvSpPr>
            <p:nvPr/>
          </p:nvSpPr>
          <p:spPr bwMode="ltGray">
            <a:xfrm>
              <a:off x="2545642" y="1481160"/>
              <a:ext cx="580387" cy="536824"/>
            </a:xfrm>
            <a:custGeom>
              <a:avLst/>
              <a:gdLst/>
              <a:ahLst/>
              <a:cxnLst>
                <a:cxn ang="0">
                  <a:pos x="140" y="32"/>
                </a:cxn>
                <a:cxn ang="0">
                  <a:pos x="158" y="26"/>
                </a:cxn>
                <a:cxn ang="0">
                  <a:pos x="176" y="40"/>
                </a:cxn>
                <a:cxn ang="0">
                  <a:pos x="180" y="14"/>
                </a:cxn>
                <a:cxn ang="0">
                  <a:pos x="210" y="28"/>
                </a:cxn>
                <a:cxn ang="0">
                  <a:pos x="220" y="6"/>
                </a:cxn>
                <a:cxn ang="0">
                  <a:pos x="238" y="8"/>
                </a:cxn>
                <a:cxn ang="0">
                  <a:pos x="272" y="6"/>
                </a:cxn>
                <a:cxn ang="0">
                  <a:pos x="292" y="0"/>
                </a:cxn>
                <a:cxn ang="0">
                  <a:pos x="308" y="16"/>
                </a:cxn>
                <a:cxn ang="0">
                  <a:pos x="350" y="18"/>
                </a:cxn>
                <a:cxn ang="0">
                  <a:pos x="376" y="40"/>
                </a:cxn>
                <a:cxn ang="0">
                  <a:pos x="392" y="68"/>
                </a:cxn>
                <a:cxn ang="0">
                  <a:pos x="402" y="86"/>
                </a:cxn>
                <a:cxn ang="0">
                  <a:pos x="322" y="120"/>
                </a:cxn>
                <a:cxn ang="0">
                  <a:pos x="314" y="138"/>
                </a:cxn>
                <a:cxn ang="0">
                  <a:pos x="250" y="180"/>
                </a:cxn>
                <a:cxn ang="0">
                  <a:pos x="224" y="190"/>
                </a:cxn>
                <a:cxn ang="0">
                  <a:pos x="214" y="200"/>
                </a:cxn>
                <a:cxn ang="0">
                  <a:pos x="192" y="220"/>
                </a:cxn>
                <a:cxn ang="0">
                  <a:pos x="156" y="252"/>
                </a:cxn>
                <a:cxn ang="0">
                  <a:pos x="138" y="266"/>
                </a:cxn>
                <a:cxn ang="0">
                  <a:pos x="102" y="266"/>
                </a:cxn>
                <a:cxn ang="0">
                  <a:pos x="100" y="272"/>
                </a:cxn>
                <a:cxn ang="0">
                  <a:pos x="120" y="294"/>
                </a:cxn>
                <a:cxn ang="0">
                  <a:pos x="110" y="312"/>
                </a:cxn>
                <a:cxn ang="0">
                  <a:pos x="72" y="304"/>
                </a:cxn>
                <a:cxn ang="0">
                  <a:pos x="38" y="300"/>
                </a:cxn>
                <a:cxn ang="0">
                  <a:pos x="20" y="296"/>
                </a:cxn>
                <a:cxn ang="0">
                  <a:pos x="4" y="270"/>
                </a:cxn>
                <a:cxn ang="0">
                  <a:pos x="38" y="260"/>
                </a:cxn>
                <a:cxn ang="0">
                  <a:pos x="40" y="234"/>
                </a:cxn>
                <a:cxn ang="0">
                  <a:pos x="58" y="232"/>
                </a:cxn>
                <a:cxn ang="0">
                  <a:pos x="68" y="246"/>
                </a:cxn>
                <a:cxn ang="0">
                  <a:pos x="72" y="226"/>
                </a:cxn>
                <a:cxn ang="0">
                  <a:pos x="68" y="204"/>
                </a:cxn>
                <a:cxn ang="0">
                  <a:pos x="114" y="206"/>
                </a:cxn>
                <a:cxn ang="0">
                  <a:pos x="108" y="178"/>
                </a:cxn>
                <a:cxn ang="0">
                  <a:pos x="108" y="144"/>
                </a:cxn>
                <a:cxn ang="0">
                  <a:pos x="126" y="116"/>
                </a:cxn>
                <a:cxn ang="0">
                  <a:pos x="142" y="130"/>
                </a:cxn>
                <a:cxn ang="0">
                  <a:pos x="148" y="156"/>
                </a:cxn>
                <a:cxn ang="0">
                  <a:pos x="150" y="130"/>
                </a:cxn>
                <a:cxn ang="0">
                  <a:pos x="216" y="110"/>
                </a:cxn>
                <a:cxn ang="0">
                  <a:pos x="162" y="120"/>
                </a:cxn>
                <a:cxn ang="0">
                  <a:pos x="156" y="116"/>
                </a:cxn>
                <a:cxn ang="0">
                  <a:pos x="130" y="108"/>
                </a:cxn>
                <a:cxn ang="0">
                  <a:pos x="114" y="94"/>
                </a:cxn>
                <a:cxn ang="0">
                  <a:pos x="124" y="52"/>
                </a:cxn>
              </a:cxnLst>
              <a:rect l="0" t="0" r="r" b="b"/>
              <a:pathLst>
                <a:path w="403" h="317">
                  <a:moveTo>
                    <a:pt x="112" y="40"/>
                  </a:moveTo>
                  <a:lnTo>
                    <a:pt x="124" y="34"/>
                  </a:lnTo>
                  <a:lnTo>
                    <a:pt x="140" y="32"/>
                  </a:lnTo>
                  <a:lnTo>
                    <a:pt x="142" y="40"/>
                  </a:lnTo>
                  <a:lnTo>
                    <a:pt x="146" y="30"/>
                  </a:lnTo>
                  <a:lnTo>
                    <a:pt x="158" y="26"/>
                  </a:lnTo>
                  <a:lnTo>
                    <a:pt x="164" y="32"/>
                  </a:lnTo>
                  <a:lnTo>
                    <a:pt x="170" y="40"/>
                  </a:lnTo>
                  <a:lnTo>
                    <a:pt x="176" y="40"/>
                  </a:lnTo>
                  <a:lnTo>
                    <a:pt x="172" y="22"/>
                  </a:lnTo>
                  <a:lnTo>
                    <a:pt x="180" y="22"/>
                  </a:lnTo>
                  <a:lnTo>
                    <a:pt x="180" y="14"/>
                  </a:lnTo>
                  <a:lnTo>
                    <a:pt x="196" y="14"/>
                  </a:lnTo>
                  <a:lnTo>
                    <a:pt x="198" y="32"/>
                  </a:lnTo>
                  <a:lnTo>
                    <a:pt x="210" y="28"/>
                  </a:lnTo>
                  <a:lnTo>
                    <a:pt x="214" y="22"/>
                  </a:lnTo>
                  <a:lnTo>
                    <a:pt x="218" y="10"/>
                  </a:lnTo>
                  <a:lnTo>
                    <a:pt x="220" y="6"/>
                  </a:lnTo>
                  <a:lnTo>
                    <a:pt x="226" y="10"/>
                  </a:lnTo>
                  <a:lnTo>
                    <a:pt x="234" y="4"/>
                  </a:lnTo>
                  <a:lnTo>
                    <a:pt x="238" y="8"/>
                  </a:lnTo>
                  <a:lnTo>
                    <a:pt x="244" y="2"/>
                  </a:lnTo>
                  <a:lnTo>
                    <a:pt x="260" y="0"/>
                  </a:lnTo>
                  <a:lnTo>
                    <a:pt x="272" y="6"/>
                  </a:lnTo>
                  <a:lnTo>
                    <a:pt x="272" y="18"/>
                  </a:lnTo>
                  <a:lnTo>
                    <a:pt x="278" y="0"/>
                  </a:lnTo>
                  <a:lnTo>
                    <a:pt x="292" y="0"/>
                  </a:lnTo>
                  <a:lnTo>
                    <a:pt x="304" y="2"/>
                  </a:lnTo>
                  <a:lnTo>
                    <a:pt x="308" y="6"/>
                  </a:lnTo>
                  <a:lnTo>
                    <a:pt x="308" y="16"/>
                  </a:lnTo>
                  <a:lnTo>
                    <a:pt x="318" y="6"/>
                  </a:lnTo>
                  <a:lnTo>
                    <a:pt x="326" y="8"/>
                  </a:lnTo>
                  <a:lnTo>
                    <a:pt x="350" y="18"/>
                  </a:lnTo>
                  <a:lnTo>
                    <a:pt x="376" y="32"/>
                  </a:lnTo>
                  <a:lnTo>
                    <a:pt x="366" y="44"/>
                  </a:lnTo>
                  <a:lnTo>
                    <a:pt x="376" y="40"/>
                  </a:lnTo>
                  <a:lnTo>
                    <a:pt x="396" y="46"/>
                  </a:lnTo>
                  <a:lnTo>
                    <a:pt x="396" y="54"/>
                  </a:lnTo>
                  <a:lnTo>
                    <a:pt x="392" y="68"/>
                  </a:lnTo>
                  <a:lnTo>
                    <a:pt x="400" y="66"/>
                  </a:lnTo>
                  <a:lnTo>
                    <a:pt x="402" y="76"/>
                  </a:lnTo>
                  <a:lnTo>
                    <a:pt x="402" y="86"/>
                  </a:lnTo>
                  <a:lnTo>
                    <a:pt x="394" y="92"/>
                  </a:lnTo>
                  <a:lnTo>
                    <a:pt x="350" y="106"/>
                  </a:lnTo>
                  <a:lnTo>
                    <a:pt x="322" y="120"/>
                  </a:lnTo>
                  <a:lnTo>
                    <a:pt x="338" y="116"/>
                  </a:lnTo>
                  <a:lnTo>
                    <a:pt x="348" y="118"/>
                  </a:lnTo>
                  <a:lnTo>
                    <a:pt x="314" y="138"/>
                  </a:lnTo>
                  <a:lnTo>
                    <a:pt x="278" y="152"/>
                  </a:lnTo>
                  <a:lnTo>
                    <a:pt x="266" y="168"/>
                  </a:lnTo>
                  <a:lnTo>
                    <a:pt x="250" y="180"/>
                  </a:lnTo>
                  <a:lnTo>
                    <a:pt x="234" y="186"/>
                  </a:lnTo>
                  <a:lnTo>
                    <a:pt x="220" y="172"/>
                  </a:lnTo>
                  <a:lnTo>
                    <a:pt x="224" y="190"/>
                  </a:lnTo>
                  <a:lnTo>
                    <a:pt x="202" y="190"/>
                  </a:lnTo>
                  <a:lnTo>
                    <a:pt x="180" y="184"/>
                  </a:lnTo>
                  <a:lnTo>
                    <a:pt x="214" y="200"/>
                  </a:lnTo>
                  <a:lnTo>
                    <a:pt x="204" y="214"/>
                  </a:lnTo>
                  <a:lnTo>
                    <a:pt x="188" y="202"/>
                  </a:lnTo>
                  <a:lnTo>
                    <a:pt x="192" y="220"/>
                  </a:lnTo>
                  <a:lnTo>
                    <a:pt x="174" y="240"/>
                  </a:lnTo>
                  <a:lnTo>
                    <a:pt x="160" y="238"/>
                  </a:lnTo>
                  <a:lnTo>
                    <a:pt x="156" y="252"/>
                  </a:lnTo>
                  <a:lnTo>
                    <a:pt x="144" y="246"/>
                  </a:lnTo>
                  <a:lnTo>
                    <a:pt x="142" y="258"/>
                  </a:lnTo>
                  <a:lnTo>
                    <a:pt x="138" y="266"/>
                  </a:lnTo>
                  <a:lnTo>
                    <a:pt x="130" y="272"/>
                  </a:lnTo>
                  <a:lnTo>
                    <a:pt x="106" y="272"/>
                  </a:lnTo>
                  <a:lnTo>
                    <a:pt x="102" y="266"/>
                  </a:lnTo>
                  <a:lnTo>
                    <a:pt x="104" y="252"/>
                  </a:lnTo>
                  <a:lnTo>
                    <a:pt x="88" y="276"/>
                  </a:lnTo>
                  <a:lnTo>
                    <a:pt x="100" y="272"/>
                  </a:lnTo>
                  <a:lnTo>
                    <a:pt x="116" y="280"/>
                  </a:lnTo>
                  <a:lnTo>
                    <a:pt x="108" y="290"/>
                  </a:lnTo>
                  <a:lnTo>
                    <a:pt x="120" y="294"/>
                  </a:lnTo>
                  <a:lnTo>
                    <a:pt x="118" y="302"/>
                  </a:lnTo>
                  <a:lnTo>
                    <a:pt x="116" y="308"/>
                  </a:lnTo>
                  <a:lnTo>
                    <a:pt x="110" y="312"/>
                  </a:lnTo>
                  <a:lnTo>
                    <a:pt x="90" y="316"/>
                  </a:lnTo>
                  <a:lnTo>
                    <a:pt x="82" y="306"/>
                  </a:lnTo>
                  <a:lnTo>
                    <a:pt x="72" y="304"/>
                  </a:lnTo>
                  <a:lnTo>
                    <a:pt x="62" y="304"/>
                  </a:lnTo>
                  <a:lnTo>
                    <a:pt x="52" y="298"/>
                  </a:lnTo>
                  <a:lnTo>
                    <a:pt x="38" y="300"/>
                  </a:lnTo>
                  <a:lnTo>
                    <a:pt x="40" y="308"/>
                  </a:lnTo>
                  <a:lnTo>
                    <a:pt x="30" y="302"/>
                  </a:lnTo>
                  <a:lnTo>
                    <a:pt x="20" y="296"/>
                  </a:lnTo>
                  <a:lnTo>
                    <a:pt x="10" y="292"/>
                  </a:lnTo>
                  <a:lnTo>
                    <a:pt x="0" y="284"/>
                  </a:lnTo>
                  <a:lnTo>
                    <a:pt x="4" y="270"/>
                  </a:lnTo>
                  <a:lnTo>
                    <a:pt x="20" y="262"/>
                  </a:lnTo>
                  <a:lnTo>
                    <a:pt x="28" y="262"/>
                  </a:lnTo>
                  <a:lnTo>
                    <a:pt x="38" y="260"/>
                  </a:lnTo>
                  <a:lnTo>
                    <a:pt x="46" y="254"/>
                  </a:lnTo>
                  <a:lnTo>
                    <a:pt x="42" y="248"/>
                  </a:lnTo>
                  <a:lnTo>
                    <a:pt x="40" y="234"/>
                  </a:lnTo>
                  <a:lnTo>
                    <a:pt x="48" y="230"/>
                  </a:lnTo>
                  <a:lnTo>
                    <a:pt x="54" y="228"/>
                  </a:lnTo>
                  <a:lnTo>
                    <a:pt x="58" y="232"/>
                  </a:lnTo>
                  <a:lnTo>
                    <a:pt x="64" y="256"/>
                  </a:lnTo>
                  <a:lnTo>
                    <a:pt x="80" y="256"/>
                  </a:lnTo>
                  <a:lnTo>
                    <a:pt x="68" y="246"/>
                  </a:lnTo>
                  <a:lnTo>
                    <a:pt x="70" y="234"/>
                  </a:lnTo>
                  <a:lnTo>
                    <a:pt x="84" y="214"/>
                  </a:lnTo>
                  <a:lnTo>
                    <a:pt x="72" y="226"/>
                  </a:lnTo>
                  <a:lnTo>
                    <a:pt x="56" y="220"/>
                  </a:lnTo>
                  <a:lnTo>
                    <a:pt x="60" y="210"/>
                  </a:lnTo>
                  <a:lnTo>
                    <a:pt x="68" y="204"/>
                  </a:lnTo>
                  <a:lnTo>
                    <a:pt x="72" y="194"/>
                  </a:lnTo>
                  <a:lnTo>
                    <a:pt x="94" y="192"/>
                  </a:lnTo>
                  <a:lnTo>
                    <a:pt x="114" y="206"/>
                  </a:lnTo>
                  <a:lnTo>
                    <a:pt x="120" y="196"/>
                  </a:lnTo>
                  <a:lnTo>
                    <a:pt x="106" y="188"/>
                  </a:lnTo>
                  <a:lnTo>
                    <a:pt x="108" y="178"/>
                  </a:lnTo>
                  <a:lnTo>
                    <a:pt x="110" y="168"/>
                  </a:lnTo>
                  <a:lnTo>
                    <a:pt x="114" y="158"/>
                  </a:lnTo>
                  <a:lnTo>
                    <a:pt x="108" y="144"/>
                  </a:lnTo>
                  <a:lnTo>
                    <a:pt x="120" y="146"/>
                  </a:lnTo>
                  <a:lnTo>
                    <a:pt x="112" y="132"/>
                  </a:lnTo>
                  <a:lnTo>
                    <a:pt x="126" y="116"/>
                  </a:lnTo>
                  <a:lnTo>
                    <a:pt x="128" y="120"/>
                  </a:lnTo>
                  <a:lnTo>
                    <a:pt x="134" y="126"/>
                  </a:lnTo>
                  <a:lnTo>
                    <a:pt x="142" y="130"/>
                  </a:lnTo>
                  <a:lnTo>
                    <a:pt x="144" y="134"/>
                  </a:lnTo>
                  <a:lnTo>
                    <a:pt x="146" y="142"/>
                  </a:lnTo>
                  <a:lnTo>
                    <a:pt x="148" y="156"/>
                  </a:lnTo>
                  <a:lnTo>
                    <a:pt x="152" y="162"/>
                  </a:lnTo>
                  <a:lnTo>
                    <a:pt x="154" y="142"/>
                  </a:lnTo>
                  <a:lnTo>
                    <a:pt x="150" y="130"/>
                  </a:lnTo>
                  <a:lnTo>
                    <a:pt x="180" y="132"/>
                  </a:lnTo>
                  <a:lnTo>
                    <a:pt x="198" y="126"/>
                  </a:lnTo>
                  <a:lnTo>
                    <a:pt x="216" y="110"/>
                  </a:lnTo>
                  <a:lnTo>
                    <a:pt x="192" y="120"/>
                  </a:lnTo>
                  <a:lnTo>
                    <a:pt x="172" y="124"/>
                  </a:lnTo>
                  <a:lnTo>
                    <a:pt x="162" y="120"/>
                  </a:lnTo>
                  <a:lnTo>
                    <a:pt x="172" y="110"/>
                  </a:lnTo>
                  <a:lnTo>
                    <a:pt x="164" y="106"/>
                  </a:lnTo>
                  <a:lnTo>
                    <a:pt x="156" y="116"/>
                  </a:lnTo>
                  <a:lnTo>
                    <a:pt x="152" y="118"/>
                  </a:lnTo>
                  <a:lnTo>
                    <a:pt x="140" y="114"/>
                  </a:lnTo>
                  <a:lnTo>
                    <a:pt x="130" y="108"/>
                  </a:lnTo>
                  <a:lnTo>
                    <a:pt x="144" y="90"/>
                  </a:lnTo>
                  <a:lnTo>
                    <a:pt x="120" y="102"/>
                  </a:lnTo>
                  <a:lnTo>
                    <a:pt x="114" y="94"/>
                  </a:lnTo>
                  <a:lnTo>
                    <a:pt x="112" y="86"/>
                  </a:lnTo>
                  <a:lnTo>
                    <a:pt x="114" y="74"/>
                  </a:lnTo>
                  <a:lnTo>
                    <a:pt x="124" y="52"/>
                  </a:lnTo>
                  <a:lnTo>
                    <a:pt x="110" y="48"/>
                  </a:lnTo>
                  <a:lnTo>
                    <a:pt x="112" y="4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1" name="Freeform 479"/>
            <p:cNvSpPr>
              <a:spLocks/>
            </p:cNvSpPr>
            <p:nvPr/>
          </p:nvSpPr>
          <p:spPr bwMode="ltGray">
            <a:xfrm>
              <a:off x="2826427" y="1558273"/>
              <a:ext cx="916172" cy="1414723"/>
            </a:xfrm>
            <a:custGeom>
              <a:avLst/>
              <a:gdLst/>
              <a:ahLst/>
              <a:cxnLst>
                <a:cxn ang="0">
                  <a:pos x="118" y="388"/>
                </a:cxn>
                <a:cxn ang="0">
                  <a:pos x="114" y="336"/>
                </a:cxn>
                <a:cxn ang="0">
                  <a:pos x="24" y="314"/>
                </a:cxn>
                <a:cxn ang="0">
                  <a:pos x="10" y="274"/>
                </a:cxn>
                <a:cxn ang="0">
                  <a:pos x="36" y="252"/>
                </a:cxn>
                <a:cxn ang="0">
                  <a:pos x="38" y="236"/>
                </a:cxn>
                <a:cxn ang="0">
                  <a:pos x="14" y="192"/>
                </a:cxn>
                <a:cxn ang="0">
                  <a:pos x="68" y="178"/>
                </a:cxn>
                <a:cxn ang="0">
                  <a:pos x="112" y="162"/>
                </a:cxn>
                <a:cxn ang="0">
                  <a:pos x="104" y="126"/>
                </a:cxn>
                <a:cxn ang="0">
                  <a:pos x="140" y="98"/>
                </a:cxn>
                <a:cxn ang="0">
                  <a:pos x="162" y="100"/>
                </a:cxn>
                <a:cxn ang="0">
                  <a:pos x="182" y="62"/>
                </a:cxn>
                <a:cxn ang="0">
                  <a:pos x="212" y="52"/>
                </a:cxn>
                <a:cxn ang="0">
                  <a:pos x="276" y="80"/>
                </a:cxn>
                <a:cxn ang="0">
                  <a:pos x="298" y="56"/>
                </a:cxn>
                <a:cxn ang="0">
                  <a:pos x="314" y="64"/>
                </a:cxn>
                <a:cxn ang="0">
                  <a:pos x="344" y="104"/>
                </a:cxn>
                <a:cxn ang="0">
                  <a:pos x="350" y="48"/>
                </a:cxn>
                <a:cxn ang="0">
                  <a:pos x="358" y="22"/>
                </a:cxn>
                <a:cxn ang="0">
                  <a:pos x="404" y="26"/>
                </a:cxn>
                <a:cxn ang="0">
                  <a:pos x="440" y="0"/>
                </a:cxn>
                <a:cxn ang="0">
                  <a:pos x="494" y="12"/>
                </a:cxn>
                <a:cxn ang="0">
                  <a:pos x="504" y="34"/>
                </a:cxn>
                <a:cxn ang="0">
                  <a:pos x="526" y="54"/>
                </a:cxn>
                <a:cxn ang="0">
                  <a:pos x="558" y="86"/>
                </a:cxn>
                <a:cxn ang="0">
                  <a:pos x="496" y="88"/>
                </a:cxn>
                <a:cxn ang="0">
                  <a:pos x="438" y="110"/>
                </a:cxn>
                <a:cxn ang="0">
                  <a:pos x="480" y="98"/>
                </a:cxn>
                <a:cxn ang="0">
                  <a:pos x="518" y="102"/>
                </a:cxn>
                <a:cxn ang="0">
                  <a:pos x="500" y="124"/>
                </a:cxn>
                <a:cxn ang="0">
                  <a:pos x="552" y="106"/>
                </a:cxn>
                <a:cxn ang="0">
                  <a:pos x="506" y="168"/>
                </a:cxn>
                <a:cxn ang="0">
                  <a:pos x="578" y="138"/>
                </a:cxn>
                <a:cxn ang="0">
                  <a:pos x="608" y="118"/>
                </a:cxn>
                <a:cxn ang="0">
                  <a:pos x="636" y="148"/>
                </a:cxn>
                <a:cxn ang="0">
                  <a:pos x="610" y="162"/>
                </a:cxn>
                <a:cxn ang="0">
                  <a:pos x="580" y="180"/>
                </a:cxn>
                <a:cxn ang="0">
                  <a:pos x="580" y="210"/>
                </a:cxn>
                <a:cxn ang="0">
                  <a:pos x="550" y="260"/>
                </a:cxn>
                <a:cxn ang="0">
                  <a:pos x="548" y="350"/>
                </a:cxn>
                <a:cxn ang="0">
                  <a:pos x="512" y="360"/>
                </a:cxn>
                <a:cxn ang="0">
                  <a:pos x="532" y="400"/>
                </a:cxn>
                <a:cxn ang="0">
                  <a:pos x="510" y="456"/>
                </a:cxn>
                <a:cxn ang="0">
                  <a:pos x="490" y="488"/>
                </a:cxn>
                <a:cxn ang="0">
                  <a:pos x="488" y="570"/>
                </a:cxn>
                <a:cxn ang="0">
                  <a:pos x="444" y="564"/>
                </a:cxn>
                <a:cxn ang="0">
                  <a:pos x="422" y="616"/>
                </a:cxn>
                <a:cxn ang="0">
                  <a:pos x="364" y="630"/>
                </a:cxn>
                <a:cxn ang="0">
                  <a:pos x="312" y="678"/>
                </a:cxn>
                <a:cxn ang="0">
                  <a:pos x="240" y="696"/>
                </a:cxn>
                <a:cxn ang="0">
                  <a:pos x="212" y="746"/>
                </a:cxn>
                <a:cxn ang="0">
                  <a:pos x="182" y="812"/>
                </a:cxn>
                <a:cxn ang="0">
                  <a:pos x="144" y="820"/>
                </a:cxn>
                <a:cxn ang="0">
                  <a:pos x="100" y="766"/>
                </a:cxn>
                <a:cxn ang="0">
                  <a:pos x="82" y="626"/>
                </a:cxn>
                <a:cxn ang="0">
                  <a:pos x="134" y="576"/>
                </a:cxn>
                <a:cxn ang="0">
                  <a:pos x="102" y="522"/>
                </a:cxn>
                <a:cxn ang="0">
                  <a:pos x="124" y="488"/>
                </a:cxn>
                <a:cxn ang="0">
                  <a:pos x="116" y="460"/>
                </a:cxn>
              </a:cxnLst>
              <a:rect l="0" t="0" r="r" b="b"/>
              <a:pathLst>
                <a:path w="637" h="835">
                  <a:moveTo>
                    <a:pt x="116" y="432"/>
                  </a:moveTo>
                  <a:lnTo>
                    <a:pt x="114" y="396"/>
                  </a:lnTo>
                  <a:lnTo>
                    <a:pt x="118" y="388"/>
                  </a:lnTo>
                  <a:lnTo>
                    <a:pt x="106" y="356"/>
                  </a:lnTo>
                  <a:lnTo>
                    <a:pt x="112" y="346"/>
                  </a:lnTo>
                  <a:lnTo>
                    <a:pt x="114" y="336"/>
                  </a:lnTo>
                  <a:lnTo>
                    <a:pt x="78" y="310"/>
                  </a:lnTo>
                  <a:lnTo>
                    <a:pt x="40" y="306"/>
                  </a:lnTo>
                  <a:lnTo>
                    <a:pt x="24" y="314"/>
                  </a:lnTo>
                  <a:lnTo>
                    <a:pt x="4" y="288"/>
                  </a:lnTo>
                  <a:lnTo>
                    <a:pt x="24" y="282"/>
                  </a:lnTo>
                  <a:lnTo>
                    <a:pt x="10" y="274"/>
                  </a:lnTo>
                  <a:lnTo>
                    <a:pt x="0" y="262"/>
                  </a:lnTo>
                  <a:lnTo>
                    <a:pt x="10" y="250"/>
                  </a:lnTo>
                  <a:lnTo>
                    <a:pt x="36" y="252"/>
                  </a:lnTo>
                  <a:lnTo>
                    <a:pt x="52" y="258"/>
                  </a:lnTo>
                  <a:lnTo>
                    <a:pt x="56" y="248"/>
                  </a:lnTo>
                  <a:lnTo>
                    <a:pt x="38" y="236"/>
                  </a:lnTo>
                  <a:lnTo>
                    <a:pt x="18" y="234"/>
                  </a:lnTo>
                  <a:lnTo>
                    <a:pt x="0" y="204"/>
                  </a:lnTo>
                  <a:lnTo>
                    <a:pt x="14" y="192"/>
                  </a:lnTo>
                  <a:lnTo>
                    <a:pt x="40" y="186"/>
                  </a:lnTo>
                  <a:lnTo>
                    <a:pt x="46" y="182"/>
                  </a:lnTo>
                  <a:lnTo>
                    <a:pt x="68" y="178"/>
                  </a:lnTo>
                  <a:lnTo>
                    <a:pt x="90" y="180"/>
                  </a:lnTo>
                  <a:lnTo>
                    <a:pt x="94" y="182"/>
                  </a:lnTo>
                  <a:lnTo>
                    <a:pt x="112" y="162"/>
                  </a:lnTo>
                  <a:lnTo>
                    <a:pt x="118" y="142"/>
                  </a:lnTo>
                  <a:lnTo>
                    <a:pt x="100" y="138"/>
                  </a:lnTo>
                  <a:lnTo>
                    <a:pt x="104" y="126"/>
                  </a:lnTo>
                  <a:lnTo>
                    <a:pt x="110" y="116"/>
                  </a:lnTo>
                  <a:lnTo>
                    <a:pt x="120" y="110"/>
                  </a:lnTo>
                  <a:lnTo>
                    <a:pt x="140" y="98"/>
                  </a:lnTo>
                  <a:lnTo>
                    <a:pt x="146" y="90"/>
                  </a:lnTo>
                  <a:lnTo>
                    <a:pt x="160" y="92"/>
                  </a:lnTo>
                  <a:lnTo>
                    <a:pt x="162" y="100"/>
                  </a:lnTo>
                  <a:lnTo>
                    <a:pt x="172" y="88"/>
                  </a:lnTo>
                  <a:lnTo>
                    <a:pt x="182" y="82"/>
                  </a:lnTo>
                  <a:lnTo>
                    <a:pt x="182" y="62"/>
                  </a:lnTo>
                  <a:lnTo>
                    <a:pt x="198" y="58"/>
                  </a:lnTo>
                  <a:lnTo>
                    <a:pt x="202" y="80"/>
                  </a:lnTo>
                  <a:lnTo>
                    <a:pt x="212" y="52"/>
                  </a:lnTo>
                  <a:lnTo>
                    <a:pt x="240" y="52"/>
                  </a:lnTo>
                  <a:lnTo>
                    <a:pt x="268" y="42"/>
                  </a:lnTo>
                  <a:lnTo>
                    <a:pt x="276" y="80"/>
                  </a:lnTo>
                  <a:lnTo>
                    <a:pt x="296" y="88"/>
                  </a:lnTo>
                  <a:lnTo>
                    <a:pt x="296" y="68"/>
                  </a:lnTo>
                  <a:lnTo>
                    <a:pt x="298" y="56"/>
                  </a:lnTo>
                  <a:lnTo>
                    <a:pt x="302" y="48"/>
                  </a:lnTo>
                  <a:lnTo>
                    <a:pt x="310" y="54"/>
                  </a:lnTo>
                  <a:lnTo>
                    <a:pt x="314" y="64"/>
                  </a:lnTo>
                  <a:lnTo>
                    <a:pt x="320" y="82"/>
                  </a:lnTo>
                  <a:lnTo>
                    <a:pt x="326" y="100"/>
                  </a:lnTo>
                  <a:lnTo>
                    <a:pt x="344" y="104"/>
                  </a:lnTo>
                  <a:lnTo>
                    <a:pt x="336" y="80"/>
                  </a:lnTo>
                  <a:lnTo>
                    <a:pt x="334" y="44"/>
                  </a:lnTo>
                  <a:lnTo>
                    <a:pt x="350" y="48"/>
                  </a:lnTo>
                  <a:lnTo>
                    <a:pt x="354" y="42"/>
                  </a:lnTo>
                  <a:lnTo>
                    <a:pt x="364" y="36"/>
                  </a:lnTo>
                  <a:lnTo>
                    <a:pt x="358" y="22"/>
                  </a:lnTo>
                  <a:lnTo>
                    <a:pt x="374" y="14"/>
                  </a:lnTo>
                  <a:lnTo>
                    <a:pt x="384" y="12"/>
                  </a:lnTo>
                  <a:lnTo>
                    <a:pt x="404" y="26"/>
                  </a:lnTo>
                  <a:lnTo>
                    <a:pt x="414" y="14"/>
                  </a:lnTo>
                  <a:lnTo>
                    <a:pt x="426" y="6"/>
                  </a:lnTo>
                  <a:lnTo>
                    <a:pt x="440" y="0"/>
                  </a:lnTo>
                  <a:lnTo>
                    <a:pt x="456" y="0"/>
                  </a:lnTo>
                  <a:lnTo>
                    <a:pt x="478" y="6"/>
                  </a:lnTo>
                  <a:lnTo>
                    <a:pt x="494" y="12"/>
                  </a:lnTo>
                  <a:lnTo>
                    <a:pt x="516" y="18"/>
                  </a:lnTo>
                  <a:lnTo>
                    <a:pt x="524" y="24"/>
                  </a:lnTo>
                  <a:lnTo>
                    <a:pt x="504" y="34"/>
                  </a:lnTo>
                  <a:lnTo>
                    <a:pt x="530" y="38"/>
                  </a:lnTo>
                  <a:lnTo>
                    <a:pt x="538" y="44"/>
                  </a:lnTo>
                  <a:lnTo>
                    <a:pt x="526" y="54"/>
                  </a:lnTo>
                  <a:lnTo>
                    <a:pt x="542" y="54"/>
                  </a:lnTo>
                  <a:lnTo>
                    <a:pt x="570" y="74"/>
                  </a:lnTo>
                  <a:lnTo>
                    <a:pt x="558" y="86"/>
                  </a:lnTo>
                  <a:lnTo>
                    <a:pt x="542" y="92"/>
                  </a:lnTo>
                  <a:lnTo>
                    <a:pt x="520" y="90"/>
                  </a:lnTo>
                  <a:lnTo>
                    <a:pt x="496" y="88"/>
                  </a:lnTo>
                  <a:lnTo>
                    <a:pt x="480" y="90"/>
                  </a:lnTo>
                  <a:lnTo>
                    <a:pt x="468" y="96"/>
                  </a:lnTo>
                  <a:lnTo>
                    <a:pt x="438" y="110"/>
                  </a:lnTo>
                  <a:lnTo>
                    <a:pt x="440" y="118"/>
                  </a:lnTo>
                  <a:lnTo>
                    <a:pt x="454" y="110"/>
                  </a:lnTo>
                  <a:lnTo>
                    <a:pt x="480" y="98"/>
                  </a:lnTo>
                  <a:lnTo>
                    <a:pt x="492" y="98"/>
                  </a:lnTo>
                  <a:lnTo>
                    <a:pt x="506" y="100"/>
                  </a:lnTo>
                  <a:lnTo>
                    <a:pt x="518" y="102"/>
                  </a:lnTo>
                  <a:lnTo>
                    <a:pt x="516" y="116"/>
                  </a:lnTo>
                  <a:lnTo>
                    <a:pt x="500" y="118"/>
                  </a:lnTo>
                  <a:lnTo>
                    <a:pt x="500" y="124"/>
                  </a:lnTo>
                  <a:lnTo>
                    <a:pt x="532" y="122"/>
                  </a:lnTo>
                  <a:lnTo>
                    <a:pt x="538" y="104"/>
                  </a:lnTo>
                  <a:lnTo>
                    <a:pt x="552" y="106"/>
                  </a:lnTo>
                  <a:lnTo>
                    <a:pt x="550" y="126"/>
                  </a:lnTo>
                  <a:lnTo>
                    <a:pt x="528" y="144"/>
                  </a:lnTo>
                  <a:lnTo>
                    <a:pt x="506" y="168"/>
                  </a:lnTo>
                  <a:lnTo>
                    <a:pt x="550" y="146"/>
                  </a:lnTo>
                  <a:lnTo>
                    <a:pt x="560" y="130"/>
                  </a:lnTo>
                  <a:lnTo>
                    <a:pt x="578" y="138"/>
                  </a:lnTo>
                  <a:lnTo>
                    <a:pt x="582" y="122"/>
                  </a:lnTo>
                  <a:lnTo>
                    <a:pt x="596" y="118"/>
                  </a:lnTo>
                  <a:lnTo>
                    <a:pt x="608" y="118"/>
                  </a:lnTo>
                  <a:lnTo>
                    <a:pt x="622" y="124"/>
                  </a:lnTo>
                  <a:lnTo>
                    <a:pt x="634" y="142"/>
                  </a:lnTo>
                  <a:lnTo>
                    <a:pt x="636" y="148"/>
                  </a:lnTo>
                  <a:lnTo>
                    <a:pt x="626" y="156"/>
                  </a:lnTo>
                  <a:lnTo>
                    <a:pt x="620" y="164"/>
                  </a:lnTo>
                  <a:lnTo>
                    <a:pt x="610" y="162"/>
                  </a:lnTo>
                  <a:lnTo>
                    <a:pt x="610" y="172"/>
                  </a:lnTo>
                  <a:lnTo>
                    <a:pt x="600" y="182"/>
                  </a:lnTo>
                  <a:lnTo>
                    <a:pt x="580" y="180"/>
                  </a:lnTo>
                  <a:lnTo>
                    <a:pt x="592" y="190"/>
                  </a:lnTo>
                  <a:lnTo>
                    <a:pt x="574" y="200"/>
                  </a:lnTo>
                  <a:lnTo>
                    <a:pt x="580" y="210"/>
                  </a:lnTo>
                  <a:lnTo>
                    <a:pt x="566" y="226"/>
                  </a:lnTo>
                  <a:lnTo>
                    <a:pt x="556" y="242"/>
                  </a:lnTo>
                  <a:lnTo>
                    <a:pt x="550" y="260"/>
                  </a:lnTo>
                  <a:lnTo>
                    <a:pt x="542" y="314"/>
                  </a:lnTo>
                  <a:lnTo>
                    <a:pt x="554" y="330"/>
                  </a:lnTo>
                  <a:lnTo>
                    <a:pt x="548" y="350"/>
                  </a:lnTo>
                  <a:lnTo>
                    <a:pt x="526" y="338"/>
                  </a:lnTo>
                  <a:lnTo>
                    <a:pt x="510" y="344"/>
                  </a:lnTo>
                  <a:lnTo>
                    <a:pt x="512" y="360"/>
                  </a:lnTo>
                  <a:lnTo>
                    <a:pt x="528" y="366"/>
                  </a:lnTo>
                  <a:lnTo>
                    <a:pt x="532" y="382"/>
                  </a:lnTo>
                  <a:lnTo>
                    <a:pt x="532" y="400"/>
                  </a:lnTo>
                  <a:lnTo>
                    <a:pt x="526" y="424"/>
                  </a:lnTo>
                  <a:lnTo>
                    <a:pt x="516" y="444"/>
                  </a:lnTo>
                  <a:lnTo>
                    <a:pt x="510" y="456"/>
                  </a:lnTo>
                  <a:lnTo>
                    <a:pt x="504" y="462"/>
                  </a:lnTo>
                  <a:lnTo>
                    <a:pt x="488" y="472"/>
                  </a:lnTo>
                  <a:lnTo>
                    <a:pt x="490" y="488"/>
                  </a:lnTo>
                  <a:lnTo>
                    <a:pt x="488" y="508"/>
                  </a:lnTo>
                  <a:lnTo>
                    <a:pt x="488" y="548"/>
                  </a:lnTo>
                  <a:lnTo>
                    <a:pt x="488" y="570"/>
                  </a:lnTo>
                  <a:lnTo>
                    <a:pt x="460" y="562"/>
                  </a:lnTo>
                  <a:lnTo>
                    <a:pt x="450" y="538"/>
                  </a:lnTo>
                  <a:lnTo>
                    <a:pt x="444" y="564"/>
                  </a:lnTo>
                  <a:lnTo>
                    <a:pt x="452" y="572"/>
                  </a:lnTo>
                  <a:lnTo>
                    <a:pt x="476" y="580"/>
                  </a:lnTo>
                  <a:lnTo>
                    <a:pt x="422" y="616"/>
                  </a:lnTo>
                  <a:lnTo>
                    <a:pt x="402" y="620"/>
                  </a:lnTo>
                  <a:lnTo>
                    <a:pt x="378" y="628"/>
                  </a:lnTo>
                  <a:lnTo>
                    <a:pt x="364" y="630"/>
                  </a:lnTo>
                  <a:lnTo>
                    <a:pt x="354" y="628"/>
                  </a:lnTo>
                  <a:lnTo>
                    <a:pt x="334" y="648"/>
                  </a:lnTo>
                  <a:lnTo>
                    <a:pt x="312" y="678"/>
                  </a:lnTo>
                  <a:lnTo>
                    <a:pt x="282" y="686"/>
                  </a:lnTo>
                  <a:lnTo>
                    <a:pt x="262" y="688"/>
                  </a:lnTo>
                  <a:lnTo>
                    <a:pt x="240" y="696"/>
                  </a:lnTo>
                  <a:lnTo>
                    <a:pt x="226" y="716"/>
                  </a:lnTo>
                  <a:lnTo>
                    <a:pt x="224" y="734"/>
                  </a:lnTo>
                  <a:lnTo>
                    <a:pt x="212" y="746"/>
                  </a:lnTo>
                  <a:lnTo>
                    <a:pt x="202" y="756"/>
                  </a:lnTo>
                  <a:lnTo>
                    <a:pt x="196" y="770"/>
                  </a:lnTo>
                  <a:lnTo>
                    <a:pt x="182" y="812"/>
                  </a:lnTo>
                  <a:lnTo>
                    <a:pt x="172" y="830"/>
                  </a:lnTo>
                  <a:lnTo>
                    <a:pt x="160" y="834"/>
                  </a:lnTo>
                  <a:lnTo>
                    <a:pt x="144" y="820"/>
                  </a:lnTo>
                  <a:lnTo>
                    <a:pt x="126" y="806"/>
                  </a:lnTo>
                  <a:lnTo>
                    <a:pt x="114" y="806"/>
                  </a:lnTo>
                  <a:lnTo>
                    <a:pt x="100" y="766"/>
                  </a:lnTo>
                  <a:lnTo>
                    <a:pt x="86" y="704"/>
                  </a:lnTo>
                  <a:lnTo>
                    <a:pt x="78" y="656"/>
                  </a:lnTo>
                  <a:lnTo>
                    <a:pt x="82" y="626"/>
                  </a:lnTo>
                  <a:lnTo>
                    <a:pt x="94" y="602"/>
                  </a:lnTo>
                  <a:lnTo>
                    <a:pt x="128" y="580"/>
                  </a:lnTo>
                  <a:lnTo>
                    <a:pt x="134" y="576"/>
                  </a:lnTo>
                  <a:lnTo>
                    <a:pt x="142" y="550"/>
                  </a:lnTo>
                  <a:lnTo>
                    <a:pt x="118" y="546"/>
                  </a:lnTo>
                  <a:lnTo>
                    <a:pt x="102" y="522"/>
                  </a:lnTo>
                  <a:lnTo>
                    <a:pt x="128" y="526"/>
                  </a:lnTo>
                  <a:lnTo>
                    <a:pt x="134" y="516"/>
                  </a:lnTo>
                  <a:lnTo>
                    <a:pt x="124" y="488"/>
                  </a:lnTo>
                  <a:lnTo>
                    <a:pt x="106" y="498"/>
                  </a:lnTo>
                  <a:lnTo>
                    <a:pt x="102" y="482"/>
                  </a:lnTo>
                  <a:lnTo>
                    <a:pt x="116" y="460"/>
                  </a:lnTo>
                  <a:lnTo>
                    <a:pt x="116" y="4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2" name="Freeform 480"/>
            <p:cNvSpPr>
              <a:spLocks/>
            </p:cNvSpPr>
            <p:nvPr/>
          </p:nvSpPr>
          <p:spPr bwMode="ltGray">
            <a:xfrm>
              <a:off x="2958137" y="2464348"/>
              <a:ext cx="41973" cy="54869"/>
            </a:xfrm>
            <a:custGeom>
              <a:avLst/>
              <a:gdLst/>
              <a:ahLst/>
              <a:cxnLst>
                <a:cxn ang="0">
                  <a:pos x="6" y="0"/>
                </a:cxn>
                <a:cxn ang="0">
                  <a:pos x="16" y="12"/>
                </a:cxn>
                <a:cxn ang="0">
                  <a:pos x="28" y="24"/>
                </a:cxn>
                <a:cxn ang="0">
                  <a:pos x="20" y="32"/>
                </a:cxn>
                <a:cxn ang="0">
                  <a:pos x="6" y="28"/>
                </a:cxn>
                <a:cxn ang="0">
                  <a:pos x="0" y="14"/>
                </a:cxn>
                <a:cxn ang="0">
                  <a:pos x="6" y="0"/>
                </a:cxn>
              </a:cxnLst>
              <a:rect l="0" t="0" r="r" b="b"/>
              <a:pathLst>
                <a:path w="29" h="33">
                  <a:moveTo>
                    <a:pt x="6" y="0"/>
                  </a:moveTo>
                  <a:lnTo>
                    <a:pt x="16" y="12"/>
                  </a:lnTo>
                  <a:lnTo>
                    <a:pt x="28" y="24"/>
                  </a:lnTo>
                  <a:lnTo>
                    <a:pt x="20" y="32"/>
                  </a:lnTo>
                  <a:lnTo>
                    <a:pt x="6" y="28"/>
                  </a:lnTo>
                  <a:lnTo>
                    <a:pt x="0" y="14"/>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3" name="Freeform 481"/>
            <p:cNvSpPr>
              <a:spLocks/>
            </p:cNvSpPr>
            <p:nvPr/>
          </p:nvSpPr>
          <p:spPr bwMode="ltGray">
            <a:xfrm>
              <a:off x="1842231" y="1921592"/>
              <a:ext cx="205524" cy="201680"/>
            </a:xfrm>
            <a:custGeom>
              <a:avLst/>
              <a:gdLst/>
              <a:ahLst/>
              <a:cxnLst>
                <a:cxn ang="0">
                  <a:pos x="140" y="58"/>
                </a:cxn>
                <a:cxn ang="0">
                  <a:pos x="142" y="42"/>
                </a:cxn>
                <a:cxn ang="0">
                  <a:pos x="140" y="40"/>
                </a:cxn>
                <a:cxn ang="0">
                  <a:pos x="140" y="30"/>
                </a:cxn>
                <a:cxn ang="0">
                  <a:pos x="130" y="20"/>
                </a:cxn>
                <a:cxn ang="0">
                  <a:pos x="124" y="20"/>
                </a:cxn>
                <a:cxn ang="0">
                  <a:pos x="122" y="22"/>
                </a:cxn>
                <a:cxn ang="0">
                  <a:pos x="118" y="20"/>
                </a:cxn>
                <a:cxn ang="0">
                  <a:pos x="116" y="20"/>
                </a:cxn>
                <a:cxn ang="0">
                  <a:pos x="116" y="16"/>
                </a:cxn>
                <a:cxn ang="0">
                  <a:pos x="104" y="8"/>
                </a:cxn>
                <a:cxn ang="0">
                  <a:pos x="102" y="2"/>
                </a:cxn>
                <a:cxn ang="0">
                  <a:pos x="92" y="0"/>
                </a:cxn>
                <a:cxn ang="0">
                  <a:pos x="82" y="4"/>
                </a:cxn>
                <a:cxn ang="0">
                  <a:pos x="60" y="2"/>
                </a:cxn>
                <a:cxn ang="0">
                  <a:pos x="58" y="16"/>
                </a:cxn>
                <a:cxn ang="0">
                  <a:pos x="60" y="24"/>
                </a:cxn>
                <a:cxn ang="0">
                  <a:pos x="52" y="28"/>
                </a:cxn>
                <a:cxn ang="0">
                  <a:pos x="32" y="46"/>
                </a:cxn>
                <a:cxn ang="0">
                  <a:pos x="30" y="54"/>
                </a:cxn>
                <a:cxn ang="0">
                  <a:pos x="24" y="56"/>
                </a:cxn>
                <a:cxn ang="0">
                  <a:pos x="22" y="62"/>
                </a:cxn>
                <a:cxn ang="0">
                  <a:pos x="2" y="72"/>
                </a:cxn>
                <a:cxn ang="0">
                  <a:pos x="0" y="82"/>
                </a:cxn>
                <a:cxn ang="0">
                  <a:pos x="2" y="90"/>
                </a:cxn>
                <a:cxn ang="0">
                  <a:pos x="2" y="110"/>
                </a:cxn>
                <a:cxn ang="0">
                  <a:pos x="0" y="118"/>
                </a:cxn>
                <a:cxn ang="0">
                  <a:pos x="8" y="118"/>
                </a:cxn>
                <a:cxn ang="0">
                  <a:pos x="16" y="118"/>
                </a:cxn>
                <a:cxn ang="0">
                  <a:pos x="20" y="114"/>
                </a:cxn>
                <a:cxn ang="0">
                  <a:pos x="22" y="110"/>
                </a:cxn>
                <a:cxn ang="0">
                  <a:pos x="26" y="108"/>
                </a:cxn>
                <a:cxn ang="0">
                  <a:pos x="26" y="118"/>
                </a:cxn>
                <a:cxn ang="0">
                  <a:pos x="36" y="118"/>
                </a:cxn>
                <a:cxn ang="0">
                  <a:pos x="42" y="112"/>
                </a:cxn>
                <a:cxn ang="0">
                  <a:pos x="46" y="102"/>
                </a:cxn>
                <a:cxn ang="0">
                  <a:pos x="52" y="96"/>
                </a:cxn>
                <a:cxn ang="0">
                  <a:pos x="60" y="92"/>
                </a:cxn>
                <a:cxn ang="0">
                  <a:pos x="66" y="94"/>
                </a:cxn>
                <a:cxn ang="0">
                  <a:pos x="80" y="76"/>
                </a:cxn>
                <a:cxn ang="0">
                  <a:pos x="90" y="76"/>
                </a:cxn>
                <a:cxn ang="0">
                  <a:pos x="120" y="66"/>
                </a:cxn>
                <a:cxn ang="0">
                  <a:pos x="136" y="64"/>
                </a:cxn>
                <a:cxn ang="0">
                  <a:pos x="140" y="58"/>
                </a:cxn>
              </a:cxnLst>
              <a:rect l="0" t="0" r="r" b="b"/>
              <a:pathLst>
                <a:path w="143" h="119">
                  <a:moveTo>
                    <a:pt x="140" y="58"/>
                  </a:moveTo>
                  <a:lnTo>
                    <a:pt x="142" y="42"/>
                  </a:lnTo>
                  <a:lnTo>
                    <a:pt x="140" y="40"/>
                  </a:lnTo>
                  <a:lnTo>
                    <a:pt x="140" y="30"/>
                  </a:lnTo>
                  <a:lnTo>
                    <a:pt x="130" y="20"/>
                  </a:lnTo>
                  <a:lnTo>
                    <a:pt x="124" y="20"/>
                  </a:lnTo>
                  <a:lnTo>
                    <a:pt x="122" y="22"/>
                  </a:lnTo>
                  <a:lnTo>
                    <a:pt x="118" y="20"/>
                  </a:lnTo>
                  <a:lnTo>
                    <a:pt x="116" y="20"/>
                  </a:lnTo>
                  <a:lnTo>
                    <a:pt x="116" y="16"/>
                  </a:lnTo>
                  <a:lnTo>
                    <a:pt x="104" y="8"/>
                  </a:lnTo>
                  <a:lnTo>
                    <a:pt x="102" y="2"/>
                  </a:lnTo>
                  <a:lnTo>
                    <a:pt x="92" y="0"/>
                  </a:lnTo>
                  <a:lnTo>
                    <a:pt x="82" y="4"/>
                  </a:lnTo>
                  <a:lnTo>
                    <a:pt x="60" y="2"/>
                  </a:lnTo>
                  <a:lnTo>
                    <a:pt x="58" y="16"/>
                  </a:lnTo>
                  <a:lnTo>
                    <a:pt x="60" y="24"/>
                  </a:lnTo>
                  <a:lnTo>
                    <a:pt x="52" y="28"/>
                  </a:lnTo>
                  <a:lnTo>
                    <a:pt x="32" y="46"/>
                  </a:lnTo>
                  <a:lnTo>
                    <a:pt x="30" y="54"/>
                  </a:lnTo>
                  <a:lnTo>
                    <a:pt x="24" y="56"/>
                  </a:lnTo>
                  <a:lnTo>
                    <a:pt x="22" y="62"/>
                  </a:lnTo>
                  <a:lnTo>
                    <a:pt x="2" y="72"/>
                  </a:lnTo>
                  <a:lnTo>
                    <a:pt x="0" y="82"/>
                  </a:lnTo>
                  <a:lnTo>
                    <a:pt x="2" y="90"/>
                  </a:lnTo>
                  <a:lnTo>
                    <a:pt x="2" y="110"/>
                  </a:lnTo>
                  <a:lnTo>
                    <a:pt x="0" y="118"/>
                  </a:lnTo>
                  <a:lnTo>
                    <a:pt x="8" y="118"/>
                  </a:lnTo>
                  <a:lnTo>
                    <a:pt x="16" y="118"/>
                  </a:lnTo>
                  <a:lnTo>
                    <a:pt x="20" y="114"/>
                  </a:lnTo>
                  <a:lnTo>
                    <a:pt x="22" y="110"/>
                  </a:lnTo>
                  <a:lnTo>
                    <a:pt x="26" y="108"/>
                  </a:lnTo>
                  <a:lnTo>
                    <a:pt x="26" y="118"/>
                  </a:lnTo>
                  <a:lnTo>
                    <a:pt x="36" y="118"/>
                  </a:lnTo>
                  <a:lnTo>
                    <a:pt x="42" y="112"/>
                  </a:lnTo>
                  <a:lnTo>
                    <a:pt x="46" y="102"/>
                  </a:lnTo>
                  <a:lnTo>
                    <a:pt x="52" y="96"/>
                  </a:lnTo>
                  <a:lnTo>
                    <a:pt x="60" y="92"/>
                  </a:lnTo>
                  <a:lnTo>
                    <a:pt x="66" y="94"/>
                  </a:lnTo>
                  <a:lnTo>
                    <a:pt x="80" y="76"/>
                  </a:lnTo>
                  <a:lnTo>
                    <a:pt x="90" y="76"/>
                  </a:lnTo>
                  <a:lnTo>
                    <a:pt x="120" y="66"/>
                  </a:lnTo>
                  <a:lnTo>
                    <a:pt x="136" y="64"/>
                  </a:lnTo>
                  <a:lnTo>
                    <a:pt x="140" y="5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4" name="Freeform 482"/>
            <p:cNvSpPr>
              <a:spLocks/>
            </p:cNvSpPr>
            <p:nvPr/>
          </p:nvSpPr>
          <p:spPr bwMode="ltGray">
            <a:xfrm>
              <a:off x="1911703" y="4799976"/>
              <a:ext cx="30395" cy="47454"/>
            </a:xfrm>
            <a:custGeom>
              <a:avLst/>
              <a:gdLst/>
              <a:ahLst/>
              <a:cxnLst>
                <a:cxn ang="0">
                  <a:pos x="14" y="6"/>
                </a:cxn>
                <a:cxn ang="0">
                  <a:pos x="20" y="22"/>
                </a:cxn>
                <a:cxn ang="0">
                  <a:pos x="4" y="28"/>
                </a:cxn>
                <a:cxn ang="0">
                  <a:pos x="6" y="18"/>
                </a:cxn>
                <a:cxn ang="0">
                  <a:pos x="0" y="0"/>
                </a:cxn>
                <a:cxn ang="0">
                  <a:pos x="14" y="6"/>
                </a:cxn>
              </a:cxnLst>
              <a:rect l="0" t="0" r="r" b="b"/>
              <a:pathLst>
                <a:path w="21" h="29">
                  <a:moveTo>
                    <a:pt x="14" y="6"/>
                  </a:moveTo>
                  <a:lnTo>
                    <a:pt x="20" y="22"/>
                  </a:lnTo>
                  <a:lnTo>
                    <a:pt x="4" y="28"/>
                  </a:lnTo>
                  <a:lnTo>
                    <a:pt x="6" y="18"/>
                  </a:lnTo>
                  <a:lnTo>
                    <a:pt x="0" y="0"/>
                  </a:lnTo>
                  <a:lnTo>
                    <a:pt x="1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5" name="Oval 483"/>
            <p:cNvSpPr>
              <a:spLocks noChangeArrowheads="1"/>
            </p:cNvSpPr>
            <p:nvPr/>
          </p:nvSpPr>
          <p:spPr bwMode="ltGray">
            <a:xfrm>
              <a:off x="1950782" y="4814805"/>
              <a:ext cx="2895" cy="7414"/>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476" name="Freeform 484"/>
            <p:cNvSpPr>
              <a:spLocks/>
            </p:cNvSpPr>
            <p:nvPr/>
          </p:nvSpPr>
          <p:spPr bwMode="ltGray">
            <a:xfrm>
              <a:off x="4761533" y="3710016"/>
              <a:ext cx="47762" cy="37074"/>
            </a:xfrm>
            <a:custGeom>
              <a:avLst/>
              <a:gdLst/>
              <a:ahLst/>
              <a:cxnLst>
                <a:cxn ang="0">
                  <a:pos x="10" y="4"/>
                </a:cxn>
                <a:cxn ang="0">
                  <a:pos x="8" y="8"/>
                </a:cxn>
                <a:cxn ang="0">
                  <a:pos x="0" y="10"/>
                </a:cxn>
                <a:cxn ang="0">
                  <a:pos x="0" y="16"/>
                </a:cxn>
                <a:cxn ang="0">
                  <a:pos x="10" y="22"/>
                </a:cxn>
                <a:cxn ang="0">
                  <a:pos x="22" y="16"/>
                </a:cxn>
                <a:cxn ang="0">
                  <a:pos x="28" y="16"/>
                </a:cxn>
                <a:cxn ang="0">
                  <a:pos x="26" y="10"/>
                </a:cxn>
                <a:cxn ang="0">
                  <a:pos x="34" y="4"/>
                </a:cxn>
                <a:cxn ang="0">
                  <a:pos x="32" y="0"/>
                </a:cxn>
                <a:cxn ang="0">
                  <a:pos x="24" y="6"/>
                </a:cxn>
                <a:cxn ang="0">
                  <a:pos x="10" y="4"/>
                </a:cxn>
              </a:cxnLst>
              <a:rect l="0" t="0" r="r" b="b"/>
              <a:pathLst>
                <a:path w="35" h="23">
                  <a:moveTo>
                    <a:pt x="10" y="4"/>
                  </a:moveTo>
                  <a:lnTo>
                    <a:pt x="8" y="8"/>
                  </a:lnTo>
                  <a:lnTo>
                    <a:pt x="0" y="10"/>
                  </a:lnTo>
                  <a:lnTo>
                    <a:pt x="0" y="16"/>
                  </a:lnTo>
                  <a:lnTo>
                    <a:pt x="10" y="22"/>
                  </a:lnTo>
                  <a:lnTo>
                    <a:pt x="22" y="16"/>
                  </a:lnTo>
                  <a:lnTo>
                    <a:pt x="28" y="16"/>
                  </a:lnTo>
                  <a:lnTo>
                    <a:pt x="26" y="10"/>
                  </a:lnTo>
                  <a:lnTo>
                    <a:pt x="34" y="4"/>
                  </a:lnTo>
                  <a:lnTo>
                    <a:pt x="32" y="0"/>
                  </a:lnTo>
                  <a:lnTo>
                    <a:pt x="24" y="6"/>
                  </a:lnTo>
                  <a:lnTo>
                    <a:pt x="1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7" name="Freeform 485"/>
            <p:cNvSpPr>
              <a:spLocks/>
            </p:cNvSpPr>
            <p:nvPr/>
          </p:nvSpPr>
          <p:spPr bwMode="ltGray">
            <a:xfrm>
              <a:off x="4560351" y="3699636"/>
              <a:ext cx="65131" cy="31141"/>
            </a:xfrm>
            <a:custGeom>
              <a:avLst/>
              <a:gdLst/>
              <a:ahLst/>
              <a:cxnLst>
                <a:cxn ang="0">
                  <a:pos x="0" y="0"/>
                </a:cxn>
                <a:cxn ang="0">
                  <a:pos x="0" y="10"/>
                </a:cxn>
                <a:cxn ang="0">
                  <a:pos x="2" y="10"/>
                </a:cxn>
                <a:cxn ang="0">
                  <a:pos x="12" y="10"/>
                </a:cxn>
                <a:cxn ang="0">
                  <a:pos x="20" y="14"/>
                </a:cxn>
                <a:cxn ang="0">
                  <a:pos x="22" y="18"/>
                </a:cxn>
                <a:cxn ang="0">
                  <a:pos x="40" y="18"/>
                </a:cxn>
                <a:cxn ang="0">
                  <a:pos x="46" y="12"/>
                </a:cxn>
                <a:cxn ang="0">
                  <a:pos x="46" y="8"/>
                </a:cxn>
                <a:cxn ang="0">
                  <a:pos x="42" y="12"/>
                </a:cxn>
                <a:cxn ang="0">
                  <a:pos x="40" y="10"/>
                </a:cxn>
                <a:cxn ang="0">
                  <a:pos x="36" y="8"/>
                </a:cxn>
                <a:cxn ang="0">
                  <a:pos x="32" y="6"/>
                </a:cxn>
                <a:cxn ang="0">
                  <a:pos x="18" y="6"/>
                </a:cxn>
                <a:cxn ang="0">
                  <a:pos x="14" y="6"/>
                </a:cxn>
                <a:cxn ang="0">
                  <a:pos x="12" y="2"/>
                </a:cxn>
                <a:cxn ang="0">
                  <a:pos x="8" y="0"/>
                </a:cxn>
                <a:cxn ang="0">
                  <a:pos x="0" y="0"/>
                </a:cxn>
              </a:cxnLst>
              <a:rect l="0" t="0" r="r" b="b"/>
              <a:pathLst>
                <a:path w="47" h="19">
                  <a:moveTo>
                    <a:pt x="0" y="0"/>
                  </a:moveTo>
                  <a:lnTo>
                    <a:pt x="0" y="10"/>
                  </a:lnTo>
                  <a:lnTo>
                    <a:pt x="2" y="10"/>
                  </a:lnTo>
                  <a:lnTo>
                    <a:pt x="12" y="10"/>
                  </a:lnTo>
                  <a:lnTo>
                    <a:pt x="20" y="14"/>
                  </a:lnTo>
                  <a:lnTo>
                    <a:pt x="22" y="18"/>
                  </a:lnTo>
                  <a:lnTo>
                    <a:pt x="40" y="18"/>
                  </a:lnTo>
                  <a:lnTo>
                    <a:pt x="46" y="12"/>
                  </a:lnTo>
                  <a:lnTo>
                    <a:pt x="46" y="8"/>
                  </a:lnTo>
                  <a:lnTo>
                    <a:pt x="42" y="12"/>
                  </a:lnTo>
                  <a:lnTo>
                    <a:pt x="40" y="10"/>
                  </a:lnTo>
                  <a:lnTo>
                    <a:pt x="36" y="8"/>
                  </a:lnTo>
                  <a:lnTo>
                    <a:pt x="32" y="6"/>
                  </a:lnTo>
                  <a:lnTo>
                    <a:pt x="18" y="6"/>
                  </a:lnTo>
                  <a:lnTo>
                    <a:pt x="14" y="6"/>
                  </a:lnTo>
                  <a:lnTo>
                    <a:pt x="12" y="2"/>
                  </a:lnTo>
                  <a:lnTo>
                    <a:pt x="8"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8" name="Freeform 486"/>
            <p:cNvSpPr>
              <a:spLocks/>
            </p:cNvSpPr>
            <p:nvPr/>
          </p:nvSpPr>
          <p:spPr bwMode="ltGray">
            <a:xfrm>
              <a:off x="4655876" y="3683323"/>
              <a:ext cx="14474" cy="14829"/>
            </a:xfrm>
            <a:custGeom>
              <a:avLst/>
              <a:gdLst/>
              <a:ahLst/>
              <a:cxnLst>
                <a:cxn ang="0">
                  <a:pos x="6" y="0"/>
                </a:cxn>
                <a:cxn ang="0">
                  <a:pos x="2" y="2"/>
                </a:cxn>
                <a:cxn ang="0">
                  <a:pos x="0" y="8"/>
                </a:cxn>
                <a:cxn ang="0">
                  <a:pos x="6" y="6"/>
                </a:cxn>
                <a:cxn ang="0">
                  <a:pos x="8" y="2"/>
                </a:cxn>
                <a:cxn ang="0">
                  <a:pos x="6" y="0"/>
                </a:cxn>
              </a:cxnLst>
              <a:rect l="0" t="0" r="r" b="b"/>
              <a:pathLst>
                <a:path w="9" h="9">
                  <a:moveTo>
                    <a:pt x="6" y="0"/>
                  </a:moveTo>
                  <a:lnTo>
                    <a:pt x="2" y="2"/>
                  </a:lnTo>
                  <a:lnTo>
                    <a:pt x="0" y="8"/>
                  </a:lnTo>
                  <a:lnTo>
                    <a:pt x="6" y="6"/>
                  </a:lnTo>
                  <a:lnTo>
                    <a:pt x="8" y="2"/>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79" name="Freeform 487"/>
            <p:cNvSpPr>
              <a:spLocks/>
            </p:cNvSpPr>
            <p:nvPr/>
          </p:nvSpPr>
          <p:spPr bwMode="ltGray">
            <a:xfrm>
              <a:off x="4325881" y="3597312"/>
              <a:ext cx="65131" cy="53386"/>
            </a:xfrm>
            <a:custGeom>
              <a:avLst/>
              <a:gdLst/>
              <a:ahLst/>
              <a:cxnLst>
                <a:cxn ang="0">
                  <a:pos x="44" y="0"/>
                </a:cxn>
                <a:cxn ang="0">
                  <a:pos x="42" y="8"/>
                </a:cxn>
                <a:cxn ang="0">
                  <a:pos x="38" y="14"/>
                </a:cxn>
                <a:cxn ang="0">
                  <a:pos x="38" y="18"/>
                </a:cxn>
                <a:cxn ang="0">
                  <a:pos x="40" y="22"/>
                </a:cxn>
                <a:cxn ang="0">
                  <a:pos x="38" y="24"/>
                </a:cxn>
                <a:cxn ang="0">
                  <a:pos x="36" y="30"/>
                </a:cxn>
                <a:cxn ang="0">
                  <a:pos x="34" y="28"/>
                </a:cxn>
                <a:cxn ang="0">
                  <a:pos x="30" y="28"/>
                </a:cxn>
                <a:cxn ang="0">
                  <a:pos x="28" y="24"/>
                </a:cxn>
                <a:cxn ang="0">
                  <a:pos x="18" y="18"/>
                </a:cxn>
                <a:cxn ang="0">
                  <a:pos x="14" y="18"/>
                </a:cxn>
                <a:cxn ang="0">
                  <a:pos x="10" y="14"/>
                </a:cxn>
                <a:cxn ang="0">
                  <a:pos x="4" y="10"/>
                </a:cxn>
                <a:cxn ang="0">
                  <a:pos x="0" y="6"/>
                </a:cxn>
                <a:cxn ang="0">
                  <a:pos x="0" y="4"/>
                </a:cxn>
                <a:cxn ang="0">
                  <a:pos x="8" y="4"/>
                </a:cxn>
                <a:cxn ang="0">
                  <a:pos x="8" y="0"/>
                </a:cxn>
                <a:cxn ang="0">
                  <a:pos x="12" y="2"/>
                </a:cxn>
                <a:cxn ang="0">
                  <a:pos x="14" y="4"/>
                </a:cxn>
                <a:cxn ang="0">
                  <a:pos x="32" y="4"/>
                </a:cxn>
                <a:cxn ang="0">
                  <a:pos x="42" y="0"/>
                </a:cxn>
                <a:cxn ang="0">
                  <a:pos x="44" y="0"/>
                </a:cxn>
              </a:cxnLst>
              <a:rect l="0" t="0" r="r" b="b"/>
              <a:pathLst>
                <a:path w="45" h="31">
                  <a:moveTo>
                    <a:pt x="44" y="0"/>
                  </a:moveTo>
                  <a:lnTo>
                    <a:pt x="42" y="8"/>
                  </a:lnTo>
                  <a:lnTo>
                    <a:pt x="38" y="14"/>
                  </a:lnTo>
                  <a:lnTo>
                    <a:pt x="38" y="18"/>
                  </a:lnTo>
                  <a:lnTo>
                    <a:pt x="40" y="22"/>
                  </a:lnTo>
                  <a:lnTo>
                    <a:pt x="38" y="24"/>
                  </a:lnTo>
                  <a:lnTo>
                    <a:pt x="36" y="30"/>
                  </a:lnTo>
                  <a:lnTo>
                    <a:pt x="34" y="28"/>
                  </a:lnTo>
                  <a:lnTo>
                    <a:pt x="30" y="28"/>
                  </a:lnTo>
                  <a:lnTo>
                    <a:pt x="28" y="24"/>
                  </a:lnTo>
                  <a:lnTo>
                    <a:pt x="18" y="18"/>
                  </a:lnTo>
                  <a:lnTo>
                    <a:pt x="14" y="18"/>
                  </a:lnTo>
                  <a:lnTo>
                    <a:pt x="10" y="14"/>
                  </a:lnTo>
                  <a:lnTo>
                    <a:pt x="4" y="10"/>
                  </a:lnTo>
                  <a:lnTo>
                    <a:pt x="0" y="6"/>
                  </a:lnTo>
                  <a:lnTo>
                    <a:pt x="0" y="4"/>
                  </a:lnTo>
                  <a:lnTo>
                    <a:pt x="8" y="4"/>
                  </a:lnTo>
                  <a:lnTo>
                    <a:pt x="8" y="0"/>
                  </a:lnTo>
                  <a:lnTo>
                    <a:pt x="12" y="2"/>
                  </a:lnTo>
                  <a:lnTo>
                    <a:pt x="14" y="4"/>
                  </a:lnTo>
                  <a:lnTo>
                    <a:pt x="32" y="4"/>
                  </a:lnTo>
                  <a:lnTo>
                    <a:pt x="42" y="0"/>
                  </a:lnTo>
                  <a:lnTo>
                    <a:pt x="4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0" name="Freeform 488"/>
            <p:cNvSpPr>
              <a:spLocks/>
            </p:cNvSpPr>
            <p:nvPr/>
          </p:nvSpPr>
          <p:spPr bwMode="ltGray">
            <a:xfrm>
              <a:off x="5298498" y="4436655"/>
              <a:ext cx="27500" cy="11864"/>
            </a:xfrm>
            <a:custGeom>
              <a:avLst/>
              <a:gdLst/>
              <a:ahLst/>
              <a:cxnLst>
                <a:cxn ang="0">
                  <a:pos x="20" y="0"/>
                </a:cxn>
                <a:cxn ang="0">
                  <a:pos x="8" y="0"/>
                </a:cxn>
                <a:cxn ang="0">
                  <a:pos x="4" y="0"/>
                </a:cxn>
                <a:cxn ang="0">
                  <a:pos x="0" y="4"/>
                </a:cxn>
                <a:cxn ang="0">
                  <a:pos x="10" y="6"/>
                </a:cxn>
                <a:cxn ang="0">
                  <a:pos x="16" y="6"/>
                </a:cxn>
                <a:cxn ang="0">
                  <a:pos x="20" y="0"/>
                </a:cxn>
              </a:cxnLst>
              <a:rect l="0" t="0" r="r" b="b"/>
              <a:pathLst>
                <a:path w="21" h="7">
                  <a:moveTo>
                    <a:pt x="20" y="0"/>
                  </a:moveTo>
                  <a:lnTo>
                    <a:pt x="8" y="0"/>
                  </a:lnTo>
                  <a:lnTo>
                    <a:pt x="4" y="0"/>
                  </a:lnTo>
                  <a:lnTo>
                    <a:pt x="0" y="4"/>
                  </a:lnTo>
                  <a:lnTo>
                    <a:pt x="10" y="6"/>
                  </a:lnTo>
                  <a:lnTo>
                    <a:pt x="16" y="6"/>
                  </a:lnTo>
                  <a:lnTo>
                    <a:pt x="2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1" name="Freeform 489"/>
            <p:cNvSpPr>
              <a:spLocks/>
            </p:cNvSpPr>
            <p:nvPr/>
          </p:nvSpPr>
          <p:spPr bwMode="ltGray">
            <a:xfrm>
              <a:off x="4502458" y="3355593"/>
              <a:ext cx="222892" cy="289173"/>
            </a:xfrm>
            <a:custGeom>
              <a:avLst/>
              <a:gdLst/>
              <a:ahLst/>
              <a:cxnLst>
                <a:cxn ang="0">
                  <a:pos x="36" y="20"/>
                </a:cxn>
                <a:cxn ang="0">
                  <a:pos x="48" y="14"/>
                </a:cxn>
                <a:cxn ang="0">
                  <a:pos x="96" y="0"/>
                </a:cxn>
                <a:cxn ang="0">
                  <a:pos x="106" y="4"/>
                </a:cxn>
                <a:cxn ang="0">
                  <a:pos x="112" y="10"/>
                </a:cxn>
                <a:cxn ang="0">
                  <a:pos x="116" y="16"/>
                </a:cxn>
                <a:cxn ang="0">
                  <a:pos x="122" y="22"/>
                </a:cxn>
                <a:cxn ang="0">
                  <a:pos x="122" y="26"/>
                </a:cxn>
                <a:cxn ang="0">
                  <a:pos x="120" y="30"/>
                </a:cxn>
                <a:cxn ang="0">
                  <a:pos x="118" y="34"/>
                </a:cxn>
                <a:cxn ang="0">
                  <a:pos x="150" y="44"/>
                </a:cxn>
                <a:cxn ang="0">
                  <a:pos x="154" y="60"/>
                </a:cxn>
                <a:cxn ang="0">
                  <a:pos x="142" y="70"/>
                </a:cxn>
                <a:cxn ang="0">
                  <a:pos x="114" y="68"/>
                </a:cxn>
                <a:cxn ang="0">
                  <a:pos x="100" y="66"/>
                </a:cxn>
                <a:cxn ang="0">
                  <a:pos x="92" y="68"/>
                </a:cxn>
                <a:cxn ang="0">
                  <a:pos x="86" y="90"/>
                </a:cxn>
                <a:cxn ang="0">
                  <a:pos x="76" y="94"/>
                </a:cxn>
                <a:cxn ang="0">
                  <a:pos x="76" y="100"/>
                </a:cxn>
                <a:cxn ang="0">
                  <a:pos x="64" y="98"/>
                </a:cxn>
                <a:cxn ang="0">
                  <a:pos x="58" y="96"/>
                </a:cxn>
                <a:cxn ang="0">
                  <a:pos x="50" y="92"/>
                </a:cxn>
                <a:cxn ang="0">
                  <a:pos x="48" y="98"/>
                </a:cxn>
                <a:cxn ang="0">
                  <a:pos x="54" y="102"/>
                </a:cxn>
                <a:cxn ang="0">
                  <a:pos x="54" y="112"/>
                </a:cxn>
                <a:cxn ang="0">
                  <a:pos x="54" y="116"/>
                </a:cxn>
                <a:cxn ang="0">
                  <a:pos x="54" y="120"/>
                </a:cxn>
                <a:cxn ang="0">
                  <a:pos x="60" y="122"/>
                </a:cxn>
                <a:cxn ang="0">
                  <a:pos x="62" y="130"/>
                </a:cxn>
                <a:cxn ang="0">
                  <a:pos x="58" y="136"/>
                </a:cxn>
                <a:cxn ang="0">
                  <a:pos x="52" y="140"/>
                </a:cxn>
                <a:cxn ang="0">
                  <a:pos x="54" y="150"/>
                </a:cxn>
                <a:cxn ang="0">
                  <a:pos x="48" y="160"/>
                </a:cxn>
                <a:cxn ang="0">
                  <a:pos x="50" y="166"/>
                </a:cxn>
                <a:cxn ang="0">
                  <a:pos x="56" y="170"/>
                </a:cxn>
                <a:cxn ang="0">
                  <a:pos x="46" y="170"/>
                </a:cxn>
                <a:cxn ang="0">
                  <a:pos x="36" y="166"/>
                </a:cxn>
                <a:cxn ang="0">
                  <a:pos x="32" y="154"/>
                </a:cxn>
                <a:cxn ang="0">
                  <a:pos x="22" y="142"/>
                </a:cxn>
                <a:cxn ang="0">
                  <a:pos x="12" y="124"/>
                </a:cxn>
                <a:cxn ang="0">
                  <a:pos x="6" y="108"/>
                </a:cxn>
                <a:cxn ang="0">
                  <a:pos x="0" y="104"/>
                </a:cxn>
                <a:cxn ang="0">
                  <a:pos x="4" y="94"/>
                </a:cxn>
                <a:cxn ang="0">
                  <a:pos x="8" y="88"/>
                </a:cxn>
                <a:cxn ang="0">
                  <a:pos x="10" y="82"/>
                </a:cxn>
                <a:cxn ang="0">
                  <a:pos x="16" y="76"/>
                </a:cxn>
                <a:cxn ang="0">
                  <a:pos x="22" y="68"/>
                </a:cxn>
                <a:cxn ang="0">
                  <a:pos x="32" y="24"/>
                </a:cxn>
                <a:cxn ang="0">
                  <a:pos x="36" y="20"/>
                </a:cxn>
              </a:cxnLst>
              <a:rect l="0" t="0" r="r" b="b"/>
              <a:pathLst>
                <a:path w="155" h="171">
                  <a:moveTo>
                    <a:pt x="36" y="20"/>
                  </a:moveTo>
                  <a:lnTo>
                    <a:pt x="48" y="14"/>
                  </a:lnTo>
                  <a:lnTo>
                    <a:pt x="96" y="0"/>
                  </a:lnTo>
                  <a:lnTo>
                    <a:pt x="106" y="4"/>
                  </a:lnTo>
                  <a:lnTo>
                    <a:pt x="112" y="10"/>
                  </a:lnTo>
                  <a:lnTo>
                    <a:pt x="116" y="16"/>
                  </a:lnTo>
                  <a:lnTo>
                    <a:pt x="122" y="22"/>
                  </a:lnTo>
                  <a:lnTo>
                    <a:pt x="122" y="26"/>
                  </a:lnTo>
                  <a:lnTo>
                    <a:pt x="120" y="30"/>
                  </a:lnTo>
                  <a:lnTo>
                    <a:pt x="118" y="34"/>
                  </a:lnTo>
                  <a:lnTo>
                    <a:pt x="150" y="44"/>
                  </a:lnTo>
                  <a:lnTo>
                    <a:pt x="154" y="60"/>
                  </a:lnTo>
                  <a:lnTo>
                    <a:pt x="142" y="70"/>
                  </a:lnTo>
                  <a:lnTo>
                    <a:pt x="114" y="68"/>
                  </a:lnTo>
                  <a:lnTo>
                    <a:pt x="100" y="66"/>
                  </a:lnTo>
                  <a:lnTo>
                    <a:pt x="92" y="68"/>
                  </a:lnTo>
                  <a:lnTo>
                    <a:pt x="86" y="90"/>
                  </a:lnTo>
                  <a:lnTo>
                    <a:pt x="76" y="94"/>
                  </a:lnTo>
                  <a:lnTo>
                    <a:pt x="76" y="100"/>
                  </a:lnTo>
                  <a:lnTo>
                    <a:pt x="64" y="98"/>
                  </a:lnTo>
                  <a:lnTo>
                    <a:pt x="58" y="96"/>
                  </a:lnTo>
                  <a:lnTo>
                    <a:pt x="50" y="92"/>
                  </a:lnTo>
                  <a:lnTo>
                    <a:pt x="48" y="98"/>
                  </a:lnTo>
                  <a:lnTo>
                    <a:pt x="54" y="102"/>
                  </a:lnTo>
                  <a:lnTo>
                    <a:pt x="54" y="112"/>
                  </a:lnTo>
                  <a:lnTo>
                    <a:pt x="54" y="116"/>
                  </a:lnTo>
                  <a:lnTo>
                    <a:pt x="54" y="120"/>
                  </a:lnTo>
                  <a:lnTo>
                    <a:pt x="60" y="122"/>
                  </a:lnTo>
                  <a:lnTo>
                    <a:pt x="62" y="130"/>
                  </a:lnTo>
                  <a:lnTo>
                    <a:pt x="58" y="136"/>
                  </a:lnTo>
                  <a:lnTo>
                    <a:pt x="52" y="140"/>
                  </a:lnTo>
                  <a:lnTo>
                    <a:pt x="54" y="150"/>
                  </a:lnTo>
                  <a:lnTo>
                    <a:pt x="48" y="160"/>
                  </a:lnTo>
                  <a:lnTo>
                    <a:pt x="50" y="166"/>
                  </a:lnTo>
                  <a:lnTo>
                    <a:pt x="56" y="170"/>
                  </a:lnTo>
                  <a:lnTo>
                    <a:pt x="46" y="170"/>
                  </a:lnTo>
                  <a:lnTo>
                    <a:pt x="36" y="166"/>
                  </a:lnTo>
                  <a:lnTo>
                    <a:pt x="32" y="154"/>
                  </a:lnTo>
                  <a:lnTo>
                    <a:pt x="22" y="142"/>
                  </a:lnTo>
                  <a:lnTo>
                    <a:pt x="12" y="124"/>
                  </a:lnTo>
                  <a:lnTo>
                    <a:pt x="6" y="108"/>
                  </a:lnTo>
                  <a:lnTo>
                    <a:pt x="0" y="104"/>
                  </a:lnTo>
                  <a:lnTo>
                    <a:pt x="4" y="94"/>
                  </a:lnTo>
                  <a:lnTo>
                    <a:pt x="8" y="88"/>
                  </a:lnTo>
                  <a:lnTo>
                    <a:pt x="10" y="82"/>
                  </a:lnTo>
                  <a:lnTo>
                    <a:pt x="16" y="76"/>
                  </a:lnTo>
                  <a:lnTo>
                    <a:pt x="22" y="68"/>
                  </a:lnTo>
                  <a:lnTo>
                    <a:pt x="32" y="24"/>
                  </a:lnTo>
                  <a:lnTo>
                    <a:pt x="36"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2" name="Freeform 490"/>
            <p:cNvSpPr>
              <a:spLocks/>
            </p:cNvSpPr>
            <p:nvPr/>
          </p:nvSpPr>
          <p:spPr bwMode="ltGray">
            <a:xfrm>
              <a:off x="4292592" y="3110909"/>
              <a:ext cx="233023" cy="149777"/>
            </a:xfrm>
            <a:custGeom>
              <a:avLst/>
              <a:gdLst/>
              <a:ahLst/>
              <a:cxnLst>
                <a:cxn ang="0">
                  <a:pos x="64" y="4"/>
                </a:cxn>
                <a:cxn ang="0">
                  <a:pos x="72" y="10"/>
                </a:cxn>
                <a:cxn ang="0">
                  <a:pos x="126" y="38"/>
                </a:cxn>
                <a:cxn ang="0">
                  <a:pos x="132" y="38"/>
                </a:cxn>
                <a:cxn ang="0">
                  <a:pos x="138" y="36"/>
                </a:cxn>
                <a:cxn ang="0">
                  <a:pos x="142" y="36"/>
                </a:cxn>
                <a:cxn ang="0">
                  <a:pos x="146" y="38"/>
                </a:cxn>
                <a:cxn ang="0">
                  <a:pos x="150" y="38"/>
                </a:cxn>
                <a:cxn ang="0">
                  <a:pos x="150" y="42"/>
                </a:cxn>
                <a:cxn ang="0">
                  <a:pos x="154" y="44"/>
                </a:cxn>
                <a:cxn ang="0">
                  <a:pos x="156" y="50"/>
                </a:cxn>
                <a:cxn ang="0">
                  <a:pos x="160" y="54"/>
                </a:cxn>
                <a:cxn ang="0">
                  <a:pos x="160" y="58"/>
                </a:cxn>
                <a:cxn ang="0">
                  <a:pos x="160" y="64"/>
                </a:cxn>
                <a:cxn ang="0">
                  <a:pos x="158" y="70"/>
                </a:cxn>
                <a:cxn ang="0">
                  <a:pos x="152" y="70"/>
                </a:cxn>
                <a:cxn ang="0">
                  <a:pos x="144" y="64"/>
                </a:cxn>
                <a:cxn ang="0">
                  <a:pos x="138" y="62"/>
                </a:cxn>
                <a:cxn ang="0">
                  <a:pos x="134" y="66"/>
                </a:cxn>
                <a:cxn ang="0">
                  <a:pos x="126" y="70"/>
                </a:cxn>
                <a:cxn ang="0">
                  <a:pos x="104" y="74"/>
                </a:cxn>
                <a:cxn ang="0">
                  <a:pos x="104" y="78"/>
                </a:cxn>
                <a:cxn ang="0">
                  <a:pos x="104" y="80"/>
                </a:cxn>
                <a:cxn ang="0">
                  <a:pos x="100" y="82"/>
                </a:cxn>
                <a:cxn ang="0">
                  <a:pos x="98" y="84"/>
                </a:cxn>
                <a:cxn ang="0">
                  <a:pos x="94" y="86"/>
                </a:cxn>
                <a:cxn ang="0">
                  <a:pos x="92" y="86"/>
                </a:cxn>
                <a:cxn ang="0">
                  <a:pos x="90" y="86"/>
                </a:cxn>
                <a:cxn ang="0">
                  <a:pos x="76" y="88"/>
                </a:cxn>
                <a:cxn ang="0">
                  <a:pos x="64" y="86"/>
                </a:cxn>
                <a:cxn ang="0">
                  <a:pos x="44" y="84"/>
                </a:cxn>
                <a:cxn ang="0">
                  <a:pos x="22" y="74"/>
                </a:cxn>
                <a:cxn ang="0">
                  <a:pos x="0" y="48"/>
                </a:cxn>
                <a:cxn ang="0">
                  <a:pos x="0" y="26"/>
                </a:cxn>
                <a:cxn ang="0">
                  <a:pos x="22" y="8"/>
                </a:cxn>
                <a:cxn ang="0">
                  <a:pos x="46" y="0"/>
                </a:cxn>
                <a:cxn ang="0">
                  <a:pos x="64" y="4"/>
                </a:cxn>
              </a:cxnLst>
              <a:rect l="0" t="0" r="r" b="b"/>
              <a:pathLst>
                <a:path w="161" h="89">
                  <a:moveTo>
                    <a:pt x="64" y="4"/>
                  </a:moveTo>
                  <a:lnTo>
                    <a:pt x="72" y="10"/>
                  </a:lnTo>
                  <a:lnTo>
                    <a:pt x="126" y="38"/>
                  </a:lnTo>
                  <a:lnTo>
                    <a:pt x="132" y="38"/>
                  </a:lnTo>
                  <a:lnTo>
                    <a:pt x="138" y="36"/>
                  </a:lnTo>
                  <a:lnTo>
                    <a:pt x="142" y="36"/>
                  </a:lnTo>
                  <a:lnTo>
                    <a:pt x="146" y="38"/>
                  </a:lnTo>
                  <a:lnTo>
                    <a:pt x="150" y="38"/>
                  </a:lnTo>
                  <a:lnTo>
                    <a:pt x="150" y="42"/>
                  </a:lnTo>
                  <a:lnTo>
                    <a:pt x="154" y="44"/>
                  </a:lnTo>
                  <a:lnTo>
                    <a:pt x="156" y="50"/>
                  </a:lnTo>
                  <a:lnTo>
                    <a:pt x="160" y="54"/>
                  </a:lnTo>
                  <a:lnTo>
                    <a:pt x="160" y="58"/>
                  </a:lnTo>
                  <a:lnTo>
                    <a:pt x="160" y="64"/>
                  </a:lnTo>
                  <a:lnTo>
                    <a:pt x="158" y="70"/>
                  </a:lnTo>
                  <a:lnTo>
                    <a:pt x="152" y="70"/>
                  </a:lnTo>
                  <a:lnTo>
                    <a:pt x="144" y="64"/>
                  </a:lnTo>
                  <a:lnTo>
                    <a:pt x="138" y="62"/>
                  </a:lnTo>
                  <a:lnTo>
                    <a:pt x="134" y="66"/>
                  </a:lnTo>
                  <a:lnTo>
                    <a:pt x="126" y="70"/>
                  </a:lnTo>
                  <a:lnTo>
                    <a:pt x="104" y="74"/>
                  </a:lnTo>
                  <a:lnTo>
                    <a:pt x="104" y="78"/>
                  </a:lnTo>
                  <a:lnTo>
                    <a:pt x="104" y="80"/>
                  </a:lnTo>
                  <a:lnTo>
                    <a:pt x="100" y="82"/>
                  </a:lnTo>
                  <a:lnTo>
                    <a:pt x="98" y="84"/>
                  </a:lnTo>
                  <a:lnTo>
                    <a:pt x="94" y="86"/>
                  </a:lnTo>
                  <a:lnTo>
                    <a:pt x="92" y="86"/>
                  </a:lnTo>
                  <a:lnTo>
                    <a:pt x="90" y="86"/>
                  </a:lnTo>
                  <a:lnTo>
                    <a:pt x="76" y="88"/>
                  </a:lnTo>
                  <a:lnTo>
                    <a:pt x="64" y="86"/>
                  </a:lnTo>
                  <a:lnTo>
                    <a:pt x="44" y="84"/>
                  </a:lnTo>
                  <a:lnTo>
                    <a:pt x="22" y="74"/>
                  </a:lnTo>
                  <a:lnTo>
                    <a:pt x="0" y="48"/>
                  </a:lnTo>
                  <a:lnTo>
                    <a:pt x="0" y="26"/>
                  </a:lnTo>
                  <a:lnTo>
                    <a:pt x="22" y="8"/>
                  </a:lnTo>
                  <a:lnTo>
                    <a:pt x="46" y="0"/>
                  </a:lnTo>
                  <a:lnTo>
                    <a:pt x="6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3" name="Freeform 491"/>
            <p:cNvSpPr>
              <a:spLocks/>
            </p:cNvSpPr>
            <p:nvPr/>
          </p:nvSpPr>
          <p:spPr bwMode="ltGray">
            <a:xfrm>
              <a:off x="4354827" y="2972996"/>
              <a:ext cx="224340" cy="228373"/>
            </a:xfrm>
            <a:custGeom>
              <a:avLst/>
              <a:gdLst/>
              <a:ahLst/>
              <a:cxnLst>
                <a:cxn ang="0">
                  <a:pos x="8" y="26"/>
                </a:cxn>
                <a:cxn ang="0">
                  <a:pos x="20" y="16"/>
                </a:cxn>
                <a:cxn ang="0">
                  <a:pos x="26" y="14"/>
                </a:cxn>
                <a:cxn ang="0">
                  <a:pos x="62" y="0"/>
                </a:cxn>
                <a:cxn ang="0">
                  <a:pos x="70" y="6"/>
                </a:cxn>
                <a:cxn ang="0">
                  <a:pos x="74" y="10"/>
                </a:cxn>
                <a:cxn ang="0">
                  <a:pos x="78" y="14"/>
                </a:cxn>
                <a:cxn ang="0">
                  <a:pos x="82" y="14"/>
                </a:cxn>
                <a:cxn ang="0">
                  <a:pos x="86" y="12"/>
                </a:cxn>
                <a:cxn ang="0">
                  <a:pos x="94" y="10"/>
                </a:cxn>
                <a:cxn ang="0">
                  <a:pos x="100" y="8"/>
                </a:cxn>
                <a:cxn ang="0">
                  <a:pos x="106" y="8"/>
                </a:cxn>
                <a:cxn ang="0">
                  <a:pos x="114" y="8"/>
                </a:cxn>
                <a:cxn ang="0">
                  <a:pos x="124" y="8"/>
                </a:cxn>
                <a:cxn ang="0">
                  <a:pos x="132" y="8"/>
                </a:cxn>
                <a:cxn ang="0">
                  <a:pos x="140" y="8"/>
                </a:cxn>
                <a:cxn ang="0">
                  <a:pos x="142" y="18"/>
                </a:cxn>
                <a:cxn ang="0">
                  <a:pos x="148" y="28"/>
                </a:cxn>
                <a:cxn ang="0">
                  <a:pos x="150" y="38"/>
                </a:cxn>
                <a:cxn ang="0">
                  <a:pos x="148" y="52"/>
                </a:cxn>
                <a:cxn ang="0">
                  <a:pos x="144" y="58"/>
                </a:cxn>
                <a:cxn ang="0">
                  <a:pos x="146" y="66"/>
                </a:cxn>
                <a:cxn ang="0">
                  <a:pos x="150" y="72"/>
                </a:cxn>
                <a:cxn ang="0">
                  <a:pos x="152" y="82"/>
                </a:cxn>
                <a:cxn ang="0">
                  <a:pos x="154" y="90"/>
                </a:cxn>
                <a:cxn ang="0">
                  <a:pos x="150" y="100"/>
                </a:cxn>
                <a:cxn ang="0">
                  <a:pos x="140" y="102"/>
                </a:cxn>
                <a:cxn ang="0">
                  <a:pos x="136" y="110"/>
                </a:cxn>
                <a:cxn ang="0">
                  <a:pos x="134" y="118"/>
                </a:cxn>
                <a:cxn ang="0">
                  <a:pos x="134" y="128"/>
                </a:cxn>
                <a:cxn ang="0">
                  <a:pos x="132" y="134"/>
                </a:cxn>
                <a:cxn ang="0">
                  <a:pos x="122" y="128"/>
                </a:cxn>
                <a:cxn ang="0">
                  <a:pos x="112" y="122"/>
                </a:cxn>
                <a:cxn ang="0">
                  <a:pos x="106" y="124"/>
                </a:cxn>
                <a:cxn ang="0">
                  <a:pos x="100" y="126"/>
                </a:cxn>
                <a:cxn ang="0">
                  <a:pos x="86" y="120"/>
                </a:cxn>
                <a:cxn ang="0">
                  <a:pos x="80" y="120"/>
                </a:cxn>
                <a:cxn ang="0">
                  <a:pos x="74" y="120"/>
                </a:cxn>
                <a:cxn ang="0">
                  <a:pos x="70" y="116"/>
                </a:cxn>
                <a:cxn ang="0">
                  <a:pos x="66" y="110"/>
                </a:cxn>
                <a:cxn ang="0">
                  <a:pos x="62" y="106"/>
                </a:cxn>
                <a:cxn ang="0">
                  <a:pos x="52" y="100"/>
                </a:cxn>
                <a:cxn ang="0">
                  <a:pos x="32" y="100"/>
                </a:cxn>
                <a:cxn ang="0">
                  <a:pos x="30" y="94"/>
                </a:cxn>
                <a:cxn ang="0">
                  <a:pos x="30" y="88"/>
                </a:cxn>
                <a:cxn ang="0">
                  <a:pos x="28" y="86"/>
                </a:cxn>
                <a:cxn ang="0">
                  <a:pos x="24" y="86"/>
                </a:cxn>
                <a:cxn ang="0">
                  <a:pos x="20" y="86"/>
                </a:cxn>
                <a:cxn ang="0">
                  <a:pos x="18" y="86"/>
                </a:cxn>
                <a:cxn ang="0">
                  <a:pos x="12" y="86"/>
                </a:cxn>
                <a:cxn ang="0">
                  <a:pos x="4" y="84"/>
                </a:cxn>
                <a:cxn ang="0">
                  <a:pos x="0" y="36"/>
                </a:cxn>
                <a:cxn ang="0">
                  <a:pos x="8" y="26"/>
                </a:cxn>
              </a:cxnLst>
              <a:rect l="0" t="0" r="r" b="b"/>
              <a:pathLst>
                <a:path w="155" h="135">
                  <a:moveTo>
                    <a:pt x="8" y="26"/>
                  </a:moveTo>
                  <a:lnTo>
                    <a:pt x="20" y="16"/>
                  </a:lnTo>
                  <a:lnTo>
                    <a:pt x="26" y="14"/>
                  </a:lnTo>
                  <a:lnTo>
                    <a:pt x="62" y="0"/>
                  </a:lnTo>
                  <a:lnTo>
                    <a:pt x="70" y="6"/>
                  </a:lnTo>
                  <a:lnTo>
                    <a:pt x="74" y="10"/>
                  </a:lnTo>
                  <a:lnTo>
                    <a:pt x="78" y="14"/>
                  </a:lnTo>
                  <a:lnTo>
                    <a:pt x="82" y="14"/>
                  </a:lnTo>
                  <a:lnTo>
                    <a:pt x="86" y="12"/>
                  </a:lnTo>
                  <a:lnTo>
                    <a:pt x="94" y="10"/>
                  </a:lnTo>
                  <a:lnTo>
                    <a:pt x="100" y="8"/>
                  </a:lnTo>
                  <a:lnTo>
                    <a:pt x="106" y="8"/>
                  </a:lnTo>
                  <a:lnTo>
                    <a:pt x="114" y="8"/>
                  </a:lnTo>
                  <a:lnTo>
                    <a:pt x="124" y="8"/>
                  </a:lnTo>
                  <a:lnTo>
                    <a:pt x="132" y="8"/>
                  </a:lnTo>
                  <a:lnTo>
                    <a:pt x="140" y="8"/>
                  </a:lnTo>
                  <a:lnTo>
                    <a:pt x="142" y="18"/>
                  </a:lnTo>
                  <a:lnTo>
                    <a:pt x="148" y="28"/>
                  </a:lnTo>
                  <a:lnTo>
                    <a:pt x="150" y="38"/>
                  </a:lnTo>
                  <a:lnTo>
                    <a:pt x="148" y="52"/>
                  </a:lnTo>
                  <a:lnTo>
                    <a:pt x="144" y="58"/>
                  </a:lnTo>
                  <a:lnTo>
                    <a:pt x="146" y="66"/>
                  </a:lnTo>
                  <a:lnTo>
                    <a:pt x="150" y="72"/>
                  </a:lnTo>
                  <a:lnTo>
                    <a:pt x="152" y="82"/>
                  </a:lnTo>
                  <a:lnTo>
                    <a:pt x="154" y="90"/>
                  </a:lnTo>
                  <a:lnTo>
                    <a:pt x="150" y="100"/>
                  </a:lnTo>
                  <a:lnTo>
                    <a:pt x="140" y="102"/>
                  </a:lnTo>
                  <a:lnTo>
                    <a:pt x="136" y="110"/>
                  </a:lnTo>
                  <a:lnTo>
                    <a:pt x="134" y="118"/>
                  </a:lnTo>
                  <a:lnTo>
                    <a:pt x="134" y="128"/>
                  </a:lnTo>
                  <a:lnTo>
                    <a:pt x="132" y="134"/>
                  </a:lnTo>
                  <a:lnTo>
                    <a:pt x="122" y="128"/>
                  </a:lnTo>
                  <a:lnTo>
                    <a:pt x="112" y="122"/>
                  </a:lnTo>
                  <a:lnTo>
                    <a:pt x="106" y="124"/>
                  </a:lnTo>
                  <a:lnTo>
                    <a:pt x="100" y="126"/>
                  </a:lnTo>
                  <a:lnTo>
                    <a:pt x="86" y="120"/>
                  </a:lnTo>
                  <a:lnTo>
                    <a:pt x="80" y="120"/>
                  </a:lnTo>
                  <a:lnTo>
                    <a:pt x="74" y="120"/>
                  </a:lnTo>
                  <a:lnTo>
                    <a:pt x="70" y="116"/>
                  </a:lnTo>
                  <a:lnTo>
                    <a:pt x="66" y="110"/>
                  </a:lnTo>
                  <a:lnTo>
                    <a:pt x="62" y="106"/>
                  </a:lnTo>
                  <a:lnTo>
                    <a:pt x="52" y="100"/>
                  </a:lnTo>
                  <a:lnTo>
                    <a:pt x="32" y="100"/>
                  </a:lnTo>
                  <a:lnTo>
                    <a:pt x="30" y="94"/>
                  </a:lnTo>
                  <a:lnTo>
                    <a:pt x="30" y="88"/>
                  </a:lnTo>
                  <a:lnTo>
                    <a:pt x="28" y="86"/>
                  </a:lnTo>
                  <a:lnTo>
                    <a:pt x="24" y="86"/>
                  </a:lnTo>
                  <a:lnTo>
                    <a:pt x="20" y="86"/>
                  </a:lnTo>
                  <a:lnTo>
                    <a:pt x="18" y="86"/>
                  </a:lnTo>
                  <a:lnTo>
                    <a:pt x="12" y="86"/>
                  </a:lnTo>
                  <a:lnTo>
                    <a:pt x="4" y="84"/>
                  </a:lnTo>
                  <a:lnTo>
                    <a:pt x="0" y="36"/>
                  </a:lnTo>
                  <a:lnTo>
                    <a:pt x="8" y="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4" name="Freeform 492"/>
            <p:cNvSpPr>
              <a:spLocks/>
            </p:cNvSpPr>
            <p:nvPr/>
          </p:nvSpPr>
          <p:spPr bwMode="ltGray">
            <a:xfrm>
              <a:off x="4228909" y="2858809"/>
              <a:ext cx="68025" cy="173504"/>
            </a:xfrm>
            <a:custGeom>
              <a:avLst/>
              <a:gdLst/>
              <a:ahLst/>
              <a:cxnLst>
                <a:cxn ang="0">
                  <a:pos x="0" y="94"/>
                </a:cxn>
                <a:cxn ang="0">
                  <a:pos x="6" y="90"/>
                </a:cxn>
                <a:cxn ang="0">
                  <a:pos x="10" y="66"/>
                </a:cxn>
                <a:cxn ang="0">
                  <a:pos x="8" y="60"/>
                </a:cxn>
                <a:cxn ang="0">
                  <a:pos x="6" y="58"/>
                </a:cxn>
                <a:cxn ang="0">
                  <a:pos x="2" y="56"/>
                </a:cxn>
                <a:cxn ang="0">
                  <a:pos x="2" y="52"/>
                </a:cxn>
                <a:cxn ang="0">
                  <a:pos x="0" y="44"/>
                </a:cxn>
                <a:cxn ang="0">
                  <a:pos x="0" y="40"/>
                </a:cxn>
                <a:cxn ang="0">
                  <a:pos x="0" y="34"/>
                </a:cxn>
                <a:cxn ang="0">
                  <a:pos x="2" y="28"/>
                </a:cxn>
                <a:cxn ang="0">
                  <a:pos x="10" y="20"/>
                </a:cxn>
                <a:cxn ang="0">
                  <a:pos x="18" y="10"/>
                </a:cxn>
                <a:cxn ang="0">
                  <a:pos x="26" y="2"/>
                </a:cxn>
                <a:cxn ang="0">
                  <a:pos x="36" y="0"/>
                </a:cxn>
                <a:cxn ang="0">
                  <a:pos x="40" y="2"/>
                </a:cxn>
                <a:cxn ang="0">
                  <a:pos x="42" y="8"/>
                </a:cxn>
                <a:cxn ang="0">
                  <a:pos x="40" y="14"/>
                </a:cxn>
                <a:cxn ang="0">
                  <a:pos x="38" y="18"/>
                </a:cxn>
                <a:cxn ang="0">
                  <a:pos x="32" y="20"/>
                </a:cxn>
                <a:cxn ang="0">
                  <a:pos x="36" y="24"/>
                </a:cxn>
                <a:cxn ang="0">
                  <a:pos x="42" y="28"/>
                </a:cxn>
                <a:cxn ang="0">
                  <a:pos x="46" y="30"/>
                </a:cxn>
                <a:cxn ang="0">
                  <a:pos x="46" y="38"/>
                </a:cxn>
                <a:cxn ang="0">
                  <a:pos x="42" y="42"/>
                </a:cxn>
                <a:cxn ang="0">
                  <a:pos x="36" y="44"/>
                </a:cxn>
                <a:cxn ang="0">
                  <a:pos x="34" y="50"/>
                </a:cxn>
                <a:cxn ang="0">
                  <a:pos x="40" y="54"/>
                </a:cxn>
                <a:cxn ang="0">
                  <a:pos x="46" y="62"/>
                </a:cxn>
                <a:cxn ang="0">
                  <a:pos x="44" y="68"/>
                </a:cxn>
                <a:cxn ang="0">
                  <a:pos x="34" y="70"/>
                </a:cxn>
                <a:cxn ang="0">
                  <a:pos x="34" y="78"/>
                </a:cxn>
                <a:cxn ang="0">
                  <a:pos x="34" y="86"/>
                </a:cxn>
                <a:cxn ang="0">
                  <a:pos x="10" y="102"/>
                </a:cxn>
                <a:cxn ang="0">
                  <a:pos x="0" y="94"/>
                </a:cxn>
              </a:cxnLst>
              <a:rect l="0" t="0" r="r" b="b"/>
              <a:pathLst>
                <a:path w="47" h="103">
                  <a:moveTo>
                    <a:pt x="0" y="94"/>
                  </a:moveTo>
                  <a:lnTo>
                    <a:pt x="6" y="90"/>
                  </a:lnTo>
                  <a:lnTo>
                    <a:pt x="10" y="66"/>
                  </a:lnTo>
                  <a:lnTo>
                    <a:pt x="8" y="60"/>
                  </a:lnTo>
                  <a:lnTo>
                    <a:pt x="6" y="58"/>
                  </a:lnTo>
                  <a:lnTo>
                    <a:pt x="2" y="56"/>
                  </a:lnTo>
                  <a:lnTo>
                    <a:pt x="2" y="52"/>
                  </a:lnTo>
                  <a:lnTo>
                    <a:pt x="0" y="44"/>
                  </a:lnTo>
                  <a:lnTo>
                    <a:pt x="0" y="40"/>
                  </a:lnTo>
                  <a:lnTo>
                    <a:pt x="0" y="34"/>
                  </a:lnTo>
                  <a:lnTo>
                    <a:pt x="2" y="28"/>
                  </a:lnTo>
                  <a:lnTo>
                    <a:pt x="10" y="20"/>
                  </a:lnTo>
                  <a:lnTo>
                    <a:pt x="18" y="10"/>
                  </a:lnTo>
                  <a:lnTo>
                    <a:pt x="26" y="2"/>
                  </a:lnTo>
                  <a:lnTo>
                    <a:pt x="36" y="0"/>
                  </a:lnTo>
                  <a:lnTo>
                    <a:pt x="40" y="2"/>
                  </a:lnTo>
                  <a:lnTo>
                    <a:pt x="42" y="8"/>
                  </a:lnTo>
                  <a:lnTo>
                    <a:pt x="40" y="14"/>
                  </a:lnTo>
                  <a:lnTo>
                    <a:pt x="38" y="18"/>
                  </a:lnTo>
                  <a:lnTo>
                    <a:pt x="32" y="20"/>
                  </a:lnTo>
                  <a:lnTo>
                    <a:pt x="36" y="24"/>
                  </a:lnTo>
                  <a:lnTo>
                    <a:pt x="42" y="28"/>
                  </a:lnTo>
                  <a:lnTo>
                    <a:pt x="46" y="30"/>
                  </a:lnTo>
                  <a:lnTo>
                    <a:pt x="46" y="38"/>
                  </a:lnTo>
                  <a:lnTo>
                    <a:pt x="42" y="42"/>
                  </a:lnTo>
                  <a:lnTo>
                    <a:pt x="36" y="44"/>
                  </a:lnTo>
                  <a:lnTo>
                    <a:pt x="34" y="50"/>
                  </a:lnTo>
                  <a:lnTo>
                    <a:pt x="40" y="54"/>
                  </a:lnTo>
                  <a:lnTo>
                    <a:pt x="46" y="62"/>
                  </a:lnTo>
                  <a:lnTo>
                    <a:pt x="44" y="68"/>
                  </a:lnTo>
                  <a:lnTo>
                    <a:pt x="34" y="70"/>
                  </a:lnTo>
                  <a:lnTo>
                    <a:pt x="34" y="78"/>
                  </a:lnTo>
                  <a:lnTo>
                    <a:pt x="34" y="86"/>
                  </a:lnTo>
                  <a:lnTo>
                    <a:pt x="10" y="102"/>
                  </a:lnTo>
                  <a:lnTo>
                    <a:pt x="0" y="9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5" name="Freeform 493"/>
            <p:cNvSpPr>
              <a:spLocks/>
            </p:cNvSpPr>
            <p:nvPr/>
          </p:nvSpPr>
          <p:spPr bwMode="ltGray">
            <a:xfrm>
              <a:off x="3816414" y="2972996"/>
              <a:ext cx="83946" cy="134947"/>
            </a:xfrm>
            <a:custGeom>
              <a:avLst/>
              <a:gdLst/>
              <a:ahLst/>
              <a:cxnLst>
                <a:cxn ang="0">
                  <a:pos x="51" y="65"/>
                </a:cxn>
                <a:cxn ang="0">
                  <a:pos x="46" y="65"/>
                </a:cxn>
                <a:cxn ang="0">
                  <a:pos x="26" y="73"/>
                </a:cxn>
                <a:cxn ang="0">
                  <a:pos x="23" y="76"/>
                </a:cxn>
                <a:cxn ang="0">
                  <a:pos x="18" y="76"/>
                </a:cxn>
                <a:cxn ang="0">
                  <a:pos x="12" y="78"/>
                </a:cxn>
                <a:cxn ang="0">
                  <a:pos x="9" y="74"/>
                </a:cxn>
                <a:cxn ang="0">
                  <a:pos x="5" y="71"/>
                </a:cxn>
                <a:cxn ang="0">
                  <a:pos x="0" y="65"/>
                </a:cxn>
                <a:cxn ang="0">
                  <a:pos x="2" y="60"/>
                </a:cxn>
                <a:cxn ang="0">
                  <a:pos x="7" y="58"/>
                </a:cxn>
                <a:cxn ang="0">
                  <a:pos x="12" y="56"/>
                </a:cxn>
                <a:cxn ang="0">
                  <a:pos x="14" y="51"/>
                </a:cxn>
                <a:cxn ang="0">
                  <a:pos x="18" y="45"/>
                </a:cxn>
                <a:cxn ang="0">
                  <a:pos x="14" y="40"/>
                </a:cxn>
                <a:cxn ang="0">
                  <a:pos x="7" y="38"/>
                </a:cxn>
                <a:cxn ang="0">
                  <a:pos x="5" y="34"/>
                </a:cxn>
                <a:cxn ang="0">
                  <a:pos x="4" y="29"/>
                </a:cxn>
                <a:cxn ang="0">
                  <a:pos x="9" y="25"/>
                </a:cxn>
                <a:cxn ang="0">
                  <a:pos x="5" y="20"/>
                </a:cxn>
                <a:cxn ang="0">
                  <a:pos x="9" y="16"/>
                </a:cxn>
                <a:cxn ang="0">
                  <a:pos x="21" y="11"/>
                </a:cxn>
                <a:cxn ang="0">
                  <a:pos x="26" y="7"/>
                </a:cxn>
                <a:cxn ang="0">
                  <a:pos x="32" y="5"/>
                </a:cxn>
                <a:cxn ang="0">
                  <a:pos x="35" y="0"/>
                </a:cxn>
                <a:cxn ang="0">
                  <a:pos x="39" y="0"/>
                </a:cxn>
                <a:cxn ang="0">
                  <a:pos x="42" y="0"/>
                </a:cxn>
                <a:cxn ang="0">
                  <a:pos x="44" y="4"/>
                </a:cxn>
                <a:cxn ang="0">
                  <a:pos x="42" y="7"/>
                </a:cxn>
                <a:cxn ang="0">
                  <a:pos x="39" y="11"/>
                </a:cxn>
                <a:cxn ang="0">
                  <a:pos x="35" y="15"/>
                </a:cxn>
                <a:cxn ang="0">
                  <a:pos x="35" y="20"/>
                </a:cxn>
                <a:cxn ang="0">
                  <a:pos x="37" y="22"/>
                </a:cxn>
                <a:cxn ang="0">
                  <a:pos x="42" y="25"/>
                </a:cxn>
                <a:cxn ang="0">
                  <a:pos x="49" y="25"/>
                </a:cxn>
                <a:cxn ang="0">
                  <a:pos x="56" y="25"/>
                </a:cxn>
                <a:cxn ang="0">
                  <a:pos x="58" y="33"/>
                </a:cxn>
                <a:cxn ang="0">
                  <a:pos x="58" y="42"/>
                </a:cxn>
                <a:cxn ang="0">
                  <a:pos x="58" y="49"/>
                </a:cxn>
                <a:cxn ang="0">
                  <a:pos x="56" y="56"/>
                </a:cxn>
                <a:cxn ang="0">
                  <a:pos x="54" y="62"/>
                </a:cxn>
                <a:cxn ang="0">
                  <a:pos x="51" y="65"/>
                </a:cxn>
              </a:cxnLst>
              <a:rect l="0" t="0" r="r" b="b"/>
              <a:pathLst>
                <a:path w="59" h="79">
                  <a:moveTo>
                    <a:pt x="51" y="65"/>
                  </a:moveTo>
                  <a:lnTo>
                    <a:pt x="46" y="65"/>
                  </a:lnTo>
                  <a:lnTo>
                    <a:pt x="26" y="73"/>
                  </a:lnTo>
                  <a:lnTo>
                    <a:pt x="23" y="76"/>
                  </a:lnTo>
                  <a:lnTo>
                    <a:pt x="18" y="76"/>
                  </a:lnTo>
                  <a:lnTo>
                    <a:pt x="12" y="78"/>
                  </a:lnTo>
                  <a:lnTo>
                    <a:pt x="9" y="74"/>
                  </a:lnTo>
                  <a:lnTo>
                    <a:pt x="5" y="71"/>
                  </a:lnTo>
                  <a:lnTo>
                    <a:pt x="0" y="65"/>
                  </a:lnTo>
                  <a:lnTo>
                    <a:pt x="2" y="60"/>
                  </a:lnTo>
                  <a:lnTo>
                    <a:pt x="7" y="58"/>
                  </a:lnTo>
                  <a:lnTo>
                    <a:pt x="12" y="56"/>
                  </a:lnTo>
                  <a:lnTo>
                    <a:pt x="14" y="51"/>
                  </a:lnTo>
                  <a:lnTo>
                    <a:pt x="18" y="45"/>
                  </a:lnTo>
                  <a:lnTo>
                    <a:pt x="14" y="40"/>
                  </a:lnTo>
                  <a:lnTo>
                    <a:pt x="7" y="38"/>
                  </a:lnTo>
                  <a:lnTo>
                    <a:pt x="5" y="34"/>
                  </a:lnTo>
                  <a:lnTo>
                    <a:pt x="4" y="29"/>
                  </a:lnTo>
                  <a:lnTo>
                    <a:pt x="9" y="25"/>
                  </a:lnTo>
                  <a:lnTo>
                    <a:pt x="5" y="20"/>
                  </a:lnTo>
                  <a:lnTo>
                    <a:pt x="9" y="16"/>
                  </a:lnTo>
                  <a:lnTo>
                    <a:pt x="21" y="11"/>
                  </a:lnTo>
                  <a:lnTo>
                    <a:pt x="26" y="7"/>
                  </a:lnTo>
                  <a:lnTo>
                    <a:pt x="32" y="5"/>
                  </a:lnTo>
                  <a:lnTo>
                    <a:pt x="35" y="0"/>
                  </a:lnTo>
                  <a:lnTo>
                    <a:pt x="39" y="0"/>
                  </a:lnTo>
                  <a:lnTo>
                    <a:pt x="42" y="0"/>
                  </a:lnTo>
                  <a:lnTo>
                    <a:pt x="44" y="4"/>
                  </a:lnTo>
                  <a:lnTo>
                    <a:pt x="42" y="7"/>
                  </a:lnTo>
                  <a:lnTo>
                    <a:pt x="39" y="11"/>
                  </a:lnTo>
                  <a:lnTo>
                    <a:pt x="35" y="15"/>
                  </a:lnTo>
                  <a:lnTo>
                    <a:pt x="35" y="20"/>
                  </a:lnTo>
                  <a:lnTo>
                    <a:pt x="37" y="22"/>
                  </a:lnTo>
                  <a:lnTo>
                    <a:pt x="42" y="25"/>
                  </a:lnTo>
                  <a:lnTo>
                    <a:pt x="49" y="25"/>
                  </a:lnTo>
                  <a:lnTo>
                    <a:pt x="56" y="25"/>
                  </a:lnTo>
                  <a:lnTo>
                    <a:pt x="58" y="33"/>
                  </a:lnTo>
                  <a:lnTo>
                    <a:pt x="58" y="42"/>
                  </a:lnTo>
                  <a:lnTo>
                    <a:pt x="58" y="49"/>
                  </a:lnTo>
                  <a:lnTo>
                    <a:pt x="56" y="56"/>
                  </a:lnTo>
                  <a:lnTo>
                    <a:pt x="54" y="62"/>
                  </a:lnTo>
                  <a:lnTo>
                    <a:pt x="51" y="65"/>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6" name="Freeform 495"/>
            <p:cNvSpPr>
              <a:spLocks/>
            </p:cNvSpPr>
            <p:nvPr/>
          </p:nvSpPr>
          <p:spPr bwMode="ltGray">
            <a:xfrm>
              <a:off x="3862729" y="2968546"/>
              <a:ext cx="60789" cy="65250"/>
            </a:xfrm>
            <a:custGeom>
              <a:avLst/>
              <a:gdLst/>
              <a:ahLst/>
              <a:cxnLst>
                <a:cxn ang="0">
                  <a:pos x="12" y="2"/>
                </a:cxn>
                <a:cxn ang="0">
                  <a:pos x="18" y="0"/>
                </a:cxn>
                <a:cxn ang="0">
                  <a:pos x="28" y="2"/>
                </a:cxn>
                <a:cxn ang="0">
                  <a:pos x="34" y="4"/>
                </a:cxn>
                <a:cxn ang="0">
                  <a:pos x="36" y="10"/>
                </a:cxn>
                <a:cxn ang="0">
                  <a:pos x="38" y="14"/>
                </a:cxn>
                <a:cxn ang="0">
                  <a:pos x="40" y="18"/>
                </a:cxn>
                <a:cxn ang="0">
                  <a:pos x="40" y="22"/>
                </a:cxn>
                <a:cxn ang="0">
                  <a:pos x="38" y="26"/>
                </a:cxn>
                <a:cxn ang="0">
                  <a:pos x="36" y="28"/>
                </a:cxn>
                <a:cxn ang="0">
                  <a:pos x="36" y="30"/>
                </a:cxn>
                <a:cxn ang="0">
                  <a:pos x="32" y="32"/>
                </a:cxn>
                <a:cxn ang="0">
                  <a:pos x="30" y="32"/>
                </a:cxn>
                <a:cxn ang="0">
                  <a:pos x="24" y="34"/>
                </a:cxn>
                <a:cxn ang="0">
                  <a:pos x="10" y="38"/>
                </a:cxn>
                <a:cxn ang="0">
                  <a:pos x="2" y="24"/>
                </a:cxn>
                <a:cxn ang="0">
                  <a:pos x="0" y="16"/>
                </a:cxn>
                <a:cxn ang="0">
                  <a:pos x="12" y="2"/>
                </a:cxn>
              </a:cxnLst>
              <a:rect l="0" t="0" r="r" b="b"/>
              <a:pathLst>
                <a:path w="41" h="39">
                  <a:moveTo>
                    <a:pt x="12" y="2"/>
                  </a:moveTo>
                  <a:lnTo>
                    <a:pt x="18" y="0"/>
                  </a:lnTo>
                  <a:lnTo>
                    <a:pt x="28" y="2"/>
                  </a:lnTo>
                  <a:lnTo>
                    <a:pt x="34" y="4"/>
                  </a:lnTo>
                  <a:lnTo>
                    <a:pt x="36" y="10"/>
                  </a:lnTo>
                  <a:lnTo>
                    <a:pt x="38" y="14"/>
                  </a:lnTo>
                  <a:lnTo>
                    <a:pt x="40" y="18"/>
                  </a:lnTo>
                  <a:lnTo>
                    <a:pt x="40" y="22"/>
                  </a:lnTo>
                  <a:lnTo>
                    <a:pt x="38" y="26"/>
                  </a:lnTo>
                  <a:lnTo>
                    <a:pt x="36" y="28"/>
                  </a:lnTo>
                  <a:lnTo>
                    <a:pt x="36" y="30"/>
                  </a:lnTo>
                  <a:lnTo>
                    <a:pt x="32" y="32"/>
                  </a:lnTo>
                  <a:lnTo>
                    <a:pt x="30" y="32"/>
                  </a:lnTo>
                  <a:lnTo>
                    <a:pt x="24" y="34"/>
                  </a:lnTo>
                  <a:lnTo>
                    <a:pt x="10" y="38"/>
                  </a:lnTo>
                  <a:lnTo>
                    <a:pt x="2" y="24"/>
                  </a:lnTo>
                  <a:lnTo>
                    <a:pt x="0" y="16"/>
                  </a:lnTo>
                  <a:lnTo>
                    <a:pt x="1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7" name="Freeform 496"/>
            <p:cNvSpPr>
              <a:spLocks/>
            </p:cNvSpPr>
            <p:nvPr/>
          </p:nvSpPr>
          <p:spPr bwMode="ltGray">
            <a:xfrm>
              <a:off x="3814967" y="2971512"/>
              <a:ext cx="96972" cy="146811"/>
            </a:xfrm>
            <a:custGeom>
              <a:avLst/>
              <a:gdLst/>
              <a:ahLst/>
              <a:cxnLst>
                <a:cxn ang="0">
                  <a:pos x="58" y="72"/>
                </a:cxn>
                <a:cxn ang="0">
                  <a:pos x="52" y="72"/>
                </a:cxn>
                <a:cxn ang="0">
                  <a:pos x="30" y="80"/>
                </a:cxn>
                <a:cxn ang="0">
                  <a:pos x="26" y="84"/>
                </a:cxn>
                <a:cxn ang="0">
                  <a:pos x="20" y="84"/>
                </a:cxn>
                <a:cxn ang="0">
                  <a:pos x="14" y="86"/>
                </a:cxn>
                <a:cxn ang="0">
                  <a:pos x="10" y="82"/>
                </a:cxn>
                <a:cxn ang="0">
                  <a:pos x="6" y="78"/>
                </a:cxn>
                <a:cxn ang="0">
                  <a:pos x="0" y="72"/>
                </a:cxn>
                <a:cxn ang="0">
                  <a:pos x="2" y="66"/>
                </a:cxn>
                <a:cxn ang="0">
                  <a:pos x="8" y="64"/>
                </a:cxn>
                <a:cxn ang="0">
                  <a:pos x="14" y="62"/>
                </a:cxn>
                <a:cxn ang="0">
                  <a:pos x="16" y="56"/>
                </a:cxn>
                <a:cxn ang="0">
                  <a:pos x="20" y="50"/>
                </a:cxn>
                <a:cxn ang="0">
                  <a:pos x="16" y="44"/>
                </a:cxn>
                <a:cxn ang="0">
                  <a:pos x="8" y="42"/>
                </a:cxn>
                <a:cxn ang="0">
                  <a:pos x="6" y="38"/>
                </a:cxn>
                <a:cxn ang="0">
                  <a:pos x="4" y="32"/>
                </a:cxn>
                <a:cxn ang="0">
                  <a:pos x="10" y="28"/>
                </a:cxn>
                <a:cxn ang="0">
                  <a:pos x="6" y="22"/>
                </a:cxn>
                <a:cxn ang="0">
                  <a:pos x="10" y="18"/>
                </a:cxn>
                <a:cxn ang="0">
                  <a:pos x="24" y="12"/>
                </a:cxn>
                <a:cxn ang="0">
                  <a:pos x="30" y="8"/>
                </a:cxn>
                <a:cxn ang="0">
                  <a:pos x="36" y="6"/>
                </a:cxn>
                <a:cxn ang="0">
                  <a:pos x="40" y="0"/>
                </a:cxn>
                <a:cxn ang="0">
                  <a:pos x="44" y="0"/>
                </a:cxn>
                <a:cxn ang="0">
                  <a:pos x="48" y="0"/>
                </a:cxn>
                <a:cxn ang="0">
                  <a:pos x="50" y="4"/>
                </a:cxn>
                <a:cxn ang="0">
                  <a:pos x="48" y="8"/>
                </a:cxn>
                <a:cxn ang="0">
                  <a:pos x="44" y="12"/>
                </a:cxn>
                <a:cxn ang="0">
                  <a:pos x="40" y="16"/>
                </a:cxn>
                <a:cxn ang="0">
                  <a:pos x="40" y="22"/>
                </a:cxn>
                <a:cxn ang="0">
                  <a:pos x="42" y="24"/>
                </a:cxn>
                <a:cxn ang="0">
                  <a:pos x="48" y="28"/>
                </a:cxn>
                <a:cxn ang="0">
                  <a:pos x="56" y="28"/>
                </a:cxn>
                <a:cxn ang="0">
                  <a:pos x="64" y="28"/>
                </a:cxn>
                <a:cxn ang="0">
                  <a:pos x="66" y="36"/>
                </a:cxn>
                <a:cxn ang="0">
                  <a:pos x="66" y="46"/>
                </a:cxn>
                <a:cxn ang="0">
                  <a:pos x="66" y="54"/>
                </a:cxn>
                <a:cxn ang="0">
                  <a:pos x="64" y="62"/>
                </a:cxn>
                <a:cxn ang="0">
                  <a:pos x="62" y="68"/>
                </a:cxn>
                <a:cxn ang="0">
                  <a:pos x="58" y="72"/>
                </a:cxn>
              </a:cxnLst>
              <a:rect l="0" t="0" r="r" b="b"/>
              <a:pathLst>
                <a:path w="67" h="87">
                  <a:moveTo>
                    <a:pt x="58" y="72"/>
                  </a:moveTo>
                  <a:lnTo>
                    <a:pt x="52" y="72"/>
                  </a:lnTo>
                  <a:lnTo>
                    <a:pt x="30" y="80"/>
                  </a:lnTo>
                  <a:lnTo>
                    <a:pt x="26" y="84"/>
                  </a:lnTo>
                  <a:lnTo>
                    <a:pt x="20" y="84"/>
                  </a:lnTo>
                  <a:lnTo>
                    <a:pt x="14" y="86"/>
                  </a:lnTo>
                  <a:lnTo>
                    <a:pt x="10" y="82"/>
                  </a:lnTo>
                  <a:lnTo>
                    <a:pt x="6" y="78"/>
                  </a:lnTo>
                  <a:lnTo>
                    <a:pt x="0" y="72"/>
                  </a:lnTo>
                  <a:lnTo>
                    <a:pt x="2" y="66"/>
                  </a:lnTo>
                  <a:lnTo>
                    <a:pt x="8" y="64"/>
                  </a:lnTo>
                  <a:lnTo>
                    <a:pt x="14" y="62"/>
                  </a:lnTo>
                  <a:lnTo>
                    <a:pt x="16" y="56"/>
                  </a:lnTo>
                  <a:lnTo>
                    <a:pt x="20" y="50"/>
                  </a:lnTo>
                  <a:lnTo>
                    <a:pt x="16" y="44"/>
                  </a:lnTo>
                  <a:lnTo>
                    <a:pt x="8" y="42"/>
                  </a:lnTo>
                  <a:lnTo>
                    <a:pt x="6" y="38"/>
                  </a:lnTo>
                  <a:lnTo>
                    <a:pt x="4" y="32"/>
                  </a:lnTo>
                  <a:lnTo>
                    <a:pt x="10" y="28"/>
                  </a:lnTo>
                  <a:lnTo>
                    <a:pt x="6" y="22"/>
                  </a:lnTo>
                  <a:lnTo>
                    <a:pt x="10" y="18"/>
                  </a:lnTo>
                  <a:lnTo>
                    <a:pt x="24" y="12"/>
                  </a:lnTo>
                  <a:lnTo>
                    <a:pt x="30" y="8"/>
                  </a:lnTo>
                  <a:lnTo>
                    <a:pt x="36" y="6"/>
                  </a:lnTo>
                  <a:lnTo>
                    <a:pt x="40" y="0"/>
                  </a:lnTo>
                  <a:lnTo>
                    <a:pt x="44" y="0"/>
                  </a:lnTo>
                  <a:lnTo>
                    <a:pt x="48" y="0"/>
                  </a:lnTo>
                  <a:lnTo>
                    <a:pt x="50" y="4"/>
                  </a:lnTo>
                  <a:lnTo>
                    <a:pt x="48" y="8"/>
                  </a:lnTo>
                  <a:lnTo>
                    <a:pt x="44" y="12"/>
                  </a:lnTo>
                  <a:lnTo>
                    <a:pt x="40" y="16"/>
                  </a:lnTo>
                  <a:lnTo>
                    <a:pt x="40" y="22"/>
                  </a:lnTo>
                  <a:lnTo>
                    <a:pt x="42" y="24"/>
                  </a:lnTo>
                  <a:lnTo>
                    <a:pt x="48" y="28"/>
                  </a:lnTo>
                  <a:lnTo>
                    <a:pt x="56" y="28"/>
                  </a:lnTo>
                  <a:lnTo>
                    <a:pt x="64" y="28"/>
                  </a:lnTo>
                  <a:lnTo>
                    <a:pt x="66" y="36"/>
                  </a:lnTo>
                  <a:lnTo>
                    <a:pt x="66" y="46"/>
                  </a:lnTo>
                  <a:lnTo>
                    <a:pt x="66" y="54"/>
                  </a:lnTo>
                  <a:lnTo>
                    <a:pt x="64" y="62"/>
                  </a:lnTo>
                  <a:lnTo>
                    <a:pt x="62" y="68"/>
                  </a:lnTo>
                  <a:lnTo>
                    <a:pt x="58" y="7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8" name="Freeform 497"/>
            <p:cNvSpPr>
              <a:spLocks/>
            </p:cNvSpPr>
            <p:nvPr/>
          </p:nvSpPr>
          <p:spPr bwMode="ltGray">
            <a:xfrm>
              <a:off x="3881545" y="2803941"/>
              <a:ext cx="195392" cy="376666"/>
            </a:xfrm>
            <a:custGeom>
              <a:avLst/>
              <a:gdLst/>
              <a:ahLst/>
              <a:cxnLst>
                <a:cxn ang="0">
                  <a:pos x="48" y="18"/>
                </a:cxn>
                <a:cxn ang="0">
                  <a:pos x="62" y="2"/>
                </a:cxn>
                <a:cxn ang="0">
                  <a:pos x="70" y="0"/>
                </a:cxn>
                <a:cxn ang="0">
                  <a:pos x="72" y="6"/>
                </a:cxn>
                <a:cxn ang="0">
                  <a:pos x="68" y="14"/>
                </a:cxn>
                <a:cxn ang="0">
                  <a:pos x="64" y="22"/>
                </a:cxn>
                <a:cxn ang="0">
                  <a:pos x="54" y="30"/>
                </a:cxn>
                <a:cxn ang="0">
                  <a:pos x="56" y="36"/>
                </a:cxn>
                <a:cxn ang="0">
                  <a:pos x="70" y="38"/>
                </a:cxn>
                <a:cxn ang="0">
                  <a:pos x="80" y="38"/>
                </a:cxn>
                <a:cxn ang="0">
                  <a:pos x="84" y="48"/>
                </a:cxn>
                <a:cxn ang="0">
                  <a:pos x="76" y="56"/>
                </a:cxn>
                <a:cxn ang="0">
                  <a:pos x="72" y="64"/>
                </a:cxn>
                <a:cxn ang="0">
                  <a:pos x="70" y="70"/>
                </a:cxn>
                <a:cxn ang="0">
                  <a:pos x="64" y="78"/>
                </a:cxn>
                <a:cxn ang="0">
                  <a:pos x="76" y="82"/>
                </a:cxn>
                <a:cxn ang="0">
                  <a:pos x="84" y="90"/>
                </a:cxn>
                <a:cxn ang="0">
                  <a:pos x="86" y="104"/>
                </a:cxn>
                <a:cxn ang="0">
                  <a:pos x="96" y="110"/>
                </a:cxn>
                <a:cxn ang="0">
                  <a:pos x="104" y="118"/>
                </a:cxn>
                <a:cxn ang="0">
                  <a:pos x="110" y="132"/>
                </a:cxn>
                <a:cxn ang="0">
                  <a:pos x="112" y="148"/>
                </a:cxn>
                <a:cxn ang="0">
                  <a:pos x="128" y="150"/>
                </a:cxn>
                <a:cxn ang="0">
                  <a:pos x="132" y="162"/>
                </a:cxn>
                <a:cxn ang="0">
                  <a:pos x="124" y="176"/>
                </a:cxn>
                <a:cxn ang="0">
                  <a:pos x="128" y="182"/>
                </a:cxn>
                <a:cxn ang="0">
                  <a:pos x="130" y="188"/>
                </a:cxn>
                <a:cxn ang="0">
                  <a:pos x="114" y="196"/>
                </a:cxn>
                <a:cxn ang="0">
                  <a:pos x="94" y="198"/>
                </a:cxn>
                <a:cxn ang="0">
                  <a:pos x="80" y="200"/>
                </a:cxn>
                <a:cxn ang="0">
                  <a:pos x="68" y="202"/>
                </a:cxn>
                <a:cxn ang="0">
                  <a:pos x="56" y="208"/>
                </a:cxn>
                <a:cxn ang="0">
                  <a:pos x="46" y="212"/>
                </a:cxn>
                <a:cxn ang="0">
                  <a:pos x="34" y="216"/>
                </a:cxn>
                <a:cxn ang="0">
                  <a:pos x="22" y="216"/>
                </a:cxn>
                <a:cxn ang="0">
                  <a:pos x="28" y="206"/>
                </a:cxn>
                <a:cxn ang="0">
                  <a:pos x="38" y="198"/>
                </a:cxn>
                <a:cxn ang="0">
                  <a:pos x="46" y="188"/>
                </a:cxn>
                <a:cxn ang="0">
                  <a:pos x="50" y="182"/>
                </a:cxn>
                <a:cxn ang="0">
                  <a:pos x="38" y="180"/>
                </a:cxn>
                <a:cxn ang="0">
                  <a:pos x="32" y="172"/>
                </a:cxn>
                <a:cxn ang="0">
                  <a:pos x="38" y="168"/>
                </a:cxn>
                <a:cxn ang="0">
                  <a:pos x="46" y="162"/>
                </a:cxn>
                <a:cxn ang="0">
                  <a:pos x="44" y="154"/>
                </a:cxn>
                <a:cxn ang="0">
                  <a:pos x="42" y="146"/>
                </a:cxn>
                <a:cxn ang="0">
                  <a:pos x="48" y="138"/>
                </a:cxn>
                <a:cxn ang="0">
                  <a:pos x="62" y="136"/>
                </a:cxn>
                <a:cxn ang="0">
                  <a:pos x="64" y="128"/>
                </a:cxn>
                <a:cxn ang="0">
                  <a:pos x="56" y="116"/>
                </a:cxn>
                <a:cxn ang="0">
                  <a:pos x="42" y="108"/>
                </a:cxn>
                <a:cxn ang="0">
                  <a:pos x="36" y="98"/>
                </a:cxn>
                <a:cxn ang="0">
                  <a:pos x="34" y="90"/>
                </a:cxn>
                <a:cxn ang="0">
                  <a:pos x="22" y="92"/>
                </a:cxn>
                <a:cxn ang="0">
                  <a:pos x="12" y="82"/>
                </a:cxn>
                <a:cxn ang="0">
                  <a:pos x="18" y="62"/>
                </a:cxn>
                <a:cxn ang="0">
                  <a:pos x="18" y="54"/>
                </a:cxn>
                <a:cxn ang="0">
                  <a:pos x="8" y="44"/>
                </a:cxn>
                <a:cxn ang="0">
                  <a:pos x="0" y="36"/>
                </a:cxn>
                <a:cxn ang="0">
                  <a:pos x="8" y="26"/>
                </a:cxn>
                <a:cxn ang="0">
                  <a:pos x="16" y="28"/>
                </a:cxn>
                <a:cxn ang="0">
                  <a:pos x="16" y="36"/>
                </a:cxn>
                <a:cxn ang="0">
                  <a:pos x="22" y="30"/>
                </a:cxn>
                <a:cxn ang="0">
                  <a:pos x="28" y="20"/>
                </a:cxn>
              </a:cxnLst>
              <a:rect l="0" t="0" r="r" b="b"/>
              <a:pathLst>
                <a:path w="135" h="221">
                  <a:moveTo>
                    <a:pt x="42" y="18"/>
                  </a:moveTo>
                  <a:lnTo>
                    <a:pt x="48" y="18"/>
                  </a:lnTo>
                  <a:lnTo>
                    <a:pt x="60" y="6"/>
                  </a:lnTo>
                  <a:lnTo>
                    <a:pt x="62" y="2"/>
                  </a:lnTo>
                  <a:lnTo>
                    <a:pt x="66" y="0"/>
                  </a:lnTo>
                  <a:lnTo>
                    <a:pt x="70" y="0"/>
                  </a:lnTo>
                  <a:lnTo>
                    <a:pt x="74" y="2"/>
                  </a:lnTo>
                  <a:lnTo>
                    <a:pt x="72" y="6"/>
                  </a:lnTo>
                  <a:lnTo>
                    <a:pt x="70" y="10"/>
                  </a:lnTo>
                  <a:lnTo>
                    <a:pt x="68" y="14"/>
                  </a:lnTo>
                  <a:lnTo>
                    <a:pt x="66" y="20"/>
                  </a:lnTo>
                  <a:lnTo>
                    <a:pt x="64" y="22"/>
                  </a:lnTo>
                  <a:lnTo>
                    <a:pt x="60" y="26"/>
                  </a:lnTo>
                  <a:lnTo>
                    <a:pt x="54" y="30"/>
                  </a:lnTo>
                  <a:lnTo>
                    <a:pt x="50" y="34"/>
                  </a:lnTo>
                  <a:lnTo>
                    <a:pt x="56" y="36"/>
                  </a:lnTo>
                  <a:lnTo>
                    <a:pt x="64" y="38"/>
                  </a:lnTo>
                  <a:lnTo>
                    <a:pt x="70" y="38"/>
                  </a:lnTo>
                  <a:lnTo>
                    <a:pt x="76" y="38"/>
                  </a:lnTo>
                  <a:lnTo>
                    <a:pt x="80" y="38"/>
                  </a:lnTo>
                  <a:lnTo>
                    <a:pt x="84" y="42"/>
                  </a:lnTo>
                  <a:lnTo>
                    <a:pt x="84" y="48"/>
                  </a:lnTo>
                  <a:lnTo>
                    <a:pt x="80" y="52"/>
                  </a:lnTo>
                  <a:lnTo>
                    <a:pt x="76" y="56"/>
                  </a:lnTo>
                  <a:lnTo>
                    <a:pt x="74" y="60"/>
                  </a:lnTo>
                  <a:lnTo>
                    <a:pt x="72" y="64"/>
                  </a:lnTo>
                  <a:lnTo>
                    <a:pt x="72" y="68"/>
                  </a:lnTo>
                  <a:lnTo>
                    <a:pt x="70" y="70"/>
                  </a:lnTo>
                  <a:lnTo>
                    <a:pt x="68" y="74"/>
                  </a:lnTo>
                  <a:lnTo>
                    <a:pt x="64" y="78"/>
                  </a:lnTo>
                  <a:lnTo>
                    <a:pt x="72" y="80"/>
                  </a:lnTo>
                  <a:lnTo>
                    <a:pt x="76" y="82"/>
                  </a:lnTo>
                  <a:lnTo>
                    <a:pt x="80" y="86"/>
                  </a:lnTo>
                  <a:lnTo>
                    <a:pt x="84" y="90"/>
                  </a:lnTo>
                  <a:lnTo>
                    <a:pt x="86" y="98"/>
                  </a:lnTo>
                  <a:lnTo>
                    <a:pt x="86" y="104"/>
                  </a:lnTo>
                  <a:lnTo>
                    <a:pt x="90" y="110"/>
                  </a:lnTo>
                  <a:lnTo>
                    <a:pt x="96" y="110"/>
                  </a:lnTo>
                  <a:lnTo>
                    <a:pt x="100" y="114"/>
                  </a:lnTo>
                  <a:lnTo>
                    <a:pt x="104" y="118"/>
                  </a:lnTo>
                  <a:lnTo>
                    <a:pt x="106" y="122"/>
                  </a:lnTo>
                  <a:lnTo>
                    <a:pt x="110" y="132"/>
                  </a:lnTo>
                  <a:lnTo>
                    <a:pt x="112" y="140"/>
                  </a:lnTo>
                  <a:lnTo>
                    <a:pt x="112" y="148"/>
                  </a:lnTo>
                  <a:lnTo>
                    <a:pt x="122" y="150"/>
                  </a:lnTo>
                  <a:lnTo>
                    <a:pt x="128" y="150"/>
                  </a:lnTo>
                  <a:lnTo>
                    <a:pt x="132" y="154"/>
                  </a:lnTo>
                  <a:lnTo>
                    <a:pt x="132" y="162"/>
                  </a:lnTo>
                  <a:lnTo>
                    <a:pt x="128" y="170"/>
                  </a:lnTo>
                  <a:lnTo>
                    <a:pt x="124" y="176"/>
                  </a:lnTo>
                  <a:lnTo>
                    <a:pt x="120" y="180"/>
                  </a:lnTo>
                  <a:lnTo>
                    <a:pt x="128" y="182"/>
                  </a:lnTo>
                  <a:lnTo>
                    <a:pt x="134" y="184"/>
                  </a:lnTo>
                  <a:lnTo>
                    <a:pt x="130" y="188"/>
                  </a:lnTo>
                  <a:lnTo>
                    <a:pt x="124" y="194"/>
                  </a:lnTo>
                  <a:lnTo>
                    <a:pt x="114" y="196"/>
                  </a:lnTo>
                  <a:lnTo>
                    <a:pt x="104" y="198"/>
                  </a:lnTo>
                  <a:lnTo>
                    <a:pt x="94" y="198"/>
                  </a:lnTo>
                  <a:lnTo>
                    <a:pt x="86" y="202"/>
                  </a:lnTo>
                  <a:lnTo>
                    <a:pt x="80" y="200"/>
                  </a:lnTo>
                  <a:lnTo>
                    <a:pt x="74" y="204"/>
                  </a:lnTo>
                  <a:lnTo>
                    <a:pt x="68" y="202"/>
                  </a:lnTo>
                  <a:lnTo>
                    <a:pt x="62" y="202"/>
                  </a:lnTo>
                  <a:lnTo>
                    <a:pt x="56" y="208"/>
                  </a:lnTo>
                  <a:lnTo>
                    <a:pt x="50" y="210"/>
                  </a:lnTo>
                  <a:lnTo>
                    <a:pt x="46" y="212"/>
                  </a:lnTo>
                  <a:lnTo>
                    <a:pt x="38" y="212"/>
                  </a:lnTo>
                  <a:lnTo>
                    <a:pt x="34" y="216"/>
                  </a:lnTo>
                  <a:lnTo>
                    <a:pt x="26" y="220"/>
                  </a:lnTo>
                  <a:lnTo>
                    <a:pt x="22" y="216"/>
                  </a:lnTo>
                  <a:lnTo>
                    <a:pt x="22" y="210"/>
                  </a:lnTo>
                  <a:lnTo>
                    <a:pt x="28" y="206"/>
                  </a:lnTo>
                  <a:lnTo>
                    <a:pt x="32" y="202"/>
                  </a:lnTo>
                  <a:lnTo>
                    <a:pt x="38" y="198"/>
                  </a:lnTo>
                  <a:lnTo>
                    <a:pt x="40" y="192"/>
                  </a:lnTo>
                  <a:lnTo>
                    <a:pt x="46" y="188"/>
                  </a:lnTo>
                  <a:lnTo>
                    <a:pt x="52" y="184"/>
                  </a:lnTo>
                  <a:lnTo>
                    <a:pt x="50" y="182"/>
                  </a:lnTo>
                  <a:lnTo>
                    <a:pt x="44" y="180"/>
                  </a:lnTo>
                  <a:lnTo>
                    <a:pt x="38" y="180"/>
                  </a:lnTo>
                  <a:lnTo>
                    <a:pt x="32" y="178"/>
                  </a:lnTo>
                  <a:lnTo>
                    <a:pt x="32" y="172"/>
                  </a:lnTo>
                  <a:lnTo>
                    <a:pt x="34" y="168"/>
                  </a:lnTo>
                  <a:lnTo>
                    <a:pt x="38" y="168"/>
                  </a:lnTo>
                  <a:lnTo>
                    <a:pt x="42" y="166"/>
                  </a:lnTo>
                  <a:lnTo>
                    <a:pt x="46" y="162"/>
                  </a:lnTo>
                  <a:lnTo>
                    <a:pt x="46" y="158"/>
                  </a:lnTo>
                  <a:lnTo>
                    <a:pt x="44" y="154"/>
                  </a:lnTo>
                  <a:lnTo>
                    <a:pt x="40" y="150"/>
                  </a:lnTo>
                  <a:lnTo>
                    <a:pt x="42" y="146"/>
                  </a:lnTo>
                  <a:lnTo>
                    <a:pt x="44" y="140"/>
                  </a:lnTo>
                  <a:lnTo>
                    <a:pt x="48" y="138"/>
                  </a:lnTo>
                  <a:lnTo>
                    <a:pt x="56" y="136"/>
                  </a:lnTo>
                  <a:lnTo>
                    <a:pt x="62" y="136"/>
                  </a:lnTo>
                  <a:lnTo>
                    <a:pt x="66" y="134"/>
                  </a:lnTo>
                  <a:lnTo>
                    <a:pt x="64" y="128"/>
                  </a:lnTo>
                  <a:lnTo>
                    <a:pt x="60" y="124"/>
                  </a:lnTo>
                  <a:lnTo>
                    <a:pt x="56" y="116"/>
                  </a:lnTo>
                  <a:lnTo>
                    <a:pt x="48" y="108"/>
                  </a:lnTo>
                  <a:lnTo>
                    <a:pt x="42" y="108"/>
                  </a:lnTo>
                  <a:lnTo>
                    <a:pt x="36" y="106"/>
                  </a:lnTo>
                  <a:lnTo>
                    <a:pt x="36" y="98"/>
                  </a:lnTo>
                  <a:lnTo>
                    <a:pt x="36" y="94"/>
                  </a:lnTo>
                  <a:lnTo>
                    <a:pt x="34" y="90"/>
                  </a:lnTo>
                  <a:lnTo>
                    <a:pt x="26" y="94"/>
                  </a:lnTo>
                  <a:lnTo>
                    <a:pt x="22" y="92"/>
                  </a:lnTo>
                  <a:lnTo>
                    <a:pt x="14" y="86"/>
                  </a:lnTo>
                  <a:lnTo>
                    <a:pt x="12" y="82"/>
                  </a:lnTo>
                  <a:lnTo>
                    <a:pt x="12" y="74"/>
                  </a:lnTo>
                  <a:lnTo>
                    <a:pt x="18" y="62"/>
                  </a:lnTo>
                  <a:lnTo>
                    <a:pt x="20" y="58"/>
                  </a:lnTo>
                  <a:lnTo>
                    <a:pt x="18" y="54"/>
                  </a:lnTo>
                  <a:lnTo>
                    <a:pt x="12" y="48"/>
                  </a:lnTo>
                  <a:lnTo>
                    <a:pt x="8" y="44"/>
                  </a:lnTo>
                  <a:lnTo>
                    <a:pt x="2" y="44"/>
                  </a:lnTo>
                  <a:lnTo>
                    <a:pt x="0" y="36"/>
                  </a:lnTo>
                  <a:lnTo>
                    <a:pt x="4" y="30"/>
                  </a:lnTo>
                  <a:lnTo>
                    <a:pt x="8" y="26"/>
                  </a:lnTo>
                  <a:lnTo>
                    <a:pt x="10" y="24"/>
                  </a:lnTo>
                  <a:lnTo>
                    <a:pt x="16" y="28"/>
                  </a:lnTo>
                  <a:lnTo>
                    <a:pt x="16" y="32"/>
                  </a:lnTo>
                  <a:lnTo>
                    <a:pt x="16" y="36"/>
                  </a:lnTo>
                  <a:lnTo>
                    <a:pt x="22" y="36"/>
                  </a:lnTo>
                  <a:lnTo>
                    <a:pt x="22" y="30"/>
                  </a:lnTo>
                  <a:lnTo>
                    <a:pt x="26" y="24"/>
                  </a:lnTo>
                  <a:lnTo>
                    <a:pt x="28" y="20"/>
                  </a:lnTo>
                  <a:lnTo>
                    <a:pt x="42"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89" name="Freeform 498"/>
            <p:cNvSpPr>
              <a:spLocks/>
            </p:cNvSpPr>
            <p:nvPr/>
          </p:nvSpPr>
          <p:spPr bwMode="ltGray">
            <a:xfrm>
              <a:off x="3995886" y="2744623"/>
              <a:ext cx="18816" cy="41522"/>
            </a:xfrm>
            <a:custGeom>
              <a:avLst/>
              <a:gdLst/>
              <a:ahLst/>
              <a:cxnLst>
                <a:cxn ang="0">
                  <a:pos x="4" y="20"/>
                </a:cxn>
                <a:cxn ang="0">
                  <a:pos x="0" y="14"/>
                </a:cxn>
                <a:cxn ang="0">
                  <a:pos x="10" y="0"/>
                </a:cxn>
                <a:cxn ang="0">
                  <a:pos x="12" y="16"/>
                </a:cxn>
                <a:cxn ang="0">
                  <a:pos x="12" y="24"/>
                </a:cxn>
                <a:cxn ang="0">
                  <a:pos x="4" y="20"/>
                </a:cxn>
              </a:cxnLst>
              <a:rect l="0" t="0" r="r" b="b"/>
              <a:pathLst>
                <a:path w="13" h="25">
                  <a:moveTo>
                    <a:pt x="4" y="20"/>
                  </a:moveTo>
                  <a:lnTo>
                    <a:pt x="0" y="14"/>
                  </a:lnTo>
                  <a:lnTo>
                    <a:pt x="10" y="0"/>
                  </a:lnTo>
                  <a:lnTo>
                    <a:pt x="12" y="16"/>
                  </a:lnTo>
                  <a:lnTo>
                    <a:pt x="12" y="24"/>
                  </a:lnTo>
                  <a:lnTo>
                    <a:pt x="4"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0" name="Freeform 499"/>
            <p:cNvSpPr>
              <a:spLocks/>
            </p:cNvSpPr>
            <p:nvPr/>
          </p:nvSpPr>
          <p:spPr bwMode="ltGray">
            <a:xfrm>
              <a:off x="3829441" y="3434189"/>
              <a:ext cx="112893" cy="197231"/>
            </a:xfrm>
            <a:custGeom>
              <a:avLst/>
              <a:gdLst/>
              <a:ahLst/>
              <a:cxnLst>
                <a:cxn ang="0">
                  <a:pos x="10" y="6"/>
                </a:cxn>
                <a:cxn ang="0">
                  <a:pos x="10" y="14"/>
                </a:cxn>
                <a:cxn ang="0">
                  <a:pos x="8" y="50"/>
                </a:cxn>
                <a:cxn ang="0">
                  <a:pos x="10" y="56"/>
                </a:cxn>
                <a:cxn ang="0">
                  <a:pos x="10" y="62"/>
                </a:cxn>
                <a:cxn ang="0">
                  <a:pos x="4" y="64"/>
                </a:cxn>
                <a:cxn ang="0">
                  <a:pos x="2" y="70"/>
                </a:cxn>
                <a:cxn ang="0">
                  <a:pos x="0" y="76"/>
                </a:cxn>
                <a:cxn ang="0">
                  <a:pos x="2" y="80"/>
                </a:cxn>
                <a:cxn ang="0">
                  <a:pos x="8" y="84"/>
                </a:cxn>
                <a:cxn ang="0">
                  <a:pos x="12" y="86"/>
                </a:cxn>
                <a:cxn ang="0">
                  <a:pos x="14" y="94"/>
                </a:cxn>
                <a:cxn ang="0">
                  <a:pos x="12" y="104"/>
                </a:cxn>
                <a:cxn ang="0">
                  <a:pos x="10" y="112"/>
                </a:cxn>
                <a:cxn ang="0">
                  <a:pos x="10" y="116"/>
                </a:cxn>
                <a:cxn ang="0">
                  <a:pos x="22" y="116"/>
                </a:cxn>
                <a:cxn ang="0">
                  <a:pos x="28" y="112"/>
                </a:cxn>
                <a:cxn ang="0">
                  <a:pos x="32" y="110"/>
                </a:cxn>
                <a:cxn ang="0">
                  <a:pos x="38" y="110"/>
                </a:cxn>
                <a:cxn ang="0">
                  <a:pos x="40" y="112"/>
                </a:cxn>
                <a:cxn ang="0">
                  <a:pos x="42" y="114"/>
                </a:cxn>
                <a:cxn ang="0">
                  <a:pos x="54" y="110"/>
                </a:cxn>
                <a:cxn ang="0">
                  <a:pos x="60" y="82"/>
                </a:cxn>
                <a:cxn ang="0">
                  <a:pos x="78" y="24"/>
                </a:cxn>
                <a:cxn ang="0">
                  <a:pos x="58" y="2"/>
                </a:cxn>
                <a:cxn ang="0">
                  <a:pos x="14" y="0"/>
                </a:cxn>
                <a:cxn ang="0">
                  <a:pos x="10" y="6"/>
                </a:cxn>
              </a:cxnLst>
              <a:rect l="0" t="0" r="r" b="b"/>
              <a:pathLst>
                <a:path w="79" h="117">
                  <a:moveTo>
                    <a:pt x="10" y="6"/>
                  </a:moveTo>
                  <a:lnTo>
                    <a:pt x="10" y="14"/>
                  </a:lnTo>
                  <a:lnTo>
                    <a:pt x="8" y="50"/>
                  </a:lnTo>
                  <a:lnTo>
                    <a:pt x="10" y="56"/>
                  </a:lnTo>
                  <a:lnTo>
                    <a:pt x="10" y="62"/>
                  </a:lnTo>
                  <a:lnTo>
                    <a:pt x="4" y="64"/>
                  </a:lnTo>
                  <a:lnTo>
                    <a:pt x="2" y="70"/>
                  </a:lnTo>
                  <a:lnTo>
                    <a:pt x="0" y="76"/>
                  </a:lnTo>
                  <a:lnTo>
                    <a:pt x="2" y="80"/>
                  </a:lnTo>
                  <a:lnTo>
                    <a:pt x="8" y="84"/>
                  </a:lnTo>
                  <a:lnTo>
                    <a:pt x="12" y="86"/>
                  </a:lnTo>
                  <a:lnTo>
                    <a:pt x="14" y="94"/>
                  </a:lnTo>
                  <a:lnTo>
                    <a:pt x="12" y="104"/>
                  </a:lnTo>
                  <a:lnTo>
                    <a:pt x="10" y="112"/>
                  </a:lnTo>
                  <a:lnTo>
                    <a:pt x="10" y="116"/>
                  </a:lnTo>
                  <a:lnTo>
                    <a:pt x="22" y="116"/>
                  </a:lnTo>
                  <a:lnTo>
                    <a:pt x="28" y="112"/>
                  </a:lnTo>
                  <a:lnTo>
                    <a:pt x="32" y="110"/>
                  </a:lnTo>
                  <a:lnTo>
                    <a:pt x="38" y="110"/>
                  </a:lnTo>
                  <a:lnTo>
                    <a:pt x="40" y="112"/>
                  </a:lnTo>
                  <a:lnTo>
                    <a:pt x="42" y="114"/>
                  </a:lnTo>
                  <a:lnTo>
                    <a:pt x="54" y="110"/>
                  </a:lnTo>
                  <a:lnTo>
                    <a:pt x="60" y="82"/>
                  </a:lnTo>
                  <a:lnTo>
                    <a:pt x="78" y="24"/>
                  </a:lnTo>
                  <a:lnTo>
                    <a:pt x="58" y="2"/>
                  </a:lnTo>
                  <a:lnTo>
                    <a:pt x="14" y="0"/>
                  </a:lnTo>
                  <a:lnTo>
                    <a:pt x="1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1" name="Freeform 501"/>
            <p:cNvSpPr>
              <a:spLocks/>
            </p:cNvSpPr>
            <p:nvPr/>
          </p:nvSpPr>
          <p:spPr bwMode="ltGray">
            <a:xfrm>
              <a:off x="4237593" y="3201368"/>
              <a:ext cx="189602" cy="102323"/>
            </a:xfrm>
            <a:custGeom>
              <a:avLst/>
              <a:gdLst/>
              <a:ahLst/>
              <a:cxnLst>
                <a:cxn ang="0">
                  <a:pos x="130" y="32"/>
                </a:cxn>
                <a:cxn ang="0">
                  <a:pos x="124" y="38"/>
                </a:cxn>
                <a:cxn ang="0">
                  <a:pos x="116" y="44"/>
                </a:cxn>
                <a:cxn ang="0">
                  <a:pos x="108" y="48"/>
                </a:cxn>
                <a:cxn ang="0">
                  <a:pos x="102" y="50"/>
                </a:cxn>
                <a:cxn ang="0">
                  <a:pos x="92" y="50"/>
                </a:cxn>
                <a:cxn ang="0">
                  <a:pos x="82" y="52"/>
                </a:cxn>
                <a:cxn ang="0">
                  <a:pos x="70" y="52"/>
                </a:cxn>
                <a:cxn ang="0">
                  <a:pos x="58" y="54"/>
                </a:cxn>
                <a:cxn ang="0">
                  <a:pos x="50" y="56"/>
                </a:cxn>
                <a:cxn ang="0">
                  <a:pos x="10" y="60"/>
                </a:cxn>
                <a:cxn ang="0">
                  <a:pos x="0" y="52"/>
                </a:cxn>
                <a:cxn ang="0">
                  <a:pos x="0" y="38"/>
                </a:cxn>
                <a:cxn ang="0">
                  <a:pos x="4" y="32"/>
                </a:cxn>
                <a:cxn ang="0">
                  <a:pos x="34" y="32"/>
                </a:cxn>
                <a:cxn ang="0">
                  <a:pos x="40" y="32"/>
                </a:cxn>
                <a:cxn ang="0">
                  <a:pos x="54" y="30"/>
                </a:cxn>
                <a:cxn ang="0">
                  <a:pos x="60" y="24"/>
                </a:cxn>
                <a:cxn ang="0">
                  <a:pos x="66" y="18"/>
                </a:cxn>
                <a:cxn ang="0">
                  <a:pos x="66" y="14"/>
                </a:cxn>
                <a:cxn ang="0">
                  <a:pos x="70" y="12"/>
                </a:cxn>
                <a:cxn ang="0">
                  <a:pos x="76" y="10"/>
                </a:cxn>
                <a:cxn ang="0">
                  <a:pos x="82" y="12"/>
                </a:cxn>
                <a:cxn ang="0">
                  <a:pos x="84" y="14"/>
                </a:cxn>
                <a:cxn ang="0">
                  <a:pos x="88" y="10"/>
                </a:cxn>
                <a:cxn ang="0">
                  <a:pos x="88" y="2"/>
                </a:cxn>
                <a:cxn ang="0">
                  <a:pos x="94" y="0"/>
                </a:cxn>
                <a:cxn ang="0">
                  <a:pos x="102" y="2"/>
                </a:cxn>
                <a:cxn ang="0">
                  <a:pos x="114" y="4"/>
                </a:cxn>
                <a:cxn ang="0">
                  <a:pos x="114" y="12"/>
                </a:cxn>
                <a:cxn ang="0">
                  <a:pos x="114" y="14"/>
                </a:cxn>
                <a:cxn ang="0">
                  <a:pos x="118" y="20"/>
                </a:cxn>
                <a:cxn ang="0">
                  <a:pos x="124" y="24"/>
                </a:cxn>
                <a:cxn ang="0">
                  <a:pos x="128" y="26"/>
                </a:cxn>
                <a:cxn ang="0">
                  <a:pos x="130" y="32"/>
                </a:cxn>
              </a:cxnLst>
              <a:rect l="0" t="0" r="r" b="b"/>
              <a:pathLst>
                <a:path w="131" h="61">
                  <a:moveTo>
                    <a:pt x="130" y="32"/>
                  </a:moveTo>
                  <a:lnTo>
                    <a:pt x="124" y="38"/>
                  </a:lnTo>
                  <a:lnTo>
                    <a:pt x="116" y="44"/>
                  </a:lnTo>
                  <a:lnTo>
                    <a:pt x="108" y="48"/>
                  </a:lnTo>
                  <a:lnTo>
                    <a:pt x="102" y="50"/>
                  </a:lnTo>
                  <a:lnTo>
                    <a:pt x="92" y="50"/>
                  </a:lnTo>
                  <a:lnTo>
                    <a:pt x="82" y="52"/>
                  </a:lnTo>
                  <a:lnTo>
                    <a:pt x="70" y="52"/>
                  </a:lnTo>
                  <a:lnTo>
                    <a:pt x="58" y="54"/>
                  </a:lnTo>
                  <a:lnTo>
                    <a:pt x="50" y="56"/>
                  </a:lnTo>
                  <a:lnTo>
                    <a:pt x="10" y="60"/>
                  </a:lnTo>
                  <a:lnTo>
                    <a:pt x="0" y="52"/>
                  </a:lnTo>
                  <a:lnTo>
                    <a:pt x="0" y="38"/>
                  </a:lnTo>
                  <a:lnTo>
                    <a:pt x="4" y="32"/>
                  </a:lnTo>
                  <a:lnTo>
                    <a:pt x="34" y="32"/>
                  </a:lnTo>
                  <a:lnTo>
                    <a:pt x="40" y="32"/>
                  </a:lnTo>
                  <a:lnTo>
                    <a:pt x="54" y="30"/>
                  </a:lnTo>
                  <a:lnTo>
                    <a:pt x="60" y="24"/>
                  </a:lnTo>
                  <a:lnTo>
                    <a:pt x="66" y="18"/>
                  </a:lnTo>
                  <a:lnTo>
                    <a:pt x="66" y="14"/>
                  </a:lnTo>
                  <a:lnTo>
                    <a:pt x="70" y="12"/>
                  </a:lnTo>
                  <a:lnTo>
                    <a:pt x="76" y="10"/>
                  </a:lnTo>
                  <a:lnTo>
                    <a:pt x="82" y="12"/>
                  </a:lnTo>
                  <a:lnTo>
                    <a:pt x="84" y="14"/>
                  </a:lnTo>
                  <a:lnTo>
                    <a:pt x="88" y="10"/>
                  </a:lnTo>
                  <a:lnTo>
                    <a:pt x="88" y="2"/>
                  </a:lnTo>
                  <a:lnTo>
                    <a:pt x="94" y="0"/>
                  </a:lnTo>
                  <a:lnTo>
                    <a:pt x="102" y="2"/>
                  </a:lnTo>
                  <a:lnTo>
                    <a:pt x="114" y="4"/>
                  </a:lnTo>
                  <a:lnTo>
                    <a:pt x="114" y="12"/>
                  </a:lnTo>
                  <a:lnTo>
                    <a:pt x="114" y="14"/>
                  </a:lnTo>
                  <a:lnTo>
                    <a:pt x="118" y="20"/>
                  </a:lnTo>
                  <a:lnTo>
                    <a:pt x="124" y="24"/>
                  </a:lnTo>
                  <a:lnTo>
                    <a:pt x="128" y="26"/>
                  </a:lnTo>
                  <a:lnTo>
                    <a:pt x="130" y="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2" name="Freeform 502"/>
            <p:cNvSpPr>
              <a:spLocks/>
            </p:cNvSpPr>
            <p:nvPr/>
          </p:nvSpPr>
          <p:spPr bwMode="ltGray">
            <a:xfrm>
              <a:off x="4157988" y="2986342"/>
              <a:ext cx="191050" cy="275827"/>
            </a:xfrm>
            <a:custGeom>
              <a:avLst/>
              <a:gdLst/>
              <a:ahLst/>
              <a:cxnLst>
                <a:cxn ang="0">
                  <a:pos x="60" y="4"/>
                </a:cxn>
                <a:cxn ang="0">
                  <a:pos x="64" y="6"/>
                </a:cxn>
                <a:cxn ang="0">
                  <a:pos x="68" y="8"/>
                </a:cxn>
                <a:cxn ang="0">
                  <a:pos x="70" y="11"/>
                </a:cxn>
                <a:cxn ang="0">
                  <a:pos x="74" y="13"/>
                </a:cxn>
                <a:cxn ang="0">
                  <a:pos x="79" y="15"/>
                </a:cxn>
                <a:cxn ang="0">
                  <a:pos x="87" y="13"/>
                </a:cxn>
                <a:cxn ang="0">
                  <a:pos x="113" y="4"/>
                </a:cxn>
                <a:cxn ang="0">
                  <a:pos x="115" y="11"/>
                </a:cxn>
                <a:cxn ang="0">
                  <a:pos x="117" y="15"/>
                </a:cxn>
                <a:cxn ang="0">
                  <a:pos x="119" y="17"/>
                </a:cxn>
                <a:cxn ang="0">
                  <a:pos x="124" y="19"/>
                </a:cxn>
                <a:cxn ang="0">
                  <a:pos x="128" y="19"/>
                </a:cxn>
                <a:cxn ang="0">
                  <a:pos x="132" y="25"/>
                </a:cxn>
                <a:cxn ang="0">
                  <a:pos x="130" y="29"/>
                </a:cxn>
                <a:cxn ang="0">
                  <a:pos x="126" y="30"/>
                </a:cxn>
                <a:cxn ang="0">
                  <a:pos x="124" y="36"/>
                </a:cxn>
                <a:cxn ang="0">
                  <a:pos x="123" y="40"/>
                </a:cxn>
                <a:cxn ang="0">
                  <a:pos x="123" y="44"/>
                </a:cxn>
                <a:cxn ang="0">
                  <a:pos x="123" y="50"/>
                </a:cxn>
                <a:cxn ang="0">
                  <a:pos x="124" y="59"/>
                </a:cxn>
                <a:cxn ang="0">
                  <a:pos x="126" y="65"/>
                </a:cxn>
                <a:cxn ang="0">
                  <a:pos x="128" y="72"/>
                </a:cxn>
                <a:cxn ang="0">
                  <a:pos x="128" y="76"/>
                </a:cxn>
                <a:cxn ang="0">
                  <a:pos x="124" y="82"/>
                </a:cxn>
                <a:cxn ang="0">
                  <a:pos x="119" y="86"/>
                </a:cxn>
                <a:cxn ang="0">
                  <a:pos x="115" y="90"/>
                </a:cxn>
                <a:cxn ang="0">
                  <a:pos x="111" y="93"/>
                </a:cxn>
                <a:cxn ang="0">
                  <a:pos x="104" y="95"/>
                </a:cxn>
                <a:cxn ang="0">
                  <a:pos x="102" y="99"/>
                </a:cxn>
                <a:cxn ang="0">
                  <a:pos x="121" y="130"/>
                </a:cxn>
                <a:cxn ang="0">
                  <a:pos x="123" y="132"/>
                </a:cxn>
                <a:cxn ang="0">
                  <a:pos x="124" y="139"/>
                </a:cxn>
                <a:cxn ang="0">
                  <a:pos x="123" y="147"/>
                </a:cxn>
                <a:cxn ang="0">
                  <a:pos x="117" y="154"/>
                </a:cxn>
                <a:cxn ang="0">
                  <a:pos x="106" y="158"/>
                </a:cxn>
                <a:cxn ang="0">
                  <a:pos x="89" y="160"/>
                </a:cxn>
                <a:cxn ang="0">
                  <a:pos x="70" y="160"/>
                </a:cxn>
                <a:cxn ang="0">
                  <a:pos x="51" y="162"/>
                </a:cxn>
                <a:cxn ang="0">
                  <a:pos x="26" y="158"/>
                </a:cxn>
                <a:cxn ang="0">
                  <a:pos x="19" y="145"/>
                </a:cxn>
                <a:cxn ang="0">
                  <a:pos x="0" y="105"/>
                </a:cxn>
                <a:cxn ang="0">
                  <a:pos x="2" y="53"/>
                </a:cxn>
                <a:cxn ang="0">
                  <a:pos x="15" y="38"/>
                </a:cxn>
                <a:cxn ang="0">
                  <a:pos x="34" y="23"/>
                </a:cxn>
                <a:cxn ang="0">
                  <a:pos x="40" y="19"/>
                </a:cxn>
                <a:cxn ang="0">
                  <a:pos x="43" y="13"/>
                </a:cxn>
                <a:cxn ang="0">
                  <a:pos x="49" y="8"/>
                </a:cxn>
                <a:cxn ang="0">
                  <a:pos x="57" y="0"/>
                </a:cxn>
                <a:cxn ang="0">
                  <a:pos x="60" y="4"/>
                </a:cxn>
              </a:cxnLst>
              <a:rect l="0" t="0" r="r" b="b"/>
              <a:pathLst>
                <a:path w="133" h="163">
                  <a:moveTo>
                    <a:pt x="60" y="4"/>
                  </a:moveTo>
                  <a:lnTo>
                    <a:pt x="64" y="6"/>
                  </a:lnTo>
                  <a:lnTo>
                    <a:pt x="68" y="8"/>
                  </a:lnTo>
                  <a:lnTo>
                    <a:pt x="70" y="11"/>
                  </a:lnTo>
                  <a:lnTo>
                    <a:pt x="74" y="13"/>
                  </a:lnTo>
                  <a:lnTo>
                    <a:pt x="79" y="15"/>
                  </a:lnTo>
                  <a:lnTo>
                    <a:pt x="87" y="13"/>
                  </a:lnTo>
                  <a:lnTo>
                    <a:pt x="113" y="4"/>
                  </a:lnTo>
                  <a:lnTo>
                    <a:pt x="115" y="11"/>
                  </a:lnTo>
                  <a:lnTo>
                    <a:pt x="117" y="15"/>
                  </a:lnTo>
                  <a:lnTo>
                    <a:pt x="119" y="17"/>
                  </a:lnTo>
                  <a:lnTo>
                    <a:pt x="124" y="19"/>
                  </a:lnTo>
                  <a:lnTo>
                    <a:pt x="128" y="19"/>
                  </a:lnTo>
                  <a:lnTo>
                    <a:pt x="132" y="25"/>
                  </a:lnTo>
                  <a:lnTo>
                    <a:pt x="130" y="29"/>
                  </a:lnTo>
                  <a:lnTo>
                    <a:pt x="126" y="30"/>
                  </a:lnTo>
                  <a:lnTo>
                    <a:pt x="124" y="36"/>
                  </a:lnTo>
                  <a:lnTo>
                    <a:pt x="123" y="40"/>
                  </a:lnTo>
                  <a:lnTo>
                    <a:pt x="123" y="44"/>
                  </a:lnTo>
                  <a:lnTo>
                    <a:pt x="123" y="50"/>
                  </a:lnTo>
                  <a:lnTo>
                    <a:pt x="124" y="59"/>
                  </a:lnTo>
                  <a:lnTo>
                    <a:pt x="126" y="65"/>
                  </a:lnTo>
                  <a:lnTo>
                    <a:pt x="128" y="72"/>
                  </a:lnTo>
                  <a:lnTo>
                    <a:pt x="128" y="76"/>
                  </a:lnTo>
                  <a:lnTo>
                    <a:pt x="124" y="82"/>
                  </a:lnTo>
                  <a:lnTo>
                    <a:pt x="119" y="86"/>
                  </a:lnTo>
                  <a:lnTo>
                    <a:pt x="115" y="90"/>
                  </a:lnTo>
                  <a:lnTo>
                    <a:pt x="111" y="93"/>
                  </a:lnTo>
                  <a:lnTo>
                    <a:pt x="104" y="95"/>
                  </a:lnTo>
                  <a:lnTo>
                    <a:pt x="102" y="99"/>
                  </a:lnTo>
                  <a:lnTo>
                    <a:pt x="121" y="130"/>
                  </a:lnTo>
                  <a:lnTo>
                    <a:pt x="123" y="132"/>
                  </a:lnTo>
                  <a:lnTo>
                    <a:pt x="124" y="139"/>
                  </a:lnTo>
                  <a:lnTo>
                    <a:pt x="123" y="147"/>
                  </a:lnTo>
                  <a:lnTo>
                    <a:pt x="117" y="154"/>
                  </a:lnTo>
                  <a:lnTo>
                    <a:pt x="106" y="158"/>
                  </a:lnTo>
                  <a:lnTo>
                    <a:pt x="89" y="160"/>
                  </a:lnTo>
                  <a:lnTo>
                    <a:pt x="70" y="160"/>
                  </a:lnTo>
                  <a:lnTo>
                    <a:pt x="51" y="162"/>
                  </a:lnTo>
                  <a:lnTo>
                    <a:pt x="26" y="158"/>
                  </a:lnTo>
                  <a:lnTo>
                    <a:pt x="19" y="145"/>
                  </a:lnTo>
                  <a:lnTo>
                    <a:pt x="0" y="105"/>
                  </a:lnTo>
                  <a:lnTo>
                    <a:pt x="2" y="53"/>
                  </a:lnTo>
                  <a:lnTo>
                    <a:pt x="15" y="38"/>
                  </a:lnTo>
                  <a:lnTo>
                    <a:pt x="34" y="23"/>
                  </a:lnTo>
                  <a:lnTo>
                    <a:pt x="40" y="19"/>
                  </a:lnTo>
                  <a:lnTo>
                    <a:pt x="43" y="13"/>
                  </a:lnTo>
                  <a:lnTo>
                    <a:pt x="49" y="8"/>
                  </a:lnTo>
                  <a:lnTo>
                    <a:pt x="57" y="0"/>
                  </a:lnTo>
                  <a:lnTo>
                    <a:pt x="6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3" name="Freeform 504"/>
            <p:cNvSpPr>
              <a:spLocks/>
            </p:cNvSpPr>
            <p:nvPr/>
          </p:nvSpPr>
          <p:spPr bwMode="ltGray">
            <a:xfrm>
              <a:off x="4130489" y="3016000"/>
              <a:ext cx="102761" cy="111220"/>
            </a:xfrm>
            <a:custGeom>
              <a:avLst/>
              <a:gdLst/>
              <a:ahLst/>
              <a:cxnLst>
                <a:cxn ang="0">
                  <a:pos x="0" y="56"/>
                </a:cxn>
                <a:cxn ang="0">
                  <a:pos x="8" y="48"/>
                </a:cxn>
                <a:cxn ang="0">
                  <a:pos x="10" y="42"/>
                </a:cxn>
                <a:cxn ang="0">
                  <a:pos x="20" y="12"/>
                </a:cxn>
                <a:cxn ang="0">
                  <a:pos x="28" y="8"/>
                </a:cxn>
                <a:cxn ang="0">
                  <a:pos x="32" y="8"/>
                </a:cxn>
                <a:cxn ang="0">
                  <a:pos x="36" y="8"/>
                </a:cxn>
                <a:cxn ang="0">
                  <a:pos x="54" y="8"/>
                </a:cxn>
                <a:cxn ang="0">
                  <a:pos x="58" y="8"/>
                </a:cxn>
                <a:cxn ang="0">
                  <a:pos x="62" y="2"/>
                </a:cxn>
                <a:cxn ang="0">
                  <a:pos x="68" y="0"/>
                </a:cxn>
                <a:cxn ang="0">
                  <a:pos x="70" y="4"/>
                </a:cxn>
                <a:cxn ang="0">
                  <a:pos x="70" y="8"/>
                </a:cxn>
                <a:cxn ang="0">
                  <a:pos x="64" y="8"/>
                </a:cxn>
                <a:cxn ang="0">
                  <a:pos x="60" y="12"/>
                </a:cxn>
                <a:cxn ang="0">
                  <a:pos x="58" y="18"/>
                </a:cxn>
                <a:cxn ang="0">
                  <a:pos x="56" y="26"/>
                </a:cxn>
                <a:cxn ang="0">
                  <a:pos x="56" y="32"/>
                </a:cxn>
                <a:cxn ang="0">
                  <a:pos x="56" y="38"/>
                </a:cxn>
                <a:cxn ang="0">
                  <a:pos x="56" y="42"/>
                </a:cxn>
                <a:cxn ang="0">
                  <a:pos x="54" y="46"/>
                </a:cxn>
                <a:cxn ang="0">
                  <a:pos x="48" y="50"/>
                </a:cxn>
                <a:cxn ang="0">
                  <a:pos x="44" y="56"/>
                </a:cxn>
                <a:cxn ang="0">
                  <a:pos x="40" y="58"/>
                </a:cxn>
                <a:cxn ang="0">
                  <a:pos x="36" y="62"/>
                </a:cxn>
                <a:cxn ang="0">
                  <a:pos x="12" y="64"/>
                </a:cxn>
                <a:cxn ang="0">
                  <a:pos x="4" y="60"/>
                </a:cxn>
                <a:cxn ang="0">
                  <a:pos x="0" y="56"/>
                </a:cxn>
              </a:cxnLst>
              <a:rect l="0" t="0" r="r" b="b"/>
              <a:pathLst>
                <a:path w="71" h="65">
                  <a:moveTo>
                    <a:pt x="0" y="56"/>
                  </a:moveTo>
                  <a:lnTo>
                    <a:pt x="8" y="48"/>
                  </a:lnTo>
                  <a:lnTo>
                    <a:pt x="10" y="42"/>
                  </a:lnTo>
                  <a:lnTo>
                    <a:pt x="20" y="12"/>
                  </a:lnTo>
                  <a:lnTo>
                    <a:pt x="28" y="8"/>
                  </a:lnTo>
                  <a:lnTo>
                    <a:pt x="32" y="8"/>
                  </a:lnTo>
                  <a:lnTo>
                    <a:pt x="36" y="8"/>
                  </a:lnTo>
                  <a:lnTo>
                    <a:pt x="54" y="8"/>
                  </a:lnTo>
                  <a:lnTo>
                    <a:pt x="58" y="8"/>
                  </a:lnTo>
                  <a:lnTo>
                    <a:pt x="62" y="2"/>
                  </a:lnTo>
                  <a:lnTo>
                    <a:pt x="68" y="0"/>
                  </a:lnTo>
                  <a:lnTo>
                    <a:pt x="70" y="4"/>
                  </a:lnTo>
                  <a:lnTo>
                    <a:pt x="70" y="8"/>
                  </a:lnTo>
                  <a:lnTo>
                    <a:pt x="64" y="8"/>
                  </a:lnTo>
                  <a:lnTo>
                    <a:pt x="60" y="12"/>
                  </a:lnTo>
                  <a:lnTo>
                    <a:pt x="58" y="18"/>
                  </a:lnTo>
                  <a:lnTo>
                    <a:pt x="56" y="26"/>
                  </a:lnTo>
                  <a:lnTo>
                    <a:pt x="56" y="32"/>
                  </a:lnTo>
                  <a:lnTo>
                    <a:pt x="56" y="38"/>
                  </a:lnTo>
                  <a:lnTo>
                    <a:pt x="56" y="42"/>
                  </a:lnTo>
                  <a:lnTo>
                    <a:pt x="54" y="46"/>
                  </a:lnTo>
                  <a:lnTo>
                    <a:pt x="48" y="50"/>
                  </a:lnTo>
                  <a:lnTo>
                    <a:pt x="44" y="56"/>
                  </a:lnTo>
                  <a:lnTo>
                    <a:pt x="40" y="58"/>
                  </a:lnTo>
                  <a:lnTo>
                    <a:pt x="36" y="62"/>
                  </a:lnTo>
                  <a:lnTo>
                    <a:pt x="12" y="64"/>
                  </a:lnTo>
                  <a:lnTo>
                    <a:pt x="4" y="60"/>
                  </a:lnTo>
                  <a:lnTo>
                    <a:pt x="0" y="5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4" name="Freeform 505"/>
            <p:cNvSpPr>
              <a:spLocks/>
            </p:cNvSpPr>
            <p:nvPr/>
          </p:nvSpPr>
          <p:spPr bwMode="ltGray">
            <a:xfrm>
              <a:off x="4160883" y="3244373"/>
              <a:ext cx="101315" cy="60801"/>
            </a:xfrm>
            <a:custGeom>
              <a:avLst/>
              <a:gdLst/>
              <a:ahLst/>
              <a:cxnLst>
                <a:cxn ang="0">
                  <a:pos x="27" y="3"/>
                </a:cxn>
                <a:cxn ang="0">
                  <a:pos x="36" y="5"/>
                </a:cxn>
                <a:cxn ang="0">
                  <a:pos x="47" y="2"/>
                </a:cxn>
                <a:cxn ang="0">
                  <a:pos x="48" y="2"/>
                </a:cxn>
                <a:cxn ang="0">
                  <a:pos x="52" y="2"/>
                </a:cxn>
                <a:cxn ang="0">
                  <a:pos x="55" y="0"/>
                </a:cxn>
                <a:cxn ang="0">
                  <a:pos x="57" y="3"/>
                </a:cxn>
                <a:cxn ang="0">
                  <a:pos x="57" y="7"/>
                </a:cxn>
                <a:cxn ang="0">
                  <a:pos x="55" y="11"/>
                </a:cxn>
                <a:cxn ang="0">
                  <a:pos x="55" y="13"/>
                </a:cxn>
                <a:cxn ang="0">
                  <a:pos x="57" y="15"/>
                </a:cxn>
                <a:cxn ang="0">
                  <a:pos x="57" y="16"/>
                </a:cxn>
                <a:cxn ang="0">
                  <a:pos x="61" y="18"/>
                </a:cxn>
                <a:cxn ang="0">
                  <a:pos x="64" y="21"/>
                </a:cxn>
                <a:cxn ang="0">
                  <a:pos x="68" y="23"/>
                </a:cxn>
                <a:cxn ang="0">
                  <a:pos x="63" y="33"/>
                </a:cxn>
                <a:cxn ang="0">
                  <a:pos x="52" y="34"/>
                </a:cxn>
                <a:cxn ang="0">
                  <a:pos x="36" y="36"/>
                </a:cxn>
                <a:cxn ang="0">
                  <a:pos x="13" y="36"/>
                </a:cxn>
                <a:cxn ang="0">
                  <a:pos x="0" y="26"/>
                </a:cxn>
                <a:cxn ang="0">
                  <a:pos x="2" y="18"/>
                </a:cxn>
                <a:cxn ang="0">
                  <a:pos x="13" y="3"/>
                </a:cxn>
                <a:cxn ang="0">
                  <a:pos x="27" y="3"/>
                </a:cxn>
              </a:cxnLst>
              <a:rect l="0" t="0" r="r" b="b"/>
              <a:pathLst>
                <a:path w="69" h="37">
                  <a:moveTo>
                    <a:pt x="27" y="3"/>
                  </a:moveTo>
                  <a:lnTo>
                    <a:pt x="36" y="5"/>
                  </a:lnTo>
                  <a:lnTo>
                    <a:pt x="47" y="2"/>
                  </a:lnTo>
                  <a:lnTo>
                    <a:pt x="48" y="2"/>
                  </a:lnTo>
                  <a:lnTo>
                    <a:pt x="52" y="2"/>
                  </a:lnTo>
                  <a:lnTo>
                    <a:pt x="55" y="0"/>
                  </a:lnTo>
                  <a:lnTo>
                    <a:pt x="57" y="3"/>
                  </a:lnTo>
                  <a:lnTo>
                    <a:pt x="57" y="7"/>
                  </a:lnTo>
                  <a:lnTo>
                    <a:pt x="55" y="11"/>
                  </a:lnTo>
                  <a:lnTo>
                    <a:pt x="55" y="13"/>
                  </a:lnTo>
                  <a:lnTo>
                    <a:pt x="57" y="15"/>
                  </a:lnTo>
                  <a:lnTo>
                    <a:pt x="57" y="16"/>
                  </a:lnTo>
                  <a:lnTo>
                    <a:pt x="61" y="18"/>
                  </a:lnTo>
                  <a:lnTo>
                    <a:pt x="64" y="21"/>
                  </a:lnTo>
                  <a:lnTo>
                    <a:pt x="68" y="23"/>
                  </a:lnTo>
                  <a:lnTo>
                    <a:pt x="63" y="33"/>
                  </a:lnTo>
                  <a:lnTo>
                    <a:pt x="52" y="34"/>
                  </a:lnTo>
                  <a:lnTo>
                    <a:pt x="36" y="36"/>
                  </a:lnTo>
                  <a:lnTo>
                    <a:pt x="13" y="36"/>
                  </a:lnTo>
                  <a:lnTo>
                    <a:pt x="0" y="26"/>
                  </a:lnTo>
                  <a:lnTo>
                    <a:pt x="2" y="18"/>
                  </a:lnTo>
                  <a:lnTo>
                    <a:pt x="13" y="3"/>
                  </a:lnTo>
                  <a:lnTo>
                    <a:pt x="27" y="3"/>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5" name="Freeform 506"/>
            <p:cNvSpPr>
              <a:spLocks/>
            </p:cNvSpPr>
            <p:nvPr/>
          </p:nvSpPr>
          <p:spPr bwMode="ltGray">
            <a:xfrm>
              <a:off x="4159436" y="3242891"/>
              <a:ext cx="112893" cy="75630"/>
            </a:xfrm>
            <a:custGeom>
              <a:avLst/>
              <a:gdLst/>
              <a:ahLst/>
              <a:cxnLst>
                <a:cxn ang="0">
                  <a:pos x="30" y="4"/>
                </a:cxn>
                <a:cxn ang="0">
                  <a:pos x="40" y="6"/>
                </a:cxn>
                <a:cxn ang="0">
                  <a:pos x="52" y="2"/>
                </a:cxn>
                <a:cxn ang="0">
                  <a:pos x="54" y="2"/>
                </a:cxn>
                <a:cxn ang="0">
                  <a:pos x="58" y="2"/>
                </a:cxn>
                <a:cxn ang="0">
                  <a:pos x="62" y="0"/>
                </a:cxn>
                <a:cxn ang="0">
                  <a:pos x="64" y="4"/>
                </a:cxn>
                <a:cxn ang="0">
                  <a:pos x="64" y="8"/>
                </a:cxn>
                <a:cxn ang="0">
                  <a:pos x="62" y="14"/>
                </a:cxn>
                <a:cxn ang="0">
                  <a:pos x="62" y="16"/>
                </a:cxn>
                <a:cxn ang="0">
                  <a:pos x="64" y="18"/>
                </a:cxn>
                <a:cxn ang="0">
                  <a:pos x="64" y="20"/>
                </a:cxn>
                <a:cxn ang="0">
                  <a:pos x="68" y="22"/>
                </a:cxn>
                <a:cxn ang="0">
                  <a:pos x="72" y="26"/>
                </a:cxn>
                <a:cxn ang="0">
                  <a:pos x="76" y="28"/>
                </a:cxn>
                <a:cxn ang="0">
                  <a:pos x="70" y="40"/>
                </a:cxn>
                <a:cxn ang="0">
                  <a:pos x="58" y="42"/>
                </a:cxn>
                <a:cxn ang="0">
                  <a:pos x="40" y="44"/>
                </a:cxn>
                <a:cxn ang="0">
                  <a:pos x="14" y="44"/>
                </a:cxn>
                <a:cxn ang="0">
                  <a:pos x="0" y="32"/>
                </a:cxn>
                <a:cxn ang="0">
                  <a:pos x="2" y="22"/>
                </a:cxn>
                <a:cxn ang="0">
                  <a:pos x="14" y="4"/>
                </a:cxn>
                <a:cxn ang="0">
                  <a:pos x="30" y="4"/>
                </a:cxn>
              </a:cxnLst>
              <a:rect l="0" t="0" r="r" b="b"/>
              <a:pathLst>
                <a:path w="77" h="45">
                  <a:moveTo>
                    <a:pt x="30" y="4"/>
                  </a:moveTo>
                  <a:lnTo>
                    <a:pt x="40" y="6"/>
                  </a:lnTo>
                  <a:lnTo>
                    <a:pt x="52" y="2"/>
                  </a:lnTo>
                  <a:lnTo>
                    <a:pt x="54" y="2"/>
                  </a:lnTo>
                  <a:lnTo>
                    <a:pt x="58" y="2"/>
                  </a:lnTo>
                  <a:lnTo>
                    <a:pt x="62" y="0"/>
                  </a:lnTo>
                  <a:lnTo>
                    <a:pt x="64" y="4"/>
                  </a:lnTo>
                  <a:lnTo>
                    <a:pt x="64" y="8"/>
                  </a:lnTo>
                  <a:lnTo>
                    <a:pt x="62" y="14"/>
                  </a:lnTo>
                  <a:lnTo>
                    <a:pt x="62" y="16"/>
                  </a:lnTo>
                  <a:lnTo>
                    <a:pt x="64" y="18"/>
                  </a:lnTo>
                  <a:lnTo>
                    <a:pt x="64" y="20"/>
                  </a:lnTo>
                  <a:lnTo>
                    <a:pt x="68" y="22"/>
                  </a:lnTo>
                  <a:lnTo>
                    <a:pt x="72" y="26"/>
                  </a:lnTo>
                  <a:lnTo>
                    <a:pt x="76" y="28"/>
                  </a:lnTo>
                  <a:lnTo>
                    <a:pt x="70" y="40"/>
                  </a:lnTo>
                  <a:lnTo>
                    <a:pt x="58" y="42"/>
                  </a:lnTo>
                  <a:lnTo>
                    <a:pt x="40" y="44"/>
                  </a:lnTo>
                  <a:lnTo>
                    <a:pt x="14" y="44"/>
                  </a:lnTo>
                  <a:lnTo>
                    <a:pt x="0" y="32"/>
                  </a:lnTo>
                  <a:lnTo>
                    <a:pt x="2" y="22"/>
                  </a:lnTo>
                  <a:lnTo>
                    <a:pt x="14" y="4"/>
                  </a:lnTo>
                  <a:lnTo>
                    <a:pt x="3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6" name="Freeform 507"/>
            <p:cNvSpPr>
              <a:spLocks/>
            </p:cNvSpPr>
            <p:nvPr/>
          </p:nvSpPr>
          <p:spPr bwMode="ltGray">
            <a:xfrm>
              <a:off x="4191277" y="3274032"/>
              <a:ext cx="280785" cy="320315"/>
            </a:xfrm>
            <a:custGeom>
              <a:avLst/>
              <a:gdLst/>
              <a:ahLst/>
              <a:cxnLst>
                <a:cxn ang="0">
                  <a:pos x="28" y="20"/>
                </a:cxn>
                <a:cxn ang="0">
                  <a:pos x="48" y="12"/>
                </a:cxn>
                <a:cxn ang="0">
                  <a:pos x="56" y="14"/>
                </a:cxn>
                <a:cxn ang="0">
                  <a:pos x="62" y="10"/>
                </a:cxn>
                <a:cxn ang="0">
                  <a:pos x="70" y="4"/>
                </a:cxn>
                <a:cxn ang="0">
                  <a:pos x="78" y="0"/>
                </a:cxn>
                <a:cxn ang="0">
                  <a:pos x="90" y="0"/>
                </a:cxn>
                <a:cxn ang="0">
                  <a:pos x="98" y="8"/>
                </a:cxn>
                <a:cxn ang="0">
                  <a:pos x="106" y="12"/>
                </a:cxn>
                <a:cxn ang="0">
                  <a:pos x="108" y="28"/>
                </a:cxn>
                <a:cxn ang="0">
                  <a:pos x="98" y="34"/>
                </a:cxn>
                <a:cxn ang="0">
                  <a:pos x="98" y="44"/>
                </a:cxn>
                <a:cxn ang="0">
                  <a:pos x="100" y="58"/>
                </a:cxn>
                <a:cxn ang="0">
                  <a:pos x="108" y="66"/>
                </a:cxn>
                <a:cxn ang="0">
                  <a:pos x="114" y="78"/>
                </a:cxn>
                <a:cxn ang="0">
                  <a:pos x="126" y="92"/>
                </a:cxn>
                <a:cxn ang="0">
                  <a:pos x="136" y="102"/>
                </a:cxn>
                <a:cxn ang="0">
                  <a:pos x="150" y="106"/>
                </a:cxn>
                <a:cxn ang="0">
                  <a:pos x="160" y="114"/>
                </a:cxn>
                <a:cxn ang="0">
                  <a:pos x="168" y="122"/>
                </a:cxn>
                <a:cxn ang="0">
                  <a:pos x="186" y="130"/>
                </a:cxn>
                <a:cxn ang="0">
                  <a:pos x="194" y="144"/>
                </a:cxn>
                <a:cxn ang="0">
                  <a:pos x="190" y="152"/>
                </a:cxn>
                <a:cxn ang="0">
                  <a:pos x="182" y="144"/>
                </a:cxn>
                <a:cxn ang="0">
                  <a:pos x="172" y="140"/>
                </a:cxn>
                <a:cxn ang="0">
                  <a:pos x="170" y="148"/>
                </a:cxn>
                <a:cxn ang="0">
                  <a:pos x="176" y="166"/>
                </a:cxn>
                <a:cxn ang="0">
                  <a:pos x="162" y="182"/>
                </a:cxn>
                <a:cxn ang="0">
                  <a:pos x="144" y="182"/>
                </a:cxn>
                <a:cxn ang="0">
                  <a:pos x="152" y="146"/>
                </a:cxn>
                <a:cxn ang="0">
                  <a:pos x="124" y="126"/>
                </a:cxn>
                <a:cxn ang="0">
                  <a:pos x="114" y="122"/>
                </a:cxn>
                <a:cxn ang="0">
                  <a:pos x="106" y="114"/>
                </a:cxn>
                <a:cxn ang="0">
                  <a:pos x="98" y="108"/>
                </a:cxn>
                <a:cxn ang="0">
                  <a:pos x="92" y="100"/>
                </a:cxn>
                <a:cxn ang="0">
                  <a:pos x="76" y="94"/>
                </a:cxn>
                <a:cxn ang="0">
                  <a:pos x="70" y="76"/>
                </a:cxn>
                <a:cxn ang="0">
                  <a:pos x="64" y="64"/>
                </a:cxn>
                <a:cxn ang="0">
                  <a:pos x="50" y="56"/>
                </a:cxn>
                <a:cxn ang="0">
                  <a:pos x="38" y="60"/>
                </a:cxn>
                <a:cxn ang="0">
                  <a:pos x="34" y="66"/>
                </a:cxn>
                <a:cxn ang="0">
                  <a:pos x="0" y="50"/>
                </a:cxn>
                <a:cxn ang="0">
                  <a:pos x="24" y="18"/>
                </a:cxn>
              </a:cxnLst>
              <a:rect l="0" t="0" r="r" b="b"/>
              <a:pathLst>
                <a:path w="195" h="189">
                  <a:moveTo>
                    <a:pt x="24" y="18"/>
                  </a:moveTo>
                  <a:lnTo>
                    <a:pt x="28" y="20"/>
                  </a:lnTo>
                  <a:lnTo>
                    <a:pt x="44" y="10"/>
                  </a:lnTo>
                  <a:lnTo>
                    <a:pt x="48" y="12"/>
                  </a:lnTo>
                  <a:lnTo>
                    <a:pt x="50" y="16"/>
                  </a:lnTo>
                  <a:lnTo>
                    <a:pt x="56" y="14"/>
                  </a:lnTo>
                  <a:lnTo>
                    <a:pt x="58" y="12"/>
                  </a:lnTo>
                  <a:lnTo>
                    <a:pt x="62" y="10"/>
                  </a:lnTo>
                  <a:lnTo>
                    <a:pt x="66" y="8"/>
                  </a:lnTo>
                  <a:lnTo>
                    <a:pt x="70" y="4"/>
                  </a:lnTo>
                  <a:lnTo>
                    <a:pt x="74" y="0"/>
                  </a:lnTo>
                  <a:lnTo>
                    <a:pt x="78" y="0"/>
                  </a:lnTo>
                  <a:lnTo>
                    <a:pt x="86" y="0"/>
                  </a:lnTo>
                  <a:lnTo>
                    <a:pt x="90" y="0"/>
                  </a:lnTo>
                  <a:lnTo>
                    <a:pt x="94" y="4"/>
                  </a:lnTo>
                  <a:lnTo>
                    <a:pt x="98" y="8"/>
                  </a:lnTo>
                  <a:lnTo>
                    <a:pt x="102" y="10"/>
                  </a:lnTo>
                  <a:lnTo>
                    <a:pt x="106" y="12"/>
                  </a:lnTo>
                  <a:lnTo>
                    <a:pt x="108" y="20"/>
                  </a:lnTo>
                  <a:lnTo>
                    <a:pt x="108" y="28"/>
                  </a:lnTo>
                  <a:lnTo>
                    <a:pt x="104" y="32"/>
                  </a:lnTo>
                  <a:lnTo>
                    <a:pt x="98" y="34"/>
                  </a:lnTo>
                  <a:lnTo>
                    <a:pt x="98" y="40"/>
                  </a:lnTo>
                  <a:lnTo>
                    <a:pt x="98" y="44"/>
                  </a:lnTo>
                  <a:lnTo>
                    <a:pt x="98" y="52"/>
                  </a:lnTo>
                  <a:lnTo>
                    <a:pt x="100" y="58"/>
                  </a:lnTo>
                  <a:lnTo>
                    <a:pt x="104" y="62"/>
                  </a:lnTo>
                  <a:lnTo>
                    <a:pt x="108" y="66"/>
                  </a:lnTo>
                  <a:lnTo>
                    <a:pt x="112" y="72"/>
                  </a:lnTo>
                  <a:lnTo>
                    <a:pt x="114" y="78"/>
                  </a:lnTo>
                  <a:lnTo>
                    <a:pt x="118" y="86"/>
                  </a:lnTo>
                  <a:lnTo>
                    <a:pt x="126" y="92"/>
                  </a:lnTo>
                  <a:lnTo>
                    <a:pt x="130" y="98"/>
                  </a:lnTo>
                  <a:lnTo>
                    <a:pt x="136" y="102"/>
                  </a:lnTo>
                  <a:lnTo>
                    <a:pt x="142" y="106"/>
                  </a:lnTo>
                  <a:lnTo>
                    <a:pt x="150" y="106"/>
                  </a:lnTo>
                  <a:lnTo>
                    <a:pt x="158" y="106"/>
                  </a:lnTo>
                  <a:lnTo>
                    <a:pt x="160" y="114"/>
                  </a:lnTo>
                  <a:lnTo>
                    <a:pt x="162" y="118"/>
                  </a:lnTo>
                  <a:lnTo>
                    <a:pt x="168" y="122"/>
                  </a:lnTo>
                  <a:lnTo>
                    <a:pt x="178" y="126"/>
                  </a:lnTo>
                  <a:lnTo>
                    <a:pt x="186" y="130"/>
                  </a:lnTo>
                  <a:lnTo>
                    <a:pt x="192" y="136"/>
                  </a:lnTo>
                  <a:lnTo>
                    <a:pt x="194" y="144"/>
                  </a:lnTo>
                  <a:lnTo>
                    <a:pt x="194" y="148"/>
                  </a:lnTo>
                  <a:lnTo>
                    <a:pt x="190" y="152"/>
                  </a:lnTo>
                  <a:lnTo>
                    <a:pt x="186" y="146"/>
                  </a:lnTo>
                  <a:lnTo>
                    <a:pt x="182" y="144"/>
                  </a:lnTo>
                  <a:lnTo>
                    <a:pt x="178" y="140"/>
                  </a:lnTo>
                  <a:lnTo>
                    <a:pt x="172" y="140"/>
                  </a:lnTo>
                  <a:lnTo>
                    <a:pt x="168" y="142"/>
                  </a:lnTo>
                  <a:lnTo>
                    <a:pt x="170" y="148"/>
                  </a:lnTo>
                  <a:lnTo>
                    <a:pt x="176" y="156"/>
                  </a:lnTo>
                  <a:lnTo>
                    <a:pt x="176" y="166"/>
                  </a:lnTo>
                  <a:lnTo>
                    <a:pt x="166" y="176"/>
                  </a:lnTo>
                  <a:lnTo>
                    <a:pt x="162" y="182"/>
                  </a:lnTo>
                  <a:lnTo>
                    <a:pt x="154" y="188"/>
                  </a:lnTo>
                  <a:lnTo>
                    <a:pt x="144" y="182"/>
                  </a:lnTo>
                  <a:lnTo>
                    <a:pt x="160" y="168"/>
                  </a:lnTo>
                  <a:lnTo>
                    <a:pt x="152" y="146"/>
                  </a:lnTo>
                  <a:lnTo>
                    <a:pt x="144" y="144"/>
                  </a:lnTo>
                  <a:lnTo>
                    <a:pt x="124" y="126"/>
                  </a:lnTo>
                  <a:lnTo>
                    <a:pt x="118" y="124"/>
                  </a:lnTo>
                  <a:lnTo>
                    <a:pt x="114" y="122"/>
                  </a:lnTo>
                  <a:lnTo>
                    <a:pt x="108" y="118"/>
                  </a:lnTo>
                  <a:lnTo>
                    <a:pt x="106" y="114"/>
                  </a:lnTo>
                  <a:lnTo>
                    <a:pt x="102" y="112"/>
                  </a:lnTo>
                  <a:lnTo>
                    <a:pt x="98" y="108"/>
                  </a:lnTo>
                  <a:lnTo>
                    <a:pt x="98" y="102"/>
                  </a:lnTo>
                  <a:lnTo>
                    <a:pt x="92" y="100"/>
                  </a:lnTo>
                  <a:lnTo>
                    <a:pt x="80" y="100"/>
                  </a:lnTo>
                  <a:lnTo>
                    <a:pt x="76" y="94"/>
                  </a:lnTo>
                  <a:lnTo>
                    <a:pt x="72" y="84"/>
                  </a:lnTo>
                  <a:lnTo>
                    <a:pt x="70" y="76"/>
                  </a:lnTo>
                  <a:lnTo>
                    <a:pt x="68" y="70"/>
                  </a:lnTo>
                  <a:lnTo>
                    <a:pt x="64" y="64"/>
                  </a:lnTo>
                  <a:lnTo>
                    <a:pt x="58" y="58"/>
                  </a:lnTo>
                  <a:lnTo>
                    <a:pt x="50" y="56"/>
                  </a:lnTo>
                  <a:lnTo>
                    <a:pt x="40" y="56"/>
                  </a:lnTo>
                  <a:lnTo>
                    <a:pt x="38" y="60"/>
                  </a:lnTo>
                  <a:lnTo>
                    <a:pt x="38" y="64"/>
                  </a:lnTo>
                  <a:lnTo>
                    <a:pt x="34" y="66"/>
                  </a:lnTo>
                  <a:lnTo>
                    <a:pt x="28" y="66"/>
                  </a:lnTo>
                  <a:lnTo>
                    <a:pt x="0" y="50"/>
                  </a:lnTo>
                  <a:lnTo>
                    <a:pt x="2" y="30"/>
                  </a:lnTo>
                  <a:lnTo>
                    <a:pt x="24"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7" name="Freeform 508"/>
            <p:cNvSpPr>
              <a:spLocks/>
            </p:cNvSpPr>
            <p:nvPr/>
          </p:nvSpPr>
          <p:spPr bwMode="ltGray">
            <a:xfrm>
              <a:off x="4155094" y="3150948"/>
              <a:ext cx="33290" cy="48937"/>
            </a:xfrm>
            <a:custGeom>
              <a:avLst/>
              <a:gdLst/>
              <a:ahLst/>
              <a:cxnLst>
                <a:cxn ang="0">
                  <a:pos x="20" y="0"/>
                </a:cxn>
                <a:cxn ang="0">
                  <a:pos x="22" y="0"/>
                </a:cxn>
                <a:cxn ang="0">
                  <a:pos x="20" y="10"/>
                </a:cxn>
                <a:cxn ang="0">
                  <a:pos x="20" y="16"/>
                </a:cxn>
                <a:cxn ang="0">
                  <a:pos x="20" y="18"/>
                </a:cxn>
                <a:cxn ang="0">
                  <a:pos x="18" y="20"/>
                </a:cxn>
                <a:cxn ang="0">
                  <a:pos x="12" y="24"/>
                </a:cxn>
                <a:cxn ang="0">
                  <a:pos x="4" y="28"/>
                </a:cxn>
                <a:cxn ang="0">
                  <a:pos x="0" y="26"/>
                </a:cxn>
                <a:cxn ang="0">
                  <a:pos x="0" y="8"/>
                </a:cxn>
                <a:cxn ang="0">
                  <a:pos x="6" y="2"/>
                </a:cxn>
                <a:cxn ang="0">
                  <a:pos x="20" y="0"/>
                </a:cxn>
              </a:cxnLst>
              <a:rect l="0" t="0" r="r" b="b"/>
              <a:pathLst>
                <a:path w="23" h="29">
                  <a:moveTo>
                    <a:pt x="20" y="0"/>
                  </a:moveTo>
                  <a:lnTo>
                    <a:pt x="22" y="0"/>
                  </a:lnTo>
                  <a:lnTo>
                    <a:pt x="20" y="10"/>
                  </a:lnTo>
                  <a:lnTo>
                    <a:pt x="20" y="16"/>
                  </a:lnTo>
                  <a:lnTo>
                    <a:pt x="20" y="18"/>
                  </a:lnTo>
                  <a:lnTo>
                    <a:pt x="18" y="20"/>
                  </a:lnTo>
                  <a:lnTo>
                    <a:pt x="12" y="24"/>
                  </a:lnTo>
                  <a:lnTo>
                    <a:pt x="4" y="28"/>
                  </a:lnTo>
                  <a:lnTo>
                    <a:pt x="0" y="26"/>
                  </a:lnTo>
                  <a:lnTo>
                    <a:pt x="0" y="8"/>
                  </a:lnTo>
                  <a:lnTo>
                    <a:pt x="6" y="2"/>
                  </a:lnTo>
                  <a:lnTo>
                    <a:pt x="2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8" name="Freeform 509"/>
            <p:cNvSpPr>
              <a:spLocks/>
            </p:cNvSpPr>
            <p:nvPr/>
          </p:nvSpPr>
          <p:spPr bwMode="ltGray">
            <a:xfrm>
              <a:off x="4117463" y="3110909"/>
              <a:ext cx="95525" cy="84528"/>
            </a:xfrm>
            <a:custGeom>
              <a:avLst/>
              <a:gdLst/>
              <a:ahLst/>
              <a:cxnLst>
                <a:cxn ang="0">
                  <a:pos x="0" y="8"/>
                </a:cxn>
                <a:cxn ang="0">
                  <a:pos x="10" y="0"/>
                </a:cxn>
                <a:cxn ang="0">
                  <a:pos x="22" y="2"/>
                </a:cxn>
                <a:cxn ang="0">
                  <a:pos x="30" y="0"/>
                </a:cxn>
                <a:cxn ang="0">
                  <a:pos x="34" y="0"/>
                </a:cxn>
                <a:cxn ang="0">
                  <a:pos x="38" y="0"/>
                </a:cxn>
                <a:cxn ang="0">
                  <a:pos x="48" y="0"/>
                </a:cxn>
                <a:cxn ang="0">
                  <a:pos x="52" y="2"/>
                </a:cxn>
                <a:cxn ang="0">
                  <a:pos x="52" y="6"/>
                </a:cxn>
                <a:cxn ang="0">
                  <a:pos x="52" y="10"/>
                </a:cxn>
                <a:cxn ang="0">
                  <a:pos x="54" y="14"/>
                </a:cxn>
                <a:cxn ang="0">
                  <a:pos x="56" y="14"/>
                </a:cxn>
                <a:cxn ang="0">
                  <a:pos x="60" y="16"/>
                </a:cxn>
                <a:cxn ang="0">
                  <a:pos x="64" y="18"/>
                </a:cxn>
                <a:cxn ang="0">
                  <a:pos x="66" y="22"/>
                </a:cxn>
                <a:cxn ang="0">
                  <a:pos x="62" y="24"/>
                </a:cxn>
                <a:cxn ang="0">
                  <a:pos x="58" y="26"/>
                </a:cxn>
                <a:cxn ang="0">
                  <a:pos x="54" y="28"/>
                </a:cxn>
                <a:cxn ang="0">
                  <a:pos x="52" y="30"/>
                </a:cxn>
                <a:cxn ang="0">
                  <a:pos x="50" y="34"/>
                </a:cxn>
                <a:cxn ang="0">
                  <a:pos x="48" y="38"/>
                </a:cxn>
                <a:cxn ang="0">
                  <a:pos x="48" y="40"/>
                </a:cxn>
                <a:cxn ang="0">
                  <a:pos x="48" y="46"/>
                </a:cxn>
                <a:cxn ang="0">
                  <a:pos x="48" y="48"/>
                </a:cxn>
                <a:cxn ang="0">
                  <a:pos x="36" y="48"/>
                </a:cxn>
                <a:cxn ang="0">
                  <a:pos x="22" y="34"/>
                </a:cxn>
                <a:cxn ang="0">
                  <a:pos x="6" y="14"/>
                </a:cxn>
                <a:cxn ang="0">
                  <a:pos x="0" y="10"/>
                </a:cxn>
                <a:cxn ang="0">
                  <a:pos x="0" y="8"/>
                </a:cxn>
              </a:cxnLst>
              <a:rect l="0" t="0" r="r" b="b"/>
              <a:pathLst>
                <a:path w="67" h="49">
                  <a:moveTo>
                    <a:pt x="0" y="8"/>
                  </a:moveTo>
                  <a:lnTo>
                    <a:pt x="10" y="0"/>
                  </a:lnTo>
                  <a:lnTo>
                    <a:pt x="22" y="2"/>
                  </a:lnTo>
                  <a:lnTo>
                    <a:pt x="30" y="0"/>
                  </a:lnTo>
                  <a:lnTo>
                    <a:pt x="34" y="0"/>
                  </a:lnTo>
                  <a:lnTo>
                    <a:pt x="38" y="0"/>
                  </a:lnTo>
                  <a:lnTo>
                    <a:pt x="48" y="0"/>
                  </a:lnTo>
                  <a:lnTo>
                    <a:pt x="52" y="2"/>
                  </a:lnTo>
                  <a:lnTo>
                    <a:pt x="52" y="6"/>
                  </a:lnTo>
                  <a:lnTo>
                    <a:pt x="52" y="10"/>
                  </a:lnTo>
                  <a:lnTo>
                    <a:pt x="54" y="14"/>
                  </a:lnTo>
                  <a:lnTo>
                    <a:pt x="56" y="14"/>
                  </a:lnTo>
                  <a:lnTo>
                    <a:pt x="60" y="16"/>
                  </a:lnTo>
                  <a:lnTo>
                    <a:pt x="64" y="18"/>
                  </a:lnTo>
                  <a:lnTo>
                    <a:pt x="66" y="22"/>
                  </a:lnTo>
                  <a:lnTo>
                    <a:pt x="62" y="24"/>
                  </a:lnTo>
                  <a:lnTo>
                    <a:pt x="58" y="26"/>
                  </a:lnTo>
                  <a:lnTo>
                    <a:pt x="54" y="28"/>
                  </a:lnTo>
                  <a:lnTo>
                    <a:pt x="52" y="30"/>
                  </a:lnTo>
                  <a:lnTo>
                    <a:pt x="50" y="34"/>
                  </a:lnTo>
                  <a:lnTo>
                    <a:pt x="48" y="38"/>
                  </a:lnTo>
                  <a:lnTo>
                    <a:pt x="48" y="40"/>
                  </a:lnTo>
                  <a:lnTo>
                    <a:pt x="48" y="46"/>
                  </a:lnTo>
                  <a:lnTo>
                    <a:pt x="48" y="48"/>
                  </a:lnTo>
                  <a:lnTo>
                    <a:pt x="36" y="48"/>
                  </a:lnTo>
                  <a:lnTo>
                    <a:pt x="22" y="34"/>
                  </a:lnTo>
                  <a:lnTo>
                    <a:pt x="6" y="14"/>
                  </a:lnTo>
                  <a:lnTo>
                    <a:pt x="0" y="10"/>
                  </a:lnTo>
                  <a:lnTo>
                    <a:pt x="0"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499" name="Freeform 511"/>
            <p:cNvSpPr>
              <a:spLocks/>
            </p:cNvSpPr>
            <p:nvPr/>
          </p:nvSpPr>
          <p:spPr bwMode="ltGray">
            <a:xfrm>
              <a:off x="4094304" y="3518717"/>
              <a:ext cx="26052" cy="34107"/>
            </a:xfrm>
            <a:custGeom>
              <a:avLst/>
              <a:gdLst/>
              <a:ahLst/>
              <a:cxnLst>
                <a:cxn ang="0">
                  <a:pos x="0" y="8"/>
                </a:cxn>
                <a:cxn ang="0">
                  <a:pos x="8" y="0"/>
                </a:cxn>
                <a:cxn ang="0">
                  <a:pos x="18" y="8"/>
                </a:cxn>
                <a:cxn ang="0">
                  <a:pos x="14" y="18"/>
                </a:cxn>
                <a:cxn ang="0">
                  <a:pos x="0" y="8"/>
                </a:cxn>
              </a:cxnLst>
              <a:rect l="0" t="0" r="r" b="b"/>
              <a:pathLst>
                <a:path w="19" h="19">
                  <a:moveTo>
                    <a:pt x="0" y="8"/>
                  </a:moveTo>
                  <a:lnTo>
                    <a:pt x="8" y="0"/>
                  </a:lnTo>
                  <a:lnTo>
                    <a:pt x="18" y="8"/>
                  </a:lnTo>
                  <a:lnTo>
                    <a:pt x="14" y="18"/>
                  </a:lnTo>
                  <a:lnTo>
                    <a:pt x="0"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0" name="Freeform 512"/>
            <p:cNvSpPr>
              <a:spLocks/>
            </p:cNvSpPr>
            <p:nvPr/>
          </p:nvSpPr>
          <p:spPr bwMode="ltGray">
            <a:xfrm>
              <a:off x="4218777" y="3414911"/>
              <a:ext cx="43421" cy="154225"/>
            </a:xfrm>
            <a:custGeom>
              <a:avLst/>
              <a:gdLst/>
              <a:ahLst/>
              <a:cxnLst>
                <a:cxn ang="0">
                  <a:pos x="8" y="28"/>
                </a:cxn>
                <a:cxn ang="0">
                  <a:pos x="6" y="12"/>
                </a:cxn>
                <a:cxn ang="0">
                  <a:pos x="14" y="4"/>
                </a:cxn>
                <a:cxn ang="0">
                  <a:pos x="22" y="0"/>
                </a:cxn>
                <a:cxn ang="0">
                  <a:pos x="22" y="8"/>
                </a:cxn>
                <a:cxn ang="0">
                  <a:pos x="22" y="18"/>
                </a:cxn>
                <a:cxn ang="0">
                  <a:pos x="22" y="22"/>
                </a:cxn>
                <a:cxn ang="0">
                  <a:pos x="20" y="28"/>
                </a:cxn>
                <a:cxn ang="0">
                  <a:pos x="20" y="32"/>
                </a:cxn>
                <a:cxn ang="0">
                  <a:pos x="22" y="38"/>
                </a:cxn>
                <a:cxn ang="0">
                  <a:pos x="28" y="44"/>
                </a:cxn>
                <a:cxn ang="0">
                  <a:pos x="30" y="56"/>
                </a:cxn>
                <a:cxn ang="0">
                  <a:pos x="26" y="66"/>
                </a:cxn>
                <a:cxn ang="0">
                  <a:pos x="26" y="76"/>
                </a:cxn>
                <a:cxn ang="0">
                  <a:pos x="20" y="82"/>
                </a:cxn>
                <a:cxn ang="0">
                  <a:pos x="14" y="88"/>
                </a:cxn>
                <a:cxn ang="0">
                  <a:pos x="8" y="90"/>
                </a:cxn>
                <a:cxn ang="0">
                  <a:pos x="4" y="80"/>
                </a:cxn>
                <a:cxn ang="0">
                  <a:pos x="4" y="74"/>
                </a:cxn>
                <a:cxn ang="0">
                  <a:pos x="6" y="64"/>
                </a:cxn>
                <a:cxn ang="0">
                  <a:pos x="4" y="58"/>
                </a:cxn>
                <a:cxn ang="0">
                  <a:pos x="0" y="50"/>
                </a:cxn>
                <a:cxn ang="0">
                  <a:pos x="2" y="44"/>
                </a:cxn>
                <a:cxn ang="0">
                  <a:pos x="8" y="40"/>
                </a:cxn>
                <a:cxn ang="0">
                  <a:pos x="14" y="32"/>
                </a:cxn>
                <a:cxn ang="0">
                  <a:pos x="8" y="28"/>
                </a:cxn>
              </a:cxnLst>
              <a:rect l="0" t="0" r="r" b="b"/>
              <a:pathLst>
                <a:path w="31" h="91">
                  <a:moveTo>
                    <a:pt x="8" y="28"/>
                  </a:moveTo>
                  <a:lnTo>
                    <a:pt x="6" y="12"/>
                  </a:lnTo>
                  <a:lnTo>
                    <a:pt x="14" y="4"/>
                  </a:lnTo>
                  <a:lnTo>
                    <a:pt x="22" y="0"/>
                  </a:lnTo>
                  <a:lnTo>
                    <a:pt x="22" y="8"/>
                  </a:lnTo>
                  <a:lnTo>
                    <a:pt x="22" y="18"/>
                  </a:lnTo>
                  <a:lnTo>
                    <a:pt x="22" y="22"/>
                  </a:lnTo>
                  <a:lnTo>
                    <a:pt x="20" y="28"/>
                  </a:lnTo>
                  <a:lnTo>
                    <a:pt x="20" y="32"/>
                  </a:lnTo>
                  <a:lnTo>
                    <a:pt x="22" y="38"/>
                  </a:lnTo>
                  <a:lnTo>
                    <a:pt x="28" y="44"/>
                  </a:lnTo>
                  <a:lnTo>
                    <a:pt x="30" y="56"/>
                  </a:lnTo>
                  <a:lnTo>
                    <a:pt x="26" y="66"/>
                  </a:lnTo>
                  <a:lnTo>
                    <a:pt x="26" y="76"/>
                  </a:lnTo>
                  <a:lnTo>
                    <a:pt x="20" y="82"/>
                  </a:lnTo>
                  <a:lnTo>
                    <a:pt x="14" y="88"/>
                  </a:lnTo>
                  <a:lnTo>
                    <a:pt x="8" y="90"/>
                  </a:lnTo>
                  <a:lnTo>
                    <a:pt x="4" y="80"/>
                  </a:lnTo>
                  <a:lnTo>
                    <a:pt x="4" y="74"/>
                  </a:lnTo>
                  <a:lnTo>
                    <a:pt x="6" y="64"/>
                  </a:lnTo>
                  <a:lnTo>
                    <a:pt x="4" y="58"/>
                  </a:lnTo>
                  <a:lnTo>
                    <a:pt x="0" y="50"/>
                  </a:lnTo>
                  <a:lnTo>
                    <a:pt x="2" y="44"/>
                  </a:lnTo>
                  <a:lnTo>
                    <a:pt x="8" y="40"/>
                  </a:lnTo>
                  <a:lnTo>
                    <a:pt x="14" y="32"/>
                  </a:lnTo>
                  <a:lnTo>
                    <a:pt x="8"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1" name="Freeform 513"/>
            <p:cNvSpPr>
              <a:spLocks/>
            </p:cNvSpPr>
            <p:nvPr/>
          </p:nvSpPr>
          <p:spPr bwMode="ltGray">
            <a:xfrm>
              <a:off x="4267987" y="2929990"/>
              <a:ext cx="36184" cy="69699"/>
            </a:xfrm>
            <a:custGeom>
              <a:avLst/>
              <a:gdLst/>
              <a:ahLst/>
              <a:cxnLst>
                <a:cxn ang="0">
                  <a:pos x="0" y="32"/>
                </a:cxn>
                <a:cxn ang="0">
                  <a:pos x="4" y="28"/>
                </a:cxn>
                <a:cxn ang="0">
                  <a:pos x="6" y="16"/>
                </a:cxn>
                <a:cxn ang="0">
                  <a:pos x="2" y="4"/>
                </a:cxn>
                <a:cxn ang="0">
                  <a:pos x="6" y="0"/>
                </a:cxn>
                <a:cxn ang="0">
                  <a:pos x="10" y="0"/>
                </a:cxn>
                <a:cxn ang="0">
                  <a:pos x="18" y="0"/>
                </a:cxn>
                <a:cxn ang="0">
                  <a:pos x="20" y="0"/>
                </a:cxn>
                <a:cxn ang="0">
                  <a:pos x="24" y="4"/>
                </a:cxn>
                <a:cxn ang="0">
                  <a:pos x="24" y="8"/>
                </a:cxn>
                <a:cxn ang="0">
                  <a:pos x="26" y="12"/>
                </a:cxn>
                <a:cxn ang="0">
                  <a:pos x="26" y="18"/>
                </a:cxn>
                <a:cxn ang="0">
                  <a:pos x="24" y="22"/>
                </a:cxn>
                <a:cxn ang="0">
                  <a:pos x="22" y="24"/>
                </a:cxn>
                <a:cxn ang="0">
                  <a:pos x="18" y="28"/>
                </a:cxn>
                <a:cxn ang="0">
                  <a:pos x="14" y="30"/>
                </a:cxn>
                <a:cxn ang="0">
                  <a:pos x="12" y="36"/>
                </a:cxn>
                <a:cxn ang="0">
                  <a:pos x="10" y="40"/>
                </a:cxn>
                <a:cxn ang="0">
                  <a:pos x="6" y="38"/>
                </a:cxn>
                <a:cxn ang="0">
                  <a:pos x="2" y="36"/>
                </a:cxn>
                <a:cxn ang="0">
                  <a:pos x="0" y="32"/>
                </a:cxn>
              </a:cxnLst>
              <a:rect l="0" t="0" r="r" b="b"/>
              <a:pathLst>
                <a:path w="27" h="41">
                  <a:moveTo>
                    <a:pt x="0" y="32"/>
                  </a:moveTo>
                  <a:lnTo>
                    <a:pt x="4" y="28"/>
                  </a:lnTo>
                  <a:lnTo>
                    <a:pt x="6" y="16"/>
                  </a:lnTo>
                  <a:lnTo>
                    <a:pt x="2" y="4"/>
                  </a:lnTo>
                  <a:lnTo>
                    <a:pt x="6" y="0"/>
                  </a:lnTo>
                  <a:lnTo>
                    <a:pt x="10" y="0"/>
                  </a:lnTo>
                  <a:lnTo>
                    <a:pt x="18" y="0"/>
                  </a:lnTo>
                  <a:lnTo>
                    <a:pt x="20" y="0"/>
                  </a:lnTo>
                  <a:lnTo>
                    <a:pt x="24" y="4"/>
                  </a:lnTo>
                  <a:lnTo>
                    <a:pt x="24" y="8"/>
                  </a:lnTo>
                  <a:lnTo>
                    <a:pt x="26" y="12"/>
                  </a:lnTo>
                  <a:lnTo>
                    <a:pt x="26" y="18"/>
                  </a:lnTo>
                  <a:lnTo>
                    <a:pt x="24" y="22"/>
                  </a:lnTo>
                  <a:lnTo>
                    <a:pt x="22" y="24"/>
                  </a:lnTo>
                  <a:lnTo>
                    <a:pt x="18" y="28"/>
                  </a:lnTo>
                  <a:lnTo>
                    <a:pt x="14" y="30"/>
                  </a:lnTo>
                  <a:lnTo>
                    <a:pt x="12" y="36"/>
                  </a:lnTo>
                  <a:lnTo>
                    <a:pt x="10" y="40"/>
                  </a:lnTo>
                  <a:lnTo>
                    <a:pt x="6" y="38"/>
                  </a:lnTo>
                  <a:lnTo>
                    <a:pt x="2" y="36"/>
                  </a:lnTo>
                  <a:lnTo>
                    <a:pt x="0" y="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2" name="Freeform 515"/>
            <p:cNvSpPr>
              <a:spLocks/>
            </p:cNvSpPr>
            <p:nvPr/>
          </p:nvSpPr>
          <p:spPr bwMode="ltGray">
            <a:xfrm>
              <a:off x="4453247" y="2338298"/>
              <a:ext cx="227234" cy="444881"/>
            </a:xfrm>
            <a:custGeom>
              <a:avLst/>
              <a:gdLst/>
              <a:ahLst/>
              <a:cxnLst>
                <a:cxn ang="0">
                  <a:pos x="6" y="24"/>
                </a:cxn>
                <a:cxn ang="0">
                  <a:pos x="28" y="36"/>
                </a:cxn>
                <a:cxn ang="0">
                  <a:pos x="36" y="36"/>
                </a:cxn>
                <a:cxn ang="0">
                  <a:pos x="46" y="30"/>
                </a:cxn>
                <a:cxn ang="0">
                  <a:pos x="54" y="36"/>
                </a:cxn>
                <a:cxn ang="0">
                  <a:pos x="64" y="36"/>
                </a:cxn>
                <a:cxn ang="0">
                  <a:pos x="70" y="22"/>
                </a:cxn>
                <a:cxn ang="0">
                  <a:pos x="72" y="8"/>
                </a:cxn>
                <a:cxn ang="0">
                  <a:pos x="92" y="2"/>
                </a:cxn>
                <a:cxn ang="0">
                  <a:pos x="110" y="8"/>
                </a:cxn>
                <a:cxn ang="0">
                  <a:pos x="116" y="20"/>
                </a:cxn>
                <a:cxn ang="0">
                  <a:pos x="110" y="28"/>
                </a:cxn>
                <a:cxn ang="0">
                  <a:pos x="108" y="38"/>
                </a:cxn>
                <a:cxn ang="0">
                  <a:pos x="104" y="48"/>
                </a:cxn>
                <a:cxn ang="0">
                  <a:pos x="118" y="54"/>
                </a:cxn>
                <a:cxn ang="0">
                  <a:pos x="126" y="92"/>
                </a:cxn>
                <a:cxn ang="0">
                  <a:pos x="134" y="100"/>
                </a:cxn>
                <a:cxn ang="0">
                  <a:pos x="138" y="112"/>
                </a:cxn>
                <a:cxn ang="0">
                  <a:pos x="136" y="124"/>
                </a:cxn>
                <a:cxn ang="0">
                  <a:pos x="134" y="136"/>
                </a:cxn>
                <a:cxn ang="0">
                  <a:pos x="138" y="144"/>
                </a:cxn>
                <a:cxn ang="0">
                  <a:pos x="140" y="160"/>
                </a:cxn>
                <a:cxn ang="0">
                  <a:pos x="146" y="174"/>
                </a:cxn>
                <a:cxn ang="0">
                  <a:pos x="158" y="184"/>
                </a:cxn>
                <a:cxn ang="0">
                  <a:pos x="152" y="190"/>
                </a:cxn>
                <a:cxn ang="0">
                  <a:pos x="144" y="198"/>
                </a:cxn>
                <a:cxn ang="0">
                  <a:pos x="140" y="212"/>
                </a:cxn>
                <a:cxn ang="0">
                  <a:pos x="134" y="226"/>
                </a:cxn>
                <a:cxn ang="0">
                  <a:pos x="122" y="238"/>
                </a:cxn>
                <a:cxn ang="0">
                  <a:pos x="114" y="244"/>
                </a:cxn>
                <a:cxn ang="0">
                  <a:pos x="98" y="244"/>
                </a:cxn>
                <a:cxn ang="0">
                  <a:pos x="80" y="248"/>
                </a:cxn>
                <a:cxn ang="0">
                  <a:pos x="64" y="256"/>
                </a:cxn>
                <a:cxn ang="0">
                  <a:pos x="48" y="260"/>
                </a:cxn>
                <a:cxn ang="0">
                  <a:pos x="36" y="258"/>
                </a:cxn>
                <a:cxn ang="0">
                  <a:pos x="30" y="244"/>
                </a:cxn>
                <a:cxn ang="0">
                  <a:pos x="18" y="244"/>
                </a:cxn>
                <a:cxn ang="0">
                  <a:pos x="12" y="226"/>
                </a:cxn>
                <a:cxn ang="0">
                  <a:pos x="10" y="210"/>
                </a:cxn>
                <a:cxn ang="0">
                  <a:pos x="8" y="190"/>
                </a:cxn>
                <a:cxn ang="0">
                  <a:pos x="18" y="176"/>
                </a:cxn>
                <a:cxn ang="0">
                  <a:pos x="40" y="158"/>
                </a:cxn>
                <a:cxn ang="0">
                  <a:pos x="50" y="148"/>
                </a:cxn>
                <a:cxn ang="0">
                  <a:pos x="58" y="138"/>
                </a:cxn>
                <a:cxn ang="0">
                  <a:pos x="70" y="134"/>
                </a:cxn>
                <a:cxn ang="0">
                  <a:pos x="66" y="120"/>
                </a:cxn>
                <a:cxn ang="0">
                  <a:pos x="54" y="112"/>
                </a:cxn>
                <a:cxn ang="0">
                  <a:pos x="42" y="108"/>
                </a:cxn>
                <a:cxn ang="0">
                  <a:pos x="14" y="74"/>
                </a:cxn>
                <a:cxn ang="0">
                  <a:pos x="4" y="28"/>
                </a:cxn>
              </a:cxnLst>
              <a:rect l="0" t="0" r="r" b="b"/>
              <a:pathLst>
                <a:path w="159" h="263">
                  <a:moveTo>
                    <a:pt x="4" y="28"/>
                  </a:moveTo>
                  <a:lnTo>
                    <a:pt x="6" y="24"/>
                  </a:lnTo>
                  <a:lnTo>
                    <a:pt x="26" y="32"/>
                  </a:lnTo>
                  <a:lnTo>
                    <a:pt x="28" y="36"/>
                  </a:lnTo>
                  <a:lnTo>
                    <a:pt x="34" y="38"/>
                  </a:lnTo>
                  <a:lnTo>
                    <a:pt x="36" y="36"/>
                  </a:lnTo>
                  <a:lnTo>
                    <a:pt x="42" y="32"/>
                  </a:lnTo>
                  <a:lnTo>
                    <a:pt x="46" y="30"/>
                  </a:lnTo>
                  <a:lnTo>
                    <a:pt x="52" y="34"/>
                  </a:lnTo>
                  <a:lnTo>
                    <a:pt x="54" y="36"/>
                  </a:lnTo>
                  <a:lnTo>
                    <a:pt x="60" y="40"/>
                  </a:lnTo>
                  <a:lnTo>
                    <a:pt x="64" y="36"/>
                  </a:lnTo>
                  <a:lnTo>
                    <a:pt x="72" y="30"/>
                  </a:lnTo>
                  <a:lnTo>
                    <a:pt x="70" y="22"/>
                  </a:lnTo>
                  <a:lnTo>
                    <a:pt x="70" y="14"/>
                  </a:lnTo>
                  <a:lnTo>
                    <a:pt x="72" y="8"/>
                  </a:lnTo>
                  <a:lnTo>
                    <a:pt x="80" y="4"/>
                  </a:lnTo>
                  <a:lnTo>
                    <a:pt x="92" y="2"/>
                  </a:lnTo>
                  <a:lnTo>
                    <a:pt x="102" y="0"/>
                  </a:lnTo>
                  <a:lnTo>
                    <a:pt x="110" y="8"/>
                  </a:lnTo>
                  <a:lnTo>
                    <a:pt x="114" y="14"/>
                  </a:lnTo>
                  <a:lnTo>
                    <a:pt x="116" y="20"/>
                  </a:lnTo>
                  <a:lnTo>
                    <a:pt x="114" y="24"/>
                  </a:lnTo>
                  <a:lnTo>
                    <a:pt x="110" y="28"/>
                  </a:lnTo>
                  <a:lnTo>
                    <a:pt x="108" y="34"/>
                  </a:lnTo>
                  <a:lnTo>
                    <a:pt x="108" y="38"/>
                  </a:lnTo>
                  <a:lnTo>
                    <a:pt x="106" y="42"/>
                  </a:lnTo>
                  <a:lnTo>
                    <a:pt x="104" y="48"/>
                  </a:lnTo>
                  <a:lnTo>
                    <a:pt x="110" y="54"/>
                  </a:lnTo>
                  <a:lnTo>
                    <a:pt x="118" y="54"/>
                  </a:lnTo>
                  <a:lnTo>
                    <a:pt x="124" y="58"/>
                  </a:lnTo>
                  <a:lnTo>
                    <a:pt x="126" y="92"/>
                  </a:lnTo>
                  <a:lnTo>
                    <a:pt x="130" y="98"/>
                  </a:lnTo>
                  <a:lnTo>
                    <a:pt x="134" y="100"/>
                  </a:lnTo>
                  <a:lnTo>
                    <a:pt x="138" y="106"/>
                  </a:lnTo>
                  <a:lnTo>
                    <a:pt x="138" y="112"/>
                  </a:lnTo>
                  <a:lnTo>
                    <a:pt x="138" y="118"/>
                  </a:lnTo>
                  <a:lnTo>
                    <a:pt x="136" y="124"/>
                  </a:lnTo>
                  <a:lnTo>
                    <a:pt x="134" y="130"/>
                  </a:lnTo>
                  <a:lnTo>
                    <a:pt x="134" y="136"/>
                  </a:lnTo>
                  <a:lnTo>
                    <a:pt x="136" y="140"/>
                  </a:lnTo>
                  <a:lnTo>
                    <a:pt x="138" y="144"/>
                  </a:lnTo>
                  <a:lnTo>
                    <a:pt x="140" y="152"/>
                  </a:lnTo>
                  <a:lnTo>
                    <a:pt x="140" y="160"/>
                  </a:lnTo>
                  <a:lnTo>
                    <a:pt x="140" y="170"/>
                  </a:lnTo>
                  <a:lnTo>
                    <a:pt x="146" y="174"/>
                  </a:lnTo>
                  <a:lnTo>
                    <a:pt x="152" y="178"/>
                  </a:lnTo>
                  <a:lnTo>
                    <a:pt x="158" y="184"/>
                  </a:lnTo>
                  <a:lnTo>
                    <a:pt x="158" y="188"/>
                  </a:lnTo>
                  <a:lnTo>
                    <a:pt x="152" y="190"/>
                  </a:lnTo>
                  <a:lnTo>
                    <a:pt x="146" y="192"/>
                  </a:lnTo>
                  <a:lnTo>
                    <a:pt x="144" y="198"/>
                  </a:lnTo>
                  <a:lnTo>
                    <a:pt x="140" y="206"/>
                  </a:lnTo>
                  <a:lnTo>
                    <a:pt x="140" y="212"/>
                  </a:lnTo>
                  <a:lnTo>
                    <a:pt x="138" y="220"/>
                  </a:lnTo>
                  <a:lnTo>
                    <a:pt x="134" y="226"/>
                  </a:lnTo>
                  <a:lnTo>
                    <a:pt x="126" y="232"/>
                  </a:lnTo>
                  <a:lnTo>
                    <a:pt x="122" y="238"/>
                  </a:lnTo>
                  <a:lnTo>
                    <a:pt x="120" y="242"/>
                  </a:lnTo>
                  <a:lnTo>
                    <a:pt x="114" y="244"/>
                  </a:lnTo>
                  <a:lnTo>
                    <a:pt x="106" y="244"/>
                  </a:lnTo>
                  <a:lnTo>
                    <a:pt x="98" y="244"/>
                  </a:lnTo>
                  <a:lnTo>
                    <a:pt x="90" y="246"/>
                  </a:lnTo>
                  <a:lnTo>
                    <a:pt x="80" y="248"/>
                  </a:lnTo>
                  <a:lnTo>
                    <a:pt x="72" y="250"/>
                  </a:lnTo>
                  <a:lnTo>
                    <a:pt x="64" y="256"/>
                  </a:lnTo>
                  <a:lnTo>
                    <a:pt x="54" y="258"/>
                  </a:lnTo>
                  <a:lnTo>
                    <a:pt x="48" y="260"/>
                  </a:lnTo>
                  <a:lnTo>
                    <a:pt x="40" y="262"/>
                  </a:lnTo>
                  <a:lnTo>
                    <a:pt x="36" y="258"/>
                  </a:lnTo>
                  <a:lnTo>
                    <a:pt x="36" y="248"/>
                  </a:lnTo>
                  <a:lnTo>
                    <a:pt x="30" y="244"/>
                  </a:lnTo>
                  <a:lnTo>
                    <a:pt x="24" y="246"/>
                  </a:lnTo>
                  <a:lnTo>
                    <a:pt x="18" y="244"/>
                  </a:lnTo>
                  <a:lnTo>
                    <a:pt x="12" y="240"/>
                  </a:lnTo>
                  <a:lnTo>
                    <a:pt x="12" y="226"/>
                  </a:lnTo>
                  <a:lnTo>
                    <a:pt x="12" y="218"/>
                  </a:lnTo>
                  <a:lnTo>
                    <a:pt x="10" y="210"/>
                  </a:lnTo>
                  <a:lnTo>
                    <a:pt x="8" y="200"/>
                  </a:lnTo>
                  <a:lnTo>
                    <a:pt x="8" y="190"/>
                  </a:lnTo>
                  <a:lnTo>
                    <a:pt x="10" y="184"/>
                  </a:lnTo>
                  <a:lnTo>
                    <a:pt x="18" y="176"/>
                  </a:lnTo>
                  <a:lnTo>
                    <a:pt x="30" y="166"/>
                  </a:lnTo>
                  <a:lnTo>
                    <a:pt x="40" y="158"/>
                  </a:lnTo>
                  <a:lnTo>
                    <a:pt x="44" y="158"/>
                  </a:lnTo>
                  <a:lnTo>
                    <a:pt x="50" y="148"/>
                  </a:lnTo>
                  <a:lnTo>
                    <a:pt x="50" y="142"/>
                  </a:lnTo>
                  <a:lnTo>
                    <a:pt x="58" y="138"/>
                  </a:lnTo>
                  <a:lnTo>
                    <a:pt x="66" y="138"/>
                  </a:lnTo>
                  <a:lnTo>
                    <a:pt x="70" y="134"/>
                  </a:lnTo>
                  <a:lnTo>
                    <a:pt x="70" y="124"/>
                  </a:lnTo>
                  <a:lnTo>
                    <a:pt x="66" y="120"/>
                  </a:lnTo>
                  <a:lnTo>
                    <a:pt x="60" y="114"/>
                  </a:lnTo>
                  <a:lnTo>
                    <a:pt x="54" y="112"/>
                  </a:lnTo>
                  <a:lnTo>
                    <a:pt x="52" y="110"/>
                  </a:lnTo>
                  <a:lnTo>
                    <a:pt x="42" y="108"/>
                  </a:lnTo>
                  <a:lnTo>
                    <a:pt x="22" y="94"/>
                  </a:lnTo>
                  <a:lnTo>
                    <a:pt x="14" y="74"/>
                  </a:lnTo>
                  <a:lnTo>
                    <a:pt x="0" y="38"/>
                  </a:lnTo>
                  <a:lnTo>
                    <a:pt x="4"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3" name="Freeform 516"/>
            <p:cNvSpPr>
              <a:spLocks/>
            </p:cNvSpPr>
            <p:nvPr/>
          </p:nvSpPr>
          <p:spPr bwMode="ltGray">
            <a:xfrm>
              <a:off x="4267987" y="2384269"/>
              <a:ext cx="260523" cy="572414"/>
            </a:xfrm>
            <a:custGeom>
              <a:avLst/>
              <a:gdLst/>
              <a:ahLst/>
              <a:cxnLst>
                <a:cxn ang="0">
                  <a:pos x="14" y="236"/>
                </a:cxn>
                <a:cxn ang="0">
                  <a:pos x="24" y="220"/>
                </a:cxn>
                <a:cxn ang="0">
                  <a:pos x="30" y="202"/>
                </a:cxn>
                <a:cxn ang="0">
                  <a:pos x="18" y="188"/>
                </a:cxn>
                <a:cxn ang="0">
                  <a:pos x="14" y="170"/>
                </a:cxn>
                <a:cxn ang="0">
                  <a:pos x="14" y="138"/>
                </a:cxn>
                <a:cxn ang="0">
                  <a:pos x="26" y="128"/>
                </a:cxn>
                <a:cxn ang="0">
                  <a:pos x="40" y="132"/>
                </a:cxn>
                <a:cxn ang="0">
                  <a:pos x="38" y="114"/>
                </a:cxn>
                <a:cxn ang="0">
                  <a:pos x="44" y="84"/>
                </a:cxn>
                <a:cxn ang="0">
                  <a:pos x="62" y="72"/>
                </a:cxn>
                <a:cxn ang="0">
                  <a:pos x="72" y="56"/>
                </a:cxn>
                <a:cxn ang="0">
                  <a:pos x="74" y="34"/>
                </a:cxn>
                <a:cxn ang="0">
                  <a:pos x="88" y="26"/>
                </a:cxn>
                <a:cxn ang="0">
                  <a:pos x="94" y="22"/>
                </a:cxn>
                <a:cxn ang="0">
                  <a:pos x="98" y="14"/>
                </a:cxn>
                <a:cxn ang="0">
                  <a:pos x="118" y="14"/>
                </a:cxn>
                <a:cxn ang="0">
                  <a:pos x="132" y="0"/>
                </a:cxn>
                <a:cxn ang="0">
                  <a:pos x="148" y="14"/>
                </a:cxn>
                <a:cxn ang="0">
                  <a:pos x="168" y="28"/>
                </a:cxn>
                <a:cxn ang="0">
                  <a:pos x="170" y="44"/>
                </a:cxn>
                <a:cxn ang="0">
                  <a:pos x="174" y="68"/>
                </a:cxn>
                <a:cxn ang="0">
                  <a:pos x="174" y="84"/>
                </a:cxn>
                <a:cxn ang="0">
                  <a:pos x="150" y="90"/>
                </a:cxn>
                <a:cxn ang="0">
                  <a:pos x="140" y="110"/>
                </a:cxn>
                <a:cxn ang="0">
                  <a:pos x="134" y="132"/>
                </a:cxn>
                <a:cxn ang="0">
                  <a:pos x="118" y="146"/>
                </a:cxn>
                <a:cxn ang="0">
                  <a:pos x="94" y="156"/>
                </a:cxn>
                <a:cxn ang="0">
                  <a:pos x="88" y="182"/>
                </a:cxn>
                <a:cxn ang="0">
                  <a:pos x="86" y="202"/>
                </a:cxn>
                <a:cxn ang="0">
                  <a:pos x="98" y="216"/>
                </a:cxn>
                <a:cxn ang="0">
                  <a:pos x="112" y="232"/>
                </a:cxn>
                <a:cxn ang="0">
                  <a:pos x="104" y="250"/>
                </a:cxn>
                <a:cxn ang="0">
                  <a:pos x="86" y="262"/>
                </a:cxn>
                <a:cxn ang="0">
                  <a:pos x="82" y="286"/>
                </a:cxn>
                <a:cxn ang="0">
                  <a:pos x="84" y="304"/>
                </a:cxn>
                <a:cxn ang="0">
                  <a:pos x="66" y="318"/>
                </a:cxn>
                <a:cxn ang="0">
                  <a:pos x="40" y="336"/>
                </a:cxn>
                <a:cxn ang="0">
                  <a:pos x="26" y="316"/>
                </a:cxn>
                <a:cxn ang="0">
                  <a:pos x="18" y="296"/>
                </a:cxn>
                <a:cxn ang="0">
                  <a:pos x="12" y="278"/>
                </a:cxn>
                <a:cxn ang="0">
                  <a:pos x="2" y="264"/>
                </a:cxn>
              </a:cxnLst>
              <a:rect l="0" t="0" r="r" b="b"/>
              <a:pathLst>
                <a:path w="181" h="337">
                  <a:moveTo>
                    <a:pt x="2" y="250"/>
                  </a:moveTo>
                  <a:lnTo>
                    <a:pt x="8" y="250"/>
                  </a:lnTo>
                  <a:lnTo>
                    <a:pt x="14" y="236"/>
                  </a:lnTo>
                  <a:lnTo>
                    <a:pt x="24" y="228"/>
                  </a:lnTo>
                  <a:lnTo>
                    <a:pt x="26" y="222"/>
                  </a:lnTo>
                  <a:lnTo>
                    <a:pt x="24" y="220"/>
                  </a:lnTo>
                  <a:lnTo>
                    <a:pt x="24" y="212"/>
                  </a:lnTo>
                  <a:lnTo>
                    <a:pt x="28" y="208"/>
                  </a:lnTo>
                  <a:lnTo>
                    <a:pt x="30" y="202"/>
                  </a:lnTo>
                  <a:lnTo>
                    <a:pt x="28" y="196"/>
                  </a:lnTo>
                  <a:lnTo>
                    <a:pt x="24" y="192"/>
                  </a:lnTo>
                  <a:lnTo>
                    <a:pt x="18" y="188"/>
                  </a:lnTo>
                  <a:lnTo>
                    <a:pt x="18" y="184"/>
                  </a:lnTo>
                  <a:lnTo>
                    <a:pt x="16" y="178"/>
                  </a:lnTo>
                  <a:lnTo>
                    <a:pt x="14" y="170"/>
                  </a:lnTo>
                  <a:lnTo>
                    <a:pt x="14" y="158"/>
                  </a:lnTo>
                  <a:lnTo>
                    <a:pt x="14" y="148"/>
                  </a:lnTo>
                  <a:lnTo>
                    <a:pt x="14" y="138"/>
                  </a:lnTo>
                  <a:lnTo>
                    <a:pt x="18" y="136"/>
                  </a:lnTo>
                  <a:lnTo>
                    <a:pt x="22" y="132"/>
                  </a:lnTo>
                  <a:lnTo>
                    <a:pt x="26" y="128"/>
                  </a:lnTo>
                  <a:lnTo>
                    <a:pt x="30" y="130"/>
                  </a:lnTo>
                  <a:lnTo>
                    <a:pt x="34" y="132"/>
                  </a:lnTo>
                  <a:lnTo>
                    <a:pt x="40" y="132"/>
                  </a:lnTo>
                  <a:lnTo>
                    <a:pt x="44" y="128"/>
                  </a:lnTo>
                  <a:lnTo>
                    <a:pt x="44" y="122"/>
                  </a:lnTo>
                  <a:lnTo>
                    <a:pt x="38" y="114"/>
                  </a:lnTo>
                  <a:lnTo>
                    <a:pt x="34" y="108"/>
                  </a:lnTo>
                  <a:lnTo>
                    <a:pt x="38" y="104"/>
                  </a:lnTo>
                  <a:lnTo>
                    <a:pt x="44" y="84"/>
                  </a:lnTo>
                  <a:lnTo>
                    <a:pt x="48" y="74"/>
                  </a:lnTo>
                  <a:lnTo>
                    <a:pt x="56" y="74"/>
                  </a:lnTo>
                  <a:lnTo>
                    <a:pt x="62" y="72"/>
                  </a:lnTo>
                  <a:lnTo>
                    <a:pt x="66" y="68"/>
                  </a:lnTo>
                  <a:lnTo>
                    <a:pt x="68" y="62"/>
                  </a:lnTo>
                  <a:lnTo>
                    <a:pt x="72" y="56"/>
                  </a:lnTo>
                  <a:lnTo>
                    <a:pt x="70" y="44"/>
                  </a:lnTo>
                  <a:lnTo>
                    <a:pt x="72" y="38"/>
                  </a:lnTo>
                  <a:lnTo>
                    <a:pt x="74" y="34"/>
                  </a:lnTo>
                  <a:lnTo>
                    <a:pt x="78" y="30"/>
                  </a:lnTo>
                  <a:lnTo>
                    <a:pt x="84" y="24"/>
                  </a:lnTo>
                  <a:lnTo>
                    <a:pt x="88" y="26"/>
                  </a:lnTo>
                  <a:lnTo>
                    <a:pt x="90" y="30"/>
                  </a:lnTo>
                  <a:lnTo>
                    <a:pt x="94" y="26"/>
                  </a:lnTo>
                  <a:lnTo>
                    <a:pt x="94" y="22"/>
                  </a:lnTo>
                  <a:lnTo>
                    <a:pt x="94" y="16"/>
                  </a:lnTo>
                  <a:lnTo>
                    <a:pt x="94" y="12"/>
                  </a:lnTo>
                  <a:lnTo>
                    <a:pt x="98" y="14"/>
                  </a:lnTo>
                  <a:lnTo>
                    <a:pt x="104" y="18"/>
                  </a:lnTo>
                  <a:lnTo>
                    <a:pt x="112" y="20"/>
                  </a:lnTo>
                  <a:lnTo>
                    <a:pt x="118" y="14"/>
                  </a:lnTo>
                  <a:lnTo>
                    <a:pt x="118" y="8"/>
                  </a:lnTo>
                  <a:lnTo>
                    <a:pt x="120" y="4"/>
                  </a:lnTo>
                  <a:lnTo>
                    <a:pt x="132" y="0"/>
                  </a:lnTo>
                  <a:lnTo>
                    <a:pt x="138" y="8"/>
                  </a:lnTo>
                  <a:lnTo>
                    <a:pt x="142" y="12"/>
                  </a:lnTo>
                  <a:lnTo>
                    <a:pt x="148" y="14"/>
                  </a:lnTo>
                  <a:lnTo>
                    <a:pt x="158" y="18"/>
                  </a:lnTo>
                  <a:lnTo>
                    <a:pt x="164" y="22"/>
                  </a:lnTo>
                  <a:lnTo>
                    <a:pt x="168" y="28"/>
                  </a:lnTo>
                  <a:lnTo>
                    <a:pt x="166" y="34"/>
                  </a:lnTo>
                  <a:lnTo>
                    <a:pt x="168" y="38"/>
                  </a:lnTo>
                  <a:lnTo>
                    <a:pt x="170" y="44"/>
                  </a:lnTo>
                  <a:lnTo>
                    <a:pt x="170" y="52"/>
                  </a:lnTo>
                  <a:lnTo>
                    <a:pt x="172" y="60"/>
                  </a:lnTo>
                  <a:lnTo>
                    <a:pt x="174" y="68"/>
                  </a:lnTo>
                  <a:lnTo>
                    <a:pt x="176" y="76"/>
                  </a:lnTo>
                  <a:lnTo>
                    <a:pt x="180" y="84"/>
                  </a:lnTo>
                  <a:lnTo>
                    <a:pt x="174" y="84"/>
                  </a:lnTo>
                  <a:lnTo>
                    <a:pt x="166" y="86"/>
                  </a:lnTo>
                  <a:lnTo>
                    <a:pt x="156" y="86"/>
                  </a:lnTo>
                  <a:lnTo>
                    <a:pt x="150" y="90"/>
                  </a:lnTo>
                  <a:lnTo>
                    <a:pt x="144" y="96"/>
                  </a:lnTo>
                  <a:lnTo>
                    <a:pt x="142" y="104"/>
                  </a:lnTo>
                  <a:lnTo>
                    <a:pt x="140" y="110"/>
                  </a:lnTo>
                  <a:lnTo>
                    <a:pt x="142" y="116"/>
                  </a:lnTo>
                  <a:lnTo>
                    <a:pt x="138" y="124"/>
                  </a:lnTo>
                  <a:lnTo>
                    <a:pt x="134" y="132"/>
                  </a:lnTo>
                  <a:lnTo>
                    <a:pt x="130" y="136"/>
                  </a:lnTo>
                  <a:lnTo>
                    <a:pt x="124" y="142"/>
                  </a:lnTo>
                  <a:lnTo>
                    <a:pt x="118" y="146"/>
                  </a:lnTo>
                  <a:lnTo>
                    <a:pt x="110" y="148"/>
                  </a:lnTo>
                  <a:lnTo>
                    <a:pt x="102" y="152"/>
                  </a:lnTo>
                  <a:lnTo>
                    <a:pt x="94" y="156"/>
                  </a:lnTo>
                  <a:lnTo>
                    <a:pt x="92" y="168"/>
                  </a:lnTo>
                  <a:lnTo>
                    <a:pt x="90" y="176"/>
                  </a:lnTo>
                  <a:lnTo>
                    <a:pt x="88" y="182"/>
                  </a:lnTo>
                  <a:lnTo>
                    <a:pt x="88" y="188"/>
                  </a:lnTo>
                  <a:lnTo>
                    <a:pt x="88" y="196"/>
                  </a:lnTo>
                  <a:lnTo>
                    <a:pt x="86" y="202"/>
                  </a:lnTo>
                  <a:lnTo>
                    <a:pt x="88" y="208"/>
                  </a:lnTo>
                  <a:lnTo>
                    <a:pt x="90" y="214"/>
                  </a:lnTo>
                  <a:lnTo>
                    <a:pt x="98" y="216"/>
                  </a:lnTo>
                  <a:lnTo>
                    <a:pt x="104" y="218"/>
                  </a:lnTo>
                  <a:lnTo>
                    <a:pt x="110" y="222"/>
                  </a:lnTo>
                  <a:lnTo>
                    <a:pt x="112" y="232"/>
                  </a:lnTo>
                  <a:lnTo>
                    <a:pt x="110" y="238"/>
                  </a:lnTo>
                  <a:lnTo>
                    <a:pt x="108" y="246"/>
                  </a:lnTo>
                  <a:lnTo>
                    <a:pt x="104" y="250"/>
                  </a:lnTo>
                  <a:lnTo>
                    <a:pt x="100" y="256"/>
                  </a:lnTo>
                  <a:lnTo>
                    <a:pt x="94" y="258"/>
                  </a:lnTo>
                  <a:lnTo>
                    <a:pt x="86" y="262"/>
                  </a:lnTo>
                  <a:lnTo>
                    <a:pt x="82" y="272"/>
                  </a:lnTo>
                  <a:lnTo>
                    <a:pt x="82" y="278"/>
                  </a:lnTo>
                  <a:lnTo>
                    <a:pt x="82" y="286"/>
                  </a:lnTo>
                  <a:lnTo>
                    <a:pt x="82" y="294"/>
                  </a:lnTo>
                  <a:lnTo>
                    <a:pt x="86" y="296"/>
                  </a:lnTo>
                  <a:lnTo>
                    <a:pt x="84" y="304"/>
                  </a:lnTo>
                  <a:lnTo>
                    <a:pt x="78" y="314"/>
                  </a:lnTo>
                  <a:lnTo>
                    <a:pt x="72" y="316"/>
                  </a:lnTo>
                  <a:lnTo>
                    <a:pt x="66" y="318"/>
                  </a:lnTo>
                  <a:lnTo>
                    <a:pt x="60" y="320"/>
                  </a:lnTo>
                  <a:lnTo>
                    <a:pt x="50" y="334"/>
                  </a:lnTo>
                  <a:lnTo>
                    <a:pt x="40" y="336"/>
                  </a:lnTo>
                  <a:lnTo>
                    <a:pt x="32" y="336"/>
                  </a:lnTo>
                  <a:lnTo>
                    <a:pt x="28" y="332"/>
                  </a:lnTo>
                  <a:lnTo>
                    <a:pt x="26" y="316"/>
                  </a:lnTo>
                  <a:lnTo>
                    <a:pt x="26" y="308"/>
                  </a:lnTo>
                  <a:lnTo>
                    <a:pt x="22" y="300"/>
                  </a:lnTo>
                  <a:lnTo>
                    <a:pt x="18" y="296"/>
                  </a:lnTo>
                  <a:lnTo>
                    <a:pt x="14" y="292"/>
                  </a:lnTo>
                  <a:lnTo>
                    <a:pt x="10" y="288"/>
                  </a:lnTo>
                  <a:lnTo>
                    <a:pt x="12" y="278"/>
                  </a:lnTo>
                  <a:lnTo>
                    <a:pt x="12" y="272"/>
                  </a:lnTo>
                  <a:lnTo>
                    <a:pt x="6" y="270"/>
                  </a:lnTo>
                  <a:lnTo>
                    <a:pt x="2" y="264"/>
                  </a:lnTo>
                  <a:lnTo>
                    <a:pt x="0" y="260"/>
                  </a:lnTo>
                  <a:lnTo>
                    <a:pt x="2" y="25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4" name="Freeform 518"/>
            <p:cNvSpPr>
              <a:spLocks/>
            </p:cNvSpPr>
            <p:nvPr/>
          </p:nvSpPr>
          <p:spPr bwMode="ltGray">
            <a:xfrm>
              <a:off x="4493773" y="1952734"/>
              <a:ext cx="3286928" cy="1941165"/>
            </a:xfrm>
            <a:custGeom>
              <a:avLst/>
              <a:gdLst/>
              <a:ahLst/>
              <a:cxnLst>
                <a:cxn ang="0">
                  <a:pos x="216" y="258"/>
                </a:cxn>
                <a:cxn ang="0">
                  <a:pos x="270" y="304"/>
                </a:cxn>
                <a:cxn ang="0">
                  <a:pos x="154" y="308"/>
                </a:cxn>
                <a:cxn ang="0">
                  <a:pos x="204" y="378"/>
                </a:cxn>
                <a:cxn ang="0">
                  <a:pos x="226" y="356"/>
                </a:cxn>
                <a:cxn ang="0">
                  <a:pos x="272" y="330"/>
                </a:cxn>
                <a:cxn ang="0">
                  <a:pos x="324" y="256"/>
                </a:cxn>
                <a:cxn ang="0">
                  <a:pos x="336" y="308"/>
                </a:cxn>
                <a:cxn ang="0">
                  <a:pos x="402" y="272"/>
                </a:cxn>
                <a:cxn ang="0">
                  <a:pos x="438" y="268"/>
                </a:cxn>
                <a:cxn ang="0">
                  <a:pos x="502" y="250"/>
                </a:cxn>
                <a:cxn ang="0">
                  <a:pos x="520" y="230"/>
                </a:cxn>
                <a:cxn ang="0">
                  <a:pos x="542" y="226"/>
                </a:cxn>
                <a:cxn ang="0">
                  <a:pos x="630" y="260"/>
                </a:cxn>
                <a:cxn ang="0">
                  <a:pos x="622" y="232"/>
                </a:cxn>
                <a:cxn ang="0">
                  <a:pos x="626" y="150"/>
                </a:cxn>
                <a:cxn ang="0">
                  <a:pos x="686" y="160"/>
                </a:cxn>
                <a:cxn ang="0">
                  <a:pos x="704" y="300"/>
                </a:cxn>
                <a:cxn ang="0">
                  <a:pos x="756" y="244"/>
                </a:cxn>
                <a:cxn ang="0">
                  <a:pos x="716" y="138"/>
                </a:cxn>
                <a:cxn ang="0">
                  <a:pos x="752" y="174"/>
                </a:cxn>
                <a:cxn ang="0">
                  <a:pos x="832" y="166"/>
                </a:cxn>
                <a:cxn ang="0">
                  <a:pos x="854" y="120"/>
                </a:cxn>
                <a:cxn ang="0">
                  <a:pos x="936" y="52"/>
                </a:cxn>
                <a:cxn ang="0">
                  <a:pos x="1050" y="8"/>
                </a:cxn>
                <a:cxn ang="0">
                  <a:pos x="1134" y="32"/>
                </a:cxn>
                <a:cxn ang="0">
                  <a:pos x="1176" y="102"/>
                </a:cxn>
                <a:cxn ang="0">
                  <a:pos x="1294" y="114"/>
                </a:cxn>
                <a:cxn ang="0">
                  <a:pos x="1400" y="116"/>
                </a:cxn>
                <a:cxn ang="0">
                  <a:pos x="1526" y="180"/>
                </a:cxn>
                <a:cxn ang="0">
                  <a:pos x="1618" y="138"/>
                </a:cxn>
                <a:cxn ang="0">
                  <a:pos x="1776" y="188"/>
                </a:cxn>
                <a:cxn ang="0">
                  <a:pos x="1928" y="226"/>
                </a:cxn>
                <a:cxn ang="0">
                  <a:pos x="2042" y="216"/>
                </a:cxn>
                <a:cxn ang="0">
                  <a:pos x="2184" y="242"/>
                </a:cxn>
                <a:cxn ang="0">
                  <a:pos x="2278" y="292"/>
                </a:cxn>
                <a:cxn ang="0">
                  <a:pos x="2224" y="346"/>
                </a:cxn>
                <a:cxn ang="0">
                  <a:pos x="2194" y="420"/>
                </a:cxn>
                <a:cxn ang="0">
                  <a:pos x="2064" y="472"/>
                </a:cxn>
                <a:cxn ang="0">
                  <a:pos x="2058" y="582"/>
                </a:cxn>
                <a:cxn ang="0">
                  <a:pos x="1962" y="562"/>
                </a:cxn>
                <a:cxn ang="0">
                  <a:pos x="2026" y="400"/>
                </a:cxn>
                <a:cxn ang="0">
                  <a:pos x="1930" y="442"/>
                </a:cxn>
                <a:cxn ang="0">
                  <a:pos x="1898" y="502"/>
                </a:cxn>
                <a:cxn ang="0">
                  <a:pos x="1800" y="490"/>
                </a:cxn>
                <a:cxn ang="0">
                  <a:pos x="1704" y="606"/>
                </a:cxn>
                <a:cxn ang="0">
                  <a:pos x="1752" y="824"/>
                </a:cxn>
                <a:cxn ang="0">
                  <a:pos x="528" y="1028"/>
                </a:cxn>
                <a:cxn ang="0">
                  <a:pos x="516" y="884"/>
                </a:cxn>
                <a:cxn ang="0">
                  <a:pos x="466" y="844"/>
                </a:cxn>
                <a:cxn ang="0">
                  <a:pos x="404" y="830"/>
                </a:cxn>
                <a:cxn ang="0">
                  <a:pos x="348" y="890"/>
                </a:cxn>
                <a:cxn ang="0">
                  <a:pos x="240" y="818"/>
                </a:cxn>
                <a:cxn ang="0">
                  <a:pos x="10" y="752"/>
                </a:cxn>
                <a:cxn ang="0">
                  <a:pos x="36" y="504"/>
                </a:cxn>
                <a:cxn ang="0">
                  <a:pos x="126" y="474"/>
                </a:cxn>
                <a:cxn ang="0">
                  <a:pos x="130" y="236"/>
                </a:cxn>
              </a:cxnLst>
              <a:rect l="0" t="0" r="r" b="b"/>
              <a:pathLst>
                <a:path w="2281" h="1145">
                  <a:moveTo>
                    <a:pt x="152" y="238"/>
                  </a:moveTo>
                  <a:lnTo>
                    <a:pt x="162" y="238"/>
                  </a:lnTo>
                  <a:lnTo>
                    <a:pt x="188" y="248"/>
                  </a:lnTo>
                  <a:lnTo>
                    <a:pt x="192" y="244"/>
                  </a:lnTo>
                  <a:lnTo>
                    <a:pt x="198" y="248"/>
                  </a:lnTo>
                  <a:lnTo>
                    <a:pt x="202" y="250"/>
                  </a:lnTo>
                  <a:lnTo>
                    <a:pt x="204" y="254"/>
                  </a:lnTo>
                  <a:lnTo>
                    <a:pt x="212" y="258"/>
                  </a:lnTo>
                  <a:lnTo>
                    <a:pt x="216" y="258"/>
                  </a:lnTo>
                  <a:lnTo>
                    <a:pt x="224" y="266"/>
                  </a:lnTo>
                  <a:lnTo>
                    <a:pt x="228" y="270"/>
                  </a:lnTo>
                  <a:lnTo>
                    <a:pt x="230" y="274"/>
                  </a:lnTo>
                  <a:lnTo>
                    <a:pt x="234" y="274"/>
                  </a:lnTo>
                  <a:lnTo>
                    <a:pt x="240" y="278"/>
                  </a:lnTo>
                  <a:lnTo>
                    <a:pt x="250" y="278"/>
                  </a:lnTo>
                  <a:lnTo>
                    <a:pt x="256" y="284"/>
                  </a:lnTo>
                  <a:lnTo>
                    <a:pt x="264" y="292"/>
                  </a:lnTo>
                  <a:lnTo>
                    <a:pt x="270" y="304"/>
                  </a:lnTo>
                  <a:lnTo>
                    <a:pt x="266" y="310"/>
                  </a:lnTo>
                  <a:lnTo>
                    <a:pt x="258" y="316"/>
                  </a:lnTo>
                  <a:lnTo>
                    <a:pt x="252" y="324"/>
                  </a:lnTo>
                  <a:lnTo>
                    <a:pt x="244" y="326"/>
                  </a:lnTo>
                  <a:lnTo>
                    <a:pt x="232" y="324"/>
                  </a:lnTo>
                  <a:lnTo>
                    <a:pt x="214" y="324"/>
                  </a:lnTo>
                  <a:lnTo>
                    <a:pt x="174" y="308"/>
                  </a:lnTo>
                  <a:lnTo>
                    <a:pt x="160" y="310"/>
                  </a:lnTo>
                  <a:lnTo>
                    <a:pt x="154" y="308"/>
                  </a:lnTo>
                  <a:lnTo>
                    <a:pt x="164" y="320"/>
                  </a:lnTo>
                  <a:lnTo>
                    <a:pt x="172" y="324"/>
                  </a:lnTo>
                  <a:lnTo>
                    <a:pt x="180" y="332"/>
                  </a:lnTo>
                  <a:lnTo>
                    <a:pt x="188" y="336"/>
                  </a:lnTo>
                  <a:lnTo>
                    <a:pt x="192" y="342"/>
                  </a:lnTo>
                  <a:lnTo>
                    <a:pt x="192" y="352"/>
                  </a:lnTo>
                  <a:lnTo>
                    <a:pt x="194" y="362"/>
                  </a:lnTo>
                  <a:lnTo>
                    <a:pt x="196" y="370"/>
                  </a:lnTo>
                  <a:lnTo>
                    <a:pt x="204" y="378"/>
                  </a:lnTo>
                  <a:lnTo>
                    <a:pt x="214" y="386"/>
                  </a:lnTo>
                  <a:lnTo>
                    <a:pt x="222" y="388"/>
                  </a:lnTo>
                  <a:lnTo>
                    <a:pt x="228" y="386"/>
                  </a:lnTo>
                  <a:lnTo>
                    <a:pt x="228" y="378"/>
                  </a:lnTo>
                  <a:lnTo>
                    <a:pt x="218" y="368"/>
                  </a:lnTo>
                  <a:lnTo>
                    <a:pt x="210" y="362"/>
                  </a:lnTo>
                  <a:lnTo>
                    <a:pt x="210" y="356"/>
                  </a:lnTo>
                  <a:lnTo>
                    <a:pt x="214" y="350"/>
                  </a:lnTo>
                  <a:lnTo>
                    <a:pt x="226" y="356"/>
                  </a:lnTo>
                  <a:lnTo>
                    <a:pt x="232" y="362"/>
                  </a:lnTo>
                  <a:lnTo>
                    <a:pt x="248" y="366"/>
                  </a:lnTo>
                  <a:lnTo>
                    <a:pt x="256" y="368"/>
                  </a:lnTo>
                  <a:lnTo>
                    <a:pt x="266" y="368"/>
                  </a:lnTo>
                  <a:lnTo>
                    <a:pt x="268" y="362"/>
                  </a:lnTo>
                  <a:lnTo>
                    <a:pt x="264" y="352"/>
                  </a:lnTo>
                  <a:lnTo>
                    <a:pt x="258" y="346"/>
                  </a:lnTo>
                  <a:lnTo>
                    <a:pt x="260" y="340"/>
                  </a:lnTo>
                  <a:lnTo>
                    <a:pt x="272" y="330"/>
                  </a:lnTo>
                  <a:lnTo>
                    <a:pt x="280" y="324"/>
                  </a:lnTo>
                  <a:lnTo>
                    <a:pt x="288" y="318"/>
                  </a:lnTo>
                  <a:lnTo>
                    <a:pt x="298" y="324"/>
                  </a:lnTo>
                  <a:lnTo>
                    <a:pt x="308" y="326"/>
                  </a:lnTo>
                  <a:lnTo>
                    <a:pt x="314" y="316"/>
                  </a:lnTo>
                  <a:lnTo>
                    <a:pt x="308" y="304"/>
                  </a:lnTo>
                  <a:lnTo>
                    <a:pt x="298" y="256"/>
                  </a:lnTo>
                  <a:lnTo>
                    <a:pt x="308" y="254"/>
                  </a:lnTo>
                  <a:lnTo>
                    <a:pt x="324" y="256"/>
                  </a:lnTo>
                  <a:lnTo>
                    <a:pt x="332" y="258"/>
                  </a:lnTo>
                  <a:lnTo>
                    <a:pt x="336" y="266"/>
                  </a:lnTo>
                  <a:lnTo>
                    <a:pt x="340" y="274"/>
                  </a:lnTo>
                  <a:lnTo>
                    <a:pt x="344" y="276"/>
                  </a:lnTo>
                  <a:lnTo>
                    <a:pt x="348" y="282"/>
                  </a:lnTo>
                  <a:lnTo>
                    <a:pt x="340" y="288"/>
                  </a:lnTo>
                  <a:lnTo>
                    <a:pt x="336" y="294"/>
                  </a:lnTo>
                  <a:lnTo>
                    <a:pt x="334" y="300"/>
                  </a:lnTo>
                  <a:lnTo>
                    <a:pt x="336" y="308"/>
                  </a:lnTo>
                  <a:lnTo>
                    <a:pt x="348" y="312"/>
                  </a:lnTo>
                  <a:lnTo>
                    <a:pt x="356" y="306"/>
                  </a:lnTo>
                  <a:lnTo>
                    <a:pt x="360" y="298"/>
                  </a:lnTo>
                  <a:lnTo>
                    <a:pt x="366" y="294"/>
                  </a:lnTo>
                  <a:lnTo>
                    <a:pt x="376" y="288"/>
                  </a:lnTo>
                  <a:lnTo>
                    <a:pt x="378" y="284"/>
                  </a:lnTo>
                  <a:lnTo>
                    <a:pt x="384" y="278"/>
                  </a:lnTo>
                  <a:lnTo>
                    <a:pt x="394" y="274"/>
                  </a:lnTo>
                  <a:lnTo>
                    <a:pt x="402" y="272"/>
                  </a:lnTo>
                  <a:lnTo>
                    <a:pt x="410" y="270"/>
                  </a:lnTo>
                  <a:lnTo>
                    <a:pt x="418" y="266"/>
                  </a:lnTo>
                  <a:lnTo>
                    <a:pt x="424" y="260"/>
                  </a:lnTo>
                  <a:lnTo>
                    <a:pt x="428" y="254"/>
                  </a:lnTo>
                  <a:lnTo>
                    <a:pt x="434" y="250"/>
                  </a:lnTo>
                  <a:lnTo>
                    <a:pt x="444" y="248"/>
                  </a:lnTo>
                  <a:lnTo>
                    <a:pt x="446" y="252"/>
                  </a:lnTo>
                  <a:lnTo>
                    <a:pt x="440" y="262"/>
                  </a:lnTo>
                  <a:lnTo>
                    <a:pt x="438" y="268"/>
                  </a:lnTo>
                  <a:lnTo>
                    <a:pt x="446" y="272"/>
                  </a:lnTo>
                  <a:lnTo>
                    <a:pt x="454" y="268"/>
                  </a:lnTo>
                  <a:lnTo>
                    <a:pt x="458" y="262"/>
                  </a:lnTo>
                  <a:lnTo>
                    <a:pt x="464" y="258"/>
                  </a:lnTo>
                  <a:lnTo>
                    <a:pt x="472" y="256"/>
                  </a:lnTo>
                  <a:lnTo>
                    <a:pt x="478" y="258"/>
                  </a:lnTo>
                  <a:lnTo>
                    <a:pt x="488" y="260"/>
                  </a:lnTo>
                  <a:lnTo>
                    <a:pt x="494" y="254"/>
                  </a:lnTo>
                  <a:lnTo>
                    <a:pt x="502" y="250"/>
                  </a:lnTo>
                  <a:lnTo>
                    <a:pt x="508" y="248"/>
                  </a:lnTo>
                  <a:lnTo>
                    <a:pt x="514" y="250"/>
                  </a:lnTo>
                  <a:lnTo>
                    <a:pt x="516" y="262"/>
                  </a:lnTo>
                  <a:lnTo>
                    <a:pt x="526" y="262"/>
                  </a:lnTo>
                  <a:lnTo>
                    <a:pt x="534" y="256"/>
                  </a:lnTo>
                  <a:lnTo>
                    <a:pt x="534" y="250"/>
                  </a:lnTo>
                  <a:lnTo>
                    <a:pt x="530" y="242"/>
                  </a:lnTo>
                  <a:lnTo>
                    <a:pt x="526" y="238"/>
                  </a:lnTo>
                  <a:lnTo>
                    <a:pt x="520" y="230"/>
                  </a:lnTo>
                  <a:lnTo>
                    <a:pt x="508" y="228"/>
                  </a:lnTo>
                  <a:lnTo>
                    <a:pt x="498" y="226"/>
                  </a:lnTo>
                  <a:lnTo>
                    <a:pt x="496" y="218"/>
                  </a:lnTo>
                  <a:lnTo>
                    <a:pt x="500" y="210"/>
                  </a:lnTo>
                  <a:lnTo>
                    <a:pt x="506" y="208"/>
                  </a:lnTo>
                  <a:lnTo>
                    <a:pt x="520" y="218"/>
                  </a:lnTo>
                  <a:lnTo>
                    <a:pt x="524" y="226"/>
                  </a:lnTo>
                  <a:lnTo>
                    <a:pt x="532" y="226"/>
                  </a:lnTo>
                  <a:lnTo>
                    <a:pt x="542" y="226"/>
                  </a:lnTo>
                  <a:lnTo>
                    <a:pt x="552" y="226"/>
                  </a:lnTo>
                  <a:lnTo>
                    <a:pt x="560" y="226"/>
                  </a:lnTo>
                  <a:lnTo>
                    <a:pt x="574" y="228"/>
                  </a:lnTo>
                  <a:lnTo>
                    <a:pt x="582" y="230"/>
                  </a:lnTo>
                  <a:lnTo>
                    <a:pt x="590" y="236"/>
                  </a:lnTo>
                  <a:lnTo>
                    <a:pt x="600" y="244"/>
                  </a:lnTo>
                  <a:lnTo>
                    <a:pt x="606" y="244"/>
                  </a:lnTo>
                  <a:lnTo>
                    <a:pt x="618" y="252"/>
                  </a:lnTo>
                  <a:lnTo>
                    <a:pt x="630" y="260"/>
                  </a:lnTo>
                  <a:lnTo>
                    <a:pt x="640" y="266"/>
                  </a:lnTo>
                  <a:lnTo>
                    <a:pt x="642" y="274"/>
                  </a:lnTo>
                  <a:lnTo>
                    <a:pt x="656" y="272"/>
                  </a:lnTo>
                  <a:lnTo>
                    <a:pt x="652" y="260"/>
                  </a:lnTo>
                  <a:lnTo>
                    <a:pt x="646" y="252"/>
                  </a:lnTo>
                  <a:lnTo>
                    <a:pt x="640" y="244"/>
                  </a:lnTo>
                  <a:lnTo>
                    <a:pt x="638" y="238"/>
                  </a:lnTo>
                  <a:lnTo>
                    <a:pt x="630" y="234"/>
                  </a:lnTo>
                  <a:lnTo>
                    <a:pt x="622" y="232"/>
                  </a:lnTo>
                  <a:lnTo>
                    <a:pt x="616" y="226"/>
                  </a:lnTo>
                  <a:lnTo>
                    <a:pt x="614" y="218"/>
                  </a:lnTo>
                  <a:lnTo>
                    <a:pt x="618" y="208"/>
                  </a:lnTo>
                  <a:lnTo>
                    <a:pt x="614" y="202"/>
                  </a:lnTo>
                  <a:lnTo>
                    <a:pt x="608" y="198"/>
                  </a:lnTo>
                  <a:lnTo>
                    <a:pt x="624" y="182"/>
                  </a:lnTo>
                  <a:lnTo>
                    <a:pt x="628" y="174"/>
                  </a:lnTo>
                  <a:lnTo>
                    <a:pt x="626" y="162"/>
                  </a:lnTo>
                  <a:lnTo>
                    <a:pt x="626" y="150"/>
                  </a:lnTo>
                  <a:lnTo>
                    <a:pt x="630" y="144"/>
                  </a:lnTo>
                  <a:lnTo>
                    <a:pt x="636" y="132"/>
                  </a:lnTo>
                  <a:lnTo>
                    <a:pt x="636" y="124"/>
                  </a:lnTo>
                  <a:lnTo>
                    <a:pt x="650" y="118"/>
                  </a:lnTo>
                  <a:lnTo>
                    <a:pt x="664" y="126"/>
                  </a:lnTo>
                  <a:lnTo>
                    <a:pt x="660" y="134"/>
                  </a:lnTo>
                  <a:lnTo>
                    <a:pt x="652" y="142"/>
                  </a:lnTo>
                  <a:lnTo>
                    <a:pt x="684" y="140"/>
                  </a:lnTo>
                  <a:lnTo>
                    <a:pt x="686" y="160"/>
                  </a:lnTo>
                  <a:lnTo>
                    <a:pt x="682" y="172"/>
                  </a:lnTo>
                  <a:lnTo>
                    <a:pt x="678" y="178"/>
                  </a:lnTo>
                  <a:lnTo>
                    <a:pt x="686" y="198"/>
                  </a:lnTo>
                  <a:lnTo>
                    <a:pt x="688" y="210"/>
                  </a:lnTo>
                  <a:lnTo>
                    <a:pt x="698" y="226"/>
                  </a:lnTo>
                  <a:lnTo>
                    <a:pt x="704" y="260"/>
                  </a:lnTo>
                  <a:lnTo>
                    <a:pt x="714" y="270"/>
                  </a:lnTo>
                  <a:lnTo>
                    <a:pt x="716" y="278"/>
                  </a:lnTo>
                  <a:lnTo>
                    <a:pt x="704" y="300"/>
                  </a:lnTo>
                  <a:lnTo>
                    <a:pt x="688" y="306"/>
                  </a:lnTo>
                  <a:lnTo>
                    <a:pt x="668" y="314"/>
                  </a:lnTo>
                  <a:lnTo>
                    <a:pt x="714" y="322"/>
                  </a:lnTo>
                  <a:lnTo>
                    <a:pt x="714" y="308"/>
                  </a:lnTo>
                  <a:lnTo>
                    <a:pt x="726" y="290"/>
                  </a:lnTo>
                  <a:lnTo>
                    <a:pt x="738" y="278"/>
                  </a:lnTo>
                  <a:lnTo>
                    <a:pt x="730" y="266"/>
                  </a:lnTo>
                  <a:lnTo>
                    <a:pt x="752" y="254"/>
                  </a:lnTo>
                  <a:lnTo>
                    <a:pt x="756" y="244"/>
                  </a:lnTo>
                  <a:lnTo>
                    <a:pt x="732" y="240"/>
                  </a:lnTo>
                  <a:lnTo>
                    <a:pt x="726" y="246"/>
                  </a:lnTo>
                  <a:lnTo>
                    <a:pt x="712" y="226"/>
                  </a:lnTo>
                  <a:lnTo>
                    <a:pt x="712" y="210"/>
                  </a:lnTo>
                  <a:lnTo>
                    <a:pt x="704" y="192"/>
                  </a:lnTo>
                  <a:lnTo>
                    <a:pt x="698" y="182"/>
                  </a:lnTo>
                  <a:lnTo>
                    <a:pt x="710" y="170"/>
                  </a:lnTo>
                  <a:lnTo>
                    <a:pt x="710" y="160"/>
                  </a:lnTo>
                  <a:lnTo>
                    <a:pt x="716" y="138"/>
                  </a:lnTo>
                  <a:lnTo>
                    <a:pt x="724" y="144"/>
                  </a:lnTo>
                  <a:lnTo>
                    <a:pt x="724" y="168"/>
                  </a:lnTo>
                  <a:lnTo>
                    <a:pt x="726" y="182"/>
                  </a:lnTo>
                  <a:lnTo>
                    <a:pt x="754" y="196"/>
                  </a:lnTo>
                  <a:lnTo>
                    <a:pt x="768" y="194"/>
                  </a:lnTo>
                  <a:lnTo>
                    <a:pt x="744" y="178"/>
                  </a:lnTo>
                  <a:lnTo>
                    <a:pt x="734" y="168"/>
                  </a:lnTo>
                  <a:lnTo>
                    <a:pt x="744" y="166"/>
                  </a:lnTo>
                  <a:lnTo>
                    <a:pt x="752" y="174"/>
                  </a:lnTo>
                  <a:lnTo>
                    <a:pt x="760" y="154"/>
                  </a:lnTo>
                  <a:lnTo>
                    <a:pt x="774" y="152"/>
                  </a:lnTo>
                  <a:lnTo>
                    <a:pt x="804" y="170"/>
                  </a:lnTo>
                  <a:lnTo>
                    <a:pt x="812" y="176"/>
                  </a:lnTo>
                  <a:lnTo>
                    <a:pt x="822" y="192"/>
                  </a:lnTo>
                  <a:lnTo>
                    <a:pt x="824" y="200"/>
                  </a:lnTo>
                  <a:lnTo>
                    <a:pt x="846" y="200"/>
                  </a:lnTo>
                  <a:lnTo>
                    <a:pt x="844" y="186"/>
                  </a:lnTo>
                  <a:lnTo>
                    <a:pt x="832" y="166"/>
                  </a:lnTo>
                  <a:lnTo>
                    <a:pt x="822" y="162"/>
                  </a:lnTo>
                  <a:lnTo>
                    <a:pt x="802" y="152"/>
                  </a:lnTo>
                  <a:lnTo>
                    <a:pt x="792" y="148"/>
                  </a:lnTo>
                  <a:lnTo>
                    <a:pt x="788" y="126"/>
                  </a:lnTo>
                  <a:lnTo>
                    <a:pt x="796" y="118"/>
                  </a:lnTo>
                  <a:lnTo>
                    <a:pt x="806" y="118"/>
                  </a:lnTo>
                  <a:lnTo>
                    <a:pt x="820" y="118"/>
                  </a:lnTo>
                  <a:lnTo>
                    <a:pt x="836" y="118"/>
                  </a:lnTo>
                  <a:lnTo>
                    <a:pt x="854" y="120"/>
                  </a:lnTo>
                  <a:lnTo>
                    <a:pt x="870" y="120"/>
                  </a:lnTo>
                  <a:lnTo>
                    <a:pt x="868" y="108"/>
                  </a:lnTo>
                  <a:lnTo>
                    <a:pt x="856" y="104"/>
                  </a:lnTo>
                  <a:lnTo>
                    <a:pt x="850" y="96"/>
                  </a:lnTo>
                  <a:lnTo>
                    <a:pt x="856" y="86"/>
                  </a:lnTo>
                  <a:lnTo>
                    <a:pt x="870" y="82"/>
                  </a:lnTo>
                  <a:lnTo>
                    <a:pt x="882" y="72"/>
                  </a:lnTo>
                  <a:lnTo>
                    <a:pt x="940" y="62"/>
                  </a:lnTo>
                  <a:lnTo>
                    <a:pt x="936" y="52"/>
                  </a:lnTo>
                  <a:lnTo>
                    <a:pt x="942" y="48"/>
                  </a:lnTo>
                  <a:lnTo>
                    <a:pt x="968" y="50"/>
                  </a:lnTo>
                  <a:lnTo>
                    <a:pt x="976" y="46"/>
                  </a:lnTo>
                  <a:lnTo>
                    <a:pt x="990" y="54"/>
                  </a:lnTo>
                  <a:lnTo>
                    <a:pt x="1008" y="44"/>
                  </a:lnTo>
                  <a:lnTo>
                    <a:pt x="1026" y="38"/>
                  </a:lnTo>
                  <a:lnTo>
                    <a:pt x="1042" y="36"/>
                  </a:lnTo>
                  <a:lnTo>
                    <a:pt x="1040" y="20"/>
                  </a:lnTo>
                  <a:lnTo>
                    <a:pt x="1050" y="8"/>
                  </a:lnTo>
                  <a:lnTo>
                    <a:pt x="1076" y="0"/>
                  </a:lnTo>
                  <a:lnTo>
                    <a:pt x="1096" y="10"/>
                  </a:lnTo>
                  <a:lnTo>
                    <a:pt x="1096" y="18"/>
                  </a:lnTo>
                  <a:lnTo>
                    <a:pt x="1108" y="24"/>
                  </a:lnTo>
                  <a:lnTo>
                    <a:pt x="1116" y="28"/>
                  </a:lnTo>
                  <a:lnTo>
                    <a:pt x="1114" y="34"/>
                  </a:lnTo>
                  <a:lnTo>
                    <a:pt x="1118" y="40"/>
                  </a:lnTo>
                  <a:lnTo>
                    <a:pt x="1126" y="38"/>
                  </a:lnTo>
                  <a:lnTo>
                    <a:pt x="1134" y="32"/>
                  </a:lnTo>
                  <a:lnTo>
                    <a:pt x="1142" y="30"/>
                  </a:lnTo>
                  <a:lnTo>
                    <a:pt x="1152" y="30"/>
                  </a:lnTo>
                  <a:lnTo>
                    <a:pt x="1168" y="32"/>
                  </a:lnTo>
                  <a:lnTo>
                    <a:pt x="1186" y="40"/>
                  </a:lnTo>
                  <a:lnTo>
                    <a:pt x="1208" y="50"/>
                  </a:lnTo>
                  <a:lnTo>
                    <a:pt x="1214" y="76"/>
                  </a:lnTo>
                  <a:lnTo>
                    <a:pt x="1196" y="96"/>
                  </a:lnTo>
                  <a:lnTo>
                    <a:pt x="1188" y="96"/>
                  </a:lnTo>
                  <a:lnTo>
                    <a:pt x="1176" y="102"/>
                  </a:lnTo>
                  <a:lnTo>
                    <a:pt x="1176" y="106"/>
                  </a:lnTo>
                  <a:lnTo>
                    <a:pt x="1192" y="114"/>
                  </a:lnTo>
                  <a:lnTo>
                    <a:pt x="1200" y="110"/>
                  </a:lnTo>
                  <a:lnTo>
                    <a:pt x="1214" y="122"/>
                  </a:lnTo>
                  <a:lnTo>
                    <a:pt x="1226" y="112"/>
                  </a:lnTo>
                  <a:lnTo>
                    <a:pt x="1236" y="120"/>
                  </a:lnTo>
                  <a:lnTo>
                    <a:pt x="1258" y="118"/>
                  </a:lnTo>
                  <a:lnTo>
                    <a:pt x="1272" y="120"/>
                  </a:lnTo>
                  <a:lnTo>
                    <a:pt x="1294" y="114"/>
                  </a:lnTo>
                  <a:lnTo>
                    <a:pt x="1300" y="122"/>
                  </a:lnTo>
                  <a:lnTo>
                    <a:pt x="1316" y="134"/>
                  </a:lnTo>
                  <a:lnTo>
                    <a:pt x="1330" y="136"/>
                  </a:lnTo>
                  <a:lnTo>
                    <a:pt x="1364" y="138"/>
                  </a:lnTo>
                  <a:lnTo>
                    <a:pt x="1364" y="128"/>
                  </a:lnTo>
                  <a:lnTo>
                    <a:pt x="1368" y="112"/>
                  </a:lnTo>
                  <a:lnTo>
                    <a:pt x="1378" y="112"/>
                  </a:lnTo>
                  <a:lnTo>
                    <a:pt x="1388" y="116"/>
                  </a:lnTo>
                  <a:lnTo>
                    <a:pt x="1400" y="116"/>
                  </a:lnTo>
                  <a:lnTo>
                    <a:pt x="1422" y="118"/>
                  </a:lnTo>
                  <a:lnTo>
                    <a:pt x="1438" y="134"/>
                  </a:lnTo>
                  <a:lnTo>
                    <a:pt x="1446" y="156"/>
                  </a:lnTo>
                  <a:lnTo>
                    <a:pt x="1440" y="166"/>
                  </a:lnTo>
                  <a:lnTo>
                    <a:pt x="1462" y="190"/>
                  </a:lnTo>
                  <a:lnTo>
                    <a:pt x="1482" y="196"/>
                  </a:lnTo>
                  <a:lnTo>
                    <a:pt x="1496" y="176"/>
                  </a:lnTo>
                  <a:lnTo>
                    <a:pt x="1510" y="176"/>
                  </a:lnTo>
                  <a:lnTo>
                    <a:pt x="1526" y="180"/>
                  </a:lnTo>
                  <a:lnTo>
                    <a:pt x="1544" y="172"/>
                  </a:lnTo>
                  <a:lnTo>
                    <a:pt x="1566" y="178"/>
                  </a:lnTo>
                  <a:lnTo>
                    <a:pt x="1574" y="182"/>
                  </a:lnTo>
                  <a:lnTo>
                    <a:pt x="1582" y="176"/>
                  </a:lnTo>
                  <a:lnTo>
                    <a:pt x="1600" y="182"/>
                  </a:lnTo>
                  <a:lnTo>
                    <a:pt x="1598" y="158"/>
                  </a:lnTo>
                  <a:lnTo>
                    <a:pt x="1590" y="150"/>
                  </a:lnTo>
                  <a:lnTo>
                    <a:pt x="1602" y="144"/>
                  </a:lnTo>
                  <a:lnTo>
                    <a:pt x="1618" y="138"/>
                  </a:lnTo>
                  <a:lnTo>
                    <a:pt x="1664" y="144"/>
                  </a:lnTo>
                  <a:lnTo>
                    <a:pt x="1680" y="154"/>
                  </a:lnTo>
                  <a:lnTo>
                    <a:pt x="1704" y="154"/>
                  </a:lnTo>
                  <a:lnTo>
                    <a:pt x="1728" y="156"/>
                  </a:lnTo>
                  <a:lnTo>
                    <a:pt x="1730" y="166"/>
                  </a:lnTo>
                  <a:lnTo>
                    <a:pt x="1734" y="172"/>
                  </a:lnTo>
                  <a:lnTo>
                    <a:pt x="1752" y="178"/>
                  </a:lnTo>
                  <a:lnTo>
                    <a:pt x="1774" y="178"/>
                  </a:lnTo>
                  <a:lnTo>
                    <a:pt x="1776" y="188"/>
                  </a:lnTo>
                  <a:lnTo>
                    <a:pt x="1792" y="196"/>
                  </a:lnTo>
                  <a:lnTo>
                    <a:pt x="1832" y="188"/>
                  </a:lnTo>
                  <a:lnTo>
                    <a:pt x="1864" y="188"/>
                  </a:lnTo>
                  <a:lnTo>
                    <a:pt x="1876" y="194"/>
                  </a:lnTo>
                  <a:lnTo>
                    <a:pt x="1892" y="208"/>
                  </a:lnTo>
                  <a:lnTo>
                    <a:pt x="1898" y="226"/>
                  </a:lnTo>
                  <a:lnTo>
                    <a:pt x="1916" y="236"/>
                  </a:lnTo>
                  <a:lnTo>
                    <a:pt x="1922" y="242"/>
                  </a:lnTo>
                  <a:lnTo>
                    <a:pt x="1928" y="226"/>
                  </a:lnTo>
                  <a:lnTo>
                    <a:pt x="1946" y="224"/>
                  </a:lnTo>
                  <a:lnTo>
                    <a:pt x="1964" y="230"/>
                  </a:lnTo>
                  <a:lnTo>
                    <a:pt x="1994" y="228"/>
                  </a:lnTo>
                  <a:lnTo>
                    <a:pt x="2022" y="224"/>
                  </a:lnTo>
                  <a:lnTo>
                    <a:pt x="2034" y="240"/>
                  </a:lnTo>
                  <a:lnTo>
                    <a:pt x="2054" y="250"/>
                  </a:lnTo>
                  <a:lnTo>
                    <a:pt x="2054" y="232"/>
                  </a:lnTo>
                  <a:lnTo>
                    <a:pt x="2046" y="226"/>
                  </a:lnTo>
                  <a:lnTo>
                    <a:pt x="2042" y="216"/>
                  </a:lnTo>
                  <a:lnTo>
                    <a:pt x="2040" y="212"/>
                  </a:lnTo>
                  <a:lnTo>
                    <a:pt x="2054" y="214"/>
                  </a:lnTo>
                  <a:lnTo>
                    <a:pt x="2072" y="218"/>
                  </a:lnTo>
                  <a:lnTo>
                    <a:pt x="2088" y="220"/>
                  </a:lnTo>
                  <a:lnTo>
                    <a:pt x="2110" y="218"/>
                  </a:lnTo>
                  <a:lnTo>
                    <a:pt x="2128" y="220"/>
                  </a:lnTo>
                  <a:lnTo>
                    <a:pt x="2146" y="228"/>
                  </a:lnTo>
                  <a:lnTo>
                    <a:pt x="2166" y="236"/>
                  </a:lnTo>
                  <a:lnTo>
                    <a:pt x="2184" y="242"/>
                  </a:lnTo>
                  <a:lnTo>
                    <a:pt x="2200" y="246"/>
                  </a:lnTo>
                  <a:lnTo>
                    <a:pt x="2208" y="254"/>
                  </a:lnTo>
                  <a:lnTo>
                    <a:pt x="2222" y="258"/>
                  </a:lnTo>
                  <a:lnTo>
                    <a:pt x="2232" y="260"/>
                  </a:lnTo>
                  <a:lnTo>
                    <a:pt x="2236" y="268"/>
                  </a:lnTo>
                  <a:lnTo>
                    <a:pt x="2248" y="274"/>
                  </a:lnTo>
                  <a:lnTo>
                    <a:pt x="2260" y="272"/>
                  </a:lnTo>
                  <a:lnTo>
                    <a:pt x="2270" y="282"/>
                  </a:lnTo>
                  <a:lnTo>
                    <a:pt x="2278" y="292"/>
                  </a:lnTo>
                  <a:lnTo>
                    <a:pt x="2280" y="306"/>
                  </a:lnTo>
                  <a:lnTo>
                    <a:pt x="2280" y="320"/>
                  </a:lnTo>
                  <a:lnTo>
                    <a:pt x="2280" y="334"/>
                  </a:lnTo>
                  <a:lnTo>
                    <a:pt x="2260" y="334"/>
                  </a:lnTo>
                  <a:lnTo>
                    <a:pt x="2242" y="332"/>
                  </a:lnTo>
                  <a:lnTo>
                    <a:pt x="2236" y="320"/>
                  </a:lnTo>
                  <a:lnTo>
                    <a:pt x="2222" y="312"/>
                  </a:lnTo>
                  <a:lnTo>
                    <a:pt x="2220" y="328"/>
                  </a:lnTo>
                  <a:lnTo>
                    <a:pt x="2224" y="346"/>
                  </a:lnTo>
                  <a:lnTo>
                    <a:pt x="2220" y="350"/>
                  </a:lnTo>
                  <a:lnTo>
                    <a:pt x="2196" y="356"/>
                  </a:lnTo>
                  <a:lnTo>
                    <a:pt x="2198" y="368"/>
                  </a:lnTo>
                  <a:lnTo>
                    <a:pt x="2218" y="374"/>
                  </a:lnTo>
                  <a:lnTo>
                    <a:pt x="2232" y="386"/>
                  </a:lnTo>
                  <a:lnTo>
                    <a:pt x="2244" y="402"/>
                  </a:lnTo>
                  <a:lnTo>
                    <a:pt x="2238" y="416"/>
                  </a:lnTo>
                  <a:lnTo>
                    <a:pt x="2218" y="410"/>
                  </a:lnTo>
                  <a:lnTo>
                    <a:pt x="2194" y="420"/>
                  </a:lnTo>
                  <a:lnTo>
                    <a:pt x="2170" y="430"/>
                  </a:lnTo>
                  <a:lnTo>
                    <a:pt x="2150" y="450"/>
                  </a:lnTo>
                  <a:lnTo>
                    <a:pt x="2142" y="470"/>
                  </a:lnTo>
                  <a:lnTo>
                    <a:pt x="2130" y="472"/>
                  </a:lnTo>
                  <a:lnTo>
                    <a:pt x="2116" y="456"/>
                  </a:lnTo>
                  <a:lnTo>
                    <a:pt x="2098" y="460"/>
                  </a:lnTo>
                  <a:lnTo>
                    <a:pt x="2086" y="476"/>
                  </a:lnTo>
                  <a:lnTo>
                    <a:pt x="2074" y="468"/>
                  </a:lnTo>
                  <a:lnTo>
                    <a:pt x="2064" y="472"/>
                  </a:lnTo>
                  <a:lnTo>
                    <a:pt x="2050" y="472"/>
                  </a:lnTo>
                  <a:lnTo>
                    <a:pt x="2046" y="486"/>
                  </a:lnTo>
                  <a:lnTo>
                    <a:pt x="2042" y="500"/>
                  </a:lnTo>
                  <a:lnTo>
                    <a:pt x="2036" y="518"/>
                  </a:lnTo>
                  <a:lnTo>
                    <a:pt x="2052" y="520"/>
                  </a:lnTo>
                  <a:lnTo>
                    <a:pt x="2058" y="540"/>
                  </a:lnTo>
                  <a:lnTo>
                    <a:pt x="2072" y="550"/>
                  </a:lnTo>
                  <a:lnTo>
                    <a:pt x="2066" y="564"/>
                  </a:lnTo>
                  <a:lnTo>
                    <a:pt x="2058" y="582"/>
                  </a:lnTo>
                  <a:lnTo>
                    <a:pt x="2060" y="600"/>
                  </a:lnTo>
                  <a:lnTo>
                    <a:pt x="2038" y="606"/>
                  </a:lnTo>
                  <a:lnTo>
                    <a:pt x="2044" y="626"/>
                  </a:lnTo>
                  <a:lnTo>
                    <a:pt x="2032" y="634"/>
                  </a:lnTo>
                  <a:lnTo>
                    <a:pt x="2028" y="658"/>
                  </a:lnTo>
                  <a:lnTo>
                    <a:pt x="2010" y="676"/>
                  </a:lnTo>
                  <a:lnTo>
                    <a:pt x="1986" y="628"/>
                  </a:lnTo>
                  <a:lnTo>
                    <a:pt x="1970" y="598"/>
                  </a:lnTo>
                  <a:lnTo>
                    <a:pt x="1962" y="562"/>
                  </a:lnTo>
                  <a:lnTo>
                    <a:pt x="1964" y="532"/>
                  </a:lnTo>
                  <a:lnTo>
                    <a:pt x="1972" y="516"/>
                  </a:lnTo>
                  <a:lnTo>
                    <a:pt x="1984" y="512"/>
                  </a:lnTo>
                  <a:lnTo>
                    <a:pt x="2000" y="498"/>
                  </a:lnTo>
                  <a:lnTo>
                    <a:pt x="2004" y="474"/>
                  </a:lnTo>
                  <a:lnTo>
                    <a:pt x="2012" y="458"/>
                  </a:lnTo>
                  <a:lnTo>
                    <a:pt x="2026" y="446"/>
                  </a:lnTo>
                  <a:lnTo>
                    <a:pt x="2028" y="420"/>
                  </a:lnTo>
                  <a:lnTo>
                    <a:pt x="2026" y="400"/>
                  </a:lnTo>
                  <a:lnTo>
                    <a:pt x="2018" y="410"/>
                  </a:lnTo>
                  <a:lnTo>
                    <a:pt x="2018" y="426"/>
                  </a:lnTo>
                  <a:lnTo>
                    <a:pt x="2002" y="446"/>
                  </a:lnTo>
                  <a:lnTo>
                    <a:pt x="1982" y="446"/>
                  </a:lnTo>
                  <a:lnTo>
                    <a:pt x="1974" y="426"/>
                  </a:lnTo>
                  <a:lnTo>
                    <a:pt x="1960" y="424"/>
                  </a:lnTo>
                  <a:lnTo>
                    <a:pt x="1948" y="426"/>
                  </a:lnTo>
                  <a:lnTo>
                    <a:pt x="1940" y="432"/>
                  </a:lnTo>
                  <a:lnTo>
                    <a:pt x="1930" y="442"/>
                  </a:lnTo>
                  <a:lnTo>
                    <a:pt x="1926" y="450"/>
                  </a:lnTo>
                  <a:lnTo>
                    <a:pt x="1918" y="460"/>
                  </a:lnTo>
                  <a:lnTo>
                    <a:pt x="1914" y="470"/>
                  </a:lnTo>
                  <a:lnTo>
                    <a:pt x="1916" y="478"/>
                  </a:lnTo>
                  <a:lnTo>
                    <a:pt x="1926" y="484"/>
                  </a:lnTo>
                  <a:lnTo>
                    <a:pt x="1926" y="494"/>
                  </a:lnTo>
                  <a:lnTo>
                    <a:pt x="1912" y="494"/>
                  </a:lnTo>
                  <a:lnTo>
                    <a:pt x="1902" y="498"/>
                  </a:lnTo>
                  <a:lnTo>
                    <a:pt x="1898" y="502"/>
                  </a:lnTo>
                  <a:lnTo>
                    <a:pt x="1888" y="502"/>
                  </a:lnTo>
                  <a:lnTo>
                    <a:pt x="1880" y="500"/>
                  </a:lnTo>
                  <a:lnTo>
                    <a:pt x="1874" y="494"/>
                  </a:lnTo>
                  <a:lnTo>
                    <a:pt x="1874" y="486"/>
                  </a:lnTo>
                  <a:lnTo>
                    <a:pt x="1868" y="482"/>
                  </a:lnTo>
                  <a:lnTo>
                    <a:pt x="1850" y="480"/>
                  </a:lnTo>
                  <a:lnTo>
                    <a:pt x="1836" y="490"/>
                  </a:lnTo>
                  <a:lnTo>
                    <a:pt x="1824" y="488"/>
                  </a:lnTo>
                  <a:lnTo>
                    <a:pt x="1800" y="490"/>
                  </a:lnTo>
                  <a:lnTo>
                    <a:pt x="1786" y="488"/>
                  </a:lnTo>
                  <a:lnTo>
                    <a:pt x="1758" y="488"/>
                  </a:lnTo>
                  <a:lnTo>
                    <a:pt x="1744" y="494"/>
                  </a:lnTo>
                  <a:lnTo>
                    <a:pt x="1728" y="518"/>
                  </a:lnTo>
                  <a:lnTo>
                    <a:pt x="1722" y="534"/>
                  </a:lnTo>
                  <a:lnTo>
                    <a:pt x="1698" y="562"/>
                  </a:lnTo>
                  <a:lnTo>
                    <a:pt x="1682" y="586"/>
                  </a:lnTo>
                  <a:lnTo>
                    <a:pt x="1680" y="598"/>
                  </a:lnTo>
                  <a:lnTo>
                    <a:pt x="1704" y="606"/>
                  </a:lnTo>
                  <a:lnTo>
                    <a:pt x="1716" y="622"/>
                  </a:lnTo>
                  <a:lnTo>
                    <a:pt x="1878" y="592"/>
                  </a:lnTo>
                  <a:lnTo>
                    <a:pt x="1890" y="624"/>
                  </a:lnTo>
                  <a:lnTo>
                    <a:pt x="1890" y="648"/>
                  </a:lnTo>
                  <a:lnTo>
                    <a:pt x="1862" y="774"/>
                  </a:lnTo>
                  <a:lnTo>
                    <a:pt x="1834" y="808"/>
                  </a:lnTo>
                  <a:lnTo>
                    <a:pt x="1814" y="818"/>
                  </a:lnTo>
                  <a:lnTo>
                    <a:pt x="1786" y="814"/>
                  </a:lnTo>
                  <a:lnTo>
                    <a:pt x="1752" y="824"/>
                  </a:lnTo>
                  <a:lnTo>
                    <a:pt x="1728" y="806"/>
                  </a:lnTo>
                  <a:lnTo>
                    <a:pt x="1738" y="766"/>
                  </a:lnTo>
                  <a:lnTo>
                    <a:pt x="1738" y="756"/>
                  </a:lnTo>
                  <a:lnTo>
                    <a:pt x="1684" y="760"/>
                  </a:lnTo>
                  <a:lnTo>
                    <a:pt x="1590" y="768"/>
                  </a:lnTo>
                  <a:lnTo>
                    <a:pt x="928" y="1144"/>
                  </a:lnTo>
                  <a:lnTo>
                    <a:pt x="572" y="1076"/>
                  </a:lnTo>
                  <a:lnTo>
                    <a:pt x="562" y="1056"/>
                  </a:lnTo>
                  <a:lnTo>
                    <a:pt x="528" y="1028"/>
                  </a:lnTo>
                  <a:lnTo>
                    <a:pt x="480" y="1018"/>
                  </a:lnTo>
                  <a:lnTo>
                    <a:pt x="526" y="974"/>
                  </a:lnTo>
                  <a:lnTo>
                    <a:pt x="522" y="952"/>
                  </a:lnTo>
                  <a:lnTo>
                    <a:pt x="514" y="934"/>
                  </a:lnTo>
                  <a:lnTo>
                    <a:pt x="504" y="906"/>
                  </a:lnTo>
                  <a:lnTo>
                    <a:pt x="510" y="904"/>
                  </a:lnTo>
                  <a:lnTo>
                    <a:pt x="526" y="904"/>
                  </a:lnTo>
                  <a:lnTo>
                    <a:pt x="524" y="896"/>
                  </a:lnTo>
                  <a:lnTo>
                    <a:pt x="516" y="884"/>
                  </a:lnTo>
                  <a:lnTo>
                    <a:pt x="508" y="880"/>
                  </a:lnTo>
                  <a:lnTo>
                    <a:pt x="502" y="880"/>
                  </a:lnTo>
                  <a:lnTo>
                    <a:pt x="498" y="886"/>
                  </a:lnTo>
                  <a:lnTo>
                    <a:pt x="492" y="886"/>
                  </a:lnTo>
                  <a:lnTo>
                    <a:pt x="490" y="878"/>
                  </a:lnTo>
                  <a:lnTo>
                    <a:pt x="486" y="862"/>
                  </a:lnTo>
                  <a:lnTo>
                    <a:pt x="476" y="860"/>
                  </a:lnTo>
                  <a:lnTo>
                    <a:pt x="470" y="852"/>
                  </a:lnTo>
                  <a:lnTo>
                    <a:pt x="466" y="844"/>
                  </a:lnTo>
                  <a:lnTo>
                    <a:pt x="458" y="836"/>
                  </a:lnTo>
                  <a:lnTo>
                    <a:pt x="454" y="824"/>
                  </a:lnTo>
                  <a:lnTo>
                    <a:pt x="472" y="816"/>
                  </a:lnTo>
                  <a:lnTo>
                    <a:pt x="500" y="804"/>
                  </a:lnTo>
                  <a:lnTo>
                    <a:pt x="486" y="776"/>
                  </a:lnTo>
                  <a:lnTo>
                    <a:pt x="456" y="776"/>
                  </a:lnTo>
                  <a:lnTo>
                    <a:pt x="434" y="794"/>
                  </a:lnTo>
                  <a:lnTo>
                    <a:pt x="412" y="804"/>
                  </a:lnTo>
                  <a:lnTo>
                    <a:pt x="404" y="830"/>
                  </a:lnTo>
                  <a:lnTo>
                    <a:pt x="414" y="860"/>
                  </a:lnTo>
                  <a:lnTo>
                    <a:pt x="440" y="898"/>
                  </a:lnTo>
                  <a:lnTo>
                    <a:pt x="466" y="914"/>
                  </a:lnTo>
                  <a:lnTo>
                    <a:pt x="452" y="928"/>
                  </a:lnTo>
                  <a:lnTo>
                    <a:pt x="438" y="932"/>
                  </a:lnTo>
                  <a:lnTo>
                    <a:pt x="416" y="938"/>
                  </a:lnTo>
                  <a:lnTo>
                    <a:pt x="390" y="926"/>
                  </a:lnTo>
                  <a:lnTo>
                    <a:pt x="366" y="912"/>
                  </a:lnTo>
                  <a:lnTo>
                    <a:pt x="348" y="890"/>
                  </a:lnTo>
                  <a:lnTo>
                    <a:pt x="326" y="874"/>
                  </a:lnTo>
                  <a:lnTo>
                    <a:pt x="292" y="842"/>
                  </a:lnTo>
                  <a:lnTo>
                    <a:pt x="252" y="816"/>
                  </a:lnTo>
                  <a:lnTo>
                    <a:pt x="266" y="792"/>
                  </a:lnTo>
                  <a:lnTo>
                    <a:pt x="270" y="772"/>
                  </a:lnTo>
                  <a:lnTo>
                    <a:pt x="236" y="780"/>
                  </a:lnTo>
                  <a:lnTo>
                    <a:pt x="216" y="792"/>
                  </a:lnTo>
                  <a:lnTo>
                    <a:pt x="226" y="804"/>
                  </a:lnTo>
                  <a:lnTo>
                    <a:pt x="240" y="818"/>
                  </a:lnTo>
                  <a:lnTo>
                    <a:pt x="216" y="830"/>
                  </a:lnTo>
                  <a:lnTo>
                    <a:pt x="202" y="828"/>
                  </a:lnTo>
                  <a:lnTo>
                    <a:pt x="188" y="808"/>
                  </a:lnTo>
                  <a:lnTo>
                    <a:pt x="178" y="788"/>
                  </a:lnTo>
                  <a:lnTo>
                    <a:pt x="158" y="790"/>
                  </a:lnTo>
                  <a:lnTo>
                    <a:pt x="152" y="800"/>
                  </a:lnTo>
                  <a:lnTo>
                    <a:pt x="148" y="806"/>
                  </a:lnTo>
                  <a:lnTo>
                    <a:pt x="104" y="826"/>
                  </a:lnTo>
                  <a:lnTo>
                    <a:pt x="10" y="752"/>
                  </a:lnTo>
                  <a:lnTo>
                    <a:pt x="0" y="624"/>
                  </a:lnTo>
                  <a:lnTo>
                    <a:pt x="6" y="598"/>
                  </a:lnTo>
                  <a:lnTo>
                    <a:pt x="2" y="568"/>
                  </a:lnTo>
                  <a:lnTo>
                    <a:pt x="12" y="536"/>
                  </a:lnTo>
                  <a:lnTo>
                    <a:pt x="28" y="514"/>
                  </a:lnTo>
                  <a:lnTo>
                    <a:pt x="28" y="532"/>
                  </a:lnTo>
                  <a:lnTo>
                    <a:pt x="42" y="552"/>
                  </a:lnTo>
                  <a:lnTo>
                    <a:pt x="52" y="528"/>
                  </a:lnTo>
                  <a:lnTo>
                    <a:pt x="36" y="504"/>
                  </a:lnTo>
                  <a:lnTo>
                    <a:pt x="60" y="498"/>
                  </a:lnTo>
                  <a:lnTo>
                    <a:pt x="78" y="494"/>
                  </a:lnTo>
                  <a:lnTo>
                    <a:pt x="90" y="496"/>
                  </a:lnTo>
                  <a:lnTo>
                    <a:pt x="106" y="496"/>
                  </a:lnTo>
                  <a:lnTo>
                    <a:pt x="106" y="488"/>
                  </a:lnTo>
                  <a:lnTo>
                    <a:pt x="116" y="486"/>
                  </a:lnTo>
                  <a:lnTo>
                    <a:pt x="124" y="488"/>
                  </a:lnTo>
                  <a:lnTo>
                    <a:pt x="128" y="482"/>
                  </a:lnTo>
                  <a:lnTo>
                    <a:pt x="126" y="474"/>
                  </a:lnTo>
                  <a:lnTo>
                    <a:pt x="118" y="468"/>
                  </a:lnTo>
                  <a:lnTo>
                    <a:pt x="106" y="468"/>
                  </a:lnTo>
                  <a:lnTo>
                    <a:pt x="94" y="428"/>
                  </a:lnTo>
                  <a:lnTo>
                    <a:pt x="88" y="342"/>
                  </a:lnTo>
                  <a:lnTo>
                    <a:pt x="82" y="300"/>
                  </a:lnTo>
                  <a:lnTo>
                    <a:pt x="80" y="268"/>
                  </a:lnTo>
                  <a:lnTo>
                    <a:pt x="86" y="250"/>
                  </a:lnTo>
                  <a:lnTo>
                    <a:pt x="112" y="238"/>
                  </a:lnTo>
                  <a:lnTo>
                    <a:pt x="130" y="236"/>
                  </a:lnTo>
                  <a:lnTo>
                    <a:pt x="152" y="23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5" name="Freeform 519"/>
            <p:cNvSpPr>
              <a:spLocks/>
            </p:cNvSpPr>
            <p:nvPr/>
          </p:nvSpPr>
          <p:spPr bwMode="ltGray">
            <a:xfrm>
              <a:off x="4236145" y="1863758"/>
              <a:ext cx="263418" cy="176469"/>
            </a:xfrm>
            <a:custGeom>
              <a:avLst/>
              <a:gdLst/>
              <a:ahLst/>
              <a:cxnLst>
                <a:cxn ang="0">
                  <a:pos x="16" y="48"/>
                </a:cxn>
                <a:cxn ang="0">
                  <a:pos x="6" y="44"/>
                </a:cxn>
                <a:cxn ang="0">
                  <a:pos x="2" y="38"/>
                </a:cxn>
                <a:cxn ang="0">
                  <a:pos x="2" y="32"/>
                </a:cxn>
                <a:cxn ang="0">
                  <a:pos x="10" y="32"/>
                </a:cxn>
                <a:cxn ang="0">
                  <a:pos x="10" y="24"/>
                </a:cxn>
                <a:cxn ang="0">
                  <a:pos x="4" y="16"/>
                </a:cxn>
                <a:cxn ang="0">
                  <a:pos x="2" y="8"/>
                </a:cxn>
                <a:cxn ang="0">
                  <a:pos x="14" y="2"/>
                </a:cxn>
                <a:cxn ang="0">
                  <a:pos x="36" y="0"/>
                </a:cxn>
                <a:cxn ang="0">
                  <a:pos x="52" y="2"/>
                </a:cxn>
                <a:cxn ang="0">
                  <a:pos x="60" y="14"/>
                </a:cxn>
                <a:cxn ang="0">
                  <a:pos x="68" y="16"/>
                </a:cxn>
                <a:cxn ang="0">
                  <a:pos x="84" y="2"/>
                </a:cxn>
                <a:cxn ang="0">
                  <a:pos x="106" y="12"/>
                </a:cxn>
                <a:cxn ang="0">
                  <a:pos x="122" y="22"/>
                </a:cxn>
                <a:cxn ang="0">
                  <a:pos x="138" y="30"/>
                </a:cxn>
                <a:cxn ang="0">
                  <a:pos x="152" y="38"/>
                </a:cxn>
                <a:cxn ang="0">
                  <a:pos x="162" y="46"/>
                </a:cxn>
                <a:cxn ang="0">
                  <a:pos x="172" y="60"/>
                </a:cxn>
                <a:cxn ang="0">
                  <a:pos x="182" y="70"/>
                </a:cxn>
                <a:cxn ang="0">
                  <a:pos x="166" y="80"/>
                </a:cxn>
                <a:cxn ang="0">
                  <a:pos x="154" y="80"/>
                </a:cxn>
                <a:cxn ang="0">
                  <a:pos x="142" y="78"/>
                </a:cxn>
                <a:cxn ang="0">
                  <a:pos x="132" y="74"/>
                </a:cxn>
                <a:cxn ang="0">
                  <a:pos x="138" y="62"/>
                </a:cxn>
                <a:cxn ang="0">
                  <a:pos x="128" y="46"/>
                </a:cxn>
                <a:cxn ang="0">
                  <a:pos x="116" y="42"/>
                </a:cxn>
                <a:cxn ang="0">
                  <a:pos x="108" y="54"/>
                </a:cxn>
                <a:cxn ang="0">
                  <a:pos x="102" y="68"/>
                </a:cxn>
                <a:cxn ang="0">
                  <a:pos x="94" y="80"/>
                </a:cxn>
                <a:cxn ang="0">
                  <a:pos x="88" y="98"/>
                </a:cxn>
                <a:cxn ang="0">
                  <a:pos x="76" y="104"/>
                </a:cxn>
                <a:cxn ang="0">
                  <a:pos x="56" y="86"/>
                </a:cxn>
                <a:cxn ang="0">
                  <a:pos x="46" y="76"/>
                </a:cxn>
                <a:cxn ang="0">
                  <a:pos x="42" y="64"/>
                </a:cxn>
                <a:cxn ang="0">
                  <a:pos x="40" y="52"/>
                </a:cxn>
                <a:cxn ang="0">
                  <a:pos x="28" y="46"/>
                </a:cxn>
              </a:cxnLst>
              <a:rect l="0" t="0" r="r" b="b"/>
              <a:pathLst>
                <a:path w="183" h="105">
                  <a:moveTo>
                    <a:pt x="18" y="42"/>
                  </a:moveTo>
                  <a:lnTo>
                    <a:pt x="16" y="48"/>
                  </a:lnTo>
                  <a:lnTo>
                    <a:pt x="16" y="54"/>
                  </a:lnTo>
                  <a:lnTo>
                    <a:pt x="6" y="44"/>
                  </a:lnTo>
                  <a:lnTo>
                    <a:pt x="4" y="42"/>
                  </a:lnTo>
                  <a:lnTo>
                    <a:pt x="2" y="38"/>
                  </a:lnTo>
                  <a:lnTo>
                    <a:pt x="0" y="34"/>
                  </a:lnTo>
                  <a:lnTo>
                    <a:pt x="2" y="32"/>
                  </a:lnTo>
                  <a:lnTo>
                    <a:pt x="6" y="32"/>
                  </a:lnTo>
                  <a:lnTo>
                    <a:pt x="10" y="32"/>
                  </a:lnTo>
                  <a:lnTo>
                    <a:pt x="12" y="30"/>
                  </a:lnTo>
                  <a:lnTo>
                    <a:pt x="10" y="24"/>
                  </a:lnTo>
                  <a:lnTo>
                    <a:pt x="6" y="20"/>
                  </a:lnTo>
                  <a:lnTo>
                    <a:pt x="4" y="16"/>
                  </a:lnTo>
                  <a:lnTo>
                    <a:pt x="2" y="12"/>
                  </a:lnTo>
                  <a:lnTo>
                    <a:pt x="2" y="8"/>
                  </a:lnTo>
                  <a:lnTo>
                    <a:pt x="8" y="4"/>
                  </a:lnTo>
                  <a:lnTo>
                    <a:pt x="14" y="2"/>
                  </a:lnTo>
                  <a:lnTo>
                    <a:pt x="26" y="2"/>
                  </a:lnTo>
                  <a:lnTo>
                    <a:pt x="36" y="0"/>
                  </a:lnTo>
                  <a:lnTo>
                    <a:pt x="44" y="0"/>
                  </a:lnTo>
                  <a:lnTo>
                    <a:pt x="52" y="2"/>
                  </a:lnTo>
                  <a:lnTo>
                    <a:pt x="56" y="8"/>
                  </a:lnTo>
                  <a:lnTo>
                    <a:pt x="60" y="14"/>
                  </a:lnTo>
                  <a:lnTo>
                    <a:pt x="62" y="18"/>
                  </a:lnTo>
                  <a:lnTo>
                    <a:pt x="68" y="16"/>
                  </a:lnTo>
                  <a:lnTo>
                    <a:pt x="68" y="6"/>
                  </a:lnTo>
                  <a:lnTo>
                    <a:pt x="84" y="2"/>
                  </a:lnTo>
                  <a:lnTo>
                    <a:pt x="96" y="6"/>
                  </a:lnTo>
                  <a:lnTo>
                    <a:pt x="106" y="12"/>
                  </a:lnTo>
                  <a:lnTo>
                    <a:pt x="116" y="18"/>
                  </a:lnTo>
                  <a:lnTo>
                    <a:pt x="122" y="22"/>
                  </a:lnTo>
                  <a:lnTo>
                    <a:pt x="128" y="24"/>
                  </a:lnTo>
                  <a:lnTo>
                    <a:pt x="138" y="30"/>
                  </a:lnTo>
                  <a:lnTo>
                    <a:pt x="146" y="34"/>
                  </a:lnTo>
                  <a:lnTo>
                    <a:pt x="152" y="38"/>
                  </a:lnTo>
                  <a:lnTo>
                    <a:pt x="156" y="44"/>
                  </a:lnTo>
                  <a:lnTo>
                    <a:pt x="162" y="46"/>
                  </a:lnTo>
                  <a:lnTo>
                    <a:pt x="166" y="54"/>
                  </a:lnTo>
                  <a:lnTo>
                    <a:pt x="172" y="60"/>
                  </a:lnTo>
                  <a:lnTo>
                    <a:pt x="182" y="62"/>
                  </a:lnTo>
                  <a:lnTo>
                    <a:pt x="182" y="70"/>
                  </a:lnTo>
                  <a:lnTo>
                    <a:pt x="176" y="74"/>
                  </a:lnTo>
                  <a:lnTo>
                    <a:pt x="166" y="80"/>
                  </a:lnTo>
                  <a:lnTo>
                    <a:pt x="160" y="82"/>
                  </a:lnTo>
                  <a:lnTo>
                    <a:pt x="154" y="80"/>
                  </a:lnTo>
                  <a:lnTo>
                    <a:pt x="150" y="76"/>
                  </a:lnTo>
                  <a:lnTo>
                    <a:pt x="142" y="78"/>
                  </a:lnTo>
                  <a:lnTo>
                    <a:pt x="136" y="78"/>
                  </a:lnTo>
                  <a:lnTo>
                    <a:pt x="132" y="74"/>
                  </a:lnTo>
                  <a:lnTo>
                    <a:pt x="134" y="68"/>
                  </a:lnTo>
                  <a:lnTo>
                    <a:pt x="138" y="62"/>
                  </a:lnTo>
                  <a:lnTo>
                    <a:pt x="134" y="54"/>
                  </a:lnTo>
                  <a:lnTo>
                    <a:pt x="128" y="46"/>
                  </a:lnTo>
                  <a:lnTo>
                    <a:pt x="122" y="42"/>
                  </a:lnTo>
                  <a:lnTo>
                    <a:pt x="116" y="42"/>
                  </a:lnTo>
                  <a:lnTo>
                    <a:pt x="110" y="48"/>
                  </a:lnTo>
                  <a:lnTo>
                    <a:pt x="108" y="54"/>
                  </a:lnTo>
                  <a:lnTo>
                    <a:pt x="104" y="62"/>
                  </a:lnTo>
                  <a:lnTo>
                    <a:pt x="102" y="68"/>
                  </a:lnTo>
                  <a:lnTo>
                    <a:pt x="98" y="76"/>
                  </a:lnTo>
                  <a:lnTo>
                    <a:pt x="94" y="80"/>
                  </a:lnTo>
                  <a:lnTo>
                    <a:pt x="90" y="88"/>
                  </a:lnTo>
                  <a:lnTo>
                    <a:pt x="88" y="98"/>
                  </a:lnTo>
                  <a:lnTo>
                    <a:pt x="84" y="104"/>
                  </a:lnTo>
                  <a:lnTo>
                    <a:pt x="76" y="104"/>
                  </a:lnTo>
                  <a:lnTo>
                    <a:pt x="64" y="88"/>
                  </a:lnTo>
                  <a:lnTo>
                    <a:pt x="56" y="86"/>
                  </a:lnTo>
                  <a:lnTo>
                    <a:pt x="50" y="80"/>
                  </a:lnTo>
                  <a:lnTo>
                    <a:pt x="46" y="76"/>
                  </a:lnTo>
                  <a:lnTo>
                    <a:pt x="42" y="70"/>
                  </a:lnTo>
                  <a:lnTo>
                    <a:pt x="42" y="64"/>
                  </a:lnTo>
                  <a:lnTo>
                    <a:pt x="44" y="56"/>
                  </a:lnTo>
                  <a:lnTo>
                    <a:pt x="40" y="52"/>
                  </a:lnTo>
                  <a:lnTo>
                    <a:pt x="34" y="50"/>
                  </a:lnTo>
                  <a:lnTo>
                    <a:pt x="28" y="46"/>
                  </a:lnTo>
                  <a:lnTo>
                    <a:pt x="18" y="4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6" name="Freeform 520"/>
            <p:cNvSpPr>
              <a:spLocks/>
            </p:cNvSpPr>
            <p:nvPr/>
          </p:nvSpPr>
          <p:spPr bwMode="ltGray">
            <a:xfrm>
              <a:off x="4366407" y="1822235"/>
              <a:ext cx="176576" cy="83045"/>
            </a:xfrm>
            <a:custGeom>
              <a:avLst/>
              <a:gdLst/>
              <a:ahLst/>
              <a:cxnLst>
                <a:cxn ang="0">
                  <a:pos x="24" y="4"/>
                </a:cxn>
                <a:cxn ang="0">
                  <a:pos x="30" y="0"/>
                </a:cxn>
                <a:cxn ang="0">
                  <a:pos x="36" y="2"/>
                </a:cxn>
                <a:cxn ang="0">
                  <a:pos x="50" y="12"/>
                </a:cxn>
                <a:cxn ang="0">
                  <a:pos x="56" y="12"/>
                </a:cxn>
                <a:cxn ang="0">
                  <a:pos x="62" y="8"/>
                </a:cxn>
                <a:cxn ang="0">
                  <a:pos x="66" y="6"/>
                </a:cxn>
                <a:cxn ang="0">
                  <a:pos x="72" y="8"/>
                </a:cxn>
                <a:cxn ang="0">
                  <a:pos x="80" y="8"/>
                </a:cxn>
                <a:cxn ang="0">
                  <a:pos x="88" y="6"/>
                </a:cxn>
                <a:cxn ang="0">
                  <a:pos x="110" y="8"/>
                </a:cxn>
                <a:cxn ang="0">
                  <a:pos x="122" y="18"/>
                </a:cxn>
                <a:cxn ang="0">
                  <a:pos x="98" y="38"/>
                </a:cxn>
                <a:cxn ang="0">
                  <a:pos x="86" y="40"/>
                </a:cxn>
                <a:cxn ang="0">
                  <a:pos x="82" y="46"/>
                </a:cxn>
                <a:cxn ang="0">
                  <a:pos x="72" y="48"/>
                </a:cxn>
                <a:cxn ang="0">
                  <a:pos x="64" y="46"/>
                </a:cxn>
                <a:cxn ang="0">
                  <a:pos x="48" y="40"/>
                </a:cxn>
                <a:cxn ang="0">
                  <a:pos x="38" y="38"/>
                </a:cxn>
                <a:cxn ang="0">
                  <a:pos x="6" y="22"/>
                </a:cxn>
                <a:cxn ang="0">
                  <a:pos x="0" y="14"/>
                </a:cxn>
                <a:cxn ang="0">
                  <a:pos x="0" y="8"/>
                </a:cxn>
                <a:cxn ang="0">
                  <a:pos x="2" y="6"/>
                </a:cxn>
                <a:cxn ang="0">
                  <a:pos x="14" y="8"/>
                </a:cxn>
                <a:cxn ang="0">
                  <a:pos x="24" y="10"/>
                </a:cxn>
                <a:cxn ang="0">
                  <a:pos x="24" y="4"/>
                </a:cxn>
              </a:cxnLst>
              <a:rect l="0" t="0" r="r" b="b"/>
              <a:pathLst>
                <a:path w="123" h="49">
                  <a:moveTo>
                    <a:pt x="24" y="4"/>
                  </a:moveTo>
                  <a:lnTo>
                    <a:pt x="30" y="0"/>
                  </a:lnTo>
                  <a:lnTo>
                    <a:pt x="36" y="2"/>
                  </a:lnTo>
                  <a:lnTo>
                    <a:pt x="50" y="12"/>
                  </a:lnTo>
                  <a:lnTo>
                    <a:pt x="56" y="12"/>
                  </a:lnTo>
                  <a:lnTo>
                    <a:pt x="62" y="8"/>
                  </a:lnTo>
                  <a:lnTo>
                    <a:pt x="66" y="6"/>
                  </a:lnTo>
                  <a:lnTo>
                    <a:pt x="72" y="8"/>
                  </a:lnTo>
                  <a:lnTo>
                    <a:pt x="80" y="8"/>
                  </a:lnTo>
                  <a:lnTo>
                    <a:pt x="88" y="6"/>
                  </a:lnTo>
                  <a:lnTo>
                    <a:pt x="110" y="8"/>
                  </a:lnTo>
                  <a:lnTo>
                    <a:pt x="122" y="18"/>
                  </a:lnTo>
                  <a:lnTo>
                    <a:pt x="98" y="38"/>
                  </a:lnTo>
                  <a:lnTo>
                    <a:pt x="86" y="40"/>
                  </a:lnTo>
                  <a:lnTo>
                    <a:pt x="82" y="46"/>
                  </a:lnTo>
                  <a:lnTo>
                    <a:pt x="72" y="48"/>
                  </a:lnTo>
                  <a:lnTo>
                    <a:pt x="64" y="46"/>
                  </a:lnTo>
                  <a:lnTo>
                    <a:pt x="48" y="40"/>
                  </a:lnTo>
                  <a:lnTo>
                    <a:pt x="38" y="38"/>
                  </a:lnTo>
                  <a:lnTo>
                    <a:pt x="6" y="22"/>
                  </a:lnTo>
                  <a:lnTo>
                    <a:pt x="0" y="14"/>
                  </a:lnTo>
                  <a:lnTo>
                    <a:pt x="0" y="8"/>
                  </a:lnTo>
                  <a:lnTo>
                    <a:pt x="2" y="6"/>
                  </a:lnTo>
                  <a:lnTo>
                    <a:pt x="14" y="8"/>
                  </a:lnTo>
                  <a:lnTo>
                    <a:pt x="24" y="10"/>
                  </a:lnTo>
                  <a:lnTo>
                    <a:pt x="2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7" name="Freeform 521"/>
            <p:cNvSpPr>
              <a:spLocks/>
            </p:cNvSpPr>
            <p:nvPr/>
          </p:nvSpPr>
          <p:spPr bwMode="ltGray">
            <a:xfrm>
              <a:off x="4867189" y="1795543"/>
              <a:ext cx="128815" cy="59318"/>
            </a:xfrm>
            <a:custGeom>
              <a:avLst/>
              <a:gdLst/>
              <a:ahLst/>
              <a:cxnLst>
                <a:cxn ang="0">
                  <a:pos x="0" y="12"/>
                </a:cxn>
                <a:cxn ang="0">
                  <a:pos x="10" y="10"/>
                </a:cxn>
                <a:cxn ang="0">
                  <a:pos x="26" y="2"/>
                </a:cxn>
                <a:cxn ang="0">
                  <a:pos x="34" y="6"/>
                </a:cxn>
                <a:cxn ang="0">
                  <a:pos x="44" y="8"/>
                </a:cxn>
                <a:cxn ang="0">
                  <a:pos x="52" y="8"/>
                </a:cxn>
                <a:cxn ang="0">
                  <a:pos x="62" y="2"/>
                </a:cxn>
                <a:cxn ang="0">
                  <a:pos x="64" y="0"/>
                </a:cxn>
                <a:cxn ang="0">
                  <a:pos x="78" y="6"/>
                </a:cxn>
                <a:cxn ang="0">
                  <a:pos x="88" y="8"/>
                </a:cxn>
                <a:cxn ang="0">
                  <a:pos x="88" y="16"/>
                </a:cxn>
                <a:cxn ang="0">
                  <a:pos x="78" y="18"/>
                </a:cxn>
                <a:cxn ang="0">
                  <a:pos x="70" y="20"/>
                </a:cxn>
                <a:cxn ang="0">
                  <a:pos x="60" y="22"/>
                </a:cxn>
                <a:cxn ang="0">
                  <a:pos x="54" y="26"/>
                </a:cxn>
                <a:cxn ang="0">
                  <a:pos x="48" y="32"/>
                </a:cxn>
                <a:cxn ang="0">
                  <a:pos x="40" y="34"/>
                </a:cxn>
                <a:cxn ang="0">
                  <a:pos x="30" y="32"/>
                </a:cxn>
                <a:cxn ang="0">
                  <a:pos x="22" y="24"/>
                </a:cxn>
                <a:cxn ang="0">
                  <a:pos x="14" y="20"/>
                </a:cxn>
                <a:cxn ang="0">
                  <a:pos x="4" y="18"/>
                </a:cxn>
                <a:cxn ang="0">
                  <a:pos x="0" y="12"/>
                </a:cxn>
              </a:cxnLst>
              <a:rect l="0" t="0" r="r" b="b"/>
              <a:pathLst>
                <a:path w="89" h="35">
                  <a:moveTo>
                    <a:pt x="0" y="12"/>
                  </a:moveTo>
                  <a:lnTo>
                    <a:pt x="10" y="10"/>
                  </a:lnTo>
                  <a:lnTo>
                    <a:pt x="26" y="2"/>
                  </a:lnTo>
                  <a:lnTo>
                    <a:pt x="34" y="6"/>
                  </a:lnTo>
                  <a:lnTo>
                    <a:pt x="44" y="8"/>
                  </a:lnTo>
                  <a:lnTo>
                    <a:pt x="52" y="8"/>
                  </a:lnTo>
                  <a:lnTo>
                    <a:pt x="62" y="2"/>
                  </a:lnTo>
                  <a:lnTo>
                    <a:pt x="64" y="0"/>
                  </a:lnTo>
                  <a:lnTo>
                    <a:pt x="78" y="6"/>
                  </a:lnTo>
                  <a:lnTo>
                    <a:pt x="88" y="8"/>
                  </a:lnTo>
                  <a:lnTo>
                    <a:pt x="88" y="16"/>
                  </a:lnTo>
                  <a:lnTo>
                    <a:pt x="78" y="18"/>
                  </a:lnTo>
                  <a:lnTo>
                    <a:pt x="70" y="20"/>
                  </a:lnTo>
                  <a:lnTo>
                    <a:pt x="60" y="22"/>
                  </a:lnTo>
                  <a:lnTo>
                    <a:pt x="54" y="26"/>
                  </a:lnTo>
                  <a:lnTo>
                    <a:pt x="48" y="32"/>
                  </a:lnTo>
                  <a:lnTo>
                    <a:pt x="40" y="34"/>
                  </a:lnTo>
                  <a:lnTo>
                    <a:pt x="30" y="32"/>
                  </a:lnTo>
                  <a:lnTo>
                    <a:pt x="22" y="24"/>
                  </a:lnTo>
                  <a:lnTo>
                    <a:pt x="14" y="20"/>
                  </a:lnTo>
                  <a:lnTo>
                    <a:pt x="4" y="18"/>
                  </a:lnTo>
                  <a:lnTo>
                    <a:pt x="0"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8" name="Freeform 522"/>
            <p:cNvSpPr>
              <a:spLocks/>
            </p:cNvSpPr>
            <p:nvPr/>
          </p:nvSpPr>
          <p:spPr bwMode="ltGray">
            <a:xfrm>
              <a:off x="5001793" y="1743640"/>
              <a:ext cx="246049" cy="127532"/>
            </a:xfrm>
            <a:custGeom>
              <a:avLst/>
              <a:gdLst/>
              <a:ahLst/>
              <a:cxnLst>
                <a:cxn ang="0">
                  <a:pos x="0" y="56"/>
                </a:cxn>
                <a:cxn ang="0">
                  <a:pos x="6" y="50"/>
                </a:cxn>
                <a:cxn ang="0">
                  <a:pos x="30" y="26"/>
                </a:cxn>
                <a:cxn ang="0">
                  <a:pos x="36" y="24"/>
                </a:cxn>
                <a:cxn ang="0">
                  <a:pos x="42" y="20"/>
                </a:cxn>
                <a:cxn ang="0">
                  <a:pos x="50" y="14"/>
                </a:cxn>
                <a:cxn ang="0">
                  <a:pos x="58" y="12"/>
                </a:cxn>
                <a:cxn ang="0">
                  <a:pos x="68" y="12"/>
                </a:cxn>
                <a:cxn ang="0">
                  <a:pos x="70" y="4"/>
                </a:cxn>
                <a:cxn ang="0">
                  <a:pos x="76" y="0"/>
                </a:cxn>
                <a:cxn ang="0">
                  <a:pos x="80" y="2"/>
                </a:cxn>
                <a:cxn ang="0">
                  <a:pos x="82" y="10"/>
                </a:cxn>
                <a:cxn ang="0">
                  <a:pos x="78" y="18"/>
                </a:cxn>
                <a:cxn ang="0">
                  <a:pos x="72" y="24"/>
                </a:cxn>
                <a:cxn ang="0">
                  <a:pos x="66" y="30"/>
                </a:cxn>
                <a:cxn ang="0">
                  <a:pos x="74" y="34"/>
                </a:cxn>
                <a:cxn ang="0">
                  <a:pos x="84" y="34"/>
                </a:cxn>
                <a:cxn ang="0">
                  <a:pos x="92" y="34"/>
                </a:cxn>
                <a:cxn ang="0">
                  <a:pos x="98" y="28"/>
                </a:cxn>
                <a:cxn ang="0">
                  <a:pos x="106" y="24"/>
                </a:cxn>
                <a:cxn ang="0">
                  <a:pos x="114" y="24"/>
                </a:cxn>
                <a:cxn ang="0">
                  <a:pos x="118" y="32"/>
                </a:cxn>
                <a:cxn ang="0">
                  <a:pos x="130" y="34"/>
                </a:cxn>
                <a:cxn ang="0">
                  <a:pos x="138" y="32"/>
                </a:cxn>
                <a:cxn ang="0">
                  <a:pos x="164" y="22"/>
                </a:cxn>
                <a:cxn ang="0">
                  <a:pos x="170" y="30"/>
                </a:cxn>
                <a:cxn ang="0">
                  <a:pos x="166" y="40"/>
                </a:cxn>
                <a:cxn ang="0">
                  <a:pos x="156" y="44"/>
                </a:cxn>
                <a:cxn ang="0">
                  <a:pos x="146" y="44"/>
                </a:cxn>
                <a:cxn ang="0">
                  <a:pos x="138" y="44"/>
                </a:cxn>
                <a:cxn ang="0">
                  <a:pos x="132" y="46"/>
                </a:cxn>
                <a:cxn ang="0">
                  <a:pos x="128" y="52"/>
                </a:cxn>
                <a:cxn ang="0">
                  <a:pos x="122" y="54"/>
                </a:cxn>
                <a:cxn ang="0">
                  <a:pos x="112" y="54"/>
                </a:cxn>
                <a:cxn ang="0">
                  <a:pos x="106" y="56"/>
                </a:cxn>
                <a:cxn ang="0">
                  <a:pos x="100" y="60"/>
                </a:cxn>
                <a:cxn ang="0">
                  <a:pos x="100" y="68"/>
                </a:cxn>
                <a:cxn ang="0">
                  <a:pos x="96" y="74"/>
                </a:cxn>
                <a:cxn ang="0">
                  <a:pos x="88" y="70"/>
                </a:cxn>
                <a:cxn ang="0">
                  <a:pos x="82" y="62"/>
                </a:cxn>
                <a:cxn ang="0">
                  <a:pos x="72" y="64"/>
                </a:cxn>
                <a:cxn ang="0">
                  <a:pos x="60" y="62"/>
                </a:cxn>
                <a:cxn ang="0">
                  <a:pos x="52" y="62"/>
                </a:cxn>
                <a:cxn ang="0">
                  <a:pos x="46" y="58"/>
                </a:cxn>
                <a:cxn ang="0">
                  <a:pos x="46" y="50"/>
                </a:cxn>
                <a:cxn ang="0">
                  <a:pos x="44" y="44"/>
                </a:cxn>
                <a:cxn ang="0">
                  <a:pos x="38" y="42"/>
                </a:cxn>
                <a:cxn ang="0">
                  <a:pos x="32" y="44"/>
                </a:cxn>
                <a:cxn ang="0">
                  <a:pos x="28" y="50"/>
                </a:cxn>
                <a:cxn ang="0">
                  <a:pos x="22" y="56"/>
                </a:cxn>
                <a:cxn ang="0">
                  <a:pos x="18" y="62"/>
                </a:cxn>
                <a:cxn ang="0">
                  <a:pos x="10" y="62"/>
                </a:cxn>
                <a:cxn ang="0">
                  <a:pos x="2" y="62"/>
                </a:cxn>
                <a:cxn ang="0">
                  <a:pos x="0" y="56"/>
                </a:cxn>
              </a:cxnLst>
              <a:rect l="0" t="0" r="r" b="b"/>
              <a:pathLst>
                <a:path w="171" h="75">
                  <a:moveTo>
                    <a:pt x="0" y="56"/>
                  </a:moveTo>
                  <a:lnTo>
                    <a:pt x="6" y="50"/>
                  </a:lnTo>
                  <a:lnTo>
                    <a:pt x="30" y="26"/>
                  </a:lnTo>
                  <a:lnTo>
                    <a:pt x="36" y="24"/>
                  </a:lnTo>
                  <a:lnTo>
                    <a:pt x="42" y="20"/>
                  </a:lnTo>
                  <a:lnTo>
                    <a:pt x="50" y="14"/>
                  </a:lnTo>
                  <a:lnTo>
                    <a:pt x="58" y="12"/>
                  </a:lnTo>
                  <a:lnTo>
                    <a:pt x="68" y="12"/>
                  </a:lnTo>
                  <a:lnTo>
                    <a:pt x="70" y="4"/>
                  </a:lnTo>
                  <a:lnTo>
                    <a:pt x="76" y="0"/>
                  </a:lnTo>
                  <a:lnTo>
                    <a:pt x="80" y="2"/>
                  </a:lnTo>
                  <a:lnTo>
                    <a:pt x="82" y="10"/>
                  </a:lnTo>
                  <a:lnTo>
                    <a:pt x="78" y="18"/>
                  </a:lnTo>
                  <a:lnTo>
                    <a:pt x="72" y="24"/>
                  </a:lnTo>
                  <a:lnTo>
                    <a:pt x="66" y="30"/>
                  </a:lnTo>
                  <a:lnTo>
                    <a:pt x="74" y="34"/>
                  </a:lnTo>
                  <a:lnTo>
                    <a:pt x="84" y="34"/>
                  </a:lnTo>
                  <a:lnTo>
                    <a:pt x="92" y="34"/>
                  </a:lnTo>
                  <a:lnTo>
                    <a:pt x="98" y="28"/>
                  </a:lnTo>
                  <a:lnTo>
                    <a:pt x="106" y="24"/>
                  </a:lnTo>
                  <a:lnTo>
                    <a:pt x="114" y="24"/>
                  </a:lnTo>
                  <a:lnTo>
                    <a:pt x="118" y="32"/>
                  </a:lnTo>
                  <a:lnTo>
                    <a:pt x="130" y="34"/>
                  </a:lnTo>
                  <a:lnTo>
                    <a:pt x="138" y="32"/>
                  </a:lnTo>
                  <a:lnTo>
                    <a:pt x="164" y="22"/>
                  </a:lnTo>
                  <a:lnTo>
                    <a:pt x="170" y="30"/>
                  </a:lnTo>
                  <a:lnTo>
                    <a:pt x="166" y="40"/>
                  </a:lnTo>
                  <a:lnTo>
                    <a:pt x="156" y="44"/>
                  </a:lnTo>
                  <a:lnTo>
                    <a:pt x="146" y="44"/>
                  </a:lnTo>
                  <a:lnTo>
                    <a:pt x="138" y="44"/>
                  </a:lnTo>
                  <a:lnTo>
                    <a:pt x="132" y="46"/>
                  </a:lnTo>
                  <a:lnTo>
                    <a:pt x="128" y="52"/>
                  </a:lnTo>
                  <a:lnTo>
                    <a:pt x="122" y="54"/>
                  </a:lnTo>
                  <a:lnTo>
                    <a:pt x="112" y="54"/>
                  </a:lnTo>
                  <a:lnTo>
                    <a:pt x="106" y="56"/>
                  </a:lnTo>
                  <a:lnTo>
                    <a:pt x="100" y="60"/>
                  </a:lnTo>
                  <a:lnTo>
                    <a:pt x="100" y="68"/>
                  </a:lnTo>
                  <a:lnTo>
                    <a:pt x="96" y="74"/>
                  </a:lnTo>
                  <a:lnTo>
                    <a:pt x="88" y="70"/>
                  </a:lnTo>
                  <a:lnTo>
                    <a:pt x="82" y="62"/>
                  </a:lnTo>
                  <a:lnTo>
                    <a:pt x="72" y="64"/>
                  </a:lnTo>
                  <a:lnTo>
                    <a:pt x="60" y="62"/>
                  </a:lnTo>
                  <a:lnTo>
                    <a:pt x="52" y="62"/>
                  </a:lnTo>
                  <a:lnTo>
                    <a:pt x="46" y="58"/>
                  </a:lnTo>
                  <a:lnTo>
                    <a:pt x="46" y="50"/>
                  </a:lnTo>
                  <a:lnTo>
                    <a:pt x="44" y="44"/>
                  </a:lnTo>
                  <a:lnTo>
                    <a:pt x="38" y="42"/>
                  </a:lnTo>
                  <a:lnTo>
                    <a:pt x="32" y="44"/>
                  </a:lnTo>
                  <a:lnTo>
                    <a:pt x="28" y="50"/>
                  </a:lnTo>
                  <a:lnTo>
                    <a:pt x="22" y="56"/>
                  </a:lnTo>
                  <a:lnTo>
                    <a:pt x="18" y="62"/>
                  </a:lnTo>
                  <a:lnTo>
                    <a:pt x="10" y="62"/>
                  </a:lnTo>
                  <a:lnTo>
                    <a:pt x="2" y="62"/>
                  </a:lnTo>
                  <a:lnTo>
                    <a:pt x="0" y="5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09" name="Freeform 523"/>
            <p:cNvSpPr>
              <a:spLocks/>
            </p:cNvSpPr>
            <p:nvPr/>
          </p:nvSpPr>
          <p:spPr bwMode="ltGray">
            <a:xfrm>
              <a:off x="5042318" y="1998705"/>
              <a:ext cx="309732" cy="323281"/>
            </a:xfrm>
            <a:custGeom>
              <a:avLst/>
              <a:gdLst/>
              <a:ahLst/>
              <a:cxnLst>
                <a:cxn ang="0">
                  <a:pos x="136" y="24"/>
                </a:cxn>
                <a:cxn ang="0">
                  <a:pos x="146" y="24"/>
                </a:cxn>
                <a:cxn ang="0">
                  <a:pos x="178" y="6"/>
                </a:cxn>
                <a:cxn ang="0">
                  <a:pos x="188" y="4"/>
                </a:cxn>
                <a:cxn ang="0">
                  <a:pos x="198" y="0"/>
                </a:cxn>
                <a:cxn ang="0">
                  <a:pos x="208" y="2"/>
                </a:cxn>
                <a:cxn ang="0">
                  <a:pos x="214" y="8"/>
                </a:cxn>
                <a:cxn ang="0">
                  <a:pos x="214" y="16"/>
                </a:cxn>
                <a:cxn ang="0">
                  <a:pos x="212" y="22"/>
                </a:cxn>
                <a:cxn ang="0">
                  <a:pos x="204" y="26"/>
                </a:cxn>
                <a:cxn ang="0">
                  <a:pos x="194" y="28"/>
                </a:cxn>
                <a:cxn ang="0">
                  <a:pos x="184" y="32"/>
                </a:cxn>
                <a:cxn ang="0">
                  <a:pos x="172" y="36"/>
                </a:cxn>
                <a:cxn ang="0">
                  <a:pos x="158" y="36"/>
                </a:cxn>
                <a:cxn ang="0">
                  <a:pos x="148" y="42"/>
                </a:cxn>
                <a:cxn ang="0">
                  <a:pos x="116" y="60"/>
                </a:cxn>
                <a:cxn ang="0">
                  <a:pos x="112" y="64"/>
                </a:cxn>
                <a:cxn ang="0">
                  <a:pos x="108" y="72"/>
                </a:cxn>
                <a:cxn ang="0">
                  <a:pos x="100" y="74"/>
                </a:cxn>
                <a:cxn ang="0">
                  <a:pos x="92" y="78"/>
                </a:cxn>
                <a:cxn ang="0">
                  <a:pos x="86" y="86"/>
                </a:cxn>
                <a:cxn ang="0">
                  <a:pos x="78" y="98"/>
                </a:cxn>
                <a:cxn ang="0">
                  <a:pos x="70" y="108"/>
                </a:cxn>
                <a:cxn ang="0">
                  <a:pos x="60" y="120"/>
                </a:cxn>
                <a:cxn ang="0">
                  <a:pos x="58" y="132"/>
                </a:cxn>
                <a:cxn ang="0">
                  <a:pos x="56" y="144"/>
                </a:cxn>
                <a:cxn ang="0">
                  <a:pos x="60" y="162"/>
                </a:cxn>
                <a:cxn ang="0">
                  <a:pos x="70" y="172"/>
                </a:cxn>
                <a:cxn ang="0">
                  <a:pos x="80" y="178"/>
                </a:cxn>
                <a:cxn ang="0">
                  <a:pos x="78" y="186"/>
                </a:cxn>
                <a:cxn ang="0">
                  <a:pos x="68" y="188"/>
                </a:cxn>
                <a:cxn ang="0">
                  <a:pos x="56" y="188"/>
                </a:cxn>
                <a:cxn ang="0">
                  <a:pos x="46" y="190"/>
                </a:cxn>
                <a:cxn ang="0">
                  <a:pos x="34" y="186"/>
                </a:cxn>
                <a:cxn ang="0">
                  <a:pos x="26" y="180"/>
                </a:cxn>
                <a:cxn ang="0">
                  <a:pos x="26" y="170"/>
                </a:cxn>
                <a:cxn ang="0">
                  <a:pos x="24" y="162"/>
                </a:cxn>
                <a:cxn ang="0">
                  <a:pos x="16" y="162"/>
                </a:cxn>
                <a:cxn ang="0">
                  <a:pos x="6" y="162"/>
                </a:cxn>
                <a:cxn ang="0">
                  <a:pos x="2" y="154"/>
                </a:cxn>
                <a:cxn ang="0">
                  <a:pos x="0" y="140"/>
                </a:cxn>
                <a:cxn ang="0">
                  <a:pos x="8" y="132"/>
                </a:cxn>
                <a:cxn ang="0">
                  <a:pos x="12" y="122"/>
                </a:cxn>
                <a:cxn ang="0">
                  <a:pos x="14" y="112"/>
                </a:cxn>
                <a:cxn ang="0">
                  <a:pos x="22" y="106"/>
                </a:cxn>
                <a:cxn ang="0">
                  <a:pos x="22" y="100"/>
                </a:cxn>
                <a:cxn ang="0">
                  <a:pos x="36" y="80"/>
                </a:cxn>
                <a:cxn ang="0">
                  <a:pos x="40" y="68"/>
                </a:cxn>
                <a:cxn ang="0">
                  <a:pos x="42" y="58"/>
                </a:cxn>
                <a:cxn ang="0">
                  <a:pos x="48" y="56"/>
                </a:cxn>
                <a:cxn ang="0">
                  <a:pos x="58" y="58"/>
                </a:cxn>
                <a:cxn ang="0">
                  <a:pos x="66" y="50"/>
                </a:cxn>
                <a:cxn ang="0">
                  <a:pos x="80" y="38"/>
                </a:cxn>
                <a:cxn ang="0">
                  <a:pos x="102" y="28"/>
                </a:cxn>
                <a:cxn ang="0">
                  <a:pos x="112" y="24"/>
                </a:cxn>
                <a:cxn ang="0">
                  <a:pos x="128" y="24"/>
                </a:cxn>
                <a:cxn ang="0">
                  <a:pos x="136" y="24"/>
                </a:cxn>
              </a:cxnLst>
              <a:rect l="0" t="0" r="r" b="b"/>
              <a:pathLst>
                <a:path w="215" h="191">
                  <a:moveTo>
                    <a:pt x="136" y="24"/>
                  </a:moveTo>
                  <a:lnTo>
                    <a:pt x="146" y="24"/>
                  </a:lnTo>
                  <a:lnTo>
                    <a:pt x="178" y="6"/>
                  </a:lnTo>
                  <a:lnTo>
                    <a:pt x="188" y="4"/>
                  </a:lnTo>
                  <a:lnTo>
                    <a:pt x="198" y="0"/>
                  </a:lnTo>
                  <a:lnTo>
                    <a:pt x="208" y="2"/>
                  </a:lnTo>
                  <a:lnTo>
                    <a:pt x="214" y="8"/>
                  </a:lnTo>
                  <a:lnTo>
                    <a:pt x="214" y="16"/>
                  </a:lnTo>
                  <a:lnTo>
                    <a:pt x="212" y="22"/>
                  </a:lnTo>
                  <a:lnTo>
                    <a:pt x="204" y="26"/>
                  </a:lnTo>
                  <a:lnTo>
                    <a:pt x="194" y="28"/>
                  </a:lnTo>
                  <a:lnTo>
                    <a:pt x="184" y="32"/>
                  </a:lnTo>
                  <a:lnTo>
                    <a:pt x="172" y="36"/>
                  </a:lnTo>
                  <a:lnTo>
                    <a:pt x="158" y="36"/>
                  </a:lnTo>
                  <a:lnTo>
                    <a:pt x="148" y="42"/>
                  </a:lnTo>
                  <a:lnTo>
                    <a:pt x="116" y="60"/>
                  </a:lnTo>
                  <a:lnTo>
                    <a:pt x="112" y="64"/>
                  </a:lnTo>
                  <a:lnTo>
                    <a:pt x="108" y="72"/>
                  </a:lnTo>
                  <a:lnTo>
                    <a:pt x="100" y="74"/>
                  </a:lnTo>
                  <a:lnTo>
                    <a:pt x="92" y="78"/>
                  </a:lnTo>
                  <a:lnTo>
                    <a:pt x="86" y="86"/>
                  </a:lnTo>
                  <a:lnTo>
                    <a:pt x="78" y="98"/>
                  </a:lnTo>
                  <a:lnTo>
                    <a:pt x="70" y="108"/>
                  </a:lnTo>
                  <a:lnTo>
                    <a:pt x="60" y="120"/>
                  </a:lnTo>
                  <a:lnTo>
                    <a:pt x="58" y="132"/>
                  </a:lnTo>
                  <a:lnTo>
                    <a:pt x="56" y="144"/>
                  </a:lnTo>
                  <a:lnTo>
                    <a:pt x="60" y="162"/>
                  </a:lnTo>
                  <a:lnTo>
                    <a:pt x="70" y="172"/>
                  </a:lnTo>
                  <a:lnTo>
                    <a:pt x="80" y="178"/>
                  </a:lnTo>
                  <a:lnTo>
                    <a:pt x="78" y="186"/>
                  </a:lnTo>
                  <a:lnTo>
                    <a:pt x="68" y="188"/>
                  </a:lnTo>
                  <a:lnTo>
                    <a:pt x="56" y="188"/>
                  </a:lnTo>
                  <a:lnTo>
                    <a:pt x="46" y="190"/>
                  </a:lnTo>
                  <a:lnTo>
                    <a:pt x="34" y="186"/>
                  </a:lnTo>
                  <a:lnTo>
                    <a:pt x="26" y="180"/>
                  </a:lnTo>
                  <a:lnTo>
                    <a:pt x="26" y="170"/>
                  </a:lnTo>
                  <a:lnTo>
                    <a:pt x="24" y="162"/>
                  </a:lnTo>
                  <a:lnTo>
                    <a:pt x="16" y="162"/>
                  </a:lnTo>
                  <a:lnTo>
                    <a:pt x="6" y="162"/>
                  </a:lnTo>
                  <a:lnTo>
                    <a:pt x="2" y="154"/>
                  </a:lnTo>
                  <a:lnTo>
                    <a:pt x="0" y="140"/>
                  </a:lnTo>
                  <a:lnTo>
                    <a:pt x="8" y="132"/>
                  </a:lnTo>
                  <a:lnTo>
                    <a:pt x="12" y="122"/>
                  </a:lnTo>
                  <a:lnTo>
                    <a:pt x="14" y="112"/>
                  </a:lnTo>
                  <a:lnTo>
                    <a:pt x="22" y="106"/>
                  </a:lnTo>
                  <a:lnTo>
                    <a:pt x="22" y="100"/>
                  </a:lnTo>
                  <a:lnTo>
                    <a:pt x="36" y="80"/>
                  </a:lnTo>
                  <a:lnTo>
                    <a:pt x="40" y="68"/>
                  </a:lnTo>
                  <a:lnTo>
                    <a:pt x="42" y="58"/>
                  </a:lnTo>
                  <a:lnTo>
                    <a:pt x="48" y="56"/>
                  </a:lnTo>
                  <a:lnTo>
                    <a:pt x="58" y="58"/>
                  </a:lnTo>
                  <a:lnTo>
                    <a:pt x="66" y="50"/>
                  </a:lnTo>
                  <a:lnTo>
                    <a:pt x="80" y="38"/>
                  </a:lnTo>
                  <a:lnTo>
                    <a:pt x="102" y="28"/>
                  </a:lnTo>
                  <a:lnTo>
                    <a:pt x="112" y="24"/>
                  </a:lnTo>
                  <a:lnTo>
                    <a:pt x="128" y="24"/>
                  </a:lnTo>
                  <a:lnTo>
                    <a:pt x="136"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0" name="Freeform 524"/>
            <p:cNvSpPr>
              <a:spLocks/>
            </p:cNvSpPr>
            <p:nvPr/>
          </p:nvSpPr>
          <p:spPr bwMode="ltGray">
            <a:xfrm>
              <a:off x="5731257" y="1770333"/>
              <a:ext cx="183813" cy="149777"/>
            </a:xfrm>
            <a:custGeom>
              <a:avLst/>
              <a:gdLst/>
              <a:ahLst/>
              <a:cxnLst>
                <a:cxn ang="0">
                  <a:pos x="0" y="40"/>
                </a:cxn>
                <a:cxn ang="0">
                  <a:pos x="6" y="30"/>
                </a:cxn>
                <a:cxn ang="0">
                  <a:pos x="24" y="12"/>
                </a:cxn>
                <a:cxn ang="0">
                  <a:pos x="42" y="8"/>
                </a:cxn>
                <a:cxn ang="0">
                  <a:pos x="48" y="4"/>
                </a:cxn>
                <a:cxn ang="0">
                  <a:pos x="54" y="0"/>
                </a:cxn>
                <a:cxn ang="0">
                  <a:pos x="60" y="4"/>
                </a:cxn>
                <a:cxn ang="0">
                  <a:pos x="66" y="12"/>
                </a:cxn>
                <a:cxn ang="0">
                  <a:pos x="74" y="12"/>
                </a:cxn>
                <a:cxn ang="0">
                  <a:pos x="80" y="12"/>
                </a:cxn>
                <a:cxn ang="0">
                  <a:pos x="84" y="18"/>
                </a:cxn>
                <a:cxn ang="0">
                  <a:pos x="86" y="28"/>
                </a:cxn>
                <a:cxn ang="0">
                  <a:pos x="90" y="34"/>
                </a:cxn>
                <a:cxn ang="0">
                  <a:pos x="98" y="38"/>
                </a:cxn>
                <a:cxn ang="0">
                  <a:pos x="104" y="36"/>
                </a:cxn>
                <a:cxn ang="0">
                  <a:pos x="112" y="36"/>
                </a:cxn>
                <a:cxn ang="0">
                  <a:pos x="116" y="40"/>
                </a:cxn>
                <a:cxn ang="0">
                  <a:pos x="120" y="48"/>
                </a:cxn>
                <a:cxn ang="0">
                  <a:pos x="122" y="56"/>
                </a:cxn>
                <a:cxn ang="0">
                  <a:pos x="124" y="68"/>
                </a:cxn>
                <a:cxn ang="0">
                  <a:pos x="126" y="72"/>
                </a:cxn>
                <a:cxn ang="0">
                  <a:pos x="126" y="80"/>
                </a:cxn>
                <a:cxn ang="0">
                  <a:pos x="120" y="84"/>
                </a:cxn>
                <a:cxn ang="0">
                  <a:pos x="112" y="86"/>
                </a:cxn>
                <a:cxn ang="0">
                  <a:pos x="102" y="86"/>
                </a:cxn>
                <a:cxn ang="0">
                  <a:pos x="76" y="74"/>
                </a:cxn>
                <a:cxn ang="0">
                  <a:pos x="70" y="72"/>
                </a:cxn>
                <a:cxn ang="0">
                  <a:pos x="62" y="72"/>
                </a:cxn>
                <a:cxn ang="0">
                  <a:pos x="52" y="72"/>
                </a:cxn>
                <a:cxn ang="0">
                  <a:pos x="46" y="64"/>
                </a:cxn>
                <a:cxn ang="0">
                  <a:pos x="36" y="60"/>
                </a:cxn>
                <a:cxn ang="0">
                  <a:pos x="30" y="58"/>
                </a:cxn>
                <a:cxn ang="0">
                  <a:pos x="22" y="56"/>
                </a:cxn>
                <a:cxn ang="0">
                  <a:pos x="14" y="52"/>
                </a:cxn>
                <a:cxn ang="0">
                  <a:pos x="12" y="50"/>
                </a:cxn>
                <a:cxn ang="0">
                  <a:pos x="0" y="40"/>
                </a:cxn>
              </a:cxnLst>
              <a:rect l="0" t="0" r="r" b="b"/>
              <a:pathLst>
                <a:path w="127" h="87">
                  <a:moveTo>
                    <a:pt x="0" y="40"/>
                  </a:moveTo>
                  <a:lnTo>
                    <a:pt x="6" y="30"/>
                  </a:lnTo>
                  <a:lnTo>
                    <a:pt x="24" y="12"/>
                  </a:lnTo>
                  <a:lnTo>
                    <a:pt x="42" y="8"/>
                  </a:lnTo>
                  <a:lnTo>
                    <a:pt x="48" y="4"/>
                  </a:lnTo>
                  <a:lnTo>
                    <a:pt x="54" y="0"/>
                  </a:lnTo>
                  <a:lnTo>
                    <a:pt x="60" y="4"/>
                  </a:lnTo>
                  <a:lnTo>
                    <a:pt x="66" y="12"/>
                  </a:lnTo>
                  <a:lnTo>
                    <a:pt x="74" y="12"/>
                  </a:lnTo>
                  <a:lnTo>
                    <a:pt x="80" y="12"/>
                  </a:lnTo>
                  <a:lnTo>
                    <a:pt x="84" y="18"/>
                  </a:lnTo>
                  <a:lnTo>
                    <a:pt x="86" y="28"/>
                  </a:lnTo>
                  <a:lnTo>
                    <a:pt x="90" y="34"/>
                  </a:lnTo>
                  <a:lnTo>
                    <a:pt x="98" y="38"/>
                  </a:lnTo>
                  <a:lnTo>
                    <a:pt x="104" y="36"/>
                  </a:lnTo>
                  <a:lnTo>
                    <a:pt x="112" y="36"/>
                  </a:lnTo>
                  <a:lnTo>
                    <a:pt x="116" y="40"/>
                  </a:lnTo>
                  <a:lnTo>
                    <a:pt x="120" y="48"/>
                  </a:lnTo>
                  <a:lnTo>
                    <a:pt x="122" y="56"/>
                  </a:lnTo>
                  <a:lnTo>
                    <a:pt x="124" y="68"/>
                  </a:lnTo>
                  <a:lnTo>
                    <a:pt x="126" y="72"/>
                  </a:lnTo>
                  <a:lnTo>
                    <a:pt x="126" y="80"/>
                  </a:lnTo>
                  <a:lnTo>
                    <a:pt x="120" y="84"/>
                  </a:lnTo>
                  <a:lnTo>
                    <a:pt x="112" y="86"/>
                  </a:lnTo>
                  <a:lnTo>
                    <a:pt x="102" y="86"/>
                  </a:lnTo>
                  <a:lnTo>
                    <a:pt x="76" y="74"/>
                  </a:lnTo>
                  <a:lnTo>
                    <a:pt x="70" y="72"/>
                  </a:lnTo>
                  <a:lnTo>
                    <a:pt x="62" y="72"/>
                  </a:lnTo>
                  <a:lnTo>
                    <a:pt x="52" y="72"/>
                  </a:lnTo>
                  <a:lnTo>
                    <a:pt x="46" y="64"/>
                  </a:lnTo>
                  <a:lnTo>
                    <a:pt x="36" y="60"/>
                  </a:lnTo>
                  <a:lnTo>
                    <a:pt x="30" y="58"/>
                  </a:lnTo>
                  <a:lnTo>
                    <a:pt x="22" y="56"/>
                  </a:lnTo>
                  <a:lnTo>
                    <a:pt x="14" y="52"/>
                  </a:lnTo>
                  <a:lnTo>
                    <a:pt x="12" y="50"/>
                  </a:lnTo>
                  <a:lnTo>
                    <a:pt x="0" y="4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1" name="Freeform 525"/>
            <p:cNvSpPr>
              <a:spLocks/>
            </p:cNvSpPr>
            <p:nvPr/>
          </p:nvSpPr>
          <p:spPr bwMode="ltGray">
            <a:xfrm>
              <a:off x="5919412" y="1869690"/>
              <a:ext cx="98420" cy="83045"/>
            </a:xfrm>
            <a:custGeom>
              <a:avLst/>
              <a:gdLst/>
              <a:ahLst/>
              <a:cxnLst>
                <a:cxn ang="0">
                  <a:pos x="0" y="48"/>
                </a:cxn>
                <a:cxn ang="0">
                  <a:pos x="2" y="34"/>
                </a:cxn>
                <a:cxn ang="0">
                  <a:pos x="20" y="10"/>
                </a:cxn>
                <a:cxn ang="0">
                  <a:pos x="26" y="2"/>
                </a:cxn>
                <a:cxn ang="0">
                  <a:pos x="28" y="0"/>
                </a:cxn>
                <a:cxn ang="0">
                  <a:pos x="34" y="4"/>
                </a:cxn>
                <a:cxn ang="0">
                  <a:pos x="36" y="10"/>
                </a:cxn>
                <a:cxn ang="0">
                  <a:pos x="38" y="14"/>
                </a:cxn>
                <a:cxn ang="0">
                  <a:pos x="44" y="14"/>
                </a:cxn>
                <a:cxn ang="0">
                  <a:pos x="52" y="14"/>
                </a:cxn>
                <a:cxn ang="0">
                  <a:pos x="60" y="14"/>
                </a:cxn>
                <a:cxn ang="0">
                  <a:pos x="68" y="20"/>
                </a:cxn>
                <a:cxn ang="0">
                  <a:pos x="68" y="26"/>
                </a:cxn>
                <a:cxn ang="0">
                  <a:pos x="64" y="34"/>
                </a:cxn>
                <a:cxn ang="0">
                  <a:pos x="54" y="38"/>
                </a:cxn>
                <a:cxn ang="0">
                  <a:pos x="44" y="40"/>
                </a:cxn>
                <a:cxn ang="0">
                  <a:pos x="34" y="42"/>
                </a:cxn>
                <a:cxn ang="0">
                  <a:pos x="18" y="44"/>
                </a:cxn>
                <a:cxn ang="0">
                  <a:pos x="8" y="48"/>
                </a:cxn>
                <a:cxn ang="0">
                  <a:pos x="0" y="48"/>
                </a:cxn>
              </a:cxnLst>
              <a:rect l="0" t="0" r="r" b="b"/>
              <a:pathLst>
                <a:path w="69" h="49">
                  <a:moveTo>
                    <a:pt x="0" y="48"/>
                  </a:moveTo>
                  <a:lnTo>
                    <a:pt x="2" y="34"/>
                  </a:lnTo>
                  <a:lnTo>
                    <a:pt x="20" y="10"/>
                  </a:lnTo>
                  <a:lnTo>
                    <a:pt x="26" y="2"/>
                  </a:lnTo>
                  <a:lnTo>
                    <a:pt x="28" y="0"/>
                  </a:lnTo>
                  <a:lnTo>
                    <a:pt x="34" y="4"/>
                  </a:lnTo>
                  <a:lnTo>
                    <a:pt x="36" y="10"/>
                  </a:lnTo>
                  <a:lnTo>
                    <a:pt x="38" y="14"/>
                  </a:lnTo>
                  <a:lnTo>
                    <a:pt x="44" y="14"/>
                  </a:lnTo>
                  <a:lnTo>
                    <a:pt x="52" y="14"/>
                  </a:lnTo>
                  <a:lnTo>
                    <a:pt x="60" y="14"/>
                  </a:lnTo>
                  <a:lnTo>
                    <a:pt x="68" y="20"/>
                  </a:lnTo>
                  <a:lnTo>
                    <a:pt x="68" y="26"/>
                  </a:lnTo>
                  <a:lnTo>
                    <a:pt x="64" y="34"/>
                  </a:lnTo>
                  <a:lnTo>
                    <a:pt x="54" y="38"/>
                  </a:lnTo>
                  <a:lnTo>
                    <a:pt x="44" y="40"/>
                  </a:lnTo>
                  <a:lnTo>
                    <a:pt x="34" y="42"/>
                  </a:lnTo>
                  <a:lnTo>
                    <a:pt x="18" y="44"/>
                  </a:lnTo>
                  <a:lnTo>
                    <a:pt x="8" y="48"/>
                  </a:lnTo>
                  <a:lnTo>
                    <a:pt x="0" y="4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2" name="Freeform 526"/>
            <p:cNvSpPr>
              <a:spLocks/>
            </p:cNvSpPr>
            <p:nvPr/>
          </p:nvSpPr>
          <p:spPr bwMode="ltGray">
            <a:xfrm>
              <a:off x="6661901" y="2028363"/>
              <a:ext cx="160656" cy="83045"/>
            </a:xfrm>
            <a:custGeom>
              <a:avLst/>
              <a:gdLst/>
              <a:ahLst/>
              <a:cxnLst>
                <a:cxn ang="0">
                  <a:pos x="2" y="24"/>
                </a:cxn>
                <a:cxn ang="0">
                  <a:pos x="0" y="18"/>
                </a:cxn>
                <a:cxn ang="0">
                  <a:pos x="12" y="4"/>
                </a:cxn>
                <a:cxn ang="0">
                  <a:pos x="14" y="4"/>
                </a:cxn>
                <a:cxn ang="0">
                  <a:pos x="16" y="2"/>
                </a:cxn>
                <a:cxn ang="0">
                  <a:pos x="18" y="0"/>
                </a:cxn>
                <a:cxn ang="0">
                  <a:pos x="24" y="0"/>
                </a:cxn>
                <a:cxn ang="0">
                  <a:pos x="28" y="0"/>
                </a:cxn>
                <a:cxn ang="0">
                  <a:pos x="30" y="0"/>
                </a:cxn>
                <a:cxn ang="0">
                  <a:pos x="34" y="4"/>
                </a:cxn>
                <a:cxn ang="0">
                  <a:pos x="36" y="6"/>
                </a:cxn>
                <a:cxn ang="0">
                  <a:pos x="38" y="8"/>
                </a:cxn>
                <a:cxn ang="0">
                  <a:pos x="40" y="10"/>
                </a:cxn>
                <a:cxn ang="0">
                  <a:pos x="46" y="12"/>
                </a:cxn>
                <a:cxn ang="0">
                  <a:pos x="46" y="8"/>
                </a:cxn>
                <a:cxn ang="0">
                  <a:pos x="48" y="4"/>
                </a:cxn>
                <a:cxn ang="0">
                  <a:pos x="52" y="0"/>
                </a:cxn>
                <a:cxn ang="0">
                  <a:pos x="56" y="0"/>
                </a:cxn>
                <a:cxn ang="0">
                  <a:pos x="64" y="0"/>
                </a:cxn>
                <a:cxn ang="0">
                  <a:pos x="64" y="6"/>
                </a:cxn>
                <a:cxn ang="0">
                  <a:pos x="68" y="8"/>
                </a:cxn>
                <a:cxn ang="0">
                  <a:pos x="74" y="8"/>
                </a:cxn>
                <a:cxn ang="0">
                  <a:pos x="78" y="6"/>
                </a:cxn>
                <a:cxn ang="0">
                  <a:pos x="86" y="4"/>
                </a:cxn>
                <a:cxn ang="0">
                  <a:pos x="90" y="6"/>
                </a:cxn>
                <a:cxn ang="0">
                  <a:pos x="92" y="10"/>
                </a:cxn>
                <a:cxn ang="0">
                  <a:pos x="98" y="12"/>
                </a:cxn>
                <a:cxn ang="0">
                  <a:pos x="104" y="12"/>
                </a:cxn>
                <a:cxn ang="0">
                  <a:pos x="108" y="16"/>
                </a:cxn>
                <a:cxn ang="0">
                  <a:pos x="110" y="24"/>
                </a:cxn>
                <a:cxn ang="0">
                  <a:pos x="102" y="36"/>
                </a:cxn>
                <a:cxn ang="0">
                  <a:pos x="86" y="44"/>
                </a:cxn>
                <a:cxn ang="0">
                  <a:pos x="82" y="42"/>
                </a:cxn>
                <a:cxn ang="0">
                  <a:pos x="78" y="38"/>
                </a:cxn>
                <a:cxn ang="0">
                  <a:pos x="76" y="38"/>
                </a:cxn>
                <a:cxn ang="0">
                  <a:pos x="72" y="38"/>
                </a:cxn>
                <a:cxn ang="0">
                  <a:pos x="68" y="38"/>
                </a:cxn>
                <a:cxn ang="0">
                  <a:pos x="64" y="38"/>
                </a:cxn>
                <a:cxn ang="0">
                  <a:pos x="62" y="40"/>
                </a:cxn>
                <a:cxn ang="0">
                  <a:pos x="60" y="40"/>
                </a:cxn>
                <a:cxn ang="0">
                  <a:pos x="56" y="42"/>
                </a:cxn>
                <a:cxn ang="0">
                  <a:pos x="52" y="44"/>
                </a:cxn>
                <a:cxn ang="0">
                  <a:pos x="48" y="46"/>
                </a:cxn>
                <a:cxn ang="0">
                  <a:pos x="40" y="48"/>
                </a:cxn>
                <a:cxn ang="0">
                  <a:pos x="32" y="46"/>
                </a:cxn>
                <a:cxn ang="0">
                  <a:pos x="26" y="44"/>
                </a:cxn>
                <a:cxn ang="0">
                  <a:pos x="18" y="40"/>
                </a:cxn>
                <a:cxn ang="0">
                  <a:pos x="14" y="34"/>
                </a:cxn>
                <a:cxn ang="0">
                  <a:pos x="6" y="32"/>
                </a:cxn>
                <a:cxn ang="0">
                  <a:pos x="4" y="30"/>
                </a:cxn>
                <a:cxn ang="0">
                  <a:pos x="2" y="24"/>
                </a:cxn>
              </a:cxnLst>
              <a:rect l="0" t="0" r="r" b="b"/>
              <a:pathLst>
                <a:path w="111" h="49">
                  <a:moveTo>
                    <a:pt x="2" y="24"/>
                  </a:moveTo>
                  <a:lnTo>
                    <a:pt x="0" y="18"/>
                  </a:lnTo>
                  <a:lnTo>
                    <a:pt x="12" y="4"/>
                  </a:lnTo>
                  <a:lnTo>
                    <a:pt x="14" y="4"/>
                  </a:lnTo>
                  <a:lnTo>
                    <a:pt x="16" y="2"/>
                  </a:lnTo>
                  <a:lnTo>
                    <a:pt x="18" y="0"/>
                  </a:lnTo>
                  <a:lnTo>
                    <a:pt x="24" y="0"/>
                  </a:lnTo>
                  <a:lnTo>
                    <a:pt x="28" y="0"/>
                  </a:lnTo>
                  <a:lnTo>
                    <a:pt x="30" y="0"/>
                  </a:lnTo>
                  <a:lnTo>
                    <a:pt x="34" y="4"/>
                  </a:lnTo>
                  <a:lnTo>
                    <a:pt x="36" y="6"/>
                  </a:lnTo>
                  <a:lnTo>
                    <a:pt x="38" y="8"/>
                  </a:lnTo>
                  <a:lnTo>
                    <a:pt x="40" y="10"/>
                  </a:lnTo>
                  <a:lnTo>
                    <a:pt x="46" y="12"/>
                  </a:lnTo>
                  <a:lnTo>
                    <a:pt x="46" y="8"/>
                  </a:lnTo>
                  <a:lnTo>
                    <a:pt x="48" y="4"/>
                  </a:lnTo>
                  <a:lnTo>
                    <a:pt x="52" y="0"/>
                  </a:lnTo>
                  <a:lnTo>
                    <a:pt x="56" y="0"/>
                  </a:lnTo>
                  <a:lnTo>
                    <a:pt x="64" y="0"/>
                  </a:lnTo>
                  <a:lnTo>
                    <a:pt x="64" y="6"/>
                  </a:lnTo>
                  <a:lnTo>
                    <a:pt x="68" y="8"/>
                  </a:lnTo>
                  <a:lnTo>
                    <a:pt x="74" y="8"/>
                  </a:lnTo>
                  <a:lnTo>
                    <a:pt x="78" y="6"/>
                  </a:lnTo>
                  <a:lnTo>
                    <a:pt x="86" y="4"/>
                  </a:lnTo>
                  <a:lnTo>
                    <a:pt x="90" y="6"/>
                  </a:lnTo>
                  <a:lnTo>
                    <a:pt x="92" y="10"/>
                  </a:lnTo>
                  <a:lnTo>
                    <a:pt x="98" y="12"/>
                  </a:lnTo>
                  <a:lnTo>
                    <a:pt x="104" y="12"/>
                  </a:lnTo>
                  <a:lnTo>
                    <a:pt x="108" y="16"/>
                  </a:lnTo>
                  <a:lnTo>
                    <a:pt x="110" y="24"/>
                  </a:lnTo>
                  <a:lnTo>
                    <a:pt x="102" y="36"/>
                  </a:lnTo>
                  <a:lnTo>
                    <a:pt x="86" y="44"/>
                  </a:lnTo>
                  <a:lnTo>
                    <a:pt x="82" y="42"/>
                  </a:lnTo>
                  <a:lnTo>
                    <a:pt x="78" y="38"/>
                  </a:lnTo>
                  <a:lnTo>
                    <a:pt x="76" y="38"/>
                  </a:lnTo>
                  <a:lnTo>
                    <a:pt x="72" y="38"/>
                  </a:lnTo>
                  <a:lnTo>
                    <a:pt x="68" y="38"/>
                  </a:lnTo>
                  <a:lnTo>
                    <a:pt x="64" y="38"/>
                  </a:lnTo>
                  <a:lnTo>
                    <a:pt x="62" y="40"/>
                  </a:lnTo>
                  <a:lnTo>
                    <a:pt x="60" y="40"/>
                  </a:lnTo>
                  <a:lnTo>
                    <a:pt x="56" y="42"/>
                  </a:lnTo>
                  <a:lnTo>
                    <a:pt x="52" y="44"/>
                  </a:lnTo>
                  <a:lnTo>
                    <a:pt x="48" y="46"/>
                  </a:lnTo>
                  <a:lnTo>
                    <a:pt x="40" y="48"/>
                  </a:lnTo>
                  <a:lnTo>
                    <a:pt x="32" y="46"/>
                  </a:lnTo>
                  <a:lnTo>
                    <a:pt x="26" y="44"/>
                  </a:lnTo>
                  <a:lnTo>
                    <a:pt x="18" y="40"/>
                  </a:lnTo>
                  <a:lnTo>
                    <a:pt x="14" y="34"/>
                  </a:lnTo>
                  <a:lnTo>
                    <a:pt x="6" y="32"/>
                  </a:lnTo>
                  <a:lnTo>
                    <a:pt x="4" y="30"/>
                  </a:lnTo>
                  <a:lnTo>
                    <a:pt x="2"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3" name="Freeform 527"/>
            <p:cNvSpPr>
              <a:spLocks/>
            </p:cNvSpPr>
            <p:nvPr/>
          </p:nvSpPr>
          <p:spPr bwMode="ltGray">
            <a:xfrm>
              <a:off x="6841372" y="2059506"/>
              <a:ext cx="99868" cy="45971"/>
            </a:xfrm>
            <a:custGeom>
              <a:avLst/>
              <a:gdLst/>
              <a:ahLst/>
              <a:cxnLst>
                <a:cxn ang="0">
                  <a:pos x="0" y="4"/>
                </a:cxn>
                <a:cxn ang="0">
                  <a:pos x="4" y="0"/>
                </a:cxn>
                <a:cxn ang="0">
                  <a:pos x="40" y="6"/>
                </a:cxn>
                <a:cxn ang="0">
                  <a:pos x="44" y="4"/>
                </a:cxn>
                <a:cxn ang="0">
                  <a:pos x="50" y="2"/>
                </a:cxn>
                <a:cxn ang="0">
                  <a:pos x="54" y="2"/>
                </a:cxn>
                <a:cxn ang="0">
                  <a:pos x="56" y="6"/>
                </a:cxn>
                <a:cxn ang="0">
                  <a:pos x="64" y="8"/>
                </a:cxn>
                <a:cxn ang="0">
                  <a:pos x="68" y="12"/>
                </a:cxn>
                <a:cxn ang="0">
                  <a:pos x="68" y="16"/>
                </a:cxn>
                <a:cxn ang="0">
                  <a:pos x="62" y="22"/>
                </a:cxn>
                <a:cxn ang="0">
                  <a:pos x="54" y="24"/>
                </a:cxn>
                <a:cxn ang="0">
                  <a:pos x="48" y="26"/>
                </a:cxn>
                <a:cxn ang="0">
                  <a:pos x="40" y="26"/>
                </a:cxn>
                <a:cxn ang="0">
                  <a:pos x="28" y="24"/>
                </a:cxn>
                <a:cxn ang="0">
                  <a:pos x="20" y="18"/>
                </a:cxn>
                <a:cxn ang="0">
                  <a:pos x="8" y="12"/>
                </a:cxn>
                <a:cxn ang="0">
                  <a:pos x="0" y="4"/>
                </a:cxn>
              </a:cxnLst>
              <a:rect l="0" t="0" r="r" b="b"/>
              <a:pathLst>
                <a:path w="69" h="27">
                  <a:moveTo>
                    <a:pt x="0" y="4"/>
                  </a:moveTo>
                  <a:lnTo>
                    <a:pt x="4" y="0"/>
                  </a:lnTo>
                  <a:lnTo>
                    <a:pt x="40" y="6"/>
                  </a:lnTo>
                  <a:lnTo>
                    <a:pt x="44" y="4"/>
                  </a:lnTo>
                  <a:lnTo>
                    <a:pt x="50" y="2"/>
                  </a:lnTo>
                  <a:lnTo>
                    <a:pt x="54" y="2"/>
                  </a:lnTo>
                  <a:lnTo>
                    <a:pt x="56" y="6"/>
                  </a:lnTo>
                  <a:lnTo>
                    <a:pt x="64" y="8"/>
                  </a:lnTo>
                  <a:lnTo>
                    <a:pt x="68" y="12"/>
                  </a:lnTo>
                  <a:lnTo>
                    <a:pt x="68" y="16"/>
                  </a:lnTo>
                  <a:lnTo>
                    <a:pt x="62" y="22"/>
                  </a:lnTo>
                  <a:lnTo>
                    <a:pt x="54" y="24"/>
                  </a:lnTo>
                  <a:lnTo>
                    <a:pt x="48" y="26"/>
                  </a:lnTo>
                  <a:lnTo>
                    <a:pt x="40" y="26"/>
                  </a:lnTo>
                  <a:lnTo>
                    <a:pt x="28" y="24"/>
                  </a:lnTo>
                  <a:lnTo>
                    <a:pt x="20" y="18"/>
                  </a:lnTo>
                  <a:lnTo>
                    <a:pt x="8" y="12"/>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4" name="Freeform 528"/>
            <p:cNvSpPr>
              <a:spLocks/>
            </p:cNvSpPr>
            <p:nvPr/>
          </p:nvSpPr>
          <p:spPr bwMode="ltGray">
            <a:xfrm>
              <a:off x="6753084" y="2115857"/>
              <a:ext cx="72368" cy="53386"/>
            </a:xfrm>
            <a:custGeom>
              <a:avLst/>
              <a:gdLst/>
              <a:ahLst/>
              <a:cxnLst>
                <a:cxn ang="0">
                  <a:pos x="50" y="30"/>
                </a:cxn>
                <a:cxn ang="0">
                  <a:pos x="0" y="30"/>
                </a:cxn>
                <a:cxn ang="0">
                  <a:pos x="0" y="6"/>
                </a:cxn>
                <a:cxn ang="0">
                  <a:pos x="2" y="0"/>
                </a:cxn>
                <a:cxn ang="0">
                  <a:pos x="8" y="2"/>
                </a:cxn>
                <a:cxn ang="0">
                  <a:pos x="14" y="8"/>
                </a:cxn>
                <a:cxn ang="0">
                  <a:pos x="22" y="12"/>
                </a:cxn>
                <a:cxn ang="0">
                  <a:pos x="32" y="14"/>
                </a:cxn>
                <a:cxn ang="0">
                  <a:pos x="42" y="20"/>
                </a:cxn>
                <a:cxn ang="0">
                  <a:pos x="50" y="30"/>
                </a:cxn>
              </a:cxnLst>
              <a:rect l="0" t="0" r="r" b="b"/>
              <a:pathLst>
                <a:path w="51" h="31">
                  <a:moveTo>
                    <a:pt x="50" y="30"/>
                  </a:moveTo>
                  <a:lnTo>
                    <a:pt x="0" y="30"/>
                  </a:lnTo>
                  <a:lnTo>
                    <a:pt x="0" y="6"/>
                  </a:lnTo>
                  <a:lnTo>
                    <a:pt x="2" y="0"/>
                  </a:lnTo>
                  <a:lnTo>
                    <a:pt x="8" y="2"/>
                  </a:lnTo>
                  <a:lnTo>
                    <a:pt x="14" y="8"/>
                  </a:lnTo>
                  <a:lnTo>
                    <a:pt x="22" y="12"/>
                  </a:lnTo>
                  <a:lnTo>
                    <a:pt x="32" y="14"/>
                  </a:lnTo>
                  <a:lnTo>
                    <a:pt x="42" y="20"/>
                  </a:lnTo>
                  <a:lnTo>
                    <a:pt x="50"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5" name="Freeform 529"/>
            <p:cNvSpPr>
              <a:spLocks/>
            </p:cNvSpPr>
            <p:nvPr/>
          </p:nvSpPr>
          <p:spPr bwMode="ltGray">
            <a:xfrm>
              <a:off x="4671797" y="3431223"/>
              <a:ext cx="460256" cy="244685"/>
            </a:xfrm>
            <a:custGeom>
              <a:avLst/>
              <a:gdLst/>
              <a:ahLst/>
              <a:cxnLst>
                <a:cxn ang="0">
                  <a:pos x="296" y="68"/>
                </a:cxn>
                <a:cxn ang="0">
                  <a:pos x="298" y="58"/>
                </a:cxn>
                <a:cxn ang="0">
                  <a:pos x="282" y="48"/>
                </a:cxn>
                <a:cxn ang="0">
                  <a:pos x="268" y="32"/>
                </a:cxn>
                <a:cxn ang="0">
                  <a:pos x="248" y="32"/>
                </a:cxn>
                <a:cxn ang="0">
                  <a:pos x="224" y="44"/>
                </a:cxn>
                <a:cxn ang="0">
                  <a:pos x="210" y="38"/>
                </a:cxn>
                <a:cxn ang="0">
                  <a:pos x="200" y="42"/>
                </a:cxn>
                <a:cxn ang="0">
                  <a:pos x="164" y="30"/>
                </a:cxn>
                <a:cxn ang="0">
                  <a:pos x="152" y="22"/>
                </a:cxn>
                <a:cxn ang="0">
                  <a:pos x="148" y="14"/>
                </a:cxn>
                <a:cxn ang="0">
                  <a:pos x="122" y="10"/>
                </a:cxn>
                <a:cxn ang="0">
                  <a:pos x="104" y="16"/>
                </a:cxn>
                <a:cxn ang="0">
                  <a:pos x="86" y="28"/>
                </a:cxn>
                <a:cxn ang="0">
                  <a:pos x="52" y="22"/>
                </a:cxn>
                <a:cxn ang="0">
                  <a:pos x="34" y="4"/>
                </a:cxn>
                <a:cxn ang="0">
                  <a:pos x="22" y="0"/>
                </a:cxn>
                <a:cxn ang="0">
                  <a:pos x="12" y="2"/>
                </a:cxn>
                <a:cxn ang="0">
                  <a:pos x="14" y="10"/>
                </a:cxn>
                <a:cxn ang="0">
                  <a:pos x="10" y="18"/>
                </a:cxn>
                <a:cxn ang="0">
                  <a:pos x="12" y="30"/>
                </a:cxn>
                <a:cxn ang="0">
                  <a:pos x="28" y="28"/>
                </a:cxn>
                <a:cxn ang="0">
                  <a:pos x="50" y="24"/>
                </a:cxn>
                <a:cxn ang="0">
                  <a:pos x="52" y="36"/>
                </a:cxn>
                <a:cxn ang="0">
                  <a:pos x="32" y="40"/>
                </a:cxn>
                <a:cxn ang="0">
                  <a:pos x="26" y="40"/>
                </a:cxn>
                <a:cxn ang="0">
                  <a:pos x="16" y="38"/>
                </a:cxn>
                <a:cxn ang="0">
                  <a:pos x="4" y="60"/>
                </a:cxn>
                <a:cxn ang="0">
                  <a:pos x="10" y="68"/>
                </a:cxn>
                <a:cxn ang="0">
                  <a:pos x="16" y="56"/>
                </a:cxn>
                <a:cxn ang="0">
                  <a:pos x="14" y="76"/>
                </a:cxn>
                <a:cxn ang="0">
                  <a:pos x="0" y="76"/>
                </a:cxn>
                <a:cxn ang="0">
                  <a:pos x="16" y="86"/>
                </a:cxn>
                <a:cxn ang="0">
                  <a:pos x="22" y="102"/>
                </a:cxn>
                <a:cxn ang="0">
                  <a:pos x="18" y="112"/>
                </a:cxn>
                <a:cxn ang="0">
                  <a:pos x="32" y="108"/>
                </a:cxn>
                <a:cxn ang="0">
                  <a:pos x="40" y="118"/>
                </a:cxn>
                <a:cxn ang="0">
                  <a:pos x="54" y="130"/>
                </a:cxn>
                <a:cxn ang="0">
                  <a:pos x="72" y="128"/>
                </a:cxn>
                <a:cxn ang="0">
                  <a:pos x="88" y="120"/>
                </a:cxn>
                <a:cxn ang="0">
                  <a:pos x="106" y="138"/>
                </a:cxn>
                <a:cxn ang="0">
                  <a:pos x="142" y="124"/>
                </a:cxn>
                <a:cxn ang="0">
                  <a:pos x="160" y="126"/>
                </a:cxn>
                <a:cxn ang="0">
                  <a:pos x="238" y="138"/>
                </a:cxn>
                <a:cxn ang="0">
                  <a:pos x="318" y="118"/>
                </a:cxn>
                <a:cxn ang="0">
                  <a:pos x="302" y="74"/>
                </a:cxn>
              </a:cxnLst>
              <a:rect l="0" t="0" r="r" b="b"/>
              <a:pathLst>
                <a:path w="319" h="145">
                  <a:moveTo>
                    <a:pt x="302" y="74"/>
                  </a:moveTo>
                  <a:lnTo>
                    <a:pt x="296" y="68"/>
                  </a:lnTo>
                  <a:lnTo>
                    <a:pt x="298" y="62"/>
                  </a:lnTo>
                  <a:lnTo>
                    <a:pt x="298" y="58"/>
                  </a:lnTo>
                  <a:lnTo>
                    <a:pt x="284" y="52"/>
                  </a:lnTo>
                  <a:lnTo>
                    <a:pt x="282" y="48"/>
                  </a:lnTo>
                  <a:lnTo>
                    <a:pt x="276" y="40"/>
                  </a:lnTo>
                  <a:lnTo>
                    <a:pt x="268" y="32"/>
                  </a:lnTo>
                  <a:lnTo>
                    <a:pt x="262" y="34"/>
                  </a:lnTo>
                  <a:lnTo>
                    <a:pt x="248" y="32"/>
                  </a:lnTo>
                  <a:lnTo>
                    <a:pt x="238" y="42"/>
                  </a:lnTo>
                  <a:lnTo>
                    <a:pt x="224" y="44"/>
                  </a:lnTo>
                  <a:lnTo>
                    <a:pt x="214" y="38"/>
                  </a:lnTo>
                  <a:lnTo>
                    <a:pt x="210" y="38"/>
                  </a:lnTo>
                  <a:lnTo>
                    <a:pt x="208" y="40"/>
                  </a:lnTo>
                  <a:lnTo>
                    <a:pt x="200" y="42"/>
                  </a:lnTo>
                  <a:lnTo>
                    <a:pt x="180" y="36"/>
                  </a:lnTo>
                  <a:lnTo>
                    <a:pt x="164" y="30"/>
                  </a:lnTo>
                  <a:lnTo>
                    <a:pt x="164" y="22"/>
                  </a:lnTo>
                  <a:lnTo>
                    <a:pt x="152" y="22"/>
                  </a:lnTo>
                  <a:lnTo>
                    <a:pt x="148" y="20"/>
                  </a:lnTo>
                  <a:lnTo>
                    <a:pt x="148" y="14"/>
                  </a:lnTo>
                  <a:lnTo>
                    <a:pt x="140" y="14"/>
                  </a:lnTo>
                  <a:lnTo>
                    <a:pt x="122" y="10"/>
                  </a:lnTo>
                  <a:lnTo>
                    <a:pt x="116" y="12"/>
                  </a:lnTo>
                  <a:lnTo>
                    <a:pt x="104" y="16"/>
                  </a:lnTo>
                  <a:lnTo>
                    <a:pt x="92" y="24"/>
                  </a:lnTo>
                  <a:lnTo>
                    <a:pt x="86" y="28"/>
                  </a:lnTo>
                  <a:lnTo>
                    <a:pt x="74" y="26"/>
                  </a:lnTo>
                  <a:lnTo>
                    <a:pt x="52" y="22"/>
                  </a:lnTo>
                  <a:lnTo>
                    <a:pt x="38" y="18"/>
                  </a:lnTo>
                  <a:lnTo>
                    <a:pt x="34" y="4"/>
                  </a:lnTo>
                  <a:lnTo>
                    <a:pt x="28" y="2"/>
                  </a:lnTo>
                  <a:lnTo>
                    <a:pt x="22" y="0"/>
                  </a:lnTo>
                  <a:lnTo>
                    <a:pt x="16" y="0"/>
                  </a:lnTo>
                  <a:lnTo>
                    <a:pt x="12" y="2"/>
                  </a:lnTo>
                  <a:lnTo>
                    <a:pt x="12" y="8"/>
                  </a:lnTo>
                  <a:lnTo>
                    <a:pt x="14" y="10"/>
                  </a:lnTo>
                  <a:lnTo>
                    <a:pt x="14" y="14"/>
                  </a:lnTo>
                  <a:lnTo>
                    <a:pt x="10" y="18"/>
                  </a:lnTo>
                  <a:lnTo>
                    <a:pt x="8" y="26"/>
                  </a:lnTo>
                  <a:lnTo>
                    <a:pt x="12" y="30"/>
                  </a:lnTo>
                  <a:lnTo>
                    <a:pt x="14" y="34"/>
                  </a:lnTo>
                  <a:lnTo>
                    <a:pt x="28" y="28"/>
                  </a:lnTo>
                  <a:lnTo>
                    <a:pt x="44" y="26"/>
                  </a:lnTo>
                  <a:lnTo>
                    <a:pt x="50" y="24"/>
                  </a:lnTo>
                  <a:lnTo>
                    <a:pt x="58" y="32"/>
                  </a:lnTo>
                  <a:lnTo>
                    <a:pt x="52" y="36"/>
                  </a:lnTo>
                  <a:lnTo>
                    <a:pt x="42" y="42"/>
                  </a:lnTo>
                  <a:lnTo>
                    <a:pt x="32" y="40"/>
                  </a:lnTo>
                  <a:lnTo>
                    <a:pt x="28" y="34"/>
                  </a:lnTo>
                  <a:lnTo>
                    <a:pt x="26" y="40"/>
                  </a:lnTo>
                  <a:lnTo>
                    <a:pt x="22" y="38"/>
                  </a:lnTo>
                  <a:lnTo>
                    <a:pt x="16" y="38"/>
                  </a:lnTo>
                  <a:lnTo>
                    <a:pt x="8" y="50"/>
                  </a:lnTo>
                  <a:lnTo>
                    <a:pt x="4" y="60"/>
                  </a:lnTo>
                  <a:lnTo>
                    <a:pt x="2" y="64"/>
                  </a:lnTo>
                  <a:lnTo>
                    <a:pt x="10" y="68"/>
                  </a:lnTo>
                  <a:lnTo>
                    <a:pt x="8" y="58"/>
                  </a:lnTo>
                  <a:lnTo>
                    <a:pt x="16" y="56"/>
                  </a:lnTo>
                  <a:lnTo>
                    <a:pt x="16" y="64"/>
                  </a:lnTo>
                  <a:lnTo>
                    <a:pt x="14" y="76"/>
                  </a:lnTo>
                  <a:lnTo>
                    <a:pt x="6" y="74"/>
                  </a:lnTo>
                  <a:lnTo>
                    <a:pt x="0" y="76"/>
                  </a:lnTo>
                  <a:lnTo>
                    <a:pt x="6" y="84"/>
                  </a:lnTo>
                  <a:lnTo>
                    <a:pt x="16" y="86"/>
                  </a:lnTo>
                  <a:lnTo>
                    <a:pt x="18" y="98"/>
                  </a:lnTo>
                  <a:lnTo>
                    <a:pt x="22" y="102"/>
                  </a:lnTo>
                  <a:lnTo>
                    <a:pt x="20" y="108"/>
                  </a:lnTo>
                  <a:lnTo>
                    <a:pt x="18" y="112"/>
                  </a:lnTo>
                  <a:lnTo>
                    <a:pt x="24" y="114"/>
                  </a:lnTo>
                  <a:lnTo>
                    <a:pt x="32" y="108"/>
                  </a:lnTo>
                  <a:lnTo>
                    <a:pt x="30" y="116"/>
                  </a:lnTo>
                  <a:lnTo>
                    <a:pt x="40" y="118"/>
                  </a:lnTo>
                  <a:lnTo>
                    <a:pt x="46" y="122"/>
                  </a:lnTo>
                  <a:lnTo>
                    <a:pt x="54" y="130"/>
                  </a:lnTo>
                  <a:lnTo>
                    <a:pt x="62" y="128"/>
                  </a:lnTo>
                  <a:lnTo>
                    <a:pt x="72" y="128"/>
                  </a:lnTo>
                  <a:lnTo>
                    <a:pt x="74" y="118"/>
                  </a:lnTo>
                  <a:lnTo>
                    <a:pt x="88" y="120"/>
                  </a:lnTo>
                  <a:lnTo>
                    <a:pt x="102" y="130"/>
                  </a:lnTo>
                  <a:lnTo>
                    <a:pt x="106" y="138"/>
                  </a:lnTo>
                  <a:lnTo>
                    <a:pt x="130" y="136"/>
                  </a:lnTo>
                  <a:lnTo>
                    <a:pt x="142" y="124"/>
                  </a:lnTo>
                  <a:lnTo>
                    <a:pt x="148" y="128"/>
                  </a:lnTo>
                  <a:lnTo>
                    <a:pt x="160" y="126"/>
                  </a:lnTo>
                  <a:lnTo>
                    <a:pt x="162" y="134"/>
                  </a:lnTo>
                  <a:lnTo>
                    <a:pt x="238" y="138"/>
                  </a:lnTo>
                  <a:lnTo>
                    <a:pt x="288" y="144"/>
                  </a:lnTo>
                  <a:lnTo>
                    <a:pt x="318" y="118"/>
                  </a:lnTo>
                  <a:lnTo>
                    <a:pt x="300" y="86"/>
                  </a:lnTo>
                  <a:lnTo>
                    <a:pt x="302" y="7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6" name="Freeform 530"/>
            <p:cNvSpPr>
              <a:spLocks/>
            </p:cNvSpPr>
            <p:nvPr/>
          </p:nvSpPr>
          <p:spPr bwMode="ltGray">
            <a:xfrm>
              <a:off x="4893241" y="3634386"/>
              <a:ext cx="160656" cy="177952"/>
            </a:xfrm>
            <a:custGeom>
              <a:avLst/>
              <a:gdLst/>
              <a:ahLst/>
              <a:cxnLst>
                <a:cxn ang="0">
                  <a:pos x="110" y="12"/>
                </a:cxn>
                <a:cxn ang="0">
                  <a:pos x="104" y="2"/>
                </a:cxn>
                <a:cxn ang="0">
                  <a:pos x="78" y="2"/>
                </a:cxn>
                <a:cxn ang="0">
                  <a:pos x="64" y="4"/>
                </a:cxn>
                <a:cxn ang="0">
                  <a:pos x="56" y="0"/>
                </a:cxn>
                <a:cxn ang="0">
                  <a:pos x="34" y="0"/>
                </a:cxn>
                <a:cxn ang="0">
                  <a:pos x="24" y="4"/>
                </a:cxn>
                <a:cxn ang="0">
                  <a:pos x="18" y="4"/>
                </a:cxn>
                <a:cxn ang="0">
                  <a:pos x="10" y="10"/>
                </a:cxn>
                <a:cxn ang="0">
                  <a:pos x="4" y="16"/>
                </a:cxn>
                <a:cxn ang="0">
                  <a:pos x="4" y="26"/>
                </a:cxn>
                <a:cxn ang="0">
                  <a:pos x="6" y="38"/>
                </a:cxn>
                <a:cxn ang="0">
                  <a:pos x="4" y="54"/>
                </a:cxn>
                <a:cxn ang="0">
                  <a:pos x="0" y="74"/>
                </a:cxn>
                <a:cxn ang="0">
                  <a:pos x="12" y="104"/>
                </a:cxn>
                <a:cxn ang="0">
                  <a:pos x="94" y="64"/>
                </a:cxn>
                <a:cxn ang="0">
                  <a:pos x="110" y="12"/>
                </a:cxn>
              </a:cxnLst>
              <a:rect l="0" t="0" r="r" b="b"/>
              <a:pathLst>
                <a:path w="111" h="105">
                  <a:moveTo>
                    <a:pt x="110" y="12"/>
                  </a:moveTo>
                  <a:lnTo>
                    <a:pt x="104" y="2"/>
                  </a:lnTo>
                  <a:lnTo>
                    <a:pt x="78" y="2"/>
                  </a:lnTo>
                  <a:lnTo>
                    <a:pt x="64" y="4"/>
                  </a:lnTo>
                  <a:lnTo>
                    <a:pt x="56" y="0"/>
                  </a:lnTo>
                  <a:lnTo>
                    <a:pt x="34" y="0"/>
                  </a:lnTo>
                  <a:lnTo>
                    <a:pt x="24" y="4"/>
                  </a:lnTo>
                  <a:lnTo>
                    <a:pt x="18" y="4"/>
                  </a:lnTo>
                  <a:lnTo>
                    <a:pt x="10" y="10"/>
                  </a:lnTo>
                  <a:lnTo>
                    <a:pt x="4" y="16"/>
                  </a:lnTo>
                  <a:lnTo>
                    <a:pt x="4" y="26"/>
                  </a:lnTo>
                  <a:lnTo>
                    <a:pt x="6" y="38"/>
                  </a:lnTo>
                  <a:lnTo>
                    <a:pt x="4" y="54"/>
                  </a:lnTo>
                  <a:lnTo>
                    <a:pt x="0" y="74"/>
                  </a:lnTo>
                  <a:lnTo>
                    <a:pt x="12" y="104"/>
                  </a:lnTo>
                  <a:lnTo>
                    <a:pt x="94" y="64"/>
                  </a:lnTo>
                  <a:lnTo>
                    <a:pt x="110"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7" name="Freeform 531"/>
            <p:cNvSpPr>
              <a:spLocks/>
            </p:cNvSpPr>
            <p:nvPr/>
          </p:nvSpPr>
          <p:spPr bwMode="ltGray">
            <a:xfrm>
              <a:off x="4831006" y="3763402"/>
              <a:ext cx="75262" cy="177952"/>
            </a:xfrm>
            <a:custGeom>
              <a:avLst/>
              <a:gdLst/>
              <a:ahLst/>
              <a:cxnLst>
                <a:cxn ang="0">
                  <a:pos x="36" y="2"/>
                </a:cxn>
                <a:cxn ang="0">
                  <a:pos x="30" y="6"/>
                </a:cxn>
                <a:cxn ang="0">
                  <a:pos x="28" y="16"/>
                </a:cxn>
                <a:cxn ang="0">
                  <a:pos x="18" y="38"/>
                </a:cxn>
                <a:cxn ang="0">
                  <a:pos x="16" y="34"/>
                </a:cxn>
                <a:cxn ang="0">
                  <a:pos x="8" y="44"/>
                </a:cxn>
                <a:cxn ang="0">
                  <a:pos x="0" y="62"/>
                </a:cxn>
                <a:cxn ang="0">
                  <a:pos x="10" y="104"/>
                </a:cxn>
                <a:cxn ang="0">
                  <a:pos x="52" y="44"/>
                </a:cxn>
                <a:cxn ang="0">
                  <a:pos x="48" y="10"/>
                </a:cxn>
                <a:cxn ang="0">
                  <a:pos x="40" y="0"/>
                </a:cxn>
                <a:cxn ang="0">
                  <a:pos x="36" y="2"/>
                </a:cxn>
              </a:cxnLst>
              <a:rect l="0" t="0" r="r" b="b"/>
              <a:pathLst>
                <a:path w="53" h="105">
                  <a:moveTo>
                    <a:pt x="36" y="2"/>
                  </a:moveTo>
                  <a:lnTo>
                    <a:pt x="30" y="6"/>
                  </a:lnTo>
                  <a:lnTo>
                    <a:pt x="28" y="16"/>
                  </a:lnTo>
                  <a:lnTo>
                    <a:pt x="18" y="38"/>
                  </a:lnTo>
                  <a:lnTo>
                    <a:pt x="16" y="34"/>
                  </a:lnTo>
                  <a:lnTo>
                    <a:pt x="8" y="44"/>
                  </a:lnTo>
                  <a:lnTo>
                    <a:pt x="0" y="62"/>
                  </a:lnTo>
                  <a:lnTo>
                    <a:pt x="10" y="104"/>
                  </a:lnTo>
                  <a:lnTo>
                    <a:pt x="52" y="44"/>
                  </a:lnTo>
                  <a:lnTo>
                    <a:pt x="48" y="10"/>
                  </a:lnTo>
                  <a:lnTo>
                    <a:pt x="40" y="0"/>
                  </a:lnTo>
                  <a:lnTo>
                    <a:pt x="36"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8" name="Freeform 532"/>
            <p:cNvSpPr>
              <a:spLocks/>
            </p:cNvSpPr>
            <p:nvPr/>
          </p:nvSpPr>
          <p:spPr bwMode="ltGray">
            <a:xfrm>
              <a:off x="4877321" y="3718913"/>
              <a:ext cx="39078" cy="56352"/>
            </a:xfrm>
            <a:custGeom>
              <a:avLst/>
              <a:gdLst/>
              <a:ahLst/>
              <a:cxnLst>
                <a:cxn ang="0">
                  <a:pos x="12" y="2"/>
                </a:cxn>
                <a:cxn ang="0">
                  <a:pos x="18" y="0"/>
                </a:cxn>
                <a:cxn ang="0">
                  <a:pos x="24" y="6"/>
                </a:cxn>
                <a:cxn ang="0">
                  <a:pos x="26" y="12"/>
                </a:cxn>
                <a:cxn ang="0">
                  <a:pos x="16" y="24"/>
                </a:cxn>
                <a:cxn ang="0">
                  <a:pos x="10" y="32"/>
                </a:cxn>
                <a:cxn ang="0">
                  <a:pos x="0" y="30"/>
                </a:cxn>
                <a:cxn ang="0">
                  <a:pos x="8" y="12"/>
                </a:cxn>
                <a:cxn ang="0">
                  <a:pos x="12" y="2"/>
                </a:cxn>
              </a:cxnLst>
              <a:rect l="0" t="0" r="r" b="b"/>
              <a:pathLst>
                <a:path w="27" h="33">
                  <a:moveTo>
                    <a:pt x="12" y="2"/>
                  </a:moveTo>
                  <a:lnTo>
                    <a:pt x="18" y="0"/>
                  </a:lnTo>
                  <a:lnTo>
                    <a:pt x="24" y="6"/>
                  </a:lnTo>
                  <a:lnTo>
                    <a:pt x="26" y="12"/>
                  </a:lnTo>
                  <a:lnTo>
                    <a:pt x="16" y="24"/>
                  </a:lnTo>
                  <a:lnTo>
                    <a:pt x="10" y="32"/>
                  </a:lnTo>
                  <a:lnTo>
                    <a:pt x="0" y="30"/>
                  </a:lnTo>
                  <a:lnTo>
                    <a:pt x="8" y="12"/>
                  </a:lnTo>
                  <a:lnTo>
                    <a:pt x="1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19" name="Freeform 533"/>
            <p:cNvSpPr>
              <a:spLocks/>
            </p:cNvSpPr>
            <p:nvPr/>
          </p:nvSpPr>
          <p:spPr bwMode="ltGray">
            <a:xfrm>
              <a:off x="4875873" y="3753022"/>
              <a:ext cx="115788" cy="149776"/>
            </a:xfrm>
            <a:custGeom>
              <a:avLst/>
              <a:gdLst/>
              <a:ahLst/>
              <a:cxnLst>
                <a:cxn ang="0">
                  <a:pos x="4" y="84"/>
                </a:cxn>
                <a:cxn ang="0">
                  <a:pos x="0" y="78"/>
                </a:cxn>
                <a:cxn ang="0">
                  <a:pos x="12" y="48"/>
                </a:cxn>
                <a:cxn ang="0">
                  <a:pos x="14" y="26"/>
                </a:cxn>
                <a:cxn ang="0">
                  <a:pos x="8" y="18"/>
                </a:cxn>
                <a:cxn ang="0">
                  <a:pos x="20" y="0"/>
                </a:cxn>
                <a:cxn ang="0">
                  <a:pos x="22" y="14"/>
                </a:cxn>
                <a:cxn ang="0">
                  <a:pos x="26" y="26"/>
                </a:cxn>
                <a:cxn ang="0">
                  <a:pos x="66" y="8"/>
                </a:cxn>
                <a:cxn ang="0">
                  <a:pos x="80" y="46"/>
                </a:cxn>
                <a:cxn ang="0">
                  <a:pos x="48" y="84"/>
                </a:cxn>
                <a:cxn ang="0">
                  <a:pos x="18" y="88"/>
                </a:cxn>
                <a:cxn ang="0">
                  <a:pos x="4" y="84"/>
                </a:cxn>
              </a:cxnLst>
              <a:rect l="0" t="0" r="r" b="b"/>
              <a:pathLst>
                <a:path w="81" h="89">
                  <a:moveTo>
                    <a:pt x="4" y="84"/>
                  </a:moveTo>
                  <a:lnTo>
                    <a:pt x="0" y="78"/>
                  </a:lnTo>
                  <a:lnTo>
                    <a:pt x="12" y="48"/>
                  </a:lnTo>
                  <a:lnTo>
                    <a:pt x="14" y="26"/>
                  </a:lnTo>
                  <a:lnTo>
                    <a:pt x="8" y="18"/>
                  </a:lnTo>
                  <a:lnTo>
                    <a:pt x="20" y="0"/>
                  </a:lnTo>
                  <a:lnTo>
                    <a:pt x="22" y="14"/>
                  </a:lnTo>
                  <a:lnTo>
                    <a:pt x="26" y="26"/>
                  </a:lnTo>
                  <a:lnTo>
                    <a:pt x="66" y="8"/>
                  </a:lnTo>
                  <a:lnTo>
                    <a:pt x="80" y="46"/>
                  </a:lnTo>
                  <a:lnTo>
                    <a:pt x="48" y="84"/>
                  </a:lnTo>
                  <a:lnTo>
                    <a:pt x="18" y="88"/>
                  </a:lnTo>
                  <a:lnTo>
                    <a:pt x="4" y="8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0" name="Freeform 534"/>
            <p:cNvSpPr>
              <a:spLocks/>
            </p:cNvSpPr>
            <p:nvPr/>
          </p:nvSpPr>
          <p:spPr bwMode="ltGray">
            <a:xfrm>
              <a:off x="5030740" y="4254254"/>
              <a:ext cx="120129" cy="172021"/>
            </a:xfrm>
            <a:custGeom>
              <a:avLst/>
              <a:gdLst/>
              <a:ahLst/>
              <a:cxnLst>
                <a:cxn ang="0">
                  <a:pos x="8" y="24"/>
                </a:cxn>
                <a:cxn ang="0">
                  <a:pos x="2" y="32"/>
                </a:cxn>
                <a:cxn ang="0">
                  <a:pos x="2" y="42"/>
                </a:cxn>
                <a:cxn ang="0">
                  <a:pos x="0" y="52"/>
                </a:cxn>
                <a:cxn ang="0">
                  <a:pos x="4" y="60"/>
                </a:cxn>
                <a:cxn ang="0">
                  <a:pos x="4" y="72"/>
                </a:cxn>
                <a:cxn ang="0">
                  <a:pos x="8" y="80"/>
                </a:cxn>
                <a:cxn ang="0">
                  <a:pos x="10" y="90"/>
                </a:cxn>
                <a:cxn ang="0">
                  <a:pos x="12" y="100"/>
                </a:cxn>
                <a:cxn ang="0">
                  <a:pos x="34" y="98"/>
                </a:cxn>
                <a:cxn ang="0">
                  <a:pos x="48" y="86"/>
                </a:cxn>
                <a:cxn ang="0">
                  <a:pos x="70" y="86"/>
                </a:cxn>
                <a:cxn ang="0">
                  <a:pos x="82" y="16"/>
                </a:cxn>
                <a:cxn ang="0">
                  <a:pos x="14" y="0"/>
                </a:cxn>
                <a:cxn ang="0">
                  <a:pos x="8" y="24"/>
                </a:cxn>
              </a:cxnLst>
              <a:rect l="0" t="0" r="r" b="b"/>
              <a:pathLst>
                <a:path w="83" h="101">
                  <a:moveTo>
                    <a:pt x="8" y="24"/>
                  </a:moveTo>
                  <a:lnTo>
                    <a:pt x="2" y="32"/>
                  </a:lnTo>
                  <a:lnTo>
                    <a:pt x="2" y="42"/>
                  </a:lnTo>
                  <a:lnTo>
                    <a:pt x="0" y="52"/>
                  </a:lnTo>
                  <a:lnTo>
                    <a:pt x="4" y="60"/>
                  </a:lnTo>
                  <a:lnTo>
                    <a:pt x="4" y="72"/>
                  </a:lnTo>
                  <a:lnTo>
                    <a:pt x="8" y="80"/>
                  </a:lnTo>
                  <a:lnTo>
                    <a:pt x="10" y="90"/>
                  </a:lnTo>
                  <a:lnTo>
                    <a:pt x="12" y="100"/>
                  </a:lnTo>
                  <a:lnTo>
                    <a:pt x="34" y="98"/>
                  </a:lnTo>
                  <a:lnTo>
                    <a:pt x="48" y="86"/>
                  </a:lnTo>
                  <a:lnTo>
                    <a:pt x="70" y="86"/>
                  </a:lnTo>
                  <a:lnTo>
                    <a:pt x="82" y="16"/>
                  </a:lnTo>
                  <a:lnTo>
                    <a:pt x="14" y="0"/>
                  </a:lnTo>
                  <a:lnTo>
                    <a:pt x="8"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1" name="Freeform 535"/>
            <p:cNvSpPr>
              <a:spLocks/>
            </p:cNvSpPr>
            <p:nvPr/>
          </p:nvSpPr>
          <p:spPr bwMode="ltGray">
            <a:xfrm>
              <a:off x="5045213" y="4261668"/>
              <a:ext cx="254733" cy="195748"/>
            </a:xfrm>
            <a:custGeom>
              <a:avLst/>
              <a:gdLst/>
              <a:ahLst/>
              <a:cxnLst>
                <a:cxn ang="0">
                  <a:pos x="0" y="108"/>
                </a:cxn>
                <a:cxn ang="0">
                  <a:pos x="2" y="106"/>
                </a:cxn>
                <a:cxn ang="0">
                  <a:pos x="6" y="104"/>
                </a:cxn>
                <a:cxn ang="0">
                  <a:pos x="14" y="104"/>
                </a:cxn>
                <a:cxn ang="0">
                  <a:pos x="14" y="100"/>
                </a:cxn>
                <a:cxn ang="0">
                  <a:pos x="20" y="94"/>
                </a:cxn>
                <a:cxn ang="0">
                  <a:pos x="38" y="88"/>
                </a:cxn>
                <a:cxn ang="0">
                  <a:pos x="42" y="90"/>
                </a:cxn>
                <a:cxn ang="0">
                  <a:pos x="46" y="86"/>
                </a:cxn>
                <a:cxn ang="0">
                  <a:pos x="44" y="78"/>
                </a:cxn>
                <a:cxn ang="0">
                  <a:pos x="42" y="72"/>
                </a:cxn>
                <a:cxn ang="0">
                  <a:pos x="56" y="52"/>
                </a:cxn>
                <a:cxn ang="0">
                  <a:pos x="70" y="20"/>
                </a:cxn>
                <a:cxn ang="0">
                  <a:pos x="122" y="6"/>
                </a:cxn>
                <a:cxn ang="0">
                  <a:pos x="174" y="0"/>
                </a:cxn>
                <a:cxn ang="0">
                  <a:pos x="174" y="54"/>
                </a:cxn>
                <a:cxn ang="0">
                  <a:pos x="156" y="58"/>
                </a:cxn>
                <a:cxn ang="0">
                  <a:pos x="152" y="74"/>
                </a:cxn>
                <a:cxn ang="0">
                  <a:pos x="144" y="74"/>
                </a:cxn>
                <a:cxn ang="0">
                  <a:pos x="140" y="76"/>
                </a:cxn>
                <a:cxn ang="0">
                  <a:pos x="124" y="78"/>
                </a:cxn>
                <a:cxn ang="0">
                  <a:pos x="118" y="82"/>
                </a:cxn>
                <a:cxn ang="0">
                  <a:pos x="98" y="86"/>
                </a:cxn>
                <a:cxn ang="0">
                  <a:pos x="90" y="94"/>
                </a:cxn>
                <a:cxn ang="0">
                  <a:pos x="78" y="94"/>
                </a:cxn>
                <a:cxn ang="0">
                  <a:pos x="74" y="98"/>
                </a:cxn>
                <a:cxn ang="0">
                  <a:pos x="62" y="102"/>
                </a:cxn>
                <a:cxn ang="0">
                  <a:pos x="48" y="100"/>
                </a:cxn>
                <a:cxn ang="0">
                  <a:pos x="38" y="98"/>
                </a:cxn>
                <a:cxn ang="0">
                  <a:pos x="32" y="104"/>
                </a:cxn>
                <a:cxn ang="0">
                  <a:pos x="28" y="108"/>
                </a:cxn>
                <a:cxn ang="0">
                  <a:pos x="18" y="114"/>
                </a:cxn>
                <a:cxn ang="0">
                  <a:pos x="4" y="114"/>
                </a:cxn>
                <a:cxn ang="0">
                  <a:pos x="0" y="108"/>
                </a:cxn>
              </a:cxnLst>
              <a:rect l="0" t="0" r="r" b="b"/>
              <a:pathLst>
                <a:path w="175" h="115">
                  <a:moveTo>
                    <a:pt x="0" y="108"/>
                  </a:moveTo>
                  <a:lnTo>
                    <a:pt x="2" y="106"/>
                  </a:lnTo>
                  <a:lnTo>
                    <a:pt x="6" y="104"/>
                  </a:lnTo>
                  <a:lnTo>
                    <a:pt x="14" y="104"/>
                  </a:lnTo>
                  <a:lnTo>
                    <a:pt x="14" y="100"/>
                  </a:lnTo>
                  <a:lnTo>
                    <a:pt x="20" y="94"/>
                  </a:lnTo>
                  <a:lnTo>
                    <a:pt x="38" y="88"/>
                  </a:lnTo>
                  <a:lnTo>
                    <a:pt x="42" y="90"/>
                  </a:lnTo>
                  <a:lnTo>
                    <a:pt x="46" y="86"/>
                  </a:lnTo>
                  <a:lnTo>
                    <a:pt x="44" y="78"/>
                  </a:lnTo>
                  <a:lnTo>
                    <a:pt x="42" y="72"/>
                  </a:lnTo>
                  <a:lnTo>
                    <a:pt x="56" y="52"/>
                  </a:lnTo>
                  <a:lnTo>
                    <a:pt x="70" y="20"/>
                  </a:lnTo>
                  <a:lnTo>
                    <a:pt x="122" y="6"/>
                  </a:lnTo>
                  <a:lnTo>
                    <a:pt x="174" y="0"/>
                  </a:lnTo>
                  <a:lnTo>
                    <a:pt x="174" y="54"/>
                  </a:lnTo>
                  <a:lnTo>
                    <a:pt x="156" y="58"/>
                  </a:lnTo>
                  <a:lnTo>
                    <a:pt x="152" y="74"/>
                  </a:lnTo>
                  <a:lnTo>
                    <a:pt x="144" y="74"/>
                  </a:lnTo>
                  <a:lnTo>
                    <a:pt x="140" y="76"/>
                  </a:lnTo>
                  <a:lnTo>
                    <a:pt x="124" y="78"/>
                  </a:lnTo>
                  <a:lnTo>
                    <a:pt x="118" y="82"/>
                  </a:lnTo>
                  <a:lnTo>
                    <a:pt x="98" y="86"/>
                  </a:lnTo>
                  <a:lnTo>
                    <a:pt x="90" y="94"/>
                  </a:lnTo>
                  <a:lnTo>
                    <a:pt x="78" y="94"/>
                  </a:lnTo>
                  <a:lnTo>
                    <a:pt x="74" y="98"/>
                  </a:lnTo>
                  <a:lnTo>
                    <a:pt x="62" y="102"/>
                  </a:lnTo>
                  <a:lnTo>
                    <a:pt x="48" y="100"/>
                  </a:lnTo>
                  <a:lnTo>
                    <a:pt x="38" y="98"/>
                  </a:lnTo>
                  <a:lnTo>
                    <a:pt x="32" y="104"/>
                  </a:lnTo>
                  <a:lnTo>
                    <a:pt x="28" y="108"/>
                  </a:lnTo>
                  <a:lnTo>
                    <a:pt x="18" y="114"/>
                  </a:lnTo>
                  <a:lnTo>
                    <a:pt x="4" y="114"/>
                  </a:lnTo>
                  <a:lnTo>
                    <a:pt x="0" y="10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2" name="Freeform 537"/>
            <p:cNvSpPr>
              <a:spLocks/>
            </p:cNvSpPr>
            <p:nvPr/>
          </p:nvSpPr>
          <p:spPr bwMode="ltGray">
            <a:xfrm>
              <a:off x="5273894" y="4070370"/>
              <a:ext cx="189602" cy="263963"/>
            </a:xfrm>
            <a:custGeom>
              <a:avLst/>
              <a:gdLst/>
              <a:ahLst/>
              <a:cxnLst>
                <a:cxn ang="0">
                  <a:pos x="72" y="4"/>
                </a:cxn>
                <a:cxn ang="0">
                  <a:pos x="76" y="20"/>
                </a:cxn>
                <a:cxn ang="0">
                  <a:pos x="84" y="32"/>
                </a:cxn>
                <a:cxn ang="0">
                  <a:pos x="104" y="38"/>
                </a:cxn>
                <a:cxn ang="0">
                  <a:pos x="112" y="40"/>
                </a:cxn>
                <a:cxn ang="0">
                  <a:pos x="124" y="58"/>
                </a:cxn>
                <a:cxn ang="0">
                  <a:pos x="130" y="62"/>
                </a:cxn>
                <a:cxn ang="0">
                  <a:pos x="128" y="70"/>
                </a:cxn>
                <a:cxn ang="0">
                  <a:pos x="106" y="98"/>
                </a:cxn>
                <a:cxn ang="0">
                  <a:pos x="102" y="94"/>
                </a:cxn>
                <a:cxn ang="0">
                  <a:pos x="92" y="108"/>
                </a:cxn>
                <a:cxn ang="0">
                  <a:pos x="94" y="124"/>
                </a:cxn>
                <a:cxn ang="0">
                  <a:pos x="80" y="124"/>
                </a:cxn>
                <a:cxn ang="0">
                  <a:pos x="74" y="130"/>
                </a:cxn>
                <a:cxn ang="0">
                  <a:pos x="72" y="138"/>
                </a:cxn>
                <a:cxn ang="0">
                  <a:pos x="68" y="140"/>
                </a:cxn>
                <a:cxn ang="0">
                  <a:pos x="50" y="138"/>
                </a:cxn>
                <a:cxn ang="0">
                  <a:pos x="50" y="148"/>
                </a:cxn>
                <a:cxn ang="0">
                  <a:pos x="44" y="156"/>
                </a:cxn>
                <a:cxn ang="0">
                  <a:pos x="30" y="154"/>
                </a:cxn>
                <a:cxn ang="0">
                  <a:pos x="16" y="156"/>
                </a:cxn>
                <a:cxn ang="0">
                  <a:pos x="2" y="150"/>
                </a:cxn>
                <a:cxn ang="0">
                  <a:pos x="8" y="136"/>
                </a:cxn>
                <a:cxn ang="0">
                  <a:pos x="0" y="120"/>
                </a:cxn>
                <a:cxn ang="0">
                  <a:pos x="4" y="102"/>
                </a:cxn>
                <a:cxn ang="0">
                  <a:pos x="54" y="8"/>
                </a:cxn>
                <a:cxn ang="0">
                  <a:pos x="64" y="0"/>
                </a:cxn>
                <a:cxn ang="0">
                  <a:pos x="72" y="4"/>
                </a:cxn>
              </a:cxnLst>
              <a:rect l="0" t="0" r="r" b="b"/>
              <a:pathLst>
                <a:path w="131" h="157">
                  <a:moveTo>
                    <a:pt x="72" y="4"/>
                  </a:moveTo>
                  <a:lnTo>
                    <a:pt x="76" y="20"/>
                  </a:lnTo>
                  <a:lnTo>
                    <a:pt x="84" y="32"/>
                  </a:lnTo>
                  <a:lnTo>
                    <a:pt x="104" y="38"/>
                  </a:lnTo>
                  <a:lnTo>
                    <a:pt x="112" y="40"/>
                  </a:lnTo>
                  <a:lnTo>
                    <a:pt x="124" y="58"/>
                  </a:lnTo>
                  <a:lnTo>
                    <a:pt x="130" y="62"/>
                  </a:lnTo>
                  <a:lnTo>
                    <a:pt x="128" y="70"/>
                  </a:lnTo>
                  <a:lnTo>
                    <a:pt x="106" y="98"/>
                  </a:lnTo>
                  <a:lnTo>
                    <a:pt x="102" y="94"/>
                  </a:lnTo>
                  <a:lnTo>
                    <a:pt x="92" y="108"/>
                  </a:lnTo>
                  <a:lnTo>
                    <a:pt x="94" y="124"/>
                  </a:lnTo>
                  <a:lnTo>
                    <a:pt x="80" y="124"/>
                  </a:lnTo>
                  <a:lnTo>
                    <a:pt x="74" y="130"/>
                  </a:lnTo>
                  <a:lnTo>
                    <a:pt x="72" y="138"/>
                  </a:lnTo>
                  <a:lnTo>
                    <a:pt x="68" y="140"/>
                  </a:lnTo>
                  <a:lnTo>
                    <a:pt x="50" y="138"/>
                  </a:lnTo>
                  <a:lnTo>
                    <a:pt x="50" y="148"/>
                  </a:lnTo>
                  <a:lnTo>
                    <a:pt x="44" y="156"/>
                  </a:lnTo>
                  <a:lnTo>
                    <a:pt x="30" y="154"/>
                  </a:lnTo>
                  <a:lnTo>
                    <a:pt x="16" y="156"/>
                  </a:lnTo>
                  <a:lnTo>
                    <a:pt x="2" y="150"/>
                  </a:lnTo>
                  <a:lnTo>
                    <a:pt x="8" y="136"/>
                  </a:lnTo>
                  <a:lnTo>
                    <a:pt x="0" y="120"/>
                  </a:lnTo>
                  <a:lnTo>
                    <a:pt x="4" y="102"/>
                  </a:lnTo>
                  <a:lnTo>
                    <a:pt x="54" y="8"/>
                  </a:lnTo>
                  <a:lnTo>
                    <a:pt x="64" y="0"/>
                  </a:lnTo>
                  <a:lnTo>
                    <a:pt x="72"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3" name="Freeform 538"/>
            <p:cNvSpPr>
              <a:spLocks/>
            </p:cNvSpPr>
            <p:nvPr/>
          </p:nvSpPr>
          <p:spPr bwMode="ltGray">
            <a:xfrm>
              <a:off x="5221790" y="4031813"/>
              <a:ext cx="160655" cy="137912"/>
            </a:xfrm>
            <a:custGeom>
              <a:avLst/>
              <a:gdLst/>
              <a:ahLst/>
              <a:cxnLst>
                <a:cxn ang="0">
                  <a:pos x="8" y="18"/>
                </a:cxn>
                <a:cxn ang="0">
                  <a:pos x="16" y="22"/>
                </a:cxn>
                <a:cxn ang="0">
                  <a:pos x="16" y="14"/>
                </a:cxn>
                <a:cxn ang="0">
                  <a:pos x="20" y="0"/>
                </a:cxn>
                <a:cxn ang="0">
                  <a:pos x="26" y="10"/>
                </a:cxn>
                <a:cxn ang="0">
                  <a:pos x="24" y="16"/>
                </a:cxn>
                <a:cxn ang="0">
                  <a:pos x="26" y="20"/>
                </a:cxn>
                <a:cxn ang="0">
                  <a:pos x="26" y="30"/>
                </a:cxn>
                <a:cxn ang="0">
                  <a:pos x="30" y="40"/>
                </a:cxn>
                <a:cxn ang="0">
                  <a:pos x="34" y="44"/>
                </a:cxn>
                <a:cxn ang="0">
                  <a:pos x="44" y="40"/>
                </a:cxn>
                <a:cxn ang="0">
                  <a:pos x="50" y="42"/>
                </a:cxn>
                <a:cxn ang="0">
                  <a:pos x="58" y="40"/>
                </a:cxn>
                <a:cxn ang="0">
                  <a:pos x="66" y="44"/>
                </a:cxn>
                <a:cxn ang="0">
                  <a:pos x="78" y="42"/>
                </a:cxn>
                <a:cxn ang="0">
                  <a:pos x="78" y="34"/>
                </a:cxn>
                <a:cxn ang="0">
                  <a:pos x="90" y="22"/>
                </a:cxn>
                <a:cxn ang="0">
                  <a:pos x="104" y="12"/>
                </a:cxn>
                <a:cxn ang="0">
                  <a:pos x="106" y="4"/>
                </a:cxn>
                <a:cxn ang="0">
                  <a:pos x="108" y="2"/>
                </a:cxn>
                <a:cxn ang="0">
                  <a:pos x="110" y="8"/>
                </a:cxn>
                <a:cxn ang="0">
                  <a:pos x="110" y="32"/>
                </a:cxn>
                <a:cxn ang="0">
                  <a:pos x="98" y="26"/>
                </a:cxn>
                <a:cxn ang="0">
                  <a:pos x="98" y="44"/>
                </a:cxn>
                <a:cxn ang="0">
                  <a:pos x="90" y="46"/>
                </a:cxn>
                <a:cxn ang="0">
                  <a:pos x="94" y="52"/>
                </a:cxn>
                <a:cxn ang="0">
                  <a:pos x="86" y="66"/>
                </a:cxn>
                <a:cxn ang="0">
                  <a:pos x="88" y="80"/>
                </a:cxn>
                <a:cxn ang="0">
                  <a:pos x="48" y="80"/>
                </a:cxn>
                <a:cxn ang="0">
                  <a:pos x="6" y="42"/>
                </a:cxn>
                <a:cxn ang="0">
                  <a:pos x="0" y="24"/>
                </a:cxn>
                <a:cxn ang="0">
                  <a:pos x="8" y="18"/>
                </a:cxn>
              </a:cxnLst>
              <a:rect l="0" t="0" r="r" b="b"/>
              <a:pathLst>
                <a:path w="111" h="81">
                  <a:moveTo>
                    <a:pt x="8" y="18"/>
                  </a:moveTo>
                  <a:lnTo>
                    <a:pt x="16" y="22"/>
                  </a:lnTo>
                  <a:lnTo>
                    <a:pt x="16" y="14"/>
                  </a:lnTo>
                  <a:lnTo>
                    <a:pt x="20" y="0"/>
                  </a:lnTo>
                  <a:lnTo>
                    <a:pt x="26" y="10"/>
                  </a:lnTo>
                  <a:lnTo>
                    <a:pt x="24" y="16"/>
                  </a:lnTo>
                  <a:lnTo>
                    <a:pt x="26" y="20"/>
                  </a:lnTo>
                  <a:lnTo>
                    <a:pt x="26" y="30"/>
                  </a:lnTo>
                  <a:lnTo>
                    <a:pt x="30" y="40"/>
                  </a:lnTo>
                  <a:lnTo>
                    <a:pt x="34" y="44"/>
                  </a:lnTo>
                  <a:lnTo>
                    <a:pt x="44" y="40"/>
                  </a:lnTo>
                  <a:lnTo>
                    <a:pt x="50" y="42"/>
                  </a:lnTo>
                  <a:lnTo>
                    <a:pt x="58" y="40"/>
                  </a:lnTo>
                  <a:lnTo>
                    <a:pt x="66" y="44"/>
                  </a:lnTo>
                  <a:lnTo>
                    <a:pt x="78" y="42"/>
                  </a:lnTo>
                  <a:lnTo>
                    <a:pt x="78" y="34"/>
                  </a:lnTo>
                  <a:lnTo>
                    <a:pt x="90" y="22"/>
                  </a:lnTo>
                  <a:lnTo>
                    <a:pt x="104" y="12"/>
                  </a:lnTo>
                  <a:lnTo>
                    <a:pt x="106" y="4"/>
                  </a:lnTo>
                  <a:lnTo>
                    <a:pt x="108" y="2"/>
                  </a:lnTo>
                  <a:lnTo>
                    <a:pt x="110" y="8"/>
                  </a:lnTo>
                  <a:lnTo>
                    <a:pt x="110" y="32"/>
                  </a:lnTo>
                  <a:lnTo>
                    <a:pt x="98" y="26"/>
                  </a:lnTo>
                  <a:lnTo>
                    <a:pt x="98" y="44"/>
                  </a:lnTo>
                  <a:lnTo>
                    <a:pt x="90" y="46"/>
                  </a:lnTo>
                  <a:lnTo>
                    <a:pt x="94" y="52"/>
                  </a:lnTo>
                  <a:lnTo>
                    <a:pt x="86" y="66"/>
                  </a:lnTo>
                  <a:lnTo>
                    <a:pt x="88" y="80"/>
                  </a:lnTo>
                  <a:lnTo>
                    <a:pt x="48" y="80"/>
                  </a:lnTo>
                  <a:lnTo>
                    <a:pt x="6" y="42"/>
                  </a:lnTo>
                  <a:lnTo>
                    <a:pt x="0" y="24"/>
                  </a:lnTo>
                  <a:lnTo>
                    <a:pt x="8"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4" name="Freeform 539"/>
            <p:cNvSpPr>
              <a:spLocks/>
            </p:cNvSpPr>
            <p:nvPr/>
          </p:nvSpPr>
          <p:spPr bwMode="ltGray">
            <a:xfrm>
              <a:off x="4844032" y="3797509"/>
              <a:ext cx="522493" cy="547203"/>
            </a:xfrm>
            <a:custGeom>
              <a:avLst/>
              <a:gdLst/>
              <a:ahLst/>
              <a:cxnLst>
                <a:cxn ang="0">
                  <a:pos x="266" y="112"/>
                </a:cxn>
                <a:cxn ang="0">
                  <a:pos x="278" y="122"/>
                </a:cxn>
                <a:cxn ang="0">
                  <a:pos x="282" y="138"/>
                </a:cxn>
                <a:cxn ang="0">
                  <a:pos x="280" y="142"/>
                </a:cxn>
                <a:cxn ang="0">
                  <a:pos x="284" y="160"/>
                </a:cxn>
                <a:cxn ang="0">
                  <a:pos x="282" y="168"/>
                </a:cxn>
                <a:cxn ang="0">
                  <a:pos x="296" y="176"/>
                </a:cxn>
                <a:cxn ang="0">
                  <a:pos x="304" y="196"/>
                </a:cxn>
                <a:cxn ang="0">
                  <a:pos x="348" y="212"/>
                </a:cxn>
                <a:cxn ang="0">
                  <a:pos x="362" y="220"/>
                </a:cxn>
                <a:cxn ang="0">
                  <a:pos x="242" y="280"/>
                </a:cxn>
                <a:cxn ang="0">
                  <a:pos x="206" y="304"/>
                </a:cxn>
                <a:cxn ang="0">
                  <a:pos x="164" y="288"/>
                </a:cxn>
                <a:cxn ang="0">
                  <a:pos x="162" y="282"/>
                </a:cxn>
                <a:cxn ang="0">
                  <a:pos x="156" y="292"/>
                </a:cxn>
                <a:cxn ang="0">
                  <a:pos x="144" y="302"/>
                </a:cxn>
                <a:cxn ang="0">
                  <a:pos x="136" y="292"/>
                </a:cxn>
                <a:cxn ang="0">
                  <a:pos x="126" y="270"/>
                </a:cxn>
                <a:cxn ang="0">
                  <a:pos x="104" y="234"/>
                </a:cxn>
                <a:cxn ang="0">
                  <a:pos x="94" y="220"/>
                </a:cxn>
                <a:cxn ang="0">
                  <a:pos x="86" y="188"/>
                </a:cxn>
                <a:cxn ang="0">
                  <a:pos x="78" y="172"/>
                </a:cxn>
                <a:cxn ang="0">
                  <a:pos x="68" y="160"/>
                </a:cxn>
                <a:cxn ang="0">
                  <a:pos x="48" y="142"/>
                </a:cxn>
                <a:cxn ang="0">
                  <a:pos x="38" y="122"/>
                </a:cxn>
                <a:cxn ang="0">
                  <a:pos x="22" y="102"/>
                </a:cxn>
                <a:cxn ang="0">
                  <a:pos x="24" y="68"/>
                </a:cxn>
                <a:cxn ang="0">
                  <a:pos x="56" y="58"/>
                </a:cxn>
                <a:cxn ang="0">
                  <a:pos x="78" y="52"/>
                </a:cxn>
                <a:cxn ang="0">
                  <a:pos x="78" y="44"/>
                </a:cxn>
                <a:cxn ang="0">
                  <a:pos x="68" y="18"/>
                </a:cxn>
                <a:cxn ang="0">
                  <a:pos x="104" y="0"/>
                </a:cxn>
                <a:cxn ang="0">
                  <a:pos x="196" y="58"/>
                </a:cxn>
                <a:cxn ang="0">
                  <a:pos x="246" y="80"/>
                </a:cxn>
                <a:cxn ang="0">
                  <a:pos x="258" y="104"/>
                </a:cxn>
              </a:cxnLst>
              <a:rect l="0" t="0" r="r" b="b"/>
              <a:pathLst>
                <a:path w="363" h="323">
                  <a:moveTo>
                    <a:pt x="264" y="106"/>
                  </a:moveTo>
                  <a:lnTo>
                    <a:pt x="266" y="112"/>
                  </a:lnTo>
                  <a:lnTo>
                    <a:pt x="270" y="122"/>
                  </a:lnTo>
                  <a:lnTo>
                    <a:pt x="278" y="122"/>
                  </a:lnTo>
                  <a:lnTo>
                    <a:pt x="278" y="128"/>
                  </a:lnTo>
                  <a:lnTo>
                    <a:pt x="282" y="138"/>
                  </a:lnTo>
                  <a:lnTo>
                    <a:pt x="278" y="138"/>
                  </a:lnTo>
                  <a:lnTo>
                    <a:pt x="280" y="142"/>
                  </a:lnTo>
                  <a:lnTo>
                    <a:pt x="288" y="156"/>
                  </a:lnTo>
                  <a:lnTo>
                    <a:pt x="284" y="160"/>
                  </a:lnTo>
                  <a:lnTo>
                    <a:pt x="282" y="164"/>
                  </a:lnTo>
                  <a:lnTo>
                    <a:pt x="282" y="168"/>
                  </a:lnTo>
                  <a:lnTo>
                    <a:pt x="288" y="172"/>
                  </a:lnTo>
                  <a:lnTo>
                    <a:pt x="296" y="176"/>
                  </a:lnTo>
                  <a:lnTo>
                    <a:pt x="300" y="186"/>
                  </a:lnTo>
                  <a:lnTo>
                    <a:pt x="304" y="196"/>
                  </a:lnTo>
                  <a:lnTo>
                    <a:pt x="328" y="206"/>
                  </a:lnTo>
                  <a:lnTo>
                    <a:pt x="348" y="212"/>
                  </a:lnTo>
                  <a:lnTo>
                    <a:pt x="360" y="214"/>
                  </a:lnTo>
                  <a:lnTo>
                    <a:pt x="362" y="220"/>
                  </a:lnTo>
                  <a:lnTo>
                    <a:pt x="358" y="260"/>
                  </a:lnTo>
                  <a:lnTo>
                    <a:pt x="242" y="280"/>
                  </a:lnTo>
                  <a:lnTo>
                    <a:pt x="204" y="322"/>
                  </a:lnTo>
                  <a:lnTo>
                    <a:pt x="206" y="304"/>
                  </a:lnTo>
                  <a:lnTo>
                    <a:pt x="172" y="290"/>
                  </a:lnTo>
                  <a:lnTo>
                    <a:pt x="164" y="288"/>
                  </a:lnTo>
                  <a:lnTo>
                    <a:pt x="164" y="284"/>
                  </a:lnTo>
                  <a:lnTo>
                    <a:pt x="162" y="282"/>
                  </a:lnTo>
                  <a:lnTo>
                    <a:pt x="158" y="284"/>
                  </a:lnTo>
                  <a:lnTo>
                    <a:pt x="156" y="292"/>
                  </a:lnTo>
                  <a:lnTo>
                    <a:pt x="156" y="298"/>
                  </a:lnTo>
                  <a:lnTo>
                    <a:pt x="144" y="302"/>
                  </a:lnTo>
                  <a:lnTo>
                    <a:pt x="144" y="292"/>
                  </a:lnTo>
                  <a:lnTo>
                    <a:pt x="136" y="292"/>
                  </a:lnTo>
                  <a:lnTo>
                    <a:pt x="138" y="284"/>
                  </a:lnTo>
                  <a:lnTo>
                    <a:pt x="126" y="270"/>
                  </a:lnTo>
                  <a:lnTo>
                    <a:pt x="116" y="244"/>
                  </a:lnTo>
                  <a:lnTo>
                    <a:pt x="104" y="234"/>
                  </a:lnTo>
                  <a:lnTo>
                    <a:pt x="98" y="228"/>
                  </a:lnTo>
                  <a:lnTo>
                    <a:pt x="94" y="220"/>
                  </a:lnTo>
                  <a:lnTo>
                    <a:pt x="86" y="196"/>
                  </a:lnTo>
                  <a:lnTo>
                    <a:pt x="86" y="188"/>
                  </a:lnTo>
                  <a:lnTo>
                    <a:pt x="82" y="180"/>
                  </a:lnTo>
                  <a:lnTo>
                    <a:pt x="78" y="172"/>
                  </a:lnTo>
                  <a:lnTo>
                    <a:pt x="74" y="164"/>
                  </a:lnTo>
                  <a:lnTo>
                    <a:pt x="68" y="160"/>
                  </a:lnTo>
                  <a:lnTo>
                    <a:pt x="54" y="154"/>
                  </a:lnTo>
                  <a:lnTo>
                    <a:pt x="48" y="142"/>
                  </a:lnTo>
                  <a:lnTo>
                    <a:pt x="44" y="136"/>
                  </a:lnTo>
                  <a:lnTo>
                    <a:pt x="38" y="122"/>
                  </a:lnTo>
                  <a:lnTo>
                    <a:pt x="28" y="110"/>
                  </a:lnTo>
                  <a:lnTo>
                    <a:pt x="22" y="102"/>
                  </a:lnTo>
                  <a:lnTo>
                    <a:pt x="0" y="82"/>
                  </a:lnTo>
                  <a:lnTo>
                    <a:pt x="24" y="68"/>
                  </a:lnTo>
                  <a:lnTo>
                    <a:pt x="34" y="52"/>
                  </a:lnTo>
                  <a:lnTo>
                    <a:pt x="56" y="58"/>
                  </a:lnTo>
                  <a:lnTo>
                    <a:pt x="62" y="50"/>
                  </a:lnTo>
                  <a:lnTo>
                    <a:pt x="78" y="52"/>
                  </a:lnTo>
                  <a:lnTo>
                    <a:pt x="80" y="48"/>
                  </a:lnTo>
                  <a:lnTo>
                    <a:pt x="78" y="44"/>
                  </a:lnTo>
                  <a:lnTo>
                    <a:pt x="84" y="40"/>
                  </a:lnTo>
                  <a:lnTo>
                    <a:pt x="68" y="18"/>
                  </a:lnTo>
                  <a:lnTo>
                    <a:pt x="100" y="10"/>
                  </a:lnTo>
                  <a:lnTo>
                    <a:pt x="104" y="0"/>
                  </a:lnTo>
                  <a:lnTo>
                    <a:pt x="152" y="12"/>
                  </a:lnTo>
                  <a:lnTo>
                    <a:pt x="196" y="58"/>
                  </a:lnTo>
                  <a:lnTo>
                    <a:pt x="238" y="78"/>
                  </a:lnTo>
                  <a:lnTo>
                    <a:pt x="246" y="80"/>
                  </a:lnTo>
                  <a:lnTo>
                    <a:pt x="250" y="84"/>
                  </a:lnTo>
                  <a:lnTo>
                    <a:pt x="258" y="104"/>
                  </a:lnTo>
                  <a:lnTo>
                    <a:pt x="264" y="10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5" name="Freeform 540"/>
            <p:cNvSpPr>
              <a:spLocks/>
            </p:cNvSpPr>
            <p:nvPr/>
          </p:nvSpPr>
          <p:spPr bwMode="ltGray">
            <a:xfrm>
              <a:off x="4968503" y="3631420"/>
              <a:ext cx="234471" cy="299554"/>
            </a:xfrm>
            <a:custGeom>
              <a:avLst/>
              <a:gdLst/>
              <a:ahLst/>
              <a:cxnLst>
                <a:cxn ang="0">
                  <a:pos x="64" y="4"/>
                </a:cxn>
                <a:cxn ang="0">
                  <a:pos x="56" y="14"/>
                </a:cxn>
                <a:cxn ang="0">
                  <a:pos x="44" y="16"/>
                </a:cxn>
                <a:cxn ang="0">
                  <a:pos x="40" y="18"/>
                </a:cxn>
                <a:cxn ang="0">
                  <a:pos x="36" y="22"/>
                </a:cxn>
                <a:cxn ang="0">
                  <a:pos x="36" y="26"/>
                </a:cxn>
                <a:cxn ang="0">
                  <a:pos x="38" y="36"/>
                </a:cxn>
                <a:cxn ang="0">
                  <a:pos x="34" y="48"/>
                </a:cxn>
                <a:cxn ang="0">
                  <a:pos x="32" y="62"/>
                </a:cxn>
                <a:cxn ang="0">
                  <a:pos x="28" y="62"/>
                </a:cxn>
                <a:cxn ang="0">
                  <a:pos x="0" y="80"/>
                </a:cxn>
                <a:cxn ang="0">
                  <a:pos x="4" y="104"/>
                </a:cxn>
                <a:cxn ang="0">
                  <a:pos x="18" y="104"/>
                </a:cxn>
                <a:cxn ang="0">
                  <a:pos x="60" y="134"/>
                </a:cxn>
                <a:cxn ang="0">
                  <a:pos x="64" y="140"/>
                </a:cxn>
                <a:cxn ang="0">
                  <a:pos x="72" y="142"/>
                </a:cxn>
                <a:cxn ang="0">
                  <a:pos x="72" y="160"/>
                </a:cxn>
                <a:cxn ang="0">
                  <a:pos x="88" y="170"/>
                </a:cxn>
                <a:cxn ang="0">
                  <a:pos x="130" y="176"/>
                </a:cxn>
                <a:cxn ang="0">
                  <a:pos x="154" y="164"/>
                </a:cxn>
                <a:cxn ang="0">
                  <a:pos x="162" y="156"/>
                </a:cxn>
                <a:cxn ang="0">
                  <a:pos x="162" y="102"/>
                </a:cxn>
                <a:cxn ang="0">
                  <a:pos x="114" y="6"/>
                </a:cxn>
                <a:cxn ang="0">
                  <a:pos x="98" y="0"/>
                </a:cxn>
                <a:cxn ang="0">
                  <a:pos x="90" y="14"/>
                </a:cxn>
                <a:cxn ang="0">
                  <a:pos x="86" y="12"/>
                </a:cxn>
                <a:cxn ang="0">
                  <a:pos x="64" y="4"/>
                </a:cxn>
              </a:cxnLst>
              <a:rect l="0" t="0" r="r" b="b"/>
              <a:pathLst>
                <a:path w="163" h="177">
                  <a:moveTo>
                    <a:pt x="64" y="4"/>
                  </a:moveTo>
                  <a:lnTo>
                    <a:pt x="56" y="14"/>
                  </a:lnTo>
                  <a:lnTo>
                    <a:pt x="44" y="16"/>
                  </a:lnTo>
                  <a:lnTo>
                    <a:pt x="40" y="18"/>
                  </a:lnTo>
                  <a:lnTo>
                    <a:pt x="36" y="22"/>
                  </a:lnTo>
                  <a:lnTo>
                    <a:pt x="36" y="26"/>
                  </a:lnTo>
                  <a:lnTo>
                    <a:pt x="38" y="36"/>
                  </a:lnTo>
                  <a:lnTo>
                    <a:pt x="34" y="48"/>
                  </a:lnTo>
                  <a:lnTo>
                    <a:pt x="32" y="62"/>
                  </a:lnTo>
                  <a:lnTo>
                    <a:pt x="28" y="62"/>
                  </a:lnTo>
                  <a:lnTo>
                    <a:pt x="0" y="80"/>
                  </a:lnTo>
                  <a:lnTo>
                    <a:pt x="4" y="104"/>
                  </a:lnTo>
                  <a:lnTo>
                    <a:pt x="18" y="104"/>
                  </a:lnTo>
                  <a:lnTo>
                    <a:pt x="60" y="134"/>
                  </a:lnTo>
                  <a:lnTo>
                    <a:pt x="64" y="140"/>
                  </a:lnTo>
                  <a:lnTo>
                    <a:pt x="72" y="142"/>
                  </a:lnTo>
                  <a:lnTo>
                    <a:pt x="72" y="160"/>
                  </a:lnTo>
                  <a:lnTo>
                    <a:pt x="88" y="170"/>
                  </a:lnTo>
                  <a:lnTo>
                    <a:pt x="130" y="176"/>
                  </a:lnTo>
                  <a:lnTo>
                    <a:pt x="154" y="164"/>
                  </a:lnTo>
                  <a:lnTo>
                    <a:pt x="162" y="156"/>
                  </a:lnTo>
                  <a:lnTo>
                    <a:pt x="162" y="102"/>
                  </a:lnTo>
                  <a:lnTo>
                    <a:pt x="114" y="6"/>
                  </a:lnTo>
                  <a:lnTo>
                    <a:pt x="98" y="0"/>
                  </a:lnTo>
                  <a:lnTo>
                    <a:pt x="90" y="14"/>
                  </a:lnTo>
                  <a:lnTo>
                    <a:pt x="86" y="12"/>
                  </a:lnTo>
                  <a:lnTo>
                    <a:pt x="6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6" name="Freeform 541"/>
            <p:cNvSpPr>
              <a:spLocks/>
            </p:cNvSpPr>
            <p:nvPr/>
          </p:nvSpPr>
          <p:spPr bwMode="ltGray">
            <a:xfrm>
              <a:off x="5489548" y="3696670"/>
              <a:ext cx="400916" cy="473057"/>
            </a:xfrm>
            <a:custGeom>
              <a:avLst/>
              <a:gdLst/>
              <a:ahLst/>
              <a:cxnLst>
                <a:cxn ang="0">
                  <a:pos x="120" y="264"/>
                </a:cxn>
                <a:cxn ang="0">
                  <a:pos x="108" y="252"/>
                </a:cxn>
                <a:cxn ang="0">
                  <a:pos x="98" y="236"/>
                </a:cxn>
                <a:cxn ang="0">
                  <a:pos x="74" y="236"/>
                </a:cxn>
                <a:cxn ang="0">
                  <a:pos x="60" y="236"/>
                </a:cxn>
                <a:cxn ang="0">
                  <a:pos x="52" y="236"/>
                </a:cxn>
                <a:cxn ang="0">
                  <a:pos x="42" y="234"/>
                </a:cxn>
                <a:cxn ang="0">
                  <a:pos x="28" y="232"/>
                </a:cxn>
                <a:cxn ang="0">
                  <a:pos x="14" y="236"/>
                </a:cxn>
                <a:cxn ang="0">
                  <a:pos x="14" y="228"/>
                </a:cxn>
                <a:cxn ang="0">
                  <a:pos x="14" y="220"/>
                </a:cxn>
                <a:cxn ang="0">
                  <a:pos x="18" y="214"/>
                </a:cxn>
                <a:cxn ang="0">
                  <a:pos x="24" y="208"/>
                </a:cxn>
                <a:cxn ang="0">
                  <a:pos x="30" y="208"/>
                </a:cxn>
                <a:cxn ang="0">
                  <a:pos x="40" y="208"/>
                </a:cxn>
                <a:cxn ang="0">
                  <a:pos x="42" y="202"/>
                </a:cxn>
                <a:cxn ang="0">
                  <a:pos x="48" y="192"/>
                </a:cxn>
                <a:cxn ang="0">
                  <a:pos x="40" y="176"/>
                </a:cxn>
                <a:cxn ang="0">
                  <a:pos x="28" y="174"/>
                </a:cxn>
                <a:cxn ang="0">
                  <a:pos x="18" y="170"/>
                </a:cxn>
                <a:cxn ang="0">
                  <a:pos x="10" y="164"/>
                </a:cxn>
                <a:cxn ang="0">
                  <a:pos x="2" y="148"/>
                </a:cxn>
                <a:cxn ang="0">
                  <a:pos x="0" y="144"/>
                </a:cxn>
                <a:cxn ang="0">
                  <a:pos x="26" y="162"/>
                </a:cxn>
                <a:cxn ang="0">
                  <a:pos x="44" y="164"/>
                </a:cxn>
                <a:cxn ang="0">
                  <a:pos x="60" y="166"/>
                </a:cxn>
                <a:cxn ang="0">
                  <a:pos x="72" y="164"/>
                </a:cxn>
                <a:cxn ang="0">
                  <a:pos x="80" y="158"/>
                </a:cxn>
                <a:cxn ang="0">
                  <a:pos x="88" y="152"/>
                </a:cxn>
                <a:cxn ang="0">
                  <a:pos x="92" y="142"/>
                </a:cxn>
                <a:cxn ang="0">
                  <a:pos x="90" y="128"/>
                </a:cxn>
                <a:cxn ang="0">
                  <a:pos x="92" y="116"/>
                </a:cxn>
                <a:cxn ang="0">
                  <a:pos x="100" y="116"/>
                </a:cxn>
                <a:cxn ang="0">
                  <a:pos x="112" y="124"/>
                </a:cxn>
                <a:cxn ang="0">
                  <a:pos x="120" y="112"/>
                </a:cxn>
                <a:cxn ang="0">
                  <a:pos x="132" y="116"/>
                </a:cxn>
                <a:cxn ang="0">
                  <a:pos x="138" y="114"/>
                </a:cxn>
                <a:cxn ang="0">
                  <a:pos x="140" y="102"/>
                </a:cxn>
                <a:cxn ang="0">
                  <a:pos x="142" y="90"/>
                </a:cxn>
                <a:cxn ang="0">
                  <a:pos x="154" y="82"/>
                </a:cxn>
                <a:cxn ang="0">
                  <a:pos x="148" y="72"/>
                </a:cxn>
                <a:cxn ang="0">
                  <a:pos x="154" y="68"/>
                </a:cxn>
                <a:cxn ang="0">
                  <a:pos x="162" y="68"/>
                </a:cxn>
                <a:cxn ang="0">
                  <a:pos x="160" y="58"/>
                </a:cxn>
                <a:cxn ang="0">
                  <a:pos x="170" y="56"/>
                </a:cxn>
                <a:cxn ang="0">
                  <a:pos x="178" y="46"/>
                </a:cxn>
                <a:cxn ang="0">
                  <a:pos x="182" y="28"/>
                </a:cxn>
                <a:cxn ang="0">
                  <a:pos x="194" y="10"/>
                </a:cxn>
                <a:cxn ang="0">
                  <a:pos x="212" y="0"/>
                </a:cxn>
                <a:cxn ang="0">
                  <a:pos x="216" y="8"/>
                </a:cxn>
                <a:cxn ang="0">
                  <a:pos x="232" y="6"/>
                </a:cxn>
                <a:cxn ang="0">
                  <a:pos x="248" y="18"/>
                </a:cxn>
                <a:cxn ang="0">
                  <a:pos x="256" y="30"/>
                </a:cxn>
                <a:cxn ang="0">
                  <a:pos x="276" y="126"/>
                </a:cxn>
                <a:cxn ang="0">
                  <a:pos x="184" y="278"/>
                </a:cxn>
                <a:cxn ang="0">
                  <a:pos x="132" y="266"/>
                </a:cxn>
                <a:cxn ang="0">
                  <a:pos x="120" y="264"/>
                </a:cxn>
              </a:cxnLst>
              <a:rect l="0" t="0" r="r" b="b"/>
              <a:pathLst>
                <a:path w="277" h="279">
                  <a:moveTo>
                    <a:pt x="120" y="264"/>
                  </a:moveTo>
                  <a:lnTo>
                    <a:pt x="108" y="252"/>
                  </a:lnTo>
                  <a:lnTo>
                    <a:pt x="98" y="236"/>
                  </a:lnTo>
                  <a:lnTo>
                    <a:pt x="74" y="236"/>
                  </a:lnTo>
                  <a:lnTo>
                    <a:pt x="60" y="236"/>
                  </a:lnTo>
                  <a:lnTo>
                    <a:pt x="52" y="236"/>
                  </a:lnTo>
                  <a:lnTo>
                    <a:pt x="42" y="234"/>
                  </a:lnTo>
                  <a:lnTo>
                    <a:pt x="28" y="232"/>
                  </a:lnTo>
                  <a:lnTo>
                    <a:pt x="14" y="236"/>
                  </a:lnTo>
                  <a:lnTo>
                    <a:pt x="14" y="228"/>
                  </a:lnTo>
                  <a:lnTo>
                    <a:pt x="14" y="220"/>
                  </a:lnTo>
                  <a:lnTo>
                    <a:pt x="18" y="214"/>
                  </a:lnTo>
                  <a:lnTo>
                    <a:pt x="24" y="208"/>
                  </a:lnTo>
                  <a:lnTo>
                    <a:pt x="30" y="208"/>
                  </a:lnTo>
                  <a:lnTo>
                    <a:pt x="40" y="208"/>
                  </a:lnTo>
                  <a:lnTo>
                    <a:pt x="42" y="202"/>
                  </a:lnTo>
                  <a:lnTo>
                    <a:pt x="48" y="192"/>
                  </a:lnTo>
                  <a:lnTo>
                    <a:pt x="40" y="176"/>
                  </a:lnTo>
                  <a:lnTo>
                    <a:pt x="28" y="174"/>
                  </a:lnTo>
                  <a:lnTo>
                    <a:pt x="18" y="170"/>
                  </a:lnTo>
                  <a:lnTo>
                    <a:pt x="10" y="164"/>
                  </a:lnTo>
                  <a:lnTo>
                    <a:pt x="2" y="148"/>
                  </a:lnTo>
                  <a:lnTo>
                    <a:pt x="0" y="144"/>
                  </a:lnTo>
                  <a:lnTo>
                    <a:pt x="26" y="162"/>
                  </a:lnTo>
                  <a:lnTo>
                    <a:pt x="44" y="164"/>
                  </a:lnTo>
                  <a:lnTo>
                    <a:pt x="60" y="166"/>
                  </a:lnTo>
                  <a:lnTo>
                    <a:pt x="72" y="164"/>
                  </a:lnTo>
                  <a:lnTo>
                    <a:pt x="80" y="158"/>
                  </a:lnTo>
                  <a:lnTo>
                    <a:pt x="88" y="152"/>
                  </a:lnTo>
                  <a:lnTo>
                    <a:pt x="92" y="142"/>
                  </a:lnTo>
                  <a:lnTo>
                    <a:pt x="90" y="128"/>
                  </a:lnTo>
                  <a:lnTo>
                    <a:pt x="92" y="116"/>
                  </a:lnTo>
                  <a:lnTo>
                    <a:pt x="100" y="116"/>
                  </a:lnTo>
                  <a:lnTo>
                    <a:pt x="112" y="124"/>
                  </a:lnTo>
                  <a:lnTo>
                    <a:pt x="120" y="112"/>
                  </a:lnTo>
                  <a:lnTo>
                    <a:pt x="132" y="116"/>
                  </a:lnTo>
                  <a:lnTo>
                    <a:pt x="138" y="114"/>
                  </a:lnTo>
                  <a:lnTo>
                    <a:pt x="140" y="102"/>
                  </a:lnTo>
                  <a:lnTo>
                    <a:pt x="142" y="90"/>
                  </a:lnTo>
                  <a:lnTo>
                    <a:pt x="154" y="82"/>
                  </a:lnTo>
                  <a:lnTo>
                    <a:pt x="148" y="72"/>
                  </a:lnTo>
                  <a:lnTo>
                    <a:pt x="154" y="68"/>
                  </a:lnTo>
                  <a:lnTo>
                    <a:pt x="162" y="68"/>
                  </a:lnTo>
                  <a:lnTo>
                    <a:pt x="160" y="58"/>
                  </a:lnTo>
                  <a:lnTo>
                    <a:pt x="170" y="56"/>
                  </a:lnTo>
                  <a:lnTo>
                    <a:pt x="178" y="46"/>
                  </a:lnTo>
                  <a:lnTo>
                    <a:pt x="182" y="28"/>
                  </a:lnTo>
                  <a:lnTo>
                    <a:pt x="194" y="10"/>
                  </a:lnTo>
                  <a:lnTo>
                    <a:pt x="212" y="0"/>
                  </a:lnTo>
                  <a:lnTo>
                    <a:pt x="216" y="8"/>
                  </a:lnTo>
                  <a:lnTo>
                    <a:pt x="232" y="6"/>
                  </a:lnTo>
                  <a:lnTo>
                    <a:pt x="248" y="18"/>
                  </a:lnTo>
                  <a:lnTo>
                    <a:pt x="256" y="30"/>
                  </a:lnTo>
                  <a:lnTo>
                    <a:pt x="276" y="126"/>
                  </a:lnTo>
                  <a:lnTo>
                    <a:pt x="184" y="278"/>
                  </a:lnTo>
                  <a:lnTo>
                    <a:pt x="132" y="266"/>
                  </a:lnTo>
                  <a:lnTo>
                    <a:pt x="120" y="26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7" name="Freeform 542"/>
            <p:cNvSpPr>
              <a:spLocks/>
            </p:cNvSpPr>
            <p:nvPr/>
          </p:nvSpPr>
          <p:spPr bwMode="ltGray">
            <a:xfrm>
              <a:off x="6137961" y="3235475"/>
              <a:ext cx="628149" cy="375184"/>
            </a:xfrm>
            <a:custGeom>
              <a:avLst/>
              <a:gdLst/>
              <a:ahLst/>
              <a:cxnLst>
                <a:cxn ang="0">
                  <a:pos x="366" y="18"/>
                </a:cxn>
                <a:cxn ang="0">
                  <a:pos x="356" y="6"/>
                </a:cxn>
                <a:cxn ang="0">
                  <a:pos x="354" y="0"/>
                </a:cxn>
                <a:cxn ang="0">
                  <a:pos x="342" y="8"/>
                </a:cxn>
                <a:cxn ang="0">
                  <a:pos x="336" y="8"/>
                </a:cxn>
                <a:cxn ang="0">
                  <a:pos x="332" y="4"/>
                </a:cxn>
                <a:cxn ang="0">
                  <a:pos x="320" y="12"/>
                </a:cxn>
                <a:cxn ang="0">
                  <a:pos x="314" y="22"/>
                </a:cxn>
                <a:cxn ang="0">
                  <a:pos x="308" y="22"/>
                </a:cxn>
                <a:cxn ang="0">
                  <a:pos x="306" y="28"/>
                </a:cxn>
                <a:cxn ang="0">
                  <a:pos x="292" y="32"/>
                </a:cxn>
                <a:cxn ang="0">
                  <a:pos x="288" y="32"/>
                </a:cxn>
                <a:cxn ang="0">
                  <a:pos x="264" y="36"/>
                </a:cxn>
                <a:cxn ang="0">
                  <a:pos x="256" y="32"/>
                </a:cxn>
                <a:cxn ang="0">
                  <a:pos x="250" y="28"/>
                </a:cxn>
                <a:cxn ang="0">
                  <a:pos x="240" y="28"/>
                </a:cxn>
                <a:cxn ang="0">
                  <a:pos x="226" y="22"/>
                </a:cxn>
                <a:cxn ang="0">
                  <a:pos x="216" y="22"/>
                </a:cxn>
                <a:cxn ang="0">
                  <a:pos x="200" y="28"/>
                </a:cxn>
                <a:cxn ang="0">
                  <a:pos x="198" y="34"/>
                </a:cxn>
                <a:cxn ang="0">
                  <a:pos x="186" y="34"/>
                </a:cxn>
                <a:cxn ang="0">
                  <a:pos x="178" y="32"/>
                </a:cxn>
                <a:cxn ang="0">
                  <a:pos x="174" y="26"/>
                </a:cxn>
                <a:cxn ang="0">
                  <a:pos x="174" y="16"/>
                </a:cxn>
                <a:cxn ang="0">
                  <a:pos x="168" y="12"/>
                </a:cxn>
                <a:cxn ang="0">
                  <a:pos x="158" y="8"/>
                </a:cxn>
                <a:cxn ang="0">
                  <a:pos x="146" y="8"/>
                </a:cxn>
                <a:cxn ang="0">
                  <a:pos x="138" y="6"/>
                </a:cxn>
                <a:cxn ang="0">
                  <a:pos x="128" y="4"/>
                </a:cxn>
                <a:cxn ang="0">
                  <a:pos x="128" y="10"/>
                </a:cxn>
                <a:cxn ang="0">
                  <a:pos x="124" y="16"/>
                </a:cxn>
                <a:cxn ang="0">
                  <a:pos x="124" y="28"/>
                </a:cxn>
                <a:cxn ang="0">
                  <a:pos x="130" y="40"/>
                </a:cxn>
                <a:cxn ang="0">
                  <a:pos x="130" y="46"/>
                </a:cxn>
                <a:cxn ang="0">
                  <a:pos x="122" y="52"/>
                </a:cxn>
                <a:cxn ang="0">
                  <a:pos x="110" y="48"/>
                </a:cxn>
                <a:cxn ang="0">
                  <a:pos x="106" y="46"/>
                </a:cxn>
                <a:cxn ang="0">
                  <a:pos x="104" y="46"/>
                </a:cxn>
                <a:cxn ang="0">
                  <a:pos x="98" y="50"/>
                </a:cxn>
                <a:cxn ang="0">
                  <a:pos x="88" y="48"/>
                </a:cxn>
                <a:cxn ang="0">
                  <a:pos x="80" y="46"/>
                </a:cxn>
                <a:cxn ang="0">
                  <a:pos x="82" y="42"/>
                </a:cxn>
                <a:cxn ang="0">
                  <a:pos x="80" y="38"/>
                </a:cxn>
                <a:cxn ang="0">
                  <a:pos x="70" y="38"/>
                </a:cxn>
                <a:cxn ang="0">
                  <a:pos x="62" y="38"/>
                </a:cxn>
                <a:cxn ang="0">
                  <a:pos x="56" y="36"/>
                </a:cxn>
                <a:cxn ang="0">
                  <a:pos x="44" y="42"/>
                </a:cxn>
                <a:cxn ang="0">
                  <a:pos x="36" y="42"/>
                </a:cxn>
                <a:cxn ang="0">
                  <a:pos x="24" y="52"/>
                </a:cxn>
                <a:cxn ang="0">
                  <a:pos x="22" y="58"/>
                </a:cxn>
                <a:cxn ang="0">
                  <a:pos x="14" y="60"/>
                </a:cxn>
                <a:cxn ang="0">
                  <a:pos x="0" y="72"/>
                </a:cxn>
                <a:cxn ang="0">
                  <a:pos x="44" y="154"/>
                </a:cxn>
                <a:cxn ang="0">
                  <a:pos x="134" y="204"/>
                </a:cxn>
                <a:cxn ang="0">
                  <a:pos x="290" y="220"/>
                </a:cxn>
                <a:cxn ang="0">
                  <a:pos x="434" y="36"/>
                </a:cxn>
                <a:cxn ang="0">
                  <a:pos x="366" y="18"/>
                </a:cxn>
              </a:cxnLst>
              <a:rect l="0" t="0" r="r" b="b"/>
              <a:pathLst>
                <a:path w="435" h="221">
                  <a:moveTo>
                    <a:pt x="366" y="18"/>
                  </a:moveTo>
                  <a:lnTo>
                    <a:pt x="356" y="6"/>
                  </a:lnTo>
                  <a:lnTo>
                    <a:pt x="354" y="0"/>
                  </a:lnTo>
                  <a:lnTo>
                    <a:pt x="342" y="8"/>
                  </a:lnTo>
                  <a:lnTo>
                    <a:pt x="336" y="8"/>
                  </a:lnTo>
                  <a:lnTo>
                    <a:pt x="332" y="4"/>
                  </a:lnTo>
                  <a:lnTo>
                    <a:pt x="320" y="12"/>
                  </a:lnTo>
                  <a:lnTo>
                    <a:pt x="314" y="22"/>
                  </a:lnTo>
                  <a:lnTo>
                    <a:pt x="308" y="22"/>
                  </a:lnTo>
                  <a:lnTo>
                    <a:pt x="306" y="28"/>
                  </a:lnTo>
                  <a:lnTo>
                    <a:pt x="292" y="32"/>
                  </a:lnTo>
                  <a:lnTo>
                    <a:pt x="288" y="32"/>
                  </a:lnTo>
                  <a:lnTo>
                    <a:pt x="264" y="36"/>
                  </a:lnTo>
                  <a:lnTo>
                    <a:pt x="256" y="32"/>
                  </a:lnTo>
                  <a:lnTo>
                    <a:pt x="250" y="28"/>
                  </a:lnTo>
                  <a:lnTo>
                    <a:pt x="240" y="28"/>
                  </a:lnTo>
                  <a:lnTo>
                    <a:pt x="226" y="22"/>
                  </a:lnTo>
                  <a:lnTo>
                    <a:pt x="216" y="22"/>
                  </a:lnTo>
                  <a:lnTo>
                    <a:pt x="200" y="28"/>
                  </a:lnTo>
                  <a:lnTo>
                    <a:pt x="198" y="34"/>
                  </a:lnTo>
                  <a:lnTo>
                    <a:pt x="186" y="34"/>
                  </a:lnTo>
                  <a:lnTo>
                    <a:pt x="178" y="32"/>
                  </a:lnTo>
                  <a:lnTo>
                    <a:pt x="174" y="26"/>
                  </a:lnTo>
                  <a:lnTo>
                    <a:pt x="174" y="16"/>
                  </a:lnTo>
                  <a:lnTo>
                    <a:pt x="168" y="12"/>
                  </a:lnTo>
                  <a:lnTo>
                    <a:pt x="158" y="8"/>
                  </a:lnTo>
                  <a:lnTo>
                    <a:pt x="146" y="8"/>
                  </a:lnTo>
                  <a:lnTo>
                    <a:pt x="138" y="6"/>
                  </a:lnTo>
                  <a:lnTo>
                    <a:pt x="128" y="4"/>
                  </a:lnTo>
                  <a:lnTo>
                    <a:pt x="128" y="10"/>
                  </a:lnTo>
                  <a:lnTo>
                    <a:pt x="124" y="16"/>
                  </a:lnTo>
                  <a:lnTo>
                    <a:pt x="124" y="28"/>
                  </a:lnTo>
                  <a:lnTo>
                    <a:pt x="130" y="40"/>
                  </a:lnTo>
                  <a:lnTo>
                    <a:pt x="130" y="46"/>
                  </a:lnTo>
                  <a:lnTo>
                    <a:pt x="122" y="52"/>
                  </a:lnTo>
                  <a:lnTo>
                    <a:pt x="110" y="48"/>
                  </a:lnTo>
                  <a:lnTo>
                    <a:pt x="106" y="46"/>
                  </a:lnTo>
                  <a:lnTo>
                    <a:pt x="104" y="46"/>
                  </a:lnTo>
                  <a:lnTo>
                    <a:pt x="98" y="50"/>
                  </a:lnTo>
                  <a:lnTo>
                    <a:pt x="88" y="48"/>
                  </a:lnTo>
                  <a:lnTo>
                    <a:pt x="80" y="46"/>
                  </a:lnTo>
                  <a:lnTo>
                    <a:pt x="82" y="42"/>
                  </a:lnTo>
                  <a:lnTo>
                    <a:pt x="80" y="38"/>
                  </a:lnTo>
                  <a:lnTo>
                    <a:pt x="70" y="38"/>
                  </a:lnTo>
                  <a:lnTo>
                    <a:pt x="62" y="38"/>
                  </a:lnTo>
                  <a:lnTo>
                    <a:pt x="56" y="36"/>
                  </a:lnTo>
                  <a:lnTo>
                    <a:pt x="44" y="42"/>
                  </a:lnTo>
                  <a:lnTo>
                    <a:pt x="36" y="42"/>
                  </a:lnTo>
                  <a:lnTo>
                    <a:pt x="24" y="52"/>
                  </a:lnTo>
                  <a:lnTo>
                    <a:pt x="22" y="58"/>
                  </a:lnTo>
                  <a:lnTo>
                    <a:pt x="14" y="60"/>
                  </a:lnTo>
                  <a:lnTo>
                    <a:pt x="0" y="72"/>
                  </a:lnTo>
                  <a:lnTo>
                    <a:pt x="44" y="154"/>
                  </a:lnTo>
                  <a:lnTo>
                    <a:pt x="134" y="204"/>
                  </a:lnTo>
                  <a:lnTo>
                    <a:pt x="290" y="220"/>
                  </a:lnTo>
                  <a:lnTo>
                    <a:pt x="434" y="36"/>
                  </a:lnTo>
                  <a:lnTo>
                    <a:pt x="366"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8" name="Freeform 543"/>
            <p:cNvSpPr>
              <a:spLocks/>
            </p:cNvSpPr>
            <p:nvPr/>
          </p:nvSpPr>
          <p:spPr bwMode="ltGray">
            <a:xfrm>
              <a:off x="6923871" y="3351144"/>
              <a:ext cx="176576" cy="272861"/>
            </a:xfrm>
            <a:custGeom>
              <a:avLst/>
              <a:gdLst/>
              <a:ahLst/>
              <a:cxnLst>
                <a:cxn ang="0">
                  <a:pos x="58" y="0"/>
                </a:cxn>
                <a:cxn ang="0">
                  <a:pos x="70" y="6"/>
                </a:cxn>
                <a:cxn ang="0">
                  <a:pos x="70" y="22"/>
                </a:cxn>
                <a:cxn ang="0">
                  <a:pos x="74" y="38"/>
                </a:cxn>
                <a:cxn ang="0">
                  <a:pos x="64" y="54"/>
                </a:cxn>
                <a:cxn ang="0">
                  <a:pos x="58" y="62"/>
                </a:cxn>
                <a:cxn ang="0">
                  <a:pos x="58" y="72"/>
                </a:cxn>
                <a:cxn ang="0">
                  <a:pos x="80" y="78"/>
                </a:cxn>
                <a:cxn ang="0">
                  <a:pos x="88" y="92"/>
                </a:cxn>
                <a:cxn ang="0">
                  <a:pos x="92" y="92"/>
                </a:cxn>
                <a:cxn ang="0">
                  <a:pos x="104" y="104"/>
                </a:cxn>
                <a:cxn ang="0">
                  <a:pos x="110" y="114"/>
                </a:cxn>
                <a:cxn ang="0">
                  <a:pos x="112" y="118"/>
                </a:cxn>
                <a:cxn ang="0">
                  <a:pos x="110" y="120"/>
                </a:cxn>
                <a:cxn ang="0">
                  <a:pos x="120" y="114"/>
                </a:cxn>
                <a:cxn ang="0">
                  <a:pos x="118" y="136"/>
                </a:cxn>
                <a:cxn ang="0">
                  <a:pos x="112" y="140"/>
                </a:cxn>
                <a:cxn ang="0">
                  <a:pos x="108" y="144"/>
                </a:cxn>
                <a:cxn ang="0">
                  <a:pos x="106" y="144"/>
                </a:cxn>
                <a:cxn ang="0">
                  <a:pos x="102" y="144"/>
                </a:cxn>
                <a:cxn ang="0">
                  <a:pos x="100" y="150"/>
                </a:cxn>
                <a:cxn ang="0">
                  <a:pos x="94" y="154"/>
                </a:cxn>
                <a:cxn ang="0">
                  <a:pos x="92" y="152"/>
                </a:cxn>
                <a:cxn ang="0">
                  <a:pos x="88" y="158"/>
                </a:cxn>
                <a:cxn ang="0">
                  <a:pos x="86" y="160"/>
                </a:cxn>
                <a:cxn ang="0">
                  <a:pos x="82" y="158"/>
                </a:cxn>
                <a:cxn ang="0">
                  <a:pos x="76" y="150"/>
                </a:cxn>
                <a:cxn ang="0">
                  <a:pos x="76" y="144"/>
                </a:cxn>
                <a:cxn ang="0">
                  <a:pos x="78" y="134"/>
                </a:cxn>
                <a:cxn ang="0">
                  <a:pos x="74" y="132"/>
                </a:cxn>
                <a:cxn ang="0">
                  <a:pos x="70" y="122"/>
                </a:cxn>
                <a:cxn ang="0">
                  <a:pos x="66" y="126"/>
                </a:cxn>
                <a:cxn ang="0">
                  <a:pos x="62" y="122"/>
                </a:cxn>
                <a:cxn ang="0">
                  <a:pos x="66" y="116"/>
                </a:cxn>
                <a:cxn ang="0">
                  <a:pos x="70" y="112"/>
                </a:cxn>
                <a:cxn ang="0">
                  <a:pos x="68" y="108"/>
                </a:cxn>
                <a:cxn ang="0">
                  <a:pos x="60" y="108"/>
                </a:cxn>
                <a:cxn ang="0">
                  <a:pos x="58" y="106"/>
                </a:cxn>
                <a:cxn ang="0">
                  <a:pos x="56" y="112"/>
                </a:cxn>
                <a:cxn ang="0">
                  <a:pos x="44" y="108"/>
                </a:cxn>
                <a:cxn ang="0">
                  <a:pos x="38" y="104"/>
                </a:cxn>
                <a:cxn ang="0">
                  <a:pos x="34" y="104"/>
                </a:cxn>
                <a:cxn ang="0">
                  <a:pos x="38" y="96"/>
                </a:cxn>
                <a:cxn ang="0">
                  <a:pos x="38" y="86"/>
                </a:cxn>
                <a:cxn ang="0">
                  <a:pos x="32" y="78"/>
                </a:cxn>
                <a:cxn ang="0">
                  <a:pos x="22" y="78"/>
                </a:cxn>
                <a:cxn ang="0">
                  <a:pos x="0" y="62"/>
                </a:cxn>
                <a:cxn ang="0">
                  <a:pos x="16" y="16"/>
                </a:cxn>
                <a:cxn ang="0">
                  <a:pos x="58" y="0"/>
                </a:cxn>
              </a:cxnLst>
              <a:rect l="0" t="0" r="r" b="b"/>
              <a:pathLst>
                <a:path w="121" h="161">
                  <a:moveTo>
                    <a:pt x="58" y="0"/>
                  </a:moveTo>
                  <a:lnTo>
                    <a:pt x="70" y="6"/>
                  </a:lnTo>
                  <a:lnTo>
                    <a:pt x="70" y="22"/>
                  </a:lnTo>
                  <a:lnTo>
                    <a:pt x="74" y="38"/>
                  </a:lnTo>
                  <a:lnTo>
                    <a:pt x="64" y="54"/>
                  </a:lnTo>
                  <a:lnTo>
                    <a:pt x="58" y="62"/>
                  </a:lnTo>
                  <a:lnTo>
                    <a:pt x="58" y="72"/>
                  </a:lnTo>
                  <a:lnTo>
                    <a:pt x="80" y="78"/>
                  </a:lnTo>
                  <a:lnTo>
                    <a:pt x="88" y="92"/>
                  </a:lnTo>
                  <a:lnTo>
                    <a:pt x="92" y="92"/>
                  </a:lnTo>
                  <a:lnTo>
                    <a:pt x="104" y="104"/>
                  </a:lnTo>
                  <a:lnTo>
                    <a:pt x="110" y="114"/>
                  </a:lnTo>
                  <a:lnTo>
                    <a:pt x="112" y="118"/>
                  </a:lnTo>
                  <a:lnTo>
                    <a:pt x="110" y="120"/>
                  </a:lnTo>
                  <a:lnTo>
                    <a:pt x="120" y="114"/>
                  </a:lnTo>
                  <a:lnTo>
                    <a:pt x="118" y="136"/>
                  </a:lnTo>
                  <a:lnTo>
                    <a:pt x="112" y="140"/>
                  </a:lnTo>
                  <a:lnTo>
                    <a:pt x="108" y="144"/>
                  </a:lnTo>
                  <a:lnTo>
                    <a:pt x="106" y="144"/>
                  </a:lnTo>
                  <a:lnTo>
                    <a:pt x="102" y="144"/>
                  </a:lnTo>
                  <a:lnTo>
                    <a:pt x="100" y="150"/>
                  </a:lnTo>
                  <a:lnTo>
                    <a:pt x="94" y="154"/>
                  </a:lnTo>
                  <a:lnTo>
                    <a:pt x="92" y="152"/>
                  </a:lnTo>
                  <a:lnTo>
                    <a:pt x="88" y="158"/>
                  </a:lnTo>
                  <a:lnTo>
                    <a:pt x="86" y="160"/>
                  </a:lnTo>
                  <a:lnTo>
                    <a:pt x="82" y="158"/>
                  </a:lnTo>
                  <a:lnTo>
                    <a:pt x="76" y="150"/>
                  </a:lnTo>
                  <a:lnTo>
                    <a:pt x="76" y="144"/>
                  </a:lnTo>
                  <a:lnTo>
                    <a:pt x="78" y="134"/>
                  </a:lnTo>
                  <a:lnTo>
                    <a:pt x="74" y="132"/>
                  </a:lnTo>
                  <a:lnTo>
                    <a:pt x="70" y="122"/>
                  </a:lnTo>
                  <a:lnTo>
                    <a:pt x="66" y="126"/>
                  </a:lnTo>
                  <a:lnTo>
                    <a:pt x="62" y="122"/>
                  </a:lnTo>
                  <a:lnTo>
                    <a:pt x="66" y="116"/>
                  </a:lnTo>
                  <a:lnTo>
                    <a:pt x="70" y="112"/>
                  </a:lnTo>
                  <a:lnTo>
                    <a:pt x="68" y="108"/>
                  </a:lnTo>
                  <a:lnTo>
                    <a:pt x="60" y="108"/>
                  </a:lnTo>
                  <a:lnTo>
                    <a:pt x="58" y="106"/>
                  </a:lnTo>
                  <a:lnTo>
                    <a:pt x="56" y="112"/>
                  </a:lnTo>
                  <a:lnTo>
                    <a:pt x="44" y="108"/>
                  </a:lnTo>
                  <a:lnTo>
                    <a:pt x="38" y="104"/>
                  </a:lnTo>
                  <a:lnTo>
                    <a:pt x="34" y="104"/>
                  </a:lnTo>
                  <a:lnTo>
                    <a:pt x="38" y="96"/>
                  </a:lnTo>
                  <a:lnTo>
                    <a:pt x="38" y="86"/>
                  </a:lnTo>
                  <a:lnTo>
                    <a:pt x="32" y="78"/>
                  </a:lnTo>
                  <a:lnTo>
                    <a:pt x="22" y="78"/>
                  </a:lnTo>
                  <a:lnTo>
                    <a:pt x="0" y="62"/>
                  </a:lnTo>
                  <a:lnTo>
                    <a:pt x="16" y="16"/>
                  </a:lnTo>
                  <a:lnTo>
                    <a:pt x="5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29" name="Freeform 544"/>
            <p:cNvSpPr>
              <a:spLocks/>
            </p:cNvSpPr>
            <p:nvPr/>
          </p:nvSpPr>
          <p:spPr bwMode="ltGray">
            <a:xfrm>
              <a:off x="5849939" y="3107943"/>
              <a:ext cx="1162220" cy="1147794"/>
            </a:xfrm>
            <a:custGeom>
              <a:avLst/>
              <a:gdLst/>
              <a:ahLst/>
              <a:cxnLst>
                <a:cxn ang="0">
                  <a:pos x="18" y="360"/>
                </a:cxn>
                <a:cxn ang="0">
                  <a:pos x="10" y="340"/>
                </a:cxn>
                <a:cxn ang="0">
                  <a:pos x="6" y="334"/>
                </a:cxn>
                <a:cxn ang="0">
                  <a:pos x="12" y="310"/>
                </a:cxn>
                <a:cxn ang="0">
                  <a:pos x="30" y="300"/>
                </a:cxn>
                <a:cxn ang="0">
                  <a:pos x="50" y="304"/>
                </a:cxn>
                <a:cxn ang="0">
                  <a:pos x="74" y="298"/>
                </a:cxn>
                <a:cxn ang="0">
                  <a:pos x="88" y="288"/>
                </a:cxn>
                <a:cxn ang="0">
                  <a:pos x="102" y="280"/>
                </a:cxn>
                <a:cxn ang="0">
                  <a:pos x="110" y="228"/>
                </a:cxn>
                <a:cxn ang="0">
                  <a:pos x="122" y="220"/>
                </a:cxn>
                <a:cxn ang="0">
                  <a:pos x="140" y="194"/>
                </a:cxn>
                <a:cxn ang="0">
                  <a:pos x="174" y="180"/>
                </a:cxn>
                <a:cxn ang="0">
                  <a:pos x="188" y="156"/>
                </a:cxn>
                <a:cxn ang="0">
                  <a:pos x="218" y="162"/>
                </a:cxn>
                <a:cxn ang="0">
                  <a:pos x="234" y="162"/>
                </a:cxn>
                <a:cxn ang="0">
                  <a:pos x="242" y="182"/>
                </a:cxn>
                <a:cxn ang="0">
                  <a:pos x="246" y="222"/>
                </a:cxn>
                <a:cxn ang="0">
                  <a:pos x="310" y="236"/>
                </a:cxn>
                <a:cxn ang="0">
                  <a:pos x="342" y="264"/>
                </a:cxn>
                <a:cxn ang="0">
                  <a:pos x="396" y="252"/>
                </a:cxn>
                <a:cxn ang="0">
                  <a:pos x="434" y="268"/>
                </a:cxn>
                <a:cxn ang="0">
                  <a:pos x="456" y="264"/>
                </a:cxn>
                <a:cxn ang="0">
                  <a:pos x="502" y="244"/>
                </a:cxn>
                <a:cxn ang="0">
                  <a:pos x="540" y="216"/>
                </a:cxn>
                <a:cxn ang="0">
                  <a:pos x="536" y="192"/>
                </a:cxn>
                <a:cxn ang="0">
                  <a:pos x="552" y="190"/>
                </a:cxn>
                <a:cxn ang="0">
                  <a:pos x="568" y="180"/>
                </a:cxn>
                <a:cxn ang="0">
                  <a:pos x="590" y="148"/>
                </a:cxn>
                <a:cxn ang="0">
                  <a:pos x="612" y="134"/>
                </a:cxn>
                <a:cxn ang="0">
                  <a:pos x="596" y="110"/>
                </a:cxn>
                <a:cxn ang="0">
                  <a:pos x="560" y="102"/>
                </a:cxn>
                <a:cxn ang="0">
                  <a:pos x="564" y="84"/>
                </a:cxn>
                <a:cxn ang="0">
                  <a:pos x="582" y="70"/>
                </a:cxn>
                <a:cxn ang="0">
                  <a:pos x="584" y="30"/>
                </a:cxn>
                <a:cxn ang="0">
                  <a:pos x="582" y="10"/>
                </a:cxn>
                <a:cxn ang="0">
                  <a:pos x="626" y="2"/>
                </a:cxn>
                <a:cxn ang="0">
                  <a:pos x="668" y="28"/>
                </a:cxn>
                <a:cxn ang="0">
                  <a:pos x="746" y="66"/>
                </a:cxn>
                <a:cxn ang="0">
                  <a:pos x="782" y="36"/>
                </a:cxn>
                <a:cxn ang="0">
                  <a:pos x="782" y="106"/>
                </a:cxn>
                <a:cxn ang="0">
                  <a:pos x="792" y="148"/>
                </a:cxn>
                <a:cxn ang="0">
                  <a:pos x="782" y="192"/>
                </a:cxn>
                <a:cxn ang="0">
                  <a:pos x="758" y="190"/>
                </a:cxn>
                <a:cxn ang="0">
                  <a:pos x="720" y="244"/>
                </a:cxn>
                <a:cxn ang="0">
                  <a:pos x="690" y="226"/>
                </a:cxn>
                <a:cxn ang="0">
                  <a:pos x="648" y="282"/>
                </a:cxn>
                <a:cxn ang="0">
                  <a:pos x="684" y="304"/>
                </a:cxn>
                <a:cxn ang="0">
                  <a:pos x="736" y="296"/>
                </a:cxn>
                <a:cxn ang="0">
                  <a:pos x="720" y="354"/>
                </a:cxn>
                <a:cxn ang="0">
                  <a:pos x="748" y="400"/>
                </a:cxn>
                <a:cxn ang="0">
                  <a:pos x="774" y="440"/>
                </a:cxn>
                <a:cxn ang="0">
                  <a:pos x="760" y="500"/>
                </a:cxn>
                <a:cxn ang="0">
                  <a:pos x="744" y="540"/>
                </a:cxn>
                <a:cxn ang="0">
                  <a:pos x="716" y="580"/>
                </a:cxn>
                <a:cxn ang="0">
                  <a:pos x="656" y="602"/>
                </a:cxn>
                <a:cxn ang="0">
                  <a:pos x="618" y="640"/>
                </a:cxn>
                <a:cxn ang="0">
                  <a:pos x="614" y="656"/>
                </a:cxn>
                <a:cxn ang="0">
                  <a:pos x="604" y="630"/>
                </a:cxn>
                <a:cxn ang="0">
                  <a:pos x="590" y="630"/>
                </a:cxn>
                <a:cxn ang="0">
                  <a:pos x="454" y="678"/>
                </a:cxn>
                <a:cxn ang="0">
                  <a:pos x="4" y="380"/>
                </a:cxn>
              </a:cxnLst>
              <a:rect l="0" t="0" r="r" b="b"/>
              <a:pathLst>
                <a:path w="805" h="679">
                  <a:moveTo>
                    <a:pt x="4" y="380"/>
                  </a:moveTo>
                  <a:lnTo>
                    <a:pt x="8" y="368"/>
                  </a:lnTo>
                  <a:lnTo>
                    <a:pt x="18" y="360"/>
                  </a:lnTo>
                  <a:lnTo>
                    <a:pt x="12" y="356"/>
                  </a:lnTo>
                  <a:lnTo>
                    <a:pt x="14" y="346"/>
                  </a:lnTo>
                  <a:lnTo>
                    <a:pt x="10" y="340"/>
                  </a:lnTo>
                  <a:lnTo>
                    <a:pt x="4" y="342"/>
                  </a:lnTo>
                  <a:lnTo>
                    <a:pt x="0" y="340"/>
                  </a:lnTo>
                  <a:lnTo>
                    <a:pt x="6" y="334"/>
                  </a:lnTo>
                  <a:lnTo>
                    <a:pt x="2" y="326"/>
                  </a:lnTo>
                  <a:lnTo>
                    <a:pt x="12" y="320"/>
                  </a:lnTo>
                  <a:lnTo>
                    <a:pt x="12" y="310"/>
                  </a:lnTo>
                  <a:lnTo>
                    <a:pt x="20" y="308"/>
                  </a:lnTo>
                  <a:lnTo>
                    <a:pt x="22" y="302"/>
                  </a:lnTo>
                  <a:lnTo>
                    <a:pt x="30" y="300"/>
                  </a:lnTo>
                  <a:lnTo>
                    <a:pt x="36" y="308"/>
                  </a:lnTo>
                  <a:lnTo>
                    <a:pt x="44" y="308"/>
                  </a:lnTo>
                  <a:lnTo>
                    <a:pt x="50" y="304"/>
                  </a:lnTo>
                  <a:lnTo>
                    <a:pt x="52" y="292"/>
                  </a:lnTo>
                  <a:lnTo>
                    <a:pt x="56" y="296"/>
                  </a:lnTo>
                  <a:lnTo>
                    <a:pt x="74" y="298"/>
                  </a:lnTo>
                  <a:lnTo>
                    <a:pt x="74" y="290"/>
                  </a:lnTo>
                  <a:lnTo>
                    <a:pt x="82" y="288"/>
                  </a:lnTo>
                  <a:lnTo>
                    <a:pt x="88" y="288"/>
                  </a:lnTo>
                  <a:lnTo>
                    <a:pt x="92" y="288"/>
                  </a:lnTo>
                  <a:lnTo>
                    <a:pt x="98" y="280"/>
                  </a:lnTo>
                  <a:lnTo>
                    <a:pt x="102" y="280"/>
                  </a:lnTo>
                  <a:lnTo>
                    <a:pt x="110" y="256"/>
                  </a:lnTo>
                  <a:lnTo>
                    <a:pt x="108" y="248"/>
                  </a:lnTo>
                  <a:lnTo>
                    <a:pt x="110" y="228"/>
                  </a:lnTo>
                  <a:lnTo>
                    <a:pt x="102" y="228"/>
                  </a:lnTo>
                  <a:lnTo>
                    <a:pt x="106" y="224"/>
                  </a:lnTo>
                  <a:lnTo>
                    <a:pt x="122" y="220"/>
                  </a:lnTo>
                  <a:lnTo>
                    <a:pt x="140" y="218"/>
                  </a:lnTo>
                  <a:lnTo>
                    <a:pt x="134" y="214"/>
                  </a:lnTo>
                  <a:lnTo>
                    <a:pt x="140" y="194"/>
                  </a:lnTo>
                  <a:lnTo>
                    <a:pt x="162" y="196"/>
                  </a:lnTo>
                  <a:lnTo>
                    <a:pt x="172" y="186"/>
                  </a:lnTo>
                  <a:lnTo>
                    <a:pt x="174" y="180"/>
                  </a:lnTo>
                  <a:lnTo>
                    <a:pt x="174" y="164"/>
                  </a:lnTo>
                  <a:lnTo>
                    <a:pt x="180" y="158"/>
                  </a:lnTo>
                  <a:lnTo>
                    <a:pt x="188" y="156"/>
                  </a:lnTo>
                  <a:lnTo>
                    <a:pt x="194" y="142"/>
                  </a:lnTo>
                  <a:lnTo>
                    <a:pt x="204" y="144"/>
                  </a:lnTo>
                  <a:lnTo>
                    <a:pt x="218" y="162"/>
                  </a:lnTo>
                  <a:lnTo>
                    <a:pt x="224" y="160"/>
                  </a:lnTo>
                  <a:lnTo>
                    <a:pt x="230" y="164"/>
                  </a:lnTo>
                  <a:lnTo>
                    <a:pt x="234" y="162"/>
                  </a:lnTo>
                  <a:lnTo>
                    <a:pt x="240" y="170"/>
                  </a:lnTo>
                  <a:lnTo>
                    <a:pt x="238" y="180"/>
                  </a:lnTo>
                  <a:lnTo>
                    <a:pt x="242" y="182"/>
                  </a:lnTo>
                  <a:lnTo>
                    <a:pt x="250" y="196"/>
                  </a:lnTo>
                  <a:lnTo>
                    <a:pt x="250" y="214"/>
                  </a:lnTo>
                  <a:lnTo>
                    <a:pt x="246" y="222"/>
                  </a:lnTo>
                  <a:lnTo>
                    <a:pt x="268" y="220"/>
                  </a:lnTo>
                  <a:lnTo>
                    <a:pt x="280" y="220"/>
                  </a:lnTo>
                  <a:lnTo>
                    <a:pt x="310" y="236"/>
                  </a:lnTo>
                  <a:lnTo>
                    <a:pt x="314" y="250"/>
                  </a:lnTo>
                  <a:lnTo>
                    <a:pt x="328" y="266"/>
                  </a:lnTo>
                  <a:lnTo>
                    <a:pt x="342" y="264"/>
                  </a:lnTo>
                  <a:lnTo>
                    <a:pt x="356" y="254"/>
                  </a:lnTo>
                  <a:lnTo>
                    <a:pt x="376" y="254"/>
                  </a:lnTo>
                  <a:lnTo>
                    <a:pt x="396" y="252"/>
                  </a:lnTo>
                  <a:lnTo>
                    <a:pt x="400" y="256"/>
                  </a:lnTo>
                  <a:lnTo>
                    <a:pt x="416" y="266"/>
                  </a:lnTo>
                  <a:lnTo>
                    <a:pt x="434" y="268"/>
                  </a:lnTo>
                  <a:lnTo>
                    <a:pt x="442" y="266"/>
                  </a:lnTo>
                  <a:lnTo>
                    <a:pt x="444" y="276"/>
                  </a:lnTo>
                  <a:lnTo>
                    <a:pt x="456" y="264"/>
                  </a:lnTo>
                  <a:lnTo>
                    <a:pt x="482" y="248"/>
                  </a:lnTo>
                  <a:lnTo>
                    <a:pt x="492" y="246"/>
                  </a:lnTo>
                  <a:lnTo>
                    <a:pt x="502" y="244"/>
                  </a:lnTo>
                  <a:lnTo>
                    <a:pt x="508" y="244"/>
                  </a:lnTo>
                  <a:lnTo>
                    <a:pt x="524" y="236"/>
                  </a:lnTo>
                  <a:lnTo>
                    <a:pt x="540" y="216"/>
                  </a:lnTo>
                  <a:lnTo>
                    <a:pt x="534" y="204"/>
                  </a:lnTo>
                  <a:lnTo>
                    <a:pt x="534" y="196"/>
                  </a:lnTo>
                  <a:lnTo>
                    <a:pt x="536" y="192"/>
                  </a:lnTo>
                  <a:lnTo>
                    <a:pt x="540" y="190"/>
                  </a:lnTo>
                  <a:lnTo>
                    <a:pt x="548" y="188"/>
                  </a:lnTo>
                  <a:lnTo>
                    <a:pt x="552" y="190"/>
                  </a:lnTo>
                  <a:lnTo>
                    <a:pt x="554" y="196"/>
                  </a:lnTo>
                  <a:lnTo>
                    <a:pt x="564" y="190"/>
                  </a:lnTo>
                  <a:lnTo>
                    <a:pt x="568" y="180"/>
                  </a:lnTo>
                  <a:lnTo>
                    <a:pt x="572" y="172"/>
                  </a:lnTo>
                  <a:lnTo>
                    <a:pt x="586" y="166"/>
                  </a:lnTo>
                  <a:lnTo>
                    <a:pt x="590" y="148"/>
                  </a:lnTo>
                  <a:lnTo>
                    <a:pt x="590" y="138"/>
                  </a:lnTo>
                  <a:lnTo>
                    <a:pt x="604" y="130"/>
                  </a:lnTo>
                  <a:lnTo>
                    <a:pt x="612" y="134"/>
                  </a:lnTo>
                  <a:lnTo>
                    <a:pt x="616" y="122"/>
                  </a:lnTo>
                  <a:lnTo>
                    <a:pt x="610" y="114"/>
                  </a:lnTo>
                  <a:lnTo>
                    <a:pt x="596" y="110"/>
                  </a:lnTo>
                  <a:lnTo>
                    <a:pt x="584" y="118"/>
                  </a:lnTo>
                  <a:lnTo>
                    <a:pt x="564" y="120"/>
                  </a:lnTo>
                  <a:lnTo>
                    <a:pt x="560" y="102"/>
                  </a:lnTo>
                  <a:lnTo>
                    <a:pt x="554" y="88"/>
                  </a:lnTo>
                  <a:lnTo>
                    <a:pt x="556" y="80"/>
                  </a:lnTo>
                  <a:lnTo>
                    <a:pt x="564" y="84"/>
                  </a:lnTo>
                  <a:lnTo>
                    <a:pt x="578" y="84"/>
                  </a:lnTo>
                  <a:lnTo>
                    <a:pt x="578" y="76"/>
                  </a:lnTo>
                  <a:lnTo>
                    <a:pt x="582" y="70"/>
                  </a:lnTo>
                  <a:lnTo>
                    <a:pt x="578" y="66"/>
                  </a:lnTo>
                  <a:lnTo>
                    <a:pt x="582" y="40"/>
                  </a:lnTo>
                  <a:lnTo>
                    <a:pt x="584" y="30"/>
                  </a:lnTo>
                  <a:lnTo>
                    <a:pt x="572" y="22"/>
                  </a:lnTo>
                  <a:lnTo>
                    <a:pt x="574" y="16"/>
                  </a:lnTo>
                  <a:lnTo>
                    <a:pt x="582" y="10"/>
                  </a:lnTo>
                  <a:lnTo>
                    <a:pt x="598" y="4"/>
                  </a:lnTo>
                  <a:lnTo>
                    <a:pt x="616" y="0"/>
                  </a:lnTo>
                  <a:lnTo>
                    <a:pt x="626" y="2"/>
                  </a:lnTo>
                  <a:lnTo>
                    <a:pt x="634" y="6"/>
                  </a:lnTo>
                  <a:lnTo>
                    <a:pt x="656" y="18"/>
                  </a:lnTo>
                  <a:lnTo>
                    <a:pt x="668" y="28"/>
                  </a:lnTo>
                  <a:lnTo>
                    <a:pt x="690" y="46"/>
                  </a:lnTo>
                  <a:lnTo>
                    <a:pt x="730" y="52"/>
                  </a:lnTo>
                  <a:lnTo>
                    <a:pt x="746" y="66"/>
                  </a:lnTo>
                  <a:lnTo>
                    <a:pt x="768" y="56"/>
                  </a:lnTo>
                  <a:lnTo>
                    <a:pt x="768" y="50"/>
                  </a:lnTo>
                  <a:lnTo>
                    <a:pt x="782" y="36"/>
                  </a:lnTo>
                  <a:lnTo>
                    <a:pt x="792" y="42"/>
                  </a:lnTo>
                  <a:lnTo>
                    <a:pt x="798" y="100"/>
                  </a:lnTo>
                  <a:lnTo>
                    <a:pt x="782" y="106"/>
                  </a:lnTo>
                  <a:lnTo>
                    <a:pt x="804" y="144"/>
                  </a:lnTo>
                  <a:lnTo>
                    <a:pt x="798" y="156"/>
                  </a:lnTo>
                  <a:lnTo>
                    <a:pt x="792" y="148"/>
                  </a:lnTo>
                  <a:lnTo>
                    <a:pt x="788" y="164"/>
                  </a:lnTo>
                  <a:lnTo>
                    <a:pt x="778" y="180"/>
                  </a:lnTo>
                  <a:lnTo>
                    <a:pt x="782" y="192"/>
                  </a:lnTo>
                  <a:lnTo>
                    <a:pt x="768" y="188"/>
                  </a:lnTo>
                  <a:lnTo>
                    <a:pt x="758" y="184"/>
                  </a:lnTo>
                  <a:lnTo>
                    <a:pt x="758" y="190"/>
                  </a:lnTo>
                  <a:lnTo>
                    <a:pt x="754" y="204"/>
                  </a:lnTo>
                  <a:lnTo>
                    <a:pt x="742" y="228"/>
                  </a:lnTo>
                  <a:lnTo>
                    <a:pt x="720" y="244"/>
                  </a:lnTo>
                  <a:lnTo>
                    <a:pt x="714" y="260"/>
                  </a:lnTo>
                  <a:lnTo>
                    <a:pt x="702" y="238"/>
                  </a:lnTo>
                  <a:lnTo>
                    <a:pt x="690" y="226"/>
                  </a:lnTo>
                  <a:lnTo>
                    <a:pt x="674" y="250"/>
                  </a:lnTo>
                  <a:lnTo>
                    <a:pt x="666" y="274"/>
                  </a:lnTo>
                  <a:lnTo>
                    <a:pt x="648" y="282"/>
                  </a:lnTo>
                  <a:lnTo>
                    <a:pt x="658" y="294"/>
                  </a:lnTo>
                  <a:lnTo>
                    <a:pt x="670" y="292"/>
                  </a:lnTo>
                  <a:lnTo>
                    <a:pt x="684" y="304"/>
                  </a:lnTo>
                  <a:lnTo>
                    <a:pt x="704" y="292"/>
                  </a:lnTo>
                  <a:lnTo>
                    <a:pt x="724" y="290"/>
                  </a:lnTo>
                  <a:lnTo>
                    <a:pt x="736" y="296"/>
                  </a:lnTo>
                  <a:lnTo>
                    <a:pt x="710" y="316"/>
                  </a:lnTo>
                  <a:lnTo>
                    <a:pt x="698" y="350"/>
                  </a:lnTo>
                  <a:lnTo>
                    <a:pt x="720" y="354"/>
                  </a:lnTo>
                  <a:lnTo>
                    <a:pt x="742" y="380"/>
                  </a:lnTo>
                  <a:lnTo>
                    <a:pt x="760" y="392"/>
                  </a:lnTo>
                  <a:lnTo>
                    <a:pt x="748" y="400"/>
                  </a:lnTo>
                  <a:lnTo>
                    <a:pt x="742" y="412"/>
                  </a:lnTo>
                  <a:lnTo>
                    <a:pt x="772" y="416"/>
                  </a:lnTo>
                  <a:lnTo>
                    <a:pt x="774" y="440"/>
                  </a:lnTo>
                  <a:lnTo>
                    <a:pt x="772" y="464"/>
                  </a:lnTo>
                  <a:lnTo>
                    <a:pt x="762" y="488"/>
                  </a:lnTo>
                  <a:lnTo>
                    <a:pt x="760" y="500"/>
                  </a:lnTo>
                  <a:lnTo>
                    <a:pt x="762" y="502"/>
                  </a:lnTo>
                  <a:lnTo>
                    <a:pt x="758" y="520"/>
                  </a:lnTo>
                  <a:lnTo>
                    <a:pt x="744" y="540"/>
                  </a:lnTo>
                  <a:lnTo>
                    <a:pt x="734" y="560"/>
                  </a:lnTo>
                  <a:lnTo>
                    <a:pt x="720" y="564"/>
                  </a:lnTo>
                  <a:lnTo>
                    <a:pt x="716" y="580"/>
                  </a:lnTo>
                  <a:lnTo>
                    <a:pt x="684" y="594"/>
                  </a:lnTo>
                  <a:lnTo>
                    <a:pt x="668" y="594"/>
                  </a:lnTo>
                  <a:lnTo>
                    <a:pt x="656" y="602"/>
                  </a:lnTo>
                  <a:lnTo>
                    <a:pt x="658" y="616"/>
                  </a:lnTo>
                  <a:lnTo>
                    <a:pt x="618" y="632"/>
                  </a:lnTo>
                  <a:lnTo>
                    <a:pt x="618" y="640"/>
                  </a:lnTo>
                  <a:lnTo>
                    <a:pt x="614" y="644"/>
                  </a:lnTo>
                  <a:lnTo>
                    <a:pt x="618" y="650"/>
                  </a:lnTo>
                  <a:lnTo>
                    <a:pt x="614" y="656"/>
                  </a:lnTo>
                  <a:lnTo>
                    <a:pt x="608" y="652"/>
                  </a:lnTo>
                  <a:lnTo>
                    <a:pt x="602" y="642"/>
                  </a:lnTo>
                  <a:lnTo>
                    <a:pt x="604" y="630"/>
                  </a:lnTo>
                  <a:lnTo>
                    <a:pt x="600" y="630"/>
                  </a:lnTo>
                  <a:lnTo>
                    <a:pt x="594" y="636"/>
                  </a:lnTo>
                  <a:lnTo>
                    <a:pt x="590" y="630"/>
                  </a:lnTo>
                  <a:lnTo>
                    <a:pt x="582" y="632"/>
                  </a:lnTo>
                  <a:lnTo>
                    <a:pt x="572" y="634"/>
                  </a:lnTo>
                  <a:lnTo>
                    <a:pt x="454" y="678"/>
                  </a:lnTo>
                  <a:lnTo>
                    <a:pt x="124" y="560"/>
                  </a:lnTo>
                  <a:lnTo>
                    <a:pt x="34" y="486"/>
                  </a:lnTo>
                  <a:lnTo>
                    <a:pt x="4" y="38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0" name="Freeform 545"/>
            <p:cNvSpPr>
              <a:spLocks/>
            </p:cNvSpPr>
            <p:nvPr/>
          </p:nvSpPr>
          <p:spPr bwMode="ltGray">
            <a:xfrm>
              <a:off x="6491114" y="4708033"/>
              <a:ext cx="105657" cy="161640"/>
            </a:xfrm>
            <a:custGeom>
              <a:avLst/>
              <a:gdLst/>
              <a:ahLst/>
              <a:cxnLst>
                <a:cxn ang="0">
                  <a:pos x="0" y="2"/>
                </a:cxn>
                <a:cxn ang="0">
                  <a:pos x="2" y="10"/>
                </a:cxn>
                <a:cxn ang="0">
                  <a:pos x="2" y="30"/>
                </a:cxn>
                <a:cxn ang="0">
                  <a:pos x="8" y="36"/>
                </a:cxn>
                <a:cxn ang="0">
                  <a:pos x="6" y="42"/>
                </a:cxn>
                <a:cxn ang="0">
                  <a:pos x="14" y="58"/>
                </a:cxn>
                <a:cxn ang="0">
                  <a:pos x="20" y="68"/>
                </a:cxn>
                <a:cxn ang="0">
                  <a:pos x="20" y="72"/>
                </a:cxn>
                <a:cxn ang="0">
                  <a:pos x="30" y="74"/>
                </a:cxn>
                <a:cxn ang="0">
                  <a:pos x="38" y="80"/>
                </a:cxn>
                <a:cxn ang="0">
                  <a:pos x="42" y="84"/>
                </a:cxn>
                <a:cxn ang="0">
                  <a:pos x="54" y="88"/>
                </a:cxn>
                <a:cxn ang="0">
                  <a:pos x="58" y="92"/>
                </a:cxn>
                <a:cxn ang="0">
                  <a:pos x="66" y="94"/>
                </a:cxn>
                <a:cxn ang="0">
                  <a:pos x="74" y="90"/>
                </a:cxn>
                <a:cxn ang="0">
                  <a:pos x="74" y="84"/>
                </a:cxn>
                <a:cxn ang="0">
                  <a:pos x="68" y="68"/>
                </a:cxn>
                <a:cxn ang="0">
                  <a:pos x="62" y="62"/>
                </a:cxn>
                <a:cxn ang="0">
                  <a:pos x="60" y="62"/>
                </a:cxn>
                <a:cxn ang="0">
                  <a:pos x="58" y="50"/>
                </a:cxn>
                <a:cxn ang="0">
                  <a:pos x="62" y="42"/>
                </a:cxn>
                <a:cxn ang="0">
                  <a:pos x="62" y="36"/>
                </a:cxn>
                <a:cxn ang="0">
                  <a:pos x="56" y="22"/>
                </a:cxn>
                <a:cxn ang="0">
                  <a:pos x="36" y="4"/>
                </a:cxn>
                <a:cxn ang="0">
                  <a:pos x="20" y="0"/>
                </a:cxn>
                <a:cxn ang="0">
                  <a:pos x="0" y="2"/>
                </a:cxn>
              </a:cxnLst>
              <a:rect l="0" t="0" r="r" b="b"/>
              <a:pathLst>
                <a:path w="75" h="95">
                  <a:moveTo>
                    <a:pt x="0" y="2"/>
                  </a:moveTo>
                  <a:lnTo>
                    <a:pt x="2" y="10"/>
                  </a:lnTo>
                  <a:lnTo>
                    <a:pt x="2" y="30"/>
                  </a:lnTo>
                  <a:lnTo>
                    <a:pt x="8" y="36"/>
                  </a:lnTo>
                  <a:lnTo>
                    <a:pt x="6" y="42"/>
                  </a:lnTo>
                  <a:lnTo>
                    <a:pt x="14" y="58"/>
                  </a:lnTo>
                  <a:lnTo>
                    <a:pt x="20" y="68"/>
                  </a:lnTo>
                  <a:lnTo>
                    <a:pt x="20" y="72"/>
                  </a:lnTo>
                  <a:lnTo>
                    <a:pt x="30" y="74"/>
                  </a:lnTo>
                  <a:lnTo>
                    <a:pt x="38" y="80"/>
                  </a:lnTo>
                  <a:lnTo>
                    <a:pt x="42" y="84"/>
                  </a:lnTo>
                  <a:lnTo>
                    <a:pt x="54" y="88"/>
                  </a:lnTo>
                  <a:lnTo>
                    <a:pt x="58" y="92"/>
                  </a:lnTo>
                  <a:lnTo>
                    <a:pt x="66" y="94"/>
                  </a:lnTo>
                  <a:lnTo>
                    <a:pt x="74" y="90"/>
                  </a:lnTo>
                  <a:lnTo>
                    <a:pt x="74" y="84"/>
                  </a:lnTo>
                  <a:lnTo>
                    <a:pt x="68" y="68"/>
                  </a:lnTo>
                  <a:lnTo>
                    <a:pt x="62" y="62"/>
                  </a:lnTo>
                  <a:lnTo>
                    <a:pt x="60" y="62"/>
                  </a:lnTo>
                  <a:lnTo>
                    <a:pt x="58" y="50"/>
                  </a:lnTo>
                  <a:lnTo>
                    <a:pt x="62" y="42"/>
                  </a:lnTo>
                  <a:lnTo>
                    <a:pt x="62" y="36"/>
                  </a:lnTo>
                  <a:lnTo>
                    <a:pt x="56" y="22"/>
                  </a:lnTo>
                  <a:lnTo>
                    <a:pt x="36" y="4"/>
                  </a:lnTo>
                  <a:lnTo>
                    <a:pt x="20" y="0"/>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1" name="Freeform 546"/>
            <p:cNvSpPr>
              <a:spLocks/>
            </p:cNvSpPr>
            <p:nvPr/>
          </p:nvSpPr>
          <p:spPr bwMode="ltGray">
            <a:xfrm>
              <a:off x="6521509" y="4140068"/>
              <a:ext cx="212759" cy="480472"/>
            </a:xfrm>
            <a:custGeom>
              <a:avLst/>
              <a:gdLst/>
              <a:ahLst/>
              <a:cxnLst>
                <a:cxn ang="0">
                  <a:pos x="12" y="20"/>
                </a:cxn>
                <a:cxn ang="0">
                  <a:pos x="24" y="20"/>
                </a:cxn>
                <a:cxn ang="0">
                  <a:pos x="26" y="14"/>
                </a:cxn>
                <a:cxn ang="0">
                  <a:pos x="40" y="14"/>
                </a:cxn>
                <a:cxn ang="0">
                  <a:pos x="54" y="8"/>
                </a:cxn>
                <a:cxn ang="0">
                  <a:pos x="52" y="0"/>
                </a:cxn>
                <a:cxn ang="0">
                  <a:pos x="62" y="2"/>
                </a:cxn>
                <a:cxn ang="0">
                  <a:pos x="64" y="8"/>
                </a:cxn>
                <a:cxn ang="0">
                  <a:pos x="80" y="8"/>
                </a:cxn>
                <a:cxn ang="0">
                  <a:pos x="90" y="8"/>
                </a:cxn>
                <a:cxn ang="0">
                  <a:pos x="92" y="12"/>
                </a:cxn>
                <a:cxn ang="0">
                  <a:pos x="88" y="16"/>
                </a:cxn>
                <a:cxn ang="0">
                  <a:pos x="90" y="24"/>
                </a:cxn>
                <a:cxn ang="0">
                  <a:pos x="98" y="22"/>
                </a:cxn>
                <a:cxn ang="0">
                  <a:pos x="108" y="22"/>
                </a:cxn>
                <a:cxn ang="0">
                  <a:pos x="104" y="28"/>
                </a:cxn>
                <a:cxn ang="0">
                  <a:pos x="100" y="36"/>
                </a:cxn>
                <a:cxn ang="0">
                  <a:pos x="90" y="40"/>
                </a:cxn>
                <a:cxn ang="0">
                  <a:pos x="88" y="50"/>
                </a:cxn>
                <a:cxn ang="0">
                  <a:pos x="76" y="68"/>
                </a:cxn>
                <a:cxn ang="0">
                  <a:pos x="74" y="76"/>
                </a:cxn>
                <a:cxn ang="0">
                  <a:pos x="74" y="80"/>
                </a:cxn>
                <a:cxn ang="0">
                  <a:pos x="72" y="84"/>
                </a:cxn>
                <a:cxn ang="0">
                  <a:pos x="88" y="100"/>
                </a:cxn>
                <a:cxn ang="0">
                  <a:pos x="90" y="106"/>
                </a:cxn>
                <a:cxn ang="0">
                  <a:pos x="90" y="108"/>
                </a:cxn>
                <a:cxn ang="0">
                  <a:pos x="102" y="116"/>
                </a:cxn>
                <a:cxn ang="0">
                  <a:pos x="108" y="118"/>
                </a:cxn>
                <a:cxn ang="0">
                  <a:pos x="118" y="124"/>
                </a:cxn>
                <a:cxn ang="0">
                  <a:pos x="128" y="136"/>
                </a:cxn>
                <a:cxn ang="0">
                  <a:pos x="130" y="140"/>
                </a:cxn>
                <a:cxn ang="0">
                  <a:pos x="132" y="144"/>
                </a:cxn>
                <a:cxn ang="0">
                  <a:pos x="134" y="152"/>
                </a:cxn>
                <a:cxn ang="0">
                  <a:pos x="142" y="168"/>
                </a:cxn>
                <a:cxn ang="0">
                  <a:pos x="140" y="174"/>
                </a:cxn>
                <a:cxn ang="0">
                  <a:pos x="146" y="186"/>
                </a:cxn>
                <a:cxn ang="0">
                  <a:pos x="142" y="198"/>
                </a:cxn>
                <a:cxn ang="0">
                  <a:pos x="144" y="202"/>
                </a:cxn>
                <a:cxn ang="0">
                  <a:pos x="144" y="208"/>
                </a:cxn>
                <a:cxn ang="0">
                  <a:pos x="142" y="216"/>
                </a:cxn>
                <a:cxn ang="0">
                  <a:pos x="132" y="226"/>
                </a:cxn>
                <a:cxn ang="0">
                  <a:pos x="126" y="230"/>
                </a:cxn>
                <a:cxn ang="0">
                  <a:pos x="124" y="236"/>
                </a:cxn>
                <a:cxn ang="0">
                  <a:pos x="120" y="246"/>
                </a:cxn>
                <a:cxn ang="0">
                  <a:pos x="100" y="252"/>
                </a:cxn>
                <a:cxn ang="0">
                  <a:pos x="92" y="258"/>
                </a:cxn>
                <a:cxn ang="0">
                  <a:pos x="88" y="266"/>
                </a:cxn>
                <a:cxn ang="0">
                  <a:pos x="78" y="274"/>
                </a:cxn>
                <a:cxn ang="0">
                  <a:pos x="72" y="280"/>
                </a:cxn>
                <a:cxn ang="0">
                  <a:pos x="72" y="282"/>
                </a:cxn>
                <a:cxn ang="0">
                  <a:pos x="60" y="284"/>
                </a:cxn>
                <a:cxn ang="0">
                  <a:pos x="64" y="280"/>
                </a:cxn>
                <a:cxn ang="0">
                  <a:pos x="64" y="262"/>
                </a:cxn>
                <a:cxn ang="0">
                  <a:pos x="64" y="256"/>
                </a:cxn>
                <a:cxn ang="0">
                  <a:pos x="54" y="256"/>
                </a:cxn>
                <a:cxn ang="0">
                  <a:pos x="74" y="200"/>
                </a:cxn>
                <a:cxn ang="0">
                  <a:pos x="84" y="136"/>
                </a:cxn>
                <a:cxn ang="0">
                  <a:pos x="16" y="70"/>
                </a:cxn>
                <a:cxn ang="0">
                  <a:pos x="0" y="38"/>
                </a:cxn>
                <a:cxn ang="0">
                  <a:pos x="8" y="28"/>
                </a:cxn>
                <a:cxn ang="0">
                  <a:pos x="12" y="20"/>
                </a:cxn>
              </a:cxnLst>
              <a:rect l="0" t="0" r="r" b="b"/>
              <a:pathLst>
                <a:path w="147" h="285">
                  <a:moveTo>
                    <a:pt x="12" y="20"/>
                  </a:moveTo>
                  <a:lnTo>
                    <a:pt x="24" y="20"/>
                  </a:lnTo>
                  <a:lnTo>
                    <a:pt x="26" y="14"/>
                  </a:lnTo>
                  <a:lnTo>
                    <a:pt x="40" y="14"/>
                  </a:lnTo>
                  <a:lnTo>
                    <a:pt x="54" y="8"/>
                  </a:lnTo>
                  <a:lnTo>
                    <a:pt x="52" y="0"/>
                  </a:lnTo>
                  <a:lnTo>
                    <a:pt x="62" y="2"/>
                  </a:lnTo>
                  <a:lnTo>
                    <a:pt x="64" y="8"/>
                  </a:lnTo>
                  <a:lnTo>
                    <a:pt x="80" y="8"/>
                  </a:lnTo>
                  <a:lnTo>
                    <a:pt x="90" y="8"/>
                  </a:lnTo>
                  <a:lnTo>
                    <a:pt x="92" y="12"/>
                  </a:lnTo>
                  <a:lnTo>
                    <a:pt x="88" y="16"/>
                  </a:lnTo>
                  <a:lnTo>
                    <a:pt x="90" y="24"/>
                  </a:lnTo>
                  <a:lnTo>
                    <a:pt x="98" y="22"/>
                  </a:lnTo>
                  <a:lnTo>
                    <a:pt x="108" y="22"/>
                  </a:lnTo>
                  <a:lnTo>
                    <a:pt x="104" y="28"/>
                  </a:lnTo>
                  <a:lnTo>
                    <a:pt x="100" y="36"/>
                  </a:lnTo>
                  <a:lnTo>
                    <a:pt x="90" y="40"/>
                  </a:lnTo>
                  <a:lnTo>
                    <a:pt x="88" y="50"/>
                  </a:lnTo>
                  <a:lnTo>
                    <a:pt x="76" y="68"/>
                  </a:lnTo>
                  <a:lnTo>
                    <a:pt x="74" y="76"/>
                  </a:lnTo>
                  <a:lnTo>
                    <a:pt x="74" y="80"/>
                  </a:lnTo>
                  <a:lnTo>
                    <a:pt x="72" y="84"/>
                  </a:lnTo>
                  <a:lnTo>
                    <a:pt x="88" y="100"/>
                  </a:lnTo>
                  <a:lnTo>
                    <a:pt x="90" y="106"/>
                  </a:lnTo>
                  <a:lnTo>
                    <a:pt x="90" y="108"/>
                  </a:lnTo>
                  <a:lnTo>
                    <a:pt x="102" y="116"/>
                  </a:lnTo>
                  <a:lnTo>
                    <a:pt x="108" y="118"/>
                  </a:lnTo>
                  <a:lnTo>
                    <a:pt x="118" y="124"/>
                  </a:lnTo>
                  <a:lnTo>
                    <a:pt x="128" y="136"/>
                  </a:lnTo>
                  <a:lnTo>
                    <a:pt x="130" y="140"/>
                  </a:lnTo>
                  <a:lnTo>
                    <a:pt x="132" y="144"/>
                  </a:lnTo>
                  <a:lnTo>
                    <a:pt x="134" y="152"/>
                  </a:lnTo>
                  <a:lnTo>
                    <a:pt x="142" y="168"/>
                  </a:lnTo>
                  <a:lnTo>
                    <a:pt x="140" y="174"/>
                  </a:lnTo>
                  <a:lnTo>
                    <a:pt x="146" y="186"/>
                  </a:lnTo>
                  <a:lnTo>
                    <a:pt x="142" y="198"/>
                  </a:lnTo>
                  <a:lnTo>
                    <a:pt x="144" y="202"/>
                  </a:lnTo>
                  <a:lnTo>
                    <a:pt x="144" y="208"/>
                  </a:lnTo>
                  <a:lnTo>
                    <a:pt x="142" y="216"/>
                  </a:lnTo>
                  <a:lnTo>
                    <a:pt x="132" y="226"/>
                  </a:lnTo>
                  <a:lnTo>
                    <a:pt x="126" y="230"/>
                  </a:lnTo>
                  <a:lnTo>
                    <a:pt x="124" y="236"/>
                  </a:lnTo>
                  <a:lnTo>
                    <a:pt x="120" y="246"/>
                  </a:lnTo>
                  <a:lnTo>
                    <a:pt x="100" y="252"/>
                  </a:lnTo>
                  <a:lnTo>
                    <a:pt x="92" y="258"/>
                  </a:lnTo>
                  <a:lnTo>
                    <a:pt x="88" y="266"/>
                  </a:lnTo>
                  <a:lnTo>
                    <a:pt x="78" y="274"/>
                  </a:lnTo>
                  <a:lnTo>
                    <a:pt x="72" y="280"/>
                  </a:lnTo>
                  <a:lnTo>
                    <a:pt x="72" y="282"/>
                  </a:lnTo>
                  <a:lnTo>
                    <a:pt x="60" y="284"/>
                  </a:lnTo>
                  <a:lnTo>
                    <a:pt x="64" y="280"/>
                  </a:lnTo>
                  <a:lnTo>
                    <a:pt x="64" y="262"/>
                  </a:lnTo>
                  <a:lnTo>
                    <a:pt x="64" y="256"/>
                  </a:lnTo>
                  <a:lnTo>
                    <a:pt x="54" y="256"/>
                  </a:lnTo>
                  <a:lnTo>
                    <a:pt x="74" y="200"/>
                  </a:lnTo>
                  <a:lnTo>
                    <a:pt x="84" y="136"/>
                  </a:lnTo>
                  <a:lnTo>
                    <a:pt x="16" y="70"/>
                  </a:lnTo>
                  <a:lnTo>
                    <a:pt x="0" y="38"/>
                  </a:lnTo>
                  <a:lnTo>
                    <a:pt x="8" y="28"/>
                  </a:lnTo>
                  <a:lnTo>
                    <a:pt x="12"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2" name="Freeform 547"/>
            <p:cNvSpPr>
              <a:spLocks/>
            </p:cNvSpPr>
            <p:nvPr/>
          </p:nvSpPr>
          <p:spPr bwMode="ltGray">
            <a:xfrm>
              <a:off x="6469404" y="4187522"/>
              <a:ext cx="212759" cy="277310"/>
            </a:xfrm>
            <a:custGeom>
              <a:avLst/>
              <a:gdLst/>
              <a:ahLst/>
              <a:cxnLst>
                <a:cxn ang="0">
                  <a:pos x="18" y="20"/>
                </a:cxn>
                <a:cxn ang="0">
                  <a:pos x="30" y="24"/>
                </a:cxn>
                <a:cxn ang="0">
                  <a:pos x="32" y="20"/>
                </a:cxn>
                <a:cxn ang="0">
                  <a:pos x="28" y="16"/>
                </a:cxn>
                <a:cxn ang="0">
                  <a:pos x="30" y="10"/>
                </a:cxn>
                <a:cxn ang="0">
                  <a:pos x="30" y="2"/>
                </a:cxn>
                <a:cxn ang="0">
                  <a:pos x="34" y="0"/>
                </a:cxn>
                <a:cxn ang="0">
                  <a:pos x="38" y="2"/>
                </a:cxn>
                <a:cxn ang="0">
                  <a:pos x="40" y="0"/>
                </a:cxn>
                <a:cxn ang="0">
                  <a:pos x="44" y="0"/>
                </a:cxn>
                <a:cxn ang="0">
                  <a:pos x="44" y="8"/>
                </a:cxn>
                <a:cxn ang="0">
                  <a:pos x="56" y="20"/>
                </a:cxn>
                <a:cxn ang="0">
                  <a:pos x="56" y="24"/>
                </a:cxn>
                <a:cxn ang="0">
                  <a:pos x="64" y="36"/>
                </a:cxn>
                <a:cxn ang="0">
                  <a:pos x="74" y="32"/>
                </a:cxn>
                <a:cxn ang="0">
                  <a:pos x="78" y="32"/>
                </a:cxn>
                <a:cxn ang="0">
                  <a:pos x="80" y="44"/>
                </a:cxn>
                <a:cxn ang="0">
                  <a:pos x="78" y="48"/>
                </a:cxn>
                <a:cxn ang="0">
                  <a:pos x="72" y="48"/>
                </a:cxn>
                <a:cxn ang="0">
                  <a:pos x="96" y="64"/>
                </a:cxn>
                <a:cxn ang="0">
                  <a:pos x="96" y="70"/>
                </a:cxn>
                <a:cxn ang="0">
                  <a:pos x="116" y="90"/>
                </a:cxn>
                <a:cxn ang="0">
                  <a:pos x="124" y="92"/>
                </a:cxn>
                <a:cxn ang="0">
                  <a:pos x="126" y="100"/>
                </a:cxn>
                <a:cxn ang="0">
                  <a:pos x="132" y="100"/>
                </a:cxn>
                <a:cxn ang="0">
                  <a:pos x="134" y="106"/>
                </a:cxn>
                <a:cxn ang="0">
                  <a:pos x="142" y="110"/>
                </a:cxn>
                <a:cxn ang="0">
                  <a:pos x="142" y="112"/>
                </a:cxn>
                <a:cxn ang="0">
                  <a:pos x="138" y="116"/>
                </a:cxn>
                <a:cxn ang="0">
                  <a:pos x="140" y="122"/>
                </a:cxn>
                <a:cxn ang="0">
                  <a:pos x="144" y="126"/>
                </a:cxn>
                <a:cxn ang="0">
                  <a:pos x="144" y="128"/>
                </a:cxn>
                <a:cxn ang="0">
                  <a:pos x="138" y="130"/>
                </a:cxn>
                <a:cxn ang="0">
                  <a:pos x="142" y="134"/>
                </a:cxn>
                <a:cxn ang="0">
                  <a:pos x="146" y="146"/>
                </a:cxn>
                <a:cxn ang="0">
                  <a:pos x="136" y="160"/>
                </a:cxn>
                <a:cxn ang="0">
                  <a:pos x="92" y="164"/>
                </a:cxn>
                <a:cxn ang="0">
                  <a:pos x="18" y="100"/>
                </a:cxn>
                <a:cxn ang="0">
                  <a:pos x="0" y="36"/>
                </a:cxn>
                <a:cxn ang="0">
                  <a:pos x="18" y="20"/>
                </a:cxn>
              </a:cxnLst>
              <a:rect l="0" t="0" r="r" b="b"/>
              <a:pathLst>
                <a:path w="147" h="165">
                  <a:moveTo>
                    <a:pt x="18" y="20"/>
                  </a:moveTo>
                  <a:lnTo>
                    <a:pt x="30" y="24"/>
                  </a:lnTo>
                  <a:lnTo>
                    <a:pt x="32" y="20"/>
                  </a:lnTo>
                  <a:lnTo>
                    <a:pt x="28" y="16"/>
                  </a:lnTo>
                  <a:lnTo>
                    <a:pt x="30" y="10"/>
                  </a:lnTo>
                  <a:lnTo>
                    <a:pt x="30" y="2"/>
                  </a:lnTo>
                  <a:lnTo>
                    <a:pt x="34" y="0"/>
                  </a:lnTo>
                  <a:lnTo>
                    <a:pt x="38" y="2"/>
                  </a:lnTo>
                  <a:lnTo>
                    <a:pt x="40" y="0"/>
                  </a:lnTo>
                  <a:lnTo>
                    <a:pt x="44" y="0"/>
                  </a:lnTo>
                  <a:lnTo>
                    <a:pt x="44" y="8"/>
                  </a:lnTo>
                  <a:lnTo>
                    <a:pt x="56" y="20"/>
                  </a:lnTo>
                  <a:lnTo>
                    <a:pt x="56" y="24"/>
                  </a:lnTo>
                  <a:lnTo>
                    <a:pt x="64" y="36"/>
                  </a:lnTo>
                  <a:lnTo>
                    <a:pt x="74" y="32"/>
                  </a:lnTo>
                  <a:lnTo>
                    <a:pt x="78" y="32"/>
                  </a:lnTo>
                  <a:lnTo>
                    <a:pt x="80" y="44"/>
                  </a:lnTo>
                  <a:lnTo>
                    <a:pt x="78" y="48"/>
                  </a:lnTo>
                  <a:lnTo>
                    <a:pt x="72" y="48"/>
                  </a:lnTo>
                  <a:lnTo>
                    <a:pt x="96" y="64"/>
                  </a:lnTo>
                  <a:lnTo>
                    <a:pt x="96" y="70"/>
                  </a:lnTo>
                  <a:lnTo>
                    <a:pt x="116" y="90"/>
                  </a:lnTo>
                  <a:lnTo>
                    <a:pt x="124" y="92"/>
                  </a:lnTo>
                  <a:lnTo>
                    <a:pt x="126" y="100"/>
                  </a:lnTo>
                  <a:lnTo>
                    <a:pt x="132" y="100"/>
                  </a:lnTo>
                  <a:lnTo>
                    <a:pt x="134" y="106"/>
                  </a:lnTo>
                  <a:lnTo>
                    <a:pt x="142" y="110"/>
                  </a:lnTo>
                  <a:lnTo>
                    <a:pt x="142" y="112"/>
                  </a:lnTo>
                  <a:lnTo>
                    <a:pt x="138" y="116"/>
                  </a:lnTo>
                  <a:lnTo>
                    <a:pt x="140" y="122"/>
                  </a:lnTo>
                  <a:lnTo>
                    <a:pt x="144" y="126"/>
                  </a:lnTo>
                  <a:lnTo>
                    <a:pt x="144" y="128"/>
                  </a:lnTo>
                  <a:lnTo>
                    <a:pt x="138" y="130"/>
                  </a:lnTo>
                  <a:lnTo>
                    <a:pt x="142" y="134"/>
                  </a:lnTo>
                  <a:lnTo>
                    <a:pt x="146" y="146"/>
                  </a:lnTo>
                  <a:lnTo>
                    <a:pt x="136" y="160"/>
                  </a:lnTo>
                  <a:lnTo>
                    <a:pt x="92" y="164"/>
                  </a:lnTo>
                  <a:lnTo>
                    <a:pt x="18" y="100"/>
                  </a:lnTo>
                  <a:lnTo>
                    <a:pt x="0" y="36"/>
                  </a:lnTo>
                  <a:lnTo>
                    <a:pt x="18"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3" name="Freeform 548"/>
            <p:cNvSpPr>
              <a:spLocks/>
            </p:cNvSpPr>
            <p:nvPr/>
          </p:nvSpPr>
          <p:spPr bwMode="ltGray">
            <a:xfrm>
              <a:off x="6531639" y="4424792"/>
              <a:ext cx="156314" cy="149777"/>
            </a:xfrm>
            <a:custGeom>
              <a:avLst/>
              <a:gdLst/>
              <a:ahLst/>
              <a:cxnLst>
                <a:cxn ang="0">
                  <a:pos x="100" y="10"/>
                </a:cxn>
                <a:cxn ang="0">
                  <a:pos x="100" y="20"/>
                </a:cxn>
                <a:cxn ang="0">
                  <a:pos x="108" y="26"/>
                </a:cxn>
                <a:cxn ang="0">
                  <a:pos x="108" y="28"/>
                </a:cxn>
                <a:cxn ang="0">
                  <a:pos x="102" y="34"/>
                </a:cxn>
                <a:cxn ang="0">
                  <a:pos x="102" y="42"/>
                </a:cxn>
                <a:cxn ang="0">
                  <a:pos x="98" y="48"/>
                </a:cxn>
                <a:cxn ang="0">
                  <a:pos x="96" y="50"/>
                </a:cxn>
                <a:cxn ang="0">
                  <a:pos x="92" y="46"/>
                </a:cxn>
                <a:cxn ang="0">
                  <a:pos x="90" y="48"/>
                </a:cxn>
                <a:cxn ang="0">
                  <a:pos x="90" y="52"/>
                </a:cxn>
                <a:cxn ang="0">
                  <a:pos x="82" y="52"/>
                </a:cxn>
                <a:cxn ang="0">
                  <a:pos x="84" y="58"/>
                </a:cxn>
                <a:cxn ang="0">
                  <a:pos x="82" y="68"/>
                </a:cxn>
                <a:cxn ang="0">
                  <a:pos x="74" y="66"/>
                </a:cxn>
                <a:cxn ang="0">
                  <a:pos x="72" y="70"/>
                </a:cxn>
                <a:cxn ang="0">
                  <a:pos x="62" y="70"/>
                </a:cxn>
                <a:cxn ang="0">
                  <a:pos x="60" y="78"/>
                </a:cxn>
                <a:cxn ang="0">
                  <a:pos x="56" y="80"/>
                </a:cxn>
                <a:cxn ang="0">
                  <a:pos x="50" y="88"/>
                </a:cxn>
                <a:cxn ang="0">
                  <a:pos x="46" y="86"/>
                </a:cxn>
                <a:cxn ang="0">
                  <a:pos x="36" y="84"/>
                </a:cxn>
                <a:cxn ang="0">
                  <a:pos x="34" y="82"/>
                </a:cxn>
                <a:cxn ang="0">
                  <a:pos x="36" y="74"/>
                </a:cxn>
                <a:cxn ang="0">
                  <a:pos x="36" y="72"/>
                </a:cxn>
                <a:cxn ang="0">
                  <a:pos x="32" y="78"/>
                </a:cxn>
                <a:cxn ang="0">
                  <a:pos x="28" y="76"/>
                </a:cxn>
                <a:cxn ang="0">
                  <a:pos x="24" y="64"/>
                </a:cxn>
                <a:cxn ang="0">
                  <a:pos x="0" y="18"/>
                </a:cxn>
                <a:cxn ang="0">
                  <a:pos x="34" y="0"/>
                </a:cxn>
                <a:cxn ang="0">
                  <a:pos x="58" y="8"/>
                </a:cxn>
                <a:cxn ang="0">
                  <a:pos x="62" y="16"/>
                </a:cxn>
                <a:cxn ang="0">
                  <a:pos x="70" y="14"/>
                </a:cxn>
                <a:cxn ang="0">
                  <a:pos x="74" y="16"/>
                </a:cxn>
                <a:cxn ang="0">
                  <a:pos x="80" y="18"/>
                </a:cxn>
                <a:cxn ang="0">
                  <a:pos x="80" y="10"/>
                </a:cxn>
                <a:cxn ang="0">
                  <a:pos x="88" y="8"/>
                </a:cxn>
                <a:cxn ang="0">
                  <a:pos x="92" y="14"/>
                </a:cxn>
                <a:cxn ang="0">
                  <a:pos x="100" y="10"/>
                </a:cxn>
              </a:cxnLst>
              <a:rect l="0" t="0" r="r" b="b"/>
              <a:pathLst>
                <a:path w="109" h="89">
                  <a:moveTo>
                    <a:pt x="100" y="10"/>
                  </a:moveTo>
                  <a:lnTo>
                    <a:pt x="100" y="20"/>
                  </a:lnTo>
                  <a:lnTo>
                    <a:pt x="108" y="26"/>
                  </a:lnTo>
                  <a:lnTo>
                    <a:pt x="108" y="28"/>
                  </a:lnTo>
                  <a:lnTo>
                    <a:pt x="102" y="34"/>
                  </a:lnTo>
                  <a:lnTo>
                    <a:pt x="102" y="42"/>
                  </a:lnTo>
                  <a:lnTo>
                    <a:pt x="98" y="48"/>
                  </a:lnTo>
                  <a:lnTo>
                    <a:pt x="96" y="50"/>
                  </a:lnTo>
                  <a:lnTo>
                    <a:pt x="92" y="46"/>
                  </a:lnTo>
                  <a:lnTo>
                    <a:pt x="90" y="48"/>
                  </a:lnTo>
                  <a:lnTo>
                    <a:pt x="90" y="52"/>
                  </a:lnTo>
                  <a:lnTo>
                    <a:pt x="82" y="52"/>
                  </a:lnTo>
                  <a:lnTo>
                    <a:pt x="84" y="58"/>
                  </a:lnTo>
                  <a:lnTo>
                    <a:pt x="82" y="68"/>
                  </a:lnTo>
                  <a:lnTo>
                    <a:pt x="74" y="66"/>
                  </a:lnTo>
                  <a:lnTo>
                    <a:pt x="72" y="70"/>
                  </a:lnTo>
                  <a:lnTo>
                    <a:pt x="62" y="70"/>
                  </a:lnTo>
                  <a:lnTo>
                    <a:pt x="60" y="78"/>
                  </a:lnTo>
                  <a:lnTo>
                    <a:pt x="56" y="80"/>
                  </a:lnTo>
                  <a:lnTo>
                    <a:pt x="50" y="88"/>
                  </a:lnTo>
                  <a:lnTo>
                    <a:pt x="46" y="86"/>
                  </a:lnTo>
                  <a:lnTo>
                    <a:pt x="36" y="84"/>
                  </a:lnTo>
                  <a:lnTo>
                    <a:pt x="34" y="82"/>
                  </a:lnTo>
                  <a:lnTo>
                    <a:pt x="36" y="74"/>
                  </a:lnTo>
                  <a:lnTo>
                    <a:pt x="36" y="72"/>
                  </a:lnTo>
                  <a:lnTo>
                    <a:pt x="32" y="78"/>
                  </a:lnTo>
                  <a:lnTo>
                    <a:pt x="28" y="76"/>
                  </a:lnTo>
                  <a:lnTo>
                    <a:pt x="24" y="64"/>
                  </a:lnTo>
                  <a:lnTo>
                    <a:pt x="0" y="18"/>
                  </a:lnTo>
                  <a:lnTo>
                    <a:pt x="34" y="0"/>
                  </a:lnTo>
                  <a:lnTo>
                    <a:pt x="58" y="8"/>
                  </a:lnTo>
                  <a:lnTo>
                    <a:pt x="62" y="16"/>
                  </a:lnTo>
                  <a:lnTo>
                    <a:pt x="70" y="14"/>
                  </a:lnTo>
                  <a:lnTo>
                    <a:pt x="74" y="16"/>
                  </a:lnTo>
                  <a:lnTo>
                    <a:pt x="80" y="18"/>
                  </a:lnTo>
                  <a:lnTo>
                    <a:pt x="80" y="10"/>
                  </a:lnTo>
                  <a:lnTo>
                    <a:pt x="88" y="8"/>
                  </a:lnTo>
                  <a:lnTo>
                    <a:pt x="92" y="14"/>
                  </a:lnTo>
                  <a:lnTo>
                    <a:pt x="10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4" name="Freeform 549"/>
            <p:cNvSpPr>
              <a:spLocks/>
            </p:cNvSpPr>
            <p:nvPr/>
          </p:nvSpPr>
          <p:spPr bwMode="ltGray">
            <a:xfrm>
              <a:off x="6398484" y="4245356"/>
              <a:ext cx="234471" cy="490852"/>
            </a:xfrm>
            <a:custGeom>
              <a:avLst/>
              <a:gdLst/>
              <a:ahLst/>
              <a:cxnLst>
                <a:cxn ang="0">
                  <a:pos x="158" y="110"/>
                </a:cxn>
                <a:cxn ang="0">
                  <a:pos x="156" y="92"/>
                </a:cxn>
                <a:cxn ang="0">
                  <a:pos x="158" y="82"/>
                </a:cxn>
                <a:cxn ang="0">
                  <a:pos x="142" y="72"/>
                </a:cxn>
                <a:cxn ang="0">
                  <a:pos x="140" y="50"/>
                </a:cxn>
                <a:cxn ang="0">
                  <a:pos x="114" y="38"/>
                </a:cxn>
                <a:cxn ang="0">
                  <a:pos x="106" y="46"/>
                </a:cxn>
                <a:cxn ang="0">
                  <a:pos x="102" y="48"/>
                </a:cxn>
                <a:cxn ang="0">
                  <a:pos x="96" y="42"/>
                </a:cxn>
                <a:cxn ang="0">
                  <a:pos x="86" y="50"/>
                </a:cxn>
                <a:cxn ang="0">
                  <a:pos x="82" y="58"/>
                </a:cxn>
                <a:cxn ang="0">
                  <a:pos x="76" y="48"/>
                </a:cxn>
                <a:cxn ang="0">
                  <a:pos x="78" y="40"/>
                </a:cxn>
                <a:cxn ang="0">
                  <a:pos x="80" y="30"/>
                </a:cxn>
                <a:cxn ang="0">
                  <a:pos x="78" y="22"/>
                </a:cxn>
                <a:cxn ang="0">
                  <a:pos x="66" y="26"/>
                </a:cxn>
                <a:cxn ang="0">
                  <a:pos x="66" y="12"/>
                </a:cxn>
                <a:cxn ang="0">
                  <a:pos x="0" y="26"/>
                </a:cxn>
                <a:cxn ang="0">
                  <a:pos x="24" y="132"/>
                </a:cxn>
                <a:cxn ang="0">
                  <a:pos x="34" y="204"/>
                </a:cxn>
                <a:cxn ang="0">
                  <a:pos x="26" y="228"/>
                </a:cxn>
                <a:cxn ang="0">
                  <a:pos x="30" y="248"/>
                </a:cxn>
                <a:cxn ang="0">
                  <a:pos x="48" y="262"/>
                </a:cxn>
                <a:cxn ang="0">
                  <a:pos x="66" y="274"/>
                </a:cxn>
                <a:cxn ang="0">
                  <a:pos x="86" y="290"/>
                </a:cxn>
                <a:cxn ang="0">
                  <a:pos x="100" y="286"/>
                </a:cxn>
                <a:cxn ang="0">
                  <a:pos x="94" y="272"/>
                </a:cxn>
                <a:cxn ang="0">
                  <a:pos x="78" y="266"/>
                </a:cxn>
                <a:cxn ang="0">
                  <a:pos x="70" y="256"/>
                </a:cxn>
                <a:cxn ang="0">
                  <a:pos x="58" y="224"/>
                </a:cxn>
                <a:cxn ang="0">
                  <a:pos x="50" y="216"/>
                </a:cxn>
                <a:cxn ang="0">
                  <a:pos x="60" y="174"/>
                </a:cxn>
                <a:cxn ang="0">
                  <a:pos x="58" y="164"/>
                </a:cxn>
                <a:cxn ang="0">
                  <a:pos x="62" y="144"/>
                </a:cxn>
                <a:cxn ang="0">
                  <a:pos x="68" y="138"/>
                </a:cxn>
                <a:cxn ang="0">
                  <a:pos x="72" y="142"/>
                </a:cxn>
                <a:cxn ang="0">
                  <a:pos x="76" y="154"/>
                </a:cxn>
                <a:cxn ang="0">
                  <a:pos x="88" y="152"/>
                </a:cxn>
                <a:cxn ang="0">
                  <a:pos x="110" y="162"/>
                </a:cxn>
                <a:cxn ang="0">
                  <a:pos x="116" y="164"/>
                </a:cxn>
                <a:cxn ang="0">
                  <a:pos x="112" y="154"/>
                </a:cxn>
                <a:cxn ang="0">
                  <a:pos x="112" y="144"/>
                </a:cxn>
                <a:cxn ang="0">
                  <a:pos x="108" y="130"/>
                </a:cxn>
                <a:cxn ang="0">
                  <a:pos x="116" y="116"/>
                </a:cxn>
                <a:cxn ang="0">
                  <a:pos x="136" y="114"/>
                </a:cxn>
              </a:cxnLst>
              <a:rect l="0" t="0" r="r" b="b"/>
              <a:pathLst>
                <a:path w="163" h="291">
                  <a:moveTo>
                    <a:pt x="150" y="114"/>
                  </a:moveTo>
                  <a:lnTo>
                    <a:pt x="158" y="110"/>
                  </a:lnTo>
                  <a:lnTo>
                    <a:pt x="160" y="98"/>
                  </a:lnTo>
                  <a:lnTo>
                    <a:pt x="156" y="92"/>
                  </a:lnTo>
                  <a:lnTo>
                    <a:pt x="162" y="82"/>
                  </a:lnTo>
                  <a:lnTo>
                    <a:pt x="158" y="82"/>
                  </a:lnTo>
                  <a:lnTo>
                    <a:pt x="154" y="76"/>
                  </a:lnTo>
                  <a:lnTo>
                    <a:pt x="142" y="72"/>
                  </a:lnTo>
                  <a:lnTo>
                    <a:pt x="142" y="58"/>
                  </a:lnTo>
                  <a:lnTo>
                    <a:pt x="140" y="50"/>
                  </a:lnTo>
                  <a:lnTo>
                    <a:pt x="128" y="40"/>
                  </a:lnTo>
                  <a:lnTo>
                    <a:pt x="114" y="38"/>
                  </a:lnTo>
                  <a:lnTo>
                    <a:pt x="114" y="44"/>
                  </a:lnTo>
                  <a:lnTo>
                    <a:pt x="106" y="46"/>
                  </a:lnTo>
                  <a:lnTo>
                    <a:pt x="104" y="52"/>
                  </a:lnTo>
                  <a:lnTo>
                    <a:pt x="102" y="48"/>
                  </a:lnTo>
                  <a:lnTo>
                    <a:pt x="100" y="46"/>
                  </a:lnTo>
                  <a:lnTo>
                    <a:pt x="96" y="42"/>
                  </a:lnTo>
                  <a:lnTo>
                    <a:pt x="90" y="42"/>
                  </a:lnTo>
                  <a:lnTo>
                    <a:pt x="86" y="50"/>
                  </a:lnTo>
                  <a:lnTo>
                    <a:pt x="84" y="56"/>
                  </a:lnTo>
                  <a:lnTo>
                    <a:pt x="82" y="58"/>
                  </a:lnTo>
                  <a:lnTo>
                    <a:pt x="74" y="54"/>
                  </a:lnTo>
                  <a:lnTo>
                    <a:pt x="76" y="48"/>
                  </a:lnTo>
                  <a:lnTo>
                    <a:pt x="76" y="44"/>
                  </a:lnTo>
                  <a:lnTo>
                    <a:pt x="78" y="40"/>
                  </a:lnTo>
                  <a:lnTo>
                    <a:pt x="76" y="36"/>
                  </a:lnTo>
                  <a:lnTo>
                    <a:pt x="80" y="30"/>
                  </a:lnTo>
                  <a:lnTo>
                    <a:pt x="80" y="26"/>
                  </a:lnTo>
                  <a:lnTo>
                    <a:pt x="78" y="22"/>
                  </a:lnTo>
                  <a:lnTo>
                    <a:pt x="72" y="20"/>
                  </a:lnTo>
                  <a:lnTo>
                    <a:pt x="66" y="26"/>
                  </a:lnTo>
                  <a:lnTo>
                    <a:pt x="62" y="16"/>
                  </a:lnTo>
                  <a:lnTo>
                    <a:pt x="66" y="12"/>
                  </a:lnTo>
                  <a:lnTo>
                    <a:pt x="48" y="0"/>
                  </a:lnTo>
                  <a:lnTo>
                    <a:pt x="0" y="26"/>
                  </a:lnTo>
                  <a:lnTo>
                    <a:pt x="12" y="80"/>
                  </a:lnTo>
                  <a:lnTo>
                    <a:pt x="24" y="132"/>
                  </a:lnTo>
                  <a:lnTo>
                    <a:pt x="46" y="170"/>
                  </a:lnTo>
                  <a:lnTo>
                    <a:pt x="34" y="204"/>
                  </a:lnTo>
                  <a:lnTo>
                    <a:pt x="32" y="214"/>
                  </a:lnTo>
                  <a:lnTo>
                    <a:pt x="26" y="228"/>
                  </a:lnTo>
                  <a:lnTo>
                    <a:pt x="26" y="240"/>
                  </a:lnTo>
                  <a:lnTo>
                    <a:pt x="30" y="248"/>
                  </a:lnTo>
                  <a:lnTo>
                    <a:pt x="36" y="244"/>
                  </a:lnTo>
                  <a:lnTo>
                    <a:pt x="48" y="262"/>
                  </a:lnTo>
                  <a:lnTo>
                    <a:pt x="62" y="278"/>
                  </a:lnTo>
                  <a:lnTo>
                    <a:pt x="66" y="274"/>
                  </a:lnTo>
                  <a:lnTo>
                    <a:pt x="84" y="284"/>
                  </a:lnTo>
                  <a:lnTo>
                    <a:pt x="86" y="290"/>
                  </a:lnTo>
                  <a:lnTo>
                    <a:pt x="92" y="284"/>
                  </a:lnTo>
                  <a:lnTo>
                    <a:pt x="100" y="286"/>
                  </a:lnTo>
                  <a:lnTo>
                    <a:pt x="102" y="276"/>
                  </a:lnTo>
                  <a:lnTo>
                    <a:pt x="94" y="272"/>
                  </a:lnTo>
                  <a:lnTo>
                    <a:pt x="88" y="266"/>
                  </a:lnTo>
                  <a:lnTo>
                    <a:pt x="78" y="266"/>
                  </a:lnTo>
                  <a:lnTo>
                    <a:pt x="74" y="260"/>
                  </a:lnTo>
                  <a:lnTo>
                    <a:pt x="70" y="256"/>
                  </a:lnTo>
                  <a:lnTo>
                    <a:pt x="66" y="246"/>
                  </a:lnTo>
                  <a:lnTo>
                    <a:pt x="58" y="224"/>
                  </a:lnTo>
                  <a:lnTo>
                    <a:pt x="52" y="222"/>
                  </a:lnTo>
                  <a:lnTo>
                    <a:pt x="50" y="216"/>
                  </a:lnTo>
                  <a:lnTo>
                    <a:pt x="50" y="204"/>
                  </a:lnTo>
                  <a:lnTo>
                    <a:pt x="60" y="174"/>
                  </a:lnTo>
                  <a:lnTo>
                    <a:pt x="62" y="168"/>
                  </a:lnTo>
                  <a:lnTo>
                    <a:pt x="58" y="164"/>
                  </a:lnTo>
                  <a:lnTo>
                    <a:pt x="62" y="150"/>
                  </a:lnTo>
                  <a:lnTo>
                    <a:pt x="62" y="144"/>
                  </a:lnTo>
                  <a:lnTo>
                    <a:pt x="62" y="140"/>
                  </a:lnTo>
                  <a:lnTo>
                    <a:pt x="68" y="138"/>
                  </a:lnTo>
                  <a:lnTo>
                    <a:pt x="72" y="140"/>
                  </a:lnTo>
                  <a:lnTo>
                    <a:pt x="72" y="142"/>
                  </a:lnTo>
                  <a:lnTo>
                    <a:pt x="72" y="152"/>
                  </a:lnTo>
                  <a:lnTo>
                    <a:pt x="76" y="154"/>
                  </a:lnTo>
                  <a:lnTo>
                    <a:pt x="80" y="154"/>
                  </a:lnTo>
                  <a:lnTo>
                    <a:pt x="88" y="152"/>
                  </a:lnTo>
                  <a:lnTo>
                    <a:pt x="100" y="164"/>
                  </a:lnTo>
                  <a:lnTo>
                    <a:pt x="110" y="162"/>
                  </a:lnTo>
                  <a:lnTo>
                    <a:pt x="116" y="172"/>
                  </a:lnTo>
                  <a:lnTo>
                    <a:pt x="116" y="164"/>
                  </a:lnTo>
                  <a:lnTo>
                    <a:pt x="114" y="156"/>
                  </a:lnTo>
                  <a:lnTo>
                    <a:pt x="112" y="154"/>
                  </a:lnTo>
                  <a:lnTo>
                    <a:pt x="112" y="148"/>
                  </a:lnTo>
                  <a:lnTo>
                    <a:pt x="112" y="144"/>
                  </a:lnTo>
                  <a:lnTo>
                    <a:pt x="112" y="138"/>
                  </a:lnTo>
                  <a:lnTo>
                    <a:pt x="108" y="130"/>
                  </a:lnTo>
                  <a:lnTo>
                    <a:pt x="106" y="120"/>
                  </a:lnTo>
                  <a:lnTo>
                    <a:pt x="116" y="116"/>
                  </a:lnTo>
                  <a:lnTo>
                    <a:pt x="126" y="116"/>
                  </a:lnTo>
                  <a:lnTo>
                    <a:pt x="136" y="114"/>
                  </a:lnTo>
                  <a:lnTo>
                    <a:pt x="150" y="1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5" name="Freeform 550"/>
            <p:cNvSpPr>
              <a:spLocks/>
            </p:cNvSpPr>
            <p:nvPr/>
          </p:nvSpPr>
          <p:spPr bwMode="ltGray">
            <a:xfrm>
              <a:off x="6268222" y="4011052"/>
              <a:ext cx="235919" cy="584277"/>
            </a:xfrm>
            <a:custGeom>
              <a:avLst/>
              <a:gdLst/>
              <a:ahLst/>
              <a:cxnLst>
                <a:cxn ang="0">
                  <a:pos x="130" y="336"/>
                </a:cxn>
                <a:cxn ang="0">
                  <a:pos x="134" y="326"/>
                </a:cxn>
                <a:cxn ang="0">
                  <a:pos x="144" y="308"/>
                </a:cxn>
                <a:cxn ang="0">
                  <a:pos x="134" y="288"/>
                </a:cxn>
                <a:cxn ang="0">
                  <a:pos x="122" y="262"/>
                </a:cxn>
                <a:cxn ang="0">
                  <a:pos x="116" y="248"/>
                </a:cxn>
                <a:cxn ang="0">
                  <a:pos x="126" y="232"/>
                </a:cxn>
                <a:cxn ang="0">
                  <a:pos x="116" y="216"/>
                </a:cxn>
                <a:cxn ang="0">
                  <a:pos x="108" y="206"/>
                </a:cxn>
                <a:cxn ang="0">
                  <a:pos x="98" y="190"/>
                </a:cxn>
                <a:cxn ang="0">
                  <a:pos x="106" y="178"/>
                </a:cxn>
                <a:cxn ang="0">
                  <a:pos x="120" y="162"/>
                </a:cxn>
                <a:cxn ang="0">
                  <a:pos x="124" y="152"/>
                </a:cxn>
                <a:cxn ang="0">
                  <a:pos x="134" y="150"/>
                </a:cxn>
                <a:cxn ang="0">
                  <a:pos x="142" y="146"/>
                </a:cxn>
                <a:cxn ang="0">
                  <a:pos x="148" y="142"/>
                </a:cxn>
                <a:cxn ang="0">
                  <a:pos x="154" y="130"/>
                </a:cxn>
                <a:cxn ang="0">
                  <a:pos x="162" y="120"/>
                </a:cxn>
                <a:cxn ang="0">
                  <a:pos x="154" y="122"/>
                </a:cxn>
                <a:cxn ang="0">
                  <a:pos x="146" y="126"/>
                </a:cxn>
                <a:cxn ang="0">
                  <a:pos x="140" y="114"/>
                </a:cxn>
                <a:cxn ang="0">
                  <a:pos x="130" y="98"/>
                </a:cxn>
                <a:cxn ang="0">
                  <a:pos x="120" y="82"/>
                </a:cxn>
                <a:cxn ang="0">
                  <a:pos x="106" y="80"/>
                </a:cxn>
                <a:cxn ang="0">
                  <a:pos x="106" y="62"/>
                </a:cxn>
                <a:cxn ang="0">
                  <a:pos x="108" y="50"/>
                </a:cxn>
                <a:cxn ang="0">
                  <a:pos x="116" y="28"/>
                </a:cxn>
                <a:cxn ang="0">
                  <a:pos x="108" y="16"/>
                </a:cxn>
                <a:cxn ang="0">
                  <a:pos x="100" y="0"/>
                </a:cxn>
                <a:cxn ang="0">
                  <a:pos x="86" y="10"/>
                </a:cxn>
                <a:cxn ang="0">
                  <a:pos x="0" y="132"/>
                </a:cxn>
                <a:cxn ang="0">
                  <a:pos x="14" y="164"/>
                </a:cxn>
                <a:cxn ang="0">
                  <a:pos x="26" y="168"/>
                </a:cxn>
                <a:cxn ang="0">
                  <a:pos x="30" y="188"/>
                </a:cxn>
                <a:cxn ang="0">
                  <a:pos x="46" y="208"/>
                </a:cxn>
                <a:cxn ang="0">
                  <a:pos x="52" y="242"/>
                </a:cxn>
                <a:cxn ang="0">
                  <a:pos x="84" y="224"/>
                </a:cxn>
                <a:cxn ang="0">
                  <a:pos x="86" y="216"/>
                </a:cxn>
                <a:cxn ang="0">
                  <a:pos x="100" y="232"/>
                </a:cxn>
                <a:cxn ang="0">
                  <a:pos x="114" y="276"/>
                </a:cxn>
                <a:cxn ang="0">
                  <a:pos x="128" y="310"/>
                </a:cxn>
              </a:cxnLst>
              <a:rect l="0" t="0" r="r" b="b"/>
              <a:pathLst>
                <a:path w="163" h="345">
                  <a:moveTo>
                    <a:pt x="124" y="344"/>
                  </a:moveTo>
                  <a:lnTo>
                    <a:pt x="130" y="336"/>
                  </a:lnTo>
                  <a:lnTo>
                    <a:pt x="136" y="332"/>
                  </a:lnTo>
                  <a:lnTo>
                    <a:pt x="134" y="326"/>
                  </a:lnTo>
                  <a:lnTo>
                    <a:pt x="140" y="324"/>
                  </a:lnTo>
                  <a:lnTo>
                    <a:pt x="144" y="308"/>
                  </a:lnTo>
                  <a:lnTo>
                    <a:pt x="140" y="298"/>
                  </a:lnTo>
                  <a:lnTo>
                    <a:pt x="134" y="288"/>
                  </a:lnTo>
                  <a:lnTo>
                    <a:pt x="134" y="276"/>
                  </a:lnTo>
                  <a:lnTo>
                    <a:pt x="122" y="262"/>
                  </a:lnTo>
                  <a:lnTo>
                    <a:pt x="118" y="258"/>
                  </a:lnTo>
                  <a:lnTo>
                    <a:pt x="116" y="248"/>
                  </a:lnTo>
                  <a:lnTo>
                    <a:pt x="124" y="240"/>
                  </a:lnTo>
                  <a:lnTo>
                    <a:pt x="126" y="232"/>
                  </a:lnTo>
                  <a:lnTo>
                    <a:pt x="124" y="222"/>
                  </a:lnTo>
                  <a:lnTo>
                    <a:pt x="116" y="216"/>
                  </a:lnTo>
                  <a:lnTo>
                    <a:pt x="114" y="210"/>
                  </a:lnTo>
                  <a:lnTo>
                    <a:pt x="108" y="206"/>
                  </a:lnTo>
                  <a:lnTo>
                    <a:pt x="106" y="200"/>
                  </a:lnTo>
                  <a:lnTo>
                    <a:pt x="98" y="190"/>
                  </a:lnTo>
                  <a:lnTo>
                    <a:pt x="108" y="186"/>
                  </a:lnTo>
                  <a:lnTo>
                    <a:pt x="106" y="178"/>
                  </a:lnTo>
                  <a:lnTo>
                    <a:pt x="108" y="162"/>
                  </a:lnTo>
                  <a:lnTo>
                    <a:pt x="120" y="162"/>
                  </a:lnTo>
                  <a:lnTo>
                    <a:pt x="122" y="158"/>
                  </a:lnTo>
                  <a:lnTo>
                    <a:pt x="124" y="152"/>
                  </a:lnTo>
                  <a:lnTo>
                    <a:pt x="132" y="152"/>
                  </a:lnTo>
                  <a:lnTo>
                    <a:pt x="134" y="150"/>
                  </a:lnTo>
                  <a:lnTo>
                    <a:pt x="142" y="150"/>
                  </a:lnTo>
                  <a:lnTo>
                    <a:pt x="142" y="146"/>
                  </a:lnTo>
                  <a:lnTo>
                    <a:pt x="152" y="148"/>
                  </a:lnTo>
                  <a:lnTo>
                    <a:pt x="148" y="142"/>
                  </a:lnTo>
                  <a:lnTo>
                    <a:pt x="154" y="140"/>
                  </a:lnTo>
                  <a:lnTo>
                    <a:pt x="154" y="130"/>
                  </a:lnTo>
                  <a:lnTo>
                    <a:pt x="162" y="124"/>
                  </a:lnTo>
                  <a:lnTo>
                    <a:pt x="162" y="120"/>
                  </a:lnTo>
                  <a:lnTo>
                    <a:pt x="158" y="118"/>
                  </a:lnTo>
                  <a:lnTo>
                    <a:pt x="154" y="122"/>
                  </a:lnTo>
                  <a:lnTo>
                    <a:pt x="148" y="122"/>
                  </a:lnTo>
                  <a:lnTo>
                    <a:pt x="146" y="126"/>
                  </a:lnTo>
                  <a:lnTo>
                    <a:pt x="142" y="122"/>
                  </a:lnTo>
                  <a:lnTo>
                    <a:pt x="140" y="114"/>
                  </a:lnTo>
                  <a:lnTo>
                    <a:pt x="128" y="116"/>
                  </a:lnTo>
                  <a:lnTo>
                    <a:pt x="130" y="98"/>
                  </a:lnTo>
                  <a:lnTo>
                    <a:pt x="126" y="98"/>
                  </a:lnTo>
                  <a:lnTo>
                    <a:pt x="120" y="82"/>
                  </a:lnTo>
                  <a:lnTo>
                    <a:pt x="112" y="82"/>
                  </a:lnTo>
                  <a:lnTo>
                    <a:pt x="106" y="80"/>
                  </a:lnTo>
                  <a:lnTo>
                    <a:pt x="102" y="76"/>
                  </a:lnTo>
                  <a:lnTo>
                    <a:pt x="106" y="62"/>
                  </a:lnTo>
                  <a:lnTo>
                    <a:pt x="108" y="56"/>
                  </a:lnTo>
                  <a:lnTo>
                    <a:pt x="108" y="50"/>
                  </a:lnTo>
                  <a:lnTo>
                    <a:pt x="114" y="48"/>
                  </a:lnTo>
                  <a:lnTo>
                    <a:pt x="116" y="28"/>
                  </a:lnTo>
                  <a:lnTo>
                    <a:pt x="114" y="18"/>
                  </a:lnTo>
                  <a:lnTo>
                    <a:pt x="108" y="16"/>
                  </a:lnTo>
                  <a:lnTo>
                    <a:pt x="106" y="8"/>
                  </a:lnTo>
                  <a:lnTo>
                    <a:pt x="100" y="0"/>
                  </a:lnTo>
                  <a:lnTo>
                    <a:pt x="96" y="0"/>
                  </a:lnTo>
                  <a:lnTo>
                    <a:pt x="86" y="10"/>
                  </a:lnTo>
                  <a:lnTo>
                    <a:pt x="30" y="36"/>
                  </a:lnTo>
                  <a:lnTo>
                    <a:pt x="0" y="132"/>
                  </a:lnTo>
                  <a:lnTo>
                    <a:pt x="6" y="154"/>
                  </a:lnTo>
                  <a:lnTo>
                    <a:pt x="14" y="164"/>
                  </a:lnTo>
                  <a:lnTo>
                    <a:pt x="20" y="170"/>
                  </a:lnTo>
                  <a:lnTo>
                    <a:pt x="26" y="168"/>
                  </a:lnTo>
                  <a:lnTo>
                    <a:pt x="32" y="184"/>
                  </a:lnTo>
                  <a:lnTo>
                    <a:pt x="30" y="188"/>
                  </a:lnTo>
                  <a:lnTo>
                    <a:pt x="36" y="190"/>
                  </a:lnTo>
                  <a:lnTo>
                    <a:pt x="46" y="208"/>
                  </a:lnTo>
                  <a:lnTo>
                    <a:pt x="40" y="238"/>
                  </a:lnTo>
                  <a:lnTo>
                    <a:pt x="52" y="242"/>
                  </a:lnTo>
                  <a:lnTo>
                    <a:pt x="62" y="242"/>
                  </a:lnTo>
                  <a:lnTo>
                    <a:pt x="84" y="224"/>
                  </a:lnTo>
                  <a:lnTo>
                    <a:pt x="86" y="218"/>
                  </a:lnTo>
                  <a:lnTo>
                    <a:pt x="86" y="216"/>
                  </a:lnTo>
                  <a:lnTo>
                    <a:pt x="90" y="220"/>
                  </a:lnTo>
                  <a:lnTo>
                    <a:pt x="100" y="232"/>
                  </a:lnTo>
                  <a:lnTo>
                    <a:pt x="106" y="254"/>
                  </a:lnTo>
                  <a:lnTo>
                    <a:pt x="114" y="276"/>
                  </a:lnTo>
                  <a:lnTo>
                    <a:pt x="124" y="294"/>
                  </a:lnTo>
                  <a:lnTo>
                    <a:pt x="128" y="310"/>
                  </a:lnTo>
                  <a:lnTo>
                    <a:pt x="124" y="34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6" name="Freeform 552"/>
            <p:cNvSpPr>
              <a:spLocks/>
            </p:cNvSpPr>
            <p:nvPr/>
          </p:nvSpPr>
          <p:spPr bwMode="ltGray">
            <a:xfrm>
              <a:off x="6153882" y="4071852"/>
              <a:ext cx="138946" cy="212061"/>
            </a:xfrm>
            <a:custGeom>
              <a:avLst/>
              <a:gdLst/>
              <a:ahLst/>
              <a:cxnLst>
                <a:cxn ang="0">
                  <a:pos x="28" y="98"/>
                </a:cxn>
                <a:cxn ang="0">
                  <a:pos x="0" y="36"/>
                </a:cxn>
                <a:cxn ang="0">
                  <a:pos x="18" y="0"/>
                </a:cxn>
                <a:cxn ang="0">
                  <a:pos x="82" y="22"/>
                </a:cxn>
                <a:cxn ang="0">
                  <a:pos x="96" y="26"/>
                </a:cxn>
                <a:cxn ang="0">
                  <a:pos x="94" y="94"/>
                </a:cxn>
                <a:cxn ang="0">
                  <a:pos x="90" y="94"/>
                </a:cxn>
                <a:cxn ang="0">
                  <a:pos x="90" y="104"/>
                </a:cxn>
                <a:cxn ang="0">
                  <a:pos x="92" y="108"/>
                </a:cxn>
                <a:cxn ang="0">
                  <a:pos x="92" y="110"/>
                </a:cxn>
                <a:cxn ang="0">
                  <a:pos x="88" y="110"/>
                </a:cxn>
                <a:cxn ang="0">
                  <a:pos x="86" y="112"/>
                </a:cxn>
                <a:cxn ang="0">
                  <a:pos x="90" y="124"/>
                </a:cxn>
                <a:cxn ang="0">
                  <a:pos x="82" y="110"/>
                </a:cxn>
                <a:cxn ang="0">
                  <a:pos x="74" y="88"/>
                </a:cxn>
                <a:cxn ang="0">
                  <a:pos x="72" y="80"/>
                </a:cxn>
                <a:cxn ang="0">
                  <a:pos x="70" y="80"/>
                </a:cxn>
                <a:cxn ang="0">
                  <a:pos x="66" y="82"/>
                </a:cxn>
                <a:cxn ang="0">
                  <a:pos x="62" y="82"/>
                </a:cxn>
                <a:cxn ang="0">
                  <a:pos x="58" y="86"/>
                </a:cxn>
                <a:cxn ang="0">
                  <a:pos x="46" y="94"/>
                </a:cxn>
                <a:cxn ang="0">
                  <a:pos x="34" y="96"/>
                </a:cxn>
                <a:cxn ang="0">
                  <a:pos x="28" y="98"/>
                </a:cxn>
              </a:cxnLst>
              <a:rect l="0" t="0" r="r" b="b"/>
              <a:pathLst>
                <a:path w="97" h="125">
                  <a:moveTo>
                    <a:pt x="28" y="98"/>
                  </a:moveTo>
                  <a:lnTo>
                    <a:pt x="0" y="36"/>
                  </a:lnTo>
                  <a:lnTo>
                    <a:pt x="18" y="0"/>
                  </a:lnTo>
                  <a:lnTo>
                    <a:pt x="82" y="22"/>
                  </a:lnTo>
                  <a:lnTo>
                    <a:pt x="96" y="26"/>
                  </a:lnTo>
                  <a:lnTo>
                    <a:pt x="94" y="94"/>
                  </a:lnTo>
                  <a:lnTo>
                    <a:pt x="90" y="94"/>
                  </a:lnTo>
                  <a:lnTo>
                    <a:pt x="90" y="104"/>
                  </a:lnTo>
                  <a:lnTo>
                    <a:pt x="92" y="108"/>
                  </a:lnTo>
                  <a:lnTo>
                    <a:pt x="92" y="110"/>
                  </a:lnTo>
                  <a:lnTo>
                    <a:pt x="88" y="110"/>
                  </a:lnTo>
                  <a:lnTo>
                    <a:pt x="86" y="112"/>
                  </a:lnTo>
                  <a:lnTo>
                    <a:pt x="90" y="124"/>
                  </a:lnTo>
                  <a:lnTo>
                    <a:pt x="82" y="110"/>
                  </a:lnTo>
                  <a:lnTo>
                    <a:pt x="74" y="88"/>
                  </a:lnTo>
                  <a:lnTo>
                    <a:pt x="72" y="80"/>
                  </a:lnTo>
                  <a:lnTo>
                    <a:pt x="70" y="80"/>
                  </a:lnTo>
                  <a:lnTo>
                    <a:pt x="66" y="82"/>
                  </a:lnTo>
                  <a:lnTo>
                    <a:pt x="62" y="82"/>
                  </a:lnTo>
                  <a:lnTo>
                    <a:pt x="58" y="86"/>
                  </a:lnTo>
                  <a:lnTo>
                    <a:pt x="46" y="94"/>
                  </a:lnTo>
                  <a:lnTo>
                    <a:pt x="34" y="96"/>
                  </a:lnTo>
                  <a:lnTo>
                    <a:pt x="28" y="9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7" name="Freeform 553"/>
            <p:cNvSpPr>
              <a:spLocks/>
            </p:cNvSpPr>
            <p:nvPr/>
          </p:nvSpPr>
          <p:spPr bwMode="ltGray">
            <a:xfrm>
              <a:off x="6184275" y="4028847"/>
              <a:ext cx="79604" cy="62284"/>
            </a:xfrm>
            <a:custGeom>
              <a:avLst/>
              <a:gdLst/>
              <a:ahLst/>
              <a:cxnLst>
                <a:cxn ang="0">
                  <a:pos x="54" y="22"/>
                </a:cxn>
                <a:cxn ang="0">
                  <a:pos x="20" y="36"/>
                </a:cxn>
                <a:cxn ang="0">
                  <a:pos x="0" y="24"/>
                </a:cxn>
                <a:cxn ang="0">
                  <a:pos x="8" y="10"/>
                </a:cxn>
                <a:cxn ang="0">
                  <a:pos x="10" y="8"/>
                </a:cxn>
                <a:cxn ang="0">
                  <a:pos x="12" y="6"/>
                </a:cxn>
                <a:cxn ang="0">
                  <a:pos x="14" y="4"/>
                </a:cxn>
                <a:cxn ang="0">
                  <a:pos x="16" y="2"/>
                </a:cxn>
                <a:cxn ang="0">
                  <a:pos x="18" y="0"/>
                </a:cxn>
                <a:cxn ang="0">
                  <a:pos x="24" y="0"/>
                </a:cxn>
                <a:cxn ang="0">
                  <a:pos x="26" y="4"/>
                </a:cxn>
                <a:cxn ang="0">
                  <a:pos x="32" y="4"/>
                </a:cxn>
                <a:cxn ang="0">
                  <a:pos x="38" y="8"/>
                </a:cxn>
                <a:cxn ang="0">
                  <a:pos x="40" y="10"/>
                </a:cxn>
                <a:cxn ang="0">
                  <a:pos x="46" y="6"/>
                </a:cxn>
                <a:cxn ang="0">
                  <a:pos x="52" y="8"/>
                </a:cxn>
                <a:cxn ang="0">
                  <a:pos x="52" y="16"/>
                </a:cxn>
                <a:cxn ang="0">
                  <a:pos x="54" y="22"/>
                </a:cxn>
              </a:cxnLst>
              <a:rect l="0" t="0" r="r" b="b"/>
              <a:pathLst>
                <a:path w="55" h="37">
                  <a:moveTo>
                    <a:pt x="54" y="22"/>
                  </a:moveTo>
                  <a:lnTo>
                    <a:pt x="20" y="36"/>
                  </a:lnTo>
                  <a:lnTo>
                    <a:pt x="0" y="24"/>
                  </a:lnTo>
                  <a:lnTo>
                    <a:pt x="8" y="10"/>
                  </a:lnTo>
                  <a:lnTo>
                    <a:pt x="10" y="8"/>
                  </a:lnTo>
                  <a:lnTo>
                    <a:pt x="12" y="6"/>
                  </a:lnTo>
                  <a:lnTo>
                    <a:pt x="14" y="4"/>
                  </a:lnTo>
                  <a:lnTo>
                    <a:pt x="16" y="2"/>
                  </a:lnTo>
                  <a:lnTo>
                    <a:pt x="18" y="0"/>
                  </a:lnTo>
                  <a:lnTo>
                    <a:pt x="24" y="0"/>
                  </a:lnTo>
                  <a:lnTo>
                    <a:pt x="26" y="4"/>
                  </a:lnTo>
                  <a:lnTo>
                    <a:pt x="32" y="4"/>
                  </a:lnTo>
                  <a:lnTo>
                    <a:pt x="38" y="8"/>
                  </a:lnTo>
                  <a:lnTo>
                    <a:pt x="40" y="10"/>
                  </a:lnTo>
                  <a:lnTo>
                    <a:pt x="46" y="6"/>
                  </a:lnTo>
                  <a:lnTo>
                    <a:pt x="52" y="8"/>
                  </a:lnTo>
                  <a:lnTo>
                    <a:pt x="52" y="16"/>
                  </a:lnTo>
                  <a:lnTo>
                    <a:pt x="54" y="2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8" name="Freeform 554"/>
            <p:cNvSpPr>
              <a:spLocks/>
            </p:cNvSpPr>
            <p:nvPr/>
          </p:nvSpPr>
          <p:spPr bwMode="ltGray">
            <a:xfrm>
              <a:off x="5971516" y="3971013"/>
              <a:ext cx="199734" cy="127532"/>
            </a:xfrm>
            <a:custGeom>
              <a:avLst/>
              <a:gdLst/>
              <a:ahLst/>
              <a:cxnLst>
                <a:cxn ang="0">
                  <a:pos x="4" y="0"/>
                </a:cxn>
                <a:cxn ang="0">
                  <a:pos x="0" y="34"/>
                </a:cxn>
                <a:cxn ang="0">
                  <a:pos x="78" y="74"/>
                </a:cxn>
                <a:cxn ang="0">
                  <a:pos x="138" y="74"/>
                </a:cxn>
                <a:cxn ang="0">
                  <a:pos x="138" y="44"/>
                </a:cxn>
                <a:cxn ang="0">
                  <a:pos x="128" y="44"/>
                </a:cxn>
                <a:cxn ang="0">
                  <a:pos x="126" y="46"/>
                </a:cxn>
                <a:cxn ang="0">
                  <a:pos x="122" y="42"/>
                </a:cxn>
                <a:cxn ang="0">
                  <a:pos x="112" y="40"/>
                </a:cxn>
                <a:cxn ang="0">
                  <a:pos x="112" y="44"/>
                </a:cxn>
                <a:cxn ang="0">
                  <a:pos x="102" y="42"/>
                </a:cxn>
                <a:cxn ang="0">
                  <a:pos x="100" y="38"/>
                </a:cxn>
                <a:cxn ang="0">
                  <a:pos x="98" y="38"/>
                </a:cxn>
                <a:cxn ang="0">
                  <a:pos x="92" y="40"/>
                </a:cxn>
                <a:cxn ang="0">
                  <a:pos x="88" y="38"/>
                </a:cxn>
                <a:cxn ang="0">
                  <a:pos x="80" y="26"/>
                </a:cxn>
                <a:cxn ang="0">
                  <a:pos x="76" y="26"/>
                </a:cxn>
                <a:cxn ang="0">
                  <a:pos x="42" y="2"/>
                </a:cxn>
                <a:cxn ang="0">
                  <a:pos x="28" y="0"/>
                </a:cxn>
                <a:cxn ang="0">
                  <a:pos x="26" y="4"/>
                </a:cxn>
                <a:cxn ang="0">
                  <a:pos x="4" y="0"/>
                </a:cxn>
              </a:cxnLst>
              <a:rect l="0" t="0" r="r" b="b"/>
              <a:pathLst>
                <a:path w="139" h="75">
                  <a:moveTo>
                    <a:pt x="4" y="0"/>
                  </a:moveTo>
                  <a:lnTo>
                    <a:pt x="0" y="34"/>
                  </a:lnTo>
                  <a:lnTo>
                    <a:pt x="78" y="74"/>
                  </a:lnTo>
                  <a:lnTo>
                    <a:pt x="138" y="74"/>
                  </a:lnTo>
                  <a:lnTo>
                    <a:pt x="138" y="44"/>
                  </a:lnTo>
                  <a:lnTo>
                    <a:pt x="128" y="44"/>
                  </a:lnTo>
                  <a:lnTo>
                    <a:pt x="126" y="46"/>
                  </a:lnTo>
                  <a:lnTo>
                    <a:pt x="122" y="42"/>
                  </a:lnTo>
                  <a:lnTo>
                    <a:pt x="112" y="40"/>
                  </a:lnTo>
                  <a:lnTo>
                    <a:pt x="112" y="44"/>
                  </a:lnTo>
                  <a:lnTo>
                    <a:pt x="102" y="42"/>
                  </a:lnTo>
                  <a:lnTo>
                    <a:pt x="100" y="38"/>
                  </a:lnTo>
                  <a:lnTo>
                    <a:pt x="98" y="38"/>
                  </a:lnTo>
                  <a:lnTo>
                    <a:pt x="92" y="40"/>
                  </a:lnTo>
                  <a:lnTo>
                    <a:pt x="88" y="38"/>
                  </a:lnTo>
                  <a:lnTo>
                    <a:pt x="80" y="26"/>
                  </a:lnTo>
                  <a:lnTo>
                    <a:pt x="76" y="26"/>
                  </a:lnTo>
                  <a:lnTo>
                    <a:pt x="42" y="2"/>
                  </a:lnTo>
                  <a:lnTo>
                    <a:pt x="28" y="0"/>
                  </a:lnTo>
                  <a:lnTo>
                    <a:pt x="26" y="4"/>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39" name="Freeform 555"/>
            <p:cNvSpPr>
              <a:spLocks/>
            </p:cNvSpPr>
            <p:nvPr/>
          </p:nvSpPr>
          <p:spPr bwMode="ltGray">
            <a:xfrm>
              <a:off x="5660336" y="3727811"/>
              <a:ext cx="739596" cy="947598"/>
            </a:xfrm>
            <a:custGeom>
              <a:avLst/>
              <a:gdLst/>
              <a:ahLst/>
              <a:cxnLst>
                <a:cxn ang="0">
                  <a:pos x="22" y="238"/>
                </a:cxn>
                <a:cxn ang="0">
                  <a:pos x="52" y="230"/>
                </a:cxn>
                <a:cxn ang="0">
                  <a:pos x="44" y="202"/>
                </a:cxn>
                <a:cxn ang="0">
                  <a:pos x="50" y="174"/>
                </a:cxn>
                <a:cxn ang="0">
                  <a:pos x="68" y="178"/>
                </a:cxn>
                <a:cxn ang="0">
                  <a:pos x="86" y="164"/>
                </a:cxn>
                <a:cxn ang="0">
                  <a:pos x="124" y="118"/>
                </a:cxn>
                <a:cxn ang="0">
                  <a:pos x="140" y="102"/>
                </a:cxn>
                <a:cxn ang="0">
                  <a:pos x="120" y="72"/>
                </a:cxn>
                <a:cxn ang="0">
                  <a:pos x="130" y="48"/>
                </a:cxn>
                <a:cxn ang="0">
                  <a:pos x="120" y="32"/>
                </a:cxn>
                <a:cxn ang="0">
                  <a:pos x="108" y="20"/>
                </a:cxn>
                <a:cxn ang="0">
                  <a:pos x="122" y="8"/>
                </a:cxn>
                <a:cxn ang="0">
                  <a:pos x="142" y="4"/>
                </a:cxn>
                <a:cxn ang="0">
                  <a:pos x="164" y="16"/>
                </a:cxn>
                <a:cxn ang="0">
                  <a:pos x="202" y="32"/>
                </a:cxn>
                <a:cxn ang="0">
                  <a:pos x="222" y="60"/>
                </a:cxn>
                <a:cxn ang="0">
                  <a:pos x="202" y="76"/>
                </a:cxn>
                <a:cxn ang="0">
                  <a:pos x="198" y="100"/>
                </a:cxn>
                <a:cxn ang="0">
                  <a:pos x="210" y="128"/>
                </a:cxn>
                <a:cxn ang="0">
                  <a:pos x="222" y="166"/>
                </a:cxn>
                <a:cxn ang="0">
                  <a:pos x="246" y="190"/>
                </a:cxn>
                <a:cxn ang="0">
                  <a:pos x="286" y="196"/>
                </a:cxn>
                <a:cxn ang="0">
                  <a:pos x="324" y="212"/>
                </a:cxn>
                <a:cxn ang="0">
                  <a:pos x="352" y="208"/>
                </a:cxn>
                <a:cxn ang="0">
                  <a:pos x="372" y="190"/>
                </a:cxn>
                <a:cxn ang="0">
                  <a:pos x="390" y="204"/>
                </a:cxn>
                <a:cxn ang="0">
                  <a:pos x="434" y="182"/>
                </a:cxn>
                <a:cxn ang="0">
                  <a:pos x="474" y="156"/>
                </a:cxn>
                <a:cxn ang="0">
                  <a:pos x="502" y="184"/>
                </a:cxn>
                <a:cxn ang="0">
                  <a:pos x="484" y="204"/>
                </a:cxn>
                <a:cxn ang="0">
                  <a:pos x="462" y="232"/>
                </a:cxn>
                <a:cxn ang="0">
                  <a:pos x="456" y="262"/>
                </a:cxn>
                <a:cxn ang="0">
                  <a:pos x="436" y="298"/>
                </a:cxn>
                <a:cxn ang="0">
                  <a:pos x="424" y="262"/>
                </a:cxn>
                <a:cxn ang="0">
                  <a:pos x="410" y="264"/>
                </a:cxn>
                <a:cxn ang="0">
                  <a:pos x="434" y="232"/>
                </a:cxn>
                <a:cxn ang="0">
                  <a:pos x="386" y="238"/>
                </a:cxn>
                <a:cxn ang="0">
                  <a:pos x="366" y="214"/>
                </a:cxn>
                <a:cxn ang="0">
                  <a:pos x="362" y="240"/>
                </a:cxn>
                <a:cxn ang="0">
                  <a:pos x="370" y="274"/>
                </a:cxn>
                <a:cxn ang="0">
                  <a:pos x="336" y="308"/>
                </a:cxn>
                <a:cxn ang="0">
                  <a:pos x="304" y="344"/>
                </a:cxn>
                <a:cxn ang="0">
                  <a:pos x="242" y="404"/>
                </a:cxn>
                <a:cxn ang="0">
                  <a:pos x="212" y="418"/>
                </a:cxn>
                <a:cxn ang="0">
                  <a:pos x="206" y="478"/>
                </a:cxn>
                <a:cxn ang="0">
                  <a:pos x="184" y="522"/>
                </a:cxn>
                <a:cxn ang="0">
                  <a:pos x="160" y="550"/>
                </a:cxn>
                <a:cxn ang="0">
                  <a:pos x="126" y="520"/>
                </a:cxn>
                <a:cxn ang="0">
                  <a:pos x="90" y="422"/>
                </a:cxn>
                <a:cxn ang="0">
                  <a:pos x="72" y="348"/>
                </a:cxn>
                <a:cxn ang="0">
                  <a:pos x="74" y="284"/>
                </a:cxn>
                <a:cxn ang="0">
                  <a:pos x="18" y="280"/>
                </a:cxn>
                <a:cxn ang="0">
                  <a:pos x="24" y="264"/>
                </a:cxn>
              </a:cxnLst>
              <a:rect l="0" t="0" r="r" b="b"/>
              <a:pathLst>
                <a:path w="513" h="561">
                  <a:moveTo>
                    <a:pt x="4" y="244"/>
                  </a:moveTo>
                  <a:lnTo>
                    <a:pt x="8" y="240"/>
                  </a:lnTo>
                  <a:lnTo>
                    <a:pt x="14" y="240"/>
                  </a:lnTo>
                  <a:lnTo>
                    <a:pt x="18" y="236"/>
                  </a:lnTo>
                  <a:lnTo>
                    <a:pt x="22" y="238"/>
                  </a:lnTo>
                  <a:lnTo>
                    <a:pt x="32" y="240"/>
                  </a:lnTo>
                  <a:lnTo>
                    <a:pt x="44" y="238"/>
                  </a:lnTo>
                  <a:lnTo>
                    <a:pt x="48" y="244"/>
                  </a:lnTo>
                  <a:lnTo>
                    <a:pt x="56" y="234"/>
                  </a:lnTo>
                  <a:lnTo>
                    <a:pt x="52" y="230"/>
                  </a:lnTo>
                  <a:lnTo>
                    <a:pt x="50" y="220"/>
                  </a:lnTo>
                  <a:lnTo>
                    <a:pt x="52" y="216"/>
                  </a:lnTo>
                  <a:lnTo>
                    <a:pt x="42" y="214"/>
                  </a:lnTo>
                  <a:lnTo>
                    <a:pt x="42" y="212"/>
                  </a:lnTo>
                  <a:lnTo>
                    <a:pt x="44" y="202"/>
                  </a:lnTo>
                  <a:lnTo>
                    <a:pt x="44" y="196"/>
                  </a:lnTo>
                  <a:lnTo>
                    <a:pt x="38" y="196"/>
                  </a:lnTo>
                  <a:lnTo>
                    <a:pt x="34" y="194"/>
                  </a:lnTo>
                  <a:lnTo>
                    <a:pt x="36" y="188"/>
                  </a:lnTo>
                  <a:lnTo>
                    <a:pt x="50" y="174"/>
                  </a:lnTo>
                  <a:lnTo>
                    <a:pt x="54" y="174"/>
                  </a:lnTo>
                  <a:lnTo>
                    <a:pt x="56" y="176"/>
                  </a:lnTo>
                  <a:lnTo>
                    <a:pt x="60" y="184"/>
                  </a:lnTo>
                  <a:lnTo>
                    <a:pt x="64" y="180"/>
                  </a:lnTo>
                  <a:lnTo>
                    <a:pt x="68" y="178"/>
                  </a:lnTo>
                  <a:lnTo>
                    <a:pt x="72" y="182"/>
                  </a:lnTo>
                  <a:lnTo>
                    <a:pt x="78" y="180"/>
                  </a:lnTo>
                  <a:lnTo>
                    <a:pt x="78" y="174"/>
                  </a:lnTo>
                  <a:lnTo>
                    <a:pt x="84" y="170"/>
                  </a:lnTo>
                  <a:lnTo>
                    <a:pt x="86" y="164"/>
                  </a:lnTo>
                  <a:lnTo>
                    <a:pt x="100" y="160"/>
                  </a:lnTo>
                  <a:lnTo>
                    <a:pt x="108" y="144"/>
                  </a:lnTo>
                  <a:lnTo>
                    <a:pt x="114" y="138"/>
                  </a:lnTo>
                  <a:lnTo>
                    <a:pt x="114" y="130"/>
                  </a:lnTo>
                  <a:lnTo>
                    <a:pt x="124" y="118"/>
                  </a:lnTo>
                  <a:lnTo>
                    <a:pt x="128" y="120"/>
                  </a:lnTo>
                  <a:lnTo>
                    <a:pt x="130" y="112"/>
                  </a:lnTo>
                  <a:lnTo>
                    <a:pt x="132" y="110"/>
                  </a:lnTo>
                  <a:lnTo>
                    <a:pt x="132" y="104"/>
                  </a:lnTo>
                  <a:lnTo>
                    <a:pt x="140" y="102"/>
                  </a:lnTo>
                  <a:lnTo>
                    <a:pt x="138" y="96"/>
                  </a:lnTo>
                  <a:lnTo>
                    <a:pt x="134" y="94"/>
                  </a:lnTo>
                  <a:lnTo>
                    <a:pt x="132" y="94"/>
                  </a:lnTo>
                  <a:lnTo>
                    <a:pt x="120" y="84"/>
                  </a:lnTo>
                  <a:lnTo>
                    <a:pt x="120" y="72"/>
                  </a:lnTo>
                  <a:lnTo>
                    <a:pt x="118" y="68"/>
                  </a:lnTo>
                  <a:lnTo>
                    <a:pt x="120" y="64"/>
                  </a:lnTo>
                  <a:lnTo>
                    <a:pt x="116" y="58"/>
                  </a:lnTo>
                  <a:lnTo>
                    <a:pt x="124" y="50"/>
                  </a:lnTo>
                  <a:lnTo>
                    <a:pt x="130" y="48"/>
                  </a:lnTo>
                  <a:lnTo>
                    <a:pt x="132" y="44"/>
                  </a:lnTo>
                  <a:lnTo>
                    <a:pt x="130" y="42"/>
                  </a:lnTo>
                  <a:lnTo>
                    <a:pt x="126" y="42"/>
                  </a:lnTo>
                  <a:lnTo>
                    <a:pt x="126" y="36"/>
                  </a:lnTo>
                  <a:lnTo>
                    <a:pt x="120" y="32"/>
                  </a:lnTo>
                  <a:lnTo>
                    <a:pt x="118" y="32"/>
                  </a:lnTo>
                  <a:lnTo>
                    <a:pt x="118" y="28"/>
                  </a:lnTo>
                  <a:lnTo>
                    <a:pt x="112" y="26"/>
                  </a:lnTo>
                  <a:lnTo>
                    <a:pt x="108" y="26"/>
                  </a:lnTo>
                  <a:lnTo>
                    <a:pt x="108" y="20"/>
                  </a:lnTo>
                  <a:lnTo>
                    <a:pt x="110" y="20"/>
                  </a:lnTo>
                  <a:lnTo>
                    <a:pt x="116" y="18"/>
                  </a:lnTo>
                  <a:lnTo>
                    <a:pt x="118" y="12"/>
                  </a:lnTo>
                  <a:lnTo>
                    <a:pt x="118" y="10"/>
                  </a:lnTo>
                  <a:lnTo>
                    <a:pt x="122" y="8"/>
                  </a:lnTo>
                  <a:lnTo>
                    <a:pt x="126" y="8"/>
                  </a:lnTo>
                  <a:lnTo>
                    <a:pt x="132" y="8"/>
                  </a:lnTo>
                  <a:lnTo>
                    <a:pt x="138" y="4"/>
                  </a:lnTo>
                  <a:lnTo>
                    <a:pt x="138" y="0"/>
                  </a:lnTo>
                  <a:lnTo>
                    <a:pt x="142" y="4"/>
                  </a:lnTo>
                  <a:lnTo>
                    <a:pt x="146" y="6"/>
                  </a:lnTo>
                  <a:lnTo>
                    <a:pt x="154" y="8"/>
                  </a:lnTo>
                  <a:lnTo>
                    <a:pt x="154" y="14"/>
                  </a:lnTo>
                  <a:lnTo>
                    <a:pt x="158" y="12"/>
                  </a:lnTo>
                  <a:lnTo>
                    <a:pt x="164" y="16"/>
                  </a:lnTo>
                  <a:lnTo>
                    <a:pt x="170" y="30"/>
                  </a:lnTo>
                  <a:lnTo>
                    <a:pt x="178" y="30"/>
                  </a:lnTo>
                  <a:lnTo>
                    <a:pt x="186" y="36"/>
                  </a:lnTo>
                  <a:lnTo>
                    <a:pt x="192" y="38"/>
                  </a:lnTo>
                  <a:lnTo>
                    <a:pt x="202" y="32"/>
                  </a:lnTo>
                  <a:lnTo>
                    <a:pt x="206" y="30"/>
                  </a:lnTo>
                  <a:lnTo>
                    <a:pt x="220" y="38"/>
                  </a:lnTo>
                  <a:lnTo>
                    <a:pt x="230" y="42"/>
                  </a:lnTo>
                  <a:lnTo>
                    <a:pt x="230" y="50"/>
                  </a:lnTo>
                  <a:lnTo>
                    <a:pt x="222" y="60"/>
                  </a:lnTo>
                  <a:lnTo>
                    <a:pt x="218" y="64"/>
                  </a:lnTo>
                  <a:lnTo>
                    <a:pt x="210" y="66"/>
                  </a:lnTo>
                  <a:lnTo>
                    <a:pt x="210" y="74"/>
                  </a:lnTo>
                  <a:lnTo>
                    <a:pt x="198" y="72"/>
                  </a:lnTo>
                  <a:lnTo>
                    <a:pt x="202" y="76"/>
                  </a:lnTo>
                  <a:lnTo>
                    <a:pt x="208" y="90"/>
                  </a:lnTo>
                  <a:lnTo>
                    <a:pt x="206" y="100"/>
                  </a:lnTo>
                  <a:lnTo>
                    <a:pt x="202" y="100"/>
                  </a:lnTo>
                  <a:lnTo>
                    <a:pt x="200" y="98"/>
                  </a:lnTo>
                  <a:lnTo>
                    <a:pt x="198" y="100"/>
                  </a:lnTo>
                  <a:lnTo>
                    <a:pt x="196" y="104"/>
                  </a:lnTo>
                  <a:lnTo>
                    <a:pt x="196" y="118"/>
                  </a:lnTo>
                  <a:lnTo>
                    <a:pt x="198" y="124"/>
                  </a:lnTo>
                  <a:lnTo>
                    <a:pt x="200" y="126"/>
                  </a:lnTo>
                  <a:lnTo>
                    <a:pt x="210" y="128"/>
                  </a:lnTo>
                  <a:lnTo>
                    <a:pt x="214" y="132"/>
                  </a:lnTo>
                  <a:lnTo>
                    <a:pt x="220" y="130"/>
                  </a:lnTo>
                  <a:lnTo>
                    <a:pt x="234" y="142"/>
                  </a:lnTo>
                  <a:lnTo>
                    <a:pt x="224" y="154"/>
                  </a:lnTo>
                  <a:lnTo>
                    <a:pt x="222" y="166"/>
                  </a:lnTo>
                  <a:lnTo>
                    <a:pt x="228" y="174"/>
                  </a:lnTo>
                  <a:lnTo>
                    <a:pt x="236" y="174"/>
                  </a:lnTo>
                  <a:lnTo>
                    <a:pt x="240" y="182"/>
                  </a:lnTo>
                  <a:lnTo>
                    <a:pt x="242" y="184"/>
                  </a:lnTo>
                  <a:lnTo>
                    <a:pt x="246" y="190"/>
                  </a:lnTo>
                  <a:lnTo>
                    <a:pt x="258" y="190"/>
                  </a:lnTo>
                  <a:lnTo>
                    <a:pt x="262" y="196"/>
                  </a:lnTo>
                  <a:lnTo>
                    <a:pt x="272" y="198"/>
                  </a:lnTo>
                  <a:lnTo>
                    <a:pt x="282" y="198"/>
                  </a:lnTo>
                  <a:lnTo>
                    <a:pt x="286" y="196"/>
                  </a:lnTo>
                  <a:lnTo>
                    <a:pt x="292" y="204"/>
                  </a:lnTo>
                  <a:lnTo>
                    <a:pt x="302" y="206"/>
                  </a:lnTo>
                  <a:lnTo>
                    <a:pt x="308" y="212"/>
                  </a:lnTo>
                  <a:lnTo>
                    <a:pt x="314" y="208"/>
                  </a:lnTo>
                  <a:lnTo>
                    <a:pt x="324" y="212"/>
                  </a:lnTo>
                  <a:lnTo>
                    <a:pt x="334" y="210"/>
                  </a:lnTo>
                  <a:lnTo>
                    <a:pt x="340" y="216"/>
                  </a:lnTo>
                  <a:lnTo>
                    <a:pt x="346" y="214"/>
                  </a:lnTo>
                  <a:lnTo>
                    <a:pt x="352" y="216"/>
                  </a:lnTo>
                  <a:lnTo>
                    <a:pt x="352" y="208"/>
                  </a:lnTo>
                  <a:lnTo>
                    <a:pt x="350" y="200"/>
                  </a:lnTo>
                  <a:lnTo>
                    <a:pt x="354" y="188"/>
                  </a:lnTo>
                  <a:lnTo>
                    <a:pt x="364" y="186"/>
                  </a:lnTo>
                  <a:lnTo>
                    <a:pt x="370" y="182"/>
                  </a:lnTo>
                  <a:lnTo>
                    <a:pt x="372" y="190"/>
                  </a:lnTo>
                  <a:lnTo>
                    <a:pt x="368" y="198"/>
                  </a:lnTo>
                  <a:lnTo>
                    <a:pt x="372" y="206"/>
                  </a:lnTo>
                  <a:lnTo>
                    <a:pt x="382" y="206"/>
                  </a:lnTo>
                  <a:lnTo>
                    <a:pt x="388" y="208"/>
                  </a:lnTo>
                  <a:lnTo>
                    <a:pt x="390" y="204"/>
                  </a:lnTo>
                  <a:lnTo>
                    <a:pt x="402" y="204"/>
                  </a:lnTo>
                  <a:lnTo>
                    <a:pt x="418" y="194"/>
                  </a:lnTo>
                  <a:lnTo>
                    <a:pt x="424" y="188"/>
                  </a:lnTo>
                  <a:lnTo>
                    <a:pt x="430" y="184"/>
                  </a:lnTo>
                  <a:lnTo>
                    <a:pt x="434" y="182"/>
                  </a:lnTo>
                  <a:lnTo>
                    <a:pt x="446" y="168"/>
                  </a:lnTo>
                  <a:lnTo>
                    <a:pt x="458" y="156"/>
                  </a:lnTo>
                  <a:lnTo>
                    <a:pt x="460" y="154"/>
                  </a:lnTo>
                  <a:lnTo>
                    <a:pt x="462" y="156"/>
                  </a:lnTo>
                  <a:lnTo>
                    <a:pt x="474" y="156"/>
                  </a:lnTo>
                  <a:lnTo>
                    <a:pt x="490" y="150"/>
                  </a:lnTo>
                  <a:lnTo>
                    <a:pt x="492" y="156"/>
                  </a:lnTo>
                  <a:lnTo>
                    <a:pt x="498" y="170"/>
                  </a:lnTo>
                  <a:lnTo>
                    <a:pt x="512" y="176"/>
                  </a:lnTo>
                  <a:lnTo>
                    <a:pt x="502" y="184"/>
                  </a:lnTo>
                  <a:lnTo>
                    <a:pt x="508" y="194"/>
                  </a:lnTo>
                  <a:lnTo>
                    <a:pt x="506" y="198"/>
                  </a:lnTo>
                  <a:lnTo>
                    <a:pt x="498" y="194"/>
                  </a:lnTo>
                  <a:lnTo>
                    <a:pt x="488" y="196"/>
                  </a:lnTo>
                  <a:lnTo>
                    <a:pt x="484" y="204"/>
                  </a:lnTo>
                  <a:lnTo>
                    <a:pt x="478" y="204"/>
                  </a:lnTo>
                  <a:lnTo>
                    <a:pt x="470" y="214"/>
                  </a:lnTo>
                  <a:lnTo>
                    <a:pt x="470" y="224"/>
                  </a:lnTo>
                  <a:lnTo>
                    <a:pt x="464" y="224"/>
                  </a:lnTo>
                  <a:lnTo>
                    <a:pt x="462" y="232"/>
                  </a:lnTo>
                  <a:lnTo>
                    <a:pt x="464" y="236"/>
                  </a:lnTo>
                  <a:lnTo>
                    <a:pt x="462" y="248"/>
                  </a:lnTo>
                  <a:lnTo>
                    <a:pt x="460" y="256"/>
                  </a:lnTo>
                  <a:lnTo>
                    <a:pt x="458" y="260"/>
                  </a:lnTo>
                  <a:lnTo>
                    <a:pt x="456" y="262"/>
                  </a:lnTo>
                  <a:lnTo>
                    <a:pt x="448" y="262"/>
                  </a:lnTo>
                  <a:lnTo>
                    <a:pt x="444" y="272"/>
                  </a:lnTo>
                  <a:lnTo>
                    <a:pt x="442" y="290"/>
                  </a:lnTo>
                  <a:lnTo>
                    <a:pt x="440" y="296"/>
                  </a:lnTo>
                  <a:lnTo>
                    <a:pt x="436" y="298"/>
                  </a:lnTo>
                  <a:lnTo>
                    <a:pt x="430" y="288"/>
                  </a:lnTo>
                  <a:lnTo>
                    <a:pt x="430" y="280"/>
                  </a:lnTo>
                  <a:lnTo>
                    <a:pt x="432" y="266"/>
                  </a:lnTo>
                  <a:lnTo>
                    <a:pt x="430" y="254"/>
                  </a:lnTo>
                  <a:lnTo>
                    <a:pt x="424" y="262"/>
                  </a:lnTo>
                  <a:lnTo>
                    <a:pt x="422" y="268"/>
                  </a:lnTo>
                  <a:lnTo>
                    <a:pt x="420" y="280"/>
                  </a:lnTo>
                  <a:lnTo>
                    <a:pt x="418" y="278"/>
                  </a:lnTo>
                  <a:lnTo>
                    <a:pt x="412" y="274"/>
                  </a:lnTo>
                  <a:lnTo>
                    <a:pt x="410" y="264"/>
                  </a:lnTo>
                  <a:lnTo>
                    <a:pt x="416" y="254"/>
                  </a:lnTo>
                  <a:lnTo>
                    <a:pt x="424" y="248"/>
                  </a:lnTo>
                  <a:lnTo>
                    <a:pt x="430" y="240"/>
                  </a:lnTo>
                  <a:lnTo>
                    <a:pt x="434" y="238"/>
                  </a:lnTo>
                  <a:lnTo>
                    <a:pt x="434" y="232"/>
                  </a:lnTo>
                  <a:lnTo>
                    <a:pt x="422" y="232"/>
                  </a:lnTo>
                  <a:lnTo>
                    <a:pt x="418" y="236"/>
                  </a:lnTo>
                  <a:lnTo>
                    <a:pt x="412" y="234"/>
                  </a:lnTo>
                  <a:lnTo>
                    <a:pt x="408" y="240"/>
                  </a:lnTo>
                  <a:lnTo>
                    <a:pt x="386" y="238"/>
                  </a:lnTo>
                  <a:lnTo>
                    <a:pt x="386" y="228"/>
                  </a:lnTo>
                  <a:lnTo>
                    <a:pt x="380" y="214"/>
                  </a:lnTo>
                  <a:lnTo>
                    <a:pt x="374" y="222"/>
                  </a:lnTo>
                  <a:lnTo>
                    <a:pt x="374" y="216"/>
                  </a:lnTo>
                  <a:lnTo>
                    <a:pt x="366" y="214"/>
                  </a:lnTo>
                  <a:lnTo>
                    <a:pt x="360" y="208"/>
                  </a:lnTo>
                  <a:lnTo>
                    <a:pt x="358" y="218"/>
                  </a:lnTo>
                  <a:lnTo>
                    <a:pt x="356" y="224"/>
                  </a:lnTo>
                  <a:lnTo>
                    <a:pt x="360" y="234"/>
                  </a:lnTo>
                  <a:lnTo>
                    <a:pt x="362" y="240"/>
                  </a:lnTo>
                  <a:lnTo>
                    <a:pt x="352" y="242"/>
                  </a:lnTo>
                  <a:lnTo>
                    <a:pt x="358" y="258"/>
                  </a:lnTo>
                  <a:lnTo>
                    <a:pt x="366" y="258"/>
                  </a:lnTo>
                  <a:lnTo>
                    <a:pt x="364" y="272"/>
                  </a:lnTo>
                  <a:lnTo>
                    <a:pt x="370" y="274"/>
                  </a:lnTo>
                  <a:lnTo>
                    <a:pt x="374" y="284"/>
                  </a:lnTo>
                  <a:lnTo>
                    <a:pt x="368" y="302"/>
                  </a:lnTo>
                  <a:lnTo>
                    <a:pt x="354" y="302"/>
                  </a:lnTo>
                  <a:lnTo>
                    <a:pt x="344" y="304"/>
                  </a:lnTo>
                  <a:lnTo>
                    <a:pt x="336" y="308"/>
                  </a:lnTo>
                  <a:lnTo>
                    <a:pt x="330" y="312"/>
                  </a:lnTo>
                  <a:lnTo>
                    <a:pt x="330" y="324"/>
                  </a:lnTo>
                  <a:lnTo>
                    <a:pt x="328" y="330"/>
                  </a:lnTo>
                  <a:lnTo>
                    <a:pt x="322" y="336"/>
                  </a:lnTo>
                  <a:lnTo>
                    <a:pt x="304" y="344"/>
                  </a:lnTo>
                  <a:lnTo>
                    <a:pt x="294" y="354"/>
                  </a:lnTo>
                  <a:lnTo>
                    <a:pt x="274" y="372"/>
                  </a:lnTo>
                  <a:lnTo>
                    <a:pt x="246" y="394"/>
                  </a:lnTo>
                  <a:lnTo>
                    <a:pt x="246" y="400"/>
                  </a:lnTo>
                  <a:lnTo>
                    <a:pt x="242" y="404"/>
                  </a:lnTo>
                  <a:lnTo>
                    <a:pt x="234" y="406"/>
                  </a:lnTo>
                  <a:lnTo>
                    <a:pt x="224" y="410"/>
                  </a:lnTo>
                  <a:lnTo>
                    <a:pt x="226" y="412"/>
                  </a:lnTo>
                  <a:lnTo>
                    <a:pt x="222" y="418"/>
                  </a:lnTo>
                  <a:lnTo>
                    <a:pt x="212" y="418"/>
                  </a:lnTo>
                  <a:lnTo>
                    <a:pt x="206" y="424"/>
                  </a:lnTo>
                  <a:lnTo>
                    <a:pt x="206" y="434"/>
                  </a:lnTo>
                  <a:lnTo>
                    <a:pt x="204" y="458"/>
                  </a:lnTo>
                  <a:lnTo>
                    <a:pt x="208" y="468"/>
                  </a:lnTo>
                  <a:lnTo>
                    <a:pt x="206" y="478"/>
                  </a:lnTo>
                  <a:lnTo>
                    <a:pt x="200" y="480"/>
                  </a:lnTo>
                  <a:lnTo>
                    <a:pt x="196" y="486"/>
                  </a:lnTo>
                  <a:lnTo>
                    <a:pt x="194" y="494"/>
                  </a:lnTo>
                  <a:lnTo>
                    <a:pt x="196" y="522"/>
                  </a:lnTo>
                  <a:lnTo>
                    <a:pt x="184" y="522"/>
                  </a:lnTo>
                  <a:lnTo>
                    <a:pt x="180" y="538"/>
                  </a:lnTo>
                  <a:lnTo>
                    <a:pt x="174" y="538"/>
                  </a:lnTo>
                  <a:lnTo>
                    <a:pt x="164" y="542"/>
                  </a:lnTo>
                  <a:lnTo>
                    <a:pt x="160" y="546"/>
                  </a:lnTo>
                  <a:lnTo>
                    <a:pt x="160" y="550"/>
                  </a:lnTo>
                  <a:lnTo>
                    <a:pt x="160" y="554"/>
                  </a:lnTo>
                  <a:lnTo>
                    <a:pt x="150" y="560"/>
                  </a:lnTo>
                  <a:lnTo>
                    <a:pt x="140" y="558"/>
                  </a:lnTo>
                  <a:lnTo>
                    <a:pt x="132" y="546"/>
                  </a:lnTo>
                  <a:lnTo>
                    <a:pt x="126" y="520"/>
                  </a:lnTo>
                  <a:lnTo>
                    <a:pt x="116" y="494"/>
                  </a:lnTo>
                  <a:lnTo>
                    <a:pt x="106" y="474"/>
                  </a:lnTo>
                  <a:lnTo>
                    <a:pt x="102" y="452"/>
                  </a:lnTo>
                  <a:lnTo>
                    <a:pt x="100" y="432"/>
                  </a:lnTo>
                  <a:lnTo>
                    <a:pt x="90" y="422"/>
                  </a:lnTo>
                  <a:lnTo>
                    <a:pt x="90" y="412"/>
                  </a:lnTo>
                  <a:lnTo>
                    <a:pt x="82" y="402"/>
                  </a:lnTo>
                  <a:lnTo>
                    <a:pt x="80" y="392"/>
                  </a:lnTo>
                  <a:lnTo>
                    <a:pt x="80" y="376"/>
                  </a:lnTo>
                  <a:lnTo>
                    <a:pt x="72" y="348"/>
                  </a:lnTo>
                  <a:lnTo>
                    <a:pt x="74" y="342"/>
                  </a:lnTo>
                  <a:lnTo>
                    <a:pt x="80" y="320"/>
                  </a:lnTo>
                  <a:lnTo>
                    <a:pt x="82" y="298"/>
                  </a:lnTo>
                  <a:lnTo>
                    <a:pt x="84" y="288"/>
                  </a:lnTo>
                  <a:lnTo>
                    <a:pt x="74" y="284"/>
                  </a:lnTo>
                  <a:lnTo>
                    <a:pt x="68" y="300"/>
                  </a:lnTo>
                  <a:lnTo>
                    <a:pt x="54" y="308"/>
                  </a:lnTo>
                  <a:lnTo>
                    <a:pt x="42" y="310"/>
                  </a:lnTo>
                  <a:lnTo>
                    <a:pt x="32" y="300"/>
                  </a:lnTo>
                  <a:lnTo>
                    <a:pt x="18" y="280"/>
                  </a:lnTo>
                  <a:lnTo>
                    <a:pt x="14" y="276"/>
                  </a:lnTo>
                  <a:lnTo>
                    <a:pt x="28" y="274"/>
                  </a:lnTo>
                  <a:lnTo>
                    <a:pt x="42" y="264"/>
                  </a:lnTo>
                  <a:lnTo>
                    <a:pt x="32" y="266"/>
                  </a:lnTo>
                  <a:lnTo>
                    <a:pt x="24" y="264"/>
                  </a:lnTo>
                  <a:lnTo>
                    <a:pt x="12" y="256"/>
                  </a:lnTo>
                  <a:lnTo>
                    <a:pt x="0" y="244"/>
                  </a:lnTo>
                  <a:lnTo>
                    <a:pt x="4" y="24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0" name="Freeform 556"/>
            <p:cNvSpPr>
              <a:spLocks/>
            </p:cNvSpPr>
            <p:nvPr/>
          </p:nvSpPr>
          <p:spPr bwMode="ltGray">
            <a:xfrm>
              <a:off x="6699532" y="4217180"/>
              <a:ext cx="59342" cy="72665"/>
            </a:xfrm>
            <a:custGeom>
              <a:avLst/>
              <a:gdLst/>
              <a:ahLst/>
              <a:cxnLst>
                <a:cxn ang="0">
                  <a:pos x="32" y="0"/>
                </a:cxn>
                <a:cxn ang="0">
                  <a:pos x="24" y="2"/>
                </a:cxn>
                <a:cxn ang="0">
                  <a:pos x="18" y="6"/>
                </a:cxn>
                <a:cxn ang="0">
                  <a:pos x="12" y="8"/>
                </a:cxn>
                <a:cxn ang="0">
                  <a:pos x="0" y="20"/>
                </a:cxn>
                <a:cxn ang="0">
                  <a:pos x="0" y="34"/>
                </a:cxn>
                <a:cxn ang="0">
                  <a:pos x="8" y="42"/>
                </a:cxn>
                <a:cxn ang="0">
                  <a:pos x="20" y="40"/>
                </a:cxn>
                <a:cxn ang="0">
                  <a:pos x="20" y="36"/>
                </a:cxn>
                <a:cxn ang="0">
                  <a:pos x="26" y="36"/>
                </a:cxn>
                <a:cxn ang="0">
                  <a:pos x="28" y="30"/>
                </a:cxn>
                <a:cxn ang="0">
                  <a:pos x="36" y="28"/>
                </a:cxn>
                <a:cxn ang="0">
                  <a:pos x="32" y="18"/>
                </a:cxn>
                <a:cxn ang="0">
                  <a:pos x="38" y="18"/>
                </a:cxn>
                <a:cxn ang="0">
                  <a:pos x="36" y="10"/>
                </a:cxn>
                <a:cxn ang="0">
                  <a:pos x="42" y="8"/>
                </a:cxn>
                <a:cxn ang="0">
                  <a:pos x="36" y="2"/>
                </a:cxn>
                <a:cxn ang="0">
                  <a:pos x="32" y="0"/>
                </a:cxn>
              </a:cxnLst>
              <a:rect l="0" t="0" r="r" b="b"/>
              <a:pathLst>
                <a:path w="43" h="43">
                  <a:moveTo>
                    <a:pt x="32" y="0"/>
                  </a:moveTo>
                  <a:lnTo>
                    <a:pt x="24" y="2"/>
                  </a:lnTo>
                  <a:lnTo>
                    <a:pt x="18" y="6"/>
                  </a:lnTo>
                  <a:lnTo>
                    <a:pt x="12" y="8"/>
                  </a:lnTo>
                  <a:lnTo>
                    <a:pt x="0" y="20"/>
                  </a:lnTo>
                  <a:lnTo>
                    <a:pt x="0" y="34"/>
                  </a:lnTo>
                  <a:lnTo>
                    <a:pt x="8" y="42"/>
                  </a:lnTo>
                  <a:lnTo>
                    <a:pt x="20" y="40"/>
                  </a:lnTo>
                  <a:lnTo>
                    <a:pt x="20" y="36"/>
                  </a:lnTo>
                  <a:lnTo>
                    <a:pt x="26" y="36"/>
                  </a:lnTo>
                  <a:lnTo>
                    <a:pt x="28" y="30"/>
                  </a:lnTo>
                  <a:lnTo>
                    <a:pt x="36" y="28"/>
                  </a:lnTo>
                  <a:lnTo>
                    <a:pt x="32" y="18"/>
                  </a:lnTo>
                  <a:lnTo>
                    <a:pt x="38" y="18"/>
                  </a:lnTo>
                  <a:lnTo>
                    <a:pt x="36" y="10"/>
                  </a:lnTo>
                  <a:lnTo>
                    <a:pt x="42" y="8"/>
                  </a:lnTo>
                  <a:lnTo>
                    <a:pt x="36" y="2"/>
                  </a:lnTo>
                  <a:lnTo>
                    <a:pt x="3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1" name="Freeform 557"/>
            <p:cNvSpPr>
              <a:spLocks/>
            </p:cNvSpPr>
            <p:nvPr/>
          </p:nvSpPr>
          <p:spPr bwMode="ltGray">
            <a:xfrm>
              <a:off x="6951370" y="4430724"/>
              <a:ext cx="60789" cy="120118"/>
            </a:xfrm>
            <a:custGeom>
              <a:avLst/>
              <a:gdLst/>
              <a:ahLst/>
              <a:cxnLst>
                <a:cxn ang="0">
                  <a:pos x="0" y="70"/>
                </a:cxn>
                <a:cxn ang="0">
                  <a:pos x="8" y="64"/>
                </a:cxn>
                <a:cxn ang="0">
                  <a:pos x="16" y="54"/>
                </a:cxn>
                <a:cxn ang="0">
                  <a:pos x="24" y="44"/>
                </a:cxn>
                <a:cxn ang="0">
                  <a:pos x="24" y="34"/>
                </a:cxn>
                <a:cxn ang="0">
                  <a:pos x="36" y="30"/>
                </a:cxn>
                <a:cxn ang="0">
                  <a:pos x="36" y="26"/>
                </a:cxn>
                <a:cxn ang="0">
                  <a:pos x="42" y="16"/>
                </a:cxn>
                <a:cxn ang="0">
                  <a:pos x="40" y="8"/>
                </a:cxn>
                <a:cxn ang="0">
                  <a:pos x="36" y="0"/>
                </a:cxn>
                <a:cxn ang="0">
                  <a:pos x="36" y="12"/>
                </a:cxn>
                <a:cxn ang="0">
                  <a:pos x="32" y="14"/>
                </a:cxn>
                <a:cxn ang="0">
                  <a:pos x="32" y="20"/>
                </a:cxn>
                <a:cxn ang="0">
                  <a:pos x="26" y="26"/>
                </a:cxn>
                <a:cxn ang="0">
                  <a:pos x="24" y="30"/>
                </a:cxn>
                <a:cxn ang="0">
                  <a:pos x="20" y="40"/>
                </a:cxn>
                <a:cxn ang="0">
                  <a:pos x="0" y="62"/>
                </a:cxn>
                <a:cxn ang="0">
                  <a:pos x="0" y="70"/>
                </a:cxn>
              </a:cxnLst>
              <a:rect l="0" t="0" r="r" b="b"/>
              <a:pathLst>
                <a:path w="43" h="71">
                  <a:moveTo>
                    <a:pt x="0" y="70"/>
                  </a:moveTo>
                  <a:lnTo>
                    <a:pt x="8" y="64"/>
                  </a:lnTo>
                  <a:lnTo>
                    <a:pt x="16" y="54"/>
                  </a:lnTo>
                  <a:lnTo>
                    <a:pt x="24" y="44"/>
                  </a:lnTo>
                  <a:lnTo>
                    <a:pt x="24" y="34"/>
                  </a:lnTo>
                  <a:lnTo>
                    <a:pt x="36" y="30"/>
                  </a:lnTo>
                  <a:lnTo>
                    <a:pt x="36" y="26"/>
                  </a:lnTo>
                  <a:lnTo>
                    <a:pt x="42" y="16"/>
                  </a:lnTo>
                  <a:lnTo>
                    <a:pt x="40" y="8"/>
                  </a:lnTo>
                  <a:lnTo>
                    <a:pt x="36" y="0"/>
                  </a:lnTo>
                  <a:lnTo>
                    <a:pt x="36" y="12"/>
                  </a:lnTo>
                  <a:lnTo>
                    <a:pt x="32" y="14"/>
                  </a:lnTo>
                  <a:lnTo>
                    <a:pt x="32" y="20"/>
                  </a:lnTo>
                  <a:lnTo>
                    <a:pt x="26" y="26"/>
                  </a:lnTo>
                  <a:lnTo>
                    <a:pt x="24" y="30"/>
                  </a:lnTo>
                  <a:lnTo>
                    <a:pt x="20" y="40"/>
                  </a:lnTo>
                  <a:lnTo>
                    <a:pt x="0" y="62"/>
                  </a:lnTo>
                  <a:lnTo>
                    <a:pt x="0" y="7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2" name="Freeform 559"/>
            <p:cNvSpPr>
              <a:spLocks/>
            </p:cNvSpPr>
            <p:nvPr/>
          </p:nvSpPr>
          <p:spPr bwMode="ltGray">
            <a:xfrm>
              <a:off x="7120711" y="4343231"/>
              <a:ext cx="44868" cy="45971"/>
            </a:xfrm>
            <a:custGeom>
              <a:avLst/>
              <a:gdLst/>
              <a:ahLst/>
              <a:cxnLst>
                <a:cxn ang="0">
                  <a:pos x="16" y="26"/>
                </a:cxn>
                <a:cxn ang="0">
                  <a:pos x="24" y="26"/>
                </a:cxn>
                <a:cxn ang="0">
                  <a:pos x="30" y="26"/>
                </a:cxn>
                <a:cxn ang="0">
                  <a:pos x="24" y="18"/>
                </a:cxn>
                <a:cxn ang="0">
                  <a:pos x="22" y="10"/>
                </a:cxn>
                <a:cxn ang="0">
                  <a:pos x="20" y="2"/>
                </a:cxn>
                <a:cxn ang="0">
                  <a:pos x="16" y="0"/>
                </a:cxn>
                <a:cxn ang="0">
                  <a:pos x="0" y="4"/>
                </a:cxn>
                <a:cxn ang="0">
                  <a:pos x="8" y="14"/>
                </a:cxn>
                <a:cxn ang="0">
                  <a:pos x="16" y="26"/>
                </a:cxn>
              </a:cxnLst>
              <a:rect l="0" t="0" r="r" b="b"/>
              <a:pathLst>
                <a:path w="31" h="27">
                  <a:moveTo>
                    <a:pt x="16" y="26"/>
                  </a:moveTo>
                  <a:lnTo>
                    <a:pt x="24" y="26"/>
                  </a:lnTo>
                  <a:lnTo>
                    <a:pt x="30" y="26"/>
                  </a:lnTo>
                  <a:lnTo>
                    <a:pt x="24" y="18"/>
                  </a:lnTo>
                  <a:lnTo>
                    <a:pt x="22" y="10"/>
                  </a:lnTo>
                  <a:lnTo>
                    <a:pt x="20" y="2"/>
                  </a:lnTo>
                  <a:lnTo>
                    <a:pt x="16" y="0"/>
                  </a:lnTo>
                  <a:lnTo>
                    <a:pt x="0" y="4"/>
                  </a:lnTo>
                  <a:lnTo>
                    <a:pt x="8" y="14"/>
                  </a:lnTo>
                  <a:lnTo>
                    <a:pt x="16" y="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3" name="Freeform 560"/>
            <p:cNvSpPr>
              <a:spLocks/>
            </p:cNvSpPr>
            <p:nvPr/>
          </p:nvSpPr>
          <p:spPr bwMode="ltGray">
            <a:xfrm>
              <a:off x="7093211" y="4356577"/>
              <a:ext cx="26052" cy="29659"/>
            </a:xfrm>
            <a:custGeom>
              <a:avLst/>
              <a:gdLst/>
              <a:ahLst/>
              <a:cxnLst>
                <a:cxn ang="0">
                  <a:pos x="0" y="4"/>
                </a:cxn>
                <a:cxn ang="0">
                  <a:pos x="2" y="16"/>
                </a:cxn>
                <a:cxn ang="0">
                  <a:pos x="8" y="10"/>
                </a:cxn>
                <a:cxn ang="0">
                  <a:pos x="18" y="14"/>
                </a:cxn>
                <a:cxn ang="0">
                  <a:pos x="14" y="6"/>
                </a:cxn>
                <a:cxn ang="0">
                  <a:pos x="12" y="0"/>
                </a:cxn>
                <a:cxn ang="0">
                  <a:pos x="8" y="4"/>
                </a:cxn>
                <a:cxn ang="0">
                  <a:pos x="0" y="4"/>
                </a:cxn>
              </a:cxnLst>
              <a:rect l="0" t="0" r="r" b="b"/>
              <a:pathLst>
                <a:path w="19" h="17">
                  <a:moveTo>
                    <a:pt x="0" y="4"/>
                  </a:moveTo>
                  <a:lnTo>
                    <a:pt x="2" y="16"/>
                  </a:lnTo>
                  <a:lnTo>
                    <a:pt x="8" y="10"/>
                  </a:lnTo>
                  <a:lnTo>
                    <a:pt x="18" y="14"/>
                  </a:lnTo>
                  <a:lnTo>
                    <a:pt x="14" y="6"/>
                  </a:lnTo>
                  <a:lnTo>
                    <a:pt x="12" y="0"/>
                  </a:lnTo>
                  <a:lnTo>
                    <a:pt x="8" y="4"/>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4" name="Freeform 561"/>
            <p:cNvSpPr>
              <a:spLocks/>
            </p:cNvSpPr>
            <p:nvPr/>
          </p:nvSpPr>
          <p:spPr bwMode="ltGray">
            <a:xfrm>
              <a:off x="7075842" y="4427758"/>
              <a:ext cx="123025" cy="154225"/>
            </a:xfrm>
            <a:custGeom>
              <a:avLst/>
              <a:gdLst/>
              <a:ahLst/>
              <a:cxnLst>
                <a:cxn ang="0">
                  <a:pos x="0" y="78"/>
                </a:cxn>
                <a:cxn ang="0">
                  <a:pos x="4" y="76"/>
                </a:cxn>
                <a:cxn ang="0">
                  <a:pos x="10" y="64"/>
                </a:cxn>
                <a:cxn ang="0">
                  <a:pos x="10" y="62"/>
                </a:cxn>
                <a:cxn ang="0">
                  <a:pos x="14" y="62"/>
                </a:cxn>
                <a:cxn ang="0">
                  <a:pos x="18" y="58"/>
                </a:cxn>
                <a:cxn ang="0">
                  <a:pos x="20" y="64"/>
                </a:cxn>
                <a:cxn ang="0">
                  <a:pos x="26" y="66"/>
                </a:cxn>
                <a:cxn ang="0">
                  <a:pos x="26" y="60"/>
                </a:cxn>
                <a:cxn ang="0">
                  <a:pos x="28" y="58"/>
                </a:cxn>
                <a:cxn ang="0">
                  <a:pos x="38" y="58"/>
                </a:cxn>
                <a:cxn ang="0">
                  <a:pos x="36" y="68"/>
                </a:cxn>
                <a:cxn ang="0">
                  <a:pos x="38" y="76"/>
                </a:cxn>
                <a:cxn ang="0">
                  <a:pos x="38" y="82"/>
                </a:cxn>
                <a:cxn ang="0">
                  <a:pos x="50" y="86"/>
                </a:cxn>
                <a:cxn ang="0">
                  <a:pos x="56" y="80"/>
                </a:cxn>
                <a:cxn ang="0">
                  <a:pos x="60" y="78"/>
                </a:cxn>
                <a:cxn ang="0">
                  <a:pos x="60" y="86"/>
                </a:cxn>
                <a:cxn ang="0">
                  <a:pos x="64" y="90"/>
                </a:cxn>
                <a:cxn ang="0">
                  <a:pos x="66" y="80"/>
                </a:cxn>
                <a:cxn ang="0">
                  <a:pos x="68" y="72"/>
                </a:cxn>
                <a:cxn ang="0">
                  <a:pos x="66" y="62"/>
                </a:cxn>
                <a:cxn ang="0">
                  <a:pos x="72" y="54"/>
                </a:cxn>
                <a:cxn ang="0">
                  <a:pos x="80" y="68"/>
                </a:cxn>
                <a:cxn ang="0">
                  <a:pos x="80" y="60"/>
                </a:cxn>
                <a:cxn ang="0">
                  <a:pos x="78" y="56"/>
                </a:cxn>
                <a:cxn ang="0">
                  <a:pos x="84" y="52"/>
                </a:cxn>
                <a:cxn ang="0">
                  <a:pos x="86" y="48"/>
                </a:cxn>
                <a:cxn ang="0">
                  <a:pos x="86" y="42"/>
                </a:cxn>
                <a:cxn ang="0">
                  <a:pos x="80" y="30"/>
                </a:cxn>
                <a:cxn ang="0">
                  <a:pos x="78" y="24"/>
                </a:cxn>
                <a:cxn ang="0">
                  <a:pos x="74" y="10"/>
                </a:cxn>
                <a:cxn ang="0">
                  <a:pos x="70" y="8"/>
                </a:cxn>
                <a:cxn ang="0">
                  <a:pos x="66" y="8"/>
                </a:cxn>
                <a:cxn ang="0">
                  <a:pos x="60" y="0"/>
                </a:cxn>
                <a:cxn ang="0">
                  <a:pos x="56" y="4"/>
                </a:cxn>
                <a:cxn ang="0">
                  <a:pos x="62" y="18"/>
                </a:cxn>
                <a:cxn ang="0">
                  <a:pos x="54" y="18"/>
                </a:cxn>
                <a:cxn ang="0">
                  <a:pos x="56" y="22"/>
                </a:cxn>
                <a:cxn ang="0">
                  <a:pos x="50" y="22"/>
                </a:cxn>
                <a:cxn ang="0">
                  <a:pos x="48" y="24"/>
                </a:cxn>
                <a:cxn ang="0">
                  <a:pos x="50" y="34"/>
                </a:cxn>
                <a:cxn ang="0">
                  <a:pos x="42" y="32"/>
                </a:cxn>
                <a:cxn ang="0">
                  <a:pos x="40" y="40"/>
                </a:cxn>
                <a:cxn ang="0">
                  <a:pos x="38" y="42"/>
                </a:cxn>
                <a:cxn ang="0">
                  <a:pos x="32" y="44"/>
                </a:cxn>
                <a:cxn ang="0">
                  <a:pos x="30" y="40"/>
                </a:cxn>
                <a:cxn ang="0">
                  <a:pos x="24" y="36"/>
                </a:cxn>
                <a:cxn ang="0">
                  <a:pos x="18" y="42"/>
                </a:cxn>
                <a:cxn ang="0">
                  <a:pos x="18" y="52"/>
                </a:cxn>
                <a:cxn ang="0">
                  <a:pos x="6" y="54"/>
                </a:cxn>
                <a:cxn ang="0">
                  <a:pos x="2" y="62"/>
                </a:cxn>
                <a:cxn ang="0">
                  <a:pos x="2" y="70"/>
                </a:cxn>
                <a:cxn ang="0">
                  <a:pos x="0" y="78"/>
                </a:cxn>
              </a:cxnLst>
              <a:rect l="0" t="0" r="r" b="b"/>
              <a:pathLst>
                <a:path w="87" h="91">
                  <a:moveTo>
                    <a:pt x="0" y="78"/>
                  </a:moveTo>
                  <a:lnTo>
                    <a:pt x="4" y="76"/>
                  </a:lnTo>
                  <a:lnTo>
                    <a:pt x="10" y="64"/>
                  </a:lnTo>
                  <a:lnTo>
                    <a:pt x="10" y="62"/>
                  </a:lnTo>
                  <a:lnTo>
                    <a:pt x="14" y="62"/>
                  </a:lnTo>
                  <a:lnTo>
                    <a:pt x="18" y="58"/>
                  </a:lnTo>
                  <a:lnTo>
                    <a:pt x="20" y="64"/>
                  </a:lnTo>
                  <a:lnTo>
                    <a:pt x="26" y="66"/>
                  </a:lnTo>
                  <a:lnTo>
                    <a:pt x="26" y="60"/>
                  </a:lnTo>
                  <a:lnTo>
                    <a:pt x="28" y="58"/>
                  </a:lnTo>
                  <a:lnTo>
                    <a:pt x="38" y="58"/>
                  </a:lnTo>
                  <a:lnTo>
                    <a:pt x="36" y="68"/>
                  </a:lnTo>
                  <a:lnTo>
                    <a:pt x="38" y="76"/>
                  </a:lnTo>
                  <a:lnTo>
                    <a:pt x="38" y="82"/>
                  </a:lnTo>
                  <a:lnTo>
                    <a:pt x="50" y="86"/>
                  </a:lnTo>
                  <a:lnTo>
                    <a:pt x="56" y="80"/>
                  </a:lnTo>
                  <a:lnTo>
                    <a:pt x="60" y="78"/>
                  </a:lnTo>
                  <a:lnTo>
                    <a:pt x="60" y="86"/>
                  </a:lnTo>
                  <a:lnTo>
                    <a:pt x="64" y="90"/>
                  </a:lnTo>
                  <a:lnTo>
                    <a:pt x="66" y="80"/>
                  </a:lnTo>
                  <a:lnTo>
                    <a:pt x="68" y="72"/>
                  </a:lnTo>
                  <a:lnTo>
                    <a:pt x="66" y="62"/>
                  </a:lnTo>
                  <a:lnTo>
                    <a:pt x="72" y="54"/>
                  </a:lnTo>
                  <a:lnTo>
                    <a:pt x="80" y="68"/>
                  </a:lnTo>
                  <a:lnTo>
                    <a:pt x="80" y="60"/>
                  </a:lnTo>
                  <a:lnTo>
                    <a:pt x="78" y="56"/>
                  </a:lnTo>
                  <a:lnTo>
                    <a:pt x="84" y="52"/>
                  </a:lnTo>
                  <a:lnTo>
                    <a:pt x="86" y="48"/>
                  </a:lnTo>
                  <a:lnTo>
                    <a:pt x="86" y="42"/>
                  </a:lnTo>
                  <a:lnTo>
                    <a:pt x="80" y="30"/>
                  </a:lnTo>
                  <a:lnTo>
                    <a:pt x="78" y="24"/>
                  </a:lnTo>
                  <a:lnTo>
                    <a:pt x="74" y="10"/>
                  </a:lnTo>
                  <a:lnTo>
                    <a:pt x="70" y="8"/>
                  </a:lnTo>
                  <a:lnTo>
                    <a:pt x="66" y="8"/>
                  </a:lnTo>
                  <a:lnTo>
                    <a:pt x="60" y="0"/>
                  </a:lnTo>
                  <a:lnTo>
                    <a:pt x="56" y="4"/>
                  </a:lnTo>
                  <a:lnTo>
                    <a:pt x="62" y="18"/>
                  </a:lnTo>
                  <a:lnTo>
                    <a:pt x="54" y="18"/>
                  </a:lnTo>
                  <a:lnTo>
                    <a:pt x="56" y="22"/>
                  </a:lnTo>
                  <a:lnTo>
                    <a:pt x="50" y="22"/>
                  </a:lnTo>
                  <a:lnTo>
                    <a:pt x="48" y="24"/>
                  </a:lnTo>
                  <a:lnTo>
                    <a:pt x="50" y="34"/>
                  </a:lnTo>
                  <a:lnTo>
                    <a:pt x="42" y="32"/>
                  </a:lnTo>
                  <a:lnTo>
                    <a:pt x="40" y="40"/>
                  </a:lnTo>
                  <a:lnTo>
                    <a:pt x="38" y="42"/>
                  </a:lnTo>
                  <a:lnTo>
                    <a:pt x="32" y="44"/>
                  </a:lnTo>
                  <a:lnTo>
                    <a:pt x="30" y="40"/>
                  </a:lnTo>
                  <a:lnTo>
                    <a:pt x="24" y="36"/>
                  </a:lnTo>
                  <a:lnTo>
                    <a:pt x="18" y="42"/>
                  </a:lnTo>
                  <a:lnTo>
                    <a:pt x="18" y="52"/>
                  </a:lnTo>
                  <a:lnTo>
                    <a:pt x="6" y="54"/>
                  </a:lnTo>
                  <a:lnTo>
                    <a:pt x="2" y="62"/>
                  </a:lnTo>
                  <a:lnTo>
                    <a:pt x="2" y="70"/>
                  </a:lnTo>
                  <a:lnTo>
                    <a:pt x="0" y="7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5" name="Freeform 562"/>
            <p:cNvSpPr>
              <a:spLocks/>
            </p:cNvSpPr>
            <p:nvPr/>
          </p:nvSpPr>
          <p:spPr bwMode="ltGray">
            <a:xfrm>
              <a:off x="7084527" y="4414412"/>
              <a:ext cx="26052" cy="62284"/>
            </a:xfrm>
            <a:custGeom>
              <a:avLst/>
              <a:gdLst/>
              <a:ahLst/>
              <a:cxnLst>
                <a:cxn ang="0">
                  <a:pos x="16" y="0"/>
                </a:cxn>
                <a:cxn ang="0">
                  <a:pos x="10" y="0"/>
                </a:cxn>
                <a:cxn ang="0">
                  <a:pos x="6" y="12"/>
                </a:cxn>
                <a:cxn ang="0">
                  <a:pos x="6" y="18"/>
                </a:cxn>
                <a:cxn ang="0">
                  <a:pos x="2" y="24"/>
                </a:cxn>
                <a:cxn ang="0">
                  <a:pos x="0" y="30"/>
                </a:cxn>
                <a:cxn ang="0">
                  <a:pos x="12" y="36"/>
                </a:cxn>
                <a:cxn ang="0">
                  <a:pos x="16" y="32"/>
                </a:cxn>
                <a:cxn ang="0">
                  <a:pos x="12" y="26"/>
                </a:cxn>
                <a:cxn ang="0">
                  <a:pos x="14" y="16"/>
                </a:cxn>
                <a:cxn ang="0">
                  <a:pos x="18" y="8"/>
                </a:cxn>
                <a:cxn ang="0">
                  <a:pos x="16" y="0"/>
                </a:cxn>
              </a:cxnLst>
              <a:rect l="0" t="0" r="r" b="b"/>
              <a:pathLst>
                <a:path w="19" h="37">
                  <a:moveTo>
                    <a:pt x="16" y="0"/>
                  </a:moveTo>
                  <a:lnTo>
                    <a:pt x="10" y="0"/>
                  </a:lnTo>
                  <a:lnTo>
                    <a:pt x="6" y="12"/>
                  </a:lnTo>
                  <a:lnTo>
                    <a:pt x="6" y="18"/>
                  </a:lnTo>
                  <a:lnTo>
                    <a:pt x="2" y="24"/>
                  </a:lnTo>
                  <a:lnTo>
                    <a:pt x="0" y="30"/>
                  </a:lnTo>
                  <a:lnTo>
                    <a:pt x="12" y="36"/>
                  </a:lnTo>
                  <a:lnTo>
                    <a:pt x="16" y="32"/>
                  </a:lnTo>
                  <a:lnTo>
                    <a:pt x="12" y="26"/>
                  </a:lnTo>
                  <a:lnTo>
                    <a:pt x="14" y="16"/>
                  </a:lnTo>
                  <a:lnTo>
                    <a:pt x="18" y="8"/>
                  </a:ln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6" name="Freeform 563"/>
            <p:cNvSpPr>
              <a:spLocks/>
            </p:cNvSpPr>
            <p:nvPr/>
          </p:nvSpPr>
          <p:spPr bwMode="ltGray">
            <a:xfrm>
              <a:off x="7123606" y="4433689"/>
              <a:ext cx="27499" cy="25211"/>
            </a:xfrm>
            <a:custGeom>
              <a:avLst/>
              <a:gdLst/>
              <a:ahLst/>
              <a:cxnLst>
                <a:cxn ang="0">
                  <a:pos x="0" y="14"/>
                </a:cxn>
                <a:cxn ang="0">
                  <a:pos x="8" y="10"/>
                </a:cxn>
                <a:cxn ang="0">
                  <a:pos x="12" y="14"/>
                </a:cxn>
                <a:cxn ang="0">
                  <a:pos x="18" y="8"/>
                </a:cxn>
                <a:cxn ang="0">
                  <a:pos x="12" y="2"/>
                </a:cxn>
                <a:cxn ang="0">
                  <a:pos x="6" y="0"/>
                </a:cxn>
                <a:cxn ang="0">
                  <a:pos x="0" y="6"/>
                </a:cxn>
                <a:cxn ang="0">
                  <a:pos x="0" y="14"/>
                </a:cxn>
              </a:cxnLst>
              <a:rect l="0" t="0" r="r" b="b"/>
              <a:pathLst>
                <a:path w="19" h="15">
                  <a:moveTo>
                    <a:pt x="0" y="14"/>
                  </a:moveTo>
                  <a:lnTo>
                    <a:pt x="8" y="10"/>
                  </a:lnTo>
                  <a:lnTo>
                    <a:pt x="12" y="14"/>
                  </a:lnTo>
                  <a:lnTo>
                    <a:pt x="18" y="8"/>
                  </a:lnTo>
                  <a:lnTo>
                    <a:pt x="12" y="2"/>
                  </a:lnTo>
                  <a:lnTo>
                    <a:pt x="6" y="0"/>
                  </a:lnTo>
                  <a:lnTo>
                    <a:pt x="0" y="6"/>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7" name="Freeform 564"/>
            <p:cNvSpPr>
              <a:spLocks/>
            </p:cNvSpPr>
            <p:nvPr/>
          </p:nvSpPr>
          <p:spPr bwMode="ltGray">
            <a:xfrm>
              <a:off x="7109132" y="4398099"/>
              <a:ext cx="15921" cy="63767"/>
            </a:xfrm>
            <a:custGeom>
              <a:avLst/>
              <a:gdLst/>
              <a:ahLst/>
              <a:cxnLst>
                <a:cxn ang="0">
                  <a:pos x="4" y="0"/>
                </a:cxn>
                <a:cxn ang="0">
                  <a:pos x="6" y="14"/>
                </a:cxn>
                <a:cxn ang="0">
                  <a:pos x="0" y="26"/>
                </a:cxn>
                <a:cxn ang="0">
                  <a:pos x="0" y="38"/>
                </a:cxn>
                <a:cxn ang="0">
                  <a:pos x="4" y="28"/>
                </a:cxn>
                <a:cxn ang="0">
                  <a:pos x="8" y="20"/>
                </a:cxn>
                <a:cxn ang="0">
                  <a:pos x="10" y="10"/>
                </a:cxn>
                <a:cxn ang="0">
                  <a:pos x="4" y="0"/>
                </a:cxn>
              </a:cxnLst>
              <a:rect l="0" t="0" r="r" b="b"/>
              <a:pathLst>
                <a:path w="11" h="39">
                  <a:moveTo>
                    <a:pt x="4" y="0"/>
                  </a:moveTo>
                  <a:lnTo>
                    <a:pt x="6" y="14"/>
                  </a:lnTo>
                  <a:lnTo>
                    <a:pt x="0" y="26"/>
                  </a:lnTo>
                  <a:lnTo>
                    <a:pt x="0" y="38"/>
                  </a:lnTo>
                  <a:lnTo>
                    <a:pt x="4" y="28"/>
                  </a:lnTo>
                  <a:lnTo>
                    <a:pt x="8" y="20"/>
                  </a:lnTo>
                  <a:lnTo>
                    <a:pt x="10" y="10"/>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8" name="Freeform 565"/>
            <p:cNvSpPr>
              <a:spLocks/>
            </p:cNvSpPr>
            <p:nvPr/>
          </p:nvSpPr>
          <p:spPr bwMode="ltGray">
            <a:xfrm>
              <a:off x="7123606" y="4383270"/>
              <a:ext cx="30394" cy="48938"/>
            </a:xfrm>
            <a:custGeom>
              <a:avLst/>
              <a:gdLst/>
              <a:ahLst/>
              <a:cxnLst>
                <a:cxn ang="0">
                  <a:pos x="8" y="0"/>
                </a:cxn>
                <a:cxn ang="0">
                  <a:pos x="0" y="4"/>
                </a:cxn>
                <a:cxn ang="0">
                  <a:pos x="2" y="12"/>
                </a:cxn>
                <a:cxn ang="0">
                  <a:pos x="8" y="14"/>
                </a:cxn>
                <a:cxn ang="0">
                  <a:pos x="12" y="20"/>
                </a:cxn>
                <a:cxn ang="0">
                  <a:pos x="14" y="28"/>
                </a:cxn>
                <a:cxn ang="0">
                  <a:pos x="20" y="22"/>
                </a:cxn>
                <a:cxn ang="0">
                  <a:pos x="20" y="14"/>
                </a:cxn>
                <a:cxn ang="0">
                  <a:pos x="16" y="12"/>
                </a:cxn>
                <a:cxn ang="0">
                  <a:pos x="12" y="4"/>
                </a:cxn>
                <a:cxn ang="0">
                  <a:pos x="8" y="0"/>
                </a:cxn>
              </a:cxnLst>
              <a:rect l="0" t="0" r="r" b="b"/>
              <a:pathLst>
                <a:path w="21" h="29">
                  <a:moveTo>
                    <a:pt x="8" y="0"/>
                  </a:moveTo>
                  <a:lnTo>
                    <a:pt x="0" y="4"/>
                  </a:lnTo>
                  <a:lnTo>
                    <a:pt x="2" y="12"/>
                  </a:lnTo>
                  <a:lnTo>
                    <a:pt x="8" y="14"/>
                  </a:lnTo>
                  <a:lnTo>
                    <a:pt x="12" y="20"/>
                  </a:lnTo>
                  <a:lnTo>
                    <a:pt x="14" y="28"/>
                  </a:lnTo>
                  <a:lnTo>
                    <a:pt x="20" y="22"/>
                  </a:lnTo>
                  <a:lnTo>
                    <a:pt x="20" y="14"/>
                  </a:lnTo>
                  <a:lnTo>
                    <a:pt x="16" y="12"/>
                  </a:lnTo>
                  <a:lnTo>
                    <a:pt x="12"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49" name="Freeform 566"/>
            <p:cNvSpPr>
              <a:spLocks/>
            </p:cNvSpPr>
            <p:nvPr/>
          </p:nvSpPr>
          <p:spPr bwMode="ltGray">
            <a:xfrm>
              <a:off x="7061369" y="4393651"/>
              <a:ext cx="33290" cy="51903"/>
            </a:xfrm>
            <a:custGeom>
              <a:avLst/>
              <a:gdLst/>
              <a:ahLst/>
              <a:cxnLst>
                <a:cxn ang="0">
                  <a:pos x="0" y="2"/>
                </a:cxn>
                <a:cxn ang="0">
                  <a:pos x="4" y="0"/>
                </a:cxn>
                <a:cxn ang="0">
                  <a:pos x="10" y="4"/>
                </a:cxn>
                <a:cxn ang="0">
                  <a:pos x="22" y="4"/>
                </a:cxn>
                <a:cxn ang="0">
                  <a:pos x="22" y="8"/>
                </a:cxn>
                <a:cxn ang="0">
                  <a:pos x="18" y="16"/>
                </a:cxn>
                <a:cxn ang="0">
                  <a:pos x="16" y="28"/>
                </a:cxn>
                <a:cxn ang="0">
                  <a:pos x="14" y="22"/>
                </a:cxn>
                <a:cxn ang="0">
                  <a:pos x="4" y="30"/>
                </a:cxn>
                <a:cxn ang="0">
                  <a:pos x="4" y="16"/>
                </a:cxn>
                <a:cxn ang="0">
                  <a:pos x="2" y="8"/>
                </a:cxn>
                <a:cxn ang="0">
                  <a:pos x="0" y="2"/>
                </a:cxn>
              </a:cxnLst>
              <a:rect l="0" t="0" r="r" b="b"/>
              <a:pathLst>
                <a:path w="23" h="31">
                  <a:moveTo>
                    <a:pt x="0" y="2"/>
                  </a:moveTo>
                  <a:lnTo>
                    <a:pt x="4" y="0"/>
                  </a:lnTo>
                  <a:lnTo>
                    <a:pt x="10" y="4"/>
                  </a:lnTo>
                  <a:lnTo>
                    <a:pt x="22" y="4"/>
                  </a:lnTo>
                  <a:lnTo>
                    <a:pt x="22" y="8"/>
                  </a:lnTo>
                  <a:lnTo>
                    <a:pt x="18" y="16"/>
                  </a:lnTo>
                  <a:lnTo>
                    <a:pt x="16" y="28"/>
                  </a:lnTo>
                  <a:lnTo>
                    <a:pt x="14" y="22"/>
                  </a:lnTo>
                  <a:lnTo>
                    <a:pt x="4" y="30"/>
                  </a:lnTo>
                  <a:lnTo>
                    <a:pt x="4" y="16"/>
                  </a:lnTo>
                  <a:lnTo>
                    <a:pt x="2" y="8"/>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0" name="Freeform 567"/>
            <p:cNvSpPr>
              <a:spLocks/>
            </p:cNvSpPr>
            <p:nvPr/>
          </p:nvSpPr>
          <p:spPr bwMode="ltGray">
            <a:xfrm>
              <a:off x="7017948" y="4353611"/>
              <a:ext cx="34736" cy="38557"/>
            </a:xfrm>
            <a:custGeom>
              <a:avLst/>
              <a:gdLst/>
              <a:ahLst/>
              <a:cxnLst>
                <a:cxn ang="0">
                  <a:pos x="0" y="4"/>
                </a:cxn>
                <a:cxn ang="0">
                  <a:pos x="8" y="10"/>
                </a:cxn>
                <a:cxn ang="0">
                  <a:pos x="10" y="16"/>
                </a:cxn>
                <a:cxn ang="0">
                  <a:pos x="18" y="22"/>
                </a:cxn>
                <a:cxn ang="0">
                  <a:pos x="20" y="14"/>
                </a:cxn>
                <a:cxn ang="0">
                  <a:pos x="20" y="10"/>
                </a:cxn>
                <a:cxn ang="0">
                  <a:pos x="22" y="4"/>
                </a:cxn>
                <a:cxn ang="0">
                  <a:pos x="20" y="2"/>
                </a:cxn>
                <a:cxn ang="0">
                  <a:pos x="16" y="0"/>
                </a:cxn>
                <a:cxn ang="0">
                  <a:pos x="10" y="0"/>
                </a:cxn>
                <a:cxn ang="0">
                  <a:pos x="8" y="4"/>
                </a:cxn>
                <a:cxn ang="0">
                  <a:pos x="0" y="4"/>
                </a:cxn>
              </a:cxnLst>
              <a:rect l="0" t="0" r="r" b="b"/>
              <a:pathLst>
                <a:path w="23" h="23">
                  <a:moveTo>
                    <a:pt x="0" y="4"/>
                  </a:moveTo>
                  <a:lnTo>
                    <a:pt x="8" y="10"/>
                  </a:lnTo>
                  <a:lnTo>
                    <a:pt x="10" y="16"/>
                  </a:lnTo>
                  <a:lnTo>
                    <a:pt x="18" y="22"/>
                  </a:lnTo>
                  <a:lnTo>
                    <a:pt x="20" y="14"/>
                  </a:lnTo>
                  <a:lnTo>
                    <a:pt x="20" y="10"/>
                  </a:lnTo>
                  <a:lnTo>
                    <a:pt x="22" y="4"/>
                  </a:lnTo>
                  <a:lnTo>
                    <a:pt x="20" y="2"/>
                  </a:lnTo>
                  <a:lnTo>
                    <a:pt x="16" y="0"/>
                  </a:lnTo>
                  <a:lnTo>
                    <a:pt x="10" y="0"/>
                  </a:lnTo>
                  <a:lnTo>
                    <a:pt x="8" y="4"/>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1" name="Freeform 568"/>
            <p:cNvSpPr>
              <a:spLocks/>
            </p:cNvSpPr>
            <p:nvPr/>
          </p:nvSpPr>
          <p:spPr bwMode="ltGray">
            <a:xfrm>
              <a:off x="6991896" y="4187522"/>
              <a:ext cx="123025" cy="163123"/>
            </a:xfrm>
            <a:custGeom>
              <a:avLst/>
              <a:gdLst/>
              <a:ahLst/>
              <a:cxnLst>
                <a:cxn ang="0">
                  <a:pos x="38" y="0"/>
                </a:cxn>
                <a:cxn ang="0">
                  <a:pos x="28" y="6"/>
                </a:cxn>
                <a:cxn ang="0">
                  <a:pos x="16" y="0"/>
                </a:cxn>
                <a:cxn ang="0">
                  <a:pos x="8" y="6"/>
                </a:cxn>
                <a:cxn ang="0">
                  <a:pos x="6" y="14"/>
                </a:cxn>
                <a:cxn ang="0">
                  <a:pos x="6" y="26"/>
                </a:cxn>
                <a:cxn ang="0">
                  <a:pos x="8" y="32"/>
                </a:cxn>
                <a:cxn ang="0">
                  <a:pos x="6" y="40"/>
                </a:cxn>
                <a:cxn ang="0">
                  <a:pos x="8" y="46"/>
                </a:cxn>
                <a:cxn ang="0">
                  <a:pos x="8" y="54"/>
                </a:cxn>
                <a:cxn ang="0">
                  <a:pos x="0" y="48"/>
                </a:cxn>
                <a:cxn ang="0">
                  <a:pos x="0" y="58"/>
                </a:cxn>
                <a:cxn ang="0">
                  <a:pos x="4" y="60"/>
                </a:cxn>
                <a:cxn ang="0">
                  <a:pos x="16" y="84"/>
                </a:cxn>
                <a:cxn ang="0">
                  <a:pos x="20" y="94"/>
                </a:cxn>
                <a:cxn ang="0">
                  <a:pos x="36" y="94"/>
                </a:cxn>
                <a:cxn ang="0">
                  <a:pos x="38" y="88"/>
                </a:cxn>
                <a:cxn ang="0">
                  <a:pos x="50" y="88"/>
                </a:cxn>
                <a:cxn ang="0">
                  <a:pos x="60" y="96"/>
                </a:cxn>
                <a:cxn ang="0">
                  <a:pos x="60" y="90"/>
                </a:cxn>
                <a:cxn ang="0">
                  <a:pos x="54" y="82"/>
                </a:cxn>
                <a:cxn ang="0">
                  <a:pos x="66" y="90"/>
                </a:cxn>
                <a:cxn ang="0">
                  <a:pos x="76" y="94"/>
                </a:cxn>
                <a:cxn ang="0">
                  <a:pos x="86" y="96"/>
                </a:cxn>
                <a:cxn ang="0">
                  <a:pos x="86" y="86"/>
                </a:cxn>
                <a:cxn ang="0">
                  <a:pos x="80" y="82"/>
                </a:cxn>
                <a:cxn ang="0">
                  <a:pos x="78" y="76"/>
                </a:cxn>
                <a:cxn ang="0">
                  <a:pos x="80" y="74"/>
                </a:cxn>
                <a:cxn ang="0">
                  <a:pos x="70" y="70"/>
                </a:cxn>
                <a:cxn ang="0">
                  <a:pos x="70" y="80"/>
                </a:cxn>
                <a:cxn ang="0">
                  <a:pos x="62" y="70"/>
                </a:cxn>
                <a:cxn ang="0">
                  <a:pos x="48" y="76"/>
                </a:cxn>
                <a:cxn ang="0">
                  <a:pos x="46" y="82"/>
                </a:cxn>
                <a:cxn ang="0">
                  <a:pos x="40" y="74"/>
                </a:cxn>
                <a:cxn ang="0">
                  <a:pos x="34" y="66"/>
                </a:cxn>
                <a:cxn ang="0">
                  <a:pos x="36" y="56"/>
                </a:cxn>
                <a:cxn ang="0">
                  <a:pos x="34" y="52"/>
                </a:cxn>
                <a:cxn ang="0">
                  <a:pos x="36" y="44"/>
                </a:cxn>
                <a:cxn ang="0">
                  <a:pos x="42" y="42"/>
                </a:cxn>
                <a:cxn ang="0">
                  <a:pos x="46" y="24"/>
                </a:cxn>
                <a:cxn ang="0">
                  <a:pos x="36" y="14"/>
                </a:cxn>
                <a:cxn ang="0">
                  <a:pos x="38" y="0"/>
                </a:cxn>
              </a:cxnLst>
              <a:rect l="0" t="0" r="r" b="b"/>
              <a:pathLst>
                <a:path w="87" h="97">
                  <a:moveTo>
                    <a:pt x="38" y="0"/>
                  </a:moveTo>
                  <a:lnTo>
                    <a:pt x="28" y="6"/>
                  </a:lnTo>
                  <a:lnTo>
                    <a:pt x="16" y="0"/>
                  </a:lnTo>
                  <a:lnTo>
                    <a:pt x="8" y="6"/>
                  </a:lnTo>
                  <a:lnTo>
                    <a:pt x="6" y="14"/>
                  </a:lnTo>
                  <a:lnTo>
                    <a:pt x="6" y="26"/>
                  </a:lnTo>
                  <a:lnTo>
                    <a:pt x="8" y="32"/>
                  </a:lnTo>
                  <a:lnTo>
                    <a:pt x="6" y="40"/>
                  </a:lnTo>
                  <a:lnTo>
                    <a:pt x="8" y="46"/>
                  </a:lnTo>
                  <a:lnTo>
                    <a:pt x="8" y="54"/>
                  </a:lnTo>
                  <a:lnTo>
                    <a:pt x="0" y="48"/>
                  </a:lnTo>
                  <a:lnTo>
                    <a:pt x="0" y="58"/>
                  </a:lnTo>
                  <a:lnTo>
                    <a:pt x="4" y="60"/>
                  </a:lnTo>
                  <a:lnTo>
                    <a:pt x="16" y="84"/>
                  </a:lnTo>
                  <a:lnTo>
                    <a:pt x="20" y="94"/>
                  </a:lnTo>
                  <a:lnTo>
                    <a:pt x="36" y="94"/>
                  </a:lnTo>
                  <a:lnTo>
                    <a:pt x="38" y="88"/>
                  </a:lnTo>
                  <a:lnTo>
                    <a:pt x="50" y="88"/>
                  </a:lnTo>
                  <a:lnTo>
                    <a:pt x="60" y="96"/>
                  </a:lnTo>
                  <a:lnTo>
                    <a:pt x="60" y="90"/>
                  </a:lnTo>
                  <a:lnTo>
                    <a:pt x="54" y="82"/>
                  </a:lnTo>
                  <a:lnTo>
                    <a:pt x="66" y="90"/>
                  </a:lnTo>
                  <a:lnTo>
                    <a:pt x="76" y="94"/>
                  </a:lnTo>
                  <a:lnTo>
                    <a:pt x="86" y="96"/>
                  </a:lnTo>
                  <a:lnTo>
                    <a:pt x="86" y="86"/>
                  </a:lnTo>
                  <a:lnTo>
                    <a:pt x="80" y="82"/>
                  </a:lnTo>
                  <a:lnTo>
                    <a:pt x="78" y="76"/>
                  </a:lnTo>
                  <a:lnTo>
                    <a:pt x="80" y="74"/>
                  </a:lnTo>
                  <a:lnTo>
                    <a:pt x="70" y="70"/>
                  </a:lnTo>
                  <a:lnTo>
                    <a:pt x="70" y="80"/>
                  </a:lnTo>
                  <a:lnTo>
                    <a:pt x="62" y="70"/>
                  </a:lnTo>
                  <a:lnTo>
                    <a:pt x="48" y="76"/>
                  </a:lnTo>
                  <a:lnTo>
                    <a:pt x="46" y="82"/>
                  </a:lnTo>
                  <a:lnTo>
                    <a:pt x="40" y="74"/>
                  </a:lnTo>
                  <a:lnTo>
                    <a:pt x="34" y="66"/>
                  </a:lnTo>
                  <a:lnTo>
                    <a:pt x="36" y="56"/>
                  </a:lnTo>
                  <a:lnTo>
                    <a:pt x="34" y="52"/>
                  </a:lnTo>
                  <a:lnTo>
                    <a:pt x="36" y="44"/>
                  </a:lnTo>
                  <a:lnTo>
                    <a:pt x="42" y="42"/>
                  </a:lnTo>
                  <a:lnTo>
                    <a:pt x="46" y="24"/>
                  </a:lnTo>
                  <a:lnTo>
                    <a:pt x="36" y="14"/>
                  </a:lnTo>
                  <a:lnTo>
                    <a:pt x="3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2" name="Freeform 569"/>
            <p:cNvSpPr>
              <a:spLocks/>
            </p:cNvSpPr>
            <p:nvPr/>
          </p:nvSpPr>
          <p:spPr bwMode="ltGray">
            <a:xfrm>
              <a:off x="5930990" y="4614608"/>
              <a:ext cx="60789" cy="136430"/>
            </a:xfrm>
            <a:custGeom>
              <a:avLst/>
              <a:gdLst/>
              <a:ahLst/>
              <a:cxnLst>
                <a:cxn ang="0">
                  <a:pos x="10" y="0"/>
                </a:cxn>
                <a:cxn ang="0">
                  <a:pos x="18" y="16"/>
                </a:cxn>
                <a:cxn ang="0">
                  <a:pos x="28" y="24"/>
                </a:cxn>
                <a:cxn ang="0">
                  <a:pos x="38" y="44"/>
                </a:cxn>
                <a:cxn ang="0">
                  <a:pos x="42" y="54"/>
                </a:cxn>
                <a:cxn ang="0">
                  <a:pos x="40" y="64"/>
                </a:cxn>
                <a:cxn ang="0">
                  <a:pos x="38" y="68"/>
                </a:cxn>
                <a:cxn ang="0">
                  <a:pos x="34" y="72"/>
                </a:cxn>
                <a:cxn ang="0">
                  <a:pos x="26" y="78"/>
                </a:cxn>
                <a:cxn ang="0">
                  <a:pos x="20" y="80"/>
                </a:cxn>
                <a:cxn ang="0">
                  <a:pos x="8" y="78"/>
                </a:cxn>
                <a:cxn ang="0">
                  <a:pos x="2" y="70"/>
                </a:cxn>
                <a:cxn ang="0">
                  <a:pos x="0" y="64"/>
                </a:cxn>
                <a:cxn ang="0">
                  <a:pos x="0" y="54"/>
                </a:cxn>
                <a:cxn ang="0">
                  <a:pos x="0" y="40"/>
                </a:cxn>
                <a:cxn ang="0">
                  <a:pos x="4" y="26"/>
                </a:cxn>
                <a:cxn ang="0">
                  <a:pos x="0" y="18"/>
                </a:cxn>
                <a:cxn ang="0">
                  <a:pos x="6" y="6"/>
                </a:cxn>
                <a:cxn ang="0">
                  <a:pos x="10" y="0"/>
                </a:cxn>
              </a:cxnLst>
              <a:rect l="0" t="0" r="r" b="b"/>
              <a:pathLst>
                <a:path w="43" h="81">
                  <a:moveTo>
                    <a:pt x="10" y="0"/>
                  </a:moveTo>
                  <a:lnTo>
                    <a:pt x="18" y="16"/>
                  </a:lnTo>
                  <a:lnTo>
                    <a:pt x="28" y="24"/>
                  </a:lnTo>
                  <a:lnTo>
                    <a:pt x="38" y="44"/>
                  </a:lnTo>
                  <a:lnTo>
                    <a:pt x="42" y="54"/>
                  </a:lnTo>
                  <a:lnTo>
                    <a:pt x="40" y="64"/>
                  </a:lnTo>
                  <a:lnTo>
                    <a:pt x="38" y="68"/>
                  </a:lnTo>
                  <a:lnTo>
                    <a:pt x="34" y="72"/>
                  </a:lnTo>
                  <a:lnTo>
                    <a:pt x="26" y="78"/>
                  </a:lnTo>
                  <a:lnTo>
                    <a:pt x="20" y="80"/>
                  </a:lnTo>
                  <a:lnTo>
                    <a:pt x="8" y="78"/>
                  </a:lnTo>
                  <a:lnTo>
                    <a:pt x="2" y="70"/>
                  </a:lnTo>
                  <a:lnTo>
                    <a:pt x="0" y="64"/>
                  </a:lnTo>
                  <a:lnTo>
                    <a:pt x="0" y="54"/>
                  </a:lnTo>
                  <a:lnTo>
                    <a:pt x="0" y="40"/>
                  </a:lnTo>
                  <a:lnTo>
                    <a:pt x="4" y="26"/>
                  </a:lnTo>
                  <a:lnTo>
                    <a:pt x="0" y="18"/>
                  </a:lnTo>
                  <a:lnTo>
                    <a:pt x="6" y="6"/>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3" name="Freeform 570"/>
            <p:cNvSpPr>
              <a:spLocks/>
            </p:cNvSpPr>
            <p:nvPr/>
          </p:nvSpPr>
          <p:spPr bwMode="ltGray">
            <a:xfrm>
              <a:off x="7127947" y="3621039"/>
              <a:ext cx="66578" cy="93426"/>
            </a:xfrm>
            <a:custGeom>
              <a:avLst/>
              <a:gdLst/>
              <a:ahLst/>
              <a:cxnLst>
                <a:cxn ang="0">
                  <a:pos x="0" y="20"/>
                </a:cxn>
                <a:cxn ang="0">
                  <a:pos x="4" y="22"/>
                </a:cxn>
                <a:cxn ang="0">
                  <a:pos x="6" y="32"/>
                </a:cxn>
                <a:cxn ang="0">
                  <a:pos x="16" y="26"/>
                </a:cxn>
                <a:cxn ang="0">
                  <a:pos x="14" y="20"/>
                </a:cxn>
                <a:cxn ang="0">
                  <a:pos x="22" y="24"/>
                </a:cxn>
                <a:cxn ang="0">
                  <a:pos x="22" y="34"/>
                </a:cxn>
                <a:cxn ang="0">
                  <a:pos x="24" y="48"/>
                </a:cxn>
                <a:cxn ang="0">
                  <a:pos x="30" y="52"/>
                </a:cxn>
                <a:cxn ang="0">
                  <a:pos x="32" y="42"/>
                </a:cxn>
                <a:cxn ang="0">
                  <a:pos x="36" y="54"/>
                </a:cxn>
                <a:cxn ang="0">
                  <a:pos x="42" y="48"/>
                </a:cxn>
                <a:cxn ang="0">
                  <a:pos x="38" y="42"/>
                </a:cxn>
                <a:cxn ang="0">
                  <a:pos x="44" y="40"/>
                </a:cxn>
                <a:cxn ang="0">
                  <a:pos x="42" y="24"/>
                </a:cxn>
                <a:cxn ang="0">
                  <a:pos x="40" y="20"/>
                </a:cxn>
                <a:cxn ang="0">
                  <a:pos x="42" y="14"/>
                </a:cxn>
                <a:cxn ang="0">
                  <a:pos x="34" y="6"/>
                </a:cxn>
                <a:cxn ang="0">
                  <a:pos x="32" y="8"/>
                </a:cxn>
                <a:cxn ang="0">
                  <a:pos x="32" y="2"/>
                </a:cxn>
                <a:cxn ang="0">
                  <a:pos x="30" y="0"/>
                </a:cxn>
                <a:cxn ang="0">
                  <a:pos x="26" y="6"/>
                </a:cxn>
                <a:cxn ang="0">
                  <a:pos x="12" y="4"/>
                </a:cxn>
                <a:cxn ang="0">
                  <a:pos x="8" y="4"/>
                </a:cxn>
                <a:cxn ang="0">
                  <a:pos x="8" y="12"/>
                </a:cxn>
                <a:cxn ang="0">
                  <a:pos x="0" y="20"/>
                </a:cxn>
              </a:cxnLst>
              <a:rect l="0" t="0" r="r" b="b"/>
              <a:pathLst>
                <a:path w="45" h="55">
                  <a:moveTo>
                    <a:pt x="0" y="20"/>
                  </a:moveTo>
                  <a:lnTo>
                    <a:pt x="4" y="22"/>
                  </a:lnTo>
                  <a:lnTo>
                    <a:pt x="6" y="32"/>
                  </a:lnTo>
                  <a:lnTo>
                    <a:pt x="16" y="26"/>
                  </a:lnTo>
                  <a:lnTo>
                    <a:pt x="14" y="20"/>
                  </a:lnTo>
                  <a:lnTo>
                    <a:pt x="22" y="24"/>
                  </a:lnTo>
                  <a:lnTo>
                    <a:pt x="22" y="34"/>
                  </a:lnTo>
                  <a:lnTo>
                    <a:pt x="24" y="48"/>
                  </a:lnTo>
                  <a:lnTo>
                    <a:pt x="30" y="52"/>
                  </a:lnTo>
                  <a:lnTo>
                    <a:pt x="32" y="42"/>
                  </a:lnTo>
                  <a:lnTo>
                    <a:pt x="36" y="54"/>
                  </a:lnTo>
                  <a:lnTo>
                    <a:pt x="42" y="48"/>
                  </a:lnTo>
                  <a:lnTo>
                    <a:pt x="38" y="42"/>
                  </a:lnTo>
                  <a:lnTo>
                    <a:pt x="44" y="40"/>
                  </a:lnTo>
                  <a:lnTo>
                    <a:pt x="42" y="24"/>
                  </a:lnTo>
                  <a:lnTo>
                    <a:pt x="40" y="20"/>
                  </a:lnTo>
                  <a:lnTo>
                    <a:pt x="42" y="14"/>
                  </a:lnTo>
                  <a:lnTo>
                    <a:pt x="34" y="6"/>
                  </a:lnTo>
                  <a:lnTo>
                    <a:pt x="32" y="8"/>
                  </a:lnTo>
                  <a:lnTo>
                    <a:pt x="32" y="2"/>
                  </a:lnTo>
                  <a:lnTo>
                    <a:pt x="30" y="0"/>
                  </a:lnTo>
                  <a:lnTo>
                    <a:pt x="26" y="6"/>
                  </a:lnTo>
                  <a:lnTo>
                    <a:pt x="12" y="4"/>
                  </a:lnTo>
                  <a:lnTo>
                    <a:pt x="8" y="4"/>
                  </a:lnTo>
                  <a:lnTo>
                    <a:pt x="8" y="12"/>
                  </a:lnTo>
                  <a:lnTo>
                    <a:pt x="0"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4" name="Freeform 572"/>
            <p:cNvSpPr>
              <a:spLocks/>
            </p:cNvSpPr>
            <p:nvPr/>
          </p:nvSpPr>
          <p:spPr bwMode="ltGray">
            <a:xfrm>
              <a:off x="7187289" y="3570619"/>
              <a:ext cx="50656" cy="72665"/>
            </a:xfrm>
            <a:custGeom>
              <a:avLst/>
              <a:gdLst/>
              <a:ahLst/>
              <a:cxnLst>
                <a:cxn ang="0">
                  <a:pos x="34" y="12"/>
                </a:cxn>
                <a:cxn ang="0">
                  <a:pos x="30" y="8"/>
                </a:cxn>
                <a:cxn ang="0">
                  <a:pos x="30" y="0"/>
                </a:cxn>
                <a:cxn ang="0">
                  <a:pos x="26" y="6"/>
                </a:cxn>
                <a:cxn ang="0">
                  <a:pos x="22" y="4"/>
                </a:cxn>
                <a:cxn ang="0">
                  <a:pos x="20" y="4"/>
                </a:cxn>
                <a:cxn ang="0">
                  <a:pos x="20" y="8"/>
                </a:cxn>
                <a:cxn ang="0">
                  <a:pos x="14" y="12"/>
                </a:cxn>
                <a:cxn ang="0">
                  <a:pos x="16" y="14"/>
                </a:cxn>
                <a:cxn ang="0">
                  <a:pos x="10" y="20"/>
                </a:cxn>
                <a:cxn ang="0">
                  <a:pos x="8" y="18"/>
                </a:cxn>
                <a:cxn ang="0">
                  <a:pos x="6" y="26"/>
                </a:cxn>
                <a:cxn ang="0">
                  <a:pos x="0" y="34"/>
                </a:cxn>
                <a:cxn ang="0">
                  <a:pos x="6" y="34"/>
                </a:cxn>
                <a:cxn ang="0">
                  <a:pos x="8" y="42"/>
                </a:cxn>
                <a:cxn ang="0">
                  <a:pos x="20" y="42"/>
                </a:cxn>
                <a:cxn ang="0">
                  <a:pos x="18" y="30"/>
                </a:cxn>
                <a:cxn ang="0">
                  <a:pos x="24" y="20"/>
                </a:cxn>
                <a:cxn ang="0">
                  <a:pos x="28" y="26"/>
                </a:cxn>
                <a:cxn ang="0">
                  <a:pos x="30" y="16"/>
                </a:cxn>
                <a:cxn ang="0">
                  <a:pos x="34" y="12"/>
                </a:cxn>
              </a:cxnLst>
              <a:rect l="0" t="0" r="r" b="b"/>
              <a:pathLst>
                <a:path w="35" h="43">
                  <a:moveTo>
                    <a:pt x="34" y="12"/>
                  </a:moveTo>
                  <a:lnTo>
                    <a:pt x="30" y="8"/>
                  </a:lnTo>
                  <a:lnTo>
                    <a:pt x="30" y="0"/>
                  </a:lnTo>
                  <a:lnTo>
                    <a:pt x="26" y="6"/>
                  </a:lnTo>
                  <a:lnTo>
                    <a:pt x="22" y="4"/>
                  </a:lnTo>
                  <a:lnTo>
                    <a:pt x="20" y="4"/>
                  </a:lnTo>
                  <a:lnTo>
                    <a:pt x="20" y="8"/>
                  </a:lnTo>
                  <a:lnTo>
                    <a:pt x="14" y="12"/>
                  </a:lnTo>
                  <a:lnTo>
                    <a:pt x="16" y="14"/>
                  </a:lnTo>
                  <a:lnTo>
                    <a:pt x="10" y="20"/>
                  </a:lnTo>
                  <a:lnTo>
                    <a:pt x="8" y="18"/>
                  </a:lnTo>
                  <a:lnTo>
                    <a:pt x="6" y="26"/>
                  </a:lnTo>
                  <a:lnTo>
                    <a:pt x="0" y="34"/>
                  </a:lnTo>
                  <a:lnTo>
                    <a:pt x="6" y="34"/>
                  </a:lnTo>
                  <a:lnTo>
                    <a:pt x="8" y="42"/>
                  </a:lnTo>
                  <a:lnTo>
                    <a:pt x="20" y="42"/>
                  </a:lnTo>
                  <a:lnTo>
                    <a:pt x="18" y="30"/>
                  </a:lnTo>
                  <a:lnTo>
                    <a:pt x="24" y="20"/>
                  </a:lnTo>
                  <a:lnTo>
                    <a:pt x="28" y="26"/>
                  </a:lnTo>
                  <a:lnTo>
                    <a:pt x="30" y="16"/>
                  </a:lnTo>
                  <a:lnTo>
                    <a:pt x="34"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5" name="Freeform 573"/>
            <p:cNvSpPr>
              <a:spLocks/>
            </p:cNvSpPr>
            <p:nvPr/>
          </p:nvSpPr>
          <p:spPr bwMode="ltGray">
            <a:xfrm>
              <a:off x="7148210" y="3293311"/>
              <a:ext cx="188155" cy="330694"/>
            </a:xfrm>
            <a:custGeom>
              <a:avLst/>
              <a:gdLst/>
              <a:ahLst/>
              <a:cxnLst>
                <a:cxn ang="0">
                  <a:pos x="4" y="194"/>
                </a:cxn>
                <a:cxn ang="0">
                  <a:pos x="20" y="188"/>
                </a:cxn>
                <a:cxn ang="0">
                  <a:pos x="30" y="178"/>
                </a:cxn>
                <a:cxn ang="0">
                  <a:pos x="58" y="156"/>
                </a:cxn>
                <a:cxn ang="0">
                  <a:pos x="62" y="158"/>
                </a:cxn>
                <a:cxn ang="0">
                  <a:pos x="72" y="174"/>
                </a:cxn>
                <a:cxn ang="0">
                  <a:pos x="80" y="162"/>
                </a:cxn>
                <a:cxn ang="0">
                  <a:pos x="90" y="154"/>
                </a:cxn>
                <a:cxn ang="0">
                  <a:pos x="76" y="146"/>
                </a:cxn>
                <a:cxn ang="0">
                  <a:pos x="82" y="142"/>
                </a:cxn>
                <a:cxn ang="0">
                  <a:pos x="90" y="144"/>
                </a:cxn>
                <a:cxn ang="0">
                  <a:pos x="112" y="130"/>
                </a:cxn>
                <a:cxn ang="0">
                  <a:pos x="122" y="112"/>
                </a:cxn>
                <a:cxn ang="0">
                  <a:pos x="128" y="104"/>
                </a:cxn>
                <a:cxn ang="0">
                  <a:pos x="124" y="86"/>
                </a:cxn>
                <a:cxn ang="0">
                  <a:pos x="106" y="60"/>
                </a:cxn>
                <a:cxn ang="0">
                  <a:pos x="108" y="34"/>
                </a:cxn>
                <a:cxn ang="0">
                  <a:pos x="94" y="12"/>
                </a:cxn>
                <a:cxn ang="0">
                  <a:pos x="78" y="4"/>
                </a:cxn>
                <a:cxn ang="0">
                  <a:pos x="66" y="2"/>
                </a:cxn>
                <a:cxn ang="0">
                  <a:pos x="74" y="4"/>
                </a:cxn>
                <a:cxn ang="0">
                  <a:pos x="74" y="14"/>
                </a:cxn>
                <a:cxn ang="0">
                  <a:pos x="66" y="18"/>
                </a:cxn>
                <a:cxn ang="0">
                  <a:pos x="68" y="26"/>
                </a:cxn>
                <a:cxn ang="0">
                  <a:pos x="76" y="36"/>
                </a:cxn>
                <a:cxn ang="0">
                  <a:pos x="84" y="70"/>
                </a:cxn>
                <a:cxn ang="0">
                  <a:pos x="70" y="106"/>
                </a:cxn>
                <a:cxn ang="0">
                  <a:pos x="72" y="80"/>
                </a:cxn>
                <a:cxn ang="0">
                  <a:pos x="58" y="98"/>
                </a:cxn>
                <a:cxn ang="0">
                  <a:pos x="62" y="118"/>
                </a:cxn>
                <a:cxn ang="0">
                  <a:pos x="42" y="142"/>
                </a:cxn>
                <a:cxn ang="0">
                  <a:pos x="28" y="144"/>
                </a:cxn>
                <a:cxn ang="0">
                  <a:pos x="14" y="172"/>
                </a:cxn>
              </a:cxnLst>
              <a:rect l="0" t="0" r="r" b="b"/>
              <a:pathLst>
                <a:path w="131" h="195">
                  <a:moveTo>
                    <a:pt x="0" y="190"/>
                  </a:moveTo>
                  <a:lnTo>
                    <a:pt x="4" y="194"/>
                  </a:lnTo>
                  <a:lnTo>
                    <a:pt x="14" y="188"/>
                  </a:lnTo>
                  <a:lnTo>
                    <a:pt x="20" y="188"/>
                  </a:lnTo>
                  <a:lnTo>
                    <a:pt x="22" y="180"/>
                  </a:lnTo>
                  <a:lnTo>
                    <a:pt x="30" y="178"/>
                  </a:lnTo>
                  <a:lnTo>
                    <a:pt x="46" y="164"/>
                  </a:lnTo>
                  <a:lnTo>
                    <a:pt x="58" y="156"/>
                  </a:lnTo>
                  <a:lnTo>
                    <a:pt x="66" y="150"/>
                  </a:lnTo>
                  <a:lnTo>
                    <a:pt x="62" y="158"/>
                  </a:lnTo>
                  <a:lnTo>
                    <a:pt x="66" y="170"/>
                  </a:lnTo>
                  <a:lnTo>
                    <a:pt x="72" y="174"/>
                  </a:lnTo>
                  <a:lnTo>
                    <a:pt x="80" y="170"/>
                  </a:lnTo>
                  <a:lnTo>
                    <a:pt x="80" y="162"/>
                  </a:lnTo>
                  <a:lnTo>
                    <a:pt x="84" y="158"/>
                  </a:lnTo>
                  <a:lnTo>
                    <a:pt x="90" y="154"/>
                  </a:lnTo>
                  <a:lnTo>
                    <a:pt x="92" y="146"/>
                  </a:lnTo>
                  <a:lnTo>
                    <a:pt x="76" y="146"/>
                  </a:lnTo>
                  <a:lnTo>
                    <a:pt x="80" y="132"/>
                  </a:lnTo>
                  <a:lnTo>
                    <a:pt x="82" y="142"/>
                  </a:lnTo>
                  <a:lnTo>
                    <a:pt x="86" y="140"/>
                  </a:lnTo>
                  <a:lnTo>
                    <a:pt x="90" y="144"/>
                  </a:lnTo>
                  <a:lnTo>
                    <a:pt x="106" y="138"/>
                  </a:lnTo>
                  <a:lnTo>
                    <a:pt x="112" y="130"/>
                  </a:lnTo>
                  <a:lnTo>
                    <a:pt x="114" y="122"/>
                  </a:lnTo>
                  <a:lnTo>
                    <a:pt x="122" y="112"/>
                  </a:lnTo>
                  <a:lnTo>
                    <a:pt x="128" y="118"/>
                  </a:lnTo>
                  <a:lnTo>
                    <a:pt x="128" y="104"/>
                  </a:lnTo>
                  <a:lnTo>
                    <a:pt x="130" y="90"/>
                  </a:lnTo>
                  <a:lnTo>
                    <a:pt x="124" y="86"/>
                  </a:lnTo>
                  <a:lnTo>
                    <a:pt x="118" y="68"/>
                  </a:lnTo>
                  <a:lnTo>
                    <a:pt x="106" y="60"/>
                  </a:lnTo>
                  <a:lnTo>
                    <a:pt x="110" y="50"/>
                  </a:lnTo>
                  <a:lnTo>
                    <a:pt x="108" y="34"/>
                  </a:lnTo>
                  <a:lnTo>
                    <a:pt x="100" y="20"/>
                  </a:lnTo>
                  <a:lnTo>
                    <a:pt x="94" y="12"/>
                  </a:lnTo>
                  <a:lnTo>
                    <a:pt x="86" y="10"/>
                  </a:lnTo>
                  <a:lnTo>
                    <a:pt x="78" y="4"/>
                  </a:lnTo>
                  <a:lnTo>
                    <a:pt x="76" y="0"/>
                  </a:lnTo>
                  <a:lnTo>
                    <a:pt x="66" y="2"/>
                  </a:lnTo>
                  <a:lnTo>
                    <a:pt x="70" y="6"/>
                  </a:lnTo>
                  <a:lnTo>
                    <a:pt x="74" y="4"/>
                  </a:lnTo>
                  <a:lnTo>
                    <a:pt x="76" y="12"/>
                  </a:lnTo>
                  <a:lnTo>
                    <a:pt x="74" y="14"/>
                  </a:lnTo>
                  <a:lnTo>
                    <a:pt x="64" y="12"/>
                  </a:lnTo>
                  <a:lnTo>
                    <a:pt x="66" y="18"/>
                  </a:lnTo>
                  <a:lnTo>
                    <a:pt x="64" y="26"/>
                  </a:lnTo>
                  <a:lnTo>
                    <a:pt x="68" y="26"/>
                  </a:lnTo>
                  <a:lnTo>
                    <a:pt x="70" y="38"/>
                  </a:lnTo>
                  <a:lnTo>
                    <a:pt x="76" y="36"/>
                  </a:lnTo>
                  <a:lnTo>
                    <a:pt x="82" y="48"/>
                  </a:lnTo>
                  <a:lnTo>
                    <a:pt x="84" y="70"/>
                  </a:lnTo>
                  <a:lnTo>
                    <a:pt x="82" y="88"/>
                  </a:lnTo>
                  <a:lnTo>
                    <a:pt x="70" y="106"/>
                  </a:lnTo>
                  <a:lnTo>
                    <a:pt x="64" y="98"/>
                  </a:lnTo>
                  <a:lnTo>
                    <a:pt x="72" y="80"/>
                  </a:lnTo>
                  <a:lnTo>
                    <a:pt x="60" y="92"/>
                  </a:lnTo>
                  <a:lnTo>
                    <a:pt x="58" y="98"/>
                  </a:lnTo>
                  <a:lnTo>
                    <a:pt x="62" y="102"/>
                  </a:lnTo>
                  <a:lnTo>
                    <a:pt x="62" y="118"/>
                  </a:lnTo>
                  <a:lnTo>
                    <a:pt x="60" y="134"/>
                  </a:lnTo>
                  <a:lnTo>
                    <a:pt x="42" y="142"/>
                  </a:lnTo>
                  <a:lnTo>
                    <a:pt x="32" y="148"/>
                  </a:lnTo>
                  <a:lnTo>
                    <a:pt x="28" y="144"/>
                  </a:lnTo>
                  <a:lnTo>
                    <a:pt x="18" y="158"/>
                  </a:lnTo>
                  <a:lnTo>
                    <a:pt x="14" y="172"/>
                  </a:lnTo>
                  <a:lnTo>
                    <a:pt x="0" y="19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6" name="Freeform 574"/>
            <p:cNvSpPr>
              <a:spLocks/>
            </p:cNvSpPr>
            <p:nvPr/>
          </p:nvSpPr>
          <p:spPr bwMode="ltGray">
            <a:xfrm>
              <a:off x="7194526" y="3170226"/>
              <a:ext cx="101315" cy="131982"/>
            </a:xfrm>
            <a:custGeom>
              <a:avLst/>
              <a:gdLst/>
              <a:ahLst/>
              <a:cxnLst>
                <a:cxn ang="0">
                  <a:pos x="28" y="76"/>
                </a:cxn>
                <a:cxn ang="0">
                  <a:pos x="30" y="68"/>
                </a:cxn>
                <a:cxn ang="0">
                  <a:pos x="38" y="66"/>
                </a:cxn>
                <a:cxn ang="0">
                  <a:pos x="30" y="60"/>
                </a:cxn>
                <a:cxn ang="0">
                  <a:pos x="22" y="64"/>
                </a:cxn>
                <a:cxn ang="0">
                  <a:pos x="20" y="56"/>
                </a:cxn>
                <a:cxn ang="0">
                  <a:pos x="28" y="58"/>
                </a:cxn>
                <a:cxn ang="0">
                  <a:pos x="42" y="52"/>
                </a:cxn>
                <a:cxn ang="0">
                  <a:pos x="62" y="50"/>
                </a:cxn>
                <a:cxn ang="0">
                  <a:pos x="60" y="48"/>
                </a:cxn>
                <a:cxn ang="0">
                  <a:pos x="58" y="30"/>
                </a:cxn>
                <a:cxn ang="0">
                  <a:pos x="66" y="26"/>
                </a:cxn>
                <a:cxn ang="0">
                  <a:pos x="68" y="16"/>
                </a:cxn>
                <a:cxn ang="0">
                  <a:pos x="70" y="6"/>
                </a:cxn>
                <a:cxn ang="0">
                  <a:pos x="62" y="12"/>
                </a:cxn>
                <a:cxn ang="0">
                  <a:pos x="52" y="0"/>
                </a:cxn>
                <a:cxn ang="0">
                  <a:pos x="52" y="12"/>
                </a:cxn>
                <a:cxn ang="0">
                  <a:pos x="44" y="12"/>
                </a:cxn>
                <a:cxn ang="0">
                  <a:pos x="34" y="16"/>
                </a:cxn>
                <a:cxn ang="0">
                  <a:pos x="18" y="12"/>
                </a:cxn>
                <a:cxn ang="0">
                  <a:pos x="2" y="8"/>
                </a:cxn>
                <a:cxn ang="0">
                  <a:pos x="0" y="14"/>
                </a:cxn>
                <a:cxn ang="0">
                  <a:pos x="2" y="14"/>
                </a:cxn>
                <a:cxn ang="0">
                  <a:pos x="10" y="22"/>
                </a:cxn>
                <a:cxn ang="0">
                  <a:pos x="18" y="38"/>
                </a:cxn>
                <a:cxn ang="0">
                  <a:pos x="18" y="46"/>
                </a:cxn>
                <a:cxn ang="0">
                  <a:pos x="4" y="50"/>
                </a:cxn>
                <a:cxn ang="0">
                  <a:pos x="8" y="56"/>
                </a:cxn>
                <a:cxn ang="0">
                  <a:pos x="12" y="68"/>
                </a:cxn>
                <a:cxn ang="0">
                  <a:pos x="20" y="74"/>
                </a:cxn>
                <a:cxn ang="0">
                  <a:pos x="26" y="72"/>
                </a:cxn>
                <a:cxn ang="0">
                  <a:pos x="28" y="76"/>
                </a:cxn>
              </a:cxnLst>
              <a:rect l="0" t="0" r="r" b="b"/>
              <a:pathLst>
                <a:path w="71" h="77">
                  <a:moveTo>
                    <a:pt x="28" y="76"/>
                  </a:moveTo>
                  <a:lnTo>
                    <a:pt x="30" y="68"/>
                  </a:lnTo>
                  <a:lnTo>
                    <a:pt x="38" y="66"/>
                  </a:lnTo>
                  <a:lnTo>
                    <a:pt x="30" y="60"/>
                  </a:lnTo>
                  <a:lnTo>
                    <a:pt x="22" y="64"/>
                  </a:lnTo>
                  <a:lnTo>
                    <a:pt x="20" y="56"/>
                  </a:lnTo>
                  <a:lnTo>
                    <a:pt x="28" y="58"/>
                  </a:lnTo>
                  <a:lnTo>
                    <a:pt x="42" y="52"/>
                  </a:lnTo>
                  <a:lnTo>
                    <a:pt x="62" y="50"/>
                  </a:lnTo>
                  <a:lnTo>
                    <a:pt x="60" y="48"/>
                  </a:lnTo>
                  <a:lnTo>
                    <a:pt x="58" y="30"/>
                  </a:lnTo>
                  <a:lnTo>
                    <a:pt x="66" y="26"/>
                  </a:lnTo>
                  <a:lnTo>
                    <a:pt x="68" y="16"/>
                  </a:lnTo>
                  <a:lnTo>
                    <a:pt x="70" y="6"/>
                  </a:lnTo>
                  <a:lnTo>
                    <a:pt x="62" y="12"/>
                  </a:lnTo>
                  <a:lnTo>
                    <a:pt x="52" y="0"/>
                  </a:lnTo>
                  <a:lnTo>
                    <a:pt x="52" y="12"/>
                  </a:lnTo>
                  <a:lnTo>
                    <a:pt x="44" y="12"/>
                  </a:lnTo>
                  <a:lnTo>
                    <a:pt x="34" y="16"/>
                  </a:lnTo>
                  <a:lnTo>
                    <a:pt x="18" y="12"/>
                  </a:lnTo>
                  <a:lnTo>
                    <a:pt x="2" y="8"/>
                  </a:lnTo>
                  <a:lnTo>
                    <a:pt x="0" y="14"/>
                  </a:lnTo>
                  <a:lnTo>
                    <a:pt x="2" y="14"/>
                  </a:lnTo>
                  <a:lnTo>
                    <a:pt x="10" y="22"/>
                  </a:lnTo>
                  <a:lnTo>
                    <a:pt x="18" y="38"/>
                  </a:lnTo>
                  <a:lnTo>
                    <a:pt x="18" y="46"/>
                  </a:lnTo>
                  <a:lnTo>
                    <a:pt x="4" y="50"/>
                  </a:lnTo>
                  <a:lnTo>
                    <a:pt x="8" y="56"/>
                  </a:lnTo>
                  <a:lnTo>
                    <a:pt x="12" y="68"/>
                  </a:lnTo>
                  <a:lnTo>
                    <a:pt x="20" y="74"/>
                  </a:lnTo>
                  <a:lnTo>
                    <a:pt x="26" y="72"/>
                  </a:lnTo>
                  <a:lnTo>
                    <a:pt x="28" y="7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7" name="Freeform 575"/>
            <p:cNvSpPr>
              <a:spLocks/>
            </p:cNvSpPr>
            <p:nvPr/>
          </p:nvSpPr>
          <p:spPr bwMode="ltGray">
            <a:xfrm>
              <a:off x="6573613" y="4844464"/>
              <a:ext cx="27499" cy="25210"/>
            </a:xfrm>
            <a:custGeom>
              <a:avLst/>
              <a:gdLst/>
              <a:ahLst/>
              <a:cxnLst>
                <a:cxn ang="0">
                  <a:pos x="16" y="0"/>
                </a:cxn>
                <a:cxn ang="0">
                  <a:pos x="4" y="6"/>
                </a:cxn>
                <a:cxn ang="0">
                  <a:pos x="0" y="12"/>
                </a:cxn>
                <a:cxn ang="0">
                  <a:pos x="8" y="14"/>
                </a:cxn>
                <a:cxn ang="0">
                  <a:pos x="18" y="12"/>
                </a:cxn>
                <a:cxn ang="0">
                  <a:pos x="16" y="0"/>
                </a:cxn>
              </a:cxnLst>
              <a:rect l="0" t="0" r="r" b="b"/>
              <a:pathLst>
                <a:path w="19" h="15">
                  <a:moveTo>
                    <a:pt x="16" y="0"/>
                  </a:moveTo>
                  <a:lnTo>
                    <a:pt x="4" y="6"/>
                  </a:lnTo>
                  <a:lnTo>
                    <a:pt x="0" y="12"/>
                  </a:lnTo>
                  <a:lnTo>
                    <a:pt x="8" y="14"/>
                  </a:lnTo>
                  <a:lnTo>
                    <a:pt x="18" y="12"/>
                  </a:ln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8" name="Freeform 576"/>
            <p:cNvSpPr>
              <a:spLocks/>
            </p:cNvSpPr>
            <p:nvPr/>
          </p:nvSpPr>
          <p:spPr bwMode="ltGray">
            <a:xfrm>
              <a:off x="6910845" y="5096563"/>
              <a:ext cx="871304" cy="785957"/>
            </a:xfrm>
            <a:custGeom>
              <a:avLst/>
              <a:gdLst/>
              <a:ahLst/>
              <a:cxnLst>
                <a:cxn ang="0">
                  <a:pos x="138" y="130"/>
                </a:cxn>
                <a:cxn ang="0">
                  <a:pos x="154" y="96"/>
                </a:cxn>
                <a:cxn ang="0">
                  <a:pos x="180" y="75"/>
                </a:cxn>
                <a:cxn ang="0">
                  <a:pos x="223" y="88"/>
                </a:cxn>
                <a:cxn ang="0">
                  <a:pos x="229" y="49"/>
                </a:cxn>
                <a:cxn ang="0">
                  <a:pos x="268" y="28"/>
                </a:cxn>
                <a:cxn ang="0">
                  <a:pos x="320" y="22"/>
                </a:cxn>
                <a:cxn ang="0">
                  <a:pos x="328" y="47"/>
                </a:cxn>
                <a:cxn ang="0">
                  <a:pos x="345" y="87"/>
                </a:cxn>
                <a:cxn ang="0">
                  <a:pos x="391" y="112"/>
                </a:cxn>
                <a:cxn ang="0">
                  <a:pos x="416" y="87"/>
                </a:cxn>
                <a:cxn ang="0">
                  <a:pos x="416" y="28"/>
                </a:cxn>
                <a:cxn ang="0">
                  <a:pos x="432" y="4"/>
                </a:cxn>
                <a:cxn ang="0">
                  <a:pos x="452" y="59"/>
                </a:cxn>
                <a:cxn ang="0">
                  <a:pos x="488" y="75"/>
                </a:cxn>
                <a:cxn ang="0">
                  <a:pos x="491" y="120"/>
                </a:cxn>
                <a:cxn ang="0">
                  <a:pos x="531" y="157"/>
                </a:cxn>
                <a:cxn ang="0">
                  <a:pos x="543" y="189"/>
                </a:cxn>
                <a:cxn ang="0">
                  <a:pos x="596" y="250"/>
                </a:cxn>
                <a:cxn ang="0">
                  <a:pos x="598" y="313"/>
                </a:cxn>
                <a:cxn ang="0">
                  <a:pos x="564" y="377"/>
                </a:cxn>
                <a:cxn ang="0">
                  <a:pos x="545" y="419"/>
                </a:cxn>
                <a:cxn ang="0">
                  <a:pos x="491" y="462"/>
                </a:cxn>
                <a:cxn ang="0">
                  <a:pos x="464" y="450"/>
                </a:cxn>
                <a:cxn ang="0">
                  <a:pos x="430" y="448"/>
                </a:cxn>
                <a:cxn ang="0">
                  <a:pos x="405" y="419"/>
                </a:cxn>
                <a:cxn ang="0">
                  <a:pos x="385" y="383"/>
                </a:cxn>
                <a:cxn ang="0">
                  <a:pos x="375" y="372"/>
                </a:cxn>
                <a:cxn ang="0">
                  <a:pos x="351" y="397"/>
                </a:cxn>
                <a:cxn ang="0">
                  <a:pos x="320" y="356"/>
                </a:cxn>
                <a:cxn ang="0">
                  <a:pos x="286" y="356"/>
                </a:cxn>
                <a:cxn ang="0">
                  <a:pos x="264" y="356"/>
                </a:cxn>
                <a:cxn ang="0">
                  <a:pos x="239" y="362"/>
                </a:cxn>
                <a:cxn ang="0">
                  <a:pos x="215" y="379"/>
                </a:cxn>
                <a:cxn ang="0">
                  <a:pos x="201" y="379"/>
                </a:cxn>
                <a:cxn ang="0">
                  <a:pos x="176" y="411"/>
                </a:cxn>
                <a:cxn ang="0">
                  <a:pos x="134" y="421"/>
                </a:cxn>
                <a:cxn ang="0">
                  <a:pos x="105" y="444"/>
                </a:cxn>
                <a:cxn ang="0">
                  <a:pos x="71" y="440"/>
                </a:cxn>
                <a:cxn ang="0">
                  <a:pos x="69" y="401"/>
                </a:cxn>
                <a:cxn ang="0">
                  <a:pos x="36" y="352"/>
                </a:cxn>
                <a:cxn ang="0">
                  <a:pos x="4" y="313"/>
                </a:cxn>
                <a:cxn ang="0">
                  <a:pos x="24" y="319"/>
                </a:cxn>
                <a:cxn ang="0">
                  <a:pos x="0" y="258"/>
                </a:cxn>
                <a:cxn ang="0">
                  <a:pos x="43" y="208"/>
                </a:cxn>
                <a:cxn ang="0">
                  <a:pos x="67" y="204"/>
                </a:cxn>
                <a:cxn ang="0">
                  <a:pos x="93" y="191"/>
                </a:cxn>
                <a:cxn ang="0">
                  <a:pos x="111" y="155"/>
                </a:cxn>
              </a:cxnLst>
              <a:rect l="0" t="0" r="r" b="b"/>
              <a:pathLst>
                <a:path w="603" h="465">
                  <a:moveTo>
                    <a:pt x="120" y="124"/>
                  </a:moveTo>
                  <a:lnTo>
                    <a:pt x="134" y="145"/>
                  </a:lnTo>
                  <a:lnTo>
                    <a:pt x="138" y="130"/>
                  </a:lnTo>
                  <a:lnTo>
                    <a:pt x="132" y="124"/>
                  </a:lnTo>
                  <a:lnTo>
                    <a:pt x="146" y="112"/>
                  </a:lnTo>
                  <a:lnTo>
                    <a:pt x="154" y="96"/>
                  </a:lnTo>
                  <a:lnTo>
                    <a:pt x="162" y="87"/>
                  </a:lnTo>
                  <a:lnTo>
                    <a:pt x="172" y="77"/>
                  </a:lnTo>
                  <a:lnTo>
                    <a:pt x="180" y="75"/>
                  </a:lnTo>
                  <a:lnTo>
                    <a:pt x="201" y="87"/>
                  </a:lnTo>
                  <a:lnTo>
                    <a:pt x="211" y="85"/>
                  </a:lnTo>
                  <a:lnTo>
                    <a:pt x="223" y="88"/>
                  </a:lnTo>
                  <a:lnTo>
                    <a:pt x="219" y="77"/>
                  </a:lnTo>
                  <a:lnTo>
                    <a:pt x="233" y="63"/>
                  </a:lnTo>
                  <a:lnTo>
                    <a:pt x="229" y="49"/>
                  </a:lnTo>
                  <a:lnTo>
                    <a:pt x="251" y="35"/>
                  </a:lnTo>
                  <a:lnTo>
                    <a:pt x="263" y="39"/>
                  </a:lnTo>
                  <a:lnTo>
                    <a:pt x="268" y="28"/>
                  </a:lnTo>
                  <a:lnTo>
                    <a:pt x="268" y="20"/>
                  </a:lnTo>
                  <a:lnTo>
                    <a:pt x="296" y="28"/>
                  </a:lnTo>
                  <a:lnTo>
                    <a:pt x="320" y="22"/>
                  </a:lnTo>
                  <a:lnTo>
                    <a:pt x="330" y="28"/>
                  </a:lnTo>
                  <a:lnTo>
                    <a:pt x="338" y="29"/>
                  </a:lnTo>
                  <a:lnTo>
                    <a:pt x="328" y="47"/>
                  </a:lnTo>
                  <a:lnTo>
                    <a:pt x="328" y="55"/>
                  </a:lnTo>
                  <a:lnTo>
                    <a:pt x="320" y="73"/>
                  </a:lnTo>
                  <a:lnTo>
                    <a:pt x="345" y="87"/>
                  </a:lnTo>
                  <a:lnTo>
                    <a:pt x="379" y="104"/>
                  </a:lnTo>
                  <a:lnTo>
                    <a:pt x="391" y="94"/>
                  </a:lnTo>
                  <a:lnTo>
                    <a:pt x="391" y="112"/>
                  </a:lnTo>
                  <a:lnTo>
                    <a:pt x="403" y="114"/>
                  </a:lnTo>
                  <a:lnTo>
                    <a:pt x="407" y="106"/>
                  </a:lnTo>
                  <a:lnTo>
                    <a:pt x="416" y="87"/>
                  </a:lnTo>
                  <a:lnTo>
                    <a:pt x="418" y="65"/>
                  </a:lnTo>
                  <a:lnTo>
                    <a:pt x="414" y="47"/>
                  </a:lnTo>
                  <a:lnTo>
                    <a:pt x="416" y="28"/>
                  </a:lnTo>
                  <a:lnTo>
                    <a:pt x="418" y="16"/>
                  </a:lnTo>
                  <a:lnTo>
                    <a:pt x="422" y="0"/>
                  </a:lnTo>
                  <a:lnTo>
                    <a:pt x="432" y="4"/>
                  </a:lnTo>
                  <a:lnTo>
                    <a:pt x="444" y="29"/>
                  </a:lnTo>
                  <a:lnTo>
                    <a:pt x="448" y="51"/>
                  </a:lnTo>
                  <a:lnTo>
                    <a:pt x="452" y="59"/>
                  </a:lnTo>
                  <a:lnTo>
                    <a:pt x="460" y="51"/>
                  </a:lnTo>
                  <a:lnTo>
                    <a:pt x="480" y="67"/>
                  </a:lnTo>
                  <a:lnTo>
                    <a:pt x="488" y="75"/>
                  </a:lnTo>
                  <a:lnTo>
                    <a:pt x="478" y="81"/>
                  </a:lnTo>
                  <a:lnTo>
                    <a:pt x="489" y="96"/>
                  </a:lnTo>
                  <a:lnTo>
                    <a:pt x="491" y="120"/>
                  </a:lnTo>
                  <a:lnTo>
                    <a:pt x="497" y="140"/>
                  </a:lnTo>
                  <a:lnTo>
                    <a:pt x="507" y="142"/>
                  </a:lnTo>
                  <a:lnTo>
                    <a:pt x="531" y="157"/>
                  </a:lnTo>
                  <a:lnTo>
                    <a:pt x="539" y="169"/>
                  </a:lnTo>
                  <a:lnTo>
                    <a:pt x="541" y="179"/>
                  </a:lnTo>
                  <a:lnTo>
                    <a:pt x="543" y="189"/>
                  </a:lnTo>
                  <a:lnTo>
                    <a:pt x="547" y="197"/>
                  </a:lnTo>
                  <a:lnTo>
                    <a:pt x="590" y="238"/>
                  </a:lnTo>
                  <a:lnTo>
                    <a:pt x="596" y="250"/>
                  </a:lnTo>
                  <a:lnTo>
                    <a:pt x="602" y="289"/>
                  </a:lnTo>
                  <a:lnTo>
                    <a:pt x="602" y="305"/>
                  </a:lnTo>
                  <a:lnTo>
                    <a:pt x="598" y="313"/>
                  </a:lnTo>
                  <a:lnTo>
                    <a:pt x="588" y="350"/>
                  </a:lnTo>
                  <a:lnTo>
                    <a:pt x="582" y="358"/>
                  </a:lnTo>
                  <a:lnTo>
                    <a:pt x="564" y="377"/>
                  </a:lnTo>
                  <a:lnTo>
                    <a:pt x="545" y="395"/>
                  </a:lnTo>
                  <a:lnTo>
                    <a:pt x="539" y="405"/>
                  </a:lnTo>
                  <a:lnTo>
                    <a:pt x="545" y="419"/>
                  </a:lnTo>
                  <a:lnTo>
                    <a:pt x="539" y="444"/>
                  </a:lnTo>
                  <a:lnTo>
                    <a:pt x="513" y="440"/>
                  </a:lnTo>
                  <a:lnTo>
                    <a:pt x="491" y="462"/>
                  </a:lnTo>
                  <a:lnTo>
                    <a:pt x="482" y="452"/>
                  </a:lnTo>
                  <a:lnTo>
                    <a:pt x="482" y="440"/>
                  </a:lnTo>
                  <a:lnTo>
                    <a:pt x="464" y="450"/>
                  </a:lnTo>
                  <a:lnTo>
                    <a:pt x="458" y="464"/>
                  </a:lnTo>
                  <a:lnTo>
                    <a:pt x="442" y="452"/>
                  </a:lnTo>
                  <a:lnTo>
                    <a:pt x="430" y="448"/>
                  </a:lnTo>
                  <a:lnTo>
                    <a:pt x="426" y="448"/>
                  </a:lnTo>
                  <a:lnTo>
                    <a:pt x="403" y="433"/>
                  </a:lnTo>
                  <a:lnTo>
                    <a:pt x="405" y="419"/>
                  </a:lnTo>
                  <a:lnTo>
                    <a:pt x="391" y="405"/>
                  </a:lnTo>
                  <a:lnTo>
                    <a:pt x="395" y="395"/>
                  </a:lnTo>
                  <a:lnTo>
                    <a:pt x="385" y="383"/>
                  </a:lnTo>
                  <a:lnTo>
                    <a:pt x="381" y="399"/>
                  </a:lnTo>
                  <a:lnTo>
                    <a:pt x="373" y="385"/>
                  </a:lnTo>
                  <a:lnTo>
                    <a:pt x="375" y="372"/>
                  </a:lnTo>
                  <a:lnTo>
                    <a:pt x="361" y="381"/>
                  </a:lnTo>
                  <a:lnTo>
                    <a:pt x="353" y="391"/>
                  </a:lnTo>
                  <a:lnTo>
                    <a:pt x="351" y="397"/>
                  </a:lnTo>
                  <a:lnTo>
                    <a:pt x="339" y="377"/>
                  </a:lnTo>
                  <a:lnTo>
                    <a:pt x="330" y="374"/>
                  </a:lnTo>
                  <a:lnTo>
                    <a:pt x="320" y="356"/>
                  </a:lnTo>
                  <a:lnTo>
                    <a:pt x="300" y="356"/>
                  </a:lnTo>
                  <a:lnTo>
                    <a:pt x="296" y="364"/>
                  </a:lnTo>
                  <a:lnTo>
                    <a:pt x="286" y="356"/>
                  </a:lnTo>
                  <a:lnTo>
                    <a:pt x="276" y="352"/>
                  </a:lnTo>
                  <a:lnTo>
                    <a:pt x="272" y="352"/>
                  </a:lnTo>
                  <a:lnTo>
                    <a:pt x="264" y="356"/>
                  </a:lnTo>
                  <a:lnTo>
                    <a:pt x="255" y="360"/>
                  </a:lnTo>
                  <a:lnTo>
                    <a:pt x="245" y="362"/>
                  </a:lnTo>
                  <a:lnTo>
                    <a:pt x="239" y="362"/>
                  </a:lnTo>
                  <a:lnTo>
                    <a:pt x="229" y="370"/>
                  </a:lnTo>
                  <a:lnTo>
                    <a:pt x="221" y="377"/>
                  </a:lnTo>
                  <a:lnTo>
                    <a:pt x="215" y="379"/>
                  </a:lnTo>
                  <a:lnTo>
                    <a:pt x="211" y="377"/>
                  </a:lnTo>
                  <a:lnTo>
                    <a:pt x="209" y="376"/>
                  </a:lnTo>
                  <a:lnTo>
                    <a:pt x="201" y="379"/>
                  </a:lnTo>
                  <a:lnTo>
                    <a:pt x="193" y="383"/>
                  </a:lnTo>
                  <a:lnTo>
                    <a:pt x="188" y="391"/>
                  </a:lnTo>
                  <a:lnTo>
                    <a:pt x="176" y="411"/>
                  </a:lnTo>
                  <a:lnTo>
                    <a:pt x="160" y="409"/>
                  </a:lnTo>
                  <a:lnTo>
                    <a:pt x="142" y="413"/>
                  </a:lnTo>
                  <a:lnTo>
                    <a:pt x="134" y="421"/>
                  </a:lnTo>
                  <a:lnTo>
                    <a:pt x="124" y="427"/>
                  </a:lnTo>
                  <a:lnTo>
                    <a:pt x="113" y="440"/>
                  </a:lnTo>
                  <a:lnTo>
                    <a:pt x="105" y="444"/>
                  </a:lnTo>
                  <a:lnTo>
                    <a:pt x="97" y="446"/>
                  </a:lnTo>
                  <a:lnTo>
                    <a:pt x="81" y="438"/>
                  </a:lnTo>
                  <a:lnTo>
                    <a:pt x="71" y="440"/>
                  </a:lnTo>
                  <a:lnTo>
                    <a:pt x="69" y="431"/>
                  </a:lnTo>
                  <a:lnTo>
                    <a:pt x="71" y="419"/>
                  </a:lnTo>
                  <a:lnTo>
                    <a:pt x="69" y="401"/>
                  </a:lnTo>
                  <a:lnTo>
                    <a:pt x="53" y="385"/>
                  </a:lnTo>
                  <a:lnTo>
                    <a:pt x="51" y="376"/>
                  </a:lnTo>
                  <a:lnTo>
                    <a:pt x="36" y="352"/>
                  </a:lnTo>
                  <a:lnTo>
                    <a:pt x="22" y="338"/>
                  </a:lnTo>
                  <a:lnTo>
                    <a:pt x="12" y="326"/>
                  </a:lnTo>
                  <a:lnTo>
                    <a:pt x="4" y="313"/>
                  </a:lnTo>
                  <a:lnTo>
                    <a:pt x="20" y="324"/>
                  </a:lnTo>
                  <a:lnTo>
                    <a:pt x="14" y="313"/>
                  </a:lnTo>
                  <a:lnTo>
                    <a:pt x="24" y="319"/>
                  </a:lnTo>
                  <a:lnTo>
                    <a:pt x="2" y="289"/>
                  </a:lnTo>
                  <a:lnTo>
                    <a:pt x="6" y="263"/>
                  </a:lnTo>
                  <a:lnTo>
                    <a:pt x="0" y="258"/>
                  </a:lnTo>
                  <a:lnTo>
                    <a:pt x="8" y="246"/>
                  </a:lnTo>
                  <a:lnTo>
                    <a:pt x="30" y="226"/>
                  </a:lnTo>
                  <a:lnTo>
                    <a:pt x="43" y="208"/>
                  </a:lnTo>
                  <a:lnTo>
                    <a:pt x="55" y="214"/>
                  </a:lnTo>
                  <a:lnTo>
                    <a:pt x="57" y="206"/>
                  </a:lnTo>
                  <a:lnTo>
                    <a:pt x="67" y="204"/>
                  </a:lnTo>
                  <a:lnTo>
                    <a:pt x="73" y="199"/>
                  </a:lnTo>
                  <a:lnTo>
                    <a:pt x="83" y="197"/>
                  </a:lnTo>
                  <a:lnTo>
                    <a:pt x="93" y="191"/>
                  </a:lnTo>
                  <a:lnTo>
                    <a:pt x="103" y="181"/>
                  </a:lnTo>
                  <a:lnTo>
                    <a:pt x="109" y="169"/>
                  </a:lnTo>
                  <a:lnTo>
                    <a:pt x="111" y="155"/>
                  </a:lnTo>
                  <a:lnTo>
                    <a:pt x="113" y="144"/>
                  </a:lnTo>
                  <a:lnTo>
                    <a:pt x="120" y="1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59" name="Freeform 577"/>
            <p:cNvSpPr>
              <a:spLocks/>
            </p:cNvSpPr>
            <p:nvPr/>
          </p:nvSpPr>
          <p:spPr bwMode="ltGray">
            <a:xfrm>
              <a:off x="6909398" y="5095079"/>
              <a:ext cx="879988" cy="799304"/>
            </a:xfrm>
            <a:custGeom>
              <a:avLst/>
              <a:gdLst/>
              <a:ahLst/>
              <a:cxnLst>
                <a:cxn ang="0">
                  <a:pos x="140" y="132"/>
                </a:cxn>
                <a:cxn ang="0">
                  <a:pos x="156" y="98"/>
                </a:cxn>
                <a:cxn ang="0">
                  <a:pos x="182" y="76"/>
                </a:cxn>
                <a:cxn ang="0">
                  <a:pos x="226" y="90"/>
                </a:cxn>
                <a:cxn ang="0">
                  <a:pos x="232" y="50"/>
                </a:cxn>
                <a:cxn ang="0">
                  <a:pos x="272" y="28"/>
                </a:cxn>
                <a:cxn ang="0">
                  <a:pos x="324" y="22"/>
                </a:cxn>
                <a:cxn ang="0">
                  <a:pos x="332" y="48"/>
                </a:cxn>
                <a:cxn ang="0">
                  <a:pos x="350" y="88"/>
                </a:cxn>
                <a:cxn ang="0">
                  <a:pos x="396" y="114"/>
                </a:cxn>
                <a:cxn ang="0">
                  <a:pos x="422" y="88"/>
                </a:cxn>
                <a:cxn ang="0">
                  <a:pos x="422" y="28"/>
                </a:cxn>
                <a:cxn ang="0">
                  <a:pos x="438" y="4"/>
                </a:cxn>
                <a:cxn ang="0">
                  <a:pos x="458" y="60"/>
                </a:cxn>
                <a:cxn ang="0">
                  <a:pos x="494" y="76"/>
                </a:cxn>
                <a:cxn ang="0">
                  <a:pos x="498" y="122"/>
                </a:cxn>
                <a:cxn ang="0">
                  <a:pos x="538" y="160"/>
                </a:cxn>
                <a:cxn ang="0">
                  <a:pos x="550" y="192"/>
                </a:cxn>
                <a:cxn ang="0">
                  <a:pos x="604" y="254"/>
                </a:cxn>
                <a:cxn ang="0">
                  <a:pos x="606" y="318"/>
                </a:cxn>
                <a:cxn ang="0">
                  <a:pos x="572" y="384"/>
                </a:cxn>
                <a:cxn ang="0">
                  <a:pos x="552" y="426"/>
                </a:cxn>
                <a:cxn ang="0">
                  <a:pos x="498" y="470"/>
                </a:cxn>
                <a:cxn ang="0">
                  <a:pos x="470" y="458"/>
                </a:cxn>
                <a:cxn ang="0">
                  <a:pos x="436" y="456"/>
                </a:cxn>
                <a:cxn ang="0">
                  <a:pos x="410" y="426"/>
                </a:cxn>
                <a:cxn ang="0">
                  <a:pos x="390" y="390"/>
                </a:cxn>
                <a:cxn ang="0">
                  <a:pos x="380" y="378"/>
                </a:cxn>
                <a:cxn ang="0">
                  <a:pos x="356" y="404"/>
                </a:cxn>
                <a:cxn ang="0">
                  <a:pos x="324" y="362"/>
                </a:cxn>
                <a:cxn ang="0">
                  <a:pos x="290" y="362"/>
                </a:cxn>
                <a:cxn ang="0">
                  <a:pos x="268" y="362"/>
                </a:cxn>
                <a:cxn ang="0">
                  <a:pos x="242" y="368"/>
                </a:cxn>
                <a:cxn ang="0">
                  <a:pos x="218" y="386"/>
                </a:cxn>
                <a:cxn ang="0">
                  <a:pos x="204" y="386"/>
                </a:cxn>
                <a:cxn ang="0">
                  <a:pos x="178" y="418"/>
                </a:cxn>
                <a:cxn ang="0">
                  <a:pos x="136" y="428"/>
                </a:cxn>
                <a:cxn ang="0">
                  <a:pos x="106" y="452"/>
                </a:cxn>
                <a:cxn ang="0">
                  <a:pos x="72" y="448"/>
                </a:cxn>
                <a:cxn ang="0">
                  <a:pos x="70" y="408"/>
                </a:cxn>
                <a:cxn ang="0">
                  <a:pos x="36" y="358"/>
                </a:cxn>
                <a:cxn ang="0">
                  <a:pos x="4" y="318"/>
                </a:cxn>
                <a:cxn ang="0">
                  <a:pos x="24" y="324"/>
                </a:cxn>
                <a:cxn ang="0">
                  <a:pos x="0" y="262"/>
                </a:cxn>
                <a:cxn ang="0">
                  <a:pos x="44" y="212"/>
                </a:cxn>
                <a:cxn ang="0">
                  <a:pos x="68" y="208"/>
                </a:cxn>
                <a:cxn ang="0">
                  <a:pos x="94" y="194"/>
                </a:cxn>
                <a:cxn ang="0">
                  <a:pos x="112" y="158"/>
                </a:cxn>
              </a:cxnLst>
              <a:rect l="0" t="0" r="r" b="b"/>
              <a:pathLst>
                <a:path w="611" h="473">
                  <a:moveTo>
                    <a:pt x="122" y="126"/>
                  </a:moveTo>
                  <a:lnTo>
                    <a:pt x="136" y="148"/>
                  </a:lnTo>
                  <a:lnTo>
                    <a:pt x="140" y="132"/>
                  </a:lnTo>
                  <a:lnTo>
                    <a:pt x="134" y="126"/>
                  </a:lnTo>
                  <a:lnTo>
                    <a:pt x="148" y="114"/>
                  </a:lnTo>
                  <a:lnTo>
                    <a:pt x="156" y="98"/>
                  </a:lnTo>
                  <a:lnTo>
                    <a:pt x="164" y="88"/>
                  </a:lnTo>
                  <a:lnTo>
                    <a:pt x="174" y="78"/>
                  </a:lnTo>
                  <a:lnTo>
                    <a:pt x="182" y="76"/>
                  </a:lnTo>
                  <a:lnTo>
                    <a:pt x="204" y="88"/>
                  </a:lnTo>
                  <a:lnTo>
                    <a:pt x="214" y="86"/>
                  </a:lnTo>
                  <a:lnTo>
                    <a:pt x="226" y="90"/>
                  </a:lnTo>
                  <a:lnTo>
                    <a:pt x="222" y="78"/>
                  </a:lnTo>
                  <a:lnTo>
                    <a:pt x="236" y="64"/>
                  </a:lnTo>
                  <a:lnTo>
                    <a:pt x="232" y="50"/>
                  </a:lnTo>
                  <a:lnTo>
                    <a:pt x="254" y="36"/>
                  </a:lnTo>
                  <a:lnTo>
                    <a:pt x="266" y="40"/>
                  </a:lnTo>
                  <a:lnTo>
                    <a:pt x="272" y="28"/>
                  </a:lnTo>
                  <a:lnTo>
                    <a:pt x="272" y="20"/>
                  </a:lnTo>
                  <a:lnTo>
                    <a:pt x="300" y="28"/>
                  </a:lnTo>
                  <a:lnTo>
                    <a:pt x="324" y="22"/>
                  </a:lnTo>
                  <a:lnTo>
                    <a:pt x="334" y="28"/>
                  </a:lnTo>
                  <a:lnTo>
                    <a:pt x="342" y="30"/>
                  </a:lnTo>
                  <a:lnTo>
                    <a:pt x="332" y="48"/>
                  </a:lnTo>
                  <a:lnTo>
                    <a:pt x="332" y="56"/>
                  </a:lnTo>
                  <a:lnTo>
                    <a:pt x="324" y="74"/>
                  </a:lnTo>
                  <a:lnTo>
                    <a:pt x="350" y="88"/>
                  </a:lnTo>
                  <a:lnTo>
                    <a:pt x="384" y="106"/>
                  </a:lnTo>
                  <a:lnTo>
                    <a:pt x="396" y="96"/>
                  </a:lnTo>
                  <a:lnTo>
                    <a:pt x="396" y="114"/>
                  </a:lnTo>
                  <a:lnTo>
                    <a:pt x="408" y="116"/>
                  </a:lnTo>
                  <a:lnTo>
                    <a:pt x="412" y="108"/>
                  </a:lnTo>
                  <a:lnTo>
                    <a:pt x="422" y="88"/>
                  </a:lnTo>
                  <a:lnTo>
                    <a:pt x="424" y="66"/>
                  </a:lnTo>
                  <a:lnTo>
                    <a:pt x="420" y="48"/>
                  </a:lnTo>
                  <a:lnTo>
                    <a:pt x="422" y="28"/>
                  </a:lnTo>
                  <a:lnTo>
                    <a:pt x="424" y="16"/>
                  </a:lnTo>
                  <a:lnTo>
                    <a:pt x="428" y="0"/>
                  </a:lnTo>
                  <a:lnTo>
                    <a:pt x="438" y="4"/>
                  </a:lnTo>
                  <a:lnTo>
                    <a:pt x="450" y="30"/>
                  </a:lnTo>
                  <a:lnTo>
                    <a:pt x="454" y="52"/>
                  </a:lnTo>
                  <a:lnTo>
                    <a:pt x="458" y="60"/>
                  </a:lnTo>
                  <a:lnTo>
                    <a:pt x="466" y="52"/>
                  </a:lnTo>
                  <a:lnTo>
                    <a:pt x="486" y="68"/>
                  </a:lnTo>
                  <a:lnTo>
                    <a:pt x="494" y="76"/>
                  </a:lnTo>
                  <a:lnTo>
                    <a:pt x="484" y="82"/>
                  </a:lnTo>
                  <a:lnTo>
                    <a:pt x="496" y="98"/>
                  </a:lnTo>
                  <a:lnTo>
                    <a:pt x="498" y="122"/>
                  </a:lnTo>
                  <a:lnTo>
                    <a:pt x="504" y="142"/>
                  </a:lnTo>
                  <a:lnTo>
                    <a:pt x="514" y="144"/>
                  </a:lnTo>
                  <a:lnTo>
                    <a:pt x="538" y="160"/>
                  </a:lnTo>
                  <a:lnTo>
                    <a:pt x="546" y="172"/>
                  </a:lnTo>
                  <a:lnTo>
                    <a:pt x="548" y="182"/>
                  </a:lnTo>
                  <a:lnTo>
                    <a:pt x="550" y="192"/>
                  </a:lnTo>
                  <a:lnTo>
                    <a:pt x="554" y="200"/>
                  </a:lnTo>
                  <a:lnTo>
                    <a:pt x="598" y="242"/>
                  </a:lnTo>
                  <a:lnTo>
                    <a:pt x="604" y="254"/>
                  </a:lnTo>
                  <a:lnTo>
                    <a:pt x="610" y="294"/>
                  </a:lnTo>
                  <a:lnTo>
                    <a:pt x="610" y="310"/>
                  </a:lnTo>
                  <a:lnTo>
                    <a:pt x="606" y="318"/>
                  </a:lnTo>
                  <a:lnTo>
                    <a:pt x="596" y="356"/>
                  </a:lnTo>
                  <a:lnTo>
                    <a:pt x="590" y="364"/>
                  </a:lnTo>
                  <a:lnTo>
                    <a:pt x="572" y="384"/>
                  </a:lnTo>
                  <a:lnTo>
                    <a:pt x="552" y="402"/>
                  </a:lnTo>
                  <a:lnTo>
                    <a:pt x="546" y="412"/>
                  </a:lnTo>
                  <a:lnTo>
                    <a:pt x="552" y="426"/>
                  </a:lnTo>
                  <a:lnTo>
                    <a:pt x="546" y="452"/>
                  </a:lnTo>
                  <a:lnTo>
                    <a:pt x="520" y="448"/>
                  </a:lnTo>
                  <a:lnTo>
                    <a:pt x="498" y="470"/>
                  </a:lnTo>
                  <a:lnTo>
                    <a:pt x="488" y="460"/>
                  </a:lnTo>
                  <a:lnTo>
                    <a:pt x="488" y="448"/>
                  </a:lnTo>
                  <a:lnTo>
                    <a:pt x="470" y="458"/>
                  </a:lnTo>
                  <a:lnTo>
                    <a:pt x="464" y="472"/>
                  </a:lnTo>
                  <a:lnTo>
                    <a:pt x="448" y="460"/>
                  </a:lnTo>
                  <a:lnTo>
                    <a:pt x="436" y="456"/>
                  </a:lnTo>
                  <a:lnTo>
                    <a:pt x="432" y="456"/>
                  </a:lnTo>
                  <a:lnTo>
                    <a:pt x="408" y="440"/>
                  </a:lnTo>
                  <a:lnTo>
                    <a:pt x="410" y="426"/>
                  </a:lnTo>
                  <a:lnTo>
                    <a:pt x="396" y="412"/>
                  </a:lnTo>
                  <a:lnTo>
                    <a:pt x="400" y="402"/>
                  </a:lnTo>
                  <a:lnTo>
                    <a:pt x="390" y="390"/>
                  </a:lnTo>
                  <a:lnTo>
                    <a:pt x="386" y="406"/>
                  </a:lnTo>
                  <a:lnTo>
                    <a:pt x="378" y="392"/>
                  </a:lnTo>
                  <a:lnTo>
                    <a:pt x="380" y="378"/>
                  </a:lnTo>
                  <a:lnTo>
                    <a:pt x="366" y="388"/>
                  </a:lnTo>
                  <a:lnTo>
                    <a:pt x="358" y="398"/>
                  </a:lnTo>
                  <a:lnTo>
                    <a:pt x="356" y="404"/>
                  </a:lnTo>
                  <a:lnTo>
                    <a:pt x="344" y="384"/>
                  </a:lnTo>
                  <a:lnTo>
                    <a:pt x="334" y="380"/>
                  </a:lnTo>
                  <a:lnTo>
                    <a:pt x="324" y="362"/>
                  </a:lnTo>
                  <a:lnTo>
                    <a:pt x="304" y="362"/>
                  </a:lnTo>
                  <a:lnTo>
                    <a:pt x="300" y="370"/>
                  </a:lnTo>
                  <a:lnTo>
                    <a:pt x="290" y="362"/>
                  </a:lnTo>
                  <a:lnTo>
                    <a:pt x="280" y="358"/>
                  </a:lnTo>
                  <a:lnTo>
                    <a:pt x="276" y="358"/>
                  </a:lnTo>
                  <a:lnTo>
                    <a:pt x="268" y="362"/>
                  </a:lnTo>
                  <a:lnTo>
                    <a:pt x="258" y="366"/>
                  </a:lnTo>
                  <a:lnTo>
                    <a:pt x="248" y="368"/>
                  </a:lnTo>
                  <a:lnTo>
                    <a:pt x="242" y="368"/>
                  </a:lnTo>
                  <a:lnTo>
                    <a:pt x="232" y="376"/>
                  </a:lnTo>
                  <a:lnTo>
                    <a:pt x="224" y="384"/>
                  </a:lnTo>
                  <a:lnTo>
                    <a:pt x="218" y="386"/>
                  </a:lnTo>
                  <a:lnTo>
                    <a:pt x="214" y="384"/>
                  </a:lnTo>
                  <a:lnTo>
                    <a:pt x="212" y="382"/>
                  </a:lnTo>
                  <a:lnTo>
                    <a:pt x="204" y="386"/>
                  </a:lnTo>
                  <a:lnTo>
                    <a:pt x="196" y="390"/>
                  </a:lnTo>
                  <a:lnTo>
                    <a:pt x="190" y="398"/>
                  </a:lnTo>
                  <a:lnTo>
                    <a:pt x="178" y="418"/>
                  </a:lnTo>
                  <a:lnTo>
                    <a:pt x="162" y="416"/>
                  </a:lnTo>
                  <a:lnTo>
                    <a:pt x="144" y="420"/>
                  </a:lnTo>
                  <a:lnTo>
                    <a:pt x="136" y="428"/>
                  </a:lnTo>
                  <a:lnTo>
                    <a:pt x="126" y="434"/>
                  </a:lnTo>
                  <a:lnTo>
                    <a:pt x="114" y="448"/>
                  </a:lnTo>
                  <a:lnTo>
                    <a:pt x="106" y="452"/>
                  </a:lnTo>
                  <a:lnTo>
                    <a:pt x="98" y="454"/>
                  </a:lnTo>
                  <a:lnTo>
                    <a:pt x="82" y="446"/>
                  </a:lnTo>
                  <a:lnTo>
                    <a:pt x="72" y="448"/>
                  </a:lnTo>
                  <a:lnTo>
                    <a:pt x="70" y="438"/>
                  </a:lnTo>
                  <a:lnTo>
                    <a:pt x="72" y="426"/>
                  </a:lnTo>
                  <a:lnTo>
                    <a:pt x="70" y="408"/>
                  </a:lnTo>
                  <a:lnTo>
                    <a:pt x="54" y="392"/>
                  </a:lnTo>
                  <a:lnTo>
                    <a:pt x="52" y="382"/>
                  </a:lnTo>
                  <a:lnTo>
                    <a:pt x="36" y="358"/>
                  </a:lnTo>
                  <a:lnTo>
                    <a:pt x="22" y="344"/>
                  </a:lnTo>
                  <a:lnTo>
                    <a:pt x="12" y="332"/>
                  </a:lnTo>
                  <a:lnTo>
                    <a:pt x="4" y="318"/>
                  </a:lnTo>
                  <a:lnTo>
                    <a:pt x="20" y="330"/>
                  </a:lnTo>
                  <a:lnTo>
                    <a:pt x="14" y="318"/>
                  </a:lnTo>
                  <a:lnTo>
                    <a:pt x="24" y="324"/>
                  </a:lnTo>
                  <a:lnTo>
                    <a:pt x="2" y="294"/>
                  </a:lnTo>
                  <a:lnTo>
                    <a:pt x="6" y="268"/>
                  </a:lnTo>
                  <a:lnTo>
                    <a:pt x="0" y="262"/>
                  </a:lnTo>
                  <a:lnTo>
                    <a:pt x="8" y="250"/>
                  </a:lnTo>
                  <a:lnTo>
                    <a:pt x="30" y="230"/>
                  </a:lnTo>
                  <a:lnTo>
                    <a:pt x="44" y="212"/>
                  </a:lnTo>
                  <a:lnTo>
                    <a:pt x="56" y="218"/>
                  </a:lnTo>
                  <a:lnTo>
                    <a:pt x="58" y="210"/>
                  </a:lnTo>
                  <a:lnTo>
                    <a:pt x="68" y="208"/>
                  </a:lnTo>
                  <a:lnTo>
                    <a:pt x="74" y="202"/>
                  </a:lnTo>
                  <a:lnTo>
                    <a:pt x="84" y="200"/>
                  </a:lnTo>
                  <a:lnTo>
                    <a:pt x="94" y="194"/>
                  </a:lnTo>
                  <a:lnTo>
                    <a:pt x="104" y="184"/>
                  </a:lnTo>
                  <a:lnTo>
                    <a:pt x="110" y="172"/>
                  </a:lnTo>
                  <a:lnTo>
                    <a:pt x="112" y="158"/>
                  </a:lnTo>
                  <a:lnTo>
                    <a:pt x="114" y="146"/>
                  </a:lnTo>
                  <a:lnTo>
                    <a:pt x="122" y="1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0" name="Freeform 578"/>
            <p:cNvSpPr>
              <a:spLocks/>
            </p:cNvSpPr>
            <p:nvPr/>
          </p:nvSpPr>
          <p:spPr bwMode="ltGray">
            <a:xfrm>
              <a:off x="7596888" y="5928491"/>
              <a:ext cx="60789" cy="83045"/>
            </a:xfrm>
            <a:custGeom>
              <a:avLst/>
              <a:gdLst/>
              <a:ahLst/>
              <a:cxnLst>
                <a:cxn ang="0">
                  <a:pos x="29" y="9"/>
                </a:cxn>
                <a:cxn ang="0">
                  <a:pos x="40" y="2"/>
                </a:cxn>
                <a:cxn ang="0">
                  <a:pos x="42" y="21"/>
                </a:cxn>
                <a:cxn ang="0">
                  <a:pos x="34" y="38"/>
                </a:cxn>
                <a:cxn ang="0">
                  <a:pos x="27" y="48"/>
                </a:cxn>
                <a:cxn ang="0">
                  <a:pos x="7" y="26"/>
                </a:cxn>
                <a:cxn ang="0">
                  <a:pos x="0" y="5"/>
                </a:cxn>
                <a:cxn ang="0">
                  <a:pos x="10" y="0"/>
                </a:cxn>
                <a:cxn ang="0">
                  <a:pos x="29" y="9"/>
                </a:cxn>
              </a:cxnLst>
              <a:rect l="0" t="0" r="r" b="b"/>
              <a:pathLst>
                <a:path w="43" h="49">
                  <a:moveTo>
                    <a:pt x="29" y="9"/>
                  </a:moveTo>
                  <a:lnTo>
                    <a:pt x="40" y="2"/>
                  </a:lnTo>
                  <a:lnTo>
                    <a:pt x="42" y="21"/>
                  </a:lnTo>
                  <a:lnTo>
                    <a:pt x="34" y="38"/>
                  </a:lnTo>
                  <a:lnTo>
                    <a:pt x="27" y="48"/>
                  </a:lnTo>
                  <a:lnTo>
                    <a:pt x="7" y="26"/>
                  </a:lnTo>
                  <a:lnTo>
                    <a:pt x="0" y="5"/>
                  </a:lnTo>
                  <a:lnTo>
                    <a:pt x="10" y="0"/>
                  </a:lnTo>
                  <a:lnTo>
                    <a:pt x="29" y="9"/>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1" name="Freeform 580"/>
            <p:cNvSpPr>
              <a:spLocks/>
            </p:cNvSpPr>
            <p:nvPr/>
          </p:nvSpPr>
          <p:spPr bwMode="ltGray">
            <a:xfrm>
              <a:off x="6813873" y="5090631"/>
              <a:ext cx="33289" cy="14829"/>
            </a:xfrm>
            <a:custGeom>
              <a:avLst/>
              <a:gdLst/>
              <a:ahLst/>
              <a:cxnLst>
                <a:cxn ang="0">
                  <a:pos x="0" y="6"/>
                </a:cxn>
                <a:cxn ang="0">
                  <a:pos x="10" y="8"/>
                </a:cxn>
                <a:cxn ang="0">
                  <a:pos x="22" y="0"/>
                </a:cxn>
                <a:cxn ang="0">
                  <a:pos x="8" y="2"/>
                </a:cxn>
                <a:cxn ang="0">
                  <a:pos x="0" y="6"/>
                </a:cxn>
              </a:cxnLst>
              <a:rect l="0" t="0" r="r" b="b"/>
              <a:pathLst>
                <a:path w="23" h="9">
                  <a:moveTo>
                    <a:pt x="0" y="6"/>
                  </a:moveTo>
                  <a:lnTo>
                    <a:pt x="10" y="8"/>
                  </a:lnTo>
                  <a:lnTo>
                    <a:pt x="22" y="0"/>
                  </a:lnTo>
                  <a:lnTo>
                    <a:pt x="8" y="2"/>
                  </a:lnTo>
                  <a:lnTo>
                    <a:pt x="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2" name="Freeform 581"/>
            <p:cNvSpPr>
              <a:spLocks/>
            </p:cNvSpPr>
            <p:nvPr/>
          </p:nvSpPr>
          <p:spPr bwMode="ltGray">
            <a:xfrm>
              <a:off x="7070053" y="5142533"/>
              <a:ext cx="15921" cy="17795"/>
            </a:xfrm>
            <a:custGeom>
              <a:avLst/>
              <a:gdLst/>
              <a:ahLst/>
              <a:cxnLst>
                <a:cxn ang="0">
                  <a:pos x="0" y="10"/>
                </a:cxn>
                <a:cxn ang="0">
                  <a:pos x="8" y="6"/>
                </a:cxn>
                <a:cxn ang="0">
                  <a:pos x="10" y="0"/>
                </a:cxn>
                <a:cxn ang="0">
                  <a:pos x="2" y="6"/>
                </a:cxn>
                <a:cxn ang="0">
                  <a:pos x="0" y="10"/>
                </a:cxn>
              </a:cxnLst>
              <a:rect l="0" t="0" r="r" b="b"/>
              <a:pathLst>
                <a:path w="11" h="11">
                  <a:moveTo>
                    <a:pt x="0" y="10"/>
                  </a:moveTo>
                  <a:lnTo>
                    <a:pt x="8" y="6"/>
                  </a:lnTo>
                  <a:lnTo>
                    <a:pt x="10" y="0"/>
                  </a:lnTo>
                  <a:lnTo>
                    <a:pt x="2" y="6"/>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3" name="Freeform 582"/>
            <p:cNvSpPr>
              <a:spLocks/>
            </p:cNvSpPr>
            <p:nvPr/>
          </p:nvSpPr>
          <p:spPr bwMode="ltGray">
            <a:xfrm>
              <a:off x="6857293" y="5123256"/>
              <a:ext cx="26052" cy="26693"/>
            </a:xfrm>
            <a:custGeom>
              <a:avLst/>
              <a:gdLst/>
              <a:ahLst/>
              <a:cxnLst>
                <a:cxn ang="0">
                  <a:pos x="0" y="6"/>
                </a:cxn>
                <a:cxn ang="0">
                  <a:pos x="4" y="10"/>
                </a:cxn>
                <a:cxn ang="0">
                  <a:pos x="8" y="14"/>
                </a:cxn>
                <a:cxn ang="0">
                  <a:pos x="10" y="8"/>
                </a:cxn>
                <a:cxn ang="0">
                  <a:pos x="18" y="2"/>
                </a:cxn>
                <a:cxn ang="0">
                  <a:pos x="12" y="0"/>
                </a:cxn>
                <a:cxn ang="0">
                  <a:pos x="4" y="2"/>
                </a:cxn>
                <a:cxn ang="0">
                  <a:pos x="0" y="6"/>
                </a:cxn>
              </a:cxnLst>
              <a:rect l="0" t="0" r="r" b="b"/>
              <a:pathLst>
                <a:path w="19" h="15">
                  <a:moveTo>
                    <a:pt x="0" y="6"/>
                  </a:moveTo>
                  <a:lnTo>
                    <a:pt x="4" y="10"/>
                  </a:lnTo>
                  <a:lnTo>
                    <a:pt x="8" y="14"/>
                  </a:lnTo>
                  <a:lnTo>
                    <a:pt x="10" y="8"/>
                  </a:lnTo>
                  <a:lnTo>
                    <a:pt x="18" y="2"/>
                  </a:lnTo>
                  <a:lnTo>
                    <a:pt x="12" y="0"/>
                  </a:lnTo>
                  <a:lnTo>
                    <a:pt x="4" y="2"/>
                  </a:lnTo>
                  <a:lnTo>
                    <a:pt x="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4" name="Freeform 583"/>
            <p:cNvSpPr>
              <a:spLocks/>
            </p:cNvSpPr>
            <p:nvPr/>
          </p:nvSpPr>
          <p:spPr bwMode="ltGray">
            <a:xfrm>
              <a:off x="6884792" y="5120290"/>
              <a:ext cx="27500" cy="26693"/>
            </a:xfrm>
            <a:custGeom>
              <a:avLst/>
              <a:gdLst/>
              <a:ahLst/>
              <a:cxnLst>
                <a:cxn ang="0">
                  <a:pos x="0" y="14"/>
                </a:cxn>
                <a:cxn ang="0">
                  <a:pos x="10" y="14"/>
                </a:cxn>
                <a:cxn ang="0">
                  <a:pos x="14" y="8"/>
                </a:cxn>
                <a:cxn ang="0">
                  <a:pos x="18" y="4"/>
                </a:cxn>
                <a:cxn ang="0">
                  <a:pos x="14" y="0"/>
                </a:cxn>
                <a:cxn ang="0">
                  <a:pos x="8" y="2"/>
                </a:cxn>
                <a:cxn ang="0">
                  <a:pos x="4" y="6"/>
                </a:cxn>
                <a:cxn ang="0">
                  <a:pos x="0" y="14"/>
                </a:cxn>
              </a:cxnLst>
              <a:rect l="0" t="0" r="r" b="b"/>
              <a:pathLst>
                <a:path w="19" h="15">
                  <a:moveTo>
                    <a:pt x="0" y="14"/>
                  </a:moveTo>
                  <a:lnTo>
                    <a:pt x="10" y="14"/>
                  </a:lnTo>
                  <a:lnTo>
                    <a:pt x="14" y="8"/>
                  </a:lnTo>
                  <a:lnTo>
                    <a:pt x="18" y="4"/>
                  </a:lnTo>
                  <a:lnTo>
                    <a:pt x="14" y="0"/>
                  </a:lnTo>
                  <a:lnTo>
                    <a:pt x="8" y="2"/>
                  </a:lnTo>
                  <a:lnTo>
                    <a:pt x="4" y="6"/>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5" name="Freeform 584"/>
            <p:cNvSpPr>
              <a:spLocks/>
            </p:cNvSpPr>
            <p:nvPr/>
          </p:nvSpPr>
          <p:spPr bwMode="ltGray">
            <a:xfrm>
              <a:off x="6974528" y="5129187"/>
              <a:ext cx="44869" cy="28175"/>
            </a:xfrm>
            <a:custGeom>
              <a:avLst/>
              <a:gdLst/>
              <a:ahLst/>
              <a:cxnLst>
                <a:cxn ang="0">
                  <a:pos x="0" y="12"/>
                </a:cxn>
                <a:cxn ang="0">
                  <a:pos x="6" y="10"/>
                </a:cxn>
                <a:cxn ang="0">
                  <a:pos x="12" y="12"/>
                </a:cxn>
                <a:cxn ang="0">
                  <a:pos x="22" y="16"/>
                </a:cxn>
                <a:cxn ang="0">
                  <a:pos x="28" y="12"/>
                </a:cxn>
                <a:cxn ang="0">
                  <a:pos x="30" y="8"/>
                </a:cxn>
                <a:cxn ang="0">
                  <a:pos x="24" y="4"/>
                </a:cxn>
                <a:cxn ang="0">
                  <a:pos x="20" y="4"/>
                </a:cxn>
                <a:cxn ang="0">
                  <a:pos x="18" y="0"/>
                </a:cxn>
                <a:cxn ang="0">
                  <a:pos x="12" y="0"/>
                </a:cxn>
                <a:cxn ang="0">
                  <a:pos x="8" y="2"/>
                </a:cxn>
                <a:cxn ang="0">
                  <a:pos x="2" y="6"/>
                </a:cxn>
                <a:cxn ang="0">
                  <a:pos x="0" y="12"/>
                </a:cxn>
              </a:cxnLst>
              <a:rect l="0" t="0" r="r" b="b"/>
              <a:pathLst>
                <a:path w="31" h="17">
                  <a:moveTo>
                    <a:pt x="0" y="12"/>
                  </a:moveTo>
                  <a:lnTo>
                    <a:pt x="6" y="10"/>
                  </a:lnTo>
                  <a:lnTo>
                    <a:pt x="12" y="12"/>
                  </a:lnTo>
                  <a:lnTo>
                    <a:pt x="22" y="16"/>
                  </a:lnTo>
                  <a:lnTo>
                    <a:pt x="28" y="12"/>
                  </a:lnTo>
                  <a:lnTo>
                    <a:pt x="30" y="8"/>
                  </a:lnTo>
                  <a:lnTo>
                    <a:pt x="24" y="4"/>
                  </a:lnTo>
                  <a:lnTo>
                    <a:pt x="20" y="4"/>
                  </a:lnTo>
                  <a:lnTo>
                    <a:pt x="18" y="0"/>
                  </a:lnTo>
                  <a:lnTo>
                    <a:pt x="12" y="0"/>
                  </a:lnTo>
                  <a:lnTo>
                    <a:pt x="8" y="2"/>
                  </a:lnTo>
                  <a:lnTo>
                    <a:pt x="2" y="6"/>
                  </a:lnTo>
                  <a:lnTo>
                    <a:pt x="0"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6" name="Freeform 585"/>
            <p:cNvSpPr>
              <a:spLocks/>
            </p:cNvSpPr>
            <p:nvPr/>
          </p:nvSpPr>
          <p:spPr bwMode="ltGray">
            <a:xfrm>
              <a:off x="6619929" y="4951235"/>
              <a:ext cx="41973" cy="50420"/>
            </a:xfrm>
            <a:custGeom>
              <a:avLst/>
              <a:gdLst/>
              <a:ahLst/>
              <a:cxnLst>
                <a:cxn ang="0">
                  <a:pos x="0" y="14"/>
                </a:cxn>
                <a:cxn ang="0">
                  <a:pos x="6" y="12"/>
                </a:cxn>
                <a:cxn ang="0">
                  <a:pos x="10" y="22"/>
                </a:cxn>
                <a:cxn ang="0">
                  <a:pos x="20" y="28"/>
                </a:cxn>
                <a:cxn ang="0">
                  <a:pos x="28" y="26"/>
                </a:cxn>
                <a:cxn ang="0">
                  <a:pos x="24" y="22"/>
                </a:cxn>
                <a:cxn ang="0">
                  <a:pos x="26" y="16"/>
                </a:cxn>
                <a:cxn ang="0">
                  <a:pos x="16" y="14"/>
                </a:cxn>
                <a:cxn ang="0">
                  <a:pos x="16" y="8"/>
                </a:cxn>
                <a:cxn ang="0">
                  <a:pos x="16" y="2"/>
                </a:cxn>
                <a:cxn ang="0">
                  <a:pos x="12" y="0"/>
                </a:cxn>
                <a:cxn ang="0">
                  <a:pos x="8" y="6"/>
                </a:cxn>
                <a:cxn ang="0">
                  <a:pos x="6" y="2"/>
                </a:cxn>
                <a:cxn ang="0">
                  <a:pos x="2" y="8"/>
                </a:cxn>
                <a:cxn ang="0">
                  <a:pos x="0" y="14"/>
                </a:cxn>
              </a:cxnLst>
              <a:rect l="0" t="0" r="r" b="b"/>
              <a:pathLst>
                <a:path w="29" h="29">
                  <a:moveTo>
                    <a:pt x="0" y="14"/>
                  </a:moveTo>
                  <a:lnTo>
                    <a:pt x="6" y="12"/>
                  </a:lnTo>
                  <a:lnTo>
                    <a:pt x="10" y="22"/>
                  </a:lnTo>
                  <a:lnTo>
                    <a:pt x="20" y="28"/>
                  </a:lnTo>
                  <a:lnTo>
                    <a:pt x="28" y="26"/>
                  </a:lnTo>
                  <a:lnTo>
                    <a:pt x="24" y="22"/>
                  </a:lnTo>
                  <a:lnTo>
                    <a:pt x="26" y="16"/>
                  </a:lnTo>
                  <a:lnTo>
                    <a:pt x="16" y="14"/>
                  </a:lnTo>
                  <a:lnTo>
                    <a:pt x="16" y="8"/>
                  </a:lnTo>
                  <a:lnTo>
                    <a:pt x="16" y="2"/>
                  </a:lnTo>
                  <a:lnTo>
                    <a:pt x="12" y="0"/>
                  </a:lnTo>
                  <a:lnTo>
                    <a:pt x="8" y="6"/>
                  </a:lnTo>
                  <a:lnTo>
                    <a:pt x="6" y="2"/>
                  </a:lnTo>
                  <a:lnTo>
                    <a:pt x="2" y="8"/>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7" name="Freeform 586"/>
            <p:cNvSpPr>
              <a:spLocks/>
            </p:cNvSpPr>
            <p:nvPr/>
          </p:nvSpPr>
          <p:spPr bwMode="ltGray">
            <a:xfrm>
              <a:off x="6676374" y="4977928"/>
              <a:ext cx="27500" cy="26693"/>
            </a:xfrm>
            <a:custGeom>
              <a:avLst/>
              <a:gdLst/>
              <a:ahLst/>
              <a:cxnLst>
                <a:cxn ang="0">
                  <a:pos x="0" y="10"/>
                </a:cxn>
                <a:cxn ang="0">
                  <a:pos x="8" y="14"/>
                </a:cxn>
                <a:cxn ang="0">
                  <a:pos x="18" y="14"/>
                </a:cxn>
                <a:cxn ang="0">
                  <a:pos x="16" y="4"/>
                </a:cxn>
                <a:cxn ang="0">
                  <a:pos x="10" y="0"/>
                </a:cxn>
                <a:cxn ang="0">
                  <a:pos x="4" y="0"/>
                </a:cxn>
                <a:cxn ang="0">
                  <a:pos x="0" y="10"/>
                </a:cxn>
              </a:cxnLst>
              <a:rect l="0" t="0" r="r" b="b"/>
              <a:pathLst>
                <a:path w="19" h="15">
                  <a:moveTo>
                    <a:pt x="0" y="10"/>
                  </a:moveTo>
                  <a:lnTo>
                    <a:pt x="8" y="14"/>
                  </a:lnTo>
                  <a:lnTo>
                    <a:pt x="18" y="14"/>
                  </a:lnTo>
                  <a:lnTo>
                    <a:pt x="16" y="4"/>
                  </a:lnTo>
                  <a:lnTo>
                    <a:pt x="10" y="0"/>
                  </a:lnTo>
                  <a:lnTo>
                    <a:pt x="4" y="0"/>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8" name="Freeform 587"/>
            <p:cNvSpPr>
              <a:spLocks/>
            </p:cNvSpPr>
            <p:nvPr/>
          </p:nvSpPr>
          <p:spPr bwMode="ltGray">
            <a:xfrm>
              <a:off x="6401379" y="4884502"/>
              <a:ext cx="21710" cy="28176"/>
            </a:xfrm>
            <a:custGeom>
              <a:avLst/>
              <a:gdLst/>
              <a:ahLst/>
              <a:cxnLst>
                <a:cxn ang="0">
                  <a:pos x="0" y="4"/>
                </a:cxn>
                <a:cxn ang="0">
                  <a:pos x="10" y="16"/>
                </a:cxn>
                <a:cxn ang="0">
                  <a:pos x="14" y="14"/>
                </a:cxn>
                <a:cxn ang="0">
                  <a:pos x="14" y="6"/>
                </a:cxn>
                <a:cxn ang="0">
                  <a:pos x="6" y="0"/>
                </a:cxn>
                <a:cxn ang="0">
                  <a:pos x="0" y="4"/>
                </a:cxn>
              </a:cxnLst>
              <a:rect l="0" t="0" r="r" b="b"/>
              <a:pathLst>
                <a:path w="15" h="17">
                  <a:moveTo>
                    <a:pt x="0" y="4"/>
                  </a:moveTo>
                  <a:lnTo>
                    <a:pt x="10" y="16"/>
                  </a:lnTo>
                  <a:lnTo>
                    <a:pt x="14" y="14"/>
                  </a:lnTo>
                  <a:lnTo>
                    <a:pt x="14" y="6"/>
                  </a:lnTo>
                  <a:lnTo>
                    <a:pt x="6" y="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69" name="Freeform 588"/>
            <p:cNvSpPr>
              <a:spLocks/>
            </p:cNvSpPr>
            <p:nvPr/>
          </p:nvSpPr>
          <p:spPr bwMode="ltGray">
            <a:xfrm>
              <a:off x="6439009" y="4955683"/>
              <a:ext cx="20263" cy="31142"/>
            </a:xfrm>
            <a:custGeom>
              <a:avLst/>
              <a:gdLst/>
              <a:ahLst/>
              <a:cxnLst>
                <a:cxn ang="0">
                  <a:pos x="0" y="6"/>
                </a:cxn>
                <a:cxn ang="0">
                  <a:pos x="6" y="16"/>
                </a:cxn>
                <a:cxn ang="0">
                  <a:pos x="14" y="18"/>
                </a:cxn>
                <a:cxn ang="0">
                  <a:pos x="14" y="14"/>
                </a:cxn>
                <a:cxn ang="0">
                  <a:pos x="8" y="4"/>
                </a:cxn>
                <a:cxn ang="0">
                  <a:pos x="4" y="2"/>
                </a:cxn>
                <a:cxn ang="0">
                  <a:pos x="0" y="0"/>
                </a:cxn>
                <a:cxn ang="0">
                  <a:pos x="0" y="6"/>
                </a:cxn>
              </a:cxnLst>
              <a:rect l="0" t="0" r="r" b="b"/>
              <a:pathLst>
                <a:path w="15" h="19">
                  <a:moveTo>
                    <a:pt x="0" y="6"/>
                  </a:moveTo>
                  <a:lnTo>
                    <a:pt x="6" y="16"/>
                  </a:lnTo>
                  <a:lnTo>
                    <a:pt x="14" y="18"/>
                  </a:lnTo>
                  <a:lnTo>
                    <a:pt x="14" y="14"/>
                  </a:lnTo>
                  <a:lnTo>
                    <a:pt x="8" y="4"/>
                  </a:lnTo>
                  <a:lnTo>
                    <a:pt x="4" y="2"/>
                  </a:lnTo>
                  <a:lnTo>
                    <a:pt x="0" y="0"/>
                  </a:lnTo>
                  <a:lnTo>
                    <a:pt x="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nvGrpSpPr>
            <p:cNvPr id="570" name="Group 589"/>
            <p:cNvGrpSpPr>
              <a:grpSpLocks/>
            </p:cNvGrpSpPr>
            <p:nvPr/>
          </p:nvGrpSpPr>
          <p:grpSpPr bwMode="auto">
            <a:xfrm>
              <a:off x="6349264" y="4751029"/>
              <a:ext cx="843803" cy="409290"/>
              <a:chOff x="4157" y="2769"/>
              <a:chExt cx="582" cy="270"/>
            </a:xfrm>
            <a:grpFill/>
          </p:grpSpPr>
          <p:sp>
            <p:nvSpPr>
              <p:cNvPr id="769" name="Freeform 590"/>
              <p:cNvSpPr>
                <a:spLocks/>
              </p:cNvSpPr>
              <p:nvPr/>
            </p:nvSpPr>
            <p:spPr bwMode="ltGray">
              <a:xfrm>
                <a:off x="4157" y="2769"/>
                <a:ext cx="199" cy="232"/>
              </a:xfrm>
              <a:custGeom>
                <a:avLst/>
                <a:gdLst/>
                <a:ahLst/>
                <a:cxnLst>
                  <a:cxn ang="0">
                    <a:pos x="2" y="4"/>
                  </a:cxn>
                  <a:cxn ang="0">
                    <a:pos x="26" y="34"/>
                  </a:cxn>
                  <a:cxn ang="0">
                    <a:pos x="46" y="62"/>
                  </a:cxn>
                  <a:cxn ang="0">
                    <a:pos x="76" y="98"/>
                  </a:cxn>
                  <a:cxn ang="0">
                    <a:pos x="92" y="110"/>
                  </a:cxn>
                  <a:cxn ang="0">
                    <a:pos x="104" y="136"/>
                  </a:cxn>
                  <a:cxn ang="0">
                    <a:pos x="110" y="150"/>
                  </a:cxn>
                  <a:cxn ang="0">
                    <a:pos x="116" y="164"/>
                  </a:cxn>
                  <a:cxn ang="0">
                    <a:pos x="126" y="172"/>
                  </a:cxn>
                  <a:cxn ang="0">
                    <a:pos x="150" y="186"/>
                  </a:cxn>
                  <a:cxn ang="0">
                    <a:pos x="172" y="204"/>
                  </a:cxn>
                  <a:cxn ang="0">
                    <a:pos x="182" y="202"/>
                  </a:cxn>
                  <a:cxn ang="0">
                    <a:pos x="190" y="206"/>
                  </a:cxn>
                  <a:cxn ang="0">
                    <a:pos x="196" y="180"/>
                  </a:cxn>
                  <a:cxn ang="0">
                    <a:pos x="198" y="166"/>
                  </a:cxn>
                  <a:cxn ang="0">
                    <a:pos x="196" y="158"/>
                  </a:cxn>
                  <a:cxn ang="0">
                    <a:pos x="200" y="148"/>
                  </a:cxn>
                  <a:cxn ang="0">
                    <a:pos x="190" y="134"/>
                  </a:cxn>
                  <a:cxn ang="0">
                    <a:pos x="180" y="138"/>
                  </a:cxn>
                  <a:cxn ang="0">
                    <a:pos x="178" y="128"/>
                  </a:cxn>
                  <a:cxn ang="0">
                    <a:pos x="174" y="110"/>
                  </a:cxn>
                  <a:cxn ang="0">
                    <a:pos x="162" y="112"/>
                  </a:cxn>
                  <a:cxn ang="0">
                    <a:pos x="160" y="100"/>
                  </a:cxn>
                  <a:cxn ang="0">
                    <a:pos x="164" y="92"/>
                  </a:cxn>
                  <a:cxn ang="0">
                    <a:pos x="150" y="88"/>
                  </a:cxn>
                  <a:cxn ang="0">
                    <a:pos x="140" y="82"/>
                  </a:cxn>
                  <a:cxn ang="0">
                    <a:pos x="120" y="66"/>
                  </a:cxn>
                  <a:cxn ang="0">
                    <a:pos x="110" y="56"/>
                  </a:cxn>
                  <a:cxn ang="0">
                    <a:pos x="98" y="50"/>
                  </a:cxn>
                  <a:cxn ang="0">
                    <a:pos x="92" y="46"/>
                  </a:cxn>
                  <a:cxn ang="0">
                    <a:pos x="70" y="32"/>
                  </a:cxn>
                  <a:cxn ang="0">
                    <a:pos x="56" y="28"/>
                  </a:cxn>
                  <a:cxn ang="0">
                    <a:pos x="56" y="20"/>
                  </a:cxn>
                  <a:cxn ang="0">
                    <a:pos x="48" y="6"/>
                  </a:cxn>
                  <a:cxn ang="0">
                    <a:pos x="38" y="6"/>
                  </a:cxn>
                  <a:cxn ang="0">
                    <a:pos x="18" y="6"/>
                  </a:cxn>
                  <a:cxn ang="0">
                    <a:pos x="0" y="0"/>
                  </a:cxn>
                </a:cxnLst>
                <a:rect l="0" t="0" r="r" b="b"/>
                <a:pathLst>
                  <a:path w="201" h="207">
                    <a:moveTo>
                      <a:pt x="0" y="0"/>
                    </a:moveTo>
                    <a:lnTo>
                      <a:pt x="2" y="4"/>
                    </a:lnTo>
                    <a:lnTo>
                      <a:pt x="6" y="14"/>
                    </a:lnTo>
                    <a:lnTo>
                      <a:pt x="26" y="34"/>
                    </a:lnTo>
                    <a:lnTo>
                      <a:pt x="50" y="56"/>
                    </a:lnTo>
                    <a:lnTo>
                      <a:pt x="46" y="62"/>
                    </a:lnTo>
                    <a:lnTo>
                      <a:pt x="66" y="72"/>
                    </a:lnTo>
                    <a:lnTo>
                      <a:pt x="76" y="98"/>
                    </a:lnTo>
                    <a:lnTo>
                      <a:pt x="80" y="100"/>
                    </a:lnTo>
                    <a:lnTo>
                      <a:pt x="92" y="110"/>
                    </a:lnTo>
                    <a:lnTo>
                      <a:pt x="100" y="130"/>
                    </a:lnTo>
                    <a:lnTo>
                      <a:pt x="104" y="136"/>
                    </a:lnTo>
                    <a:lnTo>
                      <a:pt x="104" y="142"/>
                    </a:lnTo>
                    <a:lnTo>
                      <a:pt x="110" y="150"/>
                    </a:lnTo>
                    <a:lnTo>
                      <a:pt x="112" y="158"/>
                    </a:lnTo>
                    <a:lnTo>
                      <a:pt x="116" y="164"/>
                    </a:lnTo>
                    <a:lnTo>
                      <a:pt x="126" y="168"/>
                    </a:lnTo>
                    <a:lnTo>
                      <a:pt x="126" y="172"/>
                    </a:lnTo>
                    <a:lnTo>
                      <a:pt x="136" y="176"/>
                    </a:lnTo>
                    <a:lnTo>
                      <a:pt x="150" y="186"/>
                    </a:lnTo>
                    <a:lnTo>
                      <a:pt x="166" y="202"/>
                    </a:lnTo>
                    <a:lnTo>
                      <a:pt x="172" y="204"/>
                    </a:lnTo>
                    <a:lnTo>
                      <a:pt x="170" y="198"/>
                    </a:lnTo>
                    <a:lnTo>
                      <a:pt x="182" y="202"/>
                    </a:lnTo>
                    <a:lnTo>
                      <a:pt x="182" y="196"/>
                    </a:lnTo>
                    <a:lnTo>
                      <a:pt x="190" y="206"/>
                    </a:lnTo>
                    <a:lnTo>
                      <a:pt x="194" y="188"/>
                    </a:lnTo>
                    <a:lnTo>
                      <a:pt x="196" y="180"/>
                    </a:lnTo>
                    <a:lnTo>
                      <a:pt x="192" y="174"/>
                    </a:lnTo>
                    <a:lnTo>
                      <a:pt x="198" y="166"/>
                    </a:lnTo>
                    <a:lnTo>
                      <a:pt x="196" y="164"/>
                    </a:lnTo>
                    <a:lnTo>
                      <a:pt x="196" y="158"/>
                    </a:lnTo>
                    <a:lnTo>
                      <a:pt x="200" y="152"/>
                    </a:lnTo>
                    <a:lnTo>
                      <a:pt x="200" y="148"/>
                    </a:lnTo>
                    <a:lnTo>
                      <a:pt x="196" y="140"/>
                    </a:lnTo>
                    <a:lnTo>
                      <a:pt x="190" y="134"/>
                    </a:lnTo>
                    <a:lnTo>
                      <a:pt x="184" y="136"/>
                    </a:lnTo>
                    <a:lnTo>
                      <a:pt x="180" y="138"/>
                    </a:lnTo>
                    <a:lnTo>
                      <a:pt x="182" y="132"/>
                    </a:lnTo>
                    <a:lnTo>
                      <a:pt x="178" y="128"/>
                    </a:lnTo>
                    <a:lnTo>
                      <a:pt x="174" y="118"/>
                    </a:lnTo>
                    <a:lnTo>
                      <a:pt x="174" y="110"/>
                    </a:lnTo>
                    <a:lnTo>
                      <a:pt x="166" y="112"/>
                    </a:lnTo>
                    <a:lnTo>
                      <a:pt x="162" y="112"/>
                    </a:lnTo>
                    <a:lnTo>
                      <a:pt x="158" y="106"/>
                    </a:lnTo>
                    <a:lnTo>
                      <a:pt x="160" y="100"/>
                    </a:lnTo>
                    <a:lnTo>
                      <a:pt x="158" y="100"/>
                    </a:lnTo>
                    <a:lnTo>
                      <a:pt x="164" y="92"/>
                    </a:lnTo>
                    <a:lnTo>
                      <a:pt x="158" y="84"/>
                    </a:lnTo>
                    <a:lnTo>
                      <a:pt x="150" y="88"/>
                    </a:lnTo>
                    <a:lnTo>
                      <a:pt x="146" y="80"/>
                    </a:lnTo>
                    <a:lnTo>
                      <a:pt x="140" y="82"/>
                    </a:lnTo>
                    <a:lnTo>
                      <a:pt x="132" y="74"/>
                    </a:lnTo>
                    <a:lnTo>
                      <a:pt x="120" y="66"/>
                    </a:lnTo>
                    <a:lnTo>
                      <a:pt x="112" y="58"/>
                    </a:lnTo>
                    <a:lnTo>
                      <a:pt x="110" y="56"/>
                    </a:lnTo>
                    <a:lnTo>
                      <a:pt x="110" y="66"/>
                    </a:lnTo>
                    <a:lnTo>
                      <a:pt x="98" y="50"/>
                    </a:lnTo>
                    <a:lnTo>
                      <a:pt x="98" y="54"/>
                    </a:lnTo>
                    <a:lnTo>
                      <a:pt x="92" y="46"/>
                    </a:lnTo>
                    <a:lnTo>
                      <a:pt x="76" y="36"/>
                    </a:lnTo>
                    <a:lnTo>
                      <a:pt x="70" y="32"/>
                    </a:lnTo>
                    <a:lnTo>
                      <a:pt x="66" y="28"/>
                    </a:lnTo>
                    <a:lnTo>
                      <a:pt x="56" y="28"/>
                    </a:lnTo>
                    <a:lnTo>
                      <a:pt x="58" y="22"/>
                    </a:lnTo>
                    <a:lnTo>
                      <a:pt x="56" y="20"/>
                    </a:lnTo>
                    <a:lnTo>
                      <a:pt x="56" y="14"/>
                    </a:lnTo>
                    <a:lnTo>
                      <a:pt x="48" y="6"/>
                    </a:lnTo>
                    <a:lnTo>
                      <a:pt x="42" y="8"/>
                    </a:lnTo>
                    <a:lnTo>
                      <a:pt x="38" y="6"/>
                    </a:lnTo>
                    <a:lnTo>
                      <a:pt x="26" y="10"/>
                    </a:lnTo>
                    <a:lnTo>
                      <a:pt x="18" y="6"/>
                    </a:lnTo>
                    <a:lnTo>
                      <a:pt x="12"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0" name="Freeform 591"/>
              <p:cNvSpPr>
                <a:spLocks/>
              </p:cNvSpPr>
              <p:nvPr/>
            </p:nvSpPr>
            <p:spPr bwMode="ltGray">
              <a:xfrm>
                <a:off x="4337" y="2993"/>
                <a:ext cx="169" cy="46"/>
              </a:xfrm>
              <a:custGeom>
                <a:avLst/>
                <a:gdLst/>
                <a:ahLst/>
                <a:cxnLst>
                  <a:cxn ang="0">
                    <a:pos x="18" y="4"/>
                  </a:cxn>
                  <a:cxn ang="0">
                    <a:pos x="10" y="14"/>
                  </a:cxn>
                  <a:cxn ang="0">
                    <a:pos x="0" y="22"/>
                  </a:cxn>
                  <a:cxn ang="0">
                    <a:pos x="12" y="24"/>
                  </a:cxn>
                  <a:cxn ang="0">
                    <a:pos x="20" y="26"/>
                  </a:cxn>
                  <a:cxn ang="0">
                    <a:pos x="28" y="40"/>
                  </a:cxn>
                  <a:cxn ang="0">
                    <a:pos x="36" y="34"/>
                  </a:cxn>
                  <a:cxn ang="0">
                    <a:pos x="40" y="40"/>
                  </a:cxn>
                  <a:cxn ang="0">
                    <a:pos x="52" y="38"/>
                  </a:cxn>
                  <a:cxn ang="0">
                    <a:pos x="62" y="40"/>
                  </a:cxn>
                  <a:cxn ang="0">
                    <a:pos x="64" y="38"/>
                  </a:cxn>
                  <a:cxn ang="0">
                    <a:pos x="64" y="34"/>
                  </a:cxn>
                  <a:cxn ang="0">
                    <a:pos x="70" y="32"/>
                  </a:cxn>
                  <a:cxn ang="0">
                    <a:pos x="76" y="30"/>
                  </a:cxn>
                  <a:cxn ang="0">
                    <a:pos x="82" y="28"/>
                  </a:cxn>
                  <a:cxn ang="0">
                    <a:pos x="90" y="30"/>
                  </a:cxn>
                  <a:cxn ang="0">
                    <a:pos x="100" y="40"/>
                  </a:cxn>
                  <a:cxn ang="0">
                    <a:pos x="112" y="36"/>
                  </a:cxn>
                  <a:cxn ang="0">
                    <a:pos x="124" y="34"/>
                  </a:cxn>
                  <a:cxn ang="0">
                    <a:pos x="134" y="38"/>
                  </a:cxn>
                  <a:cxn ang="0">
                    <a:pos x="136" y="34"/>
                  </a:cxn>
                  <a:cxn ang="0">
                    <a:pos x="144" y="30"/>
                  </a:cxn>
                  <a:cxn ang="0">
                    <a:pos x="162" y="34"/>
                  </a:cxn>
                  <a:cxn ang="0">
                    <a:pos x="166" y="38"/>
                  </a:cxn>
                  <a:cxn ang="0">
                    <a:pos x="168" y="36"/>
                  </a:cxn>
                  <a:cxn ang="0">
                    <a:pos x="164" y="30"/>
                  </a:cxn>
                  <a:cxn ang="0">
                    <a:pos x="164" y="20"/>
                  </a:cxn>
                  <a:cxn ang="0">
                    <a:pos x="160" y="14"/>
                  </a:cxn>
                  <a:cxn ang="0">
                    <a:pos x="158" y="16"/>
                  </a:cxn>
                  <a:cxn ang="0">
                    <a:pos x="148" y="18"/>
                  </a:cxn>
                  <a:cxn ang="0">
                    <a:pos x="138" y="16"/>
                  </a:cxn>
                  <a:cxn ang="0">
                    <a:pos x="134" y="6"/>
                  </a:cxn>
                  <a:cxn ang="0">
                    <a:pos x="124" y="4"/>
                  </a:cxn>
                  <a:cxn ang="0">
                    <a:pos x="110" y="0"/>
                  </a:cxn>
                  <a:cxn ang="0">
                    <a:pos x="96" y="0"/>
                  </a:cxn>
                  <a:cxn ang="0">
                    <a:pos x="92" y="4"/>
                  </a:cxn>
                  <a:cxn ang="0">
                    <a:pos x="92" y="10"/>
                  </a:cxn>
                  <a:cxn ang="0">
                    <a:pos x="98" y="14"/>
                  </a:cxn>
                  <a:cxn ang="0">
                    <a:pos x="86" y="18"/>
                  </a:cxn>
                  <a:cxn ang="0">
                    <a:pos x="76" y="18"/>
                  </a:cxn>
                  <a:cxn ang="0">
                    <a:pos x="64" y="18"/>
                  </a:cxn>
                  <a:cxn ang="0">
                    <a:pos x="60" y="10"/>
                  </a:cxn>
                  <a:cxn ang="0">
                    <a:pos x="58" y="6"/>
                  </a:cxn>
                  <a:cxn ang="0">
                    <a:pos x="44" y="2"/>
                  </a:cxn>
                  <a:cxn ang="0">
                    <a:pos x="30" y="2"/>
                  </a:cxn>
                  <a:cxn ang="0">
                    <a:pos x="18" y="4"/>
                  </a:cxn>
                </a:cxnLst>
                <a:rect l="0" t="0" r="r" b="b"/>
                <a:pathLst>
                  <a:path w="169" h="41">
                    <a:moveTo>
                      <a:pt x="18" y="4"/>
                    </a:moveTo>
                    <a:lnTo>
                      <a:pt x="10" y="14"/>
                    </a:lnTo>
                    <a:lnTo>
                      <a:pt x="0" y="22"/>
                    </a:lnTo>
                    <a:lnTo>
                      <a:pt x="12" y="24"/>
                    </a:lnTo>
                    <a:lnTo>
                      <a:pt x="20" y="26"/>
                    </a:lnTo>
                    <a:lnTo>
                      <a:pt x="28" y="40"/>
                    </a:lnTo>
                    <a:lnTo>
                      <a:pt x="36" y="34"/>
                    </a:lnTo>
                    <a:lnTo>
                      <a:pt x="40" y="40"/>
                    </a:lnTo>
                    <a:lnTo>
                      <a:pt x="52" y="38"/>
                    </a:lnTo>
                    <a:lnTo>
                      <a:pt x="62" y="40"/>
                    </a:lnTo>
                    <a:lnTo>
                      <a:pt x="64" y="38"/>
                    </a:lnTo>
                    <a:lnTo>
                      <a:pt x="64" y="34"/>
                    </a:lnTo>
                    <a:lnTo>
                      <a:pt x="70" y="32"/>
                    </a:lnTo>
                    <a:lnTo>
                      <a:pt x="76" y="30"/>
                    </a:lnTo>
                    <a:lnTo>
                      <a:pt x="82" y="28"/>
                    </a:lnTo>
                    <a:lnTo>
                      <a:pt x="90" y="30"/>
                    </a:lnTo>
                    <a:lnTo>
                      <a:pt x="100" y="40"/>
                    </a:lnTo>
                    <a:lnTo>
                      <a:pt x="112" y="36"/>
                    </a:lnTo>
                    <a:lnTo>
                      <a:pt x="124" y="34"/>
                    </a:lnTo>
                    <a:lnTo>
                      <a:pt x="134" y="38"/>
                    </a:lnTo>
                    <a:lnTo>
                      <a:pt x="136" y="34"/>
                    </a:lnTo>
                    <a:lnTo>
                      <a:pt x="144" y="30"/>
                    </a:lnTo>
                    <a:lnTo>
                      <a:pt x="162" y="34"/>
                    </a:lnTo>
                    <a:lnTo>
                      <a:pt x="166" y="38"/>
                    </a:lnTo>
                    <a:lnTo>
                      <a:pt x="168" y="36"/>
                    </a:lnTo>
                    <a:lnTo>
                      <a:pt x="164" y="30"/>
                    </a:lnTo>
                    <a:lnTo>
                      <a:pt x="164" y="20"/>
                    </a:lnTo>
                    <a:lnTo>
                      <a:pt x="160" y="14"/>
                    </a:lnTo>
                    <a:lnTo>
                      <a:pt x="158" y="16"/>
                    </a:lnTo>
                    <a:lnTo>
                      <a:pt x="148" y="18"/>
                    </a:lnTo>
                    <a:lnTo>
                      <a:pt x="138" y="16"/>
                    </a:lnTo>
                    <a:lnTo>
                      <a:pt x="134" y="6"/>
                    </a:lnTo>
                    <a:lnTo>
                      <a:pt x="124" y="4"/>
                    </a:lnTo>
                    <a:lnTo>
                      <a:pt x="110" y="0"/>
                    </a:lnTo>
                    <a:lnTo>
                      <a:pt x="96" y="0"/>
                    </a:lnTo>
                    <a:lnTo>
                      <a:pt x="92" y="4"/>
                    </a:lnTo>
                    <a:lnTo>
                      <a:pt x="92" y="10"/>
                    </a:lnTo>
                    <a:lnTo>
                      <a:pt x="98" y="14"/>
                    </a:lnTo>
                    <a:lnTo>
                      <a:pt x="86" y="18"/>
                    </a:lnTo>
                    <a:lnTo>
                      <a:pt x="76" y="18"/>
                    </a:lnTo>
                    <a:lnTo>
                      <a:pt x="64" y="18"/>
                    </a:lnTo>
                    <a:lnTo>
                      <a:pt x="60" y="10"/>
                    </a:lnTo>
                    <a:lnTo>
                      <a:pt x="58" y="6"/>
                    </a:lnTo>
                    <a:lnTo>
                      <a:pt x="44" y="2"/>
                    </a:lnTo>
                    <a:lnTo>
                      <a:pt x="30" y="2"/>
                    </a:lnTo>
                    <a:lnTo>
                      <a:pt x="1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1" name="Freeform 592"/>
              <p:cNvSpPr>
                <a:spLocks/>
              </p:cNvSpPr>
              <p:nvPr/>
            </p:nvSpPr>
            <p:spPr bwMode="ltGray">
              <a:xfrm>
                <a:off x="4547" y="3004"/>
                <a:ext cx="42" cy="24"/>
              </a:xfrm>
              <a:custGeom>
                <a:avLst/>
                <a:gdLst/>
                <a:ahLst/>
                <a:cxnLst>
                  <a:cxn ang="0">
                    <a:pos x="0" y="20"/>
                  </a:cxn>
                  <a:cxn ang="0">
                    <a:pos x="12" y="16"/>
                  </a:cxn>
                  <a:cxn ang="0">
                    <a:pos x="18" y="14"/>
                  </a:cxn>
                  <a:cxn ang="0">
                    <a:pos x="24" y="10"/>
                  </a:cxn>
                  <a:cxn ang="0">
                    <a:pos x="28" y="8"/>
                  </a:cxn>
                  <a:cxn ang="0">
                    <a:pos x="34" y="10"/>
                  </a:cxn>
                  <a:cxn ang="0">
                    <a:pos x="42" y="6"/>
                  </a:cxn>
                  <a:cxn ang="0">
                    <a:pos x="40" y="2"/>
                  </a:cxn>
                  <a:cxn ang="0">
                    <a:pos x="32" y="2"/>
                  </a:cxn>
                  <a:cxn ang="0">
                    <a:pos x="20" y="0"/>
                  </a:cxn>
                  <a:cxn ang="0">
                    <a:pos x="16" y="6"/>
                  </a:cxn>
                  <a:cxn ang="0">
                    <a:pos x="22" y="8"/>
                  </a:cxn>
                  <a:cxn ang="0">
                    <a:pos x="18" y="12"/>
                  </a:cxn>
                  <a:cxn ang="0">
                    <a:pos x="10" y="8"/>
                  </a:cxn>
                  <a:cxn ang="0">
                    <a:pos x="2" y="12"/>
                  </a:cxn>
                  <a:cxn ang="0">
                    <a:pos x="0" y="20"/>
                  </a:cxn>
                </a:cxnLst>
                <a:rect l="0" t="0" r="r" b="b"/>
                <a:pathLst>
                  <a:path w="43" h="21">
                    <a:moveTo>
                      <a:pt x="0" y="20"/>
                    </a:moveTo>
                    <a:lnTo>
                      <a:pt x="12" y="16"/>
                    </a:lnTo>
                    <a:lnTo>
                      <a:pt x="18" y="14"/>
                    </a:lnTo>
                    <a:lnTo>
                      <a:pt x="24" y="10"/>
                    </a:lnTo>
                    <a:lnTo>
                      <a:pt x="28" y="8"/>
                    </a:lnTo>
                    <a:lnTo>
                      <a:pt x="34" y="10"/>
                    </a:lnTo>
                    <a:lnTo>
                      <a:pt x="42" y="6"/>
                    </a:lnTo>
                    <a:lnTo>
                      <a:pt x="40" y="2"/>
                    </a:lnTo>
                    <a:lnTo>
                      <a:pt x="32" y="2"/>
                    </a:lnTo>
                    <a:lnTo>
                      <a:pt x="20" y="0"/>
                    </a:lnTo>
                    <a:lnTo>
                      <a:pt x="16" y="6"/>
                    </a:lnTo>
                    <a:lnTo>
                      <a:pt x="22" y="8"/>
                    </a:lnTo>
                    <a:lnTo>
                      <a:pt x="18" y="12"/>
                    </a:lnTo>
                    <a:lnTo>
                      <a:pt x="10" y="8"/>
                    </a:lnTo>
                    <a:lnTo>
                      <a:pt x="2" y="12"/>
                    </a:lnTo>
                    <a:lnTo>
                      <a:pt x="0"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2" name="Freeform 593"/>
              <p:cNvSpPr>
                <a:spLocks/>
              </p:cNvSpPr>
              <p:nvPr/>
            </p:nvSpPr>
            <p:spPr bwMode="ltGray">
              <a:xfrm>
                <a:off x="4598" y="2982"/>
                <a:ext cx="59" cy="28"/>
              </a:xfrm>
              <a:custGeom>
                <a:avLst/>
                <a:gdLst/>
                <a:ahLst/>
                <a:cxnLst>
                  <a:cxn ang="0">
                    <a:pos x="0" y="22"/>
                  </a:cxn>
                  <a:cxn ang="0">
                    <a:pos x="6" y="24"/>
                  </a:cxn>
                  <a:cxn ang="0">
                    <a:pos x="8" y="20"/>
                  </a:cxn>
                  <a:cxn ang="0">
                    <a:pos x="22" y="20"/>
                  </a:cxn>
                  <a:cxn ang="0">
                    <a:pos x="26" y="22"/>
                  </a:cxn>
                  <a:cxn ang="0">
                    <a:pos x="32" y="18"/>
                  </a:cxn>
                  <a:cxn ang="0">
                    <a:pos x="38" y="18"/>
                  </a:cxn>
                  <a:cxn ang="0">
                    <a:pos x="58" y="8"/>
                  </a:cxn>
                  <a:cxn ang="0">
                    <a:pos x="58" y="0"/>
                  </a:cxn>
                  <a:cxn ang="0">
                    <a:pos x="54" y="0"/>
                  </a:cxn>
                  <a:cxn ang="0">
                    <a:pos x="52" y="8"/>
                  </a:cxn>
                  <a:cxn ang="0">
                    <a:pos x="36" y="10"/>
                  </a:cxn>
                  <a:cxn ang="0">
                    <a:pos x="30" y="14"/>
                  </a:cxn>
                  <a:cxn ang="0">
                    <a:pos x="24" y="10"/>
                  </a:cxn>
                  <a:cxn ang="0">
                    <a:pos x="18" y="8"/>
                  </a:cxn>
                  <a:cxn ang="0">
                    <a:pos x="8" y="14"/>
                  </a:cxn>
                  <a:cxn ang="0">
                    <a:pos x="0" y="22"/>
                  </a:cxn>
                </a:cxnLst>
                <a:rect l="0" t="0" r="r" b="b"/>
                <a:pathLst>
                  <a:path w="59" h="25">
                    <a:moveTo>
                      <a:pt x="0" y="22"/>
                    </a:moveTo>
                    <a:lnTo>
                      <a:pt x="6" y="24"/>
                    </a:lnTo>
                    <a:lnTo>
                      <a:pt x="8" y="20"/>
                    </a:lnTo>
                    <a:lnTo>
                      <a:pt x="22" y="20"/>
                    </a:lnTo>
                    <a:lnTo>
                      <a:pt x="26" y="22"/>
                    </a:lnTo>
                    <a:lnTo>
                      <a:pt x="32" y="18"/>
                    </a:lnTo>
                    <a:lnTo>
                      <a:pt x="38" y="18"/>
                    </a:lnTo>
                    <a:lnTo>
                      <a:pt x="58" y="8"/>
                    </a:lnTo>
                    <a:lnTo>
                      <a:pt x="58" y="0"/>
                    </a:lnTo>
                    <a:lnTo>
                      <a:pt x="54" y="0"/>
                    </a:lnTo>
                    <a:lnTo>
                      <a:pt x="52" y="8"/>
                    </a:lnTo>
                    <a:lnTo>
                      <a:pt x="36" y="10"/>
                    </a:lnTo>
                    <a:lnTo>
                      <a:pt x="30" y="14"/>
                    </a:lnTo>
                    <a:lnTo>
                      <a:pt x="24" y="10"/>
                    </a:lnTo>
                    <a:lnTo>
                      <a:pt x="18" y="8"/>
                    </a:lnTo>
                    <a:lnTo>
                      <a:pt x="8" y="14"/>
                    </a:lnTo>
                    <a:lnTo>
                      <a:pt x="0" y="2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73" name="Freeform 594"/>
              <p:cNvSpPr>
                <a:spLocks/>
              </p:cNvSpPr>
              <p:nvPr/>
            </p:nvSpPr>
            <p:spPr bwMode="ltGray">
              <a:xfrm>
                <a:off x="4666" y="2957"/>
                <a:ext cx="73" cy="71"/>
              </a:xfrm>
              <a:custGeom>
                <a:avLst/>
                <a:gdLst/>
                <a:ahLst/>
                <a:cxnLst>
                  <a:cxn ang="0">
                    <a:pos x="0" y="60"/>
                  </a:cxn>
                  <a:cxn ang="0">
                    <a:pos x="6" y="54"/>
                  </a:cxn>
                  <a:cxn ang="0">
                    <a:pos x="2" y="54"/>
                  </a:cxn>
                  <a:cxn ang="0">
                    <a:pos x="4" y="42"/>
                  </a:cxn>
                  <a:cxn ang="0">
                    <a:pos x="22" y="32"/>
                  </a:cxn>
                  <a:cxn ang="0">
                    <a:pos x="28" y="24"/>
                  </a:cxn>
                  <a:cxn ang="0">
                    <a:pos x="28" y="22"/>
                  </a:cxn>
                  <a:cxn ang="0">
                    <a:pos x="52" y="8"/>
                  </a:cxn>
                  <a:cxn ang="0">
                    <a:pos x="60" y="8"/>
                  </a:cxn>
                  <a:cxn ang="0">
                    <a:pos x="68" y="0"/>
                  </a:cxn>
                  <a:cxn ang="0">
                    <a:pos x="72" y="2"/>
                  </a:cxn>
                  <a:cxn ang="0">
                    <a:pos x="64" y="12"/>
                  </a:cxn>
                  <a:cxn ang="0">
                    <a:pos x="60" y="14"/>
                  </a:cxn>
                  <a:cxn ang="0">
                    <a:pos x="54" y="18"/>
                  </a:cxn>
                  <a:cxn ang="0">
                    <a:pos x="40" y="32"/>
                  </a:cxn>
                  <a:cxn ang="0">
                    <a:pos x="36" y="34"/>
                  </a:cxn>
                  <a:cxn ang="0">
                    <a:pos x="34" y="42"/>
                  </a:cxn>
                  <a:cxn ang="0">
                    <a:pos x="28" y="44"/>
                  </a:cxn>
                  <a:cxn ang="0">
                    <a:pos x="26" y="50"/>
                  </a:cxn>
                  <a:cxn ang="0">
                    <a:pos x="18" y="52"/>
                  </a:cxn>
                  <a:cxn ang="0">
                    <a:pos x="14" y="52"/>
                  </a:cxn>
                  <a:cxn ang="0">
                    <a:pos x="6" y="62"/>
                  </a:cxn>
                  <a:cxn ang="0">
                    <a:pos x="0" y="60"/>
                  </a:cxn>
                </a:cxnLst>
                <a:rect l="0" t="0" r="r" b="b"/>
                <a:pathLst>
                  <a:path w="73" h="63">
                    <a:moveTo>
                      <a:pt x="0" y="60"/>
                    </a:moveTo>
                    <a:lnTo>
                      <a:pt x="6" y="54"/>
                    </a:lnTo>
                    <a:lnTo>
                      <a:pt x="2" y="54"/>
                    </a:lnTo>
                    <a:lnTo>
                      <a:pt x="4" y="42"/>
                    </a:lnTo>
                    <a:lnTo>
                      <a:pt x="22" y="32"/>
                    </a:lnTo>
                    <a:lnTo>
                      <a:pt x="28" y="24"/>
                    </a:lnTo>
                    <a:lnTo>
                      <a:pt x="28" y="22"/>
                    </a:lnTo>
                    <a:lnTo>
                      <a:pt x="52" y="8"/>
                    </a:lnTo>
                    <a:lnTo>
                      <a:pt x="60" y="8"/>
                    </a:lnTo>
                    <a:lnTo>
                      <a:pt x="68" y="0"/>
                    </a:lnTo>
                    <a:lnTo>
                      <a:pt x="72" y="2"/>
                    </a:lnTo>
                    <a:lnTo>
                      <a:pt x="64" y="12"/>
                    </a:lnTo>
                    <a:lnTo>
                      <a:pt x="60" y="14"/>
                    </a:lnTo>
                    <a:lnTo>
                      <a:pt x="54" y="18"/>
                    </a:lnTo>
                    <a:lnTo>
                      <a:pt x="40" y="32"/>
                    </a:lnTo>
                    <a:lnTo>
                      <a:pt x="36" y="34"/>
                    </a:lnTo>
                    <a:lnTo>
                      <a:pt x="34" y="42"/>
                    </a:lnTo>
                    <a:lnTo>
                      <a:pt x="28" y="44"/>
                    </a:lnTo>
                    <a:lnTo>
                      <a:pt x="26" y="50"/>
                    </a:lnTo>
                    <a:lnTo>
                      <a:pt x="18" y="52"/>
                    </a:lnTo>
                    <a:lnTo>
                      <a:pt x="14" y="52"/>
                    </a:lnTo>
                    <a:lnTo>
                      <a:pt x="6" y="62"/>
                    </a:lnTo>
                    <a:lnTo>
                      <a:pt x="0" y="6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sp>
          <p:nvSpPr>
            <p:cNvPr id="571" name="Freeform 596"/>
            <p:cNvSpPr>
              <a:spLocks/>
            </p:cNvSpPr>
            <p:nvPr/>
          </p:nvSpPr>
          <p:spPr bwMode="ltGray">
            <a:xfrm>
              <a:off x="6861635" y="4654647"/>
              <a:ext cx="60789" cy="81561"/>
            </a:xfrm>
            <a:custGeom>
              <a:avLst/>
              <a:gdLst/>
              <a:ahLst/>
              <a:cxnLst>
                <a:cxn ang="0">
                  <a:pos x="26" y="0"/>
                </a:cxn>
                <a:cxn ang="0">
                  <a:pos x="0" y="28"/>
                </a:cxn>
                <a:cxn ang="0">
                  <a:pos x="20" y="48"/>
                </a:cxn>
                <a:cxn ang="0">
                  <a:pos x="42" y="24"/>
                </a:cxn>
                <a:cxn ang="0">
                  <a:pos x="26" y="0"/>
                </a:cxn>
              </a:cxnLst>
              <a:rect l="0" t="0" r="r" b="b"/>
              <a:pathLst>
                <a:path w="43" h="49">
                  <a:moveTo>
                    <a:pt x="26" y="0"/>
                  </a:moveTo>
                  <a:lnTo>
                    <a:pt x="0" y="28"/>
                  </a:lnTo>
                  <a:lnTo>
                    <a:pt x="20" y="48"/>
                  </a:lnTo>
                  <a:lnTo>
                    <a:pt x="42" y="24"/>
                  </a:lnTo>
                  <a:lnTo>
                    <a:pt x="2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72" name="Freeform 597"/>
            <p:cNvSpPr>
              <a:spLocks/>
            </p:cNvSpPr>
            <p:nvPr/>
          </p:nvSpPr>
          <p:spPr bwMode="ltGray">
            <a:xfrm>
              <a:off x="6902161" y="4871156"/>
              <a:ext cx="23157" cy="25210"/>
            </a:xfrm>
            <a:custGeom>
              <a:avLst/>
              <a:gdLst/>
              <a:ahLst/>
              <a:cxnLst>
                <a:cxn ang="0">
                  <a:pos x="0" y="10"/>
                </a:cxn>
                <a:cxn ang="0">
                  <a:pos x="6" y="14"/>
                </a:cxn>
                <a:cxn ang="0">
                  <a:pos x="10" y="14"/>
                </a:cxn>
                <a:cxn ang="0">
                  <a:pos x="16" y="0"/>
                </a:cxn>
                <a:cxn ang="0">
                  <a:pos x="4" y="2"/>
                </a:cxn>
                <a:cxn ang="0">
                  <a:pos x="0" y="4"/>
                </a:cxn>
                <a:cxn ang="0">
                  <a:pos x="0" y="10"/>
                </a:cxn>
              </a:cxnLst>
              <a:rect l="0" t="0" r="r" b="b"/>
              <a:pathLst>
                <a:path w="17" h="15">
                  <a:moveTo>
                    <a:pt x="0" y="10"/>
                  </a:moveTo>
                  <a:lnTo>
                    <a:pt x="6" y="14"/>
                  </a:lnTo>
                  <a:lnTo>
                    <a:pt x="10" y="14"/>
                  </a:lnTo>
                  <a:lnTo>
                    <a:pt x="16" y="0"/>
                  </a:lnTo>
                  <a:lnTo>
                    <a:pt x="4" y="2"/>
                  </a:lnTo>
                  <a:lnTo>
                    <a:pt x="0" y="4"/>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73" name="Freeform 598"/>
            <p:cNvSpPr>
              <a:spLocks/>
            </p:cNvSpPr>
            <p:nvPr/>
          </p:nvSpPr>
          <p:spPr bwMode="ltGray">
            <a:xfrm>
              <a:off x="6980317" y="4822219"/>
              <a:ext cx="21710" cy="20761"/>
            </a:xfrm>
            <a:custGeom>
              <a:avLst/>
              <a:gdLst/>
              <a:ahLst/>
              <a:cxnLst>
                <a:cxn ang="0">
                  <a:pos x="8" y="0"/>
                </a:cxn>
                <a:cxn ang="0">
                  <a:pos x="0" y="4"/>
                </a:cxn>
                <a:cxn ang="0">
                  <a:pos x="2" y="8"/>
                </a:cxn>
                <a:cxn ang="0">
                  <a:pos x="8" y="10"/>
                </a:cxn>
                <a:cxn ang="0">
                  <a:pos x="14" y="4"/>
                </a:cxn>
                <a:cxn ang="0">
                  <a:pos x="8" y="0"/>
                </a:cxn>
              </a:cxnLst>
              <a:rect l="0" t="0" r="r" b="b"/>
              <a:pathLst>
                <a:path w="15" h="11">
                  <a:moveTo>
                    <a:pt x="8" y="0"/>
                  </a:moveTo>
                  <a:lnTo>
                    <a:pt x="0" y="4"/>
                  </a:lnTo>
                  <a:lnTo>
                    <a:pt x="2" y="8"/>
                  </a:lnTo>
                  <a:lnTo>
                    <a:pt x="8" y="10"/>
                  </a:lnTo>
                  <a:lnTo>
                    <a:pt x="14"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74" name="Freeform 599"/>
            <p:cNvSpPr>
              <a:spLocks/>
            </p:cNvSpPr>
            <p:nvPr/>
          </p:nvSpPr>
          <p:spPr bwMode="ltGray">
            <a:xfrm>
              <a:off x="7122158" y="4921576"/>
              <a:ext cx="34736" cy="28175"/>
            </a:xfrm>
            <a:custGeom>
              <a:avLst/>
              <a:gdLst/>
              <a:ahLst/>
              <a:cxnLst>
                <a:cxn ang="0">
                  <a:pos x="0" y="6"/>
                </a:cxn>
                <a:cxn ang="0">
                  <a:pos x="8" y="16"/>
                </a:cxn>
                <a:cxn ang="0">
                  <a:pos x="16" y="12"/>
                </a:cxn>
                <a:cxn ang="0">
                  <a:pos x="24" y="10"/>
                </a:cxn>
                <a:cxn ang="0">
                  <a:pos x="14" y="0"/>
                </a:cxn>
                <a:cxn ang="0">
                  <a:pos x="0" y="6"/>
                </a:cxn>
              </a:cxnLst>
              <a:rect l="0" t="0" r="r" b="b"/>
              <a:pathLst>
                <a:path w="25" h="17">
                  <a:moveTo>
                    <a:pt x="0" y="6"/>
                  </a:moveTo>
                  <a:lnTo>
                    <a:pt x="8" y="16"/>
                  </a:lnTo>
                  <a:lnTo>
                    <a:pt x="16" y="12"/>
                  </a:lnTo>
                  <a:lnTo>
                    <a:pt x="24" y="10"/>
                  </a:lnTo>
                  <a:lnTo>
                    <a:pt x="14" y="0"/>
                  </a:lnTo>
                  <a:lnTo>
                    <a:pt x="0"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nvGrpSpPr>
            <p:cNvPr id="575" name="Group 600"/>
            <p:cNvGrpSpPr>
              <a:grpSpLocks/>
            </p:cNvGrpSpPr>
            <p:nvPr/>
          </p:nvGrpSpPr>
          <p:grpSpPr bwMode="auto">
            <a:xfrm>
              <a:off x="6719795" y="4596813"/>
              <a:ext cx="448678" cy="415223"/>
              <a:chOff x="4413" y="2667"/>
              <a:chExt cx="309" cy="274"/>
            </a:xfrm>
            <a:grpFill/>
          </p:grpSpPr>
          <p:sp>
            <p:nvSpPr>
              <p:cNvPr id="766" name="Freeform 601"/>
              <p:cNvSpPr>
                <a:spLocks/>
              </p:cNvSpPr>
              <p:nvPr/>
            </p:nvSpPr>
            <p:spPr bwMode="ltGray">
              <a:xfrm>
                <a:off x="4427" y="2667"/>
                <a:ext cx="184" cy="182"/>
              </a:xfrm>
              <a:custGeom>
                <a:avLst/>
                <a:gdLst/>
                <a:ahLst/>
                <a:cxnLst>
                  <a:cxn ang="0">
                    <a:pos x="144" y="58"/>
                  </a:cxn>
                  <a:cxn ang="0">
                    <a:pos x="154" y="50"/>
                  </a:cxn>
                  <a:cxn ang="0">
                    <a:pos x="156" y="48"/>
                  </a:cxn>
                  <a:cxn ang="0">
                    <a:pos x="166" y="50"/>
                  </a:cxn>
                  <a:cxn ang="0">
                    <a:pos x="178" y="42"/>
                  </a:cxn>
                  <a:cxn ang="0">
                    <a:pos x="168" y="40"/>
                  </a:cxn>
                  <a:cxn ang="0">
                    <a:pos x="174" y="34"/>
                  </a:cxn>
                  <a:cxn ang="0">
                    <a:pos x="184" y="30"/>
                  </a:cxn>
                  <a:cxn ang="0">
                    <a:pos x="184" y="24"/>
                  </a:cxn>
                  <a:cxn ang="0">
                    <a:pos x="180" y="24"/>
                  </a:cxn>
                  <a:cxn ang="0">
                    <a:pos x="174" y="20"/>
                  </a:cxn>
                  <a:cxn ang="0">
                    <a:pos x="164" y="20"/>
                  </a:cxn>
                  <a:cxn ang="0">
                    <a:pos x="164" y="14"/>
                  </a:cxn>
                  <a:cxn ang="0">
                    <a:pos x="152" y="8"/>
                  </a:cxn>
                  <a:cxn ang="0">
                    <a:pos x="150" y="10"/>
                  </a:cxn>
                  <a:cxn ang="0">
                    <a:pos x="146" y="0"/>
                  </a:cxn>
                  <a:cxn ang="0">
                    <a:pos x="140" y="8"/>
                  </a:cxn>
                  <a:cxn ang="0">
                    <a:pos x="136" y="4"/>
                  </a:cxn>
                  <a:cxn ang="0">
                    <a:pos x="126" y="20"/>
                  </a:cxn>
                  <a:cxn ang="0">
                    <a:pos x="118" y="36"/>
                  </a:cxn>
                  <a:cxn ang="0">
                    <a:pos x="112" y="36"/>
                  </a:cxn>
                  <a:cxn ang="0">
                    <a:pos x="106" y="42"/>
                  </a:cxn>
                  <a:cxn ang="0">
                    <a:pos x="114" y="48"/>
                  </a:cxn>
                  <a:cxn ang="0">
                    <a:pos x="108" y="48"/>
                  </a:cxn>
                  <a:cxn ang="0">
                    <a:pos x="112" y="60"/>
                  </a:cxn>
                  <a:cxn ang="0">
                    <a:pos x="104" y="52"/>
                  </a:cxn>
                  <a:cxn ang="0">
                    <a:pos x="102" y="60"/>
                  </a:cxn>
                  <a:cxn ang="0">
                    <a:pos x="100" y="66"/>
                  </a:cxn>
                  <a:cxn ang="0">
                    <a:pos x="96" y="66"/>
                  </a:cxn>
                  <a:cxn ang="0">
                    <a:pos x="90" y="56"/>
                  </a:cxn>
                  <a:cxn ang="0">
                    <a:pos x="84" y="60"/>
                  </a:cxn>
                  <a:cxn ang="0">
                    <a:pos x="80" y="70"/>
                  </a:cxn>
                  <a:cxn ang="0">
                    <a:pos x="68" y="82"/>
                  </a:cxn>
                  <a:cxn ang="0">
                    <a:pos x="66" y="88"/>
                  </a:cxn>
                  <a:cxn ang="0">
                    <a:pos x="52" y="100"/>
                  </a:cxn>
                  <a:cxn ang="0">
                    <a:pos x="38" y="108"/>
                  </a:cxn>
                  <a:cxn ang="0">
                    <a:pos x="38" y="114"/>
                  </a:cxn>
                  <a:cxn ang="0">
                    <a:pos x="30" y="134"/>
                  </a:cxn>
                  <a:cxn ang="0">
                    <a:pos x="18" y="130"/>
                  </a:cxn>
                  <a:cxn ang="0">
                    <a:pos x="12" y="132"/>
                  </a:cxn>
                  <a:cxn ang="0">
                    <a:pos x="6" y="134"/>
                  </a:cxn>
                  <a:cxn ang="0">
                    <a:pos x="4" y="128"/>
                  </a:cxn>
                  <a:cxn ang="0">
                    <a:pos x="0" y="138"/>
                  </a:cxn>
                  <a:cxn ang="0">
                    <a:pos x="26" y="162"/>
                  </a:cxn>
                  <a:cxn ang="0">
                    <a:pos x="76" y="140"/>
                  </a:cxn>
                  <a:cxn ang="0">
                    <a:pos x="128" y="84"/>
                  </a:cxn>
                  <a:cxn ang="0">
                    <a:pos x="134" y="60"/>
                  </a:cxn>
                  <a:cxn ang="0">
                    <a:pos x="144" y="58"/>
                  </a:cxn>
                </a:cxnLst>
                <a:rect l="0" t="0" r="r" b="b"/>
                <a:pathLst>
                  <a:path w="185" h="163">
                    <a:moveTo>
                      <a:pt x="144" y="58"/>
                    </a:moveTo>
                    <a:lnTo>
                      <a:pt x="154" y="50"/>
                    </a:lnTo>
                    <a:lnTo>
                      <a:pt x="156" y="48"/>
                    </a:lnTo>
                    <a:lnTo>
                      <a:pt x="166" y="50"/>
                    </a:lnTo>
                    <a:lnTo>
                      <a:pt x="178" y="42"/>
                    </a:lnTo>
                    <a:lnTo>
                      <a:pt x="168" y="40"/>
                    </a:lnTo>
                    <a:lnTo>
                      <a:pt x="174" y="34"/>
                    </a:lnTo>
                    <a:lnTo>
                      <a:pt x="184" y="30"/>
                    </a:lnTo>
                    <a:lnTo>
                      <a:pt x="184" y="24"/>
                    </a:lnTo>
                    <a:lnTo>
                      <a:pt x="180" y="24"/>
                    </a:lnTo>
                    <a:lnTo>
                      <a:pt x="174" y="20"/>
                    </a:lnTo>
                    <a:lnTo>
                      <a:pt x="164" y="20"/>
                    </a:lnTo>
                    <a:lnTo>
                      <a:pt x="164" y="14"/>
                    </a:lnTo>
                    <a:lnTo>
                      <a:pt x="152" y="8"/>
                    </a:lnTo>
                    <a:lnTo>
                      <a:pt x="150" y="10"/>
                    </a:lnTo>
                    <a:lnTo>
                      <a:pt x="146" y="0"/>
                    </a:lnTo>
                    <a:lnTo>
                      <a:pt x="140" y="8"/>
                    </a:lnTo>
                    <a:lnTo>
                      <a:pt x="136" y="4"/>
                    </a:lnTo>
                    <a:lnTo>
                      <a:pt x="126" y="20"/>
                    </a:lnTo>
                    <a:lnTo>
                      <a:pt x="118" y="36"/>
                    </a:lnTo>
                    <a:lnTo>
                      <a:pt x="112" y="36"/>
                    </a:lnTo>
                    <a:lnTo>
                      <a:pt x="106" y="42"/>
                    </a:lnTo>
                    <a:lnTo>
                      <a:pt x="114" y="48"/>
                    </a:lnTo>
                    <a:lnTo>
                      <a:pt x="108" y="48"/>
                    </a:lnTo>
                    <a:lnTo>
                      <a:pt x="112" y="60"/>
                    </a:lnTo>
                    <a:lnTo>
                      <a:pt x="104" y="52"/>
                    </a:lnTo>
                    <a:lnTo>
                      <a:pt x="102" y="60"/>
                    </a:lnTo>
                    <a:lnTo>
                      <a:pt x="100" y="66"/>
                    </a:lnTo>
                    <a:lnTo>
                      <a:pt x="96" y="66"/>
                    </a:lnTo>
                    <a:lnTo>
                      <a:pt x="90" y="56"/>
                    </a:lnTo>
                    <a:lnTo>
                      <a:pt x="84" y="60"/>
                    </a:lnTo>
                    <a:lnTo>
                      <a:pt x="80" y="70"/>
                    </a:lnTo>
                    <a:lnTo>
                      <a:pt x="68" y="82"/>
                    </a:lnTo>
                    <a:lnTo>
                      <a:pt x="66" y="88"/>
                    </a:lnTo>
                    <a:lnTo>
                      <a:pt x="52" y="100"/>
                    </a:lnTo>
                    <a:lnTo>
                      <a:pt x="38" y="108"/>
                    </a:lnTo>
                    <a:lnTo>
                      <a:pt x="38" y="114"/>
                    </a:lnTo>
                    <a:lnTo>
                      <a:pt x="30" y="134"/>
                    </a:lnTo>
                    <a:lnTo>
                      <a:pt x="18" y="130"/>
                    </a:lnTo>
                    <a:lnTo>
                      <a:pt x="12" y="132"/>
                    </a:lnTo>
                    <a:lnTo>
                      <a:pt x="6" y="134"/>
                    </a:lnTo>
                    <a:lnTo>
                      <a:pt x="4" y="128"/>
                    </a:lnTo>
                    <a:lnTo>
                      <a:pt x="0" y="138"/>
                    </a:lnTo>
                    <a:lnTo>
                      <a:pt x="26" y="162"/>
                    </a:lnTo>
                    <a:lnTo>
                      <a:pt x="76" y="140"/>
                    </a:lnTo>
                    <a:lnTo>
                      <a:pt x="128" y="84"/>
                    </a:lnTo>
                    <a:lnTo>
                      <a:pt x="134" y="60"/>
                    </a:lnTo>
                    <a:lnTo>
                      <a:pt x="144" y="5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7" name="Freeform 602"/>
              <p:cNvSpPr>
                <a:spLocks/>
              </p:cNvSpPr>
              <p:nvPr/>
            </p:nvSpPr>
            <p:spPr bwMode="ltGray">
              <a:xfrm>
                <a:off x="4592" y="2738"/>
                <a:ext cx="130" cy="203"/>
              </a:xfrm>
              <a:custGeom>
                <a:avLst/>
                <a:gdLst/>
                <a:ahLst/>
                <a:cxnLst>
                  <a:cxn ang="0">
                    <a:pos x="116" y="10"/>
                  </a:cxn>
                  <a:cxn ang="0">
                    <a:pos x="110" y="18"/>
                  </a:cxn>
                  <a:cxn ang="0">
                    <a:pos x="86" y="30"/>
                  </a:cxn>
                  <a:cxn ang="0">
                    <a:pos x="64" y="32"/>
                  </a:cxn>
                  <a:cxn ang="0">
                    <a:pos x="50" y="30"/>
                  </a:cxn>
                  <a:cxn ang="0">
                    <a:pos x="42" y="42"/>
                  </a:cxn>
                  <a:cxn ang="0">
                    <a:pos x="30" y="46"/>
                  </a:cxn>
                  <a:cxn ang="0">
                    <a:pos x="22" y="66"/>
                  </a:cxn>
                  <a:cxn ang="0">
                    <a:pos x="18" y="84"/>
                  </a:cxn>
                  <a:cxn ang="0">
                    <a:pos x="12" y="108"/>
                  </a:cxn>
                  <a:cxn ang="0">
                    <a:pos x="0" y="124"/>
                  </a:cxn>
                  <a:cxn ang="0">
                    <a:pos x="4" y="142"/>
                  </a:cxn>
                  <a:cxn ang="0">
                    <a:pos x="12" y="144"/>
                  </a:cxn>
                  <a:cxn ang="0">
                    <a:pos x="8" y="168"/>
                  </a:cxn>
                  <a:cxn ang="0">
                    <a:pos x="12" y="180"/>
                  </a:cxn>
                  <a:cxn ang="0">
                    <a:pos x="32" y="176"/>
                  </a:cxn>
                  <a:cxn ang="0">
                    <a:pos x="28" y="162"/>
                  </a:cxn>
                  <a:cxn ang="0">
                    <a:pos x="32" y="150"/>
                  </a:cxn>
                  <a:cxn ang="0">
                    <a:pos x="34" y="130"/>
                  </a:cxn>
                  <a:cxn ang="0">
                    <a:pos x="36" y="118"/>
                  </a:cxn>
                  <a:cxn ang="0">
                    <a:pos x="48" y="114"/>
                  </a:cxn>
                  <a:cxn ang="0">
                    <a:pos x="40" y="128"/>
                  </a:cxn>
                  <a:cxn ang="0">
                    <a:pos x="50" y="142"/>
                  </a:cxn>
                  <a:cxn ang="0">
                    <a:pos x="50" y="152"/>
                  </a:cxn>
                  <a:cxn ang="0">
                    <a:pos x="58" y="148"/>
                  </a:cxn>
                  <a:cxn ang="0">
                    <a:pos x="76" y="142"/>
                  </a:cxn>
                  <a:cxn ang="0">
                    <a:pos x="72" y="134"/>
                  </a:cxn>
                  <a:cxn ang="0">
                    <a:pos x="68" y="128"/>
                  </a:cxn>
                  <a:cxn ang="0">
                    <a:pos x="64" y="102"/>
                  </a:cxn>
                  <a:cxn ang="0">
                    <a:pos x="64" y="90"/>
                  </a:cxn>
                  <a:cxn ang="0">
                    <a:pos x="76" y="70"/>
                  </a:cxn>
                  <a:cxn ang="0">
                    <a:pos x="92" y="66"/>
                  </a:cxn>
                  <a:cxn ang="0">
                    <a:pos x="80" y="60"/>
                  </a:cxn>
                  <a:cxn ang="0">
                    <a:pos x="66" y="68"/>
                  </a:cxn>
                  <a:cxn ang="0">
                    <a:pos x="54" y="72"/>
                  </a:cxn>
                  <a:cxn ang="0">
                    <a:pos x="44" y="82"/>
                  </a:cxn>
                  <a:cxn ang="0">
                    <a:pos x="34" y="74"/>
                  </a:cxn>
                  <a:cxn ang="0">
                    <a:pos x="38" y="54"/>
                  </a:cxn>
                  <a:cxn ang="0">
                    <a:pos x="52" y="48"/>
                  </a:cxn>
                  <a:cxn ang="0">
                    <a:pos x="66" y="44"/>
                  </a:cxn>
                  <a:cxn ang="0">
                    <a:pos x="88" y="36"/>
                  </a:cxn>
                  <a:cxn ang="0">
                    <a:pos x="106" y="32"/>
                  </a:cxn>
                  <a:cxn ang="0">
                    <a:pos x="120" y="18"/>
                  </a:cxn>
                  <a:cxn ang="0">
                    <a:pos x="130" y="0"/>
                  </a:cxn>
                </a:cxnLst>
                <a:rect l="0" t="0" r="r" b="b"/>
                <a:pathLst>
                  <a:path w="131" h="181">
                    <a:moveTo>
                      <a:pt x="124" y="0"/>
                    </a:moveTo>
                    <a:lnTo>
                      <a:pt x="116" y="10"/>
                    </a:lnTo>
                    <a:lnTo>
                      <a:pt x="112" y="14"/>
                    </a:lnTo>
                    <a:lnTo>
                      <a:pt x="110" y="18"/>
                    </a:lnTo>
                    <a:lnTo>
                      <a:pt x="100" y="26"/>
                    </a:lnTo>
                    <a:lnTo>
                      <a:pt x="86" y="30"/>
                    </a:lnTo>
                    <a:lnTo>
                      <a:pt x="68" y="28"/>
                    </a:lnTo>
                    <a:lnTo>
                      <a:pt x="64" y="32"/>
                    </a:lnTo>
                    <a:lnTo>
                      <a:pt x="60" y="32"/>
                    </a:lnTo>
                    <a:lnTo>
                      <a:pt x="50" y="30"/>
                    </a:lnTo>
                    <a:lnTo>
                      <a:pt x="44" y="34"/>
                    </a:lnTo>
                    <a:lnTo>
                      <a:pt x="42" y="42"/>
                    </a:lnTo>
                    <a:lnTo>
                      <a:pt x="38" y="46"/>
                    </a:lnTo>
                    <a:lnTo>
                      <a:pt x="30" y="46"/>
                    </a:lnTo>
                    <a:lnTo>
                      <a:pt x="26" y="56"/>
                    </a:lnTo>
                    <a:lnTo>
                      <a:pt x="22" y="66"/>
                    </a:lnTo>
                    <a:lnTo>
                      <a:pt x="24" y="82"/>
                    </a:lnTo>
                    <a:lnTo>
                      <a:pt x="18" y="84"/>
                    </a:lnTo>
                    <a:lnTo>
                      <a:pt x="14" y="100"/>
                    </a:lnTo>
                    <a:lnTo>
                      <a:pt x="12" y="108"/>
                    </a:lnTo>
                    <a:lnTo>
                      <a:pt x="6" y="120"/>
                    </a:lnTo>
                    <a:lnTo>
                      <a:pt x="0" y="124"/>
                    </a:lnTo>
                    <a:lnTo>
                      <a:pt x="2" y="134"/>
                    </a:lnTo>
                    <a:lnTo>
                      <a:pt x="4" y="142"/>
                    </a:lnTo>
                    <a:lnTo>
                      <a:pt x="12" y="140"/>
                    </a:lnTo>
                    <a:lnTo>
                      <a:pt x="12" y="144"/>
                    </a:lnTo>
                    <a:lnTo>
                      <a:pt x="16" y="150"/>
                    </a:lnTo>
                    <a:lnTo>
                      <a:pt x="8" y="168"/>
                    </a:lnTo>
                    <a:lnTo>
                      <a:pt x="8" y="178"/>
                    </a:lnTo>
                    <a:lnTo>
                      <a:pt x="12" y="180"/>
                    </a:lnTo>
                    <a:lnTo>
                      <a:pt x="20" y="176"/>
                    </a:lnTo>
                    <a:lnTo>
                      <a:pt x="32" y="176"/>
                    </a:lnTo>
                    <a:lnTo>
                      <a:pt x="26" y="168"/>
                    </a:lnTo>
                    <a:lnTo>
                      <a:pt x="28" y="162"/>
                    </a:lnTo>
                    <a:lnTo>
                      <a:pt x="34" y="158"/>
                    </a:lnTo>
                    <a:lnTo>
                      <a:pt x="32" y="150"/>
                    </a:lnTo>
                    <a:lnTo>
                      <a:pt x="34" y="142"/>
                    </a:lnTo>
                    <a:lnTo>
                      <a:pt x="34" y="130"/>
                    </a:lnTo>
                    <a:lnTo>
                      <a:pt x="32" y="120"/>
                    </a:lnTo>
                    <a:lnTo>
                      <a:pt x="36" y="118"/>
                    </a:lnTo>
                    <a:lnTo>
                      <a:pt x="38" y="114"/>
                    </a:lnTo>
                    <a:lnTo>
                      <a:pt x="48" y="114"/>
                    </a:lnTo>
                    <a:lnTo>
                      <a:pt x="42" y="120"/>
                    </a:lnTo>
                    <a:lnTo>
                      <a:pt x="40" y="128"/>
                    </a:lnTo>
                    <a:lnTo>
                      <a:pt x="46" y="136"/>
                    </a:lnTo>
                    <a:lnTo>
                      <a:pt x="50" y="142"/>
                    </a:lnTo>
                    <a:lnTo>
                      <a:pt x="48" y="146"/>
                    </a:lnTo>
                    <a:lnTo>
                      <a:pt x="50" y="152"/>
                    </a:lnTo>
                    <a:lnTo>
                      <a:pt x="62" y="152"/>
                    </a:lnTo>
                    <a:lnTo>
                      <a:pt x="58" y="148"/>
                    </a:lnTo>
                    <a:lnTo>
                      <a:pt x="66" y="142"/>
                    </a:lnTo>
                    <a:lnTo>
                      <a:pt x="76" y="142"/>
                    </a:lnTo>
                    <a:lnTo>
                      <a:pt x="74" y="134"/>
                    </a:lnTo>
                    <a:lnTo>
                      <a:pt x="72" y="134"/>
                    </a:lnTo>
                    <a:lnTo>
                      <a:pt x="70" y="130"/>
                    </a:lnTo>
                    <a:lnTo>
                      <a:pt x="68" y="128"/>
                    </a:lnTo>
                    <a:lnTo>
                      <a:pt x="70" y="116"/>
                    </a:lnTo>
                    <a:lnTo>
                      <a:pt x="64" y="102"/>
                    </a:lnTo>
                    <a:lnTo>
                      <a:pt x="58" y="96"/>
                    </a:lnTo>
                    <a:lnTo>
                      <a:pt x="64" y="90"/>
                    </a:lnTo>
                    <a:lnTo>
                      <a:pt x="72" y="84"/>
                    </a:lnTo>
                    <a:lnTo>
                      <a:pt x="76" y="70"/>
                    </a:lnTo>
                    <a:lnTo>
                      <a:pt x="84" y="64"/>
                    </a:lnTo>
                    <a:lnTo>
                      <a:pt x="92" y="66"/>
                    </a:lnTo>
                    <a:lnTo>
                      <a:pt x="90" y="58"/>
                    </a:lnTo>
                    <a:lnTo>
                      <a:pt x="80" y="60"/>
                    </a:lnTo>
                    <a:lnTo>
                      <a:pt x="76" y="64"/>
                    </a:lnTo>
                    <a:lnTo>
                      <a:pt x="66" y="68"/>
                    </a:lnTo>
                    <a:lnTo>
                      <a:pt x="62" y="72"/>
                    </a:lnTo>
                    <a:lnTo>
                      <a:pt x="54" y="72"/>
                    </a:lnTo>
                    <a:lnTo>
                      <a:pt x="46" y="80"/>
                    </a:lnTo>
                    <a:lnTo>
                      <a:pt x="44" y="82"/>
                    </a:lnTo>
                    <a:lnTo>
                      <a:pt x="38" y="78"/>
                    </a:lnTo>
                    <a:lnTo>
                      <a:pt x="34" y="74"/>
                    </a:lnTo>
                    <a:lnTo>
                      <a:pt x="36" y="66"/>
                    </a:lnTo>
                    <a:lnTo>
                      <a:pt x="38" y="54"/>
                    </a:lnTo>
                    <a:lnTo>
                      <a:pt x="46" y="48"/>
                    </a:lnTo>
                    <a:lnTo>
                      <a:pt x="52" y="48"/>
                    </a:lnTo>
                    <a:lnTo>
                      <a:pt x="60" y="42"/>
                    </a:lnTo>
                    <a:lnTo>
                      <a:pt x="66" y="44"/>
                    </a:lnTo>
                    <a:lnTo>
                      <a:pt x="78" y="36"/>
                    </a:lnTo>
                    <a:lnTo>
                      <a:pt x="88" y="36"/>
                    </a:lnTo>
                    <a:lnTo>
                      <a:pt x="102" y="38"/>
                    </a:lnTo>
                    <a:lnTo>
                      <a:pt x="106" y="32"/>
                    </a:lnTo>
                    <a:lnTo>
                      <a:pt x="112" y="32"/>
                    </a:lnTo>
                    <a:lnTo>
                      <a:pt x="120" y="18"/>
                    </a:lnTo>
                    <a:lnTo>
                      <a:pt x="124" y="10"/>
                    </a:lnTo>
                    <a:lnTo>
                      <a:pt x="130" y="0"/>
                    </a:lnTo>
                    <a:lnTo>
                      <a:pt x="12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8" name="Freeform 603"/>
              <p:cNvSpPr>
                <a:spLocks/>
              </p:cNvSpPr>
              <p:nvPr/>
            </p:nvSpPr>
            <p:spPr bwMode="ltGray">
              <a:xfrm>
                <a:off x="4413" y="2723"/>
                <a:ext cx="191" cy="206"/>
              </a:xfrm>
              <a:custGeom>
                <a:avLst/>
                <a:gdLst/>
                <a:ahLst/>
                <a:cxnLst>
                  <a:cxn ang="0">
                    <a:pos x="172" y="12"/>
                  </a:cxn>
                  <a:cxn ang="0">
                    <a:pos x="162" y="18"/>
                  </a:cxn>
                  <a:cxn ang="0">
                    <a:pos x="164" y="22"/>
                  </a:cxn>
                  <a:cxn ang="0">
                    <a:pos x="174" y="46"/>
                  </a:cxn>
                  <a:cxn ang="0">
                    <a:pos x="190" y="62"/>
                  </a:cxn>
                  <a:cxn ang="0">
                    <a:pos x="174" y="66"/>
                  </a:cxn>
                  <a:cxn ang="0">
                    <a:pos x="170" y="70"/>
                  </a:cxn>
                  <a:cxn ang="0">
                    <a:pos x="162" y="82"/>
                  </a:cxn>
                  <a:cxn ang="0">
                    <a:pos x="160" y="106"/>
                  </a:cxn>
                  <a:cxn ang="0">
                    <a:pos x="154" y="116"/>
                  </a:cxn>
                  <a:cxn ang="0">
                    <a:pos x="142" y="120"/>
                  </a:cxn>
                  <a:cxn ang="0">
                    <a:pos x="138" y="134"/>
                  </a:cxn>
                  <a:cxn ang="0">
                    <a:pos x="146" y="140"/>
                  </a:cxn>
                  <a:cxn ang="0">
                    <a:pos x="138" y="152"/>
                  </a:cxn>
                  <a:cxn ang="0">
                    <a:pos x="132" y="162"/>
                  </a:cxn>
                  <a:cxn ang="0">
                    <a:pos x="110" y="182"/>
                  </a:cxn>
                  <a:cxn ang="0">
                    <a:pos x="100" y="184"/>
                  </a:cxn>
                  <a:cxn ang="0">
                    <a:pos x="96" y="168"/>
                  </a:cxn>
                  <a:cxn ang="0">
                    <a:pos x="78" y="176"/>
                  </a:cxn>
                  <a:cxn ang="0">
                    <a:pos x="66" y="178"/>
                  </a:cxn>
                  <a:cxn ang="0">
                    <a:pos x="52" y="180"/>
                  </a:cxn>
                  <a:cxn ang="0">
                    <a:pos x="54" y="166"/>
                  </a:cxn>
                  <a:cxn ang="0">
                    <a:pos x="44" y="174"/>
                  </a:cxn>
                  <a:cxn ang="0">
                    <a:pos x="28" y="172"/>
                  </a:cxn>
                  <a:cxn ang="0">
                    <a:pos x="22" y="150"/>
                  </a:cxn>
                  <a:cxn ang="0">
                    <a:pos x="22" y="140"/>
                  </a:cxn>
                  <a:cxn ang="0">
                    <a:pos x="14" y="144"/>
                  </a:cxn>
                  <a:cxn ang="0">
                    <a:pos x="2" y="112"/>
                  </a:cxn>
                  <a:cxn ang="0">
                    <a:pos x="8" y="92"/>
                  </a:cxn>
                  <a:cxn ang="0">
                    <a:pos x="10" y="82"/>
                  </a:cxn>
                  <a:cxn ang="0">
                    <a:pos x="18" y="84"/>
                  </a:cxn>
                  <a:cxn ang="0">
                    <a:pos x="36" y="98"/>
                  </a:cxn>
                  <a:cxn ang="0">
                    <a:pos x="50" y="94"/>
                  </a:cxn>
                  <a:cxn ang="0">
                    <a:pos x="70" y="88"/>
                  </a:cxn>
                  <a:cxn ang="0">
                    <a:pos x="86" y="68"/>
                  </a:cxn>
                  <a:cxn ang="0">
                    <a:pos x="92" y="70"/>
                  </a:cxn>
                  <a:cxn ang="0">
                    <a:pos x="104" y="64"/>
                  </a:cxn>
                  <a:cxn ang="0">
                    <a:pos x="116" y="50"/>
                  </a:cxn>
                  <a:cxn ang="0">
                    <a:pos x="128" y="34"/>
                  </a:cxn>
                  <a:cxn ang="0">
                    <a:pos x="130" y="20"/>
                  </a:cxn>
                  <a:cxn ang="0">
                    <a:pos x="132" y="12"/>
                  </a:cxn>
                  <a:cxn ang="0">
                    <a:pos x="164" y="0"/>
                  </a:cxn>
                </a:cxnLst>
                <a:rect l="0" t="0" r="r" b="b"/>
                <a:pathLst>
                  <a:path w="191" h="185">
                    <a:moveTo>
                      <a:pt x="164" y="0"/>
                    </a:moveTo>
                    <a:lnTo>
                      <a:pt x="172" y="12"/>
                    </a:lnTo>
                    <a:lnTo>
                      <a:pt x="154" y="14"/>
                    </a:lnTo>
                    <a:lnTo>
                      <a:pt x="162" y="18"/>
                    </a:lnTo>
                    <a:lnTo>
                      <a:pt x="156" y="22"/>
                    </a:lnTo>
                    <a:lnTo>
                      <a:pt x="164" y="22"/>
                    </a:lnTo>
                    <a:lnTo>
                      <a:pt x="178" y="40"/>
                    </a:lnTo>
                    <a:lnTo>
                      <a:pt x="174" y="46"/>
                    </a:lnTo>
                    <a:lnTo>
                      <a:pt x="186" y="58"/>
                    </a:lnTo>
                    <a:lnTo>
                      <a:pt x="190" y="62"/>
                    </a:lnTo>
                    <a:lnTo>
                      <a:pt x="186" y="66"/>
                    </a:lnTo>
                    <a:lnTo>
                      <a:pt x="174" y="66"/>
                    </a:lnTo>
                    <a:lnTo>
                      <a:pt x="176" y="68"/>
                    </a:lnTo>
                    <a:lnTo>
                      <a:pt x="170" y="70"/>
                    </a:lnTo>
                    <a:lnTo>
                      <a:pt x="166" y="72"/>
                    </a:lnTo>
                    <a:lnTo>
                      <a:pt x="162" y="82"/>
                    </a:lnTo>
                    <a:lnTo>
                      <a:pt x="160" y="100"/>
                    </a:lnTo>
                    <a:lnTo>
                      <a:pt x="160" y="106"/>
                    </a:lnTo>
                    <a:lnTo>
                      <a:pt x="154" y="108"/>
                    </a:lnTo>
                    <a:lnTo>
                      <a:pt x="154" y="116"/>
                    </a:lnTo>
                    <a:lnTo>
                      <a:pt x="146" y="116"/>
                    </a:lnTo>
                    <a:lnTo>
                      <a:pt x="142" y="120"/>
                    </a:lnTo>
                    <a:lnTo>
                      <a:pt x="138" y="126"/>
                    </a:lnTo>
                    <a:lnTo>
                      <a:pt x="138" y="134"/>
                    </a:lnTo>
                    <a:lnTo>
                      <a:pt x="142" y="138"/>
                    </a:lnTo>
                    <a:lnTo>
                      <a:pt x="146" y="140"/>
                    </a:lnTo>
                    <a:lnTo>
                      <a:pt x="140" y="144"/>
                    </a:lnTo>
                    <a:lnTo>
                      <a:pt x="138" y="152"/>
                    </a:lnTo>
                    <a:lnTo>
                      <a:pt x="134" y="154"/>
                    </a:lnTo>
                    <a:lnTo>
                      <a:pt x="132" y="162"/>
                    </a:lnTo>
                    <a:lnTo>
                      <a:pt x="120" y="174"/>
                    </a:lnTo>
                    <a:lnTo>
                      <a:pt x="110" y="182"/>
                    </a:lnTo>
                    <a:lnTo>
                      <a:pt x="106" y="184"/>
                    </a:lnTo>
                    <a:lnTo>
                      <a:pt x="100" y="184"/>
                    </a:lnTo>
                    <a:lnTo>
                      <a:pt x="100" y="172"/>
                    </a:lnTo>
                    <a:lnTo>
                      <a:pt x="96" y="168"/>
                    </a:lnTo>
                    <a:lnTo>
                      <a:pt x="90" y="174"/>
                    </a:lnTo>
                    <a:lnTo>
                      <a:pt x="78" y="176"/>
                    </a:lnTo>
                    <a:lnTo>
                      <a:pt x="74" y="172"/>
                    </a:lnTo>
                    <a:lnTo>
                      <a:pt x="66" y="178"/>
                    </a:lnTo>
                    <a:lnTo>
                      <a:pt x="60" y="176"/>
                    </a:lnTo>
                    <a:lnTo>
                      <a:pt x="52" y="180"/>
                    </a:lnTo>
                    <a:lnTo>
                      <a:pt x="54" y="174"/>
                    </a:lnTo>
                    <a:lnTo>
                      <a:pt x="54" y="166"/>
                    </a:lnTo>
                    <a:lnTo>
                      <a:pt x="50" y="168"/>
                    </a:lnTo>
                    <a:lnTo>
                      <a:pt x="44" y="174"/>
                    </a:lnTo>
                    <a:lnTo>
                      <a:pt x="32" y="172"/>
                    </a:lnTo>
                    <a:lnTo>
                      <a:pt x="28" y="172"/>
                    </a:lnTo>
                    <a:lnTo>
                      <a:pt x="22" y="158"/>
                    </a:lnTo>
                    <a:lnTo>
                      <a:pt x="22" y="150"/>
                    </a:lnTo>
                    <a:lnTo>
                      <a:pt x="26" y="148"/>
                    </a:lnTo>
                    <a:lnTo>
                      <a:pt x="22" y="140"/>
                    </a:lnTo>
                    <a:lnTo>
                      <a:pt x="18" y="140"/>
                    </a:lnTo>
                    <a:lnTo>
                      <a:pt x="14" y="144"/>
                    </a:lnTo>
                    <a:lnTo>
                      <a:pt x="10" y="124"/>
                    </a:lnTo>
                    <a:lnTo>
                      <a:pt x="2" y="112"/>
                    </a:lnTo>
                    <a:lnTo>
                      <a:pt x="0" y="104"/>
                    </a:lnTo>
                    <a:lnTo>
                      <a:pt x="8" y="92"/>
                    </a:lnTo>
                    <a:lnTo>
                      <a:pt x="10" y="88"/>
                    </a:lnTo>
                    <a:lnTo>
                      <a:pt x="10" y="82"/>
                    </a:lnTo>
                    <a:lnTo>
                      <a:pt x="18" y="78"/>
                    </a:lnTo>
                    <a:lnTo>
                      <a:pt x="18" y="84"/>
                    </a:lnTo>
                    <a:lnTo>
                      <a:pt x="32" y="94"/>
                    </a:lnTo>
                    <a:lnTo>
                      <a:pt x="36" y="98"/>
                    </a:lnTo>
                    <a:lnTo>
                      <a:pt x="42" y="98"/>
                    </a:lnTo>
                    <a:lnTo>
                      <a:pt x="50" y="94"/>
                    </a:lnTo>
                    <a:lnTo>
                      <a:pt x="66" y="92"/>
                    </a:lnTo>
                    <a:lnTo>
                      <a:pt x="70" y="88"/>
                    </a:lnTo>
                    <a:lnTo>
                      <a:pt x="74" y="76"/>
                    </a:lnTo>
                    <a:lnTo>
                      <a:pt x="86" y="68"/>
                    </a:lnTo>
                    <a:lnTo>
                      <a:pt x="88" y="74"/>
                    </a:lnTo>
                    <a:lnTo>
                      <a:pt x="92" y="70"/>
                    </a:lnTo>
                    <a:lnTo>
                      <a:pt x="100" y="70"/>
                    </a:lnTo>
                    <a:lnTo>
                      <a:pt x="104" y="64"/>
                    </a:lnTo>
                    <a:lnTo>
                      <a:pt x="114" y="60"/>
                    </a:lnTo>
                    <a:lnTo>
                      <a:pt x="116" y="50"/>
                    </a:lnTo>
                    <a:lnTo>
                      <a:pt x="122" y="40"/>
                    </a:lnTo>
                    <a:lnTo>
                      <a:pt x="128" y="34"/>
                    </a:lnTo>
                    <a:lnTo>
                      <a:pt x="126" y="26"/>
                    </a:lnTo>
                    <a:lnTo>
                      <a:pt x="130" y="20"/>
                    </a:lnTo>
                    <a:lnTo>
                      <a:pt x="132" y="16"/>
                    </a:lnTo>
                    <a:lnTo>
                      <a:pt x="132" y="12"/>
                    </a:lnTo>
                    <a:lnTo>
                      <a:pt x="142" y="6"/>
                    </a:lnTo>
                    <a:lnTo>
                      <a:pt x="16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sp>
          <p:nvSpPr>
            <p:cNvPr id="576" name="Freeform 604"/>
            <p:cNvSpPr>
              <a:spLocks/>
            </p:cNvSpPr>
            <p:nvPr/>
          </p:nvSpPr>
          <p:spPr bwMode="ltGray">
            <a:xfrm>
              <a:off x="6815320" y="4113375"/>
              <a:ext cx="24605" cy="38557"/>
            </a:xfrm>
            <a:custGeom>
              <a:avLst/>
              <a:gdLst/>
              <a:ahLst/>
              <a:cxnLst>
                <a:cxn ang="0">
                  <a:pos x="0" y="0"/>
                </a:cxn>
                <a:cxn ang="0">
                  <a:pos x="2" y="14"/>
                </a:cxn>
                <a:cxn ang="0">
                  <a:pos x="8" y="22"/>
                </a:cxn>
                <a:cxn ang="0">
                  <a:pos x="16" y="16"/>
                </a:cxn>
                <a:cxn ang="0">
                  <a:pos x="16" y="0"/>
                </a:cxn>
                <a:cxn ang="0">
                  <a:pos x="0" y="0"/>
                </a:cxn>
              </a:cxnLst>
              <a:rect l="0" t="0" r="r" b="b"/>
              <a:pathLst>
                <a:path w="17" h="23">
                  <a:moveTo>
                    <a:pt x="0" y="0"/>
                  </a:moveTo>
                  <a:lnTo>
                    <a:pt x="2" y="14"/>
                  </a:lnTo>
                  <a:lnTo>
                    <a:pt x="8" y="22"/>
                  </a:lnTo>
                  <a:lnTo>
                    <a:pt x="16" y="16"/>
                  </a:lnTo>
                  <a:lnTo>
                    <a:pt x="16"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77" name="Freeform 605"/>
            <p:cNvSpPr>
              <a:spLocks/>
            </p:cNvSpPr>
            <p:nvPr/>
          </p:nvSpPr>
          <p:spPr bwMode="ltGray">
            <a:xfrm>
              <a:off x="6792162" y="4134136"/>
              <a:ext cx="14474" cy="23727"/>
            </a:xfrm>
            <a:custGeom>
              <a:avLst/>
              <a:gdLst/>
              <a:ahLst/>
              <a:cxnLst>
                <a:cxn ang="0">
                  <a:pos x="2" y="2"/>
                </a:cxn>
                <a:cxn ang="0">
                  <a:pos x="0" y="12"/>
                </a:cxn>
                <a:cxn ang="0">
                  <a:pos x="10" y="12"/>
                </a:cxn>
                <a:cxn ang="0">
                  <a:pos x="10" y="0"/>
                </a:cxn>
                <a:cxn ang="0">
                  <a:pos x="2" y="2"/>
                </a:cxn>
              </a:cxnLst>
              <a:rect l="0" t="0" r="r" b="b"/>
              <a:pathLst>
                <a:path w="11" h="13">
                  <a:moveTo>
                    <a:pt x="2" y="2"/>
                  </a:moveTo>
                  <a:lnTo>
                    <a:pt x="0" y="12"/>
                  </a:lnTo>
                  <a:lnTo>
                    <a:pt x="10" y="12"/>
                  </a:lnTo>
                  <a:lnTo>
                    <a:pt x="10" y="0"/>
                  </a:lnTo>
                  <a:lnTo>
                    <a:pt x="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78" name="Freeform 606"/>
            <p:cNvSpPr>
              <a:spLocks/>
            </p:cNvSpPr>
            <p:nvPr/>
          </p:nvSpPr>
          <p:spPr bwMode="ltGray">
            <a:xfrm>
              <a:off x="5146527" y="3899832"/>
              <a:ext cx="44868" cy="47454"/>
            </a:xfrm>
            <a:custGeom>
              <a:avLst/>
              <a:gdLst/>
              <a:ahLst/>
              <a:cxnLst>
                <a:cxn ang="0">
                  <a:pos x="30" y="4"/>
                </a:cxn>
                <a:cxn ang="0">
                  <a:pos x="24" y="0"/>
                </a:cxn>
                <a:cxn ang="0">
                  <a:pos x="10" y="0"/>
                </a:cxn>
                <a:cxn ang="0">
                  <a:pos x="0" y="12"/>
                </a:cxn>
                <a:cxn ang="0">
                  <a:pos x="6" y="18"/>
                </a:cxn>
                <a:cxn ang="0">
                  <a:pos x="10" y="20"/>
                </a:cxn>
                <a:cxn ang="0">
                  <a:pos x="16" y="28"/>
                </a:cxn>
                <a:cxn ang="0">
                  <a:pos x="26" y="22"/>
                </a:cxn>
                <a:cxn ang="0">
                  <a:pos x="24" y="16"/>
                </a:cxn>
                <a:cxn ang="0">
                  <a:pos x="20" y="12"/>
                </a:cxn>
                <a:cxn ang="0">
                  <a:pos x="28" y="10"/>
                </a:cxn>
                <a:cxn ang="0">
                  <a:pos x="30" y="4"/>
                </a:cxn>
              </a:cxnLst>
              <a:rect l="0" t="0" r="r" b="b"/>
              <a:pathLst>
                <a:path w="31" h="29">
                  <a:moveTo>
                    <a:pt x="30" y="4"/>
                  </a:moveTo>
                  <a:lnTo>
                    <a:pt x="24" y="0"/>
                  </a:lnTo>
                  <a:lnTo>
                    <a:pt x="10" y="0"/>
                  </a:lnTo>
                  <a:lnTo>
                    <a:pt x="0" y="12"/>
                  </a:lnTo>
                  <a:lnTo>
                    <a:pt x="6" y="18"/>
                  </a:lnTo>
                  <a:lnTo>
                    <a:pt x="10" y="20"/>
                  </a:lnTo>
                  <a:lnTo>
                    <a:pt x="16" y="28"/>
                  </a:lnTo>
                  <a:lnTo>
                    <a:pt x="26" y="22"/>
                  </a:lnTo>
                  <a:lnTo>
                    <a:pt x="24" y="16"/>
                  </a:lnTo>
                  <a:lnTo>
                    <a:pt x="20" y="12"/>
                  </a:lnTo>
                  <a:lnTo>
                    <a:pt x="28" y="10"/>
                  </a:lnTo>
                  <a:lnTo>
                    <a:pt x="3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79" name="Freeform 607"/>
            <p:cNvSpPr>
              <a:spLocks/>
            </p:cNvSpPr>
            <p:nvPr/>
          </p:nvSpPr>
          <p:spPr bwMode="ltGray">
            <a:xfrm>
              <a:off x="5059687" y="2934439"/>
              <a:ext cx="1085512" cy="585760"/>
            </a:xfrm>
            <a:custGeom>
              <a:avLst/>
              <a:gdLst/>
              <a:ahLst/>
              <a:cxnLst>
                <a:cxn ang="0">
                  <a:pos x="62" y="138"/>
                </a:cxn>
                <a:cxn ang="0">
                  <a:pos x="6" y="164"/>
                </a:cxn>
                <a:cxn ang="0">
                  <a:pos x="2" y="226"/>
                </a:cxn>
                <a:cxn ang="0">
                  <a:pos x="46" y="198"/>
                </a:cxn>
                <a:cxn ang="0">
                  <a:pos x="90" y="226"/>
                </a:cxn>
                <a:cxn ang="0">
                  <a:pos x="44" y="246"/>
                </a:cxn>
                <a:cxn ang="0">
                  <a:pos x="56" y="270"/>
                </a:cxn>
                <a:cxn ang="0">
                  <a:pos x="76" y="284"/>
                </a:cxn>
                <a:cxn ang="0">
                  <a:pos x="88" y="308"/>
                </a:cxn>
                <a:cxn ang="0">
                  <a:pos x="114" y="302"/>
                </a:cxn>
                <a:cxn ang="0">
                  <a:pos x="134" y="264"/>
                </a:cxn>
                <a:cxn ang="0">
                  <a:pos x="204" y="282"/>
                </a:cxn>
                <a:cxn ang="0">
                  <a:pos x="232" y="276"/>
                </a:cxn>
                <a:cxn ang="0">
                  <a:pos x="294" y="262"/>
                </a:cxn>
                <a:cxn ang="0">
                  <a:pos x="310" y="292"/>
                </a:cxn>
                <a:cxn ang="0">
                  <a:pos x="340" y="320"/>
                </a:cxn>
                <a:cxn ang="0">
                  <a:pos x="392" y="342"/>
                </a:cxn>
                <a:cxn ang="0">
                  <a:pos x="428" y="318"/>
                </a:cxn>
                <a:cxn ang="0">
                  <a:pos x="472" y="302"/>
                </a:cxn>
                <a:cxn ang="0">
                  <a:pos x="516" y="316"/>
                </a:cxn>
                <a:cxn ang="0">
                  <a:pos x="564" y="322"/>
                </a:cxn>
                <a:cxn ang="0">
                  <a:pos x="642" y="336"/>
                </a:cxn>
                <a:cxn ang="0">
                  <a:pos x="650" y="330"/>
                </a:cxn>
                <a:cxn ang="0">
                  <a:pos x="688" y="320"/>
                </a:cxn>
                <a:cxn ang="0">
                  <a:pos x="688" y="296"/>
                </a:cxn>
                <a:cxn ang="0">
                  <a:pos x="720" y="288"/>
                </a:cxn>
                <a:cxn ang="0">
                  <a:pos x="726" y="266"/>
                </a:cxn>
                <a:cxn ang="0">
                  <a:pos x="752" y="246"/>
                </a:cxn>
                <a:cxn ang="0">
                  <a:pos x="732" y="242"/>
                </a:cxn>
                <a:cxn ang="0">
                  <a:pos x="702" y="192"/>
                </a:cxn>
                <a:cxn ang="0">
                  <a:pos x="660" y="158"/>
                </a:cxn>
                <a:cxn ang="0">
                  <a:pos x="610" y="106"/>
                </a:cxn>
                <a:cxn ang="0">
                  <a:pos x="574" y="54"/>
                </a:cxn>
                <a:cxn ang="0">
                  <a:pos x="494" y="60"/>
                </a:cxn>
                <a:cxn ang="0">
                  <a:pos x="458" y="32"/>
                </a:cxn>
                <a:cxn ang="0">
                  <a:pos x="390" y="0"/>
                </a:cxn>
                <a:cxn ang="0">
                  <a:pos x="318" y="28"/>
                </a:cxn>
                <a:cxn ang="0">
                  <a:pos x="258" y="50"/>
                </a:cxn>
                <a:cxn ang="0">
                  <a:pos x="194" y="62"/>
                </a:cxn>
                <a:cxn ang="0">
                  <a:pos x="122" y="66"/>
                </a:cxn>
                <a:cxn ang="0">
                  <a:pos x="84" y="98"/>
                </a:cxn>
                <a:cxn ang="0">
                  <a:pos x="62" y="132"/>
                </a:cxn>
              </a:cxnLst>
              <a:rect l="0" t="0" r="r" b="b"/>
              <a:pathLst>
                <a:path w="753" h="347">
                  <a:moveTo>
                    <a:pt x="62" y="132"/>
                  </a:moveTo>
                  <a:lnTo>
                    <a:pt x="62" y="138"/>
                  </a:lnTo>
                  <a:lnTo>
                    <a:pt x="34" y="156"/>
                  </a:lnTo>
                  <a:lnTo>
                    <a:pt x="6" y="164"/>
                  </a:lnTo>
                  <a:lnTo>
                    <a:pt x="0" y="188"/>
                  </a:lnTo>
                  <a:lnTo>
                    <a:pt x="2" y="226"/>
                  </a:lnTo>
                  <a:lnTo>
                    <a:pt x="24" y="216"/>
                  </a:lnTo>
                  <a:lnTo>
                    <a:pt x="46" y="198"/>
                  </a:lnTo>
                  <a:lnTo>
                    <a:pt x="76" y="198"/>
                  </a:lnTo>
                  <a:lnTo>
                    <a:pt x="90" y="226"/>
                  </a:lnTo>
                  <a:lnTo>
                    <a:pt x="62" y="238"/>
                  </a:lnTo>
                  <a:lnTo>
                    <a:pt x="44" y="246"/>
                  </a:lnTo>
                  <a:lnTo>
                    <a:pt x="48" y="258"/>
                  </a:lnTo>
                  <a:lnTo>
                    <a:pt x="56" y="270"/>
                  </a:lnTo>
                  <a:lnTo>
                    <a:pt x="66" y="282"/>
                  </a:lnTo>
                  <a:lnTo>
                    <a:pt x="76" y="284"/>
                  </a:lnTo>
                  <a:lnTo>
                    <a:pt x="82" y="308"/>
                  </a:lnTo>
                  <a:lnTo>
                    <a:pt x="88" y="308"/>
                  </a:lnTo>
                  <a:lnTo>
                    <a:pt x="92" y="302"/>
                  </a:lnTo>
                  <a:lnTo>
                    <a:pt x="114" y="302"/>
                  </a:lnTo>
                  <a:lnTo>
                    <a:pt x="134" y="318"/>
                  </a:lnTo>
                  <a:lnTo>
                    <a:pt x="134" y="264"/>
                  </a:lnTo>
                  <a:lnTo>
                    <a:pt x="178" y="248"/>
                  </a:lnTo>
                  <a:lnTo>
                    <a:pt x="204" y="282"/>
                  </a:lnTo>
                  <a:lnTo>
                    <a:pt x="218" y="290"/>
                  </a:lnTo>
                  <a:lnTo>
                    <a:pt x="232" y="276"/>
                  </a:lnTo>
                  <a:lnTo>
                    <a:pt x="252" y="270"/>
                  </a:lnTo>
                  <a:lnTo>
                    <a:pt x="294" y="262"/>
                  </a:lnTo>
                  <a:lnTo>
                    <a:pt x="302" y="272"/>
                  </a:lnTo>
                  <a:lnTo>
                    <a:pt x="310" y="292"/>
                  </a:lnTo>
                  <a:lnTo>
                    <a:pt x="322" y="308"/>
                  </a:lnTo>
                  <a:lnTo>
                    <a:pt x="340" y="320"/>
                  </a:lnTo>
                  <a:lnTo>
                    <a:pt x="366" y="346"/>
                  </a:lnTo>
                  <a:lnTo>
                    <a:pt x="392" y="342"/>
                  </a:lnTo>
                  <a:lnTo>
                    <a:pt x="408" y="326"/>
                  </a:lnTo>
                  <a:lnTo>
                    <a:pt x="428" y="318"/>
                  </a:lnTo>
                  <a:lnTo>
                    <a:pt x="446" y="304"/>
                  </a:lnTo>
                  <a:lnTo>
                    <a:pt x="472" y="302"/>
                  </a:lnTo>
                  <a:lnTo>
                    <a:pt x="496" y="324"/>
                  </a:lnTo>
                  <a:lnTo>
                    <a:pt x="516" y="316"/>
                  </a:lnTo>
                  <a:lnTo>
                    <a:pt x="538" y="306"/>
                  </a:lnTo>
                  <a:lnTo>
                    <a:pt x="564" y="322"/>
                  </a:lnTo>
                  <a:lnTo>
                    <a:pt x="624" y="330"/>
                  </a:lnTo>
                  <a:lnTo>
                    <a:pt x="642" y="336"/>
                  </a:lnTo>
                  <a:lnTo>
                    <a:pt x="658" y="330"/>
                  </a:lnTo>
                  <a:lnTo>
                    <a:pt x="650" y="330"/>
                  </a:lnTo>
                  <a:lnTo>
                    <a:pt x="654" y="326"/>
                  </a:lnTo>
                  <a:lnTo>
                    <a:pt x="688" y="320"/>
                  </a:lnTo>
                  <a:lnTo>
                    <a:pt x="682" y="316"/>
                  </a:lnTo>
                  <a:lnTo>
                    <a:pt x="688" y="296"/>
                  </a:lnTo>
                  <a:lnTo>
                    <a:pt x="710" y="298"/>
                  </a:lnTo>
                  <a:lnTo>
                    <a:pt x="720" y="288"/>
                  </a:lnTo>
                  <a:lnTo>
                    <a:pt x="722" y="282"/>
                  </a:lnTo>
                  <a:lnTo>
                    <a:pt x="726" y="266"/>
                  </a:lnTo>
                  <a:lnTo>
                    <a:pt x="750" y="246"/>
                  </a:lnTo>
                  <a:lnTo>
                    <a:pt x="752" y="246"/>
                  </a:lnTo>
                  <a:lnTo>
                    <a:pt x="746" y="236"/>
                  </a:lnTo>
                  <a:lnTo>
                    <a:pt x="732" y="242"/>
                  </a:lnTo>
                  <a:lnTo>
                    <a:pt x="710" y="224"/>
                  </a:lnTo>
                  <a:lnTo>
                    <a:pt x="702" y="192"/>
                  </a:lnTo>
                  <a:lnTo>
                    <a:pt x="694" y="166"/>
                  </a:lnTo>
                  <a:lnTo>
                    <a:pt x="660" y="158"/>
                  </a:lnTo>
                  <a:lnTo>
                    <a:pt x="636" y="150"/>
                  </a:lnTo>
                  <a:lnTo>
                    <a:pt x="610" y="106"/>
                  </a:lnTo>
                  <a:lnTo>
                    <a:pt x="570" y="70"/>
                  </a:lnTo>
                  <a:lnTo>
                    <a:pt x="574" y="54"/>
                  </a:lnTo>
                  <a:lnTo>
                    <a:pt x="502" y="68"/>
                  </a:lnTo>
                  <a:lnTo>
                    <a:pt x="494" y="60"/>
                  </a:lnTo>
                  <a:lnTo>
                    <a:pt x="474" y="62"/>
                  </a:lnTo>
                  <a:lnTo>
                    <a:pt x="458" y="32"/>
                  </a:lnTo>
                  <a:lnTo>
                    <a:pt x="436" y="10"/>
                  </a:lnTo>
                  <a:lnTo>
                    <a:pt x="390" y="0"/>
                  </a:lnTo>
                  <a:lnTo>
                    <a:pt x="350" y="10"/>
                  </a:lnTo>
                  <a:lnTo>
                    <a:pt x="318" y="28"/>
                  </a:lnTo>
                  <a:lnTo>
                    <a:pt x="300" y="38"/>
                  </a:lnTo>
                  <a:lnTo>
                    <a:pt x="258" y="50"/>
                  </a:lnTo>
                  <a:lnTo>
                    <a:pt x="230" y="54"/>
                  </a:lnTo>
                  <a:lnTo>
                    <a:pt x="194" y="62"/>
                  </a:lnTo>
                  <a:lnTo>
                    <a:pt x="156" y="60"/>
                  </a:lnTo>
                  <a:lnTo>
                    <a:pt x="122" y="66"/>
                  </a:lnTo>
                  <a:lnTo>
                    <a:pt x="100" y="68"/>
                  </a:lnTo>
                  <a:lnTo>
                    <a:pt x="84" y="98"/>
                  </a:lnTo>
                  <a:lnTo>
                    <a:pt x="60" y="106"/>
                  </a:lnTo>
                  <a:lnTo>
                    <a:pt x="62" y="1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0" name="Freeform 608"/>
            <p:cNvSpPr>
              <a:spLocks/>
            </p:cNvSpPr>
            <p:nvPr/>
          </p:nvSpPr>
          <p:spPr bwMode="ltGray">
            <a:xfrm>
              <a:off x="6974528" y="3472746"/>
              <a:ext cx="125920" cy="151259"/>
            </a:xfrm>
            <a:custGeom>
              <a:avLst/>
              <a:gdLst/>
              <a:ahLst/>
              <a:cxnLst>
                <a:cxn ang="0">
                  <a:pos x="24" y="0"/>
                </a:cxn>
                <a:cxn ang="0">
                  <a:pos x="46" y="6"/>
                </a:cxn>
                <a:cxn ang="0">
                  <a:pos x="54" y="20"/>
                </a:cxn>
                <a:cxn ang="0">
                  <a:pos x="58" y="20"/>
                </a:cxn>
                <a:cxn ang="0">
                  <a:pos x="70" y="32"/>
                </a:cxn>
                <a:cxn ang="0">
                  <a:pos x="76" y="42"/>
                </a:cxn>
                <a:cxn ang="0">
                  <a:pos x="78" y="46"/>
                </a:cxn>
                <a:cxn ang="0">
                  <a:pos x="76" y="48"/>
                </a:cxn>
                <a:cxn ang="0">
                  <a:pos x="86" y="42"/>
                </a:cxn>
                <a:cxn ang="0">
                  <a:pos x="84" y="64"/>
                </a:cxn>
                <a:cxn ang="0">
                  <a:pos x="78" y="68"/>
                </a:cxn>
                <a:cxn ang="0">
                  <a:pos x="74" y="72"/>
                </a:cxn>
                <a:cxn ang="0">
                  <a:pos x="72" y="72"/>
                </a:cxn>
                <a:cxn ang="0">
                  <a:pos x="68" y="72"/>
                </a:cxn>
                <a:cxn ang="0">
                  <a:pos x="66" y="78"/>
                </a:cxn>
                <a:cxn ang="0">
                  <a:pos x="60" y="82"/>
                </a:cxn>
                <a:cxn ang="0">
                  <a:pos x="58" y="80"/>
                </a:cxn>
                <a:cxn ang="0">
                  <a:pos x="54" y="86"/>
                </a:cxn>
                <a:cxn ang="0">
                  <a:pos x="52" y="88"/>
                </a:cxn>
                <a:cxn ang="0">
                  <a:pos x="48" y="86"/>
                </a:cxn>
                <a:cxn ang="0">
                  <a:pos x="42" y="78"/>
                </a:cxn>
                <a:cxn ang="0">
                  <a:pos x="42" y="72"/>
                </a:cxn>
                <a:cxn ang="0">
                  <a:pos x="44" y="62"/>
                </a:cxn>
                <a:cxn ang="0">
                  <a:pos x="40" y="60"/>
                </a:cxn>
                <a:cxn ang="0">
                  <a:pos x="36" y="50"/>
                </a:cxn>
                <a:cxn ang="0">
                  <a:pos x="32" y="54"/>
                </a:cxn>
                <a:cxn ang="0">
                  <a:pos x="28" y="50"/>
                </a:cxn>
                <a:cxn ang="0">
                  <a:pos x="32" y="44"/>
                </a:cxn>
                <a:cxn ang="0">
                  <a:pos x="36" y="40"/>
                </a:cxn>
                <a:cxn ang="0">
                  <a:pos x="34" y="36"/>
                </a:cxn>
                <a:cxn ang="0">
                  <a:pos x="26" y="36"/>
                </a:cxn>
                <a:cxn ang="0">
                  <a:pos x="24" y="34"/>
                </a:cxn>
                <a:cxn ang="0">
                  <a:pos x="22" y="40"/>
                </a:cxn>
                <a:cxn ang="0">
                  <a:pos x="10" y="36"/>
                </a:cxn>
                <a:cxn ang="0">
                  <a:pos x="4" y="32"/>
                </a:cxn>
                <a:cxn ang="0">
                  <a:pos x="0" y="32"/>
                </a:cxn>
                <a:cxn ang="0">
                  <a:pos x="4" y="24"/>
                </a:cxn>
                <a:cxn ang="0">
                  <a:pos x="4" y="14"/>
                </a:cxn>
                <a:cxn ang="0">
                  <a:pos x="6" y="10"/>
                </a:cxn>
                <a:cxn ang="0">
                  <a:pos x="12" y="6"/>
                </a:cxn>
                <a:cxn ang="0">
                  <a:pos x="24" y="0"/>
                </a:cxn>
              </a:cxnLst>
              <a:rect l="0" t="0" r="r" b="b"/>
              <a:pathLst>
                <a:path w="87" h="89">
                  <a:moveTo>
                    <a:pt x="24" y="0"/>
                  </a:moveTo>
                  <a:lnTo>
                    <a:pt x="46" y="6"/>
                  </a:lnTo>
                  <a:lnTo>
                    <a:pt x="54" y="20"/>
                  </a:lnTo>
                  <a:lnTo>
                    <a:pt x="58" y="20"/>
                  </a:lnTo>
                  <a:lnTo>
                    <a:pt x="70" y="32"/>
                  </a:lnTo>
                  <a:lnTo>
                    <a:pt x="76" y="42"/>
                  </a:lnTo>
                  <a:lnTo>
                    <a:pt x="78" y="46"/>
                  </a:lnTo>
                  <a:lnTo>
                    <a:pt x="76" y="48"/>
                  </a:lnTo>
                  <a:lnTo>
                    <a:pt x="86" y="42"/>
                  </a:lnTo>
                  <a:lnTo>
                    <a:pt x="84" y="64"/>
                  </a:lnTo>
                  <a:lnTo>
                    <a:pt x="78" y="68"/>
                  </a:lnTo>
                  <a:lnTo>
                    <a:pt x="74" y="72"/>
                  </a:lnTo>
                  <a:lnTo>
                    <a:pt x="72" y="72"/>
                  </a:lnTo>
                  <a:lnTo>
                    <a:pt x="68" y="72"/>
                  </a:lnTo>
                  <a:lnTo>
                    <a:pt x="66" y="78"/>
                  </a:lnTo>
                  <a:lnTo>
                    <a:pt x="60" y="82"/>
                  </a:lnTo>
                  <a:lnTo>
                    <a:pt x="58" y="80"/>
                  </a:lnTo>
                  <a:lnTo>
                    <a:pt x="54" y="86"/>
                  </a:lnTo>
                  <a:lnTo>
                    <a:pt x="52" y="88"/>
                  </a:lnTo>
                  <a:lnTo>
                    <a:pt x="48" y="86"/>
                  </a:lnTo>
                  <a:lnTo>
                    <a:pt x="42" y="78"/>
                  </a:lnTo>
                  <a:lnTo>
                    <a:pt x="42" y="72"/>
                  </a:lnTo>
                  <a:lnTo>
                    <a:pt x="44" y="62"/>
                  </a:lnTo>
                  <a:lnTo>
                    <a:pt x="40" y="60"/>
                  </a:lnTo>
                  <a:lnTo>
                    <a:pt x="36" y="50"/>
                  </a:lnTo>
                  <a:lnTo>
                    <a:pt x="32" y="54"/>
                  </a:lnTo>
                  <a:lnTo>
                    <a:pt x="28" y="50"/>
                  </a:lnTo>
                  <a:lnTo>
                    <a:pt x="32" y="44"/>
                  </a:lnTo>
                  <a:lnTo>
                    <a:pt x="36" y="40"/>
                  </a:lnTo>
                  <a:lnTo>
                    <a:pt x="34" y="36"/>
                  </a:lnTo>
                  <a:lnTo>
                    <a:pt x="26" y="36"/>
                  </a:lnTo>
                  <a:lnTo>
                    <a:pt x="24" y="34"/>
                  </a:lnTo>
                  <a:lnTo>
                    <a:pt x="22" y="40"/>
                  </a:lnTo>
                  <a:lnTo>
                    <a:pt x="10" y="36"/>
                  </a:lnTo>
                  <a:lnTo>
                    <a:pt x="4" y="32"/>
                  </a:lnTo>
                  <a:lnTo>
                    <a:pt x="0" y="32"/>
                  </a:lnTo>
                  <a:lnTo>
                    <a:pt x="4" y="24"/>
                  </a:lnTo>
                  <a:lnTo>
                    <a:pt x="4" y="14"/>
                  </a:lnTo>
                  <a:lnTo>
                    <a:pt x="6" y="10"/>
                  </a:lnTo>
                  <a:lnTo>
                    <a:pt x="12" y="6"/>
                  </a:lnTo>
                  <a:lnTo>
                    <a:pt x="2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1" name="Freeform 609"/>
            <p:cNvSpPr>
              <a:spLocks/>
            </p:cNvSpPr>
            <p:nvPr/>
          </p:nvSpPr>
          <p:spPr bwMode="ltGray">
            <a:xfrm>
              <a:off x="4066805" y="3440121"/>
              <a:ext cx="14474" cy="14829"/>
            </a:xfrm>
            <a:custGeom>
              <a:avLst/>
              <a:gdLst/>
              <a:ahLst/>
              <a:cxnLst>
                <a:cxn ang="0">
                  <a:pos x="2" y="0"/>
                </a:cxn>
                <a:cxn ang="0">
                  <a:pos x="0" y="4"/>
                </a:cxn>
                <a:cxn ang="0">
                  <a:pos x="4" y="8"/>
                </a:cxn>
                <a:cxn ang="0">
                  <a:pos x="8" y="2"/>
                </a:cxn>
                <a:cxn ang="0">
                  <a:pos x="2" y="0"/>
                </a:cxn>
              </a:cxnLst>
              <a:rect l="0" t="0" r="r" b="b"/>
              <a:pathLst>
                <a:path w="9" h="9">
                  <a:moveTo>
                    <a:pt x="2" y="0"/>
                  </a:moveTo>
                  <a:lnTo>
                    <a:pt x="0" y="4"/>
                  </a:lnTo>
                  <a:lnTo>
                    <a:pt x="4" y="8"/>
                  </a:lnTo>
                  <a:lnTo>
                    <a:pt x="8" y="2"/>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2" name="Freeform 610"/>
            <p:cNvSpPr>
              <a:spLocks/>
            </p:cNvSpPr>
            <p:nvPr/>
          </p:nvSpPr>
          <p:spPr bwMode="ltGray">
            <a:xfrm>
              <a:off x="4288249" y="5507337"/>
              <a:ext cx="415390" cy="395945"/>
            </a:xfrm>
            <a:custGeom>
              <a:avLst/>
              <a:gdLst/>
              <a:ahLst/>
              <a:cxnLst>
                <a:cxn ang="0">
                  <a:pos x="0" y="110"/>
                </a:cxn>
                <a:cxn ang="0">
                  <a:pos x="6" y="122"/>
                </a:cxn>
                <a:cxn ang="0">
                  <a:pos x="6" y="128"/>
                </a:cxn>
                <a:cxn ang="0">
                  <a:pos x="8" y="134"/>
                </a:cxn>
                <a:cxn ang="0">
                  <a:pos x="14" y="144"/>
                </a:cxn>
                <a:cxn ang="0">
                  <a:pos x="30" y="174"/>
                </a:cxn>
                <a:cxn ang="0">
                  <a:pos x="32" y="178"/>
                </a:cxn>
                <a:cxn ang="0">
                  <a:pos x="32" y="192"/>
                </a:cxn>
                <a:cxn ang="0">
                  <a:pos x="18" y="194"/>
                </a:cxn>
                <a:cxn ang="0">
                  <a:pos x="30" y="206"/>
                </a:cxn>
                <a:cxn ang="0">
                  <a:pos x="40" y="218"/>
                </a:cxn>
                <a:cxn ang="0">
                  <a:pos x="46" y="224"/>
                </a:cxn>
                <a:cxn ang="0">
                  <a:pos x="56" y="232"/>
                </a:cxn>
                <a:cxn ang="0">
                  <a:pos x="64" y="226"/>
                </a:cxn>
                <a:cxn ang="0">
                  <a:pos x="90" y="224"/>
                </a:cxn>
                <a:cxn ang="0">
                  <a:pos x="94" y="222"/>
                </a:cxn>
                <a:cxn ang="0">
                  <a:pos x="108" y="222"/>
                </a:cxn>
                <a:cxn ang="0">
                  <a:pos x="114" y="218"/>
                </a:cxn>
                <a:cxn ang="0">
                  <a:pos x="120" y="222"/>
                </a:cxn>
                <a:cxn ang="0">
                  <a:pos x="136" y="228"/>
                </a:cxn>
                <a:cxn ang="0">
                  <a:pos x="140" y="220"/>
                </a:cxn>
                <a:cxn ang="0">
                  <a:pos x="148" y="228"/>
                </a:cxn>
                <a:cxn ang="0">
                  <a:pos x="158" y="224"/>
                </a:cxn>
                <a:cxn ang="0">
                  <a:pos x="180" y="216"/>
                </a:cxn>
                <a:cxn ang="0">
                  <a:pos x="196" y="204"/>
                </a:cxn>
                <a:cxn ang="0">
                  <a:pos x="202" y="200"/>
                </a:cxn>
                <a:cxn ang="0">
                  <a:pos x="208" y="190"/>
                </a:cxn>
                <a:cxn ang="0">
                  <a:pos x="222" y="182"/>
                </a:cxn>
                <a:cxn ang="0">
                  <a:pos x="234" y="170"/>
                </a:cxn>
                <a:cxn ang="0">
                  <a:pos x="246" y="154"/>
                </a:cxn>
                <a:cxn ang="0">
                  <a:pos x="250" y="150"/>
                </a:cxn>
                <a:cxn ang="0">
                  <a:pos x="256" y="146"/>
                </a:cxn>
                <a:cxn ang="0">
                  <a:pos x="268" y="136"/>
                </a:cxn>
                <a:cxn ang="0">
                  <a:pos x="276" y="122"/>
                </a:cxn>
                <a:cxn ang="0">
                  <a:pos x="286" y="102"/>
                </a:cxn>
                <a:cxn ang="0">
                  <a:pos x="284" y="58"/>
                </a:cxn>
                <a:cxn ang="0">
                  <a:pos x="270" y="16"/>
                </a:cxn>
                <a:cxn ang="0">
                  <a:pos x="204" y="0"/>
                </a:cxn>
                <a:cxn ang="0">
                  <a:pos x="64" y="50"/>
                </a:cxn>
                <a:cxn ang="0">
                  <a:pos x="0" y="110"/>
                </a:cxn>
              </a:cxnLst>
              <a:rect l="0" t="0" r="r" b="b"/>
              <a:pathLst>
                <a:path w="287" h="233">
                  <a:moveTo>
                    <a:pt x="0" y="110"/>
                  </a:moveTo>
                  <a:lnTo>
                    <a:pt x="6" y="122"/>
                  </a:lnTo>
                  <a:lnTo>
                    <a:pt x="6" y="128"/>
                  </a:lnTo>
                  <a:lnTo>
                    <a:pt x="8" y="134"/>
                  </a:lnTo>
                  <a:lnTo>
                    <a:pt x="14" y="144"/>
                  </a:lnTo>
                  <a:lnTo>
                    <a:pt x="30" y="174"/>
                  </a:lnTo>
                  <a:lnTo>
                    <a:pt x="32" y="178"/>
                  </a:lnTo>
                  <a:lnTo>
                    <a:pt x="32" y="192"/>
                  </a:lnTo>
                  <a:lnTo>
                    <a:pt x="18" y="194"/>
                  </a:lnTo>
                  <a:lnTo>
                    <a:pt x="30" y="206"/>
                  </a:lnTo>
                  <a:lnTo>
                    <a:pt x="40" y="218"/>
                  </a:lnTo>
                  <a:lnTo>
                    <a:pt x="46" y="224"/>
                  </a:lnTo>
                  <a:lnTo>
                    <a:pt x="56" y="232"/>
                  </a:lnTo>
                  <a:lnTo>
                    <a:pt x="64" y="226"/>
                  </a:lnTo>
                  <a:lnTo>
                    <a:pt x="90" y="224"/>
                  </a:lnTo>
                  <a:lnTo>
                    <a:pt x="94" y="222"/>
                  </a:lnTo>
                  <a:lnTo>
                    <a:pt x="108" y="222"/>
                  </a:lnTo>
                  <a:lnTo>
                    <a:pt x="114" y="218"/>
                  </a:lnTo>
                  <a:lnTo>
                    <a:pt x="120" y="222"/>
                  </a:lnTo>
                  <a:lnTo>
                    <a:pt x="136" y="228"/>
                  </a:lnTo>
                  <a:lnTo>
                    <a:pt x="140" y="220"/>
                  </a:lnTo>
                  <a:lnTo>
                    <a:pt x="148" y="228"/>
                  </a:lnTo>
                  <a:lnTo>
                    <a:pt x="158" y="224"/>
                  </a:lnTo>
                  <a:lnTo>
                    <a:pt x="180" y="216"/>
                  </a:lnTo>
                  <a:lnTo>
                    <a:pt x="196" y="204"/>
                  </a:lnTo>
                  <a:lnTo>
                    <a:pt x="202" y="200"/>
                  </a:lnTo>
                  <a:lnTo>
                    <a:pt x="208" y="190"/>
                  </a:lnTo>
                  <a:lnTo>
                    <a:pt x="222" y="182"/>
                  </a:lnTo>
                  <a:lnTo>
                    <a:pt x="234" y="170"/>
                  </a:lnTo>
                  <a:lnTo>
                    <a:pt x="246" y="154"/>
                  </a:lnTo>
                  <a:lnTo>
                    <a:pt x="250" y="150"/>
                  </a:lnTo>
                  <a:lnTo>
                    <a:pt x="256" y="146"/>
                  </a:lnTo>
                  <a:lnTo>
                    <a:pt x="268" y="136"/>
                  </a:lnTo>
                  <a:lnTo>
                    <a:pt x="276" y="122"/>
                  </a:lnTo>
                  <a:lnTo>
                    <a:pt x="286" y="102"/>
                  </a:lnTo>
                  <a:lnTo>
                    <a:pt x="284" y="58"/>
                  </a:lnTo>
                  <a:lnTo>
                    <a:pt x="270" y="16"/>
                  </a:lnTo>
                  <a:lnTo>
                    <a:pt x="204" y="0"/>
                  </a:lnTo>
                  <a:lnTo>
                    <a:pt x="64" y="50"/>
                  </a:lnTo>
                  <a:lnTo>
                    <a:pt x="0" y="1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3" name="Freeform 611"/>
            <p:cNvSpPr>
              <a:spLocks/>
            </p:cNvSpPr>
            <p:nvPr/>
          </p:nvSpPr>
          <p:spPr bwMode="ltGray">
            <a:xfrm>
              <a:off x="4644297" y="5649699"/>
              <a:ext cx="46316" cy="56352"/>
            </a:xfrm>
            <a:custGeom>
              <a:avLst/>
              <a:gdLst/>
              <a:ahLst/>
              <a:cxnLst>
                <a:cxn ang="0">
                  <a:pos x="26" y="0"/>
                </a:cxn>
                <a:cxn ang="0">
                  <a:pos x="20" y="4"/>
                </a:cxn>
                <a:cxn ang="0">
                  <a:pos x="12" y="2"/>
                </a:cxn>
                <a:cxn ang="0">
                  <a:pos x="10" y="8"/>
                </a:cxn>
                <a:cxn ang="0">
                  <a:pos x="0" y="12"/>
                </a:cxn>
                <a:cxn ang="0">
                  <a:pos x="0" y="18"/>
                </a:cxn>
                <a:cxn ang="0">
                  <a:pos x="0" y="28"/>
                </a:cxn>
                <a:cxn ang="0">
                  <a:pos x="8" y="32"/>
                </a:cxn>
                <a:cxn ang="0">
                  <a:pos x="20" y="32"/>
                </a:cxn>
                <a:cxn ang="0">
                  <a:pos x="20" y="24"/>
                </a:cxn>
                <a:cxn ang="0">
                  <a:pos x="30" y="12"/>
                </a:cxn>
                <a:cxn ang="0">
                  <a:pos x="26" y="0"/>
                </a:cxn>
              </a:cxnLst>
              <a:rect l="0" t="0" r="r" b="b"/>
              <a:pathLst>
                <a:path w="31" h="33">
                  <a:moveTo>
                    <a:pt x="26" y="0"/>
                  </a:moveTo>
                  <a:lnTo>
                    <a:pt x="20" y="4"/>
                  </a:lnTo>
                  <a:lnTo>
                    <a:pt x="12" y="2"/>
                  </a:lnTo>
                  <a:lnTo>
                    <a:pt x="10" y="8"/>
                  </a:lnTo>
                  <a:lnTo>
                    <a:pt x="0" y="12"/>
                  </a:lnTo>
                  <a:lnTo>
                    <a:pt x="0" y="18"/>
                  </a:lnTo>
                  <a:lnTo>
                    <a:pt x="0" y="28"/>
                  </a:lnTo>
                  <a:lnTo>
                    <a:pt x="8" y="32"/>
                  </a:lnTo>
                  <a:lnTo>
                    <a:pt x="20" y="32"/>
                  </a:lnTo>
                  <a:lnTo>
                    <a:pt x="20" y="24"/>
                  </a:lnTo>
                  <a:lnTo>
                    <a:pt x="30" y="12"/>
                  </a:lnTo>
                  <a:lnTo>
                    <a:pt x="2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4" name="Freeform 613"/>
            <p:cNvSpPr>
              <a:spLocks/>
            </p:cNvSpPr>
            <p:nvPr/>
          </p:nvSpPr>
          <p:spPr bwMode="ltGray">
            <a:xfrm>
              <a:off x="4377985" y="5364974"/>
              <a:ext cx="260523" cy="289174"/>
            </a:xfrm>
            <a:custGeom>
              <a:avLst/>
              <a:gdLst/>
              <a:ahLst/>
              <a:cxnLst>
                <a:cxn ang="0">
                  <a:pos x="178" y="92"/>
                </a:cxn>
                <a:cxn ang="0">
                  <a:pos x="166" y="100"/>
                </a:cxn>
                <a:cxn ang="0">
                  <a:pos x="162" y="102"/>
                </a:cxn>
                <a:cxn ang="0">
                  <a:pos x="158" y="108"/>
                </a:cxn>
                <a:cxn ang="0">
                  <a:pos x="148" y="108"/>
                </a:cxn>
                <a:cxn ang="0">
                  <a:pos x="144" y="112"/>
                </a:cxn>
                <a:cxn ang="0">
                  <a:pos x="132" y="118"/>
                </a:cxn>
                <a:cxn ang="0">
                  <a:pos x="126" y="126"/>
                </a:cxn>
                <a:cxn ang="0">
                  <a:pos x="124" y="126"/>
                </a:cxn>
                <a:cxn ang="0">
                  <a:pos x="122" y="136"/>
                </a:cxn>
                <a:cxn ang="0">
                  <a:pos x="116" y="136"/>
                </a:cxn>
                <a:cxn ang="0">
                  <a:pos x="112" y="142"/>
                </a:cxn>
                <a:cxn ang="0">
                  <a:pos x="102" y="142"/>
                </a:cxn>
                <a:cxn ang="0">
                  <a:pos x="102" y="150"/>
                </a:cxn>
                <a:cxn ang="0">
                  <a:pos x="100" y="158"/>
                </a:cxn>
                <a:cxn ang="0">
                  <a:pos x="72" y="156"/>
                </a:cxn>
                <a:cxn ang="0">
                  <a:pos x="64" y="146"/>
                </a:cxn>
                <a:cxn ang="0">
                  <a:pos x="56" y="146"/>
                </a:cxn>
                <a:cxn ang="0">
                  <a:pos x="52" y="154"/>
                </a:cxn>
                <a:cxn ang="0">
                  <a:pos x="48" y="160"/>
                </a:cxn>
                <a:cxn ang="0">
                  <a:pos x="36" y="168"/>
                </a:cxn>
                <a:cxn ang="0">
                  <a:pos x="20" y="170"/>
                </a:cxn>
                <a:cxn ang="0">
                  <a:pos x="12" y="170"/>
                </a:cxn>
                <a:cxn ang="0">
                  <a:pos x="16" y="154"/>
                </a:cxn>
                <a:cxn ang="0">
                  <a:pos x="10" y="146"/>
                </a:cxn>
                <a:cxn ang="0">
                  <a:pos x="0" y="138"/>
                </a:cxn>
                <a:cxn ang="0">
                  <a:pos x="8" y="4"/>
                </a:cxn>
                <a:cxn ang="0">
                  <a:pos x="162" y="0"/>
                </a:cxn>
                <a:cxn ang="0">
                  <a:pos x="178" y="92"/>
                </a:cxn>
              </a:cxnLst>
              <a:rect l="0" t="0" r="r" b="b"/>
              <a:pathLst>
                <a:path w="179" h="171">
                  <a:moveTo>
                    <a:pt x="178" y="92"/>
                  </a:moveTo>
                  <a:lnTo>
                    <a:pt x="166" y="100"/>
                  </a:lnTo>
                  <a:lnTo>
                    <a:pt x="162" y="102"/>
                  </a:lnTo>
                  <a:lnTo>
                    <a:pt x="158" y="108"/>
                  </a:lnTo>
                  <a:lnTo>
                    <a:pt x="148" y="108"/>
                  </a:lnTo>
                  <a:lnTo>
                    <a:pt x="144" y="112"/>
                  </a:lnTo>
                  <a:lnTo>
                    <a:pt x="132" y="118"/>
                  </a:lnTo>
                  <a:lnTo>
                    <a:pt x="126" y="126"/>
                  </a:lnTo>
                  <a:lnTo>
                    <a:pt x="124" y="126"/>
                  </a:lnTo>
                  <a:lnTo>
                    <a:pt x="122" y="136"/>
                  </a:lnTo>
                  <a:lnTo>
                    <a:pt x="116" y="136"/>
                  </a:lnTo>
                  <a:lnTo>
                    <a:pt x="112" y="142"/>
                  </a:lnTo>
                  <a:lnTo>
                    <a:pt x="102" y="142"/>
                  </a:lnTo>
                  <a:lnTo>
                    <a:pt x="102" y="150"/>
                  </a:lnTo>
                  <a:lnTo>
                    <a:pt x="100" y="158"/>
                  </a:lnTo>
                  <a:lnTo>
                    <a:pt x="72" y="156"/>
                  </a:lnTo>
                  <a:lnTo>
                    <a:pt x="64" y="146"/>
                  </a:lnTo>
                  <a:lnTo>
                    <a:pt x="56" y="146"/>
                  </a:lnTo>
                  <a:lnTo>
                    <a:pt x="52" y="154"/>
                  </a:lnTo>
                  <a:lnTo>
                    <a:pt x="48" y="160"/>
                  </a:lnTo>
                  <a:lnTo>
                    <a:pt x="36" y="168"/>
                  </a:lnTo>
                  <a:lnTo>
                    <a:pt x="20" y="170"/>
                  </a:lnTo>
                  <a:lnTo>
                    <a:pt x="12" y="170"/>
                  </a:lnTo>
                  <a:lnTo>
                    <a:pt x="16" y="154"/>
                  </a:lnTo>
                  <a:lnTo>
                    <a:pt x="10" y="146"/>
                  </a:lnTo>
                  <a:lnTo>
                    <a:pt x="0" y="138"/>
                  </a:lnTo>
                  <a:lnTo>
                    <a:pt x="8" y="4"/>
                  </a:lnTo>
                  <a:lnTo>
                    <a:pt x="162" y="0"/>
                  </a:lnTo>
                  <a:lnTo>
                    <a:pt x="178" y="9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5" name="Freeform 614"/>
            <p:cNvSpPr>
              <a:spLocks/>
            </p:cNvSpPr>
            <p:nvPr/>
          </p:nvSpPr>
          <p:spPr bwMode="ltGray">
            <a:xfrm>
              <a:off x="4524168" y="5317520"/>
              <a:ext cx="228681" cy="232822"/>
            </a:xfrm>
            <a:custGeom>
              <a:avLst/>
              <a:gdLst/>
              <a:ahLst/>
              <a:cxnLst>
                <a:cxn ang="0">
                  <a:pos x="0" y="34"/>
                </a:cxn>
                <a:cxn ang="0">
                  <a:pos x="4" y="48"/>
                </a:cxn>
                <a:cxn ang="0">
                  <a:pos x="6" y="52"/>
                </a:cxn>
                <a:cxn ang="0">
                  <a:pos x="8" y="60"/>
                </a:cxn>
                <a:cxn ang="0">
                  <a:pos x="14" y="62"/>
                </a:cxn>
                <a:cxn ang="0">
                  <a:pos x="20" y="74"/>
                </a:cxn>
                <a:cxn ang="0">
                  <a:pos x="30" y="80"/>
                </a:cxn>
                <a:cxn ang="0">
                  <a:pos x="34" y="84"/>
                </a:cxn>
                <a:cxn ang="0">
                  <a:pos x="36" y="92"/>
                </a:cxn>
                <a:cxn ang="0">
                  <a:pos x="40" y="94"/>
                </a:cxn>
                <a:cxn ang="0">
                  <a:pos x="46" y="94"/>
                </a:cxn>
                <a:cxn ang="0">
                  <a:pos x="48" y="96"/>
                </a:cxn>
                <a:cxn ang="0">
                  <a:pos x="42" y="102"/>
                </a:cxn>
                <a:cxn ang="0">
                  <a:pos x="42" y="108"/>
                </a:cxn>
                <a:cxn ang="0">
                  <a:pos x="44" y="116"/>
                </a:cxn>
                <a:cxn ang="0">
                  <a:pos x="52" y="116"/>
                </a:cxn>
                <a:cxn ang="0">
                  <a:pos x="66" y="118"/>
                </a:cxn>
                <a:cxn ang="0">
                  <a:pos x="72" y="124"/>
                </a:cxn>
                <a:cxn ang="0">
                  <a:pos x="74" y="128"/>
                </a:cxn>
                <a:cxn ang="0">
                  <a:pos x="78" y="132"/>
                </a:cxn>
                <a:cxn ang="0">
                  <a:pos x="92" y="132"/>
                </a:cxn>
                <a:cxn ang="0">
                  <a:pos x="110" y="136"/>
                </a:cxn>
                <a:cxn ang="0">
                  <a:pos x="148" y="98"/>
                </a:cxn>
                <a:cxn ang="0">
                  <a:pos x="158" y="32"/>
                </a:cxn>
                <a:cxn ang="0">
                  <a:pos x="96" y="0"/>
                </a:cxn>
                <a:cxn ang="0">
                  <a:pos x="60" y="8"/>
                </a:cxn>
                <a:cxn ang="0">
                  <a:pos x="0" y="34"/>
                </a:cxn>
              </a:cxnLst>
              <a:rect l="0" t="0" r="r" b="b"/>
              <a:pathLst>
                <a:path w="159" h="137">
                  <a:moveTo>
                    <a:pt x="0" y="34"/>
                  </a:moveTo>
                  <a:lnTo>
                    <a:pt x="4" y="48"/>
                  </a:lnTo>
                  <a:lnTo>
                    <a:pt x="6" y="52"/>
                  </a:lnTo>
                  <a:lnTo>
                    <a:pt x="8" y="60"/>
                  </a:lnTo>
                  <a:lnTo>
                    <a:pt x="14" y="62"/>
                  </a:lnTo>
                  <a:lnTo>
                    <a:pt x="20" y="74"/>
                  </a:lnTo>
                  <a:lnTo>
                    <a:pt x="30" y="80"/>
                  </a:lnTo>
                  <a:lnTo>
                    <a:pt x="34" y="84"/>
                  </a:lnTo>
                  <a:lnTo>
                    <a:pt x="36" y="92"/>
                  </a:lnTo>
                  <a:lnTo>
                    <a:pt x="40" y="94"/>
                  </a:lnTo>
                  <a:lnTo>
                    <a:pt x="46" y="94"/>
                  </a:lnTo>
                  <a:lnTo>
                    <a:pt x="48" y="96"/>
                  </a:lnTo>
                  <a:lnTo>
                    <a:pt x="42" y="102"/>
                  </a:lnTo>
                  <a:lnTo>
                    <a:pt x="42" y="108"/>
                  </a:lnTo>
                  <a:lnTo>
                    <a:pt x="44" y="116"/>
                  </a:lnTo>
                  <a:lnTo>
                    <a:pt x="52" y="116"/>
                  </a:lnTo>
                  <a:lnTo>
                    <a:pt x="66" y="118"/>
                  </a:lnTo>
                  <a:lnTo>
                    <a:pt x="72" y="124"/>
                  </a:lnTo>
                  <a:lnTo>
                    <a:pt x="74" y="128"/>
                  </a:lnTo>
                  <a:lnTo>
                    <a:pt x="78" y="132"/>
                  </a:lnTo>
                  <a:lnTo>
                    <a:pt x="92" y="132"/>
                  </a:lnTo>
                  <a:lnTo>
                    <a:pt x="110" y="136"/>
                  </a:lnTo>
                  <a:lnTo>
                    <a:pt x="148" y="98"/>
                  </a:lnTo>
                  <a:lnTo>
                    <a:pt x="158" y="32"/>
                  </a:lnTo>
                  <a:lnTo>
                    <a:pt x="96" y="0"/>
                  </a:lnTo>
                  <a:lnTo>
                    <a:pt x="60" y="8"/>
                  </a:lnTo>
                  <a:lnTo>
                    <a:pt x="0" y="3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6" name="Freeform 615"/>
            <p:cNvSpPr>
              <a:spLocks/>
            </p:cNvSpPr>
            <p:nvPr/>
          </p:nvSpPr>
          <p:spPr bwMode="ltGray">
            <a:xfrm>
              <a:off x="4664560" y="5201851"/>
              <a:ext cx="270654" cy="470092"/>
            </a:xfrm>
            <a:custGeom>
              <a:avLst/>
              <a:gdLst/>
              <a:ahLst/>
              <a:cxnLst>
                <a:cxn ang="0">
                  <a:pos x="186" y="2"/>
                </a:cxn>
                <a:cxn ang="0">
                  <a:pos x="186" y="14"/>
                </a:cxn>
                <a:cxn ang="0">
                  <a:pos x="184" y="31"/>
                </a:cxn>
                <a:cxn ang="0">
                  <a:pos x="186" y="41"/>
                </a:cxn>
                <a:cxn ang="0">
                  <a:pos x="182" y="60"/>
                </a:cxn>
                <a:cxn ang="0">
                  <a:pos x="180" y="82"/>
                </a:cxn>
                <a:cxn ang="0">
                  <a:pos x="173" y="91"/>
                </a:cxn>
                <a:cxn ang="0">
                  <a:pos x="155" y="111"/>
                </a:cxn>
                <a:cxn ang="0">
                  <a:pos x="134" y="117"/>
                </a:cxn>
                <a:cxn ang="0">
                  <a:pos x="107" y="132"/>
                </a:cxn>
                <a:cxn ang="0">
                  <a:pos x="96" y="146"/>
                </a:cxn>
                <a:cxn ang="0">
                  <a:pos x="77" y="157"/>
                </a:cxn>
                <a:cxn ang="0">
                  <a:pos x="69" y="159"/>
                </a:cxn>
                <a:cxn ang="0">
                  <a:pos x="65" y="169"/>
                </a:cxn>
                <a:cxn ang="0">
                  <a:pos x="73" y="189"/>
                </a:cxn>
                <a:cxn ang="0">
                  <a:pos x="73" y="231"/>
                </a:cxn>
                <a:cxn ang="0">
                  <a:pos x="63" y="243"/>
                </a:cxn>
                <a:cxn ang="0">
                  <a:pos x="38" y="251"/>
                </a:cxn>
                <a:cxn ang="0">
                  <a:pos x="29" y="257"/>
                </a:cxn>
                <a:cxn ang="0">
                  <a:pos x="27" y="276"/>
                </a:cxn>
                <a:cxn ang="0">
                  <a:pos x="13" y="262"/>
                </a:cxn>
                <a:cxn ang="0">
                  <a:pos x="13" y="235"/>
                </a:cxn>
                <a:cxn ang="0">
                  <a:pos x="10" y="198"/>
                </a:cxn>
                <a:cxn ang="0">
                  <a:pos x="23" y="187"/>
                </a:cxn>
                <a:cxn ang="0">
                  <a:pos x="25" y="183"/>
                </a:cxn>
                <a:cxn ang="0">
                  <a:pos x="29" y="171"/>
                </a:cxn>
                <a:cxn ang="0">
                  <a:pos x="40" y="152"/>
                </a:cxn>
                <a:cxn ang="0">
                  <a:pos x="40" y="134"/>
                </a:cxn>
                <a:cxn ang="0">
                  <a:pos x="44" y="99"/>
                </a:cxn>
                <a:cxn ang="0">
                  <a:pos x="4" y="86"/>
                </a:cxn>
                <a:cxn ang="0">
                  <a:pos x="0" y="56"/>
                </a:cxn>
                <a:cxn ang="0">
                  <a:pos x="182" y="0"/>
                </a:cxn>
              </a:cxnLst>
              <a:rect l="0" t="0" r="r" b="b"/>
              <a:pathLst>
                <a:path w="189" h="277">
                  <a:moveTo>
                    <a:pt x="182" y="0"/>
                  </a:moveTo>
                  <a:lnTo>
                    <a:pt x="186" y="2"/>
                  </a:lnTo>
                  <a:lnTo>
                    <a:pt x="188" y="8"/>
                  </a:lnTo>
                  <a:lnTo>
                    <a:pt x="186" y="14"/>
                  </a:lnTo>
                  <a:lnTo>
                    <a:pt x="184" y="23"/>
                  </a:lnTo>
                  <a:lnTo>
                    <a:pt x="184" y="31"/>
                  </a:lnTo>
                  <a:lnTo>
                    <a:pt x="184" y="35"/>
                  </a:lnTo>
                  <a:lnTo>
                    <a:pt x="186" y="41"/>
                  </a:lnTo>
                  <a:lnTo>
                    <a:pt x="182" y="45"/>
                  </a:lnTo>
                  <a:lnTo>
                    <a:pt x="182" y="60"/>
                  </a:lnTo>
                  <a:lnTo>
                    <a:pt x="182" y="70"/>
                  </a:lnTo>
                  <a:lnTo>
                    <a:pt x="180" y="82"/>
                  </a:lnTo>
                  <a:lnTo>
                    <a:pt x="178" y="89"/>
                  </a:lnTo>
                  <a:lnTo>
                    <a:pt x="173" y="91"/>
                  </a:lnTo>
                  <a:lnTo>
                    <a:pt x="163" y="105"/>
                  </a:lnTo>
                  <a:lnTo>
                    <a:pt x="155" y="111"/>
                  </a:lnTo>
                  <a:lnTo>
                    <a:pt x="148" y="115"/>
                  </a:lnTo>
                  <a:lnTo>
                    <a:pt x="134" y="117"/>
                  </a:lnTo>
                  <a:lnTo>
                    <a:pt x="111" y="126"/>
                  </a:lnTo>
                  <a:lnTo>
                    <a:pt x="107" y="132"/>
                  </a:lnTo>
                  <a:lnTo>
                    <a:pt x="102" y="142"/>
                  </a:lnTo>
                  <a:lnTo>
                    <a:pt x="96" y="146"/>
                  </a:lnTo>
                  <a:lnTo>
                    <a:pt x="90" y="148"/>
                  </a:lnTo>
                  <a:lnTo>
                    <a:pt x="77" y="157"/>
                  </a:lnTo>
                  <a:lnTo>
                    <a:pt x="73" y="155"/>
                  </a:lnTo>
                  <a:lnTo>
                    <a:pt x="69" y="159"/>
                  </a:lnTo>
                  <a:lnTo>
                    <a:pt x="69" y="163"/>
                  </a:lnTo>
                  <a:lnTo>
                    <a:pt x="65" y="169"/>
                  </a:lnTo>
                  <a:lnTo>
                    <a:pt x="71" y="173"/>
                  </a:lnTo>
                  <a:lnTo>
                    <a:pt x="73" y="189"/>
                  </a:lnTo>
                  <a:lnTo>
                    <a:pt x="75" y="212"/>
                  </a:lnTo>
                  <a:lnTo>
                    <a:pt x="73" y="231"/>
                  </a:lnTo>
                  <a:lnTo>
                    <a:pt x="71" y="239"/>
                  </a:lnTo>
                  <a:lnTo>
                    <a:pt x="63" y="243"/>
                  </a:lnTo>
                  <a:lnTo>
                    <a:pt x="50" y="249"/>
                  </a:lnTo>
                  <a:lnTo>
                    <a:pt x="38" y="251"/>
                  </a:lnTo>
                  <a:lnTo>
                    <a:pt x="33" y="253"/>
                  </a:lnTo>
                  <a:lnTo>
                    <a:pt x="29" y="257"/>
                  </a:lnTo>
                  <a:lnTo>
                    <a:pt x="27" y="266"/>
                  </a:lnTo>
                  <a:lnTo>
                    <a:pt x="27" y="276"/>
                  </a:lnTo>
                  <a:lnTo>
                    <a:pt x="10" y="274"/>
                  </a:lnTo>
                  <a:lnTo>
                    <a:pt x="13" y="262"/>
                  </a:lnTo>
                  <a:lnTo>
                    <a:pt x="8" y="262"/>
                  </a:lnTo>
                  <a:lnTo>
                    <a:pt x="13" y="235"/>
                  </a:lnTo>
                  <a:lnTo>
                    <a:pt x="12" y="212"/>
                  </a:lnTo>
                  <a:lnTo>
                    <a:pt x="10" y="198"/>
                  </a:lnTo>
                  <a:lnTo>
                    <a:pt x="15" y="192"/>
                  </a:lnTo>
                  <a:lnTo>
                    <a:pt x="23" y="187"/>
                  </a:lnTo>
                  <a:lnTo>
                    <a:pt x="25" y="187"/>
                  </a:lnTo>
                  <a:lnTo>
                    <a:pt x="25" y="183"/>
                  </a:lnTo>
                  <a:lnTo>
                    <a:pt x="25" y="177"/>
                  </a:lnTo>
                  <a:lnTo>
                    <a:pt x="29" y="171"/>
                  </a:lnTo>
                  <a:lnTo>
                    <a:pt x="40" y="161"/>
                  </a:lnTo>
                  <a:lnTo>
                    <a:pt x="40" y="152"/>
                  </a:lnTo>
                  <a:lnTo>
                    <a:pt x="36" y="142"/>
                  </a:lnTo>
                  <a:lnTo>
                    <a:pt x="40" y="134"/>
                  </a:lnTo>
                  <a:lnTo>
                    <a:pt x="44" y="128"/>
                  </a:lnTo>
                  <a:lnTo>
                    <a:pt x="44" y="99"/>
                  </a:lnTo>
                  <a:lnTo>
                    <a:pt x="23" y="87"/>
                  </a:lnTo>
                  <a:lnTo>
                    <a:pt x="4" y="86"/>
                  </a:lnTo>
                  <a:lnTo>
                    <a:pt x="2" y="74"/>
                  </a:lnTo>
                  <a:lnTo>
                    <a:pt x="0" y="56"/>
                  </a:lnTo>
                  <a:lnTo>
                    <a:pt x="84" y="8"/>
                  </a:lnTo>
                  <a:lnTo>
                    <a:pt x="18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7" name="Freeform 616"/>
            <p:cNvSpPr>
              <a:spLocks/>
            </p:cNvSpPr>
            <p:nvPr/>
          </p:nvSpPr>
          <p:spPr bwMode="ltGray">
            <a:xfrm>
              <a:off x="4661666" y="5200369"/>
              <a:ext cx="285128" cy="480472"/>
            </a:xfrm>
            <a:custGeom>
              <a:avLst/>
              <a:gdLst/>
              <a:ahLst/>
              <a:cxnLst>
                <a:cxn ang="0">
                  <a:pos x="194" y="2"/>
                </a:cxn>
                <a:cxn ang="0">
                  <a:pos x="194" y="14"/>
                </a:cxn>
                <a:cxn ang="0">
                  <a:pos x="192" y="32"/>
                </a:cxn>
                <a:cxn ang="0">
                  <a:pos x="194" y="42"/>
                </a:cxn>
                <a:cxn ang="0">
                  <a:pos x="190" y="62"/>
                </a:cxn>
                <a:cxn ang="0">
                  <a:pos x="188" y="84"/>
                </a:cxn>
                <a:cxn ang="0">
                  <a:pos x="180" y="94"/>
                </a:cxn>
                <a:cxn ang="0">
                  <a:pos x="162" y="114"/>
                </a:cxn>
                <a:cxn ang="0">
                  <a:pos x="140" y="120"/>
                </a:cxn>
                <a:cxn ang="0">
                  <a:pos x="112" y="136"/>
                </a:cxn>
                <a:cxn ang="0">
                  <a:pos x="100" y="150"/>
                </a:cxn>
                <a:cxn ang="0">
                  <a:pos x="80" y="162"/>
                </a:cxn>
                <a:cxn ang="0">
                  <a:pos x="72" y="164"/>
                </a:cxn>
                <a:cxn ang="0">
                  <a:pos x="68" y="174"/>
                </a:cxn>
                <a:cxn ang="0">
                  <a:pos x="76" y="194"/>
                </a:cxn>
                <a:cxn ang="0">
                  <a:pos x="76" y="238"/>
                </a:cxn>
                <a:cxn ang="0">
                  <a:pos x="66" y="250"/>
                </a:cxn>
                <a:cxn ang="0">
                  <a:pos x="40" y="258"/>
                </a:cxn>
                <a:cxn ang="0">
                  <a:pos x="30" y="264"/>
                </a:cxn>
                <a:cxn ang="0">
                  <a:pos x="28" y="284"/>
                </a:cxn>
                <a:cxn ang="0">
                  <a:pos x="14" y="270"/>
                </a:cxn>
                <a:cxn ang="0">
                  <a:pos x="14" y="242"/>
                </a:cxn>
                <a:cxn ang="0">
                  <a:pos x="10" y="204"/>
                </a:cxn>
                <a:cxn ang="0">
                  <a:pos x="24" y="192"/>
                </a:cxn>
                <a:cxn ang="0">
                  <a:pos x="26" y="188"/>
                </a:cxn>
                <a:cxn ang="0">
                  <a:pos x="30" y="176"/>
                </a:cxn>
                <a:cxn ang="0">
                  <a:pos x="42" y="156"/>
                </a:cxn>
                <a:cxn ang="0">
                  <a:pos x="42" y="138"/>
                </a:cxn>
                <a:cxn ang="0">
                  <a:pos x="46" y="102"/>
                </a:cxn>
                <a:cxn ang="0">
                  <a:pos x="4" y="88"/>
                </a:cxn>
                <a:cxn ang="0">
                  <a:pos x="0" y="58"/>
                </a:cxn>
                <a:cxn ang="0">
                  <a:pos x="190" y="0"/>
                </a:cxn>
              </a:cxnLst>
              <a:rect l="0" t="0" r="r" b="b"/>
              <a:pathLst>
                <a:path w="197" h="285">
                  <a:moveTo>
                    <a:pt x="190" y="0"/>
                  </a:moveTo>
                  <a:lnTo>
                    <a:pt x="194" y="2"/>
                  </a:lnTo>
                  <a:lnTo>
                    <a:pt x="196" y="8"/>
                  </a:lnTo>
                  <a:lnTo>
                    <a:pt x="194" y="14"/>
                  </a:lnTo>
                  <a:lnTo>
                    <a:pt x="192" y="24"/>
                  </a:lnTo>
                  <a:lnTo>
                    <a:pt x="192" y="32"/>
                  </a:lnTo>
                  <a:lnTo>
                    <a:pt x="192" y="36"/>
                  </a:lnTo>
                  <a:lnTo>
                    <a:pt x="194" y="42"/>
                  </a:lnTo>
                  <a:lnTo>
                    <a:pt x="190" y="46"/>
                  </a:lnTo>
                  <a:lnTo>
                    <a:pt x="190" y="62"/>
                  </a:lnTo>
                  <a:lnTo>
                    <a:pt x="190" y="72"/>
                  </a:lnTo>
                  <a:lnTo>
                    <a:pt x="188" y="84"/>
                  </a:lnTo>
                  <a:lnTo>
                    <a:pt x="186" y="92"/>
                  </a:lnTo>
                  <a:lnTo>
                    <a:pt x="180" y="94"/>
                  </a:lnTo>
                  <a:lnTo>
                    <a:pt x="170" y="108"/>
                  </a:lnTo>
                  <a:lnTo>
                    <a:pt x="162" y="114"/>
                  </a:lnTo>
                  <a:lnTo>
                    <a:pt x="154" y="118"/>
                  </a:lnTo>
                  <a:lnTo>
                    <a:pt x="140" y="120"/>
                  </a:lnTo>
                  <a:lnTo>
                    <a:pt x="116" y="130"/>
                  </a:lnTo>
                  <a:lnTo>
                    <a:pt x="112" y="136"/>
                  </a:lnTo>
                  <a:lnTo>
                    <a:pt x="106" y="146"/>
                  </a:lnTo>
                  <a:lnTo>
                    <a:pt x="100" y="150"/>
                  </a:lnTo>
                  <a:lnTo>
                    <a:pt x="94" y="152"/>
                  </a:lnTo>
                  <a:lnTo>
                    <a:pt x="80" y="162"/>
                  </a:lnTo>
                  <a:lnTo>
                    <a:pt x="76" y="160"/>
                  </a:lnTo>
                  <a:lnTo>
                    <a:pt x="72" y="164"/>
                  </a:lnTo>
                  <a:lnTo>
                    <a:pt x="72" y="168"/>
                  </a:lnTo>
                  <a:lnTo>
                    <a:pt x="68" y="174"/>
                  </a:lnTo>
                  <a:lnTo>
                    <a:pt x="74" y="178"/>
                  </a:lnTo>
                  <a:lnTo>
                    <a:pt x="76" y="194"/>
                  </a:lnTo>
                  <a:lnTo>
                    <a:pt x="78" y="218"/>
                  </a:lnTo>
                  <a:lnTo>
                    <a:pt x="76" y="238"/>
                  </a:lnTo>
                  <a:lnTo>
                    <a:pt x="74" y="246"/>
                  </a:lnTo>
                  <a:lnTo>
                    <a:pt x="66" y="250"/>
                  </a:lnTo>
                  <a:lnTo>
                    <a:pt x="52" y="256"/>
                  </a:lnTo>
                  <a:lnTo>
                    <a:pt x="40" y="258"/>
                  </a:lnTo>
                  <a:lnTo>
                    <a:pt x="34" y="260"/>
                  </a:lnTo>
                  <a:lnTo>
                    <a:pt x="30" y="264"/>
                  </a:lnTo>
                  <a:lnTo>
                    <a:pt x="28" y="274"/>
                  </a:lnTo>
                  <a:lnTo>
                    <a:pt x="28" y="284"/>
                  </a:lnTo>
                  <a:lnTo>
                    <a:pt x="10" y="282"/>
                  </a:lnTo>
                  <a:lnTo>
                    <a:pt x="14" y="270"/>
                  </a:lnTo>
                  <a:lnTo>
                    <a:pt x="8" y="270"/>
                  </a:lnTo>
                  <a:lnTo>
                    <a:pt x="14" y="242"/>
                  </a:lnTo>
                  <a:lnTo>
                    <a:pt x="12" y="218"/>
                  </a:lnTo>
                  <a:lnTo>
                    <a:pt x="10" y="204"/>
                  </a:lnTo>
                  <a:lnTo>
                    <a:pt x="16" y="198"/>
                  </a:lnTo>
                  <a:lnTo>
                    <a:pt x="24" y="192"/>
                  </a:lnTo>
                  <a:lnTo>
                    <a:pt x="26" y="192"/>
                  </a:lnTo>
                  <a:lnTo>
                    <a:pt x="26" y="188"/>
                  </a:lnTo>
                  <a:lnTo>
                    <a:pt x="26" y="182"/>
                  </a:lnTo>
                  <a:lnTo>
                    <a:pt x="30" y="176"/>
                  </a:lnTo>
                  <a:lnTo>
                    <a:pt x="42" y="166"/>
                  </a:lnTo>
                  <a:lnTo>
                    <a:pt x="42" y="156"/>
                  </a:lnTo>
                  <a:lnTo>
                    <a:pt x="38" y="146"/>
                  </a:lnTo>
                  <a:lnTo>
                    <a:pt x="42" y="138"/>
                  </a:lnTo>
                  <a:lnTo>
                    <a:pt x="46" y="132"/>
                  </a:lnTo>
                  <a:lnTo>
                    <a:pt x="46" y="102"/>
                  </a:lnTo>
                  <a:lnTo>
                    <a:pt x="24" y="90"/>
                  </a:lnTo>
                  <a:lnTo>
                    <a:pt x="4" y="88"/>
                  </a:lnTo>
                  <a:lnTo>
                    <a:pt x="2" y="76"/>
                  </a:lnTo>
                  <a:lnTo>
                    <a:pt x="0" y="58"/>
                  </a:lnTo>
                  <a:lnTo>
                    <a:pt x="88" y="8"/>
                  </a:lnTo>
                  <a:lnTo>
                    <a:pt x="19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8" name="Freeform 617"/>
            <p:cNvSpPr>
              <a:spLocks/>
            </p:cNvSpPr>
            <p:nvPr/>
          </p:nvSpPr>
          <p:spPr bwMode="ltGray">
            <a:xfrm>
              <a:off x="4732586" y="5152915"/>
              <a:ext cx="65130" cy="229855"/>
            </a:xfrm>
            <a:custGeom>
              <a:avLst/>
              <a:gdLst/>
              <a:ahLst/>
              <a:cxnLst>
                <a:cxn ang="0">
                  <a:pos x="0" y="72"/>
                </a:cxn>
                <a:cxn ang="0">
                  <a:pos x="15" y="89"/>
                </a:cxn>
                <a:cxn ang="0">
                  <a:pos x="24" y="85"/>
                </a:cxn>
                <a:cxn ang="0">
                  <a:pos x="24" y="94"/>
                </a:cxn>
                <a:cxn ang="0">
                  <a:pos x="22" y="98"/>
                </a:cxn>
                <a:cxn ang="0">
                  <a:pos x="20" y="104"/>
                </a:cxn>
                <a:cxn ang="0">
                  <a:pos x="20" y="108"/>
                </a:cxn>
                <a:cxn ang="0">
                  <a:pos x="20" y="119"/>
                </a:cxn>
                <a:cxn ang="0">
                  <a:pos x="24" y="121"/>
                </a:cxn>
                <a:cxn ang="0">
                  <a:pos x="29" y="132"/>
                </a:cxn>
                <a:cxn ang="0">
                  <a:pos x="36" y="134"/>
                </a:cxn>
                <a:cxn ang="0">
                  <a:pos x="34" y="125"/>
                </a:cxn>
                <a:cxn ang="0">
                  <a:pos x="39" y="119"/>
                </a:cxn>
                <a:cxn ang="0">
                  <a:pos x="41" y="111"/>
                </a:cxn>
                <a:cxn ang="0">
                  <a:pos x="39" y="104"/>
                </a:cxn>
                <a:cxn ang="0">
                  <a:pos x="44" y="92"/>
                </a:cxn>
                <a:cxn ang="0">
                  <a:pos x="42" y="89"/>
                </a:cxn>
                <a:cxn ang="0">
                  <a:pos x="36" y="77"/>
                </a:cxn>
                <a:cxn ang="0">
                  <a:pos x="32" y="66"/>
                </a:cxn>
                <a:cxn ang="0">
                  <a:pos x="25" y="62"/>
                </a:cxn>
                <a:cxn ang="0">
                  <a:pos x="27" y="57"/>
                </a:cxn>
                <a:cxn ang="0">
                  <a:pos x="36" y="47"/>
                </a:cxn>
                <a:cxn ang="0">
                  <a:pos x="41" y="36"/>
                </a:cxn>
                <a:cxn ang="0">
                  <a:pos x="30" y="0"/>
                </a:cxn>
                <a:cxn ang="0">
                  <a:pos x="3" y="0"/>
                </a:cxn>
                <a:cxn ang="0">
                  <a:pos x="0" y="72"/>
                </a:cxn>
              </a:cxnLst>
              <a:rect l="0" t="0" r="r" b="b"/>
              <a:pathLst>
                <a:path w="45" h="135">
                  <a:moveTo>
                    <a:pt x="0" y="72"/>
                  </a:moveTo>
                  <a:lnTo>
                    <a:pt x="15" y="89"/>
                  </a:lnTo>
                  <a:lnTo>
                    <a:pt x="24" y="85"/>
                  </a:lnTo>
                  <a:lnTo>
                    <a:pt x="24" y="94"/>
                  </a:lnTo>
                  <a:lnTo>
                    <a:pt x="22" y="98"/>
                  </a:lnTo>
                  <a:lnTo>
                    <a:pt x="20" y="104"/>
                  </a:lnTo>
                  <a:lnTo>
                    <a:pt x="20" y="108"/>
                  </a:lnTo>
                  <a:lnTo>
                    <a:pt x="20" y="119"/>
                  </a:lnTo>
                  <a:lnTo>
                    <a:pt x="24" y="121"/>
                  </a:lnTo>
                  <a:lnTo>
                    <a:pt x="29" y="132"/>
                  </a:lnTo>
                  <a:lnTo>
                    <a:pt x="36" y="134"/>
                  </a:lnTo>
                  <a:lnTo>
                    <a:pt x="34" y="125"/>
                  </a:lnTo>
                  <a:lnTo>
                    <a:pt x="39" y="119"/>
                  </a:lnTo>
                  <a:lnTo>
                    <a:pt x="41" y="111"/>
                  </a:lnTo>
                  <a:lnTo>
                    <a:pt x="39" y="104"/>
                  </a:lnTo>
                  <a:lnTo>
                    <a:pt x="44" y="92"/>
                  </a:lnTo>
                  <a:lnTo>
                    <a:pt x="42" y="89"/>
                  </a:lnTo>
                  <a:lnTo>
                    <a:pt x="36" y="77"/>
                  </a:lnTo>
                  <a:lnTo>
                    <a:pt x="32" y="66"/>
                  </a:lnTo>
                  <a:lnTo>
                    <a:pt x="25" y="62"/>
                  </a:lnTo>
                  <a:lnTo>
                    <a:pt x="27" y="57"/>
                  </a:lnTo>
                  <a:lnTo>
                    <a:pt x="36" y="47"/>
                  </a:lnTo>
                  <a:lnTo>
                    <a:pt x="41" y="36"/>
                  </a:lnTo>
                  <a:lnTo>
                    <a:pt x="30" y="0"/>
                  </a:lnTo>
                  <a:lnTo>
                    <a:pt x="3" y="0"/>
                  </a:lnTo>
                  <a:lnTo>
                    <a:pt x="0" y="7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89" name="Freeform 618"/>
            <p:cNvSpPr>
              <a:spLocks/>
            </p:cNvSpPr>
            <p:nvPr/>
          </p:nvSpPr>
          <p:spPr bwMode="ltGray">
            <a:xfrm>
              <a:off x="4729691" y="5151431"/>
              <a:ext cx="76709" cy="241719"/>
            </a:xfrm>
            <a:custGeom>
              <a:avLst/>
              <a:gdLst/>
              <a:ahLst/>
              <a:cxnLst>
                <a:cxn ang="0">
                  <a:pos x="0" y="76"/>
                </a:cxn>
                <a:cxn ang="0">
                  <a:pos x="18" y="94"/>
                </a:cxn>
                <a:cxn ang="0">
                  <a:pos x="28" y="90"/>
                </a:cxn>
                <a:cxn ang="0">
                  <a:pos x="28" y="100"/>
                </a:cxn>
                <a:cxn ang="0">
                  <a:pos x="26" y="104"/>
                </a:cxn>
                <a:cxn ang="0">
                  <a:pos x="24" y="110"/>
                </a:cxn>
                <a:cxn ang="0">
                  <a:pos x="24" y="114"/>
                </a:cxn>
                <a:cxn ang="0">
                  <a:pos x="24" y="126"/>
                </a:cxn>
                <a:cxn ang="0">
                  <a:pos x="28" y="128"/>
                </a:cxn>
                <a:cxn ang="0">
                  <a:pos x="34" y="140"/>
                </a:cxn>
                <a:cxn ang="0">
                  <a:pos x="42" y="142"/>
                </a:cxn>
                <a:cxn ang="0">
                  <a:pos x="40" y="132"/>
                </a:cxn>
                <a:cxn ang="0">
                  <a:pos x="46" y="126"/>
                </a:cxn>
                <a:cxn ang="0">
                  <a:pos x="48" y="118"/>
                </a:cxn>
                <a:cxn ang="0">
                  <a:pos x="46" y="110"/>
                </a:cxn>
                <a:cxn ang="0">
                  <a:pos x="52" y="98"/>
                </a:cxn>
                <a:cxn ang="0">
                  <a:pos x="50" y="94"/>
                </a:cxn>
                <a:cxn ang="0">
                  <a:pos x="42" y="82"/>
                </a:cxn>
                <a:cxn ang="0">
                  <a:pos x="38" y="70"/>
                </a:cxn>
                <a:cxn ang="0">
                  <a:pos x="30" y="66"/>
                </a:cxn>
                <a:cxn ang="0">
                  <a:pos x="32" y="60"/>
                </a:cxn>
                <a:cxn ang="0">
                  <a:pos x="42" y="50"/>
                </a:cxn>
                <a:cxn ang="0">
                  <a:pos x="48" y="38"/>
                </a:cxn>
                <a:cxn ang="0">
                  <a:pos x="36" y="0"/>
                </a:cxn>
                <a:cxn ang="0">
                  <a:pos x="4" y="0"/>
                </a:cxn>
                <a:cxn ang="0">
                  <a:pos x="0" y="76"/>
                </a:cxn>
              </a:cxnLst>
              <a:rect l="0" t="0" r="r" b="b"/>
              <a:pathLst>
                <a:path w="53" h="143">
                  <a:moveTo>
                    <a:pt x="0" y="76"/>
                  </a:moveTo>
                  <a:lnTo>
                    <a:pt x="18" y="94"/>
                  </a:lnTo>
                  <a:lnTo>
                    <a:pt x="28" y="90"/>
                  </a:lnTo>
                  <a:lnTo>
                    <a:pt x="28" y="100"/>
                  </a:lnTo>
                  <a:lnTo>
                    <a:pt x="26" y="104"/>
                  </a:lnTo>
                  <a:lnTo>
                    <a:pt x="24" y="110"/>
                  </a:lnTo>
                  <a:lnTo>
                    <a:pt x="24" y="114"/>
                  </a:lnTo>
                  <a:lnTo>
                    <a:pt x="24" y="126"/>
                  </a:lnTo>
                  <a:lnTo>
                    <a:pt x="28" y="128"/>
                  </a:lnTo>
                  <a:lnTo>
                    <a:pt x="34" y="140"/>
                  </a:lnTo>
                  <a:lnTo>
                    <a:pt x="42" y="142"/>
                  </a:lnTo>
                  <a:lnTo>
                    <a:pt x="40" y="132"/>
                  </a:lnTo>
                  <a:lnTo>
                    <a:pt x="46" y="126"/>
                  </a:lnTo>
                  <a:lnTo>
                    <a:pt x="48" y="118"/>
                  </a:lnTo>
                  <a:lnTo>
                    <a:pt x="46" y="110"/>
                  </a:lnTo>
                  <a:lnTo>
                    <a:pt x="52" y="98"/>
                  </a:lnTo>
                  <a:lnTo>
                    <a:pt x="50" y="94"/>
                  </a:lnTo>
                  <a:lnTo>
                    <a:pt x="42" y="82"/>
                  </a:lnTo>
                  <a:lnTo>
                    <a:pt x="38" y="70"/>
                  </a:lnTo>
                  <a:lnTo>
                    <a:pt x="30" y="66"/>
                  </a:lnTo>
                  <a:lnTo>
                    <a:pt x="32" y="60"/>
                  </a:lnTo>
                  <a:lnTo>
                    <a:pt x="42" y="50"/>
                  </a:lnTo>
                  <a:lnTo>
                    <a:pt x="48" y="38"/>
                  </a:lnTo>
                  <a:lnTo>
                    <a:pt x="36" y="0"/>
                  </a:lnTo>
                  <a:lnTo>
                    <a:pt x="4" y="0"/>
                  </a:lnTo>
                  <a:lnTo>
                    <a:pt x="0" y="7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0" name="Freeform 619"/>
            <p:cNvSpPr>
              <a:spLocks/>
            </p:cNvSpPr>
            <p:nvPr/>
          </p:nvSpPr>
          <p:spPr bwMode="ltGray">
            <a:xfrm>
              <a:off x="4968503" y="4510802"/>
              <a:ext cx="279339" cy="394461"/>
            </a:xfrm>
            <a:custGeom>
              <a:avLst/>
              <a:gdLst/>
              <a:ahLst/>
              <a:cxnLst>
                <a:cxn ang="0">
                  <a:pos x="48" y="0"/>
                </a:cxn>
                <a:cxn ang="0">
                  <a:pos x="56" y="4"/>
                </a:cxn>
                <a:cxn ang="0">
                  <a:pos x="60" y="12"/>
                </a:cxn>
                <a:cxn ang="0">
                  <a:pos x="63" y="17"/>
                </a:cxn>
                <a:cxn ang="0">
                  <a:pos x="69" y="23"/>
                </a:cxn>
                <a:cxn ang="0">
                  <a:pos x="83" y="23"/>
                </a:cxn>
                <a:cxn ang="0">
                  <a:pos x="94" y="17"/>
                </a:cxn>
                <a:cxn ang="0">
                  <a:pos x="104" y="21"/>
                </a:cxn>
                <a:cxn ang="0">
                  <a:pos x="113" y="17"/>
                </a:cxn>
                <a:cxn ang="0">
                  <a:pos x="119" y="12"/>
                </a:cxn>
                <a:cxn ang="0">
                  <a:pos x="125" y="14"/>
                </a:cxn>
                <a:cxn ang="0">
                  <a:pos x="129" y="14"/>
                </a:cxn>
                <a:cxn ang="0">
                  <a:pos x="138" y="10"/>
                </a:cxn>
                <a:cxn ang="0">
                  <a:pos x="152" y="12"/>
                </a:cxn>
                <a:cxn ang="0">
                  <a:pos x="161" y="8"/>
                </a:cxn>
                <a:cxn ang="0">
                  <a:pos x="173" y="6"/>
                </a:cxn>
                <a:cxn ang="0">
                  <a:pos x="175" y="0"/>
                </a:cxn>
                <a:cxn ang="0">
                  <a:pos x="184" y="0"/>
                </a:cxn>
                <a:cxn ang="0">
                  <a:pos x="192" y="4"/>
                </a:cxn>
                <a:cxn ang="0">
                  <a:pos x="188" y="8"/>
                </a:cxn>
                <a:cxn ang="0">
                  <a:pos x="188" y="15"/>
                </a:cxn>
                <a:cxn ang="0">
                  <a:pos x="186" y="25"/>
                </a:cxn>
                <a:cxn ang="0">
                  <a:pos x="182" y="41"/>
                </a:cxn>
                <a:cxn ang="0">
                  <a:pos x="177" y="50"/>
                </a:cxn>
                <a:cxn ang="0">
                  <a:pos x="169" y="60"/>
                </a:cxn>
                <a:cxn ang="0">
                  <a:pos x="167" y="68"/>
                </a:cxn>
                <a:cxn ang="0">
                  <a:pos x="161" y="73"/>
                </a:cxn>
                <a:cxn ang="0">
                  <a:pos x="159" y="81"/>
                </a:cxn>
                <a:cxn ang="0">
                  <a:pos x="154" y="89"/>
                </a:cxn>
                <a:cxn ang="0">
                  <a:pos x="148" y="108"/>
                </a:cxn>
                <a:cxn ang="0">
                  <a:pos x="138" y="120"/>
                </a:cxn>
                <a:cxn ang="0">
                  <a:pos x="132" y="124"/>
                </a:cxn>
                <a:cxn ang="0">
                  <a:pos x="131" y="130"/>
                </a:cxn>
                <a:cxn ang="0">
                  <a:pos x="123" y="141"/>
                </a:cxn>
                <a:cxn ang="0">
                  <a:pos x="106" y="157"/>
                </a:cxn>
                <a:cxn ang="0">
                  <a:pos x="98" y="164"/>
                </a:cxn>
                <a:cxn ang="0">
                  <a:pos x="88" y="172"/>
                </a:cxn>
                <a:cxn ang="0">
                  <a:pos x="83" y="172"/>
                </a:cxn>
                <a:cxn ang="0">
                  <a:pos x="75" y="180"/>
                </a:cxn>
                <a:cxn ang="0">
                  <a:pos x="69" y="182"/>
                </a:cxn>
                <a:cxn ang="0">
                  <a:pos x="60" y="191"/>
                </a:cxn>
                <a:cxn ang="0">
                  <a:pos x="44" y="203"/>
                </a:cxn>
                <a:cxn ang="0">
                  <a:pos x="33" y="215"/>
                </a:cxn>
                <a:cxn ang="0">
                  <a:pos x="23" y="224"/>
                </a:cxn>
                <a:cxn ang="0">
                  <a:pos x="17" y="232"/>
                </a:cxn>
                <a:cxn ang="0">
                  <a:pos x="2" y="230"/>
                </a:cxn>
                <a:cxn ang="0">
                  <a:pos x="0" y="159"/>
                </a:cxn>
                <a:cxn ang="0">
                  <a:pos x="33" y="10"/>
                </a:cxn>
                <a:cxn ang="0">
                  <a:pos x="48" y="0"/>
                </a:cxn>
              </a:cxnLst>
              <a:rect l="0" t="0" r="r" b="b"/>
              <a:pathLst>
                <a:path w="193" h="233">
                  <a:moveTo>
                    <a:pt x="48" y="0"/>
                  </a:moveTo>
                  <a:lnTo>
                    <a:pt x="56" y="4"/>
                  </a:lnTo>
                  <a:lnTo>
                    <a:pt x="60" y="12"/>
                  </a:lnTo>
                  <a:lnTo>
                    <a:pt x="63" y="17"/>
                  </a:lnTo>
                  <a:lnTo>
                    <a:pt x="69" y="23"/>
                  </a:lnTo>
                  <a:lnTo>
                    <a:pt x="83" y="23"/>
                  </a:lnTo>
                  <a:lnTo>
                    <a:pt x="94" y="17"/>
                  </a:lnTo>
                  <a:lnTo>
                    <a:pt x="104" y="21"/>
                  </a:lnTo>
                  <a:lnTo>
                    <a:pt x="113" y="17"/>
                  </a:lnTo>
                  <a:lnTo>
                    <a:pt x="119" y="12"/>
                  </a:lnTo>
                  <a:lnTo>
                    <a:pt x="125" y="14"/>
                  </a:lnTo>
                  <a:lnTo>
                    <a:pt x="129" y="14"/>
                  </a:lnTo>
                  <a:lnTo>
                    <a:pt x="138" y="10"/>
                  </a:lnTo>
                  <a:lnTo>
                    <a:pt x="152" y="12"/>
                  </a:lnTo>
                  <a:lnTo>
                    <a:pt x="161" y="8"/>
                  </a:lnTo>
                  <a:lnTo>
                    <a:pt x="173" y="6"/>
                  </a:lnTo>
                  <a:lnTo>
                    <a:pt x="175" y="0"/>
                  </a:lnTo>
                  <a:lnTo>
                    <a:pt x="184" y="0"/>
                  </a:lnTo>
                  <a:lnTo>
                    <a:pt x="192" y="4"/>
                  </a:lnTo>
                  <a:lnTo>
                    <a:pt x="188" y="8"/>
                  </a:lnTo>
                  <a:lnTo>
                    <a:pt x="188" y="15"/>
                  </a:lnTo>
                  <a:lnTo>
                    <a:pt x="186" y="25"/>
                  </a:lnTo>
                  <a:lnTo>
                    <a:pt x="182" y="41"/>
                  </a:lnTo>
                  <a:lnTo>
                    <a:pt x="177" y="50"/>
                  </a:lnTo>
                  <a:lnTo>
                    <a:pt x="169" y="60"/>
                  </a:lnTo>
                  <a:lnTo>
                    <a:pt x="167" y="68"/>
                  </a:lnTo>
                  <a:lnTo>
                    <a:pt x="161" y="73"/>
                  </a:lnTo>
                  <a:lnTo>
                    <a:pt x="159" y="81"/>
                  </a:lnTo>
                  <a:lnTo>
                    <a:pt x="154" y="89"/>
                  </a:lnTo>
                  <a:lnTo>
                    <a:pt x="148" y="108"/>
                  </a:lnTo>
                  <a:lnTo>
                    <a:pt x="138" y="120"/>
                  </a:lnTo>
                  <a:lnTo>
                    <a:pt x="132" y="124"/>
                  </a:lnTo>
                  <a:lnTo>
                    <a:pt x="131" y="130"/>
                  </a:lnTo>
                  <a:lnTo>
                    <a:pt x="123" y="141"/>
                  </a:lnTo>
                  <a:lnTo>
                    <a:pt x="106" y="157"/>
                  </a:lnTo>
                  <a:lnTo>
                    <a:pt x="98" y="164"/>
                  </a:lnTo>
                  <a:lnTo>
                    <a:pt x="88" y="172"/>
                  </a:lnTo>
                  <a:lnTo>
                    <a:pt x="83" y="172"/>
                  </a:lnTo>
                  <a:lnTo>
                    <a:pt x="75" y="180"/>
                  </a:lnTo>
                  <a:lnTo>
                    <a:pt x="69" y="182"/>
                  </a:lnTo>
                  <a:lnTo>
                    <a:pt x="60" y="191"/>
                  </a:lnTo>
                  <a:lnTo>
                    <a:pt x="44" y="203"/>
                  </a:lnTo>
                  <a:lnTo>
                    <a:pt x="33" y="215"/>
                  </a:lnTo>
                  <a:lnTo>
                    <a:pt x="23" y="224"/>
                  </a:lnTo>
                  <a:lnTo>
                    <a:pt x="17" y="232"/>
                  </a:lnTo>
                  <a:lnTo>
                    <a:pt x="2" y="230"/>
                  </a:lnTo>
                  <a:lnTo>
                    <a:pt x="0" y="159"/>
                  </a:lnTo>
                  <a:lnTo>
                    <a:pt x="33" y="10"/>
                  </a:lnTo>
                  <a:lnTo>
                    <a:pt x="4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1" name="Freeform 620"/>
            <p:cNvSpPr>
              <a:spLocks/>
            </p:cNvSpPr>
            <p:nvPr/>
          </p:nvSpPr>
          <p:spPr bwMode="ltGray">
            <a:xfrm>
              <a:off x="4968503" y="4507836"/>
              <a:ext cx="289470" cy="409291"/>
            </a:xfrm>
            <a:custGeom>
              <a:avLst/>
              <a:gdLst/>
              <a:ahLst/>
              <a:cxnLst>
                <a:cxn ang="0">
                  <a:pos x="50" y="0"/>
                </a:cxn>
                <a:cxn ang="0">
                  <a:pos x="58" y="4"/>
                </a:cxn>
                <a:cxn ang="0">
                  <a:pos x="62" y="12"/>
                </a:cxn>
                <a:cxn ang="0">
                  <a:pos x="66" y="18"/>
                </a:cxn>
                <a:cxn ang="0">
                  <a:pos x="72" y="24"/>
                </a:cxn>
                <a:cxn ang="0">
                  <a:pos x="86" y="24"/>
                </a:cxn>
                <a:cxn ang="0">
                  <a:pos x="98" y="18"/>
                </a:cxn>
                <a:cxn ang="0">
                  <a:pos x="108" y="22"/>
                </a:cxn>
                <a:cxn ang="0">
                  <a:pos x="118" y="18"/>
                </a:cxn>
                <a:cxn ang="0">
                  <a:pos x="124" y="12"/>
                </a:cxn>
                <a:cxn ang="0">
                  <a:pos x="130" y="14"/>
                </a:cxn>
                <a:cxn ang="0">
                  <a:pos x="134" y="14"/>
                </a:cxn>
                <a:cxn ang="0">
                  <a:pos x="144" y="10"/>
                </a:cxn>
                <a:cxn ang="0">
                  <a:pos x="158" y="12"/>
                </a:cxn>
                <a:cxn ang="0">
                  <a:pos x="168" y="8"/>
                </a:cxn>
                <a:cxn ang="0">
                  <a:pos x="180" y="6"/>
                </a:cxn>
                <a:cxn ang="0">
                  <a:pos x="182" y="0"/>
                </a:cxn>
                <a:cxn ang="0">
                  <a:pos x="192" y="0"/>
                </a:cxn>
                <a:cxn ang="0">
                  <a:pos x="200" y="4"/>
                </a:cxn>
                <a:cxn ang="0">
                  <a:pos x="196" y="8"/>
                </a:cxn>
                <a:cxn ang="0">
                  <a:pos x="196" y="16"/>
                </a:cxn>
                <a:cxn ang="0">
                  <a:pos x="194" y="26"/>
                </a:cxn>
                <a:cxn ang="0">
                  <a:pos x="190" y="42"/>
                </a:cxn>
                <a:cxn ang="0">
                  <a:pos x="184" y="52"/>
                </a:cxn>
                <a:cxn ang="0">
                  <a:pos x="176" y="62"/>
                </a:cxn>
                <a:cxn ang="0">
                  <a:pos x="174" y="70"/>
                </a:cxn>
                <a:cxn ang="0">
                  <a:pos x="168" y="76"/>
                </a:cxn>
                <a:cxn ang="0">
                  <a:pos x="166" y="84"/>
                </a:cxn>
                <a:cxn ang="0">
                  <a:pos x="160" y="92"/>
                </a:cxn>
                <a:cxn ang="0">
                  <a:pos x="154" y="112"/>
                </a:cxn>
                <a:cxn ang="0">
                  <a:pos x="144" y="124"/>
                </a:cxn>
                <a:cxn ang="0">
                  <a:pos x="138" y="128"/>
                </a:cxn>
                <a:cxn ang="0">
                  <a:pos x="136" y="134"/>
                </a:cxn>
                <a:cxn ang="0">
                  <a:pos x="128" y="146"/>
                </a:cxn>
                <a:cxn ang="0">
                  <a:pos x="110" y="162"/>
                </a:cxn>
                <a:cxn ang="0">
                  <a:pos x="102" y="170"/>
                </a:cxn>
                <a:cxn ang="0">
                  <a:pos x="92" y="178"/>
                </a:cxn>
                <a:cxn ang="0">
                  <a:pos x="86" y="178"/>
                </a:cxn>
                <a:cxn ang="0">
                  <a:pos x="78" y="186"/>
                </a:cxn>
                <a:cxn ang="0">
                  <a:pos x="72" y="188"/>
                </a:cxn>
                <a:cxn ang="0">
                  <a:pos x="62" y="198"/>
                </a:cxn>
                <a:cxn ang="0">
                  <a:pos x="46" y="210"/>
                </a:cxn>
                <a:cxn ang="0">
                  <a:pos x="34" y="222"/>
                </a:cxn>
                <a:cxn ang="0">
                  <a:pos x="24" y="232"/>
                </a:cxn>
                <a:cxn ang="0">
                  <a:pos x="18" y="240"/>
                </a:cxn>
                <a:cxn ang="0">
                  <a:pos x="2" y="238"/>
                </a:cxn>
                <a:cxn ang="0">
                  <a:pos x="0" y="164"/>
                </a:cxn>
                <a:cxn ang="0">
                  <a:pos x="34" y="10"/>
                </a:cxn>
                <a:cxn ang="0">
                  <a:pos x="50" y="0"/>
                </a:cxn>
              </a:cxnLst>
              <a:rect l="0" t="0" r="r" b="b"/>
              <a:pathLst>
                <a:path w="201" h="241">
                  <a:moveTo>
                    <a:pt x="50" y="0"/>
                  </a:moveTo>
                  <a:lnTo>
                    <a:pt x="58" y="4"/>
                  </a:lnTo>
                  <a:lnTo>
                    <a:pt x="62" y="12"/>
                  </a:lnTo>
                  <a:lnTo>
                    <a:pt x="66" y="18"/>
                  </a:lnTo>
                  <a:lnTo>
                    <a:pt x="72" y="24"/>
                  </a:lnTo>
                  <a:lnTo>
                    <a:pt x="86" y="24"/>
                  </a:lnTo>
                  <a:lnTo>
                    <a:pt x="98" y="18"/>
                  </a:lnTo>
                  <a:lnTo>
                    <a:pt x="108" y="22"/>
                  </a:lnTo>
                  <a:lnTo>
                    <a:pt x="118" y="18"/>
                  </a:lnTo>
                  <a:lnTo>
                    <a:pt x="124" y="12"/>
                  </a:lnTo>
                  <a:lnTo>
                    <a:pt x="130" y="14"/>
                  </a:lnTo>
                  <a:lnTo>
                    <a:pt x="134" y="14"/>
                  </a:lnTo>
                  <a:lnTo>
                    <a:pt x="144" y="10"/>
                  </a:lnTo>
                  <a:lnTo>
                    <a:pt x="158" y="12"/>
                  </a:lnTo>
                  <a:lnTo>
                    <a:pt x="168" y="8"/>
                  </a:lnTo>
                  <a:lnTo>
                    <a:pt x="180" y="6"/>
                  </a:lnTo>
                  <a:lnTo>
                    <a:pt x="182" y="0"/>
                  </a:lnTo>
                  <a:lnTo>
                    <a:pt x="192" y="0"/>
                  </a:lnTo>
                  <a:lnTo>
                    <a:pt x="200" y="4"/>
                  </a:lnTo>
                  <a:lnTo>
                    <a:pt x="196" y="8"/>
                  </a:lnTo>
                  <a:lnTo>
                    <a:pt x="196" y="16"/>
                  </a:lnTo>
                  <a:lnTo>
                    <a:pt x="194" y="26"/>
                  </a:lnTo>
                  <a:lnTo>
                    <a:pt x="190" y="42"/>
                  </a:lnTo>
                  <a:lnTo>
                    <a:pt x="184" y="52"/>
                  </a:lnTo>
                  <a:lnTo>
                    <a:pt x="176" y="62"/>
                  </a:lnTo>
                  <a:lnTo>
                    <a:pt x="174" y="70"/>
                  </a:lnTo>
                  <a:lnTo>
                    <a:pt x="168" y="76"/>
                  </a:lnTo>
                  <a:lnTo>
                    <a:pt x="166" y="84"/>
                  </a:lnTo>
                  <a:lnTo>
                    <a:pt x="160" y="92"/>
                  </a:lnTo>
                  <a:lnTo>
                    <a:pt x="154" y="112"/>
                  </a:lnTo>
                  <a:lnTo>
                    <a:pt x="144" y="124"/>
                  </a:lnTo>
                  <a:lnTo>
                    <a:pt x="138" y="128"/>
                  </a:lnTo>
                  <a:lnTo>
                    <a:pt x="136" y="134"/>
                  </a:lnTo>
                  <a:lnTo>
                    <a:pt x="128" y="146"/>
                  </a:lnTo>
                  <a:lnTo>
                    <a:pt x="110" y="162"/>
                  </a:lnTo>
                  <a:lnTo>
                    <a:pt x="102" y="170"/>
                  </a:lnTo>
                  <a:lnTo>
                    <a:pt x="92" y="178"/>
                  </a:lnTo>
                  <a:lnTo>
                    <a:pt x="86" y="178"/>
                  </a:lnTo>
                  <a:lnTo>
                    <a:pt x="78" y="186"/>
                  </a:lnTo>
                  <a:lnTo>
                    <a:pt x="72" y="188"/>
                  </a:lnTo>
                  <a:lnTo>
                    <a:pt x="62" y="198"/>
                  </a:lnTo>
                  <a:lnTo>
                    <a:pt x="46" y="210"/>
                  </a:lnTo>
                  <a:lnTo>
                    <a:pt x="34" y="222"/>
                  </a:lnTo>
                  <a:lnTo>
                    <a:pt x="24" y="232"/>
                  </a:lnTo>
                  <a:lnTo>
                    <a:pt x="18" y="240"/>
                  </a:lnTo>
                  <a:lnTo>
                    <a:pt x="2" y="238"/>
                  </a:lnTo>
                  <a:lnTo>
                    <a:pt x="0" y="164"/>
                  </a:lnTo>
                  <a:lnTo>
                    <a:pt x="34" y="10"/>
                  </a:lnTo>
                  <a:lnTo>
                    <a:pt x="5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2" name="Freeform 621"/>
            <p:cNvSpPr>
              <a:spLocks/>
            </p:cNvSpPr>
            <p:nvPr/>
          </p:nvSpPr>
          <p:spPr bwMode="ltGray">
            <a:xfrm>
              <a:off x="4764427" y="4673925"/>
              <a:ext cx="238812" cy="345525"/>
            </a:xfrm>
            <a:custGeom>
              <a:avLst/>
              <a:gdLst/>
              <a:ahLst/>
              <a:cxnLst>
                <a:cxn ang="0">
                  <a:pos x="160" y="32"/>
                </a:cxn>
                <a:cxn ang="0">
                  <a:pos x="166" y="40"/>
                </a:cxn>
                <a:cxn ang="0">
                  <a:pos x="152" y="70"/>
                </a:cxn>
                <a:cxn ang="0">
                  <a:pos x="148" y="132"/>
                </a:cxn>
                <a:cxn ang="0">
                  <a:pos x="160" y="142"/>
                </a:cxn>
                <a:cxn ang="0">
                  <a:pos x="154" y="152"/>
                </a:cxn>
                <a:cxn ang="0">
                  <a:pos x="148" y="158"/>
                </a:cxn>
                <a:cxn ang="0">
                  <a:pos x="142" y="158"/>
                </a:cxn>
                <a:cxn ang="0">
                  <a:pos x="140" y="162"/>
                </a:cxn>
                <a:cxn ang="0">
                  <a:pos x="134" y="162"/>
                </a:cxn>
                <a:cxn ang="0">
                  <a:pos x="128" y="176"/>
                </a:cxn>
                <a:cxn ang="0">
                  <a:pos x="120" y="190"/>
                </a:cxn>
                <a:cxn ang="0">
                  <a:pos x="118" y="194"/>
                </a:cxn>
                <a:cxn ang="0">
                  <a:pos x="114" y="200"/>
                </a:cxn>
                <a:cxn ang="0">
                  <a:pos x="86" y="202"/>
                </a:cxn>
                <a:cxn ang="0">
                  <a:pos x="0" y="128"/>
                </a:cxn>
                <a:cxn ang="0">
                  <a:pos x="4" y="38"/>
                </a:cxn>
                <a:cxn ang="0">
                  <a:pos x="46" y="0"/>
                </a:cxn>
                <a:cxn ang="0">
                  <a:pos x="160" y="32"/>
                </a:cxn>
              </a:cxnLst>
              <a:rect l="0" t="0" r="r" b="b"/>
              <a:pathLst>
                <a:path w="167" h="203">
                  <a:moveTo>
                    <a:pt x="160" y="32"/>
                  </a:moveTo>
                  <a:lnTo>
                    <a:pt x="166" y="40"/>
                  </a:lnTo>
                  <a:lnTo>
                    <a:pt x="152" y="70"/>
                  </a:lnTo>
                  <a:lnTo>
                    <a:pt x="148" y="132"/>
                  </a:lnTo>
                  <a:lnTo>
                    <a:pt x="160" y="142"/>
                  </a:lnTo>
                  <a:lnTo>
                    <a:pt x="154" y="152"/>
                  </a:lnTo>
                  <a:lnTo>
                    <a:pt x="148" y="158"/>
                  </a:lnTo>
                  <a:lnTo>
                    <a:pt x="142" y="158"/>
                  </a:lnTo>
                  <a:lnTo>
                    <a:pt x="140" y="162"/>
                  </a:lnTo>
                  <a:lnTo>
                    <a:pt x="134" y="162"/>
                  </a:lnTo>
                  <a:lnTo>
                    <a:pt x="128" y="176"/>
                  </a:lnTo>
                  <a:lnTo>
                    <a:pt x="120" y="190"/>
                  </a:lnTo>
                  <a:lnTo>
                    <a:pt x="118" y="194"/>
                  </a:lnTo>
                  <a:lnTo>
                    <a:pt x="114" y="200"/>
                  </a:lnTo>
                  <a:lnTo>
                    <a:pt x="86" y="202"/>
                  </a:lnTo>
                  <a:lnTo>
                    <a:pt x="0" y="128"/>
                  </a:lnTo>
                  <a:lnTo>
                    <a:pt x="4" y="38"/>
                  </a:lnTo>
                  <a:lnTo>
                    <a:pt x="46" y="0"/>
                  </a:lnTo>
                  <a:lnTo>
                    <a:pt x="160" y="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3" name="Freeform 623"/>
            <p:cNvSpPr>
              <a:spLocks/>
            </p:cNvSpPr>
            <p:nvPr/>
          </p:nvSpPr>
          <p:spPr bwMode="ltGray">
            <a:xfrm>
              <a:off x="4629824" y="4857810"/>
              <a:ext cx="314075" cy="379632"/>
            </a:xfrm>
            <a:custGeom>
              <a:avLst/>
              <a:gdLst/>
              <a:ahLst/>
              <a:cxnLst>
                <a:cxn ang="0">
                  <a:pos x="98" y="16"/>
                </a:cxn>
                <a:cxn ang="0">
                  <a:pos x="108" y="20"/>
                </a:cxn>
                <a:cxn ang="0">
                  <a:pos x="118" y="22"/>
                </a:cxn>
                <a:cxn ang="0">
                  <a:pos x="176" y="64"/>
                </a:cxn>
                <a:cxn ang="0">
                  <a:pos x="174" y="72"/>
                </a:cxn>
                <a:cxn ang="0">
                  <a:pos x="206" y="92"/>
                </a:cxn>
                <a:cxn ang="0">
                  <a:pos x="202" y="98"/>
                </a:cxn>
                <a:cxn ang="0">
                  <a:pos x="202" y="104"/>
                </a:cxn>
                <a:cxn ang="0">
                  <a:pos x="196" y="108"/>
                </a:cxn>
                <a:cxn ang="0">
                  <a:pos x="192" y="118"/>
                </a:cxn>
                <a:cxn ang="0">
                  <a:pos x="196" y="128"/>
                </a:cxn>
                <a:cxn ang="0">
                  <a:pos x="198" y="130"/>
                </a:cxn>
                <a:cxn ang="0">
                  <a:pos x="206" y="136"/>
                </a:cxn>
                <a:cxn ang="0">
                  <a:pos x="202" y="140"/>
                </a:cxn>
                <a:cxn ang="0">
                  <a:pos x="198" y="154"/>
                </a:cxn>
                <a:cxn ang="0">
                  <a:pos x="202" y="162"/>
                </a:cxn>
                <a:cxn ang="0">
                  <a:pos x="204" y="170"/>
                </a:cxn>
                <a:cxn ang="0">
                  <a:pos x="204" y="174"/>
                </a:cxn>
                <a:cxn ang="0">
                  <a:pos x="204" y="182"/>
                </a:cxn>
                <a:cxn ang="0">
                  <a:pos x="210" y="192"/>
                </a:cxn>
                <a:cxn ang="0">
                  <a:pos x="216" y="204"/>
                </a:cxn>
                <a:cxn ang="0">
                  <a:pos x="208" y="208"/>
                </a:cxn>
                <a:cxn ang="0">
                  <a:pos x="204" y="212"/>
                </a:cxn>
                <a:cxn ang="0">
                  <a:pos x="194" y="216"/>
                </a:cxn>
                <a:cxn ang="0">
                  <a:pos x="186" y="218"/>
                </a:cxn>
                <a:cxn ang="0">
                  <a:pos x="182" y="220"/>
                </a:cxn>
                <a:cxn ang="0">
                  <a:pos x="170" y="218"/>
                </a:cxn>
                <a:cxn ang="0">
                  <a:pos x="166" y="224"/>
                </a:cxn>
                <a:cxn ang="0">
                  <a:pos x="136" y="222"/>
                </a:cxn>
                <a:cxn ang="0">
                  <a:pos x="132" y="218"/>
                </a:cxn>
                <a:cxn ang="0">
                  <a:pos x="120" y="218"/>
                </a:cxn>
                <a:cxn ang="0">
                  <a:pos x="108" y="216"/>
                </a:cxn>
                <a:cxn ang="0">
                  <a:pos x="106" y="190"/>
                </a:cxn>
                <a:cxn ang="0">
                  <a:pos x="102" y="184"/>
                </a:cxn>
                <a:cxn ang="0">
                  <a:pos x="84" y="176"/>
                </a:cxn>
                <a:cxn ang="0">
                  <a:pos x="44" y="176"/>
                </a:cxn>
                <a:cxn ang="0">
                  <a:pos x="0" y="42"/>
                </a:cxn>
                <a:cxn ang="0">
                  <a:pos x="70" y="0"/>
                </a:cxn>
                <a:cxn ang="0">
                  <a:pos x="98" y="16"/>
                </a:cxn>
              </a:cxnLst>
              <a:rect l="0" t="0" r="r" b="b"/>
              <a:pathLst>
                <a:path w="217" h="225">
                  <a:moveTo>
                    <a:pt x="98" y="16"/>
                  </a:moveTo>
                  <a:lnTo>
                    <a:pt x="108" y="20"/>
                  </a:lnTo>
                  <a:lnTo>
                    <a:pt x="118" y="22"/>
                  </a:lnTo>
                  <a:lnTo>
                    <a:pt x="176" y="64"/>
                  </a:lnTo>
                  <a:lnTo>
                    <a:pt x="174" y="72"/>
                  </a:lnTo>
                  <a:lnTo>
                    <a:pt x="206" y="92"/>
                  </a:lnTo>
                  <a:lnTo>
                    <a:pt x="202" y="98"/>
                  </a:lnTo>
                  <a:lnTo>
                    <a:pt x="202" y="104"/>
                  </a:lnTo>
                  <a:lnTo>
                    <a:pt x="196" y="108"/>
                  </a:lnTo>
                  <a:lnTo>
                    <a:pt x="192" y="118"/>
                  </a:lnTo>
                  <a:lnTo>
                    <a:pt x="196" y="128"/>
                  </a:lnTo>
                  <a:lnTo>
                    <a:pt x="198" y="130"/>
                  </a:lnTo>
                  <a:lnTo>
                    <a:pt x="206" y="136"/>
                  </a:lnTo>
                  <a:lnTo>
                    <a:pt x="202" y="140"/>
                  </a:lnTo>
                  <a:lnTo>
                    <a:pt x="198" y="154"/>
                  </a:lnTo>
                  <a:lnTo>
                    <a:pt x="202" y="162"/>
                  </a:lnTo>
                  <a:lnTo>
                    <a:pt x="204" y="170"/>
                  </a:lnTo>
                  <a:lnTo>
                    <a:pt x="204" y="174"/>
                  </a:lnTo>
                  <a:lnTo>
                    <a:pt x="204" y="182"/>
                  </a:lnTo>
                  <a:lnTo>
                    <a:pt x="210" y="192"/>
                  </a:lnTo>
                  <a:lnTo>
                    <a:pt x="216" y="204"/>
                  </a:lnTo>
                  <a:lnTo>
                    <a:pt x="208" y="208"/>
                  </a:lnTo>
                  <a:lnTo>
                    <a:pt x="204" y="212"/>
                  </a:lnTo>
                  <a:lnTo>
                    <a:pt x="194" y="216"/>
                  </a:lnTo>
                  <a:lnTo>
                    <a:pt x="186" y="218"/>
                  </a:lnTo>
                  <a:lnTo>
                    <a:pt x="182" y="220"/>
                  </a:lnTo>
                  <a:lnTo>
                    <a:pt x="170" y="218"/>
                  </a:lnTo>
                  <a:lnTo>
                    <a:pt x="166" y="224"/>
                  </a:lnTo>
                  <a:lnTo>
                    <a:pt x="136" y="222"/>
                  </a:lnTo>
                  <a:lnTo>
                    <a:pt x="132" y="218"/>
                  </a:lnTo>
                  <a:lnTo>
                    <a:pt x="120" y="218"/>
                  </a:lnTo>
                  <a:lnTo>
                    <a:pt x="108" y="216"/>
                  </a:lnTo>
                  <a:lnTo>
                    <a:pt x="106" y="190"/>
                  </a:lnTo>
                  <a:lnTo>
                    <a:pt x="102" y="184"/>
                  </a:lnTo>
                  <a:lnTo>
                    <a:pt x="84" y="176"/>
                  </a:lnTo>
                  <a:lnTo>
                    <a:pt x="44" y="176"/>
                  </a:lnTo>
                  <a:lnTo>
                    <a:pt x="0" y="42"/>
                  </a:lnTo>
                  <a:lnTo>
                    <a:pt x="70" y="0"/>
                  </a:lnTo>
                  <a:lnTo>
                    <a:pt x="98"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4" name="Freeform 624"/>
            <p:cNvSpPr>
              <a:spLocks/>
            </p:cNvSpPr>
            <p:nvPr/>
          </p:nvSpPr>
          <p:spPr bwMode="ltGray">
            <a:xfrm>
              <a:off x="4644297" y="4908229"/>
              <a:ext cx="56447" cy="93426"/>
            </a:xfrm>
            <a:custGeom>
              <a:avLst/>
              <a:gdLst/>
              <a:ahLst/>
              <a:cxnLst>
                <a:cxn ang="0">
                  <a:pos x="38" y="10"/>
                </a:cxn>
                <a:cxn ang="0">
                  <a:pos x="38" y="18"/>
                </a:cxn>
                <a:cxn ang="0">
                  <a:pos x="38" y="30"/>
                </a:cxn>
                <a:cxn ang="0">
                  <a:pos x="36" y="34"/>
                </a:cxn>
                <a:cxn ang="0">
                  <a:pos x="32" y="40"/>
                </a:cxn>
                <a:cxn ang="0">
                  <a:pos x="32" y="44"/>
                </a:cxn>
                <a:cxn ang="0">
                  <a:pos x="22" y="50"/>
                </a:cxn>
                <a:cxn ang="0">
                  <a:pos x="12" y="54"/>
                </a:cxn>
                <a:cxn ang="0">
                  <a:pos x="0" y="2"/>
                </a:cxn>
                <a:cxn ang="0">
                  <a:pos x="34" y="0"/>
                </a:cxn>
                <a:cxn ang="0">
                  <a:pos x="38" y="10"/>
                </a:cxn>
              </a:cxnLst>
              <a:rect l="0" t="0" r="r" b="b"/>
              <a:pathLst>
                <a:path w="39" h="55">
                  <a:moveTo>
                    <a:pt x="38" y="10"/>
                  </a:moveTo>
                  <a:lnTo>
                    <a:pt x="38" y="18"/>
                  </a:lnTo>
                  <a:lnTo>
                    <a:pt x="38" y="30"/>
                  </a:lnTo>
                  <a:lnTo>
                    <a:pt x="36" y="34"/>
                  </a:lnTo>
                  <a:lnTo>
                    <a:pt x="32" y="40"/>
                  </a:lnTo>
                  <a:lnTo>
                    <a:pt x="32" y="44"/>
                  </a:lnTo>
                  <a:lnTo>
                    <a:pt x="22" y="50"/>
                  </a:lnTo>
                  <a:lnTo>
                    <a:pt x="12" y="54"/>
                  </a:lnTo>
                  <a:lnTo>
                    <a:pt x="0" y="2"/>
                  </a:lnTo>
                  <a:lnTo>
                    <a:pt x="34" y="0"/>
                  </a:lnTo>
                  <a:lnTo>
                    <a:pt x="38"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5" name="Freeform 625"/>
            <p:cNvSpPr>
              <a:spLocks/>
            </p:cNvSpPr>
            <p:nvPr/>
          </p:nvSpPr>
          <p:spPr bwMode="ltGray">
            <a:xfrm>
              <a:off x="4652982" y="4880054"/>
              <a:ext cx="47762" cy="60800"/>
            </a:xfrm>
            <a:custGeom>
              <a:avLst/>
              <a:gdLst/>
              <a:ahLst/>
              <a:cxnLst>
                <a:cxn ang="0">
                  <a:pos x="28" y="0"/>
                </a:cxn>
                <a:cxn ang="0">
                  <a:pos x="32" y="16"/>
                </a:cxn>
                <a:cxn ang="0">
                  <a:pos x="32" y="26"/>
                </a:cxn>
                <a:cxn ang="0">
                  <a:pos x="32" y="34"/>
                </a:cxn>
                <a:cxn ang="0">
                  <a:pos x="28" y="26"/>
                </a:cxn>
                <a:cxn ang="0">
                  <a:pos x="26" y="20"/>
                </a:cxn>
                <a:cxn ang="0">
                  <a:pos x="18" y="22"/>
                </a:cxn>
                <a:cxn ang="0">
                  <a:pos x="18" y="26"/>
                </a:cxn>
                <a:cxn ang="0">
                  <a:pos x="14" y="30"/>
                </a:cxn>
                <a:cxn ang="0">
                  <a:pos x="10" y="28"/>
                </a:cxn>
                <a:cxn ang="0">
                  <a:pos x="0" y="18"/>
                </a:cxn>
                <a:cxn ang="0">
                  <a:pos x="6" y="2"/>
                </a:cxn>
                <a:cxn ang="0">
                  <a:pos x="28" y="0"/>
                </a:cxn>
              </a:cxnLst>
              <a:rect l="0" t="0" r="r" b="b"/>
              <a:pathLst>
                <a:path w="33" h="35">
                  <a:moveTo>
                    <a:pt x="28" y="0"/>
                  </a:moveTo>
                  <a:lnTo>
                    <a:pt x="32" y="16"/>
                  </a:lnTo>
                  <a:lnTo>
                    <a:pt x="32" y="26"/>
                  </a:lnTo>
                  <a:lnTo>
                    <a:pt x="32" y="34"/>
                  </a:lnTo>
                  <a:lnTo>
                    <a:pt x="28" y="26"/>
                  </a:lnTo>
                  <a:lnTo>
                    <a:pt x="26" y="20"/>
                  </a:lnTo>
                  <a:lnTo>
                    <a:pt x="18" y="22"/>
                  </a:lnTo>
                  <a:lnTo>
                    <a:pt x="18" y="26"/>
                  </a:lnTo>
                  <a:lnTo>
                    <a:pt x="14" y="30"/>
                  </a:lnTo>
                  <a:lnTo>
                    <a:pt x="10" y="28"/>
                  </a:lnTo>
                  <a:lnTo>
                    <a:pt x="0" y="18"/>
                  </a:lnTo>
                  <a:lnTo>
                    <a:pt x="6" y="2"/>
                  </a:lnTo>
                  <a:lnTo>
                    <a:pt x="2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6" name="Freeform 626"/>
            <p:cNvSpPr>
              <a:spLocks/>
            </p:cNvSpPr>
            <p:nvPr/>
          </p:nvSpPr>
          <p:spPr bwMode="ltGray">
            <a:xfrm>
              <a:off x="4664560" y="4706550"/>
              <a:ext cx="151972" cy="180918"/>
            </a:xfrm>
            <a:custGeom>
              <a:avLst/>
              <a:gdLst/>
              <a:ahLst/>
              <a:cxnLst>
                <a:cxn ang="0">
                  <a:pos x="82" y="6"/>
                </a:cxn>
                <a:cxn ang="0">
                  <a:pos x="104" y="32"/>
                </a:cxn>
                <a:cxn ang="0">
                  <a:pos x="104" y="37"/>
                </a:cxn>
                <a:cxn ang="0">
                  <a:pos x="104" y="46"/>
                </a:cxn>
                <a:cxn ang="0">
                  <a:pos x="102" y="56"/>
                </a:cxn>
                <a:cxn ang="0">
                  <a:pos x="102" y="60"/>
                </a:cxn>
                <a:cxn ang="0">
                  <a:pos x="91" y="69"/>
                </a:cxn>
                <a:cxn ang="0">
                  <a:pos x="89" y="73"/>
                </a:cxn>
                <a:cxn ang="0">
                  <a:pos x="89" y="78"/>
                </a:cxn>
                <a:cxn ang="0">
                  <a:pos x="84" y="80"/>
                </a:cxn>
                <a:cxn ang="0">
                  <a:pos x="80" y="91"/>
                </a:cxn>
                <a:cxn ang="0">
                  <a:pos x="80" y="102"/>
                </a:cxn>
                <a:cxn ang="0">
                  <a:pos x="24" y="100"/>
                </a:cxn>
                <a:cxn ang="0">
                  <a:pos x="17" y="106"/>
                </a:cxn>
                <a:cxn ang="0">
                  <a:pos x="7" y="102"/>
                </a:cxn>
                <a:cxn ang="0">
                  <a:pos x="0" y="106"/>
                </a:cxn>
                <a:cxn ang="0">
                  <a:pos x="26" y="0"/>
                </a:cxn>
                <a:cxn ang="0">
                  <a:pos x="82" y="6"/>
                </a:cxn>
              </a:cxnLst>
              <a:rect l="0" t="0" r="r" b="b"/>
              <a:pathLst>
                <a:path w="105" h="107">
                  <a:moveTo>
                    <a:pt x="82" y="6"/>
                  </a:moveTo>
                  <a:lnTo>
                    <a:pt x="104" y="32"/>
                  </a:lnTo>
                  <a:lnTo>
                    <a:pt x="104" y="37"/>
                  </a:lnTo>
                  <a:lnTo>
                    <a:pt x="104" y="46"/>
                  </a:lnTo>
                  <a:lnTo>
                    <a:pt x="102" y="56"/>
                  </a:lnTo>
                  <a:lnTo>
                    <a:pt x="102" y="60"/>
                  </a:lnTo>
                  <a:lnTo>
                    <a:pt x="91" y="69"/>
                  </a:lnTo>
                  <a:lnTo>
                    <a:pt x="89" y="73"/>
                  </a:lnTo>
                  <a:lnTo>
                    <a:pt x="89" y="78"/>
                  </a:lnTo>
                  <a:lnTo>
                    <a:pt x="84" y="80"/>
                  </a:lnTo>
                  <a:lnTo>
                    <a:pt x="80" y="91"/>
                  </a:lnTo>
                  <a:lnTo>
                    <a:pt x="80" y="102"/>
                  </a:lnTo>
                  <a:lnTo>
                    <a:pt x="24" y="100"/>
                  </a:lnTo>
                  <a:lnTo>
                    <a:pt x="17" y="106"/>
                  </a:lnTo>
                  <a:lnTo>
                    <a:pt x="7" y="102"/>
                  </a:lnTo>
                  <a:lnTo>
                    <a:pt x="0" y="106"/>
                  </a:lnTo>
                  <a:lnTo>
                    <a:pt x="26" y="0"/>
                  </a:lnTo>
                  <a:lnTo>
                    <a:pt x="82"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7" name="Freeform 627"/>
            <p:cNvSpPr>
              <a:spLocks/>
            </p:cNvSpPr>
            <p:nvPr/>
          </p:nvSpPr>
          <p:spPr bwMode="ltGray">
            <a:xfrm>
              <a:off x="4661666" y="4705067"/>
              <a:ext cx="162103" cy="195748"/>
            </a:xfrm>
            <a:custGeom>
              <a:avLst/>
              <a:gdLst/>
              <a:ahLst/>
              <a:cxnLst>
                <a:cxn ang="0">
                  <a:pos x="88" y="6"/>
                </a:cxn>
                <a:cxn ang="0">
                  <a:pos x="112" y="34"/>
                </a:cxn>
                <a:cxn ang="0">
                  <a:pos x="112" y="40"/>
                </a:cxn>
                <a:cxn ang="0">
                  <a:pos x="112" y="50"/>
                </a:cxn>
                <a:cxn ang="0">
                  <a:pos x="110" y="60"/>
                </a:cxn>
                <a:cxn ang="0">
                  <a:pos x="110" y="64"/>
                </a:cxn>
                <a:cxn ang="0">
                  <a:pos x="98" y="74"/>
                </a:cxn>
                <a:cxn ang="0">
                  <a:pos x="96" y="78"/>
                </a:cxn>
                <a:cxn ang="0">
                  <a:pos x="96" y="84"/>
                </a:cxn>
                <a:cxn ang="0">
                  <a:pos x="90" y="86"/>
                </a:cxn>
                <a:cxn ang="0">
                  <a:pos x="86" y="98"/>
                </a:cxn>
                <a:cxn ang="0">
                  <a:pos x="86" y="110"/>
                </a:cxn>
                <a:cxn ang="0">
                  <a:pos x="26" y="108"/>
                </a:cxn>
                <a:cxn ang="0">
                  <a:pos x="18" y="114"/>
                </a:cxn>
                <a:cxn ang="0">
                  <a:pos x="8" y="110"/>
                </a:cxn>
                <a:cxn ang="0">
                  <a:pos x="0" y="114"/>
                </a:cxn>
                <a:cxn ang="0">
                  <a:pos x="28" y="0"/>
                </a:cxn>
                <a:cxn ang="0">
                  <a:pos x="88" y="6"/>
                </a:cxn>
              </a:cxnLst>
              <a:rect l="0" t="0" r="r" b="b"/>
              <a:pathLst>
                <a:path w="113" h="115">
                  <a:moveTo>
                    <a:pt x="88" y="6"/>
                  </a:moveTo>
                  <a:lnTo>
                    <a:pt x="112" y="34"/>
                  </a:lnTo>
                  <a:lnTo>
                    <a:pt x="112" y="40"/>
                  </a:lnTo>
                  <a:lnTo>
                    <a:pt x="112" y="50"/>
                  </a:lnTo>
                  <a:lnTo>
                    <a:pt x="110" y="60"/>
                  </a:lnTo>
                  <a:lnTo>
                    <a:pt x="110" y="64"/>
                  </a:lnTo>
                  <a:lnTo>
                    <a:pt x="98" y="74"/>
                  </a:lnTo>
                  <a:lnTo>
                    <a:pt x="96" y="78"/>
                  </a:lnTo>
                  <a:lnTo>
                    <a:pt x="96" y="84"/>
                  </a:lnTo>
                  <a:lnTo>
                    <a:pt x="90" y="86"/>
                  </a:lnTo>
                  <a:lnTo>
                    <a:pt x="86" y="98"/>
                  </a:lnTo>
                  <a:lnTo>
                    <a:pt x="86" y="110"/>
                  </a:lnTo>
                  <a:lnTo>
                    <a:pt x="26" y="108"/>
                  </a:lnTo>
                  <a:lnTo>
                    <a:pt x="18" y="114"/>
                  </a:lnTo>
                  <a:lnTo>
                    <a:pt x="8" y="110"/>
                  </a:lnTo>
                  <a:lnTo>
                    <a:pt x="0" y="114"/>
                  </a:lnTo>
                  <a:lnTo>
                    <a:pt x="28" y="0"/>
                  </a:lnTo>
                  <a:lnTo>
                    <a:pt x="88"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8" name="Freeform 628"/>
            <p:cNvSpPr>
              <a:spLocks/>
            </p:cNvSpPr>
            <p:nvPr/>
          </p:nvSpPr>
          <p:spPr bwMode="ltGray">
            <a:xfrm>
              <a:off x="4202857" y="4665027"/>
              <a:ext cx="516703" cy="606522"/>
            </a:xfrm>
            <a:custGeom>
              <a:avLst/>
              <a:gdLst/>
              <a:ahLst/>
              <a:cxnLst>
                <a:cxn ang="0">
                  <a:pos x="2" y="201"/>
                </a:cxn>
                <a:cxn ang="0">
                  <a:pos x="2" y="190"/>
                </a:cxn>
                <a:cxn ang="0">
                  <a:pos x="0" y="174"/>
                </a:cxn>
                <a:cxn ang="0">
                  <a:pos x="12" y="160"/>
                </a:cxn>
                <a:cxn ang="0">
                  <a:pos x="143" y="0"/>
                </a:cxn>
                <a:cxn ang="0">
                  <a:pos x="280" y="0"/>
                </a:cxn>
                <a:cxn ang="0">
                  <a:pos x="333" y="22"/>
                </a:cxn>
                <a:cxn ang="0">
                  <a:pos x="346" y="45"/>
                </a:cxn>
                <a:cxn ang="0">
                  <a:pos x="352" y="49"/>
                </a:cxn>
                <a:cxn ang="0">
                  <a:pos x="352" y="63"/>
                </a:cxn>
                <a:cxn ang="0">
                  <a:pos x="358" y="68"/>
                </a:cxn>
                <a:cxn ang="0">
                  <a:pos x="348" y="80"/>
                </a:cxn>
                <a:cxn ang="0">
                  <a:pos x="329" y="98"/>
                </a:cxn>
                <a:cxn ang="0">
                  <a:pos x="321" y="117"/>
                </a:cxn>
                <a:cxn ang="0">
                  <a:pos x="317" y="123"/>
                </a:cxn>
                <a:cxn ang="0">
                  <a:pos x="317" y="131"/>
                </a:cxn>
                <a:cxn ang="0">
                  <a:pos x="313" y="135"/>
                </a:cxn>
                <a:cxn ang="0">
                  <a:pos x="313" y="147"/>
                </a:cxn>
                <a:cxn ang="0">
                  <a:pos x="309" y="149"/>
                </a:cxn>
                <a:cxn ang="0">
                  <a:pos x="309" y="155"/>
                </a:cxn>
                <a:cxn ang="0">
                  <a:pos x="315" y="162"/>
                </a:cxn>
                <a:cxn ang="0">
                  <a:pos x="315" y="172"/>
                </a:cxn>
                <a:cxn ang="0">
                  <a:pos x="313" y="188"/>
                </a:cxn>
                <a:cxn ang="0">
                  <a:pos x="319" y="194"/>
                </a:cxn>
                <a:cxn ang="0">
                  <a:pos x="319" y="205"/>
                </a:cxn>
                <a:cxn ang="0">
                  <a:pos x="321" y="209"/>
                </a:cxn>
                <a:cxn ang="0">
                  <a:pos x="317" y="219"/>
                </a:cxn>
                <a:cxn ang="0">
                  <a:pos x="325" y="225"/>
                </a:cxn>
                <a:cxn ang="0">
                  <a:pos x="333" y="233"/>
                </a:cxn>
                <a:cxn ang="0">
                  <a:pos x="333" y="239"/>
                </a:cxn>
                <a:cxn ang="0">
                  <a:pos x="335" y="246"/>
                </a:cxn>
                <a:cxn ang="0">
                  <a:pos x="333" y="262"/>
                </a:cxn>
                <a:cxn ang="0">
                  <a:pos x="315" y="356"/>
                </a:cxn>
                <a:cxn ang="0">
                  <a:pos x="188" y="303"/>
                </a:cxn>
                <a:cxn ang="0">
                  <a:pos x="2" y="201"/>
                </a:cxn>
              </a:cxnLst>
              <a:rect l="0" t="0" r="r" b="b"/>
              <a:pathLst>
                <a:path w="359" h="357">
                  <a:moveTo>
                    <a:pt x="2" y="201"/>
                  </a:moveTo>
                  <a:lnTo>
                    <a:pt x="2" y="190"/>
                  </a:lnTo>
                  <a:lnTo>
                    <a:pt x="0" y="174"/>
                  </a:lnTo>
                  <a:lnTo>
                    <a:pt x="12" y="160"/>
                  </a:lnTo>
                  <a:lnTo>
                    <a:pt x="143" y="0"/>
                  </a:lnTo>
                  <a:lnTo>
                    <a:pt x="280" y="0"/>
                  </a:lnTo>
                  <a:lnTo>
                    <a:pt x="333" y="22"/>
                  </a:lnTo>
                  <a:lnTo>
                    <a:pt x="346" y="45"/>
                  </a:lnTo>
                  <a:lnTo>
                    <a:pt x="352" y="49"/>
                  </a:lnTo>
                  <a:lnTo>
                    <a:pt x="352" y="63"/>
                  </a:lnTo>
                  <a:lnTo>
                    <a:pt x="358" y="68"/>
                  </a:lnTo>
                  <a:lnTo>
                    <a:pt x="348" y="80"/>
                  </a:lnTo>
                  <a:lnTo>
                    <a:pt x="329" y="98"/>
                  </a:lnTo>
                  <a:lnTo>
                    <a:pt x="321" y="117"/>
                  </a:lnTo>
                  <a:lnTo>
                    <a:pt x="317" y="123"/>
                  </a:lnTo>
                  <a:lnTo>
                    <a:pt x="317" y="131"/>
                  </a:lnTo>
                  <a:lnTo>
                    <a:pt x="313" y="135"/>
                  </a:lnTo>
                  <a:lnTo>
                    <a:pt x="313" y="147"/>
                  </a:lnTo>
                  <a:lnTo>
                    <a:pt x="309" y="149"/>
                  </a:lnTo>
                  <a:lnTo>
                    <a:pt x="309" y="155"/>
                  </a:lnTo>
                  <a:lnTo>
                    <a:pt x="315" y="162"/>
                  </a:lnTo>
                  <a:lnTo>
                    <a:pt x="315" y="172"/>
                  </a:lnTo>
                  <a:lnTo>
                    <a:pt x="313" y="188"/>
                  </a:lnTo>
                  <a:lnTo>
                    <a:pt x="319" y="194"/>
                  </a:lnTo>
                  <a:lnTo>
                    <a:pt x="319" y="205"/>
                  </a:lnTo>
                  <a:lnTo>
                    <a:pt x="321" y="209"/>
                  </a:lnTo>
                  <a:lnTo>
                    <a:pt x="317" y="219"/>
                  </a:lnTo>
                  <a:lnTo>
                    <a:pt x="325" y="225"/>
                  </a:lnTo>
                  <a:lnTo>
                    <a:pt x="333" y="233"/>
                  </a:lnTo>
                  <a:lnTo>
                    <a:pt x="333" y="239"/>
                  </a:lnTo>
                  <a:lnTo>
                    <a:pt x="335" y="246"/>
                  </a:lnTo>
                  <a:lnTo>
                    <a:pt x="333" y="262"/>
                  </a:lnTo>
                  <a:lnTo>
                    <a:pt x="315" y="356"/>
                  </a:lnTo>
                  <a:lnTo>
                    <a:pt x="188" y="303"/>
                  </a:lnTo>
                  <a:lnTo>
                    <a:pt x="2" y="201"/>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599" name="Freeform 629"/>
            <p:cNvSpPr>
              <a:spLocks/>
            </p:cNvSpPr>
            <p:nvPr/>
          </p:nvSpPr>
          <p:spPr bwMode="ltGray">
            <a:xfrm>
              <a:off x="4201409" y="4663545"/>
              <a:ext cx="526834" cy="618385"/>
            </a:xfrm>
            <a:custGeom>
              <a:avLst/>
              <a:gdLst/>
              <a:ahLst/>
              <a:cxnLst>
                <a:cxn ang="0">
                  <a:pos x="2" y="206"/>
                </a:cxn>
                <a:cxn ang="0">
                  <a:pos x="2" y="194"/>
                </a:cxn>
                <a:cxn ang="0">
                  <a:pos x="0" y="178"/>
                </a:cxn>
                <a:cxn ang="0">
                  <a:pos x="12" y="164"/>
                </a:cxn>
                <a:cxn ang="0">
                  <a:pos x="146" y="0"/>
                </a:cxn>
                <a:cxn ang="0">
                  <a:pos x="286" y="0"/>
                </a:cxn>
                <a:cxn ang="0">
                  <a:pos x="340" y="22"/>
                </a:cxn>
                <a:cxn ang="0">
                  <a:pos x="354" y="46"/>
                </a:cxn>
                <a:cxn ang="0">
                  <a:pos x="360" y="50"/>
                </a:cxn>
                <a:cxn ang="0">
                  <a:pos x="360" y="64"/>
                </a:cxn>
                <a:cxn ang="0">
                  <a:pos x="366" y="70"/>
                </a:cxn>
                <a:cxn ang="0">
                  <a:pos x="356" y="82"/>
                </a:cxn>
                <a:cxn ang="0">
                  <a:pos x="336" y="100"/>
                </a:cxn>
                <a:cxn ang="0">
                  <a:pos x="328" y="120"/>
                </a:cxn>
                <a:cxn ang="0">
                  <a:pos x="324" y="126"/>
                </a:cxn>
                <a:cxn ang="0">
                  <a:pos x="324" y="134"/>
                </a:cxn>
                <a:cxn ang="0">
                  <a:pos x="320" y="138"/>
                </a:cxn>
                <a:cxn ang="0">
                  <a:pos x="320" y="150"/>
                </a:cxn>
                <a:cxn ang="0">
                  <a:pos x="316" y="152"/>
                </a:cxn>
                <a:cxn ang="0">
                  <a:pos x="316" y="158"/>
                </a:cxn>
                <a:cxn ang="0">
                  <a:pos x="322" y="166"/>
                </a:cxn>
                <a:cxn ang="0">
                  <a:pos x="322" y="176"/>
                </a:cxn>
                <a:cxn ang="0">
                  <a:pos x="320" y="192"/>
                </a:cxn>
                <a:cxn ang="0">
                  <a:pos x="326" y="190"/>
                </a:cxn>
                <a:cxn ang="0">
                  <a:pos x="326" y="210"/>
                </a:cxn>
                <a:cxn ang="0">
                  <a:pos x="328" y="214"/>
                </a:cxn>
                <a:cxn ang="0">
                  <a:pos x="324" y="224"/>
                </a:cxn>
                <a:cxn ang="0">
                  <a:pos x="332" y="230"/>
                </a:cxn>
                <a:cxn ang="0">
                  <a:pos x="340" y="238"/>
                </a:cxn>
                <a:cxn ang="0">
                  <a:pos x="340" y="244"/>
                </a:cxn>
                <a:cxn ang="0">
                  <a:pos x="342" y="252"/>
                </a:cxn>
                <a:cxn ang="0">
                  <a:pos x="340" y="268"/>
                </a:cxn>
                <a:cxn ang="0">
                  <a:pos x="322" y="364"/>
                </a:cxn>
                <a:cxn ang="0">
                  <a:pos x="192" y="310"/>
                </a:cxn>
                <a:cxn ang="0">
                  <a:pos x="2" y="206"/>
                </a:cxn>
              </a:cxnLst>
              <a:rect l="0" t="0" r="r" b="b"/>
              <a:pathLst>
                <a:path w="367" h="365">
                  <a:moveTo>
                    <a:pt x="2" y="206"/>
                  </a:moveTo>
                  <a:lnTo>
                    <a:pt x="2" y="194"/>
                  </a:lnTo>
                  <a:lnTo>
                    <a:pt x="0" y="178"/>
                  </a:lnTo>
                  <a:lnTo>
                    <a:pt x="12" y="164"/>
                  </a:lnTo>
                  <a:lnTo>
                    <a:pt x="146" y="0"/>
                  </a:lnTo>
                  <a:lnTo>
                    <a:pt x="286" y="0"/>
                  </a:lnTo>
                  <a:lnTo>
                    <a:pt x="340" y="22"/>
                  </a:lnTo>
                  <a:lnTo>
                    <a:pt x="354" y="46"/>
                  </a:lnTo>
                  <a:lnTo>
                    <a:pt x="360" y="50"/>
                  </a:lnTo>
                  <a:lnTo>
                    <a:pt x="360" y="64"/>
                  </a:lnTo>
                  <a:lnTo>
                    <a:pt x="366" y="70"/>
                  </a:lnTo>
                  <a:lnTo>
                    <a:pt x="356" y="82"/>
                  </a:lnTo>
                  <a:lnTo>
                    <a:pt x="336" y="100"/>
                  </a:lnTo>
                  <a:lnTo>
                    <a:pt x="328" y="120"/>
                  </a:lnTo>
                  <a:lnTo>
                    <a:pt x="324" y="126"/>
                  </a:lnTo>
                  <a:lnTo>
                    <a:pt x="324" y="134"/>
                  </a:lnTo>
                  <a:lnTo>
                    <a:pt x="320" y="138"/>
                  </a:lnTo>
                  <a:lnTo>
                    <a:pt x="320" y="150"/>
                  </a:lnTo>
                  <a:lnTo>
                    <a:pt x="316" y="152"/>
                  </a:lnTo>
                  <a:lnTo>
                    <a:pt x="316" y="158"/>
                  </a:lnTo>
                  <a:lnTo>
                    <a:pt x="322" y="166"/>
                  </a:lnTo>
                  <a:lnTo>
                    <a:pt x="322" y="176"/>
                  </a:lnTo>
                  <a:lnTo>
                    <a:pt x="320" y="192"/>
                  </a:lnTo>
                  <a:lnTo>
                    <a:pt x="326" y="190"/>
                  </a:lnTo>
                  <a:lnTo>
                    <a:pt x="326" y="210"/>
                  </a:lnTo>
                  <a:lnTo>
                    <a:pt x="328" y="214"/>
                  </a:lnTo>
                  <a:lnTo>
                    <a:pt x="324" y="224"/>
                  </a:lnTo>
                  <a:lnTo>
                    <a:pt x="332" y="230"/>
                  </a:lnTo>
                  <a:lnTo>
                    <a:pt x="340" y="238"/>
                  </a:lnTo>
                  <a:lnTo>
                    <a:pt x="340" y="244"/>
                  </a:lnTo>
                  <a:lnTo>
                    <a:pt x="342" y="252"/>
                  </a:lnTo>
                  <a:lnTo>
                    <a:pt x="340" y="268"/>
                  </a:lnTo>
                  <a:lnTo>
                    <a:pt x="322" y="364"/>
                  </a:lnTo>
                  <a:lnTo>
                    <a:pt x="192" y="310"/>
                  </a:lnTo>
                  <a:lnTo>
                    <a:pt x="2" y="20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0" name="Freeform 630"/>
            <p:cNvSpPr>
              <a:spLocks/>
            </p:cNvSpPr>
            <p:nvPr/>
          </p:nvSpPr>
          <p:spPr bwMode="ltGray">
            <a:xfrm>
              <a:off x="4434433" y="5102494"/>
              <a:ext cx="316969" cy="289173"/>
            </a:xfrm>
            <a:custGeom>
              <a:avLst/>
              <a:gdLst/>
              <a:ahLst/>
              <a:cxnLst>
                <a:cxn ang="0">
                  <a:pos x="108" y="55"/>
                </a:cxn>
                <a:cxn ang="0">
                  <a:pos x="112" y="59"/>
                </a:cxn>
                <a:cxn ang="0">
                  <a:pos x="112" y="69"/>
                </a:cxn>
                <a:cxn ang="0">
                  <a:pos x="124" y="71"/>
                </a:cxn>
                <a:cxn ang="0">
                  <a:pos x="129" y="78"/>
                </a:cxn>
                <a:cxn ang="0">
                  <a:pos x="133" y="82"/>
                </a:cxn>
                <a:cxn ang="0">
                  <a:pos x="139" y="90"/>
                </a:cxn>
                <a:cxn ang="0">
                  <a:pos x="145" y="90"/>
                </a:cxn>
                <a:cxn ang="0">
                  <a:pos x="151" y="92"/>
                </a:cxn>
                <a:cxn ang="0">
                  <a:pos x="152" y="73"/>
                </a:cxn>
                <a:cxn ang="0">
                  <a:pos x="139" y="71"/>
                </a:cxn>
                <a:cxn ang="0">
                  <a:pos x="131" y="61"/>
                </a:cxn>
                <a:cxn ang="0">
                  <a:pos x="131" y="48"/>
                </a:cxn>
                <a:cxn ang="0">
                  <a:pos x="135" y="48"/>
                </a:cxn>
                <a:cxn ang="0">
                  <a:pos x="137" y="40"/>
                </a:cxn>
                <a:cxn ang="0">
                  <a:pos x="137" y="29"/>
                </a:cxn>
                <a:cxn ang="0">
                  <a:pos x="135" y="25"/>
                </a:cxn>
                <a:cxn ang="0">
                  <a:pos x="141" y="15"/>
                </a:cxn>
                <a:cxn ang="0">
                  <a:pos x="141" y="4"/>
                </a:cxn>
                <a:cxn ang="0">
                  <a:pos x="170" y="2"/>
                </a:cxn>
                <a:cxn ang="0">
                  <a:pos x="174" y="0"/>
                </a:cxn>
                <a:cxn ang="0">
                  <a:pos x="179" y="6"/>
                </a:cxn>
                <a:cxn ang="0">
                  <a:pos x="195" y="19"/>
                </a:cxn>
                <a:cxn ang="0">
                  <a:pos x="214" y="31"/>
                </a:cxn>
                <a:cxn ang="0">
                  <a:pos x="220" y="42"/>
                </a:cxn>
                <a:cxn ang="0">
                  <a:pos x="218" y="48"/>
                </a:cxn>
                <a:cxn ang="0">
                  <a:pos x="214" y="52"/>
                </a:cxn>
                <a:cxn ang="0">
                  <a:pos x="216" y="61"/>
                </a:cxn>
                <a:cxn ang="0">
                  <a:pos x="212" y="65"/>
                </a:cxn>
                <a:cxn ang="0">
                  <a:pos x="208" y="73"/>
                </a:cxn>
                <a:cxn ang="0">
                  <a:pos x="212" y="80"/>
                </a:cxn>
                <a:cxn ang="0">
                  <a:pos x="206" y="84"/>
                </a:cxn>
                <a:cxn ang="0">
                  <a:pos x="203" y="88"/>
                </a:cxn>
                <a:cxn ang="0">
                  <a:pos x="203" y="97"/>
                </a:cxn>
                <a:cxn ang="0">
                  <a:pos x="203" y="105"/>
                </a:cxn>
                <a:cxn ang="0">
                  <a:pos x="158" y="118"/>
                </a:cxn>
                <a:cxn ang="0">
                  <a:pos x="158" y="134"/>
                </a:cxn>
                <a:cxn ang="0">
                  <a:pos x="149" y="134"/>
                </a:cxn>
                <a:cxn ang="0">
                  <a:pos x="141" y="132"/>
                </a:cxn>
                <a:cxn ang="0">
                  <a:pos x="131" y="134"/>
                </a:cxn>
                <a:cxn ang="0">
                  <a:pos x="125" y="141"/>
                </a:cxn>
                <a:cxn ang="0">
                  <a:pos x="125" y="145"/>
                </a:cxn>
                <a:cxn ang="0">
                  <a:pos x="120" y="151"/>
                </a:cxn>
                <a:cxn ang="0">
                  <a:pos x="106" y="160"/>
                </a:cxn>
                <a:cxn ang="0">
                  <a:pos x="93" y="170"/>
                </a:cxn>
                <a:cxn ang="0">
                  <a:pos x="75" y="164"/>
                </a:cxn>
                <a:cxn ang="0">
                  <a:pos x="56" y="159"/>
                </a:cxn>
                <a:cxn ang="0">
                  <a:pos x="29" y="164"/>
                </a:cxn>
                <a:cxn ang="0">
                  <a:pos x="0" y="132"/>
                </a:cxn>
                <a:cxn ang="0">
                  <a:pos x="10" y="69"/>
                </a:cxn>
                <a:cxn ang="0">
                  <a:pos x="52" y="38"/>
                </a:cxn>
                <a:cxn ang="0">
                  <a:pos x="58" y="38"/>
                </a:cxn>
                <a:cxn ang="0">
                  <a:pos x="62" y="46"/>
                </a:cxn>
                <a:cxn ang="0">
                  <a:pos x="64" y="52"/>
                </a:cxn>
                <a:cxn ang="0">
                  <a:pos x="68" y="48"/>
                </a:cxn>
                <a:cxn ang="0">
                  <a:pos x="79" y="48"/>
                </a:cxn>
                <a:cxn ang="0">
                  <a:pos x="81" y="57"/>
                </a:cxn>
                <a:cxn ang="0">
                  <a:pos x="91" y="59"/>
                </a:cxn>
                <a:cxn ang="0">
                  <a:pos x="102" y="61"/>
                </a:cxn>
                <a:cxn ang="0">
                  <a:pos x="108" y="55"/>
                </a:cxn>
              </a:cxnLst>
              <a:rect l="0" t="0" r="r" b="b"/>
              <a:pathLst>
                <a:path w="221" h="171">
                  <a:moveTo>
                    <a:pt x="108" y="55"/>
                  </a:moveTo>
                  <a:lnTo>
                    <a:pt x="112" y="59"/>
                  </a:lnTo>
                  <a:lnTo>
                    <a:pt x="112" y="69"/>
                  </a:lnTo>
                  <a:lnTo>
                    <a:pt x="124" y="71"/>
                  </a:lnTo>
                  <a:lnTo>
                    <a:pt x="129" y="78"/>
                  </a:lnTo>
                  <a:lnTo>
                    <a:pt x="133" y="82"/>
                  </a:lnTo>
                  <a:lnTo>
                    <a:pt x="139" y="90"/>
                  </a:lnTo>
                  <a:lnTo>
                    <a:pt x="145" y="90"/>
                  </a:lnTo>
                  <a:lnTo>
                    <a:pt x="151" y="92"/>
                  </a:lnTo>
                  <a:lnTo>
                    <a:pt x="152" y="73"/>
                  </a:lnTo>
                  <a:lnTo>
                    <a:pt x="139" y="71"/>
                  </a:lnTo>
                  <a:lnTo>
                    <a:pt x="131" y="61"/>
                  </a:lnTo>
                  <a:lnTo>
                    <a:pt x="131" y="48"/>
                  </a:lnTo>
                  <a:lnTo>
                    <a:pt x="135" y="48"/>
                  </a:lnTo>
                  <a:lnTo>
                    <a:pt x="137" y="40"/>
                  </a:lnTo>
                  <a:lnTo>
                    <a:pt x="137" y="29"/>
                  </a:lnTo>
                  <a:lnTo>
                    <a:pt x="135" y="25"/>
                  </a:lnTo>
                  <a:lnTo>
                    <a:pt x="141" y="15"/>
                  </a:lnTo>
                  <a:lnTo>
                    <a:pt x="141" y="4"/>
                  </a:lnTo>
                  <a:lnTo>
                    <a:pt x="170" y="2"/>
                  </a:lnTo>
                  <a:lnTo>
                    <a:pt x="174" y="0"/>
                  </a:lnTo>
                  <a:lnTo>
                    <a:pt x="179" y="6"/>
                  </a:lnTo>
                  <a:lnTo>
                    <a:pt x="195" y="19"/>
                  </a:lnTo>
                  <a:lnTo>
                    <a:pt x="214" y="31"/>
                  </a:lnTo>
                  <a:lnTo>
                    <a:pt x="220" y="42"/>
                  </a:lnTo>
                  <a:lnTo>
                    <a:pt x="218" y="48"/>
                  </a:lnTo>
                  <a:lnTo>
                    <a:pt x="214" y="52"/>
                  </a:lnTo>
                  <a:lnTo>
                    <a:pt x="216" y="61"/>
                  </a:lnTo>
                  <a:lnTo>
                    <a:pt x="212" y="65"/>
                  </a:lnTo>
                  <a:lnTo>
                    <a:pt x="208" y="73"/>
                  </a:lnTo>
                  <a:lnTo>
                    <a:pt x="212" y="80"/>
                  </a:lnTo>
                  <a:lnTo>
                    <a:pt x="206" y="84"/>
                  </a:lnTo>
                  <a:lnTo>
                    <a:pt x="203" y="88"/>
                  </a:lnTo>
                  <a:lnTo>
                    <a:pt x="203" y="97"/>
                  </a:lnTo>
                  <a:lnTo>
                    <a:pt x="203" y="105"/>
                  </a:lnTo>
                  <a:lnTo>
                    <a:pt x="158" y="118"/>
                  </a:lnTo>
                  <a:lnTo>
                    <a:pt x="158" y="134"/>
                  </a:lnTo>
                  <a:lnTo>
                    <a:pt x="149" y="134"/>
                  </a:lnTo>
                  <a:lnTo>
                    <a:pt x="141" y="132"/>
                  </a:lnTo>
                  <a:lnTo>
                    <a:pt x="131" y="134"/>
                  </a:lnTo>
                  <a:lnTo>
                    <a:pt x="125" y="141"/>
                  </a:lnTo>
                  <a:lnTo>
                    <a:pt x="125" y="145"/>
                  </a:lnTo>
                  <a:lnTo>
                    <a:pt x="120" y="151"/>
                  </a:lnTo>
                  <a:lnTo>
                    <a:pt x="106" y="160"/>
                  </a:lnTo>
                  <a:lnTo>
                    <a:pt x="93" y="170"/>
                  </a:lnTo>
                  <a:lnTo>
                    <a:pt x="75" y="164"/>
                  </a:lnTo>
                  <a:lnTo>
                    <a:pt x="56" y="159"/>
                  </a:lnTo>
                  <a:lnTo>
                    <a:pt x="29" y="164"/>
                  </a:lnTo>
                  <a:lnTo>
                    <a:pt x="0" y="132"/>
                  </a:lnTo>
                  <a:lnTo>
                    <a:pt x="10" y="69"/>
                  </a:lnTo>
                  <a:lnTo>
                    <a:pt x="52" y="38"/>
                  </a:lnTo>
                  <a:lnTo>
                    <a:pt x="58" y="38"/>
                  </a:lnTo>
                  <a:lnTo>
                    <a:pt x="62" y="46"/>
                  </a:lnTo>
                  <a:lnTo>
                    <a:pt x="64" y="52"/>
                  </a:lnTo>
                  <a:lnTo>
                    <a:pt x="68" y="48"/>
                  </a:lnTo>
                  <a:lnTo>
                    <a:pt x="79" y="48"/>
                  </a:lnTo>
                  <a:lnTo>
                    <a:pt x="81" y="57"/>
                  </a:lnTo>
                  <a:lnTo>
                    <a:pt x="91" y="59"/>
                  </a:lnTo>
                  <a:lnTo>
                    <a:pt x="102" y="61"/>
                  </a:lnTo>
                  <a:lnTo>
                    <a:pt x="108" y="55"/>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1" name="Freeform 631"/>
            <p:cNvSpPr>
              <a:spLocks/>
            </p:cNvSpPr>
            <p:nvPr/>
          </p:nvSpPr>
          <p:spPr bwMode="ltGray">
            <a:xfrm>
              <a:off x="4431538" y="5101011"/>
              <a:ext cx="331443" cy="304003"/>
            </a:xfrm>
            <a:custGeom>
              <a:avLst/>
              <a:gdLst/>
              <a:ahLst/>
              <a:cxnLst>
                <a:cxn ang="0">
                  <a:pos x="112" y="58"/>
                </a:cxn>
                <a:cxn ang="0">
                  <a:pos x="116" y="62"/>
                </a:cxn>
                <a:cxn ang="0">
                  <a:pos x="116" y="72"/>
                </a:cxn>
                <a:cxn ang="0">
                  <a:pos x="128" y="74"/>
                </a:cxn>
                <a:cxn ang="0">
                  <a:pos x="134" y="82"/>
                </a:cxn>
                <a:cxn ang="0">
                  <a:pos x="138" y="86"/>
                </a:cxn>
                <a:cxn ang="0">
                  <a:pos x="144" y="94"/>
                </a:cxn>
                <a:cxn ang="0">
                  <a:pos x="150" y="94"/>
                </a:cxn>
                <a:cxn ang="0">
                  <a:pos x="156" y="96"/>
                </a:cxn>
                <a:cxn ang="0">
                  <a:pos x="158" y="76"/>
                </a:cxn>
                <a:cxn ang="0">
                  <a:pos x="144" y="74"/>
                </a:cxn>
                <a:cxn ang="0">
                  <a:pos x="136" y="64"/>
                </a:cxn>
                <a:cxn ang="0">
                  <a:pos x="136" y="50"/>
                </a:cxn>
                <a:cxn ang="0">
                  <a:pos x="140" y="50"/>
                </a:cxn>
                <a:cxn ang="0">
                  <a:pos x="142" y="42"/>
                </a:cxn>
                <a:cxn ang="0">
                  <a:pos x="142" y="30"/>
                </a:cxn>
                <a:cxn ang="0">
                  <a:pos x="140" y="26"/>
                </a:cxn>
                <a:cxn ang="0">
                  <a:pos x="146" y="16"/>
                </a:cxn>
                <a:cxn ang="0">
                  <a:pos x="146" y="4"/>
                </a:cxn>
                <a:cxn ang="0">
                  <a:pos x="176" y="2"/>
                </a:cxn>
                <a:cxn ang="0">
                  <a:pos x="180" y="0"/>
                </a:cxn>
                <a:cxn ang="0">
                  <a:pos x="186" y="6"/>
                </a:cxn>
                <a:cxn ang="0">
                  <a:pos x="202" y="20"/>
                </a:cxn>
                <a:cxn ang="0">
                  <a:pos x="222" y="32"/>
                </a:cxn>
                <a:cxn ang="0">
                  <a:pos x="228" y="44"/>
                </a:cxn>
                <a:cxn ang="0">
                  <a:pos x="226" y="50"/>
                </a:cxn>
                <a:cxn ang="0">
                  <a:pos x="222" y="54"/>
                </a:cxn>
                <a:cxn ang="0">
                  <a:pos x="224" y="64"/>
                </a:cxn>
                <a:cxn ang="0">
                  <a:pos x="220" y="68"/>
                </a:cxn>
                <a:cxn ang="0">
                  <a:pos x="216" y="76"/>
                </a:cxn>
                <a:cxn ang="0">
                  <a:pos x="220" y="84"/>
                </a:cxn>
                <a:cxn ang="0">
                  <a:pos x="214" y="88"/>
                </a:cxn>
                <a:cxn ang="0">
                  <a:pos x="210" y="92"/>
                </a:cxn>
                <a:cxn ang="0">
                  <a:pos x="210" y="102"/>
                </a:cxn>
                <a:cxn ang="0">
                  <a:pos x="210" y="110"/>
                </a:cxn>
                <a:cxn ang="0">
                  <a:pos x="164" y="124"/>
                </a:cxn>
                <a:cxn ang="0">
                  <a:pos x="164" y="140"/>
                </a:cxn>
                <a:cxn ang="0">
                  <a:pos x="154" y="140"/>
                </a:cxn>
                <a:cxn ang="0">
                  <a:pos x="146" y="138"/>
                </a:cxn>
                <a:cxn ang="0">
                  <a:pos x="136" y="140"/>
                </a:cxn>
                <a:cxn ang="0">
                  <a:pos x="130" y="148"/>
                </a:cxn>
                <a:cxn ang="0">
                  <a:pos x="130" y="152"/>
                </a:cxn>
                <a:cxn ang="0">
                  <a:pos x="124" y="158"/>
                </a:cxn>
                <a:cxn ang="0">
                  <a:pos x="110" y="168"/>
                </a:cxn>
                <a:cxn ang="0">
                  <a:pos x="96" y="178"/>
                </a:cxn>
                <a:cxn ang="0">
                  <a:pos x="78" y="172"/>
                </a:cxn>
                <a:cxn ang="0">
                  <a:pos x="58" y="166"/>
                </a:cxn>
                <a:cxn ang="0">
                  <a:pos x="30" y="172"/>
                </a:cxn>
                <a:cxn ang="0">
                  <a:pos x="0" y="138"/>
                </a:cxn>
                <a:cxn ang="0">
                  <a:pos x="10" y="72"/>
                </a:cxn>
                <a:cxn ang="0">
                  <a:pos x="54" y="40"/>
                </a:cxn>
                <a:cxn ang="0">
                  <a:pos x="60" y="40"/>
                </a:cxn>
                <a:cxn ang="0">
                  <a:pos x="64" y="48"/>
                </a:cxn>
                <a:cxn ang="0">
                  <a:pos x="66" y="54"/>
                </a:cxn>
                <a:cxn ang="0">
                  <a:pos x="70" y="50"/>
                </a:cxn>
                <a:cxn ang="0">
                  <a:pos x="82" y="50"/>
                </a:cxn>
                <a:cxn ang="0">
                  <a:pos x="84" y="60"/>
                </a:cxn>
                <a:cxn ang="0">
                  <a:pos x="94" y="62"/>
                </a:cxn>
                <a:cxn ang="0">
                  <a:pos x="106" y="64"/>
                </a:cxn>
                <a:cxn ang="0">
                  <a:pos x="112" y="58"/>
                </a:cxn>
              </a:cxnLst>
              <a:rect l="0" t="0" r="r" b="b"/>
              <a:pathLst>
                <a:path w="229" h="179">
                  <a:moveTo>
                    <a:pt x="112" y="58"/>
                  </a:moveTo>
                  <a:lnTo>
                    <a:pt x="116" y="62"/>
                  </a:lnTo>
                  <a:lnTo>
                    <a:pt x="116" y="72"/>
                  </a:lnTo>
                  <a:lnTo>
                    <a:pt x="128" y="74"/>
                  </a:lnTo>
                  <a:lnTo>
                    <a:pt x="134" y="82"/>
                  </a:lnTo>
                  <a:lnTo>
                    <a:pt x="138" y="86"/>
                  </a:lnTo>
                  <a:lnTo>
                    <a:pt x="144" y="94"/>
                  </a:lnTo>
                  <a:lnTo>
                    <a:pt x="150" y="94"/>
                  </a:lnTo>
                  <a:lnTo>
                    <a:pt x="156" y="96"/>
                  </a:lnTo>
                  <a:lnTo>
                    <a:pt x="158" y="76"/>
                  </a:lnTo>
                  <a:lnTo>
                    <a:pt x="144" y="74"/>
                  </a:lnTo>
                  <a:lnTo>
                    <a:pt x="136" y="64"/>
                  </a:lnTo>
                  <a:lnTo>
                    <a:pt x="136" y="50"/>
                  </a:lnTo>
                  <a:lnTo>
                    <a:pt x="140" y="50"/>
                  </a:lnTo>
                  <a:lnTo>
                    <a:pt x="142" y="42"/>
                  </a:lnTo>
                  <a:lnTo>
                    <a:pt x="142" y="30"/>
                  </a:lnTo>
                  <a:lnTo>
                    <a:pt x="140" y="26"/>
                  </a:lnTo>
                  <a:lnTo>
                    <a:pt x="146" y="16"/>
                  </a:lnTo>
                  <a:lnTo>
                    <a:pt x="146" y="4"/>
                  </a:lnTo>
                  <a:lnTo>
                    <a:pt x="176" y="2"/>
                  </a:lnTo>
                  <a:lnTo>
                    <a:pt x="180" y="0"/>
                  </a:lnTo>
                  <a:lnTo>
                    <a:pt x="186" y="6"/>
                  </a:lnTo>
                  <a:lnTo>
                    <a:pt x="202" y="20"/>
                  </a:lnTo>
                  <a:lnTo>
                    <a:pt x="222" y="32"/>
                  </a:lnTo>
                  <a:lnTo>
                    <a:pt x="228" y="44"/>
                  </a:lnTo>
                  <a:lnTo>
                    <a:pt x="226" y="50"/>
                  </a:lnTo>
                  <a:lnTo>
                    <a:pt x="222" y="54"/>
                  </a:lnTo>
                  <a:lnTo>
                    <a:pt x="224" y="64"/>
                  </a:lnTo>
                  <a:lnTo>
                    <a:pt x="220" y="68"/>
                  </a:lnTo>
                  <a:lnTo>
                    <a:pt x="216" y="76"/>
                  </a:lnTo>
                  <a:lnTo>
                    <a:pt x="220" y="84"/>
                  </a:lnTo>
                  <a:lnTo>
                    <a:pt x="214" y="88"/>
                  </a:lnTo>
                  <a:lnTo>
                    <a:pt x="210" y="92"/>
                  </a:lnTo>
                  <a:lnTo>
                    <a:pt x="210" y="102"/>
                  </a:lnTo>
                  <a:lnTo>
                    <a:pt x="210" y="110"/>
                  </a:lnTo>
                  <a:lnTo>
                    <a:pt x="164" y="124"/>
                  </a:lnTo>
                  <a:lnTo>
                    <a:pt x="164" y="140"/>
                  </a:lnTo>
                  <a:lnTo>
                    <a:pt x="154" y="140"/>
                  </a:lnTo>
                  <a:lnTo>
                    <a:pt x="146" y="138"/>
                  </a:lnTo>
                  <a:lnTo>
                    <a:pt x="136" y="140"/>
                  </a:lnTo>
                  <a:lnTo>
                    <a:pt x="130" y="148"/>
                  </a:lnTo>
                  <a:lnTo>
                    <a:pt x="130" y="152"/>
                  </a:lnTo>
                  <a:lnTo>
                    <a:pt x="124" y="158"/>
                  </a:lnTo>
                  <a:lnTo>
                    <a:pt x="110" y="168"/>
                  </a:lnTo>
                  <a:lnTo>
                    <a:pt x="96" y="178"/>
                  </a:lnTo>
                  <a:lnTo>
                    <a:pt x="78" y="172"/>
                  </a:lnTo>
                  <a:lnTo>
                    <a:pt x="58" y="166"/>
                  </a:lnTo>
                  <a:lnTo>
                    <a:pt x="30" y="172"/>
                  </a:lnTo>
                  <a:lnTo>
                    <a:pt x="0" y="138"/>
                  </a:lnTo>
                  <a:lnTo>
                    <a:pt x="10" y="72"/>
                  </a:lnTo>
                  <a:lnTo>
                    <a:pt x="54" y="40"/>
                  </a:lnTo>
                  <a:lnTo>
                    <a:pt x="60" y="40"/>
                  </a:lnTo>
                  <a:lnTo>
                    <a:pt x="64" y="48"/>
                  </a:lnTo>
                  <a:lnTo>
                    <a:pt x="66" y="54"/>
                  </a:lnTo>
                  <a:lnTo>
                    <a:pt x="70" y="50"/>
                  </a:lnTo>
                  <a:lnTo>
                    <a:pt x="82" y="50"/>
                  </a:lnTo>
                  <a:lnTo>
                    <a:pt x="84" y="60"/>
                  </a:lnTo>
                  <a:lnTo>
                    <a:pt x="94" y="62"/>
                  </a:lnTo>
                  <a:lnTo>
                    <a:pt x="106" y="64"/>
                  </a:lnTo>
                  <a:lnTo>
                    <a:pt x="112" y="5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2" name="Freeform 632"/>
            <p:cNvSpPr>
              <a:spLocks/>
            </p:cNvSpPr>
            <p:nvPr/>
          </p:nvSpPr>
          <p:spPr bwMode="ltGray">
            <a:xfrm>
              <a:off x="4185488" y="5335315"/>
              <a:ext cx="329996" cy="372218"/>
            </a:xfrm>
            <a:custGeom>
              <a:avLst/>
              <a:gdLst/>
              <a:ahLst/>
              <a:cxnLst>
                <a:cxn ang="0">
                  <a:pos x="10" y="0"/>
                </a:cxn>
                <a:cxn ang="0">
                  <a:pos x="166" y="10"/>
                </a:cxn>
                <a:cxn ang="0">
                  <a:pos x="199" y="29"/>
                </a:cxn>
                <a:cxn ang="0">
                  <a:pos x="214" y="23"/>
                </a:cxn>
                <a:cxn ang="0">
                  <a:pos x="228" y="27"/>
                </a:cxn>
                <a:cxn ang="0">
                  <a:pos x="218" y="35"/>
                </a:cxn>
                <a:cxn ang="0">
                  <a:pos x="209" y="39"/>
                </a:cxn>
                <a:cxn ang="0">
                  <a:pos x="158" y="37"/>
                </a:cxn>
                <a:cxn ang="0">
                  <a:pos x="155" y="102"/>
                </a:cxn>
                <a:cxn ang="0">
                  <a:pos x="147" y="104"/>
                </a:cxn>
                <a:cxn ang="0">
                  <a:pos x="139" y="102"/>
                </a:cxn>
                <a:cxn ang="0">
                  <a:pos x="133" y="210"/>
                </a:cxn>
                <a:cxn ang="0">
                  <a:pos x="120" y="218"/>
                </a:cxn>
                <a:cxn ang="0">
                  <a:pos x="114" y="218"/>
                </a:cxn>
                <a:cxn ang="0">
                  <a:pos x="108" y="216"/>
                </a:cxn>
                <a:cxn ang="0">
                  <a:pos x="97" y="218"/>
                </a:cxn>
                <a:cxn ang="0">
                  <a:pos x="93" y="216"/>
                </a:cxn>
                <a:cxn ang="0">
                  <a:pos x="89" y="214"/>
                </a:cxn>
                <a:cxn ang="0">
                  <a:pos x="87" y="208"/>
                </a:cxn>
                <a:cxn ang="0">
                  <a:pos x="87" y="204"/>
                </a:cxn>
                <a:cxn ang="0">
                  <a:pos x="81" y="204"/>
                </a:cxn>
                <a:cxn ang="0">
                  <a:pos x="81" y="210"/>
                </a:cxn>
                <a:cxn ang="0">
                  <a:pos x="75" y="210"/>
                </a:cxn>
                <a:cxn ang="0">
                  <a:pos x="70" y="206"/>
                </a:cxn>
                <a:cxn ang="0">
                  <a:pos x="58" y="193"/>
                </a:cxn>
                <a:cxn ang="0">
                  <a:pos x="54" y="181"/>
                </a:cxn>
                <a:cxn ang="0">
                  <a:pos x="54" y="179"/>
                </a:cxn>
                <a:cxn ang="0">
                  <a:pos x="58" y="176"/>
                </a:cxn>
                <a:cxn ang="0">
                  <a:pos x="50" y="172"/>
                </a:cxn>
                <a:cxn ang="0">
                  <a:pos x="52" y="166"/>
                </a:cxn>
                <a:cxn ang="0">
                  <a:pos x="50" y="152"/>
                </a:cxn>
                <a:cxn ang="0">
                  <a:pos x="44" y="131"/>
                </a:cxn>
                <a:cxn ang="0">
                  <a:pos x="46" y="123"/>
                </a:cxn>
                <a:cxn ang="0">
                  <a:pos x="43" y="118"/>
                </a:cxn>
                <a:cxn ang="0">
                  <a:pos x="41" y="110"/>
                </a:cxn>
                <a:cxn ang="0">
                  <a:pos x="44" y="104"/>
                </a:cxn>
                <a:cxn ang="0">
                  <a:pos x="41" y="100"/>
                </a:cxn>
                <a:cxn ang="0">
                  <a:pos x="27" y="77"/>
                </a:cxn>
                <a:cxn ang="0">
                  <a:pos x="23" y="62"/>
                </a:cxn>
                <a:cxn ang="0">
                  <a:pos x="17" y="46"/>
                </a:cxn>
                <a:cxn ang="0">
                  <a:pos x="0" y="27"/>
                </a:cxn>
                <a:cxn ang="0">
                  <a:pos x="0" y="19"/>
                </a:cxn>
                <a:cxn ang="0">
                  <a:pos x="0" y="12"/>
                </a:cxn>
                <a:cxn ang="0">
                  <a:pos x="10" y="0"/>
                </a:cxn>
              </a:cxnLst>
              <a:rect l="0" t="0" r="r" b="b"/>
              <a:pathLst>
                <a:path w="229" h="219">
                  <a:moveTo>
                    <a:pt x="10" y="0"/>
                  </a:moveTo>
                  <a:lnTo>
                    <a:pt x="166" y="10"/>
                  </a:lnTo>
                  <a:lnTo>
                    <a:pt x="199" y="29"/>
                  </a:lnTo>
                  <a:lnTo>
                    <a:pt x="214" y="23"/>
                  </a:lnTo>
                  <a:lnTo>
                    <a:pt x="228" y="27"/>
                  </a:lnTo>
                  <a:lnTo>
                    <a:pt x="218" y="35"/>
                  </a:lnTo>
                  <a:lnTo>
                    <a:pt x="209" y="39"/>
                  </a:lnTo>
                  <a:lnTo>
                    <a:pt x="158" y="37"/>
                  </a:lnTo>
                  <a:lnTo>
                    <a:pt x="155" y="102"/>
                  </a:lnTo>
                  <a:lnTo>
                    <a:pt x="147" y="104"/>
                  </a:lnTo>
                  <a:lnTo>
                    <a:pt x="139" y="102"/>
                  </a:lnTo>
                  <a:lnTo>
                    <a:pt x="133" y="210"/>
                  </a:lnTo>
                  <a:lnTo>
                    <a:pt x="120" y="218"/>
                  </a:lnTo>
                  <a:lnTo>
                    <a:pt x="114" y="218"/>
                  </a:lnTo>
                  <a:lnTo>
                    <a:pt x="108" y="216"/>
                  </a:lnTo>
                  <a:lnTo>
                    <a:pt x="97" y="218"/>
                  </a:lnTo>
                  <a:lnTo>
                    <a:pt x="93" y="216"/>
                  </a:lnTo>
                  <a:lnTo>
                    <a:pt x="89" y="214"/>
                  </a:lnTo>
                  <a:lnTo>
                    <a:pt x="87" y="208"/>
                  </a:lnTo>
                  <a:lnTo>
                    <a:pt x="87" y="204"/>
                  </a:lnTo>
                  <a:lnTo>
                    <a:pt x="81" y="204"/>
                  </a:lnTo>
                  <a:lnTo>
                    <a:pt x="81" y="210"/>
                  </a:lnTo>
                  <a:lnTo>
                    <a:pt x="75" y="210"/>
                  </a:lnTo>
                  <a:lnTo>
                    <a:pt x="70" y="206"/>
                  </a:lnTo>
                  <a:lnTo>
                    <a:pt x="58" y="193"/>
                  </a:lnTo>
                  <a:lnTo>
                    <a:pt x="54" y="181"/>
                  </a:lnTo>
                  <a:lnTo>
                    <a:pt x="54" y="179"/>
                  </a:lnTo>
                  <a:lnTo>
                    <a:pt x="58" y="176"/>
                  </a:lnTo>
                  <a:lnTo>
                    <a:pt x="50" y="172"/>
                  </a:lnTo>
                  <a:lnTo>
                    <a:pt x="52" y="166"/>
                  </a:lnTo>
                  <a:lnTo>
                    <a:pt x="50" y="152"/>
                  </a:lnTo>
                  <a:lnTo>
                    <a:pt x="44" y="131"/>
                  </a:lnTo>
                  <a:lnTo>
                    <a:pt x="46" y="123"/>
                  </a:lnTo>
                  <a:lnTo>
                    <a:pt x="43" y="118"/>
                  </a:lnTo>
                  <a:lnTo>
                    <a:pt x="41" y="110"/>
                  </a:lnTo>
                  <a:lnTo>
                    <a:pt x="44" y="104"/>
                  </a:lnTo>
                  <a:lnTo>
                    <a:pt x="41" y="100"/>
                  </a:lnTo>
                  <a:lnTo>
                    <a:pt x="27" y="77"/>
                  </a:lnTo>
                  <a:lnTo>
                    <a:pt x="23" y="62"/>
                  </a:lnTo>
                  <a:lnTo>
                    <a:pt x="17" y="46"/>
                  </a:lnTo>
                  <a:lnTo>
                    <a:pt x="0" y="27"/>
                  </a:lnTo>
                  <a:lnTo>
                    <a:pt x="0" y="19"/>
                  </a:lnTo>
                  <a:lnTo>
                    <a:pt x="0" y="12"/>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3" name="Freeform 633"/>
            <p:cNvSpPr>
              <a:spLocks/>
            </p:cNvSpPr>
            <p:nvPr/>
          </p:nvSpPr>
          <p:spPr bwMode="ltGray">
            <a:xfrm>
              <a:off x="4185488" y="5333833"/>
              <a:ext cx="340126" cy="385564"/>
            </a:xfrm>
            <a:custGeom>
              <a:avLst/>
              <a:gdLst/>
              <a:ahLst/>
              <a:cxnLst>
                <a:cxn ang="0">
                  <a:pos x="10" y="0"/>
                </a:cxn>
                <a:cxn ang="0">
                  <a:pos x="172" y="10"/>
                </a:cxn>
                <a:cxn ang="0">
                  <a:pos x="206" y="30"/>
                </a:cxn>
                <a:cxn ang="0">
                  <a:pos x="222" y="24"/>
                </a:cxn>
                <a:cxn ang="0">
                  <a:pos x="236" y="28"/>
                </a:cxn>
                <a:cxn ang="0">
                  <a:pos x="226" y="36"/>
                </a:cxn>
                <a:cxn ang="0">
                  <a:pos x="216" y="40"/>
                </a:cxn>
                <a:cxn ang="0">
                  <a:pos x="164" y="38"/>
                </a:cxn>
                <a:cxn ang="0">
                  <a:pos x="160" y="106"/>
                </a:cxn>
                <a:cxn ang="0">
                  <a:pos x="152" y="108"/>
                </a:cxn>
                <a:cxn ang="0">
                  <a:pos x="144" y="106"/>
                </a:cxn>
                <a:cxn ang="0">
                  <a:pos x="138" y="218"/>
                </a:cxn>
                <a:cxn ang="0">
                  <a:pos x="124" y="226"/>
                </a:cxn>
                <a:cxn ang="0">
                  <a:pos x="118" y="226"/>
                </a:cxn>
                <a:cxn ang="0">
                  <a:pos x="112" y="224"/>
                </a:cxn>
                <a:cxn ang="0">
                  <a:pos x="100" y="226"/>
                </a:cxn>
                <a:cxn ang="0">
                  <a:pos x="96" y="224"/>
                </a:cxn>
                <a:cxn ang="0">
                  <a:pos x="92" y="222"/>
                </a:cxn>
                <a:cxn ang="0">
                  <a:pos x="90" y="216"/>
                </a:cxn>
                <a:cxn ang="0">
                  <a:pos x="90" y="212"/>
                </a:cxn>
                <a:cxn ang="0">
                  <a:pos x="84" y="212"/>
                </a:cxn>
                <a:cxn ang="0">
                  <a:pos x="84" y="218"/>
                </a:cxn>
                <a:cxn ang="0">
                  <a:pos x="78" y="218"/>
                </a:cxn>
                <a:cxn ang="0">
                  <a:pos x="72" y="214"/>
                </a:cxn>
                <a:cxn ang="0">
                  <a:pos x="60" y="200"/>
                </a:cxn>
                <a:cxn ang="0">
                  <a:pos x="56" y="188"/>
                </a:cxn>
                <a:cxn ang="0">
                  <a:pos x="56" y="186"/>
                </a:cxn>
                <a:cxn ang="0">
                  <a:pos x="60" y="182"/>
                </a:cxn>
                <a:cxn ang="0">
                  <a:pos x="52" y="178"/>
                </a:cxn>
                <a:cxn ang="0">
                  <a:pos x="54" y="172"/>
                </a:cxn>
                <a:cxn ang="0">
                  <a:pos x="52" y="158"/>
                </a:cxn>
                <a:cxn ang="0">
                  <a:pos x="46" y="136"/>
                </a:cxn>
                <a:cxn ang="0">
                  <a:pos x="48" y="128"/>
                </a:cxn>
                <a:cxn ang="0">
                  <a:pos x="44" y="122"/>
                </a:cxn>
                <a:cxn ang="0">
                  <a:pos x="42" y="114"/>
                </a:cxn>
                <a:cxn ang="0">
                  <a:pos x="46" y="108"/>
                </a:cxn>
                <a:cxn ang="0">
                  <a:pos x="42" y="104"/>
                </a:cxn>
                <a:cxn ang="0">
                  <a:pos x="28" y="80"/>
                </a:cxn>
                <a:cxn ang="0">
                  <a:pos x="24" y="64"/>
                </a:cxn>
                <a:cxn ang="0">
                  <a:pos x="18" y="48"/>
                </a:cxn>
                <a:cxn ang="0">
                  <a:pos x="0" y="28"/>
                </a:cxn>
                <a:cxn ang="0">
                  <a:pos x="0" y="20"/>
                </a:cxn>
                <a:cxn ang="0">
                  <a:pos x="0" y="12"/>
                </a:cxn>
                <a:cxn ang="0">
                  <a:pos x="10" y="0"/>
                </a:cxn>
              </a:cxnLst>
              <a:rect l="0" t="0" r="r" b="b"/>
              <a:pathLst>
                <a:path w="237" h="227">
                  <a:moveTo>
                    <a:pt x="10" y="0"/>
                  </a:moveTo>
                  <a:lnTo>
                    <a:pt x="172" y="10"/>
                  </a:lnTo>
                  <a:lnTo>
                    <a:pt x="206" y="30"/>
                  </a:lnTo>
                  <a:lnTo>
                    <a:pt x="222" y="24"/>
                  </a:lnTo>
                  <a:lnTo>
                    <a:pt x="236" y="28"/>
                  </a:lnTo>
                  <a:lnTo>
                    <a:pt x="226" y="36"/>
                  </a:lnTo>
                  <a:lnTo>
                    <a:pt x="216" y="40"/>
                  </a:lnTo>
                  <a:lnTo>
                    <a:pt x="164" y="38"/>
                  </a:lnTo>
                  <a:lnTo>
                    <a:pt x="160" y="106"/>
                  </a:lnTo>
                  <a:lnTo>
                    <a:pt x="152" y="108"/>
                  </a:lnTo>
                  <a:lnTo>
                    <a:pt x="144" y="106"/>
                  </a:lnTo>
                  <a:lnTo>
                    <a:pt x="138" y="218"/>
                  </a:lnTo>
                  <a:lnTo>
                    <a:pt x="124" y="226"/>
                  </a:lnTo>
                  <a:lnTo>
                    <a:pt x="118" y="226"/>
                  </a:lnTo>
                  <a:lnTo>
                    <a:pt x="112" y="224"/>
                  </a:lnTo>
                  <a:lnTo>
                    <a:pt x="100" y="226"/>
                  </a:lnTo>
                  <a:lnTo>
                    <a:pt x="96" y="224"/>
                  </a:lnTo>
                  <a:lnTo>
                    <a:pt x="92" y="222"/>
                  </a:lnTo>
                  <a:lnTo>
                    <a:pt x="90" y="216"/>
                  </a:lnTo>
                  <a:lnTo>
                    <a:pt x="90" y="212"/>
                  </a:lnTo>
                  <a:lnTo>
                    <a:pt x="84" y="212"/>
                  </a:lnTo>
                  <a:lnTo>
                    <a:pt x="84" y="218"/>
                  </a:lnTo>
                  <a:lnTo>
                    <a:pt x="78" y="218"/>
                  </a:lnTo>
                  <a:lnTo>
                    <a:pt x="72" y="214"/>
                  </a:lnTo>
                  <a:lnTo>
                    <a:pt x="60" y="200"/>
                  </a:lnTo>
                  <a:lnTo>
                    <a:pt x="56" y="188"/>
                  </a:lnTo>
                  <a:lnTo>
                    <a:pt x="56" y="186"/>
                  </a:lnTo>
                  <a:lnTo>
                    <a:pt x="60" y="182"/>
                  </a:lnTo>
                  <a:lnTo>
                    <a:pt x="52" y="178"/>
                  </a:lnTo>
                  <a:lnTo>
                    <a:pt x="54" y="172"/>
                  </a:lnTo>
                  <a:lnTo>
                    <a:pt x="52" y="158"/>
                  </a:lnTo>
                  <a:lnTo>
                    <a:pt x="46" y="136"/>
                  </a:lnTo>
                  <a:lnTo>
                    <a:pt x="48" y="128"/>
                  </a:lnTo>
                  <a:lnTo>
                    <a:pt x="44" y="122"/>
                  </a:lnTo>
                  <a:lnTo>
                    <a:pt x="42" y="114"/>
                  </a:lnTo>
                  <a:lnTo>
                    <a:pt x="46" y="108"/>
                  </a:lnTo>
                  <a:lnTo>
                    <a:pt x="42" y="104"/>
                  </a:lnTo>
                  <a:lnTo>
                    <a:pt x="28" y="80"/>
                  </a:lnTo>
                  <a:lnTo>
                    <a:pt x="24" y="64"/>
                  </a:lnTo>
                  <a:lnTo>
                    <a:pt x="18" y="48"/>
                  </a:lnTo>
                  <a:lnTo>
                    <a:pt x="0" y="28"/>
                  </a:lnTo>
                  <a:lnTo>
                    <a:pt x="0" y="20"/>
                  </a:lnTo>
                  <a:lnTo>
                    <a:pt x="0" y="12"/>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4" name="Freeform 634"/>
            <p:cNvSpPr>
              <a:spLocks/>
            </p:cNvSpPr>
            <p:nvPr/>
          </p:nvSpPr>
          <p:spPr bwMode="ltGray">
            <a:xfrm>
              <a:off x="4175357" y="4703584"/>
              <a:ext cx="206971" cy="269895"/>
            </a:xfrm>
            <a:custGeom>
              <a:avLst/>
              <a:gdLst/>
              <a:ahLst/>
              <a:cxnLst>
                <a:cxn ang="0">
                  <a:pos x="138" y="4"/>
                </a:cxn>
                <a:cxn ang="0">
                  <a:pos x="142" y="19"/>
                </a:cxn>
                <a:cxn ang="0">
                  <a:pos x="125" y="51"/>
                </a:cxn>
                <a:cxn ang="0">
                  <a:pos x="125" y="63"/>
                </a:cxn>
                <a:cxn ang="0">
                  <a:pos x="129" y="65"/>
                </a:cxn>
                <a:cxn ang="0">
                  <a:pos x="119" y="74"/>
                </a:cxn>
                <a:cxn ang="0">
                  <a:pos x="119" y="88"/>
                </a:cxn>
                <a:cxn ang="0">
                  <a:pos x="110" y="89"/>
                </a:cxn>
                <a:cxn ang="0">
                  <a:pos x="106" y="93"/>
                </a:cxn>
                <a:cxn ang="0">
                  <a:pos x="102" y="103"/>
                </a:cxn>
                <a:cxn ang="0">
                  <a:pos x="95" y="110"/>
                </a:cxn>
                <a:cxn ang="0">
                  <a:pos x="93" y="126"/>
                </a:cxn>
                <a:cxn ang="0">
                  <a:pos x="89" y="131"/>
                </a:cxn>
                <a:cxn ang="0">
                  <a:pos x="83" y="139"/>
                </a:cxn>
                <a:cxn ang="0">
                  <a:pos x="74" y="147"/>
                </a:cxn>
                <a:cxn ang="0">
                  <a:pos x="68" y="150"/>
                </a:cxn>
                <a:cxn ang="0">
                  <a:pos x="66" y="154"/>
                </a:cxn>
                <a:cxn ang="0">
                  <a:pos x="57" y="158"/>
                </a:cxn>
                <a:cxn ang="0">
                  <a:pos x="59" y="143"/>
                </a:cxn>
                <a:cxn ang="0">
                  <a:pos x="49" y="145"/>
                </a:cxn>
                <a:cxn ang="0">
                  <a:pos x="47" y="150"/>
                </a:cxn>
                <a:cxn ang="0">
                  <a:pos x="32" y="150"/>
                </a:cxn>
                <a:cxn ang="0">
                  <a:pos x="27" y="145"/>
                </a:cxn>
                <a:cxn ang="0">
                  <a:pos x="23" y="148"/>
                </a:cxn>
                <a:cxn ang="0">
                  <a:pos x="17" y="148"/>
                </a:cxn>
                <a:cxn ang="0">
                  <a:pos x="9" y="141"/>
                </a:cxn>
                <a:cxn ang="0">
                  <a:pos x="4" y="137"/>
                </a:cxn>
                <a:cxn ang="0">
                  <a:pos x="0" y="131"/>
                </a:cxn>
                <a:cxn ang="0">
                  <a:pos x="11" y="110"/>
                </a:cxn>
                <a:cxn ang="0">
                  <a:pos x="49" y="19"/>
                </a:cxn>
                <a:cxn ang="0">
                  <a:pos x="110" y="0"/>
                </a:cxn>
                <a:cxn ang="0">
                  <a:pos x="138" y="4"/>
                </a:cxn>
              </a:cxnLst>
              <a:rect l="0" t="0" r="r" b="b"/>
              <a:pathLst>
                <a:path w="143" h="159">
                  <a:moveTo>
                    <a:pt x="138" y="4"/>
                  </a:moveTo>
                  <a:lnTo>
                    <a:pt x="142" y="19"/>
                  </a:lnTo>
                  <a:lnTo>
                    <a:pt x="125" y="51"/>
                  </a:lnTo>
                  <a:lnTo>
                    <a:pt x="125" y="63"/>
                  </a:lnTo>
                  <a:lnTo>
                    <a:pt x="129" y="65"/>
                  </a:lnTo>
                  <a:lnTo>
                    <a:pt x="119" y="74"/>
                  </a:lnTo>
                  <a:lnTo>
                    <a:pt x="119" y="88"/>
                  </a:lnTo>
                  <a:lnTo>
                    <a:pt x="110" y="89"/>
                  </a:lnTo>
                  <a:lnTo>
                    <a:pt x="106" y="93"/>
                  </a:lnTo>
                  <a:lnTo>
                    <a:pt x="102" y="103"/>
                  </a:lnTo>
                  <a:lnTo>
                    <a:pt x="95" y="110"/>
                  </a:lnTo>
                  <a:lnTo>
                    <a:pt x="93" y="126"/>
                  </a:lnTo>
                  <a:lnTo>
                    <a:pt x="89" y="131"/>
                  </a:lnTo>
                  <a:lnTo>
                    <a:pt x="83" y="139"/>
                  </a:lnTo>
                  <a:lnTo>
                    <a:pt x="74" y="147"/>
                  </a:lnTo>
                  <a:lnTo>
                    <a:pt x="68" y="150"/>
                  </a:lnTo>
                  <a:lnTo>
                    <a:pt x="66" y="154"/>
                  </a:lnTo>
                  <a:lnTo>
                    <a:pt x="57" y="158"/>
                  </a:lnTo>
                  <a:lnTo>
                    <a:pt x="59" y="143"/>
                  </a:lnTo>
                  <a:lnTo>
                    <a:pt x="49" y="145"/>
                  </a:lnTo>
                  <a:lnTo>
                    <a:pt x="47" y="150"/>
                  </a:lnTo>
                  <a:lnTo>
                    <a:pt x="32" y="150"/>
                  </a:lnTo>
                  <a:lnTo>
                    <a:pt x="27" y="145"/>
                  </a:lnTo>
                  <a:lnTo>
                    <a:pt x="23" y="148"/>
                  </a:lnTo>
                  <a:lnTo>
                    <a:pt x="17" y="148"/>
                  </a:lnTo>
                  <a:lnTo>
                    <a:pt x="9" y="141"/>
                  </a:lnTo>
                  <a:lnTo>
                    <a:pt x="4" y="137"/>
                  </a:lnTo>
                  <a:lnTo>
                    <a:pt x="0" y="131"/>
                  </a:lnTo>
                  <a:lnTo>
                    <a:pt x="11" y="110"/>
                  </a:lnTo>
                  <a:lnTo>
                    <a:pt x="49" y="19"/>
                  </a:lnTo>
                  <a:lnTo>
                    <a:pt x="110" y="0"/>
                  </a:lnTo>
                  <a:lnTo>
                    <a:pt x="13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5" name="Freeform 635"/>
            <p:cNvSpPr>
              <a:spLocks/>
            </p:cNvSpPr>
            <p:nvPr/>
          </p:nvSpPr>
          <p:spPr bwMode="ltGray">
            <a:xfrm>
              <a:off x="4175357" y="4702101"/>
              <a:ext cx="217102" cy="281759"/>
            </a:xfrm>
            <a:custGeom>
              <a:avLst/>
              <a:gdLst/>
              <a:ahLst/>
              <a:cxnLst>
                <a:cxn ang="0">
                  <a:pos x="146" y="4"/>
                </a:cxn>
                <a:cxn ang="0">
                  <a:pos x="150" y="20"/>
                </a:cxn>
                <a:cxn ang="0">
                  <a:pos x="132" y="54"/>
                </a:cxn>
                <a:cxn ang="0">
                  <a:pos x="132" y="66"/>
                </a:cxn>
                <a:cxn ang="0">
                  <a:pos x="136" y="68"/>
                </a:cxn>
                <a:cxn ang="0">
                  <a:pos x="126" y="78"/>
                </a:cxn>
                <a:cxn ang="0">
                  <a:pos x="126" y="92"/>
                </a:cxn>
                <a:cxn ang="0">
                  <a:pos x="116" y="94"/>
                </a:cxn>
                <a:cxn ang="0">
                  <a:pos x="112" y="98"/>
                </a:cxn>
                <a:cxn ang="0">
                  <a:pos x="108" y="108"/>
                </a:cxn>
                <a:cxn ang="0">
                  <a:pos x="100" y="116"/>
                </a:cxn>
                <a:cxn ang="0">
                  <a:pos x="98" y="132"/>
                </a:cxn>
                <a:cxn ang="0">
                  <a:pos x="94" y="138"/>
                </a:cxn>
                <a:cxn ang="0">
                  <a:pos x="88" y="146"/>
                </a:cxn>
                <a:cxn ang="0">
                  <a:pos x="78" y="154"/>
                </a:cxn>
                <a:cxn ang="0">
                  <a:pos x="72" y="158"/>
                </a:cxn>
                <a:cxn ang="0">
                  <a:pos x="70" y="162"/>
                </a:cxn>
                <a:cxn ang="0">
                  <a:pos x="60" y="166"/>
                </a:cxn>
                <a:cxn ang="0">
                  <a:pos x="62" y="150"/>
                </a:cxn>
                <a:cxn ang="0">
                  <a:pos x="52" y="152"/>
                </a:cxn>
                <a:cxn ang="0">
                  <a:pos x="50" y="158"/>
                </a:cxn>
                <a:cxn ang="0">
                  <a:pos x="34" y="158"/>
                </a:cxn>
                <a:cxn ang="0">
                  <a:pos x="28" y="152"/>
                </a:cxn>
                <a:cxn ang="0">
                  <a:pos x="24" y="156"/>
                </a:cxn>
                <a:cxn ang="0">
                  <a:pos x="18" y="156"/>
                </a:cxn>
                <a:cxn ang="0">
                  <a:pos x="10" y="148"/>
                </a:cxn>
                <a:cxn ang="0">
                  <a:pos x="4" y="144"/>
                </a:cxn>
                <a:cxn ang="0">
                  <a:pos x="0" y="138"/>
                </a:cxn>
                <a:cxn ang="0">
                  <a:pos x="12" y="116"/>
                </a:cxn>
                <a:cxn ang="0">
                  <a:pos x="52" y="20"/>
                </a:cxn>
                <a:cxn ang="0">
                  <a:pos x="116" y="0"/>
                </a:cxn>
                <a:cxn ang="0">
                  <a:pos x="146" y="4"/>
                </a:cxn>
              </a:cxnLst>
              <a:rect l="0" t="0" r="r" b="b"/>
              <a:pathLst>
                <a:path w="151" h="167">
                  <a:moveTo>
                    <a:pt x="146" y="4"/>
                  </a:moveTo>
                  <a:lnTo>
                    <a:pt x="150" y="20"/>
                  </a:lnTo>
                  <a:lnTo>
                    <a:pt x="132" y="54"/>
                  </a:lnTo>
                  <a:lnTo>
                    <a:pt x="132" y="66"/>
                  </a:lnTo>
                  <a:lnTo>
                    <a:pt x="136" y="68"/>
                  </a:lnTo>
                  <a:lnTo>
                    <a:pt x="126" y="78"/>
                  </a:lnTo>
                  <a:lnTo>
                    <a:pt x="126" y="92"/>
                  </a:lnTo>
                  <a:lnTo>
                    <a:pt x="116" y="94"/>
                  </a:lnTo>
                  <a:lnTo>
                    <a:pt x="112" y="98"/>
                  </a:lnTo>
                  <a:lnTo>
                    <a:pt x="108" y="108"/>
                  </a:lnTo>
                  <a:lnTo>
                    <a:pt x="100" y="116"/>
                  </a:lnTo>
                  <a:lnTo>
                    <a:pt x="98" y="132"/>
                  </a:lnTo>
                  <a:lnTo>
                    <a:pt x="94" y="138"/>
                  </a:lnTo>
                  <a:lnTo>
                    <a:pt x="88" y="146"/>
                  </a:lnTo>
                  <a:lnTo>
                    <a:pt x="78" y="154"/>
                  </a:lnTo>
                  <a:lnTo>
                    <a:pt x="72" y="158"/>
                  </a:lnTo>
                  <a:lnTo>
                    <a:pt x="70" y="162"/>
                  </a:lnTo>
                  <a:lnTo>
                    <a:pt x="60" y="166"/>
                  </a:lnTo>
                  <a:lnTo>
                    <a:pt x="62" y="150"/>
                  </a:lnTo>
                  <a:lnTo>
                    <a:pt x="52" y="152"/>
                  </a:lnTo>
                  <a:lnTo>
                    <a:pt x="50" y="158"/>
                  </a:lnTo>
                  <a:lnTo>
                    <a:pt x="34" y="158"/>
                  </a:lnTo>
                  <a:lnTo>
                    <a:pt x="28" y="152"/>
                  </a:lnTo>
                  <a:lnTo>
                    <a:pt x="24" y="156"/>
                  </a:lnTo>
                  <a:lnTo>
                    <a:pt x="18" y="156"/>
                  </a:lnTo>
                  <a:lnTo>
                    <a:pt x="10" y="148"/>
                  </a:lnTo>
                  <a:lnTo>
                    <a:pt x="4" y="144"/>
                  </a:lnTo>
                  <a:lnTo>
                    <a:pt x="0" y="138"/>
                  </a:lnTo>
                  <a:lnTo>
                    <a:pt x="12" y="116"/>
                  </a:lnTo>
                  <a:lnTo>
                    <a:pt x="52" y="20"/>
                  </a:lnTo>
                  <a:lnTo>
                    <a:pt x="116" y="0"/>
                  </a:lnTo>
                  <a:lnTo>
                    <a:pt x="146"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6" name="Freeform 636"/>
            <p:cNvSpPr>
              <a:spLocks/>
            </p:cNvSpPr>
            <p:nvPr/>
          </p:nvSpPr>
          <p:spPr bwMode="ltGray">
            <a:xfrm>
              <a:off x="4120358" y="4736209"/>
              <a:ext cx="143287" cy="188333"/>
            </a:xfrm>
            <a:custGeom>
              <a:avLst/>
              <a:gdLst/>
              <a:ahLst/>
              <a:cxnLst>
                <a:cxn ang="0">
                  <a:pos x="17" y="28"/>
                </a:cxn>
                <a:cxn ang="0">
                  <a:pos x="15" y="35"/>
                </a:cxn>
                <a:cxn ang="0">
                  <a:pos x="13" y="41"/>
                </a:cxn>
                <a:cxn ang="0">
                  <a:pos x="11" y="48"/>
                </a:cxn>
                <a:cxn ang="0">
                  <a:pos x="7" y="54"/>
                </a:cxn>
                <a:cxn ang="0">
                  <a:pos x="7" y="47"/>
                </a:cxn>
                <a:cxn ang="0">
                  <a:pos x="0" y="54"/>
                </a:cxn>
                <a:cxn ang="0">
                  <a:pos x="9" y="65"/>
                </a:cxn>
                <a:cxn ang="0">
                  <a:pos x="13" y="76"/>
                </a:cxn>
                <a:cxn ang="0">
                  <a:pos x="24" y="93"/>
                </a:cxn>
                <a:cxn ang="0">
                  <a:pos x="37" y="110"/>
                </a:cxn>
                <a:cxn ang="0">
                  <a:pos x="44" y="104"/>
                </a:cxn>
                <a:cxn ang="0">
                  <a:pos x="52" y="110"/>
                </a:cxn>
                <a:cxn ang="0">
                  <a:pos x="52" y="97"/>
                </a:cxn>
                <a:cxn ang="0">
                  <a:pos x="54" y="86"/>
                </a:cxn>
                <a:cxn ang="0">
                  <a:pos x="65" y="88"/>
                </a:cxn>
                <a:cxn ang="0">
                  <a:pos x="70" y="82"/>
                </a:cxn>
                <a:cxn ang="0">
                  <a:pos x="74" y="84"/>
                </a:cxn>
                <a:cxn ang="0">
                  <a:pos x="70" y="89"/>
                </a:cxn>
                <a:cxn ang="0">
                  <a:pos x="80" y="89"/>
                </a:cxn>
                <a:cxn ang="0">
                  <a:pos x="89" y="88"/>
                </a:cxn>
                <a:cxn ang="0">
                  <a:pos x="89" y="101"/>
                </a:cxn>
                <a:cxn ang="0">
                  <a:pos x="93" y="101"/>
                </a:cxn>
                <a:cxn ang="0">
                  <a:pos x="94" y="95"/>
                </a:cxn>
                <a:cxn ang="0">
                  <a:pos x="98" y="88"/>
                </a:cxn>
                <a:cxn ang="0">
                  <a:pos x="98" y="82"/>
                </a:cxn>
                <a:cxn ang="0">
                  <a:pos x="98" y="75"/>
                </a:cxn>
                <a:cxn ang="0">
                  <a:pos x="100" y="71"/>
                </a:cxn>
                <a:cxn ang="0">
                  <a:pos x="98" y="65"/>
                </a:cxn>
                <a:cxn ang="0">
                  <a:pos x="94" y="63"/>
                </a:cxn>
                <a:cxn ang="0">
                  <a:pos x="94" y="52"/>
                </a:cxn>
                <a:cxn ang="0">
                  <a:pos x="89" y="52"/>
                </a:cxn>
                <a:cxn ang="0">
                  <a:pos x="89" y="45"/>
                </a:cxn>
                <a:cxn ang="0">
                  <a:pos x="93" y="37"/>
                </a:cxn>
                <a:cxn ang="0">
                  <a:pos x="98" y="39"/>
                </a:cxn>
                <a:cxn ang="0">
                  <a:pos x="96" y="32"/>
                </a:cxn>
                <a:cxn ang="0">
                  <a:pos x="94" y="26"/>
                </a:cxn>
                <a:cxn ang="0">
                  <a:pos x="81" y="28"/>
                </a:cxn>
                <a:cxn ang="0">
                  <a:pos x="76" y="22"/>
                </a:cxn>
                <a:cxn ang="0">
                  <a:pos x="85" y="0"/>
                </a:cxn>
                <a:cxn ang="0">
                  <a:pos x="26" y="2"/>
                </a:cxn>
                <a:cxn ang="0">
                  <a:pos x="17" y="28"/>
                </a:cxn>
              </a:cxnLst>
              <a:rect l="0" t="0" r="r" b="b"/>
              <a:pathLst>
                <a:path w="101" h="111">
                  <a:moveTo>
                    <a:pt x="17" y="28"/>
                  </a:moveTo>
                  <a:lnTo>
                    <a:pt x="15" y="35"/>
                  </a:lnTo>
                  <a:lnTo>
                    <a:pt x="13" y="41"/>
                  </a:lnTo>
                  <a:lnTo>
                    <a:pt x="11" y="48"/>
                  </a:lnTo>
                  <a:lnTo>
                    <a:pt x="7" y="54"/>
                  </a:lnTo>
                  <a:lnTo>
                    <a:pt x="7" y="47"/>
                  </a:lnTo>
                  <a:lnTo>
                    <a:pt x="0" y="54"/>
                  </a:lnTo>
                  <a:lnTo>
                    <a:pt x="9" y="65"/>
                  </a:lnTo>
                  <a:lnTo>
                    <a:pt x="13" y="76"/>
                  </a:lnTo>
                  <a:lnTo>
                    <a:pt x="24" y="93"/>
                  </a:lnTo>
                  <a:lnTo>
                    <a:pt x="37" y="110"/>
                  </a:lnTo>
                  <a:lnTo>
                    <a:pt x="44" y="104"/>
                  </a:lnTo>
                  <a:lnTo>
                    <a:pt x="52" y="110"/>
                  </a:lnTo>
                  <a:lnTo>
                    <a:pt x="52" y="97"/>
                  </a:lnTo>
                  <a:lnTo>
                    <a:pt x="54" y="86"/>
                  </a:lnTo>
                  <a:lnTo>
                    <a:pt x="65" y="88"/>
                  </a:lnTo>
                  <a:lnTo>
                    <a:pt x="70" y="82"/>
                  </a:lnTo>
                  <a:lnTo>
                    <a:pt x="74" y="84"/>
                  </a:lnTo>
                  <a:lnTo>
                    <a:pt x="70" y="89"/>
                  </a:lnTo>
                  <a:lnTo>
                    <a:pt x="80" y="89"/>
                  </a:lnTo>
                  <a:lnTo>
                    <a:pt x="89" y="88"/>
                  </a:lnTo>
                  <a:lnTo>
                    <a:pt x="89" y="101"/>
                  </a:lnTo>
                  <a:lnTo>
                    <a:pt x="93" y="101"/>
                  </a:lnTo>
                  <a:lnTo>
                    <a:pt x="94" y="95"/>
                  </a:lnTo>
                  <a:lnTo>
                    <a:pt x="98" y="88"/>
                  </a:lnTo>
                  <a:lnTo>
                    <a:pt x="98" y="82"/>
                  </a:lnTo>
                  <a:lnTo>
                    <a:pt x="98" y="75"/>
                  </a:lnTo>
                  <a:lnTo>
                    <a:pt x="100" y="71"/>
                  </a:lnTo>
                  <a:lnTo>
                    <a:pt x="98" y="65"/>
                  </a:lnTo>
                  <a:lnTo>
                    <a:pt x="94" y="63"/>
                  </a:lnTo>
                  <a:lnTo>
                    <a:pt x="94" y="52"/>
                  </a:lnTo>
                  <a:lnTo>
                    <a:pt x="89" y="52"/>
                  </a:lnTo>
                  <a:lnTo>
                    <a:pt x="89" y="45"/>
                  </a:lnTo>
                  <a:lnTo>
                    <a:pt x="93" y="37"/>
                  </a:lnTo>
                  <a:lnTo>
                    <a:pt x="98" y="39"/>
                  </a:lnTo>
                  <a:lnTo>
                    <a:pt x="96" y="32"/>
                  </a:lnTo>
                  <a:lnTo>
                    <a:pt x="94" y="26"/>
                  </a:lnTo>
                  <a:lnTo>
                    <a:pt x="81" y="28"/>
                  </a:lnTo>
                  <a:lnTo>
                    <a:pt x="76" y="22"/>
                  </a:lnTo>
                  <a:lnTo>
                    <a:pt x="85" y="0"/>
                  </a:lnTo>
                  <a:lnTo>
                    <a:pt x="26" y="2"/>
                  </a:lnTo>
                  <a:lnTo>
                    <a:pt x="17"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7" name="Freeform 638"/>
            <p:cNvSpPr>
              <a:spLocks/>
            </p:cNvSpPr>
            <p:nvPr/>
          </p:nvSpPr>
          <p:spPr bwMode="ltGray">
            <a:xfrm>
              <a:off x="4118911" y="4734726"/>
              <a:ext cx="156314" cy="201680"/>
            </a:xfrm>
            <a:custGeom>
              <a:avLst/>
              <a:gdLst/>
              <a:ahLst/>
              <a:cxnLst>
                <a:cxn ang="0">
                  <a:pos x="18" y="30"/>
                </a:cxn>
                <a:cxn ang="0">
                  <a:pos x="16" y="38"/>
                </a:cxn>
                <a:cxn ang="0">
                  <a:pos x="14" y="44"/>
                </a:cxn>
                <a:cxn ang="0">
                  <a:pos x="12" y="52"/>
                </a:cxn>
                <a:cxn ang="0">
                  <a:pos x="8" y="58"/>
                </a:cxn>
                <a:cxn ang="0">
                  <a:pos x="8" y="50"/>
                </a:cxn>
                <a:cxn ang="0">
                  <a:pos x="0" y="58"/>
                </a:cxn>
                <a:cxn ang="0">
                  <a:pos x="10" y="70"/>
                </a:cxn>
                <a:cxn ang="0">
                  <a:pos x="14" y="82"/>
                </a:cxn>
                <a:cxn ang="0">
                  <a:pos x="26" y="100"/>
                </a:cxn>
                <a:cxn ang="0">
                  <a:pos x="40" y="118"/>
                </a:cxn>
                <a:cxn ang="0">
                  <a:pos x="48" y="112"/>
                </a:cxn>
                <a:cxn ang="0">
                  <a:pos x="56" y="118"/>
                </a:cxn>
                <a:cxn ang="0">
                  <a:pos x="56" y="104"/>
                </a:cxn>
                <a:cxn ang="0">
                  <a:pos x="58" y="92"/>
                </a:cxn>
                <a:cxn ang="0">
                  <a:pos x="70" y="94"/>
                </a:cxn>
                <a:cxn ang="0">
                  <a:pos x="76" y="88"/>
                </a:cxn>
                <a:cxn ang="0">
                  <a:pos x="80" y="90"/>
                </a:cxn>
                <a:cxn ang="0">
                  <a:pos x="76" y="96"/>
                </a:cxn>
                <a:cxn ang="0">
                  <a:pos x="86" y="96"/>
                </a:cxn>
                <a:cxn ang="0">
                  <a:pos x="96" y="94"/>
                </a:cxn>
                <a:cxn ang="0">
                  <a:pos x="96" y="108"/>
                </a:cxn>
                <a:cxn ang="0">
                  <a:pos x="100" y="108"/>
                </a:cxn>
                <a:cxn ang="0">
                  <a:pos x="102" y="102"/>
                </a:cxn>
                <a:cxn ang="0">
                  <a:pos x="106" y="94"/>
                </a:cxn>
                <a:cxn ang="0">
                  <a:pos x="106" y="88"/>
                </a:cxn>
                <a:cxn ang="0">
                  <a:pos x="106" y="80"/>
                </a:cxn>
                <a:cxn ang="0">
                  <a:pos x="108" y="76"/>
                </a:cxn>
                <a:cxn ang="0">
                  <a:pos x="106" y="70"/>
                </a:cxn>
                <a:cxn ang="0">
                  <a:pos x="102" y="68"/>
                </a:cxn>
                <a:cxn ang="0">
                  <a:pos x="102" y="56"/>
                </a:cxn>
                <a:cxn ang="0">
                  <a:pos x="96" y="56"/>
                </a:cxn>
                <a:cxn ang="0">
                  <a:pos x="96" y="48"/>
                </a:cxn>
                <a:cxn ang="0">
                  <a:pos x="100" y="40"/>
                </a:cxn>
                <a:cxn ang="0">
                  <a:pos x="106" y="42"/>
                </a:cxn>
                <a:cxn ang="0">
                  <a:pos x="104" y="34"/>
                </a:cxn>
                <a:cxn ang="0">
                  <a:pos x="102" y="28"/>
                </a:cxn>
                <a:cxn ang="0">
                  <a:pos x="88" y="30"/>
                </a:cxn>
                <a:cxn ang="0">
                  <a:pos x="82" y="24"/>
                </a:cxn>
                <a:cxn ang="0">
                  <a:pos x="92" y="0"/>
                </a:cxn>
                <a:cxn ang="0">
                  <a:pos x="28" y="2"/>
                </a:cxn>
                <a:cxn ang="0">
                  <a:pos x="18" y="30"/>
                </a:cxn>
              </a:cxnLst>
              <a:rect l="0" t="0" r="r" b="b"/>
              <a:pathLst>
                <a:path w="109" h="119">
                  <a:moveTo>
                    <a:pt x="18" y="30"/>
                  </a:moveTo>
                  <a:lnTo>
                    <a:pt x="16" y="38"/>
                  </a:lnTo>
                  <a:lnTo>
                    <a:pt x="14" y="44"/>
                  </a:lnTo>
                  <a:lnTo>
                    <a:pt x="12" y="52"/>
                  </a:lnTo>
                  <a:lnTo>
                    <a:pt x="8" y="58"/>
                  </a:lnTo>
                  <a:lnTo>
                    <a:pt x="8" y="50"/>
                  </a:lnTo>
                  <a:lnTo>
                    <a:pt x="0" y="58"/>
                  </a:lnTo>
                  <a:lnTo>
                    <a:pt x="10" y="70"/>
                  </a:lnTo>
                  <a:lnTo>
                    <a:pt x="14" y="82"/>
                  </a:lnTo>
                  <a:lnTo>
                    <a:pt x="26" y="100"/>
                  </a:lnTo>
                  <a:lnTo>
                    <a:pt x="40" y="118"/>
                  </a:lnTo>
                  <a:lnTo>
                    <a:pt x="48" y="112"/>
                  </a:lnTo>
                  <a:lnTo>
                    <a:pt x="56" y="118"/>
                  </a:lnTo>
                  <a:lnTo>
                    <a:pt x="56" y="104"/>
                  </a:lnTo>
                  <a:lnTo>
                    <a:pt x="58" y="92"/>
                  </a:lnTo>
                  <a:lnTo>
                    <a:pt x="70" y="94"/>
                  </a:lnTo>
                  <a:lnTo>
                    <a:pt x="76" y="88"/>
                  </a:lnTo>
                  <a:lnTo>
                    <a:pt x="80" y="90"/>
                  </a:lnTo>
                  <a:lnTo>
                    <a:pt x="76" y="96"/>
                  </a:lnTo>
                  <a:lnTo>
                    <a:pt x="86" y="96"/>
                  </a:lnTo>
                  <a:lnTo>
                    <a:pt x="96" y="94"/>
                  </a:lnTo>
                  <a:lnTo>
                    <a:pt x="96" y="108"/>
                  </a:lnTo>
                  <a:lnTo>
                    <a:pt x="100" y="108"/>
                  </a:lnTo>
                  <a:lnTo>
                    <a:pt x="102" y="102"/>
                  </a:lnTo>
                  <a:lnTo>
                    <a:pt x="106" y="94"/>
                  </a:lnTo>
                  <a:lnTo>
                    <a:pt x="106" y="88"/>
                  </a:lnTo>
                  <a:lnTo>
                    <a:pt x="106" y="80"/>
                  </a:lnTo>
                  <a:lnTo>
                    <a:pt x="108" y="76"/>
                  </a:lnTo>
                  <a:lnTo>
                    <a:pt x="106" y="70"/>
                  </a:lnTo>
                  <a:lnTo>
                    <a:pt x="102" y="68"/>
                  </a:lnTo>
                  <a:lnTo>
                    <a:pt x="102" y="56"/>
                  </a:lnTo>
                  <a:lnTo>
                    <a:pt x="96" y="56"/>
                  </a:lnTo>
                  <a:lnTo>
                    <a:pt x="96" y="48"/>
                  </a:lnTo>
                  <a:lnTo>
                    <a:pt x="100" y="40"/>
                  </a:lnTo>
                  <a:lnTo>
                    <a:pt x="106" y="42"/>
                  </a:lnTo>
                  <a:lnTo>
                    <a:pt x="104" y="34"/>
                  </a:lnTo>
                  <a:lnTo>
                    <a:pt x="102" y="28"/>
                  </a:lnTo>
                  <a:lnTo>
                    <a:pt x="88" y="30"/>
                  </a:lnTo>
                  <a:lnTo>
                    <a:pt x="82" y="24"/>
                  </a:lnTo>
                  <a:lnTo>
                    <a:pt x="92" y="0"/>
                  </a:lnTo>
                  <a:lnTo>
                    <a:pt x="28" y="2"/>
                  </a:lnTo>
                  <a:lnTo>
                    <a:pt x="18"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8" name="Freeform 639"/>
            <p:cNvSpPr>
              <a:spLocks/>
            </p:cNvSpPr>
            <p:nvPr/>
          </p:nvSpPr>
          <p:spPr bwMode="ltGray">
            <a:xfrm>
              <a:off x="4144963" y="4739174"/>
              <a:ext cx="60789" cy="51904"/>
            </a:xfrm>
            <a:custGeom>
              <a:avLst/>
              <a:gdLst/>
              <a:ahLst/>
              <a:cxnLst>
                <a:cxn ang="0">
                  <a:pos x="42" y="2"/>
                </a:cxn>
                <a:cxn ang="0">
                  <a:pos x="36" y="12"/>
                </a:cxn>
                <a:cxn ang="0">
                  <a:pos x="34" y="30"/>
                </a:cxn>
                <a:cxn ang="0">
                  <a:pos x="0" y="28"/>
                </a:cxn>
                <a:cxn ang="0">
                  <a:pos x="2" y="18"/>
                </a:cxn>
                <a:cxn ang="0">
                  <a:pos x="4" y="10"/>
                </a:cxn>
                <a:cxn ang="0">
                  <a:pos x="10" y="0"/>
                </a:cxn>
                <a:cxn ang="0">
                  <a:pos x="42" y="2"/>
                </a:cxn>
              </a:cxnLst>
              <a:rect l="0" t="0" r="r" b="b"/>
              <a:pathLst>
                <a:path w="43" h="31">
                  <a:moveTo>
                    <a:pt x="42" y="2"/>
                  </a:moveTo>
                  <a:lnTo>
                    <a:pt x="36" y="12"/>
                  </a:lnTo>
                  <a:lnTo>
                    <a:pt x="34" y="30"/>
                  </a:lnTo>
                  <a:lnTo>
                    <a:pt x="0" y="28"/>
                  </a:lnTo>
                  <a:lnTo>
                    <a:pt x="2" y="18"/>
                  </a:lnTo>
                  <a:lnTo>
                    <a:pt x="4" y="10"/>
                  </a:lnTo>
                  <a:lnTo>
                    <a:pt x="10" y="0"/>
                  </a:lnTo>
                  <a:lnTo>
                    <a:pt x="4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09" name="Freeform 640"/>
            <p:cNvSpPr>
              <a:spLocks/>
            </p:cNvSpPr>
            <p:nvPr/>
          </p:nvSpPr>
          <p:spPr bwMode="ltGray">
            <a:xfrm>
              <a:off x="4451800" y="4144517"/>
              <a:ext cx="455915" cy="587243"/>
            </a:xfrm>
            <a:custGeom>
              <a:avLst/>
              <a:gdLst/>
              <a:ahLst/>
              <a:cxnLst>
                <a:cxn ang="0">
                  <a:pos x="277" y="4"/>
                </a:cxn>
                <a:cxn ang="0">
                  <a:pos x="289" y="16"/>
                </a:cxn>
                <a:cxn ang="0">
                  <a:pos x="296" y="33"/>
                </a:cxn>
                <a:cxn ang="0">
                  <a:pos x="298" y="61"/>
                </a:cxn>
                <a:cxn ang="0">
                  <a:pos x="310" y="80"/>
                </a:cxn>
                <a:cxn ang="0">
                  <a:pos x="312" y="94"/>
                </a:cxn>
                <a:cxn ang="0">
                  <a:pos x="293" y="115"/>
                </a:cxn>
                <a:cxn ang="0">
                  <a:pos x="283" y="143"/>
                </a:cxn>
                <a:cxn ang="0">
                  <a:pos x="285" y="166"/>
                </a:cxn>
                <a:cxn ang="0">
                  <a:pos x="275" y="184"/>
                </a:cxn>
                <a:cxn ang="0">
                  <a:pos x="259" y="195"/>
                </a:cxn>
                <a:cxn ang="0">
                  <a:pos x="256" y="213"/>
                </a:cxn>
                <a:cxn ang="0">
                  <a:pos x="242" y="225"/>
                </a:cxn>
                <a:cxn ang="0">
                  <a:pos x="240" y="252"/>
                </a:cxn>
                <a:cxn ang="0">
                  <a:pos x="228" y="260"/>
                </a:cxn>
                <a:cxn ang="0">
                  <a:pos x="220" y="262"/>
                </a:cxn>
                <a:cxn ang="0">
                  <a:pos x="228" y="272"/>
                </a:cxn>
                <a:cxn ang="0">
                  <a:pos x="238" y="280"/>
                </a:cxn>
                <a:cxn ang="0">
                  <a:pos x="256" y="311"/>
                </a:cxn>
                <a:cxn ang="0">
                  <a:pos x="267" y="326"/>
                </a:cxn>
                <a:cxn ang="0">
                  <a:pos x="263" y="324"/>
                </a:cxn>
                <a:cxn ang="0">
                  <a:pos x="259" y="321"/>
                </a:cxn>
                <a:cxn ang="0">
                  <a:pos x="248" y="323"/>
                </a:cxn>
                <a:cxn ang="0">
                  <a:pos x="217" y="338"/>
                </a:cxn>
                <a:cxn ang="0">
                  <a:pos x="199" y="346"/>
                </a:cxn>
                <a:cxn ang="0">
                  <a:pos x="187" y="338"/>
                </a:cxn>
                <a:cxn ang="0">
                  <a:pos x="178" y="346"/>
                </a:cxn>
                <a:cxn ang="0">
                  <a:pos x="172" y="342"/>
                </a:cxn>
                <a:cxn ang="0">
                  <a:pos x="162" y="332"/>
                </a:cxn>
                <a:cxn ang="0">
                  <a:pos x="156" y="324"/>
                </a:cxn>
                <a:cxn ang="0">
                  <a:pos x="146" y="330"/>
                </a:cxn>
                <a:cxn ang="0">
                  <a:pos x="140" y="328"/>
                </a:cxn>
                <a:cxn ang="0">
                  <a:pos x="115" y="307"/>
                </a:cxn>
                <a:cxn ang="0">
                  <a:pos x="0" y="178"/>
                </a:cxn>
                <a:cxn ang="0">
                  <a:pos x="94" y="0"/>
                </a:cxn>
              </a:cxnLst>
              <a:rect l="0" t="0" r="r" b="b"/>
              <a:pathLst>
                <a:path w="317" h="347">
                  <a:moveTo>
                    <a:pt x="269" y="0"/>
                  </a:moveTo>
                  <a:lnTo>
                    <a:pt x="277" y="4"/>
                  </a:lnTo>
                  <a:lnTo>
                    <a:pt x="285" y="14"/>
                  </a:lnTo>
                  <a:lnTo>
                    <a:pt x="289" y="16"/>
                  </a:lnTo>
                  <a:lnTo>
                    <a:pt x="293" y="25"/>
                  </a:lnTo>
                  <a:lnTo>
                    <a:pt x="296" y="33"/>
                  </a:lnTo>
                  <a:lnTo>
                    <a:pt x="296" y="51"/>
                  </a:lnTo>
                  <a:lnTo>
                    <a:pt x="298" y="61"/>
                  </a:lnTo>
                  <a:lnTo>
                    <a:pt x="300" y="72"/>
                  </a:lnTo>
                  <a:lnTo>
                    <a:pt x="310" y="80"/>
                  </a:lnTo>
                  <a:lnTo>
                    <a:pt x="316" y="84"/>
                  </a:lnTo>
                  <a:lnTo>
                    <a:pt x="312" y="94"/>
                  </a:lnTo>
                  <a:lnTo>
                    <a:pt x="295" y="102"/>
                  </a:lnTo>
                  <a:lnTo>
                    <a:pt x="293" y="115"/>
                  </a:lnTo>
                  <a:lnTo>
                    <a:pt x="287" y="135"/>
                  </a:lnTo>
                  <a:lnTo>
                    <a:pt x="283" y="143"/>
                  </a:lnTo>
                  <a:lnTo>
                    <a:pt x="285" y="149"/>
                  </a:lnTo>
                  <a:lnTo>
                    <a:pt x="285" y="166"/>
                  </a:lnTo>
                  <a:lnTo>
                    <a:pt x="281" y="174"/>
                  </a:lnTo>
                  <a:lnTo>
                    <a:pt x="275" y="184"/>
                  </a:lnTo>
                  <a:lnTo>
                    <a:pt x="269" y="184"/>
                  </a:lnTo>
                  <a:lnTo>
                    <a:pt x="259" y="195"/>
                  </a:lnTo>
                  <a:lnTo>
                    <a:pt x="259" y="207"/>
                  </a:lnTo>
                  <a:lnTo>
                    <a:pt x="256" y="213"/>
                  </a:lnTo>
                  <a:lnTo>
                    <a:pt x="248" y="213"/>
                  </a:lnTo>
                  <a:lnTo>
                    <a:pt x="242" y="225"/>
                  </a:lnTo>
                  <a:lnTo>
                    <a:pt x="240" y="244"/>
                  </a:lnTo>
                  <a:lnTo>
                    <a:pt x="240" y="252"/>
                  </a:lnTo>
                  <a:lnTo>
                    <a:pt x="234" y="256"/>
                  </a:lnTo>
                  <a:lnTo>
                    <a:pt x="228" y="260"/>
                  </a:lnTo>
                  <a:lnTo>
                    <a:pt x="224" y="260"/>
                  </a:lnTo>
                  <a:lnTo>
                    <a:pt x="220" y="262"/>
                  </a:lnTo>
                  <a:lnTo>
                    <a:pt x="220" y="266"/>
                  </a:lnTo>
                  <a:lnTo>
                    <a:pt x="228" y="272"/>
                  </a:lnTo>
                  <a:lnTo>
                    <a:pt x="232" y="272"/>
                  </a:lnTo>
                  <a:lnTo>
                    <a:pt x="238" y="280"/>
                  </a:lnTo>
                  <a:lnTo>
                    <a:pt x="248" y="293"/>
                  </a:lnTo>
                  <a:lnTo>
                    <a:pt x="256" y="311"/>
                  </a:lnTo>
                  <a:lnTo>
                    <a:pt x="265" y="315"/>
                  </a:lnTo>
                  <a:lnTo>
                    <a:pt x="267" y="326"/>
                  </a:lnTo>
                  <a:lnTo>
                    <a:pt x="259" y="326"/>
                  </a:lnTo>
                  <a:lnTo>
                    <a:pt x="263" y="324"/>
                  </a:lnTo>
                  <a:lnTo>
                    <a:pt x="263" y="323"/>
                  </a:lnTo>
                  <a:lnTo>
                    <a:pt x="259" y="321"/>
                  </a:lnTo>
                  <a:lnTo>
                    <a:pt x="250" y="321"/>
                  </a:lnTo>
                  <a:lnTo>
                    <a:pt x="248" y="323"/>
                  </a:lnTo>
                  <a:lnTo>
                    <a:pt x="230" y="334"/>
                  </a:lnTo>
                  <a:lnTo>
                    <a:pt x="217" y="338"/>
                  </a:lnTo>
                  <a:lnTo>
                    <a:pt x="205" y="346"/>
                  </a:lnTo>
                  <a:lnTo>
                    <a:pt x="199" y="346"/>
                  </a:lnTo>
                  <a:lnTo>
                    <a:pt x="197" y="342"/>
                  </a:lnTo>
                  <a:lnTo>
                    <a:pt x="187" y="338"/>
                  </a:lnTo>
                  <a:lnTo>
                    <a:pt x="179" y="342"/>
                  </a:lnTo>
                  <a:lnTo>
                    <a:pt x="178" y="346"/>
                  </a:lnTo>
                  <a:lnTo>
                    <a:pt x="172" y="346"/>
                  </a:lnTo>
                  <a:lnTo>
                    <a:pt x="172" y="342"/>
                  </a:lnTo>
                  <a:lnTo>
                    <a:pt x="162" y="336"/>
                  </a:lnTo>
                  <a:lnTo>
                    <a:pt x="162" y="332"/>
                  </a:lnTo>
                  <a:lnTo>
                    <a:pt x="160" y="326"/>
                  </a:lnTo>
                  <a:lnTo>
                    <a:pt x="156" y="324"/>
                  </a:lnTo>
                  <a:lnTo>
                    <a:pt x="152" y="328"/>
                  </a:lnTo>
                  <a:lnTo>
                    <a:pt x="146" y="330"/>
                  </a:lnTo>
                  <a:lnTo>
                    <a:pt x="146" y="326"/>
                  </a:lnTo>
                  <a:lnTo>
                    <a:pt x="140" y="328"/>
                  </a:lnTo>
                  <a:lnTo>
                    <a:pt x="129" y="324"/>
                  </a:lnTo>
                  <a:lnTo>
                    <a:pt x="115" y="307"/>
                  </a:lnTo>
                  <a:lnTo>
                    <a:pt x="72" y="297"/>
                  </a:lnTo>
                  <a:lnTo>
                    <a:pt x="0" y="178"/>
                  </a:lnTo>
                  <a:lnTo>
                    <a:pt x="47" y="78"/>
                  </a:lnTo>
                  <a:lnTo>
                    <a:pt x="94" y="0"/>
                  </a:lnTo>
                  <a:lnTo>
                    <a:pt x="269"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0" name="Freeform 641"/>
            <p:cNvSpPr>
              <a:spLocks/>
            </p:cNvSpPr>
            <p:nvPr/>
          </p:nvSpPr>
          <p:spPr bwMode="ltGray">
            <a:xfrm>
              <a:off x="4448906" y="4143034"/>
              <a:ext cx="467493" cy="602073"/>
            </a:xfrm>
            <a:custGeom>
              <a:avLst/>
              <a:gdLst/>
              <a:ahLst/>
              <a:cxnLst>
                <a:cxn ang="0">
                  <a:pos x="284" y="4"/>
                </a:cxn>
                <a:cxn ang="0">
                  <a:pos x="296" y="16"/>
                </a:cxn>
                <a:cxn ang="0">
                  <a:pos x="304" y="34"/>
                </a:cxn>
                <a:cxn ang="0">
                  <a:pos x="306" y="62"/>
                </a:cxn>
                <a:cxn ang="0">
                  <a:pos x="318" y="82"/>
                </a:cxn>
                <a:cxn ang="0">
                  <a:pos x="320" y="96"/>
                </a:cxn>
                <a:cxn ang="0">
                  <a:pos x="300" y="118"/>
                </a:cxn>
                <a:cxn ang="0">
                  <a:pos x="290" y="146"/>
                </a:cxn>
                <a:cxn ang="0">
                  <a:pos x="292" y="170"/>
                </a:cxn>
                <a:cxn ang="0">
                  <a:pos x="282" y="188"/>
                </a:cxn>
                <a:cxn ang="0">
                  <a:pos x="266" y="200"/>
                </a:cxn>
                <a:cxn ang="0">
                  <a:pos x="262" y="218"/>
                </a:cxn>
                <a:cxn ang="0">
                  <a:pos x="248" y="230"/>
                </a:cxn>
                <a:cxn ang="0">
                  <a:pos x="246" y="258"/>
                </a:cxn>
                <a:cxn ang="0">
                  <a:pos x="234" y="266"/>
                </a:cxn>
                <a:cxn ang="0">
                  <a:pos x="226" y="268"/>
                </a:cxn>
                <a:cxn ang="0">
                  <a:pos x="234" y="278"/>
                </a:cxn>
                <a:cxn ang="0">
                  <a:pos x="244" y="286"/>
                </a:cxn>
                <a:cxn ang="0">
                  <a:pos x="262" y="318"/>
                </a:cxn>
                <a:cxn ang="0">
                  <a:pos x="274" y="334"/>
                </a:cxn>
                <a:cxn ang="0">
                  <a:pos x="270" y="332"/>
                </a:cxn>
                <a:cxn ang="0">
                  <a:pos x="266" y="328"/>
                </a:cxn>
                <a:cxn ang="0">
                  <a:pos x="254" y="330"/>
                </a:cxn>
                <a:cxn ang="0">
                  <a:pos x="222" y="346"/>
                </a:cxn>
                <a:cxn ang="0">
                  <a:pos x="204" y="354"/>
                </a:cxn>
                <a:cxn ang="0">
                  <a:pos x="192" y="346"/>
                </a:cxn>
                <a:cxn ang="0">
                  <a:pos x="182" y="354"/>
                </a:cxn>
                <a:cxn ang="0">
                  <a:pos x="176" y="350"/>
                </a:cxn>
                <a:cxn ang="0">
                  <a:pos x="166" y="340"/>
                </a:cxn>
                <a:cxn ang="0">
                  <a:pos x="160" y="332"/>
                </a:cxn>
                <a:cxn ang="0">
                  <a:pos x="150" y="338"/>
                </a:cxn>
                <a:cxn ang="0">
                  <a:pos x="144" y="336"/>
                </a:cxn>
                <a:cxn ang="0">
                  <a:pos x="118" y="314"/>
                </a:cxn>
                <a:cxn ang="0">
                  <a:pos x="0" y="182"/>
                </a:cxn>
                <a:cxn ang="0">
                  <a:pos x="96" y="0"/>
                </a:cxn>
              </a:cxnLst>
              <a:rect l="0" t="0" r="r" b="b"/>
              <a:pathLst>
                <a:path w="325" h="355">
                  <a:moveTo>
                    <a:pt x="276" y="0"/>
                  </a:moveTo>
                  <a:lnTo>
                    <a:pt x="284" y="4"/>
                  </a:lnTo>
                  <a:lnTo>
                    <a:pt x="292" y="14"/>
                  </a:lnTo>
                  <a:lnTo>
                    <a:pt x="296" y="16"/>
                  </a:lnTo>
                  <a:lnTo>
                    <a:pt x="300" y="26"/>
                  </a:lnTo>
                  <a:lnTo>
                    <a:pt x="304" y="34"/>
                  </a:lnTo>
                  <a:lnTo>
                    <a:pt x="304" y="52"/>
                  </a:lnTo>
                  <a:lnTo>
                    <a:pt x="306" y="62"/>
                  </a:lnTo>
                  <a:lnTo>
                    <a:pt x="308" y="74"/>
                  </a:lnTo>
                  <a:lnTo>
                    <a:pt x="318" y="82"/>
                  </a:lnTo>
                  <a:lnTo>
                    <a:pt x="324" y="86"/>
                  </a:lnTo>
                  <a:lnTo>
                    <a:pt x="320" y="96"/>
                  </a:lnTo>
                  <a:lnTo>
                    <a:pt x="302" y="104"/>
                  </a:lnTo>
                  <a:lnTo>
                    <a:pt x="300" y="118"/>
                  </a:lnTo>
                  <a:lnTo>
                    <a:pt x="294" y="138"/>
                  </a:lnTo>
                  <a:lnTo>
                    <a:pt x="290" y="146"/>
                  </a:lnTo>
                  <a:lnTo>
                    <a:pt x="292" y="152"/>
                  </a:lnTo>
                  <a:lnTo>
                    <a:pt x="292" y="170"/>
                  </a:lnTo>
                  <a:lnTo>
                    <a:pt x="288" y="178"/>
                  </a:lnTo>
                  <a:lnTo>
                    <a:pt x="282" y="188"/>
                  </a:lnTo>
                  <a:lnTo>
                    <a:pt x="276" y="188"/>
                  </a:lnTo>
                  <a:lnTo>
                    <a:pt x="266" y="200"/>
                  </a:lnTo>
                  <a:lnTo>
                    <a:pt x="266" y="212"/>
                  </a:lnTo>
                  <a:lnTo>
                    <a:pt x="262" y="218"/>
                  </a:lnTo>
                  <a:lnTo>
                    <a:pt x="254" y="218"/>
                  </a:lnTo>
                  <a:lnTo>
                    <a:pt x="248" y="230"/>
                  </a:lnTo>
                  <a:lnTo>
                    <a:pt x="246" y="250"/>
                  </a:lnTo>
                  <a:lnTo>
                    <a:pt x="246" y="258"/>
                  </a:lnTo>
                  <a:lnTo>
                    <a:pt x="240" y="262"/>
                  </a:lnTo>
                  <a:lnTo>
                    <a:pt x="234" y="266"/>
                  </a:lnTo>
                  <a:lnTo>
                    <a:pt x="230" y="266"/>
                  </a:lnTo>
                  <a:lnTo>
                    <a:pt x="226" y="268"/>
                  </a:lnTo>
                  <a:lnTo>
                    <a:pt x="226" y="272"/>
                  </a:lnTo>
                  <a:lnTo>
                    <a:pt x="234" y="278"/>
                  </a:lnTo>
                  <a:lnTo>
                    <a:pt x="238" y="278"/>
                  </a:lnTo>
                  <a:lnTo>
                    <a:pt x="244" y="286"/>
                  </a:lnTo>
                  <a:lnTo>
                    <a:pt x="254" y="300"/>
                  </a:lnTo>
                  <a:lnTo>
                    <a:pt x="262" y="318"/>
                  </a:lnTo>
                  <a:lnTo>
                    <a:pt x="272" y="322"/>
                  </a:lnTo>
                  <a:lnTo>
                    <a:pt x="274" y="334"/>
                  </a:lnTo>
                  <a:lnTo>
                    <a:pt x="266" y="334"/>
                  </a:lnTo>
                  <a:lnTo>
                    <a:pt x="270" y="332"/>
                  </a:lnTo>
                  <a:lnTo>
                    <a:pt x="270" y="330"/>
                  </a:lnTo>
                  <a:lnTo>
                    <a:pt x="266" y="328"/>
                  </a:lnTo>
                  <a:lnTo>
                    <a:pt x="256" y="328"/>
                  </a:lnTo>
                  <a:lnTo>
                    <a:pt x="254" y="330"/>
                  </a:lnTo>
                  <a:lnTo>
                    <a:pt x="236" y="342"/>
                  </a:lnTo>
                  <a:lnTo>
                    <a:pt x="222" y="346"/>
                  </a:lnTo>
                  <a:lnTo>
                    <a:pt x="210" y="354"/>
                  </a:lnTo>
                  <a:lnTo>
                    <a:pt x="204" y="354"/>
                  </a:lnTo>
                  <a:lnTo>
                    <a:pt x="202" y="350"/>
                  </a:lnTo>
                  <a:lnTo>
                    <a:pt x="192" y="346"/>
                  </a:lnTo>
                  <a:lnTo>
                    <a:pt x="184" y="350"/>
                  </a:lnTo>
                  <a:lnTo>
                    <a:pt x="182" y="354"/>
                  </a:lnTo>
                  <a:lnTo>
                    <a:pt x="176" y="354"/>
                  </a:lnTo>
                  <a:lnTo>
                    <a:pt x="176" y="350"/>
                  </a:lnTo>
                  <a:lnTo>
                    <a:pt x="166" y="344"/>
                  </a:lnTo>
                  <a:lnTo>
                    <a:pt x="166" y="340"/>
                  </a:lnTo>
                  <a:lnTo>
                    <a:pt x="164" y="334"/>
                  </a:lnTo>
                  <a:lnTo>
                    <a:pt x="160" y="332"/>
                  </a:lnTo>
                  <a:lnTo>
                    <a:pt x="156" y="336"/>
                  </a:lnTo>
                  <a:lnTo>
                    <a:pt x="150" y="338"/>
                  </a:lnTo>
                  <a:lnTo>
                    <a:pt x="150" y="334"/>
                  </a:lnTo>
                  <a:lnTo>
                    <a:pt x="144" y="336"/>
                  </a:lnTo>
                  <a:lnTo>
                    <a:pt x="132" y="332"/>
                  </a:lnTo>
                  <a:lnTo>
                    <a:pt x="118" y="314"/>
                  </a:lnTo>
                  <a:lnTo>
                    <a:pt x="74" y="304"/>
                  </a:lnTo>
                  <a:lnTo>
                    <a:pt x="0" y="182"/>
                  </a:lnTo>
                  <a:lnTo>
                    <a:pt x="48" y="80"/>
                  </a:lnTo>
                  <a:lnTo>
                    <a:pt x="96" y="0"/>
                  </a:lnTo>
                  <a:lnTo>
                    <a:pt x="27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1" name="Freeform 642"/>
            <p:cNvSpPr>
              <a:spLocks/>
            </p:cNvSpPr>
            <p:nvPr/>
          </p:nvSpPr>
          <p:spPr bwMode="ltGray">
            <a:xfrm>
              <a:off x="4276671" y="4498938"/>
              <a:ext cx="334338" cy="219475"/>
            </a:xfrm>
            <a:custGeom>
              <a:avLst/>
              <a:gdLst/>
              <a:ahLst/>
              <a:cxnLst>
                <a:cxn ang="0">
                  <a:pos x="158" y="2"/>
                </a:cxn>
                <a:cxn ang="0">
                  <a:pos x="168" y="15"/>
                </a:cxn>
                <a:cxn ang="0">
                  <a:pos x="168" y="28"/>
                </a:cxn>
                <a:cxn ang="0">
                  <a:pos x="170" y="41"/>
                </a:cxn>
                <a:cxn ang="0">
                  <a:pos x="178" y="43"/>
                </a:cxn>
                <a:cxn ang="0">
                  <a:pos x="180" y="47"/>
                </a:cxn>
                <a:cxn ang="0">
                  <a:pos x="186" y="49"/>
                </a:cxn>
                <a:cxn ang="0">
                  <a:pos x="193" y="53"/>
                </a:cxn>
                <a:cxn ang="0">
                  <a:pos x="197" y="56"/>
                </a:cxn>
                <a:cxn ang="0">
                  <a:pos x="199" y="60"/>
                </a:cxn>
                <a:cxn ang="0">
                  <a:pos x="197" y="64"/>
                </a:cxn>
                <a:cxn ang="0">
                  <a:pos x="213" y="75"/>
                </a:cxn>
                <a:cxn ang="0">
                  <a:pos x="216" y="83"/>
                </a:cxn>
                <a:cxn ang="0">
                  <a:pos x="218" y="90"/>
                </a:cxn>
                <a:cxn ang="0">
                  <a:pos x="226" y="92"/>
                </a:cxn>
                <a:cxn ang="0">
                  <a:pos x="230" y="98"/>
                </a:cxn>
                <a:cxn ang="0">
                  <a:pos x="222" y="96"/>
                </a:cxn>
                <a:cxn ang="0">
                  <a:pos x="218" y="98"/>
                </a:cxn>
                <a:cxn ang="0">
                  <a:pos x="213" y="100"/>
                </a:cxn>
                <a:cxn ang="0">
                  <a:pos x="207" y="100"/>
                </a:cxn>
                <a:cxn ang="0">
                  <a:pos x="197" y="100"/>
                </a:cxn>
                <a:cxn ang="0">
                  <a:pos x="193" y="104"/>
                </a:cxn>
                <a:cxn ang="0">
                  <a:pos x="184" y="105"/>
                </a:cxn>
                <a:cxn ang="0">
                  <a:pos x="176" y="105"/>
                </a:cxn>
                <a:cxn ang="0">
                  <a:pos x="172" y="105"/>
                </a:cxn>
                <a:cxn ang="0">
                  <a:pos x="166" y="107"/>
                </a:cxn>
                <a:cxn ang="0">
                  <a:pos x="158" y="105"/>
                </a:cxn>
                <a:cxn ang="0">
                  <a:pos x="149" y="105"/>
                </a:cxn>
                <a:cxn ang="0">
                  <a:pos x="147" y="113"/>
                </a:cxn>
                <a:cxn ang="0">
                  <a:pos x="141" y="117"/>
                </a:cxn>
                <a:cxn ang="0">
                  <a:pos x="133" y="115"/>
                </a:cxn>
                <a:cxn ang="0">
                  <a:pos x="120" y="111"/>
                </a:cxn>
                <a:cxn ang="0">
                  <a:pos x="110" y="109"/>
                </a:cxn>
                <a:cxn ang="0">
                  <a:pos x="106" y="105"/>
                </a:cxn>
                <a:cxn ang="0">
                  <a:pos x="101" y="102"/>
                </a:cxn>
                <a:cxn ang="0">
                  <a:pos x="97" y="100"/>
                </a:cxn>
                <a:cxn ang="0">
                  <a:pos x="91" y="100"/>
                </a:cxn>
                <a:cxn ang="0">
                  <a:pos x="81" y="113"/>
                </a:cxn>
                <a:cxn ang="0">
                  <a:pos x="79" y="119"/>
                </a:cxn>
                <a:cxn ang="0">
                  <a:pos x="73" y="122"/>
                </a:cxn>
                <a:cxn ang="0">
                  <a:pos x="62" y="120"/>
                </a:cxn>
                <a:cxn ang="0">
                  <a:pos x="46" y="119"/>
                </a:cxn>
                <a:cxn ang="0">
                  <a:pos x="35" y="128"/>
                </a:cxn>
                <a:cxn ang="0">
                  <a:pos x="17" y="128"/>
                </a:cxn>
                <a:cxn ang="0">
                  <a:pos x="0" y="73"/>
                </a:cxn>
                <a:cxn ang="0">
                  <a:pos x="58" y="30"/>
                </a:cxn>
                <a:cxn ang="0">
                  <a:pos x="143" y="0"/>
                </a:cxn>
                <a:cxn ang="0">
                  <a:pos x="158" y="2"/>
                </a:cxn>
              </a:cxnLst>
              <a:rect l="0" t="0" r="r" b="b"/>
              <a:pathLst>
                <a:path w="231" h="129">
                  <a:moveTo>
                    <a:pt x="158" y="2"/>
                  </a:moveTo>
                  <a:lnTo>
                    <a:pt x="168" y="15"/>
                  </a:lnTo>
                  <a:lnTo>
                    <a:pt x="168" y="28"/>
                  </a:lnTo>
                  <a:lnTo>
                    <a:pt x="170" y="41"/>
                  </a:lnTo>
                  <a:lnTo>
                    <a:pt x="178" y="43"/>
                  </a:lnTo>
                  <a:lnTo>
                    <a:pt x="180" y="47"/>
                  </a:lnTo>
                  <a:lnTo>
                    <a:pt x="186" y="49"/>
                  </a:lnTo>
                  <a:lnTo>
                    <a:pt x="193" y="53"/>
                  </a:lnTo>
                  <a:lnTo>
                    <a:pt x="197" y="56"/>
                  </a:lnTo>
                  <a:lnTo>
                    <a:pt x="199" y="60"/>
                  </a:lnTo>
                  <a:lnTo>
                    <a:pt x="197" y="64"/>
                  </a:lnTo>
                  <a:lnTo>
                    <a:pt x="213" y="75"/>
                  </a:lnTo>
                  <a:lnTo>
                    <a:pt x="216" y="83"/>
                  </a:lnTo>
                  <a:lnTo>
                    <a:pt x="218" y="90"/>
                  </a:lnTo>
                  <a:lnTo>
                    <a:pt x="226" y="92"/>
                  </a:lnTo>
                  <a:lnTo>
                    <a:pt x="230" y="98"/>
                  </a:lnTo>
                  <a:lnTo>
                    <a:pt x="222" y="96"/>
                  </a:lnTo>
                  <a:lnTo>
                    <a:pt x="218" y="98"/>
                  </a:lnTo>
                  <a:lnTo>
                    <a:pt x="213" y="100"/>
                  </a:lnTo>
                  <a:lnTo>
                    <a:pt x="207" y="100"/>
                  </a:lnTo>
                  <a:lnTo>
                    <a:pt x="197" y="100"/>
                  </a:lnTo>
                  <a:lnTo>
                    <a:pt x="193" y="104"/>
                  </a:lnTo>
                  <a:lnTo>
                    <a:pt x="184" y="105"/>
                  </a:lnTo>
                  <a:lnTo>
                    <a:pt x="176" y="105"/>
                  </a:lnTo>
                  <a:lnTo>
                    <a:pt x="172" y="105"/>
                  </a:lnTo>
                  <a:lnTo>
                    <a:pt x="166" y="107"/>
                  </a:lnTo>
                  <a:lnTo>
                    <a:pt x="158" y="105"/>
                  </a:lnTo>
                  <a:lnTo>
                    <a:pt x="149" y="105"/>
                  </a:lnTo>
                  <a:lnTo>
                    <a:pt x="147" y="113"/>
                  </a:lnTo>
                  <a:lnTo>
                    <a:pt x="141" y="117"/>
                  </a:lnTo>
                  <a:lnTo>
                    <a:pt x="133" y="115"/>
                  </a:lnTo>
                  <a:lnTo>
                    <a:pt x="120" y="111"/>
                  </a:lnTo>
                  <a:lnTo>
                    <a:pt x="110" y="109"/>
                  </a:lnTo>
                  <a:lnTo>
                    <a:pt x="106" y="105"/>
                  </a:lnTo>
                  <a:lnTo>
                    <a:pt x="101" y="102"/>
                  </a:lnTo>
                  <a:lnTo>
                    <a:pt x="97" y="100"/>
                  </a:lnTo>
                  <a:lnTo>
                    <a:pt x="91" y="100"/>
                  </a:lnTo>
                  <a:lnTo>
                    <a:pt x="81" y="113"/>
                  </a:lnTo>
                  <a:lnTo>
                    <a:pt x="79" y="119"/>
                  </a:lnTo>
                  <a:lnTo>
                    <a:pt x="73" y="122"/>
                  </a:lnTo>
                  <a:lnTo>
                    <a:pt x="62" y="120"/>
                  </a:lnTo>
                  <a:lnTo>
                    <a:pt x="46" y="119"/>
                  </a:lnTo>
                  <a:lnTo>
                    <a:pt x="35" y="128"/>
                  </a:lnTo>
                  <a:lnTo>
                    <a:pt x="17" y="128"/>
                  </a:lnTo>
                  <a:lnTo>
                    <a:pt x="0" y="73"/>
                  </a:lnTo>
                  <a:lnTo>
                    <a:pt x="58" y="30"/>
                  </a:lnTo>
                  <a:lnTo>
                    <a:pt x="143" y="0"/>
                  </a:lnTo>
                  <a:lnTo>
                    <a:pt x="158"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2" name="Freeform 643"/>
            <p:cNvSpPr>
              <a:spLocks/>
            </p:cNvSpPr>
            <p:nvPr/>
          </p:nvSpPr>
          <p:spPr bwMode="ltGray">
            <a:xfrm>
              <a:off x="4275224" y="4498938"/>
              <a:ext cx="344469" cy="232822"/>
            </a:xfrm>
            <a:custGeom>
              <a:avLst/>
              <a:gdLst/>
              <a:ahLst/>
              <a:cxnLst>
                <a:cxn ang="0">
                  <a:pos x="164" y="2"/>
                </a:cxn>
                <a:cxn ang="0">
                  <a:pos x="174" y="16"/>
                </a:cxn>
                <a:cxn ang="0">
                  <a:pos x="174" y="30"/>
                </a:cxn>
                <a:cxn ang="0">
                  <a:pos x="176" y="44"/>
                </a:cxn>
                <a:cxn ang="0">
                  <a:pos x="184" y="46"/>
                </a:cxn>
                <a:cxn ang="0">
                  <a:pos x="186" y="50"/>
                </a:cxn>
                <a:cxn ang="0">
                  <a:pos x="192" y="52"/>
                </a:cxn>
                <a:cxn ang="0">
                  <a:pos x="200" y="56"/>
                </a:cxn>
                <a:cxn ang="0">
                  <a:pos x="204" y="60"/>
                </a:cxn>
                <a:cxn ang="0">
                  <a:pos x="206" y="64"/>
                </a:cxn>
                <a:cxn ang="0">
                  <a:pos x="204" y="68"/>
                </a:cxn>
                <a:cxn ang="0">
                  <a:pos x="220" y="80"/>
                </a:cxn>
                <a:cxn ang="0">
                  <a:pos x="224" y="88"/>
                </a:cxn>
                <a:cxn ang="0">
                  <a:pos x="226" y="96"/>
                </a:cxn>
                <a:cxn ang="0">
                  <a:pos x="234" y="98"/>
                </a:cxn>
                <a:cxn ang="0">
                  <a:pos x="238" y="104"/>
                </a:cxn>
                <a:cxn ang="0">
                  <a:pos x="230" y="102"/>
                </a:cxn>
                <a:cxn ang="0">
                  <a:pos x="226" y="104"/>
                </a:cxn>
                <a:cxn ang="0">
                  <a:pos x="220" y="106"/>
                </a:cxn>
                <a:cxn ang="0">
                  <a:pos x="214" y="106"/>
                </a:cxn>
                <a:cxn ang="0">
                  <a:pos x="204" y="106"/>
                </a:cxn>
                <a:cxn ang="0">
                  <a:pos x="200" y="110"/>
                </a:cxn>
                <a:cxn ang="0">
                  <a:pos x="190" y="112"/>
                </a:cxn>
                <a:cxn ang="0">
                  <a:pos x="182" y="112"/>
                </a:cxn>
                <a:cxn ang="0">
                  <a:pos x="178" y="112"/>
                </a:cxn>
                <a:cxn ang="0">
                  <a:pos x="172" y="114"/>
                </a:cxn>
                <a:cxn ang="0">
                  <a:pos x="164" y="112"/>
                </a:cxn>
                <a:cxn ang="0">
                  <a:pos x="154" y="112"/>
                </a:cxn>
                <a:cxn ang="0">
                  <a:pos x="152" y="120"/>
                </a:cxn>
                <a:cxn ang="0">
                  <a:pos x="146" y="124"/>
                </a:cxn>
                <a:cxn ang="0">
                  <a:pos x="138" y="122"/>
                </a:cxn>
                <a:cxn ang="0">
                  <a:pos x="124" y="118"/>
                </a:cxn>
                <a:cxn ang="0">
                  <a:pos x="114" y="116"/>
                </a:cxn>
                <a:cxn ang="0">
                  <a:pos x="110" y="112"/>
                </a:cxn>
                <a:cxn ang="0">
                  <a:pos x="104" y="108"/>
                </a:cxn>
                <a:cxn ang="0">
                  <a:pos x="100" y="106"/>
                </a:cxn>
                <a:cxn ang="0">
                  <a:pos x="94" y="106"/>
                </a:cxn>
                <a:cxn ang="0">
                  <a:pos x="84" y="120"/>
                </a:cxn>
                <a:cxn ang="0">
                  <a:pos x="82" y="126"/>
                </a:cxn>
                <a:cxn ang="0">
                  <a:pos x="76" y="130"/>
                </a:cxn>
                <a:cxn ang="0">
                  <a:pos x="64" y="128"/>
                </a:cxn>
                <a:cxn ang="0">
                  <a:pos x="48" y="126"/>
                </a:cxn>
                <a:cxn ang="0">
                  <a:pos x="36" y="136"/>
                </a:cxn>
                <a:cxn ang="0">
                  <a:pos x="18" y="136"/>
                </a:cxn>
                <a:cxn ang="0">
                  <a:pos x="0" y="78"/>
                </a:cxn>
                <a:cxn ang="0">
                  <a:pos x="60" y="32"/>
                </a:cxn>
                <a:cxn ang="0">
                  <a:pos x="148" y="0"/>
                </a:cxn>
                <a:cxn ang="0">
                  <a:pos x="164" y="2"/>
                </a:cxn>
              </a:cxnLst>
              <a:rect l="0" t="0" r="r" b="b"/>
              <a:pathLst>
                <a:path w="239" h="137">
                  <a:moveTo>
                    <a:pt x="164" y="2"/>
                  </a:moveTo>
                  <a:lnTo>
                    <a:pt x="174" y="16"/>
                  </a:lnTo>
                  <a:lnTo>
                    <a:pt x="174" y="30"/>
                  </a:lnTo>
                  <a:lnTo>
                    <a:pt x="176" y="44"/>
                  </a:lnTo>
                  <a:lnTo>
                    <a:pt x="184" y="46"/>
                  </a:lnTo>
                  <a:lnTo>
                    <a:pt x="186" y="50"/>
                  </a:lnTo>
                  <a:lnTo>
                    <a:pt x="192" y="52"/>
                  </a:lnTo>
                  <a:lnTo>
                    <a:pt x="200" y="56"/>
                  </a:lnTo>
                  <a:lnTo>
                    <a:pt x="204" y="60"/>
                  </a:lnTo>
                  <a:lnTo>
                    <a:pt x="206" y="64"/>
                  </a:lnTo>
                  <a:lnTo>
                    <a:pt x="204" y="68"/>
                  </a:lnTo>
                  <a:lnTo>
                    <a:pt x="220" y="80"/>
                  </a:lnTo>
                  <a:lnTo>
                    <a:pt x="224" y="88"/>
                  </a:lnTo>
                  <a:lnTo>
                    <a:pt x="226" y="96"/>
                  </a:lnTo>
                  <a:lnTo>
                    <a:pt x="234" y="98"/>
                  </a:lnTo>
                  <a:lnTo>
                    <a:pt x="238" y="104"/>
                  </a:lnTo>
                  <a:lnTo>
                    <a:pt x="230" y="102"/>
                  </a:lnTo>
                  <a:lnTo>
                    <a:pt x="226" y="104"/>
                  </a:lnTo>
                  <a:lnTo>
                    <a:pt x="220" y="106"/>
                  </a:lnTo>
                  <a:lnTo>
                    <a:pt x="214" y="106"/>
                  </a:lnTo>
                  <a:lnTo>
                    <a:pt x="204" y="106"/>
                  </a:lnTo>
                  <a:lnTo>
                    <a:pt x="200" y="110"/>
                  </a:lnTo>
                  <a:lnTo>
                    <a:pt x="190" y="112"/>
                  </a:lnTo>
                  <a:lnTo>
                    <a:pt x="182" y="112"/>
                  </a:lnTo>
                  <a:lnTo>
                    <a:pt x="178" y="112"/>
                  </a:lnTo>
                  <a:lnTo>
                    <a:pt x="172" y="114"/>
                  </a:lnTo>
                  <a:lnTo>
                    <a:pt x="164" y="112"/>
                  </a:lnTo>
                  <a:lnTo>
                    <a:pt x="154" y="112"/>
                  </a:lnTo>
                  <a:lnTo>
                    <a:pt x="152" y="120"/>
                  </a:lnTo>
                  <a:lnTo>
                    <a:pt x="146" y="124"/>
                  </a:lnTo>
                  <a:lnTo>
                    <a:pt x="138" y="122"/>
                  </a:lnTo>
                  <a:lnTo>
                    <a:pt x="124" y="118"/>
                  </a:lnTo>
                  <a:lnTo>
                    <a:pt x="114" y="116"/>
                  </a:lnTo>
                  <a:lnTo>
                    <a:pt x="110" y="112"/>
                  </a:lnTo>
                  <a:lnTo>
                    <a:pt x="104" y="108"/>
                  </a:lnTo>
                  <a:lnTo>
                    <a:pt x="100" y="106"/>
                  </a:lnTo>
                  <a:lnTo>
                    <a:pt x="94" y="106"/>
                  </a:lnTo>
                  <a:lnTo>
                    <a:pt x="84" y="120"/>
                  </a:lnTo>
                  <a:lnTo>
                    <a:pt x="82" y="126"/>
                  </a:lnTo>
                  <a:lnTo>
                    <a:pt x="76" y="130"/>
                  </a:lnTo>
                  <a:lnTo>
                    <a:pt x="64" y="128"/>
                  </a:lnTo>
                  <a:lnTo>
                    <a:pt x="48" y="126"/>
                  </a:lnTo>
                  <a:lnTo>
                    <a:pt x="36" y="136"/>
                  </a:lnTo>
                  <a:lnTo>
                    <a:pt x="18" y="136"/>
                  </a:lnTo>
                  <a:lnTo>
                    <a:pt x="0" y="78"/>
                  </a:lnTo>
                  <a:lnTo>
                    <a:pt x="60" y="32"/>
                  </a:lnTo>
                  <a:lnTo>
                    <a:pt x="148" y="0"/>
                  </a:lnTo>
                  <a:lnTo>
                    <a:pt x="164"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3" name="Freeform 644"/>
            <p:cNvSpPr>
              <a:spLocks/>
            </p:cNvSpPr>
            <p:nvPr/>
          </p:nvSpPr>
          <p:spPr bwMode="ltGray">
            <a:xfrm>
              <a:off x="4260750" y="4094097"/>
              <a:ext cx="282232" cy="502716"/>
            </a:xfrm>
            <a:custGeom>
              <a:avLst/>
              <a:gdLst/>
              <a:ahLst/>
              <a:cxnLst>
                <a:cxn ang="0">
                  <a:pos x="194" y="86"/>
                </a:cxn>
                <a:cxn ang="0">
                  <a:pos x="192" y="132"/>
                </a:cxn>
                <a:cxn ang="0">
                  <a:pos x="186" y="132"/>
                </a:cxn>
                <a:cxn ang="0">
                  <a:pos x="181" y="136"/>
                </a:cxn>
                <a:cxn ang="0">
                  <a:pos x="177" y="134"/>
                </a:cxn>
                <a:cxn ang="0">
                  <a:pos x="169" y="132"/>
                </a:cxn>
                <a:cxn ang="0">
                  <a:pos x="165" y="134"/>
                </a:cxn>
                <a:cxn ang="0">
                  <a:pos x="163" y="138"/>
                </a:cxn>
                <a:cxn ang="0">
                  <a:pos x="163" y="142"/>
                </a:cxn>
                <a:cxn ang="0">
                  <a:pos x="161" y="152"/>
                </a:cxn>
                <a:cxn ang="0">
                  <a:pos x="159" y="162"/>
                </a:cxn>
                <a:cxn ang="0">
                  <a:pos x="161" y="166"/>
                </a:cxn>
                <a:cxn ang="0">
                  <a:pos x="158" y="173"/>
                </a:cxn>
                <a:cxn ang="0">
                  <a:pos x="152" y="183"/>
                </a:cxn>
                <a:cxn ang="0">
                  <a:pos x="152" y="195"/>
                </a:cxn>
                <a:cxn ang="0">
                  <a:pos x="150" y="201"/>
                </a:cxn>
                <a:cxn ang="0">
                  <a:pos x="154" y="204"/>
                </a:cxn>
                <a:cxn ang="0">
                  <a:pos x="158" y="204"/>
                </a:cxn>
                <a:cxn ang="0">
                  <a:pos x="161" y="208"/>
                </a:cxn>
                <a:cxn ang="0">
                  <a:pos x="161" y="222"/>
                </a:cxn>
                <a:cxn ang="0">
                  <a:pos x="167" y="226"/>
                </a:cxn>
                <a:cxn ang="0">
                  <a:pos x="171" y="228"/>
                </a:cxn>
                <a:cxn ang="0">
                  <a:pos x="169" y="236"/>
                </a:cxn>
                <a:cxn ang="0">
                  <a:pos x="129" y="261"/>
                </a:cxn>
                <a:cxn ang="0">
                  <a:pos x="104" y="269"/>
                </a:cxn>
                <a:cxn ang="0">
                  <a:pos x="96" y="267"/>
                </a:cxn>
                <a:cxn ang="0">
                  <a:pos x="94" y="271"/>
                </a:cxn>
                <a:cxn ang="0">
                  <a:pos x="94" y="277"/>
                </a:cxn>
                <a:cxn ang="0">
                  <a:pos x="88" y="278"/>
                </a:cxn>
                <a:cxn ang="0">
                  <a:pos x="75" y="278"/>
                </a:cxn>
                <a:cxn ang="0">
                  <a:pos x="67" y="282"/>
                </a:cxn>
                <a:cxn ang="0">
                  <a:pos x="67" y="286"/>
                </a:cxn>
                <a:cxn ang="0">
                  <a:pos x="54" y="290"/>
                </a:cxn>
                <a:cxn ang="0">
                  <a:pos x="50" y="286"/>
                </a:cxn>
                <a:cxn ang="0">
                  <a:pos x="44" y="292"/>
                </a:cxn>
                <a:cxn ang="0">
                  <a:pos x="42" y="296"/>
                </a:cxn>
                <a:cxn ang="0">
                  <a:pos x="27" y="290"/>
                </a:cxn>
                <a:cxn ang="0">
                  <a:pos x="0" y="240"/>
                </a:cxn>
                <a:cxn ang="0">
                  <a:pos x="6" y="123"/>
                </a:cxn>
                <a:cxn ang="0">
                  <a:pos x="65" y="0"/>
                </a:cxn>
                <a:cxn ang="0">
                  <a:pos x="194" y="86"/>
                </a:cxn>
              </a:cxnLst>
              <a:rect l="0" t="0" r="r" b="b"/>
              <a:pathLst>
                <a:path w="195" h="297">
                  <a:moveTo>
                    <a:pt x="194" y="86"/>
                  </a:moveTo>
                  <a:lnTo>
                    <a:pt x="192" y="132"/>
                  </a:lnTo>
                  <a:lnTo>
                    <a:pt x="186" y="132"/>
                  </a:lnTo>
                  <a:lnTo>
                    <a:pt x="181" y="136"/>
                  </a:lnTo>
                  <a:lnTo>
                    <a:pt x="177" y="134"/>
                  </a:lnTo>
                  <a:lnTo>
                    <a:pt x="169" y="132"/>
                  </a:lnTo>
                  <a:lnTo>
                    <a:pt x="165" y="134"/>
                  </a:lnTo>
                  <a:lnTo>
                    <a:pt x="163" y="138"/>
                  </a:lnTo>
                  <a:lnTo>
                    <a:pt x="163" y="142"/>
                  </a:lnTo>
                  <a:lnTo>
                    <a:pt x="161" y="152"/>
                  </a:lnTo>
                  <a:lnTo>
                    <a:pt x="159" y="162"/>
                  </a:lnTo>
                  <a:lnTo>
                    <a:pt x="161" y="166"/>
                  </a:lnTo>
                  <a:lnTo>
                    <a:pt x="158" y="173"/>
                  </a:lnTo>
                  <a:lnTo>
                    <a:pt x="152" y="183"/>
                  </a:lnTo>
                  <a:lnTo>
                    <a:pt x="152" y="195"/>
                  </a:lnTo>
                  <a:lnTo>
                    <a:pt x="150" y="201"/>
                  </a:lnTo>
                  <a:lnTo>
                    <a:pt x="154" y="204"/>
                  </a:lnTo>
                  <a:lnTo>
                    <a:pt x="158" y="204"/>
                  </a:lnTo>
                  <a:lnTo>
                    <a:pt x="161" y="208"/>
                  </a:lnTo>
                  <a:lnTo>
                    <a:pt x="161" y="222"/>
                  </a:lnTo>
                  <a:lnTo>
                    <a:pt x="167" y="226"/>
                  </a:lnTo>
                  <a:lnTo>
                    <a:pt x="171" y="228"/>
                  </a:lnTo>
                  <a:lnTo>
                    <a:pt x="169" y="236"/>
                  </a:lnTo>
                  <a:lnTo>
                    <a:pt x="129" y="261"/>
                  </a:lnTo>
                  <a:lnTo>
                    <a:pt x="104" y="269"/>
                  </a:lnTo>
                  <a:lnTo>
                    <a:pt x="96" y="267"/>
                  </a:lnTo>
                  <a:lnTo>
                    <a:pt x="94" y="271"/>
                  </a:lnTo>
                  <a:lnTo>
                    <a:pt x="94" y="277"/>
                  </a:lnTo>
                  <a:lnTo>
                    <a:pt x="88" y="278"/>
                  </a:lnTo>
                  <a:lnTo>
                    <a:pt x="75" y="278"/>
                  </a:lnTo>
                  <a:lnTo>
                    <a:pt x="67" y="282"/>
                  </a:lnTo>
                  <a:lnTo>
                    <a:pt x="67" y="286"/>
                  </a:lnTo>
                  <a:lnTo>
                    <a:pt x="54" y="290"/>
                  </a:lnTo>
                  <a:lnTo>
                    <a:pt x="50" y="286"/>
                  </a:lnTo>
                  <a:lnTo>
                    <a:pt x="44" y="292"/>
                  </a:lnTo>
                  <a:lnTo>
                    <a:pt x="42" y="296"/>
                  </a:lnTo>
                  <a:lnTo>
                    <a:pt x="27" y="290"/>
                  </a:lnTo>
                  <a:lnTo>
                    <a:pt x="0" y="240"/>
                  </a:lnTo>
                  <a:lnTo>
                    <a:pt x="6" y="123"/>
                  </a:lnTo>
                  <a:lnTo>
                    <a:pt x="65" y="0"/>
                  </a:lnTo>
                  <a:lnTo>
                    <a:pt x="194" y="8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4" name="Freeform 645"/>
            <p:cNvSpPr>
              <a:spLocks/>
            </p:cNvSpPr>
            <p:nvPr/>
          </p:nvSpPr>
          <p:spPr bwMode="ltGray">
            <a:xfrm>
              <a:off x="4259302" y="4092613"/>
              <a:ext cx="290918" cy="516063"/>
            </a:xfrm>
            <a:custGeom>
              <a:avLst/>
              <a:gdLst/>
              <a:ahLst/>
              <a:cxnLst>
                <a:cxn ang="0">
                  <a:pos x="202" y="88"/>
                </a:cxn>
                <a:cxn ang="0">
                  <a:pos x="200" y="136"/>
                </a:cxn>
                <a:cxn ang="0">
                  <a:pos x="194" y="136"/>
                </a:cxn>
                <a:cxn ang="0">
                  <a:pos x="188" y="140"/>
                </a:cxn>
                <a:cxn ang="0">
                  <a:pos x="184" y="138"/>
                </a:cxn>
                <a:cxn ang="0">
                  <a:pos x="176" y="136"/>
                </a:cxn>
                <a:cxn ang="0">
                  <a:pos x="172" y="138"/>
                </a:cxn>
                <a:cxn ang="0">
                  <a:pos x="170" y="142"/>
                </a:cxn>
                <a:cxn ang="0">
                  <a:pos x="170" y="146"/>
                </a:cxn>
                <a:cxn ang="0">
                  <a:pos x="168" y="156"/>
                </a:cxn>
                <a:cxn ang="0">
                  <a:pos x="166" y="166"/>
                </a:cxn>
                <a:cxn ang="0">
                  <a:pos x="168" y="170"/>
                </a:cxn>
                <a:cxn ang="0">
                  <a:pos x="164" y="178"/>
                </a:cxn>
                <a:cxn ang="0">
                  <a:pos x="158" y="188"/>
                </a:cxn>
                <a:cxn ang="0">
                  <a:pos x="158" y="200"/>
                </a:cxn>
                <a:cxn ang="0">
                  <a:pos x="156" y="206"/>
                </a:cxn>
                <a:cxn ang="0">
                  <a:pos x="160" y="210"/>
                </a:cxn>
                <a:cxn ang="0">
                  <a:pos x="164" y="210"/>
                </a:cxn>
                <a:cxn ang="0">
                  <a:pos x="168" y="214"/>
                </a:cxn>
                <a:cxn ang="0">
                  <a:pos x="168" y="228"/>
                </a:cxn>
                <a:cxn ang="0">
                  <a:pos x="174" y="232"/>
                </a:cxn>
                <a:cxn ang="0">
                  <a:pos x="178" y="234"/>
                </a:cxn>
                <a:cxn ang="0">
                  <a:pos x="176" y="242"/>
                </a:cxn>
                <a:cxn ang="0">
                  <a:pos x="134" y="268"/>
                </a:cxn>
                <a:cxn ang="0">
                  <a:pos x="108" y="276"/>
                </a:cxn>
                <a:cxn ang="0">
                  <a:pos x="100" y="274"/>
                </a:cxn>
                <a:cxn ang="0">
                  <a:pos x="98" y="278"/>
                </a:cxn>
                <a:cxn ang="0">
                  <a:pos x="98" y="284"/>
                </a:cxn>
                <a:cxn ang="0">
                  <a:pos x="92" y="286"/>
                </a:cxn>
                <a:cxn ang="0">
                  <a:pos x="78" y="286"/>
                </a:cxn>
                <a:cxn ang="0">
                  <a:pos x="70" y="290"/>
                </a:cxn>
                <a:cxn ang="0">
                  <a:pos x="70" y="294"/>
                </a:cxn>
                <a:cxn ang="0">
                  <a:pos x="56" y="298"/>
                </a:cxn>
                <a:cxn ang="0">
                  <a:pos x="52" y="294"/>
                </a:cxn>
                <a:cxn ang="0">
                  <a:pos x="46" y="300"/>
                </a:cxn>
                <a:cxn ang="0">
                  <a:pos x="44" y="304"/>
                </a:cxn>
                <a:cxn ang="0">
                  <a:pos x="28" y="298"/>
                </a:cxn>
                <a:cxn ang="0">
                  <a:pos x="0" y="246"/>
                </a:cxn>
                <a:cxn ang="0">
                  <a:pos x="6" y="126"/>
                </a:cxn>
                <a:cxn ang="0">
                  <a:pos x="68" y="0"/>
                </a:cxn>
                <a:cxn ang="0">
                  <a:pos x="202" y="88"/>
                </a:cxn>
              </a:cxnLst>
              <a:rect l="0" t="0" r="r" b="b"/>
              <a:pathLst>
                <a:path w="203" h="305">
                  <a:moveTo>
                    <a:pt x="202" y="88"/>
                  </a:moveTo>
                  <a:lnTo>
                    <a:pt x="200" y="136"/>
                  </a:lnTo>
                  <a:lnTo>
                    <a:pt x="194" y="136"/>
                  </a:lnTo>
                  <a:lnTo>
                    <a:pt x="188" y="140"/>
                  </a:lnTo>
                  <a:lnTo>
                    <a:pt x="184" y="138"/>
                  </a:lnTo>
                  <a:lnTo>
                    <a:pt x="176" y="136"/>
                  </a:lnTo>
                  <a:lnTo>
                    <a:pt x="172" y="138"/>
                  </a:lnTo>
                  <a:lnTo>
                    <a:pt x="170" y="142"/>
                  </a:lnTo>
                  <a:lnTo>
                    <a:pt x="170" y="146"/>
                  </a:lnTo>
                  <a:lnTo>
                    <a:pt x="168" y="156"/>
                  </a:lnTo>
                  <a:lnTo>
                    <a:pt x="166" y="166"/>
                  </a:lnTo>
                  <a:lnTo>
                    <a:pt x="168" y="170"/>
                  </a:lnTo>
                  <a:lnTo>
                    <a:pt x="164" y="178"/>
                  </a:lnTo>
                  <a:lnTo>
                    <a:pt x="158" y="188"/>
                  </a:lnTo>
                  <a:lnTo>
                    <a:pt x="158" y="200"/>
                  </a:lnTo>
                  <a:lnTo>
                    <a:pt x="156" y="206"/>
                  </a:lnTo>
                  <a:lnTo>
                    <a:pt x="160" y="210"/>
                  </a:lnTo>
                  <a:lnTo>
                    <a:pt x="164" y="210"/>
                  </a:lnTo>
                  <a:lnTo>
                    <a:pt x="168" y="214"/>
                  </a:lnTo>
                  <a:lnTo>
                    <a:pt x="168" y="228"/>
                  </a:lnTo>
                  <a:lnTo>
                    <a:pt x="174" y="232"/>
                  </a:lnTo>
                  <a:lnTo>
                    <a:pt x="178" y="234"/>
                  </a:lnTo>
                  <a:lnTo>
                    <a:pt x="176" y="242"/>
                  </a:lnTo>
                  <a:lnTo>
                    <a:pt x="134" y="268"/>
                  </a:lnTo>
                  <a:lnTo>
                    <a:pt x="108" y="276"/>
                  </a:lnTo>
                  <a:lnTo>
                    <a:pt x="100" y="274"/>
                  </a:lnTo>
                  <a:lnTo>
                    <a:pt x="98" y="278"/>
                  </a:lnTo>
                  <a:lnTo>
                    <a:pt x="98" y="284"/>
                  </a:lnTo>
                  <a:lnTo>
                    <a:pt x="92" y="286"/>
                  </a:lnTo>
                  <a:lnTo>
                    <a:pt x="78" y="286"/>
                  </a:lnTo>
                  <a:lnTo>
                    <a:pt x="70" y="290"/>
                  </a:lnTo>
                  <a:lnTo>
                    <a:pt x="70" y="294"/>
                  </a:lnTo>
                  <a:lnTo>
                    <a:pt x="56" y="298"/>
                  </a:lnTo>
                  <a:lnTo>
                    <a:pt x="52" y="294"/>
                  </a:lnTo>
                  <a:lnTo>
                    <a:pt x="46" y="300"/>
                  </a:lnTo>
                  <a:lnTo>
                    <a:pt x="44" y="304"/>
                  </a:lnTo>
                  <a:lnTo>
                    <a:pt x="28" y="298"/>
                  </a:lnTo>
                  <a:lnTo>
                    <a:pt x="0" y="246"/>
                  </a:lnTo>
                  <a:lnTo>
                    <a:pt x="6" y="126"/>
                  </a:lnTo>
                  <a:lnTo>
                    <a:pt x="68" y="0"/>
                  </a:lnTo>
                  <a:lnTo>
                    <a:pt x="202" y="8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5" name="Freeform 646"/>
            <p:cNvSpPr>
              <a:spLocks/>
            </p:cNvSpPr>
            <p:nvPr/>
          </p:nvSpPr>
          <p:spPr bwMode="ltGray">
            <a:xfrm>
              <a:off x="4124699" y="4424792"/>
              <a:ext cx="204076" cy="352939"/>
            </a:xfrm>
            <a:custGeom>
              <a:avLst/>
              <a:gdLst/>
              <a:ahLst/>
              <a:cxnLst>
                <a:cxn ang="0">
                  <a:pos x="108" y="0"/>
                </a:cxn>
                <a:cxn ang="0">
                  <a:pos x="116" y="2"/>
                </a:cxn>
                <a:cxn ang="0">
                  <a:pos x="118" y="6"/>
                </a:cxn>
                <a:cxn ang="0">
                  <a:pos x="122" y="6"/>
                </a:cxn>
                <a:cxn ang="0">
                  <a:pos x="130" y="18"/>
                </a:cxn>
                <a:cxn ang="0">
                  <a:pos x="132" y="24"/>
                </a:cxn>
                <a:cxn ang="0">
                  <a:pos x="128" y="34"/>
                </a:cxn>
                <a:cxn ang="0">
                  <a:pos x="130" y="42"/>
                </a:cxn>
                <a:cxn ang="0">
                  <a:pos x="130" y="46"/>
                </a:cxn>
                <a:cxn ang="0">
                  <a:pos x="130" y="56"/>
                </a:cxn>
                <a:cxn ang="0">
                  <a:pos x="110" y="54"/>
                </a:cxn>
                <a:cxn ang="0">
                  <a:pos x="108" y="62"/>
                </a:cxn>
                <a:cxn ang="0">
                  <a:pos x="138" y="94"/>
                </a:cxn>
                <a:cxn ang="0">
                  <a:pos x="134" y="102"/>
                </a:cxn>
                <a:cxn ang="0">
                  <a:pos x="130" y="106"/>
                </a:cxn>
                <a:cxn ang="0">
                  <a:pos x="128" y="116"/>
                </a:cxn>
                <a:cxn ang="0">
                  <a:pos x="124" y="120"/>
                </a:cxn>
                <a:cxn ang="0">
                  <a:pos x="122" y="126"/>
                </a:cxn>
                <a:cxn ang="0">
                  <a:pos x="116" y="130"/>
                </a:cxn>
                <a:cxn ang="0">
                  <a:pos x="114" y="138"/>
                </a:cxn>
                <a:cxn ang="0">
                  <a:pos x="114" y="142"/>
                </a:cxn>
                <a:cxn ang="0">
                  <a:pos x="116" y="150"/>
                </a:cxn>
                <a:cxn ang="0">
                  <a:pos x="122" y="158"/>
                </a:cxn>
                <a:cxn ang="0">
                  <a:pos x="124" y="166"/>
                </a:cxn>
                <a:cxn ang="0">
                  <a:pos x="128" y="176"/>
                </a:cxn>
                <a:cxn ang="0">
                  <a:pos x="132" y="180"/>
                </a:cxn>
                <a:cxn ang="0">
                  <a:pos x="138" y="186"/>
                </a:cxn>
                <a:cxn ang="0">
                  <a:pos x="136" y="200"/>
                </a:cxn>
                <a:cxn ang="0">
                  <a:pos x="140" y="204"/>
                </a:cxn>
                <a:cxn ang="0">
                  <a:pos x="138" y="208"/>
                </a:cxn>
                <a:cxn ang="0">
                  <a:pos x="130" y="204"/>
                </a:cxn>
                <a:cxn ang="0">
                  <a:pos x="122" y="202"/>
                </a:cxn>
                <a:cxn ang="0">
                  <a:pos x="118" y="202"/>
                </a:cxn>
                <a:cxn ang="0">
                  <a:pos x="110" y="200"/>
                </a:cxn>
                <a:cxn ang="0">
                  <a:pos x="110" y="196"/>
                </a:cxn>
                <a:cxn ang="0">
                  <a:pos x="106" y="196"/>
                </a:cxn>
                <a:cxn ang="0">
                  <a:pos x="104" y="198"/>
                </a:cxn>
                <a:cxn ang="0">
                  <a:pos x="86" y="198"/>
                </a:cxn>
                <a:cxn ang="0">
                  <a:pos x="84" y="192"/>
                </a:cxn>
                <a:cxn ang="0">
                  <a:pos x="80" y="192"/>
                </a:cxn>
                <a:cxn ang="0">
                  <a:pos x="76" y="194"/>
                </a:cxn>
                <a:cxn ang="0">
                  <a:pos x="68" y="194"/>
                </a:cxn>
                <a:cxn ang="0">
                  <a:pos x="62" y="194"/>
                </a:cxn>
                <a:cxn ang="0">
                  <a:pos x="58" y="192"/>
                </a:cxn>
                <a:cxn ang="0">
                  <a:pos x="52" y="194"/>
                </a:cxn>
                <a:cxn ang="0">
                  <a:pos x="34" y="194"/>
                </a:cxn>
                <a:cxn ang="0">
                  <a:pos x="28" y="196"/>
                </a:cxn>
                <a:cxn ang="0">
                  <a:pos x="24" y="192"/>
                </a:cxn>
                <a:cxn ang="0">
                  <a:pos x="22" y="186"/>
                </a:cxn>
                <a:cxn ang="0">
                  <a:pos x="24" y="182"/>
                </a:cxn>
                <a:cxn ang="0">
                  <a:pos x="26" y="174"/>
                </a:cxn>
                <a:cxn ang="0">
                  <a:pos x="22" y="168"/>
                </a:cxn>
                <a:cxn ang="0">
                  <a:pos x="20" y="166"/>
                </a:cxn>
                <a:cxn ang="0">
                  <a:pos x="20" y="162"/>
                </a:cxn>
                <a:cxn ang="0">
                  <a:pos x="12" y="158"/>
                </a:cxn>
                <a:cxn ang="0">
                  <a:pos x="4" y="152"/>
                </a:cxn>
                <a:cxn ang="0">
                  <a:pos x="0" y="142"/>
                </a:cxn>
                <a:cxn ang="0">
                  <a:pos x="20" y="96"/>
                </a:cxn>
                <a:cxn ang="0">
                  <a:pos x="108" y="0"/>
                </a:cxn>
              </a:cxnLst>
              <a:rect l="0" t="0" r="r" b="b"/>
              <a:pathLst>
                <a:path w="141" h="209">
                  <a:moveTo>
                    <a:pt x="108" y="0"/>
                  </a:moveTo>
                  <a:lnTo>
                    <a:pt x="116" y="2"/>
                  </a:lnTo>
                  <a:lnTo>
                    <a:pt x="118" y="6"/>
                  </a:lnTo>
                  <a:lnTo>
                    <a:pt x="122" y="6"/>
                  </a:lnTo>
                  <a:lnTo>
                    <a:pt x="130" y="18"/>
                  </a:lnTo>
                  <a:lnTo>
                    <a:pt x="132" y="24"/>
                  </a:lnTo>
                  <a:lnTo>
                    <a:pt x="128" y="34"/>
                  </a:lnTo>
                  <a:lnTo>
                    <a:pt x="130" y="42"/>
                  </a:lnTo>
                  <a:lnTo>
                    <a:pt x="130" y="46"/>
                  </a:lnTo>
                  <a:lnTo>
                    <a:pt x="130" y="56"/>
                  </a:lnTo>
                  <a:lnTo>
                    <a:pt x="110" y="54"/>
                  </a:lnTo>
                  <a:lnTo>
                    <a:pt x="108" y="62"/>
                  </a:lnTo>
                  <a:lnTo>
                    <a:pt x="138" y="94"/>
                  </a:lnTo>
                  <a:lnTo>
                    <a:pt x="134" y="102"/>
                  </a:lnTo>
                  <a:lnTo>
                    <a:pt x="130" y="106"/>
                  </a:lnTo>
                  <a:lnTo>
                    <a:pt x="128" y="116"/>
                  </a:lnTo>
                  <a:lnTo>
                    <a:pt x="124" y="120"/>
                  </a:lnTo>
                  <a:lnTo>
                    <a:pt x="122" y="126"/>
                  </a:lnTo>
                  <a:lnTo>
                    <a:pt x="116" y="130"/>
                  </a:lnTo>
                  <a:lnTo>
                    <a:pt x="114" y="138"/>
                  </a:lnTo>
                  <a:lnTo>
                    <a:pt x="114" y="142"/>
                  </a:lnTo>
                  <a:lnTo>
                    <a:pt x="116" y="150"/>
                  </a:lnTo>
                  <a:lnTo>
                    <a:pt x="122" y="158"/>
                  </a:lnTo>
                  <a:lnTo>
                    <a:pt x="124" y="166"/>
                  </a:lnTo>
                  <a:lnTo>
                    <a:pt x="128" y="176"/>
                  </a:lnTo>
                  <a:lnTo>
                    <a:pt x="132" y="180"/>
                  </a:lnTo>
                  <a:lnTo>
                    <a:pt x="138" y="186"/>
                  </a:lnTo>
                  <a:lnTo>
                    <a:pt x="136" y="200"/>
                  </a:lnTo>
                  <a:lnTo>
                    <a:pt x="140" y="204"/>
                  </a:lnTo>
                  <a:lnTo>
                    <a:pt x="138" y="208"/>
                  </a:lnTo>
                  <a:lnTo>
                    <a:pt x="130" y="204"/>
                  </a:lnTo>
                  <a:lnTo>
                    <a:pt x="122" y="202"/>
                  </a:lnTo>
                  <a:lnTo>
                    <a:pt x="118" y="202"/>
                  </a:lnTo>
                  <a:lnTo>
                    <a:pt x="110" y="200"/>
                  </a:lnTo>
                  <a:lnTo>
                    <a:pt x="110" y="196"/>
                  </a:lnTo>
                  <a:lnTo>
                    <a:pt x="106" y="196"/>
                  </a:lnTo>
                  <a:lnTo>
                    <a:pt x="104" y="198"/>
                  </a:lnTo>
                  <a:lnTo>
                    <a:pt x="86" y="198"/>
                  </a:lnTo>
                  <a:lnTo>
                    <a:pt x="84" y="192"/>
                  </a:lnTo>
                  <a:lnTo>
                    <a:pt x="80" y="192"/>
                  </a:lnTo>
                  <a:lnTo>
                    <a:pt x="76" y="194"/>
                  </a:lnTo>
                  <a:lnTo>
                    <a:pt x="68" y="194"/>
                  </a:lnTo>
                  <a:lnTo>
                    <a:pt x="62" y="194"/>
                  </a:lnTo>
                  <a:lnTo>
                    <a:pt x="58" y="192"/>
                  </a:lnTo>
                  <a:lnTo>
                    <a:pt x="52" y="194"/>
                  </a:lnTo>
                  <a:lnTo>
                    <a:pt x="34" y="194"/>
                  </a:lnTo>
                  <a:lnTo>
                    <a:pt x="28" y="196"/>
                  </a:lnTo>
                  <a:lnTo>
                    <a:pt x="24" y="192"/>
                  </a:lnTo>
                  <a:lnTo>
                    <a:pt x="22" y="186"/>
                  </a:lnTo>
                  <a:lnTo>
                    <a:pt x="24" y="182"/>
                  </a:lnTo>
                  <a:lnTo>
                    <a:pt x="26" y="174"/>
                  </a:lnTo>
                  <a:lnTo>
                    <a:pt x="22" y="168"/>
                  </a:lnTo>
                  <a:lnTo>
                    <a:pt x="20" y="166"/>
                  </a:lnTo>
                  <a:lnTo>
                    <a:pt x="20" y="162"/>
                  </a:lnTo>
                  <a:lnTo>
                    <a:pt x="12" y="158"/>
                  </a:lnTo>
                  <a:lnTo>
                    <a:pt x="4" y="152"/>
                  </a:lnTo>
                  <a:lnTo>
                    <a:pt x="0" y="142"/>
                  </a:lnTo>
                  <a:lnTo>
                    <a:pt x="20" y="96"/>
                  </a:lnTo>
                  <a:lnTo>
                    <a:pt x="10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6" name="Freeform 647"/>
            <p:cNvSpPr>
              <a:spLocks/>
            </p:cNvSpPr>
            <p:nvPr/>
          </p:nvSpPr>
          <p:spPr bwMode="ltGray">
            <a:xfrm>
              <a:off x="3974175" y="4369924"/>
              <a:ext cx="328548" cy="308452"/>
            </a:xfrm>
            <a:custGeom>
              <a:avLst/>
              <a:gdLst/>
              <a:ahLst/>
              <a:cxnLst>
                <a:cxn ang="0">
                  <a:pos x="208" y="20"/>
                </a:cxn>
                <a:cxn ang="0">
                  <a:pos x="216" y="26"/>
                </a:cxn>
                <a:cxn ang="0">
                  <a:pos x="220" y="32"/>
                </a:cxn>
                <a:cxn ang="0">
                  <a:pos x="220" y="40"/>
                </a:cxn>
                <a:cxn ang="0">
                  <a:pos x="224" y="44"/>
                </a:cxn>
                <a:cxn ang="0">
                  <a:pos x="228" y="50"/>
                </a:cxn>
                <a:cxn ang="0">
                  <a:pos x="228" y="56"/>
                </a:cxn>
                <a:cxn ang="0">
                  <a:pos x="224" y="60"/>
                </a:cxn>
                <a:cxn ang="0">
                  <a:pos x="220" y="64"/>
                </a:cxn>
                <a:cxn ang="0">
                  <a:pos x="212" y="72"/>
                </a:cxn>
                <a:cxn ang="0">
                  <a:pos x="212" y="74"/>
                </a:cxn>
                <a:cxn ang="0">
                  <a:pos x="206" y="82"/>
                </a:cxn>
                <a:cxn ang="0">
                  <a:pos x="204" y="86"/>
                </a:cxn>
                <a:cxn ang="0">
                  <a:pos x="204" y="90"/>
                </a:cxn>
                <a:cxn ang="0">
                  <a:pos x="196" y="98"/>
                </a:cxn>
                <a:cxn ang="0">
                  <a:pos x="194" y="102"/>
                </a:cxn>
                <a:cxn ang="0">
                  <a:pos x="186" y="106"/>
                </a:cxn>
                <a:cxn ang="0">
                  <a:pos x="184" y="108"/>
                </a:cxn>
                <a:cxn ang="0">
                  <a:pos x="180" y="116"/>
                </a:cxn>
                <a:cxn ang="0">
                  <a:pos x="176" y="126"/>
                </a:cxn>
                <a:cxn ang="0">
                  <a:pos x="174" y="128"/>
                </a:cxn>
                <a:cxn ang="0">
                  <a:pos x="172" y="134"/>
                </a:cxn>
                <a:cxn ang="0">
                  <a:pos x="168" y="138"/>
                </a:cxn>
                <a:cxn ang="0">
                  <a:pos x="168" y="144"/>
                </a:cxn>
                <a:cxn ang="0">
                  <a:pos x="164" y="144"/>
                </a:cxn>
                <a:cxn ang="0">
                  <a:pos x="160" y="144"/>
                </a:cxn>
                <a:cxn ang="0">
                  <a:pos x="158" y="140"/>
                </a:cxn>
                <a:cxn ang="0">
                  <a:pos x="158" y="138"/>
                </a:cxn>
                <a:cxn ang="0">
                  <a:pos x="150" y="136"/>
                </a:cxn>
                <a:cxn ang="0">
                  <a:pos x="150" y="138"/>
                </a:cxn>
                <a:cxn ang="0">
                  <a:pos x="146" y="138"/>
                </a:cxn>
                <a:cxn ang="0">
                  <a:pos x="144" y="134"/>
                </a:cxn>
                <a:cxn ang="0">
                  <a:pos x="142" y="134"/>
                </a:cxn>
                <a:cxn ang="0">
                  <a:pos x="132" y="140"/>
                </a:cxn>
                <a:cxn ang="0">
                  <a:pos x="132" y="144"/>
                </a:cxn>
                <a:cxn ang="0">
                  <a:pos x="116" y="156"/>
                </a:cxn>
                <a:cxn ang="0">
                  <a:pos x="112" y="166"/>
                </a:cxn>
                <a:cxn ang="0">
                  <a:pos x="108" y="176"/>
                </a:cxn>
                <a:cxn ang="0">
                  <a:pos x="94" y="180"/>
                </a:cxn>
                <a:cxn ang="0">
                  <a:pos x="84" y="178"/>
                </a:cxn>
                <a:cxn ang="0">
                  <a:pos x="70" y="180"/>
                </a:cxn>
                <a:cxn ang="0">
                  <a:pos x="64" y="182"/>
                </a:cxn>
                <a:cxn ang="0">
                  <a:pos x="60" y="180"/>
                </a:cxn>
                <a:cxn ang="0">
                  <a:pos x="56" y="178"/>
                </a:cxn>
                <a:cxn ang="0">
                  <a:pos x="48" y="164"/>
                </a:cxn>
                <a:cxn ang="0">
                  <a:pos x="48" y="158"/>
                </a:cxn>
                <a:cxn ang="0">
                  <a:pos x="42" y="148"/>
                </a:cxn>
                <a:cxn ang="0">
                  <a:pos x="38" y="146"/>
                </a:cxn>
                <a:cxn ang="0">
                  <a:pos x="28" y="140"/>
                </a:cxn>
                <a:cxn ang="0">
                  <a:pos x="6" y="138"/>
                </a:cxn>
                <a:cxn ang="0">
                  <a:pos x="0" y="134"/>
                </a:cxn>
                <a:cxn ang="0">
                  <a:pos x="4" y="64"/>
                </a:cxn>
                <a:cxn ang="0">
                  <a:pos x="48" y="0"/>
                </a:cxn>
                <a:cxn ang="0">
                  <a:pos x="140" y="16"/>
                </a:cxn>
                <a:cxn ang="0">
                  <a:pos x="208" y="20"/>
                </a:cxn>
              </a:cxnLst>
              <a:rect l="0" t="0" r="r" b="b"/>
              <a:pathLst>
                <a:path w="229" h="183">
                  <a:moveTo>
                    <a:pt x="208" y="20"/>
                  </a:moveTo>
                  <a:lnTo>
                    <a:pt x="216" y="26"/>
                  </a:lnTo>
                  <a:lnTo>
                    <a:pt x="220" y="32"/>
                  </a:lnTo>
                  <a:lnTo>
                    <a:pt x="220" y="40"/>
                  </a:lnTo>
                  <a:lnTo>
                    <a:pt x="224" y="44"/>
                  </a:lnTo>
                  <a:lnTo>
                    <a:pt x="228" y="50"/>
                  </a:lnTo>
                  <a:lnTo>
                    <a:pt x="228" y="56"/>
                  </a:lnTo>
                  <a:lnTo>
                    <a:pt x="224" y="60"/>
                  </a:lnTo>
                  <a:lnTo>
                    <a:pt x="220" y="64"/>
                  </a:lnTo>
                  <a:lnTo>
                    <a:pt x="212" y="72"/>
                  </a:lnTo>
                  <a:lnTo>
                    <a:pt x="212" y="74"/>
                  </a:lnTo>
                  <a:lnTo>
                    <a:pt x="206" y="82"/>
                  </a:lnTo>
                  <a:lnTo>
                    <a:pt x="204" y="86"/>
                  </a:lnTo>
                  <a:lnTo>
                    <a:pt x="204" y="90"/>
                  </a:lnTo>
                  <a:lnTo>
                    <a:pt x="196" y="98"/>
                  </a:lnTo>
                  <a:lnTo>
                    <a:pt x="194" y="102"/>
                  </a:lnTo>
                  <a:lnTo>
                    <a:pt x="186" y="106"/>
                  </a:lnTo>
                  <a:lnTo>
                    <a:pt x="184" y="108"/>
                  </a:lnTo>
                  <a:lnTo>
                    <a:pt x="180" y="116"/>
                  </a:lnTo>
                  <a:lnTo>
                    <a:pt x="176" y="126"/>
                  </a:lnTo>
                  <a:lnTo>
                    <a:pt x="174" y="128"/>
                  </a:lnTo>
                  <a:lnTo>
                    <a:pt x="172" y="134"/>
                  </a:lnTo>
                  <a:lnTo>
                    <a:pt x="168" y="138"/>
                  </a:lnTo>
                  <a:lnTo>
                    <a:pt x="168" y="144"/>
                  </a:lnTo>
                  <a:lnTo>
                    <a:pt x="164" y="144"/>
                  </a:lnTo>
                  <a:lnTo>
                    <a:pt x="160" y="144"/>
                  </a:lnTo>
                  <a:lnTo>
                    <a:pt x="158" y="140"/>
                  </a:lnTo>
                  <a:lnTo>
                    <a:pt x="158" y="138"/>
                  </a:lnTo>
                  <a:lnTo>
                    <a:pt x="150" y="136"/>
                  </a:lnTo>
                  <a:lnTo>
                    <a:pt x="150" y="138"/>
                  </a:lnTo>
                  <a:lnTo>
                    <a:pt x="146" y="138"/>
                  </a:lnTo>
                  <a:lnTo>
                    <a:pt x="144" y="134"/>
                  </a:lnTo>
                  <a:lnTo>
                    <a:pt x="142" y="134"/>
                  </a:lnTo>
                  <a:lnTo>
                    <a:pt x="132" y="140"/>
                  </a:lnTo>
                  <a:lnTo>
                    <a:pt x="132" y="144"/>
                  </a:lnTo>
                  <a:lnTo>
                    <a:pt x="116" y="156"/>
                  </a:lnTo>
                  <a:lnTo>
                    <a:pt x="112" y="166"/>
                  </a:lnTo>
                  <a:lnTo>
                    <a:pt x="108" y="176"/>
                  </a:lnTo>
                  <a:lnTo>
                    <a:pt x="94" y="180"/>
                  </a:lnTo>
                  <a:lnTo>
                    <a:pt x="84" y="178"/>
                  </a:lnTo>
                  <a:lnTo>
                    <a:pt x="70" y="180"/>
                  </a:lnTo>
                  <a:lnTo>
                    <a:pt x="64" y="182"/>
                  </a:lnTo>
                  <a:lnTo>
                    <a:pt x="60" y="180"/>
                  </a:lnTo>
                  <a:lnTo>
                    <a:pt x="56" y="178"/>
                  </a:lnTo>
                  <a:lnTo>
                    <a:pt x="48" y="164"/>
                  </a:lnTo>
                  <a:lnTo>
                    <a:pt x="48" y="158"/>
                  </a:lnTo>
                  <a:lnTo>
                    <a:pt x="42" y="148"/>
                  </a:lnTo>
                  <a:lnTo>
                    <a:pt x="38" y="146"/>
                  </a:lnTo>
                  <a:lnTo>
                    <a:pt x="28" y="140"/>
                  </a:lnTo>
                  <a:lnTo>
                    <a:pt x="6" y="138"/>
                  </a:lnTo>
                  <a:lnTo>
                    <a:pt x="0" y="134"/>
                  </a:lnTo>
                  <a:lnTo>
                    <a:pt x="4" y="64"/>
                  </a:lnTo>
                  <a:lnTo>
                    <a:pt x="48" y="0"/>
                  </a:lnTo>
                  <a:lnTo>
                    <a:pt x="140" y="16"/>
                  </a:lnTo>
                  <a:lnTo>
                    <a:pt x="208" y="2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7" name="Freeform 648"/>
            <p:cNvSpPr>
              <a:spLocks/>
            </p:cNvSpPr>
            <p:nvPr/>
          </p:nvSpPr>
          <p:spPr bwMode="ltGray">
            <a:xfrm>
              <a:off x="3935096" y="4412929"/>
              <a:ext cx="75262" cy="183884"/>
            </a:xfrm>
            <a:custGeom>
              <a:avLst/>
              <a:gdLst/>
              <a:ahLst/>
              <a:cxnLst>
                <a:cxn ang="0">
                  <a:pos x="50" y="9"/>
                </a:cxn>
                <a:cxn ang="0">
                  <a:pos x="52" y="15"/>
                </a:cxn>
                <a:cxn ang="0">
                  <a:pos x="52" y="20"/>
                </a:cxn>
                <a:cxn ang="0">
                  <a:pos x="52" y="24"/>
                </a:cxn>
                <a:cxn ang="0">
                  <a:pos x="50" y="30"/>
                </a:cxn>
                <a:cxn ang="0">
                  <a:pos x="50" y="34"/>
                </a:cxn>
                <a:cxn ang="0">
                  <a:pos x="52" y="39"/>
                </a:cxn>
                <a:cxn ang="0">
                  <a:pos x="47" y="41"/>
                </a:cxn>
                <a:cxn ang="0">
                  <a:pos x="47" y="47"/>
                </a:cxn>
                <a:cxn ang="0">
                  <a:pos x="45" y="48"/>
                </a:cxn>
                <a:cxn ang="0">
                  <a:pos x="42" y="52"/>
                </a:cxn>
                <a:cxn ang="0">
                  <a:pos x="38" y="58"/>
                </a:cxn>
                <a:cxn ang="0">
                  <a:pos x="36" y="61"/>
                </a:cxn>
                <a:cxn ang="0">
                  <a:pos x="33" y="60"/>
                </a:cxn>
                <a:cxn ang="0">
                  <a:pos x="33" y="63"/>
                </a:cxn>
                <a:cxn ang="0">
                  <a:pos x="31" y="67"/>
                </a:cxn>
                <a:cxn ang="0">
                  <a:pos x="31" y="69"/>
                </a:cxn>
                <a:cxn ang="0">
                  <a:pos x="29" y="86"/>
                </a:cxn>
                <a:cxn ang="0">
                  <a:pos x="31" y="89"/>
                </a:cxn>
                <a:cxn ang="0">
                  <a:pos x="31" y="91"/>
                </a:cxn>
                <a:cxn ang="0">
                  <a:pos x="28" y="95"/>
                </a:cxn>
                <a:cxn ang="0">
                  <a:pos x="29" y="102"/>
                </a:cxn>
                <a:cxn ang="0">
                  <a:pos x="29" y="106"/>
                </a:cxn>
                <a:cxn ang="0">
                  <a:pos x="26" y="108"/>
                </a:cxn>
                <a:cxn ang="0">
                  <a:pos x="24" y="106"/>
                </a:cxn>
                <a:cxn ang="0">
                  <a:pos x="17" y="106"/>
                </a:cxn>
                <a:cxn ang="0">
                  <a:pos x="10" y="108"/>
                </a:cxn>
                <a:cxn ang="0">
                  <a:pos x="7" y="47"/>
                </a:cxn>
                <a:cxn ang="0">
                  <a:pos x="0" y="35"/>
                </a:cxn>
                <a:cxn ang="0">
                  <a:pos x="5" y="22"/>
                </a:cxn>
                <a:cxn ang="0">
                  <a:pos x="35" y="0"/>
                </a:cxn>
                <a:cxn ang="0">
                  <a:pos x="50" y="9"/>
                </a:cxn>
              </a:cxnLst>
              <a:rect l="0" t="0" r="r" b="b"/>
              <a:pathLst>
                <a:path w="53" h="109">
                  <a:moveTo>
                    <a:pt x="50" y="9"/>
                  </a:moveTo>
                  <a:lnTo>
                    <a:pt x="52" y="15"/>
                  </a:lnTo>
                  <a:lnTo>
                    <a:pt x="52" y="20"/>
                  </a:lnTo>
                  <a:lnTo>
                    <a:pt x="52" y="24"/>
                  </a:lnTo>
                  <a:lnTo>
                    <a:pt x="50" y="30"/>
                  </a:lnTo>
                  <a:lnTo>
                    <a:pt x="50" y="34"/>
                  </a:lnTo>
                  <a:lnTo>
                    <a:pt x="52" y="39"/>
                  </a:lnTo>
                  <a:lnTo>
                    <a:pt x="47" y="41"/>
                  </a:lnTo>
                  <a:lnTo>
                    <a:pt x="47" y="47"/>
                  </a:lnTo>
                  <a:lnTo>
                    <a:pt x="45" y="48"/>
                  </a:lnTo>
                  <a:lnTo>
                    <a:pt x="42" y="52"/>
                  </a:lnTo>
                  <a:lnTo>
                    <a:pt x="38" y="58"/>
                  </a:lnTo>
                  <a:lnTo>
                    <a:pt x="36" y="61"/>
                  </a:lnTo>
                  <a:lnTo>
                    <a:pt x="33" y="60"/>
                  </a:lnTo>
                  <a:lnTo>
                    <a:pt x="33" y="63"/>
                  </a:lnTo>
                  <a:lnTo>
                    <a:pt x="31" y="67"/>
                  </a:lnTo>
                  <a:lnTo>
                    <a:pt x="31" y="69"/>
                  </a:lnTo>
                  <a:lnTo>
                    <a:pt x="29" y="86"/>
                  </a:lnTo>
                  <a:lnTo>
                    <a:pt x="31" y="89"/>
                  </a:lnTo>
                  <a:lnTo>
                    <a:pt x="31" y="91"/>
                  </a:lnTo>
                  <a:lnTo>
                    <a:pt x="28" y="95"/>
                  </a:lnTo>
                  <a:lnTo>
                    <a:pt x="29" y="102"/>
                  </a:lnTo>
                  <a:lnTo>
                    <a:pt x="29" y="106"/>
                  </a:lnTo>
                  <a:lnTo>
                    <a:pt x="26" y="108"/>
                  </a:lnTo>
                  <a:lnTo>
                    <a:pt x="24" y="106"/>
                  </a:lnTo>
                  <a:lnTo>
                    <a:pt x="17" y="106"/>
                  </a:lnTo>
                  <a:lnTo>
                    <a:pt x="10" y="108"/>
                  </a:lnTo>
                  <a:lnTo>
                    <a:pt x="7" y="47"/>
                  </a:lnTo>
                  <a:lnTo>
                    <a:pt x="0" y="35"/>
                  </a:lnTo>
                  <a:lnTo>
                    <a:pt x="5" y="22"/>
                  </a:lnTo>
                  <a:lnTo>
                    <a:pt x="35" y="0"/>
                  </a:lnTo>
                  <a:lnTo>
                    <a:pt x="50" y="9"/>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8" name="Freeform 650"/>
            <p:cNvSpPr>
              <a:spLocks/>
            </p:cNvSpPr>
            <p:nvPr/>
          </p:nvSpPr>
          <p:spPr bwMode="ltGray">
            <a:xfrm>
              <a:off x="3933649" y="4411446"/>
              <a:ext cx="88288" cy="197230"/>
            </a:xfrm>
            <a:custGeom>
              <a:avLst/>
              <a:gdLst/>
              <a:ahLst/>
              <a:cxnLst>
                <a:cxn ang="0">
                  <a:pos x="58" y="10"/>
                </a:cxn>
                <a:cxn ang="0">
                  <a:pos x="60" y="16"/>
                </a:cxn>
                <a:cxn ang="0">
                  <a:pos x="60" y="22"/>
                </a:cxn>
                <a:cxn ang="0">
                  <a:pos x="60" y="26"/>
                </a:cxn>
                <a:cxn ang="0">
                  <a:pos x="58" y="32"/>
                </a:cxn>
                <a:cxn ang="0">
                  <a:pos x="58" y="36"/>
                </a:cxn>
                <a:cxn ang="0">
                  <a:pos x="60" y="42"/>
                </a:cxn>
                <a:cxn ang="0">
                  <a:pos x="54" y="44"/>
                </a:cxn>
                <a:cxn ang="0">
                  <a:pos x="54" y="50"/>
                </a:cxn>
                <a:cxn ang="0">
                  <a:pos x="52" y="52"/>
                </a:cxn>
                <a:cxn ang="0">
                  <a:pos x="48" y="56"/>
                </a:cxn>
                <a:cxn ang="0">
                  <a:pos x="44" y="62"/>
                </a:cxn>
                <a:cxn ang="0">
                  <a:pos x="42" y="66"/>
                </a:cxn>
                <a:cxn ang="0">
                  <a:pos x="38" y="64"/>
                </a:cxn>
                <a:cxn ang="0">
                  <a:pos x="38" y="68"/>
                </a:cxn>
                <a:cxn ang="0">
                  <a:pos x="36" y="72"/>
                </a:cxn>
                <a:cxn ang="0">
                  <a:pos x="36" y="74"/>
                </a:cxn>
                <a:cxn ang="0">
                  <a:pos x="34" y="92"/>
                </a:cxn>
                <a:cxn ang="0">
                  <a:pos x="36" y="96"/>
                </a:cxn>
                <a:cxn ang="0">
                  <a:pos x="36" y="98"/>
                </a:cxn>
                <a:cxn ang="0">
                  <a:pos x="32" y="102"/>
                </a:cxn>
                <a:cxn ang="0">
                  <a:pos x="34" y="110"/>
                </a:cxn>
                <a:cxn ang="0">
                  <a:pos x="34" y="114"/>
                </a:cxn>
                <a:cxn ang="0">
                  <a:pos x="30" y="116"/>
                </a:cxn>
                <a:cxn ang="0">
                  <a:pos x="28" y="114"/>
                </a:cxn>
                <a:cxn ang="0">
                  <a:pos x="20" y="114"/>
                </a:cxn>
                <a:cxn ang="0">
                  <a:pos x="12" y="116"/>
                </a:cxn>
                <a:cxn ang="0">
                  <a:pos x="8" y="50"/>
                </a:cxn>
                <a:cxn ang="0">
                  <a:pos x="0" y="38"/>
                </a:cxn>
                <a:cxn ang="0">
                  <a:pos x="6" y="24"/>
                </a:cxn>
                <a:cxn ang="0">
                  <a:pos x="40" y="0"/>
                </a:cxn>
                <a:cxn ang="0">
                  <a:pos x="58" y="10"/>
                </a:cxn>
              </a:cxnLst>
              <a:rect l="0" t="0" r="r" b="b"/>
              <a:pathLst>
                <a:path w="61" h="117">
                  <a:moveTo>
                    <a:pt x="58" y="10"/>
                  </a:moveTo>
                  <a:lnTo>
                    <a:pt x="60" y="16"/>
                  </a:lnTo>
                  <a:lnTo>
                    <a:pt x="60" y="22"/>
                  </a:lnTo>
                  <a:lnTo>
                    <a:pt x="60" y="26"/>
                  </a:lnTo>
                  <a:lnTo>
                    <a:pt x="58" y="32"/>
                  </a:lnTo>
                  <a:lnTo>
                    <a:pt x="58" y="36"/>
                  </a:lnTo>
                  <a:lnTo>
                    <a:pt x="60" y="42"/>
                  </a:lnTo>
                  <a:lnTo>
                    <a:pt x="54" y="44"/>
                  </a:lnTo>
                  <a:lnTo>
                    <a:pt x="54" y="50"/>
                  </a:lnTo>
                  <a:lnTo>
                    <a:pt x="52" y="52"/>
                  </a:lnTo>
                  <a:lnTo>
                    <a:pt x="48" y="56"/>
                  </a:lnTo>
                  <a:lnTo>
                    <a:pt x="44" y="62"/>
                  </a:lnTo>
                  <a:lnTo>
                    <a:pt x="42" y="66"/>
                  </a:lnTo>
                  <a:lnTo>
                    <a:pt x="38" y="64"/>
                  </a:lnTo>
                  <a:lnTo>
                    <a:pt x="38" y="68"/>
                  </a:lnTo>
                  <a:lnTo>
                    <a:pt x="36" y="72"/>
                  </a:lnTo>
                  <a:lnTo>
                    <a:pt x="36" y="74"/>
                  </a:lnTo>
                  <a:lnTo>
                    <a:pt x="34" y="92"/>
                  </a:lnTo>
                  <a:lnTo>
                    <a:pt x="36" y="96"/>
                  </a:lnTo>
                  <a:lnTo>
                    <a:pt x="36" y="98"/>
                  </a:lnTo>
                  <a:lnTo>
                    <a:pt x="32" y="102"/>
                  </a:lnTo>
                  <a:lnTo>
                    <a:pt x="34" y="110"/>
                  </a:lnTo>
                  <a:lnTo>
                    <a:pt x="34" y="114"/>
                  </a:lnTo>
                  <a:lnTo>
                    <a:pt x="30" y="116"/>
                  </a:lnTo>
                  <a:lnTo>
                    <a:pt x="28" y="114"/>
                  </a:lnTo>
                  <a:lnTo>
                    <a:pt x="20" y="114"/>
                  </a:lnTo>
                  <a:lnTo>
                    <a:pt x="12" y="116"/>
                  </a:lnTo>
                  <a:lnTo>
                    <a:pt x="8" y="50"/>
                  </a:lnTo>
                  <a:lnTo>
                    <a:pt x="0" y="38"/>
                  </a:lnTo>
                  <a:lnTo>
                    <a:pt x="6" y="24"/>
                  </a:lnTo>
                  <a:lnTo>
                    <a:pt x="40" y="0"/>
                  </a:lnTo>
                  <a:lnTo>
                    <a:pt x="58"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19" name="Freeform 651"/>
            <p:cNvSpPr>
              <a:spLocks/>
            </p:cNvSpPr>
            <p:nvPr/>
          </p:nvSpPr>
          <p:spPr bwMode="ltGray">
            <a:xfrm>
              <a:off x="3913387" y="4444070"/>
              <a:ext cx="41973" cy="172021"/>
            </a:xfrm>
            <a:custGeom>
              <a:avLst/>
              <a:gdLst/>
              <a:ahLst/>
              <a:cxnLst>
                <a:cxn ang="0">
                  <a:pos x="26" y="6"/>
                </a:cxn>
                <a:cxn ang="0">
                  <a:pos x="18" y="14"/>
                </a:cxn>
                <a:cxn ang="0">
                  <a:pos x="18" y="20"/>
                </a:cxn>
                <a:cxn ang="0">
                  <a:pos x="26" y="26"/>
                </a:cxn>
                <a:cxn ang="0">
                  <a:pos x="28" y="32"/>
                </a:cxn>
                <a:cxn ang="0">
                  <a:pos x="26" y="88"/>
                </a:cxn>
                <a:cxn ang="0">
                  <a:pos x="28" y="96"/>
                </a:cxn>
                <a:cxn ang="0">
                  <a:pos x="16" y="100"/>
                </a:cxn>
                <a:cxn ang="0">
                  <a:pos x="0" y="78"/>
                </a:cxn>
                <a:cxn ang="0">
                  <a:pos x="0" y="0"/>
                </a:cxn>
                <a:cxn ang="0">
                  <a:pos x="26" y="6"/>
                </a:cxn>
              </a:cxnLst>
              <a:rect l="0" t="0" r="r" b="b"/>
              <a:pathLst>
                <a:path w="29" h="101">
                  <a:moveTo>
                    <a:pt x="26" y="6"/>
                  </a:moveTo>
                  <a:lnTo>
                    <a:pt x="18" y="14"/>
                  </a:lnTo>
                  <a:lnTo>
                    <a:pt x="18" y="20"/>
                  </a:lnTo>
                  <a:lnTo>
                    <a:pt x="26" y="26"/>
                  </a:lnTo>
                  <a:lnTo>
                    <a:pt x="28" y="32"/>
                  </a:lnTo>
                  <a:lnTo>
                    <a:pt x="26" y="88"/>
                  </a:lnTo>
                  <a:lnTo>
                    <a:pt x="28" y="96"/>
                  </a:lnTo>
                  <a:lnTo>
                    <a:pt x="16" y="100"/>
                  </a:lnTo>
                  <a:lnTo>
                    <a:pt x="0" y="78"/>
                  </a:lnTo>
                  <a:lnTo>
                    <a:pt x="0" y="0"/>
                  </a:lnTo>
                  <a:lnTo>
                    <a:pt x="26"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0" name="Freeform 652"/>
            <p:cNvSpPr>
              <a:spLocks/>
            </p:cNvSpPr>
            <p:nvPr/>
          </p:nvSpPr>
          <p:spPr bwMode="ltGray">
            <a:xfrm>
              <a:off x="3814967" y="4450002"/>
              <a:ext cx="123024" cy="206128"/>
            </a:xfrm>
            <a:custGeom>
              <a:avLst/>
              <a:gdLst/>
              <a:ahLst/>
              <a:cxnLst>
                <a:cxn ang="0">
                  <a:pos x="8" y="108"/>
                </a:cxn>
                <a:cxn ang="0">
                  <a:pos x="18" y="112"/>
                </a:cxn>
                <a:cxn ang="0">
                  <a:pos x="24" y="120"/>
                </a:cxn>
                <a:cxn ang="0">
                  <a:pos x="30" y="114"/>
                </a:cxn>
                <a:cxn ang="0">
                  <a:pos x="42" y="112"/>
                </a:cxn>
                <a:cxn ang="0">
                  <a:pos x="50" y="110"/>
                </a:cxn>
                <a:cxn ang="0">
                  <a:pos x="60" y="102"/>
                </a:cxn>
                <a:cxn ang="0">
                  <a:pos x="66" y="102"/>
                </a:cxn>
                <a:cxn ang="0">
                  <a:pos x="70" y="98"/>
                </a:cxn>
                <a:cxn ang="0">
                  <a:pos x="80" y="98"/>
                </a:cxn>
                <a:cxn ang="0">
                  <a:pos x="84" y="96"/>
                </a:cxn>
                <a:cxn ang="0">
                  <a:pos x="78" y="78"/>
                </a:cxn>
                <a:cxn ang="0">
                  <a:pos x="82" y="28"/>
                </a:cxn>
                <a:cxn ang="0">
                  <a:pos x="78" y="24"/>
                </a:cxn>
                <a:cxn ang="0">
                  <a:pos x="80" y="18"/>
                </a:cxn>
                <a:cxn ang="0">
                  <a:pos x="72" y="2"/>
                </a:cxn>
                <a:cxn ang="0">
                  <a:pos x="10" y="0"/>
                </a:cxn>
                <a:cxn ang="0">
                  <a:pos x="0" y="86"/>
                </a:cxn>
                <a:cxn ang="0">
                  <a:pos x="8" y="108"/>
                </a:cxn>
              </a:cxnLst>
              <a:rect l="0" t="0" r="r" b="b"/>
              <a:pathLst>
                <a:path w="85" h="121">
                  <a:moveTo>
                    <a:pt x="8" y="108"/>
                  </a:moveTo>
                  <a:lnTo>
                    <a:pt x="18" y="112"/>
                  </a:lnTo>
                  <a:lnTo>
                    <a:pt x="24" y="120"/>
                  </a:lnTo>
                  <a:lnTo>
                    <a:pt x="30" y="114"/>
                  </a:lnTo>
                  <a:lnTo>
                    <a:pt x="42" y="112"/>
                  </a:lnTo>
                  <a:lnTo>
                    <a:pt x="50" y="110"/>
                  </a:lnTo>
                  <a:lnTo>
                    <a:pt x="60" y="102"/>
                  </a:lnTo>
                  <a:lnTo>
                    <a:pt x="66" y="102"/>
                  </a:lnTo>
                  <a:lnTo>
                    <a:pt x="70" y="98"/>
                  </a:lnTo>
                  <a:lnTo>
                    <a:pt x="80" y="98"/>
                  </a:lnTo>
                  <a:lnTo>
                    <a:pt x="84" y="96"/>
                  </a:lnTo>
                  <a:lnTo>
                    <a:pt x="78" y="78"/>
                  </a:lnTo>
                  <a:lnTo>
                    <a:pt x="82" y="28"/>
                  </a:lnTo>
                  <a:lnTo>
                    <a:pt x="78" y="24"/>
                  </a:lnTo>
                  <a:lnTo>
                    <a:pt x="80" y="18"/>
                  </a:lnTo>
                  <a:lnTo>
                    <a:pt x="72" y="2"/>
                  </a:lnTo>
                  <a:lnTo>
                    <a:pt x="10" y="0"/>
                  </a:lnTo>
                  <a:lnTo>
                    <a:pt x="0" y="86"/>
                  </a:lnTo>
                  <a:lnTo>
                    <a:pt x="8" y="10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1" name="Freeform 653"/>
            <p:cNvSpPr>
              <a:spLocks/>
            </p:cNvSpPr>
            <p:nvPr/>
          </p:nvSpPr>
          <p:spPr bwMode="ltGray">
            <a:xfrm>
              <a:off x="3673127" y="4447036"/>
              <a:ext cx="172234" cy="201680"/>
            </a:xfrm>
            <a:custGeom>
              <a:avLst/>
              <a:gdLst/>
              <a:ahLst/>
              <a:cxnLst>
                <a:cxn ang="0">
                  <a:pos x="112" y="18"/>
                </a:cxn>
                <a:cxn ang="0">
                  <a:pos x="118" y="28"/>
                </a:cxn>
                <a:cxn ang="0">
                  <a:pos x="116" y="44"/>
                </a:cxn>
                <a:cxn ang="0">
                  <a:pos x="118" y="48"/>
                </a:cxn>
                <a:cxn ang="0">
                  <a:pos x="118" y="56"/>
                </a:cxn>
                <a:cxn ang="0">
                  <a:pos x="114" y="58"/>
                </a:cxn>
                <a:cxn ang="0">
                  <a:pos x="110" y="64"/>
                </a:cxn>
                <a:cxn ang="0">
                  <a:pos x="106" y="78"/>
                </a:cxn>
                <a:cxn ang="0">
                  <a:pos x="104" y="82"/>
                </a:cxn>
                <a:cxn ang="0">
                  <a:pos x="102" y="88"/>
                </a:cxn>
                <a:cxn ang="0">
                  <a:pos x="106" y="100"/>
                </a:cxn>
                <a:cxn ang="0">
                  <a:pos x="110" y="106"/>
                </a:cxn>
                <a:cxn ang="0">
                  <a:pos x="110" y="112"/>
                </a:cxn>
                <a:cxn ang="0">
                  <a:pos x="100" y="110"/>
                </a:cxn>
                <a:cxn ang="0">
                  <a:pos x="90" y="108"/>
                </a:cxn>
                <a:cxn ang="0">
                  <a:pos x="80" y="108"/>
                </a:cxn>
                <a:cxn ang="0">
                  <a:pos x="72" y="108"/>
                </a:cxn>
                <a:cxn ang="0">
                  <a:pos x="56" y="108"/>
                </a:cxn>
                <a:cxn ang="0">
                  <a:pos x="40" y="112"/>
                </a:cxn>
                <a:cxn ang="0">
                  <a:pos x="28" y="118"/>
                </a:cxn>
                <a:cxn ang="0">
                  <a:pos x="22" y="118"/>
                </a:cxn>
                <a:cxn ang="0">
                  <a:pos x="0" y="64"/>
                </a:cxn>
                <a:cxn ang="0">
                  <a:pos x="22" y="0"/>
                </a:cxn>
                <a:cxn ang="0">
                  <a:pos x="112" y="18"/>
                </a:cxn>
              </a:cxnLst>
              <a:rect l="0" t="0" r="r" b="b"/>
              <a:pathLst>
                <a:path w="119" h="119">
                  <a:moveTo>
                    <a:pt x="112" y="18"/>
                  </a:moveTo>
                  <a:lnTo>
                    <a:pt x="118" y="28"/>
                  </a:lnTo>
                  <a:lnTo>
                    <a:pt x="116" y="44"/>
                  </a:lnTo>
                  <a:lnTo>
                    <a:pt x="118" y="48"/>
                  </a:lnTo>
                  <a:lnTo>
                    <a:pt x="118" y="56"/>
                  </a:lnTo>
                  <a:lnTo>
                    <a:pt x="114" y="58"/>
                  </a:lnTo>
                  <a:lnTo>
                    <a:pt x="110" y="64"/>
                  </a:lnTo>
                  <a:lnTo>
                    <a:pt x="106" y="78"/>
                  </a:lnTo>
                  <a:lnTo>
                    <a:pt x="104" y="82"/>
                  </a:lnTo>
                  <a:lnTo>
                    <a:pt x="102" y="88"/>
                  </a:lnTo>
                  <a:lnTo>
                    <a:pt x="106" y="100"/>
                  </a:lnTo>
                  <a:lnTo>
                    <a:pt x="110" y="106"/>
                  </a:lnTo>
                  <a:lnTo>
                    <a:pt x="110" y="112"/>
                  </a:lnTo>
                  <a:lnTo>
                    <a:pt x="100" y="110"/>
                  </a:lnTo>
                  <a:lnTo>
                    <a:pt x="90" y="108"/>
                  </a:lnTo>
                  <a:lnTo>
                    <a:pt x="80" y="108"/>
                  </a:lnTo>
                  <a:lnTo>
                    <a:pt x="72" y="108"/>
                  </a:lnTo>
                  <a:lnTo>
                    <a:pt x="56" y="108"/>
                  </a:lnTo>
                  <a:lnTo>
                    <a:pt x="40" y="112"/>
                  </a:lnTo>
                  <a:lnTo>
                    <a:pt x="28" y="118"/>
                  </a:lnTo>
                  <a:lnTo>
                    <a:pt x="22" y="118"/>
                  </a:lnTo>
                  <a:lnTo>
                    <a:pt x="0" y="64"/>
                  </a:lnTo>
                  <a:lnTo>
                    <a:pt x="22" y="0"/>
                  </a:lnTo>
                  <a:lnTo>
                    <a:pt x="112" y="1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2" name="Freeform 654"/>
            <p:cNvSpPr>
              <a:spLocks/>
            </p:cNvSpPr>
            <p:nvPr/>
          </p:nvSpPr>
          <p:spPr bwMode="ltGray">
            <a:xfrm>
              <a:off x="3605101" y="4501904"/>
              <a:ext cx="112893" cy="146811"/>
            </a:xfrm>
            <a:custGeom>
              <a:avLst/>
              <a:gdLst/>
              <a:ahLst/>
              <a:cxnLst>
                <a:cxn ang="0">
                  <a:pos x="0" y="28"/>
                </a:cxn>
                <a:cxn ang="0">
                  <a:pos x="4" y="36"/>
                </a:cxn>
                <a:cxn ang="0">
                  <a:pos x="22" y="52"/>
                </a:cxn>
                <a:cxn ang="0">
                  <a:pos x="32" y="66"/>
                </a:cxn>
                <a:cxn ang="0">
                  <a:pos x="38" y="68"/>
                </a:cxn>
                <a:cxn ang="0">
                  <a:pos x="48" y="78"/>
                </a:cxn>
                <a:cxn ang="0">
                  <a:pos x="60" y="84"/>
                </a:cxn>
                <a:cxn ang="0">
                  <a:pos x="66" y="86"/>
                </a:cxn>
                <a:cxn ang="0">
                  <a:pos x="70" y="86"/>
                </a:cxn>
                <a:cxn ang="0">
                  <a:pos x="70" y="68"/>
                </a:cxn>
                <a:cxn ang="0">
                  <a:pos x="76" y="58"/>
                </a:cxn>
                <a:cxn ang="0">
                  <a:pos x="76" y="56"/>
                </a:cxn>
                <a:cxn ang="0">
                  <a:pos x="66" y="54"/>
                </a:cxn>
                <a:cxn ang="0">
                  <a:pos x="64" y="44"/>
                </a:cxn>
                <a:cxn ang="0">
                  <a:pos x="52" y="42"/>
                </a:cxn>
                <a:cxn ang="0">
                  <a:pos x="60" y="38"/>
                </a:cxn>
                <a:cxn ang="0">
                  <a:pos x="60" y="32"/>
                </a:cxn>
                <a:cxn ang="0">
                  <a:pos x="62" y="30"/>
                </a:cxn>
                <a:cxn ang="0">
                  <a:pos x="62" y="20"/>
                </a:cxn>
                <a:cxn ang="0">
                  <a:pos x="38" y="0"/>
                </a:cxn>
                <a:cxn ang="0">
                  <a:pos x="8" y="14"/>
                </a:cxn>
                <a:cxn ang="0">
                  <a:pos x="0" y="28"/>
                </a:cxn>
              </a:cxnLst>
              <a:rect l="0" t="0" r="r" b="b"/>
              <a:pathLst>
                <a:path w="77" h="87">
                  <a:moveTo>
                    <a:pt x="0" y="28"/>
                  </a:moveTo>
                  <a:lnTo>
                    <a:pt x="4" y="36"/>
                  </a:lnTo>
                  <a:lnTo>
                    <a:pt x="22" y="52"/>
                  </a:lnTo>
                  <a:lnTo>
                    <a:pt x="32" y="66"/>
                  </a:lnTo>
                  <a:lnTo>
                    <a:pt x="38" y="68"/>
                  </a:lnTo>
                  <a:lnTo>
                    <a:pt x="48" y="78"/>
                  </a:lnTo>
                  <a:lnTo>
                    <a:pt x="60" y="84"/>
                  </a:lnTo>
                  <a:lnTo>
                    <a:pt x="66" y="86"/>
                  </a:lnTo>
                  <a:lnTo>
                    <a:pt x="70" y="86"/>
                  </a:lnTo>
                  <a:lnTo>
                    <a:pt x="70" y="68"/>
                  </a:lnTo>
                  <a:lnTo>
                    <a:pt x="76" y="58"/>
                  </a:lnTo>
                  <a:lnTo>
                    <a:pt x="76" y="56"/>
                  </a:lnTo>
                  <a:lnTo>
                    <a:pt x="66" y="54"/>
                  </a:lnTo>
                  <a:lnTo>
                    <a:pt x="64" y="44"/>
                  </a:lnTo>
                  <a:lnTo>
                    <a:pt x="52" y="42"/>
                  </a:lnTo>
                  <a:lnTo>
                    <a:pt x="60" y="38"/>
                  </a:lnTo>
                  <a:lnTo>
                    <a:pt x="60" y="32"/>
                  </a:lnTo>
                  <a:lnTo>
                    <a:pt x="62" y="30"/>
                  </a:lnTo>
                  <a:lnTo>
                    <a:pt x="62" y="20"/>
                  </a:lnTo>
                  <a:lnTo>
                    <a:pt x="38" y="0"/>
                  </a:lnTo>
                  <a:lnTo>
                    <a:pt x="8" y="14"/>
                  </a:lnTo>
                  <a:lnTo>
                    <a:pt x="0" y="2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3" name="Freeform 655"/>
            <p:cNvSpPr>
              <a:spLocks/>
            </p:cNvSpPr>
            <p:nvPr/>
          </p:nvSpPr>
          <p:spPr bwMode="ltGray">
            <a:xfrm>
              <a:off x="3574708" y="4450002"/>
              <a:ext cx="75262" cy="114185"/>
            </a:xfrm>
            <a:custGeom>
              <a:avLst/>
              <a:gdLst/>
              <a:ahLst/>
              <a:cxnLst>
                <a:cxn ang="0">
                  <a:pos x="0" y="22"/>
                </a:cxn>
                <a:cxn ang="0">
                  <a:pos x="0" y="30"/>
                </a:cxn>
                <a:cxn ang="0">
                  <a:pos x="2" y="38"/>
                </a:cxn>
                <a:cxn ang="0">
                  <a:pos x="2" y="44"/>
                </a:cxn>
                <a:cxn ang="0">
                  <a:pos x="8" y="50"/>
                </a:cxn>
                <a:cxn ang="0">
                  <a:pos x="8" y="54"/>
                </a:cxn>
                <a:cxn ang="0">
                  <a:pos x="18" y="58"/>
                </a:cxn>
                <a:cxn ang="0">
                  <a:pos x="26" y="66"/>
                </a:cxn>
                <a:cxn ang="0">
                  <a:pos x="28" y="66"/>
                </a:cxn>
                <a:cxn ang="0">
                  <a:pos x="28" y="60"/>
                </a:cxn>
                <a:cxn ang="0">
                  <a:pos x="32" y="60"/>
                </a:cxn>
                <a:cxn ang="0">
                  <a:pos x="34" y="52"/>
                </a:cxn>
                <a:cxn ang="0">
                  <a:pos x="40" y="48"/>
                </a:cxn>
                <a:cxn ang="0">
                  <a:pos x="46" y="48"/>
                </a:cxn>
                <a:cxn ang="0">
                  <a:pos x="46" y="40"/>
                </a:cxn>
                <a:cxn ang="0">
                  <a:pos x="50" y="34"/>
                </a:cxn>
                <a:cxn ang="0">
                  <a:pos x="46" y="2"/>
                </a:cxn>
                <a:cxn ang="0">
                  <a:pos x="16" y="0"/>
                </a:cxn>
                <a:cxn ang="0">
                  <a:pos x="0" y="22"/>
                </a:cxn>
              </a:cxnLst>
              <a:rect l="0" t="0" r="r" b="b"/>
              <a:pathLst>
                <a:path w="51" h="67">
                  <a:moveTo>
                    <a:pt x="0" y="22"/>
                  </a:moveTo>
                  <a:lnTo>
                    <a:pt x="0" y="30"/>
                  </a:lnTo>
                  <a:lnTo>
                    <a:pt x="2" y="38"/>
                  </a:lnTo>
                  <a:lnTo>
                    <a:pt x="2" y="44"/>
                  </a:lnTo>
                  <a:lnTo>
                    <a:pt x="8" y="50"/>
                  </a:lnTo>
                  <a:lnTo>
                    <a:pt x="8" y="54"/>
                  </a:lnTo>
                  <a:lnTo>
                    <a:pt x="18" y="58"/>
                  </a:lnTo>
                  <a:lnTo>
                    <a:pt x="26" y="66"/>
                  </a:lnTo>
                  <a:lnTo>
                    <a:pt x="28" y="66"/>
                  </a:lnTo>
                  <a:lnTo>
                    <a:pt x="28" y="60"/>
                  </a:lnTo>
                  <a:lnTo>
                    <a:pt x="32" y="60"/>
                  </a:lnTo>
                  <a:lnTo>
                    <a:pt x="34" y="52"/>
                  </a:lnTo>
                  <a:lnTo>
                    <a:pt x="40" y="48"/>
                  </a:lnTo>
                  <a:lnTo>
                    <a:pt x="46" y="48"/>
                  </a:lnTo>
                  <a:lnTo>
                    <a:pt x="46" y="40"/>
                  </a:lnTo>
                  <a:lnTo>
                    <a:pt x="50" y="34"/>
                  </a:lnTo>
                  <a:lnTo>
                    <a:pt x="46" y="2"/>
                  </a:lnTo>
                  <a:lnTo>
                    <a:pt x="16" y="0"/>
                  </a:lnTo>
                  <a:lnTo>
                    <a:pt x="0" y="2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4" name="Freeform 656"/>
            <p:cNvSpPr>
              <a:spLocks/>
            </p:cNvSpPr>
            <p:nvPr/>
          </p:nvSpPr>
          <p:spPr bwMode="ltGray">
            <a:xfrm>
              <a:off x="3531287" y="4371406"/>
              <a:ext cx="176576" cy="174987"/>
            </a:xfrm>
            <a:custGeom>
              <a:avLst/>
              <a:gdLst/>
              <a:ahLst/>
              <a:cxnLst>
                <a:cxn ang="0">
                  <a:pos x="0" y="32"/>
                </a:cxn>
                <a:cxn ang="0">
                  <a:pos x="8" y="35"/>
                </a:cxn>
                <a:cxn ang="0">
                  <a:pos x="11" y="39"/>
                </a:cxn>
                <a:cxn ang="0">
                  <a:pos x="17" y="45"/>
                </a:cxn>
                <a:cxn ang="0">
                  <a:pos x="23" y="52"/>
                </a:cxn>
                <a:cxn ang="0">
                  <a:pos x="23" y="57"/>
                </a:cxn>
                <a:cxn ang="0">
                  <a:pos x="28" y="67"/>
                </a:cxn>
                <a:cxn ang="0">
                  <a:pos x="38" y="61"/>
                </a:cxn>
                <a:cxn ang="0">
                  <a:pos x="45" y="52"/>
                </a:cxn>
                <a:cxn ang="0">
                  <a:pos x="51" y="46"/>
                </a:cxn>
                <a:cxn ang="0">
                  <a:pos x="66" y="48"/>
                </a:cxn>
                <a:cxn ang="0">
                  <a:pos x="68" y="52"/>
                </a:cxn>
                <a:cxn ang="0">
                  <a:pos x="68" y="54"/>
                </a:cxn>
                <a:cxn ang="0">
                  <a:pos x="69" y="63"/>
                </a:cxn>
                <a:cxn ang="0">
                  <a:pos x="71" y="67"/>
                </a:cxn>
                <a:cxn ang="0">
                  <a:pos x="71" y="76"/>
                </a:cxn>
                <a:cxn ang="0">
                  <a:pos x="75" y="78"/>
                </a:cxn>
                <a:cxn ang="0">
                  <a:pos x="79" y="76"/>
                </a:cxn>
                <a:cxn ang="0">
                  <a:pos x="86" y="78"/>
                </a:cxn>
                <a:cxn ang="0">
                  <a:pos x="92" y="87"/>
                </a:cxn>
                <a:cxn ang="0">
                  <a:pos x="88" y="95"/>
                </a:cxn>
                <a:cxn ang="0">
                  <a:pos x="88" y="98"/>
                </a:cxn>
                <a:cxn ang="0">
                  <a:pos x="92" y="102"/>
                </a:cxn>
                <a:cxn ang="0">
                  <a:pos x="99" y="96"/>
                </a:cxn>
                <a:cxn ang="0">
                  <a:pos x="109" y="95"/>
                </a:cxn>
                <a:cxn ang="0">
                  <a:pos x="113" y="89"/>
                </a:cxn>
                <a:cxn ang="0">
                  <a:pos x="113" y="78"/>
                </a:cxn>
                <a:cxn ang="0">
                  <a:pos x="118" y="78"/>
                </a:cxn>
                <a:cxn ang="0">
                  <a:pos x="118" y="70"/>
                </a:cxn>
                <a:cxn ang="0">
                  <a:pos x="114" y="67"/>
                </a:cxn>
                <a:cxn ang="0">
                  <a:pos x="113" y="63"/>
                </a:cxn>
                <a:cxn ang="0">
                  <a:pos x="113" y="57"/>
                </a:cxn>
                <a:cxn ang="0">
                  <a:pos x="114" y="52"/>
                </a:cxn>
                <a:cxn ang="0">
                  <a:pos x="118" y="48"/>
                </a:cxn>
                <a:cxn ang="0">
                  <a:pos x="122" y="46"/>
                </a:cxn>
                <a:cxn ang="0">
                  <a:pos x="116" y="15"/>
                </a:cxn>
                <a:cxn ang="0">
                  <a:pos x="32" y="0"/>
                </a:cxn>
                <a:cxn ang="0">
                  <a:pos x="2" y="26"/>
                </a:cxn>
                <a:cxn ang="0">
                  <a:pos x="0" y="32"/>
                </a:cxn>
              </a:cxnLst>
              <a:rect l="0" t="0" r="r" b="b"/>
              <a:pathLst>
                <a:path w="123" h="103">
                  <a:moveTo>
                    <a:pt x="0" y="32"/>
                  </a:moveTo>
                  <a:lnTo>
                    <a:pt x="8" y="35"/>
                  </a:lnTo>
                  <a:lnTo>
                    <a:pt x="11" y="39"/>
                  </a:lnTo>
                  <a:lnTo>
                    <a:pt x="17" y="45"/>
                  </a:lnTo>
                  <a:lnTo>
                    <a:pt x="23" y="52"/>
                  </a:lnTo>
                  <a:lnTo>
                    <a:pt x="23" y="57"/>
                  </a:lnTo>
                  <a:lnTo>
                    <a:pt x="28" y="67"/>
                  </a:lnTo>
                  <a:lnTo>
                    <a:pt x="38" y="61"/>
                  </a:lnTo>
                  <a:lnTo>
                    <a:pt x="45" y="52"/>
                  </a:lnTo>
                  <a:lnTo>
                    <a:pt x="51" y="46"/>
                  </a:lnTo>
                  <a:lnTo>
                    <a:pt x="66" y="48"/>
                  </a:lnTo>
                  <a:lnTo>
                    <a:pt x="68" y="52"/>
                  </a:lnTo>
                  <a:lnTo>
                    <a:pt x="68" y="54"/>
                  </a:lnTo>
                  <a:lnTo>
                    <a:pt x="69" y="63"/>
                  </a:lnTo>
                  <a:lnTo>
                    <a:pt x="71" y="67"/>
                  </a:lnTo>
                  <a:lnTo>
                    <a:pt x="71" y="76"/>
                  </a:lnTo>
                  <a:lnTo>
                    <a:pt x="75" y="78"/>
                  </a:lnTo>
                  <a:lnTo>
                    <a:pt x="79" y="76"/>
                  </a:lnTo>
                  <a:lnTo>
                    <a:pt x="86" y="78"/>
                  </a:lnTo>
                  <a:lnTo>
                    <a:pt x="92" y="87"/>
                  </a:lnTo>
                  <a:lnTo>
                    <a:pt x="88" y="95"/>
                  </a:lnTo>
                  <a:lnTo>
                    <a:pt x="88" y="98"/>
                  </a:lnTo>
                  <a:lnTo>
                    <a:pt x="92" y="102"/>
                  </a:lnTo>
                  <a:lnTo>
                    <a:pt x="99" y="96"/>
                  </a:lnTo>
                  <a:lnTo>
                    <a:pt x="109" y="95"/>
                  </a:lnTo>
                  <a:lnTo>
                    <a:pt x="113" y="89"/>
                  </a:lnTo>
                  <a:lnTo>
                    <a:pt x="113" y="78"/>
                  </a:lnTo>
                  <a:lnTo>
                    <a:pt x="118" y="78"/>
                  </a:lnTo>
                  <a:lnTo>
                    <a:pt x="118" y="70"/>
                  </a:lnTo>
                  <a:lnTo>
                    <a:pt x="114" y="67"/>
                  </a:lnTo>
                  <a:lnTo>
                    <a:pt x="113" y="63"/>
                  </a:lnTo>
                  <a:lnTo>
                    <a:pt x="113" y="57"/>
                  </a:lnTo>
                  <a:lnTo>
                    <a:pt x="114" y="52"/>
                  </a:lnTo>
                  <a:lnTo>
                    <a:pt x="118" y="48"/>
                  </a:lnTo>
                  <a:lnTo>
                    <a:pt x="122" y="46"/>
                  </a:lnTo>
                  <a:lnTo>
                    <a:pt x="116" y="15"/>
                  </a:lnTo>
                  <a:lnTo>
                    <a:pt x="32" y="0"/>
                  </a:lnTo>
                  <a:lnTo>
                    <a:pt x="2" y="26"/>
                  </a:lnTo>
                  <a:lnTo>
                    <a:pt x="0" y="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5" name="Freeform 657"/>
            <p:cNvSpPr>
              <a:spLocks/>
            </p:cNvSpPr>
            <p:nvPr/>
          </p:nvSpPr>
          <p:spPr bwMode="ltGray">
            <a:xfrm>
              <a:off x="3529839" y="4369924"/>
              <a:ext cx="188155" cy="186850"/>
            </a:xfrm>
            <a:custGeom>
              <a:avLst/>
              <a:gdLst/>
              <a:ahLst/>
              <a:cxnLst>
                <a:cxn ang="0">
                  <a:pos x="0" y="34"/>
                </a:cxn>
                <a:cxn ang="0">
                  <a:pos x="8" y="38"/>
                </a:cxn>
                <a:cxn ang="0">
                  <a:pos x="12" y="42"/>
                </a:cxn>
                <a:cxn ang="0">
                  <a:pos x="18" y="48"/>
                </a:cxn>
                <a:cxn ang="0">
                  <a:pos x="24" y="56"/>
                </a:cxn>
                <a:cxn ang="0">
                  <a:pos x="24" y="62"/>
                </a:cxn>
                <a:cxn ang="0">
                  <a:pos x="30" y="72"/>
                </a:cxn>
                <a:cxn ang="0">
                  <a:pos x="40" y="66"/>
                </a:cxn>
                <a:cxn ang="0">
                  <a:pos x="48" y="56"/>
                </a:cxn>
                <a:cxn ang="0">
                  <a:pos x="54" y="50"/>
                </a:cxn>
                <a:cxn ang="0">
                  <a:pos x="70" y="52"/>
                </a:cxn>
                <a:cxn ang="0">
                  <a:pos x="72" y="56"/>
                </a:cxn>
                <a:cxn ang="0">
                  <a:pos x="72" y="58"/>
                </a:cxn>
                <a:cxn ang="0">
                  <a:pos x="74" y="68"/>
                </a:cxn>
                <a:cxn ang="0">
                  <a:pos x="76" y="72"/>
                </a:cxn>
                <a:cxn ang="0">
                  <a:pos x="76" y="82"/>
                </a:cxn>
                <a:cxn ang="0">
                  <a:pos x="80" y="84"/>
                </a:cxn>
                <a:cxn ang="0">
                  <a:pos x="84" y="82"/>
                </a:cxn>
                <a:cxn ang="0">
                  <a:pos x="92" y="84"/>
                </a:cxn>
                <a:cxn ang="0">
                  <a:pos x="98" y="94"/>
                </a:cxn>
                <a:cxn ang="0">
                  <a:pos x="94" y="102"/>
                </a:cxn>
                <a:cxn ang="0">
                  <a:pos x="94" y="106"/>
                </a:cxn>
                <a:cxn ang="0">
                  <a:pos x="98" y="110"/>
                </a:cxn>
                <a:cxn ang="0">
                  <a:pos x="106" y="104"/>
                </a:cxn>
                <a:cxn ang="0">
                  <a:pos x="116" y="102"/>
                </a:cxn>
                <a:cxn ang="0">
                  <a:pos x="120" y="96"/>
                </a:cxn>
                <a:cxn ang="0">
                  <a:pos x="120" y="84"/>
                </a:cxn>
                <a:cxn ang="0">
                  <a:pos x="126" y="84"/>
                </a:cxn>
                <a:cxn ang="0">
                  <a:pos x="126" y="76"/>
                </a:cxn>
                <a:cxn ang="0">
                  <a:pos x="122" y="72"/>
                </a:cxn>
                <a:cxn ang="0">
                  <a:pos x="120" y="68"/>
                </a:cxn>
                <a:cxn ang="0">
                  <a:pos x="120" y="62"/>
                </a:cxn>
                <a:cxn ang="0">
                  <a:pos x="122" y="56"/>
                </a:cxn>
                <a:cxn ang="0">
                  <a:pos x="126" y="52"/>
                </a:cxn>
                <a:cxn ang="0">
                  <a:pos x="130" y="50"/>
                </a:cxn>
                <a:cxn ang="0">
                  <a:pos x="124" y="16"/>
                </a:cxn>
                <a:cxn ang="0">
                  <a:pos x="34" y="0"/>
                </a:cxn>
                <a:cxn ang="0">
                  <a:pos x="2" y="28"/>
                </a:cxn>
                <a:cxn ang="0">
                  <a:pos x="0" y="34"/>
                </a:cxn>
              </a:cxnLst>
              <a:rect l="0" t="0" r="r" b="b"/>
              <a:pathLst>
                <a:path w="131" h="111">
                  <a:moveTo>
                    <a:pt x="0" y="34"/>
                  </a:moveTo>
                  <a:lnTo>
                    <a:pt x="8" y="38"/>
                  </a:lnTo>
                  <a:lnTo>
                    <a:pt x="12" y="42"/>
                  </a:lnTo>
                  <a:lnTo>
                    <a:pt x="18" y="48"/>
                  </a:lnTo>
                  <a:lnTo>
                    <a:pt x="24" y="56"/>
                  </a:lnTo>
                  <a:lnTo>
                    <a:pt x="24" y="62"/>
                  </a:lnTo>
                  <a:lnTo>
                    <a:pt x="30" y="72"/>
                  </a:lnTo>
                  <a:lnTo>
                    <a:pt x="40" y="66"/>
                  </a:lnTo>
                  <a:lnTo>
                    <a:pt x="48" y="56"/>
                  </a:lnTo>
                  <a:lnTo>
                    <a:pt x="54" y="50"/>
                  </a:lnTo>
                  <a:lnTo>
                    <a:pt x="70" y="52"/>
                  </a:lnTo>
                  <a:lnTo>
                    <a:pt x="72" y="56"/>
                  </a:lnTo>
                  <a:lnTo>
                    <a:pt x="72" y="58"/>
                  </a:lnTo>
                  <a:lnTo>
                    <a:pt x="74" y="68"/>
                  </a:lnTo>
                  <a:lnTo>
                    <a:pt x="76" y="72"/>
                  </a:lnTo>
                  <a:lnTo>
                    <a:pt x="76" y="82"/>
                  </a:lnTo>
                  <a:lnTo>
                    <a:pt x="80" y="84"/>
                  </a:lnTo>
                  <a:lnTo>
                    <a:pt x="84" y="82"/>
                  </a:lnTo>
                  <a:lnTo>
                    <a:pt x="92" y="84"/>
                  </a:lnTo>
                  <a:lnTo>
                    <a:pt x="98" y="94"/>
                  </a:lnTo>
                  <a:lnTo>
                    <a:pt x="94" y="102"/>
                  </a:lnTo>
                  <a:lnTo>
                    <a:pt x="94" y="106"/>
                  </a:lnTo>
                  <a:lnTo>
                    <a:pt x="98" y="110"/>
                  </a:lnTo>
                  <a:lnTo>
                    <a:pt x="106" y="104"/>
                  </a:lnTo>
                  <a:lnTo>
                    <a:pt x="116" y="102"/>
                  </a:lnTo>
                  <a:lnTo>
                    <a:pt x="120" y="96"/>
                  </a:lnTo>
                  <a:lnTo>
                    <a:pt x="120" y="84"/>
                  </a:lnTo>
                  <a:lnTo>
                    <a:pt x="126" y="84"/>
                  </a:lnTo>
                  <a:lnTo>
                    <a:pt x="126" y="76"/>
                  </a:lnTo>
                  <a:lnTo>
                    <a:pt x="122" y="72"/>
                  </a:lnTo>
                  <a:lnTo>
                    <a:pt x="120" y="68"/>
                  </a:lnTo>
                  <a:lnTo>
                    <a:pt x="120" y="62"/>
                  </a:lnTo>
                  <a:lnTo>
                    <a:pt x="122" y="56"/>
                  </a:lnTo>
                  <a:lnTo>
                    <a:pt x="126" y="52"/>
                  </a:lnTo>
                  <a:lnTo>
                    <a:pt x="130" y="50"/>
                  </a:lnTo>
                  <a:lnTo>
                    <a:pt x="124" y="16"/>
                  </a:lnTo>
                  <a:lnTo>
                    <a:pt x="34" y="0"/>
                  </a:lnTo>
                  <a:lnTo>
                    <a:pt x="2" y="28"/>
                  </a:lnTo>
                  <a:lnTo>
                    <a:pt x="0" y="3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6" name="Freeform 658"/>
            <p:cNvSpPr>
              <a:spLocks/>
            </p:cNvSpPr>
            <p:nvPr/>
          </p:nvSpPr>
          <p:spPr bwMode="ltGray">
            <a:xfrm>
              <a:off x="3513919" y="3932456"/>
              <a:ext cx="371968" cy="404842"/>
            </a:xfrm>
            <a:custGeom>
              <a:avLst/>
              <a:gdLst/>
              <a:ahLst/>
              <a:cxnLst>
                <a:cxn ang="0">
                  <a:pos x="14" y="98"/>
                </a:cxn>
                <a:cxn ang="0">
                  <a:pos x="22" y="84"/>
                </a:cxn>
                <a:cxn ang="0">
                  <a:pos x="124" y="4"/>
                </a:cxn>
                <a:cxn ang="0">
                  <a:pos x="190" y="0"/>
                </a:cxn>
                <a:cxn ang="0">
                  <a:pos x="256" y="64"/>
                </a:cxn>
                <a:cxn ang="0">
                  <a:pos x="214" y="224"/>
                </a:cxn>
                <a:cxn ang="0">
                  <a:pos x="70" y="238"/>
                </a:cxn>
                <a:cxn ang="0">
                  <a:pos x="0" y="198"/>
                </a:cxn>
                <a:cxn ang="0">
                  <a:pos x="2" y="188"/>
                </a:cxn>
                <a:cxn ang="0">
                  <a:pos x="8" y="184"/>
                </a:cxn>
                <a:cxn ang="0">
                  <a:pos x="6" y="178"/>
                </a:cxn>
                <a:cxn ang="0">
                  <a:pos x="14" y="166"/>
                </a:cxn>
                <a:cxn ang="0">
                  <a:pos x="18" y="156"/>
                </a:cxn>
                <a:cxn ang="0">
                  <a:pos x="18" y="134"/>
                </a:cxn>
                <a:cxn ang="0">
                  <a:pos x="12" y="128"/>
                </a:cxn>
                <a:cxn ang="0">
                  <a:pos x="16" y="124"/>
                </a:cxn>
                <a:cxn ang="0">
                  <a:pos x="20" y="106"/>
                </a:cxn>
                <a:cxn ang="0">
                  <a:pos x="14" y="98"/>
                </a:cxn>
              </a:cxnLst>
              <a:rect l="0" t="0" r="r" b="b"/>
              <a:pathLst>
                <a:path w="257" h="239">
                  <a:moveTo>
                    <a:pt x="14" y="98"/>
                  </a:moveTo>
                  <a:lnTo>
                    <a:pt x="22" y="84"/>
                  </a:lnTo>
                  <a:lnTo>
                    <a:pt x="124" y="4"/>
                  </a:lnTo>
                  <a:lnTo>
                    <a:pt x="190" y="0"/>
                  </a:lnTo>
                  <a:lnTo>
                    <a:pt x="256" y="64"/>
                  </a:lnTo>
                  <a:lnTo>
                    <a:pt x="214" y="224"/>
                  </a:lnTo>
                  <a:lnTo>
                    <a:pt x="70" y="238"/>
                  </a:lnTo>
                  <a:lnTo>
                    <a:pt x="0" y="198"/>
                  </a:lnTo>
                  <a:lnTo>
                    <a:pt x="2" y="188"/>
                  </a:lnTo>
                  <a:lnTo>
                    <a:pt x="8" y="184"/>
                  </a:lnTo>
                  <a:lnTo>
                    <a:pt x="6" y="178"/>
                  </a:lnTo>
                  <a:lnTo>
                    <a:pt x="14" y="166"/>
                  </a:lnTo>
                  <a:lnTo>
                    <a:pt x="18" y="156"/>
                  </a:lnTo>
                  <a:lnTo>
                    <a:pt x="18" y="134"/>
                  </a:lnTo>
                  <a:lnTo>
                    <a:pt x="12" y="128"/>
                  </a:lnTo>
                  <a:lnTo>
                    <a:pt x="16" y="124"/>
                  </a:lnTo>
                  <a:lnTo>
                    <a:pt x="20" y="106"/>
                  </a:lnTo>
                  <a:lnTo>
                    <a:pt x="14" y="9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7" name="Freeform 659"/>
            <p:cNvSpPr>
              <a:spLocks/>
            </p:cNvSpPr>
            <p:nvPr/>
          </p:nvSpPr>
          <p:spPr bwMode="ltGray">
            <a:xfrm>
              <a:off x="3610891" y="4019950"/>
              <a:ext cx="451573" cy="459711"/>
            </a:xfrm>
            <a:custGeom>
              <a:avLst/>
              <a:gdLst/>
              <a:ahLst/>
              <a:cxnLst>
                <a:cxn ang="0">
                  <a:pos x="184" y="2"/>
                </a:cxn>
                <a:cxn ang="0">
                  <a:pos x="148" y="0"/>
                </a:cxn>
                <a:cxn ang="0">
                  <a:pos x="136" y="136"/>
                </a:cxn>
                <a:cxn ang="0">
                  <a:pos x="144" y="146"/>
                </a:cxn>
                <a:cxn ang="0">
                  <a:pos x="136" y="164"/>
                </a:cxn>
                <a:cxn ang="0">
                  <a:pos x="64" y="156"/>
                </a:cxn>
                <a:cxn ang="0">
                  <a:pos x="56" y="148"/>
                </a:cxn>
                <a:cxn ang="0">
                  <a:pos x="52" y="158"/>
                </a:cxn>
                <a:cxn ang="0">
                  <a:pos x="44" y="158"/>
                </a:cxn>
                <a:cxn ang="0">
                  <a:pos x="34" y="166"/>
                </a:cxn>
                <a:cxn ang="0">
                  <a:pos x="30" y="168"/>
                </a:cxn>
                <a:cxn ang="0">
                  <a:pos x="28" y="160"/>
                </a:cxn>
                <a:cxn ang="0">
                  <a:pos x="30" y="158"/>
                </a:cxn>
                <a:cxn ang="0">
                  <a:pos x="26" y="154"/>
                </a:cxn>
                <a:cxn ang="0">
                  <a:pos x="20" y="158"/>
                </a:cxn>
                <a:cxn ang="0">
                  <a:pos x="18" y="160"/>
                </a:cxn>
                <a:cxn ang="0">
                  <a:pos x="14" y="178"/>
                </a:cxn>
                <a:cxn ang="0">
                  <a:pos x="4" y="174"/>
                </a:cxn>
                <a:cxn ang="0">
                  <a:pos x="0" y="200"/>
                </a:cxn>
                <a:cxn ang="0">
                  <a:pos x="4" y="208"/>
                </a:cxn>
                <a:cxn ang="0">
                  <a:pos x="6" y="212"/>
                </a:cxn>
                <a:cxn ang="0">
                  <a:pos x="4" y="220"/>
                </a:cxn>
                <a:cxn ang="0">
                  <a:pos x="12" y="222"/>
                </a:cxn>
                <a:cxn ang="0">
                  <a:pos x="18" y="226"/>
                </a:cxn>
                <a:cxn ang="0">
                  <a:pos x="28" y="234"/>
                </a:cxn>
                <a:cxn ang="0">
                  <a:pos x="34" y="236"/>
                </a:cxn>
                <a:cxn ang="0">
                  <a:pos x="46" y="228"/>
                </a:cxn>
                <a:cxn ang="0">
                  <a:pos x="48" y="222"/>
                </a:cxn>
                <a:cxn ang="0">
                  <a:pos x="58" y="222"/>
                </a:cxn>
                <a:cxn ang="0">
                  <a:pos x="60" y="230"/>
                </a:cxn>
                <a:cxn ang="0">
                  <a:pos x="64" y="236"/>
                </a:cxn>
                <a:cxn ang="0">
                  <a:pos x="68" y="244"/>
                </a:cxn>
                <a:cxn ang="0">
                  <a:pos x="62" y="250"/>
                </a:cxn>
                <a:cxn ang="0">
                  <a:pos x="60" y="256"/>
                </a:cxn>
                <a:cxn ang="0">
                  <a:pos x="70" y="254"/>
                </a:cxn>
                <a:cxn ang="0">
                  <a:pos x="72" y="260"/>
                </a:cxn>
                <a:cxn ang="0">
                  <a:pos x="74" y="258"/>
                </a:cxn>
                <a:cxn ang="0">
                  <a:pos x="80" y="260"/>
                </a:cxn>
                <a:cxn ang="0">
                  <a:pos x="86" y="266"/>
                </a:cxn>
                <a:cxn ang="0">
                  <a:pos x="86" y="268"/>
                </a:cxn>
                <a:cxn ang="0">
                  <a:pos x="98" y="262"/>
                </a:cxn>
                <a:cxn ang="0">
                  <a:pos x="104" y="260"/>
                </a:cxn>
                <a:cxn ang="0">
                  <a:pos x="108" y="270"/>
                </a:cxn>
                <a:cxn ang="0">
                  <a:pos x="124" y="258"/>
                </a:cxn>
                <a:cxn ang="0">
                  <a:pos x="312" y="176"/>
                </a:cxn>
                <a:cxn ang="0">
                  <a:pos x="308" y="80"/>
                </a:cxn>
                <a:cxn ang="0">
                  <a:pos x="184" y="2"/>
                </a:cxn>
              </a:cxnLst>
              <a:rect l="0" t="0" r="r" b="b"/>
              <a:pathLst>
                <a:path w="313" h="271">
                  <a:moveTo>
                    <a:pt x="184" y="2"/>
                  </a:moveTo>
                  <a:lnTo>
                    <a:pt x="148" y="0"/>
                  </a:lnTo>
                  <a:lnTo>
                    <a:pt x="136" y="136"/>
                  </a:lnTo>
                  <a:lnTo>
                    <a:pt x="144" y="146"/>
                  </a:lnTo>
                  <a:lnTo>
                    <a:pt x="136" y="164"/>
                  </a:lnTo>
                  <a:lnTo>
                    <a:pt x="64" y="156"/>
                  </a:lnTo>
                  <a:lnTo>
                    <a:pt x="56" y="148"/>
                  </a:lnTo>
                  <a:lnTo>
                    <a:pt x="52" y="158"/>
                  </a:lnTo>
                  <a:lnTo>
                    <a:pt x="44" y="158"/>
                  </a:lnTo>
                  <a:lnTo>
                    <a:pt x="34" y="166"/>
                  </a:lnTo>
                  <a:lnTo>
                    <a:pt x="30" y="168"/>
                  </a:lnTo>
                  <a:lnTo>
                    <a:pt x="28" y="160"/>
                  </a:lnTo>
                  <a:lnTo>
                    <a:pt x="30" y="158"/>
                  </a:lnTo>
                  <a:lnTo>
                    <a:pt x="26" y="154"/>
                  </a:lnTo>
                  <a:lnTo>
                    <a:pt x="20" y="158"/>
                  </a:lnTo>
                  <a:lnTo>
                    <a:pt x="18" y="160"/>
                  </a:lnTo>
                  <a:lnTo>
                    <a:pt x="14" y="178"/>
                  </a:lnTo>
                  <a:lnTo>
                    <a:pt x="4" y="174"/>
                  </a:lnTo>
                  <a:lnTo>
                    <a:pt x="0" y="200"/>
                  </a:lnTo>
                  <a:lnTo>
                    <a:pt x="4" y="208"/>
                  </a:lnTo>
                  <a:lnTo>
                    <a:pt x="6" y="212"/>
                  </a:lnTo>
                  <a:lnTo>
                    <a:pt x="4" y="220"/>
                  </a:lnTo>
                  <a:lnTo>
                    <a:pt x="12" y="222"/>
                  </a:lnTo>
                  <a:lnTo>
                    <a:pt x="18" y="226"/>
                  </a:lnTo>
                  <a:lnTo>
                    <a:pt x="28" y="234"/>
                  </a:lnTo>
                  <a:lnTo>
                    <a:pt x="34" y="236"/>
                  </a:lnTo>
                  <a:lnTo>
                    <a:pt x="46" y="228"/>
                  </a:lnTo>
                  <a:lnTo>
                    <a:pt x="48" y="222"/>
                  </a:lnTo>
                  <a:lnTo>
                    <a:pt x="58" y="222"/>
                  </a:lnTo>
                  <a:lnTo>
                    <a:pt x="60" y="230"/>
                  </a:lnTo>
                  <a:lnTo>
                    <a:pt x="64" y="236"/>
                  </a:lnTo>
                  <a:lnTo>
                    <a:pt x="68" y="244"/>
                  </a:lnTo>
                  <a:lnTo>
                    <a:pt x="62" y="250"/>
                  </a:lnTo>
                  <a:lnTo>
                    <a:pt x="60" y="256"/>
                  </a:lnTo>
                  <a:lnTo>
                    <a:pt x="70" y="254"/>
                  </a:lnTo>
                  <a:lnTo>
                    <a:pt x="72" y="260"/>
                  </a:lnTo>
                  <a:lnTo>
                    <a:pt x="74" y="258"/>
                  </a:lnTo>
                  <a:lnTo>
                    <a:pt x="80" y="260"/>
                  </a:lnTo>
                  <a:lnTo>
                    <a:pt x="86" y="266"/>
                  </a:lnTo>
                  <a:lnTo>
                    <a:pt x="86" y="268"/>
                  </a:lnTo>
                  <a:lnTo>
                    <a:pt x="98" y="262"/>
                  </a:lnTo>
                  <a:lnTo>
                    <a:pt x="104" y="260"/>
                  </a:lnTo>
                  <a:lnTo>
                    <a:pt x="108" y="270"/>
                  </a:lnTo>
                  <a:lnTo>
                    <a:pt x="124" y="258"/>
                  </a:lnTo>
                  <a:lnTo>
                    <a:pt x="312" y="176"/>
                  </a:lnTo>
                  <a:lnTo>
                    <a:pt x="308" y="80"/>
                  </a:lnTo>
                  <a:lnTo>
                    <a:pt x="184"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8" name="Freeform 660"/>
            <p:cNvSpPr>
              <a:spLocks/>
            </p:cNvSpPr>
            <p:nvPr/>
          </p:nvSpPr>
          <p:spPr bwMode="ltGray">
            <a:xfrm>
              <a:off x="3771547" y="4331367"/>
              <a:ext cx="218549" cy="172021"/>
            </a:xfrm>
            <a:custGeom>
              <a:avLst/>
              <a:gdLst/>
              <a:ahLst/>
              <a:cxnLst>
                <a:cxn ang="0">
                  <a:pos x="118" y="0"/>
                </a:cxn>
                <a:cxn ang="0">
                  <a:pos x="102" y="0"/>
                </a:cxn>
                <a:cxn ang="0">
                  <a:pos x="74" y="14"/>
                </a:cxn>
                <a:cxn ang="0">
                  <a:pos x="44" y="26"/>
                </a:cxn>
                <a:cxn ang="0">
                  <a:pos x="32" y="26"/>
                </a:cxn>
                <a:cxn ang="0">
                  <a:pos x="30" y="36"/>
                </a:cxn>
                <a:cxn ang="0">
                  <a:pos x="24" y="38"/>
                </a:cxn>
                <a:cxn ang="0">
                  <a:pos x="22" y="50"/>
                </a:cxn>
                <a:cxn ang="0">
                  <a:pos x="10" y="52"/>
                </a:cxn>
                <a:cxn ang="0">
                  <a:pos x="6" y="54"/>
                </a:cxn>
                <a:cxn ang="0">
                  <a:pos x="6" y="64"/>
                </a:cxn>
                <a:cxn ang="0">
                  <a:pos x="0" y="74"/>
                </a:cxn>
                <a:cxn ang="0">
                  <a:pos x="8" y="82"/>
                </a:cxn>
                <a:cxn ang="0">
                  <a:pos x="8" y="92"/>
                </a:cxn>
                <a:cxn ang="0">
                  <a:pos x="8" y="96"/>
                </a:cxn>
                <a:cxn ang="0">
                  <a:pos x="14" y="100"/>
                </a:cxn>
                <a:cxn ang="0">
                  <a:pos x="20" y="98"/>
                </a:cxn>
                <a:cxn ang="0">
                  <a:pos x="24" y="94"/>
                </a:cxn>
                <a:cxn ang="0">
                  <a:pos x="32" y="94"/>
                </a:cxn>
                <a:cxn ang="0">
                  <a:pos x="38" y="92"/>
                </a:cxn>
                <a:cxn ang="0">
                  <a:pos x="46" y="96"/>
                </a:cxn>
                <a:cxn ang="0">
                  <a:pos x="50" y="86"/>
                </a:cxn>
                <a:cxn ang="0">
                  <a:pos x="46" y="78"/>
                </a:cxn>
                <a:cxn ang="0">
                  <a:pos x="50" y="72"/>
                </a:cxn>
                <a:cxn ang="0">
                  <a:pos x="92" y="76"/>
                </a:cxn>
                <a:cxn ang="0">
                  <a:pos x="98" y="74"/>
                </a:cxn>
                <a:cxn ang="0">
                  <a:pos x="108" y="74"/>
                </a:cxn>
                <a:cxn ang="0">
                  <a:pos x="124" y="78"/>
                </a:cxn>
                <a:cxn ang="0">
                  <a:pos x="134" y="70"/>
                </a:cxn>
                <a:cxn ang="0">
                  <a:pos x="140" y="72"/>
                </a:cxn>
                <a:cxn ang="0">
                  <a:pos x="148" y="66"/>
                </a:cxn>
                <a:cxn ang="0">
                  <a:pos x="150" y="22"/>
                </a:cxn>
                <a:cxn ang="0">
                  <a:pos x="118" y="0"/>
                </a:cxn>
              </a:cxnLst>
              <a:rect l="0" t="0" r="r" b="b"/>
              <a:pathLst>
                <a:path w="151" h="101">
                  <a:moveTo>
                    <a:pt x="118" y="0"/>
                  </a:moveTo>
                  <a:lnTo>
                    <a:pt x="102" y="0"/>
                  </a:lnTo>
                  <a:lnTo>
                    <a:pt x="74" y="14"/>
                  </a:lnTo>
                  <a:lnTo>
                    <a:pt x="44" y="26"/>
                  </a:lnTo>
                  <a:lnTo>
                    <a:pt x="32" y="26"/>
                  </a:lnTo>
                  <a:lnTo>
                    <a:pt x="30" y="36"/>
                  </a:lnTo>
                  <a:lnTo>
                    <a:pt x="24" y="38"/>
                  </a:lnTo>
                  <a:lnTo>
                    <a:pt x="22" y="50"/>
                  </a:lnTo>
                  <a:lnTo>
                    <a:pt x="10" y="52"/>
                  </a:lnTo>
                  <a:lnTo>
                    <a:pt x="6" y="54"/>
                  </a:lnTo>
                  <a:lnTo>
                    <a:pt x="6" y="64"/>
                  </a:lnTo>
                  <a:lnTo>
                    <a:pt x="0" y="74"/>
                  </a:lnTo>
                  <a:lnTo>
                    <a:pt x="8" y="82"/>
                  </a:lnTo>
                  <a:lnTo>
                    <a:pt x="8" y="92"/>
                  </a:lnTo>
                  <a:lnTo>
                    <a:pt x="8" y="96"/>
                  </a:lnTo>
                  <a:lnTo>
                    <a:pt x="14" y="100"/>
                  </a:lnTo>
                  <a:lnTo>
                    <a:pt x="20" y="98"/>
                  </a:lnTo>
                  <a:lnTo>
                    <a:pt x="24" y="94"/>
                  </a:lnTo>
                  <a:lnTo>
                    <a:pt x="32" y="94"/>
                  </a:lnTo>
                  <a:lnTo>
                    <a:pt x="38" y="92"/>
                  </a:lnTo>
                  <a:lnTo>
                    <a:pt x="46" y="96"/>
                  </a:lnTo>
                  <a:lnTo>
                    <a:pt x="50" y="86"/>
                  </a:lnTo>
                  <a:lnTo>
                    <a:pt x="46" y="78"/>
                  </a:lnTo>
                  <a:lnTo>
                    <a:pt x="50" y="72"/>
                  </a:lnTo>
                  <a:lnTo>
                    <a:pt x="92" y="76"/>
                  </a:lnTo>
                  <a:lnTo>
                    <a:pt x="98" y="74"/>
                  </a:lnTo>
                  <a:lnTo>
                    <a:pt x="108" y="74"/>
                  </a:lnTo>
                  <a:lnTo>
                    <a:pt x="124" y="78"/>
                  </a:lnTo>
                  <a:lnTo>
                    <a:pt x="134" y="70"/>
                  </a:lnTo>
                  <a:lnTo>
                    <a:pt x="140" y="72"/>
                  </a:lnTo>
                  <a:lnTo>
                    <a:pt x="148" y="66"/>
                  </a:lnTo>
                  <a:lnTo>
                    <a:pt x="150" y="22"/>
                  </a:lnTo>
                  <a:lnTo>
                    <a:pt x="11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29" name="Freeform 661"/>
            <p:cNvSpPr>
              <a:spLocks/>
            </p:cNvSpPr>
            <p:nvPr/>
          </p:nvSpPr>
          <p:spPr bwMode="ltGray">
            <a:xfrm>
              <a:off x="3933649" y="4071852"/>
              <a:ext cx="419731" cy="373700"/>
            </a:xfrm>
            <a:custGeom>
              <a:avLst/>
              <a:gdLst/>
              <a:ahLst/>
              <a:cxnLst>
                <a:cxn ang="0">
                  <a:pos x="282" y="86"/>
                </a:cxn>
                <a:cxn ang="0">
                  <a:pos x="278" y="152"/>
                </a:cxn>
                <a:cxn ang="0">
                  <a:pos x="238" y="178"/>
                </a:cxn>
                <a:cxn ang="0">
                  <a:pos x="238" y="200"/>
                </a:cxn>
                <a:cxn ang="0">
                  <a:pos x="214" y="210"/>
                </a:cxn>
                <a:cxn ang="0">
                  <a:pos x="206" y="204"/>
                </a:cxn>
                <a:cxn ang="0">
                  <a:pos x="194" y="202"/>
                </a:cxn>
                <a:cxn ang="0">
                  <a:pos x="180" y="200"/>
                </a:cxn>
                <a:cxn ang="0">
                  <a:pos x="164" y="208"/>
                </a:cxn>
                <a:cxn ang="0">
                  <a:pos x="154" y="206"/>
                </a:cxn>
                <a:cxn ang="0">
                  <a:pos x="148" y="204"/>
                </a:cxn>
                <a:cxn ang="0">
                  <a:pos x="142" y="200"/>
                </a:cxn>
                <a:cxn ang="0">
                  <a:pos x="134" y="198"/>
                </a:cxn>
                <a:cxn ang="0">
                  <a:pos x="128" y="200"/>
                </a:cxn>
                <a:cxn ang="0">
                  <a:pos x="120" y="200"/>
                </a:cxn>
                <a:cxn ang="0">
                  <a:pos x="114" y="192"/>
                </a:cxn>
                <a:cxn ang="0">
                  <a:pos x="110" y="194"/>
                </a:cxn>
                <a:cxn ang="0">
                  <a:pos x="98" y="184"/>
                </a:cxn>
                <a:cxn ang="0">
                  <a:pos x="72" y="188"/>
                </a:cxn>
                <a:cxn ang="0">
                  <a:pos x="70" y="198"/>
                </a:cxn>
                <a:cxn ang="0">
                  <a:pos x="60" y="216"/>
                </a:cxn>
                <a:cxn ang="0">
                  <a:pos x="42" y="204"/>
                </a:cxn>
                <a:cxn ang="0">
                  <a:pos x="36" y="220"/>
                </a:cxn>
                <a:cxn ang="0">
                  <a:pos x="32" y="206"/>
                </a:cxn>
                <a:cxn ang="0">
                  <a:pos x="30" y="202"/>
                </a:cxn>
                <a:cxn ang="0">
                  <a:pos x="28" y="206"/>
                </a:cxn>
                <a:cxn ang="0">
                  <a:pos x="16" y="194"/>
                </a:cxn>
                <a:cxn ang="0">
                  <a:pos x="12" y="182"/>
                </a:cxn>
                <a:cxn ang="0">
                  <a:pos x="6" y="178"/>
                </a:cxn>
                <a:cxn ang="0">
                  <a:pos x="0" y="166"/>
                </a:cxn>
                <a:cxn ang="0">
                  <a:pos x="6" y="154"/>
                </a:cxn>
                <a:cxn ang="0">
                  <a:pos x="40" y="154"/>
                </a:cxn>
                <a:cxn ang="0">
                  <a:pos x="64" y="152"/>
                </a:cxn>
                <a:cxn ang="0">
                  <a:pos x="68" y="140"/>
                </a:cxn>
                <a:cxn ang="0">
                  <a:pos x="78" y="126"/>
                </a:cxn>
                <a:cxn ang="0">
                  <a:pos x="84" y="78"/>
                </a:cxn>
                <a:cxn ang="0">
                  <a:pos x="214" y="0"/>
                </a:cxn>
                <a:cxn ang="0">
                  <a:pos x="282" y="36"/>
                </a:cxn>
                <a:cxn ang="0">
                  <a:pos x="284" y="64"/>
                </a:cxn>
                <a:cxn ang="0">
                  <a:pos x="290" y="78"/>
                </a:cxn>
                <a:cxn ang="0">
                  <a:pos x="282" y="86"/>
                </a:cxn>
              </a:cxnLst>
              <a:rect l="0" t="0" r="r" b="b"/>
              <a:pathLst>
                <a:path w="291" h="221">
                  <a:moveTo>
                    <a:pt x="282" y="86"/>
                  </a:moveTo>
                  <a:lnTo>
                    <a:pt x="278" y="152"/>
                  </a:lnTo>
                  <a:lnTo>
                    <a:pt x="238" y="178"/>
                  </a:lnTo>
                  <a:lnTo>
                    <a:pt x="238" y="200"/>
                  </a:lnTo>
                  <a:lnTo>
                    <a:pt x="214" y="210"/>
                  </a:lnTo>
                  <a:lnTo>
                    <a:pt x="206" y="204"/>
                  </a:lnTo>
                  <a:lnTo>
                    <a:pt x="194" y="202"/>
                  </a:lnTo>
                  <a:lnTo>
                    <a:pt x="180" y="200"/>
                  </a:lnTo>
                  <a:lnTo>
                    <a:pt x="164" y="208"/>
                  </a:lnTo>
                  <a:lnTo>
                    <a:pt x="154" y="206"/>
                  </a:lnTo>
                  <a:lnTo>
                    <a:pt x="148" y="204"/>
                  </a:lnTo>
                  <a:lnTo>
                    <a:pt x="142" y="200"/>
                  </a:lnTo>
                  <a:lnTo>
                    <a:pt x="134" y="198"/>
                  </a:lnTo>
                  <a:lnTo>
                    <a:pt x="128" y="200"/>
                  </a:lnTo>
                  <a:lnTo>
                    <a:pt x="120" y="200"/>
                  </a:lnTo>
                  <a:lnTo>
                    <a:pt x="114" y="192"/>
                  </a:lnTo>
                  <a:lnTo>
                    <a:pt x="110" y="194"/>
                  </a:lnTo>
                  <a:lnTo>
                    <a:pt x="98" y="184"/>
                  </a:lnTo>
                  <a:lnTo>
                    <a:pt x="72" y="188"/>
                  </a:lnTo>
                  <a:lnTo>
                    <a:pt x="70" y="198"/>
                  </a:lnTo>
                  <a:lnTo>
                    <a:pt x="60" y="216"/>
                  </a:lnTo>
                  <a:lnTo>
                    <a:pt x="42" y="204"/>
                  </a:lnTo>
                  <a:lnTo>
                    <a:pt x="36" y="220"/>
                  </a:lnTo>
                  <a:lnTo>
                    <a:pt x="32" y="206"/>
                  </a:lnTo>
                  <a:lnTo>
                    <a:pt x="30" y="202"/>
                  </a:lnTo>
                  <a:lnTo>
                    <a:pt x="28" y="206"/>
                  </a:lnTo>
                  <a:lnTo>
                    <a:pt x="16" y="194"/>
                  </a:lnTo>
                  <a:lnTo>
                    <a:pt x="12" y="182"/>
                  </a:lnTo>
                  <a:lnTo>
                    <a:pt x="6" y="178"/>
                  </a:lnTo>
                  <a:lnTo>
                    <a:pt x="0" y="166"/>
                  </a:lnTo>
                  <a:lnTo>
                    <a:pt x="6" y="154"/>
                  </a:lnTo>
                  <a:lnTo>
                    <a:pt x="40" y="154"/>
                  </a:lnTo>
                  <a:lnTo>
                    <a:pt x="64" y="152"/>
                  </a:lnTo>
                  <a:lnTo>
                    <a:pt x="68" y="140"/>
                  </a:lnTo>
                  <a:lnTo>
                    <a:pt x="78" y="126"/>
                  </a:lnTo>
                  <a:lnTo>
                    <a:pt x="84" y="78"/>
                  </a:lnTo>
                  <a:lnTo>
                    <a:pt x="214" y="0"/>
                  </a:lnTo>
                  <a:lnTo>
                    <a:pt x="282" y="36"/>
                  </a:lnTo>
                  <a:lnTo>
                    <a:pt x="284" y="64"/>
                  </a:lnTo>
                  <a:lnTo>
                    <a:pt x="290" y="78"/>
                  </a:lnTo>
                  <a:lnTo>
                    <a:pt x="282" y="8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0" name="Freeform 662"/>
            <p:cNvSpPr>
              <a:spLocks/>
            </p:cNvSpPr>
            <p:nvPr/>
          </p:nvSpPr>
          <p:spPr bwMode="ltGray">
            <a:xfrm>
              <a:off x="4582062" y="3868690"/>
              <a:ext cx="276443" cy="317349"/>
            </a:xfrm>
            <a:custGeom>
              <a:avLst/>
              <a:gdLst/>
              <a:ahLst/>
              <a:cxnLst>
                <a:cxn ang="0">
                  <a:pos x="42" y="6"/>
                </a:cxn>
                <a:cxn ang="0">
                  <a:pos x="58" y="12"/>
                </a:cxn>
                <a:cxn ang="0">
                  <a:pos x="68" y="16"/>
                </a:cxn>
                <a:cxn ang="0">
                  <a:pos x="80" y="18"/>
                </a:cxn>
                <a:cxn ang="0">
                  <a:pos x="84" y="8"/>
                </a:cxn>
                <a:cxn ang="0">
                  <a:pos x="88" y="6"/>
                </a:cxn>
                <a:cxn ang="0">
                  <a:pos x="94" y="10"/>
                </a:cxn>
                <a:cxn ang="0">
                  <a:pos x="102" y="8"/>
                </a:cxn>
                <a:cxn ang="0">
                  <a:pos x="106" y="10"/>
                </a:cxn>
                <a:cxn ang="0">
                  <a:pos x="108" y="4"/>
                </a:cxn>
                <a:cxn ang="0">
                  <a:pos x="114" y="8"/>
                </a:cxn>
                <a:cxn ang="0">
                  <a:pos x="120" y="8"/>
                </a:cxn>
                <a:cxn ang="0">
                  <a:pos x="126" y="14"/>
                </a:cxn>
                <a:cxn ang="0">
                  <a:pos x="140" y="14"/>
                </a:cxn>
                <a:cxn ang="0">
                  <a:pos x="158" y="8"/>
                </a:cxn>
                <a:cxn ang="0">
                  <a:pos x="170" y="0"/>
                </a:cxn>
                <a:cxn ang="0">
                  <a:pos x="182" y="42"/>
                </a:cxn>
                <a:cxn ang="0">
                  <a:pos x="182" y="62"/>
                </a:cxn>
                <a:cxn ang="0">
                  <a:pos x="174" y="70"/>
                </a:cxn>
                <a:cxn ang="0">
                  <a:pos x="164" y="80"/>
                </a:cxn>
                <a:cxn ang="0">
                  <a:pos x="152" y="70"/>
                </a:cxn>
                <a:cxn ang="0">
                  <a:pos x="144" y="60"/>
                </a:cxn>
                <a:cxn ang="0">
                  <a:pos x="136" y="52"/>
                </a:cxn>
                <a:cxn ang="0">
                  <a:pos x="128" y="34"/>
                </a:cxn>
                <a:cxn ang="0">
                  <a:pos x="136" y="60"/>
                </a:cxn>
                <a:cxn ang="0">
                  <a:pos x="148" y="72"/>
                </a:cxn>
                <a:cxn ang="0">
                  <a:pos x="152" y="82"/>
                </a:cxn>
                <a:cxn ang="0">
                  <a:pos x="162" y="98"/>
                </a:cxn>
                <a:cxn ang="0">
                  <a:pos x="170" y="114"/>
                </a:cxn>
                <a:cxn ang="0">
                  <a:pos x="176" y="126"/>
                </a:cxn>
                <a:cxn ang="0">
                  <a:pos x="188" y="148"/>
                </a:cxn>
                <a:cxn ang="0">
                  <a:pos x="188" y="160"/>
                </a:cxn>
                <a:cxn ang="0">
                  <a:pos x="192" y="166"/>
                </a:cxn>
                <a:cxn ang="0">
                  <a:pos x="186" y="172"/>
                </a:cxn>
                <a:cxn ang="0">
                  <a:pos x="182" y="168"/>
                </a:cxn>
                <a:cxn ang="0">
                  <a:pos x="180" y="176"/>
                </a:cxn>
                <a:cxn ang="0">
                  <a:pos x="164" y="186"/>
                </a:cxn>
                <a:cxn ang="0">
                  <a:pos x="158" y="184"/>
                </a:cxn>
                <a:cxn ang="0">
                  <a:pos x="0" y="176"/>
                </a:cxn>
                <a:cxn ang="0">
                  <a:pos x="0" y="2"/>
                </a:cxn>
                <a:cxn ang="0">
                  <a:pos x="10" y="0"/>
                </a:cxn>
                <a:cxn ang="0">
                  <a:pos x="14" y="4"/>
                </a:cxn>
                <a:cxn ang="0">
                  <a:pos x="26" y="2"/>
                </a:cxn>
                <a:cxn ang="0">
                  <a:pos x="42" y="6"/>
                </a:cxn>
              </a:cxnLst>
              <a:rect l="0" t="0" r="r" b="b"/>
              <a:pathLst>
                <a:path w="193" h="187">
                  <a:moveTo>
                    <a:pt x="42" y="6"/>
                  </a:moveTo>
                  <a:lnTo>
                    <a:pt x="58" y="12"/>
                  </a:lnTo>
                  <a:lnTo>
                    <a:pt x="68" y="16"/>
                  </a:lnTo>
                  <a:lnTo>
                    <a:pt x="80" y="18"/>
                  </a:lnTo>
                  <a:lnTo>
                    <a:pt x="84" y="8"/>
                  </a:lnTo>
                  <a:lnTo>
                    <a:pt x="88" y="6"/>
                  </a:lnTo>
                  <a:lnTo>
                    <a:pt x="94" y="10"/>
                  </a:lnTo>
                  <a:lnTo>
                    <a:pt x="102" y="8"/>
                  </a:lnTo>
                  <a:lnTo>
                    <a:pt x="106" y="10"/>
                  </a:lnTo>
                  <a:lnTo>
                    <a:pt x="108" y="4"/>
                  </a:lnTo>
                  <a:lnTo>
                    <a:pt x="114" y="8"/>
                  </a:lnTo>
                  <a:lnTo>
                    <a:pt x="120" y="8"/>
                  </a:lnTo>
                  <a:lnTo>
                    <a:pt x="126" y="14"/>
                  </a:lnTo>
                  <a:lnTo>
                    <a:pt x="140" y="14"/>
                  </a:lnTo>
                  <a:lnTo>
                    <a:pt x="158" y="8"/>
                  </a:lnTo>
                  <a:lnTo>
                    <a:pt x="170" y="0"/>
                  </a:lnTo>
                  <a:lnTo>
                    <a:pt x="182" y="42"/>
                  </a:lnTo>
                  <a:lnTo>
                    <a:pt x="182" y="62"/>
                  </a:lnTo>
                  <a:lnTo>
                    <a:pt x="174" y="70"/>
                  </a:lnTo>
                  <a:lnTo>
                    <a:pt x="164" y="80"/>
                  </a:lnTo>
                  <a:lnTo>
                    <a:pt x="152" y="70"/>
                  </a:lnTo>
                  <a:lnTo>
                    <a:pt x="144" y="60"/>
                  </a:lnTo>
                  <a:lnTo>
                    <a:pt x="136" y="52"/>
                  </a:lnTo>
                  <a:lnTo>
                    <a:pt x="128" y="34"/>
                  </a:lnTo>
                  <a:lnTo>
                    <a:pt x="136" y="60"/>
                  </a:lnTo>
                  <a:lnTo>
                    <a:pt x="148" y="72"/>
                  </a:lnTo>
                  <a:lnTo>
                    <a:pt x="152" y="82"/>
                  </a:lnTo>
                  <a:lnTo>
                    <a:pt x="162" y="98"/>
                  </a:lnTo>
                  <a:lnTo>
                    <a:pt x="170" y="114"/>
                  </a:lnTo>
                  <a:lnTo>
                    <a:pt x="176" y="126"/>
                  </a:lnTo>
                  <a:lnTo>
                    <a:pt x="188" y="148"/>
                  </a:lnTo>
                  <a:lnTo>
                    <a:pt x="188" y="160"/>
                  </a:lnTo>
                  <a:lnTo>
                    <a:pt x="192" y="166"/>
                  </a:lnTo>
                  <a:lnTo>
                    <a:pt x="186" y="172"/>
                  </a:lnTo>
                  <a:lnTo>
                    <a:pt x="182" y="168"/>
                  </a:lnTo>
                  <a:lnTo>
                    <a:pt x="180" y="176"/>
                  </a:lnTo>
                  <a:lnTo>
                    <a:pt x="164" y="186"/>
                  </a:lnTo>
                  <a:lnTo>
                    <a:pt x="158" y="184"/>
                  </a:lnTo>
                  <a:lnTo>
                    <a:pt x="0" y="176"/>
                  </a:lnTo>
                  <a:lnTo>
                    <a:pt x="0" y="2"/>
                  </a:lnTo>
                  <a:lnTo>
                    <a:pt x="10" y="0"/>
                  </a:lnTo>
                  <a:lnTo>
                    <a:pt x="14" y="4"/>
                  </a:lnTo>
                  <a:lnTo>
                    <a:pt x="26" y="2"/>
                  </a:lnTo>
                  <a:lnTo>
                    <a:pt x="42"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1" name="Freeform 663"/>
            <p:cNvSpPr>
              <a:spLocks/>
            </p:cNvSpPr>
            <p:nvPr/>
          </p:nvSpPr>
          <p:spPr bwMode="ltGray">
            <a:xfrm>
              <a:off x="4175357" y="3801957"/>
              <a:ext cx="426968" cy="467126"/>
            </a:xfrm>
            <a:custGeom>
              <a:avLst/>
              <a:gdLst/>
              <a:ahLst/>
              <a:cxnLst>
                <a:cxn ang="0">
                  <a:pos x="132" y="16"/>
                </a:cxn>
                <a:cxn ang="0">
                  <a:pos x="132" y="24"/>
                </a:cxn>
                <a:cxn ang="0">
                  <a:pos x="138" y="36"/>
                </a:cxn>
                <a:cxn ang="0">
                  <a:pos x="144" y="40"/>
                </a:cxn>
                <a:cxn ang="0">
                  <a:pos x="154" y="40"/>
                </a:cxn>
                <a:cxn ang="0">
                  <a:pos x="174" y="44"/>
                </a:cxn>
                <a:cxn ang="0">
                  <a:pos x="186" y="56"/>
                </a:cxn>
                <a:cxn ang="0">
                  <a:pos x="192" y="60"/>
                </a:cxn>
                <a:cxn ang="0">
                  <a:pos x="202" y="58"/>
                </a:cxn>
                <a:cxn ang="0">
                  <a:pos x="210" y="50"/>
                </a:cxn>
                <a:cxn ang="0">
                  <a:pos x="212" y="44"/>
                </a:cxn>
                <a:cxn ang="0">
                  <a:pos x="206" y="36"/>
                </a:cxn>
                <a:cxn ang="0">
                  <a:pos x="208" y="28"/>
                </a:cxn>
                <a:cxn ang="0">
                  <a:pos x="214" y="20"/>
                </a:cxn>
                <a:cxn ang="0">
                  <a:pos x="226" y="16"/>
                </a:cxn>
                <a:cxn ang="0">
                  <a:pos x="240" y="16"/>
                </a:cxn>
                <a:cxn ang="0">
                  <a:pos x="250" y="18"/>
                </a:cxn>
                <a:cxn ang="0">
                  <a:pos x="260" y="22"/>
                </a:cxn>
                <a:cxn ang="0">
                  <a:pos x="258" y="26"/>
                </a:cxn>
                <a:cxn ang="0">
                  <a:pos x="264" y="32"/>
                </a:cxn>
                <a:cxn ang="0">
                  <a:pos x="270" y="30"/>
                </a:cxn>
                <a:cxn ang="0">
                  <a:pos x="276" y="36"/>
                </a:cxn>
                <a:cxn ang="0">
                  <a:pos x="284" y="34"/>
                </a:cxn>
                <a:cxn ang="0">
                  <a:pos x="292" y="40"/>
                </a:cxn>
                <a:cxn ang="0">
                  <a:pos x="290" y="44"/>
                </a:cxn>
                <a:cxn ang="0">
                  <a:pos x="290" y="52"/>
                </a:cxn>
                <a:cxn ang="0">
                  <a:pos x="294" y="60"/>
                </a:cxn>
                <a:cxn ang="0">
                  <a:pos x="296" y="62"/>
                </a:cxn>
                <a:cxn ang="0">
                  <a:pos x="292" y="70"/>
                </a:cxn>
                <a:cxn ang="0">
                  <a:pos x="296" y="88"/>
                </a:cxn>
                <a:cxn ang="0">
                  <a:pos x="286" y="254"/>
                </a:cxn>
                <a:cxn ang="0">
                  <a:pos x="268" y="252"/>
                </a:cxn>
                <a:cxn ang="0">
                  <a:pos x="268" y="276"/>
                </a:cxn>
                <a:cxn ang="0">
                  <a:pos x="134" y="184"/>
                </a:cxn>
                <a:cxn ang="0">
                  <a:pos x="110" y="198"/>
                </a:cxn>
                <a:cxn ang="0">
                  <a:pos x="102" y="202"/>
                </a:cxn>
                <a:cxn ang="0">
                  <a:pos x="96" y="204"/>
                </a:cxn>
                <a:cxn ang="0">
                  <a:pos x="88" y="200"/>
                </a:cxn>
                <a:cxn ang="0">
                  <a:pos x="74" y="186"/>
                </a:cxn>
                <a:cxn ang="0">
                  <a:pos x="62" y="180"/>
                </a:cxn>
                <a:cxn ang="0">
                  <a:pos x="34" y="174"/>
                </a:cxn>
                <a:cxn ang="0">
                  <a:pos x="0" y="118"/>
                </a:cxn>
                <a:cxn ang="0">
                  <a:pos x="24" y="34"/>
                </a:cxn>
                <a:cxn ang="0">
                  <a:pos x="68" y="4"/>
                </a:cxn>
                <a:cxn ang="0">
                  <a:pos x="78" y="0"/>
                </a:cxn>
                <a:cxn ang="0">
                  <a:pos x="82" y="4"/>
                </a:cxn>
                <a:cxn ang="0">
                  <a:pos x="90" y="8"/>
                </a:cxn>
                <a:cxn ang="0">
                  <a:pos x="96" y="6"/>
                </a:cxn>
                <a:cxn ang="0">
                  <a:pos x="104" y="6"/>
                </a:cxn>
                <a:cxn ang="0">
                  <a:pos x="114" y="12"/>
                </a:cxn>
                <a:cxn ang="0">
                  <a:pos x="120" y="16"/>
                </a:cxn>
                <a:cxn ang="0">
                  <a:pos x="128" y="18"/>
                </a:cxn>
                <a:cxn ang="0">
                  <a:pos x="132" y="16"/>
                </a:cxn>
              </a:cxnLst>
              <a:rect l="0" t="0" r="r" b="b"/>
              <a:pathLst>
                <a:path w="297" h="277">
                  <a:moveTo>
                    <a:pt x="132" y="16"/>
                  </a:moveTo>
                  <a:lnTo>
                    <a:pt x="132" y="24"/>
                  </a:lnTo>
                  <a:lnTo>
                    <a:pt x="138" y="36"/>
                  </a:lnTo>
                  <a:lnTo>
                    <a:pt x="144" y="40"/>
                  </a:lnTo>
                  <a:lnTo>
                    <a:pt x="154" y="40"/>
                  </a:lnTo>
                  <a:lnTo>
                    <a:pt x="174" y="44"/>
                  </a:lnTo>
                  <a:lnTo>
                    <a:pt x="186" y="56"/>
                  </a:lnTo>
                  <a:lnTo>
                    <a:pt x="192" y="60"/>
                  </a:lnTo>
                  <a:lnTo>
                    <a:pt x="202" y="58"/>
                  </a:lnTo>
                  <a:lnTo>
                    <a:pt x="210" y="50"/>
                  </a:lnTo>
                  <a:lnTo>
                    <a:pt x="212" y="44"/>
                  </a:lnTo>
                  <a:lnTo>
                    <a:pt x="206" y="36"/>
                  </a:lnTo>
                  <a:lnTo>
                    <a:pt x="208" y="28"/>
                  </a:lnTo>
                  <a:lnTo>
                    <a:pt x="214" y="20"/>
                  </a:lnTo>
                  <a:lnTo>
                    <a:pt x="226" y="16"/>
                  </a:lnTo>
                  <a:lnTo>
                    <a:pt x="240" y="16"/>
                  </a:lnTo>
                  <a:lnTo>
                    <a:pt x="250" y="18"/>
                  </a:lnTo>
                  <a:lnTo>
                    <a:pt x="260" y="22"/>
                  </a:lnTo>
                  <a:lnTo>
                    <a:pt x="258" y="26"/>
                  </a:lnTo>
                  <a:lnTo>
                    <a:pt x="264" y="32"/>
                  </a:lnTo>
                  <a:lnTo>
                    <a:pt x="270" y="30"/>
                  </a:lnTo>
                  <a:lnTo>
                    <a:pt x="276" y="36"/>
                  </a:lnTo>
                  <a:lnTo>
                    <a:pt x="284" y="34"/>
                  </a:lnTo>
                  <a:lnTo>
                    <a:pt x="292" y="40"/>
                  </a:lnTo>
                  <a:lnTo>
                    <a:pt x="290" y="44"/>
                  </a:lnTo>
                  <a:lnTo>
                    <a:pt x="290" y="52"/>
                  </a:lnTo>
                  <a:lnTo>
                    <a:pt x="294" y="60"/>
                  </a:lnTo>
                  <a:lnTo>
                    <a:pt x="296" y="62"/>
                  </a:lnTo>
                  <a:lnTo>
                    <a:pt x="292" y="70"/>
                  </a:lnTo>
                  <a:lnTo>
                    <a:pt x="296" y="88"/>
                  </a:lnTo>
                  <a:lnTo>
                    <a:pt x="286" y="254"/>
                  </a:lnTo>
                  <a:lnTo>
                    <a:pt x="268" y="252"/>
                  </a:lnTo>
                  <a:lnTo>
                    <a:pt x="268" y="276"/>
                  </a:lnTo>
                  <a:lnTo>
                    <a:pt x="134" y="184"/>
                  </a:lnTo>
                  <a:lnTo>
                    <a:pt x="110" y="198"/>
                  </a:lnTo>
                  <a:lnTo>
                    <a:pt x="102" y="202"/>
                  </a:lnTo>
                  <a:lnTo>
                    <a:pt x="96" y="204"/>
                  </a:lnTo>
                  <a:lnTo>
                    <a:pt x="88" y="200"/>
                  </a:lnTo>
                  <a:lnTo>
                    <a:pt x="74" y="186"/>
                  </a:lnTo>
                  <a:lnTo>
                    <a:pt x="62" y="180"/>
                  </a:lnTo>
                  <a:lnTo>
                    <a:pt x="34" y="174"/>
                  </a:lnTo>
                  <a:lnTo>
                    <a:pt x="0" y="118"/>
                  </a:lnTo>
                  <a:lnTo>
                    <a:pt x="24" y="34"/>
                  </a:lnTo>
                  <a:lnTo>
                    <a:pt x="68" y="4"/>
                  </a:lnTo>
                  <a:lnTo>
                    <a:pt x="78" y="0"/>
                  </a:lnTo>
                  <a:lnTo>
                    <a:pt x="82" y="4"/>
                  </a:lnTo>
                  <a:lnTo>
                    <a:pt x="90" y="8"/>
                  </a:lnTo>
                  <a:lnTo>
                    <a:pt x="96" y="6"/>
                  </a:lnTo>
                  <a:lnTo>
                    <a:pt x="104" y="6"/>
                  </a:lnTo>
                  <a:lnTo>
                    <a:pt x="114" y="12"/>
                  </a:lnTo>
                  <a:lnTo>
                    <a:pt x="120" y="16"/>
                  </a:lnTo>
                  <a:lnTo>
                    <a:pt x="128" y="18"/>
                  </a:lnTo>
                  <a:lnTo>
                    <a:pt x="132"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2" name="Freeform 664"/>
            <p:cNvSpPr>
              <a:spLocks/>
            </p:cNvSpPr>
            <p:nvPr/>
          </p:nvSpPr>
          <p:spPr bwMode="ltGray">
            <a:xfrm>
              <a:off x="4171015" y="3667011"/>
              <a:ext cx="115788" cy="215026"/>
            </a:xfrm>
            <a:custGeom>
              <a:avLst/>
              <a:gdLst/>
              <a:ahLst/>
              <a:cxnLst>
                <a:cxn ang="0">
                  <a:pos x="44" y="12"/>
                </a:cxn>
                <a:cxn ang="0">
                  <a:pos x="46" y="6"/>
                </a:cxn>
                <a:cxn ang="0">
                  <a:pos x="54" y="2"/>
                </a:cxn>
                <a:cxn ang="0">
                  <a:pos x="64" y="0"/>
                </a:cxn>
                <a:cxn ang="0">
                  <a:pos x="70" y="4"/>
                </a:cxn>
                <a:cxn ang="0">
                  <a:pos x="70" y="8"/>
                </a:cxn>
                <a:cxn ang="0">
                  <a:pos x="68" y="18"/>
                </a:cxn>
                <a:cxn ang="0">
                  <a:pos x="80" y="12"/>
                </a:cxn>
                <a:cxn ang="0">
                  <a:pos x="80" y="18"/>
                </a:cxn>
                <a:cxn ang="0">
                  <a:pos x="74" y="26"/>
                </a:cxn>
                <a:cxn ang="0">
                  <a:pos x="72" y="34"/>
                </a:cxn>
                <a:cxn ang="0">
                  <a:pos x="76" y="38"/>
                </a:cxn>
                <a:cxn ang="0">
                  <a:pos x="78" y="46"/>
                </a:cxn>
                <a:cxn ang="0">
                  <a:pos x="66" y="56"/>
                </a:cxn>
                <a:cxn ang="0">
                  <a:pos x="58" y="60"/>
                </a:cxn>
                <a:cxn ang="0">
                  <a:pos x="56" y="64"/>
                </a:cxn>
                <a:cxn ang="0">
                  <a:pos x="60" y="70"/>
                </a:cxn>
                <a:cxn ang="0">
                  <a:pos x="76" y="78"/>
                </a:cxn>
                <a:cxn ang="0">
                  <a:pos x="82" y="80"/>
                </a:cxn>
                <a:cxn ang="0">
                  <a:pos x="74" y="96"/>
                </a:cxn>
                <a:cxn ang="0">
                  <a:pos x="70" y="94"/>
                </a:cxn>
                <a:cxn ang="0">
                  <a:pos x="60" y="102"/>
                </a:cxn>
                <a:cxn ang="0">
                  <a:pos x="48" y="116"/>
                </a:cxn>
                <a:cxn ang="0">
                  <a:pos x="38" y="126"/>
                </a:cxn>
                <a:cxn ang="0">
                  <a:pos x="26" y="124"/>
                </a:cxn>
                <a:cxn ang="0">
                  <a:pos x="0" y="58"/>
                </a:cxn>
                <a:cxn ang="0">
                  <a:pos x="36" y="12"/>
                </a:cxn>
                <a:cxn ang="0">
                  <a:pos x="44" y="12"/>
                </a:cxn>
              </a:cxnLst>
              <a:rect l="0" t="0" r="r" b="b"/>
              <a:pathLst>
                <a:path w="83" h="127">
                  <a:moveTo>
                    <a:pt x="44" y="12"/>
                  </a:moveTo>
                  <a:lnTo>
                    <a:pt x="46" y="6"/>
                  </a:lnTo>
                  <a:lnTo>
                    <a:pt x="54" y="2"/>
                  </a:lnTo>
                  <a:lnTo>
                    <a:pt x="64" y="0"/>
                  </a:lnTo>
                  <a:lnTo>
                    <a:pt x="70" y="4"/>
                  </a:lnTo>
                  <a:lnTo>
                    <a:pt x="70" y="8"/>
                  </a:lnTo>
                  <a:lnTo>
                    <a:pt x="68" y="18"/>
                  </a:lnTo>
                  <a:lnTo>
                    <a:pt x="80" y="12"/>
                  </a:lnTo>
                  <a:lnTo>
                    <a:pt x="80" y="18"/>
                  </a:lnTo>
                  <a:lnTo>
                    <a:pt x="74" y="26"/>
                  </a:lnTo>
                  <a:lnTo>
                    <a:pt x="72" y="34"/>
                  </a:lnTo>
                  <a:lnTo>
                    <a:pt x="76" y="38"/>
                  </a:lnTo>
                  <a:lnTo>
                    <a:pt x="78" y="46"/>
                  </a:lnTo>
                  <a:lnTo>
                    <a:pt x="66" y="56"/>
                  </a:lnTo>
                  <a:lnTo>
                    <a:pt x="58" y="60"/>
                  </a:lnTo>
                  <a:lnTo>
                    <a:pt x="56" y="64"/>
                  </a:lnTo>
                  <a:lnTo>
                    <a:pt x="60" y="70"/>
                  </a:lnTo>
                  <a:lnTo>
                    <a:pt x="76" y="78"/>
                  </a:lnTo>
                  <a:lnTo>
                    <a:pt x="82" y="80"/>
                  </a:lnTo>
                  <a:lnTo>
                    <a:pt x="74" y="96"/>
                  </a:lnTo>
                  <a:lnTo>
                    <a:pt x="70" y="94"/>
                  </a:lnTo>
                  <a:lnTo>
                    <a:pt x="60" y="102"/>
                  </a:lnTo>
                  <a:lnTo>
                    <a:pt x="48" y="116"/>
                  </a:lnTo>
                  <a:lnTo>
                    <a:pt x="38" y="126"/>
                  </a:lnTo>
                  <a:lnTo>
                    <a:pt x="26" y="124"/>
                  </a:lnTo>
                  <a:lnTo>
                    <a:pt x="0" y="58"/>
                  </a:lnTo>
                  <a:lnTo>
                    <a:pt x="36" y="12"/>
                  </a:lnTo>
                  <a:lnTo>
                    <a:pt x="44" y="1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3" name="Freeform 665"/>
            <p:cNvSpPr>
              <a:spLocks/>
            </p:cNvSpPr>
            <p:nvPr/>
          </p:nvSpPr>
          <p:spPr bwMode="ltGray">
            <a:xfrm>
              <a:off x="3764310" y="3672943"/>
              <a:ext cx="466046" cy="544238"/>
            </a:xfrm>
            <a:custGeom>
              <a:avLst/>
              <a:gdLst/>
              <a:ahLst/>
              <a:cxnLst>
                <a:cxn ang="0">
                  <a:pos x="246" y="2"/>
                </a:cxn>
                <a:cxn ang="0">
                  <a:pos x="258" y="4"/>
                </a:cxn>
                <a:cxn ang="0">
                  <a:pos x="271" y="4"/>
                </a:cxn>
                <a:cxn ang="0">
                  <a:pos x="289" y="2"/>
                </a:cxn>
                <a:cxn ang="0">
                  <a:pos x="302" y="4"/>
                </a:cxn>
                <a:cxn ang="0">
                  <a:pos x="310" y="8"/>
                </a:cxn>
                <a:cxn ang="0">
                  <a:pos x="306" y="20"/>
                </a:cxn>
                <a:cxn ang="0">
                  <a:pos x="306" y="27"/>
                </a:cxn>
                <a:cxn ang="0">
                  <a:pos x="306" y="33"/>
                </a:cxn>
                <a:cxn ang="0">
                  <a:pos x="293" y="53"/>
                </a:cxn>
                <a:cxn ang="0">
                  <a:pos x="285" y="51"/>
                </a:cxn>
                <a:cxn ang="0">
                  <a:pos x="285" y="64"/>
                </a:cxn>
                <a:cxn ang="0">
                  <a:pos x="291" y="72"/>
                </a:cxn>
                <a:cxn ang="0">
                  <a:pos x="297" y="74"/>
                </a:cxn>
                <a:cxn ang="0">
                  <a:pos x="297" y="80"/>
                </a:cxn>
                <a:cxn ang="0">
                  <a:pos x="306" y="96"/>
                </a:cxn>
                <a:cxn ang="0">
                  <a:pos x="304" y="119"/>
                </a:cxn>
                <a:cxn ang="0">
                  <a:pos x="301" y="127"/>
                </a:cxn>
                <a:cxn ang="0">
                  <a:pos x="304" y="133"/>
                </a:cxn>
                <a:cxn ang="0">
                  <a:pos x="306" y="150"/>
                </a:cxn>
                <a:cxn ang="0">
                  <a:pos x="308" y="164"/>
                </a:cxn>
                <a:cxn ang="0">
                  <a:pos x="310" y="168"/>
                </a:cxn>
                <a:cxn ang="0">
                  <a:pos x="312" y="174"/>
                </a:cxn>
                <a:cxn ang="0">
                  <a:pos x="304" y="183"/>
                </a:cxn>
                <a:cxn ang="0">
                  <a:pos x="306" y="195"/>
                </a:cxn>
                <a:cxn ang="0">
                  <a:pos x="299" y="207"/>
                </a:cxn>
                <a:cxn ang="0">
                  <a:pos x="304" y="219"/>
                </a:cxn>
                <a:cxn ang="0">
                  <a:pos x="306" y="230"/>
                </a:cxn>
                <a:cxn ang="0">
                  <a:pos x="310" y="232"/>
                </a:cxn>
                <a:cxn ang="0">
                  <a:pos x="322" y="244"/>
                </a:cxn>
                <a:cxn ang="0">
                  <a:pos x="222" y="308"/>
                </a:cxn>
                <a:cxn ang="0">
                  <a:pos x="183" y="320"/>
                </a:cxn>
                <a:cxn ang="0">
                  <a:pos x="180" y="316"/>
                </a:cxn>
                <a:cxn ang="0">
                  <a:pos x="180" y="310"/>
                </a:cxn>
                <a:cxn ang="0">
                  <a:pos x="174" y="295"/>
                </a:cxn>
                <a:cxn ang="0">
                  <a:pos x="170" y="289"/>
                </a:cxn>
                <a:cxn ang="0">
                  <a:pos x="166" y="289"/>
                </a:cxn>
                <a:cxn ang="0">
                  <a:pos x="162" y="291"/>
                </a:cxn>
                <a:cxn ang="0">
                  <a:pos x="156" y="283"/>
                </a:cxn>
                <a:cxn ang="0">
                  <a:pos x="150" y="281"/>
                </a:cxn>
                <a:cxn ang="0">
                  <a:pos x="144" y="271"/>
                </a:cxn>
                <a:cxn ang="0">
                  <a:pos x="0" y="148"/>
                </a:cxn>
                <a:cxn ang="0">
                  <a:pos x="8" y="115"/>
                </a:cxn>
                <a:cxn ang="0">
                  <a:pos x="113" y="68"/>
                </a:cxn>
                <a:cxn ang="0">
                  <a:pos x="146" y="21"/>
                </a:cxn>
                <a:cxn ang="0">
                  <a:pos x="154" y="21"/>
                </a:cxn>
                <a:cxn ang="0">
                  <a:pos x="166" y="12"/>
                </a:cxn>
                <a:cxn ang="0">
                  <a:pos x="181" y="10"/>
                </a:cxn>
                <a:cxn ang="0">
                  <a:pos x="199" y="6"/>
                </a:cxn>
                <a:cxn ang="0">
                  <a:pos x="215" y="4"/>
                </a:cxn>
                <a:cxn ang="0">
                  <a:pos x="219" y="4"/>
                </a:cxn>
                <a:cxn ang="0">
                  <a:pos x="230" y="0"/>
                </a:cxn>
                <a:cxn ang="0">
                  <a:pos x="238" y="2"/>
                </a:cxn>
                <a:cxn ang="0">
                  <a:pos x="246" y="2"/>
                </a:cxn>
              </a:cxnLst>
              <a:rect l="0" t="0" r="r" b="b"/>
              <a:pathLst>
                <a:path w="323" h="321">
                  <a:moveTo>
                    <a:pt x="246" y="2"/>
                  </a:moveTo>
                  <a:lnTo>
                    <a:pt x="258" y="4"/>
                  </a:lnTo>
                  <a:lnTo>
                    <a:pt x="271" y="4"/>
                  </a:lnTo>
                  <a:lnTo>
                    <a:pt x="289" y="2"/>
                  </a:lnTo>
                  <a:lnTo>
                    <a:pt x="302" y="4"/>
                  </a:lnTo>
                  <a:lnTo>
                    <a:pt x="310" y="8"/>
                  </a:lnTo>
                  <a:lnTo>
                    <a:pt x="306" y="20"/>
                  </a:lnTo>
                  <a:lnTo>
                    <a:pt x="306" y="27"/>
                  </a:lnTo>
                  <a:lnTo>
                    <a:pt x="306" y="33"/>
                  </a:lnTo>
                  <a:lnTo>
                    <a:pt x="293" y="53"/>
                  </a:lnTo>
                  <a:lnTo>
                    <a:pt x="285" y="51"/>
                  </a:lnTo>
                  <a:lnTo>
                    <a:pt x="285" y="64"/>
                  </a:lnTo>
                  <a:lnTo>
                    <a:pt x="291" y="72"/>
                  </a:lnTo>
                  <a:lnTo>
                    <a:pt x="297" y="74"/>
                  </a:lnTo>
                  <a:lnTo>
                    <a:pt x="297" y="80"/>
                  </a:lnTo>
                  <a:lnTo>
                    <a:pt x="306" y="96"/>
                  </a:lnTo>
                  <a:lnTo>
                    <a:pt x="304" y="119"/>
                  </a:lnTo>
                  <a:lnTo>
                    <a:pt x="301" y="127"/>
                  </a:lnTo>
                  <a:lnTo>
                    <a:pt x="304" y="133"/>
                  </a:lnTo>
                  <a:lnTo>
                    <a:pt x="306" y="150"/>
                  </a:lnTo>
                  <a:lnTo>
                    <a:pt x="308" y="164"/>
                  </a:lnTo>
                  <a:lnTo>
                    <a:pt x="310" y="168"/>
                  </a:lnTo>
                  <a:lnTo>
                    <a:pt x="312" y="174"/>
                  </a:lnTo>
                  <a:lnTo>
                    <a:pt x="304" y="183"/>
                  </a:lnTo>
                  <a:lnTo>
                    <a:pt x="306" y="195"/>
                  </a:lnTo>
                  <a:lnTo>
                    <a:pt x="299" y="207"/>
                  </a:lnTo>
                  <a:lnTo>
                    <a:pt x="304" y="219"/>
                  </a:lnTo>
                  <a:lnTo>
                    <a:pt x="306" y="230"/>
                  </a:lnTo>
                  <a:lnTo>
                    <a:pt x="310" y="232"/>
                  </a:lnTo>
                  <a:lnTo>
                    <a:pt x="322" y="244"/>
                  </a:lnTo>
                  <a:lnTo>
                    <a:pt x="222" y="308"/>
                  </a:lnTo>
                  <a:lnTo>
                    <a:pt x="183" y="320"/>
                  </a:lnTo>
                  <a:lnTo>
                    <a:pt x="180" y="316"/>
                  </a:lnTo>
                  <a:lnTo>
                    <a:pt x="180" y="310"/>
                  </a:lnTo>
                  <a:lnTo>
                    <a:pt x="174" y="295"/>
                  </a:lnTo>
                  <a:lnTo>
                    <a:pt x="170" y="289"/>
                  </a:lnTo>
                  <a:lnTo>
                    <a:pt x="166" y="289"/>
                  </a:lnTo>
                  <a:lnTo>
                    <a:pt x="162" y="291"/>
                  </a:lnTo>
                  <a:lnTo>
                    <a:pt x="156" y="283"/>
                  </a:lnTo>
                  <a:lnTo>
                    <a:pt x="150" y="281"/>
                  </a:lnTo>
                  <a:lnTo>
                    <a:pt x="144" y="271"/>
                  </a:lnTo>
                  <a:lnTo>
                    <a:pt x="0" y="148"/>
                  </a:lnTo>
                  <a:lnTo>
                    <a:pt x="8" y="115"/>
                  </a:lnTo>
                  <a:lnTo>
                    <a:pt x="113" y="68"/>
                  </a:lnTo>
                  <a:lnTo>
                    <a:pt x="146" y="21"/>
                  </a:lnTo>
                  <a:lnTo>
                    <a:pt x="154" y="21"/>
                  </a:lnTo>
                  <a:lnTo>
                    <a:pt x="166" y="12"/>
                  </a:lnTo>
                  <a:lnTo>
                    <a:pt x="181" y="10"/>
                  </a:lnTo>
                  <a:lnTo>
                    <a:pt x="199" y="6"/>
                  </a:lnTo>
                  <a:lnTo>
                    <a:pt x="215" y="4"/>
                  </a:lnTo>
                  <a:lnTo>
                    <a:pt x="219" y="4"/>
                  </a:lnTo>
                  <a:lnTo>
                    <a:pt x="230" y="0"/>
                  </a:lnTo>
                  <a:lnTo>
                    <a:pt x="238" y="2"/>
                  </a:lnTo>
                  <a:lnTo>
                    <a:pt x="246"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4" name="Freeform 666"/>
            <p:cNvSpPr>
              <a:spLocks/>
            </p:cNvSpPr>
            <p:nvPr/>
          </p:nvSpPr>
          <p:spPr bwMode="ltGray">
            <a:xfrm>
              <a:off x="3762863" y="3671459"/>
              <a:ext cx="477625" cy="559068"/>
            </a:xfrm>
            <a:custGeom>
              <a:avLst/>
              <a:gdLst/>
              <a:ahLst/>
              <a:cxnLst>
                <a:cxn ang="0">
                  <a:pos x="252" y="2"/>
                </a:cxn>
                <a:cxn ang="0">
                  <a:pos x="264" y="4"/>
                </a:cxn>
                <a:cxn ang="0">
                  <a:pos x="278" y="4"/>
                </a:cxn>
                <a:cxn ang="0">
                  <a:pos x="296" y="2"/>
                </a:cxn>
                <a:cxn ang="0">
                  <a:pos x="310" y="4"/>
                </a:cxn>
                <a:cxn ang="0">
                  <a:pos x="318" y="8"/>
                </a:cxn>
                <a:cxn ang="0">
                  <a:pos x="314" y="20"/>
                </a:cxn>
                <a:cxn ang="0">
                  <a:pos x="314" y="28"/>
                </a:cxn>
                <a:cxn ang="0">
                  <a:pos x="314" y="34"/>
                </a:cxn>
                <a:cxn ang="0">
                  <a:pos x="300" y="54"/>
                </a:cxn>
                <a:cxn ang="0">
                  <a:pos x="292" y="52"/>
                </a:cxn>
                <a:cxn ang="0">
                  <a:pos x="292" y="66"/>
                </a:cxn>
                <a:cxn ang="0">
                  <a:pos x="298" y="74"/>
                </a:cxn>
                <a:cxn ang="0">
                  <a:pos x="304" y="76"/>
                </a:cxn>
                <a:cxn ang="0">
                  <a:pos x="304" y="82"/>
                </a:cxn>
                <a:cxn ang="0">
                  <a:pos x="314" y="98"/>
                </a:cxn>
                <a:cxn ang="0">
                  <a:pos x="312" y="122"/>
                </a:cxn>
                <a:cxn ang="0">
                  <a:pos x="308" y="130"/>
                </a:cxn>
                <a:cxn ang="0">
                  <a:pos x="312" y="136"/>
                </a:cxn>
                <a:cxn ang="0">
                  <a:pos x="314" y="154"/>
                </a:cxn>
                <a:cxn ang="0">
                  <a:pos x="316" y="168"/>
                </a:cxn>
                <a:cxn ang="0">
                  <a:pos x="318" y="172"/>
                </a:cxn>
                <a:cxn ang="0">
                  <a:pos x="320" y="178"/>
                </a:cxn>
                <a:cxn ang="0">
                  <a:pos x="312" y="188"/>
                </a:cxn>
                <a:cxn ang="0">
                  <a:pos x="314" y="200"/>
                </a:cxn>
                <a:cxn ang="0">
                  <a:pos x="306" y="212"/>
                </a:cxn>
                <a:cxn ang="0">
                  <a:pos x="312" y="224"/>
                </a:cxn>
                <a:cxn ang="0">
                  <a:pos x="314" y="236"/>
                </a:cxn>
                <a:cxn ang="0">
                  <a:pos x="318" y="238"/>
                </a:cxn>
                <a:cxn ang="0">
                  <a:pos x="330" y="250"/>
                </a:cxn>
                <a:cxn ang="0">
                  <a:pos x="228" y="316"/>
                </a:cxn>
                <a:cxn ang="0">
                  <a:pos x="188" y="328"/>
                </a:cxn>
                <a:cxn ang="0">
                  <a:pos x="184" y="324"/>
                </a:cxn>
                <a:cxn ang="0">
                  <a:pos x="184" y="318"/>
                </a:cxn>
                <a:cxn ang="0">
                  <a:pos x="178" y="302"/>
                </a:cxn>
                <a:cxn ang="0">
                  <a:pos x="174" y="296"/>
                </a:cxn>
                <a:cxn ang="0">
                  <a:pos x="170" y="296"/>
                </a:cxn>
                <a:cxn ang="0">
                  <a:pos x="166" y="298"/>
                </a:cxn>
                <a:cxn ang="0">
                  <a:pos x="160" y="290"/>
                </a:cxn>
                <a:cxn ang="0">
                  <a:pos x="154" y="288"/>
                </a:cxn>
                <a:cxn ang="0">
                  <a:pos x="148" y="278"/>
                </a:cxn>
                <a:cxn ang="0">
                  <a:pos x="0" y="152"/>
                </a:cxn>
                <a:cxn ang="0">
                  <a:pos x="8" y="118"/>
                </a:cxn>
                <a:cxn ang="0">
                  <a:pos x="116" y="70"/>
                </a:cxn>
                <a:cxn ang="0">
                  <a:pos x="150" y="22"/>
                </a:cxn>
                <a:cxn ang="0">
                  <a:pos x="158" y="22"/>
                </a:cxn>
                <a:cxn ang="0">
                  <a:pos x="170" y="12"/>
                </a:cxn>
                <a:cxn ang="0">
                  <a:pos x="186" y="10"/>
                </a:cxn>
                <a:cxn ang="0">
                  <a:pos x="204" y="6"/>
                </a:cxn>
                <a:cxn ang="0">
                  <a:pos x="220" y="4"/>
                </a:cxn>
                <a:cxn ang="0">
                  <a:pos x="224" y="4"/>
                </a:cxn>
                <a:cxn ang="0">
                  <a:pos x="236" y="0"/>
                </a:cxn>
                <a:cxn ang="0">
                  <a:pos x="244" y="2"/>
                </a:cxn>
                <a:cxn ang="0">
                  <a:pos x="252" y="2"/>
                </a:cxn>
              </a:cxnLst>
              <a:rect l="0" t="0" r="r" b="b"/>
              <a:pathLst>
                <a:path w="331" h="329">
                  <a:moveTo>
                    <a:pt x="252" y="2"/>
                  </a:moveTo>
                  <a:lnTo>
                    <a:pt x="264" y="4"/>
                  </a:lnTo>
                  <a:lnTo>
                    <a:pt x="278" y="4"/>
                  </a:lnTo>
                  <a:lnTo>
                    <a:pt x="296" y="2"/>
                  </a:lnTo>
                  <a:lnTo>
                    <a:pt x="310" y="4"/>
                  </a:lnTo>
                  <a:lnTo>
                    <a:pt x="318" y="8"/>
                  </a:lnTo>
                  <a:lnTo>
                    <a:pt x="314" y="20"/>
                  </a:lnTo>
                  <a:lnTo>
                    <a:pt x="314" y="28"/>
                  </a:lnTo>
                  <a:lnTo>
                    <a:pt x="314" y="34"/>
                  </a:lnTo>
                  <a:lnTo>
                    <a:pt x="300" y="54"/>
                  </a:lnTo>
                  <a:lnTo>
                    <a:pt x="292" y="52"/>
                  </a:lnTo>
                  <a:lnTo>
                    <a:pt x="292" y="66"/>
                  </a:lnTo>
                  <a:lnTo>
                    <a:pt x="298" y="74"/>
                  </a:lnTo>
                  <a:lnTo>
                    <a:pt x="304" y="76"/>
                  </a:lnTo>
                  <a:lnTo>
                    <a:pt x="304" y="82"/>
                  </a:lnTo>
                  <a:lnTo>
                    <a:pt x="314" y="98"/>
                  </a:lnTo>
                  <a:lnTo>
                    <a:pt x="312" y="122"/>
                  </a:lnTo>
                  <a:lnTo>
                    <a:pt x="308" y="130"/>
                  </a:lnTo>
                  <a:lnTo>
                    <a:pt x="312" y="136"/>
                  </a:lnTo>
                  <a:lnTo>
                    <a:pt x="314" y="154"/>
                  </a:lnTo>
                  <a:lnTo>
                    <a:pt x="316" y="168"/>
                  </a:lnTo>
                  <a:lnTo>
                    <a:pt x="318" y="172"/>
                  </a:lnTo>
                  <a:lnTo>
                    <a:pt x="320" y="178"/>
                  </a:lnTo>
                  <a:lnTo>
                    <a:pt x="312" y="188"/>
                  </a:lnTo>
                  <a:lnTo>
                    <a:pt x="314" y="200"/>
                  </a:lnTo>
                  <a:lnTo>
                    <a:pt x="306" y="212"/>
                  </a:lnTo>
                  <a:lnTo>
                    <a:pt x="312" y="224"/>
                  </a:lnTo>
                  <a:lnTo>
                    <a:pt x="314" y="236"/>
                  </a:lnTo>
                  <a:lnTo>
                    <a:pt x="318" y="238"/>
                  </a:lnTo>
                  <a:lnTo>
                    <a:pt x="330" y="250"/>
                  </a:lnTo>
                  <a:lnTo>
                    <a:pt x="228" y="316"/>
                  </a:lnTo>
                  <a:lnTo>
                    <a:pt x="188" y="328"/>
                  </a:lnTo>
                  <a:lnTo>
                    <a:pt x="184" y="324"/>
                  </a:lnTo>
                  <a:lnTo>
                    <a:pt x="184" y="318"/>
                  </a:lnTo>
                  <a:lnTo>
                    <a:pt x="178" y="302"/>
                  </a:lnTo>
                  <a:lnTo>
                    <a:pt x="174" y="296"/>
                  </a:lnTo>
                  <a:lnTo>
                    <a:pt x="170" y="296"/>
                  </a:lnTo>
                  <a:lnTo>
                    <a:pt x="166" y="298"/>
                  </a:lnTo>
                  <a:lnTo>
                    <a:pt x="160" y="290"/>
                  </a:lnTo>
                  <a:lnTo>
                    <a:pt x="154" y="288"/>
                  </a:lnTo>
                  <a:lnTo>
                    <a:pt x="148" y="278"/>
                  </a:lnTo>
                  <a:lnTo>
                    <a:pt x="0" y="152"/>
                  </a:lnTo>
                  <a:lnTo>
                    <a:pt x="8" y="118"/>
                  </a:lnTo>
                  <a:lnTo>
                    <a:pt x="116" y="70"/>
                  </a:lnTo>
                  <a:lnTo>
                    <a:pt x="150" y="22"/>
                  </a:lnTo>
                  <a:lnTo>
                    <a:pt x="158" y="22"/>
                  </a:lnTo>
                  <a:lnTo>
                    <a:pt x="170" y="12"/>
                  </a:lnTo>
                  <a:lnTo>
                    <a:pt x="186" y="10"/>
                  </a:lnTo>
                  <a:lnTo>
                    <a:pt x="204" y="6"/>
                  </a:lnTo>
                  <a:lnTo>
                    <a:pt x="220" y="4"/>
                  </a:lnTo>
                  <a:lnTo>
                    <a:pt x="224" y="4"/>
                  </a:lnTo>
                  <a:lnTo>
                    <a:pt x="236" y="0"/>
                  </a:lnTo>
                  <a:lnTo>
                    <a:pt x="244" y="2"/>
                  </a:lnTo>
                  <a:lnTo>
                    <a:pt x="252"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5" name="Freeform 667"/>
            <p:cNvSpPr>
              <a:spLocks/>
            </p:cNvSpPr>
            <p:nvPr/>
          </p:nvSpPr>
          <p:spPr bwMode="ltGray">
            <a:xfrm>
              <a:off x="3678916" y="3675908"/>
              <a:ext cx="296706" cy="225407"/>
            </a:xfrm>
            <a:custGeom>
              <a:avLst/>
              <a:gdLst/>
              <a:ahLst/>
              <a:cxnLst>
                <a:cxn ang="0">
                  <a:pos x="154" y="0"/>
                </a:cxn>
                <a:cxn ang="0">
                  <a:pos x="156" y="9"/>
                </a:cxn>
                <a:cxn ang="0">
                  <a:pos x="164" y="13"/>
                </a:cxn>
                <a:cxn ang="0">
                  <a:pos x="171" y="13"/>
                </a:cxn>
                <a:cxn ang="0">
                  <a:pos x="177" y="13"/>
                </a:cxn>
                <a:cxn ang="0">
                  <a:pos x="185" y="11"/>
                </a:cxn>
                <a:cxn ang="0">
                  <a:pos x="194" y="9"/>
                </a:cxn>
                <a:cxn ang="0">
                  <a:pos x="191" y="17"/>
                </a:cxn>
                <a:cxn ang="0">
                  <a:pos x="196" y="21"/>
                </a:cxn>
                <a:cxn ang="0">
                  <a:pos x="202" y="19"/>
                </a:cxn>
                <a:cxn ang="0">
                  <a:pos x="206" y="26"/>
                </a:cxn>
                <a:cxn ang="0">
                  <a:pos x="204" y="34"/>
                </a:cxn>
                <a:cxn ang="0">
                  <a:pos x="206" y="40"/>
                </a:cxn>
                <a:cxn ang="0">
                  <a:pos x="204" y="55"/>
                </a:cxn>
                <a:cxn ang="0">
                  <a:pos x="204" y="64"/>
                </a:cxn>
                <a:cxn ang="0">
                  <a:pos x="206" y="68"/>
                </a:cxn>
                <a:cxn ang="0">
                  <a:pos x="202" y="72"/>
                </a:cxn>
                <a:cxn ang="0">
                  <a:pos x="191" y="74"/>
                </a:cxn>
                <a:cxn ang="0">
                  <a:pos x="181" y="74"/>
                </a:cxn>
                <a:cxn ang="0">
                  <a:pos x="177" y="77"/>
                </a:cxn>
                <a:cxn ang="0">
                  <a:pos x="177" y="85"/>
                </a:cxn>
                <a:cxn ang="0">
                  <a:pos x="131" y="104"/>
                </a:cxn>
                <a:cxn ang="0">
                  <a:pos x="123" y="106"/>
                </a:cxn>
                <a:cxn ang="0">
                  <a:pos x="114" y="104"/>
                </a:cxn>
                <a:cxn ang="0">
                  <a:pos x="104" y="107"/>
                </a:cxn>
                <a:cxn ang="0">
                  <a:pos x="89" y="109"/>
                </a:cxn>
                <a:cxn ang="0">
                  <a:pos x="67" y="119"/>
                </a:cxn>
                <a:cxn ang="0">
                  <a:pos x="67" y="132"/>
                </a:cxn>
                <a:cxn ang="0">
                  <a:pos x="0" y="121"/>
                </a:cxn>
                <a:cxn ang="0">
                  <a:pos x="15" y="121"/>
                </a:cxn>
                <a:cxn ang="0">
                  <a:pos x="27" y="115"/>
                </a:cxn>
                <a:cxn ang="0">
                  <a:pos x="46" y="106"/>
                </a:cxn>
                <a:cxn ang="0">
                  <a:pos x="65" y="85"/>
                </a:cxn>
                <a:cxn ang="0">
                  <a:pos x="62" y="81"/>
                </a:cxn>
                <a:cxn ang="0">
                  <a:pos x="65" y="72"/>
                </a:cxn>
                <a:cxn ang="0">
                  <a:pos x="69" y="64"/>
                </a:cxn>
                <a:cxn ang="0">
                  <a:pos x="79" y="58"/>
                </a:cxn>
                <a:cxn ang="0">
                  <a:pos x="81" y="53"/>
                </a:cxn>
                <a:cxn ang="0">
                  <a:pos x="85" y="47"/>
                </a:cxn>
                <a:cxn ang="0">
                  <a:pos x="92" y="43"/>
                </a:cxn>
                <a:cxn ang="0">
                  <a:pos x="102" y="36"/>
                </a:cxn>
                <a:cxn ang="0">
                  <a:pos x="110" y="36"/>
                </a:cxn>
                <a:cxn ang="0">
                  <a:pos x="119" y="32"/>
                </a:cxn>
                <a:cxn ang="0">
                  <a:pos x="129" y="25"/>
                </a:cxn>
                <a:cxn ang="0">
                  <a:pos x="142" y="11"/>
                </a:cxn>
                <a:cxn ang="0">
                  <a:pos x="154" y="0"/>
                </a:cxn>
              </a:cxnLst>
              <a:rect l="0" t="0" r="r" b="b"/>
              <a:pathLst>
                <a:path w="207" h="133">
                  <a:moveTo>
                    <a:pt x="154" y="0"/>
                  </a:moveTo>
                  <a:lnTo>
                    <a:pt x="156" y="9"/>
                  </a:lnTo>
                  <a:lnTo>
                    <a:pt x="164" y="13"/>
                  </a:lnTo>
                  <a:lnTo>
                    <a:pt x="171" y="13"/>
                  </a:lnTo>
                  <a:lnTo>
                    <a:pt x="177" y="13"/>
                  </a:lnTo>
                  <a:lnTo>
                    <a:pt x="185" y="11"/>
                  </a:lnTo>
                  <a:lnTo>
                    <a:pt x="194" y="9"/>
                  </a:lnTo>
                  <a:lnTo>
                    <a:pt x="191" y="17"/>
                  </a:lnTo>
                  <a:lnTo>
                    <a:pt x="196" y="21"/>
                  </a:lnTo>
                  <a:lnTo>
                    <a:pt x="202" y="19"/>
                  </a:lnTo>
                  <a:lnTo>
                    <a:pt x="206" y="26"/>
                  </a:lnTo>
                  <a:lnTo>
                    <a:pt x="204" y="34"/>
                  </a:lnTo>
                  <a:lnTo>
                    <a:pt x="206" y="40"/>
                  </a:lnTo>
                  <a:lnTo>
                    <a:pt x="204" y="55"/>
                  </a:lnTo>
                  <a:lnTo>
                    <a:pt x="204" y="64"/>
                  </a:lnTo>
                  <a:lnTo>
                    <a:pt x="206" y="68"/>
                  </a:lnTo>
                  <a:lnTo>
                    <a:pt x="202" y="72"/>
                  </a:lnTo>
                  <a:lnTo>
                    <a:pt x="191" y="74"/>
                  </a:lnTo>
                  <a:lnTo>
                    <a:pt x="181" y="74"/>
                  </a:lnTo>
                  <a:lnTo>
                    <a:pt x="177" y="77"/>
                  </a:lnTo>
                  <a:lnTo>
                    <a:pt x="177" y="85"/>
                  </a:lnTo>
                  <a:lnTo>
                    <a:pt x="131" y="104"/>
                  </a:lnTo>
                  <a:lnTo>
                    <a:pt x="123" y="106"/>
                  </a:lnTo>
                  <a:lnTo>
                    <a:pt x="114" y="104"/>
                  </a:lnTo>
                  <a:lnTo>
                    <a:pt x="104" y="107"/>
                  </a:lnTo>
                  <a:lnTo>
                    <a:pt x="89" y="109"/>
                  </a:lnTo>
                  <a:lnTo>
                    <a:pt x="67" y="119"/>
                  </a:lnTo>
                  <a:lnTo>
                    <a:pt x="67" y="132"/>
                  </a:lnTo>
                  <a:lnTo>
                    <a:pt x="0" y="121"/>
                  </a:lnTo>
                  <a:lnTo>
                    <a:pt x="15" y="121"/>
                  </a:lnTo>
                  <a:lnTo>
                    <a:pt x="27" y="115"/>
                  </a:lnTo>
                  <a:lnTo>
                    <a:pt x="46" y="106"/>
                  </a:lnTo>
                  <a:lnTo>
                    <a:pt x="65" y="85"/>
                  </a:lnTo>
                  <a:lnTo>
                    <a:pt x="62" y="81"/>
                  </a:lnTo>
                  <a:lnTo>
                    <a:pt x="65" y="72"/>
                  </a:lnTo>
                  <a:lnTo>
                    <a:pt x="69" y="64"/>
                  </a:lnTo>
                  <a:lnTo>
                    <a:pt x="79" y="58"/>
                  </a:lnTo>
                  <a:lnTo>
                    <a:pt x="81" y="53"/>
                  </a:lnTo>
                  <a:lnTo>
                    <a:pt x="85" y="47"/>
                  </a:lnTo>
                  <a:lnTo>
                    <a:pt x="92" y="43"/>
                  </a:lnTo>
                  <a:lnTo>
                    <a:pt x="102" y="36"/>
                  </a:lnTo>
                  <a:lnTo>
                    <a:pt x="110" y="36"/>
                  </a:lnTo>
                  <a:lnTo>
                    <a:pt x="119" y="32"/>
                  </a:lnTo>
                  <a:lnTo>
                    <a:pt x="129" y="25"/>
                  </a:lnTo>
                  <a:lnTo>
                    <a:pt x="142" y="11"/>
                  </a:lnTo>
                  <a:lnTo>
                    <a:pt x="15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6" name="Freeform 668"/>
            <p:cNvSpPr>
              <a:spLocks/>
            </p:cNvSpPr>
            <p:nvPr/>
          </p:nvSpPr>
          <p:spPr bwMode="ltGray">
            <a:xfrm>
              <a:off x="3678916" y="3674425"/>
              <a:ext cx="308284" cy="240236"/>
            </a:xfrm>
            <a:custGeom>
              <a:avLst/>
              <a:gdLst/>
              <a:ahLst/>
              <a:cxnLst>
                <a:cxn ang="0">
                  <a:pos x="160" y="0"/>
                </a:cxn>
                <a:cxn ang="0">
                  <a:pos x="162" y="10"/>
                </a:cxn>
                <a:cxn ang="0">
                  <a:pos x="170" y="14"/>
                </a:cxn>
                <a:cxn ang="0">
                  <a:pos x="178" y="14"/>
                </a:cxn>
                <a:cxn ang="0">
                  <a:pos x="184" y="14"/>
                </a:cxn>
                <a:cxn ang="0">
                  <a:pos x="192" y="12"/>
                </a:cxn>
                <a:cxn ang="0">
                  <a:pos x="202" y="10"/>
                </a:cxn>
                <a:cxn ang="0">
                  <a:pos x="198" y="18"/>
                </a:cxn>
                <a:cxn ang="0">
                  <a:pos x="204" y="22"/>
                </a:cxn>
                <a:cxn ang="0">
                  <a:pos x="210" y="20"/>
                </a:cxn>
                <a:cxn ang="0">
                  <a:pos x="214" y="28"/>
                </a:cxn>
                <a:cxn ang="0">
                  <a:pos x="212" y="36"/>
                </a:cxn>
                <a:cxn ang="0">
                  <a:pos x="214" y="42"/>
                </a:cxn>
                <a:cxn ang="0">
                  <a:pos x="212" y="58"/>
                </a:cxn>
                <a:cxn ang="0">
                  <a:pos x="212" y="68"/>
                </a:cxn>
                <a:cxn ang="0">
                  <a:pos x="214" y="72"/>
                </a:cxn>
                <a:cxn ang="0">
                  <a:pos x="210" y="76"/>
                </a:cxn>
                <a:cxn ang="0">
                  <a:pos x="198" y="78"/>
                </a:cxn>
                <a:cxn ang="0">
                  <a:pos x="188" y="78"/>
                </a:cxn>
                <a:cxn ang="0">
                  <a:pos x="184" y="82"/>
                </a:cxn>
                <a:cxn ang="0">
                  <a:pos x="184" y="90"/>
                </a:cxn>
                <a:cxn ang="0">
                  <a:pos x="136" y="110"/>
                </a:cxn>
                <a:cxn ang="0">
                  <a:pos x="128" y="112"/>
                </a:cxn>
                <a:cxn ang="0">
                  <a:pos x="118" y="110"/>
                </a:cxn>
                <a:cxn ang="0">
                  <a:pos x="108" y="114"/>
                </a:cxn>
                <a:cxn ang="0">
                  <a:pos x="92" y="116"/>
                </a:cxn>
                <a:cxn ang="0">
                  <a:pos x="70" y="126"/>
                </a:cxn>
                <a:cxn ang="0">
                  <a:pos x="70" y="140"/>
                </a:cxn>
                <a:cxn ang="0">
                  <a:pos x="0" y="128"/>
                </a:cxn>
                <a:cxn ang="0">
                  <a:pos x="16" y="128"/>
                </a:cxn>
                <a:cxn ang="0">
                  <a:pos x="28" y="122"/>
                </a:cxn>
                <a:cxn ang="0">
                  <a:pos x="48" y="112"/>
                </a:cxn>
                <a:cxn ang="0">
                  <a:pos x="68" y="90"/>
                </a:cxn>
                <a:cxn ang="0">
                  <a:pos x="64" y="86"/>
                </a:cxn>
                <a:cxn ang="0">
                  <a:pos x="68" y="76"/>
                </a:cxn>
                <a:cxn ang="0">
                  <a:pos x="72" y="68"/>
                </a:cxn>
                <a:cxn ang="0">
                  <a:pos x="82" y="62"/>
                </a:cxn>
                <a:cxn ang="0">
                  <a:pos x="84" y="56"/>
                </a:cxn>
                <a:cxn ang="0">
                  <a:pos x="88" y="50"/>
                </a:cxn>
                <a:cxn ang="0">
                  <a:pos x="96" y="46"/>
                </a:cxn>
                <a:cxn ang="0">
                  <a:pos x="106" y="38"/>
                </a:cxn>
                <a:cxn ang="0">
                  <a:pos x="114" y="38"/>
                </a:cxn>
                <a:cxn ang="0">
                  <a:pos x="124" y="34"/>
                </a:cxn>
                <a:cxn ang="0">
                  <a:pos x="134" y="26"/>
                </a:cxn>
                <a:cxn ang="0">
                  <a:pos x="148" y="12"/>
                </a:cxn>
                <a:cxn ang="0">
                  <a:pos x="160" y="0"/>
                </a:cxn>
              </a:cxnLst>
              <a:rect l="0" t="0" r="r" b="b"/>
              <a:pathLst>
                <a:path w="215" h="141">
                  <a:moveTo>
                    <a:pt x="160" y="0"/>
                  </a:moveTo>
                  <a:lnTo>
                    <a:pt x="162" y="10"/>
                  </a:lnTo>
                  <a:lnTo>
                    <a:pt x="170" y="14"/>
                  </a:lnTo>
                  <a:lnTo>
                    <a:pt x="178" y="14"/>
                  </a:lnTo>
                  <a:lnTo>
                    <a:pt x="184" y="14"/>
                  </a:lnTo>
                  <a:lnTo>
                    <a:pt x="192" y="12"/>
                  </a:lnTo>
                  <a:lnTo>
                    <a:pt x="202" y="10"/>
                  </a:lnTo>
                  <a:lnTo>
                    <a:pt x="198" y="18"/>
                  </a:lnTo>
                  <a:lnTo>
                    <a:pt x="204" y="22"/>
                  </a:lnTo>
                  <a:lnTo>
                    <a:pt x="210" y="20"/>
                  </a:lnTo>
                  <a:lnTo>
                    <a:pt x="214" y="28"/>
                  </a:lnTo>
                  <a:lnTo>
                    <a:pt x="212" y="36"/>
                  </a:lnTo>
                  <a:lnTo>
                    <a:pt x="214" y="42"/>
                  </a:lnTo>
                  <a:lnTo>
                    <a:pt x="212" y="58"/>
                  </a:lnTo>
                  <a:lnTo>
                    <a:pt x="212" y="68"/>
                  </a:lnTo>
                  <a:lnTo>
                    <a:pt x="214" y="72"/>
                  </a:lnTo>
                  <a:lnTo>
                    <a:pt x="210" y="76"/>
                  </a:lnTo>
                  <a:lnTo>
                    <a:pt x="198" y="78"/>
                  </a:lnTo>
                  <a:lnTo>
                    <a:pt x="188" y="78"/>
                  </a:lnTo>
                  <a:lnTo>
                    <a:pt x="184" y="82"/>
                  </a:lnTo>
                  <a:lnTo>
                    <a:pt x="184" y="90"/>
                  </a:lnTo>
                  <a:lnTo>
                    <a:pt x="136" y="110"/>
                  </a:lnTo>
                  <a:lnTo>
                    <a:pt x="128" y="112"/>
                  </a:lnTo>
                  <a:lnTo>
                    <a:pt x="118" y="110"/>
                  </a:lnTo>
                  <a:lnTo>
                    <a:pt x="108" y="114"/>
                  </a:lnTo>
                  <a:lnTo>
                    <a:pt x="92" y="116"/>
                  </a:lnTo>
                  <a:lnTo>
                    <a:pt x="70" y="126"/>
                  </a:lnTo>
                  <a:lnTo>
                    <a:pt x="70" y="140"/>
                  </a:lnTo>
                  <a:lnTo>
                    <a:pt x="0" y="128"/>
                  </a:lnTo>
                  <a:lnTo>
                    <a:pt x="16" y="128"/>
                  </a:lnTo>
                  <a:lnTo>
                    <a:pt x="28" y="122"/>
                  </a:lnTo>
                  <a:lnTo>
                    <a:pt x="48" y="112"/>
                  </a:lnTo>
                  <a:lnTo>
                    <a:pt x="68" y="90"/>
                  </a:lnTo>
                  <a:lnTo>
                    <a:pt x="64" y="86"/>
                  </a:lnTo>
                  <a:lnTo>
                    <a:pt x="68" y="76"/>
                  </a:lnTo>
                  <a:lnTo>
                    <a:pt x="72" y="68"/>
                  </a:lnTo>
                  <a:lnTo>
                    <a:pt x="82" y="62"/>
                  </a:lnTo>
                  <a:lnTo>
                    <a:pt x="84" y="56"/>
                  </a:lnTo>
                  <a:lnTo>
                    <a:pt x="88" y="50"/>
                  </a:lnTo>
                  <a:lnTo>
                    <a:pt x="96" y="46"/>
                  </a:lnTo>
                  <a:lnTo>
                    <a:pt x="106" y="38"/>
                  </a:lnTo>
                  <a:lnTo>
                    <a:pt x="114" y="38"/>
                  </a:lnTo>
                  <a:lnTo>
                    <a:pt x="124" y="34"/>
                  </a:lnTo>
                  <a:lnTo>
                    <a:pt x="134" y="26"/>
                  </a:lnTo>
                  <a:lnTo>
                    <a:pt x="148" y="12"/>
                  </a:lnTo>
                  <a:lnTo>
                    <a:pt x="16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7" name="Freeform 669"/>
            <p:cNvSpPr>
              <a:spLocks/>
            </p:cNvSpPr>
            <p:nvPr/>
          </p:nvSpPr>
          <p:spPr bwMode="ltGray">
            <a:xfrm>
              <a:off x="3535628" y="3895383"/>
              <a:ext cx="234471" cy="192782"/>
            </a:xfrm>
            <a:custGeom>
              <a:avLst/>
              <a:gdLst/>
              <a:ahLst/>
              <a:cxnLst>
                <a:cxn ang="0">
                  <a:pos x="84" y="15"/>
                </a:cxn>
                <a:cxn ang="0">
                  <a:pos x="93" y="0"/>
                </a:cxn>
                <a:cxn ang="0">
                  <a:pos x="160" y="11"/>
                </a:cxn>
                <a:cxn ang="0">
                  <a:pos x="150" y="39"/>
                </a:cxn>
                <a:cxn ang="0">
                  <a:pos x="107" y="36"/>
                </a:cxn>
                <a:cxn ang="0">
                  <a:pos x="91" y="80"/>
                </a:cxn>
                <a:cxn ang="0">
                  <a:pos x="84" y="80"/>
                </a:cxn>
                <a:cxn ang="0">
                  <a:pos x="76" y="82"/>
                </a:cxn>
                <a:cxn ang="0">
                  <a:pos x="70" y="90"/>
                </a:cxn>
                <a:cxn ang="0">
                  <a:pos x="65" y="107"/>
                </a:cxn>
                <a:cxn ang="0">
                  <a:pos x="65" y="114"/>
                </a:cxn>
                <a:cxn ang="0">
                  <a:pos x="8" y="107"/>
                </a:cxn>
                <a:cxn ang="0">
                  <a:pos x="0" y="114"/>
                </a:cxn>
                <a:cxn ang="0">
                  <a:pos x="6" y="95"/>
                </a:cxn>
                <a:cxn ang="0">
                  <a:pos x="6" y="90"/>
                </a:cxn>
                <a:cxn ang="0">
                  <a:pos x="11" y="88"/>
                </a:cxn>
                <a:cxn ang="0">
                  <a:pos x="15" y="88"/>
                </a:cxn>
                <a:cxn ang="0">
                  <a:pos x="23" y="75"/>
                </a:cxn>
                <a:cxn ang="0">
                  <a:pos x="29" y="73"/>
                </a:cxn>
                <a:cxn ang="0">
                  <a:pos x="29" y="65"/>
                </a:cxn>
                <a:cxn ang="0">
                  <a:pos x="32" y="64"/>
                </a:cxn>
                <a:cxn ang="0">
                  <a:pos x="46" y="52"/>
                </a:cxn>
                <a:cxn ang="0">
                  <a:pos x="57" y="37"/>
                </a:cxn>
                <a:cxn ang="0">
                  <a:pos x="57" y="30"/>
                </a:cxn>
                <a:cxn ang="0">
                  <a:pos x="72" y="22"/>
                </a:cxn>
                <a:cxn ang="0">
                  <a:pos x="80" y="19"/>
                </a:cxn>
                <a:cxn ang="0">
                  <a:pos x="84" y="15"/>
                </a:cxn>
              </a:cxnLst>
              <a:rect l="0" t="0" r="r" b="b"/>
              <a:pathLst>
                <a:path w="161" h="115">
                  <a:moveTo>
                    <a:pt x="84" y="15"/>
                  </a:moveTo>
                  <a:lnTo>
                    <a:pt x="93" y="0"/>
                  </a:lnTo>
                  <a:lnTo>
                    <a:pt x="160" y="11"/>
                  </a:lnTo>
                  <a:lnTo>
                    <a:pt x="150" y="39"/>
                  </a:lnTo>
                  <a:lnTo>
                    <a:pt x="107" y="36"/>
                  </a:lnTo>
                  <a:lnTo>
                    <a:pt x="91" y="80"/>
                  </a:lnTo>
                  <a:lnTo>
                    <a:pt x="84" y="80"/>
                  </a:lnTo>
                  <a:lnTo>
                    <a:pt x="76" y="82"/>
                  </a:lnTo>
                  <a:lnTo>
                    <a:pt x="70" y="90"/>
                  </a:lnTo>
                  <a:lnTo>
                    <a:pt x="65" y="107"/>
                  </a:lnTo>
                  <a:lnTo>
                    <a:pt x="65" y="114"/>
                  </a:lnTo>
                  <a:lnTo>
                    <a:pt x="8" y="107"/>
                  </a:lnTo>
                  <a:lnTo>
                    <a:pt x="0" y="114"/>
                  </a:lnTo>
                  <a:lnTo>
                    <a:pt x="6" y="95"/>
                  </a:lnTo>
                  <a:lnTo>
                    <a:pt x="6" y="90"/>
                  </a:lnTo>
                  <a:lnTo>
                    <a:pt x="11" y="88"/>
                  </a:lnTo>
                  <a:lnTo>
                    <a:pt x="15" y="88"/>
                  </a:lnTo>
                  <a:lnTo>
                    <a:pt x="23" y="75"/>
                  </a:lnTo>
                  <a:lnTo>
                    <a:pt x="29" y="73"/>
                  </a:lnTo>
                  <a:lnTo>
                    <a:pt x="29" y="65"/>
                  </a:lnTo>
                  <a:lnTo>
                    <a:pt x="32" y="64"/>
                  </a:lnTo>
                  <a:lnTo>
                    <a:pt x="46" y="52"/>
                  </a:lnTo>
                  <a:lnTo>
                    <a:pt x="57" y="37"/>
                  </a:lnTo>
                  <a:lnTo>
                    <a:pt x="57" y="30"/>
                  </a:lnTo>
                  <a:lnTo>
                    <a:pt x="72" y="22"/>
                  </a:lnTo>
                  <a:lnTo>
                    <a:pt x="80" y="19"/>
                  </a:lnTo>
                  <a:lnTo>
                    <a:pt x="84" y="15"/>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8" name="Freeform 670"/>
            <p:cNvSpPr>
              <a:spLocks/>
            </p:cNvSpPr>
            <p:nvPr/>
          </p:nvSpPr>
          <p:spPr bwMode="ltGray">
            <a:xfrm>
              <a:off x="3535628" y="3892417"/>
              <a:ext cx="243154" cy="207611"/>
            </a:xfrm>
            <a:custGeom>
              <a:avLst/>
              <a:gdLst/>
              <a:ahLst/>
              <a:cxnLst>
                <a:cxn ang="0">
                  <a:pos x="88" y="16"/>
                </a:cxn>
                <a:cxn ang="0">
                  <a:pos x="98" y="0"/>
                </a:cxn>
                <a:cxn ang="0">
                  <a:pos x="168" y="12"/>
                </a:cxn>
                <a:cxn ang="0">
                  <a:pos x="158" y="42"/>
                </a:cxn>
                <a:cxn ang="0">
                  <a:pos x="112" y="38"/>
                </a:cxn>
                <a:cxn ang="0">
                  <a:pos x="96" y="86"/>
                </a:cxn>
                <a:cxn ang="0">
                  <a:pos x="88" y="86"/>
                </a:cxn>
                <a:cxn ang="0">
                  <a:pos x="80" y="88"/>
                </a:cxn>
                <a:cxn ang="0">
                  <a:pos x="74" y="96"/>
                </a:cxn>
                <a:cxn ang="0">
                  <a:pos x="68" y="114"/>
                </a:cxn>
                <a:cxn ang="0">
                  <a:pos x="68" y="122"/>
                </a:cxn>
                <a:cxn ang="0">
                  <a:pos x="8" y="114"/>
                </a:cxn>
                <a:cxn ang="0">
                  <a:pos x="0" y="122"/>
                </a:cxn>
                <a:cxn ang="0">
                  <a:pos x="6" y="102"/>
                </a:cxn>
                <a:cxn ang="0">
                  <a:pos x="6" y="96"/>
                </a:cxn>
                <a:cxn ang="0">
                  <a:pos x="12" y="94"/>
                </a:cxn>
                <a:cxn ang="0">
                  <a:pos x="16" y="94"/>
                </a:cxn>
                <a:cxn ang="0">
                  <a:pos x="24" y="80"/>
                </a:cxn>
                <a:cxn ang="0">
                  <a:pos x="30" y="78"/>
                </a:cxn>
                <a:cxn ang="0">
                  <a:pos x="30" y="70"/>
                </a:cxn>
                <a:cxn ang="0">
                  <a:pos x="34" y="68"/>
                </a:cxn>
                <a:cxn ang="0">
                  <a:pos x="48" y="56"/>
                </a:cxn>
                <a:cxn ang="0">
                  <a:pos x="60" y="40"/>
                </a:cxn>
                <a:cxn ang="0">
                  <a:pos x="60" y="32"/>
                </a:cxn>
                <a:cxn ang="0">
                  <a:pos x="76" y="24"/>
                </a:cxn>
                <a:cxn ang="0">
                  <a:pos x="84" y="20"/>
                </a:cxn>
                <a:cxn ang="0">
                  <a:pos x="88" y="16"/>
                </a:cxn>
              </a:cxnLst>
              <a:rect l="0" t="0" r="r" b="b"/>
              <a:pathLst>
                <a:path w="169" h="123">
                  <a:moveTo>
                    <a:pt x="88" y="16"/>
                  </a:moveTo>
                  <a:lnTo>
                    <a:pt x="98" y="0"/>
                  </a:lnTo>
                  <a:lnTo>
                    <a:pt x="168" y="12"/>
                  </a:lnTo>
                  <a:lnTo>
                    <a:pt x="158" y="42"/>
                  </a:lnTo>
                  <a:lnTo>
                    <a:pt x="112" y="38"/>
                  </a:lnTo>
                  <a:lnTo>
                    <a:pt x="96" y="86"/>
                  </a:lnTo>
                  <a:lnTo>
                    <a:pt x="88" y="86"/>
                  </a:lnTo>
                  <a:lnTo>
                    <a:pt x="80" y="88"/>
                  </a:lnTo>
                  <a:lnTo>
                    <a:pt x="74" y="96"/>
                  </a:lnTo>
                  <a:lnTo>
                    <a:pt x="68" y="114"/>
                  </a:lnTo>
                  <a:lnTo>
                    <a:pt x="68" y="122"/>
                  </a:lnTo>
                  <a:lnTo>
                    <a:pt x="8" y="114"/>
                  </a:lnTo>
                  <a:lnTo>
                    <a:pt x="0" y="122"/>
                  </a:lnTo>
                  <a:lnTo>
                    <a:pt x="6" y="102"/>
                  </a:lnTo>
                  <a:lnTo>
                    <a:pt x="6" y="96"/>
                  </a:lnTo>
                  <a:lnTo>
                    <a:pt x="12" y="94"/>
                  </a:lnTo>
                  <a:lnTo>
                    <a:pt x="16" y="94"/>
                  </a:lnTo>
                  <a:lnTo>
                    <a:pt x="24" y="80"/>
                  </a:lnTo>
                  <a:lnTo>
                    <a:pt x="30" y="78"/>
                  </a:lnTo>
                  <a:lnTo>
                    <a:pt x="30" y="70"/>
                  </a:lnTo>
                  <a:lnTo>
                    <a:pt x="34" y="68"/>
                  </a:lnTo>
                  <a:lnTo>
                    <a:pt x="48" y="56"/>
                  </a:lnTo>
                  <a:lnTo>
                    <a:pt x="60" y="40"/>
                  </a:lnTo>
                  <a:lnTo>
                    <a:pt x="60" y="32"/>
                  </a:lnTo>
                  <a:lnTo>
                    <a:pt x="76" y="24"/>
                  </a:lnTo>
                  <a:lnTo>
                    <a:pt x="84" y="20"/>
                  </a:lnTo>
                  <a:lnTo>
                    <a:pt x="88" y="1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39" name="Freeform 672"/>
            <p:cNvSpPr>
              <a:spLocks/>
            </p:cNvSpPr>
            <p:nvPr/>
          </p:nvSpPr>
          <p:spPr bwMode="ltGray">
            <a:xfrm>
              <a:off x="3495102" y="4366958"/>
              <a:ext cx="78157" cy="65250"/>
            </a:xfrm>
            <a:custGeom>
              <a:avLst/>
              <a:gdLst/>
              <a:ahLst/>
              <a:cxnLst>
                <a:cxn ang="0">
                  <a:pos x="28" y="38"/>
                </a:cxn>
                <a:cxn ang="0">
                  <a:pos x="22" y="36"/>
                </a:cxn>
                <a:cxn ang="0">
                  <a:pos x="20" y="34"/>
                </a:cxn>
                <a:cxn ang="0">
                  <a:pos x="18" y="22"/>
                </a:cxn>
                <a:cxn ang="0">
                  <a:pos x="16" y="20"/>
                </a:cxn>
                <a:cxn ang="0">
                  <a:pos x="12" y="20"/>
                </a:cxn>
                <a:cxn ang="0">
                  <a:pos x="0" y="6"/>
                </a:cxn>
                <a:cxn ang="0">
                  <a:pos x="24" y="0"/>
                </a:cxn>
                <a:cxn ang="0">
                  <a:pos x="52" y="4"/>
                </a:cxn>
                <a:cxn ang="0">
                  <a:pos x="52" y="8"/>
                </a:cxn>
                <a:cxn ang="0">
                  <a:pos x="48" y="12"/>
                </a:cxn>
                <a:cxn ang="0">
                  <a:pos x="50" y="20"/>
                </a:cxn>
                <a:cxn ang="0">
                  <a:pos x="44" y="26"/>
                </a:cxn>
                <a:cxn ang="0">
                  <a:pos x="38" y="24"/>
                </a:cxn>
                <a:cxn ang="0">
                  <a:pos x="30" y="32"/>
                </a:cxn>
                <a:cxn ang="0">
                  <a:pos x="28" y="38"/>
                </a:cxn>
              </a:cxnLst>
              <a:rect l="0" t="0" r="r" b="b"/>
              <a:pathLst>
                <a:path w="53" h="39">
                  <a:moveTo>
                    <a:pt x="28" y="38"/>
                  </a:moveTo>
                  <a:lnTo>
                    <a:pt x="22" y="36"/>
                  </a:lnTo>
                  <a:lnTo>
                    <a:pt x="20" y="34"/>
                  </a:lnTo>
                  <a:lnTo>
                    <a:pt x="18" y="22"/>
                  </a:lnTo>
                  <a:lnTo>
                    <a:pt x="16" y="20"/>
                  </a:lnTo>
                  <a:lnTo>
                    <a:pt x="12" y="20"/>
                  </a:lnTo>
                  <a:lnTo>
                    <a:pt x="0" y="6"/>
                  </a:lnTo>
                  <a:lnTo>
                    <a:pt x="24" y="0"/>
                  </a:lnTo>
                  <a:lnTo>
                    <a:pt x="52" y="4"/>
                  </a:lnTo>
                  <a:lnTo>
                    <a:pt x="52" y="8"/>
                  </a:lnTo>
                  <a:lnTo>
                    <a:pt x="48" y="12"/>
                  </a:lnTo>
                  <a:lnTo>
                    <a:pt x="50" y="20"/>
                  </a:lnTo>
                  <a:lnTo>
                    <a:pt x="44" y="26"/>
                  </a:lnTo>
                  <a:lnTo>
                    <a:pt x="38" y="24"/>
                  </a:lnTo>
                  <a:lnTo>
                    <a:pt x="30" y="32"/>
                  </a:lnTo>
                  <a:lnTo>
                    <a:pt x="28" y="3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0" name="Freeform 673"/>
            <p:cNvSpPr>
              <a:spLocks/>
            </p:cNvSpPr>
            <p:nvPr/>
          </p:nvSpPr>
          <p:spPr bwMode="ltGray">
            <a:xfrm>
              <a:off x="3495102" y="4245356"/>
              <a:ext cx="127367" cy="151259"/>
            </a:xfrm>
            <a:custGeom>
              <a:avLst/>
              <a:gdLst/>
              <a:ahLst/>
              <a:cxnLst>
                <a:cxn ang="0">
                  <a:pos x="0" y="30"/>
                </a:cxn>
                <a:cxn ang="0">
                  <a:pos x="12" y="14"/>
                </a:cxn>
                <a:cxn ang="0">
                  <a:pos x="12" y="8"/>
                </a:cxn>
                <a:cxn ang="0">
                  <a:pos x="16" y="10"/>
                </a:cxn>
                <a:cxn ang="0">
                  <a:pos x="24" y="2"/>
                </a:cxn>
                <a:cxn ang="0">
                  <a:pos x="30" y="6"/>
                </a:cxn>
                <a:cxn ang="0">
                  <a:pos x="38" y="0"/>
                </a:cxn>
                <a:cxn ang="0">
                  <a:pos x="48" y="2"/>
                </a:cxn>
                <a:cxn ang="0">
                  <a:pos x="56" y="4"/>
                </a:cxn>
                <a:cxn ang="0">
                  <a:pos x="60" y="12"/>
                </a:cxn>
                <a:cxn ang="0">
                  <a:pos x="68" y="12"/>
                </a:cxn>
                <a:cxn ang="0">
                  <a:pos x="68" y="22"/>
                </a:cxn>
                <a:cxn ang="0">
                  <a:pos x="72" y="26"/>
                </a:cxn>
                <a:cxn ang="0">
                  <a:pos x="74" y="30"/>
                </a:cxn>
                <a:cxn ang="0">
                  <a:pos x="82" y="42"/>
                </a:cxn>
                <a:cxn ang="0">
                  <a:pos x="86" y="84"/>
                </a:cxn>
                <a:cxn ang="0">
                  <a:pos x="82" y="88"/>
                </a:cxn>
                <a:cxn ang="0">
                  <a:pos x="74" y="88"/>
                </a:cxn>
                <a:cxn ang="0">
                  <a:pos x="58" y="78"/>
                </a:cxn>
                <a:cxn ang="0">
                  <a:pos x="52" y="78"/>
                </a:cxn>
                <a:cxn ang="0">
                  <a:pos x="46" y="76"/>
                </a:cxn>
                <a:cxn ang="0">
                  <a:pos x="32" y="76"/>
                </a:cxn>
                <a:cxn ang="0">
                  <a:pos x="24" y="76"/>
                </a:cxn>
                <a:cxn ang="0">
                  <a:pos x="20" y="80"/>
                </a:cxn>
                <a:cxn ang="0">
                  <a:pos x="16" y="78"/>
                </a:cxn>
                <a:cxn ang="0">
                  <a:pos x="16" y="76"/>
                </a:cxn>
                <a:cxn ang="0">
                  <a:pos x="10" y="78"/>
                </a:cxn>
                <a:cxn ang="0">
                  <a:pos x="4" y="78"/>
                </a:cxn>
                <a:cxn ang="0">
                  <a:pos x="0" y="78"/>
                </a:cxn>
                <a:cxn ang="0">
                  <a:pos x="2" y="64"/>
                </a:cxn>
                <a:cxn ang="0">
                  <a:pos x="6" y="54"/>
                </a:cxn>
                <a:cxn ang="0">
                  <a:pos x="2" y="52"/>
                </a:cxn>
                <a:cxn ang="0">
                  <a:pos x="2" y="42"/>
                </a:cxn>
                <a:cxn ang="0">
                  <a:pos x="2" y="36"/>
                </a:cxn>
                <a:cxn ang="0">
                  <a:pos x="0" y="34"/>
                </a:cxn>
                <a:cxn ang="0">
                  <a:pos x="0" y="30"/>
                </a:cxn>
              </a:cxnLst>
              <a:rect l="0" t="0" r="r" b="b"/>
              <a:pathLst>
                <a:path w="87" h="89">
                  <a:moveTo>
                    <a:pt x="0" y="30"/>
                  </a:moveTo>
                  <a:lnTo>
                    <a:pt x="12" y="14"/>
                  </a:lnTo>
                  <a:lnTo>
                    <a:pt x="12" y="8"/>
                  </a:lnTo>
                  <a:lnTo>
                    <a:pt x="16" y="10"/>
                  </a:lnTo>
                  <a:lnTo>
                    <a:pt x="24" y="2"/>
                  </a:lnTo>
                  <a:lnTo>
                    <a:pt x="30" y="6"/>
                  </a:lnTo>
                  <a:lnTo>
                    <a:pt x="38" y="0"/>
                  </a:lnTo>
                  <a:lnTo>
                    <a:pt x="48" y="2"/>
                  </a:lnTo>
                  <a:lnTo>
                    <a:pt x="56" y="4"/>
                  </a:lnTo>
                  <a:lnTo>
                    <a:pt x="60" y="12"/>
                  </a:lnTo>
                  <a:lnTo>
                    <a:pt x="68" y="12"/>
                  </a:lnTo>
                  <a:lnTo>
                    <a:pt x="68" y="22"/>
                  </a:lnTo>
                  <a:lnTo>
                    <a:pt x="72" y="26"/>
                  </a:lnTo>
                  <a:lnTo>
                    <a:pt x="74" y="30"/>
                  </a:lnTo>
                  <a:lnTo>
                    <a:pt x="82" y="42"/>
                  </a:lnTo>
                  <a:lnTo>
                    <a:pt x="86" y="84"/>
                  </a:lnTo>
                  <a:lnTo>
                    <a:pt x="82" y="88"/>
                  </a:lnTo>
                  <a:lnTo>
                    <a:pt x="74" y="88"/>
                  </a:lnTo>
                  <a:lnTo>
                    <a:pt x="58" y="78"/>
                  </a:lnTo>
                  <a:lnTo>
                    <a:pt x="52" y="78"/>
                  </a:lnTo>
                  <a:lnTo>
                    <a:pt x="46" y="76"/>
                  </a:lnTo>
                  <a:lnTo>
                    <a:pt x="32" y="76"/>
                  </a:lnTo>
                  <a:lnTo>
                    <a:pt x="24" y="76"/>
                  </a:lnTo>
                  <a:lnTo>
                    <a:pt x="20" y="80"/>
                  </a:lnTo>
                  <a:lnTo>
                    <a:pt x="16" y="78"/>
                  </a:lnTo>
                  <a:lnTo>
                    <a:pt x="16" y="76"/>
                  </a:lnTo>
                  <a:lnTo>
                    <a:pt x="10" y="78"/>
                  </a:lnTo>
                  <a:lnTo>
                    <a:pt x="4" y="78"/>
                  </a:lnTo>
                  <a:lnTo>
                    <a:pt x="0" y="78"/>
                  </a:lnTo>
                  <a:lnTo>
                    <a:pt x="2" y="64"/>
                  </a:lnTo>
                  <a:lnTo>
                    <a:pt x="6" y="54"/>
                  </a:lnTo>
                  <a:lnTo>
                    <a:pt x="2" y="52"/>
                  </a:lnTo>
                  <a:lnTo>
                    <a:pt x="2" y="42"/>
                  </a:lnTo>
                  <a:lnTo>
                    <a:pt x="2" y="36"/>
                  </a:lnTo>
                  <a:lnTo>
                    <a:pt x="0" y="34"/>
                  </a:lnTo>
                  <a:lnTo>
                    <a:pt x="0" y="3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1" name="Freeform 674"/>
            <p:cNvSpPr>
              <a:spLocks/>
            </p:cNvSpPr>
            <p:nvPr/>
          </p:nvSpPr>
          <p:spPr bwMode="ltGray">
            <a:xfrm>
              <a:off x="3499445" y="4329884"/>
              <a:ext cx="70920" cy="28176"/>
            </a:xfrm>
            <a:custGeom>
              <a:avLst/>
              <a:gdLst/>
              <a:ahLst/>
              <a:cxnLst>
                <a:cxn ang="0">
                  <a:pos x="4" y="4"/>
                </a:cxn>
                <a:cxn ang="0">
                  <a:pos x="10" y="6"/>
                </a:cxn>
                <a:cxn ang="0">
                  <a:pos x="18" y="6"/>
                </a:cxn>
                <a:cxn ang="0">
                  <a:pos x="26" y="0"/>
                </a:cxn>
                <a:cxn ang="0">
                  <a:pos x="36" y="4"/>
                </a:cxn>
                <a:cxn ang="0">
                  <a:pos x="44" y="8"/>
                </a:cxn>
                <a:cxn ang="0">
                  <a:pos x="48" y="12"/>
                </a:cxn>
                <a:cxn ang="0">
                  <a:pos x="44" y="16"/>
                </a:cxn>
                <a:cxn ang="0">
                  <a:pos x="38" y="14"/>
                </a:cxn>
                <a:cxn ang="0">
                  <a:pos x="34" y="8"/>
                </a:cxn>
                <a:cxn ang="0">
                  <a:pos x="30" y="12"/>
                </a:cxn>
                <a:cxn ang="0">
                  <a:pos x="20" y="12"/>
                </a:cxn>
                <a:cxn ang="0">
                  <a:pos x="18" y="16"/>
                </a:cxn>
                <a:cxn ang="0">
                  <a:pos x="10" y="16"/>
                </a:cxn>
                <a:cxn ang="0">
                  <a:pos x="6" y="12"/>
                </a:cxn>
                <a:cxn ang="0">
                  <a:pos x="0" y="14"/>
                </a:cxn>
                <a:cxn ang="0">
                  <a:pos x="4" y="4"/>
                </a:cxn>
              </a:cxnLst>
              <a:rect l="0" t="0" r="r" b="b"/>
              <a:pathLst>
                <a:path w="49" h="17">
                  <a:moveTo>
                    <a:pt x="4" y="4"/>
                  </a:moveTo>
                  <a:lnTo>
                    <a:pt x="10" y="6"/>
                  </a:lnTo>
                  <a:lnTo>
                    <a:pt x="18" y="6"/>
                  </a:lnTo>
                  <a:lnTo>
                    <a:pt x="26" y="0"/>
                  </a:lnTo>
                  <a:lnTo>
                    <a:pt x="36" y="4"/>
                  </a:lnTo>
                  <a:lnTo>
                    <a:pt x="44" y="8"/>
                  </a:lnTo>
                  <a:lnTo>
                    <a:pt x="48" y="12"/>
                  </a:lnTo>
                  <a:lnTo>
                    <a:pt x="44" y="16"/>
                  </a:lnTo>
                  <a:lnTo>
                    <a:pt x="38" y="14"/>
                  </a:lnTo>
                  <a:lnTo>
                    <a:pt x="34" y="8"/>
                  </a:lnTo>
                  <a:lnTo>
                    <a:pt x="30" y="12"/>
                  </a:lnTo>
                  <a:lnTo>
                    <a:pt x="20" y="12"/>
                  </a:lnTo>
                  <a:lnTo>
                    <a:pt x="18" y="16"/>
                  </a:lnTo>
                  <a:lnTo>
                    <a:pt x="10" y="16"/>
                  </a:lnTo>
                  <a:lnTo>
                    <a:pt x="6" y="12"/>
                  </a:lnTo>
                  <a:lnTo>
                    <a:pt x="0" y="14"/>
                  </a:lnTo>
                  <a:lnTo>
                    <a:pt x="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2" name="Freeform 675"/>
            <p:cNvSpPr>
              <a:spLocks/>
            </p:cNvSpPr>
            <p:nvPr/>
          </p:nvSpPr>
          <p:spPr bwMode="ltGray">
            <a:xfrm>
              <a:off x="3610891" y="3871656"/>
              <a:ext cx="11579" cy="23727"/>
            </a:xfrm>
            <a:custGeom>
              <a:avLst/>
              <a:gdLst/>
              <a:ahLst/>
              <a:cxnLst>
                <a:cxn ang="0">
                  <a:pos x="6" y="0"/>
                </a:cxn>
                <a:cxn ang="0">
                  <a:pos x="0" y="6"/>
                </a:cxn>
                <a:cxn ang="0">
                  <a:pos x="2" y="12"/>
                </a:cxn>
                <a:cxn ang="0">
                  <a:pos x="8" y="8"/>
                </a:cxn>
                <a:cxn ang="0">
                  <a:pos x="8" y="4"/>
                </a:cxn>
                <a:cxn ang="0">
                  <a:pos x="6" y="0"/>
                </a:cxn>
              </a:cxnLst>
              <a:rect l="0" t="0" r="r" b="b"/>
              <a:pathLst>
                <a:path w="9" h="13">
                  <a:moveTo>
                    <a:pt x="6" y="0"/>
                  </a:moveTo>
                  <a:lnTo>
                    <a:pt x="0" y="6"/>
                  </a:lnTo>
                  <a:lnTo>
                    <a:pt x="2" y="12"/>
                  </a:lnTo>
                  <a:lnTo>
                    <a:pt x="8" y="8"/>
                  </a:lnTo>
                  <a:lnTo>
                    <a:pt x="8" y="4"/>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3" name="Freeform 676"/>
            <p:cNvSpPr>
              <a:spLocks/>
            </p:cNvSpPr>
            <p:nvPr/>
          </p:nvSpPr>
          <p:spPr bwMode="ltGray">
            <a:xfrm>
              <a:off x="3647075" y="3862758"/>
              <a:ext cx="18815" cy="20761"/>
            </a:xfrm>
            <a:custGeom>
              <a:avLst/>
              <a:gdLst/>
              <a:ahLst/>
              <a:cxnLst>
                <a:cxn ang="0">
                  <a:pos x="10" y="0"/>
                </a:cxn>
                <a:cxn ang="0">
                  <a:pos x="0" y="10"/>
                </a:cxn>
                <a:cxn ang="0">
                  <a:pos x="2" y="12"/>
                </a:cxn>
                <a:cxn ang="0">
                  <a:pos x="6" y="12"/>
                </a:cxn>
                <a:cxn ang="0">
                  <a:pos x="10" y="6"/>
                </a:cxn>
                <a:cxn ang="0">
                  <a:pos x="12" y="0"/>
                </a:cxn>
                <a:cxn ang="0">
                  <a:pos x="10" y="0"/>
                </a:cxn>
              </a:cxnLst>
              <a:rect l="0" t="0" r="r" b="b"/>
              <a:pathLst>
                <a:path w="13" h="13">
                  <a:moveTo>
                    <a:pt x="10" y="0"/>
                  </a:moveTo>
                  <a:lnTo>
                    <a:pt x="0" y="10"/>
                  </a:lnTo>
                  <a:lnTo>
                    <a:pt x="2" y="12"/>
                  </a:lnTo>
                  <a:lnTo>
                    <a:pt x="6" y="12"/>
                  </a:lnTo>
                  <a:lnTo>
                    <a:pt x="10" y="6"/>
                  </a:lnTo>
                  <a:lnTo>
                    <a:pt x="12" y="0"/>
                  </a:lnTo>
                  <a:lnTo>
                    <a:pt x="1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4" name="Freeform 677"/>
            <p:cNvSpPr>
              <a:spLocks/>
            </p:cNvSpPr>
            <p:nvPr/>
          </p:nvSpPr>
          <p:spPr bwMode="ltGray">
            <a:xfrm>
              <a:off x="3665890" y="3847929"/>
              <a:ext cx="13027" cy="11864"/>
            </a:xfrm>
            <a:custGeom>
              <a:avLst/>
              <a:gdLst/>
              <a:ahLst/>
              <a:cxnLst>
                <a:cxn ang="0">
                  <a:pos x="8" y="0"/>
                </a:cxn>
                <a:cxn ang="0">
                  <a:pos x="2" y="4"/>
                </a:cxn>
                <a:cxn ang="0">
                  <a:pos x="0" y="6"/>
                </a:cxn>
                <a:cxn ang="0">
                  <a:pos x="4" y="6"/>
                </a:cxn>
                <a:cxn ang="0">
                  <a:pos x="8" y="4"/>
                </a:cxn>
                <a:cxn ang="0">
                  <a:pos x="8" y="0"/>
                </a:cxn>
              </a:cxnLst>
              <a:rect l="0" t="0" r="r" b="b"/>
              <a:pathLst>
                <a:path w="9" h="7">
                  <a:moveTo>
                    <a:pt x="8" y="0"/>
                  </a:moveTo>
                  <a:lnTo>
                    <a:pt x="2" y="4"/>
                  </a:lnTo>
                  <a:lnTo>
                    <a:pt x="0" y="6"/>
                  </a:lnTo>
                  <a:lnTo>
                    <a:pt x="4" y="6"/>
                  </a:lnTo>
                  <a:lnTo>
                    <a:pt x="8"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5" name="Freeform 678"/>
            <p:cNvSpPr>
              <a:spLocks/>
            </p:cNvSpPr>
            <p:nvPr/>
          </p:nvSpPr>
          <p:spPr bwMode="ltGray">
            <a:xfrm>
              <a:off x="3641286" y="3879070"/>
              <a:ext cx="8684" cy="7415"/>
            </a:xfrm>
            <a:custGeom>
              <a:avLst/>
              <a:gdLst/>
              <a:ahLst/>
              <a:cxnLst>
                <a:cxn ang="0">
                  <a:pos x="0" y="0"/>
                </a:cxn>
                <a:cxn ang="0">
                  <a:pos x="0" y="4"/>
                </a:cxn>
                <a:cxn ang="0">
                  <a:pos x="4" y="4"/>
                </a:cxn>
                <a:cxn ang="0">
                  <a:pos x="4" y="0"/>
                </a:cxn>
                <a:cxn ang="0">
                  <a:pos x="0" y="0"/>
                </a:cxn>
              </a:cxnLst>
              <a:rect l="0" t="0" r="r" b="b"/>
              <a:pathLst>
                <a:path w="5" h="5">
                  <a:moveTo>
                    <a:pt x="0" y="0"/>
                  </a:moveTo>
                  <a:lnTo>
                    <a:pt x="0" y="4"/>
                  </a:lnTo>
                  <a:lnTo>
                    <a:pt x="4" y="4"/>
                  </a:lnTo>
                  <a:lnTo>
                    <a:pt x="4"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6" name="Freeform 679"/>
            <p:cNvSpPr>
              <a:spLocks/>
            </p:cNvSpPr>
            <p:nvPr/>
          </p:nvSpPr>
          <p:spPr bwMode="ltGray">
            <a:xfrm>
              <a:off x="3589180" y="3862758"/>
              <a:ext cx="13026" cy="14829"/>
            </a:xfrm>
            <a:custGeom>
              <a:avLst/>
              <a:gdLst/>
              <a:ahLst/>
              <a:cxnLst>
                <a:cxn ang="0">
                  <a:pos x="0" y="0"/>
                </a:cxn>
                <a:cxn ang="0">
                  <a:pos x="0" y="6"/>
                </a:cxn>
                <a:cxn ang="0">
                  <a:pos x="4" y="8"/>
                </a:cxn>
                <a:cxn ang="0">
                  <a:pos x="6" y="8"/>
                </a:cxn>
                <a:cxn ang="0">
                  <a:pos x="8" y="0"/>
                </a:cxn>
                <a:cxn ang="0">
                  <a:pos x="0" y="0"/>
                </a:cxn>
              </a:cxnLst>
              <a:rect l="0" t="0" r="r" b="b"/>
              <a:pathLst>
                <a:path w="9" h="9">
                  <a:moveTo>
                    <a:pt x="0" y="0"/>
                  </a:moveTo>
                  <a:lnTo>
                    <a:pt x="0" y="6"/>
                  </a:lnTo>
                  <a:lnTo>
                    <a:pt x="4" y="8"/>
                  </a:lnTo>
                  <a:lnTo>
                    <a:pt x="6" y="8"/>
                  </a:lnTo>
                  <a:lnTo>
                    <a:pt x="8"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7" name="Freeform 680"/>
            <p:cNvSpPr>
              <a:spLocks/>
            </p:cNvSpPr>
            <p:nvPr/>
          </p:nvSpPr>
          <p:spPr bwMode="ltGray">
            <a:xfrm>
              <a:off x="3568918" y="3841997"/>
              <a:ext cx="7236" cy="14829"/>
            </a:xfrm>
            <a:custGeom>
              <a:avLst/>
              <a:gdLst/>
              <a:ahLst/>
              <a:cxnLst>
                <a:cxn ang="0">
                  <a:pos x="2" y="0"/>
                </a:cxn>
                <a:cxn ang="0">
                  <a:pos x="0" y="4"/>
                </a:cxn>
                <a:cxn ang="0">
                  <a:pos x="0" y="8"/>
                </a:cxn>
                <a:cxn ang="0">
                  <a:pos x="4" y="6"/>
                </a:cxn>
                <a:cxn ang="0">
                  <a:pos x="4" y="2"/>
                </a:cxn>
                <a:cxn ang="0">
                  <a:pos x="2" y="0"/>
                </a:cxn>
              </a:cxnLst>
              <a:rect l="0" t="0" r="r" b="b"/>
              <a:pathLst>
                <a:path w="5" h="9">
                  <a:moveTo>
                    <a:pt x="2" y="0"/>
                  </a:moveTo>
                  <a:lnTo>
                    <a:pt x="0" y="4"/>
                  </a:lnTo>
                  <a:lnTo>
                    <a:pt x="0" y="8"/>
                  </a:lnTo>
                  <a:lnTo>
                    <a:pt x="4" y="6"/>
                  </a:lnTo>
                  <a:lnTo>
                    <a:pt x="4" y="2"/>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8" name="Freeform 681"/>
            <p:cNvSpPr>
              <a:spLocks/>
            </p:cNvSpPr>
            <p:nvPr/>
          </p:nvSpPr>
          <p:spPr bwMode="ltGray">
            <a:xfrm>
              <a:off x="3571813" y="3859793"/>
              <a:ext cx="5790" cy="11864"/>
            </a:xfrm>
            <a:custGeom>
              <a:avLst/>
              <a:gdLst/>
              <a:ahLst/>
              <a:cxnLst>
                <a:cxn ang="0">
                  <a:pos x="4" y="6"/>
                </a:cxn>
                <a:cxn ang="0">
                  <a:pos x="0" y="6"/>
                </a:cxn>
                <a:cxn ang="0">
                  <a:pos x="0" y="0"/>
                </a:cxn>
                <a:cxn ang="0">
                  <a:pos x="4" y="0"/>
                </a:cxn>
                <a:cxn ang="0">
                  <a:pos x="4" y="6"/>
                </a:cxn>
              </a:cxnLst>
              <a:rect l="0" t="0" r="r" b="b"/>
              <a:pathLst>
                <a:path w="5" h="7">
                  <a:moveTo>
                    <a:pt x="4" y="6"/>
                  </a:moveTo>
                  <a:lnTo>
                    <a:pt x="0" y="6"/>
                  </a:lnTo>
                  <a:lnTo>
                    <a:pt x="0" y="0"/>
                  </a:lnTo>
                  <a:lnTo>
                    <a:pt x="4" y="0"/>
                  </a:lnTo>
                  <a:lnTo>
                    <a:pt x="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49" name="Freeform 682"/>
            <p:cNvSpPr>
              <a:spLocks/>
            </p:cNvSpPr>
            <p:nvPr/>
          </p:nvSpPr>
          <p:spPr bwMode="ltGray">
            <a:xfrm>
              <a:off x="3574708" y="3868690"/>
              <a:ext cx="8684" cy="4448"/>
            </a:xfrm>
            <a:custGeom>
              <a:avLst/>
              <a:gdLst/>
              <a:ahLst/>
              <a:cxnLst>
                <a:cxn ang="0">
                  <a:pos x="0" y="0"/>
                </a:cxn>
                <a:cxn ang="0">
                  <a:pos x="4" y="0"/>
                </a:cxn>
                <a:cxn ang="0">
                  <a:pos x="4" y="2"/>
                </a:cxn>
                <a:cxn ang="0">
                  <a:pos x="0" y="2"/>
                </a:cxn>
                <a:cxn ang="0">
                  <a:pos x="0" y="0"/>
                </a:cxn>
              </a:cxnLst>
              <a:rect l="0" t="0" r="r" b="b"/>
              <a:pathLst>
                <a:path w="5" h="3">
                  <a:moveTo>
                    <a:pt x="0" y="0"/>
                  </a:moveTo>
                  <a:lnTo>
                    <a:pt x="4" y="0"/>
                  </a:lnTo>
                  <a:lnTo>
                    <a:pt x="4" y="2"/>
                  </a:lnTo>
                  <a:lnTo>
                    <a:pt x="0"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0" name="Freeform 683"/>
            <p:cNvSpPr>
              <a:spLocks/>
            </p:cNvSpPr>
            <p:nvPr/>
          </p:nvSpPr>
          <p:spPr bwMode="ltGray">
            <a:xfrm>
              <a:off x="3622469" y="3723363"/>
              <a:ext cx="11579" cy="14829"/>
            </a:xfrm>
            <a:custGeom>
              <a:avLst/>
              <a:gdLst/>
              <a:ahLst/>
              <a:cxnLst>
                <a:cxn ang="0">
                  <a:pos x="2" y="0"/>
                </a:cxn>
                <a:cxn ang="0">
                  <a:pos x="6" y="2"/>
                </a:cxn>
                <a:cxn ang="0">
                  <a:pos x="8" y="4"/>
                </a:cxn>
                <a:cxn ang="0">
                  <a:pos x="4" y="8"/>
                </a:cxn>
                <a:cxn ang="0">
                  <a:pos x="0" y="6"/>
                </a:cxn>
                <a:cxn ang="0">
                  <a:pos x="2" y="0"/>
                </a:cxn>
              </a:cxnLst>
              <a:rect l="0" t="0" r="r" b="b"/>
              <a:pathLst>
                <a:path w="9" h="9">
                  <a:moveTo>
                    <a:pt x="2" y="0"/>
                  </a:moveTo>
                  <a:lnTo>
                    <a:pt x="6" y="2"/>
                  </a:lnTo>
                  <a:lnTo>
                    <a:pt x="8" y="4"/>
                  </a:lnTo>
                  <a:lnTo>
                    <a:pt x="4" y="8"/>
                  </a:lnTo>
                  <a:lnTo>
                    <a:pt x="0" y="6"/>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1" name="Freeform 684"/>
            <p:cNvSpPr>
              <a:spLocks/>
            </p:cNvSpPr>
            <p:nvPr/>
          </p:nvSpPr>
          <p:spPr bwMode="ltGray">
            <a:xfrm>
              <a:off x="3500892" y="4402548"/>
              <a:ext cx="14474" cy="26693"/>
            </a:xfrm>
            <a:custGeom>
              <a:avLst/>
              <a:gdLst/>
              <a:ahLst/>
              <a:cxnLst>
                <a:cxn ang="0">
                  <a:pos x="2" y="0"/>
                </a:cxn>
                <a:cxn ang="0">
                  <a:pos x="0" y="4"/>
                </a:cxn>
                <a:cxn ang="0">
                  <a:pos x="2" y="14"/>
                </a:cxn>
                <a:cxn ang="0">
                  <a:pos x="10" y="12"/>
                </a:cxn>
                <a:cxn ang="0">
                  <a:pos x="10" y="8"/>
                </a:cxn>
                <a:cxn ang="0">
                  <a:pos x="2" y="0"/>
                </a:cxn>
              </a:cxnLst>
              <a:rect l="0" t="0" r="r" b="b"/>
              <a:pathLst>
                <a:path w="11" h="15">
                  <a:moveTo>
                    <a:pt x="2" y="0"/>
                  </a:moveTo>
                  <a:lnTo>
                    <a:pt x="0" y="4"/>
                  </a:lnTo>
                  <a:lnTo>
                    <a:pt x="2" y="14"/>
                  </a:lnTo>
                  <a:lnTo>
                    <a:pt x="10" y="12"/>
                  </a:lnTo>
                  <a:lnTo>
                    <a:pt x="10" y="8"/>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2" name="Freeform 685"/>
            <p:cNvSpPr>
              <a:spLocks/>
            </p:cNvSpPr>
            <p:nvPr/>
          </p:nvSpPr>
          <p:spPr bwMode="ltGray">
            <a:xfrm>
              <a:off x="4185488" y="5004621"/>
              <a:ext cx="315522" cy="370734"/>
            </a:xfrm>
            <a:custGeom>
              <a:avLst/>
              <a:gdLst/>
              <a:ahLst/>
              <a:cxnLst>
                <a:cxn ang="0">
                  <a:pos x="31" y="4"/>
                </a:cxn>
                <a:cxn ang="0">
                  <a:pos x="39" y="0"/>
                </a:cxn>
                <a:cxn ang="0">
                  <a:pos x="104" y="8"/>
                </a:cxn>
                <a:cxn ang="0">
                  <a:pos x="106" y="37"/>
                </a:cxn>
                <a:cxn ang="0">
                  <a:pos x="118" y="44"/>
                </a:cxn>
                <a:cxn ang="0">
                  <a:pos x="145" y="42"/>
                </a:cxn>
                <a:cxn ang="0">
                  <a:pos x="152" y="23"/>
                </a:cxn>
                <a:cxn ang="0">
                  <a:pos x="168" y="25"/>
                </a:cxn>
                <a:cxn ang="0">
                  <a:pos x="174" y="31"/>
                </a:cxn>
                <a:cxn ang="0">
                  <a:pos x="183" y="44"/>
                </a:cxn>
                <a:cxn ang="0">
                  <a:pos x="185" y="77"/>
                </a:cxn>
                <a:cxn ang="0">
                  <a:pos x="191" y="89"/>
                </a:cxn>
                <a:cxn ang="0">
                  <a:pos x="201" y="98"/>
                </a:cxn>
                <a:cxn ang="0">
                  <a:pos x="218" y="95"/>
                </a:cxn>
                <a:cxn ang="0">
                  <a:pos x="214" y="129"/>
                </a:cxn>
                <a:cxn ang="0">
                  <a:pos x="179" y="135"/>
                </a:cxn>
                <a:cxn ang="0">
                  <a:pos x="199" y="218"/>
                </a:cxn>
                <a:cxn ang="0">
                  <a:pos x="147" y="218"/>
                </a:cxn>
                <a:cxn ang="0">
                  <a:pos x="133" y="212"/>
                </a:cxn>
                <a:cxn ang="0">
                  <a:pos x="120" y="203"/>
                </a:cxn>
                <a:cxn ang="0">
                  <a:pos x="50" y="199"/>
                </a:cxn>
                <a:cxn ang="0">
                  <a:pos x="39" y="203"/>
                </a:cxn>
                <a:cxn ang="0">
                  <a:pos x="29" y="197"/>
                </a:cxn>
                <a:cxn ang="0">
                  <a:pos x="12" y="201"/>
                </a:cxn>
                <a:cxn ang="0">
                  <a:pos x="0" y="187"/>
                </a:cxn>
                <a:cxn ang="0">
                  <a:pos x="2" y="174"/>
                </a:cxn>
                <a:cxn ang="0">
                  <a:pos x="6" y="156"/>
                </a:cxn>
                <a:cxn ang="0">
                  <a:pos x="15" y="131"/>
                </a:cxn>
                <a:cxn ang="0">
                  <a:pos x="29" y="118"/>
                </a:cxn>
                <a:cxn ang="0">
                  <a:pos x="41" y="87"/>
                </a:cxn>
                <a:cxn ang="0">
                  <a:pos x="33" y="73"/>
                </a:cxn>
                <a:cxn ang="0">
                  <a:pos x="33" y="52"/>
                </a:cxn>
                <a:cxn ang="0">
                  <a:pos x="27" y="33"/>
                </a:cxn>
                <a:cxn ang="0">
                  <a:pos x="25" y="17"/>
                </a:cxn>
              </a:cxnLst>
              <a:rect l="0" t="0" r="r" b="b"/>
              <a:pathLst>
                <a:path w="219" h="219">
                  <a:moveTo>
                    <a:pt x="14" y="6"/>
                  </a:moveTo>
                  <a:lnTo>
                    <a:pt x="31" y="4"/>
                  </a:lnTo>
                  <a:lnTo>
                    <a:pt x="37" y="4"/>
                  </a:lnTo>
                  <a:lnTo>
                    <a:pt x="39" y="0"/>
                  </a:lnTo>
                  <a:lnTo>
                    <a:pt x="100" y="4"/>
                  </a:lnTo>
                  <a:lnTo>
                    <a:pt x="104" y="8"/>
                  </a:lnTo>
                  <a:lnTo>
                    <a:pt x="102" y="31"/>
                  </a:lnTo>
                  <a:lnTo>
                    <a:pt x="106" y="37"/>
                  </a:lnTo>
                  <a:lnTo>
                    <a:pt x="110" y="42"/>
                  </a:lnTo>
                  <a:lnTo>
                    <a:pt x="118" y="44"/>
                  </a:lnTo>
                  <a:lnTo>
                    <a:pt x="122" y="41"/>
                  </a:lnTo>
                  <a:lnTo>
                    <a:pt x="145" y="42"/>
                  </a:lnTo>
                  <a:lnTo>
                    <a:pt x="145" y="23"/>
                  </a:lnTo>
                  <a:lnTo>
                    <a:pt x="152" y="23"/>
                  </a:lnTo>
                  <a:lnTo>
                    <a:pt x="164" y="25"/>
                  </a:lnTo>
                  <a:lnTo>
                    <a:pt x="168" y="25"/>
                  </a:lnTo>
                  <a:lnTo>
                    <a:pt x="168" y="31"/>
                  </a:lnTo>
                  <a:lnTo>
                    <a:pt x="174" y="31"/>
                  </a:lnTo>
                  <a:lnTo>
                    <a:pt x="179" y="29"/>
                  </a:lnTo>
                  <a:lnTo>
                    <a:pt x="183" y="44"/>
                  </a:lnTo>
                  <a:lnTo>
                    <a:pt x="183" y="69"/>
                  </a:lnTo>
                  <a:lnTo>
                    <a:pt x="185" y="77"/>
                  </a:lnTo>
                  <a:lnTo>
                    <a:pt x="191" y="83"/>
                  </a:lnTo>
                  <a:lnTo>
                    <a:pt x="191" y="89"/>
                  </a:lnTo>
                  <a:lnTo>
                    <a:pt x="191" y="98"/>
                  </a:lnTo>
                  <a:lnTo>
                    <a:pt x="201" y="98"/>
                  </a:lnTo>
                  <a:lnTo>
                    <a:pt x="208" y="102"/>
                  </a:lnTo>
                  <a:lnTo>
                    <a:pt x="218" y="95"/>
                  </a:lnTo>
                  <a:lnTo>
                    <a:pt x="218" y="123"/>
                  </a:lnTo>
                  <a:lnTo>
                    <a:pt x="214" y="129"/>
                  </a:lnTo>
                  <a:lnTo>
                    <a:pt x="218" y="137"/>
                  </a:lnTo>
                  <a:lnTo>
                    <a:pt x="179" y="135"/>
                  </a:lnTo>
                  <a:lnTo>
                    <a:pt x="177" y="193"/>
                  </a:lnTo>
                  <a:lnTo>
                    <a:pt x="199" y="218"/>
                  </a:lnTo>
                  <a:lnTo>
                    <a:pt x="170" y="218"/>
                  </a:lnTo>
                  <a:lnTo>
                    <a:pt x="147" y="218"/>
                  </a:lnTo>
                  <a:lnTo>
                    <a:pt x="137" y="214"/>
                  </a:lnTo>
                  <a:lnTo>
                    <a:pt x="133" y="212"/>
                  </a:lnTo>
                  <a:lnTo>
                    <a:pt x="125" y="210"/>
                  </a:lnTo>
                  <a:lnTo>
                    <a:pt x="120" y="203"/>
                  </a:lnTo>
                  <a:lnTo>
                    <a:pt x="58" y="204"/>
                  </a:lnTo>
                  <a:lnTo>
                    <a:pt x="50" y="199"/>
                  </a:lnTo>
                  <a:lnTo>
                    <a:pt x="46" y="203"/>
                  </a:lnTo>
                  <a:lnTo>
                    <a:pt x="39" y="203"/>
                  </a:lnTo>
                  <a:lnTo>
                    <a:pt x="33" y="201"/>
                  </a:lnTo>
                  <a:lnTo>
                    <a:pt x="29" y="197"/>
                  </a:lnTo>
                  <a:lnTo>
                    <a:pt x="17" y="199"/>
                  </a:lnTo>
                  <a:lnTo>
                    <a:pt x="12" y="201"/>
                  </a:lnTo>
                  <a:lnTo>
                    <a:pt x="0" y="201"/>
                  </a:lnTo>
                  <a:lnTo>
                    <a:pt x="0" y="187"/>
                  </a:lnTo>
                  <a:lnTo>
                    <a:pt x="4" y="177"/>
                  </a:lnTo>
                  <a:lnTo>
                    <a:pt x="2" y="174"/>
                  </a:lnTo>
                  <a:lnTo>
                    <a:pt x="8" y="170"/>
                  </a:lnTo>
                  <a:lnTo>
                    <a:pt x="6" y="156"/>
                  </a:lnTo>
                  <a:lnTo>
                    <a:pt x="14" y="145"/>
                  </a:lnTo>
                  <a:lnTo>
                    <a:pt x="15" y="131"/>
                  </a:lnTo>
                  <a:lnTo>
                    <a:pt x="21" y="123"/>
                  </a:lnTo>
                  <a:lnTo>
                    <a:pt x="29" y="118"/>
                  </a:lnTo>
                  <a:lnTo>
                    <a:pt x="35" y="116"/>
                  </a:lnTo>
                  <a:lnTo>
                    <a:pt x="41" y="87"/>
                  </a:lnTo>
                  <a:lnTo>
                    <a:pt x="37" y="83"/>
                  </a:lnTo>
                  <a:lnTo>
                    <a:pt x="33" y="73"/>
                  </a:lnTo>
                  <a:lnTo>
                    <a:pt x="33" y="58"/>
                  </a:lnTo>
                  <a:lnTo>
                    <a:pt x="33" y="52"/>
                  </a:lnTo>
                  <a:lnTo>
                    <a:pt x="33" y="44"/>
                  </a:lnTo>
                  <a:lnTo>
                    <a:pt x="27" y="33"/>
                  </a:lnTo>
                  <a:lnTo>
                    <a:pt x="27" y="27"/>
                  </a:lnTo>
                  <a:lnTo>
                    <a:pt x="25" y="17"/>
                  </a:lnTo>
                  <a:lnTo>
                    <a:pt x="1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3" name="Freeform 686"/>
            <p:cNvSpPr>
              <a:spLocks/>
            </p:cNvSpPr>
            <p:nvPr/>
          </p:nvSpPr>
          <p:spPr bwMode="ltGray">
            <a:xfrm>
              <a:off x="4185488" y="5003138"/>
              <a:ext cx="324206" cy="384081"/>
            </a:xfrm>
            <a:custGeom>
              <a:avLst/>
              <a:gdLst/>
              <a:ahLst/>
              <a:cxnLst>
                <a:cxn ang="0">
                  <a:pos x="32" y="4"/>
                </a:cxn>
                <a:cxn ang="0">
                  <a:pos x="40" y="0"/>
                </a:cxn>
                <a:cxn ang="0">
                  <a:pos x="108" y="8"/>
                </a:cxn>
                <a:cxn ang="0">
                  <a:pos x="110" y="38"/>
                </a:cxn>
                <a:cxn ang="0">
                  <a:pos x="122" y="46"/>
                </a:cxn>
                <a:cxn ang="0">
                  <a:pos x="150" y="44"/>
                </a:cxn>
                <a:cxn ang="0">
                  <a:pos x="158" y="24"/>
                </a:cxn>
                <a:cxn ang="0">
                  <a:pos x="174" y="26"/>
                </a:cxn>
                <a:cxn ang="0">
                  <a:pos x="180" y="32"/>
                </a:cxn>
                <a:cxn ang="0">
                  <a:pos x="190" y="46"/>
                </a:cxn>
                <a:cxn ang="0">
                  <a:pos x="192" y="80"/>
                </a:cxn>
                <a:cxn ang="0">
                  <a:pos x="198" y="92"/>
                </a:cxn>
                <a:cxn ang="0">
                  <a:pos x="208" y="102"/>
                </a:cxn>
                <a:cxn ang="0">
                  <a:pos x="226" y="98"/>
                </a:cxn>
                <a:cxn ang="0">
                  <a:pos x="222" y="134"/>
                </a:cxn>
                <a:cxn ang="0">
                  <a:pos x="186" y="140"/>
                </a:cxn>
                <a:cxn ang="0">
                  <a:pos x="206" y="226"/>
                </a:cxn>
                <a:cxn ang="0">
                  <a:pos x="152" y="226"/>
                </a:cxn>
                <a:cxn ang="0">
                  <a:pos x="138" y="220"/>
                </a:cxn>
                <a:cxn ang="0">
                  <a:pos x="124" y="210"/>
                </a:cxn>
                <a:cxn ang="0">
                  <a:pos x="52" y="206"/>
                </a:cxn>
                <a:cxn ang="0">
                  <a:pos x="40" y="210"/>
                </a:cxn>
                <a:cxn ang="0">
                  <a:pos x="30" y="204"/>
                </a:cxn>
                <a:cxn ang="0">
                  <a:pos x="12" y="208"/>
                </a:cxn>
                <a:cxn ang="0">
                  <a:pos x="0" y="194"/>
                </a:cxn>
                <a:cxn ang="0">
                  <a:pos x="2" y="180"/>
                </a:cxn>
                <a:cxn ang="0">
                  <a:pos x="6" y="162"/>
                </a:cxn>
                <a:cxn ang="0">
                  <a:pos x="16" y="136"/>
                </a:cxn>
                <a:cxn ang="0">
                  <a:pos x="30" y="122"/>
                </a:cxn>
                <a:cxn ang="0">
                  <a:pos x="42" y="90"/>
                </a:cxn>
                <a:cxn ang="0">
                  <a:pos x="34" y="76"/>
                </a:cxn>
                <a:cxn ang="0">
                  <a:pos x="34" y="54"/>
                </a:cxn>
                <a:cxn ang="0">
                  <a:pos x="28" y="34"/>
                </a:cxn>
                <a:cxn ang="0">
                  <a:pos x="26" y="18"/>
                </a:cxn>
              </a:cxnLst>
              <a:rect l="0" t="0" r="r" b="b"/>
              <a:pathLst>
                <a:path w="227" h="227">
                  <a:moveTo>
                    <a:pt x="14" y="6"/>
                  </a:moveTo>
                  <a:lnTo>
                    <a:pt x="32" y="4"/>
                  </a:lnTo>
                  <a:lnTo>
                    <a:pt x="38" y="4"/>
                  </a:lnTo>
                  <a:lnTo>
                    <a:pt x="40" y="0"/>
                  </a:lnTo>
                  <a:lnTo>
                    <a:pt x="104" y="4"/>
                  </a:lnTo>
                  <a:lnTo>
                    <a:pt x="108" y="8"/>
                  </a:lnTo>
                  <a:lnTo>
                    <a:pt x="106" y="32"/>
                  </a:lnTo>
                  <a:lnTo>
                    <a:pt x="110" y="38"/>
                  </a:lnTo>
                  <a:lnTo>
                    <a:pt x="114" y="44"/>
                  </a:lnTo>
                  <a:lnTo>
                    <a:pt x="122" y="46"/>
                  </a:lnTo>
                  <a:lnTo>
                    <a:pt x="126" y="42"/>
                  </a:lnTo>
                  <a:lnTo>
                    <a:pt x="150" y="44"/>
                  </a:lnTo>
                  <a:lnTo>
                    <a:pt x="150" y="24"/>
                  </a:lnTo>
                  <a:lnTo>
                    <a:pt x="158" y="24"/>
                  </a:lnTo>
                  <a:lnTo>
                    <a:pt x="170" y="26"/>
                  </a:lnTo>
                  <a:lnTo>
                    <a:pt x="174" y="26"/>
                  </a:lnTo>
                  <a:lnTo>
                    <a:pt x="174" y="32"/>
                  </a:lnTo>
                  <a:lnTo>
                    <a:pt x="180" y="32"/>
                  </a:lnTo>
                  <a:lnTo>
                    <a:pt x="186" y="30"/>
                  </a:lnTo>
                  <a:lnTo>
                    <a:pt x="190" y="46"/>
                  </a:lnTo>
                  <a:lnTo>
                    <a:pt x="190" y="72"/>
                  </a:lnTo>
                  <a:lnTo>
                    <a:pt x="192" y="80"/>
                  </a:lnTo>
                  <a:lnTo>
                    <a:pt x="198" y="86"/>
                  </a:lnTo>
                  <a:lnTo>
                    <a:pt x="198" y="92"/>
                  </a:lnTo>
                  <a:lnTo>
                    <a:pt x="198" y="102"/>
                  </a:lnTo>
                  <a:lnTo>
                    <a:pt x="208" y="102"/>
                  </a:lnTo>
                  <a:lnTo>
                    <a:pt x="216" y="106"/>
                  </a:lnTo>
                  <a:lnTo>
                    <a:pt x="226" y="98"/>
                  </a:lnTo>
                  <a:lnTo>
                    <a:pt x="226" y="128"/>
                  </a:lnTo>
                  <a:lnTo>
                    <a:pt x="222" y="134"/>
                  </a:lnTo>
                  <a:lnTo>
                    <a:pt x="226" y="142"/>
                  </a:lnTo>
                  <a:lnTo>
                    <a:pt x="186" y="140"/>
                  </a:lnTo>
                  <a:lnTo>
                    <a:pt x="184" y="200"/>
                  </a:lnTo>
                  <a:lnTo>
                    <a:pt x="206" y="226"/>
                  </a:lnTo>
                  <a:lnTo>
                    <a:pt x="176" y="226"/>
                  </a:lnTo>
                  <a:lnTo>
                    <a:pt x="152" y="226"/>
                  </a:lnTo>
                  <a:lnTo>
                    <a:pt x="142" y="222"/>
                  </a:lnTo>
                  <a:lnTo>
                    <a:pt x="138" y="220"/>
                  </a:lnTo>
                  <a:lnTo>
                    <a:pt x="130" y="218"/>
                  </a:lnTo>
                  <a:lnTo>
                    <a:pt x="124" y="210"/>
                  </a:lnTo>
                  <a:lnTo>
                    <a:pt x="60" y="212"/>
                  </a:lnTo>
                  <a:lnTo>
                    <a:pt x="52" y="206"/>
                  </a:lnTo>
                  <a:lnTo>
                    <a:pt x="48" y="210"/>
                  </a:lnTo>
                  <a:lnTo>
                    <a:pt x="40" y="210"/>
                  </a:lnTo>
                  <a:lnTo>
                    <a:pt x="34" y="208"/>
                  </a:lnTo>
                  <a:lnTo>
                    <a:pt x="30" y="204"/>
                  </a:lnTo>
                  <a:lnTo>
                    <a:pt x="18" y="206"/>
                  </a:lnTo>
                  <a:lnTo>
                    <a:pt x="12" y="208"/>
                  </a:lnTo>
                  <a:lnTo>
                    <a:pt x="0" y="208"/>
                  </a:lnTo>
                  <a:lnTo>
                    <a:pt x="0" y="194"/>
                  </a:lnTo>
                  <a:lnTo>
                    <a:pt x="4" y="184"/>
                  </a:lnTo>
                  <a:lnTo>
                    <a:pt x="2" y="180"/>
                  </a:lnTo>
                  <a:lnTo>
                    <a:pt x="8" y="176"/>
                  </a:lnTo>
                  <a:lnTo>
                    <a:pt x="6" y="162"/>
                  </a:lnTo>
                  <a:lnTo>
                    <a:pt x="14" y="150"/>
                  </a:lnTo>
                  <a:lnTo>
                    <a:pt x="16" y="136"/>
                  </a:lnTo>
                  <a:lnTo>
                    <a:pt x="22" y="128"/>
                  </a:lnTo>
                  <a:lnTo>
                    <a:pt x="30" y="122"/>
                  </a:lnTo>
                  <a:lnTo>
                    <a:pt x="36" y="120"/>
                  </a:lnTo>
                  <a:lnTo>
                    <a:pt x="42" y="90"/>
                  </a:lnTo>
                  <a:lnTo>
                    <a:pt x="38" y="86"/>
                  </a:lnTo>
                  <a:lnTo>
                    <a:pt x="34" y="76"/>
                  </a:lnTo>
                  <a:lnTo>
                    <a:pt x="34" y="60"/>
                  </a:lnTo>
                  <a:lnTo>
                    <a:pt x="34" y="54"/>
                  </a:lnTo>
                  <a:lnTo>
                    <a:pt x="34" y="46"/>
                  </a:lnTo>
                  <a:lnTo>
                    <a:pt x="28" y="34"/>
                  </a:lnTo>
                  <a:lnTo>
                    <a:pt x="28" y="28"/>
                  </a:lnTo>
                  <a:lnTo>
                    <a:pt x="26" y="18"/>
                  </a:lnTo>
                  <a:lnTo>
                    <a:pt x="1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4" name="Freeform 687"/>
            <p:cNvSpPr>
              <a:spLocks/>
            </p:cNvSpPr>
            <p:nvPr/>
          </p:nvSpPr>
          <p:spPr bwMode="ltGray">
            <a:xfrm>
              <a:off x="4561799" y="5209266"/>
              <a:ext cx="24604" cy="2966"/>
            </a:xfrm>
            <a:custGeom>
              <a:avLst/>
              <a:gdLst/>
              <a:ahLst/>
              <a:cxnLst>
                <a:cxn ang="0">
                  <a:pos x="0" y="0"/>
                </a:cxn>
                <a:cxn ang="0">
                  <a:pos x="16" y="0"/>
                </a:cxn>
              </a:cxnLst>
              <a:rect l="0" t="0" r="r" b="b"/>
              <a:pathLst>
                <a:path w="17" h="1">
                  <a:moveTo>
                    <a:pt x="0" y="0"/>
                  </a:move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5" name="Freeform 688"/>
            <p:cNvSpPr>
              <a:spLocks/>
            </p:cNvSpPr>
            <p:nvPr/>
          </p:nvSpPr>
          <p:spPr bwMode="ltGray">
            <a:xfrm>
              <a:off x="4916398" y="5049109"/>
              <a:ext cx="5790" cy="10380"/>
            </a:xfrm>
            <a:custGeom>
              <a:avLst/>
              <a:gdLst/>
              <a:ahLst/>
              <a:cxnLst>
                <a:cxn ang="0">
                  <a:pos x="1" y="0"/>
                </a:cxn>
                <a:cxn ang="0">
                  <a:pos x="1" y="3"/>
                </a:cxn>
                <a:cxn ang="0">
                  <a:pos x="2" y="6"/>
                </a:cxn>
                <a:cxn ang="0">
                  <a:pos x="0" y="5"/>
                </a:cxn>
                <a:cxn ang="0">
                  <a:pos x="0" y="3"/>
                </a:cxn>
                <a:cxn ang="0">
                  <a:pos x="1" y="0"/>
                </a:cxn>
              </a:cxnLst>
              <a:rect l="0" t="0" r="r" b="b"/>
              <a:pathLst>
                <a:path w="3" h="7">
                  <a:moveTo>
                    <a:pt x="1" y="0"/>
                  </a:moveTo>
                  <a:lnTo>
                    <a:pt x="1" y="3"/>
                  </a:lnTo>
                  <a:lnTo>
                    <a:pt x="2" y="6"/>
                  </a:lnTo>
                  <a:lnTo>
                    <a:pt x="0" y="5"/>
                  </a:lnTo>
                  <a:lnTo>
                    <a:pt x="0" y="3"/>
                  </a:lnTo>
                  <a:lnTo>
                    <a:pt x="1"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6" name="Freeform 689"/>
            <p:cNvSpPr>
              <a:spLocks/>
            </p:cNvSpPr>
            <p:nvPr/>
          </p:nvSpPr>
          <p:spPr bwMode="ltGray">
            <a:xfrm>
              <a:off x="4914952" y="5046143"/>
              <a:ext cx="15921" cy="26693"/>
            </a:xfrm>
            <a:custGeom>
              <a:avLst/>
              <a:gdLst/>
              <a:ahLst/>
              <a:cxnLst>
                <a:cxn ang="0">
                  <a:pos x="6" y="0"/>
                </a:cxn>
                <a:cxn ang="0">
                  <a:pos x="6" y="6"/>
                </a:cxn>
                <a:cxn ang="0">
                  <a:pos x="10" y="14"/>
                </a:cxn>
                <a:cxn ang="0">
                  <a:pos x="2" y="12"/>
                </a:cxn>
                <a:cxn ang="0">
                  <a:pos x="0" y="8"/>
                </a:cxn>
                <a:cxn ang="0">
                  <a:pos x="6" y="0"/>
                </a:cxn>
              </a:cxnLst>
              <a:rect l="0" t="0" r="r" b="b"/>
              <a:pathLst>
                <a:path w="11" h="15">
                  <a:moveTo>
                    <a:pt x="6" y="0"/>
                  </a:moveTo>
                  <a:lnTo>
                    <a:pt x="6" y="6"/>
                  </a:lnTo>
                  <a:lnTo>
                    <a:pt x="10" y="14"/>
                  </a:lnTo>
                  <a:lnTo>
                    <a:pt x="2" y="12"/>
                  </a:lnTo>
                  <a:lnTo>
                    <a:pt x="0" y="8"/>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7" name="Freeform 690"/>
            <p:cNvSpPr>
              <a:spLocks/>
            </p:cNvSpPr>
            <p:nvPr/>
          </p:nvSpPr>
          <p:spPr bwMode="ltGray">
            <a:xfrm>
              <a:off x="4932320" y="5017967"/>
              <a:ext cx="8684" cy="26693"/>
            </a:xfrm>
            <a:custGeom>
              <a:avLst/>
              <a:gdLst/>
              <a:ahLst/>
              <a:cxnLst>
                <a:cxn ang="0">
                  <a:pos x="0" y="8"/>
                </a:cxn>
                <a:cxn ang="0">
                  <a:pos x="2" y="0"/>
                </a:cxn>
                <a:cxn ang="0">
                  <a:pos x="4" y="8"/>
                </a:cxn>
                <a:cxn ang="0">
                  <a:pos x="2" y="16"/>
                </a:cxn>
                <a:cxn ang="0">
                  <a:pos x="0" y="8"/>
                </a:cxn>
              </a:cxnLst>
              <a:rect l="0" t="0" r="r" b="b"/>
              <a:pathLst>
                <a:path w="5" h="17">
                  <a:moveTo>
                    <a:pt x="0" y="8"/>
                  </a:moveTo>
                  <a:lnTo>
                    <a:pt x="2" y="0"/>
                  </a:lnTo>
                  <a:lnTo>
                    <a:pt x="4" y="8"/>
                  </a:lnTo>
                  <a:lnTo>
                    <a:pt x="2" y="16"/>
                  </a:lnTo>
                  <a:lnTo>
                    <a:pt x="0"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8" name="Freeform 691"/>
            <p:cNvSpPr>
              <a:spLocks/>
            </p:cNvSpPr>
            <p:nvPr/>
          </p:nvSpPr>
          <p:spPr bwMode="ltGray">
            <a:xfrm>
              <a:off x="4923636" y="5103977"/>
              <a:ext cx="10131" cy="17795"/>
            </a:xfrm>
            <a:custGeom>
              <a:avLst/>
              <a:gdLst/>
              <a:ahLst/>
              <a:cxnLst>
                <a:cxn ang="0">
                  <a:pos x="6" y="0"/>
                </a:cxn>
                <a:cxn ang="0">
                  <a:pos x="0" y="6"/>
                </a:cxn>
                <a:cxn ang="0">
                  <a:pos x="6" y="10"/>
                </a:cxn>
                <a:cxn ang="0">
                  <a:pos x="6" y="0"/>
                </a:cxn>
              </a:cxnLst>
              <a:rect l="0" t="0" r="r" b="b"/>
              <a:pathLst>
                <a:path w="7" h="11">
                  <a:moveTo>
                    <a:pt x="6" y="0"/>
                  </a:moveTo>
                  <a:lnTo>
                    <a:pt x="0" y="6"/>
                  </a:lnTo>
                  <a:lnTo>
                    <a:pt x="6" y="10"/>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59" name="Freeform 692"/>
            <p:cNvSpPr>
              <a:spLocks/>
            </p:cNvSpPr>
            <p:nvPr/>
          </p:nvSpPr>
          <p:spPr bwMode="ltGray">
            <a:xfrm>
              <a:off x="4968503" y="5278964"/>
              <a:ext cx="204077" cy="397427"/>
            </a:xfrm>
            <a:custGeom>
              <a:avLst/>
              <a:gdLst/>
              <a:ahLst/>
              <a:cxnLst>
                <a:cxn ang="0">
                  <a:pos x="132" y="8"/>
                </a:cxn>
                <a:cxn ang="0">
                  <a:pos x="138" y="31"/>
                </a:cxn>
                <a:cxn ang="0">
                  <a:pos x="140" y="56"/>
                </a:cxn>
                <a:cxn ang="0">
                  <a:pos x="132" y="68"/>
                </a:cxn>
                <a:cxn ang="0">
                  <a:pos x="127" y="60"/>
                </a:cxn>
                <a:cxn ang="0">
                  <a:pos x="129" y="75"/>
                </a:cxn>
                <a:cxn ang="0">
                  <a:pos x="121" y="93"/>
                </a:cxn>
                <a:cxn ang="0">
                  <a:pos x="108" y="110"/>
                </a:cxn>
                <a:cxn ang="0">
                  <a:pos x="106" y="126"/>
                </a:cxn>
                <a:cxn ang="0">
                  <a:pos x="91" y="157"/>
                </a:cxn>
                <a:cxn ang="0">
                  <a:pos x="76" y="188"/>
                </a:cxn>
                <a:cxn ang="0">
                  <a:pos x="72" y="199"/>
                </a:cxn>
                <a:cxn ang="0">
                  <a:pos x="51" y="226"/>
                </a:cxn>
                <a:cxn ang="0">
                  <a:pos x="36" y="228"/>
                </a:cxn>
                <a:cxn ang="0">
                  <a:pos x="23" y="234"/>
                </a:cxn>
                <a:cxn ang="0">
                  <a:pos x="9" y="224"/>
                </a:cxn>
                <a:cxn ang="0">
                  <a:pos x="0" y="211"/>
                </a:cxn>
                <a:cxn ang="0">
                  <a:pos x="2" y="201"/>
                </a:cxn>
                <a:cxn ang="0">
                  <a:pos x="6" y="190"/>
                </a:cxn>
                <a:cxn ang="0">
                  <a:pos x="0" y="178"/>
                </a:cxn>
                <a:cxn ang="0">
                  <a:pos x="6" y="157"/>
                </a:cxn>
                <a:cxn ang="0">
                  <a:pos x="13" y="153"/>
                </a:cxn>
                <a:cxn ang="0">
                  <a:pos x="21" y="139"/>
                </a:cxn>
                <a:cxn ang="0">
                  <a:pos x="28" y="128"/>
                </a:cxn>
                <a:cxn ang="0">
                  <a:pos x="28" y="120"/>
                </a:cxn>
                <a:cxn ang="0">
                  <a:pos x="25" y="101"/>
                </a:cxn>
                <a:cxn ang="0">
                  <a:pos x="38" y="70"/>
                </a:cxn>
                <a:cxn ang="0">
                  <a:pos x="45" y="64"/>
                </a:cxn>
                <a:cxn ang="0">
                  <a:pos x="59" y="62"/>
                </a:cxn>
                <a:cxn ang="0">
                  <a:pos x="66" y="58"/>
                </a:cxn>
                <a:cxn ang="0">
                  <a:pos x="79" y="52"/>
                </a:cxn>
                <a:cxn ang="0">
                  <a:pos x="91" y="43"/>
                </a:cxn>
                <a:cxn ang="0">
                  <a:pos x="102" y="35"/>
                </a:cxn>
                <a:cxn ang="0">
                  <a:pos x="102" y="23"/>
                </a:cxn>
                <a:cxn ang="0">
                  <a:pos x="112" y="21"/>
                </a:cxn>
                <a:cxn ang="0">
                  <a:pos x="119" y="10"/>
                </a:cxn>
                <a:cxn ang="0">
                  <a:pos x="123" y="2"/>
                </a:cxn>
              </a:cxnLst>
              <a:rect l="0" t="0" r="r" b="b"/>
              <a:pathLst>
                <a:path w="141" h="235">
                  <a:moveTo>
                    <a:pt x="131" y="0"/>
                  </a:moveTo>
                  <a:lnTo>
                    <a:pt x="132" y="8"/>
                  </a:lnTo>
                  <a:lnTo>
                    <a:pt x="136" y="14"/>
                  </a:lnTo>
                  <a:lnTo>
                    <a:pt x="138" y="31"/>
                  </a:lnTo>
                  <a:lnTo>
                    <a:pt x="140" y="50"/>
                  </a:lnTo>
                  <a:lnTo>
                    <a:pt x="140" y="56"/>
                  </a:lnTo>
                  <a:lnTo>
                    <a:pt x="136" y="66"/>
                  </a:lnTo>
                  <a:lnTo>
                    <a:pt x="132" y="68"/>
                  </a:lnTo>
                  <a:lnTo>
                    <a:pt x="129" y="64"/>
                  </a:lnTo>
                  <a:lnTo>
                    <a:pt x="127" y="60"/>
                  </a:lnTo>
                  <a:lnTo>
                    <a:pt x="129" y="64"/>
                  </a:lnTo>
                  <a:lnTo>
                    <a:pt x="129" y="75"/>
                  </a:lnTo>
                  <a:lnTo>
                    <a:pt x="127" y="81"/>
                  </a:lnTo>
                  <a:lnTo>
                    <a:pt x="121" y="93"/>
                  </a:lnTo>
                  <a:lnTo>
                    <a:pt x="115" y="102"/>
                  </a:lnTo>
                  <a:lnTo>
                    <a:pt x="108" y="110"/>
                  </a:lnTo>
                  <a:lnTo>
                    <a:pt x="106" y="120"/>
                  </a:lnTo>
                  <a:lnTo>
                    <a:pt x="106" y="126"/>
                  </a:lnTo>
                  <a:lnTo>
                    <a:pt x="98" y="143"/>
                  </a:lnTo>
                  <a:lnTo>
                    <a:pt x="91" y="157"/>
                  </a:lnTo>
                  <a:lnTo>
                    <a:pt x="83" y="172"/>
                  </a:lnTo>
                  <a:lnTo>
                    <a:pt x="76" y="188"/>
                  </a:lnTo>
                  <a:lnTo>
                    <a:pt x="72" y="193"/>
                  </a:lnTo>
                  <a:lnTo>
                    <a:pt x="72" y="199"/>
                  </a:lnTo>
                  <a:lnTo>
                    <a:pt x="61" y="213"/>
                  </a:lnTo>
                  <a:lnTo>
                    <a:pt x="51" y="226"/>
                  </a:lnTo>
                  <a:lnTo>
                    <a:pt x="44" y="228"/>
                  </a:lnTo>
                  <a:lnTo>
                    <a:pt x="36" y="228"/>
                  </a:lnTo>
                  <a:lnTo>
                    <a:pt x="28" y="230"/>
                  </a:lnTo>
                  <a:lnTo>
                    <a:pt x="23" y="234"/>
                  </a:lnTo>
                  <a:lnTo>
                    <a:pt x="17" y="232"/>
                  </a:lnTo>
                  <a:lnTo>
                    <a:pt x="9" y="224"/>
                  </a:lnTo>
                  <a:lnTo>
                    <a:pt x="4" y="217"/>
                  </a:lnTo>
                  <a:lnTo>
                    <a:pt x="0" y="211"/>
                  </a:lnTo>
                  <a:lnTo>
                    <a:pt x="0" y="205"/>
                  </a:lnTo>
                  <a:lnTo>
                    <a:pt x="2" y="201"/>
                  </a:lnTo>
                  <a:lnTo>
                    <a:pt x="2" y="195"/>
                  </a:lnTo>
                  <a:lnTo>
                    <a:pt x="6" y="190"/>
                  </a:lnTo>
                  <a:lnTo>
                    <a:pt x="2" y="182"/>
                  </a:lnTo>
                  <a:lnTo>
                    <a:pt x="0" y="178"/>
                  </a:lnTo>
                  <a:lnTo>
                    <a:pt x="0" y="166"/>
                  </a:lnTo>
                  <a:lnTo>
                    <a:pt x="6" y="157"/>
                  </a:lnTo>
                  <a:lnTo>
                    <a:pt x="9" y="155"/>
                  </a:lnTo>
                  <a:lnTo>
                    <a:pt x="13" y="153"/>
                  </a:lnTo>
                  <a:lnTo>
                    <a:pt x="17" y="145"/>
                  </a:lnTo>
                  <a:lnTo>
                    <a:pt x="21" y="139"/>
                  </a:lnTo>
                  <a:lnTo>
                    <a:pt x="26" y="135"/>
                  </a:lnTo>
                  <a:lnTo>
                    <a:pt x="28" y="128"/>
                  </a:lnTo>
                  <a:lnTo>
                    <a:pt x="30" y="124"/>
                  </a:lnTo>
                  <a:lnTo>
                    <a:pt x="28" y="120"/>
                  </a:lnTo>
                  <a:lnTo>
                    <a:pt x="28" y="106"/>
                  </a:lnTo>
                  <a:lnTo>
                    <a:pt x="25" y="101"/>
                  </a:lnTo>
                  <a:lnTo>
                    <a:pt x="25" y="83"/>
                  </a:lnTo>
                  <a:lnTo>
                    <a:pt x="38" y="70"/>
                  </a:lnTo>
                  <a:lnTo>
                    <a:pt x="38" y="62"/>
                  </a:lnTo>
                  <a:lnTo>
                    <a:pt x="45" y="64"/>
                  </a:lnTo>
                  <a:lnTo>
                    <a:pt x="51" y="60"/>
                  </a:lnTo>
                  <a:lnTo>
                    <a:pt x="59" y="62"/>
                  </a:lnTo>
                  <a:lnTo>
                    <a:pt x="59" y="58"/>
                  </a:lnTo>
                  <a:lnTo>
                    <a:pt x="66" y="58"/>
                  </a:lnTo>
                  <a:lnTo>
                    <a:pt x="70" y="58"/>
                  </a:lnTo>
                  <a:lnTo>
                    <a:pt x="79" y="52"/>
                  </a:lnTo>
                  <a:lnTo>
                    <a:pt x="83" y="50"/>
                  </a:lnTo>
                  <a:lnTo>
                    <a:pt x="91" y="43"/>
                  </a:lnTo>
                  <a:lnTo>
                    <a:pt x="89" y="48"/>
                  </a:lnTo>
                  <a:lnTo>
                    <a:pt x="102" y="35"/>
                  </a:lnTo>
                  <a:lnTo>
                    <a:pt x="102" y="29"/>
                  </a:lnTo>
                  <a:lnTo>
                    <a:pt x="102" y="23"/>
                  </a:lnTo>
                  <a:lnTo>
                    <a:pt x="110" y="27"/>
                  </a:lnTo>
                  <a:lnTo>
                    <a:pt x="112" y="21"/>
                  </a:lnTo>
                  <a:lnTo>
                    <a:pt x="115" y="21"/>
                  </a:lnTo>
                  <a:lnTo>
                    <a:pt x="119" y="10"/>
                  </a:lnTo>
                  <a:lnTo>
                    <a:pt x="119" y="4"/>
                  </a:lnTo>
                  <a:lnTo>
                    <a:pt x="123" y="2"/>
                  </a:lnTo>
                  <a:lnTo>
                    <a:pt x="131"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0" name="Freeform 693"/>
            <p:cNvSpPr>
              <a:spLocks/>
            </p:cNvSpPr>
            <p:nvPr/>
          </p:nvSpPr>
          <p:spPr bwMode="ltGray">
            <a:xfrm>
              <a:off x="4968503" y="5277482"/>
              <a:ext cx="214207" cy="412257"/>
            </a:xfrm>
            <a:custGeom>
              <a:avLst/>
              <a:gdLst/>
              <a:ahLst/>
              <a:cxnLst>
                <a:cxn ang="0">
                  <a:pos x="140" y="8"/>
                </a:cxn>
                <a:cxn ang="0">
                  <a:pos x="146" y="32"/>
                </a:cxn>
                <a:cxn ang="0">
                  <a:pos x="148" y="58"/>
                </a:cxn>
                <a:cxn ang="0">
                  <a:pos x="140" y="70"/>
                </a:cxn>
                <a:cxn ang="0">
                  <a:pos x="134" y="62"/>
                </a:cxn>
                <a:cxn ang="0">
                  <a:pos x="136" y="78"/>
                </a:cxn>
                <a:cxn ang="0">
                  <a:pos x="128" y="96"/>
                </a:cxn>
                <a:cxn ang="0">
                  <a:pos x="114" y="114"/>
                </a:cxn>
                <a:cxn ang="0">
                  <a:pos x="112" y="130"/>
                </a:cxn>
                <a:cxn ang="0">
                  <a:pos x="96" y="162"/>
                </a:cxn>
                <a:cxn ang="0">
                  <a:pos x="80" y="194"/>
                </a:cxn>
                <a:cxn ang="0">
                  <a:pos x="76" y="206"/>
                </a:cxn>
                <a:cxn ang="0">
                  <a:pos x="54" y="234"/>
                </a:cxn>
                <a:cxn ang="0">
                  <a:pos x="38" y="236"/>
                </a:cxn>
                <a:cxn ang="0">
                  <a:pos x="24" y="242"/>
                </a:cxn>
                <a:cxn ang="0">
                  <a:pos x="10" y="232"/>
                </a:cxn>
                <a:cxn ang="0">
                  <a:pos x="0" y="218"/>
                </a:cxn>
                <a:cxn ang="0">
                  <a:pos x="2" y="208"/>
                </a:cxn>
                <a:cxn ang="0">
                  <a:pos x="6" y="196"/>
                </a:cxn>
                <a:cxn ang="0">
                  <a:pos x="0" y="184"/>
                </a:cxn>
                <a:cxn ang="0">
                  <a:pos x="6" y="162"/>
                </a:cxn>
                <a:cxn ang="0">
                  <a:pos x="14" y="158"/>
                </a:cxn>
                <a:cxn ang="0">
                  <a:pos x="22" y="144"/>
                </a:cxn>
                <a:cxn ang="0">
                  <a:pos x="30" y="132"/>
                </a:cxn>
                <a:cxn ang="0">
                  <a:pos x="30" y="124"/>
                </a:cxn>
                <a:cxn ang="0">
                  <a:pos x="26" y="104"/>
                </a:cxn>
                <a:cxn ang="0">
                  <a:pos x="40" y="72"/>
                </a:cxn>
                <a:cxn ang="0">
                  <a:pos x="48" y="66"/>
                </a:cxn>
                <a:cxn ang="0">
                  <a:pos x="62" y="64"/>
                </a:cxn>
                <a:cxn ang="0">
                  <a:pos x="70" y="60"/>
                </a:cxn>
                <a:cxn ang="0">
                  <a:pos x="84" y="54"/>
                </a:cxn>
                <a:cxn ang="0">
                  <a:pos x="96" y="44"/>
                </a:cxn>
                <a:cxn ang="0">
                  <a:pos x="108" y="36"/>
                </a:cxn>
                <a:cxn ang="0">
                  <a:pos x="108" y="24"/>
                </a:cxn>
                <a:cxn ang="0">
                  <a:pos x="118" y="22"/>
                </a:cxn>
                <a:cxn ang="0">
                  <a:pos x="126" y="10"/>
                </a:cxn>
                <a:cxn ang="0">
                  <a:pos x="130" y="2"/>
                </a:cxn>
              </a:cxnLst>
              <a:rect l="0" t="0" r="r" b="b"/>
              <a:pathLst>
                <a:path w="149" h="243">
                  <a:moveTo>
                    <a:pt x="138" y="0"/>
                  </a:moveTo>
                  <a:lnTo>
                    <a:pt x="140" y="8"/>
                  </a:lnTo>
                  <a:lnTo>
                    <a:pt x="144" y="14"/>
                  </a:lnTo>
                  <a:lnTo>
                    <a:pt x="146" y="32"/>
                  </a:lnTo>
                  <a:lnTo>
                    <a:pt x="148" y="52"/>
                  </a:lnTo>
                  <a:lnTo>
                    <a:pt x="148" y="58"/>
                  </a:lnTo>
                  <a:lnTo>
                    <a:pt x="144" y="68"/>
                  </a:lnTo>
                  <a:lnTo>
                    <a:pt x="140" y="70"/>
                  </a:lnTo>
                  <a:lnTo>
                    <a:pt x="136" y="66"/>
                  </a:lnTo>
                  <a:lnTo>
                    <a:pt x="134" y="62"/>
                  </a:lnTo>
                  <a:lnTo>
                    <a:pt x="136" y="66"/>
                  </a:lnTo>
                  <a:lnTo>
                    <a:pt x="136" y="78"/>
                  </a:lnTo>
                  <a:lnTo>
                    <a:pt x="134" y="84"/>
                  </a:lnTo>
                  <a:lnTo>
                    <a:pt x="128" y="96"/>
                  </a:lnTo>
                  <a:lnTo>
                    <a:pt x="122" y="106"/>
                  </a:lnTo>
                  <a:lnTo>
                    <a:pt x="114" y="114"/>
                  </a:lnTo>
                  <a:lnTo>
                    <a:pt x="112" y="124"/>
                  </a:lnTo>
                  <a:lnTo>
                    <a:pt x="112" y="130"/>
                  </a:lnTo>
                  <a:lnTo>
                    <a:pt x="104" y="148"/>
                  </a:lnTo>
                  <a:lnTo>
                    <a:pt x="96" y="162"/>
                  </a:lnTo>
                  <a:lnTo>
                    <a:pt x="88" y="178"/>
                  </a:lnTo>
                  <a:lnTo>
                    <a:pt x="80" y="194"/>
                  </a:lnTo>
                  <a:lnTo>
                    <a:pt x="76" y="200"/>
                  </a:lnTo>
                  <a:lnTo>
                    <a:pt x="76" y="206"/>
                  </a:lnTo>
                  <a:lnTo>
                    <a:pt x="64" y="220"/>
                  </a:lnTo>
                  <a:lnTo>
                    <a:pt x="54" y="234"/>
                  </a:lnTo>
                  <a:lnTo>
                    <a:pt x="46" y="236"/>
                  </a:lnTo>
                  <a:lnTo>
                    <a:pt x="38" y="236"/>
                  </a:lnTo>
                  <a:lnTo>
                    <a:pt x="30" y="238"/>
                  </a:lnTo>
                  <a:lnTo>
                    <a:pt x="24" y="242"/>
                  </a:lnTo>
                  <a:lnTo>
                    <a:pt x="18" y="240"/>
                  </a:lnTo>
                  <a:lnTo>
                    <a:pt x="10" y="232"/>
                  </a:lnTo>
                  <a:lnTo>
                    <a:pt x="4" y="224"/>
                  </a:lnTo>
                  <a:lnTo>
                    <a:pt x="0" y="218"/>
                  </a:lnTo>
                  <a:lnTo>
                    <a:pt x="0" y="212"/>
                  </a:lnTo>
                  <a:lnTo>
                    <a:pt x="2" y="208"/>
                  </a:lnTo>
                  <a:lnTo>
                    <a:pt x="2" y="202"/>
                  </a:lnTo>
                  <a:lnTo>
                    <a:pt x="6" y="196"/>
                  </a:lnTo>
                  <a:lnTo>
                    <a:pt x="2" y="188"/>
                  </a:lnTo>
                  <a:lnTo>
                    <a:pt x="0" y="184"/>
                  </a:lnTo>
                  <a:lnTo>
                    <a:pt x="0" y="172"/>
                  </a:lnTo>
                  <a:lnTo>
                    <a:pt x="6" y="162"/>
                  </a:lnTo>
                  <a:lnTo>
                    <a:pt x="10" y="160"/>
                  </a:lnTo>
                  <a:lnTo>
                    <a:pt x="14" y="158"/>
                  </a:lnTo>
                  <a:lnTo>
                    <a:pt x="18" y="150"/>
                  </a:lnTo>
                  <a:lnTo>
                    <a:pt x="22" y="144"/>
                  </a:lnTo>
                  <a:lnTo>
                    <a:pt x="28" y="140"/>
                  </a:lnTo>
                  <a:lnTo>
                    <a:pt x="30" y="132"/>
                  </a:lnTo>
                  <a:lnTo>
                    <a:pt x="32" y="128"/>
                  </a:lnTo>
                  <a:lnTo>
                    <a:pt x="30" y="124"/>
                  </a:lnTo>
                  <a:lnTo>
                    <a:pt x="30" y="110"/>
                  </a:lnTo>
                  <a:lnTo>
                    <a:pt x="26" y="104"/>
                  </a:lnTo>
                  <a:lnTo>
                    <a:pt x="26" y="86"/>
                  </a:lnTo>
                  <a:lnTo>
                    <a:pt x="40" y="72"/>
                  </a:lnTo>
                  <a:lnTo>
                    <a:pt x="40" y="64"/>
                  </a:lnTo>
                  <a:lnTo>
                    <a:pt x="48" y="66"/>
                  </a:lnTo>
                  <a:lnTo>
                    <a:pt x="54" y="62"/>
                  </a:lnTo>
                  <a:lnTo>
                    <a:pt x="62" y="64"/>
                  </a:lnTo>
                  <a:lnTo>
                    <a:pt x="62" y="60"/>
                  </a:lnTo>
                  <a:lnTo>
                    <a:pt x="70" y="60"/>
                  </a:lnTo>
                  <a:lnTo>
                    <a:pt x="74" y="60"/>
                  </a:lnTo>
                  <a:lnTo>
                    <a:pt x="84" y="54"/>
                  </a:lnTo>
                  <a:lnTo>
                    <a:pt x="88" y="52"/>
                  </a:lnTo>
                  <a:lnTo>
                    <a:pt x="96" y="44"/>
                  </a:lnTo>
                  <a:lnTo>
                    <a:pt x="94" y="50"/>
                  </a:lnTo>
                  <a:lnTo>
                    <a:pt x="108" y="36"/>
                  </a:lnTo>
                  <a:lnTo>
                    <a:pt x="108" y="30"/>
                  </a:lnTo>
                  <a:lnTo>
                    <a:pt x="108" y="24"/>
                  </a:lnTo>
                  <a:lnTo>
                    <a:pt x="116" y="28"/>
                  </a:lnTo>
                  <a:lnTo>
                    <a:pt x="118" y="22"/>
                  </a:lnTo>
                  <a:lnTo>
                    <a:pt x="122" y="22"/>
                  </a:lnTo>
                  <a:lnTo>
                    <a:pt x="126" y="10"/>
                  </a:lnTo>
                  <a:lnTo>
                    <a:pt x="126" y="4"/>
                  </a:lnTo>
                  <a:lnTo>
                    <a:pt x="130" y="2"/>
                  </a:lnTo>
                  <a:lnTo>
                    <a:pt x="13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1" name="Freeform 694"/>
            <p:cNvSpPr>
              <a:spLocks/>
            </p:cNvSpPr>
            <p:nvPr/>
          </p:nvSpPr>
          <p:spPr bwMode="ltGray">
            <a:xfrm>
              <a:off x="5011923" y="5235959"/>
              <a:ext cx="10132" cy="19278"/>
            </a:xfrm>
            <a:custGeom>
              <a:avLst/>
              <a:gdLst/>
              <a:ahLst/>
              <a:cxnLst>
                <a:cxn ang="0">
                  <a:pos x="0" y="4"/>
                </a:cxn>
                <a:cxn ang="0">
                  <a:pos x="4" y="0"/>
                </a:cxn>
                <a:cxn ang="0">
                  <a:pos x="6" y="4"/>
                </a:cxn>
                <a:cxn ang="0">
                  <a:pos x="4" y="10"/>
                </a:cxn>
                <a:cxn ang="0">
                  <a:pos x="0" y="4"/>
                </a:cxn>
              </a:cxnLst>
              <a:rect l="0" t="0" r="r" b="b"/>
              <a:pathLst>
                <a:path w="7" h="11">
                  <a:moveTo>
                    <a:pt x="0" y="4"/>
                  </a:moveTo>
                  <a:lnTo>
                    <a:pt x="4" y="0"/>
                  </a:lnTo>
                  <a:lnTo>
                    <a:pt x="6" y="4"/>
                  </a:lnTo>
                  <a:lnTo>
                    <a:pt x="4" y="1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2" name="Freeform 695"/>
            <p:cNvSpPr>
              <a:spLocks/>
            </p:cNvSpPr>
            <p:nvPr/>
          </p:nvSpPr>
          <p:spPr bwMode="ltGray">
            <a:xfrm>
              <a:off x="5056792" y="5280448"/>
              <a:ext cx="8684" cy="14829"/>
            </a:xfrm>
            <a:custGeom>
              <a:avLst/>
              <a:gdLst/>
              <a:ahLst/>
              <a:cxnLst>
                <a:cxn ang="0">
                  <a:pos x="0" y="4"/>
                </a:cxn>
                <a:cxn ang="0">
                  <a:pos x="2" y="0"/>
                </a:cxn>
                <a:cxn ang="0">
                  <a:pos x="4" y="4"/>
                </a:cxn>
                <a:cxn ang="0">
                  <a:pos x="2" y="8"/>
                </a:cxn>
                <a:cxn ang="0">
                  <a:pos x="0" y="4"/>
                </a:cxn>
              </a:cxnLst>
              <a:rect l="0" t="0" r="r" b="b"/>
              <a:pathLst>
                <a:path w="5" h="9">
                  <a:moveTo>
                    <a:pt x="0" y="4"/>
                  </a:moveTo>
                  <a:lnTo>
                    <a:pt x="2" y="0"/>
                  </a:lnTo>
                  <a:lnTo>
                    <a:pt x="4" y="4"/>
                  </a:lnTo>
                  <a:lnTo>
                    <a:pt x="2" y="8"/>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3" name="Freeform 696"/>
            <p:cNvSpPr>
              <a:spLocks/>
            </p:cNvSpPr>
            <p:nvPr/>
          </p:nvSpPr>
          <p:spPr bwMode="ltGray">
            <a:xfrm>
              <a:off x="5029292" y="5255237"/>
              <a:ext cx="5790" cy="11864"/>
            </a:xfrm>
            <a:custGeom>
              <a:avLst/>
              <a:gdLst/>
              <a:ahLst/>
              <a:cxnLst>
                <a:cxn ang="0">
                  <a:pos x="2" y="6"/>
                </a:cxn>
                <a:cxn ang="0">
                  <a:pos x="0" y="6"/>
                </a:cxn>
                <a:cxn ang="0">
                  <a:pos x="0" y="0"/>
                </a:cxn>
                <a:cxn ang="0">
                  <a:pos x="2" y="0"/>
                </a:cxn>
                <a:cxn ang="0">
                  <a:pos x="2" y="6"/>
                </a:cxn>
              </a:cxnLst>
              <a:rect l="0" t="0" r="r" b="b"/>
              <a:pathLst>
                <a:path w="3" h="7">
                  <a:moveTo>
                    <a:pt x="2" y="6"/>
                  </a:moveTo>
                  <a:lnTo>
                    <a:pt x="0" y="6"/>
                  </a:lnTo>
                  <a:lnTo>
                    <a:pt x="0" y="0"/>
                  </a:lnTo>
                  <a:lnTo>
                    <a:pt x="2" y="0"/>
                  </a:lnTo>
                  <a:lnTo>
                    <a:pt x="2"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4" name="Freeform 697"/>
            <p:cNvSpPr>
              <a:spLocks/>
            </p:cNvSpPr>
            <p:nvPr/>
          </p:nvSpPr>
          <p:spPr bwMode="ltGray">
            <a:xfrm>
              <a:off x="5030740" y="5261169"/>
              <a:ext cx="10131" cy="8898"/>
            </a:xfrm>
            <a:custGeom>
              <a:avLst/>
              <a:gdLst/>
              <a:ahLst/>
              <a:cxnLst>
                <a:cxn ang="0">
                  <a:pos x="0" y="2"/>
                </a:cxn>
                <a:cxn ang="0">
                  <a:pos x="4" y="0"/>
                </a:cxn>
                <a:cxn ang="0">
                  <a:pos x="6" y="2"/>
                </a:cxn>
                <a:cxn ang="0">
                  <a:pos x="4" y="4"/>
                </a:cxn>
                <a:cxn ang="0">
                  <a:pos x="0" y="2"/>
                </a:cxn>
              </a:cxnLst>
              <a:rect l="0" t="0" r="r" b="b"/>
              <a:pathLst>
                <a:path w="7" h="5">
                  <a:moveTo>
                    <a:pt x="0" y="2"/>
                  </a:moveTo>
                  <a:lnTo>
                    <a:pt x="4" y="0"/>
                  </a:lnTo>
                  <a:lnTo>
                    <a:pt x="6" y="2"/>
                  </a:lnTo>
                  <a:lnTo>
                    <a:pt x="4" y="4"/>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5" name="Freeform 698"/>
            <p:cNvSpPr>
              <a:spLocks/>
            </p:cNvSpPr>
            <p:nvPr/>
          </p:nvSpPr>
          <p:spPr bwMode="ltGray">
            <a:xfrm>
              <a:off x="5016266" y="5267101"/>
              <a:ext cx="11579" cy="11864"/>
            </a:xfrm>
            <a:custGeom>
              <a:avLst/>
              <a:gdLst/>
              <a:ahLst/>
              <a:cxnLst>
                <a:cxn ang="0">
                  <a:pos x="0" y="2"/>
                </a:cxn>
                <a:cxn ang="0">
                  <a:pos x="2" y="0"/>
                </a:cxn>
                <a:cxn ang="0">
                  <a:pos x="6" y="2"/>
                </a:cxn>
                <a:cxn ang="0">
                  <a:pos x="2" y="6"/>
                </a:cxn>
                <a:cxn ang="0">
                  <a:pos x="0" y="2"/>
                </a:cxn>
              </a:cxnLst>
              <a:rect l="0" t="0" r="r" b="b"/>
              <a:pathLst>
                <a:path w="7" h="7">
                  <a:moveTo>
                    <a:pt x="0" y="2"/>
                  </a:moveTo>
                  <a:lnTo>
                    <a:pt x="2" y="0"/>
                  </a:lnTo>
                  <a:lnTo>
                    <a:pt x="6" y="2"/>
                  </a:lnTo>
                  <a:lnTo>
                    <a:pt x="2" y="6"/>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6" name="Freeform 699"/>
            <p:cNvSpPr>
              <a:spLocks/>
            </p:cNvSpPr>
            <p:nvPr/>
          </p:nvSpPr>
          <p:spPr bwMode="ltGray">
            <a:xfrm>
              <a:off x="5121922" y="5295277"/>
              <a:ext cx="10132" cy="13346"/>
            </a:xfrm>
            <a:custGeom>
              <a:avLst/>
              <a:gdLst/>
              <a:ahLst/>
              <a:cxnLst>
                <a:cxn ang="0">
                  <a:pos x="6" y="6"/>
                </a:cxn>
                <a:cxn ang="0">
                  <a:pos x="0" y="6"/>
                </a:cxn>
                <a:cxn ang="0">
                  <a:pos x="0" y="0"/>
                </a:cxn>
                <a:cxn ang="0">
                  <a:pos x="6" y="0"/>
                </a:cxn>
                <a:cxn ang="0">
                  <a:pos x="6" y="6"/>
                </a:cxn>
              </a:cxnLst>
              <a:rect l="0" t="0" r="r" b="b"/>
              <a:pathLst>
                <a:path w="7" h="7">
                  <a:moveTo>
                    <a:pt x="6" y="6"/>
                  </a:moveTo>
                  <a:lnTo>
                    <a:pt x="0" y="6"/>
                  </a:lnTo>
                  <a:lnTo>
                    <a:pt x="0" y="0"/>
                  </a:lnTo>
                  <a:lnTo>
                    <a:pt x="6" y="0"/>
                  </a:lnTo>
                  <a:lnTo>
                    <a:pt x="6"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7" name="Freeform 700"/>
            <p:cNvSpPr>
              <a:spLocks/>
            </p:cNvSpPr>
            <p:nvPr/>
          </p:nvSpPr>
          <p:spPr bwMode="ltGray">
            <a:xfrm>
              <a:off x="5129160" y="5304175"/>
              <a:ext cx="7236" cy="5932"/>
            </a:xfrm>
            <a:custGeom>
              <a:avLst/>
              <a:gdLst/>
              <a:ahLst/>
              <a:cxnLst>
                <a:cxn ang="0">
                  <a:pos x="0" y="0"/>
                </a:cxn>
                <a:cxn ang="0">
                  <a:pos x="2" y="0"/>
                </a:cxn>
                <a:cxn ang="0">
                  <a:pos x="4" y="2"/>
                </a:cxn>
                <a:cxn ang="0">
                  <a:pos x="2" y="2"/>
                </a:cxn>
                <a:cxn ang="0">
                  <a:pos x="0" y="0"/>
                </a:cxn>
              </a:cxnLst>
              <a:rect l="0" t="0" r="r" b="b"/>
              <a:pathLst>
                <a:path w="5" h="3">
                  <a:moveTo>
                    <a:pt x="0" y="0"/>
                  </a:moveTo>
                  <a:lnTo>
                    <a:pt x="2" y="0"/>
                  </a:lnTo>
                  <a:lnTo>
                    <a:pt x="4" y="2"/>
                  </a:lnTo>
                  <a:lnTo>
                    <a:pt x="2"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8" name="Freeform 701"/>
            <p:cNvSpPr>
              <a:spLocks/>
            </p:cNvSpPr>
            <p:nvPr/>
          </p:nvSpPr>
          <p:spPr bwMode="ltGray">
            <a:xfrm>
              <a:off x="5260868" y="5578517"/>
              <a:ext cx="11579" cy="19279"/>
            </a:xfrm>
            <a:custGeom>
              <a:avLst/>
              <a:gdLst/>
              <a:ahLst/>
              <a:cxnLst>
                <a:cxn ang="0">
                  <a:pos x="0" y="2"/>
                </a:cxn>
                <a:cxn ang="0">
                  <a:pos x="0" y="6"/>
                </a:cxn>
                <a:cxn ang="0">
                  <a:pos x="6" y="10"/>
                </a:cxn>
                <a:cxn ang="0">
                  <a:pos x="8" y="0"/>
                </a:cxn>
                <a:cxn ang="0">
                  <a:pos x="0" y="2"/>
                </a:cxn>
              </a:cxnLst>
              <a:rect l="0" t="0" r="r" b="b"/>
              <a:pathLst>
                <a:path w="9" h="11">
                  <a:moveTo>
                    <a:pt x="0" y="2"/>
                  </a:moveTo>
                  <a:lnTo>
                    <a:pt x="0" y="6"/>
                  </a:lnTo>
                  <a:lnTo>
                    <a:pt x="6" y="10"/>
                  </a:lnTo>
                  <a:lnTo>
                    <a:pt x="8" y="0"/>
                  </a:lnTo>
                  <a:lnTo>
                    <a:pt x="0" y="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69" name="Freeform 702"/>
            <p:cNvSpPr>
              <a:spLocks/>
            </p:cNvSpPr>
            <p:nvPr/>
          </p:nvSpPr>
          <p:spPr bwMode="ltGray">
            <a:xfrm>
              <a:off x="5282578" y="5560722"/>
              <a:ext cx="14474" cy="20761"/>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0" name="Freeform 703"/>
            <p:cNvSpPr>
              <a:spLocks/>
            </p:cNvSpPr>
            <p:nvPr/>
          </p:nvSpPr>
          <p:spPr bwMode="ltGray">
            <a:xfrm>
              <a:off x="3920623" y="3638834"/>
              <a:ext cx="11579" cy="14829"/>
            </a:xfrm>
            <a:custGeom>
              <a:avLst/>
              <a:gdLst/>
              <a:ahLst/>
              <a:cxnLst>
                <a:cxn ang="0">
                  <a:pos x="2" y="8"/>
                </a:cxn>
                <a:cxn ang="0">
                  <a:pos x="0" y="4"/>
                </a:cxn>
                <a:cxn ang="0">
                  <a:pos x="2" y="0"/>
                </a:cxn>
                <a:cxn ang="0">
                  <a:pos x="6" y="4"/>
                </a:cxn>
                <a:cxn ang="0">
                  <a:pos x="2" y="8"/>
                </a:cxn>
              </a:cxnLst>
              <a:rect l="0" t="0" r="r" b="b"/>
              <a:pathLst>
                <a:path w="7" h="9">
                  <a:moveTo>
                    <a:pt x="2" y="8"/>
                  </a:moveTo>
                  <a:lnTo>
                    <a:pt x="0" y="4"/>
                  </a:lnTo>
                  <a:lnTo>
                    <a:pt x="2" y="0"/>
                  </a:lnTo>
                  <a:lnTo>
                    <a:pt x="6" y="4"/>
                  </a:lnTo>
                  <a:lnTo>
                    <a:pt x="2"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1" name="Freeform 704"/>
            <p:cNvSpPr>
              <a:spLocks/>
            </p:cNvSpPr>
            <p:nvPr/>
          </p:nvSpPr>
          <p:spPr bwMode="ltGray">
            <a:xfrm>
              <a:off x="4377985" y="3658113"/>
              <a:ext cx="8684" cy="14829"/>
            </a:xfrm>
            <a:custGeom>
              <a:avLst/>
              <a:gdLst/>
              <a:ahLst/>
              <a:cxnLst>
                <a:cxn ang="0">
                  <a:pos x="6" y="8"/>
                </a:cxn>
                <a:cxn ang="0">
                  <a:pos x="0" y="6"/>
                </a:cxn>
                <a:cxn ang="0">
                  <a:pos x="4" y="0"/>
                </a:cxn>
                <a:cxn ang="0">
                  <a:pos x="6" y="8"/>
                </a:cxn>
              </a:cxnLst>
              <a:rect l="0" t="0" r="r" b="b"/>
              <a:pathLst>
                <a:path w="7" h="9">
                  <a:moveTo>
                    <a:pt x="6" y="8"/>
                  </a:moveTo>
                  <a:lnTo>
                    <a:pt x="0" y="6"/>
                  </a:lnTo>
                  <a:lnTo>
                    <a:pt x="4" y="0"/>
                  </a:lnTo>
                  <a:lnTo>
                    <a:pt x="6"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2" name="Freeform 705"/>
            <p:cNvSpPr>
              <a:spLocks/>
            </p:cNvSpPr>
            <p:nvPr/>
          </p:nvSpPr>
          <p:spPr bwMode="ltGray">
            <a:xfrm>
              <a:off x="4299828" y="3370423"/>
              <a:ext cx="4343" cy="14829"/>
            </a:xfrm>
            <a:custGeom>
              <a:avLst/>
              <a:gdLst/>
              <a:ahLst/>
              <a:cxnLst>
                <a:cxn ang="0">
                  <a:pos x="2" y="0"/>
                </a:cxn>
                <a:cxn ang="0">
                  <a:pos x="0" y="4"/>
                </a:cxn>
                <a:cxn ang="0">
                  <a:pos x="2" y="8"/>
                </a:cxn>
                <a:cxn ang="0">
                  <a:pos x="4" y="4"/>
                </a:cxn>
                <a:cxn ang="0">
                  <a:pos x="2" y="0"/>
                </a:cxn>
              </a:cxnLst>
              <a:rect l="0" t="0" r="r" b="b"/>
              <a:pathLst>
                <a:path w="5" h="9">
                  <a:moveTo>
                    <a:pt x="2" y="0"/>
                  </a:moveTo>
                  <a:lnTo>
                    <a:pt x="0" y="4"/>
                  </a:lnTo>
                  <a:lnTo>
                    <a:pt x="2" y="8"/>
                  </a:lnTo>
                  <a:lnTo>
                    <a:pt x="4" y="4"/>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3" name="Freeform 707"/>
            <p:cNvSpPr>
              <a:spLocks/>
            </p:cNvSpPr>
            <p:nvPr/>
          </p:nvSpPr>
          <p:spPr bwMode="ltGray">
            <a:xfrm>
              <a:off x="7165578" y="4905263"/>
              <a:ext cx="79604" cy="28176"/>
            </a:xfrm>
            <a:custGeom>
              <a:avLst/>
              <a:gdLst/>
              <a:ahLst/>
              <a:cxnLst>
                <a:cxn ang="0">
                  <a:pos x="6" y="6"/>
                </a:cxn>
                <a:cxn ang="0">
                  <a:pos x="0" y="16"/>
                </a:cxn>
                <a:cxn ang="0">
                  <a:pos x="16" y="10"/>
                </a:cxn>
                <a:cxn ang="0">
                  <a:pos x="32" y="6"/>
                </a:cxn>
                <a:cxn ang="0">
                  <a:pos x="46" y="12"/>
                </a:cxn>
                <a:cxn ang="0">
                  <a:pos x="54" y="12"/>
                </a:cxn>
                <a:cxn ang="0">
                  <a:pos x="48" y="0"/>
                </a:cxn>
                <a:cxn ang="0">
                  <a:pos x="22" y="2"/>
                </a:cxn>
                <a:cxn ang="0">
                  <a:pos x="6" y="6"/>
                </a:cxn>
              </a:cxnLst>
              <a:rect l="0" t="0" r="r" b="b"/>
              <a:pathLst>
                <a:path w="55" h="17">
                  <a:moveTo>
                    <a:pt x="6" y="6"/>
                  </a:moveTo>
                  <a:lnTo>
                    <a:pt x="0" y="16"/>
                  </a:lnTo>
                  <a:lnTo>
                    <a:pt x="16" y="10"/>
                  </a:lnTo>
                  <a:lnTo>
                    <a:pt x="32" y="6"/>
                  </a:lnTo>
                  <a:lnTo>
                    <a:pt x="46" y="12"/>
                  </a:lnTo>
                  <a:lnTo>
                    <a:pt x="54" y="12"/>
                  </a:lnTo>
                  <a:lnTo>
                    <a:pt x="48" y="0"/>
                  </a:lnTo>
                  <a:lnTo>
                    <a:pt x="22" y="2"/>
                  </a:lnTo>
                  <a:lnTo>
                    <a:pt x="6"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nvGrpSpPr>
            <p:cNvPr id="674" name="Group 708"/>
            <p:cNvGrpSpPr>
              <a:grpSpLocks/>
            </p:cNvGrpSpPr>
            <p:nvPr/>
          </p:nvGrpSpPr>
          <p:grpSpPr bwMode="auto">
            <a:xfrm>
              <a:off x="7177146" y="4633887"/>
              <a:ext cx="822093" cy="499750"/>
              <a:chOff x="4728" y="2691"/>
              <a:chExt cx="567" cy="330"/>
            </a:xfrm>
            <a:grpFill/>
          </p:grpSpPr>
          <p:sp>
            <p:nvSpPr>
              <p:cNvPr id="752" name="Freeform 709"/>
              <p:cNvSpPr>
                <a:spLocks/>
              </p:cNvSpPr>
              <p:nvPr/>
            </p:nvSpPr>
            <p:spPr bwMode="ltGray">
              <a:xfrm>
                <a:off x="4935" y="2848"/>
                <a:ext cx="167" cy="144"/>
              </a:xfrm>
              <a:custGeom>
                <a:avLst/>
                <a:gdLst/>
                <a:ahLst/>
                <a:cxnLst>
                  <a:cxn ang="0">
                    <a:pos x="0" y="0"/>
                  </a:cxn>
                  <a:cxn ang="0">
                    <a:pos x="10" y="106"/>
                  </a:cxn>
                  <a:cxn ang="0">
                    <a:pos x="36" y="108"/>
                  </a:cxn>
                  <a:cxn ang="0">
                    <a:pos x="48" y="100"/>
                  </a:cxn>
                  <a:cxn ang="0">
                    <a:pos x="50" y="90"/>
                  </a:cxn>
                  <a:cxn ang="0">
                    <a:pos x="60" y="80"/>
                  </a:cxn>
                  <a:cxn ang="0">
                    <a:pos x="88" y="86"/>
                  </a:cxn>
                  <a:cxn ang="0">
                    <a:pos x="110" y="102"/>
                  </a:cxn>
                  <a:cxn ang="0">
                    <a:pos x="122" y="124"/>
                  </a:cxn>
                  <a:cxn ang="0">
                    <a:pos x="168" y="128"/>
                  </a:cxn>
                  <a:cxn ang="0">
                    <a:pos x="162" y="120"/>
                  </a:cxn>
                  <a:cxn ang="0">
                    <a:pos x="160" y="112"/>
                  </a:cxn>
                  <a:cxn ang="0">
                    <a:pos x="150" y="112"/>
                  </a:cxn>
                  <a:cxn ang="0">
                    <a:pos x="150" y="106"/>
                  </a:cxn>
                  <a:cxn ang="0">
                    <a:pos x="136" y="104"/>
                  </a:cxn>
                  <a:cxn ang="0">
                    <a:pos x="124" y="86"/>
                  </a:cxn>
                  <a:cxn ang="0">
                    <a:pos x="106" y="68"/>
                  </a:cxn>
                  <a:cxn ang="0">
                    <a:pos x="124" y="66"/>
                  </a:cxn>
                  <a:cxn ang="0">
                    <a:pos x="116" y="52"/>
                  </a:cxn>
                  <a:cxn ang="0">
                    <a:pos x="92" y="46"/>
                  </a:cxn>
                  <a:cxn ang="0">
                    <a:pos x="78" y="30"/>
                  </a:cxn>
                  <a:cxn ang="0">
                    <a:pos x="72" y="24"/>
                  </a:cxn>
                  <a:cxn ang="0">
                    <a:pos x="50" y="12"/>
                  </a:cxn>
                  <a:cxn ang="0">
                    <a:pos x="16" y="4"/>
                  </a:cxn>
                  <a:cxn ang="0">
                    <a:pos x="0" y="0"/>
                  </a:cxn>
                </a:cxnLst>
                <a:rect l="0" t="0" r="r" b="b"/>
                <a:pathLst>
                  <a:path w="169" h="129">
                    <a:moveTo>
                      <a:pt x="0" y="0"/>
                    </a:moveTo>
                    <a:lnTo>
                      <a:pt x="10" y="106"/>
                    </a:lnTo>
                    <a:lnTo>
                      <a:pt x="36" y="108"/>
                    </a:lnTo>
                    <a:lnTo>
                      <a:pt x="48" y="100"/>
                    </a:lnTo>
                    <a:lnTo>
                      <a:pt x="50" y="90"/>
                    </a:lnTo>
                    <a:lnTo>
                      <a:pt x="60" y="80"/>
                    </a:lnTo>
                    <a:lnTo>
                      <a:pt x="88" y="86"/>
                    </a:lnTo>
                    <a:lnTo>
                      <a:pt x="110" y="102"/>
                    </a:lnTo>
                    <a:lnTo>
                      <a:pt x="122" y="124"/>
                    </a:lnTo>
                    <a:lnTo>
                      <a:pt x="168" y="128"/>
                    </a:lnTo>
                    <a:lnTo>
                      <a:pt x="162" y="120"/>
                    </a:lnTo>
                    <a:lnTo>
                      <a:pt x="160" y="112"/>
                    </a:lnTo>
                    <a:lnTo>
                      <a:pt x="150" y="112"/>
                    </a:lnTo>
                    <a:lnTo>
                      <a:pt x="150" y="106"/>
                    </a:lnTo>
                    <a:lnTo>
                      <a:pt x="136" y="104"/>
                    </a:lnTo>
                    <a:lnTo>
                      <a:pt x="124" y="86"/>
                    </a:lnTo>
                    <a:lnTo>
                      <a:pt x="106" y="68"/>
                    </a:lnTo>
                    <a:lnTo>
                      <a:pt x="124" y="66"/>
                    </a:lnTo>
                    <a:lnTo>
                      <a:pt x="116" y="52"/>
                    </a:lnTo>
                    <a:lnTo>
                      <a:pt x="92" y="46"/>
                    </a:lnTo>
                    <a:lnTo>
                      <a:pt x="78" y="30"/>
                    </a:lnTo>
                    <a:lnTo>
                      <a:pt x="72" y="24"/>
                    </a:lnTo>
                    <a:lnTo>
                      <a:pt x="50" y="12"/>
                    </a:lnTo>
                    <a:lnTo>
                      <a:pt x="16"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3" name="Freeform 710"/>
              <p:cNvSpPr>
                <a:spLocks/>
              </p:cNvSpPr>
              <p:nvPr/>
            </p:nvSpPr>
            <p:spPr bwMode="ltGray">
              <a:xfrm>
                <a:off x="4776" y="2820"/>
                <a:ext cx="162" cy="142"/>
              </a:xfrm>
              <a:custGeom>
                <a:avLst/>
                <a:gdLst/>
                <a:ahLst/>
                <a:cxnLst>
                  <a:cxn ang="0">
                    <a:pos x="38" y="24"/>
                  </a:cxn>
                  <a:cxn ang="0">
                    <a:pos x="32" y="32"/>
                  </a:cxn>
                  <a:cxn ang="0">
                    <a:pos x="23" y="38"/>
                  </a:cxn>
                  <a:cxn ang="0">
                    <a:pos x="8" y="36"/>
                  </a:cxn>
                  <a:cxn ang="0">
                    <a:pos x="27" y="45"/>
                  </a:cxn>
                  <a:cxn ang="0">
                    <a:pos x="63" y="58"/>
                  </a:cxn>
                  <a:cxn ang="0">
                    <a:pos x="90" y="60"/>
                  </a:cxn>
                  <a:cxn ang="0">
                    <a:pos x="97" y="62"/>
                  </a:cxn>
                  <a:cxn ang="0">
                    <a:pos x="107" y="70"/>
                  </a:cxn>
                  <a:cxn ang="0">
                    <a:pos x="116" y="79"/>
                  </a:cxn>
                  <a:cxn ang="0">
                    <a:pos x="120" y="88"/>
                  </a:cxn>
                  <a:cxn ang="0">
                    <a:pos x="124" y="100"/>
                  </a:cxn>
                  <a:cxn ang="0">
                    <a:pos x="116" y="103"/>
                  </a:cxn>
                  <a:cxn ang="0">
                    <a:pos x="111" y="115"/>
                  </a:cxn>
                  <a:cxn ang="0">
                    <a:pos x="112" y="120"/>
                  </a:cxn>
                  <a:cxn ang="0">
                    <a:pos x="130" y="111"/>
                  </a:cxn>
                  <a:cxn ang="0">
                    <a:pos x="145" y="111"/>
                  </a:cxn>
                  <a:cxn ang="0">
                    <a:pos x="162" y="124"/>
                  </a:cxn>
                  <a:cxn ang="0">
                    <a:pos x="162" y="126"/>
                  </a:cxn>
                  <a:cxn ang="0">
                    <a:pos x="152" y="24"/>
                  </a:cxn>
                  <a:cxn ang="0">
                    <a:pos x="139" y="23"/>
                  </a:cxn>
                  <a:cxn ang="0">
                    <a:pos x="101" y="9"/>
                  </a:cxn>
                  <a:cxn ang="0">
                    <a:pos x="88" y="23"/>
                  </a:cxn>
                  <a:cxn ang="0">
                    <a:pos x="71" y="32"/>
                  </a:cxn>
                  <a:cxn ang="0">
                    <a:pos x="71" y="47"/>
                  </a:cxn>
                  <a:cxn ang="0">
                    <a:pos x="55" y="43"/>
                  </a:cxn>
                  <a:cxn ang="0">
                    <a:pos x="55" y="30"/>
                  </a:cxn>
                  <a:cxn ang="0">
                    <a:pos x="48" y="30"/>
                  </a:cxn>
                  <a:cxn ang="0">
                    <a:pos x="44" y="9"/>
                  </a:cxn>
                  <a:cxn ang="0">
                    <a:pos x="40" y="4"/>
                  </a:cxn>
                  <a:cxn ang="0">
                    <a:pos x="15" y="0"/>
                  </a:cxn>
                  <a:cxn ang="0">
                    <a:pos x="0" y="9"/>
                  </a:cxn>
                  <a:cxn ang="0">
                    <a:pos x="4" y="24"/>
                  </a:cxn>
                  <a:cxn ang="0">
                    <a:pos x="19" y="30"/>
                  </a:cxn>
                  <a:cxn ang="0">
                    <a:pos x="38" y="24"/>
                  </a:cxn>
                </a:cxnLst>
                <a:rect l="0" t="0" r="r" b="b"/>
                <a:pathLst>
                  <a:path w="163" h="127">
                    <a:moveTo>
                      <a:pt x="38" y="24"/>
                    </a:moveTo>
                    <a:lnTo>
                      <a:pt x="32" y="32"/>
                    </a:lnTo>
                    <a:lnTo>
                      <a:pt x="23" y="38"/>
                    </a:lnTo>
                    <a:lnTo>
                      <a:pt x="8" y="36"/>
                    </a:lnTo>
                    <a:lnTo>
                      <a:pt x="27" y="45"/>
                    </a:lnTo>
                    <a:lnTo>
                      <a:pt x="63" y="58"/>
                    </a:lnTo>
                    <a:lnTo>
                      <a:pt x="90" y="60"/>
                    </a:lnTo>
                    <a:lnTo>
                      <a:pt x="97" y="62"/>
                    </a:lnTo>
                    <a:lnTo>
                      <a:pt x="107" y="70"/>
                    </a:lnTo>
                    <a:lnTo>
                      <a:pt x="116" y="79"/>
                    </a:lnTo>
                    <a:lnTo>
                      <a:pt x="120" y="88"/>
                    </a:lnTo>
                    <a:lnTo>
                      <a:pt x="124" y="100"/>
                    </a:lnTo>
                    <a:lnTo>
                      <a:pt x="116" y="103"/>
                    </a:lnTo>
                    <a:lnTo>
                      <a:pt x="111" y="115"/>
                    </a:lnTo>
                    <a:lnTo>
                      <a:pt x="112" y="120"/>
                    </a:lnTo>
                    <a:lnTo>
                      <a:pt x="130" y="111"/>
                    </a:lnTo>
                    <a:lnTo>
                      <a:pt x="145" y="111"/>
                    </a:lnTo>
                    <a:lnTo>
                      <a:pt x="162" y="124"/>
                    </a:lnTo>
                    <a:lnTo>
                      <a:pt x="162" y="126"/>
                    </a:lnTo>
                    <a:lnTo>
                      <a:pt x="152" y="24"/>
                    </a:lnTo>
                    <a:lnTo>
                      <a:pt x="139" y="23"/>
                    </a:lnTo>
                    <a:lnTo>
                      <a:pt x="101" y="9"/>
                    </a:lnTo>
                    <a:lnTo>
                      <a:pt x="88" y="23"/>
                    </a:lnTo>
                    <a:lnTo>
                      <a:pt x="71" y="32"/>
                    </a:lnTo>
                    <a:lnTo>
                      <a:pt x="71" y="47"/>
                    </a:lnTo>
                    <a:lnTo>
                      <a:pt x="55" y="43"/>
                    </a:lnTo>
                    <a:lnTo>
                      <a:pt x="55" y="30"/>
                    </a:lnTo>
                    <a:lnTo>
                      <a:pt x="48" y="30"/>
                    </a:lnTo>
                    <a:lnTo>
                      <a:pt x="44" y="9"/>
                    </a:lnTo>
                    <a:lnTo>
                      <a:pt x="40" y="4"/>
                    </a:lnTo>
                    <a:lnTo>
                      <a:pt x="15" y="0"/>
                    </a:lnTo>
                    <a:lnTo>
                      <a:pt x="0" y="9"/>
                    </a:lnTo>
                    <a:lnTo>
                      <a:pt x="4" y="24"/>
                    </a:lnTo>
                    <a:lnTo>
                      <a:pt x="19" y="30"/>
                    </a:lnTo>
                    <a:lnTo>
                      <a:pt x="38"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4" name="Freeform 711"/>
              <p:cNvSpPr>
                <a:spLocks/>
              </p:cNvSpPr>
              <p:nvPr/>
            </p:nvSpPr>
            <p:spPr bwMode="ltGray">
              <a:xfrm>
                <a:off x="4776" y="2819"/>
                <a:ext cx="170" cy="151"/>
              </a:xfrm>
              <a:custGeom>
                <a:avLst/>
                <a:gdLst/>
                <a:ahLst/>
                <a:cxnLst>
                  <a:cxn ang="0">
                    <a:pos x="40" y="26"/>
                  </a:cxn>
                  <a:cxn ang="0">
                    <a:pos x="34" y="34"/>
                  </a:cxn>
                  <a:cxn ang="0">
                    <a:pos x="24" y="40"/>
                  </a:cxn>
                  <a:cxn ang="0">
                    <a:pos x="8" y="38"/>
                  </a:cxn>
                  <a:cxn ang="0">
                    <a:pos x="28" y="48"/>
                  </a:cxn>
                  <a:cxn ang="0">
                    <a:pos x="66" y="62"/>
                  </a:cxn>
                  <a:cxn ang="0">
                    <a:pos x="94" y="64"/>
                  </a:cxn>
                  <a:cxn ang="0">
                    <a:pos x="102" y="66"/>
                  </a:cxn>
                  <a:cxn ang="0">
                    <a:pos x="112" y="74"/>
                  </a:cxn>
                  <a:cxn ang="0">
                    <a:pos x="122" y="84"/>
                  </a:cxn>
                  <a:cxn ang="0">
                    <a:pos x="126" y="94"/>
                  </a:cxn>
                  <a:cxn ang="0">
                    <a:pos x="130" y="106"/>
                  </a:cxn>
                  <a:cxn ang="0">
                    <a:pos x="122" y="110"/>
                  </a:cxn>
                  <a:cxn ang="0">
                    <a:pos x="116" y="122"/>
                  </a:cxn>
                  <a:cxn ang="0">
                    <a:pos x="118" y="128"/>
                  </a:cxn>
                  <a:cxn ang="0">
                    <a:pos x="136" y="118"/>
                  </a:cxn>
                  <a:cxn ang="0">
                    <a:pos x="152" y="118"/>
                  </a:cxn>
                  <a:cxn ang="0">
                    <a:pos x="170" y="132"/>
                  </a:cxn>
                  <a:cxn ang="0">
                    <a:pos x="170" y="134"/>
                  </a:cxn>
                  <a:cxn ang="0">
                    <a:pos x="160" y="26"/>
                  </a:cxn>
                  <a:cxn ang="0">
                    <a:pos x="146" y="24"/>
                  </a:cxn>
                  <a:cxn ang="0">
                    <a:pos x="106" y="10"/>
                  </a:cxn>
                  <a:cxn ang="0">
                    <a:pos x="92" y="24"/>
                  </a:cxn>
                  <a:cxn ang="0">
                    <a:pos x="74" y="34"/>
                  </a:cxn>
                  <a:cxn ang="0">
                    <a:pos x="74" y="50"/>
                  </a:cxn>
                  <a:cxn ang="0">
                    <a:pos x="58" y="46"/>
                  </a:cxn>
                  <a:cxn ang="0">
                    <a:pos x="58" y="32"/>
                  </a:cxn>
                  <a:cxn ang="0">
                    <a:pos x="50" y="32"/>
                  </a:cxn>
                  <a:cxn ang="0">
                    <a:pos x="46" y="10"/>
                  </a:cxn>
                  <a:cxn ang="0">
                    <a:pos x="42" y="4"/>
                  </a:cxn>
                  <a:cxn ang="0">
                    <a:pos x="16" y="0"/>
                  </a:cxn>
                  <a:cxn ang="0">
                    <a:pos x="0" y="10"/>
                  </a:cxn>
                  <a:cxn ang="0">
                    <a:pos x="4" y="26"/>
                  </a:cxn>
                  <a:cxn ang="0">
                    <a:pos x="20" y="32"/>
                  </a:cxn>
                  <a:cxn ang="0">
                    <a:pos x="40" y="26"/>
                  </a:cxn>
                </a:cxnLst>
                <a:rect l="0" t="0" r="r" b="b"/>
                <a:pathLst>
                  <a:path w="171" h="135">
                    <a:moveTo>
                      <a:pt x="40" y="26"/>
                    </a:moveTo>
                    <a:lnTo>
                      <a:pt x="34" y="34"/>
                    </a:lnTo>
                    <a:lnTo>
                      <a:pt x="24" y="40"/>
                    </a:lnTo>
                    <a:lnTo>
                      <a:pt x="8" y="38"/>
                    </a:lnTo>
                    <a:lnTo>
                      <a:pt x="28" y="48"/>
                    </a:lnTo>
                    <a:lnTo>
                      <a:pt x="66" y="62"/>
                    </a:lnTo>
                    <a:lnTo>
                      <a:pt x="94" y="64"/>
                    </a:lnTo>
                    <a:lnTo>
                      <a:pt x="102" y="66"/>
                    </a:lnTo>
                    <a:lnTo>
                      <a:pt x="112" y="74"/>
                    </a:lnTo>
                    <a:lnTo>
                      <a:pt x="122" y="84"/>
                    </a:lnTo>
                    <a:lnTo>
                      <a:pt x="126" y="94"/>
                    </a:lnTo>
                    <a:lnTo>
                      <a:pt x="130" y="106"/>
                    </a:lnTo>
                    <a:lnTo>
                      <a:pt x="122" y="110"/>
                    </a:lnTo>
                    <a:lnTo>
                      <a:pt x="116" y="122"/>
                    </a:lnTo>
                    <a:lnTo>
                      <a:pt x="118" y="128"/>
                    </a:lnTo>
                    <a:lnTo>
                      <a:pt x="136" y="118"/>
                    </a:lnTo>
                    <a:lnTo>
                      <a:pt x="152" y="118"/>
                    </a:lnTo>
                    <a:lnTo>
                      <a:pt x="170" y="132"/>
                    </a:lnTo>
                    <a:lnTo>
                      <a:pt x="170" y="134"/>
                    </a:lnTo>
                    <a:lnTo>
                      <a:pt x="160" y="26"/>
                    </a:lnTo>
                    <a:lnTo>
                      <a:pt x="146" y="24"/>
                    </a:lnTo>
                    <a:lnTo>
                      <a:pt x="106" y="10"/>
                    </a:lnTo>
                    <a:lnTo>
                      <a:pt x="92" y="24"/>
                    </a:lnTo>
                    <a:lnTo>
                      <a:pt x="74" y="34"/>
                    </a:lnTo>
                    <a:lnTo>
                      <a:pt x="74" y="50"/>
                    </a:lnTo>
                    <a:lnTo>
                      <a:pt x="58" y="46"/>
                    </a:lnTo>
                    <a:lnTo>
                      <a:pt x="58" y="32"/>
                    </a:lnTo>
                    <a:lnTo>
                      <a:pt x="50" y="32"/>
                    </a:lnTo>
                    <a:lnTo>
                      <a:pt x="46" y="10"/>
                    </a:lnTo>
                    <a:lnTo>
                      <a:pt x="42" y="4"/>
                    </a:lnTo>
                    <a:lnTo>
                      <a:pt x="16" y="0"/>
                    </a:lnTo>
                    <a:lnTo>
                      <a:pt x="0" y="10"/>
                    </a:lnTo>
                    <a:lnTo>
                      <a:pt x="4" y="26"/>
                    </a:lnTo>
                    <a:lnTo>
                      <a:pt x="20" y="32"/>
                    </a:lnTo>
                    <a:lnTo>
                      <a:pt x="40" y="2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5" name="Freeform 712"/>
              <p:cNvSpPr>
                <a:spLocks/>
              </p:cNvSpPr>
              <p:nvPr/>
            </p:nvSpPr>
            <p:spPr bwMode="ltGray">
              <a:xfrm>
                <a:off x="4728" y="2839"/>
                <a:ext cx="24" cy="19"/>
              </a:xfrm>
              <a:custGeom>
                <a:avLst/>
                <a:gdLst/>
                <a:ahLst/>
                <a:cxnLst>
                  <a:cxn ang="0">
                    <a:pos x="0" y="14"/>
                  </a:cxn>
                  <a:cxn ang="0">
                    <a:pos x="8" y="16"/>
                  </a:cxn>
                  <a:cxn ang="0">
                    <a:pos x="22" y="8"/>
                  </a:cxn>
                  <a:cxn ang="0">
                    <a:pos x="24" y="0"/>
                  </a:cxn>
                  <a:cxn ang="0">
                    <a:pos x="10" y="0"/>
                  </a:cxn>
                  <a:cxn ang="0">
                    <a:pos x="2" y="6"/>
                  </a:cxn>
                  <a:cxn ang="0">
                    <a:pos x="0" y="14"/>
                  </a:cxn>
                </a:cxnLst>
                <a:rect l="0" t="0" r="r" b="b"/>
                <a:pathLst>
                  <a:path w="25" h="17">
                    <a:moveTo>
                      <a:pt x="0" y="14"/>
                    </a:moveTo>
                    <a:lnTo>
                      <a:pt x="8" y="16"/>
                    </a:lnTo>
                    <a:lnTo>
                      <a:pt x="22" y="8"/>
                    </a:lnTo>
                    <a:lnTo>
                      <a:pt x="24" y="0"/>
                    </a:lnTo>
                    <a:lnTo>
                      <a:pt x="10" y="0"/>
                    </a:lnTo>
                    <a:lnTo>
                      <a:pt x="2" y="6"/>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6" name="Freeform 713"/>
              <p:cNvSpPr>
                <a:spLocks/>
              </p:cNvSpPr>
              <p:nvPr/>
            </p:nvSpPr>
            <p:spPr bwMode="ltGray">
              <a:xfrm>
                <a:off x="4809" y="2899"/>
                <a:ext cx="19" cy="30"/>
              </a:xfrm>
              <a:custGeom>
                <a:avLst/>
                <a:gdLst/>
                <a:ahLst/>
                <a:cxnLst>
                  <a:cxn ang="0">
                    <a:pos x="4" y="10"/>
                  </a:cxn>
                  <a:cxn ang="0">
                    <a:pos x="12" y="2"/>
                  </a:cxn>
                  <a:cxn ang="0">
                    <a:pos x="18" y="0"/>
                  </a:cxn>
                  <a:cxn ang="0">
                    <a:pos x="14" y="8"/>
                  </a:cxn>
                  <a:cxn ang="0">
                    <a:pos x="8" y="20"/>
                  </a:cxn>
                  <a:cxn ang="0">
                    <a:pos x="0" y="26"/>
                  </a:cxn>
                  <a:cxn ang="0">
                    <a:pos x="4" y="10"/>
                  </a:cxn>
                </a:cxnLst>
                <a:rect l="0" t="0" r="r" b="b"/>
                <a:pathLst>
                  <a:path w="19" h="27">
                    <a:moveTo>
                      <a:pt x="4" y="10"/>
                    </a:moveTo>
                    <a:lnTo>
                      <a:pt x="12" y="2"/>
                    </a:lnTo>
                    <a:lnTo>
                      <a:pt x="18" y="0"/>
                    </a:lnTo>
                    <a:lnTo>
                      <a:pt x="14" y="8"/>
                    </a:lnTo>
                    <a:lnTo>
                      <a:pt x="8" y="20"/>
                    </a:lnTo>
                    <a:lnTo>
                      <a:pt x="0" y="26"/>
                    </a:lnTo>
                    <a:lnTo>
                      <a:pt x="4"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7" name="Freeform 714"/>
              <p:cNvSpPr>
                <a:spLocks/>
              </p:cNvSpPr>
              <p:nvPr/>
            </p:nvSpPr>
            <p:spPr bwMode="ltGray">
              <a:xfrm>
                <a:off x="4759" y="2707"/>
                <a:ext cx="29" cy="66"/>
              </a:xfrm>
              <a:custGeom>
                <a:avLst/>
                <a:gdLst/>
                <a:ahLst/>
                <a:cxnLst>
                  <a:cxn ang="0">
                    <a:pos x="12" y="34"/>
                  </a:cxn>
                  <a:cxn ang="0">
                    <a:pos x="28" y="36"/>
                  </a:cxn>
                  <a:cxn ang="0">
                    <a:pos x="18" y="28"/>
                  </a:cxn>
                  <a:cxn ang="0">
                    <a:pos x="20" y="20"/>
                  </a:cxn>
                  <a:cxn ang="0">
                    <a:pos x="28" y="12"/>
                  </a:cxn>
                  <a:cxn ang="0">
                    <a:pos x="20" y="12"/>
                  </a:cxn>
                  <a:cxn ang="0">
                    <a:pos x="12" y="24"/>
                  </a:cxn>
                  <a:cxn ang="0">
                    <a:pos x="8" y="22"/>
                  </a:cxn>
                  <a:cxn ang="0">
                    <a:pos x="12" y="14"/>
                  </a:cxn>
                  <a:cxn ang="0">
                    <a:pos x="6" y="6"/>
                  </a:cxn>
                  <a:cxn ang="0">
                    <a:pos x="8" y="0"/>
                  </a:cxn>
                  <a:cxn ang="0">
                    <a:pos x="0" y="20"/>
                  </a:cxn>
                  <a:cxn ang="0">
                    <a:pos x="6" y="30"/>
                  </a:cxn>
                  <a:cxn ang="0">
                    <a:pos x="6" y="38"/>
                  </a:cxn>
                  <a:cxn ang="0">
                    <a:pos x="6" y="50"/>
                  </a:cxn>
                  <a:cxn ang="0">
                    <a:pos x="20" y="58"/>
                  </a:cxn>
                  <a:cxn ang="0">
                    <a:pos x="12" y="46"/>
                  </a:cxn>
                  <a:cxn ang="0">
                    <a:pos x="12" y="34"/>
                  </a:cxn>
                </a:cxnLst>
                <a:rect l="0" t="0" r="r" b="b"/>
                <a:pathLst>
                  <a:path w="29" h="59">
                    <a:moveTo>
                      <a:pt x="12" y="34"/>
                    </a:moveTo>
                    <a:lnTo>
                      <a:pt x="28" y="36"/>
                    </a:lnTo>
                    <a:lnTo>
                      <a:pt x="18" y="28"/>
                    </a:lnTo>
                    <a:lnTo>
                      <a:pt x="20" y="20"/>
                    </a:lnTo>
                    <a:lnTo>
                      <a:pt x="28" y="12"/>
                    </a:lnTo>
                    <a:lnTo>
                      <a:pt x="20" y="12"/>
                    </a:lnTo>
                    <a:lnTo>
                      <a:pt x="12" y="24"/>
                    </a:lnTo>
                    <a:lnTo>
                      <a:pt x="8" y="22"/>
                    </a:lnTo>
                    <a:lnTo>
                      <a:pt x="12" y="14"/>
                    </a:lnTo>
                    <a:lnTo>
                      <a:pt x="6" y="6"/>
                    </a:lnTo>
                    <a:lnTo>
                      <a:pt x="8" y="0"/>
                    </a:lnTo>
                    <a:lnTo>
                      <a:pt x="0" y="20"/>
                    </a:lnTo>
                    <a:lnTo>
                      <a:pt x="6" y="30"/>
                    </a:lnTo>
                    <a:lnTo>
                      <a:pt x="6" y="38"/>
                    </a:lnTo>
                    <a:lnTo>
                      <a:pt x="6" y="50"/>
                    </a:lnTo>
                    <a:lnTo>
                      <a:pt x="20" y="58"/>
                    </a:lnTo>
                    <a:lnTo>
                      <a:pt x="12" y="46"/>
                    </a:lnTo>
                    <a:lnTo>
                      <a:pt x="12" y="3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8" name="Freeform 715"/>
              <p:cNvSpPr>
                <a:spLocks/>
              </p:cNvSpPr>
              <p:nvPr/>
            </p:nvSpPr>
            <p:spPr bwMode="ltGray">
              <a:xfrm>
                <a:off x="4774" y="2691"/>
                <a:ext cx="12" cy="24"/>
              </a:xfrm>
              <a:custGeom>
                <a:avLst/>
                <a:gdLst/>
                <a:ahLst/>
                <a:cxnLst>
                  <a:cxn ang="0">
                    <a:pos x="4" y="0"/>
                  </a:cxn>
                  <a:cxn ang="0">
                    <a:pos x="0" y="10"/>
                  </a:cxn>
                  <a:cxn ang="0">
                    <a:pos x="2" y="20"/>
                  </a:cxn>
                  <a:cxn ang="0">
                    <a:pos x="12" y="12"/>
                  </a:cxn>
                  <a:cxn ang="0">
                    <a:pos x="4" y="0"/>
                  </a:cxn>
                </a:cxnLst>
                <a:rect l="0" t="0" r="r" b="b"/>
                <a:pathLst>
                  <a:path w="13" h="21">
                    <a:moveTo>
                      <a:pt x="4" y="0"/>
                    </a:moveTo>
                    <a:lnTo>
                      <a:pt x="0" y="10"/>
                    </a:lnTo>
                    <a:lnTo>
                      <a:pt x="2" y="20"/>
                    </a:lnTo>
                    <a:lnTo>
                      <a:pt x="12" y="1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9" name="Freeform 716"/>
              <p:cNvSpPr>
                <a:spLocks/>
              </p:cNvSpPr>
              <p:nvPr/>
            </p:nvSpPr>
            <p:spPr bwMode="ltGray">
              <a:xfrm>
                <a:off x="5030" y="2886"/>
                <a:ext cx="90" cy="30"/>
              </a:xfrm>
              <a:custGeom>
                <a:avLst/>
                <a:gdLst/>
                <a:ahLst/>
                <a:cxnLst>
                  <a:cxn ang="0">
                    <a:pos x="0" y="0"/>
                  </a:cxn>
                  <a:cxn ang="0">
                    <a:pos x="30" y="8"/>
                  </a:cxn>
                  <a:cxn ang="0">
                    <a:pos x="38" y="22"/>
                  </a:cxn>
                  <a:cxn ang="0">
                    <a:pos x="74" y="26"/>
                  </a:cxn>
                  <a:cxn ang="0">
                    <a:pos x="90" y="12"/>
                  </a:cxn>
                  <a:cxn ang="0">
                    <a:pos x="84" y="2"/>
                  </a:cxn>
                  <a:cxn ang="0">
                    <a:pos x="72" y="14"/>
                  </a:cxn>
                  <a:cxn ang="0">
                    <a:pos x="50" y="10"/>
                  </a:cxn>
                  <a:cxn ang="0">
                    <a:pos x="34" y="6"/>
                  </a:cxn>
                  <a:cxn ang="0">
                    <a:pos x="0" y="0"/>
                  </a:cxn>
                </a:cxnLst>
                <a:rect l="0" t="0" r="r" b="b"/>
                <a:pathLst>
                  <a:path w="91" h="27">
                    <a:moveTo>
                      <a:pt x="0" y="0"/>
                    </a:moveTo>
                    <a:lnTo>
                      <a:pt x="30" y="8"/>
                    </a:lnTo>
                    <a:lnTo>
                      <a:pt x="38" y="22"/>
                    </a:lnTo>
                    <a:lnTo>
                      <a:pt x="74" y="26"/>
                    </a:lnTo>
                    <a:lnTo>
                      <a:pt x="90" y="12"/>
                    </a:lnTo>
                    <a:lnTo>
                      <a:pt x="84" y="2"/>
                    </a:lnTo>
                    <a:lnTo>
                      <a:pt x="72" y="14"/>
                    </a:lnTo>
                    <a:lnTo>
                      <a:pt x="50" y="10"/>
                    </a:lnTo>
                    <a:lnTo>
                      <a:pt x="34"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0" name="Freeform 717"/>
              <p:cNvSpPr>
                <a:spLocks/>
              </p:cNvSpPr>
              <p:nvPr/>
            </p:nvSpPr>
            <p:spPr bwMode="ltGray">
              <a:xfrm>
                <a:off x="5088" y="2843"/>
                <a:ext cx="46" cy="33"/>
              </a:xfrm>
              <a:custGeom>
                <a:avLst/>
                <a:gdLst/>
                <a:ahLst/>
                <a:cxnLst>
                  <a:cxn ang="0">
                    <a:pos x="0" y="0"/>
                  </a:cxn>
                  <a:cxn ang="0">
                    <a:pos x="18" y="16"/>
                  </a:cxn>
                  <a:cxn ang="0">
                    <a:pos x="46" y="28"/>
                  </a:cxn>
                  <a:cxn ang="0">
                    <a:pos x="20" y="4"/>
                  </a:cxn>
                  <a:cxn ang="0">
                    <a:pos x="0" y="0"/>
                  </a:cxn>
                </a:cxnLst>
                <a:rect l="0" t="0" r="r" b="b"/>
                <a:pathLst>
                  <a:path w="47" h="29">
                    <a:moveTo>
                      <a:pt x="0" y="0"/>
                    </a:moveTo>
                    <a:lnTo>
                      <a:pt x="18" y="16"/>
                    </a:lnTo>
                    <a:lnTo>
                      <a:pt x="46" y="28"/>
                    </a:lnTo>
                    <a:lnTo>
                      <a:pt x="20"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1" name="Freeform 718"/>
              <p:cNvSpPr>
                <a:spLocks/>
              </p:cNvSpPr>
              <p:nvPr/>
            </p:nvSpPr>
            <p:spPr bwMode="ltGray">
              <a:xfrm>
                <a:off x="5157" y="2890"/>
                <a:ext cx="29" cy="42"/>
              </a:xfrm>
              <a:custGeom>
                <a:avLst/>
                <a:gdLst/>
                <a:ahLst/>
                <a:cxnLst>
                  <a:cxn ang="0">
                    <a:pos x="0" y="0"/>
                  </a:cxn>
                  <a:cxn ang="0">
                    <a:pos x="6" y="22"/>
                  </a:cxn>
                  <a:cxn ang="0">
                    <a:pos x="28" y="36"/>
                  </a:cxn>
                  <a:cxn ang="0">
                    <a:pos x="26" y="24"/>
                  </a:cxn>
                  <a:cxn ang="0">
                    <a:pos x="12" y="14"/>
                  </a:cxn>
                  <a:cxn ang="0">
                    <a:pos x="0" y="0"/>
                  </a:cxn>
                </a:cxnLst>
                <a:rect l="0" t="0" r="r" b="b"/>
                <a:pathLst>
                  <a:path w="29" h="37">
                    <a:moveTo>
                      <a:pt x="0" y="0"/>
                    </a:moveTo>
                    <a:lnTo>
                      <a:pt x="6" y="22"/>
                    </a:lnTo>
                    <a:lnTo>
                      <a:pt x="28" y="36"/>
                    </a:lnTo>
                    <a:lnTo>
                      <a:pt x="26" y="24"/>
                    </a:lnTo>
                    <a:lnTo>
                      <a:pt x="12" y="1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2" name="Freeform 719"/>
              <p:cNvSpPr>
                <a:spLocks/>
              </p:cNvSpPr>
              <p:nvPr/>
            </p:nvSpPr>
            <p:spPr bwMode="ltGray">
              <a:xfrm>
                <a:off x="5205" y="2953"/>
                <a:ext cx="20" cy="21"/>
              </a:xfrm>
              <a:custGeom>
                <a:avLst/>
                <a:gdLst/>
                <a:ahLst/>
                <a:cxnLst>
                  <a:cxn ang="0">
                    <a:pos x="0" y="0"/>
                  </a:cxn>
                  <a:cxn ang="0">
                    <a:pos x="20" y="18"/>
                  </a:cxn>
                  <a:cxn ang="0">
                    <a:pos x="12" y="0"/>
                  </a:cxn>
                  <a:cxn ang="0">
                    <a:pos x="0" y="0"/>
                  </a:cxn>
                </a:cxnLst>
                <a:rect l="0" t="0" r="r" b="b"/>
                <a:pathLst>
                  <a:path w="21" h="19">
                    <a:moveTo>
                      <a:pt x="0" y="0"/>
                    </a:moveTo>
                    <a:lnTo>
                      <a:pt x="20" y="18"/>
                    </a:lnTo>
                    <a:lnTo>
                      <a:pt x="12" y="0"/>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3" name="Freeform 720"/>
              <p:cNvSpPr>
                <a:spLocks/>
              </p:cNvSpPr>
              <p:nvPr/>
            </p:nvSpPr>
            <p:spPr bwMode="ltGray">
              <a:xfrm>
                <a:off x="5229" y="2948"/>
                <a:ext cx="24" cy="22"/>
              </a:xfrm>
              <a:custGeom>
                <a:avLst/>
                <a:gdLst/>
                <a:ahLst/>
                <a:cxnLst>
                  <a:cxn ang="0">
                    <a:pos x="0" y="0"/>
                  </a:cxn>
                  <a:cxn ang="0">
                    <a:pos x="24" y="18"/>
                  </a:cxn>
                  <a:cxn ang="0">
                    <a:pos x="14" y="4"/>
                  </a:cxn>
                  <a:cxn ang="0">
                    <a:pos x="0" y="0"/>
                  </a:cxn>
                </a:cxnLst>
                <a:rect l="0" t="0" r="r" b="b"/>
                <a:pathLst>
                  <a:path w="25" h="19">
                    <a:moveTo>
                      <a:pt x="0" y="0"/>
                    </a:moveTo>
                    <a:lnTo>
                      <a:pt x="24" y="18"/>
                    </a:lnTo>
                    <a:lnTo>
                      <a:pt x="1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4" name="Freeform 721"/>
              <p:cNvSpPr>
                <a:spLocks/>
              </p:cNvSpPr>
              <p:nvPr/>
            </p:nvSpPr>
            <p:spPr bwMode="ltGray">
              <a:xfrm>
                <a:off x="5244" y="2980"/>
                <a:ext cx="25" cy="16"/>
              </a:xfrm>
              <a:custGeom>
                <a:avLst/>
                <a:gdLst/>
                <a:ahLst/>
                <a:cxnLst>
                  <a:cxn ang="0">
                    <a:pos x="0" y="0"/>
                  </a:cxn>
                  <a:cxn ang="0">
                    <a:pos x="4" y="10"/>
                  </a:cxn>
                  <a:cxn ang="0">
                    <a:pos x="24" y="14"/>
                  </a:cxn>
                  <a:cxn ang="0">
                    <a:pos x="22" y="6"/>
                  </a:cxn>
                  <a:cxn ang="0">
                    <a:pos x="0" y="0"/>
                  </a:cxn>
                </a:cxnLst>
                <a:rect l="0" t="0" r="r" b="b"/>
                <a:pathLst>
                  <a:path w="25" h="15">
                    <a:moveTo>
                      <a:pt x="0" y="0"/>
                    </a:moveTo>
                    <a:lnTo>
                      <a:pt x="4" y="10"/>
                    </a:lnTo>
                    <a:lnTo>
                      <a:pt x="24" y="14"/>
                    </a:lnTo>
                    <a:lnTo>
                      <a:pt x="22"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65" name="Freeform 722"/>
              <p:cNvSpPr>
                <a:spLocks/>
              </p:cNvSpPr>
              <p:nvPr/>
            </p:nvSpPr>
            <p:spPr bwMode="ltGray">
              <a:xfrm>
                <a:off x="5278" y="3002"/>
                <a:ext cx="17" cy="19"/>
              </a:xfrm>
              <a:custGeom>
                <a:avLst/>
                <a:gdLst/>
                <a:ahLst/>
                <a:cxnLst>
                  <a:cxn ang="0">
                    <a:pos x="0" y="0"/>
                  </a:cxn>
                  <a:cxn ang="0">
                    <a:pos x="16" y="16"/>
                  </a:cxn>
                  <a:cxn ang="0">
                    <a:pos x="16" y="6"/>
                  </a:cxn>
                  <a:cxn ang="0">
                    <a:pos x="0" y="0"/>
                  </a:cxn>
                </a:cxnLst>
                <a:rect l="0" t="0" r="r" b="b"/>
                <a:pathLst>
                  <a:path w="17" h="17">
                    <a:moveTo>
                      <a:pt x="0" y="0"/>
                    </a:moveTo>
                    <a:lnTo>
                      <a:pt x="16" y="16"/>
                    </a:lnTo>
                    <a:lnTo>
                      <a:pt x="16"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sp>
          <p:nvSpPr>
            <p:cNvPr id="675" name="Freeform 723"/>
            <p:cNvSpPr>
              <a:spLocks/>
            </p:cNvSpPr>
            <p:nvPr/>
          </p:nvSpPr>
          <p:spPr bwMode="ltGray">
            <a:xfrm>
              <a:off x="5252184" y="3354110"/>
              <a:ext cx="631044" cy="357388"/>
            </a:xfrm>
            <a:custGeom>
              <a:avLst/>
              <a:gdLst/>
              <a:ahLst/>
              <a:cxnLst>
                <a:cxn ang="0">
                  <a:pos x="302" y="210"/>
                </a:cxn>
                <a:cxn ang="0">
                  <a:pos x="300" y="188"/>
                </a:cxn>
                <a:cxn ang="0">
                  <a:pos x="284" y="174"/>
                </a:cxn>
                <a:cxn ang="0">
                  <a:pos x="286" y="156"/>
                </a:cxn>
                <a:cxn ang="0">
                  <a:pos x="318" y="130"/>
                </a:cxn>
                <a:cxn ang="0">
                  <a:pos x="334" y="120"/>
                </a:cxn>
                <a:cxn ang="0">
                  <a:pos x="354" y="108"/>
                </a:cxn>
                <a:cxn ang="0">
                  <a:pos x="368" y="118"/>
                </a:cxn>
                <a:cxn ang="0">
                  <a:pos x="394" y="150"/>
                </a:cxn>
                <a:cxn ang="0">
                  <a:pos x="418" y="148"/>
                </a:cxn>
                <a:cxn ang="0">
                  <a:pos x="436" y="144"/>
                </a:cxn>
                <a:cxn ang="0">
                  <a:pos x="428" y="134"/>
                </a:cxn>
                <a:cxn ang="0">
                  <a:pos x="416" y="132"/>
                </a:cxn>
                <a:cxn ang="0">
                  <a:pos x="398" y="112"/>
                </a:cxn>
                <a:cxn ang="0">
                  <a:pos x="412" y="78"/>
                </a:cxn>
                <a:cxn ang="0">
                  <a:pos x="422" y="68"/>
                </a:cxn>
                <a:cxn ang="0">
                  <a:pos x="406" y="56"/>
                </a:cxn>
                <a:cxn ang="0">
                  <a:pos x="368" y="72"/>
                </a:cxn>
                <a:cxn ang="0">
                  <a:pos x="338" y="54"/>
                </a:cxn>
                <a:cxn ang="0">
                  <a:pos x="334" y="54"/>
                </a:cxn>
                <a:cxn ang="0">
                  <a:pos x="314" y="54"/>
                </a:cxn>
                <a:cxn ang="0">
                  <a:pos x="296" y="70"/>
                </a:cxn>
                <a:cxn ang="0">
                  <a:pos x="274" y="76"/>
                </a:cxn>
                <a:cxn ang="0">
                  <a:pos x="260" y="90"/>
                </a:cxn>
                <a:cxn ang="0">
                  <a:pos x="238" y="96"/>
                </a:cxn>
                <a:cxn ang="0">
                  <a:pos x="214" y="76"/>
                </a:cxn>
                <a:cxn ang="0">
                  <a:pos x="192" y="62"/>
                </a:cxn>
                <a:cxn ang="0">
                  <a:pos x="168" y="22"/>
                </a:cxn>
                <a:cxn ang="0">
                  <a:pos x="160" y="14"/>
                </a:cxn>
                <a:cxn ang="0">
                  <a:pos x="128" y="20"/>
                </a:cxn>
                <a:cxn ang="0">
                  <a:pos x="98" y="28"/>
                </a:cxn>
                <a:cxn ang="0">
                  <a:pos x="84" y="42"/>
                </a:cxn>
                <a:cxn ang="0">
                  <a:pos x="76" y="38"/>
                </a:cxn>
                <a:cxn ang="0">
                  <a:pos x="44" y="0"/>
                </a:cxn>
                <a:cxn ang="0">
                  <a:pos x="0" y="16"/>
                </a:cxn>
                <a:cxn ang="0">
                  <a:pos x="0" y="68"/>
                </a:cxn>
                <a:cxn ang="0">
                  <a:pos x="20" y="72"/>
                </a:cxn>
                <a:cxn ang="0">
                  <a:pos x="34" y="80"/>
                </a:cxn>
                <a:cxn ang="0">
                  <a:pos x="50" y="82"/>
                </a:cxn>
                <a:cxn ang="0">
                  <a:pos x="52" y="74"/>
                </a:cxn>
                <a:cxn ang="0">
                  <a:pos x="68" y="80"/>
                </a:cxn>
                <a:cxn ang="0">
                  <a:pos x="76" y="74"/>
                </a:cxn>
                <a:cxn ang="0">
                  <a:pos x="96" y="84"/>
                </a:cxn>
                <a:cxn ang="0">
                  <a:pos x="114" y="98"/>
                </a:cxn>
                <a:cxn ang="0">
                  <a:pos x="128" y="98"/>
                </a:cxn>
                <a:cxn ang="0">
                  <a:pos x="134" y="112"/>
                </a:cxn>
                <a:cxn ang="0">
                  <a:pos x="166" y="140"/>
                </a:cxn>
                <a:cxn ang="0">
                  <a:pos x="176" y="152"/>
                </a:cxn>
                <a:cxn ang="0">
                  <a:pos x="198" y="154"/>
                </a:cxn>
                <a:cxn ang="0">
                  <a:pos x="214" y="160"/>
                </a:cxn>
                <a:cxn ang="0">
                  <a:pos x="232" y="164"/>
                </a:cxn>
                <a:cxn ang="0">
                  <a:pos x="232" y="178"/>
                </a:cxn>
                <a:cxn ang="0">
                  <a:pos x="230" y="190"/>
                </a:cxn>
                <a:cxn ang="0">
                  <a:pos x="232" y="200"/>
                </a:cxn>
                <a:cxn ang="0">
                  <a:pos x="248" y="200"/>
                </a:cxn>
                <a:cxn ang="0">
                  <a:pos x="256" y="200"/>
                </a:cxn>
                <a:cxn ang="0">
                  <a:pos x="270" y="200"/>
                </a:cxn>
                <a:cxn ang="0">
                  <a:pos x="272" y="206"/>
                </a:cxn>
                <a:cxn ang="0">
                  <a:pos x="282" y="208"/>
                </a:cxn>
                <a:cxn ang="0">
                  <a:pos x="284" y="210"/>
                </a:cxn>
                <a:cxn ang="0">
                  <a:pos x="302" y="210"/>
                </a:cxn>
              </a:cxnLst>
              <a:rect l="0" t="0" r="r" b="b"/>
              <a:pathLst>
                <a:path w="437" h="211">
                  <a:moveTo>
                    <a:pt x="302" y="210"/>
                  </a:moveTo>
                  <a:lnTo>
                    <a:pt x="300" y="188"/>
                  </a:lnTo>
                  <a:lnTo>
                    <a:pt x="284" y="174"/>
                  </a:lnTo>
                  <a:lnTo>
                    <a:pt x="286" y="156"/>
                  </a:lnTo>
                  <a:lnTo>
                    <a:pt x="318" y="130"/>
                  </a:lnTo>
                  <a:lnTo>
                    <a:pt x="334" y="120"/>
                  </a:lnTo>
                  <a:lnTo>
                    <a:pt x="354" y="108"/>
                  </a:lnTo>
                  <a:lnTo>
                    <a:pt x="368" y="118"/>
                  </a:lnTo>
                  <a:lnTo>
                    <a:pt x="394" y="150"/>
                  </a:lnTo>
                  <a:lnTo>
                    <a:pt x="418" y="148"/>
                  </a:lnTo>
                  <a:lnTo>
                    <a:pt x="436" y="144"/>
                  </a:lnTo>
                  <a:lnTo>
                    <a:pt x="428" y="134"/>
                  </a:lnTo>
                  <a:lnTo>
                    <a:pt x="416" y="132"/>
                  </a:lnTo>
                  <a:lnTo>
                    <a:pt x="398" y="112"/>
                  </a:lnTo>
                  <a:lnTo>
                    <a:pt x="412" y="78"/>
                  </a:lnTo>
                  <a:lnTo>
                    <a:pt x="422" y="68"/>
                  </a:lnTo>
                  <a:lnTo>
                    <a:pt x="406" y="56"/>
                  </a:lnTo>
                  <a:lnTo>
                    <a:pt x="368" y="72"/>
                  </a:lnTo>
                  <a:lnTo>
                    <a:pt x="338" y="54"/>
                  </a:lnTo>
                  <a:lnTo>
                    <a:pt x="334" y="54"/>
                  </a:lnTo>
                  <a:lnTo>
                    <a:pt x="314" y="54"/>
                  </a:lnTo>
                  <a:lnTo>
                    <a:pt x="296" y="70"/>
                  </a:lnTo>
                  <a:lnTo>
                    <a:pt x="274" y="76"/>
                  </a:lnTo>
                  <a:lnTo>
                    <a:pt x="260" y="90"/>
                  </a:lnTo>
                  <a:lnTo>
                    <a:pt x="238" y="96"/>
                  </a:lnTo>
                  <a:lnTo>
                    <a:pt x="214" y="76"/>
                  </a:lnTo>
                  <a:lnTo>
                    <a:pt x="192" y="62"/>
                  </a:lnTo>
                  <a:lnTo>
                    <a:pt x="168" y="22"/>
                  </a:lnTo>
                  <a:lnTo>
                    <a:pt x="160" y="14"/>
                  </a:lnTo>
                  <a:lnTo>
                    <a:pt x="128" y="20"/>
                  </a:lnTo>
                  <a:lnTo>
                    <a:pt x="98" y="28"/>
                  </a:lnTo>
                  <a:lnTo>
                    <a:pt x="84" y="42"/>
                  </a:lnTo>
                  <a:lnTo>
                    <a:pt x="76" y="38"/>
                  </a:lnTo>
                  <a:lnTo>
                    <a:pt x="44" y="0"/>
                  </a:lnTo>
                  <a:lnTo>
                    <a:pt x="0" y="16"/>
                  </a:lnTo>
                  <a:lnTo>
                    <a:pt x="0" y="68"/>
                  </a:lnTo>
                  <a:lnTo>
                    <a:pt x="20" y="72"/>
                  </a:lnTo>
                  <a:lnTo>
                    <a:pt x="34" y="80"/>
                  </a:lnTo>
                  <a:lnTo>
                    <a:pt x="50" y="82"/>
                  </a:lnTo>
                  <a:lnTo>
                    <a:pt x="52" y="74"/>
                  </a:lnTo>
                  <a:lnTo>
                    <a:pt x="68" y="80"/>
                  </a:lnTo>
                  <a:lnTo>
                    <a:pt x="76" y="74"/>
                  </a:lnTo>
                  <a:lnTo>
                    <a:pt x="96" y="84"/>
                  </a:lnTo>
                  <a:lnTo>
                    <a:pt x="114" y="98"/>
                  </a:lnTo>
                  <a:lnTo>
                    <a:pt x="128" y="98"/>
                  </a:lnTo>
                  <a:lnTo>
                    <a:pt x="134" y="112"/>
                  </a:lnTo>
                  <a:lnTo>
                    <a:pt x="166" y="140"/>
                  </a:lnTo>
                  <a:lnTo>
                    <a:pt x="176" y="152"/>
                  </a:lnTo>
                  <a:lnTo>
                    <a:pt x="198" y="154"/>
                  </a:lnTo>
                  <a:lnTo>
                    <a:pt x="214" y="160"/>
                  </a:lnTo>
                  <a:lnTo>
                    <a:pt x="232" y="164"/>
                  </a:lnTo>
                  <a:lnTo>
                    <a:pt x="232" y="178"/>
                  </a:lnTo>
                  <a:lnTo>
                    <a:pt x="230" y="190"/>
                  </a:lnTo>
                  <a:lnTo>
                    <a:pt x="232" y="200"/>
                  </a:lnTo>
                  <a:lnTo>
                    <a:pt x="248" y="200"/>
                  </a:lnTo>
                  <a:lnTo>
                    <a:pt x="256" y="200"/>
                  </a:lnTo>
                  <a:lnTo>
                    <a:pt x="270" y="200"/>
                  </a:lnTo>
                  <a:lnTo>
                    <a:pt x="272" y="206"/>
                  </a:lnTo>
                  <a:lnTo>
                    <a:pt x="282" y="208"/>
                  </a:lnTo>
                  <a:lnTo>
                    <a:pt x="284" y="210"/>
                  </a:lnTo>
                  <a:lnTo>
                    <a:pt x="302" y="2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6" name="Freeform 724"/>
            <p:cNvSpPr>
              <a:spLocks/>
            </p:cNvSpPr>
            <p:nvPr/>
          </p:nvSpPr>
          <p:spPr bwMode="ltGray">
            <a:xfrm>
              <a:off x="5806518" y="3469780"/>
              <a:ext cx="204076" cy="173504"/>
            </a:xfrm>
            <a:custGeom>
              <a:avLst/>
              <a:gdLst/>
              <a:ahLst/>
              <a:cxnLst>
                <a:cxn ang="0">
                  <a:pos x="46" y="98"/>
                </a:cxn>
                <a:cxn ang="0">
                  <a:pos x="36" y="100"/>
                </a:cxn>
                <a:cxn ang="0">
                  <a:pos x="26" y="100"/>
                </a:cxn>
                <a:cxn ang="0">
                  <a:pos x="14" y="100"/>
                </a:cxn>
                <a:cxn ang="0">
                  <a:pos x="4" y="102"/>
                </a:cxn>
                <a:cxn ang="0">
                  <a:pos x="0" y="96"/>
                </a:cxn>
                <a:cxn ang="0">
                  <a:pos x="2" y="88"/>
                </a:cxn>
                <a:cxn ang="0">
                  <a:pos x="4" y="78"/>
                </a:cxn>
                <a:cxn ang="0">
                  <a:pos x="16" y="74"/>
                </a:cxn>
                <a:cxn ang="0">
                  <a:pos x="30" y="76"/>
                </a:cxn>
                <a:cxn ang="0">
                  <a:pos x="42" y="74"/>
                </a:cxn>
                <a:cxn ang="0">
                  <a:pos x="50" y="72"/>
                </a:cxn>
                <a:cxn ang="0">
                  <a:pos x="44" y="66"/>
                </a:cxn>
                <a:cxn ang="0">
                  <a:pos x="34" y="64"/>
                </a:cxn>
                <a:cxn ang="0">
                  <a:pos x="22" y="56"/>
                </a:cxn>
                <a:cxn ang="0">
                  <a:pos x="12" y="42"/>
                </a:cxn>
                <a:cxn ang="0">
                  <a:pos x="14" y="40"/>
                </a:cxn>
                <a:cxn ang="0">
                  <a:pos x="22" y="22"/>
                </a:cxn>
                <a:cxn ang="0">
                  <a:pos x="24" y="8"/>
                </a:cxn>
                <a:cxn ang="0">
                  <a:pos x="38" y="0"/>
                </a:cxn>
                <a:cxn ang="0">
                  <a:pos x="50" y="6"/>
                </a:cxn>
                <a:cxn ang="0">
                  <a:pos x="106" y="14"/>
                </a:cxn>
                <a:cxn ang="0">
                  <a:pos x="124" y="20"/>
                </a:cxn>
                <a:cxn ang="0">
                  <a:pos x="140" y="14"/>
                </a:cxn>
                <a:cxn ang="0">
                  <a:pos x="138" y="34"/>
                </a:cxn>
                <a:cxn ang="0">
                  <a:pos x="140" y="42"/>
                </a:cxn>
                <a:cxn ang="0">
                  <a:pos x="132" y="66"/>
                </a:cxn>
                <a:cxn ang="0">
                  <a:pos x="126" y="70"/>
                </a:cxn>
                <a:cxn ang="0">
                  <a:pos x="122" y="74"/>
                </a:cxn>
                <a:cxn ang="0">
                  <a:pos x="106" y="76"/>
                </a:cxn>
                <a:cxn ang="0">
                  <a:pos x="104" y="84"/>
                </a:cxn>
                <a:cxn ang="0">
                  <a:pos x="96" y="82"/>
                </a:cxn>
                <a:cxn ang="0">
                  <a:pos x="84" y="82"/>
                </a:cxn>
                <a:cxn ang="0">
                  <a:pos x="80" y="90"/>
                </a:cxn>
                <a:cxn ang="0">
                  <a:pos x="74" y="94"/>
                </a:cxn>
                <a:cxn ang="0">
                  <a:pos x="66" y="92"/>
                </a:cxn>
                <a:cxn ang="0">
                  <a:pos x="60" y="86"/>
                </a:cxn>
                <a:cxn ang="0">
                  <a:pos x="56" y="88"/>
                </a:cxn>
                <a:cxn ang="0">
                  <a:pos x="52" y="92"/>
                </a:cxn>
                <a:cxn ang="0">
                  <a:pos x="46" y="94"/>
                </a:cxn>
                <a:cxn ang="0">
                  <a:pos x="46" y="98"/>
                </a:cxn>
              </a:cxnLst>
              <a:rect l="0" t="0" r="r" b="b"/>
              <a:pathLst>
                <a:path w="141" h="103">
                  <a:moveTo>
                    <a:pt x="46" y="98"/>
                  </a:moveTo>
                  <a:lnTo>
                    <a:pt x="36" y="100"/>
                  </a:lnTo>
                  <a:lnTo>
                    <a:pt x="26" y="100"/>
                  </a:lnTo>
                  <a:lnTo>
                    <a:pt x="14" y="100"/>
                  </a:lnTo>
                  <a:lnTo>
                    <a:pt x="4" y="102"/>
                  </a:lnTo>
                  <a:lnTo>
                    <a:pt x="0" y="96"/>
                  </a:lnTo>
                  <a:lnTo>
                    <a:pt x="2" y="88"/>
                  </a:lnTo>
                  <a:lnTo>
                    <a:pt x="4" y="78"/>
                  </a:lnTo>
                  <a:lnTo>
                    <a:pt x="16" y="74"/>
                  </a:lnTo>
                  <a:lnTo>
                    <a:pt x="30" y="76"/>
                  </a:lnTo>
                  <a:lnTo>
                    <a:pt x="42" y="74"/>
                  </a:lnTo>
                  <a:lnTo>
                    <a:pt x="50" y="72"/>
                  </a:lnTo>
                  <a:lnTo>
                    <a:pt x="44" y="66"/>
                  </a:lnTo>
                  <a:lnTo>
                    <a:pt x="34" y="64"/>
                  </a:lnTo>
                  <a:lnTo>
                    <a:pt x="22" y="56"/>
                  </a:lnTo>
                  <a:lnTo>
                    <a:pt x="12" y="42"/>
                  </a:lnTo>
                  <a:lnTo>
                    <a:pt x="14" y="40"/>
                  </a:lnTo>
                  <a:lnTo>
                    <a:pt x="22" y="22"/>
                  </a:lnTo>
                  <a:lnTo>
                    <a:pt x="24" y="8"/>
                  </a:lnTo>
                  <a:lnTo>
                    <a:pt x="38" y="0"/>
                  </a:lnTo>
                  <a:lnTo>
                    <a:pt x="50" y="6"/>
                  </a:lnTo>
                  <a:lnTo>
                    <a:pt x="106" y="14"/>
                  </a:lnTo>
                  <a:lnTo>
                    <a:pt x="124" y="20"/>
                  </a:lnTo>
                  <a:lnTo>
                    <a:pt x="140" y="14"/>
                  </a:lnTo>
                  <a:lnTo>
                    <a:pt x="138" y="34"/>
                  </a:lnTo>
                  <a:lnTo>
                    <a:pt x="140" y="42"/>
                  </a:lnTo>
                  <a:lnTo>
                    <a:pt x="132" y="66"/>
                  </a:lnTo>
                  <a:lnTo>
                    <a:pt x="126" y="70"/>
                  </a:lnTo>
                  <a:lnTo>
                    <a:pt x="122" y="74"/>
                  </a:lnTo>
                  <a:lnTo>
                    <a:pt x="106" y="76"/>
                  </a:lnTo>
                  <a:lnTo>
                    <a:pt x="104" y="84"/>
                  </a:lnTo>
                  <a:lnTo>
                    <a:pt x="96" y="82"/>
                  </a:lnTo>
                  <a:lnTo>
                    <a:pt x="84" y="82"/>
                  </a:lnTo>
                  <a:lnTo>
                    <a:pt x="80" y="90"/>
                  </a:lnTo>
                  <a:lnTo>
                    <a:pt x="74" y="94"/>
                  </a:lnTo>
                  <a:lnTo>
                    <a:pt x="66" y="92"/>
                  </a:lnTo>
                  <a:lnTo>
                    <a:pt x="60" y="86"/>
                  </a:lnTo>
                  <a:lnTo>
                    <a:pt x="56" y="88"/>
                  </a:lnTo>
                  <a:lnTo>
                    <a:pt x="52" y="92"/>
                  </a:lnTo>
                  <a:lnTo>
                    <a:pt x="46" y="94"/>
                  </a:lnTo>
                  <a:lnTo>
                    <a:pt x="46" y="9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7" name="Freeform 725"/>
            <p:cNvSpPr>
              <a:spLocks/>
            </p:cNvSpPr>
            <p:nvPr/>
          </p:nvSpPr>
          <p:spPr bwMode="ltGray">
            <a:xfrm>
              <a:off x="3962597" y="3189505"/>
              <a:ext cx="13026" cy="10380"/>
            </a:xfrm>
            <a:custGeom>
              <a:avLst/>
              <a:gdLst/>
              <a:ahLst/>
              <a:cxnLst>
                <a:cxn ang="0">
                  <a:pos x="4" y="0"/>
                </a:cxn>
                <a:cxn ang="0">
                  <a:pos x="8" y="2"/>
                </a:cxn>
                <a:cxn ang="0">
                  <a:pos x="2" y="4"/>
                </a:cxn>
                <a:cxn ang="0">
                  <a:pos x="0" y="2"/>
                </a:cxn>
                <a:cxn ang="0">
                  <a:pos x="4" y="0"/>
                </a:cxn>
              </a:cxnLst>
              <a:rect l="0" t="0" r="r" b="b"/>
              <a:pathLst>
                <a:path w="9" h="5">
                  <a:moveTo>
                    <a:pt x="4" y="0"/>
                  </a:moveTo>
                  <a:lnTo>
                    <a:pt x="8" y="2"/>
                  </a:lnTo>
                  <a:lnTo>
                    <a:pt x="2" y="4"/>
                  </a:lnTo>
                  <a:lnTo>
                    <a:pt x="0" y="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8" name="Freeform 733"/>
            <p:cNvSpPr>
              <a:spLocks/>
            </p:cNvSpPr>
            <p:nvPr/>
          </p:nvSpPr>
          <p:spPr bwMode="ltGray">
            <a:xfrm>
              <a:off x="4367854" y="3320004"/>
              <a:ext cx="91182" cy="109737"/>
            </a:xfrm>
            <a:custGeom>
              <a:avLst/>
              <a:gdLst/>
              <a:ahLst/>
              <a:cxnLst>
                <a:cxn ang="0">
                  <a:pos x="40" y="64"/>
                </a:cxn>
                <a:cxn ang="0">
                  <a:pos x="40" y="60"/>
                </a:cxn>
                <a:cxn ang="0">
                  <a:pos x="44" y="56"/>
                </a:cxn>
                <a:cxn ang="0">
                  <a:pos x="50" y="54"/>
                </a:cxn>
                <a:cxn ang="0">
                  <a:pos x="56" y="50"/>
                </a:cxn>
                <a:cxn ang="0">
                  <a:pos x="62" y="50"/>
                </a:cxn>
                <a:cxn ang="0">
                  <a:pos x="60" y="44"/>
                </a:cxn>
                <a:cxn ang="0">
                  <a:pos x="60" y="40"/>
                </a:cxn>
                <a:cxn ang="0">
                  <a:pos x="62" y="34"/>
                </a:cxn>
                <a:cxn ang="0">
                  <a:pos x="60" y="24"/>
                </a:cxn>
                <a:cxn ang="0">
                  <a:pos x="60" y="22"/>
                </a:cxn>
                <a:cxn ang="0">
                  <a:pos x="58" y="16"/>
                </a:cxn>
                <a:cxn ang="0">
                  <a:pos x="52" y="14"/>
                </a:cxn>
                <a:cxn ang="0">
                  <a:pos x="48" y="16"/>
                </a:cxn>
                <a:cxn ang="0">
                  <a:pos x="42" y="14"/>
                </a:cxn>
                <a:cxn ang="0">
                  <a:pos x="38" y="14"/>
                </a:cxn>
                <a:cxn ang="0">
                  <a:pos x="30" y="12"/>
                </a:cxn>
                <a:cxn ang="0">
                  <a:pos x="18" y="10"/>
                </a:cxn>
                <a:cxn ang="0">
                  <a:pos x="12" y="6"/>
                </a:cxn>
                <a:cxn ang="0">
                  <a:pos x="6" y="6"/>
                </a:cxn>
                <a:cxn ang="0">
                  <a:pos x="2" y="0"/>
                </a:cxn>
                <a:cxn ang="0">
                  <a:pos x="0" y="4"/>
                </a:cxn>
                <a:cxn ang="0">
                  <a:pos x="34" y="52"/>
                </a:cxn>
                <a:cxn ang="0">
                  <a:pos x="36" y="58"/>
                </a:cxn>
                <a:cxn ang="0">
                  <a:pos x="36" y="62"/>
                </a:cxn>
                <a:cxn ang="0">
                  <a:pos x="40" y="64"/>
                </a:cxn>
              </a:cxnLst>
              <a:rect l="0" t="0" r="r" b="b"/>
              <a:pathLst>
                <a:path w="63" h="65">
                  <a:moveTo>
                    <a:pt x="40" y="64"/>
                  </a:moveTo>
                  <a:lnTo>
                    <a:pt x="40" y="60"/>
                  </a:lnTo>
                  <a:lnTo>
                    <a:pt x="44" y="56"/>
                  </a:lnTo>
                  <a:lnTo>
                    <a:pt x="50" y="54"/>
                  </a:lnTo>
                  <a:lnTo>
                    <a:pt x="56" y="50"/>
                  </a:lnTo>
                  <a:lnTo>
                    <a:pt x="62" y="50"/>
                  </a:lnTo>
                  <a:lnTo>
                    <a:pt x="60" y="44"/>
                  </a:lnTo>
                  <a:lnTo>
                    <a:pt x="60" y="40"/>
                  </a:lnTo>
                  <a:lnTo>
                    <a:pt x="62" y="34"/>
                  </a:lnTo>
                  <a:lnTo>
                    <a:pt x="60" y="24"/>
                  </a:lnTo>
                  <a:lnTo>
                    <a:pt x="60" y="22"/>
                  </a:lnTo>
                  <a:lnTo>
                    <a:pt x="58" y="16"/>
                  </a:lnTo>
                  <a:lnTo>
                    <a:pt x="52" y="14"/>
                  </a:lnTo>
                  <a:lnTo>
                    <a:pt x="48" y="16"/>
                  </a:lnTo>
                  <a:lnTo>
                    <a:pt x="42" y="14"/>
                  </a:lnTo>
                  <a:lnTo>
                    <a:pt x="38" y="14"/>
                  </a:lnTo>
                  <a:lnTo>
                    <a:pt x="30" y="12"/>
                  </a:lnTo>
                  <a:lnTo>
                    <a:pt x="18" y="10"/>
                  </a:lnTo>
                  <a:lnTo>
                    <a:pt x="12" y="6"/>
                  </a:lnTo>
                  <a:lnTo>
                    <a:pt x="6" y="6"/>
                  </a:lnTo>
                  <a:lnTo>
                    <a:pt x="2" y="0"/>
                  </a:lnTo>
                  <a:lnTo>
                    <a:pt x="0" y="4"/>
                  </a:lnTo>
                  <a:lnTo>
                    <a:pt x="34" y="52"/>
                  </a:lnTo>
                  <a:lnTo>
                    <a:pt x="36" y="58"/>
                  </a:lnTo>
                  <a:lnTo>
                    <a:pt x="36" y="62"/>
                  </a:lnTo>
                  <a:lnTo>
                    <a:pt x="40" y="6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79" name="Freeform 735"/>
            <p:cNvSpPr>
              <a:spLocks/>
            </p:cNvSpPr>
            <p:nvPr/>
          </p:nvSpPr>
          <p:spPr bwMode="ltGray">
            <a:xfrm>
              <a:off x="4641402" y="3245856"/>
              <a:ext cx="56447" cy="78596"/>
            </a:xfrm>
            <a:custGeom>
              <a:avLst/>
              <a:gdLst/>
              <a:ahLst/>
              <a:cxnLst>
                <a:cxn ang="0">
                  <a:pos x="2" y="38"/>
                </a:cxn>
                <a:cxn ang="0">
                  <a:pos x="4" y="42"/>
                </a:cxn>
                <a:cxn ang="0">
                  <a:pos x="10" y="46"/>
                </a:cxn>
                <a:cxn ang="0">
                  <a:pos x="20" y="44"/>
                </a:cxn>
                <a:cxn ang="0">
                  <a:pos x="28" y="32"/>
                </a:cxn>
                <a:cxn ang="0">
                  <a:pos x="38" y="28"/>
                </a:cxn>
                <a:cxn ang="0">
                  <a:pos x="28" y="14"/>
                </a:cxn>
                <a:cxn ang="0">
                  <a:pos x="10" y="4"/>
                </a:cxn>
                <a:cxn ang="0">
                  <a:pos x="0" y="0"/>
                </a:cxn>
                <a:cxn ang="0">
                  <a:pos x="2" y="38"/>
                </a:cxn>
              </a:cxnLst>
              <a:rect l="0" t="0" r="r" b="b"/>
              <a:pathLst>
                <a:path w="39" h="47">
                  <a:moveTo>
                    <a:pt x="2" y="38"/>
                  </a:moveTo>
                  <a:lnTo>
                    <a:pt x="4" y="42"/>
                  </a:lnTo>
                  <a:lnTo>
                    <a:pt x="10" y="46"/>
                  </a:lnTo>
                  <a:lnTo>
                    <a:pt x="20" y="44"/>
                  </a:lnTo>
                  <a:lnTo>
                    <a:pt x="28" y="32"/>
                  </a:lnTo>
                  <a:lnTo>
                    <a:pt x="38" y="28"/>
                  </a:lnTo>
                  <a:lnTo>
                    <a:pt x="28" y="14"/>
                  </a:lnTo>
                  <a:lnTo>
                    <a:pt x="10" y="4"/>
                  </a:lnTo>
                  <a:lnTo>
                    <a:pt x="0" y="0"/>
                  </a:lnTo>
                  <a:lnTo>
                    <a:pt x="2" y="3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0" name="Freeform 736"/>
            <p:cNvSpPr>
              <a:spLocks/>
            </p:cNvSpPr>
            <p:nvPr/>
          </p:nvSpPr>
          <p:spPr bwMode="ltGray">
            <a:xfrm>
              <a:off x="4393907" y="3208782"/>
              <a:ext cx="167893" cy="118635"/>
            </a:xfrm>
            <a:custGeom>
              <a:avLst/>
              <a:gdLst/>
              <a:ahLst/>
              <a:cxnLst>
                <a:cxn ang="0">
                  <a:pos x="0" y="46"/>
                </a:cxn>
                <a:cxn ang="0">
                  <a:pos x="16" y="36"/>
                </a:cxn>
                <a:cxn ang="0">
                  <a:pos x="20" y="26"/>
                </a:cxn>
                <a:cxn ang="0">
                  <a:pos x="24" y="26"/>
                </a:cxn>
                <a:cxn ang="0">
                  <a:pos x="30" y="22"/>
                </a:cxn>
                <a:cxn ang="0">
                  <a:pos x="34" y="22"/>
                </a:cxn>
                <a:cxn ang="0">
                  <a:pos x="34" y="12"/>
                </a:cxn>
                <a:cxn ang="0">
                  <a:pos x="46" y="10"/>
                </a:cxn>
                <a:cxn ang="0">
                  <a:pos x="54" y="10"/>
                </a:cxn>
                <a:cxn ang="0">
                  <a:pos x="66" y="0"/>
                </a:cxn>
                <a:cxn ang="0">
                  <a:pos x="74" y="2"/>
                </a:cxn>
                <a:cxn ang="0">
                  <a:pos x="80" y="10"/>
                </a:cxn>
                <a:cxn ang="0">
                  <a:pos x="88" y="2"/>
                </a:cxn>
                <a:cxn ang="0">
                  <a:pos x="92" y="8"/>
                </a:cxn>
                <a:cxn ang="0">
                  <a:pos x="98" y="8"/>
                </a:cxn>
                <a:cxn ang="0">
                  <a:pos x="108" y="8"/>
                </a:cxn>
                <a:cxn ang="0">
                  <a:pos x="114" y="12"/>
                </a:cxn>
                <a:cxn ang="0">
                  <a:pos x="108" y="18"/>
                </a:cxn>
                <a:cxn ang="0">
                  <a:pos x="108" y="22"/>
                </a:cxn>
                <a:cxn ang="0">
                  <a:pos x="102" y="26"/>
                </a:cxn>
                <a:cxn ang="0">
                  <a:pos x="94" y="30"/>
                </a:cxn>
                <a:cxn ang="0">
                  <a:pos x="92" y="36"/>
                </a:cxn>
                <a:cxn ang="0">
                  <a:pos x="90" y="42"/>
                </a:cxn>
                <a:cxn ang="0">
                  <a:pos x="84" y="46"/>
                </a:cxn>
                <a:cxn ang="0">
                  <a:pos x="80" y="48"/>
                </a:cxn>
                <a:cxn ang="0">
                  <a:pos x="74" y="54"/>
                </a:cxn>
                <a:cxn ang="0">
                  <a:pos x="70" y="54"/>
                </a:cxn>
                <a:cxn ang="0">
                  <a:pos x="68" y="54"/>
                </a:cxn>
                <a:cxn ang="0">
                  <a:pos x="66" y="52"/>
                </a:cxn>
                <a:cxn ang="0">
                  <a:pos x="64" y="54"/>
                </a:cxn>
                <a:cxn ang="0">
                  <a:pos x="60" y="58"/>
                </a:cxn>
                <a:cxn ang="0">
                  <a:pos x="56" y="58"/>
                </a:cxn>
                <a:cxn ang="0">
                  <a:pos x="52" y="56"/>
                </a:cxn>
                <a:cxn ang="0">
                  <a:pos x="46" y="60"/>
                </a:cxn>
                <a:cxn ang="0">
                  <a:pos x="46" y="66"/>
                </a:cxn>
                <a:cxn ang="0">
                  <a:pos x="42" y="70"/>
                </a:cxn>
                <a:cxn ang="0">
                  <a:pos x="16" y="64"/>
                </a:cxn>
                <a:cxn ang="0">
                  <a:pos x="6" y="60"/>
                </a:cxn>
                <a:cxn ang="0">
                  <a:pos x="4" y="52"/>
                </a:cxn>
                <a:cxn ang="0">
                  <a:pos x="0" y="46"/>
                </a:cxn>
              </a:cxnLst>
              <a:rect l="0" t="0" r="r" b="b"/>
              <a:pathLst>
                <a:path w="115" h="71">
                  <a:moveTo>
                    <a:pt x="0" y="46"/>
                  </a:moveTo>
                  <a:lnTo>
                    <a:pt x="16" y="36"/>
                  </a:lnTo>
                  <a:lnTo>
                    <a:pt x="20" y="26"/>
                  </a:lnTo>
                  <a:lnTo>
                    <a:pt x="24" y="26"/>
                  </a:lnTo>
                  <a:lnTo>
                    <a:pt x="30" y="22"/>
                  </a:lnTo>
                  <a:lnTo>
                    <a:pt x="34" y="22"/>
                  </a:lnTo>
                  <a:lnTo>
                    <a:pt x="34" y="12"/>
                  </a:lnTo>
                  <a:lnTo>
                    <a:pt x="46" y="10"/>
                  </a:lnTo>
                  <a:lnTo>
                    <a:pt x="54" y="10"/>
                  </a:lnTo>
                  <a:lnTo>
                    <a:pt x="66" y="0"/>
                  </a:lnTo>
                  <a:lnTo>
                    <a:pt x="74" y="2"/>
                  </a:lnTo>
                  <a:lnTo>
                    <a:pt x="80" y="10"/>
                  </a:lnTo>
                  <a:lnTo>
                    <a:pt x="88" y="2"/>
                  </a:lnTo>
                  <a:lnTo>
                    <a:pt x="92" y="8"/>
                  </a:lnTo>
                  <a:lnTo>
                    <a:pt x="98" y="8"/>
                  </a:lnTo>
                  <a:lnTo>
                    <a:pt x="108" y="8"/>
                  </a:lnTo>
                  <a:lnTo>
                    <a:pt x="114" y="12"/>
                  </a:lnTo>
                  <a:lnTo>
                    <a:pt x="108" y="18"/>
                  </a:lnTo>
                  <a:lnTo>
                    <a:pt x="108" y="22"/>
                  </a:lnTo>
                  <a:lnTo>
                    <a:pt x="102" y="26"/>
                  </a:lnTo>
                  <a:lnTo>
                    <a:pt x="94" y="30"/>
                  </a:lnTo>
                  <a:lnTo>
                    <a:pt x="92" y="36"/>
                  </a:lnTo>
                  <a:lnTo>
                    <a:pt x="90" y="42"/>
                  </a:lnTo>
                  <a:lnTo>
                    <a:pt x="84" y="46"/>
                  </a:lnTo>
                  <a:lnTo>
                    <a:pt x="80" y="48"/>
                  </a:lnTo>
                  <a:lnTo>
                    <a:pt x="74" y="54"/>
                  </a:lnTo>
                  <a:lnTo>
                    <a:pt x="70" y="54"/>
                  </a:lnTo>
                  <a:lnTo>
                    <a:pt x="68" y="54"/>
                  </a:lnTo>
                  <a:lnTo>
                    <a:pt x="66" y="52"/>
                  </a:lnTo>
                  <a:lnTo>
                    <a:pt x="64" y="54"/>
                  </a:lnTo>
                  <a:lnTo>
                    <a:pt x="60" y="58"/>
                  </a:lnTo>
                  <a:lnTo>
                    <a:pt x="56" y="58"/>
                  </a:lnTo>
                  <a:lnTo>
                    <a:pt x="52" y="56"/>
                  </a:lnTo>
                  <a:lnTo>
                    <a:pt x="46" y="60"/>
                  </a:lnTo>
                  <a:lnTo>
                    <a:pt x="46" y="66"/>
                  </a:lnTo>
                  <a:lnTo>
                    <a:pt x="42" y="70"/>
                  </a:lnTo>
                  <a:lnTo>
                    <a:pt x="16" y="64"/>
                  </a:lnTo>
                  <a:lnTo>
                    <a:pt x="6" y="60"/>
                  </a:lnTo>
                  <a:lnTo>
                    <a:pt x="4" y="52"/>
                  </a:lnTo>
                  <a:lnTo>
                    <a:pt x="0" y="4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1" name="Freeform 737"/>
            <p:cNvSpPr>
              <a:spLocks/>
            </p:cNvSpPr>
            <p:nvPr/>
          </p:nvSpPr>
          <p:spPr bwMode="ltGray">
            <a:xfrm>
              <a:off x="4558904" y="2895883"/>
              <a:ext cx="209865" cy="212060"/>
            </a:xfrm>
            <a:custGeom>
              <a:avLst/>
              <a:gdLst/>
              <a:ahLst/>
              <a:cxnLst>
                <a:cxn ang="0">
                  <a:pos x="2" y="70"/>
                </a:cxn>
                <a:cxn ang="0">
                  <a:pos x="20" y="64"/>
                </a:cxn>
                <a:cxn ang="0">
                  <a:pos x="28" y="56"/>
                </a:cxn>
                <a:cxn ang="0">
                  <a:pos x="34" y="44"/>
                </a:cxn>
                <a:cxn ang="0">
                  <a:pos x="42" y="34"/>
                </a:cxn>
                <a:cxn ang="0">
                  <a:pos x="48" y="24"/>
                </a:cxn>
                <a:cxn ang="0">
                  <a:pos x="42" y="12"/>
                </a:cxn>
                <a:cxn ang="0">
                  <a:pos x="60" y="0"/>
                </a:cxn>
                <a:cxn ang="0">
                  <a:pos x="66" y="6"/>
                </a:cxn>
                <a:cxn ang="0">
                  <a:pos x="80" y="10"/>
                </a:cxn>
                <a:cxn ang="0">
                  <a:pos x="94" y="12"/>
                </a:cxn>
                <a:cxn ang="0">
                  <a:pos x="106" y="12"/>
                </a:cxn>
                <a:cxn ang="0">
                  <a:pos x="120" y="12"/>
                </a:cxn>
                <a:cxn ang="0">
                  <a:pos x="126" y="24"/>
                </a:cxn>
                <a:cxn ang="0">
                  <a:pos x="126" y="36"/>
                </a:cxn>
                <a:cxn ang="0">
                  <a:pos x="132" y="48"/>
                </a:cxn>
                <a:cxn ang="0">
                  <a:pos x="138" y="52"/>
                </a:cxn>
                <a:cxn ang="0">
                  <a:pos x="144" y="58"/>
                </a:cxn>
                <a:cxn ang="0">
                  <a:pos x="138" y="68"/>
                </a:cxn>
                <a:cxn ang="0">
                  <a:pos x="136" y="78"/>
                </a:cxn>
                <a:cxn ang="0">
                  <a:pos x="140" y="92"/>
                </a:cxn>
                <a:cxn ang="0">
                  <a:pos x="136" y="98"/>
                </a:cxn>
                <a:cxn ang="0">
                  <a:pos x="104" y="104"/>
                </a:cxn>
                <a:cxn ang="0">
                  <a:pos x="98" y="104"/>
                </a:cxn>
                <a:cxn ang="0">
                  <a:pos x="64" y="108"/>
                </a:cxn>
                <a:cxn ang="0">
                  <a:pos x="54" y="112"/>
                </a:cxn>
                <a:cxn ang="0">
                  <a:pos x="36" y="116"/>
                </a:cxn>
                <a:cxn ang="0">
                  <a:pos x="22" y="116"/>
                </a:cxn>
                <a:cxn ang="0">
                  <a:pos x="8" y="124"/>
                </a:cxn>
                <a:cxn ang="0">
                  <a:pos x="6" y="116"/>
                </a:cxn>
                <a:cxn ang="0">
                  <a:pos x="2" y="110"/>
                </a:cxn>
                <a:cxn ang="0">
                  <a:pos x="0" y="104"/>
                </a:cxn>
                <a:cxn ang="0">
                  <a:pos x="4" y="96"/>
                </a:cxn>
                <a:cxn ang="0">
                  <a:pos x="6" y="82"/>
                </a:cxn>
                <a:cxn ang="0">
                  <a:pos x="2" y="70"/>
                </a:cxn>
              </a:cxnLst>
              <a:rect l="0" t="0" r="r" b="b"/>
              <a:pathLst>
                <a:path w="145" h="125">
                  <a:moveTo>
                    <a:pt x="2" y="70"/>
                  </a:moveTo>
                  <a:lnTo>
                    <a:pt x="20" y="64"/>
                  </a:lnTo>
                  <a:lnTo>
                    <a:pt x="28" y="56"/>
                  </a:lnTo>
                  <a:lnTo>
                    <a:pt x="34" y="44"/>
                  </a:lnTo>
                  <a:lnTo>
                    <a:pt x="42" y="34"/>
                  </a:lnTo>
                  <a:lnTo>
                    <a:pt x="48" y="24"/>
                  </a:lnTo>
                  <a:lnTo>
                    <a:pt x="42" y="12"/>
                  </a:lnTo>
                  <a:lnTo>
                    <a:pt x="60" y="0"/>
                  </a:lnTo>
                  <a:lnTo>
                    <a:pt x="66" y="6"/>
                  </a:lnTo>
                  <a:lnTo>
                    <a:pt x="80" y="10"/>
                  </a:lnTo>
                  <a:lnTo>
                    <a:pt x="94" y="12"/>
                  </a:lnTo>
                  <a:lnTo>
                    <a:pt x="106" y="12"/>
                  </a:lnTo>
                  <a:lnTo>
                    <a:pt x="120" y="12"/>
                  </a:lnTo>
                  <a:lnTo>
                    <a:pt x="126" y="24"/>
                  </a:lnTo>
                  <a:lnTo>
                    <a:pt x="126" y="36"/>
                  </a:lnTo>
                  <a:lnTo>
                    <a:pt x="132" y="48"/>
                  </a:lnTo>
                  <a:lnTo>
                    <a:pt x="138" y="52"/>
                  </a:lnTo>
                  <a:lnTo>
                    <a:pt x="144" y="58"/>
                  </a:lnTo>
                  <a:lnTo>
                    <a:pt x="138" y="68"/>
                  </a:lnTo>
                  <a:lnTo>
                    <a:pt x="136" y="78"/>
                  </a:lnTo>
                  <a:lnTo>
                    <a:pt x="140" y="92"/>
                  </a:lnTo>
                  <a:lnTo>
                    <a:pt x="136" y="98"/>
                  </a:lnTo>
                  <a:lnTo>
                    <a:pt x="104" y="104"/>
                  </a:lnTo>
                  <a:lnTo>
                    <a:pt x="98" y="104"/>
                  </a:lnTo>
                  <a:lnTo>
                    <a:pt x="64" y="108"/>
                  </a:lnTo>
                  <a:lnTo>
                    <a:pt x="54" y="112"/>
                  </a:lnTo>
                  <a:lnTo>
                    <a:pt x="36" y="116"/>
                  </a:lnTo>
                  <a:lnTo>
                    <a:pt x="22" y="116"/>
                  </a:lnTo>
                  <a:lnTo>
                    <a:pt x="8" y="124"/>
                  </a:lnTo>
                  <a:lnTo>
                    <a:pt x="6" y="116"/>
                  </a:lnTo>
                  <a:lnTo>
                    <a:pt x="2" y="110"/>
                  </a:lnTo>
                  <a:lnTo>
                    <a:pt x="0" y="104"/>
                  </a:lnTo>
                  <a:lnTo>
                    <a:pt x="4" y="96"/>
                  </a:lnTo>
                  <a:lnTo>
                    <a:pt x="6" y="82"/>
                  </a:lnTo>
                  <a:lnTo>
                    <a:pt x="2" y="7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2" name="Freeform 739"/>
            <p:cNvSpPr>
              <a:spLocks/>
            </p:cNvSpPr>
            <p:nvPr/>
          </p:nvSpPr>
          <p:spPr bwMode="ltGray">
            <a:xfrm>
              <a:off x="4519825" y="2784662"/>
              <a:ext cx="104209" cy="66733"/>
            </a:xfrm>
            <a:custGeom>
              <a:avLst/>
              <a:gdLst/>
              <a:ahLst/>
              <a:cxnLst>
                <a:cxn ang="0">
                  <a:pos x="16" y="36"/>
                </a:cxn>
                <a:cxn ang="0">
                  <a:pos x="32" y="26"/>
                </a:cxn>
                <a:cxn ang="0">
                  <a:pos x="56" y="38"/>
                </a:cxn>
                <a:cxn ang="0">
                  <a:pos x="70" y="28"/>
                </a:cxn>
                <a:cxn ang="0">
                  <a:pos x="62" y="18"/>
                </a:cxn>
                <a:cxn ang="0">
                  <a:pos x="66" y="8"/>
                </a:cxn>
                <a:cxn ang="0">
                  <a:pos x="72" y="2"/>
                </a:cxn>
                <a:cxn ang="0">
                  <a:pos x="52" y="2"/>
                </a:cxn>
                <a:cxn ang="0">
                  <a:pos x="42" y="0"/>
                </a:cxn>
                <a:cxn ang="0">
                  <a:pos x="26" y="4"/>
                </a:cxn>
                <a:cxn ang="0">
                  <a:pos x="0" y="12"/>
                </a:cxn>
                <a:cxn ang="0">
                  <a:pos x="16" y="36"/>
                </a:cxn>
              </a:cxnLst>
              <a:rect l="0" t="0" r="r" b="b"/>
              <a:pathLst>
                <a:path w="73" h="39">
                  <a:moveTo>
                    <a:pt x="16" y="36"/>
                  </a:moveTo>
                  <a:lnTo>
                    <a:pt x="32" y="26"/>
                  </a:lnTo>
                  <a:lnTo>
                    <a:pt x="56" y="38"/>
                  </a:lnTo>
                  <a:lnTo>
                    <a:pt x="70" y="28"/>
                  </a:lnTo>
                  <a:lnTo>
                    <a:pt x="62" y="18"/>
                  </a:lnTo>
                  <a:lnTo>
                    <a:pt x="66" y="8"/>
                  </a:lnTo>
                  <a:lnTo>
                    <a:pt x="72" y="2"/>
                  </a:lnTo>
                  <a:lnTo>
                    <a:pt x="52" y="2"/>
                  </a:lnTo>
                  <a:lnTo>
                    <a:pt x="42" y="0"/>
                  </a:lnTo>
                  <a:lnTo>
                    <a:pt x="26" y="4"/>
                  </a:lnTo>
                  <a:lnTo>
                    <a:pt x="0" y="12"/>
                  </a:lnTo>
                  <a:lnTo>
                    <a:pt x="16" y="3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3" name="Freeform 740"/>
            <p:cNvSpPr>
              <a:spLocks/>
            </p:cNvSpPr>
            <p:nvPr/>
          </p:nvSpPr>
          <p:spPr bwMode="ltGray">
            <a:xfrm>
              <a:off x="4495221" y="2878088"/>
              <a:ext cx="138946" cy="139396"/>
            </a:xfrm>
            <a:custGeom>
              <a:avLst/>
              <a:gdLst/>
              <a:ahLst/>
              <a:cxnLst>
                <a:cxn ang="0">
                  <a:pos x="48" y="82"/>
                </a:cxn>
                <a:cxn ang="0">
                  <a:pos x="64" y="74"/>
                </a:cxn>
                <a:cxn ang="0">
                  <a:pos x="74" y="66"/>
                </a:cxn>
                <a:cxn ang="0">
                  <a:pos x="80" y="52"/>
                </a:cxn>
                <a:cxn ang="0">
                  <a:pos x="88" y="46"/>
                </a:cxn>
                <a:cxn ang="0">
                  <a:pos x="96" y="34"/>
                </a:cxn>
                <a:cxn ang="0">
                  <a:pos x="90" y="22"/>
                </a:cxn>
                <a:cxn ang="0">
                  <a:pos x="72" y="4"/>
                </a:cxn>
                <a:cxn ang="0">
                  <a:pos x="50" y="0"/>
                </a:cxn>
                <a:cxn ang="0">
                  <a:pos x="40" y="4"/>
                </a:cxn>
                <a:cxn ang="0">
                  <a:pos x="28" y="6"/>
                </a:cxn>
                <a:cxn ang="0">
                  <a:pos x="16" y="6"/>
                </a:cxn>
                <a:cxn ang="0">
                  <a:pos x="0" y="18"/>
                </a:cxn>
                <a:cxn ang="0">
                  <a:pos x="4" y="48"/>
                </a:cxn>
                <a:cxn ang="0">
                  <a:pos x="2" y="62"/>
                </a:cxn>
                <a:cxn ang="0">
                  <a:pos x="42" y="64"/>
                </a:cxn>
                <a:cxn ang="0">
                  <a:pos x="48" y="82"/>
                </a:cxn>
              </a:cxnLst>
              <a:rect l="0" t="0" r="r" b="b"/>
              <a:pathLst>
                <a:path w="97" h="83">
                  <a:moveTo>
                    <a:pt x="48" y="82"/>
                  </a:moveTo>
                  <a:lnTo>
                    <a:pt x="64" y="74"/>
                  </a:lnTo>
                  <a:lnTo>
                    <a:pt x="74" y="66"/>
                  </a:lnTo>
                  <a:lnTo>
                    <a:pt x="80" y="52"/>
                  </a:lnTo>
                  <a:lnTo>
                    <a:pt x="88" y="46"/>
                  </a:lnTo>
                  <a:lnTo>
                    <a:pt x="96" y="34"/>
                  </a:lnTo>
                  <a:lnTo>
                    <a:pt x="90" y="22"/>
                  </a:lnTo>
                  <a:lnTo>
                    <a:pt x="72" y="4"/>
                  </a:lnTo>
                  <a:lnTo>
                    <a:pt x="50" y="0"/>
                  </a:lnTo>
                  <a:lnTo>
                    <a:pt x="40" y="4"/>
                  </a:lnTo>
                  <a:lnTo>
                    <a:pt x="28" y="6"/>
                  </a:lnTo>
                  <a:lnTo>
                    <a:pt x="16" y="6"/>
                  </a:lnTo>
                  <a:lnTo>
                    <a:pt x="0" y="18"/>
                  </a:lnTo>
                  <a:lnTo>
                    <a:pt x="4" y="48"/>
                  </a:lnTo>
                  <a:lnTo>
                    <a:pt x="2" y="62"/>
                  </a:lnTo>
                  <a:lnTo>
                    <a:pt x="42" y="64"/>
                  </a:lnTo>
                  <a:lnTo>
                    <a:pt x="48" y="8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4" name="Freeform 741"/>
            <p:cNvSpPr>
              <a:spLocks/>
            </p:cNvSpPr>
            <p:nvPr/>
          </p:nvSpPr>
          <p:spPr bwMode="ltGray">
            <a:xfrm>
              <a:off x="4553115" y="2827668"/>
              <a:ext cx="96972" cy="88977"/>
            </a:xfrm>
            <a:custGeom>
              <a:avLst/>
              <a:gdLst/>
              <a:ahLst/>
              <a:cxnLst>
                <a:cxn ang="0">
                  <a:pos x="0" y="34"/>
                </a:cxn>
                <a:cxn ang="0">
                  <a:pos x="10" y="30"/>
                </a:cxn>
                <a:cxn ang="0">
                  <a:pos x="34" y="34"/>
                </a:cxn>
                <a:cxn ang="0">
                  <a:pos x="50" y="52"/>
                </a:cxn>
                <a:cxn ang="0">
                  <a:pos x="64" y="40"/>
                </a:cxn>
                <a:cxn ang="0">
                  <a:pos x="68" y="28"/>
                </a:cxn>
                <a:cxn ang="0">
                  <a:pos x="50" y="10"/>
                </a:cxn>
                <a:cxn ang="0">
                  <a:pos x="24" y="0"/>
                </a:cxn>
                <a:cxn ang="0">
                  <a:pos x="8" y="10"/>
                </a:cxn>
                <a:cxn ang="0">
                  <a:pos x="0" y="34"/>
                </a:cxn>
              </a:cxnLst>
              <a:rect l="0" t="0" r="r" b="b"/>
              <a:pathLst>
                <a:path w="69" h="53">
                  <a:moveTo>
                    <a:pt x="0" y="34"/>
                  </a:moveTo>
                  <a:lnTo>
                    <a:pt x="10" y="30"/>
                  </a:lnTo>
                  <a:lnTo>
                    <a:pt x="34" y="34"/>
                  </a:lnTo>
                  <a:lnTo>
                    <a:pt x="50" y="52"/>
                  </a:lnTo>
                  <a:lnTo>
                    <a:pt x="64" y="40"/>
                  </a:lnTo>
                  <a:lnTo>
                    <a:pt x="68" y="28"/>
                  </a:lnTo>
                  <a:lnTo>
                    <a:pt x="50" y="10"/>
                  </a:lnTo>
                  <a:lnTo>
                    <a:pt x="24" y="0"/>
                  </a:lnTo>
                  <a:lnTo>
                    <a:pt x="8" y="10"/>
                  </a:lnTo>
                  <a:lnTo>
                    <a:pt x="0" y="3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5" name="Freeform 500"/>
            <p:cNvSpPr>
              <a:spLocks/>
            </p:cNvSpPr>
            <p:nvPr/>
          </p:nvSpPr>
          <p:spPr bwMode="ltGray">
            <a:xfrm>
              <a:off x="3856940" y="3389701"/>
              <a:ext cx="285128" cy="268412"/>
            </a:xfrm>
            <a:custGeom>
              <a:avLst/>
              <a:gdLst/>
              <a:ahLst/>
              <a:cxnLst>
                <a:cxn ang="0">
                  <a:pos x="190" y="26"/>
                </a:cxn>
                <a:cxn ang="0">
                  <a:pos x="184" y="46"/>
                </a:cxn>
                <a:cxn ang="0">
                  <a:pos x="178" y="50"/>
                </a:cxn>
                <a:cxn ang="0">
                  <a:pos x="170" y="52"/>
                </a:cxn>
                <a:cxn ang="0">
                  <a:pos x="164" y="62"/>
                </a:cxn>
                <a:cxn ang="0">
                  <a:pos x="158" y="66"/>
                </a:cxn>
                <a:cxn ang="0">
                  <a:pos x="154" y="74"/>
                </a:cxn>
                <a:cxn ang="0">
                  <a:pos x="146" y="76"/>
                </a:cxn>
                <a:cxn ang="0">
                  <a:pos x="140" y="86"/>
                </a:cxn>
                <a:cxn ang="0">
                  <a:pos x="140" y="96"/>
                </a:cxn>
                <a:cxn ang="0">
                  <a:pos x="146" y="104"/>
                </a:cxn>
                <a:cxn ang="0">
                  <a:pos x="142" y="110"/>
                </a:cxn>
                <a:cxn ang="0">
                  <a:pos x="134" y="118"/>
                </a:cxn>
                <a:cxn ang="0">
                  <a:pos x="134" y="128"/>
                </a:cxn>
                <a:cxn ang="0">
                  <a:pos x="122" y="128"/>
                </a:cxn>
                <a:cxn ang="0">
                  <a:pos x="114" y="138"/>
                </a:cxn>
                <a:cxn ang="0">
                  <a:pos x="102" y="146"/>
                </a:cxn>
                <a:cxn ang="0">
                  <a:pos x="86" y="144"/>
                </a:cxn>
                <a:cxn ang="0">
                  <a:pos x="70" y="146"/>
                </a:cxn>
                <a:cxn ang="0">
                  <a:pos x="64" y="154"/>
                </a:cxn>
                <a:cxn ang="0">
                  <a:pos x="52" y="156"/>
                </a:cxn>
                <a:cxn ang="0">
                  <a:pos x="44" y="144"/>
                </a:cxn>
                <a:cxn ang="0">
                  <a:pos x="38" y="108"/>
                </a:cxn>
                <a:cxn ang="0">
                  <a:pos x="36" y="96"/>
                </a:cxn>
                <a:cxn ang="0">
                  <a:pos x="36" y="88"/>
                </a:cxn>
                <a:cxn ang="0">
                  <a:pos x="44" y="82"/>
                </a:cxn>
                <a:cxn ang="0">
                  <a:pos x="42" y="68"/>
                </a:cxn>
                <a:cxn ang="0">
                  <a:pos x="46" y="62"/>
                </a:cxn>
                <a:cxn ang="0">
                  <a:pos x="48" y="42"/>
                </a:cxn>
                <a:cxn ang="0">
                  <a:pos x="38" y="36"/>
                </a:cxn>
                <a:cxn ang="0">
                  <a:pos x="34" y="40"/>
                </a:cxn>
                <a:cxn ang="0">
                  <a:pos x="22" y="40"/>
                </a:cxn>
                <a:cxn ang="0">
                  <a:pos x="12" y="36"/>
                </a:cxn>
                <a:cxn ang="0">
                  <a:pos x="6" y="26"/>
                </a:cxn>
                <a:cxn ang="0">
                  <a:pos x="2" y="12"/>
                </a:cxn>
                <a:cxn ang="0">
                  <a:pos x="16" y="6"/>
                </a:cxn>
                <a:cxn ang="0">
                  <a:pos x="26" y="0"/>
                </a:cxn>
                <a:cxn ang="0">
                  <a:pos x="64" y="2"/>
                </a:cxn>
                <a:cxn ang="0">
                  <a:pos x="92" y="6"/>
                </a:cxn>
                <a:cxn ang="0">
                  <a:pos x="118" y="6"/>
                </a:cxn>
                <a:cxn ang="0">
                  <a:pos x="178" y="24"/>
                </a:cxn>
              </a:cxnLst>
              <a:rect l="0" t="0" r="r" b="b"/>
              <a:pathLst>
                <a:path w="197" h="159">
                  <a:moveTo>
                    <a:pt x="188" y="24"/>
                  </a:moveTo>
                  <a:lnTo>
                    <a:pt x="190" y="26"/>
                  </a:lnTo>
                  <a:lnTo>
                    <a:pt x="196" y="36"/>
                  </a:lnTo>
                  <a:lnTo>
                    <a:pt x="184" y="46"/>
                  </a:lnTo>
                  <a:lnTo>
                    <a:pt x="182" y="48"/>
                  </a:lnTo>
                  <a:lnTo>
                    <a:pt x="178" y="50"/>
                  </a:lnTo>
                  <a:lnTo>
                    <a:pt x="174" y="50"/>
                  </a:lnTo>
                  <a:lnTo>
                    <a:pt x="170" y="52"/>
                  </a:lnTo>
                  <a:lnTo>
                    <a:pt x="168" y="56"/>
                  </a:lnTo>
                  <a:lnTo>
                    <a:pt x="164" y="62"/>
                  </a:lnTo>
                  <a:lnTo>
                    <a:pt x="164" y="64"/>
                  </a:lnTo>
                  <a:lnTo>
                    <a:pt x="158" y="66"/>
                  </a:lnTo>
                  <a:lnTo>
                    <a:pt x="156" y="70"/>
                  </a:lnTo>
                  <a:lnTo>
                    <a:pt x="154" y="74"/>
                  </a:lnTo>
                  <a:lnTo>
                    <a:pt x="150" y="76"/>
                  </a:lnTo>
                  <a:lnTo>
                    <a:pt x="146" y="76"/>
                  </a:lnTo>
                  <a:lnTo>
                    <a:pt x="142" y="80"/>
                  </a:lnTo>
                  <a:lnTo>
                    <a:pt x="140" y="86"/>
                  </a:lnTo>
                  <a:lnTo>
                    <a:pt x="140" y="90"/>
                  </a:lnTo>
                  <a:lnTo>
                    <a:pt x="140" y="96"/>
                  </a:lnTo>
                  <a:lnTo>
                    <a:pt x="146" y="100"/>
                  </a:lnTo>
                  <a:lnTo>
                    <a:pt x="146" y="104"/>
                  </a:lnTo>
                  <a:lnTo>
                    <a:pt x="146" y="108"/>
                  </a:lnTo>
                  <a:lnTo>
                    <a:pt x="142" y="110"/>
                  </a:lnTo>
                  <a:lnTo>
                    <a:pt x="138" y="114"/>
                  </a:lnTo>
                  <a:lnTo>
                    <a:pt x="134" y="118"/>
                  </a:lnTo>
                  <a:lnTo>
                    <a:pt x="132" y="124"/>
                  </a:lnTo>
                  <a:lnTo>
                    <a:pt x="134" y="128"/>
                  </a:lnTo>
                  <a:lnTo>
                    <a:pt x="128" y="128"/>
                  </a:lnTo>
                  <a:lnTo>
                    <a:pt x="122" y="128"/>
                  </a:lnTo>
                  <a:lnTo>
                    <a:pt x="120" y="134"/>
                  </a:lnTo>
                  <a:lnTo>
                    <a:pt x="114" y="138"/>
                  </a:lnTo>
                  <a:lnTo>
                    <a:pt x="110" y="144"/>
                  </a:lnTo>
                  <a:lnTo>
                    <a:pt x="102" y="146"/>
                  </a:lnTo>
                  <a:lnTo>
                    <a:pt x="96" y="148"/>
                  </a:lnTo>
                  <a:lnTo>
                    <a:pt x="86" y="144"/>
                  </a:lnTo>
                  <a:lnTo>
                    <a:pt x="80" y="144"/>
                  </a:lnTo>
                  <a:lnTo>
                    <a:pt x="70" y="146"/>
                  </a:lnTo>
                  <a:lnTo>
                    <a:pt x="68" y="150"/>
                  </a:lnTo>
                  <a:lnTo>
                    <a:pt x="64" y="154"/>
                  </a:lnTo>
                  <a:lnTo>
                    <a:pt x="58" y="158"/>
                  </a:lnTo>
                  <a:lnTo>
                    <a:pt x="52" y="156"/>
                  </a:lnTo>
                  <a:lnTo>
                    <a:pt x="48" y="150"/>
                  </a:lnTo>
                  <a:lnTo>
                    <a:pt x="44" y="144"/>
                  </a:lnTo>
                  <a:lnTo>
                    <a:pt x="40" y="140"/>
                  </a:lnTo>
                  <a:lnTo>
                    <a:pt x="38" y="108"/>
                  </a:lnTo>
                  <a:lnTo>
                    <a:pt x="38" y="100"/>
                  </a:lnTo>
                  <a:lnTo>
                    <a:pt x="36" y="96"/>
                  </a:lnTo>
                  <a:lnTo>
                    <a:pt x="34" y="90"/>
                  </a:lnTo>
                  <a:lnTo>
                    <a:pt x="36" y="88"/>
                  </a:lnTo>
                  <a:lnTo>
                    <a:pt x="40" y="88"/>
                  </a:lnTo>
                  <a:lnTo>
                    <a:pt x="44" y="82"/>
                  </a:lnTo>
                  <a:lnTo>
                    <a:pt x="42" y="74"/>
                  </a:lnTo>
                  <a:lnTo>
                    <a:pt x="42" y="68"/>
                  </a:lnTo>
                  <a:lnTo>
                    <a:pt x="42" y="64"/>
                  </a:lnTo>
                  <a:lnTo>
                    <a:pt x="46" y="62"/>
                  </a:lnTo>
                  <a:lnTo>
                    <a:pt x="48" y="52"/>
                  </a:lnTo>
                  <a:lnTo>
                    <a:pt x="48" y="42"/>
                  </a:lnTo>
                  <a:lnTo>
                    <a:pt x="44" y="38"/>
                  </a:lnTo>
                  <a:lnTo>
                    <a:pt x="38" y="36"/>
                  </a:lnTo>
                  <a:lnTo>
                    <a:pt x="34" y="38"/>
                  </a:lnTo>
                  <a:lnTo>
                    <a:pt x="34" y="40"/>
                  </a:lnTo>
                  <a:lnTo>
                    <a:pt x="28" y="42"/>
                  </a:lnTo>
                  <a:lnTo>
                    <a:pt x="22" y="40"/>
                  </a:lnTo>
                  <a:lnTo>
                    <a:pt x="20" y="36"/>
                  </a:lnTo>
                  <a:lnTo>
                    <a:pt x="12" y="36"/>
                  </a:lnTo>
                  <a:lnTo>
                    <a:pt x="8" y="34"/>
                  </a:lnTo>
                  <a:lnTo>
                    <a:pt x="6" y="26"/>
                  </a:lnTo>
                  <a:lnTo>
                    <a:pt x="0" y="18"/>
                  </a:lnTo>
                  <a:lnTo>
                    <a:pt x="2" y="12"/>
                  </a:lnTo>
                  <a:lnTo>
                    <a:pt x="10" y="6"/>
                  </a:lnTo>
                  <a:lnTo>
                    <a:pt x="16" y="6"/>
                  </a:lnTo>
                  <a:lnTo>
                    <a:pt x="18" y="2"/>
                  </a:lnTo>
                  <a:lnTo>
                    <a:pt x="26" y="0"/>
                  </a:lnTo>
                  <a:lnTo>
                    <a:pt x="46" y="0"/>
                  </a:lnTo>
                  <a:lnTo>
                    <a:pt x="64" y="2"/>
                  </a:lnTo>
                  <a:lnTo>
                    <a:pt x="78" y="6"/>
                  </a:lnTo>
                  <a:lnTo>
                    <a:pt x="92" y="6"/>
                  </a:lnTo>
                  <a:lnTo>
                    <a:pt x="110" y="6"/>
                  </a:lnTo>
                  <a:lnTo>
                    <a:pt x="118" y="6"/>
                  </a:lnTo>
                  <a:lnTo>
                    <a:pt x="146" y="6"/>
                  </a:lnTo>
                  <a:lnTo>
                    <a:pt x="178" y="24"/>
                  </a:lnTo>
                  <a:lnTo>
                    <a:pt x="188" y="2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6" name="Freeform 503"/>
            <p:cNvSpPr>
              <a:spLocks/>
            </p:cNvSpPr>
            <p:nvPr/>
          </p:nvSpPr>
          <p:spPr bwMode="ltGray">
            <a:xfrm>
              <a:off x="4179699" y="2983376"/>
              <a:ext cx="202629" cy="289174"/>
            </a:xfrm>
            <a:custGeom>
              <a:avLst/>
              <a:gdLst/>
              <a:ahLst/>
              <a:cxnLst>
                <a:cxn ang="0">
                  <a:pos x="64" y="4"/>
                </a:cxn>
                <a:cxn ang="0">
                  <a:pos x="68" y="6"/>
                </a:cxn>
                <a:cxn ang="0">
                  <a:pos x="72" y="8"/>
                </a:cxn>
                <a:cxn ang="0">
                  <a:pos x="74" y="12"/>
                </a:cxn>
                <a:cxn ang="0">
                  <a:pos x="78" y="14"/>
                </a:cxn>
                <a:cxn ang="0">
                  <a:pos x="84" y="16"/>
                </a:cxn>
                <a:cxn ang="0">
                  <a:pos x="92" y="14"/>
                </a:cxn>
                <a:cxn ang="0">
                  <a:pos x="120" y="4"/>
                </a:cxn>
                <a:cxn ang="0">
                  <a:pos x="122" y="12"/>
                </a:cxn>
                <a:cxn ang="0">
                  <a:pos x="124" y="16"/>
                </a:cxn>
                <a:cxn ang="0">
                  <a:pos x="126" y="18"/>
                </a:cxn>
                <a:cxn ang="0">
                  <a:pos x="132" y="20"/>
                </a:cxn>
                <a:cxn ang="0">
                  <a:pos x="136" y="20"/>
                </a:cxn>
                <a:cxn ang="0">
                  <a:pos x="140" y="26"/>
                </a:cxn>
                <a:cxn ang="0">
                  <a:pos x="138" y="30"/>
                </a:cxn>
                <a:cxn ang="0">
                  <a:pos x="134" y="32"/>
                </a:cxn>
                <a:cxn ang="0">
                  <a:pos x="132" y="38"/>
                </a:cxn>
                <a:cxn ang="0">
                  <a:pos x="130" y="42"/>
                </a:cxn>
                <a:cxn ang="0">
                  <a:pos x="130" y="46"/>
                </a:cxn>
                <a:cxn ang="0">
                  <a:pos x="130" y="52"/>
                </a:cxn>
                <a:cxn ang="0">
                  <a:pos x="132" y="62"/>
                </a:cxn>
                <a:cxn ang="0">
                  <a:pos x="134" y="68"/>
                </a:cxn>
                <a:cxn ang="0">
                  <a:pos x="136" y="76"/>
                </a:cxn>
                <a:cxn ang="0">
                  <a:pos x="136" y="80"/>
                </a:cxn>
                <a:cxn ang="0">
                  <a:pos x="132" y="86"/>
                </a:cxn>
                <a:cxn ang="0">
                  <a:pos x="126" y="90"/>
                </a:cxn>
                <a:cxn ang="0">
                  <a:pos x="122" y="94"/>
                </a:cxn>
                <a:cxn ang="0">
                  <a:pos x="118" y="98"/>
                </a:cxn>
                <a:cxn ang="0">
                  <a:pos x="110" y="100"/>
                </a:cxn>
                <a:cxn ang="0">
                  <a:pos x="108" y="104"/>
                </a:cxn>
                <a:cxn ang="0">
                  <a:pos x="128" y="136"/>
                </a:cxn>
                <a:cxn ang="0">
                  <a:pos x="130" y="138"/>
                </a:cxn>
                <a:cxn ang="0">
                  <a:pos x="132" y="146"/>
                </a:cxn>
                <a:cxn ang="0">
                  <a:pos x="130" y="154"/>
                </a:cxn>
                <a:cxn ang="0">
                  <a:pos x="124" y="162"/>
                </a:cxn>
                <a:cxn ang="0">
                  <a:pos x="112" y="166"/>
                </a:cxn>
                <a:cxn ang="0">
                  <a:pos x="94" y="168"/>
                </a:cxn>
                <a:cxn ang="0">
                  <a:pos x="74" y="168"/>
                </a:cxn>
                <a:cxn ang="0">
                  <a:pos x="54" y="170"/>
                </a:cxn>
                <a:cxn ang="0">
                  <a:pos x="28" y="166"/>
                </a:cxn>
                <a:cxn ang="0">
                  <a:pos x="20" y="152"/>
                </a:cxn>
                <a:cxn ang="0">
                  <a:pos x="0" y="110"/>
                </a:cxn>
                <a:cxn ang="0">
                  <a:pos x="2" y="56"/>
                </a:cxn>
                <a:cxn ang="0">
                  <a:pos x="16" y="40"/>
                </a:cxn>
                <a:cxn ang="0">
                  <a:pos x="36" y="24"/>
                </a:cxn>
                <a:cxn ang="0">
                  <a:pos x="42" y="20"/>
                </a:cxn>
                <a:cxn ang="0">
                  <a:pos x="46" y="14"/>
                </a:cxn>
                <a:cxn ang="0">
                  <a:pos x="52" y="8"/>
                </a:cxn>
                <a:cxn ang="0">
                  <a:pos x="60" y="0"/>
                </a:cxn>
                <a:cxn ang="0">
                  <a:pos x="64" y="4"/>
                </a:cxn>
              </a:cxnLst>
              <a:rect l="0" t="0" r="r" b="b"/>
              <a:pathLst>
                <a:path w="141" h="171">
                  <a:moveTo>
                    <a:pt x="64" y="4"/>
                  </a:moveTo>
                  <a:lnTo>
                    <a:pt x="68" y="6"/>
                  </a:lnTo>
                  <a:lnTo>
                    <a:pt x="72" y="8"/>
                  </a:lnTo>
                  <a:lnTo>
                    <a:pt x="74" y="12"/>
                  </a:lnTo>
                  <a:lnTo>
                    <a:pt x="78" y="14"/>
                  </a:lnTo>
                  <a:lnTo>
                    <a:pt x="84" y="16"/>
                  </a:lnTo>
                  <a:lnTo>
                    <a:pt x="92" y="14"/>
                  </a:lnTo>
                  <a:lnTo>
                    <a:pt x="120" y="4"/>
                  </a:lnTo>
                  <a:lnTo>
                    <a:pt x="122" y="12"/>
                  </a:lnTo>
                  <a:lnTo>
                    <a:pt x="124" y="16"/>
                  </a:lnTo>
                  <a:lnTo>
                    <a:pt x="126" y="18"/>
                  </a:lnTo>
                  <a:lnTo>
                    <a:pt x="132" y="20"/>
                  </a:lnTo>
                  <a:lnTo>
                    <a:pt x="136" y="20"/>
                  </a:lnTo>
                  <a:lnTo>
                    <a:pt x="140" y="26"/>
                  </a:lnTo>
                  <a:lnTo>
                    <a:pt x="138" y="30"/>
                  </a:lnTo>
                  <a:lnTo>
                    <a:pt x="134" y="32"/>
                  </a:lnTo>
                  <a:lnTo>
                    <a:pt x="132" y="38"/>
                  </a:lnTo>
                  <a:lnTo>
                    <a:pt x="130" y="42"/>
                  </a:lnTo>
                  <a:lnTo>
                    <a:pt x="130" y="46"/>
                  </a:lnTo>
                  <a:lnTo>
                    <a:pt x="130" y="52"/>
                  </a:lnTo>
                  <a:lnTo>
                    <a:pt x="132" y="62"/>
                  </a:lnTo>
                  <a:lnTo>
                    <a:pt x="134" y="68"/>
                  </a:lnTo>
                  <a:lnTo>
                    <a:pt x="136" y="76"/>
                  </a:lnTo>
                  <a:lnTo>
                    <a:pt x="136" y="80"/>
                  </a:lnTo>
                  <a:lnTo>
                    <a:pt x="132" y="86"/>
                  </a:lnTo>
                  <a:lnTo>
                    <a:pt x="126" y="90"/>
                  </a:lnTo>
                  <a:lnTo>
                    <a:pt x="122" y="94"/>
                  </a:lnTo>
                  <a:lnTo>
                    <a:pt x="118" y="98"/>
                  </a:lnTo>
                  <a:lnTo>
                    <a:pt x="110" y="100"/>
                  </a:lnTo>
                  <a:lnTo>
                    <a:pt x="108" y="104"/>
                  </a:lnTo>
                  <a:lnTo>
                    <a:pt x="128" y="136"/>
                  </a:lnTo>
                  <a:lnTo>
                    <a:pt x="130" y="138"/>
                  </a:lnTo>
                  <a:lnTo>
                    <a:pt x="132" y="146"/>
                  </a:lnTo>
                  <a:lnTo>
                    <a:pt x="130" y="154"/>
                  </a:lnTo>
                  <a:lnTo>
                    <a:pt x="124" y="162"/>
                  </a:lnTo>
                  <a:lnTo>
                    <a:pt x="112" y="166"/>
                  </a:lnTo>
                  <a:lnTo>
                    <a:pt x="94" y="168"/>
                  </a:lnTo>
                  <a:lnTo>
                    <a:pt x="74" y="168"/>
                  </a:lnTo>
                  <a:lnTo>
                    <a:pt x="54" y="170"/>
                  </a:lnTo>
                  <a:lnTo>
                    <a:pt x="28" y="166"/>
                  </a:lnTo>
                  <a:lnTo>
                    <a:pt x="20" y="152"/>
                  </a:lnTo>
                  <a:lnTo>
                    <a:pt x="0" y="110"/>
                  </a:lnTo>
                  <a:lnTo>
                    <a:pt x="2" y="56"/>
                  </a:lnTo>
                  <a:lnTo>
                    <a:pt x="16" y="40"/>
                  </a:lnTo>
                  <a:lnTo>
                    <a:pt x="36" y="24"/>
                  </a:lnTo>
                  <a:lnTo>
                    <a:pt x="42" y="20"/>
                  </a:lnTo>
                  <a:lnTo>
                    <a:pt x="46" y="14"/>
                  </a:lnTo>
                  <a:lnTo>
                    <a:pt x="52" y="8"/>
                  </a:lnTo>
                  <a:lnTo>
                    <a:pt x="60" y="0"/>
                  </a:lnTo>
                  <a:lnTo>
                    <a:pt x="64"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7" name="Freeform 510"/>
            <p:cNvSpPr>
              <a:spLocks/>
            </p:cNvSpPr>
            <p:nvPr/>
          </p:nvSpPr>
          <p:spPr bwMode="ltGray">
            <a:xfrm>
              <a:off x="3961149" y="3125737"/>
              <a:ext cx="283680" cy="315867"/>
            </a:xfrm>
            <a:custGeom>
              <a:avLst/>
              <a:gdLst/>
              <a:ahLst/>
              <a:cxnLst>
                <a:cxn ang="0">
                  <a:pos x="48" y="158"/>
                </a:cxn>
                <a:cxn ang="0">
                  <a:pos x="52" y="140"/>
                </a:cxn>
                <a:cxn ang="0">
                  <a:pos x="54" y="126"/>
                </a:cxn>
                <a:cxn ang="0">
                  <a:pos x="56" y="108"/>
                </a:cxn>
                <a:cxn ang="0">
                  <a:pos x="46" y="100"/>
                </a:cxn>
                <a:cxn ang="0">
                  <a:pos x="38" y="92"/>
                </a:cxn>
                <a:cxn ang="0">
                  <a:pos x="32" y="82"/>
                </a:cxn>
                <a:cxn ang="0">
                  <a:pos x="18" y="76"/>
                </a:cxn>
                <a:cxn ang="0">
                  <a:pos x="2" y="68"/>
                </a:cxn>
                <a:cxn ang="0">
                  <a:pos x="2" y="54"/>
                </a:cxn>
                <a:cxn ang="0">
                  <a:pos x="16" y="52"/>
                </a:cxn>
                <a:cxn ang="0">
                  <a:pos x="28" y="54"/>
                </a:cxn>
                <a:cxn ang="0">
                  <a:pos x="48" y="52"/>
                </a:cxn>
                <a:cxn ang="0">
                  <a:pos x="48" y="42"/>
                </a:cxn>
                <a:cxn ang="0">
                  <a:pos x="48" y="32"/>
                </a:cxn>
                <a:cxn ang="0">
                  <a:pos x="58" y="32"/>
                </a:cxn>
                <a:cxn ang="0">
                  <a:pos x="66" y="38"/>
                </a:cxn>
                <a:cxn ang="0">
                  <a:pos x="74" y="36"/>
                </a:cxn>
                <a:cxn ang="0">
                  <a:pos x="80" y="26"/>
                </a:cxn>
                <a:cxn ang="0">
                  <a:pos x="92" y="22"/>
                </a:cxn>
                <a:cxn ang="0">
                  <a:pos x="94" y="12"/>
                </a:cxn>
                <a:cxn ang="0">
                  <a:pos x="98" y="2"/>
                </a:cxn>
                <a:cxn ang="0">
                  <a:pos x="112" y="0"/>
                </a:cxn>
                <a:cxn ang="0">
                  <a:pos x="120" y="8"/>
                </a:cxn>
                <a:cxn ang="0">
                  <a:pos x="128" y="16"/>
                </a:cxn>
                <a:cxn ang="0">
                  <a:pos x="136" y="20"/>
                </a:cxn>
                <a:cxn ang="0">
                  <a:pos x="146" y="26"/>
                </a:cxn>
                <a:cxn ang="0">
                  <a:pos x="154" y="36"/>
                </a:cxn>
                <a:cxn ang="0">
                  <a:pos x="168" y="30"/>
                </a:cxn>
                <a:cxn ang="0">
                  <a:pos x="178" y="36"/>
                </a:cxn>
                <a:cxn ang="0">
                  <a:pos x="190" y="40"/>
                </a:cxn>
                <a:cxn ang="0">
                  <a:pos x="194" y="54"/>
                </a:cxn>
                <a:cxn ang="0">
                  <a:pos x="190" y="68"/>
                </a:cxn>
                <a:cxn ang="0">
                  <a:pos x="180" y="76"/>
                </a:cxn>
                <a:cxn ang="0">
                  <a:pos x="166" y="84"/>
                </a:cxn>
                <a:cxn ang="0">
                  <a:pos x="164" y="98"/>
                </a:cxn>
                <a:cxn ang="0">
                  <a:pos x="176" y="106"/>
                </a:cxn>
                <a:cxn ang="0">
                  <a:pos x="182" y="116"/>
                </a:cxn>
                <a:cxn ang="0">
                  <a:pos x="174" y="126"/>
                </a:cxn>
                <a:cxn ang="0">
                  <a:pos x="174" y="136"/>
                </a:cxn>
                <a:cxn ang="0">
                  <a:pos x="182" y="144"/>
                </a:cxn>
                <a:cxn ang="0">
                  <a:pos x="190" y="154"/>
                </a:cxn>
                <a:cxn ang="0">
                  <a:pos x="180" y="160"/>
                </a:cxn>
                <a:cxn ang="0">
                  <a:pos x="170" y="170"/>
                </a:cxn>
                <a:cxn ang="0">
                  <a:pos x="152" y="166"/>
                </a:cxn>
                <a:cxn ang="0">
                  <a:pos x="138" y="156"/>
                </a:cxn>
                <a:cxn ang="0">
                  <a:pos x="126" y="160"/>
                </a:cxn>
                <a:cxn ang="0">
                  <a:pos x="124" y="166"/>
                </a:cxn>
                <a:cxn ang="0">
                  <a:pos x="118" y="182"/>
                </a:cxn>
                <a:cxn ang="0">
                  <a:pos x="102" y="186"/>
                </a:cxn>
                <a:cxn ang="0">
                  <a:pos x="90" y="182"/>
                </a:cxn>
                <a:cxn ang="0">
                  <a:pos x="80" y="176"/>
                </a:cxn>
                <a:cxn ang="0">
                  <a:pos x="70" y="178"/>
                </a:cxn>
                <a:cxn ang="0">
                  <a:pos x="56" y="172"/>
                </a:cxn>
                <a:cxn ang="0">
                  <a:pos x="46" y="164"/>
                </a:cxn>
              </a:cxnLst>
              <a:rect l="0" t="0" r="r" b="b"/>
              <a:pathLst>
                <a:path w="197" h="187">
                  <a:moveTo>
                    <a:pt x="46" y="164"/>
                  </a:moveTo>
                  <a:lnTo>
                    <a:pt x="48" y="158"/>
                  </a:lnTo>
                  <a:lnTo>
                    <a:pt x="50" y="146"/>
                  </a:lnTo>
                  <a:lnTo>
                    <a:pt x="52" y="140"/>
                  </a:lnTo>
                  <a:lnTo>
                    <a:pt x="52" y="132"/>
                  </a:lnTo>
                  <a:lnTo>
                    <a:pt x="54" y="126"/>
                  </a:lnTo>
                  <a:lnTo>
                    <a:pt x="54" y="120"/>
                  </a:lnTo>
                  <a:lnTo>
                    <a:pt x="56" y="108"/>
                  </a:lnTo>
                  <a:lnTo>
                    <a:pt x="52" y="104"/>
                  </a:lnTo>
                  <a:lnTo>
                    <a:pt x="46" y="100"/>
                  </a:lnTo>
                  <a:lnTo>
                    <a:pt x="40" y="94"/>
                  </a:lnTo>
                  <a:lnTo>
                    <a:pt x="38" y="92"/>
                  </a:lnTo>
                  <a:lnTo>
                    <a:pt x="38" y="84"/>
                  </a:lnTo>
                  <a:lnTo>
                    <a:pt x="32" y="82"/>
                  </a:lnTo>
                  <a:lnTo>
                    <a:pt x="24" y="80"/>
                  </a:lnTo>
                  <a:lnTo>
                    <a:pt x="18" y="76"/>
                  </a:lnTo>
                  <a:lnTo>
                    <a:pt x="10" y="74"/>
                  </a:lnTo>
                  <a:lnTo>
                    <a:pt x="2" y="68"/>
                  </a:lnTo>
                  <a:lnTo>
                    <a:pt x="0" y="58"/>
                  </a:lnTo>
                  <a:lnTo>
                    <a:pt x="2" y="54"/>
                  </a:lnTo>
                  <a:lnTo>
                    <a:pt x="10" y="52"/>
                  </a:lnTo>
                  <a:lnTo>
                    <a:pt x="16" y="52"/>
                  </a:lnTo>
                  <a:lnTo>
                    <a:pt x="24" y="52"/>
                  </a:lnTo>
                  <a:lnTo>
                    <a:pt x="28" y="54"/>
                  </a:lnTo>
                  <a:lnTo>
                    <a:pt x="46" y="54"/>
                  </a:lnTo>
                  <a:lnTo>
                    <a:pt x="48" y="52"/>
                  </a:lnTo>
                  <a:lnTo>
                    <a:pt x="50" y="46"/>
                  </a:lnTo>
                  <a:lnTo>
                    <a:pt x="48" y="42"/>
                  </a:lnTo>
                  <a:lnTo>
                    <a:pt x="46" y="36"/>
                  </a:lnTo>
                  <a:lnTo>
                    <a:pt x="48" y="32"/>
                  </a:lnTo>
                  <a:lnTo>
                    <a:pt x="54" y="30"/>
                  </a:lnTo>
                  <a:lnTo>
                    <a:pt x="58" y="32"/>
                  </a:lnTo>
                  <a:lnTo>
                    <a:pt x="62" y="36"/>
                  </a:lnTo>
                  <a:lnTo>
                    <a:pt x="66" y="38"/>
                  </a:lnTo>
                  <a:lnTo>
                    <a:pt x="70" y="38"/>
                  </a:lnTo>
                  <a:lnTo>
                    <a:pt x="74" y="36"/>
                  </a:lnTo>
                  <a:lnTo>
                    <a:pt x="74" y="32"/>
                  </a:lnTo>
                  <a:lnTo>
                    <a:pt x="80" y="26"/>
                  </a:lnTo>
                  <a:lnTo>
                    <a:pt x="86" y="24"/>
                  </a:lnTo>
                  <a:lnTo>
                    <a:pt x="92" y="22"/>
                  </a:lnTo>
                  <a:lnTo>
                    <a:pt x="96" y="18"/>
                  </a:lnTo>
                  <a:lnTo>
                    <a:pt x="94" y="12"/>
                  </a:lnTo>
                  <a:lnTo>
                    <a:pt x="96" y="6"/>
                  </a:lnTo>
                  <a:lnTo>
                    <a:pt x="98" y="2"/>
                  </a:lnTo>
                  <a:lnTo>
                    <a:pt x="106" y="0"/>
                  </a:lnTo>
                  <a:lnTo>
                    <a:pt x="112" y="0"/>
                  </a:lnTo>
                  <a:lnTo>
                    <a:pt x="116" y="4"/>
                  </a:lnTo>
                  <a:lnTo>
                    <a:pt x="120" y="8"/>
                  </a:lnTo>
                  <a:lnTo>
                    <a:pt x="124" y="8"/>
                  </a:lnTo>
                  <a:lnTo>
                    <a:pt x="128" y="16"/>
                  </a:lnTo>
                  <a:lnTo>
                    <a:pt x="132" y="20"/>
                  </a:lnTo>
                  <a:lnTo>
                    <a:pt x="136" y="20"/>
                  </a:lnTo>
                  <a:lnTo>
                    <a:pt x="140" y="22"/>
                  </a:lnTo>
                  <a:lnTo>
                    <a:pt x="146" y="26"/>
                  </a:lnTo>
                  <a:lnTo>
                    <a:pt x="148" y="32"/>
                  </a:lnTo>
                  <a:lnTo>
                    <a:pt x="154" y="36"/>
                  </a:lnTo>
                  <a:lnTo>
                    <a:pt x="162" y="32"/>
                  </a:lnTo>
                  <a:lnTo>
                    <a:pt x="168" y="30"/>
                  </a:lnTo>
                  <a:lnTo>
                    <a:pt x="174" y="32"/>
                  </a:lnTo>
                  <a:lnTo>
                    <a:pt x="178" y="36"/>
                  </a:lnTo>
                  <a:lnTo>
                    <a:pt x="182" y="40"/>
                  </a:lnTo>
                  <a:lnTo>
                    <a:pt x="190" y="40"/>
                  </a:lnTo>
                  <a:lnTo>
                    <a:pt x="196" y="44"/>
                  </a:lnTo>
                  <a:lnTo>
                    <a:pt x="194" y="54"/>
                  </a:lnTo>
                  <a:lnTo>
                    <a:pt x="190" y="64"/>
                  </a:lnTo>
                  <a:lnTo>
                    <a:pt x="190" y="68"/>
                  </a:lnTo>
                  <a:lnTo>
                    <a:pt x="188" y="72"/>
                  </a:lnTo>
                  <a:lnTo>
                    <a:pt x="180" y="76"/>
                  </a:lnTo>
                  <a:lnTo>
                    <a:pt x="172" y="82"/>
                  </a:lnTo>
                  <a:lnTo>
                    <a:pt x="166" y="84"/>
                  </a:lnTo>
                  <a:lnTo>
                    <a:pt x="164" y="92"/>
                  </a:lnTo>
                  <a:lnTo>
                    <a:pt x="164" y="98"/>
                  </a:lnTo>
                  <a:lnTo>
                    <a:pt x="168" y="104"/>
                  </a:lnTo>
                  <a:lnTo>
                    <a:pt x="176" y="106"/>
                  </a:lnTo>
                  <a:lnTo>
                    <a:pt x="184" y="106"/>
                  </a:lnTo>
                  <a:lnTo>
                    <a:pt x="182" y="116"/>
                  </a:lnTo>
                  <a:lnTo>
                    <a:pt x="180" y="122"/>
                  </a:lnTo>
                  <a:lnTo>
                    <a:pt x="174" y="126"/>
                  </a:lnTo>
                  <a:lnTo>
                    <a:pt x="172" y="132"/>
                  </a:lnTo>
                  <a:lnTo>
                    <a:pt x="174" y="136"/>
                  </a:lnTo>
                  <a:lnTo>
                    <a:pt x="176" y="140"/>
                  </a:lnTo>
                  <a:lnTo>
                    <a:pt x="182" y="144"/>
                  </a:lnTo>
                  <a:lnTo>
                    <a:pt x="186" y="148"/>
                  </a:lnTo>
                  <a:lnTo>
                    <a:pt x="190" y="154"/>
                  </a:lnTo>
                  <a:lnTo>
                    <a:pt x="186" y="156"/>
                  </a:lnTo>
                  <a:lnTo>
                    <a:pt x="180" y="160"/>
                  </a:lnTo>
                  <a:lnTo>
                    <a:pt x="176" y="164"/>
                  </a:lnTo>
                  <a:lnTo>
                    <a:pt x="170" y="170"/>
                  </a:lnTo>
                  <a:lnTo>
                    <a:pt x="158" y="170"/>
                  </a:lnTo>
                  <a:lnTo>
                    <a:pt x="152" y="166"/>
                  </a:lnTo>
                  <a:lnTo>
                    <a:pt x="148" y="162"/>
                  </a:lnTo>
                  <a:lnTo>
                    <a:pt x="138" y="156"/>
                  </a:lnTo>
                  <a:lnTo>
                    <a:pt x="134" y="154"/>
                  </a:lnTo>
                  <a:lnTo>
                    <a:pt x="126" y="160"/>
                  </a:lnTo>
                  <a:lnTo>
                    <a:pt x="124" y="164"/>
                  </a:lnTo>
                  <a:lnTo>
                    <a:pt x="124" y="166"/>
                  </a:lnTo>
                  <a:lnTo>
                    <a:pt x="122" y="174"/>
                  </a:lnTo>
                  <a:lnTo>
                    <a:pt x="118" y="182"/>
                  </a:lnTo>
                  <a:lnTo>
                    <a:pt x="112" y="184"/>
                  </a:lnTo>
                  <a:lnTo>
                    <a:pt x="102" y="186"/>
                  </a:lnTo>
                  <a:lnTo>
                    <a:pt x="94" y="184"/>
                  </a:lnTo>
                  <a:lnTo>
                    <a:pt x="90" y="182"/>
                  </a:lnTo>
                  <a:lnTo>
                    <a:pt x="86" y="178"/>
                  </a:lnTo>
                  <a:lnTo>
                    <a:pt x="80" y="176"/>
                  </a:lnTo>
                  <a:lnTo>
                    <a:pt x="76" y="176"/>
                  </a:lnTo>
                  <a:lnTo>
                    <a:pt x="70" y="178"/>
                  </a:lnTo>
                  <a:lnTo>
                    <a:pt x="62" y="176"/>
                  </a:lnTo>
                  <a:lnTo>
                    <a:pt x="56" y="172"/>
                  </a:lnTo>
                  <a:lnTo>
                    <a:pt x="50" y="168"/>
                  </a:lnTo>
                  <a:lnTo>
                    <a:pt x="46" y="16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8" name="Freeform 514"/>
            <p:cNvSpPr>
              <a:spLocks/>
            </p:cNvSpPr>
            <p:nvPr/>
          </p:nvSpPr>
          <p:spPr bwMode="ltGray">
            <a:xfrm>
              <a:off x="4134831" y="2283429"/>
              <a:ext cx="560124" cy="576863"/>
            </a:xfrm>
            <a:custGeom>
              <a:avLst/>
              <a:gdLst/>
              <a:ahLst/>
              <a:cxnLst>
                <a:cxn ang="0">
                  <a:pos x="360" y="44"/>
                </a:cxn>
                <a:cxn ang="0">
                  <a:pos x="378" y="46"/>
                </a:cxn>
                <a:cxn ang="0">
                  <a:pos x="388" y="38"/>
                </a:cxn>
                <a:cxn ang="0">
                  <a:pos x="368" y="38"/>
                </a:cxn>
                <a:cxn ang="0">
                  <a:pos x="348" y="36"/>
                </a:cxn>
                <a:cxn ang="0">
                  <a:pos x="344" y="32"/>
                </a:cxn>
                <a:cxn ang="0">
                  <a:pos x="350" y="18"/>
                </a:cxn>
                <a:cxn ang="0">
                  <a:pos x="334" y="8"/>
                </a:cxn>
                <a:cxn ang="0">
                  <a:pos x="316" y="18"/>
                </a:cxn>
                <a:cxn ang="0">
                  <a:pos x="316" y="4"/>
                </a:cxn>
                <a:cxn ang="0">
                  <a:pos x="294" y="8"/>
                </a:cxn>
                <a:cxn ang="0">
                  <a:pos x="284" y="18"/>
                </a:cxn>
                <a:cxn ang="0">
                  <a:pos x="278" y="32"/>
                </a:cxn>
                <a:cxn ang="0">
                  <a:pos x="278" y="14"/>
                </a:cxn>
                <a:cxn ang="0">
                  <a:pos x="276" y="2"/>
                </a:cxn>
                <a:cxn ang="0">
                  <a:pos x="262" y="14"/>
                </a:cxn>
                <a:cxn ang="0">
                  <a:pos x="250" y="12"/>
                </a:cxn>
                <a:cxn ang="0">
                  <a:pos x="238" y="6"/>
                </a:cxn>
                <a:cxn ang="0">
                  <a:pos x="226" y="22"/>
                </a:cxn>
                <a:cxn ang="0">
                  <a:pos x="210" y="36"/>
                </a:cxn>
                <a:cxn ang="0">
                  <a:pos x="194" y="32"/>
                </a:cxn>
                <a:cxn ang="0">
                  <a:pos x="178" y="40"/>
                </a:cxn>
                <a:cxn ang="0">
                  <a:pos x="164" y="50"/>
                </a:cxn>
                <a:cxn ang="0">
                  <a:pos x="156" y="62"/>
                </a:cxn>
                <a:cxn ang="0">
                  <a:pos x="138" y="52"/>
                </a:cxn>
                <a:cxn ang="0">
                  <a:pos x="132" y="68"/>
                </a:cxn>
                <a:cxn ang="0">
                  <a:pos x="126" y="78"/>
                </a:cxn>
                <a:cxn ang="0">
                  <a:pos x="116" y="90"/>
                </a:cxn>
                <a:cxn ang="0">
                  <a:pos x="138" y="80"/>
                </a:cxn>
                <a:cxn ang="0">
                  <a:pos x="152" y="84"/>
                </a:cxn>
                <a:cxn ang="0">
                  <a:pos x="138" y="92"/>
                </a:cxn>
                <a:cxn ang="0">
                  <a:pos x="132" y="106"/>
                </a:cxn>
                <a:cxn ang="0">
                  <a:pos x="118" y="118"/>
                </a:cxn>
                <a:cxn ang="0">
                  <a:pos x="112" y="144"/>
                </a:cxn>
                <a:cxn ang="0">
                  <a:pos x="100" y="160"/>
                </a:cxn>
                <a:cxn ang="0">
                  <a:pos x="90" y="172"/>
                </a:cxn>
                <a:cxn ang="0">
                  <a:pos x="76" y="178"/>
                </a:cxn>
                <a:cxn ang="0">
                  <a:pos x="66" y="198"/>
                </a:cxn>
                <a:cxn ang="0">
                  <a:pos x="50" y="198"/>
                </a:cxn>
                <a:cxn ang="0">
                  <a:pos x="58" y="212"/>
                </a:cxn>
                <a:cxn ang="0">
                  <a:pos x="42" y="214"/>
                </a:cxn>
                <a:cxn ang="0">
                  <a:pos x="24" y="228"/>
                </a:cxn>
                <a:cxn ang="0">
                  <a:pos x="4" y="234"/>
                </a:cxn>
                <a:cxn ang="0">
                  <a:pos x="6" y="260"/>
                </a:cxn>
                <a:cxn ang="0">
                  <a:pos x="8" y="282"/>
                </a:cxn>
                <a:cxn ang="0">
                  <a:pos x="8" y="306"/>
                </a:cxn>
                <a:cxn ang="0">
                  <a:pos x="18" y="328"/>
                </a:cxn>
                <a:cxn ang="0">
                  <a:pos x="52" y="334"/>
                </a:cxn>
                <a:cxn ang="0">
                  <a:pos x="82" y="312"/>
                </a:cxn>
                <a:cxn ang="0">
                  <a:pos x="110" y="318"/>
                </a:cxn>
                <a:cxn ang="0">
                  <a:pos x="120" y="214"/>
                </a:cxn>
                <a:cxn ang="0">
                  <a:pos x="182" y="134"/>
                </a:cxn>
                <a:cxn ang="0">
                  <a:pos x="290" y="86"/>
                </a:cxn>
                <a:cxn ang="0">
                  <a:pos x="334" y="54"/>
                </a:cxn>
              </a:cxnLst>
              <a:rect l="0" t="0" r="r" b="b"/>
              <a:pathLst>
                <a:path w="389" h="341">
                  <a:moveTo>
                    <a:pt x="334" y="54"/>
                  </a:moveTo>
                  <a:lnTo>
                    <a:pt x="338" y="54"/>
                  </a:lnTo>
                  <a:lnTo>
                    <a:pt x="360" y="44"/>
                  </a:lnTo>
                  <a:lnTo>
                    <a:pt x="366" y="44"/>
                  </a:lnTo>
                  <a:lnTo>
                    <a:pt x="372" y="46"/>
                  </a:lnTo>
                  <a:lnTo>
                    <a:pt x="378" y="46"/>
                  </a:lnTo>
                  <a:lnTo>
                    <a:pt x="384" y="46"/>
                  </a:lnTo>
                  <a:lnTo>
                    <a:pt x="388" y="44"/>
                  </a:lnTo>
                  <a:lnTo>
                    <a:pt x="388" y="38"/>
                  </a:lnTo>
                  <a:lnTo>
                    <a:pt x="382" y="36"/>
                  </a:lnTo>
                  <a:lnTo>
                    <a:pt x="376" y="36"/>
                  </a:lnTo>
                  <a:lnTo>
                    <a:pt x="368" y="38"/>
                  </a:lnTo>
                  <a:lnTo>
                    <a:pt x="364" y="38"/>
                  </a:lnTo>
                  <a:lnTo>
                    <a:pt x="358" y="38"/>
                  </a:lnTo>
                  <a:lnTo>
                    <a:pt x="348" y="36"/>
                  </a:lnTo>
                  <a:lnTo>
                    <a:pt x="342" y="38"/>
                  </a:lnTo>
                  <a:lnTo>
                    <a:pt x="338" y="34"/>
                  </a:lnTo>
                  <a:lnTo>
                    <a:pt x="344" y="32"/>
                  </a:lnTo>
                  <a:lnTo>
                    <a:pt x="348" y="28"/>
                  </a:lnTo>
                  <a:lnTo>
                    <a:pt x="352" y="24"/>
                  </a:lnTo>
                  <a:lnTo>
                    <a:pt x="350" y="18"/>
                  </a:lnTo>
                  <a:lnTo>
                    <a:pt x="346" y="14"/>
                  </a:lnTo>
                  <a:lnTo>
                    <a:pt x="340" y="10"/>
                  </a:lnTo>
                  <a:lnTo>
                    <a:pt x="334" y="8"/>
                  </a:lnTo>
                  <a:lnTo>
                    <a:pt x="324" y="8"/>
                  </a:lnTo>
                  <a:lnTo>
                    <a:pt x="320" y="14"/>
                  </a:lnTo>
                  <a:lnTo>
                    <a:pt x="316" y="18"/>
                  </a:lnTo>
                  <a:lnTo>
                    <a:pt x="312" y="18"/>
                  </a:lnTo>
                  <a:lnTo>
                    <a:pt x="312" y="8"/>
                  </a:lnTo>
                  <a:lnTo>
                    <a:pt x="316" y="4"/>
                  </a:lnTo>
                  <a:lnTo>
                    <a:pt x="312" y="0"/>
                  </a:lnTo>
                  <a:lnTo>
                    <a:pt x="308" y="2"/>
                  </a:lnTo>
                  <a:lnTo>
                    <a:pt x="294" y="8"/>
                  </a:lnTo>
                  <a:lnTo>
                    <a:pt x="292" y="8"/>
                  </a:lnTo>
                  <a:lnTo>
                    <a:pt x="286" y="14"/>
                  </a:lnTo>
                  <a:lnTo>
                    <a:pt x="284" y="18"/>
                  </a:lnTo>
                  <a:lnTo>
                    <a:pt x="282" y="22"/>
                  </a:lnTo>
                  <a:lnTo>
                    <a:pt x="282" y="30"/>
                  </a:lnTo>
                  <a:lnTo>
                    <a:pt x="278" y="32"/>
                  </a:lnTo>
                  <a:lnTo>
                    <a:pt x="274" y="28"/>
                  </a:lnTo>
                  <a:lnTo>
                    <a:pt x="274" y="20"/>
                  </a:lnTo>
                  <a:lnTo>
                    <a:pt x="278" y="14"/>
                  </a:lnTo>
                  <a:lnTo>
                    <a:pt x="280" y="8"/>
                  </a:lnTo>
                  <a:lnTo>
                    <a:pt x="284" y="2"/>
                  </a:lnTo>
                  <a:lnTo>
                    <a:pt x="276" y="2"/>
                  </a:lnTo>
                  <a:lnTo>
                    <a:pt x="270" y="4"/>
                  </a:lnTo>
                  <a:lnTo>
                    <a:pt x="264" y="10"/>
                  </a:lnTo>
                  <a:lnTo>
                    <a:pt x="262" y="14"/>
                  </a:lnTo>
                  <a:lnTo>
                    <a:pt x="258" y="18"/>
                  </a:lnTo>
                  <a:lnTo>
                    <a:pt x="252" y="18"/>
                  </a:lnTo>
                  <a:lnTo>
                    <a:pt x="250" y="12"/>
                  </a:lnTo>
                  <a:lnTo>
                    <a:pt x="248" y="8"/>
                  </a:lnTo>
                  <a:lnTo>
                    <a:pt x="244" y="6"/>
                  </a:lnTo>
                  <a:lnTo>
                    <a:pt x="238" y="6"/>
                  </a:lnTo>
                  <a:lnTo>
                    <a:pt x="234" y="12"/>
                  </a:lnTo>
                  <a:lnTo>
                    <a:pt x="230" y="18"/>
                  </a:lnTo>
                  <a:lnTo>
                    <a:pt x="226" y="22"/>
                  </a:lnTo>
                  <a:lnTo>
                    <a:pt x="222" y="28"/>
                  </a:lnTo>
                  <a:lnTo>
                    <a:pt x="218" y="32"/>
                  </a:lnTo>
                  <a:lnTo>
                    <a:pt x="210" y="36"/>
                  </a:lnTo>
                  <a:lnTo>
                    <a:pt x="204" y="36"/>
                  </a:lnTo>
                  <a:lnTo>
                    <a:pt x="198" y="36"/>
                  </a:lnTo>
                  <a:lnTo>
                    <a:pt x="194" y="32"/>
                  </a:lnTo>
                  <a:lnTo>
                    <a:pt x="186" y="32"/>
                  </a:lnTo>
                  <a:lnTo>
                    <a:pt x="182" y="34"/>
                  </a:lnTo>
                  <a:lnTo>
                    <a:pt x="178" y="40"/>
                  </a:lnTo>
                  <a:lnTo>
                    <a:pt x="174" y="44"/>
                  </a:lnTo>
                  <a:lnTo>
                    <a:pt x="168" y="46"/>
                  </a:lnTo>
                  <a:lnTo>
                    <a:pt x="164" y="50"/>
                  </a:lnTo>
                  <a:lnTo>
                    <a:pt x="164" y="56"/>
                  </a:lnTo>
                  <a:lnTo>
                    <a:pt x="164" y="62"/>
                  </a:lnTo>
                  <a:lnTo>
                    <a:pt x="156" y="62"/>
                  </a:lnTo>
                  <a:lnTo>
                    <a:pt x="150" y="60"/>
                  </a:lnTo>
                  <a:lnTo>
                    <a:pt x="148" y="54"/>
                  </a:lnTo>
                  <a:lnTo>
                    <a:pt x="138" y="52"/>
                  </a:lnTo>
                  <a:lnTo>
                    <a:pt x="132" y="56"/>
                  </a:lnTo>
                  <a:lnTo>
                    <a:pt x="130" y="62"/>
                  </a:lnTo>
                  <a:lnTo>
                    <a:pt x="132" y="68"/>
                  </a:lnTo>
                  <a:lnTo>
                    <a:pt x="136" y="74"/>
                  </a:lnTo>
                  <a:lnTo>
                    <a:pt x="134" y="78"/>
                  </a:lnTo>
                  <a:lnTo>
                    <a:pt x="126" y="78"/>
                  </a:lnTo>
                  <a:lnTo>
                    <a:pt x="122" y="78"/>
                  </a:lnTo>
                  <a:lnTo>
                    <a:pt x="112" y="86"/>
                  </a:lnTo>
                  <a:lnTo>
                    <a:pt x="116" y="90"/>
                  </a:lnTo>
                  <a:lnTo>
                    <a:pt x="126" y="88"/>
                  </a:lnTo>
                  <a:lnTo>
                    <a:pt x="132" y="86"/>
                  </a:lnTo>
                  <a:lnTo>
                    <a:pt x="138" y="80"/>
                  </a:lnTo>
                  <a:lnTo>
                    <a:pt x="148" y="78"/>
                  </a:lnTo>
                  <a:lnTo>
                    <a:pt x="152" y="80"/>
                  </a:lnTo>
                  <a:lnTo>
                    <a:pt x="152" y="84"/>
                  </a:lnTo>
                  <a:lnTo>
                    <a:pt x="146" y="88"/>
                  </a:lnTo>
                  <a:lnTo>
                    <a:pt x="140" y="90"/>
                  </a:lnTo>
                  <a:lnTo>
                    <a:pt x="138" y="92"/>
                  </a:lnTo>
                  <a:lnTo>
                    <a:pt x="136" y="98"/>
                  </a:lnTo>
                  <a:lnTo>
                    <a:pt x="136" y="102"/>
                  </a:lnTo>
                  <a:lnTo>
                    <a:pt x="132" y="106"/>
                  </a:lnTo>
                  <a:lnTo>
                    <a:pt x="126" y="108"/>
                  </a:lnTo>
                  <a:lnTo>
                    <a:pt x="120" y="114"/>
                  </a:lnTo>
                  <a:lnTo>
                    <a:pt x="118" y="118"/>
                  </a:lnTo>
                  <a:lnTo>
                    <a:pt x="112" y="126"/>
                  </a:lnTo>
                  <a:lnTo>
                    <a:pt x="110" y="134"/>
                  </a:lnTo>
                  <a:lnTo>
                    <a:pt x="112" y="144"/>
                  </a:lnTo>
                  <a:lnTo>
                    <a:pt x="106" y="148"/>
                  </a:lnTo>
                  <a:lnTo>
                    <a:pt x="102" y="152"/>
                  </a:lnTo>
                  <a:lnTo>
                    <a:pt x="100" y="160"/>
                  </a:lnTo>
                  <a:lnTo>
                    <a:pt x="94" y="164"/>
                  </a:lnTo>
                  <a:lnTo>
                    <a:pt x="92" y="168"/>
                  </a:lnTo>
                  <a:lnTo>
                    <a:pt x="90" y="172"/>
                  </a:lnTo>
                  <a:lnTo>
                    <a:pt x="88" y="176"/>
                  </a:lnTo>
                  <a:lnTo>
                    <a:pt x="82" y="176"/>
                  </a:lnTo>
                  <a:lnTo>
                    <a:pt x="76" y="178"/>
                  </a:lnTo>
                  <a:lnTo>
                    <a:pt x="76" y="186"/>
                  </a:lnTo>
                  <a:lnTo>
                    <a:pt x="72" y="190"/>
                  </a:lnTo>
                  <a:lnTo>
                    <a:pt x="66" y="198"/>
                  </a:lnTo>
                  <a:lnTo>
                    <a:pt x="60" y="196"/>
                  </a:lnTo>
                  <a:lnTo>
                    <a:pt x="56" y="196"/>
                  </a:lnTo>
                  <a:lnTo>
                    <a:pt x="50" y="198"/>
                  </a:lnTo>
                  <a:lnTo>
                    <a:pt x="52" y="206"/>
                  </a:lnTo>
                  <a:lnTo>
                    <a:pt x="56" y="208"/>
                  </a:lnTo>
                  <a:lnTo>
                    <a:pt x="58" y="212"/>
                  </a:lnTo>
                  <a:lnTo>
                    <a:pt x="54" y="216"/>
                  </a:lnTo>
                  <a:lnTo>
                    <a:pt x="48" y="216"/>
                  </a:lnTo>
                  <a:lnTo>
                    <a:pt x="42" y="214"/>
                  </a:lnTo>
                  <a:lnTo>
                    <a:pt x="36" y="218"/>
                  </a:lnTo>
                  <a:lnTo>
                    <a:pt x="28" y="224"/>
                  </a:lnTo>
                  <a:lnTo>
                    <a:pt x="24" y="228"/>
                  </a:lnTo>
                  <a:lnTo>
                    <a:pt x="18" y="232"/>
                  </a:lnTo>
                  <a:lnTo>
                    <a:pt x="12" y="234"/>
                  </a:lnTo>
                  <a:lnTo>
                    <a:pt x="4" y="234"/>
                  </a:lnTo>
                  <a:lnTo>
                    <a:pt x="0" y="242"/>
                  </a:lnTo>
                  <a:lnTo>
                    <a:pt x="6" y="254"/>
                  </a:lnTo>
                  <a:lnTo>
                    <a:pt x="6" y="260"/>
                  </a:lnTo>
                  <a:lnTo>
                    <a:pt x="4" y="264"/>
                  </a:lnTo>
                  <a:lnTo>
                    <a:pt x="4" y="278"/>
                  </a:lnTo>
                  <a:lnTo>
                    <a:pt x="8" y="282"/>
                  </a:lnTo>
                  <a:lnTo>
                    <a:pt x="18" y="292"/>
                  </a:lnTo>
                  <a:lnTo>
                    <a:pt x="14" y="294"/>
                  </a:lnTo>
                  <a:lnTo>
                    <a:pt x="8" y="306"/>
                  </a:lnTo>
                  <a:lnTo>
                    <a:pt x="14" y="308"/>
                  </a:lnTo>
                  <a:lnTo>
                    <a:pt x="18" y="312"/>
                  </a:lnTo>
                  <a:lnTo>
                    <a:pt x="18" y="328"/>
                  </a:lnTo>
                  <a:lnTo>
                    <a:pt x="26" y="332"/>
                  </a:lnTo>
                  <a:lnTo>
                    <a:pt x="46" y="340"/>
                  </a:lnTo>
                  <a:lnTo>
                    <a:pt x="52" y="334"/>
                  </a:lnTo>
                  <a:lnTo>
                    <a:pt x="68" y="322"/>
                  </a:lnTo>
                  <a:lnTo>
                    <a:pt x="74" y="318"/>
                  </a:lnTo>
                  <a:lnTo>
                    <a:pt x="82" y="312"/>
                  </a:lnTo>
                  <a:lnTo>
                    <a:pt x="90" y="308"/>
                  </a:lnTo>
                  <a:lnTo>
                    <a:pt x="94" y="318"/>
                  </a:lnTo>
                  <a:lnTo>
                    <a:pt x="110" y="318"/>
                  </a:lnTo>
                  <a:lnTo>
                    <a:pt x="122" y="306"/>
                  </a:lnTo>
                  <a:lnTo>
                    <a:pt x="140" y="248"/>
                  </a:lnTo>
                  <a:lnTo>
                    <a:pt x="120" y="214"/>
                  </a:lnTo>
                  <a:lnTo>
                    <a:pt x="158" y="188"/>
                  </a:lnTo>
                  <a:lnTo>
                    <a:pt x="148" y="158"/>
                  </a:lnTo>
                  <a:lnTo>
                    <a:pt x="182" y="134"/>
                  </a:lnTo>
                  <a:lnTo>
                    <a:pt x="198" y="94"/>
                  </a:lnTo>
                  <a:lnTo>
                    <a:pt x="242" y="80"/>
                  </a:lnTo>
                  <a:lnTo>
                    <a:pt x="290" y="86"/>
                  </a:lnTo>
                  <a:lnTo>
                    <a:pt x="306" y="62"/>
                  </a:lnTo>
                  <a:lnTo>
                    <a:pt x="316" y="50"/>
                  </a:lnTo>
                  <a:lnTo>
                    <a:pt x="334" y="5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89" name="Freeform 726"/>
            <p:cNvSpPr>
              <a:spLocks/>
            </p:cNvSpPr>
            <p:nvPr/>
          </p:nvSpPr>
          <p:spPr bwMode="ltGray">
            <a:xfrm>
              <a:off x="3974175" y="3201368"/>
              <a:ext cx="13026" cy="7414"/>
            </a:xfrm>
            <a:custGeom>
              <a:avLst/>
              <a:gdLst/>
              <a:ahLst/>
              <a:cxnLst>
                <a:cxn ang="0">
                  <a:pos x="4" y="0"/>
                </a:cxn>
                <a:cxn ang="0">
                  <a:pos x="8" y="2"/>
                </a:cxn>
                <a:cxn ang="0">
                  <a:pos x="0" y="2"/>
                </a:cxn>
                <a:cxn ang="0">
                  <a:pos x="4" y="0"/>
                </a:cxn>
              </a:cxnLst>
              <a:rect l="0" t="0" r="r" b="b"/>
              <a:pathLst>
                <a:path w="9" h="3">
                  <a:moveTo>
                    <a:pt x="4" y="0"/>
                  </a:moveTo>
                  <a:lnTo>
                    <a:pt x="8" y="2"/>
                  </a:lnTo>
                  <a:lnTo>
                    <a:pt x="0" y="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0" name="Freeform 727"/>
            <p:cNvSpPr>
              <a:spLocks/>
            </p:cNvSpPr>
            <p:nvPr/>
          </p:nvSpPr>
          <p:spPr bwMode="ltGray">
            <a:xfrm>
              <a:off x="4333118" y="3115358"/>
              <a:ext cx="125919" cy="115669"/>
            </a:xfrm>
            <a:custGeom>
              <a:avLst/>
              <a:gdLst/>
              <a:ahLst/>
              <a:cxnLst>
                <a:cxn ang="0">
                  <a:pos x="22" y="64"/>
                </a:cxn>
                <a:cxn ang="0">
                  <a:pos x="30" y="62"/>
                </a:cxn>
                <a:cxn ang="0">
                  <a:pos x="38" y="68"/>
                </a:cxn>
                <a:cxn ang="0">
                  <a:pos x="42" y="62"/>
                </a:cxn>
                <a:cxn ang="0">
                  <a:pos x="42" y="54"/>
                </a:cxn>
                <a:cxn ang="0">
                  <a:pos x="48" y="50"/>
                </a:cxn>
                <a:cxn ang="0">
                  <a:pos x="54" y="54"/>
                </a:cxn>
                <a:cxn ang="0">
                  <a:pos x="56" y="54"/>
                </a:cxn>
                <a:cxn ang="0">
                  <a:pos x="62" y="56"/>
                </a:cxn>
                <a:cxn ang="0">
                  <a:pos x="86" y="26"/>
                </a:cxn>
                <a:cxn ang="0">
                  <a:pos x="72" y="16"/>
                </a:cxn>
                <a:cxn ang="0">
                  <a:pos x="50" y="16"/>
                </a:cxn>
                <a:cxn ang="0">
                  <a:pos x="48" y="10"/>
                </a:cxn>
                <a:cxn ang="0">
                  <a:pos x="48" y="2"/>
                </a:cxn>
                <a:cxn ang="0">
                  <a:pos x="46" y="0"/>
                </a:cxn>
                <a:cxn ang="0">
                  <a:pos x="32" y="2"/>
                </a:cxn>
                <a:cxn ang="0">
                  <a:pos x="26" y="6"/>
                </a:cxn>
                <a:cxn ang="0">
                  <a:pos x="18" y="12"/>
                </a:cxn>
                <a:cxn ang="0">
                  <a:pos x="10" y="20"/>
                </a:cxn>
                <a:cxn ang="0">
                  <a:pos x="4" y="22"/>
                </a:cxn>
                <a:cxn ang="0">
                  <a:pos x="0" y="26"/>
                </a:cxn>
                <a:cxn ang="0">
                  <a:pos x="22" y="64"/>
                </a:cxn>
              </a:cxnLst>
              <a:rect l="0" t="0" r="r" b="b"/>
              <a:pathLst>
                <a:path w="87" h="69">
                  <a:moveTo>
                    <a:pt x="22" y="64"/>
                  </a:moveTo>
                  <a:lnTo>
                    <a:pt x="30" y="62"/>
                  </a:lnTo>
                  <a:lnTo>
                    <a:pt x="38" y="68"/>
                  </a:lnTo>
                  <a:lnTo>
                    <a:pt x="42" y="62"/>
                  </a:lnTo>
                  <a:lnTo>
                    <a:pt x="42" y="54"/>
                  </a:lnTo>
                  <a:lnTo>
                    <a:pt x="48" y="50"/>
                  </a:lnTo>
                  <a:lnTo>
                    <a:pt x="54" y="54"/>
                  </a:lnTo>
                  <a:lnTo>
                    <a:pt x="56" y="54"/>
                  </a:lnTo>
                  <a:lnTo>
                    <a:pt x="62" y="56"/>
                  </a:lnTo>
                  <a:lnTo>
                    <a:pt x="86" y="26"/>
                  </a:lnTo>
                  <a:lnTo>
                    <a:pt x="72" y="16"/>
                  </a:lnTo>
                  <a:lnTo>
                    <a:pt x="50" y="16"/>
                  </a:lnTo>
                  <a:lnTo>
                    <a:pt x="48" y="10"/>
                  </a:lnTo>
                  <a:lnTo>
                    <a:pt x="48" y="2"/>
                  </a:lnTo>
                  <a:lnTo>
                    <a:pt x="46" y="0"/>
                  </a:lnTo>
                  <a:lnTo>
                    <a:pt x="32" y="2"/>
                  </a:lnTo>
                  <a:lnTo>
                    <a:pt x="26" y="6"/>
                  </a:lnTo>
                  <a:lnTo>
                    <a:pt x="18" y="12"/>
                  </a:lnTo>
                  <a:lnTo>
                    <a:pt x="10" y="20"/>
                  </a:lnTo>
                  <a:lnTo>
                    <a:pt x="4" y="22"/>
                  </a:lnTo>
                  <a:lnTo>
                    <a:pt x="0" y="26"/>
                  </a:lnTo>
                  <a:lnTo>
                    <a:pt x="22" y="6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1" name="Freeform 729"/>
            <p:cNvSpPr>
              <a:spLocks/>
            </p:cNvSpPr>
            <p:nvPr/>
          </p:nvSpPr>
          <p:spPr bwMode="ltGray">
            <a:xfrm>
              <a:off x="4412721" y="3207300"/>
              <a:ext cx="292365" cy="191298"/>
            </a:xfrm>
            <a:custGeom>
              <a:avLst/>
              <a:gdLst/>
              <a:ahLst/>
              <a:cxnLst>
                <a:cxn ang="0">
                  <a:pos x="6" y="36"/>
                </a:cxn>
                <a:cxn ang="0">
                  <a:pos x="78" y="0"/>
                </a:cxn>
                <a:cxn ang="0">
                  <a:pos x="92" y="8"/>
                </a:cxn>
                <a:cxn ang="0">
                  <a:pos x="100" y="12"/>
                </a:cxn>
                <a:cxn ang="0">
                  <a:pos x="114" y="10"/>
                </a:cxn>
                <a:cxn ang="0">
                  <a:pos x="132" y="22"/>
                </a:cxn>
                <a:cxn ang="0">
                  <a:pos x="146" y="10"/>
                </a:cxn>
                <a:cxn ang="0">
                  <a:pos x="158" y="4"/>
                </a:cxn>
                <a:cxn ang="0">
                  <a:pos x="164" y="12"/>
                </a:cxn>
                <a:cxn ang="0">
                  <a:pos x="174" y="22"/>
                </a:cxn>
                <a:cxn ang="0">
                  <a:pos x="180" y="34"/>
                </a:cxn>
                <a:cxn ang="0">
                  <a:pos x="180" y="48"/>
                </a:cxn>
                <a:cxn ang="0">
                  <a:pos x="186" y="62"/>
                </a:cxn>
                <a:cxn ang="0">
                  <a:pos x="202" y="70"/>
                </a:cxn>
                <a:cxn ang="0">
                  <a:pos x="200" y="88"/>
                </a:cxn>
                <a:cxn ang="0">
                  <a:pos x="190" y="88"/>
                </a:cxn>
                <a:cxn ang="0">
                  <a:pos x="184" y="108"/>
                </a:cxn>
                <a:cxn ang="0">
                  <a:pos x="172" y="110"/>
                </a:cxn>
                <a:cxn ang="0">
                  <a:pos x="164" y="100"/>
                </a:cxn>
                <a:cxn ang="0">
                  <a:pos x="152" y="98"/>
                </a:cxn>
                <a:cxn ang="0">
                  <a:pos x="138" y="106"/>
                </a:cxn>
                <a:cxn ang="0">
                  <a:pos x="122" y="110"/>
                </a:cxn>
                <a:cxn ang="0">
                  <a:pos x="100" y="112"/>
                </a:cxn>
                <a:cxn ang="0">
                  <a:pos x="96" y="96"/>
                </a:cxn>
                <a:cxn ang="0">
                  <a:pos x="86" y="86"/>
                </a:cxn>
                <a:cxn ang="0">
                  <a:pos x="78" y="78"/>
                </a:cxn>
                <a:cxn ang="0">
                  <a:pos x="72" y="70"/>
                </a:cxn>
                <a:cxn ang="0">
                  <a:pos x="68" y="62"/>
                </a:cxn>
                <a:cxn ang="0">
                  <a:pos x="66" y="54"/>
                </a:cxn>
                <a:cxn ang="0">
                  <a:pos x="56" y="54"/>
                </a:cxn>
                <a:cxn ang="0">
                  <a:pos x="50" y="62"/>
                </a:cxn>
                <a:cxn ang="0">
                  <a:pos x="28" y="62"/>
                </a:cxn>
                <a:cxn ang="0">
                  <a:pos x="10" y="56"/>
                </a:cxn>
                <a:cxn ang="0">
                  <a:pos x="0" y="42"/>
                </a:cxn>
              </a:cxnLst>
              <a:rect l="0" t="0" r="r" b="b"/>
              <a:pathLst>
                <a:path w="203" h="113">
                  <a:moveTo>
                    <a:pt x="0" y="42"/>
                  </a:moveTo>
                  <a:lnTo>
                    <a:pt x="6" y="36"/>
                  </a:lnTo>
                  <a:lnTo>
                    <a:pt x="62" y="2"/>
                  </a:lnTo>
                  <a:lnTo>
                    <a:pt x="78" y="0"/>
                  </a:lnTo>
                  <a:lnTo>
                    <a:pt x="88" y="4"/>
                  </a:lnTo>
                  <a:lnTo>
                    <a:pt x="92" y="8"/>
                  </a:lnTo>
                  <a:lnTo>
                    <a:pt x="96" y="10"/>
                  </a:lnTo>
                  <a:lnTo>
                    <a:pt x="100" y="12"/>
                  </a:lnTo>
                  <a:lnTo>
                    <a:pt x="108" y="12"/>
                  </a:lnTo>
                  <a:lnTo>
                    <a:pt x="114" y="10"/>
                  </a:lnTo>
                  <a:lnTo>
                    <a:pt x="124" y="12"/>
                  </a:lnTo>
                  <a:lnTo>
                    <a:pt x="132" y="22"/>
                  </a:lnTo>
                  <a:lnTo>
                    <a:pt x="138" y="18"/>
                  </a:lnTo>
                  <a:lnTo>
                    <a:pt x="146" y="10"/>
                  </a:lnTo>
                  <a:lnTo>
                    <a:pt x="150" y="6"/>
                  </a:lnTo>
                  <a:lnTo>
                    <a:pt x="158" y="4"/>
                  </a:lnTo>
                  <a:lnTo>
                    <a:pt x="162" y="6"/>
                  </a:lnTo>
                  <a:lnTo>
                    <a:pt x="164" y="12"/>
                  </a:lnTo>
                  <a:lnTo>
                    <a:pt x="170" y="20"/>
                  </a:lnTo>
                  <a:lnTo>
                    <a:pt x="174" y="22"/>
                  </a:lnTo>
                  <a:lnTo>
                    <a:pt x="178" y="26"/>
                  </a:lnTo>
                  <a:lnTo>
                    <a:pt x="180" y="34"/>
                  </a:lnTo>
                  <a:lnTo>
                    <a:pt x="180" y="42"/>
                  </a:lnTo>
                  <a:lnTo>
                    <a:pt x="180" y="48"/>
                  </a:lnTo>
                  <a:lnTo>
                    <a:pt x="180" y="58"/>
                  </a:lnTo>
                  <a:lnTo>
                    <a:pt x="186" y="62"/>
                  </a:lnTo>
                  <a:lnTo>
                    <a:pt x="196" y="64"/>
                  </a:lnTo>
                  <a:lnTo>
                    <a:pt x="202" y="70"/>
                  </a:lnTo>
                  <a:lnTo>
                    <a:pt x="200" y="82"/>
                  </a:lnTo>
                  <a:lnTo>
                    <a:pt x="200" y="88"/>
                  </a:lnTo>
                  <a:lnTo>
                    <a:pt x="194" y="88"/>
                  </a:lnTo>
                  <a:lnTo>
                    <a:pt x="190" y="88"/>
                  </a:lnTo>
                  <a:lnTo>
                    <a:pt x="186" y="96"/>
                  </a:lnTo>
                  <a:lnTo>
                    <a:pt x="184" y="108"/>
                  </a:lnTo>
                  <a:lnTo>
                    <a:pt x="182" y="112"/>
                  </a:lnTo>
                  <a:lnTo>
                    <a:pt x="172" y="110"/>
                  </a:lnTo>
                  <a:lnTo>
                    <a:pt x="166" y="108"/>
                  </a:lnTo>
                  <a:lnTo>
                    <a:pt x="164" y="100"/>
                  </a:lnTo>
                  <a:lnTo>
                    <a:pt x="158" y="96"/>
                  </a:lnTo>
                  <a:lnTo>
                    <a:pt x="152" y="98"/>
                  </a:lnTo>
                  <a:lnTo>
                    <a:pt x="144" y="102"/>
                  </a:lnTo>
                  <a:lnTo>
                    <a:pt x="138" y="106"/>
                  </a:lnTo>
                  <a:lnTo>
                    <a:pt x="134" y="110"/>
                  </a:lnTo>
                  <a:lnTo>
                    <a:pt x="122" y="110"/>
                  </a:lnTo>
                  <a:lnTo>
                    <a:pt x="106" y="108"/>
                  </a:lnTo>
                  <a:lnTo>
                    <a:pt x="100" y="112"/>
                  </a:lnTo>
                  <a:lnTo>
                    <a:pt x="96" y="108"/>
                  </a:lnTo>
                  <a:lnTo>
                    <a:pt x="96" y="96"/>
                  </a:lnTo>
                  <a:lnTo>
                    <a:pt x="96" y="88"/>
                  </a:lnTo>
                  <a:lnTo>
                    <a:pt x="86" y="86"/>
                  </a:lnTo>
                  <a:lnTo>
                    <a:pt x="82" y="82"/>
                  </a:lnTo>
                  <a:lnTo>
                    <a:pt x="78" y="78"/>
                  </a:lnTo>
                  <a:lnTo>
                    <a:pt x="74" y="74"/>
                  </a:lnTo>
                  <a:lnTo>
                    <a:pt x="72" y="70"/>
                  </a:lnTo>
                  <a:lnTo>
                    <a:pt x="70" y="64"/>
                  </a:lnTo>
                  <a:lnTo>
                    <a:pt x="68" y="62"/>
                  </a:lnTo>
                  <a:lnTo>
                    <a:pt x="68" y="58"/>
                  </a:lnTo>
                  <a:lnTo>
                    <a:pt x="66" y="54"/>
                  </a:lnTo>
                  <a:lnTo>
                    <a:pt x="64" y="54"/>
                  </a:lnTo>
                  <a:lnTo>
                    <a:pt x="56" y="54"/>
                  </a:lnTo>
                  <a:lnTo>
                    <a:pt x="52" y="56"/>
                  </a:lnTo>
                  <a:lnTo>
                    <a:pt x="50" y="62"/>
                  </a:lnTo>
                  <a:lnTo>
                    <a:pt x="46" y="64"/>
                  </a:lnTo>
                  <a:lnTo>
                    <a:pt x="28" y="62"/>
                  </a:lnTo>
                  <a:lnTo>
                    <a:pt x="22" y="60"/>
                  </a:lnTo>
                  <a:lnTo>
                    <a:pt x="10" y="56"/>
                  </a:lnTo>
                  <a:lnTo>
                    <a:pt x="8" y="48"/>
                  </a:lnTo>
                  <a:lnTo>
                    <a:pt x="0" y="4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2" name="Freeform 730"/>
            <p:cNvSpPr>
              <a:spLocks/>
            </p:cNvSpPr>
            <p:nvPr/>
          </p:nvSpPr>
          <p:spPr bwMode="ltGray">
            <a:xfrm>
              <a:off x="4446011" y="3411945"/>
              <a:ext cx="59341" cy="120117"/>
            </a:xfrm>
            <a:custGeom>
              <a:avLst/>
              <a:gdLst/>
              <a:ahLst/>
              <a:cxnLst>
                <a:cxn ang="0">
                  <a:pos x="22" y="70"/>
                </a:cxn>
                <a:cxn ang="0">
                  <a:pos x="16" y="66"/>
                </a:cxn>
                <a:cxn ang="0">
                  <a:pos x="6" y="56"/>
                </a:cxn>
                <a:cxn ang="0">
                  <a:pos x="8" y="36"/>
                </a:cxn>
                <a:cxn ang="0">
                  <a:pos x="8" y="32"/>
                </a:cxn>
                <a:cxn ang="0">
                  <a:pos x="8" y="28"/>
                </a:cxn>
                <a:cxn ang="0">
                  <a:pos x="4" y="26"/>
                </a:cxn>
                <a:cxn ang="0">
                  <a:pos x="0" y="8"/>
                </a:cxn>
                <a:cxn ang="0">
                  <a:pos x="14" y="2"/>
                </a:cxn>
                <a:cxn ang="0">
                  <a:pos x="26" y="0"/>
                </a:cxn>
                <a:cxn ang="0">
                  <a:pos x="34" y="6"/>
                </a:cxn>
                <a:cxn ang="0">
                  <a:pos x="38" y="16"/>
                </a:cxn>
                <a:cxn ang="0">
                  <a:pos x="40" y="26"/>
                </a:cxn>
                <a:cxn ang="0">
                  <a:pos x="40" y="38"/>
                </a:cxn>
                <a:cxn ang="0">
                  <a:pos x="40" y="46"/>
                </a:cxn>
                <a:cxn ang="0">
                  <a:pos x="36" y="52"/>
                </a:cxn>
                <a:cxn ang="0">
                  <a:pos x="36" y="54"/>
                </a:cxn>
                <a:cxn ang="0">
                  <a:pos x="28" y="66"/>
                </a:cxn>
                <a:cxn ang="0">
                  <a:pos x="22" y="70"/>
                </a:cxn>
              </a:cxnLst>
              <a:rect l="0" t="0" r="r" b="b"/>
              <a:pathLst>
                <a:path w="41" h="71">
                  <a:moveTo>
                    <a:pt x="22" y="70"/>
                  </a:moveTo>
                  <a:lnTo>
                    <a:pt x="16" y="66"/>
                  </a:lnTo>
                  <a:lnTo>
                    <a:pt x="6" y="56"/>
                  </a:lnTo>
                  <a:lnTo>
                    <a:pt x="8" y="36"/>
                  </a:lnTo>
                  <a:lnTo>
                    <a:pt x="8" y="32"/>
                  </a:lnTo>
                  <a:lnTo>
                    <a:pt x="8" y="28"/>
                  </a:lnTo>
                  <a:lnTo>
                    <a:pt x="4" y="26"/>
                  </a:lnTo>
                  <a:lnTo>
                    <a:pt x="0" y="8"/>
                  </a:lnTo>
                  <a:lnTo>
                    <a:pt x="14" y="2"/>
                  </a:lnTo>
                  <a:lnTo>
                    <a:pt x="26" y="0"/>
                  </a:lnTo>
                  <a:lnTo>
                    <a:pt x="34" y="6"/>
                  </a:lnTo>
                  <a:lnTo>
                    <a:pt x="38" y="16"/>
                  </a:lnTo>
                  <a:lnTo>
                    <a:pt x="40" y="26"/>
                  </a:lnTo>
                  <a:lnTo>
                    <a:pt x="40" y="38"/>
                  </a:lnTo>
                  <a:lnTo>
                    <a:pt x="40" y="46"/>
                  </a:lnTo>
                  <a:lnTo>
                    <a:pt x="36" y="52"/>
                  </a:lnTo>
                  <a:lnTo>
                    <a:pt x="36" y="54"/>
                  </a:lnTo>
                  <a:lnTo>
                    <a:pt x="28" y="66"/>
                  </a:lnTo>
                  <a:lnTo>
                    <a:pt x="22" y="7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3" name="Freeform 731"/>
            <p:cNvSpPr>
              <a:spLocks/>
            </p:cNvSpPr>
            <p:nvPr/>
          </p:nvSpPr>
          <p:spPr bwMode="ltGray">
            <a:xfrm>
              <a:off x="4338908" y="3281447"/>
              <a:ext cx="224339" cy="207611"/>
            </a:xfrm>
            <a:custGeom>
              <a:avLst/>
              <a:gdLst/>
              <a:ahLst/>
              <a:cxnLst>
                <a:cxn ang="0">
                  <a:pos x="58" y="0"/>
                </a:cxn>
                <a:cxn ang="0">
                  <a:pos x="66" y="8"/>
                </a:cxn>
                <a:cxn ang="0">
                  <a:pos x="108" y="8"/>
                </a:cxn>
                <a:cxn ang="0">
                  <a:pos x="120" y="10"/>
                </a:cxn>
                <a:cxn ang="0">
                  <a:pos x="124" y="16"/>
                </a:cxn>
                <a:cxn ang="0">
                  <a:pos x="124" y="24"/>
                </a:cxn>
                <a:cxn ang="0">
                  <a:pos x="128" y="28"/>
                </a:cxn>
                <a:cxn ang="0">
                  <a:pos x="130" y="32"/>
                </a:cxn>
                <a:cxn ang="0">
                  <a:pos x="134" y="38"/>
                </a:cxn>
                <a:cxn ang="0">
                  <a:pos x="140" y="40"/>
                </a:cxn>
                <a:cxn ang="0">
                  <a:pos x="146" y="42"/>
                </a:cxn>
                <a:cxn ang="0">
                  <a:pos x="148" y="46"/>
                </a:cxn>
                <a:cxn ang="0">
                  <a:pos x="150" y="50"/>
                </a:cxn>
                <a:cxn ang="0">
                  <a:pos x="148" y="56"/>
                </a:cxn>
                <a:cxn ang="0">
                  <a:pos x="146" y="64"/>
                </a:cxn>
                <a:cxn ang="0">
                  <a:pos x="148" y="72"/>
                </a:cxn>
                <a:cxn ang="0">
                  <a:pos x="150" y="76"/>
                </a:cxn>
                <a:cxn ang="0">
                  <a:pos x="148" y="82"/>
                </a:cxn>
                <a:cxn ang="0">
                  <a:pos x="146" y="86"/>
                </a:cxn>
                <a:cxn ang="0">
                  <a:pos x="146" y="94"/>
                </a:cxn>
                <a:cxn ang="0">
                  <a:pos x="150" y="100"/>
                </a:cxn>
                <a:cxn ang="0">
                  <a:pos x="152" y="106"/>
                </a:cxn>
                <a:cxn ang="0">
                  <a:pos x="156" y="114"/>
                </a:cxn>
                <a:cxn ang="0">
                  <a:pos x="152" y="118"/>
                </a:cxn>
                <a:cxn ang="0">
                  <a:pos x="146" y="120"/>
                </a:cxn>
                <a:cxn ang="0">
                  <a:pos x="138" y="120"/>
                </a:cxn>
                <a:cxn ang="0">
                  <a:pos x="132" y="122"/>
                </a:cxn>
                <a:cxn ang="0">
                  <a:pos x="128" y="122"/>
                </a:cxn>
                <a:cxn ang="0">
                  <a:pos x="122" y="116"/>
                </a:cxn>
                <a:cxn ang="0">
                  <a:pos x="122" y="108"/>
                </a:cxn>
                <a:cxn ang="0">
                  <a:pos x="122" y="104"/>
                </a:cxn>
                <a:cxn ang="0">
                  <a:pos x="120" y="96"/>
                </a:cxn>
                <a:cxn ang="0">
                  <a:pos x="116" y="90"/>
                </a:cxn>
                <a:cxn ang="0">
                  <a:pos x="112" y="88"/>
                </a:cxn>
                <a:cxn ang="0">
                  <a:pos x="106" y="86"/>
                </a:cxn>
                <a:cxn ang="0">
                  <a:pos x="100" y="90"/>
                </a:cxn>
                <a:cxn ang="0">
                  <a:pos x="96" y="98"/>
                </a:cxn>
                <a:cxn ang="0">
                  <a:pos x="96" y="102"/>
                </a:cxn>
                <a:cxn ang="0">
                  <a:pos x="90" y="94"/>
                </a:cxn>
                <a:cxn ang="0">
                  <a:pos x="84" y="90"/>
                </a:cxn>
                <a:cxn ang="0">
                  <a:pos x="78" y="86"/>
                </a:cxn>
                <a:cxn ang="0">
                  <a:pos x="70" y="82"/>
                </a:cxn>
                <a:cxn ang="0">
                  <a:pos x="64" y="74"/>
                </a:cxn>
                <a:cxn ang="0">
                  <a:pos x="60" y="70"/>
                </a:cxn>
                <a:cxn ang="0">
                  <a:pos x="54" y="72"/>
                </a:cxn>
                <a:cxn ang="0">
                  <a:pos x="48" y="68"/>
                </a:cxn>
                <a:cxn ang="0">
                  <a:pos x="44" y="60"/>
                </a:cxn>
                <a:cxn ang="0">
                  <a:pos x="28" y="40"/>
                </a:cxn>
                <a:cxn ang="0">
                  <a:pos x="26" y="44"/>
                </a:cxn>
                <a:cxn ang="0">
                  <a:pos x="24" y="46"/>
                </a:cxn>
                <a:cxn ang="0">
                  <a:pos x="18" y="44"/>
                </a:cxn>
                <a:cxn ang="0">
                  <a:pos x="20" y="40"/>
                </a:cxn>
                <a:cxn ang="0">
                  <a:pos x="18" y="32"/>
                </a:cxn>
                <a:cxn ang="0">
                  <a:pos x="16" y="30"/>
                </a:cxn>
                <a:cxn ang="0">
                  <a:pos x="14" y="28"/>
                </a:cxn>
                <a:cxn ang="0">
                  <a:pos x="6" y="26"/>
                </a:cxn>
                <a:cxn ang="0">
                  <a:pos x="0" y="20"/>
                </a:cxn>
                <a:cxn ang="0">
                  <a:pos x="0" y="4"/>
                </a:cxn>
                <a:cxn ang="0">
                  <a:pos x="30" y="0"/>
                </a:cxn>
                <a:cxn ang="0">
                  <a:pos x="58" y="0"/>
                </a:cxn>
              </a:cxnLst>
              <a:rect l="0" t="0" r="r" b="b"/>
              <a:pathLst>
                <a:path w="157" h="123">
                  <a:moveTo>
                    <a:pt x="58" y="0"/>
                  </a:moveTo>
                  <a:lnTo>
                    <a:pt x="66" y="8"/>
                  </a:lnTo>
                  <a:lnTo>
                    <a:pt x="108" y="8"/>
                  </a:lnTo>
                  <a:lnTo>
                    <a:pt x="120" y="10"/>
                  </a:lnTo>
                  <a:lnTo>
                    <a:pt x="124" y="16"/>
                  </a:lnTo>
                  <a:lnTo>
                    <a:pt x="124" y="24"/>
                  </a:lnTo>
                  <a:lnTo>
                    <a:pt x="128" y="28"/>
                  </a:lnTo>
                  <a:lnTo>
                    <a:pt x="130" y="32"/>
                  </a:lnTo>
                  <a:lnTo>
                    <a:pt x="134" y="38"/>
                  </a:lnTo>
                  <a:lnTo>
                    <a:pt x="140" y="40"/>
                  </a:lnTo>
                  <a:lnTo>
                    <a:pt x="146" y="42"/>
                  </a:lnTo>
                  <a:lnTo>
                    <a:pt x="148" y="46"/>
                  </a:lnTo>
                  <a:lnTo>
                    <a:pt x="150" y="50"/>
                  </a:lnTo>
                  <a:lnTo>
                    <a:pt x="148" y="56"/>
                  </a:lnTo>
                  <a:lnTo>
                    <a:pt x="146" y="64"/>
                  </a:lnTo>
                  <a:lnTo>
                    <a:pt x="148" y="72"/>
                  </a:lnTo>
                  <a:lnTo>
                    <a:pt x="150" y="76"/>
                  </a:lnTo>
                  <a:lnTo>
                    <a:pt x="148" y="82"/>
                  </a:lnTo>
                  <a:lnTo>
                    <a:pt x="146" y="86"/>
                  </a:lnTo>
                  <a:lnTo>
                    <a:pt x="146" y="94"/>
                  </a:lnTo>
                  <a:lnTo>
                    <a:pt x="150" y="100"/>
                  </a:lnTo>
                  <a:lnTo>
                    <a:pt x="152" y="106"/>
                  </a:lnTo>
                  <a:lnTo>
                    <a:pt x="156" y="114"/>
                  </a:lnTo>
                  <a:lnTo>
                    <a:pt x="152" y="118"/>
                  </a:lnTo>
                  <a:lnTo>
                    <a:pt x="146" y="120"/>
                  </a:lnTo>
                  <a:lnTo>
                    <a:pt x="138" y="120"/>
                  </a:lnTo>
                  <a:lnTo>
                    <a:pt x="132" y="122"/>
                  </a:lnTo>
                  <a:lnTo>
                    <a:pt x="128" y="122"/>
                  </a:lnTo>
                  <a:lnTo>
                    <a:pt x="122" y="116"/>
                  </a:lnTo>
                  <a:lnTo>
                    <a:pt x="122" y="108"/>
                  </a:lnTo>
                  <a:lnTo>
                    <a:pt x="122" y="104"/>
                  </a:lnTo>
                  <a:lnTo>
                    <a:pt x="120" y="96"/>
                  </a:lnTo>
                  <a:lnTo>
                    <a:pt x="116" y="90"/>
                  </a:lnTo>
                  <a:lnTo>
                    <a:pt x="112" y="88"/>
                  </a:lnTo>
                  <a:lnTo>
                    <a:pt x="106" y="86"/>
                  </a:lnTo>
                  <a:lnTo>
                    <a:pt x="100" y="90"/>
                  </a:lnTo>
                  <a:lnTo>
                    <a:pt x="96" y="98"/>
                  </a:lnTo>
                  <a:lnTo>
                    <a:pt x="96" y="102"/>
                  </a:lnTo>
                  <a:lnTo>
                    <a:pt x="90" y="94"/>
                  </a:lnTo>
                  <a:lnTo>
                    <a:pt x="84" y="90"/>
                  </a:lnTo>
                  <a:lnTo>
                    <a:pt x="78" y="86"/>
                  </a:lnTo>
                  <a:lnTo>
                    <a:pt x="70" y="82"/>
                  </a:lnTo>
                  <a:lnTo>
                    <a:pt x="64" y="74"/>
                  </a:lnTo>
                  <a:lnTo>
                    <a:pt x="60" y="70"/>
                  </a:lnTo>
                  <a:lnTo>
                    <a:pt x="54" y="72"/>
                  </a:lnTo>
                  <a:lnTo>
                    <a:pt x="48" y="68"/>
                  </a:lnTo>
                  <a:lnTo>
                    <a:pt x="44" y="60"/>
                  </a:lnTo>
                  <a:lnTo>
                    <a:pt x="28" y="40"/>
                  </a:lnTo>
                  <a:lnTo>
                    <a:pt x="26" y="44"/>
                  </a:lnTo>
                  <a:lnTo>
                    <a:pt x="24" y="46"/>
                  </a:lnTo>
                  <a:lnTo>
                    <a:pt x="18" y="44"/>
                  </a:lnTo>
                  <a:lnTo>
                    <a:pt x="20" y="40"/>
                  </a:lnTo>
                  <a:lnTo>
                    <a:pt x="18" y="32"/>
                  </a:lnTo>
                  <a:lnTo>
                    <a:pt x="16" y="30"/>
                  </a:lnTo>
                  <a:lnTo>
                    <a:pt x="14" y="28"/>
                  </a:lnTo>
                  <a:lnTo>
                    <a:pt x="6" y="26"/>
                  </a:lnTo>
                  <a:lnTo>
                    <a:pt x="0" y="20"/>
                  </a:lnTo>
                  <a:lnTo>
                    <a:pt x="0" y="4"/>
                  </a:lnTo>
                  <a:lnTo>
                    <a:pt x="30" y="0"/>
                  </a:lnTo>
                  <a:lnTo>
                    <a:pt x="5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4" name="Freeform 732"/>
            <p:cNvSpPr>
              <a:spLocks/>
            </p:cNvSpPr>
            <p:nvPr/>
          </p:nvSpPr>
          <p:spPr bwMode="ltGray">
            <a:xfrm>
              <a:off x="4511141" y="3438638"/>
              <a:ext cx="52104" cy="50420"/>
            </a:xfrm>
            <a:custGeom>
              <a:avLst/>
              <a:gdLst/>
              <a:ahLst/>
              <a:cxnLst>
                <a:cxn ang="0">
                  <a:pos x="0" y="4"/>
                </a:cxn>
                <a:cxn ang="0">
                  <a:pos x="4" y="2"/>
                </a:cxn>
                <a:cxn ang="0">
                  <a:pos x="8" y="0"/>
                </a:cxn>
                <a:cxn ang="0">
                  <a:pos x="14" y="0"/>
                </a:cxn>
                <a:cxn ang="0">
                  <a:pos x="20" y="0"/>
                </a:cxn>
                <a:cxn ang="0">
                  <a:pos x="26" y="0"/>
                </a:cxn>
                <a:cxn ang="0">
                  <a:pos x="28" y="4"/>
                </a:cxn>
                <a:cxn ang="0">
                  <a:pos x="30" y="8"/>
                </a:cxn>
                <a:cxn ang="0">
                  <a:pos x="32" y="14"/>
                </a:cxn>
                <a:cxn ang="0">
                  <a:pos x="36" y="22"/>
                </a:cxn>
                <a:cxn ang="0">
                  <a:pos x="32" y="26"/>
                </a:cxn>
                <a:cxn ang="0">
                  <a:pos x="26" y="28"/>
                </a:cxn>
                <a:cxn ang="0">
                  <a:pos x="14" y="30"/>
                </a:cxn>
                <a:cxn ang="0">
                  <a:pos x="8" y="30"/>
                </a:cxn>
                <a:cxn ang="0">
                  <a:pos x="2" y="24"/>
                </a:cxn>
                <a:cxn ang="0">
                  <a:pos x="2" y="10"/>
                </a:cxn>
                <a:cxn ang="0">
                  <a:pos x="0" y="4"/>
                </a:cxn>
              </a:cxnLst>
              <a:rect l="0" t="0" r="r" b="b"/>
              <a:pathLst>
                <a:path w="37" h="31">
                  <a:moveTo>
                    <a:pt x="0" y="4"/>
                  </a:moveTo>
                  <a:lnTo>
                    <a:pt x="4" y="2"/>
                  </a:lnTo>
                  <a:lnTo>
                    <a:pt x="8" y="0"/>
                  </a:lnTo>
                  <a:lnTo>
                    <a:pt x="14" y="0"/>
                  </a:lnTo>
                  <a:lnTo>
                    <a:pt x="20" y="0"/>
                  </a:lnTo>
                  <a:lnTo>
                    <a:pt x="26" y="0"/>
                  </a:lnTo>
                  <a:lnTo>
                    <a:pt x="28" y="4"/>
                  </a:lnTo>
                  <a:lnTo>
                    <a:pt x="30" y="8"/>
                  </a:lnTo>
                  <a:lnTo>
                    <a:pt x="32" y="14"/>
                  </a:lnTo>
                  <a:lnTo>
                    <a:pt x="36" y="22"/>
                  </a:lnTo>
                  <a:lnTo>
                    <a:pt x="32" y="26"/>
                  </a:lnTo>
                  <a:lnTo>
                    <a:pt x="26" y="28"/>
                  </a:lnTo>
                  <a:lnTo>
                    <a:pt x="14" y="30"/>
                  </a:lnTo>
                  <a:lnTo>
                    <a:pt x="8" y="30"/>
                  </a:lnTo>
                  <a:lnTo>
                    <a:pt x="2" y="24"/>
                  </a:lnTo>
                  <a:lnTo>
                    <a:pt x="2" y="10"/>
                  </a:lnTo>
                  <a:lnTo>
                    <a:pt x="0"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5" name="Freeform 734"/>
            <p:cNvSpPr>
              <a:spLocks/>
            </p:cNvSpPr>
            <p:nvPr/>
          </p:nvSpPr>
          <p:spPr bwMode="ltGray">
            <a:xfrm>
              <a:off x="4364960" y="3299242"/>
              <a:ext cx="102761" cy="126049"/>
            </a:xfrm>
            <a:custGeom>
              <a:avLst/>
              <a:gdLst/>
              <a:ahLst/>
              <a:cxnLst>
                <a:cxn ang="0">
                  <a:pos x="58" y="74"/>
                </a:cxn>
                <a:cxn ang="0">
                  <a:pos x="56" y="68"/>
                </a:cxn>
                <a:cxn ang="0">
                  <a:pos x="54" y="62"/>
                </a:cxn>
                <a:cxn ang="0">
                  <a:pos x="20" y="16"/>
                </a:cxn>
                <a:cxn ang="0">
                  <a:pos x="22" y="12"/>
                </a:cxn>
                <a:cxn ang="0">
                  <a:pos x="28" y="18"/>
                </a:cxn>
                <a:cxn ang="0">
                  <a:pos x="32" y="20"/>
                </a:cxn>
                <a:cxn ang="0">
                  <a:pos x="48" y="24"/>
                </a:cxn>
                <a:cxn ang="0">
                  <a:pos x="60" y="28"/>
                </a:cxn>
                <a:cxn ang="0">
                  <a:pos x="70" y="28"/>
                </a:cxn>
                <a:cxn ang="0">
                  <a:pos x="72" y="14"/>
                </a:cxn>
                <a:cxn ang="0">
                  <a:pos x="56" y="12"/>
                </a:cxn>
                <a:cxn ang="0">
                  <a:pos x="46" y="6"/>
                </a:cxn>
                <a:cxn ang="0">
                  <a:pos x="42" y="0"/>
                </a:cxn>
                <a:cxn ang="0">
                  <a:pos x="18" y="6"/>
                </a:cxn>
                <a:cxn ang="0">
                  <a:pos x="12" y="12"/>
                </a:cxn>
                <a:cxn ang="0">
                  <a:pos x="0" y="26"/>
                </a:cxn>
                <a:cxn ang="0">
                  <a:pos x="2" y="30"/>
                </a:cxn>
                <a:cxn ang="0">
                  <a:pos x="0" y="34"/>
                </a:cxn>
                <a:cxn ang="0">
                  <a:pos x="6" y="36"/>
                </a:cxn>
                <a:cxn ang="0">
                  <a:pos x="10" y="34"/>
                </a:cxn>
                <a:cxn ang="0">
                  <a:pos x="10" y="32"/>
                </a:cxn>
                <a:cxn ang="0">
                  <a:pos x="26" y="50"/>
                </a:cxn>
                <a:cxn ang="0">
                  <a:pos x="30" y="58"/>
                </a:cxn>
                <a:cxn ang="0">
                  <a:pos x="36" y="62"/>
                </a:cxn>
                <a:cxn ang="0">
                  <a:pos x="44" y="62"/>
                </a:cxn>
                <a:cxn ang="0">
                  <a:pos x="52" y="72"/>
                </a:cxn>
                <a:cxn ang="0">
                  <a:pos x="58" y="74"/>
                </a:cxn>
              </a:cxnLst>
              <a:rect l="0" t="0" r="r" b="b"/>
              <a:pathLst>
                <a:path w="73" h="75">
                  <a:moveTo>
                    <a:pt x="58" y="74"/>
                  </a:moveTo>
                  <a:lnTo>
                    <a:pt x="56" y="68"/>
                  </a:lnTo>
                  <a:lnTo>
                    <a:pt x="54" y="62"/>
                  </a:lnTo>
                  <a:lnTo>
                    <a:pt x="20" y="16"/>
                  </a:lnTo>
                  <a:lnTo>
                    <a:pt x="22" y="12"/>
                  </a:lnTo>
                  <a:lnTo>
                    <a:pt x="28" y="18"/>
                  </a:lnTo>
                  <a:lnTo>
                    <a:pt x="32" y="20"/>
                  </a:lnTo>
                  <a:lnTo>
                    <a:pt x="48" y="24"/>
                  </a:lnTo>
                  <a:lnTo>
                    <a:pt x="60" y="28"/>
                  </a:lnTo>
                  <a:lnTo>
                    <a:pt x="70" y="28"/>
                  </a:lnTo>
                  <a:lnTo>
                    <a:pt x="72" y="14"/>
                  </a:lnTo>
                  <a:lnTo>
                    <a:pt x="56" y="12"/>
                  </a:lnTo>
                  <a:lnTo>
                    <a:pt x="46" y="6"/>
                  </a:lnTo>
                  <a:lnTo>
                    <a:pt x="42" y="0"/>
                  </a:lnTo>
                  <a:lnTo>
                    <a:pt x="18" y="6"/>
                  </a:lnTo>
                  <a:lnTo>
                    <a:pt x="12" y="12"/>
                  </a:lnTo>
                  <a:lnTo>
                    <a:pt x="0" y="26"/>
                  </a:lnTo>
                  <a:lnTo>
                    <a:pt x="2" y="30"/>
                  </a:lnTo>
                  <a:lnTo>
                    <a:pt x="0" y="34"/>
                  </a:lnTo>
                  <a:lnTo>
                    <a:pt x="6" y="36"/>
                  </a:lnTo>
                  <a:lnTo>
                    <a:pt x="10" y="34"/>
                  </a:lnTo>
                  <a:lnTo>
                    <a:pt x="10" y="32"/>
                  </a:lnTo>
                  <a:lnTo>
                    <a:pt x="26" y="50"/>
                  </a:lnTo>
                  <a:lnTo>
                    <a:pt x="30" y="58"/>
                  </a:lnTo>
                  <a:lnTo>
                    <a:pt x="36" y="62"/>
                  </a:lnTo>
                  <a:lnTo>
                    <a:pt x="44" y="62"/>
                  </a:lnTo>
                  <a:lnTo>
                    <a:pt x="52" y="72"/>
                  </a:lnTo>
                  <a:lnTo>
                    <a:pt x="58" y="7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6" name="Freeform 742"/>
            <p:cNvSpPr>
              <a:spLocks/>
            </p:cNvSpPr>
            <p:nvPr/>
          </p:nvSpPr>
          <p:spPr bwMode="ltGray">
            <a:xfrm>
              <a:off x="4545877" y="3036762"/>
              <a:ext cx="395126" cy="330695"/>
            </a:xfrm>
            <a:custGeom>
              <a:avLst/>
              <a:gdLst/>
              <a:ahLst/>
              <a:cxnLst>
                <a:cxn ang="0">
                  <a:pos x="232" y="132"/>
                </a:cxn>
                <a:cxn ang="0">
                  <a:pos x="234" y="126"/>
                </a:cxn>
                <a:cxn ang="0">
                  <a:pos x="242" y="120"/>
                </a:cxn>
                <a:cxn ang="0">
                  <a:pos x="258" y="124"/>
                </a:cxn>
                <a:cxn ang="0">
                  <a:pos x="268" y="122"/>
                </a:cxn>
                <a:cxn ang="0">
                  <a:pos x="268" y="110"/>
                </a:cxn>
                <a:cxn ang="0">
                  <a:pos x="274" y="94"/>
                </a:cxn>
                <a:cxn ang="0">
                  <a:pos x="270" y="86"/>
                </a:cxn>
                <a:cxn ang="0">
                  <a:pos x="252" y="78"/>
                </a:cxn>
                <a:cxn ang="0">
                  <a:pos x="246" y="68"/>
                </a:cxn>
                <a:cxn ang="0">
                  <a:pos x="240" y="68"/>
                </a:cxn>
                <a:cxn ang="0">
                  <a:pos x="234" y="54"/>
                </a:cxn>
                <a:cxn ang="0">
                  <a:pos x="228" y="44"/>
                </a:cxn>
                <a:cxn ang="0">
                  <a:pos x="224" y="32"/>
                </a:cxn>
                <a:cxn ang="0">
                  <a:pos x="212" y="30"/>
                </a:cxn>
                <a:cxn ang="0">
                  <a:pos x="202" y="18"/>
                </a:cxn>
                <a:cxn ang="0">
                  <a:pos x="194" y="14"/>
                </a:cxn>
                <a:cxn ang="0">
                  <a:pos x="180" y="0"/>
                </a:cxn>
                <a:cxn ang="0">
                  <a:pos x="166" y="0"/>
                </a:cxn>
                <a:cxn ang="0">
                  <a:pos x="148" y="6"/>
                </a:cxn>
                <a:cxn ang="0">
                  <a:pos x="144" y="14"/>
                </a:cxn>
                <a:cxn ang="0">
                  <a:pos x="118" y="20"/>
                </a:cxn>
                <a:cxn ang="0">
                  <a:pos x="74" y="22"/>
                </a:cxn>
                <a:cxn ang="0">
                  <a:pos x="64" y="28"/>
                </a:cxn>
                <a:cxn ang="0">
                  <a:pos x="48" y="32"/>
                </a:cxn>
                <a:cxn ang="0">
                  <a:pos x="30" y="32"/>
                </a:cxn>
                <a:cxn ang="0">
                  <a:pos x="18" y="38"/>
                </a:cxn>
                <a:cxn ang="0">
                  <a:pos x="20" y="50"/>
                </a:cxn>
                <a:cxn ang="0">
                  <a:pos x="18" y="60"/>
                </a:cxn>
                <a:cxn ang="0">
                  <a:pos x="8" y="64"/>
                </a:cxn>
                <a:cxn ang="0">
                  <a:pos x="2" y="68"/>
                </a:cxn>
                <a:cxn ang="0">
                  <a:pos x="0" y="94"/>
                </a:cxn>
                <a:cxn ang="0">
                  <a:pos x="0" y="106"/>
                </a:cxn>
                <a:cxn ang="0">
                  <a:pos x="6" y="112"/>
                </a:cxn>
                <a:cxn ang="0">
                  <a:pos x="22" y="112"/>
                </a:cxn>
                <a:cxn ang="0">
                  <a:pos x="38" y="122"/>
                </a:cxn>
                <a:cxn ang="0">
                  <a:pos x="50" y="116"/>
                </a:cxn>
                <a:cxn ang="0">
                  <a:pos x="58" y="106"/>
                </a:cxn>
                <a:cxn ang="0">
                  <a:pos x="68" y="106"/>
                </a:cxn>
                <a:cxn ang="0">
                  <a:pos x="70" y="112"/>
                </a:cxn>
                <a:cxn ang="0">
                  <a:pos x="78" y="120"/>
                </a:cxn>
                <a:cxn ang="0">
                  <a:pos x="84" y="124"/>
                </a:cxn>
                <a:cxn ang="0">
                  <a:pos x="94" y="126"/>
                </a:cxn>
                <a:cxn ang="0">
                  <a:pos x="110" y="140"/>
                </a:cxn>
                <a:cxn ang="0">
                  <a:pos x="120" y="150"/>
                </a:cxn>
                <a:cxn ang="0">
                  <a:pos x="142" y="148"/>
                </a:cxn>
                <a:cxn ang="0">
                  <a:pos x="150" y="168"/>
                </a:cxn>
                <a:cxn ang="0">
                  <a:pos x="164" y="190"/>
                </a:cxn>
                <a:cxn ang="0">
                  <a:pos x="180" y="194"/>
                </a:cxn>
                <a:cxn ang="0">
                  <a:pos x="206" y="178"/>
                </a:cxn>
                <a:cxn ang="0">
                  <a:pos x="190" y="166"/>
                </a:cxn>
                <a:cxn ang="0">
                  <a:pos x="180" y="152"/>
                </a:cxn>
                <a:cxn ang="0">
                  <a:pos x="202" y="142"/>
                </a:cxn>
                <a:cxn ang="0">
                  <a:pos x="232" y="132"/>
                </a:cxn>
              </a:cxnLst>
              <a:rect l="0" t="0" r="r" b="b"/>
              <a:pathLst>
                <a:path w="275" h="195">
                  <a:moveTo>
                    <a:pt x="232" y="132"/>
                  </a:moveTo>
                  <a:lnTo>
                    <a:pt x="234" y="126"/>
                  </a:lnTo>
                  <a:lnTo>
                    <a:pt x="242" y="120"/>
                  </a:lnTo>
                  <a:lnTo>
                    <a:pt x="258" y="124"/>
                  </a:lnTo>
                  <a:lnTo>
                    <a:pt x="268" y="122"/>
                  </a:lnTo>
                  <a:lnTo>
                    <a:pt x="268" y="110"/>
                  </a:lnTo>
                  <a:lnTo>
                    <a:pt x="274" y="94"/>
                  </a:lnTo>
                  <a:lnTo>
                    <a:pt x="270" y="86"/>
                  </a:lnTo>
                  <a:lnTo>
                    <a:pt x="252" y="78"/>
                  </a:lnTo>
                  <a:lnTo>
                    <a:pt x="246" y="68"/>
                  </a:lnTo>
                  <a:lnTo>
                    <a:pt x="240" y="68"/>
                  </a:lnTo>
                  <a:lnTo>
                    <a:pt x="234" y="54"/>
                  </a:lnTo>
                  <a:lnTo>
                    <a:pt x="228" y="44"/>
                  </a:lnTo>
                  <a:lnTo>
                    <a:pt x="224" y="32"/>
                  </a:lnTo>
                  <a:lnTo>
                    <a:pt x="212" y="30"/>
                  </a:lnTo>
                  <a:lnTo>
                    <a:pt x="202" y="18"/>
                  </a:lnTo>
                  <a:lnTo>
                    <a:pt x="194" y="14"/>
                  </a:lnTo>
                  <a:lnTo>
                    <a:pt x="180" y="0"/>
                  </a:lnTo>
                  <a:lnTo>
                    <a:pt x="166" y="0"/>
                  </a:lnTo>
                  <a:lnTo>
                    <a:pt x="148" y="6"/>
                  </a:lnTo>
                  <a:lnTo>
                    <a:pt x="144" y="14"/>
                  </a:lnTo>
                  <a:lnTo>
                    <a:pt x="118" y="20"/>
                  </a:lnTo>
                  <a:lnTo>
                    <a:pt x="74" y="22"/>
                  </a:lnTo>
                  <a:lnTo>
                    <a:pt x="64" y="28"/>
                  </a:lnTo>
                  <a:lnTo>
                    <a:pt x="48" y="32"/>
                  </a:lnTo>
                  <a:lnTo>
                    <a:pt x="30" y="32"/>
                  </a:lnTo>
                  <a:lnTo>
                    <a:pt x="18" y="38"/>
                  </a:lnTo>
                  <a:lnTo>
                    <a:pt x="20" y="50"/>
                  </a:lnTo>
                  <a:lnTo>
                    <a:pt x="18" y="60"/>
                  </a:lnTo>
                  <a:lnTo>
                    <a:pt x="8" y="64"/>
                  </a:lnTo>
                  <a:lnTo>
                    <a:pt x="2" y="68"/>
                  </a:lnTo>
                  <a:lnTo>
                    <a:pt x="0" y="94"/>
                  </a:lnTo>
                  <a:lnTo>
                    <a:pt x="0" y="106"/>
                  </a:lnTo>
                  <a:lnTo>
                    <a:pt x="6" y="112"/>
                  </a:lnTo>
                  <a:lnTo>
                    <a:pt x="22" y="112"/>
                  </a:lnTo>
                  <a:lnTo>
                    <a:pt x="38" y="122"/>
                  </a:lnTo>
                  <a:lnTo>
                    <a:pt x="50" y="116"/>
                  </a:lnTo>
                  <a:lnTo>
                    <a:pt x="58" y="106"/>
                  </a:lnTo>
                  <a:lnTo>
                    <a:pt x="68" y="106"/>
                  </a:lnTo>
                  <a:lnTo>
                    <a:pt x="70" y="112"/>
                  </a:lnTo>
                  <a:lnTo>
                    <a:pt x="78" y="120"/>
                  </a:lnTo>
                  <a:lnTo>
                    <a:pt x="84" y="124"/>
                  </a:lnTo>
                  <a:lnTo>
                    <a:pt x="94" y="126"/>
                  </a:lnTo>
                  <a:lnTo>
                    <a:pt x="110" y="140"/>
                  </a:lnTo>
                  <a:lnTo>
                    <a:pt x="120" y="150"/>
                  </a:lnTo>
                  <a:lnTo>
                    <a:pt x="142" y="148"/>
                  </a:lnTo>
                  <a:lnTo>
                    <a:pt x="150" y="168"/>
                  </a:lnTo>
                  <a:lnTo>
                    <a:pt x="164" y="190"/>
                  </a:lnTo>
                  <a:lnTo>
                    <a:pt x="180" y="194"/>
                  </a:lnTo>
                  <a:lnTo>
                    <a:pt x="206" y="178"/>
                  </a:lnTo>
                  <a:lnTo>
                    <a:pt x="190" y="166"/>
                  </a:lnTo>
                  <a:lnTo>
                    <a:pt x="180" y="152"/>
                  </a:lnTo>
                  <a:lnTo>
                    <a:pt x="202" y="142"/>
                  </a:lnTo>
                  <a:lnTo>
                    <a:pt x="232" y="13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7" name="Freeform 743"/>
            <p:cNvSpPr>
              <a:spLocks/>
            </p:cNvSpPr>
            <p:nvPr/>
          </p:nvSpPr>
          <p:spPr bwMode="ltGray">
            <a:xfrm>
              <a:off x="4946793" y="3410462"/>
              <a:ext cx="153419" cy="88977"/>
            </a:xfrm>
            <a:custGeom>
              <a:avLst/>
              <a:gdLst/>
              <a:ahLst/>
              <a:cxnLst>
                <a:cxn ang="0">
                  <a:pos x="106" y="36"/>
                </a:cxn>
                <a:cxn ang="0">
                  <a:pos x="89" y="26"/>
                </a:cxn>
                <a:cxn ang="0">
                  <a:pos x="76" y="19"/>
                </a:cxn>
                <a:cxn ang="0">
                  <a:pos x="67" y="9"/>
                </a:cxn>
                <a:cxn ang="0">
                  <a:pos x="58" y="0"/>
                </a:cxn>
                <a:cxn ang="0">
                  <a:pos x="58" y="14"/>
                </a:cxn>
                <a:cxn ang="0">
                  <a:pos x="52" y="17"/>
                </a:cxn>
                <a:cxn ang="0">
                  <a:pos x="45" y="17"/>
                </a:cxn>
                <a:cxn ang="0">
                  <a:pos x="39" y="9"/>
                </a:cxn>
                <a:cxn ang="0">
                  <a:pos x="28" y="9"/>
                </a:cxn>
                <a:cxn ang="0">
                  <a:pos x="20" y="9"/>
                </a:cxn>
                <a:cxn ang="0">
                  <a:pos x="9" y="7"/>
                </a:cxn>
                <a:cxn ang="0">
                  <a:pos x="0" y="16"/>
                </a:cxn>
                <a:cxn ang="0">
                  <a:pos x="13" y="26"/>
                </a:cxn>
                <a:cxn ang="0">
                  <a:pos x="33" y="47"/>
                </a:cxn>
                <a:cxn ang="0">
                  <a:pos x="45" y="52"/>
                </a:cxn>
                <a:cxn ang="0">
                  <a:pos x="54" y="49"/>
                </a:cxn>
                <a:cxn ang="0">
                  <a:pos x="58" y="38"/>
                </a:cxn>
                <a:cxn ang="0">
                  <a:pos x="69" y="38"/>
                </a:cxn>
                <a:cxn ang="0">
                  <a:pos x="82" y="43"/>
                </a:cxn>
                <a:cxn ang="0">
                  <a:pos x="89" y="42"/>
                </a:cxn>
                <a:cxn ang="0">
                  <a:pos x="106" y="36"/>
                </a:cxn>
              </a:cxnLst>
              <a:rect l="0" t="0" r="r" b="b"/>
              <a:pathLst>
                <a:path w="107" h="53">
                  <a:moveTo>
                    <a:pt x="106" y="36"/>
                  </a:moveTo>
                  <a:lnTo>
                    <a:pt x="89" y="26"/>
                  </a:lnTo>
                  <a:lnTo>
                    <a:pt x="76" y="19"/>
                  </a:lnTo>
                  <a:lnTo>
                    <a:pt x="67" y="9"/>
                  </a:lnTo>
                  <a:lnTo>
                    <a:pt x="58" y="0"/>
                  </a:lnTo>
                  <a:lnTo>
                    <a:pt x="58" y="14"/>
                  </a:lnTo>
                  <a:lnTo>
                    <a:pt x="52" y="17"/>
                  </a:lnTo>
                  <a:lnTo>
                    <a:pt x="45" y="17"/>
                  </a:lnTo>
                  <a:lnTo>
                    <a:pt x="39" y="9"/>
                  </a:lnTo>
                  <a:lnTo>
                    <a:pt x="28" y="9"/>
                  </a:lnTo>
                  <a:lnTo>
                    <a:pt x="20" y="9"/>
                  </a:lnTo>
                  <a:lnTo>
                    <a:pt x="9" y="7"/>
                  </a:lnTo>
                  <a:lnTo>
                    <a:pt x="0" y="16"/>
                  </a:lnTo>
                  <a:lnTo>
                    <a:pt x="13" y="26"/>
                  </a:lnTo>
                  <a:lnTo>
                    <a:pt x="33" y="47"/>
                  </a:lnTo>
                  <a:lnTo>
                    <a:pt x="45" y="52"/>
                  </a:lnTo>
                  <a:lnTo>
                    <a:pt x="54" y="49"/>
                  </a:lnTo>
                  <a:lnTo>
                    <a:pt x="58" y="38"/>
                  </a:lnTo>
                  <a:lnTo>
                    <a:pt x="69" y="38"/>
                  </a:lnTo>
                  <a:lnTo>
                    <a:pt x="82" y="43"/>
                  </a:lnTo>
                  <a:lnTo>
                    <a:pt x="89" y="42"/>
                  </a:lnTo>
                  <a:lnTo>
                    <a:pt x="106" y="3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8" name="Freeform 744"/>
            <p:cNvSpPr>
              <a:spLocks/>
            </p:cNvSpPr>
            <p:nvPr/>
          </p:nvSpPr>
          <p:spPr bwMode="ltGray">
            <a:xfrm>
              <a:off x="4945346" y="3408979"/>
              <a:ext cx="164998" cy="103806"/>
            </a:xfrm>
            <a:custGeom>
              <a:avLst/>
              <a:gdLst/>
              <a:ahLst/>
              <a:cxnLst>
                <a:cxn ang="0">
                  <a:pos x="114" y="42"/>
                </a:cxn>
                <a:cxn ang="0">
                  <a:pos x="96" y="30"/>
                </a:cxn>
                <a:cxn ang="0">
                  <a:pos x="82" y="22"/>
                </a:cxn>
                <a:cxn ang="0">
                  <a:pos x="72" y="10"/>
                </a:cxn>
                <a:cxn ang="0">
                  <a:pos x="62" y="0"/>
                </a:cxn>
                <a:cxn ang="0">
                  <a:pos x="62" y="16"/>
                </a:cxn>
                <a:cxn ang="0">
                  <a:pos x="56" y="20"/>
                </a:cxn>
                <a:cxn ang="0">
                  <a:pos x="48" y="20"/>
                </a:cxn>
                <a:cxn ang="0">
                  <a:pos x="42" y="10"/>
                </a:cxn>
                <a:cxn ang="0">
                  <a:pos x="30" y="10"/>
                </a:cxn>
                <a:cxn ang="0">
                  <a:pos x="22" y="10"/>
                </a:cxn>
                <a:cxn ang="0">
                  <a:pos x="10" y="8"/>
                </a:cxn>
                <a:cxn ang="0">
                  <a:pos x="0" y="18"/>
                </a:cxn>
                <a:cxn ang="0">
                  <a:pos x="14" y="30"/>
                </a:cxn>
                <a:cxn ang="0">
                  <a:pos x="36" y="54"/>
                </a:cxn>
                <a:cxn ang="0">
                  <a:pos x="48" y="60"/>
                </a:cxn>
                <a:cxn ang="0">
                  <a:pos x="58" y="56"/>
                </a:cxn>
                <a:cxn ang="0">
                  <a:pos x="62" y="44"/>
                </a:cxn>
                <a:cxn ang="0">
                  <a:pos x="74" y="44"/>
                </a:cxn>
                <a:cxn ang="0">
                  <a:pos x="88" y="50"/>
                </a:cxn>
                <a:cxn ang="0">
                  <a:pos x="96" y="48"/>
                </a:cxn>
                <a:cxn ang="0">
                  <a:pos x="114" y="42"/>
                </a:cxn>
              </a:cxnLst>
              <a:rect l="0" t="0" r="r" b="b"/>
              <a:pathLst>
                <a:path w="115" h="61">
                  <a:moveTo>
                    <a:pt x="114" y="42"/>
                  </a:moveTo>
                  <a:lnTo>
                    <a:pt x="96" y="30"/>
                  </a:lnTo>
                  <a:lnTo>
                    <a:pt x="82" y="22"/>
                  </a:lnTo>
                  <a:lnTo>
                    <a:pt x="72" y="10"/>
                  </a:lnTo>
                  <a:lnTo>
                    <a:pt x="62" y="0"/>
                  </a:lnTo>
                  <a:lnTo>
                    <a:pt x="62" y="16"/>
                  </a:lnTo>
                  <a:lnTo>
                    <a:pt x="56" y="20"/>
                  </a:lnTo>
                  <a:lnTo>
                    <a:pt x="48" y="20"/>
                  </a:lnTo>
                  <a:lnTo>
                    <a:pt x="42" y="10"/>
                  </a:lnTo>
                  <a:lnTo>
                    <a:pt x="30" y="10"/>
                  </a:lnTo>
                  <a:lnTo>
                    <a:pt x="22" y="10"/>
                  </a:lnTo>
                  <a:lnTo>
                    <a:pt x="10" y="8"/>
                  </a:lnTo>
                  <a:lnTo>
                    <a:pt x="0" y="18"/>
                  </a:lnTo>
                  <a:lnTo>
                    <a:pt x="14" y="30"/>
                  </a:lnTo>
                  <a:lnTo>
                    <a:pt x="36" y="54"/>
                  </a:lnTo>
                  <a:lnTo>
                    <a:pt x="48" y="60"/>
                  </a:lnTo>
                  <a:lnTo>
                    <a:pt x="58" y="56"/>
                  </a:lnTo>
                  <a:lnTo>
                    <a:pt x="62" y="44"/>
                  </a:lnTo>
                  <a:lnTo>
                    <a:pt x="74" y="44"/>
                  </a:lnTo>
                  <a:lnTo>
                    <a:pt x="88" y="50"/>
                  </a:lnTo>
                  <a:lnTo>
                    <a:pt x="96" y="48"/>
                  </a:lnTo>
                  <a:lnTo>
                    <a:pt x="114" y="4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699" name="Freeform 745"/>
            <p:cNvSpPr>
              <a:spLocks/>
            </p:cNvSpPr>
            <p:nvPr/>
          </p:nvSpPr>
          <p:spPr bwMode="ltGray">
            <a:xfrm>
              <a:off x="7960172" y="6018950"/>
              <a:ext cx="176576" cy="124566"/>
            </a:xfrm>
            <a:custGeom>
              <a:avLst/>
              <a:gdLst/>
              <a:ahLst/>
              <a:cxnLst>
                <a:cxn ang="0">
                  <a:pos x="0" y="56"/>
                </a:cxn>
                <a:cxn ang="0">
                  <a:pos x="12" y="58"/>
                </a:cxn>
                <a:cxn ang="0">
                  <a:pos x="18" y="70"/>
                </a:cxn>
                <a:cxn ang="0">
                  <a:pos x="30" y="72"/>
                </a:cxn>
                <a:cxn ang="0">
                  <a:pos x="50" y="62"/>
                </a:cxn>
                <a:cxn ang="0">
                  <a:pos x="54" y="54"/>
                </a:cxn>
                <a:cxn ang="0">
                  <a:pos x="68" y="40"/>
                </a:cxn>
                <a:cxn ang="0">
                  <a:pos x="78" y="36"/>
                </a:cxn>
                <a:cxn ang="0">
                  <a:pos x="80" y="38"/>
                </a:cxn>
                <a:cxn ang="0">
                  <a:pos x="110" y="18"/>
                </a:cxn>
                <a:cxn ang="0">
                  <a:pos x="118" y="8"/>
                </a:cxn>
                <a:cxn ang="0">
                  <a:pos x="120" y="0"/>
                </a:cxn>
                <a:cxn ang="0">
                  <a:pos x="98" y="4"/>
                </a:cxn>
                <a:cxn ang="0">
                  <a:pos x="72" y="16"/>
                </a:cxn>
                <a:cxn ang="0">
                  <a:pos x="48" y="24"/>
                </a:cxn>
                <a:cxn ang="0">
                  <a:pos x="20" y="36"/>
                </a:cxn>
                <a:cxn ang="0">
                  <a:pos x="6" y="48"/>
                </a:cxn>
                <a:cxn ang="0">
                  <a:pos x="0" y="56"/>
                </a:cxn>
              </a:cxnLst>
              <a:rect l="0" t="0" r="r" b="b"/>
              <a:pathLst>
                <a:path w="121" h="73">
                  <a:moveTo>
                    <a:pt x="0" y="56"/>
                  </a:moveTo>
                  <a:lnTo>
                    <a:pt x="12" y="58"/>
                  </a:lnTo>
                  <a:lnTo>
                    <a:pt x="18" y="70"/>
                  </a:lnTo>
                  <a:lnTo>
                    <a:pt x="30" y="72"/>
                  </a:lnTo>
                  <a:lnTo>
                    <a:pt x="50" y="62"/>
                  </a:lnTo>
                  <a:lnTo>
                    <a:pt x="54" y="54"/>
                  </a:lnTo>
                  <a:lnTo>
                    <a:pt x="68" y="40"/>
                  </a:lnTo>
                  <a:lnTo>
                    <a:pt x="78" y="36"/>
                  </a:lnTo>
                  <a:lnTo>
                    <a:pt x="80" y="38"/>
                  </a:lnTo>
                  <a:lnTo>
                    <a:pt x="110" y="18"/>
                  </a:lnTo>
                  <a:lnTo>
                    <a:pt x="118" y="8"/>
                  </a:lnTo>
                  <a:lnTo>
                    <a:pt x="120" y="0"/>
                  </a:lnTo>
                  <a:lnTo>
                    <a:pt x="98" y="4"/>
                  </a:lnTo>
                  <a:lnTo>
                    <a:pt x="72" y="16"/>
                  </a:lnTo>
                  <a:lnTo>
                    <a:pt x="48" y="24"/>
                  </a:lnTo>
                  <a:lnTo>
                    <a:pt x="20" y="36"/>
                  </a:lnTo>
                  <a:lnTo>
                    <a:pt x="6" y="48"/>
                  </a:lnTo>
                  <a:lnTo>
                    <a:pt x="0" y="5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0" name="Freeform 746"/>
            <p:cNvSpPr>
              <a:spLocks/>
            </p:cNvSpPr>
            <p:nvPr/>
          </p:nvSpPr>
          <p:spPr bwMode="ltGray">
            <a:xfrm>
              <a:off x="8141091" y="5829134"/>
              <a:ext cx="92630" cy="194264"/>
            </a:xfrm>
            <a:custGeom>
              <a:avLst/>
              <a:gdLst/>
              <a:ahLst/>
              <a:cxnLst>
                <a:cxn ang="0">
                  <a:pos x="0" y="77"/>
                </a:cxn>
                <a:cxn ang="0">
                  <a:pos x="12" y="93"/>
                </a:cxn>
                <a:cxn ang="0">
                  <a:pos x="5" y="114"/>
                </a:cxn>
                <a:cxn ang="0">
                  <a:pos x="39" y="86"/>
                </a:cxn>
                <a:cxn ang="0">
                  <a:pos x="43" y="93"/>
                </a:cxn>
                <a:cxn ang="0">
                  <a:pos x="55" y="82"/>
                </a:cxn>
                <a:cxn ang="0">
                  <a:pos x="64" y="73"/>
                </a:cxn>
                <a:cxn ang="0">
                  <a:pos x="48" y="69"/>
                </a:cxn>
                <a:cxn ang="0">
                  <a:pos x="34" y="62"/>
                </a:cxn>
                <a:cxn ang="0">
                  <a:pos x="41" y="47"/>
                </a:cxn>
                <a:cxn ang="0">
                  <a:pos x="21" y="47"/>
                </a:cxn>
                <a:cxn ang="0">
                  <a:pos x="27" y="22"/>
                </a:cxn>
                <a:cxn ang="0">
                  <a:pos x="20" y="15"/>
                </a:cxn>
                <a:cxn ang="0">
                  <a:pos x="9" y="0"/>
                </a:cxn>
                <a:cxn ang="0">
                  <a:pos x="16" y="30"/>
                </a:cxn>
                <a:cxn ang="0">
                  <a:pos x="21" y="58"/>
                </a:cxn>
                <a:cxn ang="0">
                  <a:pos x="11" y="71"/>
                </a:cxn>
                <a:cxn ang="0">
                  <a:pos x="0" y="77"/>
                </a:cxn>
              </a:cxnLst>
              <a:rect l="0" t="0" r="r" b="b"/>
              <a:pathLst>
                <a:path w="65" h="115">
                  <a:moveTo>
                    <a:pt x="0" y="77"/>
                  </a:moveTo>
                  <a:lnTo>
                    <a:pt x="12" y="93"/>
                  </a:lnTo>
                  <a:lnTo>
                    <a:pt x="5" y="114"/>
                  </a:lnTo>
                  <a:lnTo>
                    <a:pt x="39" y="86"/>
                  </a:lnTo>
                  <a:lnTo>
                    <a:pt x="43" y="93"/>
                  </a:lnTo>
                  <a:lnTo>
                    <a:pt x="55" y="82"/>
                  </a:lnTo>
                  <a:lnTo>
                    <a:pt x="64" y="73"/>
                  </a:lnTo>
                  <a:lnTo>
                    <a:pt x="48" y="69"/>
                  </a:lnTo>
                  <a:lnTo>
                    <a:pt x="34" y="62"/>
                  </a:lnTo>
                  <a:lnTo>
                    <a:pt x="41" y="47"/>
                  </a:lnTo>
                  <a:lnTo>
                    <a:pt x="21" y="47"/>
                  </a:lnTo>
                  <a:lnTo>
                    <a:pt x="27" y="22"/>
                  </a:lnTo>
                  <a:lnTo>
                    <a:pt x="20" y="15"/>
                  </a:lnTo>
                  <a:lnTo>
                    <a:pt x="9" y="0"/>
                  </a:lnTo>
                  <a:lnTo>
                    <a:pt x="16" y="30"/>
                  </a:lnTo>
                  <a:lnTo>
                    <a:pt x="21" y="58"/>
                  </a:lnTo>
                  <a:lnTo>
                    <a:pt x="11" y="71"/>
                  </a:lnTo>
                  <a:lnTo>
                    <a:pt x="0" y="77"/>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1" name="Freeform 747"/>
            <p:cNvSpPr>
              <a:spLocks/>
            </p:cNvSpPr>
            <p:nvPr/>
          </p:nvSpPr>
          <p:spPr bwMode="ltGray">
            <a:xfrm>
              <a:off x="8139644" y="5826169"/>
              <a:ext cx="107104" cy="207611"/>
            </a:xfrm>
            <a:custGeom>
              <a:avLst/>
              <a:gdLst/>
              <a:ahLst/>
              <a:cxnLst>
                <a:cxn ang="0">
                  <a:pos x="0" y="82"/>
                </a:cxn>
                <a:cxn ang="0">
                  <a:pos x="14" y="100"/>
                </a:cxn>
                <a:cxn ang="0">
                  <a:pos x="6" y="122"/>
                </a:cxn>
                <a:cxn ang="0">
                  <a:pos x="44" y="92"/>
                </a:cxn>
                <a:cxn ang="0">
                  <a:pos x="48" y="100"/>
                </a:cxn>
                <a:cxn ang="0">
                  <a:pos x="62" y="88"/>
                </a:cxn>
                <a:cxn ang="0">
                  <a:pos x="72" y="78"/>
                </a:cxn>
                <a:cxn ang="0">
                  <a:pos x="54" y="74"/>
                </a:cxn>
                <a:cxn ang="0">
                  <a:pos x="38" y="66"/>
                </a:cxn>
                <a:cxn ang="0">
                  <a:pos x="46" y="50"/>
                </a:cxn>
                <a:cxn ang="0">
                  <a:pos x="24" y="50"/>
                </a:cxn>
                <a:cxn ang="0">
                  <a:pos x="30" y="24"/>
                </a:cxn>
                <a:cxn ang="0">
                  <a:pos x="22" y="16"/>
                </a:cxn>
                <a:cxn ang="0">
                  <a:pos x="10" y="0"/>
                </a:cxn>
                <a:cxn ang="0">
                  <a:pos x="18" y="32"/>
                </a:cxn>
                <a:cxn ang="0">
                  <a:pos x="24" y="62"/>
                </a:cxn>
                <a:cxn ang="0">
                  <a:pos x="12" y="76"/>
                </a:cxn>
                <a:cxn ang="0">
                  <a:pos x="0" y="82"/>
                </a:cxn>
              </a:cxnLst>
              <a:rect l="0" t="0" r="r" b="b"/>
              <a:pathLst>
                <a:path w="73" h="123">
                  <a:moveTo>
                    <a:pt x="0" y="82"/>
                  </a:moveTo>
                  <a:lnTo>
                    <a:pt x="14" y="100"/>
                  </a:lnTo>
                  <a:lnTo>
                    <a:pt x="6" y="122"/>
                  </a:lnTo>
                  <a:lnTo>
                    <a:pt x="44" y="92"/>
                  </a:lnTo>
                  <a:lnTo>
                    <a:pt x="48" y="100"/>
                  </a:lnTo>
                  <a:lnTo>
                    <a:pt x="62" y="88"/>
                  </a:lnTo>
                  <a:lnTo>
                    <a:pt x="72" y="78"/>
                  </a:lnTo>
                  <a:lnTo>
                    <a:pt x="54" y="74"/>
                  </a:lnTo>
                  <a:lnTo>
                    <a:pt x="38" y="66"/>
                  </a:lnTo>
                  <a:lnTo>
                    <a:pt x="46" y="50"/>
                  </a:lnTo>
                  <a:lnTo>
                    <a:pt x="24" y="50"/>
                  </a:lnTo>
                  <a:lnTo>
                    <a:pt x="30" y="24"/>
                  </a:lnTo>
                  <a:lnTo>
                    <a:pt x="22" y="16"/>
                  </a:lnTo>
                  <a:lnTo>
                    <a:pt x="10" y="0"/>
                  </a:lnTo>
                  <a:lnTo>
                    <a:pt x="18" y="32"/>
                  </a:lnTo>
                  <a:lnTo>
                    <a:pt x="24" y="62"/>
                  </a:lnTo>
                  <a:lnTo>
                    <a:pt x="12" y="76"/>
                  </a:lnTo>
                  <a:lnTo>
                    <a:pt x="0" y="82"/>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2" name="Freeform 748"/>
            <p:cNvSpPr>
              <a:spLocks/>
            </p:cNvSpPr>
            <p:nvPr/>
          </p:nvSpPr>
          <p:spPr bwMode="ltGray">
            <a:xfrm>
              <a:off x="7646097" y="2784662"/>
              <a:ext cx="31842" cy="37074"/>
            </a:xfrm>
            <a:custGeom>
              <a:avLst/>
              <a:gdLst/>
              <a:ahLst/>
              <a:cxnLst>
                <a:cxn ang="0">
                  <a:pos x="18" y="0"/>
                </a:cxn>
                <a:cxn ang="0">
                  <a:pos x="22" y="6"/>
                </a:cxn>
                <a:cxn ang="0">
                  <a:pos x="16" y="14"/>
                </a:cxn>
                <a:cxn ang="0">
                  <a:pos x="2" y="20"/>
                </a:cxn>
                <a:cxn ang="0">
                  <a:pos x="0" y="12"/>
                </a:cxn>
                <a:cxn ang="0">
                  <a:pos x="12" y="6"/>
                </a:cxn>
                <a:cxn ang="0">
                  <a:pos x="18" y="0"/>
                </a:cxn>
              </a:cxnLst>
              <a:rect l="0" t="0" r="r" b="b"/>
              <a:pathLst>
                <a:path w="23" h="21">
                  <a:moveTo>
                    <a:pt x="18" y="0"/>
                  </a:moveTo>
                  <a:lnTo>
                    <a:pt x="22" y="6"/>
                  </a:lnTo>
                  <a:lnTo>
                    <a:pt x="16" y="14"/>
                  </a:lnTo>
                  <a:lnTo>
                    <a:pt x="2" y="20"/>
                  </a:lnTo>
                  <a:lnTo>
                    <a:pt x="0" y="12"/>
                  </a:lnTo>
                  <a:lnTo>
                    <a:pt x="12" y="6"/>
                  </a:lnTo>
                  <a:lnTo>
                    <a:pt x="1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3" name="Freeform 749"/>
            <p:cNvSpPr>
              <a:spLocks/>
            </p:cNvSpPr>
            <p:nvPr/>
          </p:nvSpPr>
          <p:spPr bwMode="ltGray">
            <a:xfrm>
              <a:off x="7593993" y="2808389"/>
              <a:ext cx="36184" cy="22245"/>
            </a:xfrm>
            <a:custGeom>
              <a:avLst/>
              <a:gdLst/>
              <a:ahLst/>
              <a:cxnLst>
                <a:cxn ang="0">
                  <a:pos x="24" y="0"/>
                </a:cxn>
                <a:cxn ang="0">
                  <a:pos x="24" y="6"/>
                </a:cxn>
                <a:cxn ang="0">
                  <a:pos x="10" y="12"/>
                </a:cxn>
                <a:cxn ang="0">
                  <a:pos x="0" y="10"/>
                </a:cxn>
                <a:cxn ang="0">
                  <a:pos x="14" y="6"/>
                </a:cxn>
                <a:cxn ang="0">
                  <a:pos x="24" y="0"/>
                </a:cxn>
              </a:cxnLst>
              <a:rect l="0" t="0" r="r" b="b"/>
              <a:pathLst>
                <a:path w="25" h="13">
                  <a:moveTo>
                    <a:pt x="24" y="0"/>
                  </a:moveTo>
                  <a:lnTo>
                    <a:pt x="24" y="6"/>
                  </a:lnTo>
                  <a:lnTo>
                    <a:pt x="10" y="12"/>
                  </a:lnTo>
                  <a:lnTo>
                    <a:pt x="0" y="10"/>
                  </a:lnTo>
                  <a:lnTo>
                    <a:pt x="14" y="6"/>
                  </a:lnTo>
                  <a:lnTo>
                    <a:pt x="2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4" name="Freeform 750"/>
            <p:cNvSpPr>
              <a:spLocks/>
            </p:cNvSpPr>
            <p:nvPr/>
          </p:nvSpPr>
          <p:spPr bwMode="ltGray">
            <a:xfrm>
              <a:off x="7481100" y="2836566"/>
              <a:ext cx="26052" cy="14829"/>
            </a:xfrm>
            <a:custGeom>
              <a:avLst/>
              <a:gdLst/>
              <a:ahLst/>
              <a:cxnLst>
                <a:cxn ang="0">
                  <a:pos x="16" y="0"/>
                </a:cxn>
                <a:cxn ang="0">
                  <a:pos x="16" y="4"/>
                </a:cxn>
                <a:cxn ang="0">
                  <a:pos x="0" y="8"/>
                </a:cxn>
                <a:cxn ang="0">
                  <a:pos x="16" y="0"/>
                </a:cxn>
              </a:cxnLst>
              <a:rect l="0" t="0" r="r" b="b"/>
              <a:pathLst>
                <a:path w="17" h="9">
                  <a:moveTo>
                    <a:pt x="16" y="0"/>
                  </a:moveTo>
                  <a:lnTo>
                    <a:pt x="16" y="4"/>
                  </a:lnTo>
                  <a:lnTo>
                    <a:pt x="0" y="8"/>
                  </a:lnTo>
                  <a:lnTo>
                    <a:pt x="1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5" name="Freeform 751"/>
            <p:cNvSpPr>
              <a:spLocks/>
            </p:cNvSpPr>
            <p:nvPr/>
          </p:nvSpPr>
          <p:spPr bwMode="ltGray">
            <a:xfrm>
              <a:off x="5049555" y="3456434"/>
              <a:ext cx="92630" cy="78596"/>
            </a:xfrm>
            <a:custGeom>
              <a:avLst/>
              <a:gdLst/>
              <a:ahLst/>
              <a:cxnLst>
                <a:cxn ang="0">
                  <a:pos x="0" y="14"/>
                </a:cxn>
                <a:cxn ang="0">
                  <a:pos x="34" y="46"/>
                </a:cxn>
                <a:cxn ang="0">
                  <a:pos x="50" y="44"/>
                </a:cxn>
                <a:cxn ang="0">
                  <a:pos x="64" y="26"/>
                </a:cxn>
                <a:cxn ang="0">
                  <a:pos x="22" y="0"/>
                </a:cxn>
                <a:cxn ang="0">
                  <a:pos x="0" y="14"/>
                </a:cxn>
              </a:cxnLst>
              <a:rect l="0" t="0" r="r" b="b"/>
              <a:pathLst>
                <a:path w="65" h="47">
                  <a:moveTo>
                    <a:pt x="0" y="14"/>
                  </a:moveTo>
                  <a:lnTo>
                    <a:pt x="34" y="46"/>
                  </a:lnTo>
                  <a:lnTo>
                    <a:pt x="50" y="44"/>
                  </a:lnTo>
                  <a:lnTo>
                    <a:pt x="64" y="26"/>
                  </a:lnTo>
                  <a:lnTo>
                    <a:pt x="22" y="0"/>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6" name="Freeform 752"/>
            <p:cNvSpPr>
              <a:spLocks/>
            </p:cNvSpPr>
            <p:nvPr/>
          </p:nvSpPr>
          <p:spPr bwMode="ltGray">
            <a:xfrm>
              <a:off x="5292710" y="4979411"/>
              <a:ext cx="13027" cy="19279"/>
            </a:xfrm>
            <a:custGeom>
              <a:avLst/>
              <a:gdLst/>
              <a:ahLst/>
              <a:cxnLst>
                <a:cxn ang="0">
                  <a:pos x="0" y="10"/>
                </a:cxn>
                <a:cxn ang="0">
                  <a:pos x="6" y="4"/>
                </a:cxn>
                <a:cxn ang="0">
                  <a:pos x="8" y="0"/>
                </a:cxn>
                <a:cxn ang="0">
                  <a:pos x="0" y="2"/>
                </a:cxn>
                <a:cxn ang="0">
                  <a:pos x="0" y="10"/>
                </a:cxn>
              </a:cxnLst>
              <a:rect l="0" t="0" r="r" b="b"/>
              <a:pathLst>
                <a:path w="9" h="11">
                  <a:moveTo>
                    <a:pt x="0" y="10"/>
                  </a:moveTo>
                  <a:lnTo>
                    <a:pt x="6" y="4"/>
                  </a:lnTo>
                  <a:lnTo>
                    <a:pt x="8" y="0"/>
                  </a:lnTo>
                  <a:lnTo>
                    <a:pt x="0" y="2"/>
                  </a:lnTo>
                  <a:lnTo>
                    <a:pt x="0"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07" name="Freeform 754"/>
            <p:cNvSpPr>
              <a:spLocks/>
            </p:cNvSpPr>
            <p:nvPr/>
          </p:nvSpPr>
          <p:spPr bwMode="ltGray">
            <a:xfrm>
              <a:off x="7593993" y="5929975"/>
              <a:ext cx="72368" cy="94908"/>
            </a:xfrm>
            <a:custGeom>
              <a:avLst/>
              <a:gdLst/>
              <a:ahLst/>
              <a:cxnLst>
                <a:cxn ang="0">
                  <a:pos x="34" y="10"/>
                </a:cxn>
                <a:cxn ang="0">
                  <a:pos x="48" y="2"/>
                </a:cxn>
                <a:cxn ang="0">
                  <a:pos x="50" y="24"/>
                </a:cxn>
                <a:cxn ang="0">
                  <a:pos x="40" y="44"/>
                </a:cxn>
                <a:cxn ang="0">
                  <a:pos x="32" y="56"/>
                </a:cxn>
                <a:cxn ang="0">
                  <a:pos x="8" y="30"/>
                </a:cxn>
                <a:cxn ang="0">
                  <a:pos x="0" y="6"/>
                </a:cxn>
                <a:cxn ang="0">
                  <a:pos x="12" y="0"/>
                </a:cxn>
                <a:cxn ang="0">
                  <a:pos x="34" y="10"/>
                </a:cxn>
              </a:cxnLst>
              <a:rect l="0" t="0" r="r" b="b"/>
              <a:pathLst>
                <a:path w="51" h="57">
                  <a:moveTo>
                    <a:pt x="34" y="10"/>
                  </a:moveTo>
                  <a:lnTo>
                    <a:pt x="48" y="2"/>
                  </a:lnTo>
                  <a:lnTo>
                    <a:pt x="50" y="24"/>
                  </a:lnTo>
                  <a:lnTo>
                    <a:pt x="40" y="44"/>
                  </a:lnTo>
                  <a:lnTo>
                    <a:pt x="32" y="56"/>
                  </a:lnTo>
                  <a:lnTo>
                    <a:pt x="8" y="30"/>
                  </a:lnTo>
                  <a:lnTo>
                    <a:pt x="0" y="6"/>
                  </a:lnTo>
                  <a:lnTo>
                    <a:pt x="12" y="0"/>
                  </a:lnTo>
                  <a:lnTo>
                    <a:pt x="34"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nvGrpSpPr>
            <p:cNvPr id="708" name="Group 755"/>
            <p:cNvGrpSpPr>
              <a:grpSpLocks/>
            </p:cNvGrpSpPr>
            <p:nvPr/>
          </p:nvGrpSpPr>
          <p:grpSpPr bwMode="auto">
            <a:xfrm>
              <a:off x="7906620" y="5356116"/>
              <a:ext cx="920514" cy="339596"/>
              <a:chOff x="5231" y="3168"/>
              <a:chExt cx="635" cy="224"/>
            </a:xfrm>
            <a:grpFill/>
          </p:grpSpPr>
          <p:sp>
            <p:nvSpPr>
              <p:cNvPr id="739" name="Freeform 756"/>
              <p:cNvSpPr>
                <a:spLocks/>
              </p:cNvSpPr>
              <p:nvPr/>
            </p:nvSpPr>
            <p:spPr bwMode="ltGray">
              <a:xfrm>
                <a:off x="5312" y="3194"/>
                <a:ext cx="45" cy="53"/>
              </a:xfrm>
              <a:custGeom>
                <a:avLst/>
                <a:gdLst/>
                <a:ahLst/>
                <a:cxnLst>
                  <a:cxn ang="0">
                    <a:pos x="0" y="0"/>
                  </a:cxn>
                  <a:cxn ang="0">
                    <a:pos x="24" y="32"/>
                  </a:cxn>
                  <a:cxn ang="0">
                    <a:pos x="40" y="46"/>
                  </a:cxn>
                  <a:cxn ang="0">
                    <a:pos x="44" y="40"/>
                  </a:cxn>
                  <a:cxn ang="0">
                    <a:pos x="26" y="14"/>
                  </a:cxn>
                  <a:cxn ang="0">
                    <a:pos x="20" y="4"/>
                  </a:cxn>
                  <a:cxn ang="0">
                    <a:pos x="0" y="0"/>
                  </a:cxn>
                </a:cxnLst>
                <a:rect l="0" t="0" r="r" b="b"/>
                <a:pathLst>
                  <a:path w="45" h="47">
                    <a:moveTo>
                      <a:pt x="0" y="0"/>
                    </a:moveTo>
                    <a:lnTo>
                      <a:pt x="24" y="32"/>
                    </a:lnTo>
                    <a:lnTo>
                      <a:pt x="40" y="46"/>
                    </a:lnTo>
                    <a:lnTo>
                      <a:pt x="44" y="40"/>
                    </a:lnTo>
                    <a:lnTo>
                      <a:pt x="26" y="14"/>
                    </a:lnTo>
                    <a:lnTo>
                      <a:pt x="20"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0" name="Freeform 757"/>
              <p:cNvSpPr>
                <a:spLocks/>
              </p:cNvSpPr>
              <p:nvPr/>
            </p:nvSpPr>
            <p:spPr bwMode="ltGray">
              <a:xfrm>
                <a:off x="5505" y="3194"/>
                <a:ext cx="40" cy="31"/>
              </a:xfrm>
              <a:custGeom>
                <a:avLst/>
                <a:gdLst/>
                <a:ahLst/>
                <a:cxnLst>
                  <a:cxn ang="0">
                    <a:pos x="0" y="14"/>
                  </a:cxn>
                  <a:cxn ang="0">
                    <a:pos x="22" y="26"/>
                  </a:cxn>
                  <a:cxn ang="0">
                    <a:pos x="40" y="26"/>
                  </a:cxn>
                  <a:cxn ang="0">
                    <a:pos x="34" y="10"/>
                  </a:cxn>
                  <a:cxn ang="0">
                    <a:pos x="10" y="0"/>
                  </a:cxn>
                  <a:cxn ang="0">
                    <a:pos x="0" y="14"/>
                  </a:cxn>
                </a:cxnLst>
                <a:rect l="0" t="0" r="r" b="b"/>
                <a:pathLst>
                  <a:path w="41" h="27">
                    <a:moveTo>
                      <a:pt x="0" y="14"/>
                    </a:moveTo>
                    <a:lnTo>
                      <a:pt x="22" y="26"/>
                    </a:lnTo>
                    <a:lnTo>
                      <a:pt x="40" y="26"/>
                    </a:lnTo>
                    <a:lnTo>
                      <a:pt x="34" y="10"/>
                    </a:lnTo>
                    <a:lnTo>
                      <a:pt x="10" y="0"/>
                    </a:lnTo>
                    <a:lnTo>
                      <a:pt x="0" y="1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1" name="Freeform 758"/>
              <p:cNvSpPr>
                <a:spLocks/>
              </p:cNvSpPr>
              <p:nvPr/>
            </p:nvSpPr>
            <p:spPr bwMode="ltGray">
              <a:xfrm>
                <a:off x="5545" y="3170"/>
                <a:ext cx="35" cy="26"/>
              </a:xfrm>
              <a:custGeom>
                <a:avLst/>
                <a:gdLst/>
                <a:ahLst/>
                <a:cxnLst>
                  <a:cxn ang="0">
                    <a:pos x="0" y="8"/>
                  </a:cxn>
                  <a:cxn ang="0">
                    <a:pos x="4" y="20"/>
                  </a:cxn>
                  <a:cxn ang="0">
                    <a:pos x="30" y="22"/>
                  </a:cxn>
                  <a:cxn ang="0">
                    <a:pos x="34" y="0"/>
                  </a:cxn>
                  <a:cxn ang="0">
                    <a:pos x="0" y="8"/>
                  </a:cxn>
                </a:cxnLst>
                <a:rect l="0" t="0" r="r" b="b"/>
                <a:pathLst>
                  <a:path w="35" h="23">
                    <a:moveTo>
                      <a:pt x="0" y="8"/>
                    </a:moveTo>
                    <a:lnTo>
                      <a:pt x="4" y="20"/>
                    </a:lnTo>
                    <a:lnTo>
                      <a:pt x="30" y="22"/>
                    </a:lnTo>
                    <a:lnTo>
                      <a:pt x="34" y="0"/>
                    </a:lnTo>
                    <a:lnTo>
                      <a:pt x="0" y="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2" name="Freeform 759"/>
              <p:cNvSpPr>
                <a:spLocks/>
              </p:cNvSpPr>
              <p:nvPr/>
            </p:nvSpPr>
            <p:spPr bwMode="ltGray">
              <a:xfrm>
                <a:off x="5857" y="3302"/>
                <a:ext cx="9" cy="5"/>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3" name="Freeform 760"/>
              <p:cNvSpPr>
                <a:spLocks/>
              </p:cNvSpPr>
              <p:nvPr/>
            </p:nvSpPr>
            <p:spPr bwMode="ltGray">
              <a:xfrm>
                <a:off x="5831" y="3257"/>
                <a:ext cx="17" cy="10"/>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4" name="Freeform 761"/>
              <p:cNvSpPr>
                <a:spLocks/>
              </p:cNvSpPr>
              <p:nvPr/>
            </p:nvSpPr>
            <p:spPr bwMode="ltGray">
              <a:xfrm>
                <a:off x="5811" y="3239"/>
                <a:ext cx="7" cy="19"/>
              </a:xfrm>
              <a:custGeom>
                <a:avLst/>
                <a:gdLst/>
                <a:ahLst/>
                <a:cxnLst>
                  <a:cxn ang="0">
                    <a:pos x="0" y="0"/>
                  </a:cxn>
                  <a:cxn ang="0">
                    <a:pos x="6" y="0"/>
                  </a:cxn>
                  <a:cxn ang="0">
                    <a:pos x="6" y="16"/>
                  </a:cxn>
                  <a:cxn ang="0">
                    <a:pos x="2" y="16"/>
                  </a:cxn>
                  <a:cxn ang="0">
                    <a:pos x="0" y="0"/>
                  </a:cxn>
                </a:cxnLst>
                <a:rect l="0" t="0" r="r" b="b"/>
                <a:pathLst>
                  <a:path w="7" h="17">
                    <a:moveTo>
                      <a:pt x="0" y="0"/>
                    </a:moveTo>
                    <a:lnTo>
                      <a:pt x="6" y="0"/>
                    </a:lnTo>
                    <a:lnTo>
                      <a:pt x="6" y="16"/>
                    </a:lnTo>
                    <a:lnTo>
                      <a:pt x="2" y="1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5" name="Freeform 762"/>
              <p:cNvSpPr>
                <a:spLocks/>
              </p:cNvSpPr>
              <p:nvPr/>
            </p:nvSpPr>
            <p:spPr bwMode="ltGray">
              <a:xfrm>
                <a:off x="5773" y="3219"/>
                <a:ext cx="9" cy="6"/>
              </a:xfrm>
              <a:custGeom>
                <a:avLst/>
                <a:gdLst/>
                <a:ahLst/>
                <a:cxnLst>
                  <a:cxn ang="0">
                    <a:pos x="0" y="0"/>
                  </a:cxn>
                  <a:cxn ang="0">
                    <a:pos x="8" y="0"/>
                  </a:cxn>
                  <a:cxn ang="0">
                    <a:pos x="6" y="4"/>
                  </a:cxn>
                  <a:cxn ang="0">
                    <a:pos x="2" y="4"/>
                  </a:cxn>
                  <a:cxn ang="0">
                    <a:pos x="0" y="0"/>
                  </a:cxn>
                </a:cxnLst>
                <a:rect l="0" t="0" r="r" b="b"/>
                <a:pathLst>
                  <a:path w="9" h="5">
                    <a:moveTo>
                      <a:pt x="0" y="0"/>
                    </a:moveTo>
                    <a:lnTo>
                      <a:pt x="8"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6" name="Freeform 763"/>
              <p:cNvSpPr>
                <a:spLocks/>
              </p:cNvSpPr>
              <p:nvPr/>
            </p:nvSpPr>
            <p:spPr bwMode="ltGray">
              <a:xfrm>
                <a:off x="5745" y="3212"/>
                <a:ext cx="14" cy="8"/>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7" name="Freeform 764"/>
              <p:cNvSpPr>
                <a:spLocks/>
              </p:cNvSpPr>
              <p:nvPr/>
            </p:nvSpPr>
            <p:spPr bwMode="ltGray">
              <a:xfrm>
                <a:off x="5730" y="3183"/>
                <a:ext cx="12" cy="8"/>
              </a:xfrm>
              <a:custGeom>
                <a:avLst/>
                <a:gdLst/>
                <a:ahLst/>
                <a:cxnLst>
                  <a:cxn ang="0">
                    <a:pos x="0" y="0"/>
                  </a:cxn>
                  <a:cxn ang="0">
                    <a:pos x="12" y="0"/>
                  </a:cxn>
                  <a:cxn ang="0">
                    <a:pos x="10" y="6"/>
                  </a:cxn>
                  <a:cxn ang="0">
                    <a:pos x="4" y="6"/>
                  </a:cxn>
                  <a:cxn ang="0">
                    <a:pos x="0" y="0"/>
                  </a:cxn>
                </a:cxnLst>
                <a:rect l="0" t="0" r="r" b="b"/>
                <a:pathLst>
                  <a:path w="13" h="7">
                    <a:moveTo>
                      <a:pt x="0" y="0"/>
                    </a:moveTo>
                    <a:lnTo>
                      <a:pt x="12" y="0"/>
                    </a:lnTo>
                    <a:lnTo>
                      <a:pt x="10" y="6"/>
                    </a:lnTo>
                    <a:lnTo>
                      <a:pt x="4" y="6"/>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8" name="Freeform 765"/>
              <p:cNvSpPr>
                <a:spLocks/>
              </p:cNvSpPr>
              <p:nvPr/>
            </p:nvSpPr>
            <p:spPr bwMode="ltGray">
              <a:xfrm>
                <a:off x="5384" y="3212"/>
                <a:ext cx="9" cy="6"/>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49" name="Freeform 766"/>
              <p:cNvSpPr>
                <a:spLocks/>
              </p:cNvSpPr>
              <p:nvPr/>
            </p:nvSpPr>
            <p:spPr bwMode="ltGray">
              <a:xfrm>
                <a:off x="5357" y="3168"/>
                <a:ext cx="18" cy="10"/>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0" name="Freeform 767"/>
              <p:cNvSpPr>
                <a:spLocks/>
              </p:cNvSpPr>
              <p:nvPr/>
            </p:nvSpPr>
            <p:spPr bwMode="ltGray">
              <a:xfrm>
                <a:off x="5257" y="3387"/>
                <a:ext cx="9" cy="5"/>
              </a:xfrm>
              <a:custGeom>
                <a:avLst/>
                <a:gdLst/>
                <a:ahLst/>
                <a:cxnLst>
                  <a:cxn ang="0">
                    <a:pos x="0" y="0"/>
                  </a:cxn>
                  <a:cxn ang="0">
                    <a:pos x="8" y="0"/>
                  </a:cxn>
                  <a:cxn ang="0">
                    <a:pos x="6" y="4"/>
                  </a:cxn>
                  <a:cxn ang="0">
                    <a:pos x="4" y="4"/>
                  </a:cxn>
                  <a:cxn ang="0">
                    <a:pos x="0" y="0"/>
                  </a:cxn>
                </a:cxnLst>
                <a:rect l="0" t="0" r="r" b="b"/>
                <a:pathLst>
                  <a:path w="9" h="5">
                    <a:moveTo>
                      <a:pt x="0" y="0"/>
                    </a:moveTo>
                    <a:lnTo>
                      <a:pt x="8" y="0"/>
                    </a:lnTo>
                    <a:lnTo>
                      <a:pt x="6" y="4"/>
                    </a:lnTo>
                    <a:lnTo>
                      <a:pt x="4"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51" name="Freeform 768"/>
              <p:cNvSpPr>
                <a:spLocks/>
              </p:cNvSpPr>
              <p:nvPr/>
            </p:nvSpPr>
            <p:spPr bwMode="ltGray">
              <a:xfrm>
                <a:off x="5231" y="3329"/>
                <a:ext cx="17" cy="10"/>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sp>
          <p:nvSpPr>
            <p:cNvPr id="709" name="Freeform 769"/>
            <p:cNvSpPr>
              <a:spLocks/>
            </p:cNvSpPr>
            <p:nvPr/>
          </p:nvSpPr>
          <p:spPr bwMode="ltGray">
            <a:xfrm>
              <a:off x="7947146" y="6311089"/>
              <a:ext cx="23157"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0" name="Freeform 770"/>
            <p:cNvSpPr>
              <a:spLocks/>
            </p:cNvSpPr>
            <p:nvPr/>
          </p:nvSpPr>
          <p:spPr bwMode="ltGray">
            <a:xfrm>
              <a:off x="7999251" y="6466798"/>
              <a:ext cx="23157"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1" name="Freeform 771"/>
            <p:cNvSpPr>
              <a:spLocks/>
            </p:cNvSpPr>
            <p:nvPr/>
          </p:nvSpPr>
          <p:spPr bwMode="ltGray">
            <a:xfrm>
              <a:off x="8258327" y="6275498"/>
              <a:ext cx="24604" cy="16313"/>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2" name="Freeform 772"/>
            <p:cNvSpPr>
              <a:spLocks/>
            </p:cNvSpPr>
            <p:nvPr/>
          </p:nvSpPr>
          <p:spPr bwMode="ltGray">
            <a:xfrm>
              <a:off x="8320562" y="6039712"/>
              <a:ext cx="24605" cy="14829"/>
            </a:xfrm>
            <a:custGeom>
              <a:avLst/>
              <a:gdLst/>
              <a:ahLst/>
              <a:cxnLst>
                <a:cxn ang="0">
                  <a:pos x="0" y="0"/>
                </a:cxn>
                <a:cxn ang="0">
                  <a:pos x="16" y="0"/>
                </a:cxn>
                <a:cxn ang="0">
                  <a:pos x="14" y="8"/>
                </a:cxn>
                <a:cxn ang="0">
                  <a:pos x="6" y="8"/>
                </a:cxn>
                <a:cxn ang="0">
                  <a:pos x="0" y="0"/>
                </a:cxn>
              </a:cxnLst>
              <a:rect l="0" t="0" r="r" b="b"/>
              <a:pathLst>
                <a:path w="17" h="9">
                  <a:moveTo>
                    <a:pt x="0" y="0"/>
                  </a:moveTo>
                  <a:lnTo>
                    <a:pt x="16" y="0"/>
                  </a:lnTo>
                  <a:lnTo>
                    <a:pt x="14" y="8"/>
                  </a:lnTo>
                  <a:lnTo>
                    <a:pt x="6" y="8"/>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3" name="Freeform 773"/>
            <p:cNvSpPr>
              <a:spLocks/>
            </p:cNvSpPr>
            <p:nvPr/>
          </p:nvSpPr>
          <p:spPr bwMode="ltGray">
            <a:xfrm>
              <a:off x="1228555" y="2089164"/>
              <a:ext cx="250392" cy="557584"/>
            </a:xfrm>
            <a:custGeom>
              <a:avLst/>
              <a:gdLst/>
              <a:ahLst/>
              <a:cxnLst>
                <a:cxn ang="0">
                  <a:pos x="2" y="324"/>
                </a:cxn>
                <a:cxn ang="0">
                  <a:pos x="8" y="316"/>
                </a:cxn>
                <a:cxn ang="0">
                  <a:pos x="12" y="308"/>
                </a:cxn>
                <a:cxn ang="0">
                  <a:pos x="16" y="300"/>
                </a:cxn>
                <a:cxn ang="0">
                  <a:pos x="20" y="292"/>
                </a:cxn>
                <a:cxn ang="0">
                  <a:pos x="20" y="284"/>
                </a:cxn>
                <a:cxn ang="0">
                  <a:pos x="26" y="276"/>
                </a:cxn>
                <a:cxn ang="0">
                  <a:pos x="26" y="268"/>
                </a:cxn>
                <a:cxn ang="0">
                  <a:pos x="30" y="260"/>
                </a:cxn>
                <a:cxn ang="0">
                  <a:pos x="32" y="252"/>
                </a:cxn>
                <a:cxn ang="0">
                  <a:pos x="34" y="244"/>
                </a:cxn>
                <a:cxn ang="0">
                  <a:pos x="36" y="236"/>
                </a:cxn>
                <a:cxn ang="0">
                  <a:pos x="42" y="230"/>
                </a:cxn>
                <a:cxn ang="0">
                  <a:pos x="46" y="222"/>
                </a:cxn>
                <a:cxn ang="0">
                  <a:pos x="52" y="212"/>
                </a:cxn>
                <a:cxn ang="0">
                  <a:pos x="56" y="204"/>
                </a:cxn>
                <a:cxn ang="0">
                  <a:pos x="60" y="194"/>
                </a:cxn>
                <a:cxn ang="0">
                  <a:pos x="62" y="186"/>
                </a:cxn>
                <a:cxn ang="0">
                  <a:pos x="66" y="176"/>
                </a:cxn>
                <a:cxn ang="0">
                  <a:pos x="72" y="164"/>
                </a:cxn>
                <a:cxn ang="0">
                  <a:pos x="76" y="156"/>
                </a:cxn>
                <a:cxn ang="0">
                  <a:pos x="82" y="148"/>
                </a:cxn>
                <a:cxn ang="0">
                  <a:pos x="88" y="140"/>
                </a:cxn>
                <a:cxn ang="0">
                  <a:pos x="92" y="130"/>
                </a:cxn>
                <a:cxn ang="0">
                  <a:pos x="98" y="124"/>
                </a:cxn>
                <a:cxn ang="0">
                  <a:pos x="104" y="116"/>
                </a:cxn>
                <a:cxn ang="0">
                  <a:pos x="110" y="108"/>
                </a:cxn>
                <a:cxn ang="0">
                  <a:pos x="116" y="100"/>
                </a:cxn>
                <a:cxn ang="0">
                  <a:pos x="120" y="90"/>
                </a:cxn>
                <a:cxn ang="0">
                  <a:pos x="122" y="82"/>
                </a:cxn>
                <a:cxn ang="0">
                  <a:pos x="124" y="74"/>
                </a:cxn>
                <a:cxn ang="0">
                  <a:pos x="130" y="66"/>
                </a:cxn>
                <a:cxn ang="0">
                  <a:pos x="134" y="58"/>
                </a:cxn>
                <a:cxn ang="0">
                  <a:pos x="140" y="50"/>
                </a:cxn>
                <a:cxn ang="0">
                  <a:pos x="146" y="44"/>
                </a:cxn>
                <a:cxn ang="0">
                  <a:pos x="154" y="34"/>
                </a:cxn>
                <a:cxn ang="0">
                  <a:pos x="158" y="26"/>
                </a:cxn>
                <a:cxn ang="0">
                  <a:pos x="162" y="18"/>
                </a:cxn>
                <a:cxn ang="0">
                  <a:pos x="166" y="10"/>
                </a:cxn>
                <a:cxn ang="0">
                  <a:pos x="170" y="2"/>
                </a:cxn>
              </a:cxnLst>
              <a:rect l="0" t="0" r="r" b="b"/>
              <a:pathLst>
                <a:path w="173" h="329">
                  <a:moveTo>
                    <a:pt x="0" y="328"/>
                  </a:moveTo>
                  <a:lnTo>
                    <a:pt x="2" y="324"/>
                  </a:lnTo>
                  <a:lnTo>
                    <a:pt x="6" y="320"/>
                  </a:lnTo>
                  <a:lnTo>
                    <a:pt x="8" y="316"/>
                  </a:lnTo>
                  <a:lnTo>
                    <a:pt x="10" y="312"/>
                  </a:lnTo>
                  <a:lnTo>
                    <a:pt x="12" y="308"/>
                  </a:lnTo>
                  <a:lnTo>
                    <a:pt x="14" y="304"/>
                  </a:lnTo>
                  <a:lnTo>
                    <a:pt x="16" y="300"/>
                  </a:lnTo>
                  <a:lnTo>
                    <a:pt x="18" y="296"/>
                  </a:lnTo>
                  <a:lnTo>
                    <a:pt x="20" y="292"/>
                  </a:lnTo>
                  <a:lnTo>
                    <a:pt x="20" y="288"/>
                  </a:lnTo>
                  <a:lnTo>
                    <a:pt x="20" y="284"/>
                  </a:lnTo>
                  <a:lnTo>
                    <a:pt x="24" y="280"/>
                  </a:lnTo>
                  <a:lnTo>
                    <a:pt x="26" y="276"/>
                  </a:lnTo>
                  <a:lnTo>
                    <a:pt x="26" y="272"/>
                  </a:lnTo>
                  <a:lnTo>
                    <a:pt x="26" y="268"/>
                  </a:lnTo>
                  <a:lnTo>
                    <a:pt x="28" y="264"/>
                  </a:lnTo>
                  <a:lnTo>
                    <a:pt x="30" y="260"/>
                  </a:lnTo>
                  <a:lnTo>
                    <a:pt x="32" y="256"/>
                  </a:lnTo>
                  <a:lnTo>
                    <a:pt x="32" y="252"/>
                  </a:lnTo>
                  <a:lnTo>
                    <a:pt x="34" y="248"/>
                  </a:lnTo>
                  <a:lnTo>
                    <a:pt x="34" y="244"/>
                  </a:lnTo>
                  <a:lnTo>
                    <a:pt x="36" y="240"/>
                  </a:lnTo>
                  <a:lnTo>
                    <a:pt x="36" y="236"/>
                  </a:lnTo>
                  <a:lnTo>
                    <a:pt x="40" y="234"/>
                  </a:lnTo>
                  <a:lnTo>
                    <a:pt x="42" y="230"/>
                  </a:lnTo>
                  <a:lnTo>
                    <a:pt x="44" y="226"/>
                  </a:lnTo>
                  <a:lnTo>
                    <a:pt x="46" y="222"/>
                  </a:lnTo>
                  <a:lnTo>
                    <a:pt x="48" y="218"/>
                  </a:lnTo>
                  <a:lnTo>
                    <a:pt x="52" y="212"/>
                  </a:lnTo>
                  <a:lnTo>
                    <a:pt x="54" y="208"/>
                  </a:lnTo>
                  <a:lnTo>
                    <a:pt x="56" y="204"/>
                  </a:lnTo>
                  <a:lnTo>
                    <a:pt x="58" y="198"/>
                  </a:lnTo>
                  <a:lnTo>
                    <a:pt x="60" y="194"/>
                  </a:lnTo>
                  <a:lnTo>
                    <a:pt x="60" y="190"/>
                  </a:lnTo>
                  <a:lnTo>
                    <a:pt x="62" y="186"/>
                  </a:lnTo>
                  <a:lnTo>
                    <a:pt x="64" y="182"/>
                  </a:lnTo>
                  <a:lnTo>
                    <a:pt x="66" y="176"/>
                  </a:lnTo>
                  <a:lnTo>
                    <a:pt x="68" y="170"/>
                  </a:lnTo>
                  <a:lnTo>
                    <a:pt x="72" y="164"/>
                  </a:lnTo>
                  <a:lnTo>
                    <a:pt x="74" y="160"/>
                  </a:lnTo>
                  <a:lnTo>
                    <a:pt x="76" y="156"/>
                  </a:lnTo>
                  <a:lnTo>
                    <a:pt x="80" y="152"/>
                  </a:lnTo>
                  <a:lnTo>
                    <a:pt x="82" y="148"/>
                  </a:lnTo>
                  <a:lnTo>
                    <a:pt x="86" y="144"/>
                  </a:lnTo>
                  <a:lnTo>
                    <a:pt x="88" y="140"/>
                  </a:lnTo>
                  <a:lnTo>
                    <a:pt x="90" y="134"/>
                  </a:lnTo>
                  <a:lnTo>
                    <a:pt x="92" y="130"/>
                  </a:lnTo>
                  <a:lnTo>
                    <a:pt x="94" y="126"/>
                  </a:lnTo>
                  <a:lnTo>
                    <a:pt x="98" y="124"/>
                  </a:lnTo>
                  <a:lnTo>
                    <a:pt x="100" y="120"/>
                  </a:lnTo>
                  <a:lnTo>
                    <a:pt x="104" y="116"/>
                  </a:lnTo>
                  <a:lnTo>
                    <a:pt x="106" y="112"/>
                  </a:lnTo>
                  <a:lnTo>
                    <a:pt x="110" y="108"/>
                  </a:lnTo>
                  <a:lnTo>
                    <a:pt x="112" y="104"/>
                  </a:lnTo>
                  <a:lnTo>
                    <a:pt x="116" y="100"/>
                  </a:lnTo>
                  <a:lnTo>
                    <a:pt x="116" y="96"/>
                  </a:lnTo>
                  <a:lnTo>
                    <a:pt x="120" y="90"/>
                  </a:lnTo>
                  <a:lnTo>
                    <a:pt x="120" y="86"/>
                  </a:lnTo>
                  <a:lnTo>
                    <a:pt x="122" y="82"/>
                  </a:lnTo>
                  <a:lnTo>
                    <a:pt x="124" y="78"/>
                  </a:lnTo>
                  <a:lnTo>
                    <a:pt x="124" y="74"/>
                  </a:lnTo>
                  <a:lnTo>
                    <a:pt x="128" y="70"/>
                  </a:lnTo>
                  <a:lnTo>
                    <a:pt x="130" y="66"/>
                  </a:lnTo>
                  <a:lnTo>
                    <a:pt x="132" y="62"/>
                  </a:lnTo>
                  <a:lnTo>
                    <a:pt x="134" y="58"/>
                  </a:lnTo>
                  <a:lnTo>
                    <a:pt x="138" y="54"/>
                  </a:lnTo>
                  <a:lnTo>
                    <a:pt x="140" y="50"/>
                  </a:lnTo>
                  <a:lnTo>
                    <a:pt x="144" y="48"/>
                  </a:lnTo>
                  <a:lnTo>
                    <a:pt x="146" y="44"/>
                  </a:lnTo>
                  <a:lnTo>
                    <a:pt x="150" y="40"/>
                  </a:lnTo>
                  <a:lnTo>
                    <a:pt x="154" y="34"/>
                  </a:lnTo>
                  <a:lnTo>
                    <a:pt x="156" y="30"/>
                  </a:lnTo>
                  <a:lnTo>
                    <a:pt x="158" y="26"/>
                  </a:lnTo>
                  <a:lnTo>
                    <a:pt x="160" y="22"/>
                  </a:lnTo>
                  <a:lnTo>
                    <a:pt x="162" y="18"/>
                  </a:lnTo>
                  <a:lnTo>
                    <a:pt x="164" y="14"/>
                  </a:lnTo>
                  <a:lnTo>
                    <a:pt x="166" y="10"/>
                  </a:lnTo>
                  <a:lnTo>
                    <a:pt x="168" y="6"/>
                  </a:lnTo>
                  <a:lnTo>
                    <a:pt x="170" y="2"/>
                  </a:lnTo>
                  <a:lnTo>
                    <a:pt x="17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4" name="Oval 775"/>
            <p:cNvSpPr>
              <a:spLocks noChangeArrowheads="1"/>
            </p:cNvSpPr>
            <p:nvPr/>
          </p:nvSpPr>
          <p:spPr bwMode="ltGray">
            <a:xfrm>
              <a:off x="1965256" y="4276498"/>
              <a:ext cx="4342" cy="2966"/>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715" name="Oval 776"/>
            <p:cNvSpPr>
              <a:spLocks noChangeArrowheads="1"/>
            </p:cNvSpPr>
            <p:nvPr/>
          </p:nvSpPr>
          <p:spPr bwMode="ltGray">
            <a:xfrm>
              <a:off x="2218542" y="4147483"/>
              <a:ext cx="7237" cy="7414"/>
            </a:xfrm>
            <a:prstGeom prst="ellipse">
              <a:avLst/>
            </a:prstGeom>
            <a:grpFill/>
            <a:ln w="12700">
              <a:noFill/>
              <a:round/>
              <a:headEnd/>
              <a:tailEnd/>
            </a:ln>
            <a:effectLst/>
          </p:spPr>
          <p:txBody>
            <a:bodyPr wrap="none" anchor="ctr"/>
            <a:lstStyle/>
            <a:p>
              <a:pPr algn="ctr"/>
              <a:endParaRPr lang="en-GB" sz="2400" dirty="0">
                <a:solidFill>
                  <a:srgbClr val="000000"/>
                </a:solidFill>
                <a:latin typeface="Arial"/>
              </a:endParaRPr>
            </a:p>
          </p:txBody>
        </p:sp>
        <p:sp>
          <p:nvSpPr>
            <p:cNvPr id="716" name="Freeform 777"/>
            <p:cNvSpPr>
              <a:spLocks/>
            </p:cNvSpPr>
            <p:nvPr/>
          </p:nvSpPr>
          <p:spPr bwMode="ltGray">
            <a:xfrm>
              <a:off x="2214200" y="4061472"/>
              <a:ext cx="39078" cy="31141"/>
            </a:xfrm>
            <a:custGeom>
              <a:avLst/>
              <a:gdLst/>
              <a:ahLst/>
              <a:cxnLst>
                <a:cxn ang="0">
                  <a:pos x="14" y="0"/>
                </a:cxn>
                <a:cxn ang="0">
                  <a:pos x="26" y="8"/>
                </a:cxn>
                <a:cxn ang="0">
                  <a:pos x="24" y="14"/>
                </a:cxn>
                <a:cxn ang="0">
                  <a:pos x="12" y="18"/>
                </a:cxn>
                <a:cxn ang="0">
                  <a:pos x="2" y="16"/>
                </a:cxn>
                <a:cxn ang="0">
                  <a:pos x="0" y="8"/>
                </a:cxn>
                <a:cxn ang="0">
                  <a:pos x="14" y="0"/>
                </a:cxn>
              </a:cxnLst>
              <a:rect l="0" t="0" r="r" b="b"/>
              <a:pathLst>
                <a:path w="27" h="19">
                  <a:moveTo>
                    <a:pt x="14" y="0"/>
                  </a:moveTo>
                  <a:lnTo>
                    <a:pt x="26" y="8"/>
                  </a:lnTo>
                  <a:lnTo>
                    <a:pt x="24" y="14"/>
                  </a:lnTo>
                  <a:lnTo>
                    <a:pt x="12" y="18"/>
                  </a:lnTo>
                  <a:lnTo>
                    <a:pt x="2" y="16"/>
                  </a:lnTo>
                  <a:lnTo>
                    <a:pt x="0" y="8"/>
                  </a:lnTo>
                  <a:lnTo>
                    <a:pt x="1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7" name="Freeform 778"/>
            <p:cNvSpPr>
              <a:spLocks/>
            </p:cNvSpPr>
            <p:nvPr/>
          </p:nvSpPr>
          <p:spPr bwMode="ltGray">
            <a:xfrm>
              <a:off x="2238804" y="4108926"/>
              <a:ext cx="23157" cy="32625"/>
            </a:xfrm>
            <a:custGeom>
              <a:avLst/>
              <a:gdLst/>
              <a:ahLst/>
              <a:cxnLst>
                <a:cxn ang="0">
                  <a:pos x="8" y="0"/>
                </a:cxn>
                <a:cxn ang="0">
                  <a:pos x="16" y="6"/>
                </a:cxn>
                <a:cxn ang="0">
                  <a:pos x="16" y="14"/>
                </a:cxn>
                <a:cxn ang="0">
                  <a:pos x="0" y="18"/>
                </a:cxn>
                <a:cxn ang="0">
                  <a:pos x="2" y="4"/>
                </a:cxn>
                <a:cxn ang="0">
                  <a:pos x="8" y="0"/>
                </a:cxn>
              </a:cxnLst>
              <a:rect l="0" t="0" r="r" b="b"/>
              <a:pathLst>
                <a:path w="17" h="19">
                  <a:moveTo>
                    <a:pt x="8" y="0"/>
                  </a:moveTo>
                  <a:lnTo>
                    <a:pt x="16" y="6"/>
                  </a:lnTo>
                  <a:lnTo>
                    <a:pt x="16" y="14"/>
                  </a:lnTo>
                  <a:lnTo>
                    <a:pt x="0" y="18"/>
                  </a:lnTo>
                  <a:lnTo>
                    <a:pt x="2" y="4"/>
                  </a:lnTo>
                  <a:lnTo>
                    <a:pt x="8"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8" name="Freeform 779"/>
            <p:cNvSpPr>
              <a:spLocks/>
            </p:cNvSpPr>
            <p:nvPr/>
          </p:nvSpPr>
          <p:spPr bwMode="ltGray">
            <a:xfrm>
              <a:off x="2214200" y="4114858"/>
              <a:ext cx="15921" cy="26693"/>
            </a:xfrm>
            <a:custGeom>
              <a:avLst/>
              <a:gdLst/>
              <a:ahLst/>
              <a:cxnLst>
                <a:cxn ang="0">
                  <a:pos x="6" y="0"/>
                </a:cxn>
                <a:cxn ang="0">
                  <a:pos x="10" y="14"/>
                </a:cxn>
                <a:cxn ang="0">
                  <a:pos x="0" y="12"/>
                </a:cxn>
                <a:cxn ang="0">
                  <a:pos x="6" y="0"/>
                </a:cxn>
              </a:cxnLst>
              <a:rect l="0" t="0" r="r" b="b"/>
              <a:pathLst>
                <a:path w="11" h="15">
                  <a:moveTo>
                    <a:pt x="6" y="0"/>
                  </a:moveTo>
                  <a:lnTo>
                    <a:pt x="10" y="14"/>
                  </a:lnTo>
                  <a:lnTo>
                    <a:pt x="0" y="12"/>
                  </a:lnTo>
                  <a:lnTo>
                    <a:pt x="6"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19" name="Freeform 780"/>
            <p:cNvSpPr>
              <a:spLocks/>
            </p:cNvSpPr>
            <p:nvPr/>
          </p:nvSpPr>
          <p:spPr bwMode="ltGray">
            <a:xfrm>
              <a:off x="2298146" y="4246839"/>
              <a:ext cx="159208" cy="69699"/>
            </a:xfrm>
            <a:custGeom>
              <a:avLst/>
              <a:gdLst/>
              <a:ahLst/>
              <a:cxnLst>
                <a:cxn ang="0">
                  <a:pos x="18" y="4"/>
                </a:cxn>
                <a:cxn ang="0">
                  <a:pos x="30" y="0"/>
                </a:cxn>
                <a:cxn ang="0">
                  <a:pos x="42" y="6"/>
                </a:cxn>
                <a:cxn ang="0">
                  <a:pos x="56" y="2"/>
                </a:cxn>
                <a:cxn ang="0">
                  <a:pos x="72" y="2"/>
                </a:cxn>
                <a:cxn ang="0">
                  <a:pos x="78" y="12"/>
                </a:cxn>
                <a:cxn ang="0">
                  <a:pos x="88" y="22"/>
                </a:cxn>
                <a:cxn ang="0">
                  <a:pos x="108" y="24"/>
                </a:cxn>
                <a:cxn ang="0">
                  <a:pos x="92" y="28"/>
                </a:cxn>
                <a:cxn ang="0">
                  <a:pos x="70" y="28"/>
                </a:cxn>
                <a:cxn ang="0">
                  <a:pos x="64" y="34"/>
                </a:cxn>
                <a:cxn ang="0">
                  <a:pos x="52" y="34"/>
                </a:cxn>
                <a:cxn ang="0">
                  <a:pos x="42" y="40"/>
                </a:cxn>
                <a:cxn ang="0">
                  <a:pos x="32" y="32"/>
                </a:cxn>
                <a:cxn ang="0">
                  <a:pos x="10" y="34"/>
                </a:cxn>
                <a:cxn ang="0">
                  <a:pos x="4" y="34"/>
                </a:cxn>
                <a:cxn ang="0">
                  <a:pos x="0" y="28"/>
                </a:cxn>
                <a:cxn ang="0">
                  <a:pos x="20" y="22"/>
                </a:cxn>
                <a:cxn ang="0">
                  <a:pos x="28" y="22"/>
                </a:cxn>
                <a:cxn ang="0">
                  <a:pos x="26" y="16"/>
                </a:cxn>
                <a:cxn ang="0">
                  <a:pos x="26" y="10"/>
                </a:cxn>
                <a:cxn ang="0">
                  <a:pos x="18" y="4"/>
                </a:cxn>
              </a:cxnLst>
              <a:rect l="0" t="0" r="r" b="b"/>
              <a:pathLst>
                <a:path w="109" h="41">
                  <a:moveTo>
                    <a:pt x="18" y="4"/>
                  </a:moveTo>
                  <a:lnTo>
                    <a:pt x="30" y="0"/>
                  </a:lnTo>
                  <a:lnTo>
                    <a:pt x="42" y="6"/>
                  </a:lnTo>
                  <a:lnTo>
                    <a:pt x="56" y="2"/>
                  </a:lnTo>
                  <a:lnTo>
                    <a:pt x="72" y="2"/>
                  </a:lnTo>
                  <a:lnTo>
                    <a:pt x="78" y="12"/>
                  </a:lnTo>
                  <a:lnTo>
                    <a:pt x="88" y="22"/>
                  </a:lnTo>
                  <a:lnTo>
                    <a:pt x="108" y="24"/>
                  </a:lnTo>
                  <a:lnTo>
                    <a:pt x="92" y="28"/>
                  </a:lnTo>
                  <a:lnTo>
                    <a:pt x="70" y="28"/>
                  </a:lnTo>
                  <a:lnTo>
                    <a:pt x="64" y="34"/>
                  </a:lnTo>
                  <a:lnTo>
                    <a:pt x="52" y="34"/>
                  </a:lnTo>
                  <a:lnTo>
                    <a:pt x="42" y="40"/>
                  </a:lnTo>
                  <a:lnTo>
                    <a:pt x="32" y="32"/>
                  </a:lnTo>
                  <a:lnTo>
                    <a:pt x="10" y="34"/>
                  </a:lnTo>
                  <a:lnTo>
                    <a:pt x="4" y="34"/>
                  </a:lnTo>
                  <a:lnTo>
                    <a:pt x="0" y="28"/>
                  </a:lnTo>
                  <a:lnTo>
                    <a:pt x="20" y="22"/>
                  </a:lnTo>
                  <a:lnTo>
                    <a:pt x="28" y="22"/>
                  </a:lnTo>
                  <a:lnTo>
                    <a:pt x="26" y="16"/>
                  </a:lnTo>
                  <a:lnTo>
                    <a:pt x="26" y="10"/>
                  </a:lnTo>
                  <a:lnTo>
                    <a:pt x="18" y="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0" name="Freeform 781"/>
            <p:cNvSpPr>
              <a:spLocks/>
            </p:cNvSpPr>
            <p:nvPr/>
          </p:nvSpPr>
          <p:spPr bwMode="ltGray">
            <a:xfrm>
              <a:off x="2063676" y="4162312"/>
              <a:ext cx="241706" cy="96391"/>
            </a:xfrm>
            <a:custGeom>
              <a:avLst/>
              <a:gdLst/>
              <a:ahLst/>
              <a:cxnLst>
                <a:cxn ang="0">
                  <a:pos x="82" y="6"/>
                </a:cxn>
                <a:cxn ang="0">
                  <a:pos x="70" y="4"/>
                </a:cxn>
                <a:cxn ang="0">
                  <a:pos x="52" y="2"/>
                </a:cxn>
                <a:cxn ang="0">
                  <a:pos x="38" y="0"/>
                </a:cxn>
                <a:cxn ang="0">
                  <a:pos x="20" y="8"/>
                </a:cxn>
                <a:cxn ang="0">
                  <a:pos x="10" y="16"/>
                </a:cxn>
                <a:cxn ang="0">
                  <a:pos x="0" y="26"/>
                </a:cxn>
                <a:cxn ang="0">
                  <a:pos x="12" y="24"/>
                </a:cxn>
                <a:cxn ang="0">
                  <a:pos x="24" y="20"/>
                </a:cxn>
                <a:cxn ang="0">
                  <a:pos x="36" y="12"/>
                </a:cxn>
                <a:cxn ang="0">
                  <a:pos x="46" y="12"/>
                </a:cxn>
                <a:cxn ang="0">
                  <a:pos x="42" y="16"/>
                </a:cxn>
                <a:cxn ang="0">
                  <a:pos x="36" y="20"/>
                </a:cxn>
                <a:cxn ang="0">
                  <a:pos x="46" y="20"/>
                </a:cxn>
                <a:cxn ang="0">
                  <a:pos x="58" y="20"/>
                </a:cxn>
                <a:cxn ang="0">
                  <a:pos x="74" y="16"/>
                </a:cxn>
                <a:cxn ang="0">
                  <a:pos x="74" y="20"/>
                </a:cxn>
                <a:cxn ang="0">
                  <a:pos x="78" y="24"/>
                </a:cxn>
                <a:cxn ang="0">
                  <a:pos x="98" y="26"/>
                </a:cxn>
                <a:cxn ang="0">
                  <a:pos x="100" y="32"/>
                </a:cxn>
                <a:cxn ang="0">
                  <a:pos x="102" y="38"/>
                </a:cxn>
                <a:cxn ang="0">
                  <a:pos x="106" y="40"/>
                </a:cxn>
                <a:cxn ang="0">
                  <a:pos x="120" y="44"/>
                </a:cxn>
                <a:cxn ang="0">
                  <a:pos x="122" y="48"/>
                </a:cxn>
                <a:cxn ang="0">
                  <a:pos x="112" y="54"/>
                </a:cxn>
                <a:cxn ang="0">
                  <a:pos x="136" y="56"/>
                </a:cxn>
                <a:cxn ang="0">
                  <a:pos x="150" y="56"/>
                </a:cxn>
                <a:cxn ang="0">
                  <a:pos x="154" y="52"/>
                </a:cxn>
                <a:cxn ang="0">
                  <a:pos x="164" y="52"/>
                </a:cxn>
                <a:cxn ang="0">
                  <a:pos x="166" y="48"/>
                </a:cxn>
                <a:cxn ang="0">
                  <a:pos x="162" y="48"/>
                </a:cxn>
                <a:cxn ang="0">
                  <a:pos x="156" y="38"/>
                </a:cxn>
                <a:cxn ang="0">
                  <a:pos x="146" y="38"/>
                </a:cxn>
                <a:cxn ang="0">
                  <a:pos x="144" y="34"/>
                </a:cxn>
                <a:cxn ang="0">
                  <a:pos x="136" y="30"/>
                </a:cxn>
                <a:cxn ang="0">
                  <a:pos x="120" y="26"/>
                </a:cxn>
                <a:cxn ang="0">
                  <a:pos x="114" y="18"/>
                </a:cxn>
                <a:cxn ang="0">
                  <a:pos x="102" y="8"/>
                </a:cxn>
                <a:cxn ang="0">
                  <a:pos x="104" y="18"/>
                </a:cxn>
                <a:cxn ang="0">
                  <a:pos x="96" y="16"/>
                </a:cxn>
                <a:cxn ang="0">
                  <a:pos x="88" y="12"/>
                </a:cxn>
                <a:cxn ang="0">
                  <a:pos x="82" y="6"/>
                </a:cxn>
              </a:cxnLst>
              <a:rect l="0" t="0" r="r" b="b"/>
              <a:pathLst>
                <a:path w="167" h="57">
                  <a:moveTo>
                    <a:pt x="82" y="6"/>
                  </a:moveTo>
                  <a:lnTo>
                    <a:pt x="70" y="4"/>
                  </a:lnTo>
                  <a:lnTo>
                    <a:pt x="52" y="2"/>
                  </a:lnTo>
                  <a:lnTo>
                    <a:pt x="38" y="0"/>
                  </a:lnTo>
                  <a:lnTo>
                    <a:pt x="20" y="8"/>
                  </a:lnTo>
                  <a:lnTo>
                    <a:pt x="10" y="16"/>
                  </a:lnTo>
                  <a:lnTo>
                    <a:pt x="0" y="26"/>
                  </a:lnTo>
                  <a:lnTo>
                    <a:pt x="12" y="24"/>
                  </a:lnTo>
                  <a:lnTo>
                    <a:pt x="24" y="20"/>
                  </a:lnTo>
                  <a:lnTo>
                    <a:pt x="36" y="12"/>
                  </a:lnTo>
                  <a:lnTo>
                    <a:pt x="46" y="12"/>
                  </a:lnTo>
                  <a:lnTo>
                    <a:pt x="42" y="16"/>
                  </a:lnTo>
                  <a:lnTo>
                    <a:pt x="36" y="20"/>
                  </a:lnTo>
                  <a:lnTo>
                    <a:pt x="46" y="20"/>
                  </a:lnTo>
                  <a:lnTo>
                    <a:pt x="58" y="20"/>
                  </a:lnTo>
                  <a:lnTo>
                    <a:pt x="74" y="16"/>
                  </a:lnTo>
                  <a:lnTo>
                    <a:pt x="74" y="20"/>
                  </a:lnTo>
                  <a:lnTo>
                    <a:pt x="78" y="24"/>
                  </a:lnTo>
                  <a:lnTo>
                    <a:pt x="98" y="26"/>
                  </a:lnTo>
                  <a:lnTo>
                    <a:pt x="100" y="32"/>
                  </a:lnTo>
                  <a:lnTo>
                    <a:pt x="102" y="38"/>
                  </a:lnTo>
                  <a:lnTo>
                    <a:pt x="106" y="40"/>
                  </a:lnTo>
                  <a:lnTo>
                    <a:pt x="120" y="44"/>
                  </a:lnTo>
                  <a:lnTo>
                    <a:pt x="122" y="48"/>
                  </a:lnTo>
                  <a:lnTo>
                    <a:pt x="112" y="54"/>
                  </a:lnTo>
                  <a:lnTo>
                    <a:pt x="136" y="56"/>
                  </a:lnTo>
                  <a:lnTo>
                    <a:pt x="150" y="56"/>
                  </a:lnTo>
                  <a:lnTo>
                    <a:pt x="154" y="52"/>
                  </a:lnTo>
                  <a:lnTo>
                    <a:pt x="164" y="52"/>
                  </a:lnTo>
                  <a:lnTo>
                    <a:pt x="166" y="48"/>
                  </a:lnTo>
                  <a:lnTo>
                    <a:pt x="162" y="48"/>
                  </a:lnTo>
                  <a:lnTo>
                    <a:pt x="156" y="38"/>
                  </a:lnTo>
                  <a:lnTo>
                    <a:pt x="146" y="38"/>
                  </a:lnTo>
                  <a:lnTo>
                    <a:pt x="144" y="34"/>
                  </a:lnTo>
                  <a:lnTo>
                    <a:pt x="136" y="30"/>
                  </a:lnTo>
                  <a:lnTo>
                    <a:pt x="120" y="26"/>
                  </a:lnTo>
                  <a:lnTo>
                    <a:pt x="114" y="18"/>
                  </a:lnTo>
                  <a:lnTo>
                    <a:pt x="102" y="8"/>
                  </a:lnTo>
                  <a:lnTo>
                    <a:pt x="104" y="18"/>
                  </a:lnTo>
                  <a:lnTo>
                    <a:pt x="96" y="16"/>
                  </a:lnTo>
                  <a:lnTo>
                    <a:pt x="88" y="12"/>
                  </a:lnTo>
                  <a:lnTo>
                    <a:pt x="82"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1" name="Freeform 782"/>
            <p:cNvSpPr>
              <a:spLocks/>
            </p:cNvSpPr>
            <p:nvPr/>
          </p:nvSpPr>
          <p:spPr bwMode="ltGray">
            <a:xfrm>
              <a:off x="2212752" y="4295776"/>
              <a:ext cx="46316" cy="23727"/>
            </a:xfrm>
            <a:custGeom>
              <a:avLst/>
              <a:gdLst/>
              <a:ahLst/>
              <a:cxnLst>
                <a:cxn ang="0">
                  <a:pos x="32" y="10"/>
                </a:cxn>
                <a:cxn ang="0">
                  <a:pos x="28" y="6"/>
                </a:cxn>
                <a:cxn ang="0">
                  <a:pos x="24" y="0"/>
                </a:cxn>
                <a:cxn ang="0">
                  <a:pos x="12" y="0"/>
                </a:cxn>
                <a:cxn ang="0">
                  <a:pos x="4" y="2"/>
                </a:cxn>
                <a:cxn ang="0">
                  <a:pos x="0" y="8"/>
                </a:cxn>
                <a:cxn ang="0">
                  <a:pos x="6" y="8"/>
                </a:cxn>
                <a:cxn ang="0">
                  <a:pos x="10" y="12"/>
                </a:cxn>
                <a:cxn ang="0">
                  <a:pos x="24" y="14"/>
                </a:cxn>
                <a:cxn ang="0">
                  <a:pos x="32" y="10"/>
                </a:cxn>
              </a:cxnLst>
              <a:rect l="0" t="0" r="r" b="b"/>
              <a:pathLst>
                <a:path w="33" h="15">
                  <a:moveTo>
                    <a:pt x="32" y="10"/>
                  </a:moveTo>
                  <a:lnTo>
                    <a:pt x="28" y="6"/>
                  </a:lnTo>
                  <a:lnTo>
                    <a:pt x="24" y="0"/>
                  </a:lnTo>
                  <a:lnTo>
                    <a:pt x="12" y="0"/>
                  </a:lnTo>
                  <a:lnTo>
                    <a:pt x="4" y="2"/>
                  </a:lnTo>
                  <a:lnTo>
                    <a:pt x="0" y="8"/>
                  </a:lnTo>
                  <a:lnTo>
                    <a:pt x="6" y="8"/>
                  </a:lnTo>
                  <a:lnTo>
                    <a:pt x="10" y="12"/>
                  </a:lnTo>
                  <a:lnTo>
                    <a:pt x="24" y="14"/>
                  </a:lnTo>
                  <a:lnTo>
                    <a:pt x="32"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2" name="Freeform 783"/>
            <p:cNvSpPr>
              <a:spLocks/>
            </p:cNvSpPr>
            <p:nvPr/>
          </p:nvSpPr>
          <p:spPr bwMode="ltGray">
            <a:xfrm>
              <a:off x="2454460" y="4288361"/>
              <a:ext cx="39078" cy="17795"/>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3" name="Freeform 784"/>
            <p:cNvSpPr>
              <a:spLocks/>
            </p:cNvSpPr>
            <p:nvPr/>
          </p:nvSpPr>
          <p:spPr bwMode="ltGray">
            <a:xfrm>
              <a:off x="2506564" y="4312088"/>
              <a:ext cx="10131" cy="7415"/>
            </a:xfrm>
            <a:custGeom>
              <a:avLst/>
              <a:gdLst/>
              <a:ahLst/>
              <a:cxnLst>
                <a:cxn ang="0">
                  <a:pos x="0" y="0"/>
                </a:cxn>
                <a:cxn ang="0">
                  <a:pos x="6" y="0"/>
                </a:cxn>
                <a:cxn ang="0">
                  <a:pos x="6" y="4"/>
                </a:cxn>
                <a:cxn ang="0">
                  <a:pos x="2" y="4"/>
                </a:cxn>
                <a:cxn ang="0">
                  <a:pos x="0" y="0"/>
                </a:cxn>
              </a:cxnLst>
              <a:rect l="0" t="0" r="r" b="b"/>
              <a:pathLst>
                <a:path w="7" h="5">
                  <a:moveTo>
                    <a:pt x="0" y="0"/>
                  </a:moveTo>
                  <a:lnTo>
                    <a:pt x="6" y="0"/>
                  </a:lnTo>
                  <a:lnTo>
                    <a:pt x="6" y="4"/>
                  </a:lnTo>
                  <a:lnTo>
                    <a:pt x="2" y="4"/>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4" name="Freeform 785"/>
            <p:cNvSpPr>
              <a:spLocks/>
            </p:cNvSpPr>
            <p:nvPr/>
          </p:nvSpPr>
          <p:spPr bwMode="ltGray">
            <a:xfrm>
              <a:off x="2529722" y="4320986"/>
              <a:ext cx="4342" cy="5932"/>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5" name="Freeform 786"/>
            <p:cNvSpPr>
              <a:spLocks/>
            </p:cNvSpPr>
            <p:nvPr/>
          </p:nvSpPr>
          <p:spPr bwMode="ltGray">
            <a:xfrm>
              <a:off x="2545642" y="4329884"/>
              <a:ext cx="7237" cy="13347"/>
            </a:xfrm>
            <a:custGeom>
              <a:avLst/>
              <a:gdLst/>
              <a:ahLst/>
              <a:cxnLst>
                <a:cxn ang="0">
                  <a:pos x="4" y="6"/>
                </a:cxn>
                <a:cxn ang="0">
                  <a:pos x="0" y="0"/>
                </a:cxn>
                <a:cxn ang="0">
                  <a:pos x="4" y="0"/>
                </a:cxn>
                <a:cxn ang="0">
                  <a:pos x="4" y="6"/>
                </a:cxn>
              </a:cxnLst>
              <a:rect l="0" t="0" r="r" b="b"/>
              <a:pathLst>
                <a:path w="5" h="7">
                  <a:moveTo>
                    <a:pt x="4" y="6"/>
                  </a:moveTo>
                  <a:lnTo>
                    <a:pt x="0" y="0"/>
                  </a:lnTo>
                  <a:lnTo>
                    <a:pt x="4" y="0"/>
                  </a:lnTo>
                  <a:lnTo>
                    <a:pt x="4" y="6"/>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6" name="Freeform 787"/>
            <p:cNvSpPr>
              <a:spLocks/>
            </p:cNvSpPr>
            <p:nvPr/>
          </p:nvSpPr>
          <p:spPr bwMode="ltGray">
            <a:xfrm>
              <a:off x="2549985" y="4338781"/>
              <a:ext cx="7236" cy="5932"/>
            </a:xfrm>
            <a:custGeom>
              <a:avLst/>
              <a:gdLst/>
              <a:ahLst/>
              <a:cxnLst>
                <a:cxn ang="0">
                  <a:pos x="0" y="0"/>
                </a:cxn>
                <a:cxn ang="0">
                  <a:pos x="4" y="2"/>
                </a:cxn>
                <a:cxn ang="0">
                  <a:pos x="0" y="2"/>
                </a:cxn>
                <a:cxn ang="0">
                  <a:pos x="0" y="0"/>
                </a:cxn>
              </a:cxnLst>
              <a:rect l="0" t="0" r="r" b="b"/>
              <a:pathLst>
                <a:path w="5" h="3">
                  <a:moveTo>
                    <a:pt x="0" y="0"/>
                  </a:moveTo>
                  <a:lnTo>
                    <a:pt x="4" y="2"/>
                  </a:lnTo>
                  <a:lnTo>
                    <a:pt x="0"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7" name="Freeform 788"/>
            <p:cNvSpPr>
              <a:spLocks/>
            </p:cNvSpPr>
            <p:nvPr/>
          </p:nvSpPr>
          <p:spPr bwMode="ltGray">
            <a:xfrm>
              <a:off x="2561564" y="4359543"/>
              <a:ext cx="10131" cy="17795"/>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8" name="Freeform 789"/>
            <p:cNvSpPr>
              <a:spLocks/>
            </p:cNvSpPr>
            <p:nvPr/>
          </p:nvSpPr>
          <p:spPr bwMode="ltGray">
            <a:xfrm>
              <a:off x="2466039" y="3855343"/>
              <a:ext cx="10131" cy="11864"/>
            </a:xfrm>
            <a:custGeom>
              <a:avLst/>
              <a:gdLst/>
              <a:ahLst/>
              <a:cxnLst>
                <a:cxn ang="0">
                  <a:pos x="4" y="0"/>
                </a:cxn>
                <a:cxn ang="0">
                  <a:pos x="6" y="2"/>
                </a:cxn>
                <a:cxn ang="0">
                  <a:pos x="4" y="4"/>
                </a:cxn>
                <a:cxn ang="0">
                  <a:pos x="0" y="6"/>
                </a:cxn>
                <a:cxn ang="0">
                  <a:pos x="2" y="4"/>
                </a:cxn>
                <a:cxn ang="0">
                  <a:pos x="4" y="0"/>
                </a:cxn>
              </a:cxnLst>
              <a:rect l="0" t="0" r="r" b="b"/>
              <a:pathLst>
                <a:path w="7" h="7">
                  <a:moveTo>
                    <a:pt x="4" y="0"/>
                  </a:moveTo>
                  <a:lnTo>
                    <a:pt x="6" y="2"/>
                  </a:lnTo>
                  <a:lnTo>
                    <a:pt x="4" y="4"/>
                  </a:lnTo>
                  <a:lnTo>
                    <a:pt x="0" y="6"/>
                  </a:lnTo>
                  <a:lnTo>
                    <a:pt x="2" y="4"/>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29" name="Freeform 790"/>
            <p:cNvSpPr>
              <a:spLocks/>
            </p:cNvSpPr>
            <p:nvPr/>
          </p:nvSpPr>
          <p:spPr bwMode="ltGray">
            <a:xfrm>
              <a:off x="2474723" y="3882036"/>
              <a:ext cx="11579" cy="7415"/>
            </a:xfrm>
            <a:custGeom>
              <a:avLst/>
              <a:gdLst/>
              <a:ahLst/>
              <a:cxnLst>
                <a:cxn ang="0">
                  <a:pos x="4" y="0"/>
                </a:cxn>
                <a:cxn ang="0">
                  <a:pos x="6" y="0"/>
                </a:cxn>
                <a:cxn ang="0">
                  <a:pos x="4" y="2"/>
                </a:cxn>
                <a:cxn ang="0">
                  <a:pos x="0" y="4"/>
                </a:cxn>
                <a:cxn ang="0">
                  <a:pos x="2" y="2"/>
                </a:cxn>
                <a:cxn ang="0">
                  <a:pos x="4" y="0"/>
                </a:cxn>
              </a:cxnLst>
              <a:rect l="0" t="0" r="r" b="b"/>
              <a:pathLst>
                <a:path w="7" h="5">
                  <a:moveTo>
                    <a:pt x="4" y="0"/>
                  </a:moveTo>
                  <a:lnTo>
                    <a:pt x="6" y="0"/>
                  </a:lnTo>
                  <a:lnTo>
                    <a:pt x="4" y="2"/>
                  </a:lnTo>
                  <a:lnTo>
                    <a:pt x="0" y="4"/>
                  </a:lnTo>
                  <a:lnTo>
                    <a:pt x="2" y="2"/>
                  </a:lnTo>
                  <a:lnTo>
                    <a:pt x="4"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30" name="Freeform 791"/>
            <p:cNvSpPr>
              <a:spLocks/>
            </p:cNvSpPr>
            <p:nvPr/>
          </p:nvSpPr>
          <p:spPr bwMode="ltGray">
            <a:xfrm>
              <a:off x="2444328" y="4288361"/>
              <a:ext cx="37631" cy="17795"/>
            </a:xfrm>
            <a:custGeom>
              <a:avLst/>
              <a:gdLst/>
              <a:ahLst/>
              <a:cxnLst>
                <a:cxn ang="0">
                  <a:pos x="22" y="10"/>
                </a:cxn>
                <a:cxn ang="0">
                  <a:pos x="26" y="4"/>
                </a:cxn>
                <a:cxn ang="0">
                  <a:pos x="18" y="0"/>
                </a:cxn>
                <a:cxn ang="0">
                  <a:pos x="4" y="0"/>
                </a:cxn>
                <a:cxn ang="0">
                  <a:pos x="0" y="8"/>
                </a:cxn>
                <a:cxn ang="0">
                  <a:pos x="8" y="8"/>
                </a:cxn>
                <a:cxn ang="0">
                  <a:pos x="16" y="8"/>
                </a:cxn>
                <a:cxn ang="0">
                  <a:pos x="22" y="10"/>
                </a:cxn>
              </a:cxnLst>
              <a:rect l="0" t="0" r="r" b="b"/>
              <a:pathLst>
                <a:path w="27" h="11">
                  <a:moveTo>
                    <a:pt x="22" y="10"/>
                  </a:moveTo>
                  <a:lnTo>
                    <a:pt x="26" y="4"/>
                  </a:lnTo>
                  <a:lnTo>
                    <a:pt x="18" y="0"/>
                  </a:lnTo>
                  <a:lnTo>
                    <a:pt x="4" y="0"/>
                  </a:lnTo>
                  <a:lnTo>
                    <a:pt x="0" y="8"/>
                  </a:lnTo>
                  <a:lnTo>
                    <a:pt x="8" y="8"/>
                  </a:lnTo>
                  <a:lnTo>
                    <a:pt x="16" y="8"/>
                  </a:lnTo>
                  <a:lnTo>
                    <a:pt x="22" y="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31" name="Freeform 792"/>
            <p:cNvSpPr>
              <a:spLocks/>
            </p:cNvSpPr>
            <p:nvPr/>
          </p:nvSpPr>
          <p:spPr bwMode="ltGray">
            <a:xfrm>
              <a:off x="2518143" y="4320986"/>
              <a:ext cx="4342" cy="5932"/>
            </a:xfrm>
            <a:custGeom>
              <a:avLst/>
              <a:gdLst/>
              <a:ahLst/>
              <a:cxnLst>
                <a:cxn ang="0">
                  <a:pos x="0" y="0"/>
                </a:cxn>
                <a:cxn ang="0">
                  <a:pos x="2" y="0"/>
                </a:cxn>
                <a:cxn ang="0">
                  <a:pos x="2" y="2"/>
                </a:cxn>
                <a:cxn ang="0">
                  <a:pos x="0" y="0"/>
                </a:cxn>
              </a:cxnLst>
              <a:rect l="0" t="0" r="r" b="b"/>
              <a:pathLst>
                <a:path w="3" h="3">
                  <a:moveTo>
                    <a:pt x="0" y="0"/>
                  </a:moveTo>
                  <a:lnTo>
                    <a:pt x="2" y="0"/>
                  </a:lnTo>
                  <a:lnTo>
                    <a:pt x="2" y="2"/>
                  </a:lnTo>
                  <a:lnTo>
                    <a:pt x="0"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32" name="Freeform 793"/>
            <p:cNvSpPr>
              <a:spLocks/>
            </p:cNvSpPr>
            <p:nvPr/>
          </p:nvSpPr>
          <p:spPr bwMode="ltGray">
            <a:xfrm>
              <a:off x="2549985" y="4359543"/>
              <a:ext cx="10131" cy="17795"/>
            </a:xfrm>
            <a:custGeom>
              <a:avLst/>
              <a:gdLst/>
              <a:ahLst/>
              <a:cxnLst>
                <a:cxn ang="0">
                  <a:pos x="2" y="0"/>
                </a:cxn>
                <a:cxn ang="0">
                  <a:pos x="0" y="4"/>
                </a:cxn>
                <a:cxn ang="0">
                  <a:pos x="2" y="6"/>
                </a:cxn>
                <a:cxn ang="0">
                  <a:pos x="2" y="10"/>
                </a:cxn>
                <a:cxn ang="0">
                  <a:pos x="4" y="8"/>
                </a:cxn>
                <a:cxn ang="0">
                  <a:pos x="6" y="6"/>
                </a:cxn>
                <a:cxn ang="0">
                  <a:pos x="6" y="2"/>
                </a:cxn>
                <a:cxn ang="0">
                  <a:pos x="2" y="0"/>
                </a:cxn>
              </a:cxnLst>
              <a:rect l="0" t="0" r="r" b="b"/>
              <a:pathLst>
                <a:path w="7" h="11">
                  <a:moveTo>
                    <a:pt x="2" y="0"/>
                  </a:moveTo>
                  <a:lnTo>
                    <a:pt x="0" y="4"/>
                  </a:lnTo>
                  <a:lnTo>
                    <a:pt x="2" y="6"/>
                  </a:lnTo>
                  <a:lnTo>
                    <a:pt x="2" y="10"/>
                  </a:lnTo>
                  <a:lnTo>
                    <a:pt x="4" y="8"/>
                  </a:lnTo>
                  <a:lnTo>
                    <a:pt x="6" y="6"/>
                  </a:lnTo>
                  <a:lnTo>
                    <a:pt x="6" y="2"/>
                  </a:lnTo>
                  <a:lnTo>
                    <a:pt x="2"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33" name="Freeform 794"/>
            <p:cNvSpPr>
              <a:spLocks/>
            </p:cNvSpPr>
            <p:nvPr/>
          </p:nvSpPr>
          <p:spPr bwMode="ltGray">
            <a:xfrm>
              <a:off x="685800" y="1883036"/>
              <a:ext cx="796042" cy="952047"/>
            </a:xfrm>
            <a:custGeom>
              <a:avLst/>
              <a:gdLst/>
              <a:ahLst/>
              <a:cxnLst>
                <a:cxn ang="0">
                  <a:pos x="546" y="139"/>
                </a:cxn>
                <a:cxn ang="0">
                  <a:pos x="507" y="127"/>
                </a:cxn>
                <a:cxn ang="0">
                  <a:pos x="477" y="70"/>
                </a:cxn>
                <a:cxn ang="0">
                  <a:pos x="462" y="85"/>
                </a:cxn>
                <a:cxn ang="0">
                  <a:pos x="447" y="52"/>
                </a:cxn>
                <a:cxn ang="0">
                  <a:pos x="429" y="49"/>
                </a:cxn>
                <a:cxn ang="0">
                  <a:pos x="423" y="4"/>
                </a:cxn>
                <a:cxn ang="0">
                  <a:pos x="399" y="25"/>
                </a:cxn>
                <a:cxn ang="0">
                  <a:pos x="372" y="4"/>
                </a:cxn>
                <a:cxn ang="0">
                  <a:pos x="366" y="34"/>
                </a:cxn>
                <a:cxn ang="0">
                  <a:pos x="357" y="61"/>
                </a:cxn>
                <a:cxn ang="0">
                  <a:pos x="342" y="37"/>
                </a:cxn>
                <a:cxn ang="0">
                  <a:pos x="267" y="91"/>
                </a:cxn>
                <a:cxn ang="0">
                  <a:pos x="249" y="139"/>
                </a:cxn>
                <a:cxn ang="0">
                  <a:pos x="282" y="205"/>
                </a:cxn>
                <a:cxn ang="0">
                  <a:pos x="243" y="202"/>
                </a:cxn>
                <a:cxn ang="0">
                  <a:pos x="207" y="199"/>
                </a:cxn>
                <a:cxn ang="0">
                  <a:pos x="219" y="178"/>
                </a:cxn>
                <a:cxn ang="0">
                  <a:pos x="159" y="199"/>
                </a:cxn>
                <a:cxn ang="0">
                  <a:pos x="180" y="232"/>
                </a:cxn>
                <a:cxn ang="0">
                  <a:pos x="150" y="238"/>
                </a:cxn>
                <a:cxn ang="0">
                  <a:pos x="156" y="262"/>
                </a:cxn>
                <a:cxn ang="0">
                  <a:pos x="231" y="250"/>
                </a:cxn>
                <a:cxn ang="0">
                  <a:pos x="213" y="307"/>
                </a:cxn>
                <a:cxn ang="0">
                  <a:pos x="156" y="325"/>
                </a:cxn>
                <a:cxn ang="0">
                  <a:pos x="90" y="364"/>
                </a:cxn>
                <a:cxn ang="0">
                  <a:pos x="93" y="430"/>
                </a:cxn>
                <a:cxn ang="0">
                  <a:pos x="123" y="448"/>
                </a:cxn>
                <a:cxn ang="0">
                  <a:pos x="168" y="499"/>
                </a:cxn>
                <a:cxn ang="0">
                  <a:pos x="90" y="562"/>
                </a:cxn>
                <a:cxn ang="0">
                  <a:pos x="42" y="586"/>
                </a:cxn>
                <a:cxn ang="0">
                  <a:pos x="9" y="628"/>
                </a:cxn>
                <a:cxn ang="0">
                  <a:pos x="96" y="586"/>
                </a:cxn>
                <a:cxn ang="0">
                  <a:pos x="177" y="532"/>
                </a:cxn>
                <a:cxn ang="0">
                  <a:pos x="207" y="499"/>
                </a:cxn>
                <a:cxn ang="0">
                  <a:pos x="210" y="478"/>
                </a:cxn>
                <a:cxn ang="0">
                  <a:pos x="282" y="421"/>
                </a:cxn>
                <a:cxn ang="0">
                  <a:pos x="285" y="442"/>
                </a:cxn>
                <a:cxn ang="0">
                  <a:pos x="231" y="499"/>
                </a:cxn>
                <a:cxn ang="0">
                  <a:pos x="279" y="481"/>
                </a:cxn>
                <a:cxn ang="0">
                  <a:pos x="309" y="484"/>
                </a:cxn>
                <a:cxn ang="0">
                  <a:pos x="312" y="454"/>
                </a:cxn>
                <a:cxn ang="0">
                  <a:pos x="342" y="469"/>
                </a:cxn>
                <a:cxn ang="0">
                  <a:pos x="327" y="490"/>
                </a:cxn>
                <a:cxn ang="0">
                  <a:pos x="378" y="502"/>
                </a:cxn>
                <a:cxn ang="0">
                  <a:pos x="411" y="439"/>
                </a:cxn>
                <a:cxn ang="0">
                  <a:pos x="429" y="355"/>
                </a:cxn>
                <a:cxn ang="0">
                  <a:pos x="462" y="280"/>
                </a:cxn>
                <a:cxn ang="0">
                  <a:pos x="525" y="181"/>
                </a:cxn>
                <a:cxn ang="0">
                  <a:pos x="546" y="139"/>
                </a:cxn>
              </a:cxnLst>
              <a:rect l="0" t="0" r="r" b="b"/>
              <a:pathLst>
                <a:path w="549" h="628">
                  <a:moveTo>
                    <a:pt x="546" y="139"/>
                  </a:moveTo>
                  <a:cubicBezTo>
                    <a:pt x="543" y="130"/>
                    <a:pt x="518" y="138"/>
                    <a:pt x="507" y="127"/>
                  </a:cubicBezTo>
                  <a:cubicBezTo>
                    <a:pt x="496" y="116"/>
                    <a:pt x="484" y="77"/>
                    <a:pt x="477" y="70"/>
                  </a:cubicBezTo>
                  <a:cubicBezTo>
                    <a:pt x="470" y="63"/>
                    <a:pt x="467" y="88"/>
                    <a:pt x="462" y="85"/>
                  </a:cubicBezTo>
                  <a:cubicBezTo>
                    <a:pt x="457" y="82"/>
                    <a:pt x="452" y="58"/>
                    <a:pt x="447" y="52"/>
                  </a:cubicBezTo>
                  <a:cubicBezTo>
                    <a:pt x="442" y="46"/>
                    <a:pt x="433" y="57"/>
                    <a:pt x="429" y="49"/>
                  </a:cubicBezTo>
                  <a:cubicBezTo>
                    <a:pt x="425" y="41"/>
                    <a:pt x="428" y="8"/>
                    <a:pt x="423" y="4"/>
                  </a:cubicBezTo>
                  <a:cubicBezTo>
                    <a:pt x="418" y="0"/>
                    <a:pt x="407" y="25"/>
                    <a:pt x="399" y="25"/>
                  </a:cubicBezTo>
                  <a:cubicBezTo>
                    <a:pt x="391" y="25"/>
                    <a:pt x="377" y="3"/>
                    <a:pt x="372" y="4"/>
                  </a:cubicBezTo>
                  <a:cubicBezTo>
                    <a:pt x="367" y="5"/>
                    <a:pt x="368" y="25"/>
                    <a:pt x="366" y="34"/>
                  </a:cubicBezTo>
                  <a:cubicBezTo>
                    <a:pt x="364" y="43"/>
                    <a:pt x="361" y="61"/>
                    <a:pt x="357" y="61"/>
                  </a:cubicBezTo>
                  <a:cubicBezTo>
                    <a:pt x="353" y="61"/>
                    <a:pt x="357" y="32"/>
                    <a:pt x="342" y="37"/>
                  </a:cubicBezTo>
                  <a:cubicBezTo>
                    <a:pt x="327" y="42"/>
                    <a:pt x="282" y="74"/>
                    <a:pt x="267" y="91"/>
                  </a:cubicBezTo>
                  <a:cubicBezTo>
                    <a:pt x="252" y="108"/>
                    <a:pt x="247" y="120"/>
                    <a:pt x="249" y="139"/>
                  </a:cubicBezTo>
                  <a:cubicBezTo>
                    <a:pt x="251" y="158"/>
                    <a:pt x="283" y="195"/>
                    <a:pt x="282" y="205"/>
                  </a:cubicBezTo>
                  <a:cubicBezTo>
                    <a:pt x="281" y="215"/>
                    <a:pt x="255" y="203"/>
                    <a:pt x="243" y="202"/>
                  </a:cubicBezTo>
                  <a:cubicBezTo>
                    <a:pt x="231" y="201"/>
                    <a:pt x="211" y="203"/>
                    <a:pt x="207" y="199"/>
                  </a:cubicBezTo>
                  <a:cubicBezTo>
                    <a:pt x="203" y="195"/>
                    <a:pt x="227" y="178"/>
                    <a:pt x="219" y="178"/>
                  </a:cubicBezTo>
                  <a:cubicBezTo>
                    <a:pt x="211" y="178"/>
                    <a:pt x="165" y="190"/>
                    <a:pt x="159" y="199"/>
                  </a:cubicBezTo>
                  <a:cubicBezTo>
                    <a:pt x="153" y="208"/>
                    <a:pt x="181" y="226"/>
                    <a:pt x="180" y="232"/>
                  </a:cubicBezTo>
                  <a:cubicBezTo>
                    <a:pt x="179" y="238"/>
                    <a:pt x="154" y="233"/>
                    <a:pt x="150" y="238"/>
                  </a:cubicBezTo>
                  <a:cubicBezTo>
                    <a:pt x="146" y="243"/>
                    <a:pt x="143" y="260"/>
                    <a:pt x="156" y="262"/>
                  </a:cubicBezTo>
                  <a:cubicBezTo>
                    <a:pt x="169" y="264"/>
                    <a:pt x="222" y="243"/>
                    <a:pt x="231" y="250"/>
                  </a:cubicBezTo>
                  <a:cubicBezTo>
                    <a:pt x="240" y="257"/>
                    <a:pt x="225" y="295"/>
                    <a:pt x="213" y="307"/>
                  </a:cubicBezTo>
                  <a:cubicBezTo>
                    <a:pt x="201" y="319"/>
                    <a:pt x="176" y="316"/>
                    <a:pt x="156" y="325"/>
                  </a:cubicBezTo>
                  <a:cubicBezTo>
                    <a:pt x="136" y="334"/>
                    <a:pt x="100" y="347"/>
                    <a:pt x="90" y="364"/>
                  </a:cubicBezTo>
                  <a:cubicBezTo>
                    <a:pt x="80" y="381"/>
                    <a:pt x="88" y="416"/>
                    <a:pt x="93" y="430"/>
                  </a:cubicBezTo>
                  <a:cubicBezTo>
                    <a:pt x="98" y="444"/>
                    <a:pt x="111" y="437"/>
                    <a:pt x="123" y="448"/>
                  </a:cubicBezTo>
                  <a:cubicBezTo>
                    <a:pt x="135" y="459"/>
                    <a:pt x="173" y="480"/>
                    <a:pt x="168" y="499"/>
                  </a:cubicBezTo>
                  <a:cubicBezTo>
                    <a:pt x="163" y="518"/>
                    <a:pt x="111" y="547"/>
                    <a:pt x="90" y="562"/>
                  </a:cubicBezTo>
                  <a:cubicBezTo>
                    <a:pt x="69" y="577"/>
                    <a:pt x="55" y="575"/>
                    <a:pt x="42" y="586"/>
                  </a:cubicBezTo>
                  <a:cubicBezTo>
                    <a:pt x="29" y="597"/>
                    <a:pt x="0" y="628"/>
                    <a:pt x="9" y="628"/>
                  </a:cubicBezTo>
                  <a:cubicBezTo>
                    <a:pt x="18" y="628"/>
                    <a:pt x="68" y="602"/>
                    <a:pt x="96" y="586"/>
                  </a:cubicBezTo>
                  <a:cubicBezTo>
                    <a:pt x="124" y="570"/>
                    <a:pt x="158" y="547"/>
                    <a:pt x="177" y="532"/>
                  </a:cubicBezTo>
                  <a:cubicBezTo>
                    <a:pt x="196" y="517"/>
                    <a:pt x="202" y="508"/>
                    <a:pt x="207" y="499"/>
                  </a:cubicBezTo>
                  <a:cubicBezTo>
                    <a:pt x="212" y="490"/>
                    <a:pt x="198" y="491"/>
                    <a:pt x="210" y="478"/>
                  </a:cubicBezTo>
                  <a:cubicBezTo>
                    <a:pt x="222" y="465"/>
                    <a:pt x="269" y="427"/>
                    <a:pt x="282" y="421"/>
                  </a:cubicBezTo>
                  <a:cubicBezTo>
                    <a:pt x="295" y="415"/>
                    <a:pt x="294" y="429"/>
                    <a:pt x="285" y="442"/>
                  </a:cubicBezTo>
                  <a:cubicBezTo>
                    <a:pt x="276" y="455"/>
                    <a:pt x="232" y="493"/>
                    <a:pt x="231" y="499"/>
                  </a:cubicBezTo>
                  <a:cubicBezTo>
                    <a:pt x="230" y="505"/>
                    <a:pt x="266" y="483"/>
                    <a:pt x="279" y="481"/>
                  </a:cubicBezTo>
                  <a:cubicBezTo>
                    <a:pt x="292" y="479"/>
                    <a:pt x="304" y="488"/>
                    <a:pt x="309" y="484"/>
                  </a:cubicBezTo>
                  <a:cubicBezTo>
                    <a:pt x="314" y="480"/>
                    <a:pt x="307" y="456"/>
                    <a:pt x="312" y="454"/>
                  </a:cubicBezTo>
                  <a:cubicBezTo>
                    <a:pt x="317" y="452"/>
                    <a:pt x="340" y="463"/>
                    <a:pt x="342" y="469"/>
                  </a:cubicBezTo>
                  <a:cubicBezTo>
                    <a:pt x="344" y="475"/>
                    <a:pt x="321" y="485"/>
                    <a:pt x="327" y="490"/>
                  </a:cubicBezTo>
                  <a:cubicBezTo>
                    <a:pt x="333" y="495"/>
                    <a:pt x="364" y="510"/>
                    <a:pt x="378" y="502"/>
                  </a:cubicBezTo>
                  <a:cubicBezTo>
                    <a:pt x="392" y="494"/>
                    <a:pt x="403" y="463"/>
                    <a:pt x="411" y="439"/>
                  </a:cubicBezTo>
                  <a:cubicBezTo>
                    <a:pt x="419" y="415"/>
                    <a:pt x="421" y="381"/>
                    <a:pt x="429" y="355"/>
                  </a:cubicBezTo>
                  <a:cubicBezTo>
                    <a:pt x="437" y="329"/>
                    <a:pt x="446" y="309"/>
                    <a:pt x="462" y="280"/>
                  </a:cubicBezTo>
                  <a:cubicBezTo>
                    <a:pt x="478" y="251"/>
                    <a:pt x="511" y="206"/>
                    <a:pt x="525" y="181"/>
                  </a:cubicBezTo>
                  <a:cubicBezTo>
                    <a:pt x="539" y="156"/>
                    <a:pt x="549" y="148"/>
                    <a:pt x="546" y="139"/>
                  </a:cubicBezTo>
                  <a:close/>
                </a:path>
              </a:pathLst>
            </a:custGeom>
            <a:grpFill/>
            <a:ln w="12700" cap="flat" cmpd="sng">
              <a:noFill/>
              <a:prstDash val="solid"/>
              <a:round/>
              <a:headEnd type="none" w="med" len="med"/>
              <a:tailEnd type="none" w="med" len="med"/>
            </a:ln>
            <a:effectLst/>
          </p:spPr>
          <p:txBody>
            <a:bodyPr wrap="none" anchor="ctr"/>
            <a:lstStyle/>
            <a:p>
              <a:pPr algn="ctr"/>
              <a:endParaRPr lang="en-GB" sz="2400" dirty="0">
                <a:solidFill>
                  <a:srgbClr val="000000"/>
                </a:solidFill>
                <a:latin typeface="Arial"/>
              </a:endParaRPr>
            </a:p>
          </p:txBody>
        </p:sp>
        <p:sp>
          <p:nvSpPr>
            <p:cNvPr id="734" name="Freeform 795"/>
            <p:cNvSpPr>
              <a:spLocks/>
            </p:cNvSpPr>
            <p:nvPr/>
          </p:nvSpPr>
          <p:spPr bwMode="ltGray">
            <a:xfrm>
              <a:off x="1219871" y="2095096"/>
              <a:ext cx="1571820" cy="1435484"/>
            </a:xfrm>
            <a:custGeom>
              <a:avLst/>
              <a:gdLst/>
              <a:ahLst/>
              <a:cxnLst>
                <a:cxn ang="0">
                  <a:pos x="244" y="92"/>
                </a:cxn>
                <a:cxn ang="0">
                  <a:pos x="262" y="74"/>
                </a:cxn>
                <a:cxn ang="0">
                  <a:pos x="295" y="59"/>
                </a:cxn>
                <a:cxn ang="0">
                  <a:pos x="355" y="53"/>
                </a:cxn>
                <a:cxn ang="0">
                  <a:pos x="388" y="71"/>
                </a:cxn>
                <a:cxn ang="0">
                  <a:pos x="460" y="155"/>
                </a:cxn>
                <a:cxn ang="0">
                  <a:pos x="466" y="173"/>
                </a:cxn>
                <a:cxn ang="0">
                  <a:pos x="463" y="203"/>
                </a:cxn>
                <a:cxn ang="0">
                  <a:pos x="547" y="242"/>
                </a:cxn>
                <a:cxn ang="0">
                  <a:pos x="580" y="197"/>
                </a:cxn>
                <a:cxn ang="0">
                  <a:pos x="670" y="236"/>
                </a:cxn>
                <a:cxn ang="0">
                  <a:pos x="751" y="347"/>
                </a:cxn>
                <a:cxn ang="0">
                  <a:pos x="706" y="368"/>
                </a:cxn>
                <a:cxn ang="0">
                  <a:pos x="649" y="359"/>
                </a:cxn>
                <a:cxn ang="0">
                  <a:pos x="679" y="407"/>
                </a:cxn>
                <a:cxn ang="0">
                  <a:pos x="604" y="530"/>
                </a:cxn>
                <a:cxn ang="0">
                  <a:pos x="631" y="596"/>
                </a:cxn>
                <a:cxn ang="0">
                  <a:pos x="712" y="647"/>
                </a:cxn>
                <a:cxn ang="0">
                  <a:pos x="730" y="719"/>
                </a:cxn>
                <a:cxn ang="0">
                  <a:pos x="787" y="728"/>
                </a:cxn>
                <a:cxn ang="0">
                  <a:pos x="829" y="638"/>
                </a:cxn>
                <a:cxn ang="0">
                  <a:pos x="859" y="524"/>
                </a:cxn>
                <a:cxn ang="0">
                  <a:pos x="859" y="455"/>
                </a:cxn>
                <a:cxn ang="0">
                  <a:pos x="916" y="515"/>
                </a:cxn>
                <a:cxn ang="0">
                  <a:pos x="940" y="542"/>
                </a:cxn>
                <a:cxn ang="0">
                  <a:pos x="955" y="602"/>
                </a:cxn>
                <a:cxn ang="0">
                  <a:pos x="1027" y="635"/>
                </a:cxn>
                <a:cxn ang="0">
                  <a:pos x="1081" y="734"/>
                </a:cxn>
                <a:cxn ang="0">
                  <a:pos x="1018" y="803"/>
                </a:cxn>
                <a:cxn ang="0">
                  <a:pos x="946" y="836"/>
                </a:cxn>
                <a:cxn ang="0">
                  <a:pos x="922" y="902"/>
                </a:cxn>
                <a:cxn ang="0">
                  <a:pos x="886" y="887"/>
                </a:cxn>
                <a:cxn ang="0">
                  <a:pos x="859" y="851"/>
                </a:cxn>
                <a:cxn ang="0">
                  <a:pos x="787" y="908"/>
                </a:cxn>
                <a:cxn ang="0">
                  <a:pos x="715" y="911"/>
                </a:cxn>
                <a:cxn ang="0">
                  <a:pos x="523" y="803"/>
                </a:cxn>
                <a:cxn ang="0">
                  <a:pos x="376" y="785"/>
                </a:cxn>
                <a:cxn ang="0">
                  <a:pos x="163" y="767"/>
                </a:cxn>
                <a:cxn ang="0">
                  <a:pos x="85" y="683"/>
                </a:cxn>
                <a:cxn ang="0">
                  <a:pos x="67" y="596"/>
                </a:cxn>
                <a:cxn ang="0">
                  <a:pos x="67" y="491"/>
                </a:cxn>
                <a:cxn ang="0">
                  <a:pos x="73" y="419"/>
                </a:cxn>
                <a:cxn ang="0">
                  <a:pos x="46" y="415"/>
                </a:cxn>
                <a:cxn ang="0">
                  <a:pos x="43" y="557"/>
                </a:cxn>
                <a:cxn ang="0">
                  <a:pos x="30" y="515"/>
                </a:cxn>
                <a:cxn ang="0">
                  <a:pos x="28" y="380"/>
                </a:cxn>
                <a:cxn ang="0">
                  <a:pos x="37" y="284"/>
                </a:cxn>
                <a:cxn ang="0">
                  <a:pos x="181" y="5"/>
                </a:cxn>
              </a:cxnLst>
              <a:rect l="0" t="0" r="r" b="b"/>
              <a:pathLst>
                <a:path w="1084" h="947">
                  <a:moveTo>
                    <a:pt x="181" y="5"/>
                  </a:moveTo>
                  <a:cubicBezTo>
                    <a:pt x="199" y="0"/>
                    <a:pt x="232" y="85"/>
                    <a:pt x="244" y="92"/>
                  </a:cubicBezTo>
                  <a:cubicBezTo>
                    <a:pt x="256" y="99"/>
                    <a:pt x="247" y="53"/>
                    <a:pt x="250" y="50"/>
                  </a:cubicBezTo>
                  <a:cubicBezTo>
                    <a:pt x="253" y="47"/>
                    <a:pt x="255" y="77"/>
                    <a:pt x="262" y="74"/>
                  </a:cubicBezTo>
                  <a:cubicBezTo>
                    <a:pt x="269" y="71"/>
                    <a:pt x="287" y="37"/>
                    <a:pt x="292" y="35"/>
                  </a:cubicBezTo>
                  <a:cubicBezTo>
                    <a:pt x="297" y="33"/>
                    <a:pt x="292" y="52"/>
                    <a:pt x="295" y="59"/>
                  </a:cubicBezTo>
                  <a:cubicBezTo>
                    <a:pt x="298" y="66"/>
                    <a:pt x="303" y="78"/>
                    <a:pt x="313" y="77"/>
                  </a:cubicBezTo>
                  <a:cubicBezTo>
                    <a:pt x="323" y="76"/>
                    <a:pt x="346" y="51"/>
                    <a:pt x="355" y="53"/>
                  </a:cubicBezTo>
                  <a:cubicBezTo>
                    <a:pt x="364" y="55"/>
                    <a:pt x="362" y="86"/>
                    <a:pt x="367" y="89"/>
                  </a:cubicBezTo>
                  <a:cubicBezTo>
                    <a:pt x="372" y="92"/>
                    <a:pt x="379" y="65"/>
                    <a:pt x="388" y="71"/>
                  </a:cubicBezTo>
                  <a:cubicBezTo>
                    <a:pt x="397" y="77"/>
                    <a:pt x="412" y="114"/>
                    <a:pt x="424" y="128"/>
                  </a:cubicBezTo>
                  <a:cubicBezTo>
                    <a:pt x="436" y="142"/>
                    <a:pt x="451" y="151"/>
                    <a:pt x="460" y="155"/>
                  </a:cubicBezTo>
                  <a:cubicBezTo>
                    <a:pt x="469" y="159"/>
                    <a:pt x="477" y="152"/>
                    <a:pt x="478" y="155"/>
                  </a:cubicBezTo>
                  <a:cubicBezTo>
                    <a:pt x="479" y="158"/>
                    <a:pt x="473" y="170"/>
                    <a:pt x="466" y="173"/>
                  </a:cubicBezTo>
                  <a:cubicBezTo>
                    <a:pt x="459" y="176"/>
                    <a:pt x="436" y="171"/>
                    <a:pt x="436" y="176"/>
                  </a:cubicBezTo>
                  <a:cubicBezTo>
                    <a:pt x="436" y="181"/>
                    <a:pt x="449" y="198"/>
                    <a:pt x="463" y="203"/>
                  </a:cubicBezTo>
                  <a:cubicBezTo>
                    <a:pt x="477" y="208"/>
                    <a:pt x="506" y="200"/>
                    <a:pt x="520" y="206"/>
                  </a:cubicBezTo>
                  <a:cubicBezTo>
                    <a:pt x="534" y="212"/>
                    <a:pt x="542" y="244"/>
                    <a:pt x="547" y="242"/>
                  </a:cubicBezTo>
                  <a:cubicBezTo>
                    <a:pt x="552" y="240"/>
                    <a:pt x="548" y="201"/>
                    <a:pt x="553" y="194"/>
                  </a:cubicBezTo>
                  <a:cubicBezTo>
                    <a:pt x="558" y="187"/>
                    <a:pt x="569" y="188"/>
                    <a:pt x="580" y="197"/>
                  </a:cubicBezTo>
                  <a:cubicBezTo>
                    <a:pt x="591" y="206"/>
                    <a:pt x="607" y="241"/>
                    <a:pt x="622" y="248"/>
                  </a:cubicBezTo>
                  <a:cubicBezTo>
                    <a:pt x="637" y="255"/>
                    <a:pt x="656" y="227"/>
                    <a:pt x="670" y="236"/>
                  </a:cubicBezTo>
                  <a:cubicBezTo>
                    <a:pt x="684" y="245"/>
                    <a:pt x="696" y="287"/>
                    <a:pt x="709" y="305"/>
                  </a:cubicBezTo>
                  <a:cubicBezTo>
                    <a:pt x="722" y="323"/>
                    <a:pt x="745" y="333"/>
                    <a:pt x="751" y="347"/>
                  </a:cubicBezTo>
                  <a:cubicBezTo>
                    <a:pt x="757" y="361"/>
                    <a:pt x="755" y="386"/>
                    <a:pt x="748" y="389"/>
                  </a:cubicBezTo>
                  <a:cubicBezTo>
                    <a:pt x="741" y="392"/>
                    <a:pt x="713" y="367"/>
                    <a:pt x="706" y="368"/>
                  </a:cubicBezTo>
                  <a:cubicBezTo>
                    <a:pt x="699" y="369"/>
                    <a:pt x="712" y="399"/>
                    <a:pt x="703" y="398"/>
                  </a:cubicBezTo>
                  <a:cubicBezTo>
                    <a:pt x="694" y="397"/>
                    <a:pt x="661" y="363"/>
                    <a:pt x="649" y="359"/>
                  </a:cubicBezTo>
                  <a:cubicBezTo>
                    <a:pt x="637" y="355"/>
                    <a:pt x="626" y="363"/>
                    <a:pt x="631" y="371"/>
                  </a:cubicBezTo>
                  <a:cubicBezTo>
                    <a:pt x="636" y="379"/>
                    <a:pt x="682" y="389"/>
                    <a:pt x="679" y="407"/>
                  </a:cubicBezTo>
                  <a:cubicBezTo>
                    <a:pt x="676" y="425"/>
                    <a:pt x="622" y="462"/>
                    <a:pt x="610" y="482"/>
                  </a:cubicBezTo>
                  <a:cubicBezTo>
                    <a:pt x="598" y="502"/>
                    <a:pt x="602" y="515"/>
                    <a:pt x="604" y="530"/>
                  </a:cubicBezTo>
                  <a:cubicBezTo>
                    <a:pt x="606" y="545"/>
                    <a:pt x="618" y="564"/>
                    <a:pt x="622" y="575"/>
                  </a:cubicBezTo>
                  <a:cubicBezTo>
                    <a:pt x="626" y="586"/>
                    <a:pt x="622" y="590"/>
                    <a:pt x="631" y="596"/>
                  </a:cubicBezTo>
                  <a:cubicBezTo>
                    <a:pt x="640" y="602"/>
                    <a:pt x="663" y="606"/>
                    <a:pt x="676" y="614"/>
                  </a:cubicBezTo>
                  <a:cubicBezTo>
                    <a:pt x="689" y="622"/>
                    <a:pt x="702" y="638"/>
                    <a:pt x="712" y="647"/>
                  </a:cubicBezTo>
                  <a:cubicBezTo>
                    <a:pt x="722" y="656"/>
                    <a:pt x="733" y="656"/>
                    <a:pt x="736" y="668"/>
                  </a:cubicBezTo>
                  <a:cubicBezTo>
                    <a:pt x="739" y="680"/>
                    <a:pt x="728" y="703"/>
                    <a:pt x="730" y="719"/>
                  </a:cubicBezTo>
                  <a:cubicBezTo>
                    <a:pt x="732" y="735"/>
                    <a:pt x="739" y="763"/>
                    <a:pt x="748" y="764"/>
                  </a:cubicBezTo>
                  <a:cubicBezTo>
                    <a:pt x="757" y="765"/>
                    <a:pt x="781" y="743"/>
                    <a:pt x="787" y="728"/>
                  </a:cubicBezTo>
                  <a:cubicBezTo>
                    <a:pt x="793" y="713"/>
                    <a:pt x="777" y="686"/>
                    <a:pt x="784" y="671"/>
                  </a:cubicBezTo>
                  <a:cubicBezTo>
                    <a:pt x="791" y="656"/>
                    <a:pt x="822" y="657"/>
                    <a:pt x="829" y="638"/>
                  </a:cubicBezTo>
                  <a:cubicBezTo>
                    <a:pt x="836" y="619"/>
                    <a:pt x="821" y="576"/>
                    <a:pt x="826" y="557"/>
                  </a:cubicBezTo>
                  <a:cubicBezTo>
                    <a:pt x="831" y="538"/>
                    <a:pt x="853" y="537"/>
                    <a:pt x="859" y="524"/>
                  </a:cubicBezTo>
                  <a:cubicBezTo>
                    <a:pt x="865" y="511"/>
                    <a:pt x="862" y="493"/>
                    <a:pt x="862" y="482"/>
                  </a:cubicBezTo>
                  <a:cubicBezTo>
                    <a:pt x="862" y="471"/>
                    <a:pt x="851" y="455"/>
                    <a:pt x="859" y="455"/>
                  </a:cubicBezTo>
                  <a:cubicBezTo>
                    <a:pt x="867" y="455"/>
                    <a:pt x="901" y="469"/>
                    <a:pt x="910" y="479"/>
                  </a:cubicBezTo>
                  <a:cubicBezTo>
                    <a:pt x="919" y="489"/>
                    <a:pt x="911" y="512"/>
                    <a:pt x="916" y="515"/>
                  </a:cubicBezTo>
                  <a:cubicBezTo>
                    <a:pt x="921" y="518"/>
                    <a:pt x="939" y="495"/>
                    <a:pt x="943" y="500"/>
                  </a:cubicBezTo>
                  <a:cubicBezTo>
                    <a:pt x="947" y="505"/>
                    <a:pt x="943" y="532"/>
                    <a:pt x="940" y="542"/>
                  </a:cubicBezTo>
                  <a:cubicBezTo>
                    <a:pt x="937" y="552"/>
                    <a:pt x="922" y="553"/>
                    <a:pt x="925" y="563"/>
                  </a:cubicBezTo>
                  <a:cubicBezTo>
                    <a:pt x="928" y="573"/>
                    <a:pt x="941" y="603"/>
                    <a:pt x="955" y="602"/>
                  </a:cubicBezTo>
                  <a:cubicBezTo>
                    <a:pt x="969" y="601"/>
                    <a:pt x="997" y="551"/>
                    <a:pt x="1009" y="557"/>
                  </a:cubicBezTo>
                  <a:cubicBezTo>
                    <a:pt x="1021" y="563"/>
                    <a:pt x="1026" y="618"/>
                    <a:pt x="1027" y="635"/>
                  </a:cubicBezTo>
                  <a:cubicBezTo>
                    <a:pt x="1028" y="652"/>
                    <a:pt x="1009" y="645"/>
                    <a:pt x="1018" y="662"/>
                  </a:cubicBezTo>
                  <a:cubicBezTo>
                    <a:pt x="1027" y="679"/>
                    <a:pt x="1078" y="715"/>
                    <a:pt x="1081" y="734"/>
                  </a:cubicBezTo>
                  <a:cubicBezTo>
                    <a:pt x="1084" y="753"/>
                    <a:pt x="1049" y="765"/>
                    <a:pt x="1039" y="776"/>
                  </a:cubicBezTo>
                  <a:cubicBezTo>
                    <a:pt x="1029" y="787"/>
                    <a:pt x="1028" y="796"/>
                    <a:pt x="1018" y="803"/>
                  </a:cubicBezTo>
                  <a:cubicBezTo>
                    <a:pt x="1008" y="810"/>
                    <a:pt x="988" y="812"/>
                    <a:pt x="976" y="818"/>
                  </a:cubicBezTo>
                  <a:cubicBezTo>
                    <a:pt x="964" y="824"/>
                    <a:pt x="954" y="827"/>
                    <a:pt x="946" y="836"/>
                  </a:cubicBezTo>
                  <a:cubicBezTo>
                    <a:pt x="938" y="845"/>
                    <a:pt x="929" y="864"/>
                    <a:pt x="925" y="875"/>
                  </a:cubicBezTo>
                  <a:cubicBezTo>
                    <a:pt x="921" y="886"/>
                    <a:pt x="925" y="895"/>
                    <a:pt x="922" y="902"/>
                  </a:cubicBezTo>
                  <a:cubicBezTo>
                    <a:pt x="919" y="909"/>
                    <a:pt x="910" y="919"/>
                    <a:pt x="904" y="917"/>
                  </a:cubicBezTo>
                  <a:cubicBezTo>
                    <a:pt x="898" y="915"/>
                    <a:pt x="887" y="898"/>
                    <a:pt x="886" y="887"/>
                  </a:cubicBezTo>
                  <a:cubicBezTo>
                    <a:pt x="885" y="876"/>
                    <a:pt x="902" y="854"/>
                    <a:pt x="898" y="848"/>
                  </a:cubicBezTo>
                  <a:cubicBezTo>
                    <a:pt x="894" y="842"/>
                    <a:pt x="870" y="842"/>
                    <a:pt x="859" y="851"/>
                  </a:cubicBezTo>
                  <a:cubicBezTo>
                    <a:pt x="848" y="860"/>
                    <a:pt x="847" y="890"/>
                    <a:pt x="835" y="899"/>
                  </a:cubicBezTo>
                  <a:cubicBezTo>
                    <a:pt x="823" y="908"/>
                    <a:pt x="803" y="900"/>
                    <a:pt x="787" y="908"/>
                  </a:cubicBezTo>
                  <a:cubicBezTo>
                    <a:pt x="771" y="916"/>
                    <a:pt x="751" y="947"/>
                    <a:pt x="739" y="947"/>
                  </a:cubicBezTo>
                  <a:cubicBezTo>
                    <a:pt x="727" y="947"/>
                    <a:pt x="731" y="925"/>
                    <a:pt x="715" y="911"/>
                  </a:cubicBezTo>
                  <a:cubicBezTo>
                    <a:pt x="699" y="897"/>
                    <a:pt x="675" y="881"/>
                    <a:pt x="643" y="863"/>
                  </a:cubicBezTo>
                  <a:cubicBezTo>
                    <a:pt x="611" y="845"/>
                    <a:pt x="549" y="816"/>
                    <a:pt x="523" y="803"/>
                  </a:cubicBezTo>
                  <a:cubicBezTo>
                    <a:pt x="497" y="790"/>
                    <a:pt x="508" y="788"/>
                    <a:pt x="484" y="785"/>
                  </a:cubicBezTo>
                  <a:cubicBezTo>
                    <a:pt x="460" y="782"/>
                    <a:pt x="412" y="788"/>
                    <a:pt x="376" y="785"/>
                  </a:cubicBezTo>
                  <a:cubicBezTo>
                    <a:pt x="340" y="782"/>
                    <a:pt x="300" y="770"/>
                    <a:pt x="265" y="767"/>
                  </a:cubicBezTo>
                  <a:cubicBezTo>
                    <a:pt x="230" y="764"/>
                    <a:pt x="189" y="770"/>
                    <a:pt x="163" y="767"/>
                  </a:cubicBezTo>
                  <a:cubicBezTo>
                    <a:pt x="137" y="764"/>
                    <a:pt x="122" y="763"/>
                    <a:pt x="109" y="749"/>
                  </a:cubicBezTo>
                  <a:cubicBezTo>
                    <a:pt x="96" y="735"/>
                    <a:pt x="86" y="703"/>
                    <a:pt x="85" y="683"/>
                  </a:cubicBezTo>
                  <a:cubicBezTo>
                    <a:pt x="84" y="663"/>
                    <a:pt x="103" y="643"/>
                    <a:pt x="100" y="629"/>
                  </a:cubicBezTo>
                  <a:cubicBezTo>
                    <a:pt x="97" y="615"/>
                    <a:pt x="68" y="612"/>
                    <a:pt x="67" y="596"/>
                  </a:cubicBezTo>
                  <a:cubicBezTo>
                    <a:pt x="66" y="580"/>
                    <a:pt x="94" y="550"/>
                    <a:pt x="94" y="533"/>
                  </a:cubicBezTo>
                  <a:cubicBezTo>
                    <a:pt x="94" y="516"/>
                    <a:pt x="67" y="504"/>
                    <a:pt x="67" y="491"/>
                  </a:cubicBezTo>
                  <a:cubicBezTo>
                    <a:pt x="67" y="478"/>
                    <a:pt x="96" y="464"/>
                    <a:pt x="97" y="452"/>
                  </a:cubicBezTo>
                  <a:cubicBezTo>
                    <a:pt x="98" y="440"/>
                    <a:pt x="78" y="437"/>
                    <a:pt x="73" y="419"/>
                  </a:cubicBezTo>
                  <a:cubicBezTo>
                    <a:pt x="68" y="401"/>
                    <a:pt x="71" y="342"/>
                    <a:pt x="67" y="341"/>
                  </a:cubicBezTo>
                  <a:cubicBezTo>
                    <a:pt x="63" y="340"/>
                    <a:pt x="49" y="388"/>
                    <a:pt x="46" y="415"/>
                  </a:cubicBezTo>
                  <a:cubicBezTo>
                    <a:pt x="43" y="442"/>
                    <a:pt x="48" y="479"/>
                    <a:pt x="48" y="503"/>
                  </a:cubicBezTo>
                  <a:cubicBezTo>
                    <a:pt x="48" y="527"/>
                    <a:pt x="47" y="539"/>
                    <a:pt x="43" y="557"/>
                  </a:cubicBezTo>
                  <a:cubicBezTo>
                    <a:pt x="39" y="575"/>
                    <a:pt x="26" y="617"/>
                    <a:pt x="24" y="610"/>
                  </a:cubicBezTo>
                  <a:cubicBezTo>
                    <a:pt x="22" y="603"/>
                    <a:pt x="30" y="542"/>
                    <a:pt x="30" y="515"/>
                  </a:cubicBezTo>
                  <a:cubicBezTo>
                    <a:pt x="30" y="488"/>
                    <a:pt x="25" y="470"/>
                    <a:pt x="25" y="448"/>
                  </a:cubicBezTo>
                  <a:cubicBezTo>
                    <a:pt x="25" y="426"/>
                    <a:pt x="32" y="394"/>
                    <a:pt x="28" y="380"/>
                  </a:cubicBezTo>
                  <a:cubicBezTo>
                    <a:pt x="24" y="366"/>
                    <a:pt x="0" y="378"/>
                    <a:pt x="1" y="362"/>
                  </a:cubicBezTo>
                  <a:cubicBezTo>
                    <a:pt x="2" y="346"/>
                    <a:pt x="23" y="319"/>
                    <a:pt x="37" y="284"/>
                  </a:cubicBezTo>
                  <a:cubicBezTo>
                    <a:pt x="51" y="249"/>
                    <a:pt x="61" y="195"/>
                    <a:pt x="85" y="149"/>
                  </a:cubicBezTo>
                  <a:cubicBezTo>
                    <a:pt x="109" y="103"/>
                    <a:pt x="161" y="35"/>
                    <a:pt x="181" y="5"/>
                  </a:cubicBezTo>
                  <a:close/>
                </a:path>
              </a:pathLst>
            </a:custGeom>
            <a:grpFill/>
            <a:ln w="12700" cap="flat" cmpd="sng">
              <a:noFill/>
              <a:prstDash val="solid"/>
              <a:round/>
              <a:headEnd type="none" w="med" len="med"/>
              <a:tailEnd type="none" w="med" len="med"/>
            </a:ln>
            <a:effectLst/>
          </p:spPr>
          <p:txBody>
            <a:bodyPr wrap="none" anchor="ctr"/>
            <a:lstStyle/>
            <a:p>
              <a:pPr algn="ctr"/>
              <a:endParaRPr lang="en-GB" sz="2400" dirty="0">
                <a:solidFill>
                  <a:srgbClr val="000000"/>
                </a:solidFill>
                <a:latin typeface="Arial"/>
              </a:endParaRPr>
            </a:p>
          </p:txBody>
        </p:sp>
        <p:sp>
          <p:nvSpPr>
            <p:cNvPr id="735" name="Freeform 796"/>
            <p:cNvSpPr>
              <a:spLocks/>
            </p:cNvSpPr>
            <p:nvPr/>
          </p:nvSpPr>
          <p:spPr bwMode="ltGray">
            <a:xfrm>
              <a:off x="4752849" y="4289845"/>
              <a:ext cx="402363" cy="459711"/>
            </a:xfrm>
            <a:custGeom>
              <a:avLst/>
              <a:gdLst/>
              <a:ahLst/>
              <a:cxnLst>
                <a:cxn ang="0">
                  <a:pos x="107" y="0"/>
                </a:cxn>
                <a:cxn ang="0">
                  <a:pos x="111" y="0"/>
                </a:cxn>
                <a:cxn ang="0">
                  <a:pos x="121" y="12"/>
                </a:cxn>
                <a:cxn ang="0">
                  <a:pos x="122" y="21"/>
                </a:cxn>
                <a:cxn ang="0">
                  <a:pos x="124" y="25"/>
                </a:cxn>
                <a:cxn ang="0">
                  <a:pos x="126" y="37"/>
                </a:cxn>
                <a:cxn ang="0">
                  <a:pos x="130" y="45"/>
                </a:cxn>
                <a:cxn ang="0">
                  <a:pos x="132" y="52"/>
                </a:cxn>
                <a:cxn ang="0">
                  <a:pos x="132" y="56"/>
                </a:cxn>
                <a:cxn ang="0">
                  <a:pos x="132" y="52"/>
                </a:cxn>
                <a:cxn ang="0">
                  <a:pos x="140" y="54"/>
                </a:cxn>
                <a:cxn ang="0">
                  <a:pos x="142" y="62"/>
                </a:cxn>
                <a:cxn ang="0">
                  <a:pos x="148" y="60"/>
                </a:cxn>
                <a:cxn ang="0">
                  <a:pos x="157" y="64"/>
                </a:cxn>
                <a:cxn ang="0">
                  <a:pos x="161" y="68"/>
                </a:cxn>
                <a:cxn ang="0">
                  <a:pos x="165" y="72"/>
                </a:cxn>
                <a:cxn ang="0">
                  <a:pos x="167" y="80"/>
                </a:cxn>
                <a:cxn ang="0">
                  <a:pos x="171" y="84"/>
                </a:cxn>
                <a:cxn ang="0">
                  <a:pos x="181" y="91"/>
                </a:cxn>
                <a:cxn ang="0">
                  <a:pos x="194" y="101"/>
                </a:cxn>
                <a:cxn ang="0">
                  <a:pos x="185" y="105"/>
                </a:cxn>
                <a:cxn ang="0">
                  <a:pos x="175" y="113"/>
                </a:cxn>
                <a:cxn ang="0">
                  <a:pos x="169" y="122"/>
                </a:cxn>
                <a:cxn ang="0">
                  <a:pos x="169" y="132"/>
                </a:cxn>
                <a:cxn ang="0">
                  <a:pos x="177" y="132"/>
                </a:cxn>
                <a:cxn ang="0">
                  <a:pos x="185" y="134"/>
                </a:cxn>
                <a:cxn ang="0">
                  <a:pos x="192" y="136"/>
                </a:cxn>
                <a:cxn ang="0">
                  <a:pos x="189" y="140"/>
                </a:cxn>
                <a:cxn ang="0">
                  <a:pos x="191" y="148"/>
                </a:cxn>
                <a:cxn ang="0">
                  <a:pos x="198" y="161"/>
                </a:cxn>
                <a:cxn ang="0">
                  <a:pos x="202" y="165"/>
                </a:cxn>
                <a:cxn ang="0">
                  <a:pos x="214" y="173"/>
                </a:cxn>
                <a:cxn ang="0">
                  <a:pos x="241" y="183"/>
                </a:cxn>
                <a:cxn ang="0">
                  <a:pos x="262" y="188"/>
                </a:cxn>
                <a:cxn ang="0">
                  <a:pos x="278" y="190"/>
                </a:cxn>
                <a:cxn ang="0">
                  <a:pos x="227" y="243"/>
                </a:cxn>
                <a:cxn ang="0">
                  <a:pos x="210" y="245"/>
                </a:cxn>
                <a:cxn ang="0">
                  <a:pos x="204" y="247"/>
                </a:cxn>
                <a:cxn ang="0">
                  <a:pos x="200" y="251"/>
                </a:cxn>
                <a:cxn ang="0">
                  <a:pos x="194" y="256"/>
                </a:cxn>
                <a:cxn ang="0">
                  <a:pos x="179" y="256"/>
                </a:cxn>
                <a:cxn ang="0">
                  <a:pos x="171" y="254"/>
                </a:cxn>
                <a:cxn ang="0">
                  <a:pos x="169" y="260"/>
                </a:cxn>
                <a:cxn ang="0">
                  <a:pos x="140" y="256"/>
                </a:cxn>
                <a:cxn ang="0">
                  <a:pos x="132" y="262"/>
                </a:cxn>
                <a:cxn ang="0">
                  <a:pos x="132" y="266"/>
                </a:cxn>
                <a:cxn ang="0">
                  <a:pos x="128" y="270"/>
                </a:cxn>
                <a:cxn ang="0">
                  <a:pos x="115" y="266"/>
                </a:cxn>
                <a:cxn ang="0">
                  <a:pos x="107" y="266"/>
                </a:cxn>
                <a:cxn ang="0">
                  <a:pos x="107" y="264"/>
                </a:cxn>
                <a:cxn ang="0">
                  <a:pos x="103" y="256"/>
                </a:cxn>
                <a:cxn ang="0">
                  <a:pos x="89" y="247"/>
                </a:cxn>
                <a:cxn ang="0">
                  <a:pos x="84" y="245"/>
                </a:cxn>
                <a:cxn ang="0">
                  <a:pos x="72" y="243"/>
                </a:cxn>
                <a:cxn ang="0">
                  <a:pos x="62" y="241"/>
                </a:cxn>
                <a:cxn ang="0">
                  <a:pos x="51" y="225"/>
                </a:cxn>
                <a:cxn ang="0">
                  <a:pos x="0" y="181"/>
                </a:cxn>
                <a:cxn ang="0">
                  <a:pos x="86" y="19"/>
                </a:cxn>
                <a:cxn ang="0">
                  <a:pos x="107" y="0"/>
                </a:cxn>
              </a:cxnLst>
              <a:rect l="0" t="0" r="r" b="b"/>
              <a:pathLst>
                <a:path w="279" h="271">
                  <a:moveTo>
                    <a:pt x="107" y="0"/>
                  </a:moveTo>
                  <a:lnTo>
                    <a:pt x="111" y="0"/>
                  </a:lnTo>
                  <a:lnTo>
                    <a:pt x="121" y="12"/>
                  </a:lnTo>
                  <a:lnTo>
                    <a:pt x="122" y="21"/>
                  </a:lnTo>
                  <a:lnTo>
                    <a:pt x="124" y="25"/>
                  </a:lnTo>
                  <a:lnTo>
                    <a:pt x="126" y="37"/>
                  </a:lnTo>
                  <a:lnTo>
                    <a:pt x="130" y="45"/>
                  </a:lnTo>
                  <a:lnTo>
                    <a:pt x="132" y="52"/>
                  </a:lnTo>
                  <a:lnTo>
                    <a:pt x="132" y="56"/>
                  </a:lnTo>
                  <a:lnTo>
                    <a:pt x="132" y="52"/>
                  </a:lnTo>
                  <a:lnTo>
                    <a:pt x="140" y="54"/>
                  </a:lnTo>
                  <a:lnTo>
                    <a:pt x="142" y="62"/>
                  </a:lnTo>
                  <a:lnTo>
                    <a:pt x="148" y="60"/>
                  </a:lnTo>
                  <a:lnTo>
                    <a:pt x="157" y="64"/>
                  </a:lnTo>
                  <a:lnTo>
                    <a:pt x="161" y="68"/>
                  </a:lnTo>
                  <a:lnTo>
                    <a:pt x="165" y="72"/>
                  </a:lnTo>
                  <a:lnTo>
                    <a:pt x="167" y="80"/>
                  </a:lnTo>
                  <a:lnTo>
                    <a:pt x="171" y="84"/>
                  </a:lnTo>
                  <a:lnTo>
                    <a:pt x="181" y="91"/>
                  </a:lnTo>
                  <a:lnTo>
                    <a:pt x="194" y="101"/>
                  </a:lnTo>
                  <a:lnTo>
                    <a:pt x="185" y="105"/>
                  </a:lnTo>
                  <a:lnTo>
                    <a:pt x="175" y="113"/>
                  </a:lnTo>
                  <a:lnTo>
                    <a:pt x="169" y="122"/>
                  </a:lnTo>
                  <a:lnTo>
                    <a:pt x="169" y="132"/>
                  </a:lnTo>
                  <a:lnTo>
                    <a:pt x="177" y="132"/>
                  </a:lnTo>
                  <a:lnTo>
                    <a:pt x="185" y="134"/>
                  </a:lnTo>
                  <a:lnTo>
                    <a:pt x="192" y="136"/>
                  </a:lnTo>
                  <a:lnTo>
                    <a:pt x="189" y="140"/>
                  </a:lnTo>
                  <a:lnTo>
                    <a:pt x="191" y="148"/>
                  </a:lnTo>
                  <a:lnTo>
                    <a:pt x="198" y="161"/>
                  </a:lnTo>
                  <a:lnTo>
                    <a:pt x="202" y="165"/>
                  </a:lnTo>
                  <a:lnTo>
                    <a:pt x="214" y="173"/>
                  </a:lnTo>
                  <a:lnTo>
                    <a:pt x="241" y="183"/>
                  </a:lnTo>
                  <a:lnTo>
                    <a:pt x="262" y="188"/>
                  </a:lnTo>
                  <a:lnTo>
                    <a:pt x="278" y="190"/>
                  </a:lnTo>
                  <a:lnTo>
                    <a:pt x="227" y="243"/>
                  </a:lnTo>
                  <a:lnTo>
                    <a:pt x="210" y="245"/>
                  </a:lnTo>
                  <a:lnTo>
                    <a:pt x="204" y="247"/>
                  </a:lnTo>
                  <a:lnTo>
                    <a:pt x="200" y="251"/>
                  </a:lnTo>
                  <a:lnTo>
                    <a:pt x="194" y="256"/>
                  </a:lnTo>
                  <a:lnTo>
                    <a:pt x="179" y="256"/>
                  </a:lnTo>
                  <a:lnTo>
                    <a:pt x="171" y="254"/>
                  </a:lnTo>
                  <a:lnTo>
                    <a:pt x="169" y="260"/>
                  </a:lnTo>
                  <a:lnTo>
                    <a:pt x="140" y="256"/>
                  </a:lnTo>
                  <a:lnTo>
                    <a:pt x="132" y="262"/>
                  </a:lnTo>
                  <a:lnTo>
                    <a:pt x="132" y="266"/>
                  </a:lnTo>
                  <a:lnTo>
                    <a:pt x="128" y="270"/>
                  </a:lnTo>
                  <a:lnTo>
                    <a:pt x="115" y="266"/>
                  </a:lnTo>
                  <a:lnTo>
                    <a:pt x="107" y="266"/>
                  </a:lnTo>
                  <a:lnTo>
                    <a:pt x="107" y="264"/>
                  </a:lnTo>
                  <a:lnTo>
                    <a:pt x="103" y="256"/>
                  </a:lnTo>
                  <a:lnTo>
                    <a:pt x="89" y="247"/>
                  </a:lnTo>
                  <a:lnTo>
                    <a:pt x="84" y="245"/>
                  </a:lnTo>
                  <a:lnTo>
                    <a:pt x="72" y="243"/>
                  </a:lnTo>
                  <a:lnTo>
                    <a:pt x="62" y="241"/>
                  </a:lnTo>
                  <a:lnTo>
                    <a:pt x="51" y="225"/>
                  </a:lnTo>
                  <a:lnTo>
                    <a:pt x="0" y="181"/>
                  </a:lnTo>
                  <a:lnTo>
                    <a:pt x="86" y="19"/>
                  </a:lnTo>
                  <a:lnTo>
                    <a:pt x="107" y="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36" name="Freeform 797"/>
            <p:cNvSpPr>
              <a:spLocks/>
            </p:cNvSpPr>
            <p:nvPr/>
          </p:nvSpPr>
          <p:spPr bwMode="ltGray">
            <a:xfrm>
              <a:off x="5090081" y="3555790"/>
              <a:ext cx="486309" cy="538307"/>
            </a:xfrm>
            <a:custGeom>
              <a:avLst/>
              <a:gdLst/>
              <a:ahLst/>
              <a:cxnLst>
                <a:cxn ang="0">
                  <a:pos x="294" y="316"/>
                </a:cxn>
                <a:cxn ang="0">
                  <a:pos x="270" y="312"/>
                </a:cxn>
                <a:cxn ang="0">
                  <a:pos x="248" y="308"/>
                </a:cxn>
                <a:cxn ang="0">
                  <a:pos x="234" y="304"/>
                </a:cxn>
                <a:cxn ang="0">
                  <a:pos x="222" y="302"/>
                </a:cxn>
                <a:cxn ang="0">
                  <a:pos x="214" y="282"/>
                </a:cxn>
                <a:cxn ang="0">
                  <a:pos x="210" y="272"/>
                </a:cxn>
                <a:cxn ang="0">
                  <a:pos x="184" y="274"/>
                </a:cxn>
                <a:cxn ang="0">
                  <a:pos x="166" y="274"/>
                </a:cxn>
                <a:cxn ang="0">
                  <a:pos x="142" y="262"/>
                </a:cxn>
                <a:cxn ang="0">
                  <a:pos x="130" y="250"/>
                </a:cxn>
                <a:cxn ang="0">
                  <a:pos x="108" y="226"/>
                </a:cxn>
                <a:cxn ang="0">
                  <a:pos x="92" y="202"/>
                </a:cxn>
                <a:cxn ang="0">
                  <a:pos x="70" y="194"/>
                </a:cxn>
                <a:cxn ang="0">
                  <a:pos x="64" y="184"/>
                </a:cxn>
                <a:cxn ang="0">
                  <a:pos x="62" y="164"/>
                </a:cxn>
                <a:cxn ang="0">
                  <a:pos x="50" y="148"/>
                </a:cxn>
                <a:cxn ang="0">
                  <a:pos x="34" y="130"/>
                </a:cxn>
                <a:cxn ang="0">
                  <a:pos x="26" y="122"/>
                </a:cxn>
                <a:cxn ang="0">
                  <a:pos x="28" y="110"/>
                </a:cxn>
                <a:cxn ang="0">
                  <a:pos x="38" y="84"/>
                </a:cxn>
                <a:cxn ang="0">
                  <a:pos x="12" y="68"/>
                </a:cxn>
                <a:cxn ang="0">
                  <a:pos x="6" y="48"/>
                </a:cxn>
                <a:cxn ang="0">
                  <a:pos x="2" y="46"/>
                </a:cxn>
                <a:cxn ang="0">
                  <a:pos x="2" y="30"/>
                </a:cxn>
                <a:cxn ang="0">
                  <a:pos x="0" y="10"/>
                </a:cxn>
                <a:cxn ang="0">
                  <a:pos x="10" y="0"/>
                </a:cxn>
                <a:cxn ang="0">
                  <a:pos x="24" y="18"/>
                </a:cxn>
                <a:cxn ang="0">
                  <a:pos x="54" y="16"/>
                </a:cxn>
                <a:cxn ang="0">
                  <a:pos x="70" y="20"/>
                </a:cxn>
                <a:cxn ang="0">
                  <a:pos x="70" y="34"/>
                </a:cxn>
                <a:cxn ang="0">
                  <a:pos x="80" y="54"/>
                </a:cxn>
                <a:cxn ang="0">
                  <a:pos x="106" y="66"/>
                </a:cxn>
                <a:cxn ang="0">
                  <a:pos x="132" y="78"/>
                </a:cxn>
                <a:cxn ang="0">
                  <a:pos x="166" y="80"/>
                </a:cxn>
                <a:cxn ang="0">
                  <a:pos x="176" y="64"/>
                </a:cxn>
                <a:cxn ang="0">
                  <a:pos x="182" y="52"/>
                </a:cxn>
                <a:cxn ang="0">
                  <a:pos x="204" y="52"/>
                </a:cxn>
                <a:cxn ang="0">
                  <a:pos x="226" y="52"/>
                </a:cxn>
                <a:cxn ang="0">
                  <a:pos x="244" y="62"/>
                </a:cxn>
                <a:cxn ang="0">
                  <a:pos x="254" y="74"/>
                </a:cxn>
                <a:cxn ang="0">
                  <a:pos x="266" y="86"/>
                </a:cxn>
                <a:cxn ang="0">
                  <a:pos x="282" y="96"/>
                </a:cxn>
                <a:cxn ang="0">
                  <a:pos x="312" y="216"/>
                </a:cxn>
                <a:cxn ang="0">
                  <a:pos x="300" y="310"/>
                </a:cxn>
              </a:cxnLst>
              <a:rect l="0" t="0" r="r" b="b"/>
              <a:pathLst>
                <a:path w="339" h="317">
                  <a:moveTo>
                    <a:pt x="300" y="310"/>
                  </a:moveTo>
                  <a:lnTo>
                    <a:pt x="294" y="316"/>
                  </a:lnTo>
                  <a:lnTo>
                    <a:pt x="284" y="316"/>
                  </a:lnTo>
                  <a:lnTo>
                    <a:pt x="270" y="312"/>
                  </a:lnTo>
                  <a:lnTo>
                    <a:pt x="254" y="306"/>
                  </a:lnTo>
                  <a:lnTo>
                    <a:pt x="248" y="308"/>
                  </a:lnTo>
                  <a:lnTo>
                    <a:pt x="244" y="304"/>
                  </a:lnTo>
                  <a:lnTo>
                    <a:pt x="234" y="304"/>
                  </a:lnTo>
                  <a:lnTo>
                    <a:pt x="228" y="304"/>
                  </a:lnTo>
                  <a:lnTo>
                    <a:pt x="222" y="302"/>
                  </a:lnTo>
                  <a:lnTo>
                    <a:pt x="216" y="290"/>
                  </a:lnTo>
                  <a:lnTo>
                    <a:pt x="214" y="282"/>
                  </a:lnTo>
                  <a:lnTo>
                    <a:pt x="214" y="278"/>
                  </a:lnTo>
                  <a:lnTo>
                    <a:pt x="210" y="272"/>
                  </a:lnTo>
                  <a:lnTo>
                    <a:pt x="194" y="270"/>
                  </a:lnTo>
                  <a:lnTo>
                    <a:pt x="184" y="274"/>
                  </a:lnTo>
                  <a:lnTo>
                    <a:pt x="176" y="280"/>
                  </a:lnTo>
                  <a:lnTo>
                    <a:pt x="166" y="274"/>
                  </a:lnTo>
                  <a:lnTo>
                    <a:pt x="158" y="274"/>
                  </a:lnTo>
                  <a:lnTo>
                    <a:pt x="142" y="262"/>
                  </a:lnTo>
                  <a:lnTo>
                    <a:pt x="140" y="256"/>
                  </a:lnTo>
                  <a:lnTo>
                    <a:pt x="130" y="250"/>
                  </a:lnTo>
                  <a:lnTo>
                    <a:pt x="120" y="250"/>
                  </a:lnTo>
                  <a:lnTo>
                    <a:pt x="108" y="226"/>
                  </a:lnTo>
                  <a:lnTo>
                    <a:pt x="102" y="212"/>
                  </a:lnTo>
                  <a:lnTo>
                    <a:pt x="92" y="202"/>
                  </a:lnTo>
                  <a:lnTo>
                    <a:pt x="74" y="206"/>
                  </a:lnTo>
                  <a:lnTo>
                    <a:pt x="70" y="194"/>
                  </a:lnTo>
                  <a:lnTo>
                    <a:pt x="70" y="182"/>
                  </a:lnTo>
                  <a:lnTo>
                    <a:pt x="64" y="184"/>
                  </a:lnTo>
                  <a:lnTo>
                    <a:pt x="58" y="176"/>
                  </a:lnTo>
                  <a:lnTo>
                    <a:pt x="62" y="164"/>
                  </a:lnTo>
                  <a:lnTo>
                    <a:pt x="60" y="158"/>
                  </a:lnTo>
                  <a:lnTo>
                    <a:pt x="50" y="148"/>
                  </a:lnTo>
                  <a:lnTo>
                    <a:pt x="34" y="144"/>
                  </a:lnTo>
                  <a:lnTo>
                    <a:pt x="34" y="130"/>
                  </a:lnTo>
                  <a:lnTo>
                    <a:pt x="30" y="130"/>
                  </a:lnTo>
                  <a:lnTo>
                    <a:pt x="26" y="122"/>
                  </a:lnTo>
                  <a:lnTo>
                    <a:pt x="26" y="116"/>
                  </a:lnTo>
                  <a:lnTo>
                    <a:pt x="28" y="110"/>
                  </a:lnTo>
                  <a:lnTo>
                    <a:pt x="30" y="102"/>
                  </a:lnTo>
                  <a:lnTo>
                    <a:pt x="38" y="84"/>
                  </a:lnTo>
                  <a:lnTo>
                    <a:pt x="20" y="80"/>
                  </a:lnTo>
                  <a:lnTo>
                    <a:pt x="12" y="68"/>
                  </a:lnTo>
                  <a:lnTo>
                    <a:pt x="12" y="62"/>
                  </a:lnTo>
                  <a:lnTo>
                    <a:pt x="6" y="48"/>
                  </a:lnTo>
                  <a:lnTo>
                    <a:pt x="4" y="48"/>
                  </a:lnTo>
                  <a:lnTo>
                    <a:pt x="2" y="46"/>
                  </a:lnTo>
                  <a:lnTo>
                    <a:pt x="0" y="40"/>
                  </a:lnTo>
                  <a:lnTo>
                    <a:pt x="2" y="30"/>
                  </a:lnTo>
                  <a:lnTo>
                    <a:pt x="0" y="18"/>
                  </a:lnTo>
                  <a:lnTo>
                    <a:pt x="0" y="10"/>
                  </a:lnTo>
                  <a:lnTo>
                    <a:pt x="6" y="8"/>
                  </a:lnTo>
                  <a:lnTo>
                    <a:pt x="10" y="0"/>
                  </a:lnTo>
                  <a:lnTo>
                    <a:pt x="16" y="8"/>
                  </a:lnTo>
                  <a:lnTo>
                    <a:pt x="24" y="18"/>
                  </a:lnTo>
                  <a:lnTo>
                    <a:pt x="36" y="24"/>
                  </a:lnTo>
                  <a:lnTo>
                    <a:pt x="54" y="16"/>
                  </a:lnTo>
                  <a:lnTo>
                    <a:pt x="62" y="10"/>
                  </a:lnTo>
                  <a:lnTo>
                    <a:pt x="70" y="20"/>
                  </a:lnTo>
                  <a:lnTo>
                    <a:pt x="62" y="28"/>
                  </a:lnTo>
                  <a:lnTo>
                    <a:pt x="70" y="34"/>
                  </a:lnTo>
                  <a:lnTo>
                    <a:pt x="80" y="42"/>
                  </a:lnTo>
                  <a:lnTo>
                    <a:pt x="80" y="54"/>
                  </a:lnTo>
                  <a:lnTo>
                    <a:pt x="94" y="58"/>
                  </a:lnTo>
                  <a:lnTo>
                    <a:pt x="106" y="66"/>
                  </a:lnTo>
                  <a:lnTo>
                    <a:pt x="118" y="74"/>
                  </a:lnTo>
                  <a:lnTo>
                    <a:pt x="132" y="78"/>
                  </a:lnTo>
                  <a:lnTo>
                    <a:pt x="148" y="80"/>
                  </a:lnTo>
                  <a:lnTo>
                    <a:pt x="166" y="80"/>
                  </a:lnTo>
                  <a:lnTo>
                    <a:pt x="162" y="66"/>
                  </a:lnTo>
                  <a:lnTo>
                    <a:pt x="176" y="64"/>
                  </a:lnTo>
                  <a:lnTo>
                    <a:pt x="176" y="60"/>
                  </a:lnTo>
                  <a:lnTo>
                    <a:pt x="182" y="52"/>
                  </a:lnTo>
                  <a:lnTo>
                    <a:pt x="196" y="50"/>
                  </a:lnTo>
                  <a:lnTo>
                    <a:pt x="204" y="52"/>
                  </a:lnTo>
                  <a:lnTo>
                    <a:pt x="210" y="48"/>
                  </a:lnTo>
                  <a:lnTo>
                    <a:pt x="226" y="52"/>
                  </a:lnTo>
                  <a:lnTo>
                    <a:pt x="232" y="60"/>
                  </a:lnTo>
                  <a:lnTo>
                    <a:pt x="244" y="62"/>
                  </a:lnTo>
                  <a:lnTo>
                    <a:pt x="252" y="70"/>
                  </a:lnTo>
                  <a:lnTo>
                    <a:pt x="254" y="74"/>
                  </a:lnTo>
                  <a:lnTo>
                    <a:pt x="262" y="78"/>
                  </a:lnTo>
                  <a:lnTo>
                    <a:pt x="266" y="86"/>
                  </a:lnTo>
                  <a:lnTo>
                    <a:pt x="278" y="90"/>
                  </a:lnTo>
                  <a:lnTo>
                    <a:pt x="282" y="96"/>
                  </a:lnTo>
                  <a:lnTo>
                    <a:pt x="286" y="118"/>
                  </a:lnTo>
                  <a:lnTo>
                    <a:pt x="312" y="216"/>
                  </a:lnTo>
                  <a:lnTo>
                    <a:pt x="338" y="278"/>
                  </a:lnTo>
                  <a:lnTo>
                    <a:pt x="300" y="310"/>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37" name="Freeform 798"/>
            <p:cNvSpPr>
              <a:spLocks/>
            </p:cNvSpPr>
            <p:nvPr/>
          </p:nvSpPr>
          <p:spPr bwMode="ltGray">
            <a:xfrm>
              <a:off x="5483760" y="3655147"/>
              <a:ext cx="295259" cy="336626"/>
            </a:xfrm>
            <a:custGeom>
              <a:avLst/>
              <a:gdLst/>
              <a:ahLst/>
              <a:cxnLst>
                <a:cxn ang="0">
                  <a:pos x="10" y="178"/>
                </a:cxn>
                <a:cxn ang="0">
                  <a:pos x="4" y="168"/>
                </a:cxn>
                <a:cxn ang="0">
                  <a:pos x="18" y="152"/>
                </a:cxn>
                <a:cxn ang="0">
                  <a:pos x="20" y="148"/>
                </a:cxn>
                <a:cxn ang="0">
                  <a:pos x="18" y="136"/>
                </a:cxn>
                <a:cxn ang="0">
                  <a:pos x="12" y="130"/>
                </a:cxn>
                <a:cxn ang="0">
                  <a:pos x="8" y="130"/>
                </a:cxn>
                <a:cxn ang="0">
                  <a:pos x="4" y="134"/>
                </a:cxn>
                <a:cxn ang="0">
                  <a:pos x="4" y="116"/>
                </a:cxn>
                <a:cxn ang="0">
                  <a:pos x="2" y="100"/>
                </a:cxn>
                <a:cxn ang="0">
                  <a:pos x="6" y="94"/>
                </a:cxn>
                <a:cxn ang="0">
                  <a:pos x="0" y="88"/>
                </a:cxn>
                <a:cxn ang="0">
                  <a:pos x="0" y="66"/>
                </a:cxn>
                <a:cxn ang="0">
                  <a:pos x="6" y="62"/>
                </a:cxn>
                <a:cxn ang="0">
                  <a:pos x="8" y="52"/>
                </a:cxn>
                <a:cxn ang="0">
                  <a:pos x="20" y="52"/>
                </a:cxn>
                <a:cxn ang="0">
                  <a:pos x="28" y="54"/>
                </a:cxn>
                <a:cxn ang="0">
                  <a:pos x="30" y="58"/>
                </a:cxn>
                <a:cxn ang="0">
                  <a:pos x="40" y="60"/>
                </a:cxn>
                <a:cxn ang="0">
                  <a:pos x="42" y="50"/>
                </a:cxn>
                <a:cxn ang="0">
                  <a:pos x="58" y="44"/>
                </a:cxn>
                <a:cxn ang="0">
                  <a:pos x="66" y="32"/>
                </a:cxn>
                <a:cxn ang="0">
                  <a:pos x="70" y="28"/>
                </a:cxn>
                <a:cxn ang="0">
                  <a:pos x="68" y="22"/>
                </a:cxn>
                <a:cxn ang="0">
                  <a:pos x="72" y="20"/>
                </a:cxn>
                <a:cxn ang="0">
                  <a:pos x="80" y="18"/>
                </a:cxn>
                <a:cxn ang="0">
                  <a:pos x="92" y="20"/>
                </a:cxn>
                <a:cxn ang="0">
                  <a:pos x="108" y="20"/>
                </a:cxn>
                <a:cxn ang="0">
                  <a:pos x="108" y="24"/>
                </a:cxn>
                <a:cxn ang="0">
                  <a:pos x="118" y="22"/>
                </a:cxn>
                <a:cxn ang="0">
                  <a:pos x="122" y="32"/>
                </a:cxn>
                <a:cxn ang="0">
                  <a:pos x="140" y="24"/>
                </a:cxn>
                <a:cxn ang="0">
                  <a:pos x="146" y="20"/>
                </a:cxn>
                <a:cxn ang="0">
                  <a:pos x="156" y="20"/>
                </a:cxn>
                <a:cxn ang="0">
                  <a:pos x="158" y="14"/>
                </a:cxn>
                <a:cxn ang="0">
                  <a:pos x="162" y="8"/>
                </a:cxn>
                <a:cxn ang="0">
                  <a:pos x="164" y="4"/>
                </a:cxn>
                <a:cxn ang="0">
                  <a:pos x="170" y="0"/>
                </a:cxn>
                <a:cxn ang="0">
                  <a:pos x="174" y="6"/>
                </a:cxn>
                <a:cxn ang="0">
                  <a:pos x="176" y="10"/>
                </a:cxn>
                <a:cxn ang="0">
                  <a:pos x="176" y="16"/>
                </a:cxn>
                <a:cxn ang="0">
                  <a:pos x="178" y="18"/>
                </a:cxn>
                <a:cxn ang="0">
                  <a:pos x="178" y="28"/>
                </a:cxn>
                <a:cxn ang="0">
                  <a:pos x="182" y="38"/>
                </a:cxn>
                <a:cxn ang="0">
                  <a:pos x="204" y="36"/>
                </a:cxn>
                <a:cxn ang="0">
                  <a:pos x="156" y="154"/>
                </a:cxn>
                <a:cxn ang="0">
                  <a:pos x="72" y="198"/>
                </a:cxn>
                <a:cxn ang="0">
                  <a:pos x="22" y="188"/>
                </a:cxn>
                <a:cxn ang="0">
                  <a:pos x="10" y="178"/>
                </a:cxn>
              </a:cxnLst>
              <a:rect l="0" t="0" r="r" b="b"/>
              <a:pathLst>
                <a:path w="205" h="199">
                  <a:moveTo>
                    <a:pt x="10" y="178"/>
                  </a:moveTo>
                  <a:lnTo>
                    <a:pt x="4" y="168"/>
                  </a:lnTo>
                  <a:lnTo>
                    <a:pt x="18" y="152"/>
                  </a:lnTo>
                  <a:lnTo>
                    <a:pt x="20" y="148"/>
                  </a:lnTo>
                  <a:lnTo>
                    <a:pt x="18" y="136"/>
                  </a:lnTo>
                  <a:lnTo>
                    <a:pt x="12" y="130"/>
                  </a:lnTo>
                  <a:lnTo>
                    <a:pt x="8" y="130"/>
                  </a:lnTo>
                  <a:lnTo>
                    <a:pt x="4" y="134"/>
                  </a:lnTo>
                  <a:lnTo>
                    <a:pt x="4" y="116"/>
                  </a:lnTo>
                  <a:lnTo>
                    <a:pt x="2" y="100"/>
                  </a:lnTo>
                  <a:lnTo>
                    <a:pt x="6" y="94"/>
                  </a:lnTo>
                  <a:lnTo>
                    <a:pt x="0" y="88"/>
                  </a:lnTo>
                  <a:lnTo>
                    <a:pt x="0" y="66"/>
                  </a:lnTo>
                  <a:lnTo>
                    <a:pt x="6" y="62"/>
                  </a:lnTo>
                  <a:lnTo>
                    <a:pt x="8" y="52"/>
                  </a:lnTo>
                  <a:lnTo>
                    <a:pt x="20" y="52"/>
                  </a:lnTo>
                  <a:lnTo>
                    <a:pt x="28" y="54"/>
                  </a:lnTo>
                  <a:lnTo>
                    <a:pt x="30" y="58"/>
                  </a:lnTo>
                  <a:lnTo>
                    <a:pt x="40" y="60"/>
                  </a:lnTo>
                  <a:lnTo>
                    <a:pt x="42" y="50"/>
                  </a:lnTo>
                  <a:lnTo>
                    <a:pt x="58" y="44"/>
                  </a:lnTo>
                  <a:lnTo>
                    <a:pt x="66" y="32"/>
                  </a:lnTo>
                  <a:lnTo>
                    <a:pt x="70" y="28"/>
                  </a:lnTo>
                  <a:lnTo>
                    <a:pt x="68" y="22"/>
                  </a:lnTo>
                  <a:lnTo>
                    <a:pt x="72" y="20"/>
                  </a:lnTo>
                  <a:lnTo>
                    <a:pt x="80" y="18"/>
                  </a:lnTo>
                  <a:lnTo>
                    <a:pt x="92" y="20"/>
                  </a:lnTo>
                  <a:lnTo>
                    <a:pt x="108" y="20"/>
                  </a:lnTo>
                  <a:lnTo>
                    <a:pt x="108" y="24"/>
                  </a:lnTo>
                  <a:lnTo>
                    <a:pt x="118" y="22"/>
                  </a:lnTo>
                  <a:lnTo>
                    <a:pt x="122" y="32"/>
                  </a:lnTo>
                  <a:lnTo>
                    <a:pt x="140" y="24"/>
                  </a:lnTo>
                  <a:lnTo>
                    <a:pt x="146" y="20"/>
                  </a:lnTo>
                  <a:lnTo>
                    <a:pt x="156" y="20"/>
                  </a:lnTo>
                  <a:lnTo>
                    <a:pt x="158" y="14"/>
                  </a:lnTo>
                  <a:lnTo>
                    <a:pt x="162" y="8"/>
                  </a:lnTo>
                  <a:lnTo>
                    <a:pt x="164" y="4"/>
                  </a:lnTo>
                  <a:lnTo>
                    <a:pt x="170" y="0"/>
                  </a:lnTo>
                  <a:lnTo>
                    <a:pt x="174" y="6"/>
                  </a:lnTo>
                  <a:lnTo>
                    <a:pt x="176" y="10"/>
                  </a:lnTo>
                  <a:lnTo>
                    <a:pt x="176" y="16"/>
                  </a:lnTo>
                  <a:lnTo>
                    <a:pt x="178" y="18"/>
                  </a:lnTo>
                  <a:lnTo>
                    <a:pt x="178" y="28"/>
                  </a:lnTo>
                  <a:lnTo>
                    <a:pt x="182" y="38"/>
                  </a:lnTo>
                  <a:lnTo>
                    <a:pt x="204" y="36"/>
                  </a:lnTo>
                  <a:lnTo>
                    <a:pt x="156" y="154"/>
                  </a:lnTo>
                  <a:lnTo>
                    <a:pt x="72" y="198"/>
                  </a:lnTo>
                  <a:lnTo>
                    <a:pt x="22" y="188"/>
                  </a:lnTo>
                  <a:lnTo>
                    <a:pt x="10" y="178"/>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sp>
          <p:nvSpPr>
            <p:cNvPr id="738" name="Freeform 799"/>
            <p:cNvSpPr>
              <a:spLocks/>
            </p:cNvSpPr>
            <p:nvPr/>
          </p:nvSpPr>
          <p:spPr bwMode="ltGray">
            <a:xfrm>
              <a:off x="5197185" y="3447536"/>
              <a:ext cx="392232" cy="311417"/>
            </a:xfrm>
            <a:custGeom>
              <a:avLst/>
              <a:gdLst/>
              <a:ahLst/>
              <a:cxnLst>
                <a:cxn ang="0">
                  <a:pos x="268" y="132"/>
                </a:cxn>
                <a:cxn ang="0">
                  <a:pos x="268" y="106"/>
                </a:cxn>
                <a:cxn ang="0">
                  <a:pos x="230" y="94"/>
                </a:cxn>
                <a:cxn ang="0">
                  <a:pos x="202" y="80"/>
                </a:cxn>
                <a:cxn ang="0">
                  <a:pos x="182" y="62"/>
                </a:cxn>
                <a:cxn ang="0">
                  <a:pos x="166" y="40"/>
                </a:cxn>
                <a:cxn ang="0">
                  <a:pos x="142" y="36"/>
                </a:cxn>
                <a:cxn ang="0">
                  <a:pos x="110" y="16"/>
                </a:cxn>
                <a:cxn ang="0">
                  <a:pos x="86" y="16"/>
                </a:cxn>
                <a:cxn ang="0">
                  <a:pos x="68" y="22"/>
                </a:cxn>
                <a:cxn ang="0">
                  <a:pos x="40" y="12"/>
                </a:cxn>
                <a:cxn ang="0">
                  <a:pos x="4" y="0"/>
                </a:cxn>
                <a:cxn ang="0">
                  <a:pos x="18" y="14"/>
                </a:cxn>
                <a:cxn ang="0">
                  <a:pos x="6" y="24"/>
                </a:cxn>
                <a:cxn ang="0">
                  <a:pos x="10" y="62"/>
                </a:cxn>
                <a:cxn ang="0">
                  <a:pos x="6" y="108"/>
                </a:cxn>
                <a:cxn ang="0">
                  <a:pos x="20" y="122"/>
                </a:cxn>
                <a:cxn ang="0">
                  <a:pos x="72" y="144"/>
                </a:cxn>
                <a:cxn ang="0">
                  <a:pos x="88" y="130"/>
                </a:cxn>
                <a:cxn ang="0">
                  <a:pos x="100" y="124"/>
                </a:cxn>
                <a:cxn ang="0">
                  <a:pos x="114" y="116"/>
                </a:cxn>
                <a:cxn ang="0">
                  <a:pos x="128" y="116"/>
                </a:cxn>
                <a:cxn ang="0">
                  <a:pos x="148" y="116"/>
                </a:cxn>
                <a:cxn ang="0">
                  <a:pos x="168" y="126"/>
                </a:cxn>
                <a:cxn ang="0">
                  <a:pos x="178" y="138"/>
                </a:cxn>
                <a:cxn ang="0">
                  <a:pos x="188" y="150"/>
                </a:cxn>
                <a:cxn ang="0">
                  <a:pos x="206" y="158"/>
                </a:cxn>
                <a:cxn ang="0">
                  <a:pos x="226" y="176"/>
                </a:cxn>
                <a:cxn ang="0">
                  <a:pos x="238" y="182"/>
                </a:cxn>
                <a:cxn ang="0">
                  <a:pos x="254" y="166"/>
                </a:cxn>
                <a:cxn ang="0">
                  <a:pos x="268" y="150"/>
                </a:cxn>
                <a:cxn ang="0">
                  <a:pos x="268" y="144"/>
                </a:cxn>
              </a:cxnLst>
              <a:rect l="0" t="0" r="r" b="b"/>
              <a:pathLst>
                <a:path w="271" h="183">
                  <a:moveTo>
                    <a:pt x="268" y="144"/>
                  </a:moveTo>
                  <a:lnTo>
                    <a:pt x="268" y="132"/>
                  </a:lnTo>
                  <a:lnTo>
                    <a:pt x="270" y="116"/>
                  </a:lnTo>
                  <a:lnTo>
                    <a:pt x="268" y="106"/>
                  </a:lnTo>
                  <a:lnTo>
                    <a:pt x="246" y="100"/>
                  </a:lnTo>
                  <a:lnTo>
                    <a:pt x="230" y="94"/>
                  </a:lnTo>
                  <a:lnTo>
                    <a:pt x="212" y="96"/>
                  </a:lnTo>
                  <a:lnTo>
                    <a:pt x="202" y="80"/>
                  </a:lnTo>
                  <a:lnTo>
                    <a:pt x="192" y="72"/>
                  </a:lnTo>
                  <a:lnTo>
                    <a:pt x="182" y="62"/>
                  </a:lnTo>
                  <a:lnTo>
                    <a:pt x="172" y="54"/>
                  </a:lnTo>
                  <a:lnTo>
                    <a:pt x="166" y="40"/>
                  </a:lnTo>
                  <a:lnTo>
                    <a:pt x="148" y="40"/>
                  </a:lnTo>
                  <a:lnTo>
                    <a:pt x="142" y="36"/>
                  </a:lnTo>
                  <a:lnTo>
                    <a:pt x="132" y="24"/>
                  </a:lnTo>
                  <a:lnTo>
                    <a:pt x="110" y="16"/>
                  </a:lnTo>
                  <a:lnTo>
                    <a:pt x="102" y="22"/>
                  </a:lnTo>
                  <a:lnTo>
                    <a:pt x="86" y="16"/>
                  </a:lnTo>
                  <a:lnTo>
                    <a:pt x="82" y="24"/>
                  </a:lnTo>
                  <a:lnTo>
                    <a:pt x="68" y="22"/>
                  </a:lnTo>
                  <a:lnTo>
                    <a:pt x="54" y="14"/>
                  </a:lnTo>
                  <a:lnTo>
                    <a:pt x="40" y="12"/>
                  </a:lnTo>
                  <a:lnTo>
                    <a:pt x="20" y="0"/>
                  </a:lnTo>
                  <a:lnTo>
                    <a:pt x="4" y="0"/>
                  </a:lnTo>
                  <a:lnTo>
                    <a:pt x="12" y="4"/>
                  </a:lnTo>
                  <a:lnTo>
                    <a:pt x="18" y="14"/>
                  </a:lnTo>
                  <a:lnTo>
                    <a:pt x="20" y="24"/>
                  </a:lnTo>
                  <a:lnTo>
                    <a:pt x="6" y="24"/>
                  </a:lnTo>
                  <a:lnTo>
                    <a:pt x="0" y="26"/>
                  </a:lnTo>
                  <a:lnTo>
                    <a:pt x="10" y="62"/>
                  </a:lnTo>
                  <a:lnTo>
                    <a:pt x="22" y="92"/>
                  </a:lnTo>
                  <a:lnTo>
                    <a:pt x="6" y="108"/>
                  </a:lnTo>
                  <a:lnTo>
                    <a:pt x="6" y="118"/>
                  </a:lnTo>
                  <a:lnTo>
                    <a:pt x="20" y="122"/>
                  </a:lnTo>
                  <a:lnTo>
                    <a:pt x="42" y="138"/>
                  </a:lnTo>
                  <a:lnTo>
                    <a:pt x="72" y="144"/>
                  </a:lnTo>
                  <a:lnTo>
                    <a:pt x="90" y="144"/>
                  </a:lnTo>
                  <a:lnTo>
                    <a:pt x="88" y="130"/>
                  </a:lnTo>
                  <a:lnTo>
                    <a:pt x="98" y="128"/>
                  </a:lnTo>
                  <a:lnTo>
                    <a:pt x="100" y="124"/>
                  </a:lnTo>
                  <a:lnTo>
                    <a:pt x="104" y="118"/>
                  </a:lnTo>
                  <a:lnTo>
                    <a:pt x="114" y="116"/>
                  </a:lnTo>
                  <a:lnTo>
                    <a:pt x="122" y="114"/>
                  </a:lnTo>
                  <a:lnTo>
                    <a:pt x="128" y="116"/>
                  </a:lnTo>
                  <a:lnTo>
                    <a:pt x="134" y="114"/>
                  </a:lnTo>
                  <a:lnTo>
                    <a:pt x="148" y="116"/>
                  </a:lnTo>
                  <a:lnTo>
                    <a:pt x="156" y="124"/>
                  </a:lnTo>
                  <a:lnTo>
                    <a:pt x="168" y="126"/>
                  </a:lnTo>
                  <a:lnTo>
                    <a:pt x="176" y="134"/>
                  </a:lnTo>
                  <a:lnTo>
                    <a:pt x="178" y="138"/>
                  </a:lnTo>
                  <a:lnTo>
                    <a:pt x="186" y="142"/>
                  </a:lnTo>
                  <a:lnTo>
                    <a:pt x="188" y="150"/>
                  </a:lnTo>
                  <a:lnTo>
                    <a:pt x="202" y="154"/>
                  </a:lnTo>
                  <a:lnTo>
                    <a:pt x="206" y="158"/>
                  </a:lnTo>
                  <a:lnTo>
                    <a:pt x="206" y="172"/>
                  </a:lnTo>
                  <a:lnTo>
                    <a:pt x="226" y="176"/>
                  </a:lnTo>
                  <a:lnTo>
                    <a:pt x="228" y="180"/>
                  </a:lnTo>
                  <a:lnTo>
                    <a:pt x="238" y="182"/>
                  </a:lnTo>
                  <a:lnTo>
                    <a:pt x="240" y="172"/>
                  </a:lnTo>
                  <a:lnTo>
                    <a:pt x="254" y="166"/>
                  </a:lnTo>
                  <a:lnTo>
                    <a:pt x="262" y="154"/>
                  </a:lnTo>
                  <a:lnTo>
                    <a:pt x="268" y="150"/>
                  </a:lnTo>
                  <a:lnTo>
                    <a:pt x="264" y="144"/>
                  </a:lnTo>
                  <a:lnTo>
                    <a:pt x="268" y="144"/>
                  </a:lnTo>
                </a:path>
              </a:pathLst>
            </a:custGeom>
            <a:grpFill/>
            <a:ln w="12700" cap="rnd" cmpd="sng">
              <a:noFill/>
              <a:prstDash val="solid"/>
              <a:round/>
              <a:headEnd type="none" w="med" len="med"/>
              <a:tailEnd type="none" w="med" len="med"/>
            </a:ln>
            <a:effectLst/>
          </p:spPr>
          <p:txBody>
            <a:bodyPr/>
            <a:lstStyle/>
            <a:p>
              <a:pPr algn="ctr"/>
              <a:endParaRPr lang="en-GB" sz="2400" dirty="0">
                <a:solidFill>
                  <a:srgbClr val="000000"/>
                </a:solidFill>
                <a:latin typeface="Arial"/>
              </a:endParaRPr>
            </a:p>
          </p:txBody>
        </p:sp>
      </p:grpSp>
    </p:spTree>
    <p:extLst>
      <p:ext uri="{BB962C8B-B14F-4D97-AF65-F5344CB8AC3E}">
        <p14:creationId xmlns:p14="http://schemas.microsoft.com/office/powerpoint/2010/main" val="2637558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4" name="Slide Number Placeholder 3"/>
          <p:cNvSpPr>
            <a:spLocks noGrp="1"/>
          </p:cNvSpPr>
          <p:nvPr>
            <p:ph type="sldNum" sz="quarter" idx="11"/>
          </p:nvPr>
        </p:nvSpPr>
        <p:spPr/>
        <p:txBody>
          <a:bodyPr/>
          <a:lstStyle>
            <a:lvl1pPr>
              <a:defRPr/>
            </a:lvl1pPr>
          </a:lstStyle>
          <a:p>
            <a:fld id="{D19D9202-4890-4E58-94BF-D2477459B591}"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720880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fld id="{93A16CF6-1E94-4A69-A3F5-3411A76B1662}" type="slidenum">
              <a:rPr lang="en-GB">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370901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7"/>
          <p:cNvSpPr>
            <a:spLocks noGrp="1" noChangeArrowheads="1"/>
          </p:cNvSpPr>
          <p:nvPr>
            <p:ph type="sldNum" sz="quarter" idx="11"/>
          </p:nvPr>
        </p:nvSpPr>
        <p:spPr>
          <a:ln/>
        </p:spPr>
        <p:txBody>
          <a:bodyPr/>
          <a:lstStyle>
            <a:lvl1pPr>
              <a:defRPr/>
            </a:lvl1pPr>
          </a:lstStyle>
          <a:p>
            <a:pPr>
              <a:defRPr/>
            </a:pPr>
            <a:fld id="{D275751B-63D7-4ADE-BEDF-F85DAEB7B3BB}" type="slidenum">
              <a:rPr lang="en-GB">
                <a:solidFill>
                  <a:prstClr val="black"/>
                </a:solidFill>
              </a:rPr>
              <a:pPr>
                <a:defRPr/>
              </a:pPr>
              <a:t>‹#›</a:t>
            </a:fld>
            <a:endParaRPr lang="en-GB">
              <a:solidFill>
                <a:prstClr val="black"/>
              </a:solidFill>
            </a:endParaRPr>
          </a:p>
        </p:txBody>
      </p:sp>
      <p:sp>
        <p:nvSpPr>
          <p:cNvPr id="6" name="Rectangle 36"/>
          <p:cNvSpPr>
            <a:spLocks noGrp="1" noChangeArrowheads="1"/>
          </p:cNvSpPr>
          <p:nvPr>
            <p:ph type="ftr" sz="quarter" idx="3"/>
          </p:nvPr>
        </p:nvSpPr>
        <p:spPr bwMode="auto">
          <a:xfrm>
            <a:off x="990122" y="5674633"/>
            <a:ext cx="8510871" cy="2025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800"/>
            </a:lvl1pPr>
          </a:lstStyle>
          <a:p>
            <a:pPr eaLnBrk="1" fontAlgn="auto" hangingPunct="1">
              <a:spcBef>
                <a:spcPts val="0"/>
              </a:spcBef>
              <a:spcAft>
                <a:spcPts val="0"/>
              </a:spcAft>
              <a:defRPr/>
            </a:pPr>
            <a:r>
              <a:rPr lang="en-US" smtClean="0">
                <a:solidFill>
                  <a:prstClr val="black"/>
                </a:solidFill>
                <a:latin typeface="Arial"/>
              </a:rPr>
              <a:t>SWIFT High Value Payment System - Global Presentation</a:t>
            </a:r>
            <a:endParaRPr lang="en-GB" dirty="0">
              <a:solidFill>
                <a:prstClr val="black"/>
              </a:solidFill>
              <a:latin typeface="Arial"/>
            </a:endParaRPr>
          </a:p>
        </p:txBody>
      </p:sp>
    </p:spTree>
    <p:extLst>
      <p:ext uri="{BB962C8B-B14F-4D97-AF65-F5344CB8AC3E}">
        <p14:creationId xmlns:p14="http://schemas.microsoft.com/office/powerpoint/2010/main" val="13964707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518195"/>
            <a:ext cx="2088232" cy="468052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6" name="Text Placeholder 2"/>
          <p:cNvSpPr>
            <a:spLocks noGrp="1"/>
          </p:cNvSpPr>
          <p:nvPr>
            <p:ph type="body" idx="11"/>
          </p:nvPr>
        </p:nvSpPr>
        <p:spPr>
          <a:xfrm>
            <a:off x="2664373" y="518195"/>
            <a:ext cx="7776864" cy="4680520"/>
          </a:xfrm>
          <a:prstGeom prst="rect">
            <a:avLst/>
          </a:prstGeom>
        </p:spPr>
        <p:txBody>
          <a:bodyPr anchor="t" anchorCtr="0"/>
          <a:lstStyle>
            <a:lvl1pPr marL="0" indent="0">
              <a:buFont typeface="Arial" panose="020B0604020202020204" pitchFamily="34" charset="0"/>
              <a:buNone/>
              <a:defRPr sz="1400" b="1"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196477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3 columns">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518195"/>
            <a:ext cx="2088232" cy="468052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3" name="Text Placeholder 2"/>
          <p:cNvSpPr>
            <a:spLocks noGrp="1"/>
          </p:cNvSpPr>
          <p:nvPr>
            <p:ph type="body" idx="11" hasCustomPrompt="1"/>
          </p:nvPr>
        </p:nvSpPr>
        <p:spPr>
          <a:xfrm>
            <a:off x="2664371" y="518195"/>
            <a:ext cx="2520280" cy="468052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1</a:t>
            </a:r>
          </a:p>
        </p:txBody>
      </p:sp>
      <p:sp>
        <p:nvSpPr>
          <p:cNvPr id="4" name="Text Placeholder 2"/>
          <p:cNvSpPr>
            <a:spLocks noGrp="1"/>
          </p:cNvSpPr>
          <p:nvPr>
            <p:ph type="body" idx="12" hasCustomPrompt="1"/>
          </p:nvPr>
        </p:nvSpPr>
        <p:spPr>
          <a:xfrm>
            <a:off x="5328667" y="518195"/>
            <a:ext cx="2520280" cy="468052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2</a:t>
            </a:r>
          </a:p>
        </p:txBody>
      </p:sp>
      <p:sp>
        <p:nvSpPr>
          <p:cNvPr id="5" name="Text Placeholder 2"/>
          <p:cNvSpPr>
            <a:spLocks noGrp="1"/>
          </p:cNvSpPr>
          <p:nvPr>
            <p:ph type="body" idx="13" hasCustomPrompt="1"/>
          </p:nvPr>
        </p:nvSpPr>
        <p:spPr>
          <a:xfrm>
            <a:off x="7992963" y="518195"/>
            <a:ext cx="2520280" cy="468052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3</a:t>
            </a:r>
          </a:p>
        </p:txBody>
      </p:sp>
    </p:spTree>
    <p:extLst>
      <p:ext uri="{BB962C8B-B14F-4D97-AF65-F5344CB8AC3E}">
        <p14:creationId xmlns:p14="http://schemas.microsoft.com/office/powerpoint/2010/main" val="41204450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Title and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6099" y="518195"/>
            <a:ext cx="2088232" cy="468052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3" name="Text Placeholder 2"/>
          <p:cNvSpPr>
            <a:spLocks noGrp="1"/>
          </p:cNvSpPr>
          <p:nvPr>
            <p:ph type="body" idx="11" hasCustomPrompt="1"/>
          </p:nvPr>
        </p:nvSpPr>
        <p:spPr>
          <a:xfrm>
            <a:off x="2664371" y="518195"/>
            <a:ext cx="3816424" cy="468052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1</a:t>
            </a:r>
          </a:p>
        </p:txBody>
      </p:sp>
      <p:sp>
        <p:nvSpPr>
          <p:cNvPr id="4" name="Text Placeholder 2"/>
          <p:cNvSpPr>
            <a:spLocks noGrp="1"/>
          </p:cNvSpPr>
          <p:nvPr>
            <p:ph type="body" idx="14" hasCustomPrompt="1"/>
          </p:nvPr>
        </p:nvSpPr>
        <p:spPr>
          <a:xfrm>
            <a:off x="6696821" y="518195"/>
            <a:ext cx="3816424" cy="4680520"/>
          </a:xfrm>
          <a:prstGeom prst="rect">
            <a:avLst/>
          </a:prstGeom>
        </p:spPr>
        <p:txBody>
          <a:bodyPr anchor="t" anchorCtr="0"/>
          <a:lstStyle>
            <a:lvl1pPr marL="0" indent="0">
              <a:buFont typeface="Arial" panose="020B0604020202020204" pitchFamily="34" charset="0"/>
              <a:buNone/>
              <a:defRPr sz="1400" baseline="0"/>
            </a:lvl1pPr>
            <a:lvl2pPr marL="742950" indent="-285750">
              <a:buFont typeface="Arial" panose="020B0604020202020204" pitchFamily="34" charset="0"/>
              <a:buChar char="•"/>
              <a:defRPr sz="1400"/>
            </a:lvl2pPr>
            <a:lvl3pPr marL="1200150" indent="-285750">
              <a:buFont typeface="Courier New" panose="02070309020205020404" pitchFamily="49" charset="0"/>
              <a:buChar char="o"/>
              <a:defRPr sz="1400" baseline="0"/>
            </a:lvl3pPr>
            <a:lvl4pPr marL="1371600" indent="0">
              <a:buFont typeface="+mj-lt"/>
              <a:buNone/>
              <a:defRPr sz="1400"/>
            </a:lvl4pPr>
            <a:lvl5pPr marL="1828800" indent="0">
              <a:buFont typeface="Wingdings" panose="05000000000000000000" pitchFamily="2" charset="2"/>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Column 2</a:t>
            </a:r>
          </a:p>
        </p:txBody>
      </p:sp>
    </p:spTree>
    <p:extLst>
      <p:ext uri="{BB962C8B-B14F-4D97-AF65-F5344CB8AC3E}">
        <p14:creationId xmlns:p14="http://schemas.microsoft.com/office/powerpoint/2010/main" val="24350833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hart holder">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518194"/>
            <a:ext cx="2088232" cy="468052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7" name="Content Placeholder 3"/>
          <p:cNvSpPr>
            <a:spLocks noGrp="1"/>
          </p:cNvSpPr>
          <p:nvPr>
            <p:ph sz="half" idx="2" hasCustomPrompt="1"/>
          </p:nvPr>
        </p:nvSpPr>
        <p:spPr>
          <a:xfrm>
            <a:off x="2664373" y="518195"/>
            <a:ext cx="7776864" cy="4680520"/>
          </a:xfrm>
          <a:prstGeom prst="rect">
            <a:avLst/>
          </a:prstGeom>
        </p:spPr>
        <p:txBody>
          <a:bodyPr/>
          <a:lstStyle>
            <a:lvl1pPr marL="0" indent="0">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Place image here</a:t>
            </a:r>
            <a:endParaRPr lang="en-US" dirty="0"/>
          </a:p>
        </p:txBody>
      </p:sp>
    </p:spTree>
    <p:extLst>
      <p:ext uri="{BB962C8B-B14F-4D97-AF65-F5344CB8AC3E}">
        <p14:creationId xmlns:p14="http://schemas.microsoft.com/office/powerpoint/2010/main" val="14250357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Map slide">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rotWithShape="1">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t="2019"/>
          <a:stretch/>
        </p:blipFill>
        <p:spPr bwMode="auto">
          <a:xfrm>
            <a:off x="2262709" y="518195"/>
            <a:ext cx="8106520" cy="467933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hasCustomPrompt="1"/>
          </p:nvPr>
        </p:nvSpPr>
        <p:spPr>
          <a:xfrm>
            <a:off x="216099" y="518195"/>
            <a:ext cx="2088232" cy="468052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698180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8_Blanc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5453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 title">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16099" y="806229"/>
            <a:ext cx="1782198" cy="4320480"/>
          </a:xfrm>
          <a:prstGeom prst="rect">
            <a:avLst/>
          </a:prstGeom>
        </p:spPr>
        <p:txBody>
          <a:bodyPr anchor="t"/>
          <a:lstStyle>
            <a:lvl1pPr algn="l">
              <a:defRPr sz="1800" b="1" cap="none">
                <a:latin typeface="+mn-lt"/>
              </a:defRPr>
            </a:lvl1pPr>
          </a:lstStyle>
          <a:p>
            <a:r>
              <a:rPr lang="en-US" dirty="0" smtClean="0"/>
              <a:t>Click to edit master title style</a:t>
            </a:r>
            <a:endParaRPr lang="en-US" dirty="0"/>
          </a:p>
        </p:txBody>
      </p:sp>
      <p:sp>
        <p:nvSpPr>
          <p:cNvPr id="17" name="Text Placeholder 2"/>
          <p:cNvSpPr>
            <a:spLocks noGrp="1"/>
          </p:cNvSpPr>
          <p:nvPr>
            <p:ph type="body" idx="1" hasCustomPrompt="1"/>
          </p:nvPr>
        </p:nvSpPr>
        <p:spPr>
          <a:xfrm>
            <a:off x="213959" y="237762"/>
            <a:ext cx="1813217" cy="286895"/>
          </a:xfrm>
          <a:prstGeom prst="rect">
            <a:avLst/>
          </a:prstGeom>
        </p:spPr>
        <p:txBody>
          <a:bodyPr anchor="b"/>
          <a:lstStyle>
            <a:lvl1pPr marL="0" indent="0">
              <a:buNone/>
              <a:defRPr sz="1200" baseline="0">
                <a:solidFill>
                  <a:schemeClr val="tx2"/>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section title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7.emf"/><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body" idx="1"/>
          </p:nvPr>
        </p:nvSpPr>
        <p:spPr bwMode="auto">
          <a:xfrm>
            <a:off x="990127" y="1623338"/>
            <a:ext cx="9001125" cy="3845922"/>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058" name="Rectangle 34"/>
          <p:cNvSpPr>
            <a:spLocks noGrp="1" noChangeArrowheads="1"/>
          </p:cNvSpPr>
          <p:nvPr>
            <p:ph type="title"/>
          </p:nvPr>
        </p:nvSpPr>
        <p:spPr bwMode="auto">
          <a:xfrm>
            <a:off x="990127" y="472653"/>
            <a:ext cx="9001125" cy="1012825"/>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p>
            <a:pPr lvl="0"/>
            <a:r>
              <a:rPr lang="en-US" smtClean="0"/>
              <a:t>Click to edit Master title style</a:t>
            </a:r>
            <a:endParaRPr lang="en-GB" dirty="0" smtClean="0"/>
          </a:p>
        </p:txBody>
      </p:sp>
      <p:pic>
        <p:nvPicPr>
          <p:cNvPr id="21" name="Picture 2" descr="C:\Users\ndenic\Documents\Design Projects\Logos\SWIFT logo.jpg"/>
          <p:cNvPicPr>
            <a:picLocks noChangeAspect="1" noChangeArrowheads="1"/>
          </p:cNvPicPr>
          <p:nvPr/>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820" y="5570583"/>
            <a:ext cx="271468" cy="270961"/>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80" r:id="rId2"/>
    <p:sldLayoutId id="2147483681" r:id="rId3"/>
    <p:sldLayoutId id="2147483685" r:id="rId4"/>
    <p:sldLayoutId id="2147483678" r:id="rId5"/>
    <p:sldLayoutId id="2147483684" r:id="rId6"/>
    <p:sldLayoutId id="2147483672" r:id="rId7"/>
    <p:sldLayoutId id="2147483679" r:id="rId8"/>
    <p:sldLayoutId id="2147483652" r:id="rId9"/>
    <p:sldLayoutId id="2147483674" r:id="rId10"/>
    <p:sldLayoutId id="2147483676" r:id="rId11"/>
    <p:sldLayoutId id="2147483677" r:id="rId12"/>
    <p:sldLayoutId id="2147483675" r:id="rId13"/>
    <p:sldLayoutId id="2147483686" r:id="rId14"/>
    <p:sldLayoutId id="2147483689" r:id="rId15"/>
    <p:sldLayoutId id="2147483690" r:id="rId16"/>
    <p:sldLayoutId id="2147483691" r:id="rId17"/>
    <p:sldLayoutId id="2147483698" r:id="rId18"/>
    <p:sldLayoutId id="2147483699" r:id="rId19"/>
  </p:sldLayoutIdLst>
  <p:timing>
    <p:tnLst>
      <p:par>
        <p:cTn id="1" dur="indefinite" restart="never" nodeType="tmRoot"/>
      </p:par>
    </p:tnLst>
  </p:timing>
  <p:hf hdr="0" dt="0"/>
  <p:txStyles>
    <p:titleStyle>
      <a:lvl1pPr algn="l" rtl="0" eaLnBrk="1" fontAlgn="base" hangingPunct="1">
        <a:spcBef>
          <a:spcPct val="0"/>
        </a:spcBef>
        <a:spcAft>
          <a:spcPct val="0"/>
        </a:spcAf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p:titleStyle>
    <p:bodyStyle>
      <a:lvl1pPr marL="273676" indent="-273676" algn="l" rtl="0" eaLnBrk="1" fontAlgn="base" hangingPunct="1">
        <a:spcBef>
          <a:spcPct val="20000"/>
        </a:spcBef>
        <a:spcAft>
          <a:spcPct val="0"/>
        </a:spcAft>
        <a:buChar char="•"/>
        <a:defRPr sz="1200">
          <a:solidFill>
            <a:schemeClr val="tx2"/>
          </a:solidFill>
          <a:latin typeface="+mn-lt"/>
          <a:ea typeface="+mn-ea"/>
          <a:cs typeface="+mn-cs"/>
        </a:defRPr>
      </a:lvl1pPr>
      <a:lvl2pPr marL="526735" indent="-251183" algn="l" rtl="0" eaLnBrk="1" fontAlgn="base" hangingPunct="1">
        <a:spcBef>
          <a:spcPct val="20000"/>
        </a:spcBef>
        <a:spcAft>
          <a:spcPct val="0"/>
        </a:spcAft>
        <a:buChar char="–"/>
        <a:defRPr sz="1200">
          <a:solidFill>
            <a:schemeClr val="tx2"/>
          </a:solidFill>
          <a:latin typeface="+mn-lt"/>
        </a:defRPr>
      </a:lvl2pPr>
      <a:lvl3pPr marL="744174" indent="-215567" algn="l" rtl="0" eaLnBrk="1" fontAlgn="base" hangingPunct="1">
        <a:spcBef>
          <a:spcPct val="20000"/>
        </a:spcBef>
        <a:spcAft>
          <a:spcPct val="0"/>
        </a:spcAft>
        <a:buChar char="•"/>
        <a:defRPr sz="1200">
          <a:solidFill>
            <a:schemeClr val="tx2"/>
          </a:solidFill>
          <a:latin typeface="+mn-lt"/>
        </a:defRPr>
      </a:lvl3pPr>
      <a:lvl4pPr marL="1212799" indent="-269926" algn="l" rtl="0" eaLnBrk="1" fontAlgn="base" hangingPunct="1">
        <a:spcBef>
          <a:spcPct val="20000"/>
        </a:spcBef>
        <a:spcAft>
          <a:spcPct val="0"/>
        </a:spcAft>
        <a:buChar char="–"/>
        <a:defRPr sz="12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p:bodyStyle>
    <p:otherStyle>
      <a:defPPr>
        <a:defRPr lang="en-US"/>
      </a:defPPr>
      <a:lvl1pPr marL="0" algn="l" defTabSz="1079708" rtl="0" eaLnBrk="1" latinLnBrk="0" hangingPunct="1">
        <a:defRPr sz="2100" kern="1200">
          <a:solidFill>
            <a:schemeClr val="tx1"/>
          </a:solidFill>
          <a:latin typeface="+mn-lt"/>
          <a:ea typeface="+mn-ea"/>
          <a:cs typeface="+mn-cs"/>
        </a:defRPr>
      </a:lvl1pPr>
      <a:lvl2pPr marL="539856" algn="l" defTabSz="1079708" rtl="0" eaLnBrk="1" latinLnBrk="0" hangingPunct="1">
        <a:defRPr sz="2100" kern="1200">
          <a:solidFill>
            <a:schemeClr val="tx1"/>
          </a:solidFill>
          <a:latin typeface="+mn-lt"/>
          <a:ea typeface="+mn-ea"/>
          <a:cs typeface="+mn-cs"/>
        </a:defRPr>
      </a:lvl2pPr>
      <a:lvl3pPr marL="1079708" algn="l" defTabSz="1079708" rtl="0" eaLnBrk="1" latinLnBrk="0" hangingPunct="1">
        <a:defRPr sz="2100" kern="1200">
          <a:solidFill>
            <a:schemeClr val="tx1"/>
          </a:solidFill>
          <a:latin typeface="+mn-lt"/>
          <a:ea typeface="+mn-ea"/>
          <a:cs typeface="+mn-cs"/>
        </a:defRPr>
      </a:lvl3pPr>
      <a:lvl4pPr marL="1619564" algn="l" defTabSz="1079708" rtl="0" eaLnBrk="1" latinLnBrk="0" hangingPunct="1">
        <a:defRPr sz="2100" kern="1200">
          <a:solidFill>
            <a:schemeClr val="tx1"/>
          </a:solidFill>
          <a:latin typeface="+mn-lt"/>
          <a:ea typeface="+mn-ea"/>
          <a:cs typeface="+mn-cs"/>
        </a:defRPr>
      </a:lvl4pPr>
      <a:lvl5pPr marL="2159418" algn="l" defTabSz="1079708" rtl="0" eaLnBrk="1" latinLnBrk="0" hangingPunct="1">
        <a:defRPr sz="2100" kern="1200">
          <a:solidFill>
            <a:schemeClr val="tx1"/>
          </a:solidFill>
          <a:latin typeface="+mn-lt"/>
          <a:ea typeface="+mn-ea"/>
          <a:cs typeface="+mn-cs"/>
        </a:defRPr>
      </a:lvl5pPr>
      <a:lvl6pPr marL="2699273" algn="l" defTabSz="1079708" rtl="0" eaLnBrk="1" latinLnBrk="0" hangingPunct="1">
        <a:defRPr sz="2100" kern="1200">
          <a:solidFill>
            <a:schemeClr val="tx1"/>
          </a:solidFill>
          <a:latin typeface="+mn-lt"/>
          <a:ea typeface="+mn-ea"/>
          <a:cs typeface="+mn-cs"/>
        </a:defRPr>
      </a:lvl6pPr>
      <a:lvl7pPr marL="3239127" algn="l" defTabSz="1079708" rtl="0" eaLnBrk="1" latinLnBrk="0" hangingPunct="1">
        <a:defRPr sz="2100" kern="1200">
          <a:solidFill>
            <a:schemeClr val="tx1"/>
          </a:solidFill>
          <a:latin typeface="+mn-lt"/>
          <a:ea typeface="+mn-ea"/>
          <a:cs typeface="+mn-cs"/>
        </a:defRPr>
      </a:lvl7pPr>
      <a:lvl8pPr marL="3778982" algn="l" defTabSz="1079708" rtl="0" eaLnBrk="1" latinLnBrk="0" hangingPunct="1">
        <a:defRPr sz="2100" kern="1200">
          <a:solidFill>
            <a:schemeClr val="tx1"/>
          </a:solidFill>
          <a:latin typeface="+mn-lt"/>
          <a:ea typeface="+mn-ea"/>
          <a:cs typeface="+mn-cs"/>
        </a:defRPr>
      </a:lvl8pPr>
      <a:lvl9pPr marL="4318837" algn="l" defTabSz="1079708"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57" name="Rectangle 33"/>
          <p:cNvSpPr>
            <a:spLocks noGrp="1" noChangeArrowheads="1"/>
          </p:cNvSpPr>
          <p:nvPr>
            <p:ph type="body" idx="1"/>
          </p:nvPr>
        </p:nvSpPr>
        <p:spPr bwMode="auto">
          <a:xfrm>
            <a:off x="990126" y="1623336"/>
            <a:ext cx="9001125" cy="38459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sp>
        <p:nvSpPr>
          <p:cNvPr id="1058" name="Rectangle 34"/>
          <p:cNvSpPr>
            <a:spLocks noGrp="1" noChangeArrowheads="1"/>
          </p:cNvSpPr>
          <p:nvPr>
            <p:ph type="title"/>
          </p:nvPr>
        </p:nvSpPr>
        <p:spPr bwMode="auto">
          <a:xfrm>
            <a:off x="990126" y="472653"/>
            <a:ext cx="9001125" cy="1012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title style</a:t>
            </a:r>
          </a:p>
        </p:txBody>
      </p:sp>
      <p:sp>
        <p:nvSpPr>
          <p:cNvPr id="1061" name="Rectangle 37"/>
          <p:cNvSpPr>
            <a:spLocks noGrp="1" noChangeArrowheads="1"/>
          </p:cNvSpPr>
          <p:nvPr>
            <p:ph type="sldNum" sz="quarter" idx="4"/>
          </p:nvPr>
        </p:nvSpPr>
        <p:spPr bwMode="auto">
          <a:xfrm>
            <a:off x="9631206" y="5674633"/>
            <a:ext cx="900113" cy="2025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vl1pPr>
          </a:lstStyle>
          <a:p>
            <a:fld id="{85F488C0-0199-40CE-A787-9AB62DC83B21}" type="slidenum">
              <a:rPr lang="en-GB">
                <a:solidFill>
                  <a:srgbClr val="000000"/>
                </a:solidFill>
                <a:latin typeface="Arial"/>
              </a:rPr>
              <a:pPr/>
              <a:t>‹#›</a:t>
            </a:fld>
            <a:endParaRPr lang="en-GB" dirty="0">
              <a:solidFill>
                <a:srgbClr val="000000"/>
              </a:solidFill>
              <a:latin typeface="Arial"/>
            </a:endParaRPr>
          </a:p>
        </p:txBody>
      </p:sp>
      <p:grpSp>
        <p:nvGrpSpPr>
          <p:cNvPr id="1067" name="Group 43"/>
          <p:cNvGrpSpPr>
            <a:grpSpLocks/>
          </p:cNvGrpSpPr>
          <p:nvPr/>
        </p:nvGrpSpPr>
        <p:grpSpPr bwMode="auto">
          <a:xfrm>
            <a:off x="-3751" y="0"/>
            <a:ext cx="165021" cy="1620520"/>
            <a:chOff x="-2" y="2478"/>
            <a:chExt cx="653" cy="1152"/>
          </a:xfrm>
        </p:grpSpPr>
        <p:sp>
          <p:nvSpPr>
            <p:cNvPr id="1068" name="Rectangle 44"/>
            <p:cNvSpPr>
              <a:spLocks noChangeArrowheads="1"/>
            </p:cNvSpPr>
            <p:nvPr/>
          </p:nvSpPr>
          <p:spPr bwMode="auto">
            <a:xfrm>
              <a:off x="-2" y="2478"/>
              <a:ext cx="653" cy="89"/>
            </a:xfrm>
            <a:prstGeom prst="rect">
              <a:avLst/>
            </a:prstGeom>
            <a:solidFill>
              <a:srgbClr val="A1D9D2"/>
            </a:solidFill>
            <a:ln w="9525" algn="ctr">
              <a:noFill/>
              <a:miter lim="800000"/>
              <a:headEnd/>
              <a:tailEnd/>
            </a:ln>
            <a:effectLst/>
          </p:spPr>
          <p:txBody>
            <a:bodyPr anchor="b"/>
            <a:lstStyle/>
            <a:p>
              <a:endParaRPr lang="en-GB" sz="2400" dirty="0">
                <a:solidFill>
                  <a:srgbClr val="000000"/>
                </a:solidFill>
                <a:latin typeface="Arial"/>
              </a:endParaRPr>
            </a:p>
          </p:txBody>
        </p:sp>
        <p:sp>
          <p:nvSpPr>
            <p:cNvPr id="1069" name="Rectangle 45"/>
            <p:cNvSpPr>
              <a:spLocks noChangeArrowheads="1"/>
            </p:cNvSpPr>
            <p:nvPr/>
          </p:nvSpPr>
          <p:spPr bwMode="auto">
            <a:xfrm>
              <a:off x="-2" y="2744"/>
              <a:ext cx="653" cy="88"/>
            </a:xfrm>
            <a:prstGeom prst="rect">
              <a:avLst/>
            </a:prstGeom>
            <a:solidFill>
              <a:srgbClr val="9AABA9"/>
            </a:solidFill>
            <a:ln w="9525" algn="ctr">
              <a:noFill/>
              <a:miter lim="800000"/>
              <a:headEnd/>
              <a:tailEnd/>
            </a:ln>
            <a:effectLst/>
          </p:spPr>
          <p:txBody>
            <a:bodyPr anchor="b"/>
            <a:lstStyle/>
            <a:p>
              <a:endParaRPr lang="en-GB" sz="2400" dirty="0">
                <a:solidFill>
                  <a:srgbClr val="000000"/>
                </a:solidFill>
                <a:latin typeface="Arial"/>
              </a:endParaRPr>
            </a:p>
          </p:txBody>
        </p:sp>
        <p:sp>
          <p:nvSpPr>
            <p:cNvPr id="1070" name="Rectangle 46"/>
            <p:cNvSpPr>
              <a:spLocks noChangeArrowheads="1"/>
            </p:cNvSpPr>
            <p:nvPr/>
          </p:nvSpPr>
          <p:spPr bwMode="auto">
            <a:xfrm>
              <a:off x="-2" y="2567"/>
              <a:ext cx="653" cy="88"/>
            </a:xfrm>
            <a:prstGeom prst="rect">
              <a:avLst/>
            </a:prstGeom>
            <a:solidFill>
              <a:srgbClr val="FBBE97"/>
            </a:solidFill>
            <a:ln w="9525" algn="ctr">
              <a:noFill/>
              <a:miter lim="800000"/>
              <a:headEnd/>
              <a:tailEnd/>
            </a:ln>
            <a:effectLst/>
          </p:spPr>
          <p:txBody>
            <a:bodyPr anchor="b"/>
            <a:lstStyle/>
            <a:p>
              <a:endParaRPr lang="en-GB" sz="2400" dirty="0">
                <a:solidFill>
                  <a:srgbClr val="000000"/>
                </a:solidFill>
                <a:latin typeface="Arial"/>
              </a:endParaRPr>
            </a:p>
          </p:txBody>
        </p:sp>
        <p:sp>
          <p:nvSpPr>
            <p:cNvPr id="1071" name="Rectangle 47"/>
            <p:cNvSpPr>
              <a:spLocks noChangeArrowheads="1"/>
            </p:cNvSpPr>
            <p:nvPr/>
          </p:nvSpPr>
          <p:spPr bwMode="auto">
            <a:xfrm>
              <a:off x="-2" y="2832"/>
              <a:ext cx="653" cy="89"/>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sp>
          <p:nvSpPr>
            <p:cNvPr id="1072" name="Rectangle 48"/>
            <p:cNvSpPr>
              <a:spLocks noChangeArrowheads="1"/>
            </p:cNvSpPr>
            <p:nvPr/>
          </p:nvSpPr>
          <p:spPr bwMode="auto">
            <a:xfrm>
              <a:off x="-2" y="2921"/>
              <a:ext cx="653" cy="89"/>
            </a:xfrm>
            <a:prstGeom prst="rect">
              <a:avLst/>
            </a:prstGeom>
            <a:solidFill>
              <a:srgbClr val="003478"/>
            </a:solidFill>
            <a:ln w="9525" algn="ctr">
              <a:noFill/>
              <a:miter lim="800000"/>
              <a:headEnd/>
              <a:tailEnd/>
            </a:ln>
            <a:effectLst/>
          </p:spPr>
          <p:txBody>
            <a:bodyPr anchor="b"/>
            <a:lstStyle/>
            <a:p>
              <a:endParaRPr lang="en-GB" sz="2400" dirty="0">
                <a:solidFill>
                  <a:srgbClr val="000000"/>
                </a:solidFill>
                <a:latin typeface="Arial"/>
              </a:endParaRPr>
            </a:p>
          </p:txBody>
        </p:sp>
        <p:sp>
          <p:nvSpPr>
            <p:cNvPr id="1073" name="Rectangle 49"/>
            <p:cNvSpPr>
              <a:spLocks noChangeArrowheads="1"/>
            </p:cNvSpPr>
            <p:nvPr/>
          </p:nvSpPr>
          <p:spPr bwMode="auto">
            <a:xfrm>
              <a:off x="-2" y="3010"/>
              <a:ext cx="653" cy="88"/>
            </a:xfrm>
            <a:prstGeom prst="rect">
              <a:avLst/>
            </a:prstGeom>
            <a:solidFill>
              <a:srgbClr val="BEBB45"/>
            </a:solidFill>
            <a:ln w="9525" algn="ctr">
              <a:noFill/>
              <a:miter lim="800000"/>
              <a:headEnd/>
              <a:tailEnd/>
            </a:ln>
            <a:effectLst/>
          </p:spPr>
          <p:txBody>
            <a:bodyPr anchor="b"/>
            <a:lstStyle/>
            <a:p>
              <a:endParaRPr lang="en-GB" sz="2400" dirty="0">
                <a:solidFill>
                  <a:srgbClr val="000000"/>
                </a:solidFill>
                <a:latin typeface="Arial"/>
              </a:endParaRPr>
            </a:p>
          </p:txBody>
        </p:sp>
        <p:sp>
          <p:nvSpPr>
            <p:cNvPr id="1074" name="Rectangle 50"/>
            <p:cNvSpPr>
              <a:spLocks noChangeArrowheads="1"/>
            </p:cNvSpPr>
            <p:nvPr/>
          </p:nvSpPr>
          <p:spPr bwMode="auto">
            <a:xfrm>
              <a:off x="-2" y="3098"/>
              <a:ext cx="653" cy="89"/>
            </a:xfrm>
            <a:prstGeom prst="rect">
              <a:avLst/>
            </a:prstGeom>
            <a:solidFill>
              <a:srgbClr val="FFFFFF"/>
            </a:solidFill>
            <a:ln w="9525" algn="ctr">
              <a:noFill/>
              <a:miter lim="800000"/>
              <a:headEnd/>
              <a:tailEnd/>
            </a:ln>
            <a:effectLst/>
          </p:spPr>
          <p:txBody>
            <a:bodyPr anchor="b"/>
            <a:lstStyle/>
            <a:p>
              <a:endParaRPr lang="en-GB" sz="2400" dirty="0">
                <a:solidFill>
                  <a:srgbClr val="000000"/>
                </a:solidFill>
                <a:latin typeface="Arial"/>
              </a:endParaRPr>
            </a:p>
          </p:txBody>
        </p:sp>
        <p:sp>
          <p:nvSpPr>
            <p:cNvPr id="1075" name="Rectangle 51"/>
            <p:cNvSpPr>
              <a:spLocks noChangeArrowheads="1"/>
            </p:cNvSpPr>
            <p:nvPr/>
          </p:nvSpPr>
          <p:spPr bwMode="auto">
            <a:xfrm>
              <a:off x="-2" y="3187"/>
              <a:ext cx="653" cy="89"/>
            </a:xfrm>
            <a:prstGeom prst="rect">
              <a:avLst/>
            </a:prstGeom>
            <a:solidFill>
              <a:srgbClr val="693695"/>
            </a:solidFill>
            <a:ln w="9525" algn="ctr">
              <a:noFill/>
              <a:miter lim="800000"/>
              <a:headEnd/>
              <a:tailEnd/>
            </a:ln>
            <a:effectLst/>
          </p:spPr>
          <p:txBody>
            <a:bodyPr anchor="b"/>
            <a:lstStyle/>
            <a:p>
              <a:endParaRPr lang="en-GB" sz="2400" dirty="0">
                <a:solidFill>
                  <a:srgbClr val="000000"/>
                </a:solidFill>
                <a:latin typeface="Arial"/>
              </a:endParaRPr>
            </a:p>
          </p:txBody>
        </p:sp>
        <p:sp>
          <p:nvSpPr>
            <p:cNvPr id="1076" name="Rectangle 52"/>
            <p:cNvSpPr>
              <a:spLocks noChangeArrowheads="1"/>
            </p:cNvSpPr>
            <p:nvPr/>
          </p:nvSpPr>
          <p:spPr bwMode="auto">
            <a:xfrm>
              <a:off x="-2" y="3364"/>
              <a:ext cx="653" cy="89"/>
            </a:xfrm>
            <a:prstGeom prst="rect">
              <a:avLst/>
            </a:prstGeom>
            <a:solidFill>
              <a:srgbClr val="ACD9F4"/>
            </a:solidFill>
            <a:ln w="9525" algn="ctr">
              <a:noFill/>
              <a:miter lim="800000"/>
              <a:headEnd/>
              <a:tailEnd/>
            </a:ln>
            <a:effectLst/>
          </p:spPr>
          <p:txBody>
            <a:bodyPr anchor="b"/>
            <a:lstStyle/>
            <a:p>
              <a:endParaRPr lang="en-GB" sz="2400" dirty="0">
                <a:solidFill>
                  <a:srgbClr val="000000"/>
                </a:solidFill>
                <a:latin typeface="Arial"/>
              </a:endParaRPr>
            </a:p>
          </p:txBody>
        </p:sp>
        <p:sp>
          <p:nvSpPr>
            <p:cNvPr id="1077" name="Rectangle 53"/>
            <p:cNvSpPr>
              <a:spLocks noChangeArrowheads="1"/>
            </p:cNvSpPr>
            <p:nvPr/>
          </p:nvSpPr>
          <p:spPr bwMode="auto">
            <a:xfrm>
              <a:off x="-2" y="3541"/>
              <a:ext cx="653" cy="89"/>
            </a:xfrm>
            <a:prstGeom prst="rect">
              <a:avLst/>
            </a:prstGeom>
            <a:solidFill>
              <a:srgbClr val="988980"/>
            </a:solidFill>
            <a:ln w="28575" algn="ctr">
              <a:noFill/>
              <a:miter lim="800000"/>
              <a:headEnd/>
              <a:tailEnd/>
            </a:ln>
            <a:effectLst/>
          </p:spPr>
          <p:txBody>
            <a:bodyPr wrap="none" anchor="ctr"/>
            <a:lstStyle/>
            <a:p>
              <a:endParaRPr lang="en-GB" sz="2400" dirty="0">
                <a:solidFill>
                  <a:srgbClr val="000000"/>
                </a:solidFill>
                <a:latin typeface="Arial"/>
              </a:endParaRPr>
            </a:p>
          </p:txBody>
        </p:sp>
        <p:sp>
          <p:nvSpPr>
            <p:cNvPr id="1078" name="Rectangle 54"/>
            <p:cNvSpPr>
              <a:spLocks noChangeArrowheads="1"/>
            </p:cNvSpPr>
            <p:nvPr/>
          </p:nvSpPr>
          <p:spPr bwMode="auto">
            <a:xfrm>
              <a:off x="-2" y="3276"/>
              <a:ext cx="653" cy="88"/>
            </a:xfrm>
            <a:prstGeom prst="rect">
              <a:avLst/>
            </a:prstGeom>
            <a:solidFill>
              <a:srgbClr val="000000"/>
            </a:solidFill>
            <a:ln w="9525" algn="ctr">
              <a:noFill/>
              <a:miter lim="800000"/>
              <a:headEnd/>
              <a:tailEnd/>
            </a:ln>
            <a:effectLst/>
          </p:spPr>
          <p:txBody>
            <a:bodyPr anchor="b"/>
            <a:lstStyle/>
            <a:p>
              <a:endParaRPr lang="en-GB" sz="2400" dirty="0">
                <a:solidFill>
                  <a:srgbClr val="000000"/>
                </a:solidFill>
                <a:latin typeface="Arial"/>
              </a:endParaRPr>
            </a:p>
          </p:txBody>
        </p:sp>
        <p:sp>
          <p:nvSpPr>
            <p:cNvPr id="1079" name="Rectangle 55"/>
            <p:cNvSpPr>
              <a:spLocks noChangeArrowheads="1"/>
            </p:cNvSpPr>
            <p:nvPr/>
          </p:nvSpPr>
          <p:spPr bwMode="auto">
            <a:xfrm>
              <a:off x="-2" y="3453"/>
              <a:ext cx="653" cy="88"/>
            </a:xfrm>
            <a:prstGeom prst="rect">
              <a:avLst/>
            </a:prstGeom>
            <a:solidFill>
              <a:srgbClr val="BEBB45"/>
            </a:solidFill>
            <a:ln w="9525" algn="ctr">
              <a:noFill/>
              <a:miter lim="800000"/>
              <a:headEnd/>
              <a:tailEnd/>
            </a:ln>
            <a:effectLst/>
          </p:spPr>
          <p:txBody>
            <a:bodyPr anchor="b"/>
            <a:lstStyle/>
            <a:p>
              <a:endParaRPr lang="en-GB" sz="2400" dirty="0">
                <a:solidFill>
                  <a:srgbClr val="000000"/>
                </a:solidFill>
                <a:latin typeface="Arial"/>
              </a:endParaRPr>
            </a:p>
          </p:txBody>
        </p:sp>
        <p:sp>
          <p:nvSpPr>
            <p:cNvPr id="1080" name="Rectangle 56"/>
            <p:cNvSpPr>
              <a:spLocks noChangeArrowheads="1"/>
            </p:cNvSpPr>
            <p:nvPr/>
          </p:nvSpPr>
          <p:spPr bwMode="auto">
            <a:xfrm>
              <a:off x="-2" y="2655"/>
              <a:ext cx="653" cy="89"/>
            </a:xfrm>
            <a:prstGeom prst="rect">
              <a:avLst/>
            </a:prstGeom>
            <a:solidFill>
              <a:srgbClr val="F26522"/>
            </a:solidFill>
            <a:ln w="9525" algn="ctr">
              <a:noFill/>
              <a:miter lim="800000"/>
              <a:headEnd/>
              <a:tailEnd/>
            </a:ln>
            <a:effectLst/>
          </p:spPr>
          <p:txBody>
            <a:bodyPr anchor="b"/>
            <a:lstStyle/>
            <a:p>
              <a:endParaRPr lang="en-GB" sz="2400" dirty="0">
                <a:solidFill>
                  <a:srgbClr val="000000"/>
                </a:solidFill>
                <a:latin typeface="Arial"/>
              </a:endParaRPr>
            </a:p>
          </p:txBody>
        </p:sp>
      </p:grpSp>
      <p:pic>
        <p:nvPicPr>
          <p:cNvPr id="1081" name="Picture 57" descr="SWIFT_Logo_color"/>
          <p:cNvPicPr>
            <a:picLocks noChangeAspect="1" noChangeArrowheads="1"/>
          </p:cNvPicPr>
          <p:nvPr/>
        </p:nvPicPr>
        <p:blipFill>
          <a:blip r:embed="rId7" cstate="print"/>
          <a:srcRect/>
          <a:stretch>
            <a:fillRect/>
          </a:stretch>
        </p:blipFill>
        <p:spPr bwMode="auto">
          <a:xfrm>
            <a:off x="701345" y="5659160"/>
            <a:ext cx="298162" cy="223665"/>
          </a:xfrm>
          <a:prstGeom prst="rect">
            <a:avLst/>
          </a:prstGeom>
          <a:noFill/>
          <a:ln w="9525">
            <a:noFill/>
            <a:miter lim="800000"/>
            <a:headEnd/>
            <a:tailEnd/>
          </a:ln>
        </p:spPr>
      </p:pic>
    </p:spTree>
    <p:extLst>
      <p:ext uri="{BB962C8B-B14F-4D97-AF65-F5344CB8AC3E}">
        <p14:creationId xmlns:p14="http://schemas.microsoft.com/office/powerpoint/2010/main" val="421629020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iming>
    <p:tnLst>
      <p:par>
        <p:cTn id="1" dur="indefinite" restart="never" nodeType="tmRoot"/>
      </p:par>
    </p:tnLst>
  </p:timing>
  <p:hf hd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Times New Roman" pitchFamily="18" charset="0"/>
        </a:defRPr>
      </a:lvl2pPr>
      <a:lvl3pPr algn="l" rtl="0" eaLnBrk="1" fontAlgn="base" hangingPunct="1">
        <a:spcBef>
          <a:spcPct val="0"/>
        </a:spcBef>
        <a:spcAft>
          <a:spcPct val="0"/>
        </a:spcAft>
        <a:defRPr sz="3200">
          <a:solidFill>
            <a:schemeClr val="tx2"/>
          </a:solidFill>
          <a:latin typeface="Times New Roman" pitchFamily="18" charset="0"/>
        </a:defRPr>
      </a:lvl3pPr>
      <a:lvl4pPr algn="l" rtl="0" eaLnBrk="1" fontAlgn="base" hangingPunct="1">
        <a:spcBef>
          <a:spcPct val="0"/>
        </a:spcBef>
        <a:spcAft>
          <a:spcPct val="0"/>
        </a:spcAft>
        <a:defRPr sz="3200">
          <a:solidFill>
            <a:schemeClr val="tx2"/>
          </a:solidFill>
          <a:latin typeface="Times New Roman" pitchFamily="18" charset="0"/>
        </a:defRPr>
      </a:lvl4pPr>
      <a:lvl5pPr algn="l" rtl="0" eaLnBrk="1" fontAlgn="base" hangingPunct="1">
        <a:spcBef>
          <a:spcPct val="0"/>
        </a:spcBef>
        <a:spcAft>
          <a:spcPct val="0"/>
        </a:spcAft>
        <a:defRPr sz="3200">
          <a:solidFill>
            <a:schemeClr val="tx2"/>
          </a:solidFill>
          <a:latin typeface="Times New Roman" pitchFamily="18" charset="0"/>
        </a:defRPr>
      </a:lvl5pPr>
      <a:lvl6pPr marL="457200" algn="l" rtl="0" eaLnBrk="1" fontAlgn="base" hangingPunct="1">
        <a:spcBef>
          <a:spcPct val="0"/>
        </a:spcBef>
        <a:spcAft>
          <a:spcPct val="0"/>
        </a:spcAft>
        <a:defRPr sz="3200">
          <a:solidFill>
            <a:schemeClr val="tx2"/>
          </a:solidFill>
          <a:latin typeface="Times New Roman" pitchFamily="18" charset="0"/>
        </a:defRPr>
      </a:lvl6pPr>
      <a:lvl7pPr marL="914400" algn="l" rtl="0" eaLnBrk="1" fontAlgn="base" hangingPunct="1">
        <a:spcBef>
          <a:spcPct val="0"/>
        </a:spcBef>
        <a:spcAft>
          <a:spcPct val="0"/>
        </a:spcAft>
        <a:defRPr sz="3200">
          <a:solidFill>
            <a:schemeClr val="tx2"/>
          </a:solidFill>
          <a:latin typeface="Times New Roman" pitchFamily="18" charset="0"/>
        </a:defRPr>
      </a:lvl7pPr>
      <a:lvl8pPr marL="1371600" algn="l" rtl="0" eaLnBrk="1" fontAlgn="base" hangingPunct="1">
        <a:spcBef>
          <a:spcPct val="0"/>
        </a:spcBef>
        <a:spcAft>
          <a:spcPct val="0"/>
        </a:spcAft>
        <a:defRPr sz="3200">
          <a:solidFill>
            <a:schemeClr val="tx2"/>
          </a:solidFill>
          <a:latin typeface="Times New Roman" pitchFamily="18" charset="0"/>
        </a:defRPr>
      </a:lvl8pPr>
      <a:lvl9pPr marL="1828800" algn="l" rtl="0" eaLnBrk="1" fontAlgn="base" hangingPunct="1">
        <a:spcBef>
          <a:spcPct val="0"/>
        </a:spcBef>
        <a:spcAft>
          <a:spcPct val="0"/>
        </a:spcAft>
        <a:defRPr sz="3200">
          <a:solidFill>
            <a:schemeClr val="tx2"/>
          </a:solidFill>
          <a:latin typeface="Times New Roman" pitchFamily="18" charset="0"/>
        </a:defRPr>
      </a:lvl9pPr>
    </p:titleStyle>
    <p:bodyStyle>
      <a:lvl1pPr marL="231775" indent="-231775" algn="l" rtl="0" eaLnBrk="1" fontAlgn="base" hangingPunct="1">
        <a:spcBef>
          <a:spcPct val="20000"/>
        </a:spcBef>
        <a:spcAft>
          <a:spcPct val="0"/>
        </a:spcAft>
        <a:buChar char="•"/>
        <a:defRPr sz="2000">
          <a:solidFill>
            <a:srgbClr val="000000"/>
          </a:solidFill>
          <a:latin typeface="+mn-lt"/>
          <a:ea typeface="+mn-ea"/>
          <a:cs typeface="+mn-cs"/>
        </a:defRPr>
      </a:lvl1pPr>
      <a:lvl2pPr marL="446088" indent="-212725" algn="l" rtl="0" eaLnBrk="1" fontAlgn="base" hangingPunct="1">
        <a:spcBef>
          <a:spcPct val="20000"/>
        </a:spcBef>
        <a:spcAft>
          <a:spcPct val="0"/>
        </a:spcAft>
        <a:buChar char="–"/>
        <a:defRPr sz="2000">
          <a:solidFill>
            <a:srgbClr val="000000"/>
          </a:solidFill>
          <a:latin typeface="+mn-lt"/>
        </a:defRPr>
      </a:lvl2pPr>
      <a:lvl3pPr marL="630238" indent="-182563" algn="l" rtl="0" eaLnBrk="1" fontAlgn="base" hangingPunct="1">
        <a:spcBef>
          <a:spcPct val="20000"/>
        </a:spcBef>
        <a:spcAft>
          <a:spcPct val="0"/>
        </a:spcAft>
        <a:buChar char="•"/>
        <a:defRPr sz="1600">
          <a:solidFill>
            <a:srgbClr val="000000"/>
          </a:solidFill>
          <a:latin typeface="+mn-lt"/>
        </a:defRPr>
      </a:lvl3pPr>
      <a:lvl4pPr marL="1027113" indent="-228600" algn="l" rtl="0" eaLnBrk="1" fontAlgn="base" hangingPunct="1">
        <a:spcBef>
          <a:spcPct val="20000"/>
        </a:spcBef>
        <a:spcAft>
          <a:spcPct val="0"/>
        </a:spcAft>
        <a:buChar char="–"/>
        <a:defRPr sz="1600">
          <a:solidFill>
            <a:srgbClr val="000000"/>
          </a:solidFill>
          <a:latin typeface="+mn-lt"/>
        </a:defRPr>
      </a:lvl4pPr>
      <a:lvl5pPr marL="1257300" indent="-228600" algn="l" rtl="0" eaLnBrk="1" fontAlgn="base" hangingPunct="1">
        <a:spcBef>
          <a:spcPct val="20000"/>
        </a:spcBef>
        <a:spcAft>
          <a:spcPct val="0"/>
        </a:spcAft>
        <a:buChar char="–"/>
        <a:defRPr sz="1600">
          <a:solidFill>
            <a:srgbClr val="000000"/>
          </a:solidFill>
          <a:latin typeface="+mn-lt"/>
        </a:defRPr>
      </a:lvl5pPr>
      <a:lvl6pPr marL="1714500" indent="-228600" algn="l" rtl="0" eaLnBrk="1" fontAlgn="base" hangingPunct="1">
        <a:spcBef>
          <a:spcPct val="20000"/>
        </a:spcBef>
        <a:spcAft>
          <a:spcPct val="0"/>
        </a:spcAft>
        <a:buChar char="–"/>
        <a:defRPr sz="1600">
          <a:solidFill>
            <a:srgbClr val="000000"/>
          </a:solidFill>
          <a:latin typeface="+mn-lt"/>
        </a:defRPr>
      </a:lvl6pPr>
      <a:lvl7pPr marL="2171700" indent="-228600" algn="l" rtl="0" eaLnBrk="1" fontAlgn="base" hangingPunct="1">
        <a:spcBef>
          <a:spcPct val="20000"/>
        </a:spcBef>
        <a:spcAft>
          <a:spcPct val="0"/>
        </a:spcAft>
        <a:buChar char="–"/>
        <a:defRPr sz="1600">
          <a:solidFill>
            <a:srgbClr val="000000"/>
          </a:solidFill>
          <a:latin typeface="+mn-lt"/>
        </a:defRPr>
      </a:lvl7pPr>
      <a:lvl8pPr marL="2628900" indent="-228600" algn="l" rtl="0" eaLnBrk="1" fontAlgn="base" hangingPunct="1">
        <a:spcBef>
          <a:spcPct val="20000"/>
        </a:spcBef>
        <a:spcAft>
          <a:spcPct val="0"/>
        </a:spcAft>
        <a:buChar char="–"/>
        <a:defRPr sz="1600">
          <a:solidFill>
            <a:srgbClr val="000000"/>
          </a:solidFill>
          <a:latin typeface="+mn-lt"/>
        </a:defRPr>
      </a:lvl8pPr>
      <a:lvl9pPr marL="3086100" indent="-228600" algn="l" rtl="0" eaLnBrk="1" fontAlgn="base" hangingPunct="1">
        <a:spcBef>
          <a:spcPct val="20000"/>
        </a:spcBef>
        <a:spcAft>
          <a:spcPct val="0"/>
        </a:spcAft>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2" Type="http://schemas.openxmlformats.org/officeDocument/2006/relationships/notesSlide" Target="../notesSlides/notesSlide16.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23.jpeg"/><Relationship Id="rId24" Type="http://schemas.openxmlformats.org/officeDocument/2006/relationships/image" Target="../media/image36.png"/><Relationship Id="rId32" Type="http://schemas.openxmlformats.org/officeDocument/2006/relationships/image" Target="../media/image44.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7.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4800" dirty="0"/>
              <a:t>Observed trends in the payment industry</a:t>
            </a:r>
          </a:p>
        </p:txBody>
      </p:sp>
      <p:sp>
        <p:nvSpPr>
          <p:cNvPr id="3" name="Text Placeholder 2"/>
          <p:cNvSpPr>
            <a:spLocks noGrp="1"/>
          </p:cNvSpPr>
          <p:nvPr>
            <p:ph type="body" idx="11"/>
          </p:nvPr>
        </p:nvSpPr>
        <p:spPr>
          <a:xfrm>
            <a:off x="3096419" y="3974579"/>
            <a:ext cx="5904656" cy="1512168"/>
          </a:xfrm>
        </p:spPr>
        <p:txBody>
          <a:bodyPr/>
          <a:lstStyle/>
          <a:p>
            <a:r>
              <a:rPr lang="en-US" b="0" dirty="0" smtClean="0"/>
              <a:t>Tashkent, 2015</a:t>
            </a:r>
            <a:endParaRPr lang="en-GB" b="0" dirty="0"/>
          </a:p>
        </p:txBody>
      </p:sp>
    </p:spTree>
    <p:extLst>
      <p:ext uri="{BB962C8B-B14F-4D97-AF65-F5344CB8AC3E}">
        <p14:creationId xmlns:p14="http://schemas.microsoft.com/office/powerpoint/2010/main" val="251271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61" y="167158"/>
            <a:ext cx="9749667" cy="1012825"/>
          </a:xfrm>
        </p:spPr>
        <p:txBody>
          <a:bodyPr/>
          <a:lstStyle/>
          <a:p>
            <a:r>
              <a:rPr lang="en-US" dirty="0"/>
              <a:t>SWIFT Overview</a:t>
            </a:r>
            <a:r>
              <a:rPr lang="en-GB" dirty="0" smtClean="0"/>
              <a:t/>
            </a:r>
            <a:br>
              <a:rPr lang="en-GB" dirty="0" smtClean="0"/>
            </a:br>
            <a:r>
              <a:rPr lang="en-GB" sz="2800" i="1" dirty="0">
                <a:solidFill>
                  <a:schemeClr val="tx1">
                    <a:lumMod val="65000"/>
                    <a:lumOff val="35000"/>
                  </a:schemeClr>
                </a:solidFill>
              </a:rPr>
              <a:t>… serving distinct business domains </a:t>
            </a:r>
            <a:r>
              <a:rPr lang="en-GB" sz="2800" i="1" dirty="0" smtClean="0">
                <a:solidFill>
                  <a:schemeClr val="tx1">
                    <a:lumMod val="65000"/>
                    <a:lumOff val="35000"/>
                  </a:schemeClr>
                </a:solidFill>
              </a:rPr>
              <a:t>…</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4" y="5877205"/>
            <a:ext cx="900113" cy="202565"/>
          </a:xfrm>
        </p:spPr>
        <p:txBody>
          <a:bodyPr/>
          <a:lstStyle/>
          <a:p>
            <a:fld id="{F17889F7-7963-4A16-ADF8-FEE4D97DC541}" type="slidenum">
              <a:rPr lang="en-GB" smtClean="0">
                <a:solidFill>
                  <a:srgbClr val="000000"/>
                </a:solidFill>
              </a:rPr>
              <a:pPr/>
              <a:t>10</a:t>
            </a:fld>
            <a:endParaRPr lang="en-GB" dirty="0">
              <a:solidFill>
                <a:srgbClr val="000000"/>
              </a:solidFill>
            </a:endParaRPr>
          </a:p>
        </p:txBody>
      </p:sp>
      <p:sp>
        <p:nvSpPr>
          <p:cNvPr id="27" name="Rectangle 26"/>
          <p:cNvSpPr/>
          <p:nvPr/>
        </p:nvSpPr>
        <p:spPr>
          <a:xfrm>
            <a:off x="7677329" y="1659952"/>
            <a:ext cx="2293152" cy="1769715"/>
          </a:xfrm>
          <a:prstGeom prst="rect">
            <a:avLst/>
          </a:prstGeom>
          <a:noFill/>
        </p:spPr>
        <p:txBody>
          <a:bodyPr wrap="square" rtlCol="0" anchor="ctr" anchorCtr="0">
            <a:spAutoFit/>
          </a:bodyPr>
          <a:lstStyle/>
          <a:p>
            <a:pPr algn="ctr">
              <a:spcAft>
                <a:spcPts val="600"/>
              </a:spcAft>
            </a:pPr>
            <a:r>
              <a:rPr lang="en-US" sz="1200" b="1" dirty="0" smtClean="0">
                <a:solidFill>
                  <a:schemeClr val="tx1">
                    <a:lumMod val="75000"/>
                    <a:lumOff val="25000"/>
                  </a:schemeClr>
                </a:solidFill>
                <a:latin typeface="+mn-lt"/>
                <a:cs typeface="Calibri" panose="020F0502020204030204" pitchFamily="34" charset="0"/>
              </a:rPr>
              <a:t>Securities</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Allocation, Confirm and  Affirmation</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Settlement</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Reporting</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Collateral Management</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Asset Servicing</a:t>
            </a:r>
            <a:endParaRPr lang="en-US" sz="1200" dirty="0">
              <a:solidFill>
                <a:schemeClr val="tx1">
                  <a:lumMod val="75000"/>
                  <a:lumOff val="25000"/>
                </a:schemeClr>
              </a:solidFill>
              <a:latin typeface="+mn-lt"/>
              <a:cs typeface="Calibri" panose="020F0502020204030204" pitchFamily="34" charset="0"/>
            </a:endParaRPr>
          </a:p>
        </p:txBody>
      </p:sp>
      <p:sp>
        <p:nvSpPr>
          <p:cNvPr id="28" name="Rectangle 27"/>
          <p:cNvSpPr/>
          <p:nvPr/>
        </p:nvSpPr>
        <p:spPr>
          <a:xfrm>
            <a:off x="7748542" y="4593874"/>
            <a:ext cx="2293152" cy="1061829"/>
          </a:xfrm>
          <a:prstGeom prst="rect">
            <a:avLst/>
          </a:prstGeom>
          <a:noFill/>
        </p:spPr>
        <p:txBody>
          <a:bodyPr wrap="square" rtlCol="0" anchor="ctr" anchorCtr="0">
            <a:spAutoFit/>
          </a:bodyPr>
          <a:lstStyle/>
          <a:p>
            <a:pPr algn="ctr">
              <a:spcAft>
                <a:spcPts val="600"/>
              </a:spcAft>
            </a:pPr>
            <a:r>
              <a:rPr lang="en-US" sz="1200" b="1" dirty="0" smtClean="0">
                <a:solidFill>
                  <a:schemeClr val="tx1">
                    <a:lumMod val="75000"/>
                    <a:lumOff val="25000"/>
                  </a:schemeClr>
                </a:solidFill>
                <a:latin typeface="+mn-lt"/>
                <a:cs typeface="Calibri" panose="020F0502020204030204" pitchFamily="34" charset="0"/>
              </a:rPr>
              <a:t>Treasury</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Foreign Exchange</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Money Markets</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Derivatives </a:t>
            </a:r>
            <a:endParaRPr lang="en-US" sz="1200" dirty="0">
              <a:solidFill>
                <a:schemeClr val="tx1">
                  <a:lumMod val="75000"/>
                  <a:lumOff val="25000"/>
                </a:schemeClr>
              </a:solidFill>
              <a:latin typeface="+mn-lt"/>
              <a:cs typeface="Calibri" panose="020F0502020204030204" pitchFamily="34" charset="0"/>
            </a:endParaRPr>
          </a:p>
        </p:txBody>
      </p:sp>
      <p:sp>
        <p:nvSpPr>
          <p:cNvPr id="29" name="Rectangle 28"/>
          <p:cNvSpPr/>
          <p:nvPr/>
        </p:nvSpPr>
        <p:spPr>
          <a:xfrm>
            <a:off x="291097" y="2013895"/>
            <a:ext cx="2079513" cy="1061829"/>
          </a:xfrm>
          <a:prstGeom prst="rect">
            <a:avLst/>
          </a:prstGeom>
          <a:noFill/>
        </p:spPr>
        <p:txBody>
          <a:bodyPr wrap="square" rtlCol="0" anchor="ctr" anchorCtr="0">
            <a:spAutoFit/>
          </a:bodyPr>
          <a:lstStyle/>
          <a:p>
            <a:pPr algn="ctr">
              <a:spcAft>
                <a:spcPts val="600"/>
              </a:spcAft>
            </a:pPr>
            <a:r>
              <a:rPr lang="en-US" sz="1200" b="1" dirty="0" smtClean="0">
                <a:solidFill>
                  <a:schemeClr val="tx1">
                    <a:lumMod val="75000"/>
                    <a:lumOff val="25000"/>
                  </a:schemeClr>
                </a:solidFill>
                <a:latin typeface="+mn-lt"/>
                <a:cs typeface="Calibri" panose="020F0502020204030204" pitchFamily="34" charset="0"/>
              </a:rPr>
              <a:t>Payments</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Customer Payments</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Institutional Payments</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Cash Management</a:t>
            </a:r>
          </a:p>
        </p:txBody>
      </p:sp>
      <p:sp>
        <p:nvSpPr>
          <p:cNvPr id="30" name="Rectangle 29"/>
          <p:cNvSpPr/>
          <p:nvPr/>
        </p:nvSpPr>
        <p:spPr>
          <a:xfrm>
            <a:off x="291092" y="4463069"/>
            <a:ext cx="2079513" cy="1323439"/>
          </a:xfrm>
          <a:prstGeom prst="rect">
            <a:avLst/>
          </a:prstGeom>
          <a:noFill/>
        </p:spPr>
        <p:txBody>
          <a:bodyPr wrap="square" rtlCol="0" anchor="ctr" anchorCtr="0">
            <a:spAutoFit/>
          </a:bodyPr>
          <a:lstStyle/>
          <a:p>
            <a:pPr algn="ctr">
              <a:spcAft>
                <a:spcPts val="600"/>
              </a:spcAft>
            </a:pPr>
            <a:r>
              <a:rPr lang="en-US" sz="1200" b="1" dirty="0" smtClean="0">
                <a:solidFill>
                  <a:schemeClr val="tx1">
                    <a:lumMod val="75000"/>
                    <a:lumOff val="25000"/>
                  </a:schemeClr>
                </a:solidFill>
                <a:latin typeface="+mn-lt"/>
                <a:cs typeface="Calibri" panose="020F0502020204030204" pitchFamily="34" charset="0"/>
              </a:rPr>
              <a:t>Trade</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Letters of Credit</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Open Account BPO</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TSU</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cs typeface="Calibri" panose="020F0502020204030204" pitchFamily="34" charset="0"/>
              </a:rPr>
              <a:t>Collections</a:t>
            </a:r>
            <a:endParaRPr lang="en-US" sz="1200" dirty="0">
              <a:solidFill>
                <a:schemeClr val="tx1">
                  <a:lumMod val="75000"/>
                  <a:lumOff val="25000"/>
                </a:schemeClr>
              </a:solidFill>
              <a:cs typeface="Calibri" panose="020F0502020204030204" pitchFamily="34" charset="0"/>
            </a:endParaRPr>
          </a:p>
        </p:txBody>
      </p:sp>
      <p:sp>
        <p:nvSpPr>
          <p:cNvPr id="31" name="Rectangle 2"/>
          <p:cNvSpPr/>
          <p:nvPr/>
        </p:nvSpPr>
        <p:spPr>
          <a:xfrm rot="10800000">
            <a:off x="2361126" y="1552344"/>
            <a:ext cx="2444044" cy="1986174"/>
          </a:xfrm>
          <a:custGeom>
            <a:avLst/>
            <a:gdLst/>
            <a:ahLst/>
            <a:cxnLst/>
            <a:rect l="l" t="t" r="r" b="b"/>
            <a:pathLst>
              <a:path w="2241451" h="2241450">
                <a:moveTo>
                  <a:pt x="1790152" y="0"/>
                </a:moveTo>
                <a:lnTo>
                  <a:pt x="2241451" y="0"/>
                </a:lnTo>
                <a:lnTo>
                  <a:pt x="2241451" y="2241450"/>
                </a:lnTo>
                <a:lnTo>
                  <a:pt x="0" y="2241450"/>
                </a:lnTo>
                <a:lnTo>
                  <a:pt x="0" y="1789626"/>
                </a:lnTo>
                <a:cubicBezTo>
                  <a:pt x="942857" y="1692032"/>
                  <a:pt x="1692045" y="942809"/>
                  <a:pt x="1790152" y="0"/>
                </a:cubicBezTo>
                <a:close/>
              </a:path>
            </a:pathLst>
          </a:custGeom>
          <a:solidFill>
            <a:srgbClr val="00AFD2"/>
          </a:solidFill>
          <a:ln w="9525" algn="ctr">
            <a:noFill/>
            <a:round/>
            <a:headEnd/>
            <a:tailEnd/>
          </a:ln>
          <a:effectLst>
            <a:outerShdw blurRad="50800" dist="38100" dir="2700000" algn="tl" rotWithShape="0">
              <a:prstClr val="black">
                <a:alpha val="40000"/>
              </a:prstClr>
            </a:outerShdw>
          </a:effectLst>
        </p:spPr>
        <p:txBody>
          <a:bodyPr anchor="ctr" anchorCtr="0"/>
          <a:lstStyle/>
          <a:p>
            <a:pPr algn="ctr"/>
            <a:endParaRPr lang="en-US" b="1">
              <a:solidFill>
                <a:schemeClr val="bg1"/>
              </a:solidFill>
            </a:endParaRPr>
          </a:p>
        </p:txBody>
      </p:sp>
      <p:sp>
        <p:nvSpPr>
          <p:cNvPr id="32" name="Rectangle 2"/>
          <p:cNvSpPr/>
          <p:nvPr/>
        </p:nvSpPr>
        <p:spPr>
          <a:xfrm rot="16200000">
            <a:off x="5450350" y="1323412"/>
            <a:ext cx="1986175" cy="2444043"/>
          </a:xfrm>
          <a:custGeom>
            <a:avLst/>
            <a:gdLst/>
            <a:ahLst/>
            <a:cxnLst/>
            <a:rect l="l" t="t" r="r" b="b"/>
            <a:pathLst>
              <a:path w="2241451" h="2241450">
                <a:moveTo>
                  <a:pt x="1790152" y="0"/>
                </a:moveTo>
                <a:lnTo>
                  <a:pt x="2241451" y="0"/>
                </a:lnTo>
                <a:lnTo>
                  <a:pt x="2241451" y="2241450"/>
                </a:lnTo>
                <a:lnTo>
                  <a:pt x="0" y="2241450"/>
                </a:lnTo>
                <a:lnTo>
                  <a:pt x="0" y="1789626"/>
                </a:lnTo>
                <a:cubicBezTo>
                  <a:pt x="942857" y="1692032"/>
                  <a:pt x="1692045" y="942809"/>
                  <a:pt x="1790152" y="0"/>
                </a:cubicBezTo>
                <a:close/>
              </a:path>
            </a:pathLst>
          </a:custGeom>
          <a:solidFill>
            <a:srgbClr val="00AFD2"/>
          </a:solidFill>
          <a:ln w="9525" algn="ctr">
            <a:noFill/>
            <a:round/>
            <a:headEnd/>
            <a:tailEnd/>
          </a:ln>
          <a:effectLst>
            <a:outerShdw blurRad="50800" dist="38100" dir="2700000" algn="tl" rotWithShape="0">
              <a:prstClr val="black">
                <a:alpha val="40000"/>
              </a:prstClr>
            </a:outerShdw>
          </a:effectLst>
        </p:spPr>
        <p:txBody>
          <a:bodyPr anchor="ctr" anchorCtr="0"/>
          <a:lstStyle/>
          <a:p>
            <a:pPr algn="ctr"/>
            <a:endParaRPr lang="en-US" b="1">
              <a:solidFill>
                <a:schemeClr val="bg1"/>
              </a:solidFill>
            </a:endParaRPr>
          </a:p>
        </p:txBody>
      </p:sp>
      <p:sp>
        <p:nvSpPr>
          <p:cNvPr id="33" name="Rectangle 2"/>
          <p:cNvSpPr/>
          <p:nvPr/>
        </p:nvSpPr>
        <p:spPr>
          <a:xfrm>
            <a:off x="5221415" y="3871645"/>
            <a:ext cx="2444044" cy="1986174"/>
          </a:xfrm>
          <a:custGeom>
            <a:avLst/>
            <a:gdLst/>
            <a:ahLst/>
            <a:cxnLst/>
            <a:rect l="l" t="t" r="r" b="b"/>
            <a:pathLst>
              <a:path w="2241451" h="2241450">
                <a:moveTo>
                  <a:pt x="1790152" y="0"/>
                </a:moveTo>
                <a:lnTo>
                  <a:pt x="2241451" y="0"/>
                </a:lnTo>
                <a:lnTo>
                  <a:pt x="2241451" y="2241450"/>
                </a:lnTo>
                <a:lnTo>
                  <a:pt x="0" y="2241450"/>
                </a:lnTo>
                <a:lnTo>
                  <a:pt x="0" y="1789626"/>
                </a:lnTo>
                <a:cubicBezTo>
                  <a:pt x="942857" y="1692032"/>
                  <a:pt x="1692045" y="942809"/>
                  <a:pt x="1790152" y="0"/>
                </a:cubicBezTo>
                <a:close/>
              </a:path>
            </a:pathLst>
          </a:custGeom>
          <a:solidFill>
            <a:srgbClr val="00AFD2"/>
          </a:solidFill>
          <a:ln w="9525" algn="ctr">
            <a:noFill/>
            <a:round/>
            <a:headEnd/>
            <a:tailEnd/>
          </a:ln>
          <a:effectLst>
            <a:outerShdw blurRad="50800" dist="38100" dir="2700000" algn="tl" rotWithShape="0">
              <a:prstClr val="black">
                <a:alpha val="40000"/>
              </a:prstClr>
            </a:outerShdw>
          </a:effectLst>
        </p:spPr>
        <p:txBody>
          <a:bodyPr anchor="ctr" anchorCtr="0"/>
          <a:lstStyle/>
          <a:p>
            <a:pPr algn="ctr"/>
            <a:endParaRPr lang="en-US" b="1">
              <a:solidFill>
                <a:schemeClr val="bg1"/>
              </a:solidFill>
            </a:endParaRPr>
          </a:p>
        </p:txBody>
      </p:sp>
      <p:sp>
        <p:nvSpPr>
          <p:cNvPr id="34" name="Rectangle 2"/>
          <p:cNvSpPr/>
          <p:nvPr/>
        </p:nvSpPr>
        <p:spPr>
          <a:xfrm rot="5400000">
            <a:off x="2590060" y="3642713"/>
            <a:ext cx="1986175" cy="2444043"/>
          </a:xfrm>
          <a:custGeom>
            <a:avLst/>
            <a:gdLst/>
            <a:ahLst/>
            <a:cxnLst/>
            <a:rect l="l" t="t" r="r" b="b"/>
            <a:pathLst>
              <a:path w="2241451" h="2241450">
                <a:moveTo>
                  <a:pt x="1790152" y="0"/>
                </a:moveTo>
                <a:lnTo>
                  <a:pt x="2241451" y="0"/>
                </a:lnTo>
                <a:lnTo>
                  <a:pt x="2241451" y="2241450"/>
                </a:lnTo>
                <a:lnTo>
                  <a:pt x="0" y="2241450"/>
                </a:lnTo>
                <a:lnTo>
                  <a:pt x="0" y="1789626"/>
                </a:lnTo>
                <a:cubicBezTo>
                  <a:pt x="942857" y="1692032"/>
                  <a:pt x="1692045" y="942809"/>
                  <a:pt x="1790152" y="0"/>
                </a:cubicBezTo>
                <a:close/>
              </a:path>
            </a:pathLst>
          </a:custGeom>
          <a:solidFill>
            <a:srgbClr val="00AFD2"/>
          </a:solidFill>
          <a:ln w="9525" algn="ctr">
            <a:noFill/>
            <a:round/>
            <a:headEnd/>
            <a:tailEnd/>
          </a:ln>
          <a:effectLst>
            <a:outerShdw blurRad="50800" dist="38100" dir="2700000" algn="tl" rotWithShape="0">
              <a:prstClr val="black">
                <a:alpha val="40000"/>
              </a:prstClr>
            </a:outerShdw>
          </a:effectLst>
        </p:spPr>
        <p:txBody>
          <a:bodyPr anchor="ctr" anchorCtr="0"/>
          <a:lstStyle/>
          <a:p>
            <a:pPr algn="ctr"/>
            <a:endParaRPr lang="en-US" b="1">
              <a:solidFill>
                <a:schemeClr val="bg1"/>
              </a:solidFill>
            </a:endParaRPr>
          </a:p>
        </p:txBody>
      </p:sp>
      <p:sp>
        <p:nvSpPr>
          <p:cNvPr id="35" name="Rectangle 34"/>
          <p:cNvSpPr/>
          <p:nvPr/>
        </p:nvSpPr>
        <p:spPr>
          <a:xfrm rot="2700000">
            <a:off x="2667138" y="4999157"/>
            <a:ext cx="849293" cy="528032"/>
          </a:xfrm>
          <a:prstGeom prst="rect">
            <a:avLst/>
          </a:prstGeom>
          <a:noFill/>
          <a:ln w="9525" algn="ctr">
            <a:noFill/>
            <a:round/>
            <a:headEnd/>
            <a:tailEnd/>
          </a:ln>
        </p:spPr>
        <p:txBody>
          <a:bodyPr anchor="ctr" anchorCtr="0"/>
          <a:lstStyle/>
          <a:p>
            <a:pPr algn="ctr"/>
            <a:r>
              <a:rPr lang="en-GB" sz="1800" b="1" dirty="0">
                <a:solidFill>
                  <a:schemeClr val="bg1"/>
                </a:solidFill>
              </a:rPr>
              <a:t>Trade</a:t>
            </a:r>
            <a:endParaRPr lang="en-US" sz="1800" b="1" dirty="0">
              <a:solidFill>
                <a:schemeClr val="bg1"/>
              </a:solidFill>
            </a:endParaRPr>
          </a:p>
        </p:txBody>
      </p:sp>
      <p:sp>
        <p:nvSpPr>
          <p:cNvPr id="36" name="Rectangle 35"/>
          <p:cNvSpPr/>
          <p:nvPr/>
        </p:nvSpPr>
        <p:spPr>
          <a:xfrm rot="2700000">
            <a:off x="6439320" y="1751803"/>
            <a:ext cx="1316229" cy="528032"/>
          </a:xfrm>
          <a:prstGeom prst="rect">
            <a:avLst/>
          </a:prstGeom>
          <a:noFill/>
          <a:ln w="9525" algn="ctr">
            <a:noFill/>
            <a:round/>
            <a:headEnd/>
            <a:tailEnd/>
          </a:ln>
        </p:spPr>
        <p:txBody>
          <a:bodyPr anchor="ctr" anchorCtr="0"/>
          <a:lstStyle/>
          <a:p>
            <a:pPr algn="ctr"/>
            <a:r>
              <a:rPr lang="en-GB" sz="1800" b="1" dirty="0">
                <a:solidFill>
                  <a:schemeClr val="bg1"/>
                </a:solidFill>
              </a:rPr>
              <a:t>Securities</a:t>
            </a:r>
            <a:endParaRPr lang="en-US" sz="1800" b="1" dirty="0">
              <a:solidFill>
                <a:schemeClr val="bg1"/>
              </a:solidFill>
            </a:endParaRPr>
          </a:p>
        </p:txBody>
      </p:sp>
      <p:sp>
        <p:nvSpPr>
          <p:cNvPr id="37" name="Rectangle 36"/>
          <p:cNvSpPr/>
          <p:nvPr/>
        </p:nvSpPr>
        <p:spPr>
          <a:xfrm rot="18900000">
            <a:off x="6263574" y="5052566"/>
            <a:ext cx="1432015" cy="438109"/>
          </a:xfrm>
          <a:prstGeom prst="rect">
            <a:avLst/>
          </a:prstGeom>
          <a:noFill/>
          <a:ln w="9525" algn="ctr">
            <a:noFill/>
            <a:round/>
            <a:headEnd/>
            <a:tailEnd/>
          </a:ln>
        </p:spPr>
        <p:txBody>
          <a:bodyPr anchor="ctr" anchorCtr="0"/>
          <a:lstStyle/>
          <a:p>
            <a:pPr algn="ctr"/>
            <a:r>
              <a:rPr lang="en-GB" sz="1800" b="1" dirty="0">
                <a:solidFill>
                  <a:schemeClr val="bg1"/>
                </a:solidFill>
              </a:rPr>
              <a:t>Treasury</a:t>
            </a:r>
            <a:endParaRPr lang="en-US" sz="1800" b="1" dirty="0">
              <a:solidFill>
                <a:schemeClr val="bg1"/>
              </a:solidFill>
            </a:endParaRPr>
          </a:p>
        </p:txBody>
      </p:sp>
      <p:sp>
        <p:nvSpPr>
          <p:cNvPr id="38" name="Rectangle 37"/>
          <p:cNvSpPr/>
          <p:nvPr/>
        </p:nvSpPr>
        <p:spPr>
          <a:xfrm rot="18900000">
            <a:off x="2154034" y="1828995"/>
            <a:ext cx="1598491" cy="438109"/>
          </a:xfrm>
          <a:prstGeom prst="rect">
            <a:avLst/>
          </a:prstGeom>
          <a:noFill/>
          <a:ln w="9525" algn="ctr">
            <a:noFill/>
            <a:round/>
            <a:headEnd/>
            <a:tailEnd/>
          </a:ln>
        </p:spPr>
        <p:txBody>
          <a:bodyPr anchor="ctr" anchorCtr="0"/>
          <a:lstStyle/>
          <a:p>
            <a:pPr algn="ctr"/>
            <a:r>
              <a:rPr lang="en-GB" sz="1800" b="1" dirty="0">
                <a:solidFill>
                  <a:schemeClr val="bg1"/>
                </a:solidFill>
              </a:rPr>
              <a:t>Payments</a:t>
            </a:r>
            <a:endParaRPr lang="en-US" sz="1800" b="1" dirty="0">
              <a:solidFill>
                <a:schemeClr val="bg1"/>
              </a:solidFill>
            </a:endParaRPr>
          </a:p>
        </p:txBody>
      </p:sp>
      <p:sp>
        <p:nvSpPr>
          <p:cNvPr id="39" name="Oval 64"/>
          <p:cNvSpPr/>
          <p:nvPr/>
        </p:nvSpPr>
        <p:spPr>
          <a:xfrm>
            <a:off x="3059916" y="2118995"/>
            <a:ext cx="3909971" cy="3177848"/>
          </a:xfrm>
          <a:custGeom>
            <a:avLst/>
            <a:gdLst/>
            <a:ahLst/>
            <a:cxnLst/>
            <a:rect l="l" t="t" r="r" b="b"/>
            <a:pathLst>
              <a:path w="3585864" h="3586286">
                <a:moveTo>
                  <a:pt x="2492246" y="2600220"/>
                </a:moveTo>
                <a:lnTo>
                  <a:pt x="3007287" y="3115261"/>
                </a:lnTo>
                <a:cubicBezTo>
                  <a:pt x="2705964" y="3394300"/>
                  <a:pt x="2307947" y="3570005"/>
                  <a:pt x="1869132" y="3586286"/>
                </a:cubicBezTo>
                <a:lnTo>
                  <a:pt x="1869132" y="2860584"/>
                </a:lnTo>
                <a:cubicBezTo>
                  <a:pt x="2107526" y="2844615"/>
                  <a:pt x="2324176" y="2749653"/>
                  <a:pt x="2492246" y="2600220"/>
                </a:cubicBezTo>
                <a:close/>
                <a:moveTo>
                  <a:pt x="1094426" y="2599413"/>
                </a:moveTo>
                <a:cubicBezTo>
                  <a:pt x="1261640" y="2749611"/>
                  <a:pt x="1478418" y="2844082"/>
                  <a:pt x="1716732" y="2860397"/>
                </a:cubicBezTo>
                <a:lnTo>
                  <a:pt x="1716732" y="3586174"/>
                </a:lnTo>
                <a:cubicBezTo>
                  <a:pt x="1278043" y="3568868"/>
                  <a:pt x="880024" y="3393819"/>
                  <a:pt x="579043" y="3114795"/>
                </a:cubicBezTo>
                <a:close/>
                <a:moveTo>
                  <a:pt x="2860020" y="1869343"/>
                </a:moveTo>
                <a:lnTo>
                  <a:pt x="3585864" y="1869343"/>
                </a:lnTo>
                <a:cubicBezTo>
                  <a:pt x="3568578" y="2307962"/>
                  <a:pt x="3393606" y="2705937"/>
                  <a:pt x="3114770" y="3007218"/>
                </a:cubicBezTo>
                <a:lnTo>
                  <a:pt x="2598924" y="2491372"/>
                </a:lnTo>
                <a:cubicBezTo>
                  <a:pt x="2749363" y="2324348"/>
                  <a:pt x="2843757" y="2107605"/>
                  <a:pt x="2860020" y="1869343"/>
                </a:cubicBezTo>
                <a:close/>
                <a:moveTo>
                  <a:pt x="0" y="1869343"/>
                </a:moveTo>
                <a:lnTo>
                  <a:pt x="725845" y="1869343"/>
                </a:lnTo>
                <a:cubicBezTo>
                  <a:pt x="742110" y="2107637"/>
                  <a:pt x="836528" y="2324408"/>
                  <a:pt x="986675" y="2491637"/>
                </a:cubicBezTo>
                <a:lnTo>
                  <a:pt x="471286" y="3007027"/>
                </a:lnTo>
                <a:cubicBezTo>
                  <a:pt x="192301" y="2706033"/>
                  <a:pt x="17288" y="2308015"/>
                  <a:pt x="0" y="1869343"/>
                </a:cubicBezTo>
                <a:close/>
                <a:moveTo>
                  <a:pt x="3114579" y="579260"/>
                </a:moveTo>
                <a:cubicBezTo>
                  <a:pt x="3393564" y="880254"/>
                  <a:pt x="3568576" y="1278272"/>
                  <a:pt x="3585864" y="1716943"/>
                </a:cubicBezTo>
                <a:lnTo>
                  <a:pt x="2860020" y="1716943"/>
                </a:lnTo>
                <a:cubicBezTo>
                  <a:pt x="2843755" y="1478649"/>
                  <a:pt x="2749337" y="1261878"/>
                  <a:pt x="2599189" y="1094649"/>
                </a:cubicBezTo>
                <a:close/>
                <a:moveTo>
                  <a:pt x="471095" y="579069"/>
                </a:moveTo>
                <a:lnTo>
                  <a:pt x="986940" y="1094914"/>
                </a:lnTo>
                <a:cubicBezTo>
                  <a:pt x="836502" y="1261938"/>
                  <a:pt x="742108" y="1478682"/>
                  <a:pt x="725845" y="1716943"/>
                </a:cubicBezTo>
                <a:lnTo>
                  <a:pt x="0" y="1716943"/>
                </a:lnTo>
                <a:cubicBezTo>
                  <a:pt x="17286" y="1278325"/>
                  <a:pt x="192258" y="880350"/>
                  <a:pt x="471095" y="579069"/>
                </a:cubicBezTo>
                <a:close/>
                <a:moveTo>
                  <a:pt x="1869132" y="112"/>
                </a:moveTo>
                <a:cubicBezTo>
                  <a:pt x="2307821" y="17418"/>
                  <a:pt x="2705840" y="192467"/>
                  <a:pt x="3006821" y="471491"/>
                </a:cubicBezTo>
                <a:lnTo>
                  <a:pt x="2491439" y="986874"/>
                </a:lnTo>
                <a:cubicBezTo>
                  <a:pt x="2324224" y="836676"/>
                  <a:pt x="2107446" y="742204"/>
                  <a:pt x="1869132" y="725889"/>
                </a:cubicBezTo>
                <a:close/>
                <a:moveTo>
                  <a:pt x="1716732" y="0"/>
                </a:moveTo>
                <a:lnTo>
                  <a:pt x="1716732" y="725703"/>
                </a:lnTo>
                <a:cubicBezTo>
                  <a:pt x="1478339" y="741671"/>
                  <a:pt x="1261688" y="836633"/>
                  <a:pt x="1093618" y="986066"/>
                </a:cubicBezTo>
                <a:lnTo>
                  <a:pt x="578578" y="471026"/>
                </a:lnTo>
                <a:cubicBezTo>
                  <a:pt x="879901" y="191986"/>
                  <a:pt x="1277918" y="16282"/>
                  <a:pt x="1716732" y="0"/>
                </a:cubicBezTo>
                <a:close/>
              </a:path>
            </a:pathLst>
          </a:custGeom>
          <a:solidFill>
            <a:srgbClr val="AEE7F4"/>
          </a:solidFill>
          <a:ln w="9525" algn="ctr">
            <a:noFill/>
            <a:round/>
            <a:headEnd/>
            <a:tailEnd/>
          </a:ln>
          <a:effectLst>
            <a:outerShdw blurRad="50800" dist="38100" dir="2700000" algn="tl" rotWithShape="0">
              <a:prstClr val="black">
                <a:alpha val="40000"/>
              </a:prstClr>
            </a:outerShdw>
          </a:effectLst>
        </p:spPr>
        <p:txBody>
          <a:bodyPr anchor="ctr" anchorCtr="0"/>
          <a:lstStyle/>
          <a:p>
            <a:pPr algn="ctr"/>
            <a:endParaRPr lang="en-US">
              <a:solidFill>
                <a:schemeClr val="bg1"/>
              </a:solidFill>
            </a:endParaRPr>
          </a:p>
        </p:txBody>
      </p:sp>
      <p:sp>
        <p:nvSpPr>
          <p:cNvPr id="40" name="TextBox 39"/>
          <p:cNvSpPr txBox="1"/>
          <p:nvPr/>
        </p:nvSpPr>
        <p:spPr>
          <a:xfrm rot="20160000">
            <a:off x="3945412" y="2318924"/>
            <a:ext cx="936474" cy="461665"/>
          </a:xfrm>
          <a:prstGeom prst="rect">
            <a:avLst/>
          </a:prstGeom>
          <a:noFill/>
        </p:spPr>
        <p:txBody>
          <a:bodyPr wrap="none" rtlCol="0">
            <a:spAutoFit/>
          </a:bodyPr>
          <a:lstStyle>
            <a:defPPr>
              <a:defRPr lang="en-US"/>
            </a:defPPr>
            <a:lvl1pPr algn="ctr">
              <a:defRPr sz="1200" b="1"/>
            </a:lvl1pPr>
          </a:lstStyle>
          <a:p>
            <a:r>
              <a:rPr lang="en-US" dirty="0"/>
              <a:t>Standards</a:t>
            </a:r>
          </a:p>
          <a:p>
            <a:r>
              <a:rPr lang="en-US" dirty="0"/>
              <a:t>Tools</a:t>
            </a:r>
          </a:p>
        </p:txBody>
      </p:sp>
      <p:sp>
        <p:nvSpPr>
          <p:cNvPr id="41" name="TextBox 40"/>
          <p:cNvSpPr txBox="1"/>
          <p:nvPr/>
        </p:nvSpPr>
        <p:spPr>
          <a:xfrm rot="1320000">
            <a:off x="5139674" y="2316878"/>
            <a:ext cx="925253" cy="461665"/>
          </a:xfrm>
          <a:prstGeom prst="rect">
            <a:avLst/>
          </a:prstGeom>
          <a:noFill/>
        </p:spPr>
        <p:txBody>
          <a:bodyPr wrap="none" rtlCol="0">
            <a:spAutoFit/>
          </a:bodyPr>
          <a:lstStyle/>
          <a:p>
            <a:pPr algn="ctr"/>
            <a:r>
              <a:rPr lang="en-US" sz="1200" b="1" dirty="0" smtClean="0"/>
              <a:t>Reference</a:t>
            </a:r>
          </a:p>
          <a:p>
            <a:pPr algn="ctr"/>
            <a:r>
              <a:rPr lang="en-US" sz="1200" b="1" dirty="0" smtClean="0"/>
              <a:t>Data</a:t>
            </a:r>
            <a:endParaRPr lang="en-US" sz="1200" b="1" dirty="0"/>
          </a:p>
        </p:txBody>
      </p:sp>
      <p:sp>
        <p:nvSpPr>
          <p:cNvPr id="42" name="TextBox 41"/>
          <p:cNvSpPr txBox="1"/>
          <p:nvPr/>
        </p:nvSpPr>
        <p:spPr>
          <a:xfrm rot="3914231">
            <a:off x="5936529" y="2993724"/>
            <a:ext cx="1056701" cy="461665"/>
          </a:xfrm>
          <a:prstGeom prst="rect">
            <a:avLst/>
          </a:prstGeom>
          <a:noFill/>
        </p:spPr>
        <p:txBody>
          <a:bodyPr wrap="none" rtlCol="0">
            <a:spAutoFit/>
          </a:bodyPr>
          <a:lstStyle/>
          <a:p>
            <a:pPr algn="ctr"/>
            <a:r>
              <a:rPr lang="en-US" sz="1200" b="1" dirty="0" smtClean="0"/>
              <a:t>Compliance</a:t>
            </a:r>
          </a:p>
          <a:p>
            <a:pPr algn="ctr"/>
            <a:r>
              <a:rPr lang="en-US" sz="1200" b="1" dirty="0" smtClean="0"/>
              <a:t>Services</a:t>
            </a:r>
            <a:endParaRPr lang="en-US" sz="1200" b="1" dirty="0"/>
          </a:p>
        </p:txBody>
      </p:sp>
      <p:sp>
        <p:nvSpPr>
          <p:cNvPr id="43" name="TextBox 42"/>
          <p:cNvSpPr txBox="1"/>
          <p:nvPr/>
        </p:nvSpPr>
        <p:spPr>
          <a:xfrm rot="17755942">
            <a:off x="5904867" y="3966456"/>
            <a:ext cx="1135247" cy="461665"/>
          </a:xfrm>
          <a:prstGeom prst="rect">
            <a:avLst/>
          </a:prstGeom>
          <a:noFill/>
        </p:spPr>
        <p:txBody>
          <a:bodyPr wrap="none" rtlCol="0">
            <a:spAutoFit/>
          </a:bodyPr>
          <a:lstStyle/>
          <a:p>
            <a:pPr algn="ctr"/>
            <a:r>
              <a:rPr lang="en-US" sz="1200" b="1" dirty="0" smtClean="0"/>
              <a:t>Interfaces </a:t>
            </a:r>
          </a:p>
          <a:p>
            <a:pPr algn="ctr"/>
            <a:r>
              <a:rPr lang="en-US" sz="1200" b="1" dirty="0" smtClean="0"/>
              <a:t>&amp; Integration</a:t>
            </a:r>
            <a:endParaRPr lang="en-US" sz="1200" b="1" dirty="0"/>
          </a:p>
        </p:txBody>
      </p:sp>
      <p:sp>
        <p:nvSpPr>
          <p:cNvPr id="44" name="TextBox 43"/>
          <p:cNvSpPr txBox="1"/>
          <p:nvPr/>
        </p:nvSpPr>
        <p:spPr>
          <a:xfrm rot="20160000">
            <a:off x="5193729" y="4732792"/>
            <a:ext cx="814646" cy="276999"/>
          </a:xfrm>
          <a:prstGeom prst="rect">
            <a:avLst/>
          </a:prstGeom>
          <a:noFill/>
        </p:spPr>
        <p:txBody>
          <a:bodyPr wrap="none" rtlCol="0">
            <a:spAutoFit/>
          </a:bodyPr>
          <a:lstStyle/>
          <a:p>
            <a:pPr algn="ctr"/>
            <a:r>
              <a:rPr lang="en-US" sz="1200" b="1" dirty="0" smtClean="0"/>
              <a:t>Services</a:t>
            </a:r>
          </a:p>
        </p:txBody>
      </p:sp>
      <p:sp>
        <p:nvSpPr>
          <p:cNvPr id="45" name="TextBox 44"/>
          <p:cNvSpPr txBox="1"/>
          <p:nvPr/>
        </p:nvSpPr>
        <p:spPr>
          <a:xfrm rot="1320000">
            <a:off x="3978893" y="4639710"/>
            <a:ext cx="944489" cy="461665"/>
          </a:xfrm>
          <a:prstGeom prst="rect">
            <a:avLst/>
          </a:prstGeom>
          <a:noFill/>
        </p:spPr>
        <p:txBody>
          <a:bodyPr wrap="none" rtlCol="0">
            <a:spAutoFit/>
          </a:bodyPr>
          <a:lstStyle/>
          <a:p>
            <a:pPr algn="ctr"/>
            <a:r>
              <a:rPr lang="en-US" sz="1200" b="1" dirty="0"/>
              <a:t>Resiliency</a:t>
            </a:r>
          </a:p>
          <a:p>
            <a:pPr algn="ctr"/>
            <a:r>
              <a:rPr lang="en-US" sz="1200" b="1" dirty="0" smtClean="0"/>
              <a:t>Tools</a:t>
            </a:r>
            <a:endParaRPr lang="en-US" sz="1200" b="1" dirty="0"/>
          </a:p>
        </p:txBody>
      </p:sp>
      <p:sp>
        <p:nvSpPr>
          <p:cNvPr id="46" name="TextBox 45"/>
          <p:cNvSpPr txBox="1"/>
          <p:nvPr/>
        </p:nvSpPr>
        <p:spPr>
          <a:xfrm rot="3914231">
            <a:off x="3089156" y="3973955"/>
            <a:ext cx="1032655" cy="461665"/>
          </a:xfrm>
          <a:prstGeom prst="rect">
            <a:avLst/>
          </a:prstGeom>
          <a:noFill/>
        </p:spPr>
        <p:txBody>
          <a:bodyPr wrap="none" rtlCol="0">
            <a:spAutoFit/>
          </a:bodyPr>
          <a:lstStyle/>
          <a:p>
            <a:pPr algn="ctr"/>
            <a:r>
              <a:rPr lang="en-US" sz="1200" b="1" dirty="0"/>
              <a:t>Business</a:t>
            </a:r>
          </a:p>
          <a:p>
            <a:pPr algn="ctr"/>
            <a:r>
              <a:rPr lang="en-US" sz="1200" b="1" dirty="0"/>
              <a:t>Intelligence</a:t>
            </a:r>
          </a:p>
        </p:txBody>
      </p:sp>
      <p:sp>
        <p:nvSpPr>
          <p:cNvPr id="47" name="TextBox 46"/>
          <p:cNvSpPr txBox="1"/>
          <p:nvPr/>
        </p:nvSpPr>
        <p:spPr>
          <a:xfrm rot="17530007">
            <a:off x="3151601" y="3003185"/>
            <a:ext cx="829074" cy="461665"/>
          </a:xfrm>
          <a:prstGeom prst="rect">
            <a:avLst/>
          </a:prstGeom>
          <a:noFill/>
        </p:spPr>
        <p:txBody>
          <a:bodyPr wrap="none" rtlCol="0">
            <a:spAutoFit/>
          </a:bodyPr>
          <a:lstStyle/>
          <a:p>
            <a:pPr algn="ctr"/>
            <a:r>
              <a:rPr lang="en-US" sz="1200" b="1" dirty="0" smtClean="0"/>
              <a:t>Liquidity</a:t>
            </a:r>
          </a:p>
          <a:p>
            <a:pPr algn="ctr"/>
            <a:r>
              <a:rPr lang="en-US" sz="1200" b="1" dirty="0" smtClean="0"/>
              <a:t>Tools</a:t>
            </a:r>
            <a:endParaRPr lang="en-US" sz="1200" b="1" dirty="0"/>
          </a:p>
        </p:txBody>
      </p:sp>
      <p:sp>
        <p:nvSpPr>
          <p:cNvPr id="48" name="Oval 3"/>
          <p:cNvSpPr/>
          <p:nvPr/>
        </p:nvSpPr>
        <p:spPr>
          <a:xfrm>
            <a:off x="4035671" y="3401094"/>
            <a:ext cx="981039" cy="973366"/>
          </a:xfrm>
          <a:custGeom>
            <a:avLst/>
            <a:gdLst/>
            <a:ahLst/>
            <a:cxnLst/>
            <a:rect l="l" t="t" r="r" b="b"/>
            <a:pathLst>
              <a:path w="2374960" h="2899600">
                <a:moveTo>
                  <a:pt x="865174" y="0"/>
                </a:moveTo>
                <a:cubicBezTo>
                  <a:pt x="877311" y="590303"/>
                  <a:pt x="1226044" y="1097754"/>
                  <a:pt x="1727836" y="1337829"/>
                </a:cubicBezTo>
                <a:cubicBezTo>
                  <a:pt x="1724688" y="1355991"/>
                  <a:pt x="1724362" y="1374323"/>
                  <a:pt x="1724362" y="1392731"/>
                </a:cubicBezTo>
                <a:cubicBezTo>
                  <a:pt x="1724362" y="1909512"/>
                  <a:pt x="1981273" y="2366287"/>
                  <a:pt x="2374960" y="2641426"/>
                </a:cubicBezTo>
                <a:cubicBezTo>
                  <a:pt x="2132316" y="2804543"/>
                  <a:pt x="1840172" y="2899600"/>
                  <a:pt x="1525827" y="2899600"/>
                </a:cubicBezTo>
                <a:cubicBezTo>
                  <a:pt x="683136" y="2899600"/>
                  <a:pt x="0" y="2216464"/>
                  <a:pt x="0" y="1373773"/>
                </a:cubicBezTo>
                <a:cubicBezTo>
                  <a:pt x="0" y="768060"/>
                  <a:pt x="352943" y="244782"/>
                  <a:pt x="865174"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Oval 938"/>
          <p:cNvSpPr/>
          <p:nvPr/>
        </p:nvSpPr>
        <p:spPr>
          <a:xfrm>
            <a:off x="4392313" y="2880324"/>
            <a:ext cx="1260564" cy="566241"/>
          </a:xfrm>
          <a:custGeom>
            <a:avLst/>
            <a:gdLst/>
            <a:ahLst/>
            <a:cxnLst/>
            <a:rect l="l" t="t" r="r" b="b"/>
            <a:pathLst>
              <a:path w="3051654" h="1686798">
                <a:moveTo>
                  <a:pt x="1525827" y="0"/>
                </a:moveTo>
                <a:cubicBezTo>
                  <a:pt x="2368518" y="0"/>
                  <a:pt x="3051654" y="683136"/>
                  <a:pt x="3051654" y="1525827"/>
                </a:cubicBezTo>
                <a:lnTo>
                  <a:pt x="3048865" y="1581060"/>
                </a:lnTo>
                <a:cubicBezTo>
                  <a:pt x="2849198" y="1482609"/>
                  <a:pt x="2624344" y="1428332"/>
                  <a:pt x="2386812" y="1428332"/>
                </a:cubicBezTo>
                <a:cubicBezTo>
                  <a:pt x="2072496" y="1428332"/>
                  <a:pt x="1780377" y="1523372"/>
                  <a:pt x="1538070" y="1686798"/>
                </a:cubicBezTo>
                <a:cubicBezTo>
                  <a:pt x="1290730" y="1511664"/>
                  <a:pt x="988536" y="1409374"/>
                  <a:pt x="662450" y="1409374"/>
                </a:cubicBezTo>
                <a:cubicBezTo>
                  <a:pt x="425276" y="1409374"/>
                  <a:pt x="200741" y="1463488"/>
                  <a:pt x="1301" y="1561667"/>
                </a:cubicBezTo>
                <a:cubicBezTo>
                  <a:pt x="138" y="1549767"/>
                  <a:pt x="0" y="1537813"/>
                  <a:pt x="0" y="1525827"/>
                </a:cubicBezTo>
                <a:cubicBezTo>
                  <a:pt x="0" y="683136"/>
                  <a:pt x="683136" y="0"/>
                  <a:pt x="1525827"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0" name="Oval 937"/>
          <p:cNvSpPr/>
          <p:nvPr/>
        </p:nvSpPr>
        <p:spPr>
          <a:xfrm>
            <a:off x="5012694" y="3407688"/>
            <a:ext cx="991818" cy="973141"/>
          </a:xfrm>
          <a:custGeom>
            <a:avLst/>
            <a:gdLst/>
            <a:ahLst/>
            <a:cxnLst/>
            <a:rect l="l" t="t" r="r" b="b"/>
            <a:pathLst>
              <a:path w="2401056" h="2898926">
                <a:moveTo>
                  <a:pt x="1537282" y="0"/>
                </a:moveTo>
                <a:cubicBezTo>
                  <a:pt x="2048758" y="245064"/>
                  <a:pt x="2401056" y="767940"/>
                  <a:pt x="2401056" y="1373099"/>
                </a:cubicBezTo>
                <a:cubicBezTo>
                  <a:pt x="2401056" y="2215790"/>
                  <a:pt x="1717920" y="2898926"/>
                  <a:pt x="875229" y="2898926"/>
                </a:cubicBezTo>
                <a:cubicBezTo>
                  <a:pt x="549319" y="2898926"/>
                  <a:pt x="247273" y="2796746"/>
                  <a:pt x="0" y="2621794"/>
                </a:cubicBezTo>
                <a:cubicBezTo>
                  <a:pt x="408155" y="2348112"/>
                  <a:pt x="676694" y="1882487"/>
                  <a:pt x="676694" y="1354141"/>
                </a:cubicBezTo>
                <a:cubicBezTo>
                  <a:pt x="676694" y="1342277"/>
                  <a:pt x="676559" y="1330445"/>
                  <a:pt x="674903" y="1318677"/>
                </a:cubicBezTo>
                <a:cubicBezTo>
                  <a:pt x="1171342" y="1081293"/>
                  <a:pt x="1517831" y="582192"/>
                  <a:pt x="1537282"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Oval 938"/>
          <p:cNvSpPr/>
          <p:nvPr/>
        </p:nvSpPr>
        <p:spPr>
          <a:xfrm>
            <a:off x="4393056" y="3350051"/>
            <a:ext cx="634303" cy="500054"/>
          </a:xfrm>
          <a:custGeom>
            <a:avLst/>
            <a:gdLst/>
            <a:ahLst/>
            <a:cxnLst/>
            <a:rect l="l" t="t" r="r" b="b"/>
            <a:pathLst>
              <a:path w="1535561" h="1489631">
                <a:moveTo>
                  <a:pt x="660652" y="0"/>
                </a:moveTo>
                <a:cubicBezTo>
                  <a:pt x="986533" y="0"/>
                  <a:pt x="1288553" y="102162"/>
                  <a:pt x="1535561" y="277327"/>
                </a:cubicBezTo>
                <a:cubicBezTo>
                  <a:pt x="1141862" y="541466"/>
                  <a:pt x="878143" y="984226"/>
                  <a:pt x="861972" y="1489631"/>
                </a:cubicBezTo>
                <a:cubicBezTo>
                  <a:pt x="360665" y="1249342"/>
                  <a:pt x="12528" y="742078"/>
                  <a:pt x="0" y="152053"/>
                </a:cubicBezTo>
                <a:cubicBezTo>
                  <a:pt x="199314" y="54024"/>
                  <a:pt x="423674" y="0"/>
                  <a:pt x="660652" y="0"/>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52" name="Oval 938"/>
          <p:cNvSpPr/>
          <p:nvPr/>
        </p:nvSpPr>
        <p:spPr>
          <a:xfrm>
            <a:off x="5027651" y="3356415"/>
            <a:ext cx="624073" cy="493936"/>
          </a:xfrm>
          <a:custGeom>
            <a:avLst/>
            <a:gdLst/>
            <a:ahLst/>
            <a:cxnLst/>
            <a:rect l="l" t="t" r="r" b="b"/>
            <a:pathLst>
              <a:path w="1510795" h="1471406">
                <a:moveTo>
                  <a:pt x="848742" y="0"/>
                </a:moveTo>
                <a:cubicBezTo>
                  <a:pt x="1086274" y="0"/>
                  <a:pt x="1311128" y="54277"/>
                  <a:pt x="1510795" y="152728"/>
                </a:cubicBezTo>
                <a:cubicBezTo>
                  <a:pt x="1491344" y="734921"/>
                  <a:pt x="1144855" y="1234022"/>
                  <a:pt x="648416" y="1471406"/>
                </a:cubicBezTo>
                <a:cubicBezTo>
                  <a:pt x="638343" y="969385"/>
                  <a:pt x="384448" y="527283"/>
                  <a:pt x="0" y="258467"/>
                </a:cubicBezTo>
                <a:cubicBezTo>
                  <a:pt x="242307" y="95040"/>
                  <a:pt x="534426" y="0"/>
                  <a:pt x="848742" y="0"/>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53" name="Oval 3"/>
          <p:cNvSpPr/>
          <p:nvPr/>
        </p:nvSpPr>
        <p:spPr>
          <a:xfrm>
            <a:off x="4747966" y="3850193"/>
            <a:ext cx="548273" cy="437605"/>
          </a:xfrm>
          <a:custGeom>
            <a:avLst/>
            <a:gdLst/>
            <a:ahLst/>
            <a:cxnLst/>
            <a:rect l="l" t="t" r="r" b="b"/>
            <a:pathLst>
              <a:path w="1327292" h="1303598">
                <a:moveTo>
                  <a:pt x="3474" y="0"/>
                </a:moveTo>
                <a:cubicBezTo>
                  <a:pt x="202969" y="98245"/>
                  <a:pt x="427582" y="152398"/>
                  <a:pt x="664842" y="152398"/>
                </a:cubicBezTo>
                <a:cubicBezTo>
                  <a:pt x="901664" y="152398"/>
                  <a:pt x="1125885" y="98445"/>
                  <a:pt x="1325100" y="535"/>
                </a:cubicBezTo>
                <a:cubicBezTo>
                  <a:pt x="1327157" y="12279"/>
                  <a:pt x="1327292" y="24096"/>
                  <a:pt x="1327292" y="35945"/>
                </a:cubicBezTo>
                <a:cubicBezTo>
                  <a:pt x="1327292" y="564291"/>
                  <a:pt x="1058753" y="1029916"/>
                  <a:pt x="650598" y="1303598"/>
                </a:cubicBezTo>
                <a:cubicBezTo>
                  <a:pt x="256911" y="1028459"/>
                  <a:pt x="0" y="571684"/>
                  <a:pt x="0" y="54903"/>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54" name="TextBox 53"/>
          <p:cNvSpPr txBox="1"/>
          <p:nvPr/>
        </p:nvSpPr>
        <p:spPr>
          <a:xfrm>
            <a:off x="4544274" y="2964667"/>
            <a:ext cx="1003241" cy="461665"/>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a:solidFill>
                  <a:schemeClr val="bg1"/>
                </a:solidFill>
              </a:rPr>
              <a:t>Secure Platform</a:t>
            </a:r>
          </a:p>
        </p:txBody>
      </p:sp>
      <p:sp>
        <p:nvSpPr>
          <p:cNvPr id="55" name="TextBox 54"/>
          <p:cNvSpPr txBox="1"/>
          <p:nvPr/>
        </p:nvSpPr>
        <p:spPr>
          <a:xfrm rot="18000000">
            <a:off x="5124670" y="3842198"/>
            <a:ext cx="855014" cy="276999"/>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smtClean="0">
                <a:solidFill>
                  <a:schemeClr val="bg1"/>
                </a:solidFill>
              </a:rPr>
              <a:t>Messaging</a:t>
            </a:r>
            <a:endParaRPr lang="en-US" sz="1200" dirty="0">
              <a:solidFill>
                <a:schemeClr val="bg1"/>
              </a:solidFill>
            </a:endParaRPr>
          </a:p>
        </p:txBody>
      </p:sp>
      <p:pic>
        <p:nvPicPr>
          <p:cNvPr id="56" name="Picture 55" descr="SWIFT-W.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1000" contrast="-34000"/>
                    </a14:imgEffect>
                  </a14:imgLayer>
                </a14:imgProps>
              </a:ext>
              <a:ext uri="{28A0092B-C50C-407E-A947-70E740481C1C}">
                <a14:useLocalDpi xmlns:a14="http://schemas.microsoft.com/office/drawing/2010/main" val="0"/>
              </a:ext>
            </a:extLst>
          </a:blip>
          <a:stretch>
            <a:fillRect/>
          </a:stretch>
        </p:blipFill>
        <p:spPr>
          <a:xfrm>
            <a:off x="4864203" y="3593250"/>
            <a:ext cx="309040" cy="251144"/>
          </a:xfrm>
          <a:prstGeom prst="rect">
            <a:avLst/>
          </a:prstGeom>
        </p:spPr>
      </p:pic>
      <p:sp>
        <p:nvSpPr>
          <p:cNvPr id="57" name="TextBox 56"/>
          <p:cNvSpPr txBox="1"/>
          <p:nvPr/>
        </p:nvSpPr>
        <p:spPr>
          <a:xfrm rot="3600000" flipH="1">
            <a:off x="4032971" y="3764783"/>
            <a:ext cx="807471" cy="461665"/>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smtClean="0">
                <a:solidFill>
                  <a:schemeClr val="bg1"/>
                </a:solidFill>
              </a:rPr>
              <a:t>Standards</a:t>
            </a:r>
            <a:endParaRPr lang="en-US" sz="1200" dirty="0">
              <a:solidFill>
                <a:schemeClr val="bg1"/>
              </a:solidFill>
            </a:endParaRPr>
          </a:p>
        </p:txBody>
      </p:sp>
    </p:spTree>
    <p:extLst>
      <p:ext uri="{BB962C8B-B14F-4D97-AF65-F5344CB8AC3E}">
        <p14:creationId xmlns:p14="http://schemas.microsoft.com/office/powerpoint/2010/main" val="110798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62" y="167159"/>
            <a:ext cx="9749667" cy="1012825"/>
          </a:xfrm>
        </p:spPr>
        <p:txBody>
          <a:bodyPr/>
          <a:lstStyle/>
          <a:p>
            <a:r>
              <a:rPr lang="en-US" dirty="0"/>
              <a:t>SWIFT Overview</a:t>
            </a:r>
            <a:r>
              <a:rPr lang="en-GB" dirty="0" smtClean="0"/>
              <a:t/>
            </a:r>
            <a:br>
              <a:rPr lang="en-GB" dirty="0" smtClean="0"/>
            </a:br>
            <a:r>
              <a:rPr lang="en-US" sz="2800" i="1" dirty="0">
                <a:solidFill>
                  <a:schemeClr val="tx1">
                    <a:lumMod val="65000"/>
                    <a:lumOff val="35000"/>
                  </a:schemeClr>
                </a:solidFill>
              </a:rPr>
              <a:t>… supporting </a:t>
            </a:r>
            <a:r>
              <a:rPr lang="en-US" sz="2800" i="1" dirty="0" smtClean="0">
                <a:solidFill>
                  <a:schemeClr val="tx1">
                    <a:lumMod val="65000"/>
                    <a:lumOff val="35000"/>
                  </a:schemeClr>
                </a:solidFill>
              </a:rPr>
              <a:t>10,800</a:t>
            </a:r>
            <a:r>
              <a:rPr lang="en-US" sz="2800" i="1" dirty="0">
                <a:solidFill>
                  <a:schemeClr val="tx1">
                    <a:lumMod val="65000"/>
                    <a:lumOff val="35000"/>
                  </a:schemeClr>
                </a:solidFill>
              </a:rPr>
              <a:t>+ </a:t>
            </a:r>
            <a:r>
              <a:rPr lang="en-US" sz="2800" i="1" dirty="0" smtClean="0">
                <a:solidFill>
                  <a:schemeClr val="tx1">
                    <a:lumMod val="65000"/>
                    <a:lumOff val="35000"/>
                  </a:schemeClr>
                </a:solidFill>
              </a:rPr>
              <a:t>clients, including HVPs</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4" y="5877205"/>
            <a:ext cx="900113" cy="202565"/>
          </a:xfrm>
        </p:spPr>
        <p:txBody>
          <a:bodyPr/>
          <a:lstStyle/>
          <a:p>
            <a:fld id="{F17889F7-7963-4A16-ADF8-FEE4D97DC541}" type="slidenum">
              <a:rPr lang="en-GB" smtClean="0">
                <a:solidFill>
                  <a:srgbClr val="000000"/>
                </a:solidFill>
              </a:rPr>
              <a:pPr/>
              <a:t>11</a:t>
            </a:fld>
            <a:endParaRPr lang="en-GB" dirty="0">
              <a:solidFill>
                <a:srgbClr val="000000"/>
              </a:solidFill>
            </a:endParaRPr>
          </a:p>
        </p:txBody>
      </p:sp>
      <p:sp>
        <p:nvSpPr>
          <p:cNvPr id="7" name="Block Arc 6"/>
          <p:cNvSpPr/>
          <p:nvPr/>
        </p:nvSpPr>
        <p:spPr>
          <a:xfrm>
            <a:off x="2326746" y="1423944"/>
            <a:ext cx="5431256" cy="4413760"/>
          </a:xfrm>
          <a:prstGeom prst="blockArc">
            <a:avLst>
              <a:gd name="adj1" fmla="val 1810558"/>
              <a:gd name="adj2" fmla="val 1731136"/>
              <a:gd name="adj3" fmla="val 2613"/>
            </a:avLst>
          </a:prstGeom>
          <a:solidFill>
            <a:schemeClr val="bg1">
              <a:lumMod val="75000"/>
              <a:alpha val="5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8" name="Oval 7"/>
          <p:cNvSpPr/>
          <p:nvPr/>
        </p:nvSpPr>
        <p:spPr>
          <a:xfrm>
            <a:off x="3531793" y="1260017"/>
            <a:ext cx="1011231" cy="821787"/>
          </a:xfrm>
          <a:prstGeom prst="ellipse">
            <a:avLst/>
          </a:prstGeom>
          <a:solidFill>
            <a:srgbClr val="00809A"/>
          </a:solidFill>
          <a:ln w="9525" algn="ctr">
            <a:noFill/>
            <a:round/>
            <a:headEnd/>
            <a:tailEnd/>
          </a:ln>
          <a:effectLst>
            <a:outerShdw blurRad="50800" dist="38100" dir="2700000" algn="tl" rotWithShape="0">
              <a:prstClr val="black">
                <a:alpha val="40000"/>
              </a:prstClr>
            </a:outerShdw>
          </a:effectLst>
        </p:spPr>
      </p:sp>
      <p:sp>
        <p:nvSpPr>
          <p:cNvPr id="9" name="Oval 7"/>
          <p:cNvSpPr/>
          <p:nvPr/>
        </p:nvSpPr>
        <p:spPr>
          <a:xfrm>
            <a:off x="3532894" y="1459119"/>
            <a:ext cx="1009041" cy="44162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none" lIns="40640" tIns="40640" rIns="40640" bIns="40640" numCol="1" spcCol="1270" anchor="ctr" anchorCtr="0">
            <a:noAutofit/>
          </a:bodyPr>
          <a:lstStyle/>
          <a:p>
            <a:pPr algn="ctr" defTabSz="1422400" eaLnBrk="1" fontAlgn="auto" hangingPunct="1">
              <a:lnSpc>
                <a:spcPct val="90000"/>
              </a:lnSpc>
              <a:spcAft>
                <a:spcPts val="0"/>
              </a:spcAft>
            </a:pPr>
            <a:r>
              <a:rPr lang="en-US" sz="1200" b="1" dirty="0" smtClean="0">
                <a:solidFill>
                  <a:prstClr val="white"/>
                </a:solidFill>
              </a:rPr>
              <a:t>Banks</a:t>
            </a:r>
          </a:p>
        </p:txBody>
      </p:sp>
      <p:sp>
        <p:nvSpPr>
          <p:cNvPr id="10" name="Oval 9"/>
          <p:cNvSpPr/>
          <p:nvPr/>
        </p:nvSpPr>
        <p:spPr>
          <a:xfrm>
            <a:off x="5511250" y="1250384"/>
            <a:ext cx="1011231" cy="821787"/>
          </a:xfrm>
          <a:prstGeom prst="ellipse">
            <a:avLst/>
          </a:prstGeom>
          <a:solidFill>
            <a:srgbClr val="00809A"/>
          </a:solidFill>
          <a:ln w="9525" algn="ctr">
            <a:noFill/>
            <a:round/>
            <a:headEnd/>
            <a:tailEnd/>
          </a:ln>
          <a:effectLst>
            <a:outerShdw blurRad="50800" dist="38100" dir="2700000" algn="tl" rotWithShape="0">
              <a:prstClr val="black">
                <a:alpha val="40000"/>
              </a:prstClr>
            </a:outerShdw>
          </a:effectLst>
        </p:spPr>
      </p:sp>
      <p:sp>
        <p:nvSpPr>
          <p:cNvPr id="11" name="Oval 7"/>
          <p:cNvSpPr/>
          <p:nvPr/>
        </p:nvSpPr>
        <p:spPr>
          <a:xfrm>
            <a:off x="5512349" y="1449489"/>
            <a:ext cx="1009041" cy="44162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none" lIns="40640" tIns="40640" rIns="40640" bIns="40640" numCol="1" spcCol="1270" anchor="ctr" anchorCtr="0">
            <a:noAutofit/>
          </a:bodyPr>
          <a:lstStyle/>
          <a:p>
            <a:pPr algn="ctr" defTabSz="1422400" eaLnBrk="1" fontAlgn="auto" hangingPunct="1">
              <a:lnSpc>
                <a:spcPct val="90000"/>
              </a:lnSpc>
              <a:spcAft>
                <a:spcPts val="0"/>
              </a:spcAft>
            </a:pPr>
            <a:r>
              <a:rPr lang="en-US" sz="1200" b="1" dirty="0" smtClean="0">
                <a:solidFill>
                  <a:prstClr val="white"/>
                </a:solidFill>
              </a:rPr>
              <a:t>Custodians</a:t>
            </a:r>
          </a:p>
        </p:txBody>
      </p:sp>
      <p:sp>
        <p:nvSpPr>
          <p:cNvPr id="12" name="Oval 11"/>
          <p:cNvSpPr/>
          <p:nvPr/>
        </p:nvSpPr>
        <p:spPr>
          <a:xfrm>
            <a:off x="6941019" y="2406307"/>
            <a:ext cx="1011231" cy="821787"/>
          </a:xfrm>
          <a:prstGeom prst="ellipse">
            <a:avLst/>
          </a:prstGeom>
          <a:solidFill>
            <a:srgbClr val="00809A"/>
          </a:solidFill>
          <a:ln w="9525" algn="ctr">
            <a:noFill/>
            <a:round/>
            <a:headEnd/>
            <a:tailEnd/>
          </a:ln>
          <a:effectLst>
            <a:outerShdw blurRad="50800" dist="38100" dir="2700000" algn="tl" rotWithShape="0">
              <a:prstClr val="black">
                <a:alpha val="40000"/>
              </a:prstClr>
            </a:outerShdw>
          </a:effectLst>
        </p:spPr>
      </p:sp>
      <p:sp>
        <p:nvSpPr>
          <p:cNvPr id="13" name="Oval 7"/>
          <p:cNvSpPr/>
          <p:nvPr/>
        </p:nvSpPr>
        <p:spPr>
          <a:xfrm>
            <a:off x="6942117" y="2605411"/>
            <a:ext cx="1009041" cy="44162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none" lIns="40640" tIns="40640" rIns="40640" bIns="40640" numCol="1" spcCol="1270" anchor="ctr" anchorCtr="0">
            <a:noAutofit/>
          </a:bodyPr>
          <a:lstStyle/>
          <a:p>
            <a:pPr algn="ctr" defTabSz="1422400" eaLnBrk="1" fontAlgn="auto" hangingPunct="1">
              <a:lnSpc>
                <a:spcPct val="90000"/>
              </a:lnSpc>
              <a:spcAft>
                <a:spcPts val="0"/>
              </a:spcAft>
            </a:pPr>
            <a:r>
              <a:rPr lang="en-US" sz="1200" b="1" dirty="0" smtClean="0">
                <a:solidFill>
                  <a:prstClr val="white"/>
                </a:solidFill>
              </a:rPr>
              <a:t>MIs</a:t>
            </a:r>
            <a:endParaRPr lang="en-US" sz="1200" b="1" dirty="0">
              <a:solidFill>
                <a:prstClr val="white"/>
              </a:solidFill>
            </a:endParaRPr>
          </a:p>
          <a:p>
            <a:pPr algn="ctr" defTabSz="1422400" eaLnBrk="1" fontAlgn="auto" hangingPunct="1">
              <a:lnSpc>
                <a:spcPct val="90000"/>
              </a:lnSpc>
              <a:spcAft>
                <a:spcPts val="0"/>
              </a:spcAft>
            </a:pPr>
            <a:r>
              <a:rPr lang="en-US" sz="1200" dirty="0" smtClean="0">
                <a:solidFill>
                  <a:prstClr val="white"/>
                </a:solidFill>
              </a:rPr>
              <a:t>HVPs</a:t>
            </a:r>
            <a:endParaRPr lang="en-US" sz="1200" dirty="0">
              <a:solidFill>
                <a:prstClr val="white"/>
              </a:solidFill>
            </a:endParaRPr>
          </a:p>
        </p:txBody>
      </p:sp>
      <p:sp>
        <p:nvSpPr>
          <p:cNvPr id="14" name="Oval 13"/>
          <p:cNvSpPr/>
          <p:nvPr/>
        </p:nvSpPr>
        <p:spPr>
          <a:xfrm>
            <a:off x="6948065" y="4024603"/>
            <a:ext cx="1011231" cy="821787"/>
          </a:xfrm>
          <a:prstGeom prst="ellipse">
            <a:avLst/>
          </a:prstGeom>
          <a:solidFill>
            <a:srgbClr val="00809A"/>
          </a:solidFill>
          <a:ln w="9525" algn="ctr">
            <a:noFill/>
            <a:round/>
            <a:headEnd/>
            <a:tailEnd/>
          </a:ln>
          <a:effectLst>
            <a:outerShdw blurRad="50800" dist="38100" dir="2700000" algn="tl" rotWithShape="0">
              <a:prstClr val="black">
                <a:alpha val="40000"/>
              </a:prstClr>
            </a:outerShdw>
          </a:effectLst>
        </p:spPr>
      </p:sp>
      <p:sp>
        <p:nvSpPr>
          <p:cNvPr id="15" name="Oval 7"/>
          <p:cNvSpPr/>
          <p:nvPr/>
        </p:nvSpPr>
        <p:spPr>
          <a:xfrm>
            <a:off x="6949162" y="4223709"/>
            <a:ext cx="1009041" cy="44162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none" lIns="40640" tIns="40640" rIns="40640" bIns="40640" numCol="1" spcCol="1270" anchor="ctr" anchorCtr="0">
            <a:noAutofit/>
          </a:bodyPr>
          <a:lstStyle/>
          <a:p>
            <a:pPr algn="ctr" defTabSz="1422400" eaLnBrk="1" fontAlgn="auto" hangingPunct="1">
              <a:lnSpc>
                <a:spcPct val="90000"/>
              </a:lnSpc>
              <a:spcAft>
                <a:spcPts val="0"/>
              </a:spcAft>
            </a:pPr>
            <a:r>
              <a:rPr lang="en-US" sz="1200" b="1" dirty="0" smtClean="0">
                <a:solidFill>
                  <a:prstClr val="white"/>
                </a:solidFill>
              </a:rPr>
              <a:t>MIs</a:t>
            </a:r>
            <a:endParaRPr lang="en-US" sz="1200" b="1" dirty="0">
              <a:solidFill>
                <a:prstClr val="white"/>
              </a:solidFill>
            </a:endParaRPr>
          </a:p>
          <a:p>
            <a:pPr algn="ctr" defTabSz="1422400" eaLnBrk="1" fontAlgn="auto" hangingPunct="1">
              <a:lnSpc>
                <a:spcPct val="90000"/>
              </a:lnSpc>
              <a:spcAft>
                <a:spcPts val="0"/>
              </a:spcAft>
            </a:pPr>
            <a:r>
              <a:rPr lang="en-US" sz="1200" dirty="0" smtClean="0">
                <a:solidFill>
                  <a:prstClr val="white"/>
                </a:solidFill>
              </a:rPr>
              <a:t>CCPs/CSDs</a:t>
            </a:r>
          </a:p>
          <a:p>
            <a:pPr algn="ctr" defTabSz="1422400" eaLnBrk="1" fontAlgn="auto" hangingPunct="1">
              <a:lnSpc>
                <a:spcPct val="90000"/>
              </a:lnSpc>
              <a:spcAft>
                <a:spcPts val="0"/>
              </a:spcAft>
            </a:pPr>
            <a:r>
              <a:rPr lang="en-US" sz="1200" dirty="0" smtClean="0">
                <a:solidFill>
                  <a:prstClr val="white"/>
                </a:solidFill>
              </a:rPr>
              <a:t>LVP/RTP</a:t>
            </a:r>
            <a:endParaRPr lang="en-US" sz="1200" dirty="0">
              <a:solidFill>
                <a:prstClr val="white"/>
              </a:solidFill>
            </a:endParaRPr>
          </a:p>
        </p:txBody>
      </p:sp>
      <p:sp>
        <p:nvSpPr>
          <p:cNvPr id="16" name="Oval 15"/>
          <p:cNvSpPr/>
          <p:nvPr/>
        </p:nvSpPr>
        <p:spPr>
          <a:xfrm>
            <a:off x="5532437" y="5189411"/>
            <a:ext cx="1011231" cy="821787"/>
          </a:xfrm>
          <a:prstGeom prst="ellipse">
            <a:avLst/>
          </a:prstGeom>
          <a:solidFill>
            <a:srgbClr val="00809A"/>
          </a:solidFill>
          <a:ln w="9525" algn="ctr">
            <a:noFill/>
            <a:round/>
            <a:headEnd/>
            <a:tailEnd/>
          </a:ln>
          <a:effectLst>
            <a:outerShdw blurRad="50800" dist="38100" dir="2700000" algn="tl" rotWithShape="0">
              <a:prstClr val="black">
                <a:alpha val="40000"/>
              </a:prstClr>
            </a:outerShdw>
          </a:effectLst>
        </p:spPr>
      </p:sp>
      <p:sp>
        <p:nvSpPr>
          <p:cNvPr id="17" name="Oval 7"/>
          <p:cNvSpPr/>
          <p:nvPr/>
        </p:nvSpPr>
        <p:spPr>
          <a:xfrm>
            <a:off x="5533536" y="5388516"/>
            <a:ext cx="1009041" cy="44162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none" lIns="40640" tIns="40640" rIns="40640" bIns="40640" numCol="1" spcCol="1270" anchor="ctr" anchorCtr="0">
            <a:noAutofit/>
          </a:bodyPr>
          <a:lstStyle/>
          <a:p>
            <a:pPr algn="ctr" defTabSz="1422400" eaLnBrk="1" fontAlgn="auto" hangingPunct="1">
              <a:lnSpc>
                <a:spcPct val="90000"/>
              </a:lnSpc>
              <a:spcAft>
                <a:spcPts val="0"/>
              </a:spcAft>
            </a:pPr>
            <a:r>
              <a:rPr lang="en-US" sz="1200" b="1" dirty="0" smtClean="0">
                <a:solidFill>
                  <a:prstClr val="white"/>
                </a:solidFill>
              </a:rPr>
              <a:t>Broker</a:t>
            </a:r>
          </a:p>
          <a:p>
            <a:pPr algn="ctr" defTabSz="1422400" eaLnBrk="1" fontAlgn="auto" hangingPunct="1">
              <a:lnSpc>
                <a:spcPct val="90000"/>
              </a:lnSpc>
              <a:spcAft>
                <a:spcPts val="0"/>
              </a:spcAft>
            </a:pPr>
            <a:r>
              <a:rPr lang="en-US" sz="1200" b="1" dirty="0" smtClean="0">
                <a:solidFill>
                  <a:prstClr val="white"/>
                </a:solidFill>
              </a:rPr>
              <a:t>Dealers</a:t>
            </a:r>
          </a:p>
        </p:txBody>
      </p:sp>
      <p:sp>
        <p:nvSpPr>
          <p:cNvPr id="18" name="Oval 17"/>
          <p:cNvSpPr/>
          <p:nvPr/>
        </p:nvSpPr>
        <p:spPr>
          <a:xfrm>
            <a:off x="3533649" y="5200097"/>
            <a:ext cx="1011231" cy="821787"/>
          </a:xfrm>
          <a:prstGeom prst="ellipse">
            <a:avLst/>
          </a:prstGeom>
          <a:solidFill>
            <a:srgbClr val="00809A"/>
          </a:solidFill>
          <a:ln w="9525" algn="ctr">
            <a:noFill/>
            <a:round/>
            <a:headEnd/>
            <a:tailEnd/>
          </a:ln>
          <a:effectLst>
            <a:outerShdw blurRad="50800" dist="38100" dir="2700000" algn="tl" rotWithShape="0">
              <a:prstClr val="black">
                <a:alpha val="40000"/>
              </a:prstClr>
            </a:outerShdw>
          </a:effectLst>
        </p:spPr>
      </p:sp>
      <p:sp>
        <p:nvSpPr>
          <p:cNvPr id="19" name="Oval 7"/>
          <p:cNvSpPr/>
          <p:nvPr/>
        </p:nvSpPr>
        <p:spPr>
          <a:xfrm>
            <a:off x="3534744" y="5399201"/>
            <a:ext cx="1009041" cy="44162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none" lIns="40640" tIns="40640" rIns="40640" bIns="40640" numCol="1" spcCol="1270" anchor="ctr" anchorCtr="0">
            <a:noAutofit/>
          </a:bodyPr>
          <a:lstStyle/>
          <a:p>
            <a:pPr algn="ctr" defTabSz="1422400" eaLnBrk="1" fontAlgn="auto" hangingPunct="1">
              <a:lnSpc>
                <a:spcPct val="90000"/>
              </a:lnSpc>
              <a:spcAft>
                <a:spcPts val="0"/>
              </a:spcAft>
            </a:pPr>
            <a:r>
              <a:rPr lang="en-US" sz="1200" b="1" dirty="0" smtClean="0">
                <a:solidFill>
                  <a:prstClr val="white"/>
                </a:solidFill>
              </a:rPr>
              <a:t>Investment</a:t>
            </a:r>
          </a:p>
          <a:p>
            <a:pPr algn="ctr" defTabSz="1422400" eaLnBrk="1" fontAlgn="auto" hangingPunct="1">
              <a:lnSpc>
                <a:spcPct val="90000"/>
              </a:lnSpc>
              <a:spcAft>
                <a:spcPts val="0"/>
              </a:spcAft>
            </a:pPr>
            <a:r>
              <a:rPr lang="en-US" sz="1200" b="1" dirty="0" smtClean="0">
                <a:solidFill>
                  <a:prstClr val="white"/>
                </a:solidFill>
              </a:rPr>
              <a:t>Managers</a:t>
            </a:r>
          </a:p>
          <a:p>
            <a:pPr algn="ctr" defTabSz="1422400" eaLnBrk="1" fontAlgn="auto" hangingPunct="1">
              <a:lnSpc>
                <a:spcPct val="90000"/>
              </a:lnSpc>
              <a:spcAft>
                <a:spcPts val="0"/>
              </a:spcAft>
            </a:pPr>
            <a:r>
              <a:rPr lang="en-US" sz="1200" b="1" dirty="0" smtClean="0">
                <a:solidFill>
                  <a:prstClr val="white"/>
                </a:solidFill>
              </a:rPr>
              <a:t>&amp; Funds</a:t>
            </a:r>
          </a:p>
        </p:txBody>
      </p:sp>
      <p:sp>
        <p:nvSpPr>
          <p:cNvPr id="20" name="Oval 19"/>
          <p:cNvSpPr/>
          <p:nvPr/>
        </p:nvSpPr>
        <p:spPr>
          <a:xfrm>
            <a:off x="2092143" y="4054922"/>
            <a:ext cx="1011231" cy="821787"/>
          </a:xfrm>
          <a:prstGeom prst="ellipse">
            <a:avLst/>
          </a:prstGeom>
          <a:solidFill>
            <a:srgbClr val="00809A"/>
          </a:solidFill>
          <a:ln w="9525" algn="ctr">
            <a:noFill/>
            <a:round/>
            <a:headEnd/>
            <a:tailEnd/>
          </a:ln>
          <a:effectLst>
            <a:outerShdw blurRad="50800" dist="38100" dir="2700000" algn="tl" rotWithShape="0">
              <a:prstClr val="black">
                <a:alpha val="40000"/>
              </a:prstClr>
            </a:outerShdw>
          </a:effectLst>
        </p:spPr>
      </p:sp>
      <p:sp>
        <p:nvSpPr>
          <p:cNvPr id="21" name="Oval 7"/>
          <p:cNvSpPr/>
          <p:nvPr/>
        </p:nvSpPr>
        <p:spPr>
          <a:xfrm>
            <a:off x="2093243" y="4254025"/>
            <a:ext cx="1009041" cy="44162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none" lIns="40640" tIns="40640" rIns="40640" bIns="40640" numCol="1" spcCol="1270" anchor="ctr" anchorCtr="0">
            <a:noAutofit/>
          </a:bodyPr>
          <a:lstStyle/>
          <a:p>
            <a:pPr algn="ctr" defTabSz="1422400" eaLnBrk="1" fontAlgn="auto" hangingPunct="1">
              <a:lnSpc>
                <a:spcPct val="90000"/>
              </a:lnSpc>
              <a:spcAft>
                <a:spcPts val="0"/>
              </a:spcAft>
            </a:pPr>
            <a:r>
              <a:rPr lang="en-US" sz="1200" b="1" dirty="0" smtClean="0">
                <a:solidFill>
                  <a:prstClr val="white"/>
                </a:solidFill>
              </a:rPr>
              <a:t>Corporates</a:t>
            </a:r>
          </a:p>
        </p:txBody>
      </p:sp>
      <p:sp>
        <p:nvSpPr>
          <p:cNvPr id="22" name="Oval 21"/>
          <p:cNvSpPr/>
          <p:nvPr/>
        </p:nvSpPr>
        <p:spPr>
          <a:xfrm>
            <a:off x="2108224" y="2389595"/>
            <a:ext cx="1011231" cy="821787"/>
          </a:xfrm>
          <a:prstGeom prst="ellipse">
            <a:avLst/>
          </a:prstGeom>
          <a:solidFill>
            <a:srgbClr val="00809A"/>
          </a:solidFill>
          <a:ln w="9525" algn="ctr">
            <a:noFill/>
            <a:round/>
            <a:headEnd/>
            <a:tailEnd/>
          </a:ln>
          <a:effectLst>
            <a:outerShdw blurRad="50800" dist="38100" dir="2700000" algn="tl" rotWithShape="0">
              <a:prstClr val="black">
                <a:alpha val="40000"/>
              </a:prstClr>
            </a:outerShdw>
          </a:effectLst>
        </p:spPr>
      </p:sp>
      <p:sp>
        <p:nvSpPr>
          <p:cNvPr id="23" name="Oval 7"/>
          <p:cNvSpPr/>
          <p:nvPr/>
        </p:nvSpPr>
        <p:spPr>
          <a:xfrm>
            <a:off x="2109320" y="2588700"/>
            <a:ext cx="1009041" cy="441623"/>
          </a:xfrm>
          <a:prstGeom prst="rect">
            <a:avLst/>
          </a:prstGeom>
          <a:scene3d>
            <a:camera prst="orthographicFront"/>
            <a:lightRig rig="threePt" dir="t"/>
          </a:scene3d>
          <a:sp3d>
            <a:bevelT w="152400" h="50800" prst="softRound"/>
          </a:sp3d>
        </p:spPr>
        <p:style>
          <a:lnRef idx="0">
            <a:scrgbClr r="0" g="0" b="0"/>
          </a:lnRef>
          <a:fillRef idx="0">
            <a:scrgbClr r="0" g="0" b="0"/>
          </a:fillRef>
          <a:effectRef idx="0">
            <a:scrgbClr r="0" g="0" b="0"/>
          </a:effectRef>
          <a:fontRef idx="minor">
            <a:schemeClr val="lt1"/>
          </a:fontRef>
        </p:style>
        <p:txBody>
          <a:bodyPr spcFirstLastPara="0" vert="horz" wrap="none" lIns="40640" tIns="40640" rIns="40640" bIns="40640" numCol="1" spcCol="1270" anchor="ctr" anchorCtr="0">
            <a:noAutofit/>
          </a:bodyPr>
          <a:lstStyle/>
          <a:p>
            <a:pPr algn="ctr" defTabSz="1422400" eaLnBrk="1" fontAlgn="auto" hangingPunct="1">
              <a:lnSpc>
                <a:spcPct val="90000"/>
              </a:lnSpc>
              <a:spcAft>
                <a:spcPts val="0"/>
              </a:spcAft>
            </a:pPr>
            <a:r>
              <a:rPr lang="en-US" sz="1200" b="1" dirty="0" smtClean="0">
                <a:solidFill>
                  <a:prstClr val="white"/>
                </a:solidFill>
              </a:rPr>
              <a:t>Payment</a:t>
            </a:r>
          </a:p>
          <a:p>
            <a:pPr algn="ctr" defTabSz="1422400" eaLnBrk="1" fontAlgn="auto" hangingPunct="1">
              <a:lnSpc>
                <a:spcPct val="90000"/>
              </a:lnSpc>
              <a:spcAft>
                <a:spcPts val="0"/>
              </a:spcAft>
            </a:pPr>
            <a:r>
              <a:rPr lang="en-US" sz="1200" b="1" dirty="0" smtClean="0">
                <a:solidFill>
                  <a:prstClr val="white"/>
                </a:solidFill>
              </a:rPr>
              <a:t>Service</a:t>
            </a:r>
          </a:p>
          <a:p>
            <a:pPr algn="ctr" defTabSz="1422400" eaLnBrk="1" fontAlgn="auto" hangingPunct="1">
              <a:lnSpc>
                <a:spcPct val="90000"/>
              </a:lnSpc>
              <a:spcAft>
                <a:spcPts val="0"/>
              </a:spcAft>
            </a:pPr>
            <a:r>
              <a:rPr lang="en-US" sz="1200" b="1" dirty="0" smtClean="0">
                <a:solidFill>
                  <a:prstClr val="white"/>
                </a:solidFill>
              </a:rPr>
              <a:t>Providers</a:t>
            </a:r>
          </a:p>
        </p:txBody>
      </p:sp>
      <p:sp>
        <p:nvSpPr>
          <p:cNvPr id="24" name="Isosceles Triangle 7"/>
          <p:cNvSpPr/>
          <p:nvPr/>
        </p:nvSpPr>
        <p:spPr bwMode="auto">
          <a:xfrm rot="10800000">
            <a:off x="5094044" y="2402040"/>
            <a:ext cx="1506563" cy="1186059"/>
          </a:xfrm>
          <a:custGeom>
            <a:avLst/>
            <a:gdLst>
              <a:gd name="connsiteX0" fmla="*/ 0 w 2304258"/>
              <a:gd name="connsiteY0" fmla="*/ 2256265 h 2256265"/>
              <a:gd name="connsiteX1" fmla="*/ 0 w 2304258"/>
              <a:gd name="connsiteY1" fmla="*/ 0 h 2256265"/>
              <a:gd name="connsiteX2" fmla="*/ 2304258 w 2304258"/>
              <a:gd name="connsiteY2" fmla="*/ 2256265 h 2256265"/>
              <a:gd name="connsiteX3" fmla="*/ 0 w 2304258"/>
              <a:gd name="connsiteY3" fmla="*/ 2256265 h 2256265"/>
              <a:gd name="connsiteX0" fmla="*/ 0 w 2304258"/>
              <a:gd name="connsiteY0" fmla="*/ 2256265 h 2256265"/>
              <a:gd name="connsiteX1" fmla="*/ 0 w 2304258"/>
              <a:gd name="connsiteY1" fmla="*/ 0 h 2256265"/>
              <a:gd name="connsiteX2" fmla="*/ 1207645 w 2304258"/>
              <a:gd name="connsiteY2" fmla="*/ 1163070 h 2256265"/>
              <a:gd name="connsiteX3" fmla="*/ 2304258 w 2304258"/>
              <a:gd name="connsiteY3" fmla="*/ 2256265 h 2256265"/>
              <a:gd name="connsiteX4" fmla="*/ 0 w 2304258"/>
              <a:gd name="connsiteY4" fmla="*/ 2256265 h 2256265"/>
              <a:gd name="connsiteX0" fmla="*/ 0 w 2304258"/>
              <a:gd name="connsiteY0" fmla="*/ 2256265 h 2256265"/>
              <a:gd name="connsiteX1" fmla="*/ 0 w 2304258"/>
              <a:gd name="connsiteY1" fmla="*/ 0 h 2256265"/>
              <a:gd name="connsiteX2" fmla="*/ 877141 w 2304258"/>
              <a:gd name="connsiteY2" fmla="*/ 1482560 h 2256265"/>
              <a:gd name="connsiteX3" fmla="*/ 2304258 w 2304258"/>
              <a:gd name="connsiteY3" fmla="*/ 2256265 h 2256265"/>
              <a:gd name="connsiteX4" fmla="*/ 0 w 2304258"/>
              <a:gd name="connsiteY4" fmla="*/ 2256265 h 225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8" h="2256265">
                <a:moveTo>
                  <a:pt x="0" y="2256265"/>
                </a:moveTo>
                <a:lnTo>
                  <a:pt x="0" y="0"/>
                </a:lnTo>
                <a:lnTo>
                  <a:pt x="877141" y="1482560"/>
                </a:lnTo>
                <a:lnTo>
                  <a:pt x="2304258" y="2256265"/>
                </a:lnTo>
                <a:lnTo>
                  <a:pt x="0" y="2256265"/>
                </a:lnTo>
                <a:close/>
              </a:path>
            </a:pathLst>
          </a:custGeom>
          <a:solidFill>
            <a:srgbClr val="00AFD2"/>
          </a:solidFill>
          <a:ln w="9525" algn="ctr">
            <a:noFill/>
            <a:round/>
            <a:headEnd/>
            <a:tailEnd/>
          </a:ln>
        </p:spPr>
        <p:txBody>
          <a:bodyPr anchor="ctr" anchorCtr="0"/>
          <a:lstStyle/>
          <a:p>
            <a:pPr algn="ctr" eaLnBrk="1" fontAlgn="auto" hangingPunct="1">
              <a:spcBef>
                <a:spcPts val="0"/>
              </a:spcBef>
              <a:spcAft>
                <a:spcPts val="0"/>
              </a:spcAft>
            </a:pPr>
            <a:endParaRPr lang="en-US" sz="1000" b="1">
              <a:solidFill>
                <a:prstClr val="white"/>
              </a:solidFill>
              <a:latin typeface="Arial"/>
            </a:endParaRPr>
          </a:p>
        </p:txBody>
      </p:sp>
      <p:sp>
        <p:nvSpPr>
          <p:cNvPr id="25" name="Block Arc 24"/>
          <p:cNvSpPr/>
          <p:nvPr/>
        </p:nvSpPr>
        <p:spPr bwMode="auto">
          <a:xfrm rot="5400000">
            <a:off x="3703714" y="2099624"/>
            <a:ext cx="2601681" cy="3201443"/>
          </a:xfrm>
          <a:prstGeom prst="blockArc">
            <a:avLst>
              <a:gd name="adj1" fmla="val 10928753"/>
              <a:gd name="adj2" fmla="val 15899063"/>
              <a:gd name="adj3" fmla="val 9121"/>
            </a:avLst>
          </a:prstGeom>
          <a:solidFill>
            <a:srgbClr val="00AFD2"/>
          </a:solidFill>
          <a:ln w="9525" algn="ctr">
            <a:noFill/>
            <a:round/>
            <a:headEnd/>
            <a:tailEnd/>
          </a:ln>
        </p:spPr>
        <p:txBody>
          <a:bodyPr anchor="ctr" anchorCtr="0"/>
          <a:lstStyle/>
          <a:p>
            <a:pPr algn="ctr" eaLnBrk="1" fontAlgn="auto" hangingPunct="1">
              <a:spcBef>
                <a:spcPts val="0"/>
              </a:spcBef>
              <a:spcAft>
                <a:spcPts val="0"/>
              </a:spcAft>
            </a:pPr>
            <a:endParaRPr lang="en-US" sz="1000" b="1">
              <a:solidFill>
                <a:prstClr val="white"/>
              </a:solidFill>
              <a:latin typeface="Arial"/>
            </a:endParaRPr>
          </a:p>
        </p:txBody>
      </p:sp>
      <p:sp>
        <p:nvSpPr>
          <p:cNvPr id="26" name="Isosceles Triangle 7"/>
          <p:cNvSpPr/>
          <p:nvPr/>
        </p:nvSpPr>
        <p:spPr bwMode="auto">
          <a:xfrm rot="16200000">
            <a:off x="5260266" y="3655488"/>
            <a:ext cx="1224321" cy="1459480"/>
          </a:xfrm>
          <a:custGeom>
            <a:avLst/>
            <a:gdLst>
              <a:gd name="connsiteX0" fmla="*/ 0 w 2304258"/>
              <a:gd name="connsiteY0" fmla="*/ 2256265 h 2256265"/>
              <a:gd name="connsiteX1" fmla="*/ 0 w 2304258"/>
              <a:gd name="connsiteY1" fmla="*/ 0 h 2256265"/>
              <a:gd name="connsiteX2" fmla="*/ 2304258 w 2304258"/>
              <a:gd name="connsiteY2" fmla="*/ 2256265 h 2256265"/>
              <a:gd name="connsiteX3" fmla="*/ 0 w 2304258"/>
              <a:gd name="connsiteY3" fmla="*/ 2256265 h 2256265"/>
              <a:gd name="connsiteX0" fmla="*/ 0 w 2304258"/>
              <a:gd name="connsiteY0" fmla="*/ 2256265 h 2256265"/>
              <a:gd name="connsiteX1" fmla="*/ 0 w 2304258"/>
              <a:gd name="connsiteY1" fmla="*/ 0 h 2256265"/>
              <a:gd name="connsiteX2" fmla="*/ 1207645 w 2304258"/>
              <a:gd name="connsiteY2" fmla="*/ 1163070 h 2256265"/>
              <a:gd name="connsiteX3" fmla="*/ 2304258 w 2304258"/>
              <a:gd name="connsiteY3" fmla="*/ 2256265 h 2256265"/>
              <a:gd name="connsiteX4" fmla="*/ 0 w 2304258"/>
              <a:gd name="connsiteY4" fmla="*/ 2256265 h 2256265"/>
              <a:gd name="connsiteX0" fmla="*/ 0 w 2304258"/>
              <a:gd name="connsiteY0" fmla="*/ 2256265 h 2256265"/>
              <a:gd name="connsiteX1" fmla="*/ 0 w 2304258"/>
              <a:gd name="connsiteY1" fmla="*/ 0 h 2256265"/>
              <a:gd name="connsiteX2" fmla="*/ 877141 w 2304258"/>
              <a:gd name="connsiteY2" fmla="*/ 1482560 h 2256265"/>
              <a:gd name="connsiteX3" fmla="*/ 2304258 w 2304258"/>
              <a:gd name="connsiteY3" fmla="*/ 2256265 h 2256265"/>
              <a:gd name="connsiteX4" fmla="*/ 0 w 2304258"/>
              <a:gd name="connsiteY4" fmla="*/ 2256265 h 225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8" h="2256265">
                <a:moveTo>
                  <a:pt x="0" y="2256265"/>
                </a:moveTo>
                <a:lnTo>
                  <a:pt x="0" y="0"/>
                </a:lnTo>
                <a:lnTo>
                  <a:pt x="877141" y="1482560"/>
                </a:lnTo>
                <a:lnTo>
                  <a:pt x="2304258" y="2256265"/>
                </a:lnTo>
                <a:lnTo>
                  <a:pt x="0" y="2256265"/>
                </a:lnTo>
                <a:close/>
              </a:path>
            </a:pathLst>
          </a:custGeom>
          <a:solidFill>
            <a:srgbClr val="00AFD2"/>
          </a:solidFill>
          <a:ln w="9525" algn="ctr">
            <a:noFill/>
            <a:round/>
            <a:headEnd/>
            <a:tailEnd/>
          </a:ln>
        </p:spPr>
        <p:txBody>
          <a:bodyPr anchor="ctr" anchorCtr="0"/>
          <a:lstStyle/>
          <a:p>
            <a:pPr algn="ctr" eaLnBrk="1" fontAlgn="auto" hangingPunct="1">
              <a:spcBef>
                <a:spcPts val="0"/>
              </a:spcBef>
              <a:spcAft>
                <a:spcPts val="0"/>
              </a:spcAft>
            </a:pPr>
            <a:endParaRPr lang="en-US" sz="1000" b="1">
              <a:solidFill>
                <a:prstClr val="white"/>
              </a:solidFill>
              <a:latin typeface="Arial"/>
            </a:endParaRPr>
          </a:p>
        </p:txBody>
      </p:sp>
      <p:sp>
        <p:nvSpPr>
          <p:cNvPr id="27" name="Block Arc 26"/>
          <p:cNvSpPr/>
          <p:nvPr/>
        </p:nvSpPr>
        <p:spPr bwMode="auto">
          <a:xfrm rot="10800000">
            <a:off x="3403834" y="2399505"/>
            <a:ext cx="3201443" cy="2601681"/>
          </a:xfrm>
          <a:prstGeom prst="blockArc">
            <a:avLst>
              <a:gd name="adj1" fmla="val 10928753"/>
              <a:gd name="adj2" fmla="val 15899063"/>
              <a:gd name="adj3" fmla="val 9121"/>
            </a:avLst>
          </a:prstGeom>
          <a:solidFill>
            <a:srgbClr val="00AFD2"/>
          </a:solidFill>
          <a:ln w="9525" algn="ctr">
            <a:noFill/>
            <a:round/>
            <a:headEnd/>
            <a:tailEnd/>
          </a:ln>
        </p:spPr>
        <p:txBody>
          <a:bodyPr anchor="ctr" anchorCtr="0"/>
          <a:lstStyle/>
          <a:p>
            <a:pPr algn="ctr" eaLnBrk="1" fontAlgn="auto" hangingPunct="1">
              <a:spcBef>
                <a:spcPts val="0"/>
              </a:spcBef>
              <a:spcAft>
                <a:spcPts val="0"/>
              </a:spcAft>
            </a:pPr>
            <a:endParaRPr lang="en-US" sz="1000" b="1">
              <a:solidFill>
                <a:prstClr val="white"/>
              </a:solidFill>
              <a:latin typeface="Arial"/>
            </a:endParaRPr>
          </a:p>
        </p:txBody>
      </p:sp>
      <p:sp>
        <p:nvSpPr>
          <p:cNvPr id="28" name="Isosceles Triangle 7"/>
          <p:cNvSpPr/>
          <p:nvPr/>
        </p:nvSpPr>
        <p:spPr bwMode="auto">
          <a:xfrm>
            <a:off x="3408505" y="3812600"/>
            <a:ext cx="1506563" cy="1186059"/>
          </a:xfrm>
          <a:custGeom>
            <a:avLst/>
            <a:gdLst>
              <a:gd name="connsiteX0" fmla="*/ 0 w 2304258"/>
              <a:gd name="connsiteY0" fmla="*/ 2256265 h 2256265"/>
              <a:gd name="connsiteX1" fmla="*/ 0 w 2304258"/>
              <a:gd name="connsiteY1" fmla="*/ 0 h 2256265"/>
              <a:gd name="connsiteX2" fmla="*/ 2304258 w 2304258"/>
              <a:gd name="connsiteY2" fmla="*/ 2256265 h 2256265"/>
              <a:gd name="connsiteX3" fmla="*/ 0 w 2304258"/>
              <a:gd name="connsiteY3" fmla="*/ 2256265 h 2256265"/>
              <a:gd name="connsiteX0" fmla="*/ 0 w 2304258"/>
              <a:gd name="connsiteY0" fmla="*/ 2256265 h 2256265"/>
              <a:gd name="connsiteX1" fmla="*/ 0 w 2304258"/>
              <a:gd name="connsiteY1" fmla="*/ 0 h 2256265"/>
              <a:gd name="connsiteX2" fmla="*/ 1207645 w 2304258"/>
              <a:gd name="connsiteY2" fmla="*/ 1163070 h 2256265"/>
              <a:gd name="connsiteX3" fmla="*/ 2304258 w 2304258"/>
              <a:gd name="connsiteY3" fmla="*/ 2256265 h 2256265"/>
              <a:gd name="connsiteX4" fmla="*/ 0 w 2304258"/>
              <a:gd name="connsiteY4" fmla="*/ 2256265 h 2256265"/>
              <a:gd name="connsiteX0" fmla="*/ 0 w 2304258"/>
              <a:gd name="connsiteY0" fmla="*/ 2256265 h 2256265"/>
              <a:gd name="connsiteX1" fmla="*/ 0 w 2304258"/>
              <a:gd name="connsiteY1" fmla="*/ 0 h 2256265"/>
              <a:gd name="connsiteX2" fmla="*/ 877141 w 2304258"/>
              <a:gd name="connsiteY2" fmla="*/ 1482560 h 2256265"/>
              <a:gd name="connsiteX3" fmla="*/ 2304258 w 2304258"/>
              <a:gd name="connsiteY3" fmla="*/ 2256265 h 2256265"/>
              <a:gd name="connsiteX4" fmla="*/ 0 w 2304258"/>
              <a:gd name="connsiteY4" fmla="*/ 2256265 h 225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8" h="2256265">
                <a:moveTo>
                  <a:pt x="0" y="2256265"/>
                </a:moveTo>
                <a:lnTo>
                  <a:pt x="0" y="0"/>
                </a:lnTo>
                <a:lnTo>
                  <a:pt x="877141" y="1482560"/>
                </a:lnTo>
                <a:lnTo>
                  <a:pt x="2304258" y="2256265"/>
                </a:lnTo>
                <a:lnTo>
                  <a:pt x="0" y="2256265"/>
                </a:lnTo>
                <a:close/>
              </a:path>
            </a:pathLst>
          </a:custGeom>
          <a:solidFill>
            <a:srgbClr val="00AFD2"/>
          </a:solidFill>
          <a:ln w="9525" algn="ctr">
            <a:noFill/>
            <a:round/>
            <a:headEnd/>
            <a:tailEnd/>
          </a:ln>
        </p:spPr>
        <p:txBody>
          <a:bodyPr anchor="ctr" anchorCtr="0"/>
          <a:lstStyle/>
          <a:p>
            <a:pPr algn="ctr" eaLnBrk="1" fontAlgn="auto" hangingPunct="1">
              <a:spcBef>
                <a:spcPts val="0"/>
              </a:spcBef>
              <a:spcAft>
                <a:spcPts val="0"/>
              </a:spcAft>
            </a:pPr>
            <a:endParaRPr lang="en-US" sz="1000" b="1">
              <a:solidFill>
                <a:prstClr val="white"/>
              </a:solidFill>
              <a:latin typeface="Arial"/>
            </a:endParaRPr>
          </a:p>
        </p:txBody>
      </p:sp>
      <p:sp>
        <p:nvSpPr>
          <p:cNvPr id="29" name="Block Arc 28"/>
          <p:cNvSpPr/>
          <p:nvPr/>
        </p:nvSpPr>
        <p:spPr bwMode="auto">
          <a:xfrm rot="16200000">
            <a:off x="3703714" y="2099624"/>
            <a:ext cx="2601681" cy="3201443"/>
          </a:xfrm>
          <a:prstGeom prst="blockArc">
            <a:avLst>
              <a:gd name="adj1" fmla="val 10928753"/>
              <a:gd name="adj2" fmla="val 15899063"/>
              <a:gd name="adj3" fmla="val 9121"/>
            </a:avLst>
          </a:prstGeom>
          <a:solidFill>
            <a:srgbClr val="00AFD2"/>
          </a:solidFill>
          <a:ln w="9525" algn="ctr">
            <a:noFill/>
            <a:round/>
            <a:headEnd/>
            <a:tailEnd/>
          </a:ln>
        </p:spPr>
        <p:txBody>
          <a:bodyPr anchor="ctr" anchorCtr="0"/>
          <a:lstStyle/>
          <a:p>
            <a:pPr algn="ctr" eaLnBrk="1" fontAlgn="auto" hangingPunct="1">
              <a:spcBef>
                <a:spcPts val="0"/>
              </a:spcBef>
              <a:spcAft>
                <a:spcPts val="0"/>
              </a:spcAft>
            </a:pPr>
            <a:endParaRPr lang="en-US" sz="1000" b="1">
              <a:solidFill>
                <a:prstClr val="white"/>
              </a:solidFill>
              <a:latin typeface="Arial"/>
            </a:endParaRPr>
          </a:p>
        </p:txBody>
      </p:sp>
      <p:sp>
        <p:nvSpPr>
          <p:cNvPr id="30" name="Rectangle 29"/>
          <p:cNvSpPr/>
          <p:nvPr/>
        </p:nvSpPr>
        <p:spPr>
          <a:xfrm rot="2700000">
            <a:off x="3502979" y="4426364"/>
            <a:ext cx="827570" cy="342898"/>
          </a:xfrm>
          <a:prstGeom prst="rect">
            <a:avLst/>
          </a:prstGeom>
          <a:noFill/>
          <a:ln w="9525" algn="ctr">
            <a:noFill/>
            <a:round/>
            <a:headEnd/>
            <a:tailEnd/>
          </a:ln>
        </p:spPr>
        <p:txBody>
          <a:bodyPr anchor="ctr" anchorCtr="0"/>
          <a:lstStyle/>
          <a:p>
            <a:pPr algn="ctr" eaLnBrk="1" fontAlgn="auto" hangingPunct="1">
              <a:spcBef>
                <a:spcPts val="0"/>
              </a:spcBef>
              <a:spcAft>
                <a:spcPts val="0"/>
              </a:spcAft>
            </a:pPr>
            <a:r>
              <a:rPr lang="en-GB" sz="1200" b="1" dirty="0">
                <a:solidFill>
                  <a:prstClr val="white"/>
                </a:solidFill>
                <a:latin typeface="Arial"/>
              </a:rPr>
              <a:t>Trade</a:t>
            </a:r>
            <a:endParaRPr lang="en-US" sz="1200" b="1" dirty="0">
              <a:solidFill>
                <a:prstClr val="white"/>
              </a:solidFill>
              <a:latin typeface="Arial"/>
            </a:endParaRPr>
          </a:p>
        </p:txBody>
      </p:sp>
      <p:sp>
        <p:nvSpPr>
          <p:cNvPr id="31" name="Rectangle 30"/>
          <p:cNvSpPr/>
          <p:nvPr/>
        </p:nvSpPr>
        <p:spPr>
          <a:xfrm rot="2700000">
            <a:off x="5690305" y="2545358"/>
            <a:ext cx="952697" cy="390213"/>
          </a:xfrm>
          <a:prstGeom prst="rect">
            <a:avLst/>
          </a:prstGeom>
          <a:noFill/>
          <a:ln w="9525" algn="ctr">
            <a:noFill/>
            <a:round/>
            <a:headEnd/>
            <a:tailEnd/>
          </a:ln>
        </p:spPr>
        <p:txBody>
          <a:bodyPr anchor="ctr" anchorCtr="0"/>
          <a:lstStyle/>
          <a:p>
            <a:pPr algn="ctr" eaLnBrk="1" fontAlgn="auto" hangingPunct="1">
              <a:spcBef>
                <a:spcPts val="0"/>
              </a:spcBef>
              <a:spcAft>
                <a:spcPts val="0"/>
              </a:spcAft>
            </a:pPr>
            <a:r>
              <a:rPr lang="en-GB" sz="1200" b="1" dirty="0">
                <a:solidFill>
                  <a:prstClr val="white"/>
                </a:solidFill>
                <a:latin typeface="Arial"/>
              </a:rPr>
              <a:t>Securities</a:t>
            </a:r>
            <a:endParaRPr lang="en-US" sz="1200" b="1" dirty="0">
              <a:solidFill>
                <a:prstClr val="white"/>
              </a:solidFill>
              <a:latin typeface="Arial"/>
            </a:endParaRPr>
          </a:p>
        </p:txBody>
      </p:sp>
      <p:sp>
        <p:nvSpPr>
          <p:cNvPr id="32" name="Rectangle 31"/>
          <p:cNvSpPr/>
          <p:nvPr/>
        </p:nvSpPr>
        <p:spPr>
          <a:xfrm rot="18900000">
            <a:off x="5458007" y="4509561"/>
            <a:ext cx="1248332" cy="119267"/>
          </a:xfrm>
          <a:prstGeom prst="rect">
            <a:avLst/>
          </a:prstGeom>
          <a:noFill/>
          <a:ln w="9525" algn="ctr">
            <a:noFill/>
            <a:round/>
            <a:headEnd/>
            <a:tailEnd/>
          </a:ln>
        </p:spPr>
        <p:txBody>
          <a:bodyPr anchor="ctr" anchorCtr="0"/>
          <a:lstStyle/>
          <a:p>
            <a:pPr algn="ctr" eaLnBrk="1" fontAlgn="auto" hangingPunct="1">
              <a:spcBef>
                <a:spcPts val="0"/>
              </a:spcBef>
              <a:spcAft>
                <a:spcPts val="0"/>
              </a:spcAft>
            </a:pPr>
            <a:r>
              <a:rPr lang="en-GB" sz="1200" b="1" dirty="0">
                <a:solidFill>
                  <a:prstClr val="white"/>
                </a:solidFill>
                <a:latin typeface="Arial"/>
              </a:rPr>
              <a:t>Treasury</a:t>
            </a:r>
            <a:endParaRPr lang="en-US" sz="1200" b="1" dirty="0">
              <a:solidFill>
                <a:prstClr val="white"/>
              </a:solidFill>
              <a:latin typeface="Arial"/>
            </a:endParaRPr>
          </a:p>
        </p:txBody>
      </p:sp>
      <p:sp>
        <p:nvSpPr>
          <p:cNvPr id="33" name="Isosceles Triangle 7"/>
          <p:cNvSpPr/>
          <p:nvPr/>
        </p:nvSpPr>
        <p:spPr bwMode="auto">
          <a:xfrm rot="5400000">
            <a:off x="3524532" y="2285720"/>
            <a:ext cx="1224321" cy="1459480"/>
          </a:xfrm>
          <a:custGeom>
            <a:avLst/>
            <a:gdLst>
              <a:gd name="connsiteX0" fmla="*/ 0 w 2304258"/>
              <a:gd name="connsiteY0" fmla="*/ 2256265 h 2256265"/>
              <a:gd name="connsiteX1" fmla="*/ 0 w 2304258"/>
              <a:gd name="connsiteY1" fmla="*/ 0 h 2256265"/>
              <a:gd name="connsiteX2" fmla="*/ 2304258 w 2304258"/>
              <a:gd name="connsiteY2" fmla="*/ 2256265 h 2256265"/>
              <a:gd name="connsiteX3" fmla="*/ 0 w 2304258"/>
              <a:gd name="connsiteY3" fmla="*/ 2256265 h 2256265"/>
              <a:gd name="connsiteX0" fmla="*/ 0 w 2304258"/>
              <a:gd name="connsiteY0" fmla="*/ 2256265 h 2256265"/>
              <a:gd name="connsiteX1" fmla="*/ 0 w 2304258"/>
              <a:gd name="connsiteY1" fmla="*/ 0 h 2256265"/>
              <a:gd name="connsiteX2" fmla="*/ 1207645 w 2304258"/>
              <a:gd name="connsiteY2" fmla="*/ 1163070 h 2256265"/>
              <a:gd name="connsiteX3" fmla="*/ 2304258 w 2304258"/>
              <a:gd name="connsiteY3" fmla="*/ 2256265 h 2256265"/>
              <a:gd name="connsiteX4" fmla="*/ 0 w 2304258"/>
              <a:gd name="connsiteY4" fmla="*/ 2256265 h 2256265"/>
              <a:gd name="connsiteX0" fmla="*/ 0 w 2304258"/>
              <a:gd name="connsiteY0" fmla="*/ 2256265 h 2256265"/>
              <a:gd name="connsiteX1" fmla="*/ 0 w 2304258"/>
              <a:gd name="connsiteY1" fmla="*/ 0 h 2256265"/>
              <a:gd name="connsiteX2" fmla="*/ 877141 w 2304258"/>
              <a:gd name="connsiteY2" fmla="*/ 1482560 h 2256265"/>
              <a:gd name="connsiteX3" fmla="*/ 2304258 w 2304258"/>
              <a:gd name="connsiteY3" fmla="*/ 2256265 h 2256265"/>
              <a:gd name="connsiteX4" fmla="*/ 0 w 2304258"/>
              <a:gd name="connsiteY4" fmla="*/ 2256265 h 2256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4258" h="2256265">
                <a:moveTo>
                  <a:pt x="0" y="2256265"/>
                </a:moveTo>
                <a:lnTo>
                  <a:pt x="0" y="0"/>
                </a:lnTo>
                <a:lnTo>
                  <a:pt x="877141" y="1482560"/>
                </a:lnTo>
                <a:lnTo>
                  <a:pt x="2304258" y="2256265"/>
                </a:lnTo>
                <a:lnTo>
                  <a:pt x="0" y="2256265"/>
                </a:lnTo>
                <a:close/>
              </a:path>
            </a:pathLst>
          </a:custGeom>
          <a:solidFill>
            <a:srgbClr val="00AFD2"/>
          </a:solidFill>
          <a:ln w="9525" algn="ctr">
            <a:noFill/>
            <a:round/>
            <a:headEnd/>
            <a:tailEnd/>
          </a:ln>
        </p:spPr>
        <p:txBody>
          <a:bodyPr anchor="ctr" anchorCtr="0"/>
          <a:lstStyle/>
          <a:p>
            <a:pPr algn="ctr" eaLnBrk="1" fontAlgn="auto" hangingPunct="1">
              <a:spcBef>
                <a:spcPts val="0"/>
              </a:spcBef>
              <a:spcAft>
                <a:spcPts val="0"/>
              </a:spcAft>
            </a:pPr>
            <a:endParaRPr lang="en-US" sz="1200" b="1">
              <a:solidFill>
                <a:prstClr val="white"/>
              </a:solidFill>
              <a:latin typeface="Arial"/>
            </a:endParaRPr>
          </a:p>
        </p:txBody>
      </p:sp>
      <p:sp>
        <p:nvSpPr>
          <p:cNvPr id="34" name="Block Arc 33"/>
          <p:cNvSpPr/>
          <p:nvPr/>
        </p:nvSpPr>
        <p:spPr bwMode="auto">
          <a:xfrm>
            <a:off x="3403834" y="2399505"/>
            <a:ext cx="3201443" cy="2601681"/>
          </a:xfrm>
          <a:prstGeom prst="blockArc">
            <a:avLst>
              <a:gd name="adj1" fmla="val 10928753"/>
              <a:gd name="adj2" fmla="val 15899063"/>
              <a:gd name="adj3" fmla="val 9121"/>
            </a:avLst>
          </a:prstGeom>
          <a:solidFill>
            <a:srgbClr val="00AFD2"/>
          </a:solidFill>
          <a:ln w="9525" algn="ctr">
            <a:noFill/>
            <a:round/>
            <a:headEnd/>
            <a:tailEnd/>
          </a:ln>
        </p:spPr>
        <p:txBody>
          <a:bodyPr anchor="ctr" anchorCtr="0"/>
          <a:lstStyle/>
          <a:p>
            <a:pPr algn="ctr" eaLnBrk="1" fontAlgn="auto" hangingPunct="1">
              <a:spcBef>
                <a:spcPts val="0"/>
              </a:spcBef>
              <a:spcAft>
                <a:spcPts val="0"/>
              </a:spcAft>
            </a:pPr>
            <a:endParaRPr lang="en-US" sz="1000" b="1">
              <a:solidFill>
                <a:prstClr val="white"/>
              </a:solidFill>
              <a:latin typeface="Arial"/>
            </a:endParaRPr>
          </a:p>
        </p:txBody>
      </p:sp>
      <p:sp>
        <p:nvSpPr>
          <p:cNvPr id="35" name="Rectangle 34"/>
          <p:cNvSpPr/>
          <p:nvPr/>
        </p:nvSpPr>
        <p:spPr>
          <a:xfrm rot="18900000">
            <a:off x="3210906" y="2611240"/>
            <a:ext cx="1190348" cy="319549"/>
          </a:xfrm>
          <a:prstGeom prst="rect">
            <a:avLst/>
          </a:prstGeom>
          <a:noFill/>
          <a:ln w="9525" algn="ctr">
            <a:noFill/>
            <a:round/>
            <a:headEnd/>
            <a:tailEnd/>
          </a:ln>
        </p:spPr>
        <p:txBody>
          <a:bodyPr anchor="ctr" anchorCtr="0"/>
          <a:lstStyle/>
          <a:p>
            <a:pPr algn="ctr" eaLnBrk="1" fontAlgn="auto" hangingPunct="1">
              <a:spcBef>
                <a:spcPts val="0"/>
              </a:spcBef>
              <a:spcAft>
                <a:spcPts val="0"/>
              </a:spcAft>
            </a:pPr>
            <a:r>
              <a:rPr lang="en-GB" sz="1200" b="1" dirty="0">
                <a:solidFill>
                  <a:prstClr val="white"/>
                </a:solidFill>
                <a:latin typeface="Arial"/>
              </a:rPr>
              <a:t>Payments</a:t>
            </a:r>
            <a:endParaRPr lang="en-US" sz="1200" b="1" dirty="0">
              <a:solidFill>
                <a:prstClr val="white"/>
              </a:solidFill>
              <a:latin typeface="Arial"/>
            </a:endParaRPr>
          </a:p>
        </p:txBody>
      </p:sp>
      <p:sp>
        <p:nvSpPr>
          <p:cNvPr id="36" name="Oval 64"/>
          <p:cNvSpPr/>
          <p:nvPr/>
        </p:nvSpPr>
        <p:spPr>
          <a:xfrm>
            <a:off x="3842394" y="2757419"/>
            <a:ext cx="2344498" cy="1905501"/>
          </a:xfrm>
          <a:custGeom>
            <a:avLst/>
            <a:gdLst/>
            <a:ahLst/>
            <a:cxnLst/>
            <a:rect l="l" t="t" r="r" b="b"/>
            <a:pathLst>
              <a:path w="3585864" h="3586286">
                <a:moveTo>
                  <a:pt x="2492246" y="2600220"/>
                </a:moveTo>
                <a:lnTo>
                  <a:pt x="3007287" y="3115261"/>
                </a:lnTo>
                <a:cubicBezTo>
                  <a:pt x="2705964" y="3394300"/>
                  <a:pt x="2307947" y="3570005"/>
                  <a:pt x="1869132" y="3586286"/>
                </a:cubicBezTo>
                <a:lnTo>
                  <a:pt x="1869132" y="2860584"/>
                </a:lnTo>
                <a:cubicBezTo>
                  <a:pt x="2107526" y="2844615"/>
                  <a:pt x="2324176" y="2749653"/>
                  <a:pt x="2492246" y="2600220"/>
                </a:cubicBezTo>
                <a:close/>
                <a:moveTo>
                  <a:pt x="1094426" y="2599413"/>
                </a:moveTo>
                <a:cubicBezTo>
                  <a:pt x="1261640" y="2749611"/>
                  <a:pt x="1478418" y="2844082"/>
                  <a:pt x="1716732" y="2860397"/>
                </a:cubicBezTo>
                <a:lnTo>
                  <a:pt x="1716732" y="3586174"/>
                </a:lnTo>
                <a:cubicBezTo>
                  <a:pt x="1278043" y="3568868"/>
                  <a:pt x="880024" y="3393819"/>
                  <a:pt x="579043" y="3114795"/>
                </a:cubicBezTo>
                <a:close/>
                <a:moveTo>
                  <a:pt x="2860020" y="1869343"/>
                </a:moveTo>
                <a:lnTo>
                  <a:pt x="3585864" y="1869343"/>
                </a:lnTo>
                <a:cubicBezTo>
                  <a:pt x="3568578" y="2307962"/>
                  <a:pt x="3393606" y="2705937"/>
                  <a:pt x="3114770" y="3007218"/>
                </a:cubicBezTo>
                <a:lnTo>
                  <a:pt x="2598924" y="2491372"/>
                </a:lnTo>
                <a:cubicBezTo>
                  <a:pt x="2749363" y="2324348"/>
                  <a:pt x="2843757" y="2107605"/>
                  <a:pt x="2860020" y="1869343"/>
                </a:cubicBezTo>
                <a:close/>
                <a:moveTo>
                  <a:pt x="0" y="1869343"/>
                </a:moveTo>
                <a:lnTo>
                  <a:pt x="725845" y="1869343"/>
                </a:lnTo>
                <a:cubicBezTo>
                  <a:pt x="742110" y="2107637"/>
                  <a:pt x="836528" y="2324408"/>
                  <a:pt x="986675" y="2491637"/>
                </a:cubicBezTo>
                <a:lnTo>
                  <a:pt x="471286" y="3007027"/>
                </a:lnTo>
                <a:cubicBezTo>
                  <a:pt x="192301" y="2706033"/>
                  <a:pt x="17288" y="2308015"/>
                  <a:pt x="0" y="1869343"/>
                </a:cubicBezTo>
                <a:close/>
                <a:moveTo>
                  <a:pt x="3114579" y="579260"/>
                </a:moveTo>
                <a:cubicBezTo>
                  <a:pt x="3393564" y="880254"/>
                  <a:pt x="3568576" y="1278272"/>
                  <a:pt x="3585864" y="1716943"/>
                </a:cubicBezTo>
                <a:lnTo>
                  <a:pt x="2860020" y="1716943"/>
                </a:lnTo>
                <a:cubicBezTo>
                  <a:pt x="2843755" y="1478649"/>
                  <a:pt x="2749337" y="1261878"/>
                  <a:pt x="2599189" y="1094649"/>
                </a:cubicBezTo>
                <a:close/>
                <a:moveTo>
                  <a:pt x="471095" y="579069"/>
                </a:moveTo>
                <a:lnTo>
                  <a:pt x="986940" y="1094914"/>
                </a:lnTo>
                <a:cubicBezTo>
                  <a:pt x="836502" y="1261938"/>
                  <a:pt x="742108" y="1478682"/>
                  <a:pt x="725845" y="1716943"/>
                </a:cubicBezTo>
                <a:lnTo>
                  <a:pt x="0" y="1716943"/>
                </a:lnTo>
                <a:cubicBezTo>
                  <a:pt x="17286" y="1278325"/>
                  <a:pt x="192258" y="880350"/>
                  <a:pt x="471095" y="579069"/>
                </a:cubicBezTo>
                <a:close/>
                <a:moveTo>
                  <a:pt x="1869132" y="112"/>
                </a:moveTo>
                <a:cubicBezTo>
                  <a:pt x="2307821" y="17418"/>
                  <a:pt x="2705840" y="192467"/>
                  <a:pt x="3006821" y="471491"/>
                </a:cubicBezTo>
                <a:lnTo>
                  <a:pt x="2491439" y="986874"/>
                </a:lnTo>
                <a:cubicBezTo>
                  <a:pt x="2324224" y="836676"/>
                  <a:pt x="2107446" y="742204"/>
                  <a:pt x="1869132" y="725889"/>
                </a:cubicBezTo>
                <a:close/>
                <a:moveTo>
                  <a:pt x="1716732" y="0"/>
                </a:moveTo>
                <a:lnTo>
                  <a:pt x="1716732" y="725703"/>
                </a:lnTo>
                <a:cubicBezTo>
                  <a:pt x="1478339" y="741671"/>
                  <a:pt x="1261688" y="836633"/>
                  <a:pt x="1093618" y="986066"/>
                </a:cubicBezTo>
                <a:lnTo>
                  <a:pt x="578578" y="471026"/>
                </a:lnTo>
                <a:cubicBezTo>
                  <a:pt x="879901" y="191986"/>
                  <a:pt x="1277918" y="16282"/>
                  <a:pt x="1716732" y="0"/>
                </a:cubicBezTo>
                <a:close/>
              </a:path>
            </a:pathLst>
          </a:custGeom>
          <a:solidFill>
            <a:srgbClr val="AEE7F4"/>
          </a:solidFill>
          <a:ln w="9525" algn="ctr">
            <a:noFill/>
            <a:round/>
            <a:headEnd/>
            <a:tailEnd/>
          </a:ln>
          <a:effectLst>
            <a:outerShdw blurRad="50800" dist="38100" dir="2700000" algn="tl" rotWithShape="0">
              <a:prstClr val="black">
                <a:alpha val="40000"/>
              </a:prstClr>
            </a:outerShdw>
          </a:effectLst>
        </p:spPr>
        <p:txBody>
          <a:bodyPr anchor="ctr" anchorCtr="0"/>
          <a:lstStyle/>
          <a:p>
            <a:pPr algn="ctr" eaLnBrk="1" fontAlgn="auto" hangingPunct="1">
              <a:spcBef>
                <a:spcPts val="0"/>
              </a:spcBef>
              <a:spcAft>
                <a:spcPts val="0"/>
              </a:spcAft>
            </a:pPr>
            <a:endParaRPr lang="en-US" sz="1000">
              <a:solidFill>
                <a:prstClr val="white"/>
              </a:solidFill>
              <a:latin typeface="Arial"/>
            </a:endParaRPr>
          </a:p>
        </p:txBody>
      </p:sp>
      <p:sp>
        <p:nvSpPr>
          <p:cNvPr id="37" name="Oval 3"/>
          <p:cNvSpPr/>
          <p:nvPr/>
        </p:nvSpPr>
        <p:spPr>
          <a:xfrm>
            <a:off x="4427478" y="3526189"/>
            <a:ext cx="588251" cy="583650"/>
          </a:xfrm>
          <a:custGeom>
            <a:avLst/>
            <a:gdLst/>
            <a:ahLst/>
            <a:cxnLst/>
            <a:rect l="l" t="t" r="r" b="b"/>
            <a:pathLst>
              <a:path w="2374960" h="2899600">
                <a:moveTo>
                  <a:pt x="865174" y="0"/>
                </a:moveTo>
                <a:cubicBezTo>
                  <a:pt x="877311" y="590303"/>
                  <a:pt x="1226044" y="1097754"/>
                  <a:pt x="1727836" y="1337829"/>
                </a:cubicBezTo>
                <a:cubicBezTo>
                  <a:pt x="1724688" y="1355991"/>
                  <a:pt x="1724362" y="1374323"/>
                  <a:pt x="1724362" y="1392731"/>
                </a:cubicBezTo>
                <a:cubicBezTo>
                  <a:pt x="1724362" y="1909512"/>
                  <a:pt x="1981273" y="2366287"/>
                  <a:pt x="2374960" y="2641426"/>
                </a:cubicBezTo>
                <a:cubicBezTo>
                  <a:pt x="2132316" y="2804543"/>
                  <a:pt x="1840172" y="2899600"/>
                  <a:pt x="1525827" y="2899600"/>
                </a:cubicBezTo>
                <a:cubicBezTo>
                  <a:pt x="683136" y="2899600"/>
                  <a:pt x="0" y="2216464"/>
                  <a:pt x="0" y="1373773"/>
                </a:cubicBezTo>
                <a:cubicBezTo>
                  <a:pt x="0" y="768060"/>
                  <a:pt x="352943" y="244782"/>
                  <a:pt x="865174"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400">
              <a:solidFill>
                <a:prstClr val="white"/>
              </a:solidFill>
            </a:endParaRPr>
          </a:p>
        </p:txBody>
      </p:sp>
      <p:sp>
        <p:nvSpPr>
          <p:cNvPr id="38" name="Oval 938"/>
          <p:cNvSpPr/>
          <p:nvPr/>
        </p:nvSpPr>
        <p:spPr>
          <a:xfrm>
            <a:off x="4641321" y="3213923"/>
            <a:ext cx="755861" cy="339529"/>
          </a:xfrm>
          <a:custGeom>
            <a:avLst/>
            <a:gdLst/>
            <a:ahLst/>
            <a:cxnLst/>
            <a:rect l="l" t="t" r="r" b="b"/>
            <a:pathLst>
              <a:path w="3051654" h="1686798">
                <a:moveTo>
                  <a:pt x="1525827" y="0"/>
                </a:moveTo>
                <a:cubicBezTo>
                  <a:pt x="2368518" y="0"/>
                  <a:pt x="3051654" y="683136"/>
                  <a:pt x="3051654" y="1525827"/>
                </a:cubicBezTo>
                <a:lnTo>
                  <a:pt x="3048865" y="1581060"/>
                </a:lnTo>
                <a:cubicBezTo>
                  <a:pt x="2849198" y="1482609"/>
                  <a:pt x="2624344" y="1428332"/>
                  <a:pt x="2386812" y="1428332"/>
                </a:cubicBezTo>
                <a:cubicBezTo>
                  <a:pt x="2072496" y="1428332"/>
                  <a:pt x="1780377" y="1523372"/>
                  <a:pt x="1538070" y="1686798"/>
                </a:cubicBezTo>
                <a:cubicBezTo>
                  <a:pt x="1290730" y="1511664"/>
                  <a:pt x="988536" y="1409374"/>
                  <a:pt x="662450" y="1409374"/>
                </a:cubicBezTo>
                <a:cubicBezTo>
                  <a:pt x="425276" y="1409374"/>
                  <a:pt x="200741" y="1463488"/>
                  <a:pt x="1301" y="1561667"/>
                </a:cubicBezTo>
                <a:cubicBezTo>
                  <a:pt x="138" y="1549767"/>
                  <a:pt x="0" y="1537813"/>
                  <a:pt x="0" y="1525827"/>
                </a:cubicBezTo>
                <a:cubicBezTo>
                  <a:pt x="0" y="683136"/>
                  <a:pt x="683136" y="0"/>
                  <a:pt x="1525827"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400">
              <a:solidFill>
                <a:prstClr val="white"/>
              </a:solidFill>
            </a:endParaRPr>
          </a:p>
        </p:txBody>
      </p:sp>
      <p:sp>
        <p:nvSpPr>
          <p:cNvPr id="39" name="Oval 937"/>
          <p:cNvSpPr/>
          <p:nvPr/>
        </p:nvSpPr>
        <p:spPr>
          <a:xfrm>
            <a:off x="5013321" y="3530137"/>
            <a:ext cx="594714" cy="583515"/>
          </a:xfrm>
          <a:custGeom>
            <a:avLst/>
            <a:gdLst/>
            <a:ahLst/>
            <a:cxnLst/>
            <a:rect l="l" t="t" r="r" b="b"/>
            <a:pathLst>
              <a:path w="2401056" h="2898926">
                <a:moveTo>
                  <a:pt x="1537282" y="0"/>
                </a:moveTo>
                <a:cubicBezTo>
                  <a:pt x="2048758" y="245064"/>
                  <a:pt x="2401056" y="767940"/>
                  <a:pt x="2401056" y="1373099"/>
                </a:cubicBezTo>
                <a:cubicBezTo>
                  <a:pt x="2401056" y="2215790"/>
                  <a:pt x="1717920" y="2898926"/>
                  <a:pt x="875229" y="2898926"/>
                </a:cubicBezTo>
                <a:cubicBezTo>
                  <a:pt x="549319" y="2898926"/>
                  <a:pt x="247273" y="2796746"/>
                  <a:pt x="0" y="2621794"/>
                </a:cubicBezTo>
                <a:cubicBezTo>
                  <a:pt x="408155" y="2348112"/>
                  <a:pt x="676694" y="1882487"/>
                  <a:pt x="676694" y="1354141"/>
                </a:cubicBezTo>
                <a:cubicBezTo>
                  <a:pt x="676694" y="1342277"/>
                  <a:pt x="676559" y="1330445"/>
                  <a:pt x="674903" y="1318677"/>
                </a:cubicBezTo>
                <a:cubicBezTo>
                  <a:pt x="1171342" y="1081293"/>
                  <a:pt x="1517831" y="582192"/>
                  <a:pt x="1537282"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400">
              <a:solidFill>
                <a:prstClr val="white"/>
              </a:solidFill>
            </a:endParaRPr>
          </a:p>
        </p:txBody>
      </p:sp>
      <p:sp>
        <p:nvSpPr>
          <p:cNvPr id="40" name="Oval 938"/>
          <p:cNvSpPr/>
          <p:nvPr/>
        </p:nvSpPr>
        <p:spPr>
          <a:xfrm>
            <a:off x="4641772" y="3495580"/>
            <a:ext cx="380341" cy="299842"/>
          </a:xfrm>
          <a:custGeom>
            <a:avLst/>
            <a:gdLst/>
            <a:ahLst/>
            <a:cxnLst/>
            <a:rect l="l" t="t" r="r" b="b"/>
            <a:pathLst>
              <a:path w="1535561" h="1489631">
                <a:moveTo>
                  <a:pt x="660652" y="0"/>
                </a:moveTo>
                <a:cubicBezTo>
                  <a:pt x="986533" y="0"/>
                  <a:pt x="1288553" y="102162"/>
                  <a:pt x="1535561" y="277327"/>
                </a:cubicBezTo>
                <a:cubicBezTo>
                  <a:pt x="1141862" y="541466"/>
                  <a:pt x="878143" y="984226"/>
                  <a:pt x="861972" y="1489631"/>
                </a:cubicBezTo>
                <a:cubicBezTo>
                  <a:pt x="360665" y="1249342"/>
                  <a:pt x="12528" y="742078"/>
                  <a:pt x="0" y="152053"/>
                </a:cubicBezTo>
                <a:cubicBezTo>
                  <a:pt x="199314" y="54024"/>
                  <a:pt x="423674" y="0"/>
                  <a:pt x="660652" y="0"/>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endParaRPr>
          </a:p>
        </p:txBody>
      </p:sp>
      <p:sp>
        <p:nvSpPr>
          <p:cNvPr id="41" name="Oval 938"/>
          <p:cNvSpPr/>
          <p:nvPr/>
        </p:nvSpPr>
        <p:spPr>
          <a:xfrm>
            <a:off x="5022284" y="3499395"/>
            <a:ext cx="374207" cy="296174"/>
          </a:xfrm>
          <a:custGeom>
            <a:avLst/>
            <a:gdLst/>
            <a:ahLst/>
            <a:cxnLst/>
            <a:rect l="l" t="t" r="r" b="b"/>
            <a:pathLst>
              <a:path w="1510795" h="1471406">
                <a:moveTo>
                  <a:pt x="848742" y="0"/>
                </a:moveTo>
                <a:cubicBezTo>
                  <a:pt x="1086274" y="0"/>
                  <a:pt x="1311128" y="54277"/>
                  <a:pt x="1510795" y="152728"/>
                </a:cubicBezTo>
                <a:cubicBezTo>
                  <a:pt x="1491344" y="734921"/>
                  <a:pt x="1144855" y="1234022"/>
                  <a:pt x="648416" y="1471406"/>
                </a:cubicBezTo>
                <a:cubicBezTo>
                  <a:pt x="638343" y="969385"/>
                  <a:pt x="384448" y="527283"/>
                  <a:pt x="0" y="258467"/>
                </a:cubicBezTo>
                <a:cubicBezTo>
                  <a:pt x="242307" y="95040"/>
                  <a:pt x="534426" y="0"/>
                  <a:pt x="848742" y="0"/>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endParaRPr>
          </a:p>
        </p:txBody>
      </p:sp>
      <p:sp>
        <p:nvSpPr>
          <p:cNvPr id="42" name="Oval 3"/>
          <p:cNvSpPr/>
          <p:nvPr/>
        </p:nvSpPr>
        <p:spPr>
          <a:xfrm>
            <a:off x="4854580" y="3795474"/>
            <a:ext cx="328755" cy="262397"/>
          </a:xfrm>
          <a:custGeom>
            <a:avLst/>
            <a:gdLst/>
            <a:ahLst/>
            <a:cxnLst/>
            <a:rect l="l" t="t" r="r" b="b"/>
            <a:pathLst>
              <a:path w="1327292" h="1303598">
                <a:moveTo>
                  <a:pt x="3474" y="0"/>
                </a:moveTo>
                <a:cubicBezTo>
                  <a:pt x="202969" y="98245"/>
                  <a:pt x="427582" y="152398"/>
                  <a:pt x="664842" y="152398"/>
                </a:cubicBezTo>
                <a:cubicBezTo>
                  <a:pt x="901664" y="152398"/>
                  <a:pt x="1125885" y="98445"/>
                  <a:pt x="1325100" y="535"/>
                </a:cubicBezTo>
                <a:cubicBezTo>
                  <a:pt x="1327157" y="12279"/>
                  <a:pt x="1327292" y="24096"/>
                  <a:pt x="1327292" y="35945"/>
                </a:cubicBezTo>
                <a:cubicBezTo>
                  <a:pt x="1327292" y="564291"/>
                  <a:pt x="1058753" y="1029916"/>
                  <a:pt x="650598" y="1303598"/>
                </a:cubicBezTo>
                <a:cubicBezTo>
                  <a:pt x="256911" y="1028459"/>
                  <a:pt x="0" y="571684"/>
                  <a:pt x="0" y="54903"/>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eaLnBrk="1" fontAlgn="auto" hangingPunct="1">
              <a:spcBef>
                <a:spcPts val="0"/>
              </a:spcBef>
              <a:spcAft>
                <a:spcPts val="0"/>
              </a:spcAft>
            </a:pPr>
            <a:endParaRPr lang="en-US" sz="1000">
              <a:solidFill>
                <a:prstClr val="white"/>
              </a:solidFill>
            </a:endParaRPr>
          </a:p>
        </p:txBody>
      </p:sp>
      <p:pic>
        <p:nvPicPr>
          <p:cNvPr id="43" name="Picture 42" descr="SWIFT-W.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1000" contrast="-34000"/>
                    </a14:imgEffect>
                  </a14:imgLayer>
                </a14:imgProps>
              </a:ext>
              <a:ext uri="{28A0092B-C50C-407E-A947-70E740481C1C}">
                <a14:useLocalDpi xmlns:a14="http://schemas.microsoft.com/office/drawing/2010/main" val="0"/>
              </a:ext>
            </a:extLst>
          </a:blip>
          <a:stretch>
            <a:fillRect/>
          </a:stretch>
        </p:blipFill>
        <p:spPr>
          <a:xfrm>
            <a:off x="4924277" y="3641405"/>
            <a:ext cx="185307" cy="150591"/>
          </a:xfrm>
          <a:prstGeom prst="rect">
            <a:avLst/>
          </a:prstGeom>
        </p:spPr>
      </p:pic>
      <p:sp>
        <p:nvSpPr>
          <p:cNvPr id="44" name="TextBox 43"/>
          <p:cNvSpPr txBox="1"/>
          <p:nvPr/>
        </p:nvSpPr>
        <p:spPr>
          <a:xfrm rot="20160000">
            <a:off x="4561751" y="2892598"/>
            <a:ext cx="184731" cy="246221"/>
          </a:xfrm>
          <a:prstGeom prst="rect">
            <a:avLst/>
          </a:prstGeom>
          <a:noFill/>
        </p:spPr>
        <p:txBody>
          <a:bodyPr wrap="none" rtlCol="0">
            <a:spAutoFit/>
          </a:bodyPr>
          <a:lstStyle/>
          <a:p>
            <a:pPr algn="ctr" eaLnBrk="1" fontAlgn="auto" hangingPunct="1">
              <a:spcBef>
                <a:spcPts val="0"/>
              </a:spcBef>
              <a:spcAft>
                <a:spcPts val="0"/>
              </a:spcAft>
            </a:pPr>
            <a:endParaRPr lang="en-US" sz="1000" b="1" dirty="0">
              <a:solidFill>
                <a:prstClr val="white"/>
              </a:solidFill>
              <a:latin typeface="Arial"/>
            </a:endParaRPr>
          </a:p>
        </p:txBody>
      </p:sp>
      <p:sp>
        <p:nvSpPr>
          <p:cNvPr id="45" name="TextBox 44"/>
          <p:cNvSpPr txBox="1"/>
          <p:nvPr/>
        </p:nvSpPr>
        <p:spPr>
          <a:xfrm rot="1320000">
            <a:off x="5274493" y="2891372"/>
            <a:ext cx="184731" cy="246221"/>
          </a:xfrm>
          <a:prstGeom prst="rect">
            <a:avLst/>
          </a:prstGeom>
          <a:noFill/>
        </p:spPr>
        <p:txBody>
          <a:bodyPr wrap="none" rtlCol="0">
            <a:spAutoFit/>
          </a:bodyPr>
          <a:lstStyle/>
          <a:p>
            <a:pPr algn="ctr" eaLnBrk="1" fontAlgn="auto" hangingPunct="1">
              <a:spcBef>
                <a:spcPts val="0"/>
              </a:spcBef>
              <a:spcAft>
                <a:spcPts val="0"/>
              </a:spcAft>
            </a:pPr>
            <a:endParaRPr lang="en-US" sz="1000" b="1" dirty="0">
              <a:solidFill>
                <a:prstClr val="white"/>
              </a:solidFill>
              <a:latin typeface="Arial"/>
            </a:endParaRPr>
          </a:p>
        </p:txBody>
      </p:sp>
      <p:sp>
        <p:nvSpPr>
          <p:cNvPr id="46" name="TextBox 45"/>
          <p:cNvSpPr txBox="1"/>
          <p:nvPr/>
        </p:nvSpPr>
        <p:spPr>
          <a:xfrm rot="3914231">
            <a:off x="5791711" y="3297221"/>
            <a:ext cx="184731" cy="246221"/>
          </a:xfrm>
          <a:prstGeom prst="rect">
            <a:avLst/>
          </a:prstGeom>
          <a:noFill/>
        </p:spPr>
        <p:txBody>
          <a:bodyPr wrap="none" rtlCol="0">
            <a:spAutoFit/>
          </a:bodyPr>
          <a:lstStyle/>
          <a:p>
            <a:pPr algn="ctr" eaLnBrk="1" fontAlgn="auto" hangingPunct="1">
              <a:spcBef>
                <a:spcPts val="0"/>
              </a:spcBef>
              <a:spcAft>
                <a:spcPts val="0"/>
              </a:spcAft>
            </a:pPr>
            <a:endParaRPr lang="en-US" sz="1000" b="1" dirty="0">
              <a:solidFill>
                <a:prstClr val="white"/>
              </a:solidFill>
              <a:latin typeface="Arial"/>
            </a:endParaRPr>
          </a:p>
        </p:txBody>
      </p:sp>
      <p:sp>
        <p:nvSpPr>
          <p:cNvPr id="47" name="TextBox 46"/>
          <p:cNvSpPr txBox="1"/>
          <p:nvPr/>
        </p:nvSpPr>
        <p:spPr>
          <a:xfrm rot="17755942">
            <a:off x="5796273" y="3880491"/>
            <a:ext cx="184731" cy="246221"/>
          </a:xfrm>
          <a:prstGeom prst="rect">
            <a:avLst/>
          </a:prstGeom>
          <a:noFill/>
        </p:spPr>
        <p:txBody>
          <a:bodyPr wrap="none" rtlCol="0">
            <a:spAutoFit/>
          </a:bodyPr>
          <a:lstStyle/>
          <a:p>
            <a:pPr algn="ctr" eaLnBrk="1" fontAlgn="auto" hangingPunct="1">
              <a:spcBef>
                <a:spcPts val="0"/>
              </a:spcBef>
              <a:spcAft>
                <a:spcPts val="0"/>
              </a:spcAft>
            </a:pPr>
            <a:endParaRPr lang="en-US" sz="1000" b="1" dirty="0">
              <a:solidFill>
                <a:prstClr val="white"/>
              </a:solidFill>
              <a:latin typeface="Arial"/>
            </a:endParaRPr>
          </a:p>
        </p:txBody>
      </p:sp>
      <p:sp>
        <p:nvSpPr>
          <p:cNvPr id="48" name="TextBox 47"/>
          <p:cNvSpPr txBox="1"/>
          <p:nvPr/>
        </p:nvSpPr>
        <p:spPr>
          <a:xfrm rot="20160000">
            <a:off x="5273744" y="4284636"/>
            <a:ext cx="184731" cy="246221"/>
          </a:xfrm>
          <a:prstGeom prst="rect">
            <a:avLst/>
          </a:prstGeom>
          <a:noFill/>
        </p:spPr>
        <p:txBody>
          <a:bodyPr wrap="none" rtlCol="0">
            <a:spAutoFit/>
          </a:bodyPr>
          <a:lstStyle/>
          <a:p>
            <a:pPr algn="ctr" eaLnBrk="1" fontAlgn="auto" hangingPunct="1">
              <a:spcBef>
                <a:spcPts val="0"/>
              </a:spcBef>
              <a:spcAft>
                <a:spcPts val="0"/>
              </a:spcAft>
            </a:pPr>
            <a:endParaRPr lang="en-US" sz="1000" b="1" dirty="0" smtClean="0">
              <a:solidFill>
                <a:prstClr val="white"/>
              </a:solidFill>
              <a:latin typeface="Arial"/>
            </a:endParaRPr>
          </a:p>
        </p:txBody>
      </p:sp>
      <p:sp>
        <p:nvSpPr>
          <p:cNvPr id="49" name="TextBox 48"/>
          <p:cNvSpPr txBox="1"/>
          <p:nvPr/>
        </p:nvSpPr>
        <p:spPr>
          <a:xfrm rot="1320000">
            <a:off x="4584231" y="4284188"/>
            <a:ext cx="184731" cy="246221"/>
          </a:xfrm>
          <a:prstGeom prst="rect">
            <a:avLst/>
          </a:prstGeom>
          <a:noFill/>
        </p:spPr>
        <p:txBody>
          <a:bodyPr wrap="none" rtlCol="0">
            <a:spAutoFit/>
          </a:bodyPr>
          <a:lstStyle/>
          <a:p>
            <a:pPr algn="ctr" eaLnBrk="1" fontAlgn="auto" hangingPunct="1">
              <a:spcBef>
                <a:spcPts val="0"/>
              </a:spcBef>
              <a:spcAft>
                <a:spcPts val="0"/>
              </a:spcAft>
            </a:pPr>
            <a:endParaRPr lang="en-US" sz="1000" b="1" dirty="0">
              <a:solidFill>
                <a:prstClr val="white"/>
              </a:solidFill>
              <a:latin typeface="Arial"/>
            </a:endParaRPr>
          </a:p>
        </p:txBody>
      </p:sp>
      <p:sp>
        <p:nvSpPr>
          <p:cNvPr id="50" name="TextBox 49"/>
          <p:cNvSpPr txBox="1"/>
          <p:nvPr/>
        </p:nvSpPr>
        <p:spPr>
          <a:xfrm rot="3914231">
            <a:off x="4077158" y="3884988"/>
            <a:ext cx="184731" cy="246221"/>
          </a:xfrm>
          <a:prstGeom prst="rect">
            <a:avLst/>
          </a:prstGeom>
          <a:noFill/>
        </p:spPr>
        <p:txBody>
          <a:bodyPr wrap="none" rtlCol="0">
            <a:spAutoFit/>
          </a:bodyPr>
          <a:lstStyle/>
          <a:p>
            <a:pPr algn="ctr" eaLnBrk="1" fontAlgn="auto" hangingPunct="1">
              <a:spcBef>
                <a:spcPts val="0"/>
              </a:spcBef>
              <a:spcAft>
                <a:spcPts val="0"/>
              </a:spcAft>
            </a:pPr>
            <a:endParaRPr lang="en-US" sz="1000" b="1" dirty="0">
              <a:solidFill>
                <a:prstClr val="white"/>
              </a:solidFill>
              <a:latin typeface="Arial"/>
            </a:endParaRPr>
          </a:p>
        </p:txBody>
      </p:sp>
      <p:sp>
        <p:nvSpPr>
          <p:cNvPr id="51" name="TextBox 50"/>
          <p:cNvSpPr txBox="1"/>
          <p:nvPr/>
        </p:nvSpPr>
        <p:spPr>
          <a:xfrm rot="17530007">
            <a:off x="4053570" y="3302892"/>
            <a:ext cx="184731" cy="246221"/>
          </a:xfrm>
          <a:prstGeom prst="rect">
            <a:avLst/>
          </a:prstGeom>
          <a:noFill/>
        </p:spPr>
        <p:txBody>
          <a:bodyPr wrap="none" rtlCol="0">
            <a:spAutoFit/>
          </a:bodyPr>
          <a:lstStyle/>
          <a:p>
            <a:pPr algn="ctr" eaLnBrk="1" fontAlgn="auto" hangingPunct="1">
              <a:spcBef>
                <a:spcPts val="0"/>
              </a:spcBef>
              <a:spcAft>
                <a:spcPts val="0"/>
              </a:spcAft>
            </a:pPr>
            <a:endParaRPr lang="en-US" sz="1000" b="1" dirty="0">
              <a:solidFill>
                <a:prstClr val="white"/>
              </a:solidFill>
              <a:latin typeface="Arial"/>
            </a:endParaRPr>
          </a:p>
        </p:txBody>
      </p:sp>
      <p:sp>
        <p:nvSpPr>
          <p:cNvPr id="3" name="Oval 2"/>
          <p:cNvSpPr/>
          <p:nvPr/>
        </p:nvSpPr>
        <p:spPr bwMode="auto">
          <a:xfrm>
            <a:off x="6760654" y="2268748"/>
            <a:ext cx="1371961" cy="1114937"/>
          </a:xfrm>
          <a:prstGeom prst="ellipse">
            <a:avLst/>
          </a:prstGeom>
          <a:noFill/>
          <a:ln w="476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sz="2400" smtClean="0">
              <a:solidFill>
                <a:prstClr val="black"/>
              </a:solidFill>
            </a:endParaRPr>
          </a:p>
        </p:txBody>
      </p:sp>
    </p:spTree>
    <p:extLst>
      <p:ext uri="{BB962C8B-B14F-4D97-AF65-F5344CB8AC3E}">
        <p14:creationId xmlns:p14="http://schemas.microsoft.com/office/powerpoint/2010/main" val="246116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60" y="167157"/>
            <a:ext cx="9749667" cy="1012825"/>
          </a:xfrm>
        </p:spPr>
        <p:txBody>
          <a:bodyPr/>
          <a:lstStyle/>
          <a:p>
            <a:r>
              <a:rPr lang="en-US" dirty="0" smtClean="0"/>
              <a:t>Role of High </a:t>
            </a:r>
            <a:r>
              <a:rPr lang="en-US" dirty="0"/>
              <a:t>Value Payment Systems</a:t>
            </a:r>
            <a:r>
              <a:rPr lang="en-GB" dirty="0" smtClean="0"/>
              <a:t/>
            </a:r>
            <a:br>
              <a:rPr lang="en-GB" dirty="0" smtClean="0"/>
            </a:br>
            <a:r>
              <a:rPr lang="en-GB" sz="2800" i="1" dirty="0" smtClean="0">
                <a:solidFill>
                  <a:schemeClr val="tx1">
                    <a:lumMod val="65000"/>
                    <a:lumOff val="35000"/>
                  </a:schemeClr>
                </a:solidFill>
              </a:rPr>
              <a:t>HVP systems play a </a:t>
            </a:r>
            <a:r>
              <a:rPr lang="en-GB" sz="2800" b="1" i="1" dirty="0">
                <a:solidFill>
                  <a:schemeClr val="tx1">
                    <a:lumMod val="65000"/>
                    <a:lumOff val="35000"/>
                  </a:schemeClr>
                </a:solidFill>
              </a:rPr>
              <a:t>central role </a:t>
            </a:r>
            <a:r>
              <a:rPr lang="en-GB" sz="2800" i="1" dirty="0" smtClean="0">
                <a:solidFill>
                  <a:schemeClr val="tx1">
                    <a:lumMod val="65000"/>
                    <a:lumOff val="35000"/>
                  </a:schemeClr>
                </a:solidFill>
              </a:rPr>
              <a:t>in payments settlement</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3" y="5877205"/>
            <a:ext cx="900113" cy="202565"/>
          </a:xfrm>
        </p:spPr>
        <p:txBody>
          <a:bodyPr/>
          <a:lstStyle/>
          <a:p>
            <a:fld id="{F17889F7-7963-4A16-ADF8-FEE4D97DC541}" type="slidenum">
              <a:rPr lang="en-GB" smtClean="0">
                <a:solidFill>
                  <a:srgbClr val="000000"/>
                </a:solidFill>
              </a:rPr>
              <a:pPr/>
              <a:t>12</a:t>
            </a:fld>
            <a:endParaRPr lang="en-GB" dirty="0">
              <a:solidFill>
                <a:srgbClr val="000000"/>
              </a:solidFill>
            </a:endParaRPr>
          </a:p>
        </p:txBody>
      </p:sp>
      <p:sp>
        <p:nvSpPr>
          <p:cNvPr id="23" name="clipart_symbols_newspaperclippings"/>
          <p:cNvSpPr>
            <a:spLocks/>
          </p:cNvSpPr>
          <p:nvPr/>
        </p:nvSpPr>
        <p:spPr bwMode="auto">
          <a:xfrm>
            <a:off x="949352" y="1060458"/>
            <a:ext cx="9014674" cy="1632193"/>
          </a:xfrm>
          <a:custGeom>
            <a:avLst/>
            <a:gdLst>
              <a:gd name="T0" fmla="*/ 2147483647 w 1153"/>
              <a:gd name="T1" fmla="*/ 2147483647 h 323"/>
              <a:gd name="T2" fmla="*/ 2147483647 w 1153"/>
              <a:gd name="T3" fmla="*/ 2147483647 h 323"/>
              <a:gd name="T4" fmla="*/ 2147483647 w 1153"/>
              <a:gd name="T5" fmla="*/ 2147483647 h 323"/>
              <a:gd name="T6" fmla="*/ 2147483647 w 1153"/>
              <a:gd name="T7" fmla="*/ 2147483647 h 323"/>
              <a:gd name="T8" fmla="*/ 2147483647 w 1153"/>
              <a:gd name="T9" fmla="*/ 2147483647 h 323"/>
              <a:gd name="T10" fmla="*/ 2147483647 w 1153"/>
              <a:gd name="T11" fmla="*/ 2147483647 h 323"/>
              <a:gd name="T12" fmla="*/ 2147483647 w 1153"/>
              <a:gd name="T13" fmla="*/ 2147483647 h 323"/>
              <a:gd name="T14" fmla="*/ 2147483647 w 1153"/>
              <a:gd name="T15" fmla="*/ 2147483647 h 323"/>
              <a:gd name="T16" fmla="*/ 2147483647 w 1153"/>
              <a:gd name="T17" fmla="*/ 2147483647 h 323"/>
              <a:gd name="T18" fmla="*/ 2147483647 w 1153"/>
              <a:gd name="T19" fmla="*/ 2147483647 h 323"/>
              <a:gd name="T20" fmla="*/ 2147483647 w 1153"/>
              <a:gd name="T21" fmla="*/ 2147483647 h 323"/>
              <a:gd name="T22" fmla="*/ 2147483647 w 1153"/>
              <a:gd name="T23" fmla="*/ 2147483647 h 323"/>
              <a:gd name="T24" fmla="*/ 2147483647 w 1153"/>
              <a:gd name="T25" fmla="*/ 2147483647 h 323"/>
              <a:gd name="T26" fmla="*/ 2147483647 w 1153"/>
              <a:gd name="T27" fmla="*/ 2147483647 h 323"/>
              <a:gd name="T28" fmla="*/ 2147483647 w 1153"/>
              <a:gd name="T29" fmla="*/ 2147483647 h 323"/>
              <a:gd name="T30" fmla="*/ 2147483647 w 1153"/>
              <a:gd name="T31" fmla="*/ 2147483647 h 323"/>
              <a:gd name="T32" fmla="*/ 2147483647 w 1153"/>
              <a:gd name="T33" fmla="*/ 2147483647 h 323"/>
              <a:gd name="T34" fmla="*/ 2147483647 w 1153"/>
              <a:gd name="T35" fmla="*/ 2147483647 h 323"/>
              <a:gd name="T36" fmla="*/ 2147483647 w 1153"/>
              <a:gd name="T37" fmla="*/ 2147483647 h 323"/>
              <a:gd name="T38" fmla="*/ 2147483647 w 1153"/>
              <a:gd name="T39" fmla="*/ 2147483647 h 323"/>
              <a:gd name="T40" fmla="*/ 2147483647 w 1153"/>
              <a:gd name="T41" fmla="*/ 2147483647 h 323"/>
              <a:gd name="T42" fmla="*/ 2147483647 w 1153"/>
              <a:gd name="T43" fmla="*/ 2147483647 h 323"/>
              <a:gd name="T44" fmla="*/ 2147483647 w 1153"/>
              <a:gd name="T45" fmla="*/ 2147483647 h 323"/>
              <a:gd name="T46" fmla="*/ 2147483647 w 1153"/>
              <a:gd name="T47" fmla="*/ 2147483647 h 323"/>
              <a:gd name="T48" fmla="*/ 2147483647 w 1153"/>
              <a:gd name="T49" fmla="*/ 2147483647 h 323"/>
              <a:gd name="T50" fmla="*/ 2147483647 w 1153"/>
              <a:gd name="T51" fmla="*/ 2147483647 h 323"/>
              <a:gd name="T52" fmla="*/ 2147483647 w 1153"/>
              <a:gd name="T53" fmla="*/ 2147483647 h 323"/>
              <a:gd name="T54" fmla="*/ 2147483647 w 1153"/>
              <a:gd name="T55" fmla="*/ 2147483647 h 323"/>
              <a:gd name="T56" fmla="*/ 2147483647 w 1153"/>
              <a:gd name="T57" fmla="*/ 0 h 323"/>
              <a:gd name="T58" fmla="*/ 2147483647 w 1153"/>
              <a:gd name="T59" fmla="*/ 2147483647 h 323"/>
              <a:gd name="T60" fmla="*/ 2147483647 w 1153"/>
              <a:gd name="T61" fmla="*/ 2147483647 h 323"/>
              <a:gd name="T62" fmla="*/ 2147483647 w 1153"/>
              <a:gd name="T63" fmla="*/ 2147483647 h 323"/>
              <a:gd name="T64" fmla="*/ 2147483647 w 1153"/>
              <a:gd name="T65" fmla="*/ 2147483647 h 323"/>
              <a:gd name="T66" fmla="*/ 2147483647 w 1153"/>
              <a:gd name="T67" fmla="*/ 2147483647 h 323"/>
              <a:gd name="T68" fmla="*/ 2147483647 w 1153"/>
              <a:gd name="T69" fmla="*/ 2147483647 h 323"/>
              <a:gd name="T70" fmla="*/ 2147483647 w 1153"/>
              <a:gd name="T71" fmla="*/ 2147483647 h 323"/>
              <a:gd name="T72" fmla="*/ 2147483647 w 1153"/>
              <a:gd name="T73" fmla="*/ 2147483647 h 323"/>
              <a:gd name="T74" fmla="*/ 2147483647 w 1153"/>
              <a:gd name="T75" fmla="*/ 2147483647 h 323"/>
              <a:gd name="T76" fmla="*/ 2147483647 w 1153"/>
              <a:gd name="T77" fmla="*/ 2147483647 h 323"/>
              <a:gd name="T78" fmla="*/ 2147483647 w 1153"/>
              <a:gd name="T79" fmla="*/ 2147483647 h 323"/>
              <a:gd name="T80" fmla="*/ 2147483647 w 1153"/>
              <a:gd name="T81" fmla="*/ 2147483647 h 323"/>
              <a:gd name="T82" fmla="*/ 2147483647 w 1153"/>
              <a:gd name="T83" fmla="*/ 2147483647 h 323"/>
              <a:gd name="T84" fmla="*/ 2147483647 w 1153"/>
              <a:gd name="T85" fmla="*/ 2147483647 h 323"/>
              <a:gd name="T86" fmla="*/ 2147483647 w 1153"/>
              <a:gd name="T87" fmla="*/ 2147483647 h 323"/>
              <a:gd name="T88" fmla="*/ 2147483647 w 1153"/>
              <a:gd name="T89" fmla="*/ 2147483647 h 323"/>
              <a:gd name="T90" fmla="*/ 2147483647 w 1153"/>
              <a:gd name="T91" fmla="*/ 2147483647 h 323"/>
              <a:gd name="T92" fmla="*/ 2147483647 w 1153"/>
              <a:gd name="T93" fmla="*/ 2147483647 h 323"/>
              <a:gd name="T94" fmla="*/ 2147483647 w 1153"/>
              <a:gd name="T95" fmla="*/ 2147483647 h 323"/>
              <a:gd name="T96" fmla="*/ 2147483647 w 1153"/>
              <a:gd name="T97" fmla="*/ 2147483647 h 323"/>
              <a:gd name="T98" fmla="*/ 2147483647 w 1153"/>
              <a:gd name="T99" fmla="*/ 2147483647 h 323"/>
              <a:gd name="T100" fmla="*/ 2147483647 w 1153"/>
              <a:gd name="T101" fmla="*/ 2147483647 h 323"/>
              <a:gd name="T102" fmla="*/ 2147483647 w 1153"/>
              <a:gd name="T103" fmla="*/ 2147483647 h 323"/>
              <a:gd name="T104" fmla="*/ 2147483647 w 1153"/>
              <a:gd name="T105" fmla="*/ 2147483647 h 323"/>
              <a:gd name="T106" fmla="*/ 2147483647 w 1153"/>
              <a:gd name="T107" fmla="*/ 2147483647 h 323"/>
              <a:gd name="T108" fmla="*/ 2147483647 w 1153"/>
              <a:gd name="T109" fmla="*/ 2147483647 h 323"/>
              <a:gd name="T110" fmla="*/ 2147483647 w 1153"/>
              <a:gd name="T111" fmla="*/ 2147483647 h 323"/>
              <a:gd name="T112" fmla="*/ 2147483647 w 1153"/>
              <a:gd name="T113" fmla="*/ 2147483647 h 323"/>
              <a:gd name="T114" fmla="*/ 2147483647 w 1153"/>
              <a:gd name="T115" fmla="*/ 2147483647 h 323"/>
              <a:gd name="T116" fmla="*/ 2147483647 w 1153"/>
              <a:gd name="T117" fmla="*/ 2147483647 h 3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3"/>
              <a:gd name="T178" fmla="*/ 0 h 323"/>
              <a:gd name="T179" fmla="*/ 1153 w 1153"/>
              <a:gd name="T180" fmla="*/ 323 h 3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3" h="323">
                <a:moveTo>
                  <a:pt x="86" y="311"/>
                </a:moveTo>
                <a:cubicBezTo>
                  <a:pt x="82" y="311"/>
                  <a:pt x="78" y="311"/>
                  <a:pt x="75" y="311"/>
                </a:cubicBezTo>
                <a:cubicBezTo>
                  <a:pt x="77" y="304"/>
                  <a:pt x="55" y="306"/>
                  <a:pt x="63" y="311"/>
                </a:cubicBezTo>
                <a:cubicBezTo>
                  <a:pt x="61" y="310"/>
                  <a:pt x="58" y="310"/>
                  <a:pt x="55" y="310"/>
                </a:cubicBezTo>
                <a:cubicBezTo>
                  <a:pt x="49" y="282"/>
                  <a:pt x="62" y="249"/>
                  <a:pt x="57" y="228"/>
                </a:cubicBezTo>
                <a:cubicBezTo>
                  <a:pt x="51" y="226"/>
                  <a:pt x="44" y="200"/>
                  <a:pt x="43" y="193"/>
                </a:cubicBezTo>
                <a:cubicBezTo>
                  <a:pt x="37" y="194"/>
                  <a:pt x="30" y="174"/>
                  <a:pt x="28" y="162"/>
                </a:cubicBezTo>
                <a:cubicBezTo>
                  <a:pt x="0" y="150"/>
                  <a:pt x="21" y="99"/>
                  <a:pt x="21" y="71"/>
                </a:cubicBezTo>
                <a:cubicBezTo>
                  <a:pt x="20" y="60"/>
                  <a:pt x="10" y="47"/>
                  <a:pt x="14" y="37"/>
                </a:cubicBezTo>
                <a:cubicBezTo>
                  <a:pt x="17" y="28"/>
                  <a:pt x="32" y="24"/>
                  <a:pt x="45" y="26"/>
                </a:cubicBezTo>
                <a:cubicBezTo>
                  <a:pt x="54" y="27"/>
                  <a:pt x="59" y="36"/>
                  <a:pt x="66" y="36"/>
                </a:cubicBezTo>
                <a:cubicBezTo>
                  <a:pt x="77" y="37"/>
                  <a:pt x="91" y="25"/>
                  <a:pt x="110" y="24"/>
                </a:cubicBezTo>
                <a:cubicBezTo>
                  <a:pt x="131" y="23"/>
                  <a:pt x="155" y="27"/>
                  <a:pt x="171" y="25"/>
                </a:cubicBezTo>
                <a:cubicBezTo>
                  <a:pt x="179" y="24"/>
                  <a:pt x="187" y="18"/>
                  <a:pt x="195" y="18"/>
                </a:cubicBezTo>
                <a:cubicBezTo>
                  <a:pt x="203" y="17"/>
                  <a:pt x="211" y="22"/>
                  <a:pt x="220" y="22"/>
                </a:cubicBezTo>
                <a:cubicBezTo>
                  <a:pt x="236" y="24"/>
                  <a:pt x="255" y="19"/>
                  <a:pt x="273" y="18"/>
                </a:cubicBezTo>
                <a:cubicBezTo>
                  <a:pt x="298" y="16"/>
                  <a:pt x="327" y="21"/>
                  <a:pt x="344" y="21"/>
                </a:cubicBezTo>
                <a:cubicBezTo>
                  <a:pt x="355" y="22"/>
                  <a:pt x="367" y="16"/>
                  <a:pt x="379" y="16"/>
                </a:cubicBezTo>
                <a:cubicBezTo>
                  <a:pt x="397" y="17"/>
                  <a:pt x="417" y="25"/>
                  <a:pt x="435" y="27"/>
                </a:cubicBezTo>
                <a:cubicBezTo>
                  <a:pt x="467" y="31"/>
                  <a:pt x="487" y="21"/>
                  <a:pt x="510" y="17"/>
                </a:cubicBezTo>
                <a:cubicBezTo>
                  <a:pt x="535" y="14"/>
                  <a:pt x="559" y="25"/>
                  <a:pt x="581" y="19"/>
                </a:cubicBezTo>
                <a:cubicBezTo>
                  <a:pt x="586" y="13"/>
                  <a:pt x="598" y="13"/>
                  <a:pt x="606" y="8"/>
                </a:cubicBezTo>
                <a:cubicBezTo>
                  <a:pt x="623" y="25"/>
                  <a:pt x="643" y="13"/>
                  <a:pt x="663" y="11"/>
                </a:cubicBezTo>
                <a:cubicBezTo>
                  <a:pt x="675" y="10"/>
                  <a:pt x="687" y="15"/>
                  <a:pt x="700" y="14"/>
                </a:cubicBezTo>
                <a:cubicBezTo>
                  <a:pt x="707" y="14"/>
                  <a:pt x="713" y="10"/>
                  <a:pt x="721" y="9"/>
                </a:cubicBezTo>
                <a:cubicBezTo>
                  <a:pt x="776" y="1"/>
                  <a:pt x="831" y="5"/>
                  <a:pt x="871" y="7"/>
                </a:cubicBezTo>
                <a:cubicBezTo>
                  <a:pt x="909" y="8"/>
                  <a:pt x="939" y="6"/>
                  <a:pt x="973" y="7"/>
                </a:cubicBezTo>
                <a:cubicBezTo>
                  <a:pt x="970" y="7"/>
                  <a:pt x="966" y="7"/>
                  <a:pt x="967" y="3"/>
                </a:cubicBezTo>
                <a:cubicBezTo>
                  <a:pt x="1000" y="13"/>
                  <a:pt x="1025" y="7"/>
                  <a:pt x="1057" y="0"/>
                </a:cubicBezTo>
                <a:cubicBezTo>
                  <a:pt x="1086" y="10"/>
                  <a:pt x="1125" y="1"/>
                  <a:pt x="1144" y="3"/>
                </a:cubicBezTo>
                <a:cubicBezTo>
                  <a:pt x="1134" y="22"/>
                  <a:pt x="1135" y="52"/>
                  <a:pt x="1123" y="68"/>
                </a:cubicBezTo>
                <a:cubicBezTo>
                  <a:pt x="1137" y="68"/>
                  <a:pt x="1123" y="89"/>
                  <a:pt x="1134" y="86"/>
                </a:cubicBezTo>
                <a:cubicBezTo>
                  <a:pt x="1130" y="107"/>
                  <a:pt x="1130" y="153"/>
                  <a:pt x="1124" y="183"/>
                </a:cubicBezTo>
                <a:cubicBezTo>
                  <a:pt x="1115" y="192"/>
                  <a:pt x="1109" y="204"/>
                  <a:pt x="1099" y="212"/>
                </a:cubicBezTo>
                <a:cubicBezTo>
                  <a:pt x="1102" y="225"/>
                  <a:pt x="1117" y="226"/>
                  <a:pt x="1131" y="230"/>
                </a:cubicBezTo>
                <a:cubicBezTo>
                  <a:pt x="1139" y="248"/>
                  <a:pt x="1153" y="275"/>
                  <a:pt x="1141" y="301"/>
                </a:cubicBezTo>
                <a:cubicBezTo>
                  <a:pt x="1130" y="298"/>
                  <a:pt x="1129" y="298"/>
                  <a:pt x="1120" y="295"/>
                </a:cubicBezTo>
                <a:cubicBezTo>
                  <a:pt x="1077" y="312"/>
                  <a:pt x="1043" y="304"/>
                  <a:pt x="979" y="301"/>
                </a:cubicBezTo>
                <a:cubicBezTo>
                  <a:pt x="963" y="323"/>
                  <a:pt x="940" y="308"/>
                  <a:pt x="918" y="315"/>
                </a:cubicBezTo>
                <a:cubicBezTo>
                  <a:pt x="911" y="313"/>
                  <a:pt x="920" y="306"/>
                  <a:pt x="910" y="305"/>
                </a:cubicBezTo>
                <a:cubicBezTo>
                  <a:pt x="909" y="321"/>
                  <a:pt x="884" y="310"/>
                  <a:pt x="879" y="310"/>
                </a:cubicBezTo>
                <a:cubicBezTo>
                  <a:pt x="872" y="310"/>
                  <a:pt x="861" y="319"/>
                  <a:pt x="852" y="310"/>
                </a:cubicBezTo>
                <a:cubicBezTo>
                  <a:pt x="851" y="319"/>
                  <a:pt x="840" y="321"/>
                  <a:pt x="829" y="319"/>
                </a:cubicBezTo>
                <a:cubicBezTo>
                  <a:pt x="824" y="318"/>
                  <a:pt x="815" y="311"/>
                  <a:pt x="816" y="311"/>
                </a:cubicBezTo>
                <a:cubicBezTo>
                  <a:pt x="814" y="310"/>
                  <a:pt x="807" y="316"/>
                  <a:pt x="806" y="316"/>
                </a:cubicBezTo>
                <a:cubicBezTo>
                  <a:pt x="804" y="316"/>
                  <a:pt x="797" y="311"/>
                  <a:pt x="795" y="310"/>
                </a:cubicBezTo>
                <a:cubicBezTo>
                  <a:pt x="774" y="307"/>
                  <a:pt x="742" y="319"/>
                  <a:pt x="720" y="307"/>
                </a:cubicBezTo>
                <a:cubicBezTo>
                  <a:pt x="716" y="307"/>
                  <a:pt x="724" y="315"/>
                  <a:pt x="714" y="312"/>
                </a:cubicBezTo>
                <a:cubicBezTo>
                  <a:pt x="699" y="312"/>
                  <a:pt x="705" y="303"/>
                  <a:pt x="685" y="306"/>
                </a:cubicBezTo>
                <a:cubicBezTo>
                  <a:pt x="679" y="283"/>
                  <a:pt x="666" y="294"/>
                  <a:pt x="651" y="297"/>
                </a:cubicBezTo>
                <a:cubicBezTo>
                  <a:pt x="598" y="310"/>
                  <a:pt x="546" y="294"/>
                  <a:pt x="499" y="305"/>
                </a:cubicBezTo>
                <a:cubicBezTo>
                  <a:pt x="504" y="299"/>
                  <a:pt x="495" y="306"/>
                  <a:pt x="494" y="299"/>
                </a:cubicBezTo>
                <a:cubicBezTo>
                  <a:pt x="486" y="296"/>
                  <a:pt x="493" y="308"/>
                  <a:pt x="486" y="305"/>
                </a:cubicBezTo>
                <a:cubicBezTo>
                  <a:pt x="464" y="295"/>
                  <a:pt x="443" y="308"/>
                  <a:pt x="424" y="300"/>
                </a:cubicBezTo>
                <a:cubicBezTo>
                  <a:pt x="410" y="305"/>
                  <a:pt x="384" y="309"/>
                  <a:pt x="371" y="298"/>
                </a:cubicBezTo>
                <a:cubicBezTo>
                  <a:pt x="362" y="302"/>
                  <a:pt x="354" y="312"/>
                  <a:pt x="343" y="311"/>
                </a:cubicBezTo>
                <a:cubicBezTo>
                  <a:pt x="336" y="311"/>
                  <a:pt x="326" y="298"/>
                  <a:pt x="319" y="297"/>
                </a:cubicBezTo>
                <a:cubicBezTo>
                  <a:pt x="300" y="294"/>
                  <a:pt x="252" y="301"/>
                  <a:pt x="242" y="303"/>
                </a:cubicBezTo>
                <a:cubicBezTo>
                  <a:pt x="189" y="314"/>
                  <a:pt x="134" y="305"/>
                  <a:pt x="86" y="311"/>
                </a:cubicBezTo>
                <a:close/>
              </a:path>
            </a:pathLst>
          </a:custGeom>
          <a:solidFill>
            <a:schemeClr val="bg1">
              <a:lumMod val="95000"/>
              <a:alpha val="90000"/>
            </a:schemeClr>
          </a:solidFill>
          <a:ln w="9525">
            <a:noFill/>
            <a:round/>
            <a:headEnd/>
            <a:tailEnd/>
          </a:ln>
          <a:effectLst>
            <a:outerShdw blurRad="50800" dist="38100" dir="2700000" algn="tl" rotWithShape="0">
              <a:prstClr val="black">
                <a:alpha val="40000"/>
              </a:prstClr>
            </a:outerShdw>
          </a:effectLst>
        </p:spPr>
        <p:txBody>
          <a:bodyPr wrap="square" lIns="182880" rIns="182880" anchor="ctr"/>
          <a:lstStyle/>
          <a:p>
            <a:pPr marL="165100" algn="ctr" eaLnBrk="1" fontAlgn="auto" hangingPunct="1">
              <a:spcBef>
                <a:spcPts val="0"/>
              </a:spcBef>
              <a:spcAft>
                <a:spcPts val="0"/>
              </a:spcAft>
            </a:pPr>
            <a:r>
              <a:rPr lang="en-US" sz="1200" b="1" dirty="0" smtClean="0">
                <a:solidFill>
                  <a:prstClr val="black"/>
                </a:solidFill>
                <a:latin typeface="Arial"/>
                <a:cs typeface="Calibri" panose="020F0502020204030204" pitchFamily="34" charset="0"/>
              </a:rPr>
              <a:t>HVP / RTGS Characteristics</a:t>
            </a:r>
          </a:p>
          <a:p>
            <a:pPr marL="165100" algn="ctr" eaLnBrk="1" fontAlgn="auto" hangingPunct="1">
              <a:spcBef>
                <a:spcPts val="0"/>
              </a:spcBef>
              <a:spcAft>
                <a:spcPts val="0"/>
              </a:spcAft>
            </a:pPr>
            <a:endParaRPr lang="en-US" sz="1200" b="1" dirty="0" smtClean="0">
              <a:solidFill>
                <a:prstClr val="white">
                  <a:lumMod val="50000"/>
                </a:prstClr>
              </a:solidFill>
              <a:latin typeface="Arial"/>
              <a:cs typeface="Calibri" panose="020F0502020204030204" pitchFamily="34" charset="0"/>
            </a:endParaRPr>
          </a:p>
          <a:p>
            <a:pPr marL="457200" indent="-166688" eaLnBrk="1" fontAlgn="auto" hangingPunct="1">
              <a:spcBef>
                <a:spcPts val="0"/>
              </a:spcBef>
              <a:spcAft>
                <a:spcPts val="0"/>
              </a:spcAft>
              <a:buFont typeface="Arial" panose="020B0604020202020204" pitchFamily="34" charset="0"/>
              <a:buChar char="•"/>
            </a:pPr>
            <a:r>
              <a:rPr lang="en-US" sz="1200" dirty="0" smtClean="0">
                <a:solidFill>
                  <a:prstClr val="white">
                    <a:lumMod val="50000"/>
                  </a:prstClr>
                </a:solidFill>
                <a:latin typeface="Arial"/>
                <a:cs typeface="Calibri" panose="020F0502020204030204" pitchFamily="34" charset="0"/>
              </a:rPr>
              <a:t>Funds </a:t>
            </a:r>
            <a:r>
              <a:rPr lang="en-US" sz="1200" dirty="0">
                <a:solidFill>
                  <a:prstClr val="white">
                    <a:lumMod val="50000"/>
                  </a:prstClr>
                </a:solidFill>
                <a:latin typeface="Arial"/>
                <a:cs typeface="Calibri" panose="020F0502020204030204" pitchFamily="34" charset="0"/>
              </a:rPr>
              <a:t>transfer </a:t>
            </a:r>
            <a:r>
              <a:rPr lang="en-US" sz="1200" dirty="0" smtClean="0">
                <a:solidFill>
                  <a:prstClr val="white">
                    <a:lumMod val="50000"/>
                  </a:prstClr>
                </a:solidFill>
                <a:latin typeface="Arial"/>
                <a:cs typeface="Calibri" panose="020F0502020204030204" pitchFamily="34" charset="0"/>
              </a:rPr>
              <a:t>systems that </a:t>
            </a:r>
            <a:r>
              <a:rPr lang="en-US" sz="1200" b="1" dirty="0">
                <a:solidFill>
                  <a:prstClr val="white">
                    <a:lumMod val="50000"/>
                  </a:prstClr>
                </a:solidFill>
                <a:latin typeface="Arial"/>
                <a:cs typeface="Calibri" panose="020F0502020204030204" pitchFamily="34" charset="0"/>
              </a:rPr>
              <a:t>settle payments</a:t>
            </a:r>
            <a:r>
              <a:rPr lang="en-US" sz="1200" dirty="0">
                <a:solidFill>
                  <a:prstClr val="white">
                    <a:lumMod val="50000"/>
                  </a:prstClr>
                </a:solidFill>
                <a:latin typeface="Arial"/>
                <a:cs typeface="Calibri" panose="020F0502020204030204" pitchFamily="34" charset="0"/>
              </a:rPr>
              <a:t> between </a:t>
            </a:r>
            <a:r>
              <a:rPr lang="en-US" sz="1200" dirty="0" smtClean="0">
                <a:solidFill>
                  <a:prstClr val="white">
                    <a:lumMod val="50000"/>
                  </a:prstClr>
                </a:solidFill>
                <a:latin typeface="Arial"/>
                <a:cs typeface="Calibri" panose="020F0502020204030204" pitchFamily="34" charset="0"/>
              </a:rPr>
              <a:t>banks</a:t>
            </a:r>
            <a:endParaRPr lang="en-US" sz="1200" dirty="0">
              <a:solidFill>
                <a:prstClr val="white">
                  <a:lumMod val="50000"/>
                </a:prstClr>
              </a:solidFill>
              <a:latin typeface="Arial"/>
              <a:cs typeface="Calibri" panose="020F0502020204030204" pitchFamily="34" charset="0"/>
            </a:endParaRPr>
          </a:p>
          <a:p>
            <a:pPr marL="457200" indent="-166688" eaLnBrk="1" fontAlgn="auto" hangingPunct="1">
              <a:spcBef>
                <a:spcPts val="0"/>
              </a:spcBef>
              <a:spcAft>
                <a:spcPts val="0"/>
              </a:spcAft>
              <a:buFont typeface="Arial" panose="020B0604020202020204" pitchFamily="34" charset="0"/>
              <a:buChar char="•"/>
            </a:pPr>
            <a:r>
              <a:rPr lang="en-US" sz="1200" dirty="0" smtClean="0">
                <a:solidFill>
                  <a:prstClr val="white">
                    <a:lumMod val="50000"/>
                  </a:prstClr>
                </a:solidFill>
                <a:latin typeface="Arial"/>
                <a:cs typeface="Calibri" panose="020F0502020204030204" pitchFamily="34" charset="0"/>
              </a:rPr>
              <a:t>Transactions </a:t>
            </a:r>
            <a:r>
              <a:rPr lang="en-US" sz="1200" dirty="0">
                <a:solidFill>
                  <a:prstClr val="white">
                    <a:lumMod val="50000"/>
                  </a:prstClr>
                </a:solidFill>
                <a:latin typeface="Arial"/>
                <a:cs typeface="Calibri" panose="020F0502020204030204" pitchFamily="34" charset="0"/>
              </a:rPr>
              <a:t>are settled </a:t>
            </a:r>
            <a:r>
              <a:rPr lang="en-US" sz="1200" b="1" dirty="0">
                <a:solidFill>
                  <a:prstClr val="white">
                    <a:lumMod val="50000"/>
                  </a:prstClr>
                </a:solidFill>
                <a:latin typeface="Arial"/>
                <a:cs typeface="Calibri" panose="020F0502020204030204" pitchFamily="34" charset="0"/>
              </a:rPr>
              <a:t>continuously, in real-time transaction-by-transaction</a:t>
            </a:r>
            <a:r>
              <a:rPr lang="en-US" sz="1200" dirty="0">
                <a:solidFill>
                  <a:prstClr val="white">
                    <a:lumMod val="50000"/>
                  </a:prstClr>
                </a:solidFill>
                <a:latin typeface="Arial"/>
                <a:cs typeface="Calibri" panose="020F0502020204030204" pitchFamily="34" charset="0"/>
              </a:rPr>
              <a:t>, without </a:t>
            </a:r>
            <a:r>
              <a:rPr lang="en-US" sz="1200" dirty="0" smtClean="0">
                <a:solidFill>
                  <a:prstClr val="white">
                    <a:lumMod val="50000"/>
                  </a:prstClr>
                </a:solidFill>
                <a:latin typeface="Arial"/>
                <a:cs typeface="Calibri" panose="020F0502020204030204" pitchFamily="34" charset="0"/>
              </a:rPr>
              <a:t>netting</a:t>
            </a:r>
            <a:endParaRPr lang="en-US" sz="1200" dirty="0">
              <a:solidFill>
                <a:prstClr val="white">
                  <a:lumMod val="50000"/>
                </a:prstClr>
              </a:solidFill>
              <a:latin typeface="Arial"/>
              <a:cs typeface="Calibri" panose="020F0502020204030204" pitchFamily="34" charset="0"/>
            </a:endParaRPr>
          </a:p>
          <a:p>
            <a:pPr marL="457200" indent="-166688" eaLnBrk="1" fontAlgn="auto" hangingPunct="1">
              <a:spcBef>
                <a:spcPts val="0"/>
              </a:spcBef>
              <a:spcAft>
                <a:spcPts val="0"/>
              </a:spcAft>
              <a:buFont typeface="Arial" panose="020B0604020202020204" pitchFamily="34" charset="0"/>
              <a:buChar char="•"/>
            </a:pPr>
            <a:r>
              <a:rPr lang="en-US" sz="1200" dirty="0" smtClean="0">
                <a:solidFill>
                  <a:prstClr val="white">
                    <a:lumMod val="50000"/>
                  </a:prstClr>
                </a:solidFill>
                <a:latin typeface="Arial"/>
                <a:cs typeface="Calibri" panose="020F0502020204030204" pitchFamily="34" charset="0"/>
              </a:rPr>
              <a:t>Transactions </a:t>
            </a:r>
            <a:r>
              <a:rPr lang="en-US" sz="1200" dirty="0">
                <a:solidFill>
                  <a:prstClr val="white">
                    <a:lumMod val="50000"/>
                  </a:prstClr>
                </a:solidFill>
                <a:latin typeface="Arial"/>
                <a:cs typeface="Calibri" panose="020F0502020204030204" pitchFamily="34" charset="0"/>
              </a:rPr>
              <a:t>are settled </a:t>
            </a:r>
            <a:r>
              <a:rPr lang="en-US" sz="1200" b="1" dirty="0" smtClean="0">
                <a:solidFill>
                  <a:prstClr val="white">
                    <a:lumMod val="50000"/>
                  </a:prstClr>
                </a:solidFill>
                <a:latin typeface="Arial"/>
                <a:cs typeface="Calibri" panose="020F0502020204030204" pitchFamily="34" charset="0"/>
              </a:rPr>
              <a:t>irrevocably and unconditionally</a:t>
            </a:r>
            <a:r>
              <a:rPr lang="en-US" sz="1200" dirty="0" smtClean="0">
                <a:solidFill>
                  <a:prstClr val="white">
                    <a:lumMod val="50000"/>
                  </a:prstClr>
                </a:solidFill>
                <a:latin typeface="Arial"/>
                <a:cs typeface="Calibri" panose="020F0502020204030204" pitchFamily="34" charset="0"/>
              </a:rPr>
              <a:t>, </a:t>
            </a:r>
            <a:r>
              <a:rPr lang="en-US" sz="1200" dirty="0">
                <a:solidFill>
                  <a:prstClr val="white">
                    <a:lumMod val="50000"/>
                  </a:prstClr>
                </a:solidFill>
                <a:latin typeface="Arial"/>
                <a:cs typeface="Calibri" panose="020F0502020204030204" pitchFamily="34" charset="0"/>
              </a:rPr>
              <a:t>to eliminate the credit risk of payment default</a:t>
            </a:r>
          </a:p>
          <a:p>
            <a:pPr marL="457200" indent="-166688" eaLnBrk="1" fontAlgn="auto" hangingPunct="1">
              <a:spcBef>
                <a:spcPts val="0"/>
              </a:spcBef>
              <a:spcAft>
                <a:spcPts val="0"/>
              </a:spcAft>
              <a:buFont typeface="Arial" panose="020B0604020202020204" pitchFamily="34" charset="0"/>
              <a:buChar char="•"/>
            </a:pPr>
            <a:r>
              <a:rPr lang="en-US" sz="1200" dirty="0">
                <a:solidFill>
                  <a:prstClr val="white">
                    <a:lumMod val="50000"/>
                  </a:prstClr>
                </a:solidFill>
                <a:latin typeface="Arial"/>
                <a:cs typeface="Calibri" panose="020F0502020204030204" pitchFamily="34" charset="0"/>
              </a:rPr>
              <a:t>Typically used for </a:t>
            </a:r>
            <a:r>
              <a:rPr lang="en-US" sz="1200" b="1" dirty="0">
                <a:solidFill>
                  <a:prstClr val="white">
                    <a:lumMod val="50000"/>
                  </a:prstClr>
                </a:solidFill>
                <a:latin typeface="Arial"/>
                <a:cs typeface="Calibri" panose="020F0502020204030204" pitchFamily="34" charset="0"/>
              </a:rPr>
              <a:t>high-value</a:t>
            </a:r>
            <a:r>
              <a:rPr lang="en-US" sz="1200" dirty="0">
                <a:solidFill>
                  <a:prstClr val="white">
                    <a:lumMod val="50000"/>
                  </a:prstClr>
                </a:solidFill>
                <a:latin typeface="Arial"/>
                <a:cs typeface="Calibri" panose="020F0502020204030204" pitchFamily="34" charset="0"/>
              </a:rPr>
              <a:t> ($0.5 to $5M) transactions that require immediate clearing</a:t>
            </a:r>
          </a:p>
          <a:p>
            <a:pPr marL="457200" indent="-166688" eaLnBrk="1" fontAlgn="auto" hangingPunct="1">
              <a:spcBef>
                <a:spcPts val="0"/>
              </a:spcBef>
              <a:spcAft>
                <a:spcPts val="0"/>
              </a:spcAft>
              <a:buFont typeface="Arial" panose="020B0604020202020204" pitchFamily="34" charset="0"/>
              <a:buChar char="•"/>
            </a:pPr>
            <a:r>
              <a:rPr lang="en-US" sz="1200" dirty="0" smtClean="0">
                <a:solidFill>
                  <a:prstClr val="white">
                    <a:lumMod val="50000"/>
                  </a:prstClr>
                </a:solidFill>
                <a:latin typeface="Arial"/>
                <a:cs typeface="Calibri" panose="020F0502020204030204" pitchFamily="34" charset="0"/>
              </a:rPr>
              <a:t>Aside from payment </a:t>
            </a:r>
            <a:r>
              <a:rPr lang="en-US" sz="1200" dirty="0">
                <a:solidFill>
                  <a:prstClr val="white">
                    <a:lumMod val="50000"/>
                  </a:prstClr>
                </a:solidFill>
                <a:latin typeface="Arial"/>
                <a:cs typeface="Calibri" panose="020F0502020204030204" pitchFamily="34" charset="0"/>
              </a:rPr>
              <a:t>transaction </a:t>
            </a:r>
            <a:r>
              <a:rPr lang="en-US" sz="1200" dirty="0" smtClean="0">
                <a:solidFill>
                  <a:prstClr val="white">
                    <a:lumMod val="50000"/>
                  </a:prstClr>
                </a:solidFill>
                <a:latin typeface="Arial"/>
                <a:cs typeface="Calibri" panose="020F0502020204030204" pitchFamily="34" charset="0"/>
              </a:rPr>
              <a:t>processing, RTGS provides </a:t>
            </a:r>
            <a:r>
              <a:rPr lang="en-US" sz="1200" b="1" dirty="0" smtClean="0">
                <a:solidFill>
                  <a:prstClr val="white">
                    <a:lumMod val="50000"/>
                  </a:prstClr>
                </a:solidFill>
                <a:latin typeface="Arial"/>
                <a:cs typeface="Calibri" panose="020F0502020204030204" pitchFamily="34" charset="0"/>
              </a:rPr>
              <a:t>liquidity management and reporting</a:t>
            </a:r>
            <a:endParaRPr lang="en-US" sz="1200" b="1" dirty="0">
              <a:solidFill>
                <a:prstClr val="white">
                  <a:lumMod val="50000"/>
                </a:prstClr>
              </a:solidFill>
              <a:latin typeface="Arial"/>
              <a:cs typeface="Calibri" panose="020F0502020204030204" pitchFamily="34" charset="0"/>
            </a:endParaRPr>
          </a:p>
        </p:txBody>
      </p:sp>
      <p:sp>
        <p:nvSpPr>
          <p:cNvPr id="25" name="TextBox 24"/>
          <p:cNvSpPr txBox="1"/>
          <p:nvPr/>
        </p:nvSpPr>
        <p:spPr>
          <a:xfrm>
            <a:off x="8210643" y="3647617"/>
            <a:ext cx="2419666" cy="830997"/>
          </a:xfrm>
          <a:prstGeom prst="rect">
            <a:avLst/>
          </a:prstGeom>
          <a:noFill/>
        </p:spPr>
        <p:txBody>
          <a:bodyPr wrap="square" rtlCol="0" anchor="ctr" anchorCtr="0">
            <a:spAutoFit/>
          </a:bodyPr>
          <a:lstStyle/>
          <a:p>
            <a:pPr eaLnBrk="1" fontAlgn="auto" hangingPunct="1">
              <a:spcBef>
                <a:spcPts val="0"/>
              </a:spcBef>
              <a:spcAft>
                <a:spcPts val="0"/>
              </a:spcAft>
            </a:pPr>
            <a:r>
              <a:rPr lang="en-US" sz="1200" dirty="0">
                <a:solidFill>
                  <a:prstClr val="black"/>
                </a:solidFill>
                <a:latin typeface="Arial"/>
              </a:rPr>
              <a:t>Typically operated by a country's central bank, or bankers associations, as it is regarded as critical infrastructure</a:t>
            </a:r>
          </a:p>
        </p:txBody>
      </p:sp>
      <p:sp>
        <p:nvSpPr>
          <p:cNvPr id="6" name="Oval 5"/>
          <p:cNvSpPr/>
          <p:nvPr/>
        </p:nvSpPr>
        <p:spPr>
          <a:xfrm>
            <a:off x="4895637" y="3905375"/>
            <a:ext cx="1122106" cy="911890"/>
          </a:xfrm>
          <a:prstGeom prst="ellipse">
            <a:avLst/>
          </a:prstGeom>
          <a:solidFill>
            <a:srgbClr val="FF66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eaLnBrk="1" fontAlgn="auto" hangingPunct="1">
              <a:spcBef>
                <a:spcPts val="0"/>
              </a:spcBef>
              <a:spcAft>
                <a:spcPts val="0"/>
              </a:spcAft>
            </a:pPr>
            <a:r>
              <a:rPr lang="en-US" sz="1200" b="1" dirty="0" smtClean="0">
                <a:solidFill>
                  <a:prstClr val="white"/>
                </a:solidFill>
              </a:rPr>
              <a:t>RTGS</a:t>
            </a:r>
          </a:p>
          <a:p>
            <a:pPr algn="ctr" eaLnBrk="1" fontAlgn="auto" hangingPunct="1">
              <a:spcBef>
                <a:spcPts val="0"/>
              </a:spcBef>
              <a:spcAft>
                <a:spcPts val="0"/>
              </a:spcAft>
            </a:pPr>
            <a:r>
              <a:rPr lang="en-US" sz="1200" b="1" dirty="0" smtClean="0">
                <a:solidFill>
                  <a:prstClr val="white"/>
                </a:solidFill>
              </a:rPr>
              <a:t>System</a:t>
            </a:r>
          </a:p>
        </p:txBody>
      </p:sp>
      <p:sp>
        <p:nvSpPr>
          <p:cNvPr id="7" name="Oval 6"/>
          <p:cNvSpPr/>
          <p:nvPr/>
        </p:nvSpPr>
        <p:spPr>
          <a:xfrm>
            <a:off x="4996152" y="2719440"/>
            <a:ext cx="921076" cy="748521"/>
          </a:xfrm>
          <a:prstGeom prst="ellipse">
            <a:avLst/>
          </a:prstGeom>
          <a:solidFill>
            <a:srgbClr val="FFD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eaLnBrk="1" fontAlgn="auto" hangingPunct="1">
              <a:spcBef>
                <a:spcPts val="0"/>
              </a:spcBef>
              <a:spcAft>
                <a:spcPts val="0"/>
              </a:spcAft>
            </a:pPr>
            <a:r>
              <a:rPr lang="en-US" sz="1200" dirty="0" smtClean="0">
                <a:solidFill>
                  <a:prstClr val="black"/>
                </a:solidFill>
              </a:rPr>
              <a:t>Direct</a:t>
            </a:r>
          </a:p>
          <a:p>
            <a:pPr algn="ctr" eaLnBrk="1" fontAlgn="auto" hangingPunct="1">
              <a:spcBef>
                <a:spcPts val="0"/>
              </a:spcBef>
              <a:spcAft>
                <a:spcPts val="0"/>
              </a:spcAft>
            </a:pPr>
            <a:r>
              <a:rPr lang="en-US" sz="1200" dirty="0" smtClean="0">
                <a:solidFill>
                  <a:prstClr val="black"/>
                </a:solidFill>
              </a:rPr>
              <a:t>Participant</a:t>
            </a:r>
            <a:endParaRPr lang="en-US" sz="1200" dirty="0">
              <a:solidFill>
                <a:prstClr val="black"/>
              </a:solidFill>
            </a:endParaRPr>
          </a:p>
        </p:txBody>
      </p:sp>
      <p:sp>
        <p:nvSpPr>
          <p:cNvPr id="8" name="Oval 7"/>
          <p:cNvSpPr/>
          <p:nvPr/>
        </p:nvSpPr>
        <p:spPr>
          <a:xfrm>
            <a:off x="3316874" y="3987061"/>
            <a:ext cx="921076" cy="748521"/>
          </a:xfrm>
          <a:prstGeom prst="ellipse">
            <a:avLst/>
          </a:prstGeom>
          <a:solidFill>
            <a:srgbClr val="FFD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eaLnBrk="1" fontAlgn="auto" hangingPunct="1">
              <a:spcBef>
                <a:spcPts val="0"/>
              </a:spcBef>
              <a:spcAft>
                <a:spcPts val="0"/>
              </a:spcAft>
            </a:pPr>
            <a:r>
              <a:rPr lang="en-US" sz="1200" dirty="0" smtClean="0">
                <a:solidFill>
                  <a:prstClr val="black"/>
                </a:solidFill>
              </a:rPr>
              <a:t>Direct</a:t>
            </a:r>
          </a:p>
          <a:p>
            <a:pPr algn="ctr" eaLnBrk="1" fontAlgn="auto" hangingPunct="1">
              <a:spcBef>
                <a:spcPts val="0"/>
              </a:spcBef>
              <a:spcAft>
                <a:spcPts val="0"/>
              </a:spcAft>
            </a:pPr>
            <a:r>
              <a:rPr lang="en-US" sz="1200" dirty="0" smtClean="0">
                <a:solidFill>
                  <a:prstClr val="black"/>
                </a:solidFill>
              </a:rPr>
              <a:t>Participant</a:t>
            </a:r>
            <a:endParaRPr lang="en-US" sz="1200" dirty="0">
              <a:solidFill>
                <a:prstClr val="black"/>
              </a:solidFill>
            </a:endParaRPr>
          </a:p>
        </p:txBody>
      </p:sp>
      <p:sp>
        <p:nvSpPr>
          <p:cNvPr id="9" name="Oval 8"/>
          <p:cNvSpPr/>
          <p:nvPr/>
        </p:nvSpPr>
        <p:spPr>
          <a:xfrm>
            <a:off x="4996152" y="5251872"/>
            <a:ext cx="921076" cy="748521"/>
          </a:xfrm>
          <a:prstGeom prst="ellipse">
            <a:avLst/>
          </a:prstGeom>
          <a:solidFill>
            <a:srgbClr val="FFD6C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eaLnBrk="1" fontAlgn="auto" hangingPunct="1">
              <a:spcBef>
                <a:spcPts val="0"/>
              </a:spcBef>
              <a:spcAft>
                <a:spcPts val="0"/>
              </a:spcAft>
            </a:pPr>
            <a:r>
              <a:rPr lang="en-US" sz="1200" dirty="0" smtClean="0">
                <a:solidFill>
                  <a:prstClr val="black"/>
                </a:solidFill>
              </a:rPr>
              <a:t>Direct</a:t>
            </a:r>
          </a:p>
          <a:p>
            <a:pPr algn="ctr" eaLnBrk="1" fontAlgn="auto" hangingPunct="1">
              <a:spcBef>
                <a:spcPts val="0"/>
              </a:spcBef>
              <a:spcAft>
                <a:spcPts val="0"/>
              </a:spcAft>
            </a:pPr>
            <a:r>
              <a:rPr lang="en-US" sz="1200" dirty="0" smtClean="0">
                <a:solidFill>
                  <a:prstClr val="black"/>
                </a:solidFill>
              </a:rPr>
              <a:t>Participant</a:t>
            </a:r>
            <a:endParaRPr lang="en-US" sz="1200" dirty="0">
              <a:solidFill>
                <a:prstClr val="black"/>
              </a:solidFill>
            </a:endParaRPr>
          </a:p>
        </p:txBody>
      </p:sp>
      <p:cxnSp>
        <p:nvCxnSpPr>
          <p:cNvPr id="10" name="Straight Connector 9"/>
          <p:cNvCxnSpPr>
            <a:stCxn id="7" idx="4"/>
            <a:endCxn id="6" idx="0"/>
          </p:cNvCxnSpPr>
          <p:nvPr/>
        </p:nvCxnSpPr>
        <p:spPr>
          <a:xfrm>
            <a:off x="5456689" y="3467960"/>
            <a:ext cx="0" cy="437415"/>
          </a:xfrm>
          <a:prstGeom prst="line">
            <a:avLst/>
          </a:prstGeom>
          <a:ln>
            <a:solidFill>
              <a:srgbClr val="FF6637"/>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6"/>
            <a:endCxn id="6" idx="2"/>
          </p:cNvCxnSpPr>
          <p:nvPr/>
        </p:nvCxnSpPr>
        <p:spPr>
          <a:xfrm>
            <a:off x="4237949" y="4361320"/>
            <a:ext cx="657687" cy="0"/>
          </a:xfrm>
          <a:prstGeom prst="line">
            <a:avLst/>
          </a:prstGeom>
          <a:ln>
            <a:solidFill>
              <a:srgbClr val="FF6637"/>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4"/>
            <a:endCxn id="9" idx="0"/>
          </p:cNvCxnSpPr>
          <p:nvPr/>
        </p:nvCxnSpPr>
        <p:spPr>
          <a:xfrm>
            <a:off x="5456689" y="4817268"/>
            <a:ext cx="0" cy="434606"/>
          </a:xfrm>
          <a:prstGeom prst="line">
            <a:avLst/>
          </a:prstGeom>
          <a:ln>
            <a:solidFill>
              <a:srgbClr val="FF6637"/>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798868" y="3043835"/>
            <a:ext cx="921076" cy="748521"/>
          </a:xfrm>
          <a:prstGeom prst="ellipse">
            <a:avLst/>
          </a:prstGeom>
          <a:solidFill>
            <a:srgbClr val="00AF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eaLnBrk="1" fontAlgn="auto" hangingPunct="1">
              <a:spcBef>
                <a:spcPts val="0"/>
              </a:spcBef>
              <a:spcAft>
                <a:spcPts val="0"/>
              </a:spcAft>
            </a:pPr>
            <a:r>
              <a:rPr lang="en-US" sz="1200" dirty="0" smtClean="0">
                <a:solidFill>
                  <a:prstClr val="white"/>
                </a:solidFill>
              </a:rPr>
              <a:t>LVP</a:t>
            </a:r>
          </a:p>
          <a:p>
            <a:pPr algn="ctr" eaLnBrk="1" fontAlgn="auto" hangingPunct="1">
              <a:spcBef>
                <a:spcPts val="0"/>
              </a:spcBef>
              <a:spcAft>
                <a:spcPts val="0"/>
              </a:spcAft>
            </a:pPr>
            <a:r>
              <a:rPr lang="en-US" sz="1200" dirty="0" smtClean="0">
                <a:solidFill>
                  <a:prstClr val="white"/>
                </a:solidFill>
              </a:rPr>
              <a:t>Retail</a:t>
            </a:r>
          </a:p>
          <a:p>
            <a:pPr algn="ctr" eaLnBrk="1" fontAlgn="auto" hangingPunct="1">
              <a:spcBef>
                <a:spcPts val="0"/>
              </a:spcBef>
              <a:spcAft>
                <a:spcPts val="0"/>
              </a:spcAft>
            </a:pPr>
            <a:r>
              <a:rPr lang="en-US" sz="1200" dirty="0" smtClean="0">
                <a:solidFill>
                  <a:prstClr val="white"/>
                </a:solidFill>
              </a:rPr>
              <a:t>ACH</a:t>
            </a:r>
            <a:endParaRPr lang="en-US" sz="1200" dirty="0">
              <a:solidFill>
                <a:prstClr val="white"/>
              </a:solidFill>
            </a:endParaRPr>
          </a:p>
        </p:txBody>
      </p:sp>
      <p:sp>
        <p:nvSpPr>
          <p:cNvPr id="14" name="Oval 13"/>
          <p:cNvSpPr/>
          <p:nvPr/>
        </p:nvSpPr>
        <p:spPr>
          <a:xfrm>
            <a:off x="3782664" y="4933985"/>
            <a:ext cx="921076" cy="748521"/>
          </a:xfrm>
          <a:prstGeom prst="ellipse">
            <a:avLst/>
          </a:prstGeom>
          <a:solidFill>
            <a:srgbClr val="00AFD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eaLnBrk="1" fontAlgn="auto" hangingPunct="1">
              <a:spcBef>
                <a:spcPts val="0"/>
              </a:spcBef>
              <a:spcAft>
                <a:spcPts val="0"/>
              </a:spcAft>
            </a:pPr>
            <a:r>
              <a:rPr lang="en-US" sz="1200" dirty="0" smtClean="0">
                <a:solidFill>
                  <a:prstClr val="white"/>
                </a:solidFill>
              </a:rPr>
              <a:t>Securities</a:t>
            </a:r>
          </a:p>
          <a:p>
            <a:pPr algn="ctr" eaLnBrk="1" fontAlgn="auto" hangingPunct="1">
              <a:spcBef>
                <a:spcPts val="0"/>
              </a:spcBef>
              <a:spcAft>
                <a:spcPts val="0"/>
              </a:spcAft>
            </a:pPr>
            <a:r>
              <a:rPr lang="en-US" sz="1200" dirty="0" smtClean="0">
                <a:solidFill>
                  <a:prstClr val="white"/>
                </a:solidFill>
              </a:rPr>
              <a:t>CSD</a:t>
            </a:r>
            <a:endParaRPr lang="en-US" sz="1200" dirty="0">
              <a:solidFill>
                <a:prstClr val="white"/>
              </a:solidFill>
            </a:endParaRPr>
          </a:p>
        </p:txBody>
      </p:sp>
      <p:sp>
        <p:nvSpPr>
          <p:cNvPr id="15" name="Oval 14"/>
          <p:cNvSpPr/>
          <p:nvPr/>
        </p:nvSpPr>
        <p:spPr>
          <a:xfrm>
            <a:off x="6761055" y="2885200"/>
            <a:ext cx="513136" cy="417005"/>
          </a:xfrm>
          <a:prstGeom prst="ellipse">
            <a:avLst/>
          </a:prstGeom>
          <a:solidFill>
            <a:srgbClr val="0080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eaLnBrk="1" fontAlgn="auto" hangingPunct="1">
              <a:spcBef>
                <a:spcPts val="0"/>
              </a:spcBef>
              <a:spcAft>
                <a:spcPts val="0"/>
              </a:spcAft>
            </a:pPr>
            <a:r>
              <a:rPr lang="en-US" sz="1100" dirty="0" smtClean="0">
                <a:solidFill>
                  <a:prstClr val="white"/>
                </a:solidFill>
              </a:rPr>
              <a:t>Small</a:t>
            </a:r>
          </a:p>
          <a:p>
            <a:pPr algn="ctr" eaLnBrk="1" fontAlgn="auto" hangingPunct="1">
              <a:spcBef>
                <a:spcPts val="0"/>
              </a:spcBef>
              <a:spcAft>
                <a:spcPts val="0"/>
              </a:spcAft>
            </a:pPr>
            <a:r>
              <a:rPr lang="en-US" sz="1100" dirty="0" smtClean="0">
                <a:solidFill>
                  <a:prstClr val="white"/>
                </a:solidFill>
              </a:rPr>
              <a:t>Bank</a:t>
            </a:r>
            <a:endParaRPr lang="en-US" sz="1100" dirty="0">
              <a:solidFill>
                <a:prstClr val="white"/>
              </a:solidFill>
            </a:endParaRPr>
          </a:p>
        </p:txBody>
      </p:sp>
      <p:sp>
        <p:nvSpPr>
          <p:cNvPr id="16" name="Oval 15"/>
          <p:cNvSpPr/>
          <p:nvPr/>
        </p:nvSpPr>
        <p:spPr>
          <a:xfrm>
            <a:off x="6761055" y="5417632"/>
            <a:ext cx="513136" cy="417005"/>
          </a:xfrm>
          <a:prstGeom prst="ellipse">
            <a:avLst/>
          </a:prstGeom>
          <a:solidFill>
            <a:srgbClr val="0080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algn="ctr" eaLnBrk="1" fontAlgn="auto" hangingPunct="1">
              <a:spcBef>
                <a:spcPts val="0"/>
              </a:spcBef>
              <a:spcAft>
                <a:spcPts val="0"/>
              </a:spcAft>
            </a:pPr>
            <a:r>
              <a:rPr lang="en-US" sz="1100" dirty="0" smtClean="0">
                <a:solidFill>
                  <a:prstClr val="white"/>
                </a:solidFill>
              </a:rPr>
              <a:t>Small</a:t>
            </a:r>
          </a:p>
          <a:p>
            <a:pPr algn="ctr" eaLnBrk="1" fontAlgn="auto" hangingPunct="1">
              <a:spcBef>
                <a:spcPts val="0"/>
              </a:spcBef>
              <a:spcAft>
                <a:spcPts val="0"/>
              </a:spcAft>
            </a:pPr>
            <a:r>
              <a:rPr lang="en-US" sz="1100" dirty="0" smtClean="0">
                <a:solidFill>
                  <a:prstClr val="white"/>
                </a:solidFill>
              </a:rPr>
              <a:t>Bank</a:t>
            </a:r>
            <a:endParaRPr lang="en-US" sz="1100" dirty="0">
              <a:solidFill>
                <a:prstClr val="white"/>
              </a:solidFill>
            </a:endParaRPr>
          </a:p>
        </p:txBody>
      </p:sp>
      <p:cxnSp>
        <p:nvCxnSpPr>
          <p:cNvPr id="17" name="Straight Connector 16"/>
          <p:cNvCxnSpPr>
            <a:stCxn id="13" idx="5"/>
            <a:endCxn id="6" idx="1"/>
          </p:cNvCxnSpPr>
          <p:nvPr/>
        </p:nvCxnSpPr>
        <p:spPr>
          <a:xfrm>
            <a:off x="4585058" y="3682739"/>
            <a:ext cx="474909" cy="356182"/>
          </a:xfrm>
          <a:prstGeom prst="line">
            <a:avLst/>
          </a:prstGeom>
          <a:ln>
            <a:solidFill>
              <a:srgbClr val="FF6637"/>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4" idx="7"/>
            <a:endCxn id="6" idx="3"/>
          </p:cNvCxnSpPr>
          <p:nvPr/>
        </p:nvCxnSpPr>
        <p:spPr>
          <a:xfrm flipV="1">
            <a:off x="4568851" y="4683722"/>
            <a:ext cx="491115" cy="359882"/>
          </a:xfrm>
          <a:prstGeom prst="line">
            <a:avLst/>
          </a:prstGeom>
          <a:ln>
            <a:solidFill>
              <a:srgbClr val="FF6637"/>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6" idx="2"/>
            <a:endCxn id="9" idx="6"/>
          </p:cNvCxnSpPr>
          <p:nvPr/>
        </p:nvCxnSpPr>
        <p:spPr>
          <a:xfrm flipH="1">
            <a:off x="5917229" y="5626132"/>
            <a:ext cx="843826" cy="0"/>
          </a:xfrm>
          <a:prstGeom prst="line">
            <a:avLst/>
          </a:prstGeom>
          <a:ln>
            <a:solidFill>
              <a:srgbClr val="FF6637"/>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5" idx="2"/>
            <a:endCxn id="7" idx="6"/>
          </p:cNvCxnSpPr>
          <p:nvPr/>
        </p:nvCxnSpPr>
        <p:spPr>
          <a:xfrm flipH="1">
            <a:off x="5917229" y="3093700"/>
            <a:ext cx="843826" cy="0"/>
          </a:xfrm>
          <a:prstGeom prst="line">
            <a:avLst/>
          </a:prstGeom>
          <a:ln>
            <a:solidFill>
              <a:srgbClr val="FF6637"/>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bwMode="auto">
          <a:xfrm rot="10800000" flipV="1">
            <a:off x="6017745" y="3764912"/>
            <a:ext cx="2192902" cy="596408"/>
          </a:xfrm>
          <a:prstGeom prst="bentConnector3">
            <a:avLst>
              <a:gd name="adj1" fmla="val 17286"/>
            </a:avLst>
          </a:prstGeom>
          <a:solidFill>
            <a:schemeClr val="bg1"/>
          </a:solidFill>
          <a:ln w="9525" cap="flat" cmpd="sng" algn="ctr">
            <a:solidFill>
              <a:schemeClr val="bg1">
                <a:lumMod val="65000"/>
              </a:schemeClr>
            </a:solidFill>
            <a:prstDash val="solid"/>
            <a:round/>
            <a:headEnd type="none" w="med" len="med"/>
            <a:tailEnd type="oval" w="med" len="med"/>
          </a:ln>
          <a:effectLst/>
        </p:spPr>
      </p:cxnSp>
      <p:cxnSp>
        <p:nvCxnSpPr>
          <p:cNvPr id="32" name="Elbow Connector 31"/>
          <p:cNvCxnSpPr>
            <a:stCxn id="35" idx="3"/>
            <a:endCxn id="14" idx="2"/>
          </p:cNvCxnSpPr>
          <p:nvPr/>
        </p:nvCxnSpPr>
        <p:spPr bwMode="auto">
          <a:xfrm>
            <a:off x="2954665" y="5223132"/>
            <a:ext cx="827999" cy="85114"/>
          </a:xfrm>
          <a:prstGeom prst="bentConnector3">
            <a:avLst>
              <a:gd name="adj1" fmla="val 50000"/>
            </a:avLst>
          </a:prstGeom>
          <a:solidFill>
            <a:schemeClr val="bg1"/>
          </a:solidFill>
          <a:ln w="9525" cap="flat" cmpd="sng" algn="ctr">
            <a:solidFill>
              <a:schemeClr val="bg1">
                <a:lumMod val="65000"/>
              </a:schemeClr>
            </a:solidFill>
            <a:prstDash val="solid"/>
            <a:round/>
            <a:headEnd type="none" w="med" len="med"/>
            <a:tailEnd type="oval" w="med" len="med"/>
          </a:ln>
          <a:effectLst/>
        </p:spPr>
      </p:cxnSp>
      <p:sp>
        <p:nvSpPr>
          <p:cNvPr id="33" name="TextBox 32"/>
          <p:cNvSpPr txBox="1"/>
          <p:nvPr/>
        </p:nvSpPr>
        <p:spPr>
          <a:xfrm>
            <a:off x="389091" y="3135786"/>
            <a:ext cx="2565574" cy="830997"/>
          </a:xfrm>
          <a:prstGeom prst="rect">
            <a:avLst/>
          </a:prstGeom>
          <a:noFill/>
        </p:spPr>
        <p:txBody>
          <a:bodyPr wrap="square" rtlCol="0" anchor="ctr" anchorCtr="0">
            <a:spAutoFit/>
          </a:bodyPr>
          <a:lstStyle/>
          <a:p>
            <a:pPr eaLnBrk="1" fontAlgn="auto" hangingPunct="1">
              <a:spcBef>
                <a:spcPts val="0"/>
              </a:spcBef>
              <a:spcAft>
                <a:spcPts val="0"/>
              </a:spcAft>
            </a:pPr>
            <a:r>
              <a:rPr lang="en-US" sz="1200" dirty="0">
                <a:solidFill>
                  <a:prstClr val="black"/>
                </a:solidFill>
                <a:latin typeface="Arial"/>
              </a:rPr>
              <a:t>LVP systems, such as retail ACHs, will net large volumes of low value payments before initiating a single high value payment at the RTGS</a:t>
            </a:r>
          </a:p>
        </p:txBody>
      </p:sp>
      <p:sp>
        <p:nvSpPr>
          <p:cNvPr id="35" name="TextBox 34"/>
          <p:cNvSpPr txBox="1"/>
          <p:nvPr/>
        </p:nvSpPr>
        <p:spPr>
          <a:xfrm>
            <a:off x="389091" y="4715300"/>
            <a:ext cx="2565574" cy="1015663"/>
          </a:xfrm>
          <a:prstGeom prst="rect">
            <a:avLst/>
          </a:prstGeom>
          <a:noFill/>
        </p:spPr>
        <p:txBody>
          <a:bodyPr wrap="square" rtlCol="0" anchor="ctr" anchorCtr="0">
            <a:spAutoFit/>
          </a:bodyPr>
          <a:lstStyle/>
          <a:p>
            <a:pPr eaLnBrk="1" fontAlgn="auto" hangingPunct="1">
              <a:spcBef>
                <a:spcPts val="0"/>
              </a:spcBef>
              <a:spcAft>
                <a:spcPts val="0"/>
              </a:spcAft>
            </a:pPr>
            <a:r>
              <a:rPr lang="en-US" sz="1200" dirty="0">
                <a:solidFill>
                  <a:prstClr val="black"/>
                </a:solidFill>
                <a:latin typeface="Arial"/>
              </a:rPr>
              <a:t>Central Securities Depositories </a:t>
            </a:r>
            <a:r>
              <a:rPr lang="en-US" sz="1200" dirty="0" smtClean="0">
                <a:solidFill>
                  <a:prstClr val="black"/>
                </a:solidFill>
                <a:latin typeface="Arial"/>
              </a:rPr>
              <a:t>use </a:t>
            </a:r>
            <a:r>
              <a:rPr lang="en-US" sz="1200" dirty="0">
                <a:solidFill>
                  <a:prstClr val="black"/>
                </a:solidFill>
                <a:latin typeface="Arial"/>
              </a:rPr>
              <a:t>RTGS systems to settle DVP securities transactions by debiting / crediting the central bank cash accounts of their custodian banks</a:t>
            </a:r>
          </a:p>
        </p:txBody>
      </p:sp>
      <p:cxnSp>
        <p:nvCxnSpPr>
          <p:cNvPr id="44" name="Elbow Connector 43"/>
          <p:cNvCxnSpPr>
            <a:stCxn id="33" idx="3"/>
            <a:endCxn id="13" idx="2"/>
          </p:cNvCxnSpPr>
          <p:nvPr/>
        </p:nvCxnSpPr>
        <p:spPr bwMode="auto">
          <a:xfrm flipV="1">
            <a:off x="2954665" y="3418096"/>
            <a:ext cx="844203" cy="133189"/>
          </a:xfrm>
          <a:prstGeom prst="bentConnector3">
            <a:avLst>
              <a:gd name="adj1" fmla="val 50000"/>
            </a:avLst>
          </a:prstGeom>
          <a:solidFill>
            <a:schemeClr val="bg1"/>
          </a:solidFill>
          <a:ln w="9525" cap="flat" cmpd="sng" algn="ctr">
            <a:solidFill>
              <a:schemeClr val="bg1">
                <a:lumMod val="65000"/>
              </a:schemeClr>
            </a:solidFill>
            <a:prstDash val="solid"/>
            <a:round/>
            <a:headEnd type="none" w="med" len="med"/>
            <a:tailEnd type="oval" w="med" len="med"/>
          </a:ln>
          <a:effectLst/>
        </p:spPr>
      </p:cxnSp>
    </p:spTree>
    <p:extLst>
      <p:ext uri="{BB962C8B-B14F-4D97-AF65-F5344CB8AC3E}">
        <p14:creationId xmlns:p14="http://schemas.microsoft.com/office/powerpoint/2010/main" val="24791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59" y="167156"/>
            <a:ext cx="9749667" cy="1012825"/>
          </a:xfrm>
        </p:spPr>
        <p:txBody>
          <a:bodyPr/>
          <a:lstStyle/>
          <a:p>
            <a:r>
              <a:rPr lang="en-US" dirty="0" smtClean="0"/>
              <a:t>High </a:t>
            </a:r>
            <a:r>
              <a:rPr lang="en-US" dirty="0"/>
              <a:t>Value Payment </a:t>
            </a:r>
            <a:r>
              <a:rPr lang="en-US" dirty="0" smtClean="0"/>
              <a:t>Systems Market Trends</a:t>
            </a:r>
            <a:r>
              <a:rPr lang="en-GB" dirty="0" smtClean="0"/>
              <a:t/>
            </a:r>
            <a:br>
              <a:rPr lang="en-GB" dirty="0" smtClean="0"/>
            </a:br>
            <a:r>
              <a:rPr lang="en-GB" sz="2800" i="1" dirty="0" smtClean="0">
                <a:solidFill>
                  <a:schemeClr val="tx1">
                    <a:lumMod val="65000"/>
                    <a:lumOff val="35000"/>
                  </a:schemeClr>
                </a:solidFill>
              </a:rPr>
              <a:t>HVP market dynamics are changing the landscape</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2" y="5877204"/>
            <a:ext cx="900113" cy="202565"/>
          </a:xfrm>
        </p:spPr>
        <p:txBody>
          <a:bodyPr/>
          <a:lstStyle/>
          <a:p>
            <a:fld id="{F17889F7-7963-4A16-ADF8-FEE4D97DC541}" type="slidenum">
              <a:rPr lang="en-GB" smtClean="0">
                <a:solidFill>
                  <a:srgbClr val="000000"/>
                </a:solidFill>
              </a:rPr>
              <a:pPr/>
              <a:t>13</a:t>
            </a:fld>
            <a:endParaRPr lang="en-GB" dirty="0">
              <a:solidFill>
                <a:srgbClr val="000000"/>
              </a:solidFill>
            </a:endParaRPr>
          </a:p>
        </p:txBody>
      </p:sp>
      <p:sp>
        <p:nvSpPr>
          <p:cNvPr id="19" name="Freeform 18"/>
          <p:cNvSpPr/>
          <p:nvPr/>
        </p:nvSpPr>
        <p:spPr>
          <a:xfrm>
            <a:off x="4319662" y="1418660"/>
            <a:ext cx="1767546" cy="1217223"/>
          </a:xfrm>
          <a:custGeom>
            <a:avLst/>
            <a:gdLst/>
            <a:ahLst/>
            <a:cxnLst/>
            <a:rect l="l" t="t" r="r" b="b"/>
            <a:pathLst>
              <a:path w="1621030" h="1373669">
                <a:moveTo>
                  <a:pt x="0" y="0"/>
                </a:moveTo>
                <a:lnTo>
                  <a:pt x="1621030" y="0"/>
                </a:lnTo>
                <a:lnTo>
                  <a:pt x="1621030" y="871968"/>
                </a:lnTo>
                <a:lnTo>
                  <a:pt x="1619380" y="871968"/>
                </a:lnTo>
                <a:lnTo>
                  <a:pt x="1105790" y="1373669"/>
                </a:lnTo>
                <a:lnTo>
                  <a:pt x="508096" y="1371288"/>
                </a:lnTo>
                <a:lnTo>
                  <a:pt x="1644" y="871968"/>
                </a:lnTo>
                <a:lnTo>
                  <a:pt x="0" y="871968"/>
                </a:lnTo>
                <a:close/>
              </a:path>
            </a:pathLst>
          </a:custGeom>
          <a:solidFill>
            <a:srgbClr val="FFA286"/>
          </a:solidFill>
          <a:ln>
            <a:solidFill>
              <a:srgbClr val="FFA286"/>
            </a:solidFill>
          </a:ln>
          <a:effectLst>
            <a:outerShdw blurRad="50800" dist="38100" dir="2700000" algn="tl" rotWithShape="0">
              <a:prstClr val="black">
                <a:alpha val="40000"/>
              </a:prstClr>
            </a:outerShdw>
          </a:effectLst>
          <a:scene3d>
            <a:camera prst="orthographicFront"/>
            <a:lightRig rig="threePt" dir="t"/>
          </a:scene3d>
          <a:sp3d>
            <a:bevelT w="1524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white"/>
              </a:solidFill>
              <a:latin typeface="Calibri" panose="020F0502020204030204" pitchFamily="34" charset="0"/>
              <a:cs typeface="Calibri" panose="020F0502020204030204" pitchFamily="34" charset="0"/>
            </a:endParaRPr>
          </a:p>
        </p:txBody>
      </p:sp>
      <p:sp>
        <p:nvSpPr>
          <p:cNvPr id="28" name="Freeform 27"/>
          <p:cNvSpPr/>
          <p:nvPr/>
        </p:nvSpPr>
        <p:spPr>
          <a:xfrm rot="10800000">
            <a:off x="4319662" y="4650206"/>
            <a:ext cx="1767546" cy="1217223"/>
          </a:xfrm>
          <a:custGeom>
            <a:avLst/>
            <a:gdLst/>
            <a:ahLst/>
            <a:cxnLst/>
            <a:rect l="l" t="t" r="r" b="b"/>
            <a:pathLst>
              <a:path w="1621030" h="1373669">
                <a:moveTo>
                  <a:pt x="1105790" y="1373669"/>
                </a:moveTo>
                <a:lnTo>
                  <a:pt x="508096" y="1371288"/>
                </a:lnTo>
                <a:lnTo>
                  <a:pt x="1644" y="871968"/>
                </a:lnTo>
                <a:lnTo>
                  <a:pt x="0" y="871968"/>
                </a:lnTo>
                <a:lnTo>
                  <a:pt x="0" y="0"/>
                </a:lnTo>
                <a:lnTo>
                  <a:pt x="1621030" y="0"/>
                </a:lnTo>
                <a:lnTo>
                  <a:pt x="1621030" y="871968"/>
                </a:lnTo>
                <a:lnTo>
                  <a:pt x="1619380" y="871968"/>
                </a:lnTo>
                <a:close/>
              </a:path>
            </a:pathLst>
          </a:custGeom>
          <a:solidFill>
            <a:srgbClr val="FFA286"/>
          </a:solidFill>
          <a:ln>
            <a:solidFill>
              <a:srgbClr val="FFA286"/>
            </a:solidFill>
          </a:ln>
          <a:effectLst>
            <a:outerShdw blurRad="50800" dist="38100" dir="2700000" algn="tl" rotWithShape="0">
              <a:prstClr val="black">
                <a:alpha val="40000"/>
              </a:prstClr>
            </a:outerShdw>
          </a:effectLst>
          <a:scene3d>
            <a:camera prst="orthographicFront"/>
            <a:lightRig rig="threePt" dir="t"/>
          </a:scene3d>
          <a:sp3d>
            <a:bevelT w="1524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white"/>
              </a:solidFill>
              <a:latin typeface="Calibri" panose="020F0502020204030204" pitchFamily="34" charset="0"/>
              <a:cs typeface="Calibri" panose="020F0502020204030204" pitchFamily="34" charset="0"/>
            </a:endParaRPr>
          </a:p>
        </p:txBody>
      </p:sp>
      <p:sp>
        <p:nvSpPr>
          <p:cNvPr id="31" name="Freeform 30"/>
          <p:cNvSpPr/>
          <p:nvPr/>
        </p:nvSpPr>
        <p:spPr>
          <a:xfrm rot="5400000">
            <a:off x="6473479" y="2932709"/>
            <a:ext cx="1436413" cy="1497828"/>
          </a:xfrm>
          <a:custGeom>
            <a:avLst/>
            <a:gdLst/>
            <a:ahLst/>
            <a:cxnLst/>
            <a:rect l="l" t="t" r="r" b="b"/>
            <a:pathLst>
              <a:path w="1621030" h="1373669">
                <a:moveTo>
                  <a:pt x="0" y="871968"/>
                </a:moveTo>
                <a:lnTo>
                  <a:pt x="0" y="0"/>
                </a:lnTo>
                <a:lnTo>
                  <a:pt x="1621030" y="0"/>
                </a:lnTo>
                <a:lnTo>
                  <a:pt x="1621030" y="871968"/>
                </a:lnTo>
                <a:lnTo>
                  <a:pt x="1619380" y="871968"/>
                </a:lnTo>
                <a:lnTo>
                  <a:pt x="1105790" y="1373669"/>
                </a:lnTo>
                <a:lnTo>
                  <a:pt x="508096" y="1371288"/>
                </a:lnTo>
                <a:lnTo>
                  <a:pt x="1644" y="871968"/>
                </a:lnTo>
                <a:close/>
              </a:path>
            </a:pathLst>
          </a:custGeom>
          <a:solidFill>
            <a:srgbClr val="FFA286"/>
          </a:solidFill>
          <a:ln>
            <a:solidFill>
              <a:srgbClr val="FFA286"/>
            </a:solidFill>
          </a:ln>
          <a:effectLst>
            <a:outerShdw blurRad="50800" dist="38100" dir="2700000" algn="tl" rotWithShape="0">
              <a:prstClr val="black">
                <a:alpha val="40000"/>
              </a:prstClr>
            </a:outerShdw>
          </a:effectLst>
          <a:scene3d>
            <a:camera prst="orthographicFront"/>
            <a:lightRig rig="threePt" dir="t"/>
          </a:scene3d>
          <a:sp3d>
            <a:bevelT w="1524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white"/>
              </a:solidFill>
              <a:latin typeface="Calibri" panose="020F0502020204030204" pitchFamily="34" charset="0"/>
              <a:cs typeface="Calibri" panose="020F0502020204030204" pitchFamily="34" charset="0"/>
            </a:endParaRPr>
          </a:p>
        </p:txBody>
      </p:sp>
      <p:sp>
        <p:nvSpPr>
          <p:cNvPr id="33" name="Rectangle 32"/>
          <p:cNvSpPr/>
          <p:nvPr/>
        </p:nvSpPr>
        <p:spPr>
          <a:xfrm rot="16200000">
            <a:off x="2485103" y="2932709"/>
            <a:ext cx="1436413" cy="1497828"/>
          </a:xfrm>
          <a:custGeom>
            <a:avLst/>
            <a:gdLst/>
            <a:ahLst/>
            <a:cxnLst/>
            <a:rect l="l" t="t" r="r" b="b"/>
            <a:pathLst>
              <a:path w="1621030" h="1373669">
                <a:moveTo>
                  <a:pt x="1621030" y="0"/>
                </a:moveTo>
                <a:lnTo>
                  <a:pt x="1621030" y="871968"/>
                </a:lnTo>
                <a:lnTo>
                  <a:pt x="1619380" y="871968"/>
                </a:lnTo>
                <a:lnTo>
                  <a:pt x="1105790" y="1373669"/>
                </a:lnTo>
                <a:lnTo>
                  <a:pt x="508096" y="1371288"/>
                </a:lnTo>
                <a:lnTo>
                  <a:pt x="1644" y="871968"/>
                </a:lnTo>
                <a:lnTo>
                  <a:pt x="0" y="871968"/>
                </a:lnTo>
                <a:lnTo>
                  <a:pt x="0" y="0"/>
                </a:lnTo>
                <a:close/>
              </a:path>
            </a:pathLst>
          </a:custGeom>
          <a:solidFill>
            <a:srgbClr val="FFA286"/>
          </a:solidFill>
          <a:ln>
            <a:solidFill>
              <a:srgbClr val="FFA286"/>
            </a:solidFill>
          </a:ln>
          <a:effectLst>
            <a:outerShdw blurRad="50800" dist="38100" dir="2700000" algn="tl" rotWithShape="0">
              <a:prstClr val="black">
                <a:alpha val="40000"/>
              </a:prstClr>
            </a:outerShdw>
          </a:effectLst>
          <a:scene3d>
            <a:camera prst="orthographicFront"/>
            <a:lightRig rig="threePt" dir="t"/>
          </a:scene3d>
          <a:sp3d>
            <a:bevelT w="152400" h="127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white"/>
              </a:solidFill>
              <a:latin typeface="Calibri" panose="020F0502020204030204" pitchFamily="34" charset="0"/>
              <a:cs typeface="Calibri" panose="020F0502020204030204" pitchFamily="34" charset="0"/>
            </a:endParaRPr>
          </a:p>
        </p:txBody>
      </p:sp>
      <p:sp>
        <p:nvSpPr>
          <p:cNvPr id="35" name="TextBox 34"/>
          <p:cNvSpPr txBox="1"/>
          <p:nvPr/>
        </p:nvSpPr>
        <p:spPr>
          <a:xfrm>
            <a:off x="4275050" y="1714245"/>
            <a:ext cx="1910790" cy="369332"/>
          </a:xfrm>
          <a:prstGeom prst="rect">
            <a:avLst/>
          </a:prstGeom>
        </p:spPr>
        <p:txBody>
          <a:bodyPr wrap="square" rtlCol="0" anchor="ctr" anchorCtr="0">
            <a:spAutoFit/>
          </a:bodyPr>
          <a:lstStyle>
            <a:defPPr>
              <a:defRPr lang="en-US"/>
            </a:defPPr>
            <a:lvl1pPr algn="ctr">
              <a:lnSpc>
                <a:spcPct val="100000"/>
              </a:lnSpc>
              <a:defRPr sz="2000" spc="-30">
                <a:solidFill>
                  <a:srgbClr val="766A62"/>
                </a:solidFill>
                <a:latin typeface="+mj-lt"/>
                <a:cs typeface="HelveticaNeueLT Std Bold"/>
              </a:defRPr>
            </a:lvl1pPr>
          </a:lstStyle>
          <a:p>
            <a:pPr eaLnBrk="1" fontAlgn="auto" hangingPunct="1">
              <a:spcBef>
                <a:spcPts val="0"/>
              </a:spcBef>
              <a:spcAft>
                <a:spcPts val="0"/>
              </a:spcAft>
            </a:pPr>
            <a:r>
              <a:rPr lang="en-US" sz="1800" b="1" dirty="0" err="1" smtClean="0">
                <a:solidFill>
                  <a:prstClr val="white"/>
                </a:solidFill>
                <a:latin typeface="Calibri" panose="020F0502020204030204" pitchFamily="34" charset="0"/>
                <a:cs typeface="Calibri" panose="020F0502020204030204" pitchFamily="34" charset="0"/>
              </a:rPr>
              <a:t>Regionalisation</a:t>
            </a:r>
            <a:endParaRPr lang="en-GB" sz="1800" b="1" dirty="0">
              <a:solidFill>
                <a:prstClr val="white"/>
              </a:solidFill>
              <a:latin typeface="Calibri" panose="020F0502020204030204" pitchFamily="34" charset="0"/>
              <a:cs typeface="Calibri" panose="020F0502020204030204" pitchFamily="34" charset="0"/>
            </a:endParaRPr>
          </a:p>
        </p:txBody>
      </p:sp>
      <p:sp>
        <p:nvSpPr>
          <p:cNvPr id="36" name="TextBox 35"/>
          <p:cNvSpPr txBox="1"/>
          <p:nvPr/>
        </p:nvSpPr>
        <p:spPr>
          <a:xfrm>
            <a:off x="2416633" y="3333616"/>
            <a:ext cx="1601067" cy="646331"/>
          </a:xfrm>
          <a:prstGeom prst="rect">
            <a:avLst/>
          </a:prstGeom>
        </p:spPr>
        <p:txBody>
          <a:bodyPr wrap="square" rtlCol="0" anchor="ctr" anchorCtr="0">
            <a:spAutoFit/>
          </a:bodyPr>
          <a:lstStyle>
            <a:defPPr>
              <a:defRPr lang="en-US"/>
            </a:defPPr>
            <a:lvl1pPr algn="ctr">
              <a:lnSpc>
                <a:spcPct val="100000"/>
              </a:lnSpc>
              <a:defRPr sz="2000" spc="-30">
                <a:solidFill>
                  <a:srgbClr val="766A62"/>
                </a:solidFill>
                <a:latin typeface="+mj-lt"/>
                <a:cs typeface="HelveticaNeueLT Std Bold"/>
              </a:defRPr>
            </a:lvl1pPr>
          </a:lstStyle>
          <a:p>
            <a:pPr eaLnBrk="1" fontAlgn="auto" hangingPunct="1">
              <a:spcBef>
                <a:spcPts val="0"/>
              </a:spcBef>
              <a:spcAft>
                <a:spcPts val="0"/>
              </a:spcAft>
            </a:pPr>
            <a:r>
              <a:rPr lang="en-GB" sz="1800" b="1" dirty="0" smtClean="0">
                <a:solidFill>
                  <a:prstClr val="white"/>
                </a:solidFill>
                <a:latin typeface="Calibri" panose="020F0502020204030204" pitchFamily="34" charset="0"/>
                <a:cs typeface="Calibri" panose="020F0502020204030204" pitchFamily="34" charset="0"/>
              </a:rPr>
              <a:t>Regulatory</a:t>
            </a:r>
          </a:p>
          <a:p>
            <a:pPr eaLnBrk="1" fontAlgn="auto" hangingPunct="1">
              <a:spcBef>
                <a:spcPts val="0"/>
              </a:spcBef>
              <a:spcAft>
                <a:spcPts val="0"/>
              </a:spcAft>
            </a:pPr>
            <a:r>
              <a:rPr lang="en-US" sz="1800" b="1" dirty="0" smtClean="0">
                <a:solidFill>
                  <a:prstClr val="white"/>
                </a:solidFill>
                <a:latin typeface="Calibri" panose="020F0502020204030204" pitchFamily="34" charset="0"/>
                <a:cs typeface="Calibri" panose="020F0502020204030204" pitchFamily="34" charset="0"/>
              </a:rPr>
              <a:t>Pressure</a:t>
            </a:r>
            <a:endParaRPr lang="en-GB" sz="1800" b="1" dirty="0">
              <a:solidFill>
                <a:prstClr val="white"/>
              </a:solidFill>
              <a:latin typeface="Calibri" panose="020F0502020204030204" pitchFamily="34" charset="0"/>
              <a:cs typeface="Calibri" panose="020F0502020204030204" pitchFamily="34" charset="0"/>
            </a:endParaRPr>
          </a:p>
        </p:txBody>
      </p:sp>
      <p:sp>
        <p:nvSpPr>
          <p:cNvPr id="37" name="TextBox 36"/>
          <p:cNvSpPr txBox="1"/>
          <p:nvPr/>
        </p:nvSpPr>
        <p:spPr>
          <a:xfrm>
            <a:off x="4412584" y="5129467"/>
            <a:ext cx="1601067" cy="646331"/>
          </a:xfrm>
          <a:prstGeom prst="rect">
            <a:avLst/>
          </a:prstGeom>
        </p:spPr>
        <p:txBody>
          <a:bodyPr wrap="square" rtlCol="0" anchor="ctr" anchorCtr="0">
            <a:spAutoFit/>
          </a:bodyPr>
          <a:lstStyle>
            <a:defPPr>
              <a:defRPr lang="en-US"/>
            </a:defPPr>
            <a:lvl1pPr algn="ctr">
              <a:lnSpc>
                <a:spcPct val="100000"/>
              </a:lnSpc>
              <a:defRPr sz="2000" spc="-30">
                <a:solidFill>
                  <a:srgbClr val="766A62"/>
                </a:solidFill>
                <a:latin typeface="+mj-lt"/>
                <a:cs typeface="HelveticaNeueLT Std Bold"/>
              </a:defRPr>
            </a:lvl1pPr>
          </a:lstStyle>
          <a:p>
            <a:pPr eaLnBrk="1" fontAlgn="auto" hangingPunct="1">
              <a:spcBef>
                <a:spcPts val="0"/>
              </a:spcBef>
              <a:spcAft>
                <a:spcPts val="0"/>
              </a:spcAft>
            </a:pPr>
            <a:r>
              <a:rPr lang="en-GB" sz="1800" b="1" dirty="0" smtClean="0">
                <a:solidFill>
                  <a:prstClr val="white"/>
                </a:solidFill>
                <a:latin typeface="Calibri" panose="020F0502020204030204" pitchFamily="34" charset="0"/>
                <a:cs typeface="Calibri" panose="020F0502020204030204" pitchFamily="34" charset="0"/>
              </a:rPr>
              <a:t>Risk</a:t>
            </a:r>
          </a:p>
          <a:p>
            <a:pPr eaLnBrk="1" fontAlgn="auto" hangingPunct="1">
              <a:spcBef>
                <a:spcPts val="0"/>
              </a:spcBef>
              <a:spcAft>
                <a:spcPts val="0"/>
              </a:spcAft>
            </a:pPr>
            <a:r>
              <a:rPr lang="en-US" sz="1800" b="1" dirty="0" smtClean="0">
                <a:solidFill>
                  <a:prstClr val="white"/>
                </a:solidFill>
                <a:latin typeface="Calibri" panose="020F0502020204030204" pitchFamily="34" charset="0"/>
                <a:cs typeface="Calibri" panose="020F0502020204030204" pitchFamily="34" charset="0"/>
              </a:rPr>
              <a:t>Management</a:t>
            </a:r>
            <a:endParaRPr lang="en-GB" sz="1800" b="1" dirty="0">
              <a:solidFill>
                <a:prstClr val="white"/>
              </a:solidFill>
              <a:latin typeface="Calibri" panose="020F0502020204030204" pitchFamily="34" charset="0"/>
              <a:cs typeface="Calibri" panose="020F0502020204030204" pitchFamily="34" charset="0"/>
            </a:endParaRPr>
          </a:p>
        </p:txBody>
      </p:sp>
      <p:sp>
        <p:nvSpPr>
          <p:cNvPr id="38" name="TextBox 37"/>
          <p:cNvSpPr txBox="1"/>
          <p:nvPr/>
        </p:nvSpPr>
        <p:spPr>
          <a:xfrm>
            <a:off x="6472926" y="3333616"/>
            <a:ext cx="1479543" cy="646331"/>
          </a:xfrm>
          <a:prstGeom prst="rect">
            <a:avLst/>
          </a:prstGeom>
        </p:spPr>
        <p:txBody>
          <a:bodyPr wrap="square" rtlCol="0" anchor="ctr" anchorCtr="0">
            <a:spAutoFit/>
          </a:bodyPr>
          <a:lstStyle>
            <a:defPPr>
              <a:defRPr lang="en-US"/>
            </a:defPPr>
            <a:lvl1pPr algn="ctr">
              <a:lnSpc>
                <a:spcPct val="100000"/>
              </a:lnSpc>
              <a:defRPr sz="2000" spc="-30">
                <a:solidFill>
                  <a:srgbClr val="766A62"/>
                </a:solidFill>
                <a:latin typeface="+mj-lt"/>
                <a:cs typeface="HelveticaNeueLT Std Bold"/>
              </a:defRPr>
            </a:lvl1pPr>
          </a:lstStyle>
          <a:p>
            <a:pPr eaLnBrk="1" fontAlgn="auto" hangingPunct="1">
              <a:spcBef>
                <a:spcPts val="0"/>
              </a:spcBef>
              <a:spcAft>
                <a:spcPts val="0"/>
              </a:spcAft>
            </a:pPr>
            <a:r>
              <a:rPr lang="en-GB" sz="1800" b="1" dirty="0" smtClean="0">
                <a:solidFill>
                  <a:prstClr val="white"/>
                </a:solidFill>
                <a:latin typeface="Calibri" panose="020F0502020204030204" pitchFamily="34" charset="0"/>
                <a:cs typeface="Calibri" panose="020F0502020204030204" pitchFamily="34" charset="0"/>
              </a:rPr>
              <a:t>Evolving Landscape</a:t>
            </a:r>
          </a:p>
        </p:txBody>
      </p:sp>
      <p:sp>
        <p:nvSpPr>
          <p:cNvPr id="39" name="Oval 38"/>
          <p:cNvSpPr/>
          <p:nvPr/>
        </p:nvSpPr>
        <p:spPr>
          <a:xfrm>
            <a:off x="3915899" y="2602469"/>
            <a:ext cx="2550318" cy="2072539"/>
          </a:xfrm>
          <a:prstGeom prst="ellipse">
            <a:avLst/>
          </a:pr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white"/>
              </a:solidFill>
              <a:latin typeface="Calibri" panose="020F0502020204030204" pitchFamily="34" charset="0"/>
              <a:cs typeface="Calibri" panose="020F0502020204030204" pitchFamily="34" charset="0"/>
            </a:endParaRPr>
          </a:p>
        </p:txBody>
      </p:sp>
      <p:sp>
        <p:nvSpPr>
          <p:cNvPr id="40" name="Circular Arrow 39"/>
          <p:cNvSpPr/>
          <p:nvPr/>
        </p:nvSpPr>
        <p:spPr>
          <a:xfrm>
            <a:off x="4090423" y="2737454"/>
            <a:ext cx="2225386" cy="1808481"/>
          </a:xfrm>
          <a:prstGeom prst="circularArrow">
            <a:avLst>
              <a:gd name="adj1" fmla="val 12500"/>
              <a:gd name="adj2" fmla="val 1142319"/>
              <a:gd name="adj3" fmla="val 20457681"/>
              <a:gd name="adj4" fmla="val 16215045"/>
              <a:gd name="adj5" fmla="val 12500"/>
            </a:avLst>
          </a:prstGeom>
          <a:solidFill>
            <a:srgbClr val="FF6637"/>
          </a:solidFill>
          <a:ln>
            <a:solidFill>
              <a:srgbClr val="FF6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black"/>
              </a:solidFill>
              <a:latin typeface="Calibri" panose="020F0502020204030204" pitchFamily="34" charset="0"/>
              <a:cs typeface="Calibri" panose="020F0502020204030204" pitchFamily="34" charset="0"/>
            </a:endParaRPr>
          </a:p>
        </p:txBody>
      </p:sp>
      <p:sp>
        <p:nvSpPr>
          <p:cNvPr id="41" name="Circular Arrow 40"/>
          <p:cNvSpPr/>
          <p:nvPr/>
        </p:nvSpPr>
        <p:spPr>
          <a:xfrm rot="17913256">
            <a:off x="4298880" y="2528995"/>
            <a:ext cx="1808481" cy="2225386"/>
          </a:xfrm>
          <a:prstGeom prst="circularArrow">
            <a:avLst>
              <a:gd name="adj1" fmla="val 12500"/>
              <a:gd name="adj2" fmla="val 1142319"/>
              <a:gd name="adj3" fmla="val 20457681"/>
              <a:gd name="adj4" fmla="val 16215045"/>
              <a:gd name="adj5" fmla="val 12500"/>
            </a:avLst>
          </a:prstGeom>
          <a:solidFill>
            <a:srgbClr val="FFA286"/>
          </a:solidFill>
          <a:ln>
            <a:solidFill>
              <a:srgbClr val="FFA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black"/>
              </a:solidFill>
              <a:latin typeface="Calibri" panose="020F0502020204030204" pitchFamily="34" charset="0"/>
              <a:cs typeface="Calibri" panose="020F0502020204030204" pitchFamily="34" charset="0"/>
            </a:endParaRPr>
          </a:p>
        </p:txBody>
      </p:sp>
      <p:sp>
        <p:nvSpPr>
          <p:cNvPr id="42" name="Circular Arrow 41"/>
          <p:cNvSpPr/>
          <p:nvPr/>
        </p:nvSpPr>
        <p:spPr>
          <a:xfrm rot="14580167">
            <a:off x="4298880" y="2528995"/>
            <a:ext cx="1808481" cy="2225386"/>
          </a:xfrm>
          <a:prstGeom prst="circularArrow">
            <a:avLst>
              <a:gd name="adj1" fmla="val 12500"/>
              <a:gd name="adj2" fmla="val 1142319"/>
              <a:gd name="adj3" fmla="val 20457681"/>
              <a:gd name="adj4" fmla="val 16215045"/>
              <a:gd name="adj5" fmla="val 12500"/>
            </a:avLst>
          </a:prstGeom>
          <a:solidFill>
            <a:srgbClr val="FF6637"/>
          </a:solidFill>
          <a:ln>
            <a:solidFill>
              <a:srgbClr val="FF6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black"/>
              </a:solidFill>
              <a:latin typeface="Calibri" panose="020F0502020204030204" pitchFamily="34" charset="0"/>
              <a:cs typeface="Calibri" panose="020F0502020204030204" pitchFamily="34" charset="0"/>
            </a:endParaRPr>
          </a:p>
        </p:txBody>
      </p:sp>
      <p:sp>
        <p:nvSpPr>
          <p:cNvPr id="43" name="Circular Arrow 42"/>
          <p:cNvSpPr/>
          <p:nvPr/>
        </p:nvSpPr>
        <p:spPr>
          <a:xfrm rot="10800000">
            <a:off x="4090423" y="2737454"/>
            <a:ext cx="2225386" cy="1808481"/>
          </a:xfrm>
          <a:prstGeom prst="circularArrow">
            <a:avLst>
              <a:gd name="adj1" fmla="val 12500"/>
              <a:gd name="adj2" fmla="val 1142319"/>
              <a:gd name="adj3" fmla="val 20457681"/>
              <a:gd name="adj4" fmla="val 16215045"/>
              <a:gd name="adj5" fmla="val 12500"/>
            </a:avLst>
          </a:prstGeom>
          <a:solidFill>
            <a:srgbClr val="FFA286"/>
          </a:solidFill>
          <a:ln>
            <a:solidFill>
              <a:srgbClr val="FFA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black"/>
              </a:solidFill>
              <a:latin typeface="Calibri" panose="020F0502020204030204" pitchFamily="34" charset="0"/>
              <a:cs typeface="Calibri" panose="020F0502020204030204" pitchFamily="34" charset="0"/>
            </a:endParaRPr>
          </a:p>
        </p:txBody>
      </p:sp>
      <p:sp>
        <p:nvSpPr>
          <p:cNvPr id="44" name="Circular Arrow 43"/>
          <p:cNvSpPr/>
          <p:nvPr/>
        </p:nvSpPr>
        <p:spPr>
          <a:xfrm rot="6988827">
            <a:off x="4298880" y="2536498"/>
            <a:ext cx="1808481" cy="2225386"/>
          </a:xfrm>
          <a:prstGeom prst="circularArrow">
            <a:avLst>
              <a:gd name="adj1" fmla="val 12500"/>
              <a:gd name="adj2" fmla="val 1142319"/>
              <a:gd name="adj3" fmla="val 20457681"/>
              <a:gd name="adj4" fmla="val 16215045"/>
              <a:gd name="adj5" fmla="val 12500"/>
            </a:avLst>
          </a:prstGeom>
          <a:solidFill>
            <a:srgbClr val="FF6637"/>
          </a:solidFill>
          <a:ln>
            <a:solidFill>
              <a:srgbClr val="FF6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black"/>
              </a:solidFill>
              <a:latin typeface="Calibri" panose="020F0502020204030204" pitchFamily="34" charset="0"/>
              <a:cs typeface="Calibri" panose="020F0502020204030204" pitchFamily="34" charset="0"/>
            </a:endParaRPr>
          </a:p>
        </p:txBody>
      </p:sp>
      <p:sp>
        <p:nvSpPr>
          <p:cNvPr id="45" name="Circular Arrow 44"/>
          <p:cNvSpPr/>
          <p:nvPr/>
        </p:nvSpPr>
        <p:spPr>
          <a:xfrm rot="3717455">
            <a:off x="4298880" y="2528995"/>
            <a:ext cx="1808481" cy="2225386"/>
          </a:xfrm>
          <a:prstGeom prst="circularArrow">
            <a:avLst>
              <a:gd name="adj1" fmla="val 12500"/>
              <a:gd name="adj2" fmla="val 1142319"/>
              <a:gd name="adj3" fmla="val 20457681"/>
              <a:gd name="adj4" fmla="val 16215045"/>
              <a:gd name="adj5" fmla="val 12500"/>
            </a:avLst>
          </a:prstGeom>
          <a:solidFill>
            <a:srgbClr val="FFA286"/>
          </a:solidFill>
          <a:ln>
            <a:solidFill>
              <a:srgbClr val="FFA2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black"/>
              </a:solidFill>
              <a:latin typeface="Calibri" panose="020F0502020204030204" pitchFamily="34" charset="0"/>
              <a:cs typeface="Calibri" panose="020F0502020204030204" pitchFamily="34" charset="0"/>
            </a:endParaRPr>
          </a:p>
        </p:txBody>
      </p:sp>
      <p:sp>
        <p:nvSpPr>
          <p:cNvPr id="46" name="Circular Arrow 45"/>
          <p:cNvSpPr/>
          <p:nvPr/>
        </p:nvSpPr>
        <p:spPr>
          <a:xfrm>
            <a:off x="4091062" y="2738269"/>
            <a:ext cx="2225386" cy="1808481"/>
          </a:xfrm>
          <a:prstGeom prst="circularArrow">
            <a:avLst>
              <a:gd name="adj1" fmla="val 12500"/>
              <a:gd name="adj2" fmla="val 1142319"/>
              <a:gd name="adj3" fmla="val 20457681"/>
              <a:gd name="adj4" fmla="val 19758891"/>
              <a:gd name="adj5" fmla="val 12500"/>
            </a:avLst>
          </a:prstGeom>
          <a:solidFill>
            <a:srgbClr val="FF6637"/>
          </a:solidFill>
          <a:ln>
            <a:solidFill>
              <a:srgbClr val="FF6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GB" sz="1800" dirty="0">
              <a:solidFill>
                <a:prstClr val="black"/>
              </a:solidFill>
              <a:latin typeface="Calibri" panose="020F0502020204030204" pitchFamily="34" charset="0"/>
              <a:cs typeface="Calibri" panose="020F0502020204030204" pitchFamily="34" charset="0"/>
            </a:endParaRPr>
          </a:p>
        </p:txBody>
      </p:sp>
      <p:sp>
        <p:nvSpPr>
          <p:cNvPr id="47" name="TextBox 46"/>
          <p:cNvSpPr txBox="1"/>
          <p:nvPr/>
        </p:nvSpPr>
        <p:spPr>
          <a:xfrm>
            <a:off x="4406284" y="3182207"/>
            <a:ext cx="1601067" cy="923330"/>
          </a:xfrm>
          <a:prstGeom prst="rect">
            <a:avLst/>
          </a:prstGeom>
        </p:spPr>
        <p:txBody>
          <a:bodyPr wrap="square" rtlCol="0" anchor="ctr" anchorCtr="0">
            <a:spAutoFit/>
          </a:bodyPr>
          <a:lstStyle>
            <a:defPPr>
              <a:defRPr lang="en-US"/>
            </a:defPPr>
            <a:lvl1pPr algn="ctr">
              <a:lnSpc>
                <a:spcPct val="100000"/>
              </a:lnSpc>
              <a:defRPr sz="2000" spc="-30">
                <a:solidFill>
                  <a:srgbClr val="766A62"/>
                </a:solidFill>
                <a:latin typeface="+mj-lt"/>
                <a:cs typeface="HelveticaNeueLT Std Bold"/>
              </a:defRPr>
            </a:lvl1pPr>
          </a:lstStyle>
          <a:p>
            <a:pPr eaLnBrk="1" fontAlgn="auto" hangingPunct="1">
              <a:spcBef>
                <a:spcPts val="0"/>
              </a:spcBef>
              <a:spcAft>
                <a:spcPts val="0"/>
              </a:spcAft>
            </a:pPr>
            <a:r>
              <a:rPr lang="en-GB" sz="1800" b="1" dirty="0" smtClean="0">
                <a:solidFill>
                  <a:prstClr val="black"/>
                </a:solidFill>
                <a:latin typeface="Calibri" panose="020F0502020204030204" pitchFamily="34" charset="0"/>
                <a:cs typeface="Calibri" panose="020F0502020204030204" pitchFamily="34" charset="0"/>
              </a:rPr>
              <a:t>HVP</a:t>
            </a:r>
          </a:p>
          <a:p>
            <a:pPr eaLnBrk="1" fontAlgn="auto" hangingPunct="1">
              <a:spcBef>
                <a:spcPts val="0"/>
              </a:spcBef>
              <a:spcAft>
                <a:spcPts val="0"/>
              </a:spcAft>
            </a:pPr>
            <a:r>
              <a:rPr lang="en-US" sz="1800" b="1" dirty="0" smtClean="0">
                <a:solidFill>
                  <a:prstClr val="black"/>
                </a:solidFill>
                <a:latin typeface="Calibri" panose="020F0502020204030204" pitchFamily="34" charset="0"/>
                <a:cs typeface="Calibri" panose="020F0502020204030204" pitchFamily="34" charset="0"/>
              </a:rPr>
              <a:t>Market</a:t>
            </a:r>
          </a:p>
          <a:p>
            <a:pPr eaLnBrk="1" fontAlgn="auto" hangingPunct="1">
              <a:spcBef>
                <a:spcPts val="0"/>
              </a:spcBef>
              <a:spcAft>
                <a:spcPts val="0"/>
              </a:spcAft>
            </a:pPr>
            <a:r>
              <a:rPr lang="en-US" sz="1800" b="1" dirty="0" smtClean="0">
                <a:solidFill>
                  <a:prstClr val="black"/>
                </a:solidFill>
                <a:latin typeface="Calibri" panose="020F0502020204030204" pitchFamily="34" charset="0"/>
                <a:cs typeface="Calibri" panose="020F0502020204030204" pitchFamily="34" charset="0"/>
              </a:rPr>
              <a:t>Trends</a:t>
            </a:r>
            <a:endParaRPr lang="en-GB" sz="1800" b="1" dirty="0">
              <a:solidFill>
                <a:prstClr val="black"/>
              </a:solidFill>
              <a:latin typeface="Calibri" panose="020F0502020204030204" pitchFamily="34" charset="0"/>
              <a:cs typeface="Calibri" panose="020F0502020204030204" pitchFamily="34" charset="0"/>
            </a:endParaRPr>
          </a:p>
        </p:txBody>
      </p:sp>
      <p:sp>
        <p:nvSpPr>
          <p:cNvPr id="48" name="Rectangle 47"/>
          <p:cNvSpPr/>
          <p:nvPr/>
        </p:nvSpPr>
        <p:spPr>
          <a:xfrm>
            <a:off x="6369925" y="1483412"/>
            <a:ext cx="4134318" cy="830997"/>
          </a:xfrm>
          <a:prstGeom prst="rect">
            <a:avLst/>
          </a:prstGeom>
        </p:spPr>
        <p:txBody>
          <a:bodyPr wrap="square" anchor="ctr" anchorCtr="0">
            <a:spAutoFit/>
          </a:bodyPr>
          <a:lstStyle/>
          <a:p>
            <a:pPr marL="228600" indent="-228600" eaLnBrk="1" fontAlgn="auto" hangingPunct="1">
              <a:spcBef>
                <a:spcPts val="0"/>
              </a:spcBef>
              <a:spcAft>
                <a:spcPts val="0"/>
              </a:spcAft>
              <a:buFont typeface="Arial" panose="020B0604020202020204" pitchFamily="34" charset="0"/>
              <a:buChar char="•"/>
            </a:pPr>
            <a:r>
              <a:rPr lang="en-US" sz="1600" dirty="0" err="1" smtClean="0">
                <a:solidFill>
                  <a:prstClr val="black">
                    <a:lumMod val="65000"/>
                    <a:lumOff val="35000"/>
                  </a:prstClr>
                </a:solidFill>
                <a:latin typeface="Calibri" panose="020F0502020204030204" pitchFamily="34" charset="0"/>
                <a:cs typeface="Calibri" panose="020F0502020204030204" pitchFamily="34" charset="0"/>
              </a:rPr>
              <a:t>Regionalisation</a:t>
            </a:r>
            <a:r>
              <a:rPr lang="en-US" sz="1600" dirty="0" smtClean="0">
                <a:solidFill>
                  <a:prstClr val="black">
                    <a:lumMod val="65000"/>
                    <a:lumOff val="35000"/>
                  </a:prstClr>
                </a:solidFill>
                <a:latin typeface="Calibri" panose="020F0502020204030204" pitchFamily="34" charset="0"/>
                <a:cs typeface="Calibri" panose="020F0502020204030204" pitchFamily="34" charset="0"/>
              </a:rPr>
              <a:t> and </a:t>
            </a:r>
            <a:r>
              <a:rPr lang="en-US" sz="1600" dirty="0">
                <a:solidFill>
                  <a:prstClr val="black">
                    <a:lumMod val="65000"/>
                    <a:lumOff val="35000"/>
                  </a:prstClr>
                </a:solidFill>
                <a:latin typeface="Calibri" panose="020F0502020204030204" pitchFamily="34" charset="0"/>
                <a:cs typeface="Calibri" panose="020F0502020204030204" pitchFamily="34" charset="0"/>
              </a:rPr>
              <a:t>Interlinking of market </a:t>
            </a:r>
            <a:r>
              <a:rPr lang="en-US" sz="1600" dirty="0" smtClean="0">
                <a:solidFill>
                  <a:prstClr val="black">
                    <a:lumMod val="65000"/>
                    <a:lumOff val="35000"/>
                  </a:prstClr>
                </a:solidFill>
                <a:latin typeface="Calibri" panose="020F0502020204030204" pitchFamily="34" charset="0"/>
                <a:cs typeface="Calibri" panose="020F0502020204030204" pitchFamily="34" charset="0"/>
              </a:rPr>
              <a:t>infrastructures, especially across single currency zones</a:t>
            </a:r>
            <a:endParaRPr lang="en-US" sz="1600" dirty="0">
              <a:solidFill>
                <a:prstClr val="black">
                  <a:lumMod val="65000"/>
                  <a:lumOff val="35000"/>
                </a:prstClr>
              </a:solidFill>
              <a:latin typeface="Calibri" panose="020F0502020204030204" pitchFamily="34" charset="0"/>
              <a:cs typeface="Calibri" panose="020F0502020204030204" pitchFamily="34" charset="0"/>
            </a:endParaRPr>
          </a:p>
        </p:txBody>
      </p:sp>
      <p:sp>
        <p:nvSpPr>
          <p:cNvPr id="49" name="Rectangle 48"/>
          <p:cNvSpPr/>
          <p:nvPr/>
        </p:nvSpPr>
        <p:spPr>
          <a:xfrm>
            <a:off x="8052888" y="2502619"/>
            <a:ext cx="2608388" cy="2308324"/>
          </a:xfrm>
          <a:prstGeom prst="rect">
            <a:avLst/>
          </a:prstGeom>
        </p:spPr>
        <p:txBody>
          <a:bodyPr wrap="square" anchor="ctr" anchorCtr="0">
            <a:spAutoFit/>
          </a:bodyPr>
          <a:lstStyle/>
          <a:p>
            <a:pPr marL="228600" indent="-228600"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Calibri" panose="020F0502020204030204" pitchFamily="34" charset="0"/>
                <a:cs typeface="Calibri" panose="020F0502020204030204" pitchFamily="34" charset="0"/>
              </a:rPr>
              <a:t>Adoption of ISO 20022</a:t>
            </a:r>
          </a:p>
          <a:p>
            <a:pPr marL="228600" indent="-228600"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Calibri" panose="020F0502020204030204" pitchFamily="34" charset="0"/>
                <a:cs typeface="Calibri" panose="020F0502020204030204" pitchFamily="34" charset="0"/>
              </a:rPr>
              <a:t>Focus </a:t>
            </a:r>
            <a:r>
              <a:rPr lang="en-US" sz="1600" dirty="0">
                <a:solidFill>
                  <a:prstClr val="black">
                    <a:lumMod val="65000"/>
                    <a:lumOff val="35000"/>
                  </a:prstClr>
                </a:solidFill>
                <a:latin typeface="Calibri" panose="020F0502020204030204" pitchFamily="34" charset="0"/>
                <a:cs typeface="Calibri" panose="020F0502020204030204" pitchFamily="34" charset="0"/>
              </a:rPr>
              <a:t>on cost and price efficiency</a:t>
            </a:r>
          </a:p>
          <a:p>
            <a:pPr marL="228600" indent="-228600"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Calibri" panose="020F0502020204030204" pitchFamily="34" charset="0"/>
                <a:cs typeface="Calibri" panose="020F0502020204030204" pitchFamily="34" charset="0"/>
              </a:rPr>
              <a:t>Interest in development of shared utilities </a:t>
            </a:r>
          </a:p>
          <a:p>
            <a:pPr marL="228600" indent="-228600"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Calibri" panose="020F0502020204030204" pitchFamily="34" charset="0"/>
                <a:cs typeface="Calibri" panose="020F0502020204030204" pitchFamily="34" charset="0"/>
              </a:rPr>
              <a:t>Impact of real-time retail payments</a:t>
            </a:r>
          </a:p>
          <a:p>
            <a:pPr marL="228600" indent="-228600"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Calibri" panose="020F0502020204030204" pitchFamily="34" charset="0"/>
                <a:cs typeface="Calibri" panose="020F0502020204030204" pitchFamily="34" charset="0"/>
              </a:rPr>
              <a:t>Increased service levels</a:t>
            </a:r>
          </a:p>
          <a:p>
            <a:pPr eaLnBrk="1" fontAlgn="auto" hangingPunct="1">
              <a:spcBef>
                <a:spcPts val="0"/>
              </a:spcBef>
              <a:spcAft>
                <a:spcPts val="0"/>
              </a:spcAft>
            </a:pPr>
            <a:endParaRPr lang="en-US" sz="1600" dirty="0" smtClean="0">
              <a:solidFill>
                <a:prstClr val="black">
                  <a:lumMod val="65000"/>
                  <a:lumOff val="35000"/>
                </a:prstClr>
              </a:solidFill>
              <a:latin typeface="Calibri" panose="020F0502020204030204" pitchFamily="34" charset="0"/>
              <a:cs typeface="Calibri" panose="020F0502020204030204" pitchFamily="34" charset="0"/>
            </a:endParaRPr>
          </a:p>
        </p:txBody>
      </p:sp>
      <p:sp>
        <p:nvSpPr>
          <p:cNvPr id="53" name="Rectangle 52"/>
          <p:cNvSpPr/>
          <p:nvPr/>
        </p:nvSpPr>
        <p:spPr>
          <a:xfrm>
            <a:off x="140456" y="2852244"/>
            <a:ext cx="2313941" cy="1609073"/>
          </a:xfrm>
          <a:prstGeom prst="rect">
            <a:avLst/>
          </a:prstGeom>
        </p:spPr>
        <p:txBody>
          <a:bodyPr wrap="square" anchor="ctr" anchorCtr="0">
            <a:spAutoFit/>
          </a:bodyPr>
          <a:lstStyle/>
          <a:p>
            <a:pPr marL="228600" indent="-228600" eaLnBrk="1" fontAlgn="auto" hangingPunct="1">
              <a:spcBef>
                <a:spcPts val="0"/>
              </a:spcBef>
              <a:spcAft>
                <a:spcPts val="0"/>
              </a:spcAft>
              <a:buFont typeface="Arial" panose="020B0604020202020204" pitchFamily="34" charset="0"/>
              <a:buChar char="•"/>
            </a:pPr>
            <a:r>
              <a:rPr lang="en-US" sz="1600" dirty="0">
                <a:solidFill>
                  <a:prstClr val="black">
                    <a:lumMod val="65000"/>
                    <a:lumOff val="35000"/>
                  </a:prstClr>
                </a:solidFill>
                <a:latin typeface="Calibri" panose="020F0502020204030204" pitchFamily="34" charset="0"/>
                <a:cs typeface="Calibri" panose="020F0502020204030204" pitchFamily="34" charset="0"/>
              </a:rPr>
              <a:t>Impact of regulations on oversight, supervision and reporting</a:t>
            </a:r>
          </a:p>
          <a:p>
            <a:pPr marL="228600" indent="-228600"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Calibri" panose="020F0502020204030204" pitchFamily="34" charset="0"/>
                <a:cs typeface="Calibri" panose="020F0502020204030204" pitchFamily="34" charset="0"/>
              </a:rPr>
              <a:t>Need to facilitate </a:t>
            </a:r>
            <a:r>
              <a:rPr lang="en-US" sz="1600" dirty="0">
                <a:solidFill>
                  <a:prstClr val="black">
                    <a:lumMod val="65000"/>
                    <a:lumOff val="35000"/>
                  </a:prstClr>
                </a:solidFill>
                <a:latin typeface="Calibri" panose="020F0502020204030204" pitchFamily="34" charset="0"/>
                <a:cs typeface="Calibri" panose="020F0502020204030204" pitchFamily="34" charset="0"/>
              </a:rPr>
              <a:t>member compliance</a:t>
            </a:r>
          </a:p>
        </p:txBody>
      </p:sp>
      <p:sp>
        <p:nvSpPr>
          <p:cNvPr id="55" name="Rectangle 54"/>
          <p:cNvSpPr/>
          <p:nvPr/>
        </p:nvSpPr>
        <p:spPr>
          <a:xfrm>
            <a:off x="6264357" y="4725526"/>
            <a:ext cx="4134321" cy="1323439"/>
          </a:xfrm>
          <a:prstGeom prst="rect">
            <a:avLst/>
          </a:prstGeom>
        </p:spPr>
        <p:txBody>
          <a:bodyPr wrap="square" anchor="ctr" anchorCtr="0">
            <a:spAutoFit/>
          </a:bodyPr>
          <a:lstStyle/>
          <a:p>
            <a:pPr marL="228600" indent="-228600"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Calibri" panose="020F0502020204030204" pitchFamily="34" charset="0"/>
                <a:cs typeface="Calibri" panose="020F0502020204030204" pitchFamily="34" charset="0"/>
              </a:rPr>
              <a:t>Need to manage business risk - settlement </a:t>
            </a:r>
            <a:r>
              <a:rPr lang="en-US" sz="1600" dirty="0">
                <a:solidFill>
                  <a:prstClr val="black">
                    <a:lumMod val="65000"/>
                    <a:lumOff val="35000"/>
                  </a:prstClr>
                </a:solidFill>
                <a:latin typeface="Calibri" panose="020F0502020204030204" pitchFamily="34" charset="0"/>
                <a:cs typeface="Calibri" panose="020F0502020204030204" pitchFamily="34" charset="0"/>
              </a:rPr>
              <a:t>finality, </a:t>
            </a:r>
            <a:r>
              <a:rPr lang="en-US" sz="1600" dirty="0" smtClean="0">
                <a:solidFill>
                  <a:prstClr val="black">
                    <a:lumMod val="65000"/>
                    <a:lumOff val="35000"/>
                  </a:prstClr>
                </a:solidFill>
                <a:latin typeface="Calibri" panose="020F0502020204030204" pitchFamily="34" charset="0"/>
                <a:cs typeface="Calibri" panose="020F0502020204030204" pitchFamily="34" charset="0"/>
              </a:rPr>
              <a:t>liquidity, collateral management and direct </a:t>
            </a:r>
            <a:r>
              <a:rPr lang="en-US" sz="1600" dirty="0">
                <a:solidFill>
                  <a:prstClr val="black">
                    <a:lumMod val="65000"/>
                    <a:lumOff val="35000"/>
                  </a:prstClr>
                </a:solidFill>
                <a:latin typeface="Calibri" panose="020F0502020204030204" pitchFamily="34" charset="0"/>
                <a:cs typeface="Calibri" panose="020F0502020204030204" pitchFamily="34" charset="0"/>
              </a:rPr>
              <a:t>participation </a:t>
            </a:r>
          </a:p>
          <a:p>
            <a:pPr marL="228600" indent="-228600" eaLnBrk="1" fontAlgn="auto" hangingPunct="1">
              <a:spcBef>
                <a:spcPts val="0"/>
              </a:spcBef>
              <a:spcAft>
                <a:spcPts val="0"/>
              </a:spcAft>
              <a:buFont typeface="Arial" panose="020B0604020202020204" pitchFamily="34" charset="0"/>
              <a:buChar char="•"/>
            </a:pPr>
            <a:r>
              <a:rPr lang="en-US" sz="1600" dirty="0" smtClean="0">
                <a:solidFill>
                  <a:prstClr val="black">
                    <a:lumMod val="65000"/>
                    <a:lumOff val="35000"/>
                  </a:prstClr>
                </a:solidFill>
                <a:latin typeface="Calibri" panose="020F0502020204030204" pitchFamily="34" charset="0"/>
                <a:cs typeface="Calibri" panose="020F0502020204030204" pitchFamily="34" charset="0"/>
              </a:rPr>
              <a:t>Need to manage technical risk -  </a:t>
            </a:r>
            <a:r>
              <a:rPr lang="en-US" sz="1600" dirty="0">
                <a:solidFill>
                  <a:prstClr val="black">
                    <a:lumMod val="65000"/>
                    <a:lumOff val="35000"/>
                  </a:prstClr>
                </a:solidFill>
                <a:latin typeface="Calibri" panose="020F0502020204030204" pitchFamily="34" charset="0"/>
                <a:cs typeface="Calibri" panose="020F0502020204030204" pitchFamily="34" charset="0"/>
              </a:rPr>
              <a:t>operational excellence and </a:t>
            </a:r>
            <a:r>
              <a:rPr lang="en-US" sz="1600" dirty="0" smtClean="0">
                <a:solidFill>
                  <a:prstClr val="black">
                    <a:lumMod val="65000"/>
                    <a:lumOff val="35000"/>
                  </a:prstClr>
                </a:solidFill>
                <a:latin typeface="Calibri" panose="020F0502020204030204" pitchFamily="34" charset="0"/>
                <a:cs typeface="Calibri" panose="020F0502020204030204" pitchFamily="34" charset="0"/>
              </a:rPr>
              <a:t>resilience</a:t>
            </a:r>
            <a:endParaRPr lang="en-US" sz="1600" dirty="0">
              <a:solidFill>
                <a:prstClr val="black">
                  <a:lumMod val="65000"/>
                  <a:lumOff val="35000"/>
                </a:prst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0010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59" y="167156"/>
            <a:ext cx="9749667" cy="1012825"/>
          </a:xfrm>
        </p:spPr>
        <p:txBody>
          <a:bodyPr/>
          <a:lstStyle/>
          <a:p>
            <a:r>
              <a:rPr lang="en-US" dirty="0"/>
              <a:t>SWIFT for High Value Payment Systems</a:t>
            </a:r>
            <a:r>
              <a:rPr lang="en-GB" dirty="0" smtClean="0"/>
              <a:t/>
            </a:r>
            <a:br>
              <a:rPr lang="en-GB" dirty="0" smtClean="0"/>
            </a:br>
            <a:r>
              <a:rPr lang="en-US" sz="2800" i="1" dirty="0">
                <a:solidFill>
                  <a:schemeClr val="tx1">
                    <a:lumMod val="65000"/>
                    <a:lumOff val="35000"/>
                  </a:schemeClr>
                </a:solidFill>
              </a:rPr>
              <a:t>High Value Payments Systems – SWIFT figures</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2" y="5877204"/>
            <a:ext cx="900113" cy="202565"/>
          </a:xfrm>
        </p:spPr>
        <p:txBody>
          <a:bodyPr/>
          <a:lstStyle/>
          <a:p>
            <a:fld id="{F17889F7-7963-4A16-ADF8-FEE4D97DC541}" type="slidenum">
              <a:rPr lang="en-GB" smtClean="0">
                <a:solidFill>
                  <a:srgbClr val="000000"/>
                </a:solidFill>
              </a:rPr>
              <a:pPr/>
              <a:t>14</a:t>
            </a:fld>
            <a:endParaRPr lang="en-GB" dirty="0">
              <a:solidFill>
                <a:srgbClr val="000000"/>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1511223018"/>
              </p:ext>
            </p:extLst>
          </p:nvPr>
        </p:nvGraphicFramePr>
        <p:xfrm>
          <a:off x="340304" y="2165482"/>
          <a:ext cx="5307978" cy="2684002"/>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6236382" y="1507105"/>
            <a:ext cx="1245574" cy="724578"/>
          </a:xfrm>
          <a:prstGeom prst="rect">
            <a:avLst/>
          </a:prstGeom>
        </p:spPr>
        <p:txBody>
          <a:bodyPr wrap="none" lIns="107970" tIns="53985" rIns="107970" bIns="53985">
            <a:spAutoFit/>
          </a:bodyPr>
          <a:lstStyle/>
          <a:p>
            <a:r>
              <a:rPr lang="en-US" sz="4000" b="1" dirty="0" smtClean="0">
                <a:solidFill>
                  <a:srgbClr val="FF6637"/>
                </a:solidFill>
              </a:rPr>
              <a:t>13%</a:t>
            </a:r>
            <a:endParaRPr lang="en-US" sz="4000" b="1" dirty="0">
              <a:solidFill>
                <a:srgbClr val="FF6637"/>
              </a:solidFill>
            </a:endParaRPr>
          </a:p>
        </p:txBody>
      </p:sp>
      <p:sp>
        <p:nvSpPr>
          <p:cNvPr id="10" name="Content Placeholder 2"/>
          <p:cNvSpPr txBox="1">
            <a:spLocks/>
          </p:cNvSpPr>
          <p:nvPr/>
        </p:nvSpPr>
        <p:spPr bwMode="auto">
          <a:xfrm>
            <a:off x="7756167" y="2213541"/>
            <a:ext cx="2125705" cy="1207777"/>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marL="273676" indent="-273676" algn="l" rtl="0" eaLnBrk="1" fontAlgn="base" hangingPunct="1">
              <a:spcBef>
                <a:spcPct val="20000"/>
              </a:spcBef>
              <a:spcAft>
                <a:spcPct val="0"/>
              </a:spcAft>
              <a:buChar char="•"/>
              <a:defRPr sz="1200">
                <a:solidFill>
                  <a:schemeClr val="tx2"/>
                </a:solidFill>
                <a:latin typeface="+mn-lt"/>
                <a:ea typeface="+mn-ea"/>
                <a:cs typeface="+mn-cs"/>
              </a:defRPr>
            </a:lvl1pPr>
            <a:lvl2pPr marL="526735" indent="-251183" algn="l" rtl="0" eaLnBrk="1" fontAlgn="base" hangingPunct="1">
              <a:spcBef>
                <a:spcPct val="20000"/>
              </a:spcBef>
              <a:spcAft>
                <a:spcPct val="0"/>
              </a:spcAft>
              <a:buChar char="–"/>
              <a:defRPr sz="1200">
                <a:solidFill>
                  <a:schemeClr val="tx2"/>
                </a:solidFill>
                <a:latin typeface="+mn-lt"/>
              </a:defRPr>
            </a:lvl2pPr>
            <a:lvl3pPr marL="744174" indent="-215567" algn="l" rtl="0" eaLnBrk="1" fontAlgn="base" hangingPunct="1">
              <a:spcBef>
                <a:spcPct val="20000"/>
              </a:spcBef>
              <a:spcAft>
                <a:spcPct val="0"/>
              </a:spcAft>
              <a:buChar char="•"/>
              <a:defRPr sz="1200">
                <a:solidFill>
                  <a:schemeClr val="tx2"/>
                </a:solidFill>
                <a:latin typeface="+mn-lt"/>
              </a:defRPr>
            </a:lvl3pPr>
            <a:lvl4pPr marL="1212799" indent="-269926" algn="l" rtl="0" eaLnBrk="1" fontAlgn="base" hangingPunct="1">
              <a:spcBef>
                <a:spcPct val="20000"/>
              </a:spcBef>
              <a:spcAft>
                <a:spcPct val="0"/>
              </a:spcAft>
              <a:buChar char="–"/>
              <a:defRPr sz="12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0" indent="0">
              <a:buFontTx/>
              <a:buNone/>
            </a:pPr>
            <a:r>
              <a:rPr lang="en-US" sz="4000" b="1" kern="0" dirty="0" smtClean="0">
                <a:solidFill>
                  <a:srgbClr val="00AFD2"/>
                </a:solidFill>
              </a:rPr>
              <a:t>79</a:t>
            </a:r>
            <a:endParaRPr lang="en-US" sz="4000" kern="0" dirty="0">
              <a:solidFill>
                <a:srgbClr val="00AFD2"/>
              </a:solidFill>
            </a:endParaRPr>
          </a:p>
        </p:txBody>
      </p:sp>
      <p:sp>
        <p:nvSpPr>
          <p:cNvPr id="11" name="Rectangle 10"/>
          <p:cNvSpPr/>
          <p:nvPr/>
        </p:nvSpPr>
        <p:spPr>
          <a:xfrm>
            <a:off x="8225984" y="4378424"/>
            <a:ext cx="1702430" cy="724578"/>
          </a:xfrm>
          <a:prstGeom prst="rect">
            <a:avLst/>
          </a:prstGeom>
        </p:spPr>
        <p:txBody>
          <a:bodyPr wrap="non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US" sz="4000" b="1" dirty="0" smtClean="0">
                <a:solidFill>
                  <a:srgbClr val="00AFD2"/>
                </a:solidFill>
              </a:rPr>
              <a:t>6-14%</a:t>
            </a:r>
            <a:endParaRPr lang="en-GB" sz="4000" dirty="0">
              <a:solidFill>
                <a:srgbClr val="00AFD2"/>
              </a:solidFill>
            </a:endParaRPr>
          </a:p>
        </p:txBody>
      </p:sp>
      <p:sp>
        <p:nvSpPr>
          <p:cNvPr id="14" name="Rectangle 13"/>
          <p:cNvSpPr/>
          <p:nvPr/>
        </p:nvSpPr>
        <p:spPr>
          <a:xfrm>
            <a:off x="5648284" y="3106577"/>
            <a:ext cx="4597453" cy="1124687"/>
          </a:xfrm>
          <a:prstGeom prst="rect">
            <a:avLst/>
          </a:prstGeom>
        </p:spPr>
        <p:txBody>
          <a:bodyPr wrap="non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US" sz="6600" b="1" dirty="0" smtClean="0">
                <a:solidFill>
                  <a:srgbClr val="00809A"/>
                </a:solidFill>
              </a:rPr>
              <a:t>725 million</a:t>
            </a:r>
            <a:endParaRPr lang="en-GB" sz="6600" dirty="0">
              <a:solidFill>
                <a:srgbClr val="00809A"/>
              </a:solidFill>
            </a:endParaRPr>
          </a:p>
        </p:txBody>
      </p:sp>
      <p:sp>
        <p:nvSpPr>
          <p:cNvPr id="15" name="Rectangle 14"/>
          <p:cNvSpPr/>
          <p:nvPr/>
        </p:nvSpPr>
        <p:spPr>
          <a:xfrm>
            <a:off x="5648286" y="4004203"/>
            <a:ext cx="2667084" cy="278302"/>
          </a:xfrm>
          <a:prstGeom prst="rect">
            <a:avLst/>
          </a:prstGeom>
        </p:spPr>
        <p:txBody>
          <a:bodyPr wrap="squar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GB" sz="1100" dirty="0" smtClean="0">
                <a:solidFill>
                  <a:schemeClr val="tx2"/>
                </a:solidFill>
              </a:rPr>
              <a:t>HVP messages sent per year</a:t>
            </a:r>
            <a:endParaRPr lang="en-GB" sz="1100" dirty="0">
              <a:solidFill>
                <a:schemeClr val="tx2"/>
              </a:solidFill>
            </a:endParaRPr>
          </a:p>
        </p:txBody>
      </p:sp>
      <p:sp>
        <p:nvSpPr>
          <p:cNvPr id="18" name="Rectangle 17"/>
          <p:cNvSpPr/>
          <p:nvPr/>
        </p:nvSpPr>
        <p:spPr>
          <a:xfrm>
            <a:off x="6236382" y="2080255"/>
            <a:ext cx="1491813" cy="447579"/>
          </a:xfrm>
          <a:prstGeom prst="rect">
            <a:avLst/>
          </a:prstGeom>
        </p:spPr>
        <p:txBody>
          <a:bodyPr wrap="squar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GB" sz="1100" dirty="0" smtClean="0">
                <a:solidFill>
                  <a:schemeClr val="tx2"/>
                </a:solidFill>
              </a:rPr>
              <a:t>Percentage of all SWIFT FIN traffic</a:t>
            </a:r>
            <a:endParaRPr lang="en-GB" sz="1100" dirty="0">
              <a:solidFill>
                <a:schemeClr val="tx2"/>
              </a:solidFill>
            </a:endParaRPr>
          </a:p>
        </p:txBody>
      </p:sp>
      <p:sp>
        <p:nvSpPr>
          <p:cNvPr id="21" name="Rectangle 20"/>
          <p:cNvSpPr/>
          <p:nvPr/>
        </p:nvSpPr>
        <p:spPr>
          <a:xfrm>
            <a:off x="7756169" y="2719441"/>
            <a:ext cx="1504394" cy="447579"/>
          </a:xfrm>
          <a:prstGeom prst="rect">
            <a:avLst/>
          </a:prstGeom>
        </p:spPr>
        <p:txBody>
          <a:bodyPr wrap="squar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GB" sz="1100" dirty="0" smtClean="0">
                <a:solidFill>
                  <a:schemeClr val="tx2"/>
                </a:solidFill>
              </a:rPr>
              <a:t>High Value Payment Systems</a:t>
            </a:r>
            <a:endParaRPr lang="en-GB" sz="1100" dirty="0">
              <a:solidFill>
                <a:schemeClr val="tx2"/>
              </a:solidFill>
            </a:endParaRPr>
          </a:p>
        </p:txBody>
      </p:sp>
      <p:sp>
        <p:nvSpPr>
          <p:cNvPr id="22" name="Rectangle 21"/>
          <p:cNvSpPr/>
          <p:nvPr/>
        </p:nvSpPr>
        <p:spPr>
          <a:xfrm>
            <a:off x="8225984" y="4880722"/>
            <a:ext cx="2278258" cy="447579"/>
          </a:xfrm>
          <a:prstGeom prst="rect">
            <a:avLst/>
          </a:prstGeom>
        </p:spPr>
        <p:txBody>
          <a:bodyPr wrap="squar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GB" sz="1100" dirty="0" smtClean="0">
                <a:solidFill>
                  <a:schemeClr val="tx2"/>
                </a:solidFill>
              </a:rPr>
              <a:t>Typical annual growth rate for FIN messaging</a:t>
            </a:r>
            <a:endParaRPr lang="en-GB" sz="1100" dirty="0">
              <a:solidFill>
                <a:schemeClr val="tx2"/>
              </a:solidFill>
            </a:endParaRPr>
          </a:p>
        </p:txBody>
      </p:sp>
      <p:sp>
        <p:nvSpPr>
          <p:cNvPr id="23" name="Rectangle 22"/>
          <p:cNvSpPr/>
          <p:nvPr/>
        </p:nvSpPr>
        <p:spPr>
          <a:xfrm>
            <a:off x="8891566" y="1251876"/>
            <a:ext cx="1245574" cy="724578"/>
          </a:xfrm>
          <a:prstGeom prst="rect">
            <a:avLst/>
          </a:prstGeom>
        </p:spPr>
        <p:txBody>
          <a:bodyPr wrap="non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US" sz="4000" b="1" dirty="0" smtClean="0">
                <a:solidFill>
                  <a:srgbClr val="FFA286"/>
                </a:solidFill>
              </a:rPr>
              <a:t>60%</a:t>
            </a:r>
            <a:endParaRPr lang="en-GB" sz="4000" dirty="0">
              <a:solidFill>
                <a:srgbClr val="FFA286"/>
              </a:solidFill>
            </a:endParaRPr>
          </a:p>
        </p:txBody>
      </p:sp>
      <p:sp>
        <p:nvSpPr>
          <p:cNvPr id="24" name="Rectangle 23"/>
          <p:cNvSpPr/>
          <p:nvPr/>
        </p:nvSpPr>
        <p:spPr>
          <a:xfrm>
            <a:off x="8891568" y="1805390"/>
            <a:ext cx="1691192" cy="447579"/>
          </a:xfrm>
          <a:prstGeom prst="rect">
            <a:avLst/>
          </a:prstGeom>
        </p:spPr>
        <p:txBody>
          <a:bodyPr wrap="squar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GB" sz="1100" dirty="0" smtClean="0">
                <a:solidFill>
                  <a:schemeClr val="tx2"/>
                </a:solidFill>
              </a:rPr>
              <a:t>Of all global HVP systems</a:t>
            </a:r>
            <a:endParaRPr lang="en-GB" sz="1100" dirty="0">
              <a:solidFill>
                <a:schemeClr val="tx2"/>
              </a:solidFill>
            </a:endParaRPr>
          </a:p>
        </p:txBody>
      </p:sp>
    </p:spTree>
    <p:extLst>
      <p:ext uri="{BB962C8B-B14F-4D97-AF65-F5344CB8AC3E}">
        <p14:creationId xmlns:p14="http://schemas.microsoft.com/office/powerpoint/2010/main" val="364075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689690" y="1060455"/>
            <a:ext cx="9893068" cy="501649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idx="4294967295"/>
          </p:nvPr>
        </p:nvSpPr>
        <p:spPr>
          <a:xfrm>
            <a:off x="532659" y="167156"/>
            <a:ext cx="9749667" cy="1012825"/>
          </a:xfrm>
        </p:spPr>
        <p:txBody>
          <a:bodyPr/>
          <a:lstStyle/>
          <a:p>
            <a:r>
              <a:rPr lang="en-US" dirty="0"/>
              <a:t>SWIFT for High Value Payment Systems</a:t>
            </a:r>
            <a:r>
              <a:rPr lang="en-GB" dirty="0" smtClean="0"/>
              <a:t/>
            </a:r>
            <a:br>
              <a:rPr lang="en-GB" dirty="0" smtClean="0"/>
            </a:br>
            <a:r>
              <a:rPr lang="en-US" sz="2800" i="1" dirty="0">
                <a:solidFill>
                  <a:schemeClr val="tx1">
                    <a:lumMod val="65000"/>
                    <a:lumOff val="35000"/>
                  </a:schemeClr>
                </a:solidFill>
              </a:rPr>
              <a:t>High Value Payments Systems – SWIFT </a:t>
            </a:r>
            <a:r>
              <a:rPr lang="en-US" sz="2800" i="1" dirty="0" smtClean="0">
                <a:solidFill>
                  <a:schemeClr val="tx1">
                    <a:lumMod val="65000"/>
                    <a:lumOff val="35000"/>
                  </a:schemeClr>
                </a:solidFill>
              </a:rPr>
              <a:t>deployment map</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2" y="5877204"/>
            <a:ext cx="900113" cy="202565"/>
          </a:xfrm>
        </p:spPr>
        <p:txBody>
          <a:bodyPr/>
          <a:lstStyle/>
          <a:p>
            <a:fld id="{F17889F7-7963-4A16-ADF8-FEE4D97DC541}" type="slidenum">
              <a:rPr lang="en-GB" smtClean="0">
                <a:solidFill>
                  <a:srgbClr val="000000"/>
                </a:solidFill>
              </a:rPr>
              <a:pPr/>
              <a:t>15</a:t>
            </a:fld>
            <a:endParaRPr lang="en-GB" dirty="0">
              <a:solidFill>
                <a:srgbClr val="000000"/>
              </a:solidFill>
            </a:endParaRPr>
          </a:p>
        </p:txBody>
      </p:sp>
      <p:pic>
        <p:nvPicPr>
          <p:cNvPr id="2051" name="Picture 3" descr="C:\Users\blancast\Desktop\HVP MIs v04.png"/>
          <p:cNvPicPr>
            <a:picLocks noChangeAspect="1" noChangeArrowheads="1"/>
          </p:cNvPicPr>
          <p:nvPr/>
        </p:nvPicPr>
        <p:blipFill rotWithShape="1">
          <a:blip r:embed="rId3">
            <a:extLst>
              <a:ext uri="{28A0092B-C50C-407E-A947-70E740481C1C}">
                <a14:useLocalDpi xmlns:a14="http://schemas.microsoft.com/office/drawing/2010/main" val="0"/>
              </a:ext>
            </a:extLst>
          </a:blip>
          <a:srcRect l="21574" t="5086" r="9119" b="20389"/>
          <a:stretch/>
        </p:blipFill>
        <p:spPr bwMode="auto">
          <a:xfrm>
            <a:off x="759359" y="1100663"/>
            <a:ext cx="9251682" cy="490121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bwMode="auto">
          <a:xfrm>
            <a:off x="3967440" y="5687528"/>
            <a:ext cx="1043784" cy="231503"/>
          </a:xfrm>
          <a:prstGeom prst="rect">
            <a:avLst/>
          </a:prstGeom>
          <a:solidFill>
            <a:srgbClr val="00809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bg1"/>
                </a:solidFill>
              </a:rPr>
              <a:t>Y-Copy</a:t>
            </a:r>
            <a:endParaRPr lang="en-GB" sz="1200" dirty="0">
              <a:solidFill>
                <a:schemeClr val="bg1"/>
              </a:solidFill>
            </a:endParaRPr>
          </a:p>
        </p:txBody>
      </p:sp>
      <p:sp>
        <p:nvSpPr>
          <p:cNvPr id="10" name="Rectangle 9"/>
          <p:cNvSpPr/>
          <p:nvPr/>
        </p:nvSpPr>
        <p:spPr bwMode="auto">
          <a:xfrm>
            <a:off x="5309101" y="5687528"/>
            <a:ext cx="1043784" cy="231503"/>
          </a:xfrm>
          <a:prstGeom prst="rect">
            <a:avLst/>
          </a:prstGeom>
          <a:solidFill>
            <a:srgbClr val="FF663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200" dirty="0" smtClean="0">
                <a:solidFill>
                  <a:schemeClr val="bg1"/>
                </a:solidFill>
              </a:rPr>
              <a:t>V-Shape</a:t>
            </a:r>
            <a:endParaRPr lang="en-GB" sz="1200" dirty="0">
              <a:solidFill>
                <a:schemeClr val="bg1"/>
              </a:solidFill>
            </a:endParaRPr>
          </a:p>
        </p:txBody>
      </p:sp>
    </p:spTree>
    <p:extLst>
      <p:ext uri="{BB962C8B-B14F-4D97-AF65-F5344CB8AC3E}">
        <p14:creationId xmlns:p14="http://schemas.microsoft.com/office/powerpoint/2010/main" val="171324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61" y="167158"/>
            <a:ext cx="9749667" cy="1012825"/>
          </a:xfrm>
        </p:spPr>
        <p:txBody>
          <a:bodyPr/>
          <a:lstStyle/>
          <a:p>
            <a:r>
              <a:rPr lang="en-US" dirty="0"/>
              <a:t>SWIFT for High Value Payment Systems</a:t>
            </a:r>
            <a:r>
              <a:rPr lang="en-GB" dirty="0" smtClean="0"/>
              <a:t/>
            </a:r>
            <a:br>
              <a:rPr lang="en-GB" dirty="0" smtClean="0"/>
            </a:br>
            <a:r>
              <a:rPr lang="en-US" sz="2800" i="1" dirty="0" smtClean="0">
                <a:solidFill>
                  <a:schemeClr val="tx1">
                    <a:lumMod val="65000"/>
                    <a:lumOff val="35000"/>
                  </a:schemeClr>
                </a:solidFill>
              </a:rPr>
              <a:t>High Value Payments Systems – SWIFT global reach</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4" y="5877205"/>
            <a:ext cx="900113" cy="202565"/>
          </a:xfrm>
        </p:spPr>
        <p:txBody>
          <a:bodyPr/>
          <a:lstStyle/>
          <a:p>
            <a:fld id="{F17889F7-7963-4A16-ADF8-FEE4D97DC541}" type="slidenum">
              <a:rPr lang="en-GB" smtClean="0">
                <a:solidFill>
                  <a:srgbClr val="000000"/>
                </a:solidFill>
              </a:rPr>
              <a:pPr/>
              <a:t>16</a:t>
            </a:fld>
            <a:endParaRPr lang="en-GB" dirty="0">
              <a:solidFill>
                <a:srgbClr val="00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192" y="2794043"/>
            <a:ext cx="1370941" cy="81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7950" y="3038475"/>
            <a:ext cx="1578659" cy="472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7923" y="2208987"/>
            <a:ext cx="1324275" cy="80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0319" y="3824496"/>
            <a:ext cx="1931780" cy="540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06124" y="2783247"/>
            <a:ext cx="1278176" cy="631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440" y="5163674"/>
            <a:ext cx="1724062" cy="75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3702" y="5412664"/>
            <a:ext cx="2170656" cy="5106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6561" y="5374681"/>
            <a:ext cx="2087569" cy="54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57441" y="3850442"/>
            <a:ext cx="787042" cy="830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3918" y="4588070"/>
            <a:ext cx="1724062" cy="68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40680" y="4017402"/>
            <a:ext cx="913147" cy="704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88922" y="5023245"/>
            <a:ext cx="2554935" cy="31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4877" y="3878884"/>
            <a:ext cx="2106880" cy="466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99136" y="3663715"/>
            <a:ext cx="1394610" cy="65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icture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69878" y="1953757"/>
            <a:ext cx="1349970" cy="67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15393" y="1363151"/>
            <a:ext cx="1022417" cy="813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icture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7441" y="1363154"/>
            <a:ext cx="1537116" cy="700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Picture 1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070730" y="5080304"/>
            <a:ext cx="1383098" cy="8429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Picture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7444" y="2551496"/>
            <a:ext cx="916823" cy="74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Picture 21"/>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1778440" y="3102285"/>
            <a:ext cx="1023237" cy="79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123701" y="2464213"/>
            <a:ext cx="1576171" cy="403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8" name="Picture 24"/>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076112" y="3183630"/>
            <a:ext cx="1377716" cy="475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9" name="Picture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91995" y="4802786"/>
            <a:ext cx="1329397" cy="405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0" name="Picture 2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046330" y="5667978"/>
            <a:ext cx="1794102" cy="255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1" name="Picture 27"/>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668837" y="4518527"/>
            <a:ext cx="2004481" cy="497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2" name="Picture 28"/>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646890" y="2011699"/>
            <a:ext cx="1329397" cy="50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3" name="Picture 2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rot="5400000">
            <a:off x="6537161" y="4024456"/>
            <a:ext cx="687527" cy="846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4" name="Picture 3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815017" y="2409516"/>
            <a:ext cx="1638811" cy="416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5" name="Picture 31"/>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769721" y="1363150"/>
            <a:ext cx="1778906" cy="46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6" name="Picture 3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4258648" y="1363153"/>
            <a:ext cx="1890236" cy="362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57" name="Picture 3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9169463" y="1363154"/>
            <a:ext cx="1284364" cy="688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079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lgn="l">
              <a:defRPr/>
            </a:pPr>
            <a:endParaRPr lang="en-GB" dirty="0" smtClean="0">
              <a:solidFill>
                <a:prstClr val="black"/>
              </a:solidFill>
            </a:endParaRPr>
          </a:p>
        </p:txBody>
      </p:sp>
      <p:sp>
        <p:nvSpPr>
          <p:cNvPr id="2" name="Title 1"/>
          <p:cNvSpPr>
            <a:spLocks noGrp="1"/>
          </p:cNvSpPr>
          <p:nvPr>
            <p:ph type="title"/>
          </p:nvPr>
        </p:nvSpPr>
        <p:spPr/>
        <p:txBody>
          <a:bodyPr/>
          <a:lstStyle/>
          <a:p>
            <a:r>
              <a:rPr lang="nl-BE" dirty="0" smtClean="0"/>
              <a:t>Background</a:t>
            </a:r>
            <a:endParaRPr lang="en-GB" sz="2400" i="1" dirty="0">
              <a:solidFill>
                <a:schemeClr val="tx1">
                  <a:lumMod val="65000"/>
                  <a:lumOff val="35000"/>
                </a:schemeClr>
              </a:solidFill>
            </a:endParaRPr>
          </a:p>
        </p:txBody>
      </p:sp>
      <p:grpSp>
        <p:nvGrpSpPr>
          <p:cNvPr id="20" name="Group 19"/>
          <p:cNvGrpSpPr>
            <a:grpSpLocks noChangeAspect="1"/>
          </p:cNvGrpSpPr>
          <p:nvPr/>
        </p:nvGrpSpPr>
        <p:grpSpPr>
          <a:xfrm>
            <a:off x="4319661" y="2458204"/>
            <a:ext cx="2247992" cy="1786400"/>
            <a:chOff x="3803300" y="3176419"/>
            <a:chExt cx="2045984" cy="2053883"/>
          </a:xfrm>
        </p:grpSpPr>
        <p:sp>
          <p:nvSpPr>
            <p:cNvPr id="21" name="Circular Arrow 20"/>
            <p:cNvSpPr/>
            <p:nvPr/>
          </p:nvSpPr>
          <p:spPr>
            <a:xfrm>
              <a:off x="3803300" y="3176425"/>
              <a:ext cx="2045398" cy="2045397"/>
            </a:xfrm>
            <a:prstGeom prst="circularArrow">
              <a:avLst>
                <a:gd name="adj1" fmla="val 12500"/>
                <a:gd name="adj2" fmla="val 1142319"/>
                <a:gd name="adj3" fmla="val 20457681"/>
                <a:gd name="adj4" fmla="val 16215045"/>
                <a:gd name="adj5" fmla="val 125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black"/>
                </a:solidFill>
                <a:latin typeface="Calibri" panose="020F0502020204030204" pitchFamily="34" charset="0"/>
                <a:cs typeface="Calibri" panose="020F0502020204030204" pitchFamily="34" charset="0"/>
              </a:endParaRPr>
            </a:p>
          </p:txBody>
        </p:sp>
        <p:sp>
          <p:nvSpPr>
            <p:cNvPr id="22" name="Circular Arrow 21"/>
            <p:cNvSpPr/>
            <p:nvPr/>
          </p:nvSpPr>
          <p:spPr>
            <a:xfrm rot="17913256">
              <a:off x="3803304" y="3176419"/>
              <a:ext cx="2045397" cy="2045398"/>
            </a:xfrm>
            <a:prstGeom prst="circularArrow">
              <a:avLst>
                <a:gd name="adj1" fmla="val 12500"/>
                <a:gd name="adj2" fmla="val 1142319"/>
                <a:gd name="adj3" fmla="val 20457681"/>
                <a:gd name="adj4" fmla="val 16215045"/>
                <a:gd name="adj5" fmla="val 12500"/>
              </a:avLst>
            </a:prstGeom>
            <a:solidFill>
              <a:srgbClr val="9BBCFF"/>
            </a:solidFill>
            <a:ln>
              <a:solidFill>
                <a:srgbClr val="9B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black"/>
                </a:solidFill>
                <a:latin typeface="Calibri" panose="020F0502020204030204" pitchFamily="34" charset="0"/>
                <a:cs typeface="Calibri" panose="020F0502020204030204" pitchFamily="34" charset="0"/>
              </a:endParaRPr>
            </a:p>
          </p:txBody>
        </p:sp>
        <p:sp>
          <p:nvSpPr>
            <p:cNvPr id="23" name="Circular Arrow 22"/>
            <p:cNvSpPr/>
            <p:nvPr/>
          </p:nvSpPr>
          <p:spPr>
            <a:xfrm rot="14580167">
              <a:off x="3803304" y="3176419"/>
              <a:ext cx="2045397" cy="2045398"/>
            </a:xfrm>
            <a:prstGeom prst="circularArrow">
              <a:avLst>
                <a:gd name="adj1" fmla="val 12500"/>
                <a:gd name="adj2" fmla="val 1142319"/>
                <a:gd name="adj3" fmla="val 20457681"/>
                <a:gd name="adj4" fmla="val 16215045"/>
                <a:gd name="adj5" fmla="val 125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black"/>
                </a:solidFill>
                <a:latin typeface="Calibri" panose="020F0502020204030204" pitchFamily="34" charset="0"/>
                <a:cs typeface="Calibri" panose="020F0502020204030204" pitchFamily="34" charset="0"/>
              </a:endParaRPr>
            </a:p>
          </p:txBody>
        </p:sp>
        <p:sp>
          <p:nvSpPr>
            <p:cNvPr id="24" name="Circular Arrow 23"/>
            <p:cNvSpPr/>
            <p:nvPr/>
          </p:nvSpPr>
          <p:spPr>
            <a:xfrm rot="10800000">
              <a:off x="3803300" y="3176425"/>
              <a:ext cx="2045398" cy="2045397"/>
            </a:xfrm>
            <a:prstGeom prst="circularArrow">
              <a:avLst>
                <a:gd name="adj1" fmla="val 12500"/>
                <a:gd name="adj2" fmla="val 1142319"/>
                <a:gd name="adj3" fmla="val 20457681"/>
                <a:gd name="adj4" fmla="val 16215045"/>
                <a:gd name="adj5" fmla="val 12500"/>
              </a:avLst>
            </a:prstGeom>
            <a:solidFill>
              <a:srgbClr val="9BBCFF"/>
            </a:solidFill>
            <a:ln>
              <a:solidFill>
                <a:srgbClr val="9B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black"/>
                </a:solidFill>
                <a:latin typeface="Calibri" panose="020F0502020204030204" pitchFamily="34" charset="0"/>
                <a:cs typeface="Calibri" panose="020F0502020204030204" pitchFamily="34" charset="0"/>
              </a:endParaRPr>
            </a:p>
          </p:txBody>
        </p:sp>
        <p:sp>
          <p:nvSpPr>
            <p:cNvPr id="25" name="Circular Arrow 24"/>
            <p:cNvSpPr/>
            <p:nvPr/>
          </p:nvSpPr>
          <p:spPr>
            <a:xfrm rot="6988827">
              <a:off x="3803304" y="3184905"/>
              <a:ext cx="2045397" cy="2045398"/>
            </a:xfrm>
            <a:prstGeom prst="circularArrow">
              <a:avLst>
                <a:gd name="adj1" fmla="val 12500"/>
                <a:gd name="adj2" fmla="val 1142319"/>
                <a:gd name="adj3" fmla="val 20457681"/>
                <a:gd name="adj4" fmla="val 16215045"/>
                <a:gd name="adj5" fmla="val 125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black"/>
                </a:solidFill>
                <a:latin typeface="Calibri" panose="020F0502020204030204" pitchFamily="34" charset="0"/>
                <a:cs typeface="Calibri" panose="020F0502020204030204" pitchFamily="34" charset="0"/>
              </a:endParaRPr>
            </a:p>
          </p:txBody>
        </p:sp>
        <p:sp>
          <p:nvSpPr>
            <p:cNvPr id="26" name="Circular Arrow 25"/>
            <p:cNvSpPr/>
            <p:nvPr/>
          </p:nvSpPr>
          <p:spPr>
            <a:xfrm rot="3717455">
              <a:off x="3803304" y="3176419"/>
              <a:ext cx="2045397" cy="2045398"/>
            </a:xfrm>
            <a:prstGeom prst="circularArrow">
              <a:avLst>
                <a:gd name="adj1" fmla="val 12500"/>
                <a:gd name="adj2" fmla="val 1142319"/>
                <a:gd name="adj3" fmla="val 20457681"/>
                <a:gd name="adj4" fmla="val 16215045"/>
                <a:gd name="adj5" fmla="val 12500"/>
              </a:avLst>
            </a:prstGeom>
            <a:solidFill>
              <a:srgbClr val="9BBCFF"/>
            </a:solidFill>
            <a:ln>
              <a:solidFill>
                <a:srgbClr val="9BB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black"/>
                </a:solidFill>
                <a:latin typeface="Calibri" panose="020F0502020204030204" pitchFamily="34" charset="0"/>
                <a:cs typeface="Calibri" panose="020F0502020204030204" pitchFamily="34" charset="0"/>
              </a:endParaRPr>
            </a:p>
          </p:txBody>
        </p:sp>
        <p:sp>
          <p:nvSpPr>
            <p:cNvPr id="27" name="Circular Arrow 26"/>
            <p:cNvSpPr/>
            <p:nvPr/>
          </p:nvSpPr>
          <p:spPr>
            <a:xfrm>
              <a:off x="3803886" y="3177348"/>
              <a:ext cx="2045398" cy="2045397"/>
            </a:xfrm>
            <a:prstGeom prst="circularArrow">
              <a:avLst>
                <a:gd name="adj1" fmla="val 12500"/>
                <a:gd name="adj2" fmla="val 1142319"/>
                <a:gd name="adj3" fmla="val 20457681"/>
                <a:gd name="adj4" fmla="val 19758891"/>
                <a:gd name="adj5" fmla="val 125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prstClr val="black"/>
                </a:solidFill>
                <a:latin typeface="Calibri" panose="020F0502020204030204" pitchFamily="34" charset="0"/>
                <a:cs typeface="Calibri" panose="020F0502020204030204" pitchFamily="34" charset="0"/>
              </a:endParaRPr>
            </a:p>
          </p:txBody>
        </p:sp>
        <p:sp>
          <p:nvSpPr>
            <p:cNvPr id="28" name="TextBox 27"/>
            <p:cNvSpPr txBox="1"/>
            <p:nvPr/>
          </p:nvSpPr>
          <p:spPr>
            <a:xfrm>
              <a:off x="4200021" y="4043158"/>
              <a:ext cx="1255927" cy="318475"/>
            </a:xfrm>
            <a:prstGeom prst="rect">
              <a:avLst/>
            </a:prstGeom>
          </p:spPr>
          <p:txBody>
            <a:bodyPr wrap="square" rtlCol="0" anchor="ctr" anchorCtr="0">
              <a:spAutoFit/>
            </a:bodyPr>
            <a:lstStyle>
              <a:defPPr>
                <a:defRPr lang="en-US"/>
              </a:defPPr>
              <a:lvl1pPr algn="ctr">
                <a:lnSpc>
                  <a:spcPct val="100000"/>
                </a:lnSpc>
                <a:defRPr sz="2000" spc="-30">
                  <a:solidFill>
                    <a:srgbClr val="766A62"/>
                  </a:solidFill>
                  <a:latin typeface="+mj-lt"/>
                  <a:cs typeface="HelveticaNeueLT Std Bold"/>
                </a:defRPr>
              </a:lvl1pPr>
            </a:lstStyle>
            <a:p>
              <a:r>
                <a:rPr lang="en-US" sz="1200" b="1" dirty="0" smtClean="0">
                  <a:solidFill>
                    <a:schemeClr val="tx2"/>
                  </a:solidFill>
                  <a:latin typeface="Calibri" panose="020F0502020204030204" pitchFamily="34" charset="0"/>
                  <a:cs typeface="Calibri" panose="020F0502020204030204" pitchFamily="34" charset="0"/>
                </a:rPr>
                <a:t>Retail Payments</a:t>
              </a:r>
            </a:p>
          </p:txBody>
        </p:sp>
      </p:grpSp>
      <p:grpSp>
        <p:nvGrpSpPr>
          <p:cNvPr id="3" name="Group 2"/>
          <p:cNvGrpSpPr>
            <a:grpSpLocks noChangeAspect="1"/>
          </p:cNvGrpSpPr>
          <p:nvPr/>
        </p:nvGrpSpPr>
        <p:grpSpPr>
          <a:xfrm>
            <a:off x="1402881" y="1161715"/>
            <a:ext cx="8006432" cy="4471094"/>
            <a:chOff x="396607" y="1447309"/>
            <a:chExt cx="9134827" cy="5100206"/>
          </a:xfrm>
        </p:grpSpPr>
        <p:sp>
          <p:nvSpPr>
            <p:cNvPr id="29" name="Rectangle 44"/>
            <p:cNvSpPr/>
            <p:nvPr/>
          </p:nvSpPr>
          <p:spPr bwMode="auto">
            <a:xfrm>
              <a:off x="396607" y="1447309"/>
              <a:ext cx="9134827" cy="4997358"/>
            </a:xfrm>
            <a:custGeom>
              <a:avLst/>
              <a:gdLst/>
              <a:ahLst/>
              <a:cxnLst/>
              <a:rect l="l" t="t" r="r" b="b"/>
              <a:pathLst>
                <a:path w="9134827" h="4997358">
                  <a:moveTo>
                    <a:pt x="5312594" y="3361183"/>
                  </a:moveTo>
                  <a:lnTo>
                    <a:pt x="6362137" y="4410725"/>
                  </a:lnTo>
                  <a:lnTo>
                    <a:pt x="6362137" y="4997358"/>
                  </a:lnTo>
                  <a:lnTo>
                    <a:pt x="2850107" y="4997358"/>
                  </a:lnTo>
                  <a:lnTo>
                    <a:pt x="2850107" y="4333312"/>
                  </a:lnTo>
                  <a:lnTo>
                    <a:pt x="3822235" y="3361185"/>
                  </a:lnTo>
                  <a:cubicBezTo>
                    <a:pt x="4021357" y="3535122"/>
                    <a:pt x="4282162" y="3639787"/>
                    <a:pt x="4567413" y="3639787"/>
                  </a:cubicBezTo>
                  <a:cubicBezTo>
                    <a:pt x="4852666" y="3639787"/>
                    <a:pt x="5113472" y="3535121"/>
                    <a:pt x="5312594" y="3361183"/>
                  </a:cubicBezTo>
                  <a:close/>
                  <a:moveTo>
                    <a:pt x="5704764" y="2573091"/>
                  </a:moveTo>
                  <a:lnTo>
                    <a:pt x="9134827" y="2573091"/>
                  </a:lnTo>
                  <a:lnTo>
                    <a:pt x="9134827" y="4997358"/>
                  </a:lnTo>
                  <a:lnTo>
                    <a:pt x="6528059" y="4997358"/>
                  </a:lnTo>
                  <a:lnTo>
                    <a:pt x="6528059" y="4343703"/>
                  </a:lnTo>
                  <a:lnTo>
                    <a:pt x="6524736" y="4343703"/>
                  </a:lnTo>
                  <a:lnTo>
                    <a:pt x="6527250" y="4341189"/>
                  </a:lnTo>
                  <a:lnTo>
                    <a:pt x="5430329" y="3244268"/>
                  </a:lnTo>
                  <a:cubicBezTo>
                    <a:pt x="5588290" y="3062123"/>
                    <a:pt x="5688854" y="2829106"/>
                    <a:pt x="5704764" y="2573091"/>
                  </a:cubicBezTo>
                  <a:close/>
                  <a:moveTo>
                    <a:pt x="0" y="2573091"/>
                  </a:moveTo>
                  <a:lnTo>
                    <a:pt x="3430063" y="2573091"/>
                  </a:lnTo>
                  <a:cubicBezTo>
                    <a:pt x="3445973" y="2829107"/>
                    <a:pt x="3546537" y="3062125"/>
                    <a:pt x="3704500" y="3244270"/>
                  </a:cubicBezTo>
                  <a:lnTo>
                    <a:pt x="2686922" y="4261848"/>
                  </a:lnTo>
                  <a:lnTo>
                    <a:pt x="2684185" y="4261848"/>
                  </a:lnTo>
                  <a:lnTo>
                    <a:pt x="2684185" y="4997358"/>
                  </a:lnTo>
                  <a:lnTo>
                    <a:pt x="0" y="4997358"/>
                  </a:lnTo>
                  <a:close/>
                  <a:moveTo>
                    <a:pt x="6528059" y="0"/>
                  </a:moveTo>
                  <a:lnTo>
                    <a:pt x="9134827" y="0"/>
                  </a:lnTo>
                  <a:lnTo>
                    <a:pt x="9134827" y="2407169"/>
                  </a:lnTo>
                  <a:lnTo>
                    <a:pt x="5703900" y="2407169"/>
                  </a:lnTo>
                  <a:cubicBezTo>
                    <a:pt x="5684536" y="2157970"/>
                    <a:pt x="5584955" y="1931325"/>
                    <a:pt x="5427526" y="1755894"/>
                  </a:cubicBezTo>
                  <a:lnTo>
                    <a:pt x="6527454" y="655965"/>
                  </a:lnTo>
                  <a:lnTo>
                    <a:pt x="6526655" y="655166"/>
                  </a:lnTo>
                  <a:lnTo>
                    <a:pt x="6528059" y="655166"/>
                  </a:lnTo>
                  <a:close/>
                  <a:moveTo>
                    <a:pt x="2850107" y="0"/>
                  </a:moveTo>
                  <a:lnTo>
                    <a:pt x="6362137" y="0"/>
                  </a:lnTo>
                  <a:lnTo>
                    <a:pt x="6362137" y="586633"/>
                  </a:lnTo>
                  <a:lnTo>
                    <a:pt x="5312665" y="1636105"/>
                  </a:lnTo>
                  <a:cubicBezTo>
                    <a:pt x="5113459" y="1462232"/>
                    <a:pt x="4852659" y="1357571"/>
                    <a:pt x="4567413" y="1357571"/>
                  </a:cubicBezTo>
                  <a:cubicBezTo>
                    <a:pt x="4282169" y="1357571"/>
                    <a:pt x="4021370" y="1462231"/>
                    <a:pt x="3822164" y="1636103"/>
                  </a:cubicBezTo>
                  <a:lnTo>
                    <a:pt x="2850107" y="664046"/>
                  </a:lnTo>
                  <a:close/>
                  <a:moveTo>
                    <a:pt x="0" y="0"/>
                  </a:moveTo>
                  <a:lnTo>
                    <a:pt x="2684185" y="0"/>
                  </a:lnTo>
                  <a:lnTo>
                    <a:pt x="2684185" y="739198"/>
                  </a:lnTo>
                  <a:lnTo>
                    <a:pt x="2690610" y="739198"/>
                  </a:lnTo>
                  <a:lnTo>
                    <a:pt x="3707303" y="1755891"/>
                  </a:lnTo>
                  <a:cubicBezTo>
                    <a:pt x="3549872" y="1931323"/>
                    <a:pt x="3450291" y="2157969"/>
                    <a:pt x="3430926" y="2407169"/>
                  </a:cubicBezTo>
                  <a:lnTo>
                    <a:pt x="0" y="2407169"/>
                  </a:lnTo>
                  <a:close/>
                </a:path>
              </a:pathLst>
            </a:custGeom>
            <a:solidFill>
              <a:srgbClr val="9BBC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w="63500" h="12700" prst="softRound"/>
            </a:sp3d>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GB" sz="1400" dirty="0">
                <a:latin typeface="Arial" charset="0"/>
              </a:endParaRPr>
            </a:p>
          </p:txBody>
        </p:sp>
        <p:sp>
          <p:nvSpPr>
            <p:cNvPr id="30" name="Rectangle 29"/>
            <p:cNvSpPr/>
            <p:nvPr/>
          </p:nvSpPr>
          <p:spPr bwMode="auto">
            <a:xfrm>
              <a:off x="3477248" y="1675876"/>
              <a:ext cx="3036094" cy="15062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050" b="1" dirty="0" smtClean="0">
                  <a:latin typeface="Calibri" panose="020F0502020204030204" pitchFamily="34" charset="0"/>
                  <a:cs typeface="Calibri" panose="020F0502020204030204" pitchFamily="34" charset="0"/>
                </a:rPr>
                <a:t>High growth of </a:t>
              </a:r>
              <a:r>
                <a:rPr lang="en-US" sz="1050" b="1" dirty="0">
                  <a:latin typeface="Calibri" panose="020F0502020204030204" pitchFamily="34" charset="0"/>
                  <a:cs typeface="Calibri" panose="020F0502020204030204" pitchFamily="34" charset="0"/>
                </a:rPr>
                <a:t>mobile and Internet </a:t>
              </a:r>
              <a:r>
                <a:rPr lang="en-US" sz="1050" b="1" dirty="0" smtClean="0">
                  <a:latin typeface="Calibri" panose="020F0502020204030204" pitchFamily="34" charset="0"/>
                  <a:cs typeface="Calibri" panose="020F0502020204030204" pitchFamily="34" charset="0"/>
                </a:rPr>
                <a:t>technology</a:t>
              </a:r>
              <a:r>
                <a:rPr lang="en-US" sz="1050" dirty="0" smtClean="0">
                  <a:latin typeface="Calibri" panose="020F0502020204030204" pitchFamily="34" charset="0"/>
                  <a:cs typeface="Calibri" panose="020F0502020204030204" pitchFamily="34" charset="0"/>
                </a:rPr>
                <a:t> </a:t>
              </a:r>
            </a:p>
            <a:p>
              <a:pPr algn="ctr"/>
              <a:endParaRPr lang="en-US" sz="1000" dirty="0" smtClean="0">
                <a:latin typeface="Calibri" panose="020F0502020204030204" pitchFamily="34" charset="0"/>
                <a:cs typeface="Calibri" panose="020F0502020204030204" pitchFamily="34" charset="0"/>
              </a:endParaRPr>
            </a:p>
            <a:p>
              <a:pPr algn="ctr"/>
              <a:r>
                <a:rPr lang="en-US" sz="1000" dirty="0" smtClean="0">
                  <a:latin typeface="Calibri" panose="020F0502020204030204" pitchFamily="34" charset="0"/>
                  <a:cs typeface="Calibri" panose="020F0502020204030204" pitchFamily="34" charset="0"/>
                </a:rPr>
                <a:t>Ability </a:t>
              </a:r>
              <a:r>
                <a:rPr lang="en-US" sz="1000" dirty="0">
                  <a:latin typeface="Calibri" panose="020F0502020204030204" pitchFamily="34" charset="0"/>
                  <a:cs typeface="Calibri" panose="020F0502020204030204" pitchFamily="34" charset="0"/>
                </a:rPr>
                <a:t>to </a:t>
              </a:r>
              <a:r>
                <a:rPr lang="en-US" sz="1000" dirty="0" smtClean="0">
                  <a:latin typeface="Calibri" panose="020F0502020204030204" pitchFamily="34" charset="0"/>
                  <a:cs typeface="Calibri" panose="020F0502020204030204" pitchFamily="34" charset="0"/>
                </a:rPr>
                <a:t>do </a:t>
              </a:r>
              <a:r>
                <a:rPr lang="en-US" sz="1000" dirty="0">
                  <a:latin typeface="Calibri" panose="020F0502020204030204" pitchFamily="34" charset="0"/>
                  <a:cs typeface="Calibri" panose="020F0502020204030204" pitchFamily="34" charset="0"/>
                </a:rPr>
                <a:t>business </a:t>
              </a:r>
              <a:r>
                <a:rPr lang="en-US" sz="1000" dirty="0" smtClean="0">
                  <a:latin typeface="Calibri" panose="020F0502020204030204" pitchFamily="34" charset="0"/>
                  <a:cs typeface="Calibri" panose="020F0502020204030204" pitchFamily="34" charset="0"/>
                </a:rPr>
                <a:t>on-line,</a:t>
              </a:r>
            </a:p>
            <a:p>
              <a:pPr algn="ctr"/>
              <a:r>
                <a:rPr lang="en-US" sz="1000" dirty="0" smtClean="0">
                  <a:latin typeface="Calibri" panose="020F0502020204030204" pitchFamily="34" charset="0"/>
                  <a:cs typeface="Calibri" panose="020F0502020204030204" pitchFamily="34" charset="0"/>
                </a:rPr>
                <a:t>anywhere</a:t>
              </a:r>
              <a:r>
                <a:rPr lang="en-US" sz="1000" dirty="0">
                  <a:latin typeface="Calibri" panose="020F0502020204030204" pitchFamily="34" charset="0"/>
                  <a:cs typeface="Calibri" panose="020F0502020204030204" pitchFamily="34" charset="0"/>
                </a:rPr>
                <a:t>, </a:t>
              </a:r>
              <a:r>
                <a:rPr lang="en-US" sz="1000" dirty="0" smtClean="0">
                  <a:latin typeface="Calibri" panose="020F0502020204030204" pitchFamily="34" charset="0"/>
                  <a:cs typeface="Calibri" panose="020F0502020204030204" pitchFamily="34" charset="0"/>
                </a:rPr>
                <a:t>anytime</a:t>
              </a:r>
              <a:endParaRPr lang="en-US" sz="1000" dirty="0">
                <a:latin typeface="Calibri" panose="020F0502020204030204" pitchFamily="34" charset="0"/>
                <a:cs typeface="Calibri" panose="020F0502020204030204" pitchFamily="34" charset="0"/>
              </a:endParaRPr>
            </a:p>
          </p:txBody>
        </p:sp>
        <p:sp>
          <p:nvSpPr>
            <p:cNvPr id="31" name="Rectangle 30"/>
            <p:cNvSpPr/>
            <p:nvPr/>
          </p:nvSpPr>
          <p:spPr bwMode="auto">
            <a:xfrm>
              <a:off x="3227942" y="4878817"/>
              <a:ext cx="3538124" cy="1506296"/>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algn="ctr"/>
              <a:r>
                <a:rPr lang="en-US" sz="1050" b="1" dirty="0">
                  <a:latin typeface="Calibri" panose="020F0502020204030204" pitchFamily="34" charset="0"/>
                  <a:cs typeface="Calibri" panose="020F0502020204030204" pitchFamily="34" charset="0"/>
                </a:rPr>
                <a:t>High customer </a:t>
              </a:r>
              <a:r>
                <a:rPr lang="en-US" sz="1050" b="1" dirty="0" smtClean="0">
                  <a:latin typeface="Calibri" panose="020F0502020204030204" pitchFamily="34" charset="0"/>
                  <a:cs typeface="Calibri" panose="020F0502020204030204" pitchFamily="34" charset="0"/>
                </a:rPr>
                <a:t>expectations</a:t>
              </a:r>
              <a:endParaRPr lang="en-US" sz="1050" dirty="0" smtClean="0">
                <a:latin typeface="Calibri" panose="020F0502020204030204" pitchFamily="34" charset="0"/>
                <a:cs typeface="Calibri" panose="020F0502020204030204" pitchFamily="34" charset="0"/>
              </a:endParaRPr>
            </a:p>
            <a:p>
              <a:pPr algn="ctr"/>
              <a:endParaRPr lang="en-US" sz="1000" dirty="0" smtClean="0">
                <a:latin typeface="Calibri" panose="020F0502020204030204" pitchFamily="34" charset="0"/>
                <a:cs typeface="Calibri" panose="020F0502020204030204" pitchFamily="34" charset="0"/>
              </a:endParaRPr>
            </a:p>
            <a:p>
              <a:pPr algn="ctr"/>
              <a:r>
                <a:rPr lang="en-US" sz="1000" dirty="0" smtClean="0">
                  <a:latin typeface="Calibri" panose="020F0502020204030204" pitchFamily="34" charset="0"/>
                  <a:cs typeface="Calibri" panose="020F0502020204030204" pitchFamily="34" charset="0"/>
                </a:rPr>
                <a:t>Set by m- and e-commerce - must be simple, immediate, certain with cost transparency</a:t>
              </a:r>
              <a:endParaRPr lang="en-US" sz="1000" dirty="0">
                <a:latin typeface="Calibri" panose="020F0502020204030204" pitchFamily="34" charset="0"/>
                <a:cs typeface="Calibri" panose="020F0502020204030204" pitchFamily="34" charset="0"/>
              </a:endParaRPr>
            </a:p>
          </p:txBody>
        </p:sp>
        <p:sp>
          <p:nvSpPr>
            <p:cNvPr id="32" name="Rectangle 31"/>
            <p:cNvSpPr/>
            <p:nvPr/>
          </p:nvSpPr>
          <p:spPr bwMode="auto">
            <a:xfrm>
              <a:off x="396607" y="1550158"/>
              <a:ext cx="2691251" cy="23958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sz="1050" b="1" dirty="0">
                  <a:latin typeface="Calibri" panose="020F0502020204030204" pitchFamily="34" charset="0"/>
                  <a:cs typeface="Calibri" panose="020F0502020204030204" pitchFamily="34" charset="0"/>
                </a:rPr>
                <a:t>Competition </a:t>
              </a:r>
              <a:r>
                <a:rPr lang="en-US" sz="1050" b="1" dirty="0" smtClean="0">
                  <a:latin typeface="Calibri" panose="020F0502020204030204" pitchFamily="34" charset="0"/>
                  <a:cs typeface="Calibri" panose="020F0502020204030204" pitchFamily="34" charset="0"/>
                </a:rPr>
                <a:t>from agile new </a:t>
              </a:r>
              <a:r>
                <a:rPr lang="en-US" sz="1050" b="1" dirty="0">
                  <a:latin typeface="Calibri" panose="020F0502020204030204" pitchFamily="34" charset="0"/>
                  <a:cs typeface="Calibri" panose="020F0502020204030204" pitchFamily="34" charset="0"/>
                </a:rPr>
                <a:t>entrants</a:t>
              </a:r>
            </a:p>
            <a:p>
              <a:endParaRPr lang="en-US" sz="1000" dirty="0" smtClean="0">
                <a:latin typeface="Calibri" panose="020F0502020204030204" pitchFamily="34" charset="0"/>
                <a:cs typeface="Calibri" panose="020F0502020204030204" pitchFamily="34" charset="0"/>
              </a:endParaRPr>
            </a:p>
            <a:p>
              <a:r>
                <a:rPr lang="en-US" sz="1000" dirty="0" smtClean="0">
                  <a:latin typeface="Calibri" panose="020F0502020204030204" pitchFamily="34" charset="0"/>
                  <a:cs typeface="Calibri" panose="020F0502020204030204" pitchFamily="34" charset="0"/>
                </a:rPr>
                <a:t>New </a:t>
              </a:r>
              <a:r>
                <a:rPr lang="en-US" sz="1000" dirty="0">
                  <a:latin typeface="Calibri" panose="020F0502020204030204" pitchFamily="34" charset="0"/>
                  <a:cs typeface="Calibri" panose="020F0502020204030204" pitchFamily="34" charset="0"/>
                </a:rPr>
                <a:t>business propositions </a:t>
              </a:r>
              <a:r>
                <a:rPr lang="en-US" sz="1000" dirty="0" smtClean="0">
                  <a:latin typeface="Calibri" panose="020F0502020204030204" pitchFamily="34" charset="0"/>
                  <a:cs typeface="Calibri" panose="020F0502020204030204" pitchFamily="34" charset="0"/>
                </a:rPr>
                <a:t>and improved </a:t>
              </a:r>
              <a:r>
                <a:rPr lang="en-US" sz="1000" dirty="0">
                  <a:latin typeface="Calibri" panose="020F0502020204030204" pitchFamily="34" charset="0"/>
                  <a:cs typeface="Calibri" panose="020F0502020204030204" pitchFamily="34" charset="0"/>
                </a:rPr>
                <a:t>customer </a:t>
              </a:r>
              <a:r>
                <a:rPr lang="en-US" sz="1000" dirty="0" smtClean="0">
                  <a:latin typeface="Calibri" panose="020F0502020204030204" pitchFamily="34" charset="0"/>
                  <a:cs typeface="Calibri" panose="020F0502020204030204" pitchFamily="34" charset="0"/>
                </a:rPr>
                <a:t>experience, </a:t>
              </a:r>
            </a:p>
            <a:p>
              <a:r>
                <a:rPr lang="en-US" sz="1000" dirty="0" smtClean="0">
                  <a:latin typeface="Calibri" panose="020F0502020204030204" pitchFamily="34" charset="0"/>
                  <a:cs typeface="Calibri" panose="020F0502020204030204" pitchFamily="34" charset="0"/>
                </a:rPr>
                <a:t>not </a:t>
              </a:r>
              <a:r>
                <a:rPr lang="en-US" sz="1000" dirty="0">
                  <a:latin typeface="Calibri" panose="020F0502020204030204" pitchFamily="34" charset="0"/>
                  <a:cs typeface="Calibri" panose="020F0502020204030204" pitchFamily="34" charset="0"/>
                </a:rPr>
                <a:t>hindered by existing </a:t>
              </a:r>
              <a:r>
                <a:rPr lang="en-US" sz="1000" dirty="0" smtClean="0">
                  <a:latin typeface="Calibri" panose="020F0502020204030204" pitchFamily="34" charset="0"/>
                  <a:cs typeface="Calibri" panose="020F0502020204030204" pitchFamily="34" charset="0"/>
                </a:rPr>
                <a:t>legacy</a:t>
              </a:r>
              <a:endParaRPr lang="en-US" sz="1000" dirty="0">
                <a:latin typeface="Calibri" panose="020F0502020204030204" pitchFamily="34" charset="0"/>
                <a:cs typeface="Calibri" panose="020F0502020204030204" pitchFamily="34" charset="0"/>
              </a:endParaRPr>
            </a:p>
          </p:txBody>
        </p:sp>
        <p:sp>
          <p:nvSpPr>
            <p:cNvPr id="33" name="Rectangle 32"/>
            <p:cNvSpPr/>
            <p:nvPr/>
          </p:nvSpPr>
          <p:spPr bwMode="auto">
            <a:xfrm>
              <a:off x="396607" y="4128868"/>
              <a:ext cx="2691251" cy="2418647"/>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50" b="1" dirty="0" smtClean="0">
                  <a:latin typeface="Calibri" panose="020F0502020204030204" pitchFamily="34" charset="0"/>
                  <a:cs typeface="Calibri" panose="020F0502020204030204" pitchFamily="34" charset="0"/>
                </a:rPr>
                <a:t>Impact of increased regulation </a:t>
              </a:r>
            </a:p>
            <a:p>
              <a:endParaRPr lang="en-US" sz="1000" dirty="0" smtClean="0">
                <a:latin typeface="Calibri" panose="020F0502020204030204" pitchFamily="34" charset="0"/>
                <a:cs typeface="Calibri" panose="020F0502020204030204" pitchFamily="34" charset="0"/>
              </a:endParaRPr>
            </a:p>
            <a:p>
              <a:pPr marL="112713" indent="-112713">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Consumer protection</a:t>
              </a:r>
            </a:p>
            <a:p>
              <a:pPr marL="112713" indent="-112713">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Financial inclusion</a:t>
              </a:r>
            </a:p>
            <a:p>
              <a:pPr marL="112713" indent="-112713">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Transparency</a:t>
              </a:r>
            </a:p>
            <a:p>
              <a:pPr marL="112713" indent="-112713">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Financial </a:t>
              </a:r>
              <a:r>
                <a:rPr lang="en-US" sz="1000" dirty="0">
                  <a:latin typeface="Calibri" panose="020F0502020204030204" pitchFamily="34" charset="0"/>
                  <a:cs typeface="Calibri" panose="020F0502020204030204" pitchFamily="34" charset="0"/>
                </a:rPr>
                <a:t>crime </a:t>
              </a:r>
              <a:r>
                <a:rPr lang="en-US" sz="1000" dirty="0" smtClean="0">
                  <a:latin typeface="Calibri" panose="020F0502020204030204" pitchFamily="34" charset="0"/>
                  <a:cs typeface="Calibri" panose="020F0502020204030204" pitchFamily="34" charset="0"/>
                </a:rPr>
                <a:t>compliance</a:t>
              </a:r>
            </a:p>
            <a:p>
              <a:pPr marL="112713" indent="-112713">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Credit card interchange fee caps</a:t>
              </a:r>
            </a:p>
            <a:p>
              <a:pPr marL="112713" indent="-112713">
                <a:buFont typeface="Arial" panose="020B0604020202020204" pitchFamily="34" charset="0"/>
                <a:buChar char="•"/>
              </a:pPr>
              <a:r>
                <a:rPr lang="en-US" sz="1000" dirty="0" smtClean="0">
                  <a:latin typeface="Calibri" panose="020F0502020204030204" pitchFamily="34" charset="0"/>
                  <a:cs typeface="Calibri" panose="020F0502020204030204" pitchFamily="34" charset="0"/>
                </a:rPr>
                <a:t>Regional harmonization</a:t>
              </a:r>
              <a:endParaRPr lang="en-US" sz="1000" dirty="0">
                <a:latin typeface="Calibri" panose="020F0502020204030204" pitchFamily="34" charset="0"/>
                <a:cs typeface="Calibri" panose="020F0502020204030204" pitchFamily="34" charset="0"/>
              </a:endParaRPr>
            </a:p>
          </p:txBody>
        </p:sp>
        <p:sp>
          <p:nvSpPr>
            <p:cNvPr id="34" name="Rectangle 33"/>
            <p:cNvSpPr/>
            <p:nvPr/>
          </p:nvSpPr>
          <p:spPr bwMode="auto">
            <a:xfrm>
              <a:off x="6907237" y="4128869"/>
              <a:ext cx="2624197" cy="241864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a:r>
                <a:rPr lang="en-US" sz="1050" b="1" dirty="0" smtClean="0">
                  <a:latin typeface="Calibri" panose="020F0502020204030204" pitchFamily="34" charset="0"/>
                  <a:cs typeface="Calibri" panose="020F0502020204030204" pitchFamily="34" charset="0"/>
                </a:rPr>
                <a:t>Emergence </a:t>
              </a:r>
              <a:r>
                <a:rPr lang="en-US" sz="1050" b="1" dirty="0">
                  <a:latin typeface="Calibri" panose="020F0502020204030204" pitchFamily="34" charset="0"/>
                  <a:cs typeface="Calibri" panose="020F0502020204030204" pitchFamily="34" charset="0"/>
                </a:rPr>
                <a:t>of new </a:t>
              </a:r>
              <a:r>
                <a:rPr lang="en-US" sz="1050" b="1" dirty="0" smtClean="0">
                  <a:latin typeface="Calibri" panose="020F0502020204030204" pitchFamily="34" charset="0"/>
                  <a:cs typeface="Calibri" panose="020F0502020204030204" pitchFamily="34" charset="0"/>
                </a:rPr>
                <a:t>technologies</a:t>
              </a:r>
              <a:endParaRPr lang="en-US" sz="1050" dirty="0" smtClean="0">
                <a:latin typeface="Calibri" panose="020F0502020204030204" pitchFamily="34" charset="0"/>
                <a:cs typeface="Calibri" panose="020F0502020204030204" pitchFamily="34" charset="0"/>
              </a:endParaRPr>
            </a:p>
            <a:p>
              <a:pPr algn="r"/>
              <a:endParaRPr lang="en-US" sz="1050" dirty="0">
                <a:latin typeface="Calibri" panose="020F0502020204030204" pitchFamily="34" charset="0"/>
                <a:cs typeface="Calibri" panose="020F0502020204030204" pitchFamily="34" charset="0"/>
              </a:endParaRPr>
            </a:p>
            <a:p>
              <a:pPr algn="r"/>
              <a:r>
                <a:rPr lang="en-US" sz="1000" dirty="0" smtClean="0">
                  <a:latin typeface="Calibri" panose="020F0502020204030204" pitchFamily="34" charset="0"/>
                  <a:cs typeface="Calibri" panose="020F0502020204030204" pitchFamily="34" charset="0"/>
                </a:rPr>
                <a:t>New technologies, such as block-chain / distributed </a:t>
              </a:r>
              <a:r>
                <a:rPr lang="en-US" sz="1000" dirty="0">
                  <a:latin typeface="Calibri" panose="020F0502020204030204" pitchFamily="34" charset="0"/>
                  <a:cs typeface="Calibri" panose="020F0502020204030204" pitchFamily="34" charset="0"/>
                </a:rPr>
                <a:t>ledgers, will </a:t>
              </a:r>
              <a:r>
                <a:rPr lang="en-US" sz="1000" dirty="0" smtClean="0">
                  <a:latin typeface="Calibri" panose="020F0502020204030204" pitchFamily="34" charset="0"/>
                  <a:cs typeface="Calibri" panose="020F0502020204030204" pitchFamily="34" charset="0"/>
                </a:rPr>
                <a:t>facilitate </a:t>
              </a:r>
              <a:r>
                <a:rPr lang="en-US" sz="1000" dirty="0">
                  <a:latin typeface="Calibri" panose="020F0502020204030204" pitchFamily="34" charset="0"/>
                  <a:cs typeface="Calibri" panose="020F0502020204030204" pitchFamily="34" charset="0"/>
                </a:rPr>
                <a:t>the implementation of new payment </a:t>
              </a:r>
              <a:r>
                <a:rPr lang="en-US" sz="1000" dirty="0" smtClean="0">
                  <a:latin typeface="Calibri" panose="020F0502020204030204" pitchFamily="34" charset="0"/>
                  <a:cs typeface="Calibri" panose="020F0502020204030204" pitchFamily="34" charset="0"/>
                </a:rPr>
                <a:t>systems</a:t>
              </a:r>
              <a:endParaRPr lang="en-US" sz="1000" dirty="0">
                <a:latin typeface="Calibri" panose="020F0502020204030204" pitchFamily="34" charset="0"/>
                <a:cs typeface="Calibri" panose="020F0502020204030204" pitchFamily="34" charset="0"/>
              </a:endParaRPr>
            </a:p>
          </p:txBody>
        </p:sp>
        <p:sp>
          <p:nvSpPr>
            <p:cNvPr id="38" name="Rectangle 37"/>
            <p:cNvSpPr/>
            <p:nvPr/>
          </p:nvSpPr>
          <p:spPr bwMode="auto">
            <a:xfrm>
              <a:off x="6907237" y="1550158"/>
              <a:ext cx="2624197" cy="239583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r"/>
              <a:r>
                <a:rPr lang="en-US" sz="1050" b="1" dirty="0">
                  <a:latin typeface="Calibri" panose="020F0502020204030204" pitchFamily="34" charset="0"/>
                  <a:cs typeface="Calibri" panose="020F0502020204030204" pitchFamily="34" charset="0"/>
                </a:rPr>
                <a:t>Threat from </a:t>
              </a:r>
              <a:r>
                <a:rPr lang="en-US" sz="1050" b="1" dirty="0" smtClean="0">
                  <a:latin typeface="Calibri" panose="020F0502020204030204" pitchFamily="34" charset="0"/>
                  <a:cs typeface="Calibri" panose="020F0502020204030204" pitchFamily="34" charset="0"/>
                </a:rPr>
                <a:t>cybercrime</a:t>
              </a:r>
              <a:r>
                <a:rPr lang="en-US" sz="1050" dirty="0" smtClean="0">
                  <a:latin typeface="Calibri" panose="020F0502020204030204" pitchFamily="34" charset="0"/>
                  <a:cs typeface="Calibri" panose="020F0502020204030204" pitchFamily="34" charset="0"/>
                </a:rPr>
                <a:t> </a:t>
              </a:r>
            </a:p>
            <a:p>
              <a:pPr algn="r"/>
              <a:endParaRPr lang="en-US" sz="1000" dirty="0" smtClean="0">
                <a:latin typeface="Calibri" panose="020F0502020204030204" pitchFamily="34" charset="0"/>
                <a:cs typeface="Calibri" panose="020F0502020204030204" pitchFamily="34" charset="0"/>
              </a:endParaRPr>
            </a:p>
            <a:p>
              <a:pPr algn="r"/>
              <a:r>
                <a:rPr lang="en-US" sz="1000" dirty="0" smtClean="0">
                  <a:latin typeface="Calibri" panose="020F0502020204030204" pitchFamily="34" charset="0"/>
                  <a:cs typeface="Calibri" panose="020F0502020204030204" pitchFamily="34" charset="0"/>
                </a:rPr>
                <a:t>Threat </a:t>
              </a:r>
              <a:r>
                <a:rPr lang="en-US" sz="1000" dirty="0">
                  <a:latin typeface="Calibri" panose="020F0502020204030204" pitchFamily="34" charset="0"/>
                  <a:cs typeface="Calibri" panose="020F0502020204030204" pitchFamily="34" charset="0"/>
                </a:rPr>
                <a:t>is significant and </a:t>
              </a:r>
              <a:r>
                <a:rPr lang="en-US" sz="1000" dirty="0" smtClean="0">
                  <a:latin typeface="Calibri" panose="020F0502020204030204" pitchFamily="34" charset="0"/>
                  <a:cs typeface="Calibri" panose="020F0502020204030204" pitchFamily="34" charset="0"/>
                </a:rPr>
                <a:t>growing - banks </a:t>
              </a:r>
              <a:r>
                <a:rPr lang="en-US" sz="1000" dirty="0">
                  <a:latin typeface="Calibri" panose="020F0502020204030204" pitchFamily="34" charset="0"/>
                  <a:cs typeface="Calibri" panose="020F0502020204030204" pitchFamily="34" charset="0"/>
                </a:rPr>
                <a:t>are </a:t>
              </a:r>
              <a:r>
                <a:rPr lang="en-US" sz="1000" dirty="0" smtClean="0">
                  <a:latin typeface="Calibri" panose="020F0502020204030204" pitchFamily="34" charset="0"/>
                  <a:cs typeface="Calibri" panose="020F0502020204030204" pitchFamily="34" charset="0"/>
                </a:rPr>
                <a:t>having to strengthen </a:t>
              </a:r>
              <a:r>
                <a:rPr lang="en-US" sz="1000" dirty="0">
                  <a:latin typeface="Calibri" panose="020F0502020204030204" pitchFamily="34" charset="0"/>
                  <a:cs typeface="Calibri" panose="020F0502020204030204" pitchFamily="34" charset="0"/>
                </a:rPr>
                <a:t>their security provisions</a:t>
              </a:r>
              <a:endParaRPr lang="en-GB" sz="1000" dirty="0">
                <a:latin typeface="Calibri" panose="020F0502020204030204" pitchFamily="34" charset="0"/>
                <a:cs typeface="Calibri" panose="020F0502020204030204" pitchFamily="34" charset="0"/>
              </a:endParaRPr>
            </a:p>
          </p:txBody>
        </p:sp>
      </p:grpSp>
      <p:sp>
        <p:nvSpPr>
          <p:cNvPr id="41" name="Content Placeholder 5"/>
          <p:cNvSpPr txBox="1">
            <a:spLocks/>
          </p:cNvSpPr>
          <p:nvPr>
            <p:custDataLst>
              <p:tags r:id="rId1"/>
            </p:custDataLst>
          </p:nvPr>
        </p:nvSpPr>
        <p:spPr>
          <a:xfrm>
            <a:off x="415708" y="680598"/>
            <a:ext cx="9810102" cy="382623"/>
          </a:xfrm>
          <a:prstGeom prst="rect">
            <a:avLst/>
          </a:prstGeom>
        </p:spPr>
        <p:txBody>
          <a:bodyPr/>
          <a:lstStyle>
            <a:lvl1pPr marL="231775" indent="-231775" algn="l" rtl="0" eaLnBrk="0" fontAlgn="base" hangingPunct="0">
              <a:spcBef>
                <a:spcPct val="20000"/>
              </a:spcBef>
              <a:spcAft>
                <a:spcPct val="0"/>
              </a:spcAft>
              <a:buChar char="•"/>
              <a:defRPr sz="2000">
                <a:solidFill>
                  <a:srgbClr val="000000"/>
                </a:solidFill>
                <a:latin typeface="+mn-lt"/>
                <a:ea typeface="+mn-ea"/>
                <a:cs typeface="+mn-cs"/>
              </a:defRPr>
            </a:lvl1pPr>
            <a:lvl2pPr marL="446088" indent="-212725" algn="l" rtl="0" eaLnBrk="0" fontAlgn="base" hangingPunct="0">
              <a:spcBef>
                <a:spcPct val="20000"/>
              </a:spcBef>
              <a:spcAft>
                <a:spcPct val="0"/>
              </a:spcAft>
              <a:buChar char="–"/>
              <a:defRPr sz="2000">
                <a:solidFill>
                  <a:srgbClr val="000000"/>
                </a:solidFill>
                <a:latin typeface="+mn-lt"/>
              </a:defRPr>
            </a:lvl2pPr>
            <a:lvl3pPr marL="630238" indent="-182563" algn="l" rtl="0" eaLnBrk="0" fontAlgn="base" hangingPunct="0">
              <a:spcBef>
                <a:spcPct val="20000"/>
              </a:spcBef>
              <a:spcAft>
                <a:spcPct val="0"/>
              </a:spcAft>
              <a:buChar char="•"/>
              <a:defRPr sz="1600">
                <a:solidFill>
                  <a:srgbClr val="000000"/>
                </a:solidFill>
                <a:latin typeface="+mn-lt"/>
              </a:defRPr>
            </a:lvl3pPr>
            <a:lvl4pPr marL="1027113" indent="-228600" algn="l" rtl="0" eaLnBrk="0" fontAlgn="base" hangingPunct="0">
              <a:spcBef>
                <a:spcPct val="20000"/>
              </a:spcBef>
              <a:spcAft>
                <a:spcPct val="0"/>
              </a:spcAft>
              <a:buChar char="–"/>
              <a:defRPr sz="1600">
                <a:solidFill>
                  <a:srgbClr val="000000"/>
                </a:solidFill>
                <a:latin typeface="+mn-lt"/>
              </a:defRPr>
            </a:lvl4pPr>
            <a:lvl5pPr marL="1257300" indent="-228600" algn="l" rtl="0" eaLnBrk="0" fontAlgn="base" hangingPunct="0">
              <a:spcBef>
                <a:spcPct val="20000"/>
              </a:spcBef>
              <a:spcAft>
                <a:spcPct val="0"/>
              </a:spcAft>
              <a:buChar char="–"/>
              <a:defRPr sz="1600">
                <a:solidFill>
                  <a:srgbClr val="000000"/>
                </a:solidFill>
                <a:latin typeface="+mn-lt"/>
              </a:defRPr>
            </a:lvl5pPr>
            <a:lvl6pPr marL="1714500" indent="-228600" algn="l" rtl="0" fontAlgn="base">
              <a:spcBef>
                <a:spcPct val="20000"/>
              </a:spcBef>
              <a:spcAft>
                <a:spcPct val="0"/>
              </a:spcAft>
              <a:buChar char="–"/>
              <a:defRPr sz="1600">
                <a:solidFill>
                  <a:srgbClr val="000000"/>
                </a:solidFill>
                <a:latin typeface="+mn-lt"/>
              </a:defRPr>
            </a:lvl6pPr>
            <a:lvl7pPr marL="2171700" indent="-228600" algn="l" rtl="0" fontAlgn="base">
              <a:spcBef>
                <a:spcPct val="20000"/>
              </a:spcBef>
              <a:spcAft>
                <a:spcPct val="0"/>
              </a:spcAft>
              <a:buChar char="–"/>
              <a:defRPr sz="1600">
                <a:solidFill>
                  <a:srgbClr val="000000"/>
                </a:solidFill>
                <a:latin typeface="+mn-lt"/>
              </a:defRPr>
            </a:lvl7pPr>
            <a:lvl8pPr marL="2628900" indent="-228600" algn="l" rtl="0" fontAlgn="base">
              <a:spcBef>
                <a:spcPct val="20000"/>
              </a:spcBef>
              <a:spcAft>
                <a:spcPct val="0"/>
              </a:spcAft>
              <a:buChar char="–"/>
              <a:defRPr sz="1600">
                <a:solidFill>
                  <a:srgbClr val="000000"/>
                </a:solidFill>
                <a:latin typeface="+mn-lt"/>
              </a:defRPr>
            </a:lvl8pPr>
            <a:lvl9pPr marL="3086100" indent="-228600" algn="l" rtl="0" fontAlgn="base">
              <a:spcBef>
                <a:spcPct val="20000"/>
              </a:spcBef>
              <a:spcAft>
                <a:spcPct val="0"/>
              </a:spcAft>
              <a:buChar char="–"/>
              <a:defRPr sz="1600">
                <a:solidFill>
                  <a:srgbClr val="000000"/>
                </a:solidFill>
                <a:latin typeface="+mn-lt"/>
              </a:defRPr>
            </a:lvl9pPr>
          </a:lstStyle>
          <a:p>
            <a:pPr marL="0" indent="0">
              <a:buNone/>
              <a:tabLst>
                <a:tab pos="5562600" algn="l"/>
              </a:tabLst>
            </a:pPr>
            <a:r>
              <a:rPr lang="en-US" i="1" kern="0" dirty="0">
                <a:solidFill>
                  <a:schemeClr val="tx1">
                    <a:lumMod val="65000"/>
                    <a:lumOff val="35000"/>
                  </a:schemeClr>
                </a:solidFill>
                <a:latin typeface="Times New Roman" panose="02020603050405020304" pitchFamily="18" charset="0"/>
                <a:cs typeface="Times New Roman" panose="02020603050405020304" pitchFamily="18" charset="0"/>
              </a:rPr>
              <a:t>The new reality of retail payments has an impact on banks </a:t>
            </a:r>
            <a:endParaRPr lang="en-US" i="1"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596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124" y="472652"/>
            <a:ext cx="9478877" cy="1012825"/>
          </a:xfrm>
        </p:spPr>
        <p:txBody>
          <a:bodyPr>
            <a:normAutofit fontScale="90000"/>
          </a:bodyPr>
          <a:lstStyle/>
          <a:p>
            <a:r>
              <a:rPr lang="nl-BE" dirty="0"/>
              <a:t>RT-RPS </a:t>
            </a:r>
            <a:r>
              <a:rPr lang="en-GB" dirty="0"/>
              <a:t>Characteristics</a:t>
            </a:r>
            <a:r>
              <a:rPr lang="nl-BE" dirty="0" smtClean="0"/>
              <a:t/>
            </a:r>
            <a:br>
              <a:rPr lang="nl-BE" dirty="0" smtClean="0"/>
            </a:br>
            <a:r>
              <a:rPr lang="en-US" sz="2800" i="1" dirty="0">
                <a:solidFill>
                  <a:schemeClr val="tx1">
                    <a:lumMod val="65000"/>
                    <a:lumOff val="35000"/>
                  </a:schemeClr>
                </a:solidFill>
              </a:rPr>
              <a:t>Key features to be supported by </a:t>
            </a:r>
            <a:r>
              <a:rPr lang="en-US" sz="2800" i="1" dirty="0" smtClean="0">
                <a:solidFill>
                  <a:schemeClr val="tx1">
                    <a:lumMod val="65000"/>
                    <a:lumOff val="35000"/>
                  </a:schemeClr>
                </a:solidFill>
              </a:rPr>
              <a:t>an instant payment </a:t>
            </a:r>
            <a:r>
              <a:rPr lang="en-US" sz="2800" i="1" dirty="0">
                <a:solidFill>
                  <a:schemeClr val="tx1">
                    <a:lumMod val="65000"/>
                    <a:lumOff val="35000"/>
                  </a:schemeClr>
                </a:solidFill>
              </a:rPr>
              <a:t>system</a:t>
            </a:r>
            <a:endParaRPr lang="en-GB" sz="2800" i="1" dirty="0">
              <a:solidFill>
                <a:schemeClr val="tx1">
                  <a:lumMod val="65000"/>
                  <a:lumOff val="35000"/>
                </a:schemeClr>
              </a:solidFill>
            </a:endParaRPr>
          </a:p>
        </p:txBody>
      </p:sp>
      <p:sp>
        <p:nvSpPr>
          <p:cNvPr id="12" name="Footer Placeholder 11"/>
          <p:cNvSpPr>
            <a:spLocks noGrp="1"/>
          </p:cNvSpPr>
          <p:nvPr>
            <p:ph type="ftr" sz="quarter" idx="10"/>
          </p:nvPr>
        </p:nvSpPr>
        <p:spPr>
          <a:xfrm>
            <a:off x="774726" y="5594626"/>
            <a:ext cx="5355183" cy="224853"/>
          </a:xfrm>
        </p:spPr>
        <p:txBody>
          <a:bodyPr/>
          <a:lstStyle/>
          <a:p>
            <a:pPr algn="l">
              <a:defRPr/>
            </a:pPr>
            <a:endParaRPr lang="en-GB" dirty="0" smtClean="0">
              <a:solidFill>
                <a:prstClr val="black"/>
              </a:solidFill>
            </a:endParaRPr>
          </a:p>
        </p:txBody>
      </p:sp>
      <p:sp>
        <p:nvSpPr>
          <p:cNvPr id="3" name="Rectangle 2"/>
          <p:cNvSpPr/>
          <p:nvPr/>
        </p:nvSpPr>
        <p:spPr>
          <a:xfrm>
            <a:off x="768207" y="3609951"/>
            <a:ext cx="2160773" cy="954107"/>
          </a:xfrm>
          <a:prstGeom prst="rect">
            <a:avLst/>
          </a:prstGeom>
        </p:spPr>
        <p:txBody>
          <a:bodyPr wrap="square">
            <a:spAutoFit/>
          </a:bodyPr>
          <a:lstStyle/>
          <a:p>
            <a:pPr>
              <a:spcBef>
                <a:spcPts val="3000"/>
              </a:spcBef>
            </a:pPr>
            <a:r>
              <a:rPr lang="en-US" sz="1400" b="1" i="1" dirty="0">
                <a:solidFill>
                  <a:schemeClr val="bg1">
                    <a:lumMod val="50000"/>
                  </a:schemeClr>
                </a:solidFill>
                <a:latin typeface="Calibri" panose="020F0502020204030204" pitchFamily="34" charset="0"/>
                <a:cs typeface="Calibri" panose="020F0502020204030204" pitchFamily="34" charset="0"/>
              </a:rPr>
              <a:t>24x7:</a:t>
            </a:r>
            <a:r>
              <a:rPr lang="en-US" sz="1400" dirty="0">
                <a:solidFill>
                  <a:schemeClr val="bg1">
                    <a:lumMod val="50000"/>
                  </a:schemeClr>
                </a:solidFill>
                <a:latin typeface="Calibri" panose="020F0502020204030204" pitchFamily="34" charset="0"/>
                <a:cs typeface="Calibri" panose="020F0502020204030204" pitchFamily="34" charset="0"/>
              </a:rPr>
              <a:t> payments can be sent and received all times of the day, every day of the </a:t>
            </a:r>
            <a:r>
              <a:rPr lang="en-US" sz="1400" dirty="0" smtClean="0">
                <a:solidFill>
                  <a:schemeClr val="bg1">
                    <a:lumMod val="50000"/>
                  </a:schemeClr>
                </a:solidFill>
                <a:latin typeface="Calibri" panose="020F0502020204030204" pitchFamily="34" charset="0"/>
                <a:cs typeface="Calibri" panose="020F0502020204030204" pitchFamily="34" charset="0"/>
              </a:rPr>
              <a:t>year</a:t>
            </a:r>
            <a:endParaRPr lang="en-US" sz="1400" dirty="0">
              <a:solidFill>
                <a:schemeClr val="bg1">
                  <a:lumMod val="50000"/>
                </a:schemeClr>
              </a:solidFill>
              <a:latin typeface="Calibri" panose="020F0502020204030204" pitchFamily="34" charset="0"/>
              <a:cs typeface="Calibri" panose="020F0502020204030204" pitchFamily="34" charset="0"/>
            </a:endParaRPr>
          </a:p>
        </p:txBody>
      </p:sp>
      <p:sp>
        <p:nvSpPr>
          <p:cNvPr id="6" name="Oval 1"/>
          <p:cNvSpPr/>
          <p:nvPr/>
        </p:nvSpPr>
        <p:spPr bwMode="auto">
          <a:xfrm rot="11140925">
            <a:off x="852548" y="1910317"/>
            <a:ext cx="2066885" cy="1467896"/>
          </a:xfrm>
          <a:custGeom>
            <a:avLst/>
            <a:gdLst/>
            <a:ahLst/>
            <a:cxnLst/>
            <a:rect l="l" t="t" r="r" b="b"/>
            <a:pathLst>
              <a:path w="2397952" h="2095613">
                <a:moveTo>
                  <a:pt x="1331824" y="2033360"/>
                </a:moveTo>
                <a:cubicBezTo>
                  <a:pt x="1892903" y="1985417"/>
                  <a:pt x="2330744" y="1586721"/>
                  <a:pt x="2330745" y="1101981"/>
                </a:cubicBezTo>
                <a:cubicBezTo>
                  <a:pt x="2330745" y="584925"/>
                  <a:pt x="1832578" y="165768"/>
                  <a:pt x="1218059" y="165768"/>
                </a:cubicBezTo>
                <a:cubicBezTo>
                  <a:pt x="603538" y="165768"/>
                  <a:pt x="105372" y="584925"/>
                  <a:pt x="105373" y="1101981"/>
                </a:cubicBezTo>
                <a:cubicBezTo>
                  <a:pt x="105373" y="1619037"/>
                  <a:pt x="603538" y="2038194"/>
                  <a:pt x="1218059" y="2038194"/>
                </a:cubicBezTo>
                <a:cubicBezTo>
                  <a:pt x="1256466" y="2038194"/>
                  <a:pt x="1294419" y="2036556"/>
                  <a:pt x="1331824" y="2033360"/>
                </a:cubicBezTo>
                <a:close/>
                <a:moveTo>
                  <a:pt x="1350836" y="2084191"/>
                </a:moveTo>
                <a:cubicBezTo>
                  <a:pt x="1203640" y="2102237"/>
                  <a:pt x="1044271" y="2099563"/>
                  <a:pt x="874949" y="2071417"/>
                </a:cubicBezTo>
                <a:cubicBezTo>
                  <a:pt x="-28102" y="1921303"/>
                  <a:pt x="-41796" y="1525414"/>
                  <a:pt x="22950" y="1069186"/>
                </a:cubicBezTo>
                <a:cubicBezTo>
                  <a:pt x="87696" y="612957"/>
                  <a:pt x="483981" y="172918"/>
                  <a:pt x="1210451" y="22804"/>
                </a:cubicBezTo>
                <a:cubicBezTo>
                  <a:pt x="1936921" y="-127310"/>
                  <a:pt x="2397952" y="491285"/>
                  <a:pt x="2397952" y="1069186"/>
                </a:cubicBezTo>
                <a:cubicBezTo>
                  <a:pt x="2397952" y="1538730"/>
                  <a:pt x="1988686" y="2005993"/>
                  <a:pt x="1350836" y="2084191"/>
                </a:cubicBezTo>
                <a:close/>
              </a:path>
            </a:pathLst>
          </a:cu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h="127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srgbClr val="FFFFFF"/>
              </a:solidFill>
              <a:ea typeface="ＭＳ Ｐゴシック" pitchFamily="34" charset="-128"/>
            </a:endParaRPr>
          </a:p>
        </p:txBody>
      </p:sp>
      <p:sp>
        <p:nvSpPr>
          <p:cNvPr id="7" name="TextBox 24"/>
          <p:cNvSpPr txBox="1">
            <a:spLocks noChangeArrowheads="1"/>
          </p:cNvSpPr>
          <p:nvPr/>
        </p:nvSpPr>
        <p:spPr bwMode="auto">
          <a:xfrm>
            <a:off x="950869" y="2389940"/>
            <a:ext cx="17947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b="1" dirty="0" smtClean="0">
                <a:latin typeface="Calibri" pitchFamily="34" charset="0"/>
              </a:rPr>
              <a:t>24 x 7</a:t>
            </a:r>
            <a:endParaRPr lang="en-US" b="1" dirty="0">
              <a:latin typeface="Calibri" pitchFamily="34" charset="0"/>
            </a:endParaRPr>
          </a:p>
        </p:txBody>
      </p:sp>
      <p:sp>
        <p:nvSpPr>
          <p:cNvPr id="8" name="Oval 1"/>
          <p:cNvSpPr/>
          <p:nvPr/>
        </p:nvSpPr>
        <p:spPr bwMode="auto">
          <a:xfrm rot="20677022" flipH="1">
            <a:off x="3131385" y="1895032"/>
            <a:ext cx="2066885" cy="1466988"/>
          </a:xfrm>
          <a:custGeom>
            <a:avLst/>
            <a:gdLst/>
            <a:ahLst/>
            <a:cxnLst/>
            <a:rect l="l" t="t" r="r" b="b"/>
            <a:pathLst>
              <a:path w="2397952" h="2094315">
                <a:moveTo>
                  <a:pt x="877143" y="203653"/>
                </a:moveTo>
                <a:cubicBezTo>
                  <a:pt x="981667" y="176317"/>
                  <a:pt x="1092799" y="161592"/>
                  <a:pt x="1208021" y="161592"/>
                </a:cubicBezTo>
                <a:cubicBezTo>
                  <a:pt x="1822541" y="161592"/>
                  <a:pt x="2320707" y="580459"/>
                  <a:pt x="2320707" y="1097157"/>
                </a:cubicBezTo>
                <a:cubicBezTo>
                  <a:pt x="2320707" y="1613855"/>
                  <a:pt x="1822541" y="2032722"/>
                  <a:pt x="1208021" y="2032722"/>
                </a:cubicBezTo>
                <a:cubicBezTo>
                  <a:pt x="593501" y="2032722"/>
                  <a:pt x="95335" y="1613855"/>
                  <a:pt x="95335" y="1097157"/>
                </a:cubicBezTo>
                <a:cubicBezTo>
                  <a:pt x="95335" y="677339"/>
                  <a:pt x="424203" y="322106"/>
                  <a:pt x="877143" y="203653"/>
                </a:cubicBezTo>
                <a:close/>
                <a:moveTo>
                  <a:pt x="1078107" y="54248"/>
                </a:moveTo>
                <a:cubicBezTo>
                  <a:pt x="435740" y="227845"/>
                  <a:pt x="83649" y="641074"/>
                  <a:pt x="22950" y="1068524"/>
                </a:cubicBezTo>
                <a:cubicBezTo>
                  <a:pt x="-41796" y="1524470"/>
                  <a:pt x="-28102" y="1920113"/>
                  <a:pt x="874948" y="2070134"/>
                </a:cubicBezTo>
                <a:cubicBezTo>
                  <a:pt x="1777999" y="2220155"/>
                  <a:pt x="2397952" y="1646067"/>
                  <a:pt x="2397952" y="1068524"/>
                </a:cubicBezTo>
                <a:cubicBezTo>
                  <a:pt x="2397952" y="490981"/>
                  <a:pt x="1936921" y="-127231"/>
                  <a:pt x="1210451" y="22790"/>
                </a:cubicBezTo>
                <a:cubicBezTo>
                  <a:pt x="1165046" y="32166"/>
                  <a:pt x="1120932" y="42674"/>
                  <a:pt x="1078107" y="54248"/>
                </a:cubicBezTo>
                <a:close/>
              </a:path>
            </a:pathLst>
          </a:cu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h="127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srgbClr val="FFFFFF"/>
              </a:solidFill>
              <a:ea typeface="ＭＳ Ｐゴシック" pitchFamily="34" charset="-128"/>
            </a:endParaRPr>
          </a:p>
        </p:txBody>
      </p:sp>
      <p:sp>
        <p:nvSpPr>
          <p:cNvPr id="9" name="TextBox 25"/>
          <p:cNvSpPr txBox="1">
            <a:spLocks noChangeArrowheads="1"/>
          </p:cNvSpPr>
          <p:nvPr/>
        </p:nvSpPr>
        <p:spPr bwMode="auto">
          <a:xfrm>
            <a:off x="3274189" y="2174496"/>
            <a:ext cx="191645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b="1" dirty="0">
                <a:latin typeface="Calibri" pitchFamily="34" charset="0"/>
              </a:rPr>
              <a:t>Instantaneous</a:t>
            </a:r>
          </a:p>
        </p:txBody>
      </p:sp>
      <p:sp>
        <p:nvSpPr>
          <p:cNvPr id="10" name="Oval 1"/>
          <p:cNvSpPr/>
          <p:nvPr/>
        </p:nvSpPr>
        <p:spPr bwMode="auto">
          <a:xfrm rot="722208">
            <a:off x="5603401" y="1895032"/>
            <a:ext cx="2065768" cy="1466988"/>
          </a:xfrm>
          <a:custGeom>
            <a:avLst/>
            <a:gdLst/>
            <a:ahLst/>
            <a:cxnLst/>
            <a:rect l="l" t="t" r="r" b="b"/>
            <a:pathLst>
              <a:path w="2396656" h="2094315">
                <a:moveTo>
                  <a:pt x="975165" y="175507"/>
                </a:moveTo>
                <a:cubicBezTo>
                  <a:pt x="468428" y="262745"/>
                  <a:pt x="87242" y="639954"/>
                  <a:pt x="87242" y="1092065"/>
                </a:cubicBezTo>
                <a:cubicBezTo>
                  <a:pt x="87242" y="1608763"/>
                  <a:pt x="585118" y="2027630"/>
                  <a:pt x="1199279" y="2027630"/>
                </a:cubicBezTo>
                <a:cubicBezTo>
                  <a:pt x="1813440" y="2027630"/>
                  <a:pt x="2311316" y="1608763"/>
                  <a:pt x="2311317" y="1092065"/>
                </a:cubicBezTo>
                <a:cubicBezTo>
                  <a:pt x="2311317" y="575367"/>
                  <a:pt x="1813440" y="156500"/>
                  <a:pt x="1199279" y="156500"/>
                </a:cubicBezTo>
                <a:cubicBezTo>
                  <a:pt x="1122509" y="156500"/>
                  <a:pt x="1047556" y="163045"/>
                  <a:pt x="975165" y="175507"/>
                </a:cubicBezTo>
                <a:close/>
                <a:moveTo>
                  <a:pt x="1209796" y="22790"/>
                </a:moveTo>
                <a:cubicBezTo>
                  <a:pt x="1935873" y="-127231"/>
                  <a:pt x="2396655" y="490981"/>
                  <a:pt x="2396656" y="1068523"/>
                </a:cubicBezTo>
                <a:cubicBezTo>
                  <a:pt x="2396655" y="1646067"/>
                  <a:pt x="1777038" y="2220155"/>
                  <a:pt x="874475" y="2070134"/>
                </a:cubicBezTo>
                <a:cubicBezTo>
                  <a:pt x="-28086" y="1920113"/>
                  <a:pt x="-41774" y="1524469"/>
                  <a:pt x="22938" y="1068524"/>
                </a:cubicBezTo>
                <a:cubicBezTo>
                  <a:pt x="87648" y="612578"/>
                  <a:pt x="483719" y="172811"/>
                  <a:pt x="1209796" y="22790"/>
                </a:cubicBezTo>
                <a:close/>
              </a:path>
            </a:pathLst>
          </a:cu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h="127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srgbClr val="FFFFFF"/>
              </a:solidFill>
              <a:ea typeface="ＭＳ Ｐゴシック" pitchFamily="34" charset="-128"/>
            </a:endParaRPr>
          </a:p>
        </p:txBody>
      </p:sp>
      <p:sp>
        <p:nvSpPr>
          <p:cNvPr id="11" name="TextBox 22"/>
          <p:cNvSpPr txBox="1">
            <a:spLocks noChangeArrowheads="1"/>
          </p:cNvSpPr>
          <p:nvPr/>
        </p:nvSpPr>
        <p:spPr bwMode="auto">
          <a:xfrm>
            <a:off x="5714741" y="2174496"/>
            <a:ext cx="179475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b="1" dirty="0">
                <a:latin typeface="Calibri" pitchFamily="34" charset="0"/>
              </a:rPr>
              <a:t>Irrevocability</a:t>
            </a:r>
            <a:endParaRPr lang="en-US" sz="2000" b="1" dirty="0">
              <a:latin typeface="Calibri" pitchFamily="34" charset="0"/>
            </a:endParaRPr>
          </a:p>
        </p:txBody>
      </p:sp>
      <p:sp>
        <p:nvSpPr>
          <p:cNvPr id="13" name="Oval 1"/>
          <p:cNvSpPr/>
          <p:nvPr/>
        </p:nvSpPr>
        <p:spPr bwMode="auto">
          <a:xfrm flipV="1">
            <a:off x="7862688" y="1926054"/>
            <a:ext cx="2066885" cy="1467896"/>
          </a:xfrm>
          <a:custGeom>
            <a:avLst/>
            <a:gdLst/>
            <a:ahLst/>
            <a:cxnLst/>
            <a:rect l="l" t="t" r="r" b="b"/>
            <a:pathLst>
              <a:path w="2397952" h="2095613">
                <a:moveTo>
                  <a:pt x="1331824" y="2033360"/>
                </a:moveTo>
                <a:cubicBezTo>
                  <a:pt x="1892903" y="1985417"/>
                  <a:pt x="2330744" y="1586721"/>
                  <a:pt x="2330745" y="1101981"/>
                </a:cubicBezTo>
                <a:cubicBezTo>
                  <a:pt x="2330745" y="584925"/>
                  <a:pt x="1832578" y="165768"/>
                  <a:pt x="1218059" y="165768"/>
                </a:cubicBezTo>
                <a:cubicBezTo>
                  <a:pt x="603538" y="165768"/>
                  <a:pt x="105372" y="584925"/>
                  <a:pt x="105373" y="1101981"/>
                </a:cubicBezTo>
                <a:cubicBezTo>
                  <a:pt x="105373" y="1619037"/>
                  <a:pt x="603538" y="2038194"/>
                  <a:pt x="1218059" y="2038194"/>
                </a:cubicBezTo>
                <a:cubicBezTo>
                  <a:pt x="1256466" y="2038194"/>
                  <a:pt x="1294419" y="2036556"/>
                  <a:pt x="1331824" y="2033360"/>
                </a:cubicBezTo>
                <a:close/>
                <a:moveTo>
                  <a:pt x="1350836" y="2084191"/>
                </a:moveTo>
                <a:cubicBezTo>
                  <a:pt x="1203640" y="2102237"/>
                  <a:pt x="1044271" y="2099563"/>
                  <a:pt x="874949" y="2071417"/>
                </a:cubicBezTo>
                <a:cubicBezTo>
                  <a:pt x="-28102" y="1921303"/>
                  <a:pt x="-41796" y="1525414"/>
                  <a:pt x="22950" y="1069186"/>
                </a:cubicBezTo>
                <a:cubicBezTo>
                  <a:pt x="87696" y="612957"/>
                  <a:pt x="483981" y="172918"/>
                  <a:pt x="1210451" y="22804"/>
                </a:cubicBezTo>
                <a:cubicBezTo>
                  <a:pt x="1936921" y="-127310"/>
                  <a:pt x="2397952" y="491285"/>
                  <a:pt x="2397952" y="1069186"/>
                </a:cubicBezTo>
                <a:cubicBezTo>
                  <a:pt x="2397952" y="1538730"/>
                  <a:pt x="1988686" y="2005993"/>
                  <a:pt x="1350836" y="2084191"/>
                </a:cubicBezTo>
                <a:close/>
              </a:path>
            </a:pathLst>
          </a:custGeom>
          <a:solidFill>
            <a:schemeClr val="bg1">
              <a:lumMod val="85000"/>
            </a:schemeClr>
          </a:solidFill>
          <a:ln>
            <a:noFill/>
          </a:ln>
          <a:effectLst>
            <a:outerShdw blurRad="50800" dist="38100" dir="2700000" algn="tl" rotWithShape="0">
              <a:prstClr val="black">
                <a:alpha val="40000"/>
              </a:prstClr>
            </a:outerShdw>
          </a:effectLst>
          <a:scene3d>
            <a:camera prst="orthographicFront"/>
            <a:lightRig rig="threePt" dir="t"/>
          </a:scene3d>
          <a:sp3d>
            <a:bevelT h="127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a:solidFill>
                <a:srgbClr val="FFFFFF"/>
              </a:solidFill>
              <a:ea typeface="ＭＳ Ｐゴシック" pitchFamily="34" charset="-128"/>
            </a:endParaRPr>
          </a:p>
        </p:txBody>
      </p:sp>
      <p:sp>
        <p:nvSpPr>
          <p:cNvPr id="14" name="TextBox 22"/>
          <p:cNvSpPr txBox="1">
            <a:spLocks noChangeArrowheads="1"/>
          </p:cNvSpPr>
          <p:nvPr/>
        </p:nvSpPr>
        <p:spPr bwMode="auto">
          <a:xfrm>
            <a:off x="8081353" y="2389940"/>
            <a:ext cx="17947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r>
              <a:rPr lang="en-US" b="1" dirty="0" smtClean="0">
                <a:latin typeface="Calibri" pitchFamily="34" charset="0"/>
              </a:rPr>
              <a:t>Certainty</a:t>
            </a:r>
            <a:endParaRPr lang="en-US" sz="2000" b="1" dirty="0">
              <a:latin typeface="Calibri" pitchFamily="34" charset="0"/>
            </a:endParaRPr>
          </a:p>
        </p:txBody>
      </p:sp>
      <p:sp>
        <p:nvSpPr>
          <p:cNvPr id="15" name="Rectangle 14"/>
          <p:cNvSpPr/>
          <p:nvPr/>
        </p:nvSpPr>
        <p:spPr>
          <a:xfrm>
            <a:off x="3202215" y="3609951"/>
            <a:ext cx="2041427" cy="1169551"/>
          </a:xfrm>
          <a:prstGeom prst="rect">
            <a:avLst/>
          </a:prstGeom>
        </p:spPr>
        <p:txBody>
          <a:bodyPr wrap="square">
            <a:spAutoFit/>
          </a:bodyPr>
          <a:lstStyle/>
          <a:p>
            <a:pPr>
              <a:spcBef>
                <a:spcPts val="3000"/>
              </a:spcBef>
            </a:pPr>
            <a:r>
              <a:rPr lang="en-US" sz="1400" b="1" i="1" dirty="0" smtClean="0">
                <a:solidFill>
                  <a:schemeClr val="bg1">
                    <a:lumMod val="50000"/>
                  </a:schemeClr>
                </a:solidFill>
                <a:latin typeface="Calibri" panose="020F0502020204030204" pitchFamily="34" charset="0"/>
                <a:cs typeface="Calibri" panose="020F0502020204030204" pitchFamily="34" charset="0"/>
              </a:rPr>
              <a:t>Instantaneous*: </a:t>
            </a:r>
            <a:r>
              <a:rPr lang="en-US" sz="1400" dirty="0" smtClean="0">
                <a:solidFill>
                  <a:schemeClr val="bg1">
                    <a:lumMod val="50000"/>
                  </a:schemeClr>
                </a:solidFill>
                <a:latin typeface="Calibri" panose="020F0502020204030204" pitchFamily="34" charset="0"/>
                <a:cs typeface="Calibri" panose="020F0502020204030204" pitchFamily="34" charset="0"/>
              </a:rPr>
              <a:t>good </a:t>
            </a:r>
            <a:r>
              <a:rPr lang="en-US" sz="1400" dirty="0">
                <a:solidFill>
                  <a:schemeClr val="bg1">
                    <a:lumMod val="50000"/>
                  </a:schemeClr>
                </a:solidFill>
                <a:latin typeface="Calibri" panose="020F0502020204030204" pitchFamily="34" charset="0"/>
                <a:cs typeface="Calibri" panose="020F0502020204030204" pitchFamily="34" charset="0"/>
              </a:rPr>
              <a:t>funds must be available on the beneficiary’s account </a:t>
            </a:r>
            <a:r>
              <a:rPr lang="en-US" sz="1400" dirty="0" smtClean="0">
                <a:solidFill>
                  <a:schemeClr val="bg1">
                    <a:lumMod val="50000"/>
                  </a:schemeClr>
                </a:solidFill>
                <a:latin typeface="Calibri" panose="020F0502020204030204" pitchFamily="34" charset="0"/>
                <a:cs typeface="Calibri" panose="020F0502020204030204" pitchFamily="34" charset="0"/>
              </a:rPr>
              <a:t>in, typically, less than a minute</a:t>
            </a:r>
            <a:endParaRPr lang="en-US" sz="1400" dirty="0">
              <a:solidFill>
                <a:schemeClr val="bg1">
                  <a:lumMod val="50000"/>
                </a:schemeClr>
              </a:solidFill>
              <a:latin typeface="Calibri" panose="020F0502020204030204" pitchFamily="34" charset="0"/>
              <a:cs typeface="Calibri" panose="020F0502020204030204" pitchFamily="34" charset="0"/>
            </a:endParaRPr>
          </a:p>
        </p:txBody>
      </p:sp>
      <p:sp>
        <p:nvSpPr>
          <p:cNvPr id="16" name="Rectangle 15"/>
          <p:cNvSpPr/>
          <p:nvPr/>
        </p:nvSpPr>
        <p:spPr>
          <a:xfrm>
            <a:off x="5548372" y="3609951"/>
            <a:ext cx="2129279" cy="738664"/>
          </a:xfrm>
          <a:prstGeom prst="rect">
            <a:avLst/>
          </a:prstGeom>
        </p:spPr>
        <p:txBody>
          <a:bodyPr wrap="square">
            <a:spAutoFit/>
          </a:bodyPr>
          <a:lstStyle/>
          <a:p>
            <a:pPr>
              <a:spcBef>
                <a:spcPts val="3000"/>
              </a:spcBef>
            </a:pPr>
            <a:r>
              <a:rPr lang="en-US" sz="1400" b="1" i="1" dirty="0" smtClean="0">
                <a:solidFill>
                  <a:schemeClr val="bg1">
                    <a:lumMod val="50000"/>
                  </a:schemeClr>
                </a:solidFill>
                <a:latin typeface="Calibri" panose="020F0502020204030204" pitchFamily="34" charset="0"/>
                <a:cs typeface="Calibri" panose="020F0502020204030204" pitchFamily="34" charset="0"/>
              </a:rPr>
              <a:t>Irrevocability</a:t>
            </a:r>
            <a:r>
              <a:rPr lang="en-US" sz="1400" b="1" i="1" dirty="0">
                <a:solidFill>
                  <a:schemeClr val="bg1">
                    <a:lumMod val="50000"/>
                  </a:schemeClr>
                </a:solidFill>
                <a:latin typeface="Calibri" panose="020F0502020204030204" pitchFamily="34" charset="0"/>
                <a:cs typeface="Calibri" panose="020F0502020204030204" pitchFamily="34" charset="0"/>
              </a:rPr>
              <a:t>: </a:t>
            </a:r>
            <a:r>
              <a:rPr lang="en-US" sz="1400" dirty="0">
                <a:solidFill>
                  <a:schemeClr val="bg1">
                    <a:lumMod val="50000"/>
                  </a:schemeClr>
                </a:solidFill>
                <a:latin typeface="Calibri" panose="020F0502020204030204" pitchFamily="34" charset="0"/>
                <a:cs typeface="Calibri" panose="020F0502020204030204" pitchFamily="34" charset="0"/>
              </a:rPr>
              <a:t>once payments are processed, they can’t be </a:t>
            </a:r>
            <a:r>
              <a:rPr lang="en-US" sz="1400" dirty="0" smtClean="0">
                <a:solidFill>
                  <a:schemeClr val="bg1">
                    <a:lumMod val="50000"/>
                  </a:schemeClr>
                </a:solidFill>
                <a:latin typeface="Calibri" panose="020F0502020204030204" pitchFamily="34" charset="0"/>
                <a:cs typeface="Calibri" panose="020F0502020204030204" pitchFamily="34" charset="0"/>
              </a:rPr>
              <a:t>recalled</a:t>
            </a:r>
            <a:endParaRPr lang="en-US" sz="1400" dirty="0">
              <a:solidFill>
                <a:schemeClr val="bg1">
                  <a:lumMod val="50000"/>
                </a:schemeClr>
              </a:solidFill>
              <a:latin typeface="Calibri" panose="020F0502020204030204" pitchFamily="34" charset="0"/>
              <a:cs typeface="Calibri" panose="020F0502020204030204" pitchFamily="34" charset="0"/>
            </a:endParaRPr>
          </a:p>
        </p:txBody>
      </p:sp>
      <p:sp>
        <p:nvSpPr>
          <p:cNvPr id="17" name="Rectangle 16"/>
          <p:cNvSpPr/>
          <p:nvPr/>
        </p:nvSpPr>
        <p:spPr>
          <a:xfrm>
            <a:off x="7816012" y="3609951"/>
            <a:ext cx="2374164" cy="1169551"/>
          </a:xfrm>
          <a:prstGeom prst="rect">
            <a:avLst/>
          </a:prstGeom>
        </p:spPr>
        <p:txBody>
          <a:bodyPr wrap="square">
            <a:spAutoFit/>
          </a:bodyPr>
          <a:lstStyle/>
          <a:p>
            <a:pPr>
              <a:spcBef>
                <a:spcPts val="3000"/>
              </a:spcBef>
            </a:pPr>
            <a:r>
              <a:rPr lang="en-US" sz="1400" b="1" i="1" dirty="0" smtClean="0">
                <a:solidFill>
                  <a:schemeClr val="bg1">
                    <a:lumMod val="50000"/>
                  </a:schemeClr>
                </a:solidFill>
                <a:latin typeface="Calibri" panose="020F0502020204030204" pitchFamily="34" charset="0"/>
                <a:cs typeface="Calibri" panose="020F0502020204030204" pitchFamily="34" charset="0"/>
              </a:rPr>
              <a:t>Certainty</a:t>
            </a:r>
            <a:r>
              <a:rPr lang="en-US" sz="1400" b="1" i="1" dirty="0">
                <a:solidFill>
                  <a:schemeClr val="bg1">
                    <a:lumMod val="50000"/>
                  </a:schemeClr>
                </a:solidFill>
                <a:latin typeface="Calibri" panose="020F0502020204030204" pitchFamily="34" charset="0"/>
                <a:cs typeface="Calibri" panose="020F0502020204030204" pitchFamily="34" charset="0"/>
              </a:rPr>
              <a:t>: </a:t>
            </a:r>
            <a:r>
              <a:rPr lang="en-US" sz="1400" dirty="0">
                <a:solidFill>
                  <a:schemeClr val="bg1">
                    <a:lumMod val="50000"/>
                  </a:schemeClr>
                </a:solidFill>
                <a:latin typeface="Calibri" panose="020F0502020204030204" pitchFamily="34" charset="0"/>
                <a:cs typeface="Calibri" panose="020F0502020204030204" pitchFamily="34" charset="0"/>
              </a:rPr>
              <a:t>payments sent to a beneficiary bank are individually explicitly </a:t>
            </a:r>
            <a:r>
              <a:rPr lang="en-US" sz="1400" dirty="0" smtClean="0">
                <a:solidFill>
                  <a:schemeClr val="bg1">
                    <a:lumMod val="50000"/>
                  </a:schemeClr>
                </a:solidFill>
                <a:latin typeface="Calibri" panose="020F0502020204030204" pitchFamily="34" charset="0"/>
                <a:cs typeface="Calibri" panose="020F0502020204030204" pitchFamily="34" charset="0"/>
              </a:rPr>
              <a:t>confirmed (to both payer and payee) </a:t>
            </a:r>
            <a:r>
              <a:rPr lang="en-US" sz="1400" dirty="0">
                <a:solidFill>
                  <a:schemeClr val="bg1">
                    <a:lumMod val="50000"/>
                  </a:schemeClr>
                </a:solidFill>
                <a:latin typeface="Calibri" panose="020F0502020204030204" pitchFamily="34" charset="0"/>
                <a:cs typeface="Calibri" panose="020F0502020204030204" pitchFamily="34" charset="0"/>
              </a:rPr>
              <a:t>or </a:t>
            </a:r>
            <a:r>
              <a:rPr lang="en-US" sz="1400" dirty="0" smtClean="0">
                <a:solidFill>
                  <a:schemeClr val="bg1">
                    <a:lumMod val="50000"/>
                  </a:schemeClr>
                </a:solidFill>
                <a:latin typeface="Calibri" panose="020F0502020204030204" pitchFamily="34" charset="0"/>
                <a:cs typeface="Calibri" panose="020F0502020204030204" pitchFamily="34" charset="0"/>
              </a:rPr>
              <a:t>rejected</a:t>
            </a:r>
            <a:endParaRPr lang="en-US" sz="1400" dirty="0">
              <a:solidFill>
                <a:schemeClr val="bg1">
                  <a:lumMod val="50000"/>
                </a:schemeClr>
              </a:solidFill>
              <a:latin typeface="Calibri" panose="020F0502020204030204" pitchFamily="34" charset="0"/>
              <a:cs typeface="Calibri" panose="020F0502020204030204" pitchFamily="34" charset="0"/>
            </a:endParaRPr>
          </a:p>
        </p:txBody>
      </p:sp>
      <p:sp>
        <p:nvSpPr>
          <p:cNvPr id="4" name="TextBox 3"/>
          <p:cNvSpPr txBox="1"/>
          <p:nvPr/>
        </p:nvSpPr>
        <p:spPr>
          <a:xfrm>
            <a:off x="3253042" y="5707052"/>
            <a:ext cx="5973110" cy="261610"/>
          </a:xfrm>
          <a:prstGeom prst="rect">
            <a:avLst/>
          </a:prstGeom>
          <a:noFill/>
        </p:spPr>
        <p:txBody>
          <a:bodyPr wrap="none" rtlCol="0">
            <a:spAutoFit/>
          </a:bodyPr>
          <a:lstStyle/>
          <a:p>
            <a:r>
              <a:rPr lang="en-US" sz="1100" dirty="0" smtClean="0"/>
              <a:t>*The term “</a:t>
            </a:r>
            <a:r>
              <a:rPr lang="en-US" sz="1100" i="1" dirty="0" smtClean="0"/>
              <a:t>Instantaneous Payments</a:t>
            </a:r>
            <a:r>
              <a:rPr lang="en-US" sz="1100" dirty="0" smtClean="0"/>
              <a:t>” is increasingly used to refer to retail real-time payments</a:t>
            </a:r>
            <a:endParaRPr lang="en-US" sz="1100" dirty="0"/>
          </a:p>
        </p:txBody>
      </p:sp>
    </p:spTree>
    <p:extLst>
      <p:ext uri="{BB962C8B-B14F-4D97-AF65-F5344CB8AC3E}">
        <p14:creationId xmlns:p14="http://schemas.microsoft.com/office/powerpoint/2010/main" val="163935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lancast\Desktop\RT-RPS v05.png"/>
          <p:cNvPicPr>
            <a:picLocks noChangeAspect="1" noChangeArrowheads="1"/>
          </p:cNvPicPr>
          <p:nvPr/>
        </p:nvPicPr>
        <p:blipFill rotWithShape="1">
          <a:blip r:embed="rId3">
            <a:extLst>
              <a:ext uri="{28A0092B-C50C-407E-A947-70E740481C1C}">
                <a14:useLocalDpi xmlns:a14="http://schemas.microsoft.com/office/drawing/2010/main" val="0"/>
              </a:ext>
            </a:extLst>
          </a:blip>
          <a:srcRect l="14974" t="6789" r="3754" b="26925"/>
          <a:stretch/>
        </p:blipFill>
        <p:spPr bwMode="auto">
          <a:xfrm>
            <a:off x="1093403" y="741421"/>
            <a:ext cx="8905692" cy="431138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4306" y="-11056"/>
            <a:ext cx="10328170" cy="1012825"/>
          </a:xfrm>
        </p:spPr>
        <p:txBody>
          <a:bodyPr/>
          <a:lstStyle/>
          <a:p>
            <a:r>
              <a:rPr lang="en-US" dirty="0" smtClean="0"/>
              <a:t>Instant Payments Systems, </a:t>
            </a:r>
            <a:r>
              <a:rPr lang="en-US" dirty="0"/>
              <a:t>l</a:t>
            </a:r>
            <a:r>
              <a:rPr lang="en-US" dirty="0" smtClean="0"/>
              <a:t>ive in 18 markets, with many more being planned</a:t>
            </a:r>
            <a:endParaRPr lang="en-US" dirty="0"/>
          </a:p>
        </p:txBody>
      </p:sp>
      <p:sp>
        <p:nvSpPr>
          <p:cNvPr id="3" name="Footer Placeholder 2"/>
          <p:cNvSpPr>
            <a:spLocks noGrp="1"/>
          </p:cNvSpPr>
          <p:nvPr>
            <p:ph type="ftr" sz="quarter" idx="10"/>
          </p:nvPr>
        </p:nvSpPr>
        <p:spPr/>
        <p:txBody>
          <a:bodyPr/>
          <a:lstStyle/>
          <a:p>
            <a:pPr algn="l">
              <a:defRPr/>
            </a:pPr>
            <a:endParaRPr lang="en-GB" dirty="0" smtClean="0">
              <a:solidFill>
                <a:prstClr val="black"/>
              </a:solidFill>
            </a:endParaRPr>
          </a:p>
        </p:txBody>
      </p:sp>
      <p:sp>
        <p:nvSpPr>
          <p:cNvPr id="11" name="Rectangle 10"/>
          <p:cNvSpPr/>
          <p:nvPr/>
        </p:nvSpPr>
        <p:spPr>
          <a:xfrm>
            <a:off x="4459302" y="5216547"/>
            <a:ext cx="2105021" cy="201798"/>
          </a:xfrm>
          <a:prstGeom prst="rect">
            <a:avLst/>
          </a:prstGeom>
        </p:spPr>
        <p:txBody>
          <a:bodyPr wrap="none" lIns="77925" tIns="38963" rIns="77925" bIns="38963">
            <a:spAutoFit/>
          </a:bodyPr>
          <a:lstStyle/>
          <a:p>
            <a:pPr marL="0" lvl="1">
              <a:spcAft>
                <a:spcPts val="256"/>
              </a:spcAft>
            </a:pPr>
            <a:r>
              <a:rPr lang="en-US" sz="800" i="1" dirty="0" smtClean="0">
                <a:solidFill>
                  <a:srgbClr val="000000"/>
                </a:solidFill>
                <a:latin typeface="Calibri" panose="020F0502020204030204" pitchFamily="34" charset="0"/>
                <a:cs typeface="Calibri" panose="020F0502020204030204" pitchFamily="34" charset="0"/>
              </a:rPr>
              <a:t>12 </a:t>
            </a:r>
            <a:r>
              <a:rPr lang="en-US" sz="800" i="1" dirty="0">
                <a:solidFill>
                  <a:srgbClr val="000000"/>
                </a:solidFill>
                <a:latin typeface="Calibri" panose="020F0502020204030204" pitchFamily="34" charset="0"/>
                <a:cs typeface="Calibri" panose="020F0502020204030204" pitchFamily="34" charset="0"/>
              </a:rPr>
              <a:t>countries ‘exploring’ / ‘planning’ / ‘building</a:t>
            </a:r>
            <a:r>
              <a:rPr lang="en-US" sz="800" i="1" dirty="0" smtClean="0">
                <a:solidFill>
                  <a:srgbClr val="000000"/>
                </a:solidFill>
                <a:latin typeface="Calibri" panose="020F0502020204030204" pitchFamily="34" charset="0"/>
                <a:cs typeface="Calibri" panose="020F0502020204030204" pitchFamily="34" charset="0"/>
              </a:rPr>
              <a:t>’</a:t>
            </a:r>
            <a:endParaRPr lang="en-US" sz="800" i="1" dirty="0">
              <a:solidFill>
                <a:srgbClr val="000000"/>
              </a:solidFill>
              <a:latin typeface="Calibri" panose="020F0502020204030204" pitchFamily="34" charset="0"/>
              <a:cs typeface="Calibri" panose="020F0502020204030204" pitchFamily="34" charset="0"/>
            </a:endParaRPr>
          </a:p>
        </p:txBody>
      </p:sp>
      <p:sp>
        <p:nvSpPr>
          <p:cNvPr id="12" name="Rounded Rectangle 11"/>
          <p:cNvSpPr/>
          <p:nvPr/>
        </p:nvSpPr>
        <p:spPr>
          <a:xfrm>
            <a:off x="3359250" y="5241938"/>
            <a:ext cx="1100052" cy="151624"/>
          </a:xfrm>
          <a:prstGeom prst="roundRect">
            <a:avLst/>
          </a:prstGeom>
          <a:solidFill>
            <a:srgbClr val="2D60A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US" sz="900" dirty="0">
                <a:solidFill>
                  <a:schemeClr val="bg1"/>
                </a:solidFill>
                <a:latin typeface="Calibri" panose="020F0502020204030204" pitchFamily="34" charset="0"/>
                <a:cs typeface="Calibri" panose="020F0502020204030204" pitchFamily="34" charset="0"/>
              </a:rPr>
              <a:t>Planning</a:t>
            </a:r>
            <a:endParaRPr lang="en-GB" sz="900" dirty="0">
              <a:solidFill>
                <a:schemeClr val="bg1"/>
              </a:solidFill>
              <a:latin typeface="Calibri" panose="020F0502020204030204" pitchFamily="34" charset="0"/>
              <a:cs typeface="Calibri" panose="020F0502020204030204" pitchFamily="34" charset="0"/>
            </a:endParaRPr>
          </a:p>
        </p:txBody>
      </p:sp>
      <p:sp>
        <p:nvSpPr>
          <p:cNvPr id="13" name="Rounded Rectangle 12"/>
          <p:cNvSpPr/>
          <p:nvPr/>
        </p:nvSpPr>
        <p:spPr>
          <a:xfrm>
            <a:off x="6931028" y="5269332"/>
            <a:ext cx="1100052" cy="151624"/>
          </a:xfrm>
          <a:prstGeom prst="roundRect">
            <a:avLst/>
          </a:prstGeom>
          <a:solidFill>
            <a:srgbClr val="8DB4D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US" sz="900" dirty="0">
                <a:solidFill>
                  <a:schemeClr val="tx1"/>
                </a:solidFill>
                <a:latin typeface="Calibri" panose="020F0502020204030204" pitchFamily="34" charset="0"/>
                <a:cs typeface="Calibri" panose="020F0502020204030204" pitchFamily="34" charset="0"/>
              </a:rPr>
              <a:t>Eurozone</a:t>
            </a:r>
            <a:endParaRPr lang="en-GB" sz="900" dirty="0">
              <a:solidFill>
                <a:schemeClr val="tx1"/>
              </a:solidFill>
              <a:latin typeface="Calibri" panose="020F0502020204030204" pitchFamily="34" charset="0"/>
              <a:cs typeface="Calibri" panose="020F0502020204030204" pitchFamily="34" charset="0"/>
            </a:endParaRPr>
          </a:p>
        </p:txBody>
      </p:sp>
      <p:sp>
        <p:nvSpPr>
          <p:cNvPr id="14" name="Rounded Rectangle 13"/>
          <p:cNvSpPr/>
          <p:nvPr/>
        </p:nvSpPr>
        <p:spPr>
          <a:xfrm>
            <a:off x="1093405" y="5250454"/>
            <a:ext cx="1100052" cy="151624"/>
          </a:xfrm>
          <a:prstGeom prst="roundRect">
            <a:avLst/>
          </a:prstGeom>
          <a:solidFill>
            <a:srgbClr val="2D325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US" sz="900" dirty="0">
                <a:solidFill>
                  <a:schemeClr val="bg1"/>
                </a:solidFill>
                <a:latin typeface="Calibri" panose="020F0502020204030204" pitchFamily="34" charset="0"/>
                <a:cs typeface="Calibri" panose="020F0502020204030204" pitchFamily="34" charset="0"/>
              </a:rPr>
              <a:t>Live</a:t>
            </a:r>
            <a:endParaRPr lang="en-GB" sz="900" dirty="0">
              <a:solidFill>
                <a:schemeClr val="bg1"/>
              </a:solidFill>
              <a:latin typeface="Calibri" panose="020F0502020204030204" pitchFamily="34" charset="0"/>
              <a:cs typeface="Calibri" panose="020F0502020204030204" pitchFamily="34" charset="0"/>
            </a:endParaRPr>
          </a:p>
        </p:txBody>
      </p:sp>
      <p:sp>
        <p:nvSpPr>
          <p:cNvPr id="9" name="Rectangle 8"/>
          <p:cNvSpPr/>
          <p:nvPr/>
        </p:nvSpPr>
        <p:spPr>
          <a:xfrm>
            <a:off x="2193456" y="5207056"/>
            <a:ext cx="885135" cy="201798"/>
          </a:xfrm>
          <a:prstGeom prst="rect">
            <a:avLst/>
          </a:prstGeom>
        </p:spPr>
        <p:txBody>
          <a:bodyPr wrap="none" lIns="77925" tIns="38963" rIns="77925" bIns="38963">
            <a:spAutoFit/>
          </a:bodyPr>
          <a:lstStyle/>
          <a:p>
            <a:pPr marL="0" lvl="1">
              <a:spcAft>
                <a:spcPts val="256"/>
              </a:spcAft>
            </a:pPr>
            <a:r>
              <a:rPr lang="en-US" sz="800" i="1" dirty="0">
                <a:solidFill>
                  <a:srgbClr val="000000"/>
                </a:solidFill>
                <a:latin typeface="Calibri" panose="020F0502020204030204" pitchFamily="34" charset="0"/>
                <a:cs typeface="Calibri" panose="020F0502020204030204" pitchFamily="34" charset="0"/>
              </a:rPr>
              <a:t>18 countries ‘live</a:t>
            </a:r>
            <a:r>
              <a:rPr lang="en-US" sz="800" i="1" dirty="0" smtClean="0">
                <a:solidFill>
                  <a:srgbClr val="000000"/>
                </a:solidFill>
                <a:latin typeface="Calibri" panose="020F0502020204030204" pitchFamily="34" charset="0"/>
                <a:cs typeface="Calibri" panose="020F0502020204030204" pitchFamily="34" charset="0"/>
              </a:rPr>
              <a:t>’</a:t>
            </a:r>
            <a:endParaRPr lang="en-US" sz="800" i="1" dirty="0">
              <a:solidFill>
                <a:srgbClr val="000000"/>
              </a:solidFill>
              <a:latin typeface="Calibri" panose="020F0502020204030204" pitchFamily="34" charset="0"/>
              <a:cs typeface="Calibri" panose="020F0502020204030204" pitchFamily="34" charset="0"/>
            </a:endParaRPr>
          </a:p>
        </p:txBody>
      </p:sp>
      <p:sp>
        <p:nvSpPr>
          <p:cNvPr id="10" name="Rectangle 9"/>
          <p:cNvSpPr/>
          <p:nvPr/>
        </p:nvSpPr>
        <p:spPr>
          <a:xfrm>
            <a:off x="8031080" y="5225934"/>
            <a:ext cx="1984795" cy="201798"/>
          </a:xfrm>
          <a:prstGeom prst="rect">
            <a:avLst/>
          </a:prstGeom>
        </p:spPr>
        <p:txBody>
          <a:bodyPr wrap="none" lIns="77925" tIns="38963" rIns="77925" bIns="38963">
            <a:spAutoFit/>
          </a:bodyPr>
          <a:lstStyle/>
          <a:p>
            <a:pPr marL="0" lvl="1">
              <a:spcAft>
                <a:spcPts val="256"/>
              </a:spcAft>
            </a:pPr>
            <a:r>
              <a:rPr lang="en-US" sz="800" i="1" dirty="0" smtClean="0">
                <a:solidFill>
                  <a:srgbClr val="000000"/>
                </a:solidFill>
                <a:latin typeface="Calibri" panose="020F0502020204030204" pitchFamily="34" charset="0"/>
                <a:cs typeface="Calibri" panose="020F0502020204030204" pitchFamily="34" charset="0"/>
              </a:rPr>
              <a:t>17 </a:t>
            </a:r>
            <a:r>
              <a:rPr lang="en-US" sz="800" i="1" dirty="0">
                <a:solidFill>
                  <a:srgbClr val="000000"/>
                </a:solidFill>
                <a:latin typeface="Calibri" panose="020F0502020204030204" pitchFamily="34" charset="0"/>
                <a:cs typeface="Calibri" panose="020F0502020204030204" pitchFamily="34" charset="0"/>
              </a:rPr>
              <a:t>additional Eurozone countries ‘exploring’</a:t>
            </a:r>
          </a:p>
        </p:txBody>
      </p:sp>
    </p:spTree>
    <p:extLst>
      <p:ext uri="{BB962C8B-B14F-4D97-AF65-F5344CB8AC3E}">
        <p14:creationId xmlns:p14="http://schemas.microsoft.com/office/powerpoint/2010/main" val="204327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The global provider of secure financial messaging </a:t>
            </a:r>
            <a:r>
              <a:rPr lang="en-GB" dirty="0" smtClean="0"/>
              <a:t>services</a:t>
            </a:r>
            <a:endParaRPr lang="en-GB" dirty="0"/>
          </a:p>
        </p:txBody>
      </p:sp>
      <p:sp>
        <p:nvSpPr>
          <p:cNvPr id="1381" name="Oval 1369"/>
          <p:cNvSpPr>
            <a:spLocks noChangeArrowheads="1"/>
          </p:cNvSpPr>
          <p:nvPr/>
        </p:nvSpPr>
        <p:spPr bwMode="auto">
          <a:xfrm>
            <a:off x="6222188" y="218927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2" name="Oval 1384"/>
          <p:cNvSpPr>
            <a:spLocks noChangeArrowheads="1"/>
          </p:cNvSpPr>
          <p:nvPr/>
        </p:nvSpPr>
        <p:spPr bwMode="auto">
          <a:xfrm>
            <a:off x="8339354" y="3066113"/>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3" name="Oval 1386"/>
          <p:cNvSpPr>
            <a:spLocks noChangeArrowheads="1"/>
          </p:cNvSpPr>
          <p:nvPr/>
        </p:nvSpPr>
        <p:spPr bwMode="auto">
          <a:xfrm>
            <a:off x="4715014" y="3316512"/>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4" name="Oval 1387"/>
          <p:cNvSpPr>
            <a:spLocks noChangeArrowheads="1"/>
          </p:cNvSpPr>
          <p:nvPr/>
        </p:nvSpPr>
        <p:spPr bwMode="auto">
          <a:xfrm>
            <a:off x="6329434" y="2361525"/>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5" name="Oval 1390"/>
          <p:cNvSpPr>
            <a:spLocks noChangeArrowheads="1"/>
          </p:cNvSpPr>
          <p:nvPr/>
        </p:nvSpPr>
        <p:spPr bwMode="auto">
          <a:xfrm>
            <a:off x="8587360" y="3394139"/>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6" name="Oval 1402"/>
          <p:cNvSpPr>
            <a:spLocks noChangeArrowheads="1"/>
          </p:cNvSpPr>
          <p:nvPr/>
        </p:nvSpPr>
        <p:spPr bwMode="auto">
          <a:xfrm>
            <a:off x="4031811" y="2418134"/>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7" name="Oval 1409"/>
          <p:cNvSpPr>
            <a:spLocks noChangeArrowheads="1"/>
          </p:cNvSpPr>
          <p:nvPr/>
        </p:nvSpPr>
        <p:spPr bwMode="auto">
          <a:xfrm>
            <a:off x="6452521" y="4107909"/>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8" name="Oval 1414"/>
          <p:cNvSpPr>
            <a:spLocks noChangeArrowheads="1"/>
          </p:cNvSpPr>
          <p:nvPr/>
        </p:nvSpPr>
        <p:spPr bwMode="auto">
          <a:xfrm>
            <a:off x="4357970" y="3321504"/>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9" name="Oval 1437"/>
          <p:cNvSpPr>
            <a:spLocks noChangeArrowheads="1"/>
          </p:cNvSpPr>
          <p:nvPr/>
        </p:nvSpPr>
        <p:spPr bwMode="auto">
          <a:xfrm>
            <a:off x="6278042" y="2128795"/>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0" name="Oval 1440"/>
          <p:cNvSpPr>
            <a:spLocks noChangeArrowheads="1"/>
          </p:cNvSpPr>
          <p:nvPr/>
        </p:nvSpPr>
        <p:spPr bwMode="auto">
          <a:xfrm>
            <a:off x="6350184" y="223175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1" name="Oval 1442"/>
          <p:cNvSpPr>
            <a:spLocks noChangeArrowheads="1"/>
          </p:cNvSpPr>
          <p:nvPr/>
        </p:nvSpPr>
        <p:spPr bwMode="auto">
          <a:xfrm>
            <a:off x="6002938" y="2789232"/>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2" name="Oval 1445"/>
          <p:cNvSpPr>
            <a:spLocks noChangeArrowheads="1"/>
          </p:cNvSpPr>
          <p:nvPr/>
        </p:nvSpPr>
        <p:spPr bwMode="auto">
          <a:xfrm>
            <a:off x="6547376" y="2741805"/>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3" name="Oval 1448"/>
          <p:cNvSpPr>
            <a:spLocks noChangeArrowheads="1"/>
          </p:cNvSpPr>
          <p:nvPr/>
        </p:nvSpPr>
        <p:spPr bwMode="auto">
          <a:xfrm>
            <a:off x="6631363" y="1755497"/>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4" name="Oval 1452"/>
          <p:cNvSpPr>
            <a:spLocks noChangeArrowheads="1"/>
          </p:cNvSpPr>
          <p:nvPr/>
        </p:nvSpPr>
        <p:spPr bwMode="auto">
          <a:xfrm>
            <a:off x="4168219" y="2284501"/>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5" name="Oval 1455"/>
          <p:cNvSpPr>
            <a:spLocks noChangeArrowheads="1"/>
          </p:cNvSpPr>
          <p:nvPr/>
        </p:nvSpPr>
        <p:spPr bwMode="auto">
          <a:xfrm>
            <a:off x="6083858" y="2378657"/>
            <a:ext cx="73910"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6" name="Oval 1456"/>
          <p:cNvSpPr>
            <a:spLocks noChangeArrowheads="1"/>
          </p:cNvSpPr>
          <p:nvPr/>
        </p:nvSpPr>
        <p:spPr bwMode="auto">
          <a:xfrm>
            <a:off x="5798416" y="3016415"/>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7" name="Oval 1460"/>
          <p:cNvSpPr>
            <a:spLocks noChangeArrowheads="1"/>
          </p:cNvSpPr>
          <p:nvPr/>
        </p:nvSpPr>
        <p:spPr bwMode="auto">
          <a:xfrm>
            <a:off x="6336704" y="1984886"/>
            <a:ext cx="72635" cy="73272"/>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8" name="Oval 1464"/>
          <p:cNvSpPr>
            <a:spLocks noChangeArrowheads="1"/>
          </p:cNvSpPr>
          <p:nvPr/>
        </p:nvSpPr>
        <p:spPr bwMode="auto">
          <a:xfrm>
            <a:off x="7308451" y="1614053"/>
            <a:ext cx="72635" cy="73272"/>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9" name="Oval 1470"/>
          <p:cNvSpPr>
            <a:spLocks noChangeArrowheads="1"/>
          </p:cNvSpPr>
          <p:nvPr/>
        </p:nvSpPr>
        <p:spPr bwMode="auto">
          <a:xfrm>
            <a:off x="6396330" y="2395370"/>
            <a:ext cx="70086" cy="70723"/>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0" name="Oval 1473"/>
          <p:cNvSpPr>
            <a:spLocks noChangeArrowheads="1"/>
          </p:cNvSpPr>
          <p:nvPr/>
        </p:nvSpPr>
        <p:spPr bwMode="auto">
          <a:xfrm>
            <a:off x="4210625" y="2457864"/>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1" name="Oval 1477"/>
          <p:cNvSpPr>
            <a:spLocks noChangeArrowheads="1"/>
          </p:cNvSpPr>
          <p:nvPr/>
        </p:nvSpPr>
        <p:spPr bwMode="auto">
          <a:xfrm>
            <a:off x="6413772" y="3954603"/>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2" name="Oval 1489"/>
          <p:cNvSpPr>
            <a:spLocks noChangeArrowheads="1"/>
          </p:cNvSpPr>
          <p:nvPr/>
        </p:nvSpPr>
        <p:spPr bwMode="auto">
          <a:xfrm>
            <a:off x="4074294" y="3052731"/>
            <a:ext cx="72635" cy="73272"/>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3" name="Oval 1500"/>
          <p:cNvSpPr>
            <a:spLocks noChangeArrowheads="1"/>
          </p:cNvSpPr>
          <p:nvPr/>
        </p:nvSpPr>
        <p:spPr bwMode="auto">
          <a:xfrm>
            <a:off x="6083858" y="2251216"/>
            <a:ext cx="72635" cy="73272"/>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4" name="Oval 1505"/>
          <p:cNvSpPr>
            <a:spLocks noChangeArrowheads="1"/>
          </p:cNvSpPr>
          <p:nvPr/>
        </p:nvSpPr>
        <p:spPr bwMode="auto">
          <a:xfrm>
            <a:off x="6829319" y="1710265"/>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5" name="Oval 1521"/>
          <p:cNvSpPr>
            <a:spLocks noChangeArrowheads="1"/>
          </p:cNvSpPr>
          <p:nvPr/>
        </p:nvSpPr>
        <p:spPr bwMode="auto">
          <a:xfrm>
            <a:off x="9298987" y="3628732"/>
            <a:ext cx="73910"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6" name="Oval 1526"/>
          <p:cNvSpPr>
            <a:spLocks noChangeArrowheads="1"/>
          </p:cNvSpPr>
          <p:nvPr/>
        </p:nvSpPr>
        <p:spPr bwMode="auto">
          <a:xfrm>
            <a:off x="8743306" y="3301591"/>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7" name="Oval 1530"/>
          <p:cNvSpPr>
            <a:spLocks noChangeArrowheads="1"/>
          </p:cNvSpPr>
          <p:nvPr/>
        </p:nvSpPr>
        <p:spPr bwMode="auto">
          <a:xfrm>
            <a:off x="8900682" y="3339447"/>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8" name="Oval 1532"/>
          <p:cNvSpPr>
            <a:spLocks noChangeArrowheads="1"/>
          </p:cNvSpPr>
          <p:nvPr/>
        </p:nvSpPr>
        <p:spPr bwMode="auto">
          <a:xfrm>
            <a:off x="9082832" y="2424731"/>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9" name="Oval 1535"/>
          <p:cNvSpPr>
            <a:spLocks noChangeArrowheads="1"/>
          </p:cNvSpPr>
          <p:nvPr/>
        </p:nvSpPr>
        <p:spPr bwMode="auto">
          <a:xfrm>
            <a:off x="8804473" y="421253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0" name="Oval 1537"/>
          <p:cNvSpPr>
            <a:spLocks noChangeArrowheads="1"/>
          </p:cNvSpPr>
          <p:nvPr/>
        </p:nvSpPr>
        <p:spPr bwMode="auto">
          <a:xfrm>
            <a:off x="5987846" y="2251536"/>
            <a:ext cx="73910"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1" name="Oval 1542"/>
          <p:cNvSpPr>
            <a:spLocks noChangeArrowheads="1"/>
          </p:cNvSpPr>
          <p:nvPr/>
        </p:nvSpPr>
        <p:spPr bwMode="auto">
          <a:xfrm>
            <a:off x="6254612" y="1819326"/>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2" name="Oval 1545"/>
          <p:cNvSpPr>
            <a:spLocks noChangeArrowheads="1"/>
          </p:cNvSpPr>
          <p:nvPr/>
        </p:nvSpPr>
        <p:spPr bwMode="auto">
          <a:xfrm>
            <a:off x="6445755" y="1805834"/>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3" name="Oval 1551"/>
          <p:cNvSpPr>
            <a:spLocks noChangeArrowheads="1"/>
          </p:cNvSpPr>
          <p:nvPr/>
        </p:nvSpPr>
        <p:spPr bwMode="auto">
          <a:xfrm>
            <a:off x="6396330" y="2177627"/>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4" name="Oval 1557"/>
          <p:cNvSpPr>
            <a:spLocks noChangeArrowheads="1"/>
          </p:cNvSpPr>
          <p:nvPr/>
        </p:nvSpPr>
        <p:spPr bwMode="auto">
          <a:xfrm>
            <a:off x="7728331" y="1743610"/>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5" name="Oval 1561"/>
          <p:cNvSpPr>
            <a:spLocks noChangeArrowheads="1"/>
          </p:cNvSpPr>
          <p:nvPr/>
        </p:nvSpPr>
        <p:spPr bwMode="auto">
          <a:xfrm>
            <a:off x="4383475" y="2424218"/>
            <a:ext cx="72635" cy="73909"/>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6" name="Oval 1566"/>
          <p:cNvSpPr>
            <a:spLocks noChangeArrowheads="1"/>
          </p:cNvSpPr>
          <p:nvPr/>
        </p:nvSpPr>
        <p:spPr bwMode="auto">
          <a:xfrm>
            <a:off x="5893987" y="2488346"/>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7" name="Oval 1568"/>
          <p:cNvSpPr>
            <a:spLocks noChangeArrowheads="1"/>
          </p:cNvSpPr>
          <p:nvPr/>
        </p:nvSpPr>
        <p:spPr bwMode="auto">
          <a:xfrm>
            <a:off x="6373120" y="2460411"/>
            <a:ext cx="72635" cy="73909"/>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8" name="Oval 1577"/>
          <p:cNvSpPr>
            <a:spLocks noChangeArrowheads="1"/>
          </p:cNvSpPr>
          <p:nvPr/>
        </p:nvSpPr>
        <p:spPr bwMode="auto">
          <a:xfrm>
            <a:off x="6429274" y="3552316"/>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9" name="Oval 1583"/>
          <p:cNvSpPr>
            <a:spLocks noChangeArrowheads="1"/>
          </p:cNvSpPr>
          <p:nvPr/>
        </p:nvSpPr>
        <p:spPr bwMode="auto">
          <a:xfrm>
            <a:off x="9032572" y="3782263"/>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0" name="Oval 1592"/>
          <p:cNvSpPr>
            <a:spLocks noChangeArrowheads="1"/>
          </p:cNvSpPr>
          <p:nvPr/>
        </p:nvSpPr>
        <p:spPr bwMode="auto">
          <a:xfrm>
            <a:off x="7211066" y="2021840"/>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1" name="Oval 1597"/>
          <p:cNvSpPr>
            <a:spLocks noChangeArrowheads="1"/>
          </p:cNvSpPr>
          <p:nvPr/>
        </p:nvSpPr>
        <p:spPr bwMode="auto">
          <a:xfrm>
            <a:off x="8896818" y="3246007"/>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2" name="Oval 1600"/>
          <p:cNvSpPr>
            <a:spLocks noChangeArrowheads="1"/>
          </p:cNvSpPr>
          <p:nvPr/>
        </p:nvSpPr>
        <p:spPr bwMode="auto">
          <a:xfrm>
            <a:off x="3935557" y="2692107"/>
            <a:ext cx="73910"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3" name="Oval 1606"/>
          <p:cNvSpPr>
            <a:spLocks noChangeArrowheads="1"/>
          </p:cNvSpPr>
          <p:nvPr/>
        </p:nvSpPr>
        <p:spPr bwMode="auto">
          <a:xfrm>
            <a:off x="6173693" y="1875703"/>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4" name="Oval 1611"/>
          <p:cNvSpPr>
            <a:spLocks noChangeArrowheads="1"/>
          </p:cNvSpPr>
          <p:nvPr/>
        </p:nvSpPr>
        <p:spPr bwMode="auto">
          <a:xfrm>
            <a:off x="4026095" y="2324171"/>
            <a:ext cx="73910"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5" name="Oval 1624"/>
          <p:cNvSpPr>
            <a:spLocks noChangeArrowheads="1"/>
          </p:cNvSpPr>
          <p:nvPr/>
        </p:nvSpPr>
        <p:spPr bwMode="auto">
          <a:xfrm>
            <a:off x="6541327" y="1998255"/>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6" name="Oval 1626"/>
          <p:cNvSpPr>
            <a:spLocks noChangeArrowheads="1"/>
          </p:cNvSpPr>
          <p:nvPr/>
        </p:nvSpPr>
        <p:spPr bwMode="auto">
          <a:xfrm>
            <a:off x="6829319" y="1998255"/>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7" name="Oval 1630"/>
          <p:cNvSpPr>
            <a:spLocks noChangeArrowheads="1"/>
          </p:cNvSpPr>
          <p:nvPr/>
        </p:nvSpPr>
        <p:spPr bwMode="auto">
          <a:xfrm>
            <a:off x="8958661" y="3895626"/>
            <a:ext cx="73910"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8" name="Oval 1632"/>
          <p:cNvSpPr>
            <a:spLocks noChangeArrowheads="1"/>
          </p:cNvSpPr>
          <p:nvPr/>
        </p:nvSpPr>
        <p:spPr bwMode="auto">
          <a:xfrm>
            <a:off x="6256435" y="2446776"/>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9" name="Oval 1640"/>
          <p:cNvSpPr>
            <a:spLocks noChangeArrowheads="1"/>
          </p:cNvSpPr>
          <p:nvPr/>
        </p:nvSpPr>
        <p:spPr bwMode="auto">
          <a:xfrm>
            <a:off x="8169875" y="1998255"/>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0" name="Oval 1644"/>
          <p:cNvSpPr>
            <a:spLocks noChangeArrowheads="1"/>
          </p:cNvSpPr>
          <p:nvPr/>
        </p:nvSpPr>
        <p:spPr bwMode="auto">
          <a:xfrm>
            <a:off x="6002938" y="2009172"/>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1" name="Oval 1649"/>
          <p:cNvSpPr>
            <a:spLocks noChangeArrowheads="1"/>
          </p:cNvSpPr>
          <p:nvPr/>
        </p:nvSpPr>
        <p:spPr bwMode="auto">
          <a:xfrm>
            <a:off x="6231676" y="2365644"/>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2" name="Oval 1652"/>
          <p:cNvSpPr>
            <a:spLocks noChangeArrowheads="1"/>
          </p:cNvSpPr>
          <p:nvPr/>
        </p:nvSpPr>
        <p:spPr bwMode="auto">
          <a:xfrm>
            <a:off x="8684688" y="3450820"/>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3" name="Oval 1653"/>
          <p:cNvSpPr>
            <a:spLocks noChangeArrowheads="1"/>
          </p:cNvSpPr>
          <p:nvPr/>
        </p:nvSpPr>
        <p:spPr bwMode="auto">
          <a:xfrm>
            <a:off x="7809885" y="2993478"/>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4" name="Oval 1654"/>
          <p:cNvSpPr>
            <a:spLocks noChangeArrowheads="1"/>
          </p:cNvSpPr>
          <p:nvPr/>
        </p:nvSpPr>
        <p:spPr bwMode="auto">
          <a:xfrm>
            <a:off x="6577646" y="2166462"/>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5" name="Oval 1665"/>
          <p:cNvSpPr>
            <a:spLocks noChangeArrowheads="1"/>
          </p:cNvSpPr>
          <p:nvPr/>
        </p:nvSpPr>
        <p:spPr bwMode="auto">
          <a:xfrm>
            <a:off x="7020462" y="2093827"/>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6" name="Oval 1674"/>
          <p:cNvSpPr>
            <a:spLocks noChangeArrowheads="1"/>
          </p:cNvSpPr>
          <p:nvPr/>
        </p:nvSpPr>
        <p:spPr bwMode="auto">
          <a:xfrm>
            <a:off x="7883158" y="2093827"/>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7" name="Oval 1677"/>
          <p:cNvSpPr>
            <a:spLocks noChangeArrowheads="1"/>
          </p:cNvSpPr>
          <p:nvPr/>
        </p:nvSpPr>
        <p:spPr bwMode="auto">
          <a:xfrm>
            <a:off x="8538874" y="3623749"/>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8" name="Oval 1679"/>
          <p:cNvSpPr>
            <a:spLocks noChangeArrowheads="1"/>
          </p:cNvSpPr>
          <p:nvPr/>
        </p:nvSpPr>
        <p:spPr bwMode="auto">
          <a:xfrm>
            <a:off x="6542389" y="2380543"/>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9" name="Oval 1700"/>
          <p:cNvSpPr>
            <a:spLocks noChangeArrowheads="1"/>
          </p:cNvSpPr>
          <p:nvPr/>
        </p:nvSpPr>
        <p:spPr bwMode="auto">
          <a:xfrm>
            <a:off x="7116033" y="2189399"/>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0" name="Oval 1702"/>
          <p:cNvSpPr>
            <a:spLocks noChangeArrowheads="1"/>
          </p:cNvSpPr>
          <p:nvPr/>
        </p:nvSpPr>
        <p:spPr bwMode="auto">
          <a:xfrm>
            <a:off x="7308451" y="2189399"/>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1" name="Oval 1705"/>
          <p:cNvSpPr>
            <a:spLocks noChangeArrowheads="1"/>
          </p:cNvSpPr>
          <p:nvPr/>
        </p:nvSpPr>
        <p:spPr bwMode="auto">
          <a:xfrm>
            <a:off x="7912392" y="2994154"/>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2" name="Oval 1713"/>
          <p:cNvSpPr>
            <a:spLocks noChangeArrowheads="1"/>
          </p:cNvSpPr>
          <p:nvPr/>
        </p:nvSpPr>
        <p:spPr bwMode="auto">
          <a:xfrm>
            <a:off x="9048063" y="235112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3" name="Oval 1715"/>
          <p:cNvSpPr>
            <a:spLocks noChangeArrowheads="1"/>
          </p:cNvSpPr>
          <p:nvPr/>
        </p:nvSpPr>
        <p:spPr bwMode="auto">
          <a:xfrm>
            <a:off x="6308433" y="1886893"/>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4" name="Oval 1717"/>
          <p:cNvSpPr>
            <a:spLocks noChangeArrowheads="1"/>
          </p:cNvSpPr>
          <p:nvPr/>
        </p:nvSpPr>
        <p:spPr bwMode="auto">
          <a:xfrm>
            <a:off x="3917245" y="2512324"/>
            <a:ext cx="72635" cy="72635"/>
          </a:xfrm>
          <a:prstGeom prst="ellipse">
            <a:avLst/>
          </a:pr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45" name="Oval 1724"/>
          <p:cNvSpPr>
            <a:spLocks noChangeArrowheads="1"/>
          </p:cNvSpPr>
          <p:nvPr/>
        </p:nvSpPr>
        <p:spPr bwMode="auto">
          <a:xfrm>
            <a:off x="6254613" y="2284971"/>
            <a:ext cx="72635" cy="72635"/>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1446" name="Oval 1726"/>
          <p:cNvSpPr>
            <a:spLocks noChangeArrowheads="1"/>
          </p:cNvSpPr>
          <p:nvPr/>
        </p:nvSpPr>
        <p:spPr bwMode="auto">
          <a:xfrm>
            <a:off x="6445755" y="228497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7" name="Oval 1729"/>
          <p:cNvSpPr>
            <a:spLocks noChangeArrowheads="1"/>
          </p:cNvSpPr>
          <p:nvPr/>
        </p:nvSpPr>
        <p:spPr bwMode="auto">
          <a:xfrm>
            <a:off x="6733745" y="228497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8" name="Oval 1730"/>
          <p:cNvSpPr>
            <a:spLocks noChangeArrowheads="1"/>
          </p:cNvSpPr>
          <p:nvPr/>
        </p:nvSpPr>
        <p:spPr bwMode="auto">
          <a:xfrm>
            <a:off x="6829319" y="2284971"/>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9" name="Oval 1740"/>
          <p:cNvSpPr>
            <a:spLocks noChangeArrowheads="1"/>
          </p:cNvSpPr>
          <p:nvPr/>
        </p:nvSpPr>
        <p:spPr bwMode="auto">
          <a:xfrm>
            <a:off x="7874802" y="2910011"/>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0" name="Oval 1748"/>
          <p:cNvSpPr>
            <a:spLocks noChangeArrowheads="1"/>
          </p:cNvSpPr>
          <p:nvPr/>
        </p:nvSpPr>
        <p:spPr bwMode="auto">
          <a:xfrm>
            <a:off x="3498315" y="1491888"/>
            <a:ext cx="73910"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1" name="Oval 1749"/>
          <p:cNvSpPr>
            <a:spLocks noChangeArrowheads="1"/>
          </p:cNvSpPr>
          <p:nvPr/>
        </p:nvSpPr>
        <p:spPr bwMode="auto">
          <a:xfrm>
            <a:off x="4512661" y="2357606"/>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2" name="Oval 1766"/>
          <p:cNvSpPr>
            <a:spLocks noChangeArrowheads="1"/>
          </p:cNvSpPr>
          <p:nvPr/>
        </p:nvSpPr>
        <p:spPr bwMode="auto">
          <a:xfrm>
            <a:off x="5966623" y="2477389"/>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3" name="Oval 1778"/>
          <p:cNvSpPr>
            <a:spLocks noChangeArrowheads="1"/>
          </p:cNvSpPr>
          <p:nvPr/>
        </p:nvSpPr>
        <p:spPr bwMode="auto">
          <a:xfrm>
            <a:off x="8580036" y="3471974"/>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4" name="Oval 1779"/>
          <p:cNvSpPr>
            <a:spLocks noChangeArrowheads="1"/>
          </p:cNvSpPr>
          <p:nvPr/>
        </p:nvSpPr>
        <p:spPr bwMode="auto">
          <a:xfrm>
            <a:off x="7690739" y="2477389"/>
            <a:ext cx="73910"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5" name="Oval 1788"/>
          <p:cNvSpPr>
            <a:spLocks noChangeArrowheads="1"/>
          </p:cNvSpPr>
          <p:nvPr/>
        </p:nvSpPr>
        <p:spPr bwMode="auto">
          <a:xfrm>
            <a:off x="7020462" y="257296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6" name="Oval 1799"/>
          <p:cNvSpPr>
            <a:spLocks noChangeArrowheads="1"/>
          </p:cNvSpPr>
          <p:nvPr/>
        </p:nvSpPr>
        <p:spPr bwMode="auto">
          <a:xfrm>
            <a:off x="6350184" y="2669170"/>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7" name="Oval 1807"/>
          <p:cNvSpPr>
            <a:spLocks noChangeArrowheads="1"/>
          </p:cNvSpPr>
          <p:nvPr/>
        </p:nvSpPr>
        <p:spPr bwMode="auto">
          <a:xfrm>
            <a:off x="7690739" y="2669170"/>
            <a:ext cx="73910"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8" name="Oval 1811"/>
          <p:cNvSpPr>
            <a:spLocks noChangeArrowheads="1"/>
          </p:cNvSpPr>
          <p:nvPr/>
        </p:nvSpPr>
        <p:spPr bwMode="auto">
          <a:xfrm>
            <a:off x="6157765" y="2764742"/>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9" name="Oval 1820"/>
          <p:cNvSpPr>
            <a:spLocks noChangeArrowheads="1"/>
          </p:cNvSpPr>
          <p:nvPr/>
        </p:nvSpPr>
        <p:spPr bwMode="auto">
          <a:xfrm>
            <a:off x="7211607" y="2764742"/>
            <a:ext cx="73910" cy="72635"/>
          </a:xfrm>
          <a:prstGeom prst="ellipse">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60" name="Oval 1824"/>
          <p:cNvSpPr>
            <a:spLocks noChangeArrowheads="1"/>
          </p:cNvSpPr>
          <p:nvPr/>
        </p:nvSpPr>
        <p:spPr bwMode="auto">
          <a:xfrm>
            <a:off x="7595169" y="2764742"/>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1" name="Oval 1838"/>
          <p:cNvSpPr>
            <a:spLocks noChangeArrowheads="1"/>
          </p:cNvSpPr>
          <p:nvPr/>
        </p:nvSpPr>
        <p:spPr bwMode="auto">
          <a:xfrm>
            <a:off x="7020462" y="2860312"/>
            <a:ext cx="72635" cy="73909"/>
          </a:xfrm>
          <a:prstGeom prst="ellipse">
            <a:avLst/>
          </a:pr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462" name="Oval 1846"/>
          <p:cNvSpPr>
            <a:spLocks noChangeArrowheads="1"/>
          </p:cNvSpPr>
          <p:nvPr/>
        </p:nvSpPr>
        <p:spPr bwMode="auto">
          <a:xfrm>
            <a:off x="5966623" y="295716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3" name="Oval 1848"/>
          <p:cNvSpPr>
            <a:spLocks noChangeArrowheads="1"/>
          </p:cNvSpPr>
          <p:nvPr/>
        </p:nvSpPr>
        <p:spPr bwMode="auto">
          <a:xfrm>
            <a:off x="6157765" y="2957161"/>
            <a:ext cx="73910"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4" name="Oval 1850"/>
          <p:cNvSpPr>
            <a:spLocks noChangeArrowheads="1"/>
          </p:cNvSpPr>
          <p:nvPr/>
        </p:nvSpPr>
        <p:spPr bwMode="auto">
          <a:xfrm>
            <a:off x="6350184" y="295716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5" name="Oval 1854"/>
          <p:cNvSpPr>
            <a:spLocks noChangeArrowheads="1"/>
          </p:cNvSpPr>
          <p:nvPr/>
        </p:nvSpPr>
        <p:spPr bwMode="auto">
          <a:xfrm>
            <a:off x="6733745" y="295716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6" name="Oval 1878"/>
          <p:cNvSpPr>
            <a:spLocks noChangeArrowheads="1"/>
          </p:cNvSpPr>
          <p:nvPr/>
        </p:nvSpPr>
        <p:spPr bwMode="auto">
          <a:xfrm>
            <a:off x="7308451" y="3052733"/>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7" name="Oval 1885"/>
          <p:cNvSpPr>
            <a:spLocks noChangeArrowheads="1"/>
          </p:cNvSpPr>
          <p:nvPr/>
        </p:nvSpPr>
        <p:spPr bwMode="auto">
          <a:xfrm>
            <a:off x="6157765" y="3148305"/>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8" name="Oval 1889"/>
          <p:cNvSpPr>
            <a:spLocks noChangeArrowheads="1"/>
          </p:cNvSpPr>
          <p:nvPr/>
        </p:nvSpPr>
        <p:spPr bwMode="auto">
          <a:xfrm>
            <a:off x="6541327" y="3148305"/>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9" name="Oval 1899"/>
          <p:cNvSpPr>
            <a:spLocks noChangeArrowheads="1"/>
          </p:cNvSpPr>
          <p:nvPr/>
        </p:nvSpPr>
        <p:spPr bwMode="auto">
          <a:xfrm>
            <a:off x="5871049" y="3243877"/>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0" name="Oval 1901"/>
          <p:cNvSpPr>
            <a:spLocks noChangeArrowheads="1"/>
          </p:cNvSpPr>
          <p:nvPr/>
        </p:nvSpPr>
        <p:spPr bwMode="auto">
          <a:xfrm>
            <a:off x="6062193" y="3243877"/>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1" name="Oval 1904"/>
          <p:cNvSpPr>
            <a:spLocks noChangeArrowheads="1"/>
          </p:cNvSpPr>
          <p:nvPr/>
        </p:nvSpPr>
        <p:spPr bwMode="auto">
          <a:xfrm>
            <a:off x="6350184" y="3243877"/>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2" name="Oval 1909"/>
          <p:cNvSpPr>
            <a:spLocks noChangeArrowheads="1"/>
          </p:cNvSpPr>
          <p:nvPr/>
        </p:nvSpPr>
        <p:spPr bwMode="auto">
          <a:xfrm>
            <a:off x="6469756" y="2728424"/>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3" name="Oval 1910"/>
          <p:cNvSpPr>
            <a:spLocks noChangeArrowheads="1"/>
          </p:cNvSpPr>
          <p:nvPr/>
        </p:nvSpPr>
        <p:spPr bwMode="auto">
          <a:xfrm>
            <a:off x="7722686" y="299284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4" name="Oval 1918"/>
          <p:cNvSpPr>
            <a:spLocks noChangeArrowheads="1"/>
          </p:cNvSpPr>
          <p:nvPr/>
        </p:nvSpPr>
        <p:spPr bwMode="auto">
          <a:xfrm>
            <a:off x="6254613" y="3339448"/>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5" name="Oval 1922"/>
          <p:cNvSpPr>
            <a:spLocks noChangeArrowheads="1"/>
          </p:cNvSpPr>
          <p:nvPr/>
        </p:nvSpPr>
        <p:spPr bwMode="auto">
          <a:xfrm>
            <a:off x="6636901" y="3339448"/>
            <a:ext cx="73910"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6" name="Oval 1927"/>
          <p:cNvSpPr>
            <a:spLocks noChangeArrowheads="1"/>
          </p:cNvSpPr>
          <p:nvPr/>
        </p:nvSpPr>
        <p:spPr bwMode="auto">
          <a:xfrm>
            <a:off x="7116033" y="3339448"/>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7" name="Oval 1934"/>
          <p:cNvSpPr>
            <a:spLocks noChangeArrowheads="1"/>
          </p:cNvSpPr>
          <p:nvPr/>
        </p:nvSpPr>
        <p:spPr bwMode="auto">
          <a:xfrm>
            <a:off x="6541327" y="3435018"/>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8" name="Oval 1938"/>
          <p:cNvSpPr>
            <a:spLocks noChangeArrowheads="1"/>
          </p:cNvSpPr>
          <p:nvPr/>
        </p:nvSpPr>
        <p:spPr bwMode="auto">
          <a:xfrm>
            <a:off x="6924891" y="3435018"/>
            <a:ext cx="72635" cy="73909"/>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9" name="Oval 1951"/>
          <p:cNvSpPr>
            <a:spLocks noChangeArrowheads="1"/>
          </p:cNvSpPr>
          <p:nvPr/>
        </p:nvSpPr>
        <p:spPr bwMode="auto">
          <a:xfrm>
            <a:off x="6368640" y="2823996"/>
            <a:ext cx="73910"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0" name="Oval 1954"/>
          <p:cNvSpPr>
            <a:spLocks noChangeArrowheads="1"/>
          </p:cNvSpPr>
          <p:nvPr/>
        </p:nvSpPr>
        <p:spPr bwMode="auto">
          <a:xfrm>
            <a:off x="6636901" y="3627439"/>
            <a:ext cx="73910" cy="73272"/>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1" name="Oval 1958"/>
          <p:cNvSpPr>
            <a:spLocks noChangeArrowheads="1"/>
          </p:cNvSpPr>
          <p:nvPr/>
        </p:nvSpPr>
        <p:spPr bwMode="auto">
          <a:xfrm>
            <a:off x="6195356" y="1959528"/>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2" name="Oval 1964"/>
          <p:cNvSpPr>
            <a:spLocks noChangeArrowheads="1"/>
          </p:cNvSpPr>
          <p:nvPr/>
        </p:nvSpPr>
        <p:spPr bwMode="auto">
          <a:xfrm>
            <a:off x="6829319" y="3723648"/>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3" name="Oval 1968"/>
          <p:cNvSpPr>
            <a:spLocks noChangeArrowheads="1"/>
          </p:cNvSpPr>
          <p:nvPr/>
        </p:nvSpPr>
        <p:spPr bwMode="auto">
          <a:xfrm>
            <a:off x="6541327" y="3819220"/>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4" name="Oval 1971"/>
          <p:cNvSpPr>
            <a:spLocks noChangeArrowheads="1"/>
          </p:cNvSpPr>
          <p:nvPr/>
        </p:nvSpPr>
        <p:spPr bwMode="auto">
          <a:xfrm>
            <a:off x="6829319" y="3819220"/>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5" name="Oval 1981"/>
          <p:cNvSpPr>
            <a:spLocks noChangeArrowheads="1"/>
          </p:cNvSpPr>
          <p:nvPr/>
        </p:nvSpPr>
        <p:spPr bwMode="auto">
          <a:xfrm>
            <a:off x="7043398" y="3895626"/>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6" name="Oval 1987"/>
          <p:cNvSpPr>
            <a:spLocks noChangeArrowheads="1"/>
          </p:cNvSpPr>
          <p:nvPr/>
        </p:nvSpPr>
        <p:spPr bwMode="auto">
          <a:xfrm>
            <a:off x="6829319" y="4010362"/>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7" name="Oval 1992"/>
          <p:cNvSpPr>
            <a:spLocks noChangeArrowheads="1"/>
          </p:cNvSpPr>
          <p:nvPr/>
        </p:nvSpPr>
        <p:spPr bwMode="auto">
          <a:xfrm>
            <a:off x="6636901" y="4107210"/>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8" name="Oval 1997"/>
          <p:cNvSpPr>
            <a:spLocks noChangeArrowheads="1"/>
          </p:cNvSpPr>
          <p:nvPr/>
        </p:nvSpPr>
        <p:spPr bwMode="auto">
          <a:xfrm>
            <a:off x="8805673" y="347968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9" name="Oval 2002"/>
          <p:cNvSpPr>
            <a:spLocks noChangeArrowheads="1"/>
          </p:cNvSpPr>
          <p:nvPr/>
        </p:nvSpPr>
        <p:spPr bwMode="auto">
          <a:xfrm>
            <a:off x="7786311" y="3120721"/>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0" name="Oval 2004"/>
          <p:cNvSpPr>
            <a:spLocks noChangeArrowheads="1"/>
          </p:cNvSpPr>
          <p:nvPr/>
        </p:nvSpPr>
        <p:spPr bwMode="auto">
          <a:xfrm>
            <a:off x="7496044" y="1552038"/>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1" name="Oval 2014"/>
          <p:cNvSpPr>
            <a:spLocks noChangeArrowheads="1"/>
          </p:cNvSpPr>
          <p:nvPr/>
        </p:nvSpPr>
        <p:spPr bwMode="auto">
          <a:xfrm>
            <a:off x="9155468" y="3535830"/>
            <a:ext cx="73910"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2" name="Oval 2029"/>
          <p:cNvSpPr>
            <a:spLocks noChangeArrowheads="1"/>
          </p:cNvSpPr>
          <p:nvPr/>
        </p:nvSpPr>
        <p:spPr bwMode="auto">
          <a:xfrm>
            <a:off x="8169875" y="2380543"/>
            <a:ext cx="72635" cy="73909"/>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3" name="Oval 2032"/>
          <p:cNvSpPr>
            <a:spLocks noChangeArrowheads="1"/>
          </p:cNvSpPr>
          <p:nvPr/>
        </p:nvSpPr>
        <p:spPr bwMode="auto">
          <a:xfrm>
            <a:off x="8074302" y="2477389"/>
            <a:ext cx="72635"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4" name="Oval 2040"/>
          <p:cNvSpPr>
            <a:spLocks noChangeArrowheads="1"/>
          </p:cNvSpPr>
          <p:nvPr/>
        </p:nvSpPr>
        <p:spPr bwMode="auto">
          <a:xfrm>
            <a:off x="7883158" y="2669170"/>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5" name="Oval 2050"/>
          <p:cNvSpPr>
            <a:spLocks noChangeArrowheads="1"/>
          </p:cNvSpPr>
          <p:nvPr/>
        </p:nvSpPr>
        <p:spPr bwMode="auto">
          <a:xfrm>
            <a:off x="8265446" y="2764742"/>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6" name="Oval 2059"/>
          <p:cNvSpPr>
            <a:spLocks noChangeArrowheads="1"/>
          </p:cNvSpPr>
          <p:nvPr/>
        </p:nvSpPr>
        <p:spPr bwMode="auto">
          <a:xfrm>
            <a:off x="7882520" y="3052732"/>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7" name="Oval 2066"/>
          <p:cNvSpPr>
            <a:spLocks noChangeArrowheads="1"/>
          </p:cNvSpPr>
          <p:nvPr/>
        </p:nvSpPr>
        <p:spPr bwMode="auto">
          <a:xfrm>
            <a:off x="3866020" y="2631576"/>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8" name="Oval 2072"/>
          <p:cNvSpPr>
            <a:spLocks noChangeArrowheads="1"/>
          </p:cNvSpPr>
          <p:nvPr/>
        </p:nvSpPr>
        <p:spPr bwMode="auto">
          <a:xfrm>
            <a:off x="8426816" y="3516635"/>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9" name="Oval 2075"/>
          <p:cNvSpPr>
            <a:spLocks noChangeArrowheads="1"/>
          </p:cNvSpPr>
          <p:nvPr/>
        </p:nvSpPr>
        <p:spPr bwMode="auto">
          <a:xfrm>
            <a:off x="8840154" y="2477389"/>
            <a:ext cx="73910" cy="72635"/>
          </a:xfrm>
          <a:prstGeom prst="ellipse">
            <a:avLst/>
          </a:prstGeom>
          <a:solidFill>
            <a:srgbClr val="F99D1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0" name="Oval 2088"/>
          <p:cNvSpPr>
            <a:spLocks noChangeArrowheads="1"/>
          </p:cNvSpPr>
          <p:nvPr/>
        </p:nvSpPr>
        <p:spPr bwMode="auto">
          <a:xfrm>
            <a:off x="9032572" y="2572961"/>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1" name="Oval 2092"/>
          <p:cNvSpPr>
            <a:spLocks noChangeArrowheads="1"/>
          </p:cNvSpPr>
          <p:nvPr/>
        </p:nvSpPr>
        <p:spPr bwMode="auto">
          <a:xfrm>
            <a:off x="8443645" y="2692916"/>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2" name="Oval 2094"/>
          <p:cNvSpPr>
            <a:spLocks noChangeArrowheads="1"/>
          </p:cNvSpPr>
          <p:nvPr/>
        </p:nvSpPr>
        <p:spPr bwMode="auto">
          <a:xfrm>
            <a:off x="8744580" y="2669170"/>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3" name="Oval 2100"/>
          <p:cNvSpPr>
            <a:spLocks noChangeArrowheads="1"/>
          </p:cNvSpPr>
          <p:nvPr/>
        </p:nvSpPr>
        <p:spPr bwMode="auto">
          <a:xfrm>
            <a:off x="8553437" y="2764742"/>
            <a:ext cx="72635"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4" name="Oval 2104"/>
          <p:cNvSpPr>
            <a:spLocks noChangeArrowheads="1"/>
          </p:cNvSpPr>
          <p:nvPr/>
        </p:nvSpPr>
        <p:spPr bwMode="auto">
          <a:xfrm>
            <a:off x="8936998" y="2764742"/>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5" name="Oval 2121"/>
          <p:cNvSpPr>
            <a:spLocks noChangeArrowheads="1"/>
          </p:cNvSpPr>
          <p:nvPr/>
        </p:nvSpPr>
        <p:spPr bwMode="auto">
          <a:xfrm>
            <a:off x="8553437" y="295716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6" name="Oval 2124"/>
          <p:cNvSpPr>
            <a:spLocks noChangeArrowheads="1"/>
          </p:cNvSpPr>
          <p:nvPr/>
        </p:nvSpPr>
        <p:spPr bwMode="auto">
          <a:xfrm>
            <a:off x="8696792" y="3375765"/>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7" name="Oval 2130"/>
          <p:cNvSpPr>
            <a:spLocks noChangeArrowheads="1"/>
          </p:cNvSpPr>
          <p:nvPr/>
        </p:nvSpPr>
        <p:spPr bwMode="auto">
          <a:xfrm>
            <a:off x="8265446" y="3052733"/>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8" name="Oval 2138"/>
          <p:cNvSpPr>
            <a:spLocks noChangeArrowheads="1"/>
          </p:cNvSpPr>
          <p:nvPr/>
        </p:nvSpPr>
        <p:spPr bwMode="auto">
          <a:xfrm>
            <a:off x="8649008" y="3148305"/>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9" name="Oval 2148"/>
          <p:cNvSpPr>
            <a:spLocks noChangeArrowheads="1"/>
          </p:cNvSpPr>
          <p:nvPr/>
        </p:nvSpPr>
        <p:spPr bwMode="auto">
          <a:xfrm>
            <a:off x="8803834" y="3148304"/>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0" name="Oval 2157"/>
          <p:cNvSpPr>
            <a:spLocks noChangeArrowheads="1"/>
          </p:cNvSpPr>
          <p:nvPr/>
        </p:nvSpPr>
        <p:spPr bwMode="auto">
          <a:xfrm>
            <a:off x="9032572" y="3531867"/>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1" name="Oval 2164"/>
          <p:cNvSpPr>
            <a:spLocks noChangeArrowheads="1"/>
          </p:cNvSpPr>
          <p:nvPr/>
        </p:nvSpPr>
        <p:spPr bwMode="auto">
          <a:xfrm>
            <a:off x="9611099" y="3629985"/>
            <a:ext cx="64989" cy="66901"/>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2" name="Oval 2171"/>
          <p:cNvSpPr>
            <a:spLocks noChangeArrowheads="1"/>
          </p:cNvSpPr>
          <p:nvPr/>
        </p:nvSpPr>
        <p:spPr bwMode="auto">
          <a:xfrm>
            <a:off x="9319286" y="4010362"/>
            <a:ext cx="73910" cy="73909"/>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3" name="Oval 2173"/>
          <p:cNvSpPr>
            <a:spLocks noChangeArrowheads="1"/>
          </p:cNvSpPr>
          <p:nvPr/>
        </p:nvSpPr>
        <p:spPr bwMode="auto">
          <a:xfrm>
            <a:off x="9313279" y="3781626"/>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4" name="Oval 2175"/>
          <p:cNvSpPr>
            <a:spLocks noChangeArrowheads="1"/>
          </p:cNvSpPr>
          <p:nvPr/>
        </p:nvSpPr>
        <p:spPr bwMode="auto">
          <a:xfrm>
            <a:off x="8702569" y="4047318"/>
            <a:ext cx="72635" cy="73909"/>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5" name="Oval 2180"/>
          <p:cNvSpPr>
            <a:spLocks noChangeArrowheads="1"/>
          </p:cNvSpPr>
          <p:nvPr/>
        </p:nvSpPr>
        <p:spPr bwMode="auto">
          <a:xfrm>
            <a:off x="9416133" y="4107210"/>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6" name="Oval 2185"/>
          <p:cNvSpPr>
            <a:spLocks noChangeArrowheads="1"/>
          </p:cNvSpPr>
          <p:nvPr/>
        </p:nvSpPr>
        <p:spPr bwMode="auto">
          <a:xfrm>
            <a:off x="9032572" y="4202782"/>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7" name="Oval 2192"/>
          <p:cNvSpPr>
            <a:spLocks noChangeArrowheads="1"/>
          </p:cNvSpPr>
          <p:nvPr/>
        </p:nvSpPr>
        <p:spPr bwMode="auto">
          <a:xfrm>
            <a:off x="9321543" y="4216113"/>
            <a:ext cx="72635" cy="72635"/>
          </a:xfrm>
          <a:prstGeom prst="ellipse">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18" name="Oval 2193"/>
          <p:cNvSpPr>
            <a:spLocks noChangeArrowheads="1"/>
          </p:cNvSpPr>
          <p:nvPr/>
        </p:nvSpPr>
        <p:spPr bwMode="auto">
          <a:xfrm>
            <a:off x="9798422" y="4692718"/>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9" name="Oval 2197"/>
          <p:cNvSpPr>
            <a:spLocks noChangeArrowheads="1"/>
          </p:cNvSpPr>
          <p:nvPr/>
        </p:nvSpPr>
        <p:spPr bwMode="auto">
          <a:xfrm>
            <a:off x="9223715" y="4298354"/>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0" name="Oval 2199"/>
          <p:cNvSpPr>
            <a:spLocks noChangeArrowheads="1"/>
          </p:cNvSpPr>
          <p:nvPr/>
        </p:nvSpPr>
        <p:spPr bwMode="auto">
          <a:xfrm>
            <a:off x="8793511" y="3375764"/>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1" name="Oval 2201"/>
          <p:cNvSpPr>
            <a:spLocks noChangeArrowheads="1"/>
          </p:cNvSpPr>
          <p:nvPr/>
        </p:nvSpPr>
        <p:spPr bwMode="auto">
          <a:xfrm>
            <a:off x="9151079" y="3895585"/>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2" name="Oval 2207"/>
          <p:cNvSpPr>
            <a:spLocks noChangeArrowheads="1"/>
          </p:cNvSpPr>
          <p:nvPr/>
        </p:nvSpPr>
        <p:spPr bwMode="auto">
          <a:xfrm>
            <a:off x="9223715" y="4393926"/>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3" name="Oval 2215"/>
          <p:cNvSpPr>
            <a:spLocks noChangeArrowheads="1"/>
          </p:cNvSpPr>
          <p:nvPr/>
        </p:nvSpPr>
        <p:spPr bwMode="auto">
          <a:xfrm>
            <a:off x="9660836" y="4762494"/>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4" name="Oval 2222"/>
          <p:cNvSpPr>
            <a:spLocks noChangeArrowheads="1"/>
          </p:cNvSpPr>
          <p:nvPr/>
        </p:nvSpPr>
        <p:spPr bwMode="auto">
          <a:xfrm>
            <a:off x="4242502" y="848205"/>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5" name="Oval 2239"/>
          <p:cNvSpPr>
            <a:spLocks noChangeArrowheads="1"/>
          </p:cNvSpPr>
          <p:nvPr/>
        </p:nvSpPr>
        <p:spPr bwMode="auto">
          <a:xfrm>
            <a:off x="6153579" y="2320463"/>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6" name="Oval 2242"/>
          <p:cNvSpPr>
            <a:spLocks noChangeArrowheads="1"/>
          </p:cNvSpPr>
          <p:nvPr/>
        </p:nvSpPr>
        <p:spPr bwMode="auto">
          <a:xfrm>
            <a:off x="4310840" y="2009590"/>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7" name="Oval 2254"/>
          <p:cNvSpPr>
            <a:spLocks noChangeArrowheads="1"/>
          </p:cNvSpPr>
          <p:nvPr/>
        </p:nvSpPr>
        <p:spPr bwMode="auto">
          <a:xfrm>
            <a:off x="4146930" y="1039349"/>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8" name="Oval 2258"/>
          <p:cNvSpPr>
            <a:spLocks noChangeArrowheads="1"/>
          </p:cNvSpPr>
          <p:nvPr/>
        </p:nvSpPr>
        <p:spPr bwMode="auto">
          <a:xfrm>
            <a:off x="8471246" y="3187643"/>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9" name="Oval 2264"/>
          <p:cNvSpPr>
            <a:spLocks noChangeArrowheads="1"/>
          </p:cNvSpPr>
          <p:nvPr/>
        </p:nvSpPr>
        <p:spPr bwMode="auto">
          <a:xfrm>
            <a:off x="7440342" y="2684603"/>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0" name="Oval 2278"/>
          <p:cNvSpPr>
            <a:spLocks noChangeArrowheads="1"/>
          </p:cNvSpPr>
          <p:nvPr/>
        </p:nvSpPr>
        <p:spPr bwMode="auto">
          <a:xfrm>
            <a:off x="4077527" y="1817520"/>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1" name="Oval 2285"/>
          <p:cNvSpPr>
            <a:spLocks noChangeArrowheads="1"/>
          </p:cNvSpPr>
          <p:nvPr/>
        </p:nvSpPr>
        <p:spPr bwMode="auto">
          <a:xfrm>
            <a:off x="8379211" y="2837376"/>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2" name="Oval 2292"/>
          <p:cNvSpPr>
            <a:spLocks noChangeArrowheads="1"/>
          </p:cNvSpPr>
          <p:nvPr/>
        </p:nvSpPr>
        <p:spPr bwMode="auto">
          <a:xfrm>
            <a:off x="3763370" y="1230493"/>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3" name="Oval 2294"/>
          <p:cNvSpPr>
            <a:spLocks noChangeArrowheads="1"/>
          </p:cNvSpPr>
          <p:nvPr/>
        </p:nvSpPr>
        <p:spPr bwMode="auto">
          <a:xfrm>
            <a:off x="4051360" y="1230493"/>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4" name="Oval 2297"/>
          <p:cNvSpPr>
            <a:spLocks noChangeArrowheads="1"/>
          </p:cNvSpPr>
          <p:nvPr/>
        </p:nvSpPr>
        <p:spPr bwMode="auto">
          <a:xfrm>
            <a:off x="2938265" y="1468174"/>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5" name="Oval 2302"/>
          <p:cNvSpPr>
            <a:spLocks noChangeArrowheads="1"/>
          </p:cNvSpPr>
          <p:nvPr/>
        </p:nvSpPr>
        <p:spPr bwMode="auto">
          <a:xfrm>
            <a:off x="5893988" y="2087179"/>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6" name="Oval 2319"/>
          <p:cNvSpPr>
            <a:spLocks noChangeArrowheads="1"/>
          </p:cNvSpPr>
          <p:nvPr/>
        </p:nvSpPr>
        <p:spPr bwMode="auto">
          <a:xfrm>
            <a:off x="6136104" y="2632852"/>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7" name="Oval 2331"/>
          <p:cNvSpPr>
            <a:spLocks noChangeArrowheads="1"/>
          </p:cNvSpPr>
          <p:nvPr/>
        </p:nvSpPr>
        <p:spPr bwMode="auto">
          <a:xfrm>
            <a:off x="4242502" y="1422911"/>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8" name="Oval 2338"/>
          <p:cNvSpPr>
            <a:spLocks noChangeArrowheads="1"/>
          </p:cNvSpPr>
          <p:nvPr/>
        </p:nvSpPr>
        <p:spPr bwMode="auto">
          <a:xfrm>
            <a:off x="5725781" y="1716362"/>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9" name="Oval 2344"/>
          <p:cNvSpPr>
            <a:spLocks noChangeArrowheads="1"/>
          </p:cNvSpPr>
          <p:nvPr/>
        </p:nvSpPr>
        <p:spPr bwMode="auto">
          <a:xfrm>
            <a:off x="5907366" y="2387902"/>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0" name="Oval 2351"/>
          <p:cNvSpPr>
            <a:spLocks noChangeArrowheads="1"/>
          </p:cNvSpPr>
          <p:nvPr/>
        </p:nvSpPr>
        <p:spPr bwMode="auto">
          <a:xfrm>
            <a:off x="8488162" y="2613809"/>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1" name="Oval 2366"/>
          <p:cNvSpPr>
            <a:spLocks noChangeArrowheads="1"/>
          </p:cNvSpPr>
          <p:nvPr/>
        </p:nvSpPr>
        <p:spPr bwMode="auto">
          <a:xfrm>
            <a:off x="6511057" y="1624203"/>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2" name="Oval 2374"/>
          <p:cNvSpPr>
            <a:spLocks noChangeArrowheads="1"/>
          </p:cNvSpPr>
          <p:nvPr/>
        </p:nvSpPr>
        <p:spPr bwMode="auto">
          <a:xfrm>
            <a:off x="3802017" y="1532156"/>
            <a:ext cx="72635" cy="73272"/>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3" name="Oval 2375"/>
          <p:cNvSpPr>
            <a:spLocks noChangeArrowheads="1"/>
          </p:cNvSpPr>
          <p:nvPr/>
        </p:nvSpPr>
        <p:spPr bwMode="auto">
          <a:xfrm>
            <a:off x="3512334" y="1649415"/>
            <a:ext cx="72635" cy="73272"/>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4" name="Oval 2378"/>
          <p:cNvSpPr>
            <a:spLocks noChangeArrowheads="1"/>
          </p:cNvSpPr>
          <p:nvPr/>
        </p:nvSpPr>
        <p:spPr bwMode="auto">
          <a:xfrm>
            <a:off x="2900673" y="1614053"/>
            <a:ext cx="73910" cy="73272"/>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5" name="Oval 2390"/>
          <p:cNvSpPr>
            <a:spLocks noChangeArrowheads="1"/>
          </p:cNvSpPr>
          <p:nvPr/>
        </p:nvSpPr>
        <p:spPr bwMode="auto">
          <a:xfrm>
            <a:off x="4051360" y="1614053"/>
            <a:ext cx="72635" cy="73272"/>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6" name="Oval 2396"/>
          <p:cNvSpPr>
            <a:spLocks noChangeArrowheads="1"/>
          </p:cNvSpPr>
          <p:nvPr/>
        </p:nvSpPr>
        <p:spPr bwMode="auto">
          <a:xfrm>
            <a:off x="8331685" y="3136298"/>
            <a:ext cx="73910"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7" name="Oval 2409"/>
          <p:cNvSpPr>
            <a:spLocks noChangeArrowheads="1"/>
          </p:cNvSpPr>
          <p:nvPr/>
        </p:nvSpPr>
        <p:spPr bwMode="auto">
          <a:xfrm>
            <a:off x="3895257" y="1875297"/>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8" name="Oval 2414"/>
          <p:cNvSpPr>
            <a:spLocks noChangeArrowheads="1"/>
          </p:cNvSpPr>
          <p:nvPr/>
        </p:nvSpPr>
        <p:spPr bwMode="auto">
          <a:xfrm>
            <a:off x="3667796" y="1710265"/>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9" name="Oval 2416"/>
          <p:cNvSpPr>
            <a:spLocks noChangeArrowheads="1"/>
          </p:cNvSpPr>
          <p:nvPr/>
        </p:nvSpPr>
        <p:spPr bwMode="auto">
          <a:xfrm>
            <a:off x="3858942" y="1710265"/>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0" name="Oval 2419"/>
          <p:cNvSpPr>
            <a:spLocks noChangeArrowheads="1"/>
          </p:cNvSpPr>
          <p:nvPr/>
        </p:nvSpPr>
        <p:spPr bwMode="auto">
          <a:xfrm>
            <a:off x="4274521" y="2723195"/>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1" name="Oval 2422"/>
          <p:cNvSpPr>
            <a:spLocks noChangeArrowheads="1"/>
          </p:cNvSpPr>
          <p:nvPr/>
        </p:nvSpPr>
        <p:spPr bwMode="auto">
          <a:xfrm>
            <a:off x="8352099" y="3412083"/>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2" name="Oval 2426"/>
          <p:cNvSpPr>
            <a:spLocks noChangeArrowheads="1"/>
          </p:cNvSpPr>
          <p:nvPr/>
        </p:nvSpPr>
        <p:spPr bwMode="auto">
          <a:xfrm>
            <a:off x="4885389" y="2201430"/>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3" name="Oval 2429"/>
          <p:cNvSpPr>
            <a:spLocks noChangeArrowheads="1"/>
          </p:cNvSpPr>
          <p:nvPr/>
        </p:nvSpPr>
        <p:spPr bwMode="auto">
          <a:xfrm>
            <a:off x="3381082" y="1591118"/>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4" name="Oval 2430"/>
          <p:cNvSpPr>
            <a:spLocks noChangeArrowheads="1"/>
          </p:cNvSpPr>
          <p:nvPr/>
        </p:nvSpPr>
        <p:spPr bwMode="auto">
          <a:xfrm>
            <a:off x="4283260" y="2517457"/>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5" name="Oval 2433"/>
          <p:cNvSpPr>
            <a:spLocks noChangeArrowheads="1"/>
          </p:cNvSpPr>
          <p:nvPr/>
        </p:nvSpPr>
        <p:spPr bwMode="auto">
          <a:xfrm>
            <a:off x="3915969" y="2838451"/>
            <a:ext cx="73910"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6" name="Oval 2435"/>
          <p:cNvSpPr>
            <a:spLocks noChangeArrowheads="1"/>
          </p:cNvSpPr>
          <p:nvPr/>
        </p:nvSpPr>
        <p:spPr bwMode="auto">
          <a:xfrm>
            <a:off x="3440336" y="1805834"/>
            <a:ext cx="72635" cy="73909"/>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7" name="Oval 2456"/>
          <p:cNvSpPr>
            <a:spLocks noChangeArrowheads="1"/>
          </p:cNvSpPr>
          <p:nvPr/>
        </p:nvSpPr>
        <p:spPr bwMode="auto">
          <a:xfrm>
            <a:off x="3572224" y="1902683"/>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8" name="Oval 2466"/>
          <p:cNvSpPr>
            <a:spLocks noChangeArrowheads="1"/>
          </p:cNvSpPr>
          <p:nvPr/>
        </p:nvSpPr>
        <p:spPr bwMode="auto">
          <a:xfrm>
            <a:off x="4074295" y="1987094"/>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9" name="Oval 2469"/>
          <p:cNvSpPr>
            <a:spLocks noChangeArrowheads="1"/>
          </p:cNvSpPr>
          <p:nvPr/>
        </p:nvSpPr>
        <p:spPr bwMode="auto">
          <a:xfrm>
            <a:off x="3379808" y="1998255"/>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0" name="Oval 2473"/>
          <p:cNvSpPr>
            <a:spLocks noChangeArrowheads="1"/>
          </p:cNvSpPr>
          <p:nvPr/>
        </p:nvSpPr>
        <p:spPr bwMode="auto">
          <a:xfrm>
            <a:off x="3763370" y="1998255"/>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1" name="Oval 2482"/>
          <p:cNvSpPr>
            <a:spLocks noChangeArrowheads="1"/>
          </p:cNvSpPr>
          <p:nvPr/>
        </p:nvSpPr>
        <p:spPr bwMode="auto">
          <a:xfrm>
            <a:off x="6002938" y="2120918"/>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2" name="Oval 2484"/>
          <p:cNvSpPr>
            <a:spLocks noChangeArrowheads="1"/>
          </p:cNvSpPr>
          <p:nvPr/>
        </p:nvSpPr>
        <p:spPr bwMode="auto">
          <a:xfrm>
            <a:off x="3475380" y="2093827"/>
            <a:ext cx="73910" cy="72635"/>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3" name="Oval 2489"/>
          <p:cNvSpPr>
            <a:spLocks noChangeArrowheads="1"/>
          </p:cNvSpPr>
          <p:nvPr/>
        </p:nvSpPr>
        <p:spPr bwMode="auto">
          <a:xfrm>
            <a:off x="3954512" y="2093827"/>
            <a:ext cx="73910"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4" name="Oval 2502"/>
          <p:cNvSpPr>
            <a:spLocks noChangeArrowheads="1"/>
          </p:cNvSpPr>
          <p:nvPr/>
        </p:nvSpPr>
        <p:spPr bwMode="auto">
          <a:xfrm>
            <a:off x="3667796" y="2189399"/>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5" name="Oval 2506"/>
          <p:cNvSpPr>
            <a:spLocks noChangeArrowheads="1"/>
          </p:cNvSpPr>
          <p:nvPr/>
        </p:nvSpPr>
        <p:spPr bwMode="auto">
          <a:xfrm>
            <a:off x="6290928" y="1677809"/>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6" name="Oval 2510"/>
          <p:cNvSpPr>
            <a:spLocks noChangeArrowheads="1"/>
          </p:cNvSpPr>
          <p:nvPr/>
        </p:nvSpPr>
        <p:spPr bwMode="auto">
          <a:xfrm>
            <a:off x="4433648" y="2189399"/>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7" name="Oval 2517"/>
          <p:cNvSpPr>
            <a:spLocks noChangeArrowheads="1"/>
          </p:cNvSpPr>
          <p:nvPr/>
        </p:nvSpPr>
        <p:spPr bwMode="auto">
          <a:xfrm>
            <a:off x="3476652" y="228497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8" name="Oval 2521"/>
          <p:cNvSpPr>
            <a:spLocks noChangeArrowheads="1"/>
          </p:cNvSpPr>
          <p:nvPr/>
        </p:nvSpPr>
        <p:spPr bwMode="auto">
          <a:xfrm>
            <a:off x="3858942" y="228497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9" name="Oval 2532"/>
          <p:cNvSpPr>
            <a:spLocks noChangeArrowheads="1"/>
          </p:cNvSpPr>
          <p:nvPr/>
        </p:nvSpPr>
        <p:spPr bwMode="auto">
          <a:xfrm>
            <a:off x="8434927" y="3101313"/>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0" name="Oval 2538"/>
          <p:cNvSpPr>
            <a:spLocks noChangeArrowheads="1"/>
          </p:cNvSpPr>
          <p:nvPr/>
        </p:nvSpPr>
        <p:spPr bwMode="auto">
          <a:xfrm>
            <a:off x="3858942" y="2380543"/>
            <a:ext cx="72635" cy="73909"/>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1" name="Oval 2545"/>
          <p:cNvSpPr>
            <a:spLocks noChangeArrowheads="1"/>
          </p:cNvSpPr>
          <p:nvPr/>
        </p:nvSpPr>
        <p:spPr bwMode="auto">
          <a:xfrm>
            <a:off x="4512662" y="3212752"/>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2" name="Oval 2551"/>
          <p:cNvSpPr>
            <a:spLocks noChangeArrowheads="1"/>
          </p:cNvSpPr>
          <p:nvPr/>
        </p:nvSpPr>
        <p:spPr bwMode="auto">
          <a:xfrm>
            <a:off x="3667796" y="2477389"/>
            <a:ext cx="72635"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3" name="Oval 2564"/>
          <p:cNvSpPr>
            <a:spLocks noChangeArrowheads="1"/>
          </p:cNvSpPr>
          <p:nvPr/>
        </p:nvSpPr>
        <p:spPr bwMode="auto">
          <a:xfrm>
            <a:off x="3667796" y="2572961"/>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4" name="Oval 2567"/>
          <p:cNvSpPr>
            <a:spLocks noChangeArrowheads="1"/>
          </p:cNvSpPr>
          <p:nvPr/>
        </p:nvSpPr>
        <p:spPr bwMode="auto">
          <a:xfrm>
            <a:off x="3954512" y="2572961"/>
            <a:ext cx="73910"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5" name="Oval 2570"/>
          <p:cNvSpPr>
            <a:spLocks noChangeArrowheads="1"/>
          </p:cNvSpPr>
          <p:nvPr/>
        </p:nvSpPr>
        <p:spPr bwMode="auto">
          <a:xfrm>
            <a:off x="4146930" y="2572961"/>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6" name="Oval 2574"/>
          <p:cNvSpPr>
            <a:spLocks noChangeArrowheads="1"/>
          </p:cNvSpPr>
          <p:nvPr/>
        </p:nvSpPr>
        <p:spPr bwMode="auto">
          <a:xfrm>
            <a:off x="8451847" y="3568184"/>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7" name="Oval 2589"/>
          <p:cNvSpPr>
            <a:spLocks noChangeArrowheads="1"/>
          </p:cNvSpPr>
          <p:nvPr/>
        </p:nvSpPr>
        <p:spPr bwMode="auto">
          <a:xfrm>
            <a:off x="3858942" y="2764742"/>
            <a:ext cx="72635" cy="72635"/>
          </a:xfrm>
          <a:prstGeom prst="ellipse">
            <a:avLst/>
          </a:prstGeom>
          <a:solidFill>
            <a:schemeClr val="accent5"/>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578" name="Oval 2594"/>
          <p:cNvSpPr>
            <a:spLocks noChangeArrowheads="1"/>
          </p:cNvSpPr>
          <p:nvPr/>
        </p:nvSpPr>
        <p:spPr bwMode="auto">
          <a:xfrm>
            <a:off x="3899240" y="2955887"/>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9" name="Oval 2612"/>
          <p:cNvSpPr>
            <a:spLocks noChangeArrowheads="1"/>
          </p:cNvSpPr>
          <p:nvPr/>
        </p:nvSpPr>
        <p:spPr bwMode="auto">
          <a:xfrm>
            <a:off x="4338074" y="3435018"/>
            <a:ext cx="72635" cy="73909"/>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0" name="Oval 2614"/>
          <p:cNvSpPr>
            <a:spLocks noChangeArrowheads="1"/>
          </p:cNvSpPr>
          <p:nvPr/>
        </p:nvSpPr>
        <p:spPr bwMode="auto">
          <a:xfrm>
            <a:off x="4529218" y="3435018"/>
            <a:ext cx="73910"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1" name="Oval 2616"/>
          <p:cNvSpPr>
            <a:spLocks noChangeArrowheads="1"/>
          </p:cNvSpPr>
          <p:nvPr/>
        </p:nvSpPr>
        <p:spPr bwMode="auto">
          <a:xfrm>
            <a:off x="4721639" y="3435018"/>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2" name="Oval 2627"/>
          <p:cNvSpPr>
            <a:spLocks noChangeArrowheads="1"/>
          </p:cNvSpPr>
          <p:nvPr/>
        </p:nvSpPr>
        <p:spPr bwMode="auto">
          <a:xfrm>
            <a:off x="4338074" y="3627436"/>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3" name="Oval 2632"/>
          <p:cNvSpPr>
            <a:spLocks noChangeArrowheads="1"/>
          </p:cNvSpPr>
          <p:nvPr/>
        </p:nvSpPr>
        <p:spPr bwMode="auto">
          <a:xfrm>
            <a:off x="4817209" y="3627436"/>
            <a:ext cx="72635" cy="73272"/>
          </a:xfrm>
          <a:prstGeom prst="ellipse">
            <a:avLst/>
          </a:prstGeom>
          <a:solidFill>
            <a:srgbClr val="AEA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4" name="Oval 2639"/>
          <p:cNvSpPr>
            <a:spLocks noChangeArrowheads="1"/>
          </p:cNvSpPr>
          <p:nvPr/>
        </p:nvSpPr>
        <p:spPr bwMode="auto">
          <a:xfrm>
            <a:off x="4529218" y="3723648"/>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5" name="Oval 2644"/>
          <p:cNvSpPr>
            <a:spLocks noChangeArrowheads="1"/>
          </p:cNvSpPr>
          <p:nvPr/>
        </p:nvSpPr>
        <p:spPr bwMode="auto">
          <a:xfrm>
            <a:off x="5008355" y="3723648"/>
            <a:ext cx="73910"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6" name="Oval 2647"/>
          <p:cNvSpPr>
            <a:spLocks noChangeArrowheads="1"/>
          </p:cNvSpPr>
          <p:nvPr/>
        </p:nvSpPr>
        <p:spPr bwMode="auto">
          <a:xfrm>
            <a:off x="5237090" y="3574689"/>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7" name="Oval 2649"/>
          <p:cNvSpPr>
            <a:spLocks noChangeArrowheads="1"/>
          </p:cNvSpPr>
          <p:nvPr/>
        </p:nvSpPr>
        <p:spPr bwMode="auto">
          <a:xfrm>
            <a:off x="4489914" y="3850815"/>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8" name="Oval 2652"/>
          <p:cNvSpPr>
            <a:spLocks noChangeArrowheads="1"/>
          </p:cNvSpPr>
          <p:nvPr/>
        </p:nvSpPr>
        <p:spPr bwMode="auto">
          <a:xfrm>
            <a:off x="4721639" y="3819220"/>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9" name="Oval 2667"/>
          <p:cNvSpPr>
            <a:spLocks noChangeArrowheads="1"/>
          </p:cNvSpPr>
          <p:nvPr/>
        </p:nvSpPr>
        <p:spPr bwMode="auto">
          <a:xfrm>
            <a:off x="5071129" y="3766462"/>
            <a:ext cx="73910"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0" name="Oval 2670"/>
          <p:cNvSpPr>
            <a:spLocks noChangeArrowheads="1"/>
          </p:cNvSpPr>
          <p:nvPr/>
        </p:nvSpPr>
        <p:spPr bwMode="auto">
          <a:xfrm>
            <a:off x="4721639" y="4010362"/>
            <a:ext cx="72635" cy="73909"/>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1" name="Oval 2671"/>
          <p:cNvSpPr>
            <a:spLocks noChangeArrowheads="1"/>
          </p:cNvSpPr>
          <p:nvPr/>
        </p:nvSpPr>
        <p:spPr bwMode="auto">
          <a:xfrm>
            <a:off x="4817209" y="4010362"/>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2" name="Oval 2685"/>
          <p:cNvSpPr>
            <a:spLocks noChangeArrowheads="1"/>
          </p:cNvSpPr>
          <p:nvPr/>
        </p:nvSpPr>
        <p:spPr bwMode="auto">
          <a:xfrm>
            <a:off x="4626067" y="4202782"/>
            <a:ext cx="72635"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3" name="Oval 2693"/>
          <p:cNvSpPr>
            <a:spLocks noChangeArrowheads="1"/>
          </p:cNvSpPr>
          <p:nvPr/>
        </p:nvSpPr>
        <p:spPr bwMode="auto">
          <a:xfrm>
            <a:off x="4817209" y="4298354"/>
            <a:ext cx="72635" cy="72635"/>
          </a:xfrm>
          <a:prstGeom prst="ellipse">
            <a:avLst/>
          </a:prstGeom>
          <a:solidFill>
            <a:srgbClr val="706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4" name="Oval 2695"/>
          <p:cNvSpPr>
            <a:spLocks noChangeArrowheads="1"/>
          </p:cNvSpPr>
          <p:nvPr/>
        </p:nvSpPr>
        <p:spPr bwMode="auto">
          <a:xfrm>
            <a:off x="4525539" y="4042005"/>
            <a:ext cx="73910" cy="72635"/>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5" name="Oval 2702"/>
          <p:cNvSpPr>
            <a:spLocks noChangeArrowheads="1"/>
          </p:cNvSpPr>
          <p:nvPr/>
        </p:nvSpPr>
        <p:spPr bwMode="auto">
          <a:xfrm>
            <a:off x="4626067" y="4489498"/>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6" name="Oval 2704"/>
          <p:cNvSpPr>
            <a:spLocks noChangeArrowheads="1"/>
          </p:cNvSpPr>
          <p:nvPr/>
        </p:nvSpPr>
        <p:spPr bwMode="auto">
          <a:xfrm>
            <a:off x="4678061" y="4836404"/>
            <a:ext cx="73910" cy="73272"/>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7" name="Oval 2707"/>
          <p:cNvSpPr>
            <a:spLocks noChangeArrowheads="1"/>
          </p:cNvSpPr>
          <p:nvPr/>
        </p:nvSpPr>
        <p:spPr bwMode="auto">
          <a:xfrm>
            <a:off x="5059101" y="3640819"/>
            <a:ext cx="73910"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8" name="Oval 2712"/>
          <p:cNvSpPr>
            <a:spLocks noChangeArrowheads="1"/>
          </p:cNvSpPr>
          <p:nvPr/>
        </p:nvSpPr>
        <p:spPr bwMode="auto">
          <a:xfrm>
            <a:off x="6542391" y="4144226"/>
            <a:ext cx="73910" cy="72635"/>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0" name="Oval 1640"/>
          <p:cNvSpPr>
            <a:spLocks noChangeArrowheads="1"/>
          </p:cNvSpPr>
          <p:nvPr/>
        </p:nvSpPr>
        <p:spPr bwMode="auto">
          <a:xfrm>
            <a:off x="4263877" y="2620281"/>
            <a:ext cx="72635" cy="72635"/>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1" name="Oval 1521"/>
          <p:cNvSpPr>
            <a:spLocks noChangeArrowheads="1"/>
          </p:cNvSpPr>
          <p:nvPr/>
        </p:nvSpPr>
        <p:spPr bwMode="auto">
          <a:xfrm>
            <a:off x="4114790" y="2476007"/>
            <a:ext cx="73910"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2" name="Oval 1566"/>
          <p:cNvSpPr>
            <a:spLocks noChangeArrowheads="1"/>
          </p:cNvSpPr>
          <p:nvPr/>
        </p:nvSpPr>
        <p:spPr bwMode="auto">
          <a:xfrm>
            <a:off x="4268869" y="2403480"/>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3" name="Oval 1557"/>
          <p:cNvSpPr>
            <a:spLocks noChangeArrowheads="1"/>
          </p:cNvSpPr>
          <p:nvPr/>
        </p:nvSpPr>
        <p:spPr bwMode="auto">
          <a:xfrm>
            <a:off x="4361013" y="2491626"/>
            <a:ext cx="72635" cy="73909"/>
          </a:xfrm>
          <a:prstGeom prst="ellipse">
            <a:avLst/>
          </a:prstGeom>
          <a:solidFill>
            <a:srgbClr val="89D0C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4" name="Oval 1653"/>
          <p:cNvSpPr>
            <a:spLocks noChangeArrowheads="1"/>
          </p:cNvSpPr>
          <p:nvPr/>
        </p:nvSpPr>
        <p:spPr bwMode="auto">
          <a:xfrm>
            <a:off x="4095584" y="2650560"/>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5" name="Oval 1653"/>
          <p:cNvSpPr>
            <a:spLocks noChangeArrowheads="1"/>
          </p:cNvSpPr>
          <p:nvPr/>
        </p:nvSpPr>
        <p:spPr bwMode="auto">
          <a:xfrm>
            <a:off x="3763369" y="2189399"/>
            <a:ext cx="72635" cy="72635"/>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6" name="Oval 1654"/>
          <p:cNvSpPr>
            <a:spLocks noChangeArrowheads="1"/>
          </p:cNvSpPr>
          <p:nvPr/>
        </p:nvSpPr>
        <p:spPr bwMode="auto">
          <a:xfrm>
            <a:off x="4183247" y="2525939"/>
            <a:ext cx="72635" cy="72635"/>
          </a:xfrm>
          <a:prstGeom prst="ellipse">
            <a:avLst/>
          </a:prstGeom>
          <a:solidFill>
            <a:srgbClr val="F59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7" name="Oval 2138"/>
          <p:cNvSpPr>
            <a:spLocks noChangeArrowheads="1"/>
          </p:cNvSpPr>
          <p:nvPr/>
        </p:nvSpPr>
        <p:spPr bwMode="auto">
          <a:xfrm>
            <a:off x="4134397" y="2362559"/>
            <a:ext cx="72635"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8" name="Oval 2171"/>
          <p:cNvSpPr>
            <a:spLocks noChangeArrowheads="1"/>
          </p:cNvSpPr>
          <p:nvPr/>
        </p:nvSpPr>
        <p:spPr bwMode="auto">
          <a:xfrm>
            <a:off x="4031812" y="2541327"/>
            <a:ext cx="73910" cy="73909"/>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9" name="Oval 1958"/>
          <p:cNvSpPr>
            <a:spLocks noChangeArrowheads="1"/>
          </p:cNvSpPr>
          <p:nvPr/>
        </p:nvSpPr>
        <p:spPr bwMode="auto">
          <a:xfrm>
            <a:off x="6117779" y="2152206"/>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1" name="Oval 2171"/>
          <p:cNvSpPr>
            <a:spLocks noChangeArrowheads="1"/>
          </p:cNvSpPr>
          <p:nvPr/>
        </p:nvSpPr>
        <p:spPr bwMode="auto">
          <a:xfrm>
            <a:off x="8729927" y="1620850"/>
            <a:ext cx="73910" cy="73909"/>
          </a:xfrm>
          <a:prstGeom prst="ellipse">
            <a:avLst/>
          </a:prstGeom>
          <a:solidFill>
            <a:srgbClr val="7F3F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3" name="Oval 2671"/>
          <p:cNvSpPr>
            <a:spLocks noChangeArrowheads="1"/>
          </p:cNvSpPr>
          <p:nvPr/>
        </p:nvSpPr>
        <p:spPr bwMode="auto">
          <a:xfrm>
            <a:off x="8403645" y="1841939"/>
            <a:ext cx="72635" cy="73909"/>
          </a:xfrm>
          <a:prstGeom prst="ellipse">
            <a:avLst/>
          </a:prstGeom>
          <a:solidFill>
            <a:srgbClr val="FFCB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Oval 2594"/>
          <p:cNvSpPr>
            <a:spLocks noChangeArrowheads="1"/>
          </p:cNvSpPr>
          <p:nvPr/>
        </p:nvSpPr>
        <p:spPr bwMode="auto">
          <a:xfrm>
            <a:off x="8072886" y="1349000"/>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Oval 2594"/>
          <p:cNvSpPr>
            <a:spLocks noChangeArrowheads="1"/>
          </p:cNvSpPr>
          <p:nvPr/>
        </p:nvSpPr>
        <p:spPr bwMode="auto">
          <a:xfrm>
            <a:off x="7308451" y="2839593"/>
            <a:ext cx="72635" cy="73909"/>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6" name="Oval 2469"/>
          <p:cNvSpPr>
            <a:spLocks noChangeArrowheads="1"/>
          </p:cNvSpPr>
          <p:nvPr/>
        </p:nvSpPr>
        <p:spPr bwMode="auto">
          <a:xfrm>
            <a:off x="7381086" y="2491210"/>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7" name="Oval 2469"/>
          <p:cNvSpPr>
            <a:spLocks noChangeArrowheads="1"/>
          </p:cNvSpPr>
          <p:nvPr/>
        </p:nvSpPr>
        <p:spPr bwMode="auto">
          <a:xfrm>
            <a:off x="6655102" y="2491210"/>
            <a:ext cx="73910" cy="72635"/>
          </a:xfrm>
          <a:prstGeom prst="ellipse">
            <a:avLst/>
          </a:pr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8" name="Oval 1958"/>
          <p:cNvSpPr>
            <a:spLocks noChangeArrowheads="1"/>
          </p:cNvSpPr>
          <p:nvPr/>
        </p:nvSpPr>
        <p:spPr bwMode="auto">
          <a:xfrm>
            <a:off x="4015040" y="2632852"/>
            <a:ext cx="72635" cy="73272"/>
          </a:xfrm>
          <a:prstGeom prst="ellipse">
            <a:avLst/>
          </a:prstGeom>
          <a:solidFill>
            <a:srgbClr val="0060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9" name="Oval 1958"/>
          <p:cNvSpPr>
            <a:spLocks noChangeArrowheads="1"/>
          </p:cNvSpPr>
          <p:nvPr/>
        </p:nvSpPr>
        <p:spPr bwMode="auto">
          <a:xfrm>
            <a:off x="4324693" y="2348752"/>
            <a:ext cx="72635" cy="73272"/>
          </a:xfrm>
          <a:prstGeom prst="ellipse">
            <a:avLst/>
          </a:pr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40" name="Oval 24"/>
          <p:cNvSpPr/>
          <p:nvPr/>
        </p:nvSpPr>
        <p:spPr bwMode="auto">
          <a:xfrm rot="3082514">
            <a:off x="5120996" y="2566974"/>
            <a:ext cx="2366626" cy="2366627"/>
          </a:xfrm>
          <a:custGeom>
            <a:avLst/>
            <a:gdLst>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0 w 2736304"/>
              <a:gd name="connsiteY4" fmla="*/ 136815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91440 w 2736304"/>
              <a:gd name="connsiteY4" fmla="*/ 145959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0" fmla="*/ 0 w 1368152"/>
              <a:gd name="connsiteY0" fmla="*/ 0 h 2736304"/>
              <a:gd name="connsiteX1" fmla="*/ 1368152 w 1368152"/>
              <a:gd name="connsiteY1" fmla="*/ 1368152 h 2736304"/>
              <a:gd name="connsiteX2" fmla="*/ 0 w 1368152"/>
              <a:gd name="connsiteY2" fmla="*/ 2736304 h 2736304"/>
              <a:gd name="connsiteX0" fmla="*/ 0 w 1491816"/>
              <a:gd name="connsiteY0" fmla="*/ 0 h 2736304"/>
              <a:gd name="connsiteX1" fmla="*/ 1272579 w 1491816"/>
              <a:gd name="connsiteY1" fmla="*/ 838402 h 2736304"/>
              <a:gd name="connsiteX2" fmla="*/ 1368152 w 1491816"/>
              <a:gd name="connsiteY2" fmla="*/ 1368152 h 2736304"/>
              <a:gd name="connsiteX3" fmla="*/ 0 w 1491816"/>
              <a:gd name="connsiteY3" fmla="*/ 2736304 h 2736304"/>
              <a:gd name="connsiteX0" fmla="*/ 0 w 1390425"/>
              <a:gd name="connsiteY0" fmla="*/ 0 h 2736304"/>
              <a:gd name="connsiteX1" fmla="*/ 1272579 w 1390425"/>
              <a:gd name="connsiteY1" fmla="*/ 838402 h 2736304"/>
              <a:gd name="connsiteX2" fmla="*/ 1368152 w 1390425"/>
              <a:gd name="connsiteY2" fmla="*/ 1368152 h 2736304"/>
              <a:gd name="connsiteX3" fmla="*/ 0 w 1390425"/>
              <a:gd name="connsiteY3" fmla="*/ 2736304 h 2736304"/>
              <a:gd name="connsiteX0" fmla="*/ 0 w 1368152"/>
              <a:gd name="connsiteY0" fmla="*/ 0 h 2736304"/>
              <a:gd name="connsiteX1" fmla="*/ 1272579 w 1368152"/>
              <a:gd name="connsiteY1" fmla="*/ 838402 h 2736304"/>
              <a:gd name="connsiteX2" fmla="*/ 1368152 w 1368152"/>
              <a:gd name="connsiteY2" fmla="*/ 1368152 h 2736304"/>
              <a:gd name="connsiteX3" fmla="*/ 0 w 1368152"/>
              <a:gd name="connsiteY3" fmla="*/ 2736304 h 2736304"/>
              <a:gd name="connsiteX0" fmla="*/ 1272579 w 1368152"/>
              <a:gd name="connsiteY0" fmla="*/ 0 h 1897902"/>
              <a:gd name="connsiteX1" fmla="*/ 1368152 w 1368152"/>
              <a:gd name="connsiteY1" fmla="*/ 529750 h 1897902"/>
              <a:gd name="connsiteX2" fmla="*/ 0 w 1368152"/>
              <a:gd name="connsiteY2" fmla="*/ 1897902 h 1897902"/>
              <a:gd name="connsiteX0" fmla="*/ 1253082 w 1368152"/>
              <a:gd name="connsiteY0" fmla="*/ 0 h 1890418"/>
              <a:gd name="connsiteX1" fmla="*/ 1368152 w 1368152"/>
              <a:gd name="connsiteY1" fmla="*/ 522266 h 1890418"/>
              <a:gd name="connsiteX2" fmla="*/ 0 w 1368152"/>
              <a:gd name="connsiteY2" fmla="*/ 1890418 h 1890418"/>
              <a:gd name="connsiteX0" fmla="*/ 1253082 w 1368152"/>
              <a:gd name="connsiteY0" fmla="*/ 0 h 1890418"/>
              <a:gd name="connsiteX1" fmla="*/ 1368152 w 1368152"/>
              <a:gd name="connsiteY1" fmla="*/ 522266 h 1890418"/>
              <a:gd name="connsiteX2" fmla="*/ 0 w 1368152"/>
              <a:gd name="connsiteY2" fmla="*/ 1890418 h 1890418"/>
              <a:gd name="connsiteX0" fmla="*/ 1368152 w 1368152"/>
              <a:gd name="connsiteY0" fmla="*/ 0 h 1368152"/>
              <a:gd name="connsiteX1" fmla="*/ 0 w 1368152"/>
              <a:gd name="connsiteY1" fmla="*/ 1368152 h 1368152"/>
            </a:gdLst>
            <a:ahLst/>
            <a:cxnLst>
              <a:cxn ang="0">
                <a:pos x="connsiteX0" y="connsiteY0"/>
              </a:cxn>
              <a:cxn ang="0">
                <a:pos x="connsiteX1" y="connsiteY1"/>
              </a:cxn>
            </a:cxnLst>
            <a:rect l="l" t="t" r="r" b="b"/>
            <a:pathLst>
              <a:path w="1368152" h="1368152">
                <a:moveTo>
                  <a:pt x="1368152" y="0"/>
                </a:moveTo>
                <a:cubicBezTo>
                  <a:pt x="1368152" y="755609"/>
                  <a:pt x="755609" y="1368152"/>
                  <a:pt x="0" y="1368152"/>
                </a:cubicBezTo>
              </a:path>
            </a:pathLst>
          </a:custGeom>
          <a:noFill/>
          <a:ln w="38100" cap="flat" cmpd="sng" algn="ctr">
            <a:solidFill>
              <a:schemeClr val="accent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41" name="Oval 24"/>
          <p:cNvSpPr/>
          <p:nvPr/>
        </p:nvSpPr>
        <p:spPr bwMode="auto">
          <a:xfrm rot="1802231">
            <a:off x="5623483" y="2841193"/>
            <a:ext cx="2366626" cy="2366627"/>
          </a:xfrm>
          <a:custGeom>
            <a:avLst/>
            <a:gdLst>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0 w 2736304"/>
              <a:gd name="connsiteY4" fmla="*/ 136815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91440 w 2736304"/>
              <a:gd name="connsiteY4" fmla="*/ 145959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0" fmla="*/ 0 w 1368152"/>
              <a:gd name="connsiteY0" fmla="*/ 0 h 2736304"/>
              <a:gd name="connsiteX1" fmla="*/ 1368152 w 1368152"/>
              <a:gd name="connsiteY1" fmla="*/ 1368152 h 2736304"/>
              <a:gd name="connsiteX2" fmla="*/ 0 w 1368152"/>
              <a:gd name="connsiteY2" fmla="*/ 2736304 h 2736304"/>
              <a:gd name="connsiteX0" fmla="*/ 0 w 1491816"/>
              <a:gd name="connsiteY0" fmla="*/ 0 h 2736304"/>
              <a:gd name="connsiteX1" fmla="*/ 1272579 w 1491816"/>
              <a:gd name="connsiteY1" fmla="*/ 838402 h 2736304"/>
              <a:gd name="connsiteX2" fmla="*/ 1368152 w 1491816"/>
              <a:gd name="connsiteY2" fmla="*/ 1368152 h 2736304"/>
              <a:gd name="connsiteX3" fmla="*/ 0 w 1491816"/>
              <a:gd name="connsiteY3" fmla="*/ 2736304 h 2736304"/>
              <a:gd name="connsiteX0" fmla="*/ 0 w 1390425"/>
              <a:gd name="connsiteY0" fmla="*/ 0 h 2736304"/>
              <a:gd name="connsiteX1" fmla="*/ 1272579 w 1390425"/>
              <a:gd name="connsiteY1" fmla="*/ 838402 h 2736304"/>
              <a:gd name="connsiteX2" fmla="*/ 1368152 w 1390425"/>
              <a:gd name="connsiteY2" fmla="*/ 1368152 h 2736304"/>
              <a:gd name="connsiteX3" fmla="*/ 0 w 1390425"/>
              <a:gd name="connsiteY3" fmla="*/ 2736304 h 2736304"/>
              <a:gd name="connsiteX0" fmla="*/ 0 w 1368152"/>
              <a:gd name="connsiteY0" fmla="*/ 0 h 2736304"/>
              <a:gd name="connsiteX1" fmla="*/ 1272579 w 1368152"/>
              <a:gd name="connsiteY1" fmla="*/ 838402 h 2736304"/>
              <a:gd name="connsiteX2" fmla="*/ 1368152 w 1368152"/>
              <a:gd name="connsiteY2" fmla="*/ 1368152 h 2736304"/>
              <a:gd name="connsiteX3" fmla="*/ 0 w 1368152"/>
              <a:gd name="connsiteY3" fmla="*/ 2736304 h 2736304"/>
              <a:gd name="connsiteX0" fmla="*/ 1272579 w 1368152"/>
              <a:gd name="connsiteY0" fmla="*/ 0 h 1897902"/>
              <a:gd name="connsiteX1" fmla="*/ 1368152 w 1368152"/>
              <a:gd name="connsiteY1" fmla="*/ 529750 h 1897902"/>
              <a:gd name="connsiteX2" fmla="*/ 0 w 1368152"/>
              <a:gd name="connsiteY2" fmla="*/ 1897902 h 1897902"/>
              <a:gd name="connsiteX0" fmla="*/ 1253082 w 1368152"/>
              <a:gd name="connsiteY0" fmla="*/ 0 h 1890418"/>
              <a:gd name="connsiteX1" fmla="*/ 1368152 w 1368152"/>
              <a:gd name="connsiteY1" fmla="*/ 522266 h 1890418"/>
              <a:gd name="connsiteX2" fmla="*/ 0 w 1368152"/>
              <a:gd name="connsiteY2" fmla="*/ 1890418 h 1890418"/>
              <a:gd name="connsiteX0" fmla="*/ 1253082 w 1368152"/>
              <a:gd name="connsiteY0" fmla="*/ 0 h 1890418"/>
              <a:gd name="connsiteX1" fmla="*/ 1368152 w 1368152"/>
              <a:gd name="connsiteY1" fmla="*/ 522266 h 1890418"/>
              <a:gd name="connsiteX2" fmla="*/ 0 w 1368152"/>
              <a:gd name="connsiteY2" fmla="*/ 1890418 h 1890418"/>
              <a:gd name="connsiteX0" fmla="*/ 1368152 w 1368152"/>
              <a:gd name="connsiteY0" fmla="*/ 0 h 1368152"/>
              <a:gd name="connsiteX1" fmla="*/ 0 w 1368152"/>
              <a:gd name="connsiteY1" fmla="*/ 1368152 h 1368152"/>
            </a:gdLst>
            <a:ahLst/>
            <a:cxnLst>
              <a:cxn ang="0">
                <a:pos x="connsiteX0" y="connsiteY0"/>
              </a:cxn>
              <a:cxn ang="0">
                <a:pos x="connsiteX1" y="connsiteY1"/>
              </a:cxn>
            </a:cxnLst>
            <a:rect l="l" t="t" r="r" b="b"/>
            <a:pathLst>
              <a:path w="1368152" h="1368152">
                <a:moveTo>
                  <a:pt x="1368152" y="0"/>
                </a:moveTo>
                <a:cubicBezTo>
                  <a:pt x="1368152" y="755609"/>
                  <a:pt x="755609" y="1368152"/>
                  <a:pt x="0" y="1368152"/>
                </a:cubicBezTo>
              </a:path>
            </a:pathLst>
          </a:custGeom>
          <a:noFill/>
          <a:ln w="38100" cap="flat" cmpd="sng" algn="ctr">
            <a:solidFill>
              <a:schemeClr val="accent5"/>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42" name="Oval 24"/>
          <p:cNvSpPr/>
          <p:nvPr/>
        </p:nvSpPr>
        <p:spPr bwMode="auto">
          <a:xfrm rot="15010421">
            <a:off x="7122444" y="1653640"/>
            <a:ext cx="1374885" cy="1374886"/>
          </a:xfrm>
          <a:custGeom>
            <a:avLst/>
            <a:gdLst>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0 w 2736304"/>
              <a:gd name="connsiteY4" fmla="*/ 136815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91440 w 2736304"/>
              <a:gd name="connsiteY4" fmla="*/ 145959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0" fmla="*/ 0 w 1368152"/>
              <a:gd name="connsiteY0" fmla="*/ 0 h 2736304"/>
              <a:gd name="connsiteX1" fmla="*/ 1368152 w 1368152"/>
              <a:gd name="connsiteY1" fmla="*/ 1368152 h 2736304"/>
              <a:gd name="connsiteX2" fmla="*/ 0 w 1368152"/>
              <a:gd name="connsiteY2" fmla="*/ 2736304 h 2736304"/>
              <a:gd name="connsiteX0" fmla="*/ 0 w 1491816"/>
              <a:gd name="connsiteY0" fmla="*/ 0 h 2736304"/>
              <a:gd name="connsiteX1" fmla="*/ 1272579 w 1491816"/>
              <a:gd name="connsiteY1" fmla="*/ 838402 h 2736304"/>
              <a:gd name="connsiteX2" fmla="*/ 1368152 w 1491816"/>
              <a:gd name="connsiteY2" fmla="*/ 1368152 h 2736304"/>
              <a:gd name="connsiteX3" fmla="*/ 0 w 1491816"/>
              <a:gd name="connsiteY3" fmla="*/ 2736304 h 2736304"/>
              <a:gd name="connsiteX0" fmla="*/ 0 w 1390425"/>
              <a:gd name="connsiteY0" fmla="*/ 0 h 2736304"/>
              <a:gd name="connsiteX1" fmla="*/ 1272579 w 1390425"/>
              <a:gd name="connsiteY1" fmla="*/ 838402 h 2736304"/>
              <a:gd name="connsiteX2" fmla="*/ 1368152 w 1390425"/>
              <a:gd name="connsiteY2" fmla="*/ 1368152 h 2736304"/>
              <a:gd name="connsiteX3" fmla="*/ 0 w 1390425"/>
              <a:gd name="connsiteY3" fmla="*/ 2736304 h 2736304"/>
              <a:gd name="connsiteX0" fmla="*/ 0 w 1368152"/>
              <a:gd name="connsiteY0" fmla="*/ 0 h 2736304"/>
              <a:gd name="connsiteX1" fmla="*/ 1272579 w 1368152"/>
              <a:gd name="connsiteY1" fmla="*/ 838402 h 2736304"/>
              <a:gd name="connsiteX2" fmla="*/ 1368152 w 1368152"/>
              <a:gd name="connsiteY2" fmla="*/ 1368152 h 2736304"/>
              <a:gd name="connsiteX3" fmla="*/ 0 w 1368152"/>
              <a:gd name="connsiteY3" fmla="*/ 2736304 h 2736304"/>
              <a:gd name="connsiteX0" fmla="*/ 1272579 w 1368152"/>
              <a:gd name="connsiteY0" fmla="*/ 0 h 1897902"/>
              <a:gd name="connsiteX1" fmla="*/ 1368152 w 1368152"/>
              <a:gd name="connsiteY1" fmla="*/ 529750 h 1897902"/>
              <a:gd name="connsiteX2" fmla="*/ 0 w 1368152"/>
              <a:gd name="connsiteY2" fmla="*/ 1897902 h 1897902"/>
              <a:gd name="connsiteX0" fmla="*/ 1253082 w 1368152"/>
              <a:gd name="connsiteY0" fmla="*/ 0 h 1890418"/>
              <a:gd name="connsiteX1" fmla="*/ 1368152 w 1368152"/>
              <a:gd name="connsiteY1" fmla="*/ 522266 h 1890418"/>
              <a:gd name="connsiteX2" fmla="*/ 0 w 1368152"/>
              <a:gd name="connsiteY2" fmla="*/ 1890418 h 1890418"/>
              <a:gd name="connsiteX0" fmla="*/ 1253082 w 1368152"/>
              <a:gd name="connsiteY0" fmla="*/ 0 h 1890418"/>
              <a:gd name="connsiteX1" fmla="*/ 1368152 w 1368152"/>
              <a:gd name="connsiteY1" fmla="*/ 522266 h 1890418"/>
              <a:gd name="connsiteX2" fmla="*/ 0 w 1368152"/>
              <a:gd name="connsiteY2" fmla="*/ 1890418 h 1890418"/>
              <a:gd name="connsiteX0" fmla="*/ 1368152 w 1368152"/>
              <a:gd name="connsiteY0" fmla="*/ 0 h 1368152"/>
              <a:gd name="connsiteX1" fmla="*/ 0 w 1368152"/>
              <a:gd name="connsiteY1" fmla="*/ 1368152 h 1368152"/>
            </a:gdLst>
            <a:ahLst/>
            <a:cxnLst>
              <a:cxn ang="0">
                <a:pos x="connsiteX0" y="connsiteY0"/>
              </a:cxn>
              <a:cxn ang="0">
                <a:pos x="connsiteX1" y="connsiteY1"/>
              </a:cxn>
            </a:cxnLst>
            <a:rect l="l" t="t" r="r" b="b"/>
            <a:pathLst>
              <a:path w="1368152" h="1368152">
                <a:moveTo>
                  <a:pt x="1368152" y="0"/>
                </a:moveTo>
                <a:cubicBezTo>
                  <a:pt x="1368152" y="755609"/>
                  <a:pt x="755609" y="1368152"/>
                  <a:pt x="0" y="1368152"/>
                </a:cubicBezTo>
              </a:path>
            </a:pathLst>
          </a:custGeom>
          <a:noFill/>
          <a:ln w="381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43" name="Oval 24"/>
          <p:cNvSpPr/>
          <p:nvPr/>
        </p:nvSpPr>
        <p:spPr bwMode="auto">
          <a:xfrm rot="14661009">
            <a:off x="6877538" y="1268977"/>
            <a:ext cx="1374885" cy="1374884"/>
          </a:xfrm>
          <a:custGeom>
            <a:avLst/>
            <a:gdLst>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0 w 2736304"/>
              <a:gd name="connsiteY4" fmla="*/ 136815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91440 w 2736304"/>
              <a:gd name="connsiteY4" fmla="*/ 145959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0" fmla="*/ 0 w 1368152"/>
              <a:gd name="connsiteY0" fmla="*/ 0 h 2736304"/>
              <a:gd name="connsiteX1" fmla="*/ 1368152 w 1368152"/>
              <a:gd name="connsiteY1" fmla="*/ 1368152 h 2736304"/>
              <a:gd name="connsiteX2" fmla="*/ 0 w 1368152"/>
              <a:gd name="connsiteY2" fmla="*/ 2736304 h 2736304"/>
              <a:gd name="connsiteX0" fmla="*/ 0 w 1491816"/>
              <a:gd name="connsiteY0" fmla="*/ 0 h 2736304"/>
              <a:gd name="connsiteX1" fmla="*/ 1272579 w 1491816"/>
              <a:gd name="connsiteY1" fmla="*/ 838402 h 2736304"/>
              <a:gd name="connsiteX2" fmla="*/ 1368152 w 1491816"/>
              <a:gd name="connsiteY2" fmla="*/ 1368152 h 2736304"/>
              <a:gd name="connsiteX3" fmla="*/ 0 w 1491816"/>
              <a:gd name="connsiteY3" fmla="*/ 2736304 h 2736304"/>
              <a:gd name="connsiteX0" fmla="*/ 0 w 1390425"/>
              <a:gd name="connsiteY0" fmla="*/ 0 h 2736304"/>
              <a:gd name="connsiteX1" fmla="*/ 1272579 w 1390425"/>
              <a:gd name="connsiteY1" fmla="*/ 838402 h 2736304"/>
              <a:gd name="connsiteX2" fmla="*/ 1368152 w 1390425"/>
              <a:gd name="connsiteY2" fmla="*/ 1368152 h 2736304"/>
              <a:gd name="connsiteX3" fmla="*/ 0 w 1390425"/>
              <a:gd name="connsiteY3" fmla="*/ 2736304 h 2736304"/>
              <a:gd name="connsiteX0" fmla="*/ 0 w 1368152"/>
              <a:gd name="connsiteY0" fmla="*/ 0 h 2736304"/>
              <a:gd name="connsiteX1" fmla="*/ 1272579 w 1368152"/>
              <a:gd name="connsiteY1" fmla="*/ 838402 h 2736304"/>
              <a:gd name="connsiteX2" fmla="*/ 1368152 w 1368152"/>
              <a:gd name="connsiteY2" fmla="*/ 1368152 h 2736304"/>
              <a:gd name="connsiteX3" fmla="*/ 0 w 1368152"/>
              <a:gd name="connsiteY3" fmla="*/ 2736304 h 2736304"/>
              <a:gd name="connsiteX0" fmla="*/ 1272579 w 1368152"/>
              <a:gd name="connsiteY0" fmla="*/ 0 h 1897902"/>
              <a:gd name="connsiteX1" fmla="*/ 1368152 w 1368152"/>
              <a:gd name="connsiteY1" fmla="*/ 529750 h 1897902"/>
              <a:gd name="connsiteX2" fmla="*/ 0 w 1368152"/>
              <a:gd name="connsiteY2" fmla="*/ 1897902 h 1897902"/>
              <a:gd name="connsiteX0" fmla="*/ 1253082 w 1368152"/>
              <a:gd name="connsiteY0" fmla="*/ 0 h 1890418"/>
              <a:gd name="connsiteX1" fmla="*/ 1368152 w 1368152"/>
              <a:gd name="connsiteY1" fmla="*/ 522266 h 1890418"/>
              <a:gd name="connsiteX2" fmla="*/ 0 w 1368152"/>
              <a:gd name="connsiteY2" fmla="*/ 1890418 h 1890418"/>
              <a:gd name="connsiteX0" fmla="*/ 1253082 w 1368152"/>
              <a:gd name="connsiteY0" fmla="*/ 0 h 1890418"/>
              <a:gd name="connsiteX1" fmla="*/ 1368152 w 1368152"/>
              <a:gd name="connsiteY1" fmla="*/ 522266 h 1890418"/>
              <a:gd name="connsiteX2" fmla="*/ 0 w 1368152"/>
              <a:gd name="connsiteY2" fmla="*/ 1890418 h 1890418"/>
              <a:gd name="connsiteX0" fmla="*/ 1368152 w 1368152"/>
              <a:gd name="connsiteY0" fmla="*/ 0 h 1368152"/>
              <a:gd name="connsiteX1" fmla="*/ 0 w 1368152"/>
              <a:gd name="connsiteY1" fmla="*/ 1368152 h 1368152"/>
            </a:gdLst>
            <a:ahLst/>
            <a:cxnLst>
              <a:cxn ang="0">
                <a:pos x="connsiteX0" y="connsiteY0"/>
              </a:cxn>
              <a:cxn ang="0">
                <a:pos x="connsiteX1" y="connsiteY1"/>
              </a:cxn>
            </a:cxnLst>
            <a:rect l="l" t="t" r="r" b="b"/>
            <a:pathLst>
              <a:path w="1368152" h="1368152">
                <a:moveTo>
                  <a:pt x="1368152" y="0"/>
                </a:moveTo>
                <a:cubicBezTo>
                  <a:pt x="1368152" y="755609"/>
                  <a:pt x="755609" y="1368152"/>
                  <a:pt x="0" y="1368152"/>
                </a:cubicBezTo>
              </a:path>
            </a:pathLst>
          </a:custGeom>
          <a:noFill/>
          <a:ln w="38100" cap="flat" cmpd="sng" algn="ctr">
            <a:solidFill>
              <a:schemeClr val="accent1"/>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44" name="Oval 24"/>
          <p:cNvSpPr/>
          <p:nvPr/>
        </p:nvSpPr>
        <p:spPr bwMode="auto">
          <a:xfrm rot="1386838">
            <a:off x="4655921" y="1926958"/>
            <a:ext cx="1078270" cy="1078271"/>
          </a:xfrm>
          <a:custGeom>
            <a:avLst/>
            <a:gdLst>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0 w 2736304"/>
              <a:gd name="connsiteY4" fmla="*/ 136815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91440 w 2736304"/>
              <a:gd name="connsiteY4" fmla="*/ 145959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0" fmla="*/ 0 w 1368152"/>
              <a:gd name="connsiteY0" fmla="*/ 0 h 2736304"/>
              <a:gd name="connsiteX1" fmla="*/ 1368152 w 1368152"/>
              <a:gd name="connsiteY1" fmla="*/ 1368152 h 2736304"/>
              <a:gd name="connsiteX2" fmla="*/ 0 w 1368152"/>
              <a:gd name="connsiteY2" fmla="*/ 2736304 h 2736304"/>
              <a:gd name="connsiteX0" fmla="*/ 0 w 1491816"/>
              <a:gd name="connsiteY0" fmla="*/ 0 h 2736304"/>
              <a:gd name="connsiteX1" fmla="*/ 1272579 w 1491816"/>
              <a:gd name="connsiteY1" fmla="*/ 838402 h 2736304"/>
              <a:gd name="connsiteX2" fmla="*/ 1368152 w 1491816"/>
              <a:gd name="connsiteY2" fmla="*/ 1368152 h 2736304"/>
              <a:gd name="connsiteX3" fmla="*/ 0 w 1491816"/>
              <a:gd name="connsiteY3" fmla="*/ 2736304 h 2736304"/>
              <a:gd name="connsiteX0" fmla="*/ 0 w 1390425"/>
              <a:gd name="connsiteY0" fmla="*/ 0 h 2736304"/>
              <a:gd name="connsiteX1" fmla="*/ 1272579 w 1390425"/>
              <a:gd name="connsiteY1" fmla="*/ 838402 h 2736304"/>
              <a:gd name="connsiteX2" fmla="*/ 1368152 w 1390425"/>
              <a:gd name="connsiteY2" fmla="*/ 1368152 h 2736304"/>
              <a:gd name="connsiteX3" fmla="*/ 0 w 1390425"/>
              <a:gd name="connsiteY3" fmla="*/ 2736304 h 2736304"/>
              <a:gd name="connsiteX0" fmla="*/ 0 w 1368152"/>
              <a:gd name="connsiteY0" fmla="*/ 0 h 2736304"/>
              <a:gd name="connsiteX1" fmla="*/ 1272579 w 1368152"/>
              <a:gd name="connsiteY1" fmla="*/ 838402 h 2736304"/>
              <a:gd name="connsiteX2" fmla="*/ 1368152 w 1368152"/>
              <a:gd name="connsiteY2" fmla="*/ 1368152 h 2736304"/>
              <a:gd name="connsiteX3" fmla="*/ 0 w 1368152"/>
              <a:gd name="connsiteY3" fmla="*/ 2736304 h 2736304"/>
              <a:gd name="connsiteX0" fmla="*/ 1272579 w 1368152"/>
              <a:gd name="connsiteY0" fmla="*/ 0 h 1897902"/>
              <a:gd name="connsiteX1" fmla="*/ 1368152 w 1368152"/>
              <a:gd name="connsiteY1" fmla="*/ 529750 h 1897902"/>
              <a:gd name="connsiteX2" fmla="*/ 0 w 1368152"/>
              <a:gd name="connsiteY2" fmla="*/ 1897902 h 1897902"/>
              <a:gd name="connsiteX0" fmla="*/ 1253082 w 1368152"/>
              <a:gd name="connsiteY0" fmla="*/ 0 h 1890418"/>
              <a:gd name="connsiteX1" fmla="*/ 1368152 w 1368152"/>
              <a:gd name="connsiteY1" fmla="*/ 522266 h 1890418"/>
              <a:gd name="connsiteX2" fmla="*/ 0 w 1368152"/>
              <a:gd name="connsiteY2" fmla="*/ 1890418 h 1890418"/>
              <a:gd name="connsiteX0" fmla="*/ 1253082 w 1368152"/>
              <a:gd name="connsiteY0" fmla="*/ 0 h 1890418"/>
              <a:gd name="connsiteX1" fmla="*/ 1368152 w 1368152"/>
              <a:gd name="connsiteY1" fmla="*/ 522266 h 1890418"/>
              <a:gd name="connsiteX2" fmla="*/ 0 w 1368152"/>
              <a:gd name="connsiteY2" fmla="*/ 1890418 h 1890418"/>
              <a:gd name="connsiteX0" fmla="*/ 1368152 w 1368152"/>
              <a:gd name="connsiteY0" fmla="*/ 0 h 1368152"/>
              <a:gd name="connsiteX1" fmla="*/ 0 w 1368152"/>
              <a:gd name="connsiteY1" fmla="*/ 1368152 h 1368152"/>
            </a:gdLst>
            <a:ahLst/>
            <a:cxnLst>
              <a:cxn ang="0">
                <a:pos x="connsiteX0" y="connsiteY0"/>
              </a:cxn>
              <a:cxn ang="0">
                <a:pos x="connsiteX1" y="connsiteY1"/>
              </a:cxn>
            </a:cxnLst>
            <a:rect l="l" t="t" r="r" b="b"/>
            <a:pathLst>
              <a:path w="1368152" h="1368152">
                <a:moveTo>
                  <a:pt x="1368152" y="0"/>
                </a:moveTo>
                <a:cubicBezTo>
                  <a:pt x="1368152" y="755609"/>
                  <a:pt x="755609" y="1368152"/>
                  <a:pt x="0" y="1368152"/>
                </a:cubicBezTo>
              </a:path>
            </a:pathLst>
          </a:custGeom>
          <a:noFill/>
          <a:ln w="38100" cap="flat" cmpd="sng" algn="ctr">
            <a:solidFill>
              <a:schemeClr val="accent5"/>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45" name="Oval 24"/>
          <p:cNvSpPr/>
          <p:nvPr/>
        </p:nvSpPr>
        <p:spPr bwMode="auto">
          <a:xfrm rot="3169519">
            <a:off x="4537778" y="1312197"/>
            <a:ext cx="1127005" cy="1127006"/>
          </a:xfrm>
          <a:custGeom>
            <a:avLst/>
            <a:gdLst>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0 w 2736304"/>
              <a:gd name="connsiteY4" fmla="*/ 136815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4" fmla="*/ 91440 w 2736304"/>
              <a:gd name="connsiteY4" fmla="*/ 1459592 h 2736304"/>
              <a:gd name="connsiteX0" fmla="*/ 0 w 2736304"/>
              <a:gd name="connsiteY0" fmla="*/ 1368152 h 2736304"/>
              <a:gd name="connsiteX1" fmla="*/ 1368152 w 2736304"/>
              <a:gd name="connsiteY1" fmla="*/ 0 h 2736304"/>
              <a:gd name="connsiteX2" fmla="*/ 2736304 w 2736304"/>
              <a:gd name="connsiteY2" fmla="*/ 1368152 h 2736304"/>
              <a:gd name="connsiteX3" fmla="*/ 1368152 w 2736304"/>
              <a:gd name="connsiteY3" fmla="*/ 2736304 h 2736304"/>
              <a:gd name="connsiteX0" fmla="*/ 0 w 1368152"/>
              <a:gd name="connsiteY0" fmla="*/ 0 h 2736304"/>
              <a:gd name="connsiteX1" fmla="*/ 1368152 w 1368152"/>
              <a:gd name="connsiteY1" fmla="*/ 1368152 h 2736304"/>
              <a:gd name="connsiteX2" fmla="*/ 0 w 1368152"/>
              <a:gd name="connsiteY2" fmla="*/ 2736304 h 2736304"/>
              <a:gd name="connsiteX0" fmla="*/ 0 w 1491816"/>
              <a:gd name="connsiteY0" fmla="*/ 0 h 2736304"/>
              <a:gd name="connsiteX1" fmla="*/ 1272579 w 1491816"/>
              <a:gd name="connsiteY1" fmla="*/ 838402 h 2736304"/>
              <a:gd name="connsiteX2" fmla="*/ 1368152 w 1491816"/>
              <a:gd name="connsiteY2" fmla="*/ 1368152 h 2736304"/>
              <a:gd name="connsiteX3" fmla="*/ 0 w 1491816"/>
              <a:gd name="connsiteY3" fmla="*/ 2736304 h 2736304"/>
              <a:gd name="connsiteX0" fmla="*/ 0 w 1390425"/>
              <a:gd name="connsiteY0" fmla="*/ 0 h 2736304"/>
              <a:gd name="connsiteX1" fmla="*/ 1272579 w 1390425"/>
              <a:gd name="connsiteY1" fmla="*/ 838402 h 2736304"/>
              <a:gd name="connsiteX2" fmla="*/ 1368152 w 1390425"/>
              <a:gd name="connsiteY2" fmla="*/ 1368152 h 2736304"/>
              <a:gd name="connsiteX3" fmla="*/ 0 w 1390425"/>
              <a:gd name="connsiteY3" fmla="*/ 2736304 h 2736304"/>
              <a:gd name="connsiteX0" fmla="*/ 0 w 1368152"/>
              <a:gd name="connsiteY0" fmla="*/ 0 h 2736304"/>
              <a:gd name="connsiteX1" fmla="*/ 1272579 w 1368152"/>
              <a:gd name="connsiteY1" fmla="*/ 838402 h 2736304"/>
              <a:gd name="connsiteX2" fmla="*/ 1368152 w 1368152"/>
              <a:gd name="connsiteY2" fmla="*/ 1368152 h 2736304"/>
              <a:gd name="connsiteX3" fmla="*/ 0 w 1368152"/>
              <a:gd name="connsiteY3" fmla="*/ 2736304 h 2736304"/>
              <a:gd name="connsiteX0" fmla="*/ 1272579 w 1368152"/>
              <a:gd name="connsiteY0" fmla="*/ 0 h 1897902"/>
              <a:gd name="connsiteX1" fmla="*/ 1368152 w 1368152"/>
              <a:gd name="connsiteY1" fmla="*/ 529750 h 1897902"/>
              <a:gd name="connsiteX2" fmla="*/ 0 w 1368152"/>
              <a:gd name="connsiteY2" fmla="*/ 1897902 h 1897902"/>
              <a:gd name="connsiteX0" fmla="*/ 1253082 w 1368152"/>
              <a:gd name="connsiteY0" fmla="*/ 0 h 1890418"/>
              <a:gd name="connsiteX1" fmla="*/ 1368152 w 1368152"/>
              <a:gd name="connsiteY1" fmla="*/ 522266 h 1890418"/>
              <a:gd name="connsiteX2" fmla="*/ 0 w 1368152"/>
              <a:gd name="connsiteY2" fmla="*/ 1890418 h 1890418"/>
              <a:gd name="connsiteX0" fmla="*/ 1253082 w 1368152"/>
              <a:gd name="connsiteY0" fmla="*/ 0 h 1890418"/>
              <a:gd name="connsiteX1" fmla="*/ 1368152 w 1368152"/>
              <a:gd name="connsiteY1" fmla="*/ 522266 h 1890418"/>
              <a:gd name="connsiteX2" fmla="*/ 0 w 1368152"/>
              <a:gd name="connsiteY2" fmla="*/ 1890418 h 1890418"/>
              <a:gd name="connsiteX0" fmla="*/ 1368152 w 1368152"/>
              <a:gd name="connsiteY0" fmla="*/ 0 h 1368152"/>
              <a:gd name="connsiteX1" fmla="*/ 0 w 1368152"/>
              <a:gd name="connsiteY1" fmla="*/ 1368152 h 1368152"/>
            </a:gdLst>
            <a:ahLst/>
            <a:cxnLst>
              <a:cxn ang="0">
                <a:pos x="connsiteX0" y="connsiteY0"/>
              </a:cxn>
              <a:cxn ang="0">
                <a:pos x="connsiteX1" y="connsiteY1"/>
              </a:cxn>
            </a:cxnLst>
            <a:rect l="l" t="t" r="r" b="b"/>
            <a:pathLst>
              <a:path w="1368152" h="1368152">
                <a:moveTo>
                  <a:pt x="1368152" y="0"/>
                </a:moveTo>
                <a:cubicBezTo>
                  <a:pt x="1368152" y="755609"/>
                  <a:pt x="755609" y="1368152"/>
                  <a:pt x="0" y="1368152"/>
                </a:cubicBezTo>
              </a:path>
            </a:pathLst>
          </a:custGeom>
          <a:noFill/>
          <a:ln w="38100" cap="flat" cmpd="sng" algn="ctr">
            <a:solidFill>
              <a:schemeClr val="accent2"/>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85537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45"/>
                                        </p:tgtEl>
                                        <p:attrNameLst>
                                          <p:attrName>style.visibility</p:attrName>
                                        </p:attrNameLst>
                                      </p:cBhvr>
                                      <p:to>
                                        <p:strVal val="visible"/>
                                      </p:to>
                                    </p:set>
                                    <p:animEffect transition="in" filter="fade">
                                      <p:cBhvr>
                                        <p:cTn id="7" dur="250"/>
                                        <p:tgtEl>
                                          <p:spTgt spid="1445"/>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1381"/>
                                        </p:tgtEl>
                                        <p:attrNameLst>
                                          <p:attrName>style.visibility</p:attrName>
                                        </p:attrNameLst>
                                      </p:cBhvr>
                                      <p:to>
                                        <p:strVal val="visible"/>
                                      </p:to>
                                    </p:set>
                                    <p:animEffect transition="in" filter="fade">
                                      <p:cBhvr>
                                        <p:cTn id="11" dur="30"/>
                                        <p:tgtEl>
                                          <p:spTgt spid="1381"/>
                                        </p:tgtEl>
                                      </p:cBhvr>
                                    </p:animEffect>
                                  </p:childTnLst>
                                </p:cTn>
                              </p:par>
                            </p:childTnLst>
                          </p:cTn>
                        </p:par>
                        <p:par>
                          <p:cTn id="12" fill="hold">
                            <p:stCondLst>
                              <p:cond delay="280"/>
                            </p:stCondLst>
                            <p:childTnLst>
                              <p:par>
                                <p:cTn id="13" presetID="10" presetClass="entr" presetSubtype="0" fill="hold" grpId="0" nodeType="afterEffect">
                                  <p:stCondLst>
                                    <p:cond delay="0"/>
                                  </p:stCondLst>
                                  <p:childTnLst>
                                    <p:set>
                                      <p:cBhvr>
                                        <p:cTn id="14" dur="1" fill="hold">
                                          <p:stCondLst>
                                            <p:cond delay="0"/>
                                          </p:stCondLst>
                                        </p:cTn>
                                        <p:tgtEl>
                                          <p:spTgt spid="1566"/>
                                        </p:tgtEl>
                                        <p:attrNameLst>
                                          <p:attrName>style.visibility</p:attrName>
                                        </p:attrNameLst>
                                      </p:cBhvr>
                                      <p:to>
                                        <p:strVal val="visible"/>
                                      </p:to>
                                    </p:set>
                                    <p:animEffect transition="in" filter="fade">
                                      <p:cBhvr>
                                        <p:cTn id="15" dur="30"/>
                                        <p:tgtEl>
                                          <p:spTgt spid="1566"/>
                                        </p:tgtEl>
                                      </p:cBhvr>
                                    </p:animEffect>
                                  </p:childTnLst>
                                </p:cTn>
                              </p:par>
                            </p:childTnLst>
                          </p:cTn>
                        </p:par>
                        <p:par>
                          <p:cTn id="16" fill="hold">
                            <p:stCondLst>
                              <p:cond delay="310"/>
                            </p:stCondLst>
                            <p:childTnLst>
                              <p:par>
                                <p:cTn id="17" presetID="10" presetClass="entr" presetSubtype="0" fill="hold" grpId="0" nodeType="afterEffect">
                                  <p:stCondLst>
                                    <p:cond delay="0"/>
                                  </p:stCondLst>
                                  <p:childTnLst>
                                    <p:set>
                                      <p:cBhvr>
                                        <p:cTn id="18" dur="1" fill="hold">
                                          <p:stCondLst>
                                            <p:cond delay="0"/>
                                          </p:stCondLst>
                                        </p:cTn>
                                        <p:tgtEl>
                                          <p:spTgt spid="1564"/>
                                        </p:tgtEl>
                                        <p:attrNameLst>
                                          <p:attrName>style.visibility</p:attrName>
                                        </p:attrNameLst>
                                      </p:cBhvr>
                                      <p:to>
                                        <p:strVal val="visible"/>
                                      </p:to>
                                    </p:set>
                                    <p:animEffect transition="in" filter="fade">
                                      <p:cBhvr>
                                        <p:cTn id="19" dur="30"/>
                                        <p:tgtEl>
                                          <p:spTgt spid="1564"/>
                                        </p:tgtEl>
                                      </p:cBhvr>
                                    </p:animEffect>
                                  </p:childTnLst>
                                </p:cTn>
                              </p:par>
                            </p:childTnLst>
                          </p:cTn>
                        </p:par>
                        <p:par>
                          <p:cTn id="20" fill="hold">
                            <p:stCondLst>
                              <p:cond delay="340"/>
                            </p:stCondLst>
                            <p:childTnLst>
                              <p:par>
                                <p:cTn id="21" presetID="10" presetClass="entr" presetSubtype="0" fill="hold" grpId="0" nodeType="afterEffect">
                                  <p:stCondLst>
                                    <p:cond delay="0"/>
                                  </p:stCondLst>
                                  <p:childTnLst>
                                    <p:set>
                                      <p:cBhvr>
                                        <p:cTn id="22" dur="1" fill="hold">
                                          <p:stCondLst>
                                            <p:cond delay="0"/>
                                          </p:stCondLst>
                                        </p:cTn>
                                        <p:tgtEl>
                                          <p:spTgt spid="1382"/>
                                        </p:tgtEl>
                                        <p:attrNameLst>
                                          <p:attrName>style.visibility</p:attrName>
                                        </p:attrNameLst>
                                      </p:cBhvr>
                                      <p:to>
                                        <p:strVal val="visible"/>
                                      </p:to>
                                    </p:set>
                                    <p:animEffect transition="in" filter="fade">
                                      <p:cBhvr>
                                        <p:cTn id="23" dur="30"/>
                                        <p:tgtEl>
                                          <p:spTgt spid="1382"/>
                                        </p:tgtEl>
                                      </p:cBhvr>
                                    </p:animEffect>
                                  </p:childTnLst>
                                </p:cTn>
                              </p:par>
                            </p:childTnLst>
                          </p:cTn>
                        </p:par>
                        <p:par>
                          <p:cTn id="24" fill="hold">
                            <p:stCondLst>
                              <p:cond delay="370"/>
                            </p:stCondLst>
                            <p:childTnLst>
                              <p:par>
                                <p:cTn id="25" presetID="10" presetClass="entr" presetSubtype="0" fill="hold" grpId="0" nodeType="afterEffect">
                                  <p:stCondLst>
                                    <p:cond delay="0"/>
                                  </p:stCondLst>
                                  <p:childTnLst>
                                    <p:set>
                                      <p:cBhvr>
                                        <p:cTn id="26" dur="1" fill="hold">
                                          <p:stCondLst>
                                            <p:cond delay="0"/>
                                          </p:stCondLst>
                                        </p:cTn>
                                        <p:tgtEl>
                                          <p:spTgt spid="1384"/>
                                        </p:tgtEl>
                                        <p:attrNameLst>
                                          <p:attrName>style.visibility</p:attrName>
                                        </p:attrNameLst>
                                      </p:cBhvr>
                                      <p:to>
                                        <p:strVal val="visible"/>
                                      </p:to>
                                    </p:set>
                                    <p:animEffect transition="in" filter="fade">
                                      <p:cBhvr>
                                        <p:cTn id="27" dur="30"/>
                                        <p:tgtEl>
                                          <p:spTgt spid="1384"/>
                                        </p:tgtEl>
                                      </p:cBhvr>
                                    </p:animEffect>
                                  </p:childTnLst>
                                </p:cTn>
                              </p:par>
                            </p:childTnLst>
                          </p:cTn>
                        </p:par>
                        <p:par>
                          <p:cTn id="28" fill="hold">
                            <p:stCondLst>
                              <p:cond delay="400"/>
                            </p:stCondLst>
                            <p:childTnLst>
                              <p:par>
                                <p:cTn id="29" presetID="10" presetClass="entr" presetSubtype="0" fill="hold" grpId="0" nodeType="afterEffect">
                                  <p:stCondLst>
                                    <p:cond delay="0"/>
                                  </p:stCondLst>
                                  <p:childTnLst>
                                    <p:set>
                                      <p:cBhvr>
                                        <p:cTn id="30" dur="1" fill="hold">
                                          <p:stCondLst>
                                            <p:cond delay="0"/>
                                          </p:stCondLst>
                                        </p:cTn>
                                        <p:tgtEl>
                                          <p:spTgt spid="1385"/>
                                        </p:tgtEl>
                                        <p:attrNameLst>
                                          <p:attrName>style.visibility</p:attrName>
                                        </p:attrNameLst>
                                      </p:cBhvr>
                                      <p:to>
                                        <p:strVal val="visible"/>
                                      </p:to>
                                    </p:set>
                                    <p:animEffect transition="in" filter="fade">
                                      <p:cBhvr>
                                        <p:cTn id="31" dur="30"/>
                                        <p:tgtEl>
                                          <p:spTgt spid="1385"/>
                                        </p:tgtEl>
                                      </p:cBhvr>
                                    </p:animEffect>
                                  </p:childTnLst>
                                </p:cTn>
                              </p:par>
                            </p:childTnLst>
                          </p:cTn>
                        </p:par>
                        <p:par>
                          <p:cTn id="32" fill="hold">
                            <p:stCondLst>
                              <p:cond delay="430"/>
                            </p:stCondLst>
                            <p:childTnLst>
                              <p:par>
                                <p:cTn id="33" presetID="10" presetClass="entr" presetSubtype="0" fill="hold" grpId="0" nodeType="afterEffect">
                                  <p:stCondLst>
                                    <p:cond delay="0"/>
                                  </p:stCondLst>
                                  <p:childTnLst>
                                    <p:set>
                                      <p:cBhvr>
                                        <p:cTn id="34" dur="1" fill="hold">
                                          <p:stCondLst>
                                            <p:cond delay="0"/>
                                          </p:stCondLst>
                                        </p:cTn>
                                        <p:tgtEl>
                                          <p:spTgt spid="1386"/>
                                        </p:tgtEl>
                                        <p:attrNameLst>
                                          <p:attrName>style.visibility</p:attrName>
                                        </p:attrNameLst>
                                      </p:cBhvr>
                                      <p:to>
                                        <p:strVal val="visible"/>
                                      </p:to>
                                    </p:set>
                                    <p:animEffect transition="in" filter="fade">
                                      <p:cBhvr>
                                        <p:cTn id="35" dur="30"/>
                                        <p:tgtEl>
                                          <p:spTgt spid="1386"/>
                                        </p:tgtEl>
                                      </p:cBhvr>
                                    </p:animEffect>
                                  </p:childTnLst>
                                </p:cTn>
                              </p:par>
                            </p:childTnLst>
                          </p:cTn>
                        </p:par>
                        <p:par>
                          <p:cTn id="36" fill="hold">
                            <p:stCondLst>
                              <p:cond delay="460"/>
                            </p:stCondLst>
                            <p:childTnLst>
                              <p:par>
                                <p:cTn id="37" presetID="10" presetClass="entr" presetSubtype="0" fill="hold" grpId="0" nodeType="afterEffect">
                                  <p:stCondLst>
                                    <p:cond delay="0"/>
                                  </p:stCondLst>
                                  <p:childTnLst>
                                    <p:set>
                                      <p:cBhvr>
                                        <p:cTn id="38" dur="1" fill="hold">
                                          <p:stCondLst>
                                            <p:cond delay="0"/>
                                          </p:stCondLst>
                                        </p:cTn>
                                        <p:tgtEl>
                                          <p:spTgt spid="1388"/>
                                        </p:tgtEl>
                                        <p:attrNameLst>
                                          <p:attrName>style.visibility</p:attrName>
                                        </p:attrNameLst>
                                      </p:cBhvr>
                                      <p:to>
                                        <p:strVal val="visible"/>
                                      </p:to>
                                    </p:set>
                                    <p:animEffect transition="in" filter="fade">
                                      <p:cBhvr>
                                        <p:cTn id="39" dur="30"/>
                                        <p:tgtEl>
                                          <p:spTgt spid="1388"/>
                                        </p:tgtEl>
                                      </p:cBhvr>
                                    </p:animEffect>
                                  </p:childTnLst>
                                </p:cTn>
                              </p:par>
                            </p:childTnLst>
                          </p:cTn>
                        </p:par>
                        <p:par>
                          <p:cTn id="40" fill="hold">
                            <p:stCondLst>
                              <p:cond delay="490"/>
                            </p:stCondLst>
                            <p:childTnLst>
                              <p:par>
                                <p:cTn id="41" presetID="10" presetClass="entr" presetSubtype="0" fill="hold" grpId="0" nodeType="afterEffect">
                                  <p:stCondLst>
                                    <p:cond delay="0"/>
                                  </p:stCondLst>
                                  <p:childTnLst>
                                    <p:set>
                                      <p:cBhvr>
                                        <p:cTn id="42" dur="1" fill="hold">
                                          <p:stCondLst>
                                            <p:cond delay="0"/>
                                          </p:stCondLst>
                                        </p:cTn>
                                        <p:tgtEl>
                                          <p:spTgt spid="1561"/>
                                        </p:tgtEl>
                                        <p:attrNameLst>
                                          <p:attrName>style.visibility</p:attrName>
                                        </p:attrNameLst>
                                      </p:cBhvr>
                                      <p:to>
                                        <p:strVal val="visible"/>
                                      </p:to>
                                    </p:set>
                                    <p:animEffect transition="in" filter="fade">
                                      <p:cBhvr>
                                        <p:cTn id="43" dur="30"/>
                                        <p:tgtEl>
                                          <p:spTgt spid="1561"/>
                                        </p:tgtEl>
                                      </p:cBhvr>
                                    </p:animEffect>
                                  </p:childTnLst>
                                </p:cTn>
                              </p:par>
                            </p:childTnLst>
                          </p:cTn>
                        </p:par>
                        <p:par>
                          <p:cTn id="44" fill="hold">
                            <p:stCondLst>
                              <p:cond delay="520"/>
                            </p:stCondLst>
                            <p:childTnLst>
                              <p:par>
                                <p:cTn id="45" presetID="10" presetClass="entr" presetSubtype="0" fill="hold" grpId="0" nodeType="afterEffect">
                                  <p:stCondLst>
                                    <p:cond delay="0"/>
                                  </p:stCondLst>
                                  <p:childTnLst>
                                    <p:set>
                                      <p:cBhvr>
                                        <p:cTn id="46" dur="1" fill="hold">
                                          <p:stCondLst>
                                            <p:cond delay="0"/>
                                          </p:stCondLst>
                                        </p:cTn>
                                        <p:tgtEl>
                                          <p:spTgt spid="1565"/>
                                        </p:tgtEl>
                                        <p:attrNameLst>
                                          <p:attrName>style.visibility</p:attrName>
                                        </p:attrNameLst>
                                      </p:cBhvr>
                                      <p:to>
                                        <p:strVal val="visible"/>
                                      </p:to>
                                    </p:set>
                                    <p:animEffect transition="in" filter="fade">
                                      <p:cBhvr>
                                        <p:cTn id="47" dur="30"/>
                                        <p:tgtEl>
                                          <p:spTgt spid="1565"/>
                                        </p:tgtEl>
                                      </p:cBhvr>
                                    </p:animEffect>
                                  </p:childTnLst>
                                </p:cTn>
                              </p:par>
                            </p:childTnLst>
                          </p:cTn>
                        </p:par>
                        <p:par>
                          <p:cTn id="48" fill="hold">
                            <p:stCondLst>
                              <p:cond delay="550"/>
                            </p:stCondLst>
                            <p:childTnLst>
                              <p:par>
                                <p:cTn id="49" presetID="10" presetClass="entr" presetSubtype="0" fill="hold" grpId="0" nodeType="afterEffect">
                                  <p:stCondLst>
                                    <p:cond delay="0"/>
                                  </p:stCondLst>
                                  <p:childTnLst>
                                    <p:set>
                                      <p:cBhvr>
                                        <p:cTn id="50" dur="1" fill="hold">
                                          <p:stCondLst>
                                            <p:cond delay="0"/>
                                          </p:stCondLst>
                                        </p:cTn>
                                        <p:tgtEl>
                                          <p:spTgt spid="1389"/>
                                        </p:tgtEl>
                                        <p:attrNameLst>
                                          <p:attrName>style.visibility</p:attrName>
                                        </p:attrNameLst>
                                      </p:cBhvr>
                                      <p:to>
                                        <p:strVal val="visible"/>
                                      </p:to>
                                    </p:set>
                                    <p:animEffect transition="in" filter="fade">
                                      <p:cBhvr>
                                        <p:cTn id="51" dur="30"/>
                                        <p:tgtEl>
                                          <p:spTgt spid="1389"/>
                                        </p:tgtEl>
                                      </p:cBhvr>
                                    </p:animEffect>
                                  </p:childTnLst>
                                </p:cTn>
                              </p:par>
                            </p:childTnLst>
                          </p:cTn>
                        </p:par>
                        <p:par>
                          <p:cTn id="52" fill="hold">
                            <p:stCondLst>
                              <p:cond delay="580"/>
                            </p:stCondLst>
                            <p:childTnLst>
                              <p:par>
                                <p:cTn id="53" presetID="10" presetClass="entr" presetSubtype="0" fill="hold" grpId="0" nodeType="afterEffect">
                                  <p:stCondLst>
                                    <p:cond delay="0"/>
                                  </p:stCondLst>
                                  <p:childTnLst>
                                    <p:set>
                                      <p:cBhvr>
                                        <p:cTn id="54" dur="1" fill="hold">
                                          <p:stCondLst>
                                            <p:cond delay="0"/>
                                          </p:stCondLst>
                                        </p:cTn>
                                        <p:tgtEl>
                                          <p:spTgt spid="1390"/>
                                        </p:tgtEl>
                                        <p:attrNameLst>
                                          <p:attrName>style.visibility</p:attrName>
                                        </p:attrNameLst>
                                      </p:cBhvr>
                                      <p:to>
                                        <p:strVal val="visible"/>
                                      </p:to>
                                    </p:set>
                                    <p:animEffect transition="in" filter="fade">
                                      <p:cBhvr>
                                        <p:cTn id="55" dur="30"/>
                                        <p:tgtEl>
                                          <p:spTgt spid="1390"/>
                                        </p:tgtEl>
                                      </p:cBhvr>
                                    </p:animEffect>
                                  </p:childTnLst>
                                </p:cTn>
                              </p:par>
                            </p:childTnLst>
                          </p:cTn>
                        </p:par>
                        <p:par>
                          <p:cTn id="56" fill="hold">
                            <p:stCondLst>
                              <p:cond delay="610"/>
                            </p:stCondLst>
                            <p:childTnLst>
                              <p:par>
                                <p:cTn id="57" presetID="10" presetClass="entr" presetSubtype="0" fill="hold" grpId="0" nodeType="afterEffect">
                                  <p:stCondLst>
                                    <p:cond delay="0"/>
                                  </p:stCondLst>
                                  <p:childTnLst>
                                    <p:set>
                                      <p:cBhvr>
                                        <p:cTn id="58" dur="1" fill="hold">
                                          <p:stCondLst>
                                            <p:cond delay="0"/>
                                          </p:stCondLst>
                                        </p:cTn>
                                        <p:tgtEl>
                                          <p:spTgt spid="1391"/>
                                        </p:tgtEl>
                                        <p:attrNameLst>
                                          <p:attrName>style.visibility</p:attrName>
                                        </p:attrNameLst>
                                      </p:cBhvr>
                                      <p:to>
                                        <p:strVal val="visible"/>
                                      </p:to>
                                    </p:set>
                                    <p:animEffect transition="in" filter="fade">
                                      <p:cBhvr>
                                        <p:cTn id="59" dur="30"/>
                                        <p:tgtEl>
                                          <p:spTgt spid="1391"/>
                                        </p:tgtEl>
                                      </p:cBhvr>
                                    </p:animEffect>
                                  </p:childTnLst>
                                </p:cTn>
                              </p:par>
                            </p:childTnLst>
                          </p:cTn>
                        </p:par>
                        <p:par>
                          <p:cTn id="60" fill="hold">
                            <p:stCondLst>
                              <p:cond delay="640"/>
                            </p:stCondLst>
                            <p:childTnLst>
                              <p:par>
                                <p:cTn id="61" presetID="10" presetClass="entr" presetSubtype="0" fill="hold" grpId="0" nodeType="afterEffect">
                                  <p:stCondLst>
                                    <p:cond delay="0"/>
                                  </p:stCondLst>
                                  <p:childTnLst>
                                    <p:set>
                                      <p:cBhvr>
                                        <p:cTn id="62" dur="1" fill="hold">
                                          <p:stCondLst>
                                            <p:cond delay="0"/>
                                          </p:stCondLst>
                                        </p:cTn>
                                        <p:tgtEl>
                                          <p:spTgt spid="1392"/>
                                        </p:tgtEl>
                                        <p:attrNameLst>
                                          <p:attrName>style.visibility</p:attrName>
                                        </p:attrNameLst>
                                      </p:cBhvr>
                                      <p:to>
                                        <p:strVal val="visible"/>
                                      </p:to>
                                    </p:set>
                                    <p:animEffect transition="in" filter="fade">
                                      <p:cBhvr>
                                        <p:cTn id="63" dur="30"/>
                                        <p:tgtEl>
                                          <p:spTgt spid="1392"/>
                                        </p:tgtEl>
                                      </p:cBhvr>
                                    </p:animEffect>
                                  </p:childTnLst>
                                </p:cTn>
                              </p:par>
                            </p:childTnLst>
                          </p:cTn>
                        </p:par>
                        <p:par>
                          <p:cTn id="64" fill="hold">
                            <p:stCondLst>
                              <p:cond delay="670"/>
                            </p:stCondLst>
                            <p:childTnLst>
                              <p:par>
                                <p:cTn id="65" presetID="10" presetClass="entr" presetSubtype="0" fill="hold" grpId="0" nodeType="afterEffect">
                                  <p:stCondLst>
                                    <p:cond delay="0"/>
                                  </p:stCondLst>
                                  <p:childTnLst>
                                    <p:set>
                                      <p:cBhvr>
                                        <p:cTn id="66" dur="1" fill="hold">
                                          <p:stCondLst>
                                            <p:cond delay="0"/>
                                          </p:stCondLst>
                                        </p:cTn>
                                        <p:tgtEl>
                                          <p:spTgt spid="1393"/>
                                        </p:tgtEl>
                                        <p:attrNameLst>
                                          <p:attrName>style.visibility</p:attrName>
                                        </p:attrNameLst>
                                      </p:cBhvr>
                                      <p:to>
                                        <p:strVal val="visible"/>
                                      </p:to>
                                    </p:set>
                                    <p:animEffect transition="in" filter="fade">
                                      <p:cBhvr>
                                        <p:cTn id="67" dur="30"/>
                                        <p:tgtEl>
                                          <p:spTgt spid="1393"/>
                                        </p:tgtEl>
                                      </p:cBhvr>
                                    </p:animEffect>
                                  </p:childTnLst>
                                </p:cTn>
                              </p:par>
                            </p:childTnLst>
                          </p:cTn>
                        </p:par>
                        <p:par>
                          <p:cTn id="68" fill="hold">
                            <p:stCondLst>
                              <p:cond delay="700"/>
                            </p:stCondLst>
                            <p:childTnLst>
                              <p:par>
                                <p:cTn id="69" presetID="10" presetClass="entr" presetSubtype="0" fill="hold" grpId="0" nodeType="afterEffect">
                                  <p:stCondLst>
                                    <p:cond delay="0"/>
                                  </p:stCondLst>
                                  <p:childTnLst>
                                    <p:set>
                                      <p:cBhvr>
                                        <p:cTn id="70" dur="1" fill="hold">
                                          <p:stCondLst>
                                            <p:cond delay="0"/>
                                          </p:stCondLst>
                                        </p:cTn>
                                        <p:tgtEl>
                                          <p:spTgt spid="1394"/>
                                        </p:tgtEl>
                                        <p:attrNameLst>
                                          <p:attrName>style.visibility</p:attrName>
                                        </p:attrNameLst>
                                      </p:cBhvr>
                                      <p:to>
                                        <p:strVal val="visible"/>
                                      </p:to>
                                    </p:set>
                                    <p:animEffect transition="in" filter="fade">
                                      <p:cBhvr>
                                        <p:cTn id="71" dur="30"/>
                                        <p:tgtEl>
                                          <p:spTgt spid="1394"/>
                                        </p:tgtEl>
                                      </p:cBhvr>
                                    </p:animEffect>
                                  </p:childTnLst>
                                </p:cTn>
                              </p:par>
                            </p:childTnLst>
                          </p:cTn>
                        </p:par>
                        <p:par>
                          <p:cTn id="72" fill="hold">
                            <p:stCondLst>
                              <p:cond delay="730"/>
                            </p:stCondLst>
                            <p:childTnLst>
                              <p:par>
                                <p:cTn id="73" presetID="10" presetClass="entr" presetSubtype="0" fill="hold" grpId="0" nodeType="afterEffect">
                                  <p:stCondLst>
                                    <p:cond delay="0"/>
                                  </p:stCondLst>
                                  <p:childTnLst>
                                    <p:set>
                                      <p:cBhvr>
                                        <p:cTn id="74" dur="1" fill="hold">
                                          <p:stCondLst>
                                            <p:cond delay="0"/>
                                          </p:stCondLst>
                                        </p:cTn>
                                        <p:tgtEl>
                                          <p:spTgt spid="1395"/>
                                        </p:tgtEl>
                                        <p:attrNameLst>
                                          <p:attrName>style.visibility</p:attrName>
                                        </p:attrNameLst>
                                      </p:cBhvr>
                                      <p:to>
                                        <p:strVal val="visible"/>
                                      </p:to>
                                    </p:set>
                                    <p:animEffect transition="in" filter="fade">
                                      <p:cBhvr>
                                        <p:cTn id="75" dur="30"/>
                                        <p:tgtEl>
                                          <p:spTgt spid="1395"/>
                                        </p:tgtEl>
                                      </p:cBhvr>
                                    </p:animEffect>
                                  </p:childTnLst>
                                </p:cTn>
                              </p:par>
                            </p:childTnLst>
                          </p:cTn>
                        </p:par>
                        <p:par>
                          <p:cTn id="76" fill="hold">
                            <p:stCondLst>
                              <p:cond delay="760"/>
                            </p:stCondLst>
                            <p:childTnLst>
                              <p:par>
                                <p:cTn id="77" presetID="10" presetClass="entr" presetSubtype="0" fill="hold" grpId="0" nodeType="afterEffect">
                                  <p:stCondLst>
                                    <p:cond delay="0"/>
                                  </p:stCondLst>
                                  <p:childTnLst>
                                    <p:set>
                                      <p:cBhvr>
                                        <p:cTn id="78" dur="1" fill="hold">
                                          <p:stCondLst>
                                            <p:cond delay="0"/>
                                          </p:stCondLst>
                                        </p:cTn>
                                        <p:tgtEl>
                                          <p:spTgt spid="1396"/>
                                        </p:tgtEl>
                                        <p:attrNameLst>
                                          <p:attrName>style.visibility</p:attrName>
                                        </p:attrNameLst>
                                      </p:cBhvr>
                                      <p:to>
                                        <p:strVal val="visible"/>
                                      </p:to>
                                    </p:set>
                                    <p:animEffect transition="in" filter="fade">
                                      <p:cBhvr>
                                        <p:cTn id="79" dur="30"/>
                                        <p:tgtEl>
                                          <p:spTgt spid="1396"/>
                                        </p:tgtEl>
                                      </p:cBhvr>
                                    </p:animEffect>
                                  </p:childTnLst>
                                </p:cTn>
                              </p:par>
                            </p:childTnLst>
                          </p:cTn>
                        </p:par>
                        <p:par>
                          <p:cTn id="80" fill="hold">
                            <p:stCondLst>
                              <p:cond delay="790"/>
                            </p:stCondLst>
                            <p:childTnLst>
                              <p:par>
                                <p:cTn id="81" presetID="10" presetClass="entr" presetSubtype="0" fill="hold" grpId="0" nodeType="afterEffect">
                                  <p:stCondLst>
                                    <p:cond delay="0"/>
                                  </p:stCondLst>
                                  <p:childTnLst>
                                    <p:set>
                                      <p:cBhvr>
                                        <p:cTn id="82" dur="1" fill="hold">
                                          <p:stCondLst>
                                            <p:cond delay="0"/>
                                          </p:stCondLst>
                                        </p:cTn>
                                        <p:tgtEl>
                                          <p:spTgt spid="1397"/>
                                        </p:tgtEl>
                                        <p:attrNameLst>
                                          <p:attrName>style.visibility</p:attrName>
                                        </p:attrNameLst>
                                      </p:cBhvr>
                                      <p:to>
                                        <p:strVal val="visible"/>
                                      </p:to>
                                    </p:set>
                                    <p:animEffect transition="in" filter="fade">
                                      <p:cBhvr>
                                        <p:cTn id="83" dur="30"/>
                                        <p:tgtEl>
                                          <p:spTgt spid="1397"/>
                                        </p:tgtEl>
                                      </p:cBhvr>
                                    </p:animEffect>
                                  </p:childTnLst>
                                </p:cTn>
                              </p:par>
                            </p:childTnLst>
                          </p:cTn>
                        </p:par>
                        <p:par>
                          <p:cTn id="84" fill="hold">
                            <p:stCondLst>
                              <p:cond delay="820"/>
                            </p:stCondLst>
                            <p:childTnLst>
                              <p:par>
                                <p:cTn id="85" presetID="10" presetClass="entr" presetSubtype="0" fill="hold" grpId="0" nodeType="afterEffect">
                                  <p:stCondLst>
                                    <p:cond delay="0"/>
                                  </p:stCondLst>
                                  <p:childTnLst>
                                    <p:set>
                                      <p:cBhvr>
                                        <p:cTn id="86" dur="1" fill="hold">
                                          <p:stCondLst>
                                            <p:cond delay="0"/>
                                          </p:stCondLst>
                                        </p:cTn>
                                        <p:tgtEl>
                                          <p:spTgt spid="1398"/>
                                        </p:tgtEl>
                                        <p:attrNameLst>
                                          <p:attrName>style.visibility</p:attrName>
                                        </p:attrNameLst>
                                      </p:cBhvr>
                                      <p:to>
                                        <p:strVal val="visible"/>
                                      </p:to>
                                    </p:set>
                                    <p:animEffect transition="in" filter="fade">
                                      <p:cBhvr>
                                        <p:cTn id="87" dur="30"/>
                                        <p:tgtEl>
                                          <p:spTgt spid="1398"/>
                                        </p:tgtEl>
                                      </p:cBhvr>
                                    </p:animEffect>
                                  </p:childTnLst>
                                </p:cTn>
                              </p:par>
                            </p:childTnLst>
                          </p:cTn>
                        </p:par>
                        <p:par>
                          <p:cTn id="88" fill="hold">
                            <p:stCondLst>
                              <p:cond delay="850"/>
                            </p:stCondLst>
                            <p:childTnLst>
                              <p:par>
                                <p:cTn id="89" presetID="10" presetClass="entr" presetSubtype="0" fill="hold" grpId="0" nodeType="afterEffect">
                                  <p:stCondLst>
                                    <p:cond delay="0"/>
                                  </p:stCondLst>
                                  <p:childTnLst>
                                    <p:set>
                                      <p:cBhvr>
                                        <p:cTn id="90" dur="1" fill="hold">
                                          <p:stCondLst>
                                            <p:cond delay="0"/>
                                          </p:stCondLst>
                                        </p:cTn>
                                        <p:tgtEl>
                                          <p:spTgt spid="1399"/>
                                        </p:tgtEl>
                                        <p:attrNameLst>
                                          <p:attrName>style.visibility</p:attrName>
                                        </p:attrNameLst>
                                      </p:cBhvr>
                                      <p:to>
                                        <p:strVal val="visible"/>
                                      </p:to>
                                    </p:set>
                                    <p:animEffect transition="in" filter="fade">
                                      <p:cBhvr>
                                        <p:cTn id="91" dur="30"/>
                                        <p:tgtEl>
                                          <p:spTgt spid="1399"/>
                                        </p:tgtEl>
                                      </p:cBhvr>
                                    </p:animEffect>
                                  </p:childTnLst>
                                </p:cTn>
                              </p:par>
                            </p:childTnLst>
                          </p:cTn>
                        </p:par>
                        <p:par>
                          <p:cTn id="92" fill="hold">
                            <p:stCondLst>
                              <p:cond delay="880"/>
                            </p:stCondLst>
                            <p:childTnLst>
                              <p:par>
                                <p:cTn id="93" presetID="10" presetClass="entr" presetSubtype="0" fill="hold" grpId="0" nodeType="afterEffect">
                                  <p:stCondLst>
                                    <p:cond delay="0"/>
                                  </p:stCondLst>
                                  <p:childTnLst>
                                    <p:set>
                                      <p:cBhvr>
                                        <p:cTn id="94" dur="1" fill="hold">
                                          <p:stCondLst>
                                            <p:cond delay="0"/>
                                          </p:stCondLst>
                                        </p:cTn>
                                        <p:tgtEl>
                                          <p:spTgt spid="1400"/>
                                        </p:tgtEl>
                                        <p:attrNameLst>
                                          <p:attrName>style.visibility</p:attrName>
                                        </p:attrNameLst>
                                      </p:cBhvr>
                                      <p:to>
                                        <p:strVal val="visible"/>
                                      </p:to>
                                    </p:set>
                                    <p:animEffect transition="in" filter="fade">
                                      <p:cBhvr>
                                        <p:cTn id="95" dur="30"/>
                                        <p:tgtEl>
                                          <p:spTgt spid="1400"/>
                                        </p:tgtEl>
                                      </p:cBhvr>
                                    </p:animEffect>
                                  </p:childTnLst>
                                </p:cTn>
                              </p:par>
                            </p:childTnLst>
                          </p:cTn>
                        </p:par>
                        <p:par>
                          <p:cTn id="96" fill="hold">
                            <p:stCondLst>
                              <p:cond delay="910"/>
                            </p:stCondLst>
                            <p:childTnLst>
                              <p:par>
                                <p:cTn id="97" presetID="10" presetClass="entr" presetSubtype="0" fill="hold" grpId="0" nodeType="afterEffect">
                                  <p:stCondLst>
                                    <p:cond delay="0"/>
                                  </p:stCondLst>
                                  <p:childTnLst>
                                    <p:set>
                                      <p:cBhvr>
                                        <p:cTn id="98" dur="1" fill="hold">
                                          <p:stCondLst>
                                            <p:cond delay="0"/>
                                          </p:stCondLst>
                                        </p:cTn>
                                        <p:tgtEl>
                                          <p:spTgt spid="1401"/>
                                        </p:tgtEl>
                                        <p:attrNameLst>
                                          <p:attrName>style.visibility</p:attrName>
                                        </p:attrNameLst>
                                      </p:cBhvr>
                                      <p:to>
                                        <p:strVal val="visible"/>
                                      </p:to>
                                    </p:set>
                                    <p:animEffect transition="in" filter="fade">
                                      <p:cBhvr>
                                        <p:cTn id="99" dur="30"/>
                                        <p:tgtEl>
                                          <p:spTgt spid="1401"/>
                                        </p:tgtEl>
                                      </p:cBhvr>
                                    </p:animEffect>
                                  </p:childTnLst>
                                </p:cTn>
                              </p:par>
                            </p:childTnLst>
                          </p:cTn>
                        </p:par>
                        <p:par>
                          <p:cTn id="100" fill="hold">
                            <p:stCondLst>
                              <p:cond delay="940"/>
                            </p:stCondLst>
                            <p:childTnLst>
                              <p:par>
                                <p:cTn id="101" presetID="10" presetClass="entr" presetSubtype="0" fill="hold" grpId="0" nodeType="afterEffect">
                                  <p:stCondLst>
                                    <p:cond delay="0"/>
                                  </p:stCondLst>
                                  <p:childTnLst>
                                    <p:set>
                                      <p:cBhvr>
                                        <p:cTn id="102" dur="1" fill="hold">
                                          <p:stCondLst>
                                            <p:cond delay="0"/>
                                          </p:stCondLst>
                                        </p:cTn>
                                        <p:tgtEl>
                                          <p:spTgt spid="1402"/>
                                        </p:tgtEl>
                                        <p:attrNameLst>
                                          <p:attrName>style.visibility</p:attrName>
                                        </p:attrNameLst>
                                      </p:cBhvr>
                                      <p:to>
                                        <p:strVal val="visible"/>
                                      </p:to>
                                    </p:set>
                                    <p:animEffect transition="in" filter="fade">
                                      <p:cBhvr>
                                        <p:cTn id="103" dur="30"/>
                                        <p:tgtEl>
                                          <p:spTgt spid="1402"/>
                                        </p:tgtEl>
                                      </p:cBhvr>
                                    </p:animEffect>
                                  </p:childTnLst>
                                </p:cTn>
                              </p:par>
                            </p:childTnLst>
                          </p:cTn>
                        </p:par>
                        <p:par>
                          <p:cTn id="104" fill="hold">
                            <p:stCondLst>
                              <p:cond delay="970"/>
                            </p:stCondLst>
                            <p:childTnLst>
                              <p:par>
                                <p:cTn id="105" presetID="10" presetClass="entr" presetSubtype="0" fill="hold" grpId="0" nodeType="afterEffect">
                                  <p:stCondLst>
                                    <p:cond delay="0"/>
                                  </p:stCondLst>
                                  <p:childTnLst>
                                    <p:set>
                                      <p:cBhvr>
                                        <p:cTn id="106" dur="1" fill="hold">
                                          <p:stCondLst>
                                            <p:cond delay="0"/>
                                          </p:stCondLst>
                                        </p:cTn>
                                        <p:tgtEl>
                                          <p:spTgt spid="1403"/>
                                        </p:tgtEl>
                                        <p:attrNameLst>
                                          <p:attrName>style.visibility</p:attrName>
                                        </p:attrNameLst>
                                      </p:cBhvr>
                                      <p:to>
                                        <p:strVal val="visible"/>
                                      </p:to>
                                    </p:set>
                                    <p:animEffect transition="in" filter="fade">
                                      <p:cBhvr>
                                        <p:cTn id="107" dur="30"/>
                                        <p:tgtEl>
                                          <p:spTgt spid="1403"/>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1562"/>
                                        </p:tgtEl>
                                        <p:attrNameLst>
                                          <p:attrName>style.visibility</p:attrName>
                                        </p:attrNameLst>
                                      </p:cBhvr>
                                      <p:to>
                                        <p:strVal val="visible"/>
                                      </p:to>
                                    </p:set>
                                    <p:animEffect transition="in" filter="fade">
                                      <p:cBhvr>
                                        <p:cTn id="111" dur="30"/>
                                        <p:tgtEl>
                                          <p:spTgt spid="1562"/>
                                        </p:tgtEl>
                                      </p:cBhvr>
                                    </p:animEffect>
                                  </p:childTnLst>
                                </p:cTn>
                              </p:par>
                            </p:childTnLst>
                          </p:cTn>
                        </p:par>
                        <p:par>
                          <p:cTn id="112" fill="hold">
                            <p:stCondLst>
                              <p:cond delay="1030"/>
                            </p:stCondLst>
                            <p:childTnLst>
                              <p:par>
                                <p:cTn id="113" presetID="10" presetClass="entr" presetSubtype="0" fill="hold" grpId="0" nodeType="afterEffect">
                                  <p:stCondLst>
                                    <p:cond delay="0"/>
                                  </p:stCondLst>
                                  <p:childTnLst>
                                    <p:set>
                                      <p:cBhvr>
                                        <p:cTn id="114" dur="1" fill="hold">
                                          <p:stCondLst>
                                            <p:cond delay="0"/>
                                          </p:stCondLst>
                                        </p:cTn>
                                        <p:tgtEl>
                                          <p:spTgt spid="1404"/>
                                        </p:tgtEl>
                                        <p:attrNameLst>
                                          <p:attrName>style.visibility</p:attrName>
                                        </p:attrNameLst>
                                      </p:cBhvr>
                                      <p:to>
                                        <p:strVal val="visible"/>
                                      </p:to>
                                    </p:set>
                                    <p:animEffect transition="in" filter="fade">
                                      <p:cBhvr>
                                        <p:cTn id="115" dur="30"/>
                                        <p:tgtEl>
                                          <p:spTgt spid="1404"/>
                                        </p:tgtEl>
                                      </p:cBhvr>
                                    </p:animEffect>
                                  </p:childTnLst>
                                </p:cTn>
                              </p:par>
                            </p:childTnLst>
                          </p:cTn>
                        </p:par>
                        <p:par>
                          <p:cTn id="116" fill="hold">
                            <p:stCondLst>
                              <p:cond delay="1060"/>
                            </p:stCondLst>
                            <p:childTnLst>
                              <p:par>
                                <p:cTn id="117" presetID="10" presetClass="entr" presetSubtype="0" fill="hold" grpId="0" nodeType="afterEffect">
                                  <p:stCondLst>
                                    <p:cond delay="0"/>
                                  </p:stCondLst>
                                  <p:childTnLst>
                                    <p:set>
                                      <p:cBhvr>
                                        <p:cTn id="118" dur="1" fill="hold">
                                          <p:stCondLst>
                                            <p:cond delay="0"/>
                                          </p:stCondLst>
                                        </p:cTn>
                                        <p:tgtEl>
                                          <p:spTgt spid="1563"/>
                                        </p:tgtEl>
                                        <p:attrNameLst>
                                          <p:attrName>style.visibility</p:attrName>
                                        </p:attrNameLst>
                                      </p:cBhvr>
                                      <p:to>
                                        <p:strVal val="visible"/>
                                      </p:to>
                                    </p:set>
                                    <p:animEffect transition="in" filter="fade">
                                      <p:cBhvr>
                                        <p:cTn id="119" dur="30"/>
                                        <p:tgtEl>
                                          <p:spTgt spid="1563"/>
                                        </p:tgtEl>
                                      </p:cBhvr>
                                    </p:animEffect>
                                  </p:childTnLst>
                                </p:cTn>
                              </p:par>
                            </p:childTnLst>
                          </p:cTn>
                        </p:par>
                        <p:par>
                          <p:cTn id="120" fill="hold">
                            <p:stCondLst>
                              <p:cond delay="1090"/>
                            </p:stCondLst>
                            <p:childTnLst>
                              <p:par>
                                <p:cTn id="121" presetID="10" presetClass="entr" presetSubtype="0" fill="hold" grpId="0" nodeType="afterEffect">
                                  <p:stCondLst>
                                    <p:cond delay="0"/>
                                  </p:stCondLst>
                                  <p:childTnLst>
                                    <p:set>
                                      <p:cBhvr>
                                        <p:cTn id="122" dur="1" fill="hold">
                                          <p:stCondLst>
                                            <p:cond delay="0"/>
                                          </p:stCondLst>
                                        </p:cTn>
                                        <p:tgtEl>
                                          <p:spTgt spid="1387"/>
                                        </p:tgtEl>
                                        <p:attrNameLst>
                                          <p:attrName>style.visibility</p:attrName>
                                        </p:attrNameLst>
                                      </p:cBhvr>
                                      <p:to>
                                        <p:strVal val="visible"/>
                                      </p:to>
                                    </p:set>
                                    <p:animEffect transition="in" filter="fade">
                                      <p:cBhvr>
                                        <p:cTn id="123" dur="30"/>
                                        <p:tgtEl>
                                          <p:spTgt spid="1387"/>
                                        </p:tgtEl>
                                      </p:cBhvr>
                                    </p:animEffect>
                                  </p:childTnLst>
                                </p:cTn>
                              </p:par>
                            </p:childTnLst>
                          </p:cTn>
                        </p:par>
                        <p:par>
                          <p:cTn id="124" fill="hold">
                            <p:stCondLst>
                              <p:cond delay="1120"/>
                            </p:stCondLst>
                            <p:childTnLst>
                              <p:par>
                                <p:cTn id="125" presetID="10" presetClass="entr" presetSubtype="0" fill="hold" grpId="0" nodeType="afterEffect">
                                  <p:stCondLst>
                                    <p:cond delay="0"/>
                                  </p:stCondLst>
                                  <p:childTnLst>
                                    <p:set>
                                      <p:cBhvr>
                                        <p:cTn id="126" dur="1" fill="hold">
                                          <p:stCondLst>
                                            <p:cond delay="0"/>
                                          </p:stCondLst>
                                        </p:cTn>
                                        <p:tgtEl>
                                          <p:spTgt spid="1551"/>
                                        </p:tgtEl>
                                        <p:attrNameLst>
                                          <p:attrName>style.visibility</p:attrName>
                                        </p:attrNameLst>
                                      </p:cBhvr>
                                      <p:to>
                                        <p:strVal val="visible"/>
                                      </p:to>
                                    </p:set>
                                    <p:animEffect transition="in" filter="fade">
                                      <p:cBhvr>
                                        <p:cTn id="127" dur="30"/>
                                        <p:tgtEl>
                                          <p:spTgt spid="1551"/>
                                        </p:tgtEl>
                                      </p:cBhvr>
                                    </p:animEffect>
                                  </p:childTnLst>
                                </p:cTn>
                              </p:par>
                            </p:childTnLst>
                          </p:cTn>
                        </p:par>
                        <p:par>
                          <p:cTn id="128" fill="hold">
                            <p:stCondLst>
                              <p:cond delay="1150"/>
                            </p:stCondLst>
                            <p:childTnLst>
                              <p:par>
                                <p:cTn id="129" presetID="10" presetClass="entr" presetSubtype="0" fill="hold" grpId="0" nodeType="afterEffect">
                                  <p:stCondLst>
                                    <p:cond delay="0"/>
                                  </p:stCondLst>
                                  <p:childTnLst>
                                    <p:set>
                                      <p:cBhvr>
                                        <p:cTn id="130" dur="1" fill="hold">
                                          <p:stCondLst>
                                            <p:cond delay="0"/>
                                          </p:stCondLst>
                                        </p:cTn>
                                        <p:tgtEl>
                                          <p:spTgt spid="1552"/>
                                        </p:tgtEl>
                                        <p:attrNameLst>
                                          <p:attrName>style.visibility</p:attrName>
                                        </p:attrNameLst>
                                      </p:cBhvr>
                                      <p:to>
                                        <p:strVal val="visible"/>
                                      </p:to>
                                    </p:set>
                                    <p:animEffect transition="in" filter="fade">
                                      <p:cBhvr>
                                        <p:cTn id="131" dur="30"/>
                                        <p:tgtEl>
                                          <p:spTgt spid="1552"/>
                                        </p:tgtEl>
                                      </p:cBhvr>
                                    </p:animEffect>
                                  </p:childTnLst>
                                </p:cTn>
                              </p:par>
                            </p:childTnLst>
                          </p:cTn>
                        </p:par>
                        <p:par>
                          <p:cTn id="132" fill="hold">
                            <p:stCondLst>
                              <p:cond delay="1180"/>
                            </p:stCondLst>
                            <p:childTnLst>
                              <p:par>
                                <p:cTn id="133" presetID="10" presetClass="entr" presetSubtype="0" fill="hold" grpId="0" nodeType="afterEffect">
                                  <p:stCondLst>
                                    <p:cond delay="0"/>
                                  </p:stCondLst>
                                  <p:childTnLst>
                                    <p:set>
                                      <p:cBhvr>
                                        <p:cTn id="134" dur="1" fill="hold">
                                          <p:stCondLst>
                                            <p:cond delay="0"/>
                                          </p:stCondLst>
                                        </p:cTn>
                                        <p:tgtEl>
                                          <p:spTgt spid="1554"/>
                                        </p:tgtEl>
                                        <p:attrNameLst>
                                          <p:attrName>style.visibility</p:attrName>
                                        </p:attrNameLst>
                                      </p:cBhvr>
                                      <p:to>
                                        <p:strVal val="visible"/>
                                      </p:to>
                                    </p:set>
                                    <p:animEffect transition="in" filter="fade">
                                      <p:cBhvr>
                                        <p:cTn id="135" dur="30"/>
                                        <p:tgtEl>
                                          <p:spTgt spid="1554"/>
                                        </p:tgtEl>
                                      </p:cBhvr>
                                    </p:animEffect>
                                  </p:childTnLst>
                                </p:cTn>
                              </p:par>
                            </p:childTnLst>
                          </p:cTn>
                        </p:par>
                        <p:par>
                          <p:cTn id="136" fill="hold">
                            <p:stCondLst>
                              <p:cond delay="1210"/>
                            </p:stCondLst>
                            <p:childTnLst>
                              <p:par>
                                <p:cTn id="137" presetID="10" presetClass="entr" presetSubtype="0" fill="hold" grpId="0" nodeType="afterEffect">
                                  <p:stCondLst>
                                    <p:cond delay="0"/>
                                  </p:stCondLst>
                                  <p:childTnLst>
                                    <p:set>
                                      <p:cBhvr>
                                        <p:cTn id="138" dur="1" fill="hold">
                                          <p:stCondLst>
                                            <p:cond delay="0"/>
                                          </p:stCondLst>
                                        </p:cTn>
                                        <p:tgtEl>
                                          <p:spTgt spid="1412"/>
                                        </p:tgtEl>
                                        <p:attrNameLst>
                                          <p:attrName>style.visibility</p:attrName>
                                        </p:attrNameLst>
                                      </p:cBhvr>
                                      <p:to>
                                        <p:strVal val="visible"/>
                                      </p:to>
                                    </p:set>
                                    <p:animEffect transition="in" filter="fade">
                                      <p:cBhvr>
                                        <p:cTn id="139" dur="30"/>
                                        <p:tgtEl>
                                          <p:spTgt spid="1412"/>
                                        </p:tgtEl>
                                      </p:cBhvr>
                                    </p:animEffect>
                                  </p:childTnLst>
                                </p:cTn>
                              </p:par>
                            </p:childTnLst>
                          </p:cTn>
                        </p:par>
                        <p:par>
                          <p:cTn id="140" fill="hold">
                            <p:stCondLst>
                              <p:cond delay="1240"/>
                            </p:stCondLst>
                            <p:childTnLst>
                              <p:par>
                                <p:cTn id="141" presetID="10" presetClass="entr" presetSubtype="0" fill="hold" grpId="0" nodeType="afterEffect">
                                  <p:stCondLst>
                                    <p:cond delay="0"/>
                                  </p:stCondLst>
                                  <p:childTnLst>
                                    <p:set>
                                      <p:cBhvr>
                                        <p:cTn id="142" dur="1" fill="hold">
                                          <p:stCondLst>
                                            <p:cond delay="0"/>
                                          </p:stCondLst>
                                        </p:cTn>
                                        <p:tgtEl>
                                          <p:spTgt spid="1431"/>
                                        </p:tgtEl>
                                        <p:attrNameLst>
                                          <p:attrName>style.visibility</p:attrName>
                                        </p:attrNameLst>
                                      </p:cBhvr>
                                      <p:to>
                                        <p:strVal val="visible"/>
                                      </p:to>
                                    </p:set>
                                    <p:animEffect transition="in" filter="fade">
                                      <p:cBhvr>
                                        <p:cTn id="143" dur="30"/>
                                        <p:tgtEl>
                                          <p:spTgt spid="1431"/>
                                        </p:tgtEl>
                                      </p:cBhvr>
                                    </p:animEffect>
                                  </p:childTnLst>
                                </p:cTn>
                              </p:par>
                            </p:childTnLst>
                          </p:cTn>
                        </p:par>
                        <p:par>
                          <p:cTn id="144" fill="hold">
                            <p:stCondLst>
                              <p:cond delay="1270"/>
                            </p:stCondLst>
                            <p:childTnLst>
                              <p:par>
                                <p:cTn id="145" presetID="10" presetClass="entr" presetSubtype="0" fill="hold" grpId="0" nodeType="afterEffect">
                                  <p:stCondLst>
                                    <p:cond delay="0"/>
                                  </p:stCondLst>
                                  <p:childTnLst>
                                    <p:set>
                                      <p:cBhvr>
                                        <p:cTn id="146" dur="1" fill="hold">
                                          <p:stCondLst>
                                            <p:cond delay="0"/>
                                          </p:stCondLst>
                                        </p:cTn>
                                        <p:tgtEl>
                                          <p:spTgt spid="1432"/>
                                        </p:tgtEl>
                                        <p:attrNameLst>
                                          <p:attrName>style.visibility</p:attrName>
                                        </p:attrNameLst>
                                      </p:cBhvr>
                                      <p:to>
                                        <p:strVal val="visible"/>
                                      </p:to>
                                    </p:set>
                                    <p:animEffect transition="in" filter="fade">
                                      <p:cBhvr>
                                        <p:cTn id="147" dur="30"/>
                                        <p:tgtEl>
                                          <p:spTgt spid="1432"/>
                                        </p:tgtEl>
                                      </p:cBhvr>
                                    </p:animEffect>
                                  </p:childTnLst>
                                </p:cTn>
                              </p:par>
                            </p:childTnLst>
                          </p:cTn>
                        </p:par>
                        <p:par>
                          <p:cTn id="148" fill="hold">
                            <p:stCondLst>
                              <p:cond delay="1300"/>
                            </p:stCondLst>
                            <p:childTnLst>
                              <p:par>
                                <p:cTn id="149" presetID="10" presetClass="entr" presetSubtype="0" fill="hold" grpId="0" nodeType="afterEffect">
                                  <p:stCondLst>
                                    <p:cond delay="0"/>
                                  </p:stCondLst>
                                  <p:childTnLst>
                                    <p:set>
                                      <p:cBhvr>
                                        <p:cTn id="150" dur="1" fill="hold">
                                          <p:stCondLst>
                                            <p:cond delay="0"/>
                                          </p:stCondLst>
                                        </p:cTn>
                                        <p:tgtEl>
                                          <p:spTgt spid="1433"/>
                                        </p:tgtEl>
                                        <p:attrNameLst>
                                          <p:attrName>style.visibility</p:attrName>
                                        </p:attrNameLst>
                                      </p:cBhvr>
                                      <p:to>
                                        <p:strVal val="visible"/>
                                      </p:to>
                                    </p:set>
                                    <p:animEffect transition="in" filter="fade">
                                      <p:cBhvr>
                                        <p:cTn id="151" dur="30"/>
                                        <p:tgtEl>
                                          <p:spTgt spid="1433"/>
                                        </p:tgtEl>
                                      </p:cBhvr>
                                    </p:animEffect>
                                  </p:childTnLst>
                                </p:cTn>
                              </p:par>
                            </p:childTnLst>
                          </p:cTn>
                        </p:par>
                        <p:par>
                          <p:cTn id="152" fill="hold">
                            <p:stCondLst>
                              <p:cond delay="1330"/>
                            </p:stCondLst>
                            <p:childTnLst>
                              <p:par>
                                <p:cTn id="153" presetID="10" presetClass="entr" presetSubtype="0" fill="hold" grpId="0" nodeType="afterEffect">
                                  <p:stCondLst>
                                    <p:cond delay="0"/>
                                  </p:stCondLst>
                                  <p:childTnLst>
                                    <p:set>
                                      <p:cBhvr>
                                        <p:cTn id="154" dur="1" fill="hold">
                                          <p:stCondLst>
                                            <p:cond delay="0"/>
                                          </p:stCondLst>
                                        </p:cTn>
                                        <p:tgtEl>
                                          <p:spTgt spid="1434"/>
                                        </p:tgtEl>
                                        <p:attrNameLst>
                                          <p:attrName>style.visibility</p:attrName>
                                        </p:attrNameLst>
                                      </p:cBhvr>
                                      <p:to>
                                        <p:strVal val="visible"/>
                                      </p:to>
                                    </p:set>
                                    <p:animEffect transition="in" filter="fade">
                                      <p:cBhvr>
                                        <p:cTn id="155" dur="30"/>
                                        <p:tgtEl>
                                          <p:spTgt spid="1434"/>
                                        </p:tgtEl>
                                      </p:cBhvr>
                                    </p:animEffect>
                                  </p:childTnLst>
                                </p:cTn>
                              </p:par>
                            </p:childTnLst>
                          </p:cTn>
                        </p:par>
                        <p:par>
                          <p:cTn id="156" fill="hold">
                            <p:stCondLst>
                              <p:cond delay="1360"/>
                            </p:stCondLst>
                            <p:childTnLst>
                              <p:par>
                                <p:cTn id="157" presetID="10" presetClass="entr" presetSubtype="0" fill="hold" grpId="0" nodeType="afterEffect">
                                  <p:stCondLst>
                                    <p:cond delay="0"/>
                                  </p:stCondLst>
                                  <p:childTnLst>
                                    <p:set>
                                      <p:cBhvr>
                                        <p:cTn id="158" dur="1" fill="hold">
                                          <p:stCondLst>
                                            <p:cond delay="0"/>
                                          </p:stCondLst>
                                        </p:cTn>
                                        <p:tgtEl>
                                          <p:spTgt spid="1572"/>
                                        </p:tgtEl>
                                        <p:attrNameLst>
                                          <p:attrName>style.visibility</p:attrName>
                                        </p:attrNameLst>
                                      </p:cBhvr>
                                      <p:to>
                                        <p:strVal val="visible"/>
                                      </p:to>
                                    </p:set>
                                    <p:animEffect transition="in" filter="fade">
                                      <p:cBhvr>
                                        <p:cTn id="159" dur="30"/>
                                        <p:tgtEl>
                                          <p:spTgt spid="1572"/>
                                        </p:tgtEl>
                                      </p:cBhvr>
                                    </p:animEffect>
                                  </p:childTnLst>
                                </p:cTn>
                              </p:par>
                            </p:childTnLst>
                          </p:cTn>
                        </p:par>
                        <p:par>
                          <p:cTn id="160" fill="hold">
                            <p:stCondLst>
                              <p:cond delay="1390"/>
                            </p:stCondLst>
                            <p:childTnLst>
                              <p:par>
                                <p:cTn id="161" presetID="10" presetClass="entr" presetSubtype="0" fill="hold" grpId="0" nodeType="afterEffect">
                                  <p:stCondLst>
                                    <p:cond delay="0"/>
                                  </p:stCondLst>
                                  <p:childTnLst>
                                    <p:set>
                                      <p:cBhvr>
                                        <p:cTn id="162" dur="1" fill="hold">
                                          <p:stCondLst>
                                            <p:cond delay="0"/>
                                          </p:stCondLst>
                                        </p:cTn>
                                        <p:tgtEl>
                                          <p:spTgt spid="1499"/>
                                        </p:tgtEl>
                                        <p:attrNameLst>
                                          <p:attrName>style.visibility</p:attrName>
                                        </p:attrNameLst>
                                      </p:cBhvr>
                                      <p:to>
                                        <p:strVal val="visible"/>
                                      </p:to>
                                    </p:set>
                                    <p:animEffect transition="in" filter="fade">
                                      <p:cBhvr>
                                        <p:cTn id="163" dur="30"/>
                                        <p:tgtEl>
                                          <p:spTgt spid="1499"/>
                                        </p:tgtEl>
                                      </p:cBhvr>
                                    </p:animEffect>
                                  </p:childTnLst>
                                </p:cTn>
                              </p:par>
                            </p:childTnLst>
                          </p:cTn>
                        </p:par>
                        <p:par>
                          <p:cTn id="164" fill="hold">
                            <p:stCondLst>
                              <p:cond delay="1420"/>
                            </p:stCondLst>
                            <p:childTnLst>
                              <p:par>
                                <p:cTn id="165" presetID="10" presetClass="entr" presetSubtype="0" fill="hold" grpId="0" nodeType="afterEffect">
                                  <p:stCondLst>
                                    <p:cond delay="0"/>
                                  </p:stCondLst>
                                  <p:childTnLst>
                                    <p:set>
                                      <p:cBhvr>
                                        <p:cTn id="166" dur="1" fill="hold">
                                          <p:stCondLst>
                                            <p:cond delay="0"/>
                                          </p:stCondLst>
                                        </p:cTn>
                                        <p:tgtEl>
                                          <p:spTgt spid="1500"/>
                                        </p:tgtEl>
                                        <p:attrNameLst>
                                          <p:attrName>style.visibility</p:attrName>
                                        </p:attrNameLst>
                                      </p:cBhvr>
                                      <p:to>
                                        <p:strVal val="visible"/>
                                      </p:to>
                                    </p:set>
                                    <p:animEffect transition="in" filter="fade">
                                      <p:cBhvr>
                                        <p:cTn id="167" dur="30"/>
                                        <p:tgtEl>
                                          <p:spTgt spid="1500"/>
                                        </p:tgtEl>
                                      </p:cBhvr>
                                    </p:animEffect>
                                  </p:childTnLst>
                                </p:cTn>
                              </p:par>
                            </p:childTnLst>
                          </p:cTn>
                        </p:par>
                        <p:par>
                          <p:cTn id="168" fill="hold">
                            <p:stCondLst>
                              <p:cond delay="1450"/>
                            </p:stCondLst>
                            <p:childTnLst>
                              <p:par>
                                <p:cTn id="169" presetID="10" presetClass="entr" presetSubtype="0" fill="hold" grpId="0" nodeType="afterEffect">
                                  <p:stCondLst>
                                    <p:cond delay="0"/>
                                  </p:stCondLst>
                                  <p:childTnLst>
                                    <p:set>
                                      <p:cBhvr>
                                        <p:cTn id="170" dur="1" fill="hold">
                                          <p:stCondLst>
                                            <p:cond delay="0"/>
                                          </p:stCondLst>
                                        </p:cTn>
                                        <p:tgtEl>
                                          <p:spTgt spid="1436"/>
                                        </p:tgtEl>
                                        <p:attrNameLst>
                                          <p:attrName>style.visibility</p:attrName>
                                        </p:attrNameLst>
                                      </p:cBhvr>
                                      <p:to>
                                        <p:strVal val="visible"/>
                                      </p:to>
                                    </p:set>
                                    <p:animEffect transition="in" filter="fade">
                                      <p:cBhvr>
                                        <p:cTn id="171" dur="30"/>
                                        <p:tgtEl>
                                          <p:spTgt spid="1436"/>
                                        </p:tgtEl>
                                      </p:cBhvr>
                                    </p:animEffect>
                                  </p:childTnLst>
                                </p:cTn>
                              </p:par>
                            </p:childTnLst>
                          </p:cTn>
                        </p:par>
                        <p:par>
                          <p:cTn id="172" fill="hold">
                            <p:stCondLst>
                              <p:cond delay="1480"/>
                            </p:stCondLst>
                            <p:childTnLst>
                              <p:par>
                                <p:cTn id="173" presetID="10" presetClass="entr" presetSubtype="0" fill="hold" grpId="0" nodeType="afterEffect">
                                  <p:stCondLst>
                                    <p:cond delay="0"/>
                                  </p:stCondLst>
                                  <p:childTnLst>
                                    <p:set>
                                      <p:cBhvr>
                                        <p:cTn id="174" dur="1" fill="hold">
                                          <p:stCondLst>
                                            <p:cond delay="0"/>
                                          </p:stCondLst>
                                        </p:cTn>
                                        <p:tgtEl>
                                          <p:spTgt spid="1437"/>
                                        </p:tgtEl>
                                        <p:attrNameLst>
                                          <p:attrName>style.visibility</p:attrName>
                                        </p:attrNameLst>
                                      </p:cBhvr>
                                      <p:to>
                                        <p:strVal val="visible"/>
                                      </p:to>
                                    </p:set>
                                    <p:animEffect transition="in" filter="fade">
                                      <p:cBhvr>
                                        <p:cTn id="175" dur="30"/>
                                        <p:tgtEl>
                                          <p:spTgt spid="1437"/>
                                        </p:tgtEl>
                                      </p:cBhvr>
                                    </p:animEffect>
                                  </p:childTnLst>
                                </p:cTn>
                              </p:par>
                            </p:childTnLst>
                          </p:cTn>
                        </p:par>
                        <p:par>
                          <p:cTn id="176" fill="hold">
                            <p:stCondLst>
                              <p:cond delay="1510"/>
                            </p:stCondLst>
                            <p:childTnLst>
                              <p:par>
                                <p:cTn id="177" presetID="10" presetClass="entr" presetSubtype="0" fill="hold" grpId="0" nodeType="afterEffect">
                                  <p:stCondLst>
                                    <p:cond delay="0"/>
                                  </p:stCondLst>
                                  <p:childTnLst>
                                    <p:set>
                                      <p:cBhvr>
                                        <p:cTn id="178" dur="1" fill="hold">
                                          <p:stCondLst>
                                            <p:cond delay="0"/>
                                          </p:stCondLst>
                                        </p:cTn>
                                        <p:tgtEl>
                                          <p:spTgt spid="1415"/>
                                        </p:tgtEl>
                                        <p:attrNameLst>
                                          <p:attrName>style.visibility</p:attrName>
                                        </p:attrNameLst>
                                      </p:cBhvr>
                                      <p:to>
                                        <p:strVal val="visible"/>
                                      </p:to>
                                    </p:set>
                                    <p:animEffect transition="in" filter="fade">
                                      <p:cBhvr>
                                        <p:cTn id="179" dur="30"/>
                                        <p:tgtEl>
                                          <p:spTgt spid="1415"/>
                                        </p:tgtEl>
                                      </p:cBhvr>
                                    </p:animEffect>
                                  </p:childTnLst>
                                </p:cTn>
                              </p:par>
                            </p:childTnLst>
                          </p:cTn>
                        </p:par>
                        <p:par>
                          <p:cTn id="180" fill="hold">
                            <p:stCondLst>
                              <p:cond delay="1540"/>
                            </p:stCondLst>
                            <p:childTnLst>
                              <p:par>
                                <p:cTn id="181" presetID="10" presetClass="entr" presetSubtype="0" fill="hold" grpId="0" nodeType="afterEffect">
                                  <p:stCondLst>
                                    <p:cond delay="0"/>
                                  </p:stCondLst>
                                  <p:childTnLst>
                                    <p:set>
                                      <p:cBhvr>
                                        <p:cTn id="182" dur="1" fill="hold">
                                          <p:stCondLst>
                                            <p:cond delay="0"/>
                                          </p:stCondLst>
                                        </p:cTn>
                                        <p:tgtEl>
                                          <p:spTgt spid="1438"/>
                                        </p:tgtEl>
                                        <p:attrNameLst>
                                          <p:attrName>style.visibility</p:attrName>
                                        </p:attrNameLst>
                                      </p:cBhvr>
                                      <p:to>
                                        <p:strVal val="visible"/>
                                      </p:to>
                                    </p:set>
                                    <p:animEffect transition="in" filter="fade">
                                      <p:cBhvr>
                                        <p:cTn id="183" dur="30"/>
                                        <p:tgtEl>
                                          <p:spTgt spid="1438"/>
                                        </p:tgtEl>
                                      </p:cBhvr>
                                    </p:animEffect>
                                  </p:childTnLst>
                                </p:cTn>
                              </p:par>
                            </p:childTnLst>
                          </p:cTn>
                        </p:par>
                        <p:par>
                          <p:cTn id="184" fill="hold">
                            <p:stCondLst>
                              <p:cond delay="1570"/>
                            </p:stCondLst>
                            <p:childTnLst>
                              <p:par>
                                <p:cTn id="185" presetID="10" presetClass="entr" presetSubtype="0" fill="hold" grpId="0" nodeType="afterEffect">
                                  <p:stCondLst>
                                    <p:cond delay="0"/>
                                  </p:stCondLst>
                                  <p:childTnLst>
                                    <p:set>
                                      <p:cBhvr>
                                        <p:cTn id="186" dur="1" fill="hold">
                                          <p:stCondLst>
                                            <p:cond delay="0"/>
                                          </p:stCondLst>
                                        </p:cTn>
                                        <p:tgtEl>
                                          <p:spTgt spid="1443"/>
                                        </p:tgtEl>
                                        <p:attrNameLst>
                                          <p:attrName>style.visibility</p:attrName>
                                        </p:attrNameLst>
                                      </p:cBhvr>
                                      <p:to>
                                        <p:strVal val="visible"/>
                                      </p:to>
                                    </p:set>
                                    <p:animEffect transition="in" filter="fade">
                                      <p:cBhvr>
                                        <p:cTn id="187" dur="30"/>
                                        <p:tgtEl>
                                          <p:spTgt spid="1443"/>
                                        </p:tgtEl>
                                      </p:cBhvr>
                                    </p:animEffect>
                                  </p:childTnLst>
                                </p:cTn>
                              </p:par>
                            </p:childTnLst>
                          </p:cTn>
                        </p:par>
                        <p:par>
                          <p:cTn id="188" fill="hold">
                            <p:stCondLst>
                              <p:cond delay="1600"/>
                            </p:stCondLst>
                            <p:childTnLst>
                              <p:par>
                                <p:cTn id="189" presetID="10" presetClass="entr" presetSubtype="0" fill="hold" grpId="0" nodeType="afterEffect">
                                  <p:stCondLst>
                                    <p:cond delay="0"/>
                                  </p:stCondLst>
                                  <p:childTnLst>
                                    <p:set>
                                      <p:cBhvr>
                                        <p:cTn id="190" dur="1" fill="hold">
                                          <p:stCondLst>
                                            <p:cond delay="0"/>
                                          </p:stCondLst>
                                        </p:cTn>
                                        <p:tgtEl>
                                          <p:spTgt spid="1444"/>
                                        </p:tgtEl>
                                        <p:attrNameLst>
                                          <p:attrName>style.visibility</p:attrName>
                                        </p:attrNameLst>
                                      </p:cBhvr>
                                      <p:to>
                                        <p:strVal val="visible"/>
                                      </p:to>
                                    </p:set>
                                    <p:animEffect transition="in" filter="fade">
                                      <p:cBhvr>
                                        <p:cTn id="191" dur="30"/>
                                        <p:tgtEl>
                                          <p:spTgt spid="1444"/>
                                        </p:tgtEl>
                                      </p:cBhvr>
                                    </p:animEffect>
                                  </p:childTnLst>
                                </p:cTn>
                              </p:par>
                            </p:childTnLst>
                          </p:cTn>
                        </p:par>
                        <p:par>
                          <p:cTn id="192" fill="hold">
                            <p:stCondLst>
                              <p:cond delay="1630"/>
                            </p:stCondLst>
                            <p:childTnLst>
                              <p:par>
                                <p:cTn id="193" presetID="10" presetClass="entr" presetSubtype="0" fill="hold" grpId="0" nodeType="afterEffect">
                                  <p:stCondLst>
                                    <p:cond delay="0"/>
                                  </p:stCondLst>
                                  <p:childTnLst>
                                    <p:set>
                                      <p:cBhvr>
                                        <p:cTn id="194" dur="1" fill="hold">
                                          <p:stCondLst>
                                            <p:cond delay="0"/>
                                          </p:stCondLst>
                                        </p:cTn>
                                        <p:tgtEl>
                                          <p:spTgt spid="1466"/>
                                        </p:tgtEl>
                                        <p:attrNameLst>
                                          <p:attrName>style.visibility</p:attrName>
                                        </p:attrNameLst>
                                      </p:cBhvr>
                                      <p:to>
                                        <p:strVal val="visible"/>
                                      </p:to>
                                    </p:set>
                                    <p:animEffect transition="in" filter="fade">
                                      <p:cBhvr>
                                        <p:cTn id="195" dur="30"/>
                                        <p:tgtEl>
                                          <p:spTgt spid="1466"/>
                                        </p:tgtEl>
                                      </p:cBhvr>
                                    </p:animEffect>
                                  </p:childTnLst>
                                </p:cTn>
                              </p:par>
                            </p:childTnLst>
                          </p:cTn>
                        </p:par>
                        <p:par>
                          <p:cTn id="196" fill="hold">
                            <p:stCondLst>
                              <p:cond delay="1660"/>
                            </p:stCondLst>
                            <p:childTnLst>
                              <p:par>
                                <p:cTn id="197" presetID="10" presetClass="entr" presetSubtype="0" fill="hold" grpId="0" nodeType="afterEffect">
                                  <p:stCondLst>
                                    <p:cond delay="0"/>
                                  </p:stCondLst>
                                  <p:childTnLst>
                                    <p:set>
                                      <p:cBhvr>
                                        <p:cTn id="198" dur="1" fill="hold">
                                          <p:stCondLst>
                                            <p:cond delay="0"/>
                                          </p:stCondLst>
                                        </p:cTn>
                                        <p:tgtEl>
                                          <p:spTgt spid="1467"/>
                                        </p:tgtEl>
                                        <p:attrNameLst>
                                          <p:attrName>style.visibility</p:attrName>
                                        </p:attrNameLst>
                                      </p:cBhvr>
                                      <p:to>
                                        <p:strVal val="visible"/>
                                      </p:to>
                                    </p:set>
                                    <p:animEffect transition="in" filter="fade">
                                      <p:cBhvr>
                                        <p:cTn id="199" dur="30"/>
                                        <p:tgtEl>
                                          <p:spTgt spid="1467"/>
                                        </p:tgtEl>
                                      </p:cBhvr>
                                    </p:animEffect>
                                  </p:childTnLst>
                                </p:cTn>
                              </p:par>
                            </p:childTnLst>
                          </p:cTn>
                        </p:par>
                        <p:par>
                          <p:cTn id="200" fill="hold">
                            <p:stCondLst>
                              <p:cond delay="1690"/>
                            </p:stCondLst>
                            <p:childTnLst>
                              <p:par>
                                <p:cTn id="201" presetID="10" presetClass="entr" presetSubtype="0" fill="hold" grpId="0" nodeType="afterEffect">
                                  <p:stCondLst>
                                    <p:cond delay="0"/>
                                  </p:stCondLst>
                                  <p:childTnLst>
                                    <p:set>
                                      <p:cBhvr>
                                        <p:cTn id="202" dur="1" fill="hold">
                                          <p:stCondLst>
                                            <p:cond delay="0"/>
                                          </p:stCondLst>
                                        </p:cTn>
                                        <p:tgtEl>
                                          <p:spTgt spid="1468"/>
                                        </p:tgtEl>
                                        <p:attrNameLst>
                                          <p:attrName>style.visibility</p:attrName>
                                        </p:attrNameLst>
                                      </p:cBhvr>
                                      <p:to>
                                        <p:strVal val="visible"/>
                                      </p:to>
                                    </p:set>
                                    <p:animEffect transition="in" filter="fade">
                                      <p:cBhvr>
                                        <p:cTn id="203" dur="30"/>
                                        <p:tgtEl>
                                          <p:spTgt spid="1468"/>
                                        </p:tgtEl>
                                      </p:cBhvr>
                                    </p:animEffect>
                                  </p:childTnLst>
                                </p:cTn>
                              </p:par>
                            </p:childTnLst>
                          </p:cTn>
                        </p:par>
                        <p:par>
                          <p:cTn id="204" fill="hold">
                            <p:stCondLst>
                              <p:cond delay="1720"/>
                            </p:stCondLst>
                            <p:childTnLst>
                              <p:par>
                                <p:cTn id="205" presetID="10" presetClass="entr" presetSubtype="0" fill="hold" grpId="0" nodeType="afterEffect">
                                  <p:stCondLst>
                                    <p:cond delay="0"/>
                                  </p:stCondLst>
                                  <p:childTnLst>
                                    <p:set>
                                      <p:cBhvr>
                                        <p:cTn id="206" dur="1" fill="hold">
                                          <p:stCondLst>
                                            <p:cond delay="0"/>
                                          </p:stCondLst>
                                        </p:cTn>
                                        <p:tgtEl>
                                          <p:spTgt spid="1469"/>
                                        </p:tgtEl>
                                        <p:attrNameLst>
                                          <p:attrName>style.visibility</p:attrName>
                                        </p:attrNameLst>
                                      </p:cBhvr>
                                      <p:to>
                                        <p:strVal val="visible"/>
                                      </p:to>
                                    </p:set>
                                    <p:animEffect transition="in" filter="fade">
                                      <p:cBhvr>
                                        <p:cTn id="207" dur="30"/>
                                        <p:tgtEl>
                                          <p:spTgt spid="1469"/>
                                        </p:tgtEl>
                                      </p:cBhvr>
                                    </p:animEffect>
                                  </p:childTnLst>
                                </p:cTn>
                              </p:par>
                            </p:childTnLst>
                          </p:cTn>
                        </p:par>
                        <p:par>
                          <p:cTn id="208" fill="hold">
                            <p:stCondLst>
                              <p:cond delay="1750"/>
                            </p:stCondLst>
                            <p:childTnLst>
                              <p:par>
                                <p:cTn id="209" presetID="10" presetClass="entr" presetSubtype="0" fill="hold" grpId="0" nodeType="afterEffect">
                                  <p:stCondLst>
                                    <p:cond delay="0"/>
                                  </p:stCondLst>
                                  <p:childTnLst>
                                    <p:set>
                                      <p:cBhvr>
                                        <p:cTn id="210" dur="1" fill="hold">
                                          <p:stCondLst>
                                            <p:cond delay="0"/>
                                          </p:stCondLst>
                                        </p:cTn>
                                        <p:tgtEl>
                                          <p:spTgt spid="1470"/>
                                        </p:tgtEl>
                                        <p:attrNameLst>
                                          <p:attrName>style.visibility</p:attrName>
                                        </p:attrNameLst>
                                      </p:cBhvr>
                                      <p:to>
                                        <p:strVal val="visible"/>
                                      </p:to>
                                    </p:set>
                                    <p:animEffect transition="in" filter="fade">
                                      <p:cBhvr>
                                        <p:cTn id="211" dur="30"/>
                                        <p:tgtEl>
                                          <p:spTgt spid="1470"/>
                                        </p:tgtEl>
                                      </p:cBhvr>
                                    </p:animEffect>
                                  </p:childTnLst>
                                </p:cTn>
                              </p:par>
                            </p:childTnLst>
                          </p:cTn>
                        </p:par>
                        <p:par>
                          <p:cTn id="212" fill="hold">
                            <p:stCondLst>
                              <p:cond delay="1780"/>
                            </p:stCondLst>
                            <p:childTnLst>
                              <p:par>
                                <p:cTn id="213" presetID="10" presetClass="entr" presetSubtype="0" fill="hold" grpId="0" nodeType="afterEffect">
                                  <p:stCondLst>
                                    <p:cond delay="0"/>
                                  </p:stCondLst>
                                  <p:childTnLst>
                                    <p:set>
                                      <p:cBhvr>
                                        <p:cTn id="214" dur="1" fill="hold">
                                          <p:stCondLst>
                                            <p:cond delay="0"/>
                                          </p:stCondLst>
                                        </p:cTn>
                                        <p:tgtEl>
                                          <p:spTgt spid="1507"/>
                                        </p:tgtEl>
                                        <p:attrNameLst>
                                          <p:attrName>style.visibility</p:attrName>
                                        </p:attrNameLst>
                                      </p:cBhvr>
                                      <p:to>
                                        <p:strVal val="visible"/>
                                      </p:to>
                                    </p:set>
                                    <p:animEffect transition="in" filter="fade">
                                      <p:cBhvr>
                                        <p:cTn id="215" dur="30"/>
                                        <p:tgtEl>
                                          <p:spTgt spid="1507"/>
                                        </p:tgtEl>
                                      </p:cBhvr>
                                    </p:animEffect>
                                  </p:childTnLst>
                                </p:cTn>
                              </p:par>
                            </p:childTnLst>
                          </p:cTn>
                        </p:par>
                        <p:par>
                          <p:cTn id="216" fill="hold">
                            <p:stCondLst>
                              <p:cond delay="1810"/>
                            </p:stCondLst>
                            <p:childTnLst>
                              <p:par>
                                <p:cTn id="217" presetID="10" presetClass="entr" presetSubtype="0" fill="hold" grpId="0" nodeType="afterEffect">
                                  <p:stCondLst>
                                    <p:cond delay="0"/>
                                  </p:stCondLst>
                                  <p:childTnLst>
                                    <p:set>
                                      <p:cBhvr>
                                        <p:cTn id="218" dur="1" fill="hold">
                                          <p:stCondLst>
                                            <p:cond delay="0"/>
                                          </p:stCondLst>
                                        </p:cTn>
                                        <p:tgtEl>
                                          <p:spTgt spid="1471"/>
                                        </p:tgtEl>
                                        <p:attrNameLst>
                                          <p:attrName>style.visibility</p:attrName>
                                        </p:attrNameLst>
                                      </p:cBhvr>
                                      <p:to>
                                        <p:strVal val="visible"/>
                                      </p:to>
                                    </p:set>
                                    <p:animEffect transition="in" filter="fade">
                                      <p:cBhvr>
                                        <p:cTn id="219" dur="30"/>
                                        <p:tgtEl>
                                          <p:spTgt spid="1471"/>
                                        </p:tgtEl>
                                      </p:cBhvr>
                                    </p:animEffect>
                                  </p:childTnLst>
                                </p:cTn>
                              </p:par>
                            </p:childTnLst>
                          </p:cTn>
                        </p:par>
                        <p:par>
                          <p:cTn id="220" fill="hold">
                            <p:stCondLst>
                              <p:cond delay="1840"/>
                            </p:stCondLst>
                            <p:childTnLst>
                              <p:par>
                                <p:cTn id="221" presetID="10" presetClass="entr" presetSubtype="0" fill="hold" grpId="0" nodeType="afterEffect">
                                  <p:stCondLst>
                                    <p:cond delay="0"/>
                                  </p:stCondLst>
                                  <p:childTnLst>
                                    <p:set>
                                      <p:cBhvr>
                                        <p:cTn id="222" dur="1" fill="hold">
                                          <p:stCondLst>
                                            <p:cond delay="0"/>
                                          </p:stCondLst>
                                        </p:cTn>
                                        <p:tgtEl>
                                          <p:spTgt spid="1472"/>
                                        </p:tgtEl>
                                        <p:attrNameLst>
                                          <p:attrName>style.visibility</p:attrName>
                                        </p:attrNameLst>
                                      </p:cBhvr>
                                      <p:to>
                                        <p:strVal val="visible"/>
                                      </p:to>
                                    </p:set>
                                    <p:animEffect transition="in" filter="fade">
                                      <p:cBhvr>
                                        <p:cTn id="223" dur="30"/>
                                        <p:tgtEl>
                                          <p:spTgt spid="1472"/>
                                        </p:tgtEl>
                                      </p:cBhvr>
                                    </p:animEffect>
                                  </p:childTnLst>
                                </p:cTn>
                              </p:par>
                            </p:childTnLst>
                          </p:cTn>
                        </p:par>
                        <p:par>
                          <p:cTn id="224" fill="hold">
                            <p:stCondLst>
                              <p:cond delay="1870"/>
                            </p:stCondLst>
                            <p:childTnLst>
                              <p:par>
                                <p:cTn id="225" presetID="10" presetClass="entr" presetSubtype="0" fill="hold" grpId="0" nodeType="afterEffect">
                                  <p:stCondLst>
                                    <p:cond delay="0"/>
                                  </p:stCondLst>
                                  <p:childTnLst>
                                    <p:set>
                                      <p:cBhvr>
                                        <p:cTn id="226" dur="1" fill="hold">
                                          <p:stCondLst>
                                            <p:cond delay="0"/>
                                          </p:stCondLst>
                                        </p:cTn>
                                        <p:tgtEl>
                                          <p:spTgt spid="1435"/>
                                        </p:tgtEl>
                                        <p:attrNameLst>
                                          <p:attrName>style.visibility</p:attrName>
                                        </p:attrNameLst>
                                      </p:cBhvr>
                                      <p:to>
                                        <p:strVal val="visible"/>
                                      </p:to>
                                    </p:set>
                                    <p:animEffect transition="in" filter="fade">
                                      <p:cBhvr>
                                        <p:cTn id="227" dur="30"/>
                                        <p:tgtEl>
                                          <p:spTgt spid="1435"/>
                                        </p:tgtEl>
                                      </p:cBhvr>
                                    </p:animEffect>
                                  </p:childTnLst>
                                </p:cTn>
                              </p:par>
                            </p:childTnLst>
                          </p:cTn>
                        </p:par>
                        <p:par>
                          <p:cTn id="228" fill="hold">
                            <p:stCondLst>
                              <p:cond delay="1900"/>
                            </p:stCondLst>
                            <p:childTnLst>
                              <p:par>
                                <p:cTn id="229" presetID="10" presetClass="entr" presetSubtype="0" fill="hold" grpId="0" nodeType="afterEffect">
                                  <p:stCondLst>
                                    <p:cond delay="0"/>
                                  </p:stCondLst>
                                  <p:childTnLst>
                                    <p:set>
                                      <p:cBhvr>
                                        <p:cTn id="230" dur="1" fill="hold">
                                          <p:stCondLst>
                                            <p:cond delay="0"/>
                                          </p:stCondLst>
                                        </p:cTn>
                                        <p:tgtEl>
                                          <p:spTgt spid="1473"/>
                                        </p:tgtEl>
                                        <p:attrNameLst>
                                          <p:attrName>style.visibility</p:attrName>
                                        </p:attrNameLst>
                                      </p:cBhvr>
                                      <p:to>
                                        <p:strVal val="visible"/>
                                      </p:to>
                                    </p:set>
                                    <p:animEffect transition="in" filter="fade">
                                      <p:cBhvr>
                                        <p:cTn id="231" dur="30"/>
                                        <p:tgtEl>
                                          <p:spTgt spid="1473"/>
                                        </p:tgtEl>
                                      </p:cBhvr>
                                    </p:animEffect>
                                  </p:childTnLst>
                                </p:cTn>
                              </p:par>
                            </p:childTnLst>
                          </p:cTn>
                        </p:par>
                        <p:par>
                          <p:cTn id="232" fill="hold">
                            <p:stCondLst>
                              <p:cond delay="1930"/>
                            </p:stCondLst>
                            <p:childTnLst>
                              <p:par>
                                <p:cTn id="233" presetID="10" presetClass="entr" presetSubtype="0" fill="hold" grpId="0" nodeType="afterEffect">
                                  <p:stCondLst>
                                    <p:cond delay="0"/>
                                  </p:stCondLst>
                                  <p:childTnLst>
                                    <p:set>
                                      <p:cBhvr>
                                        <p:cTn id="234" dur="1" fill="hold">
                                          <p:stCondLst>
                                            <p:cond delay="0"/>
                                          </p:stCondLst>
                                        </p:cTn>
                                        <p:tgtEl>
                                          <p:spTgt spid="1474"/>
                                        </p:tgtEl>
                                        <p:attrNameLst>
                                          <p:attrName>style.visibility</p:attrName>
                                        </p:attrNameLst>
                                      </p:cBhvr>
                                      <p:to>
                                        <p:strVal val="visible"/>
                                      </p:to>
                                    </p:set>
                                    <p:animEffect transition="in" filter="fade">
                                      <p:cBhvr>
                                        <p:cTn id="235" dur="30"/>
                                        <p:tgtEl>
                                          <p:spTgt spid="1474"/>
                                        </p:tgtEl>
                                      </p:cBhvr>
                                    </p:animEffect>
                                  </p:childTnLst>
                                </p:cTn>
                              </p:par>
                            </p:childTnLst>
                          </p:cTn>
                        </p:par>
                        <p:par>
                          <p:cTn id="236" fill="hold">
                            <p:stCondLst>
                              <p:cond delay="1960"/>
                            </p:stCondLst>
                            <p:childTnLst>
                              <p:par>
                                <p:cTn id="237" presetID="10" presetClass="entr" presetSubtype="0" fill="hold" grpId="0" nodeType="afterEffect">
                                  <p:stCondLst>
                                    <p:cond delay="0"/>
                                  </p:stCondLst>
                                  <p:childTnLst>
                                    <p:set>
                                      <p:cBhvr>
                                        <p:cTn id="238" dur="1" fill="hold">
                                          <p:stCondLst>
                                            <p:cond delay="0"/>
                                          </p:stCondLst>
                                        </p:cTn>
                                        <p:tgtEl>
                                          <p:spTgt spid="1475"/>
                                        </p:tgtEl>
                                        <p:attrNameLst>
                                          <p:attrName>style.visibility</p:attrName>
                                        </p:attrNameLst>
                                      </p:cBhvr>
                                      <p:to>
                                        <p:strVal val="visible"/>
                                      </p:to>
                                    </p:set>
                                    <p:animEffect transition="in" filter="fade">
                                      <p:cBhvr>
                                        <p:cTn id="239" dur="30"/>
                                        <p:tgtEl>
                                          <p:spTgt spid="1475"/>
                                        </p:tgtEl>
                                      </p:cBhvr>
                                    </p:animEffect>
                                  </p:childTnLst>
                                </p:cTn>
                              </p:par>
                            </p:childTnLst>
                          </p:cTn>
                        </p:par>
                        <p:par>
                          <p:cTn id="240" fill="hold">
                            <p:stCondLst>
                              <p:cond delay="1990"/>
                            </p:stCondLst>
                            <p:childTnLst>
                              <p:par>
                                <p:cTn id="241" presetID="10" presetClass="entr" presetSubtype="0" fill="hold" grpId="0" nodeType="afterEffect">
                                  <p:stCondLst>
                                    <p:cond delay="0"/>
                                  </p:stCondLst>
                                  <p:childTnLst>
                                    <p:set>
                                      <p:cBhvr>
                                        <p:cTn id="242" dur="1" fill="hold">
                                          <p:stCondLst>
                                            <p:cond delay="0"/>
                                          </p:stCondLst>
                                        </p:cTn>
                                        <p:tgtEl>
                                          <p:spTgt spid="1476"/>
                                        </p:tgtEl>
                                        <p:attrNameLst>
                                          <p:attrName>style.visibility</p:attrName>
                                        </p:attrNameLst>
                                      </p:cBhvr>
                                      <p:to>
                                        <p:strVal val="visible"/>
                                      </p:to>
                                    </p:set>
                                    <p:animEffect transition="in" filter="fade">
                                      <p:cBhvr>
                                        <p:cTn id="243" dur="30"/>
                                        <p:tgtEl>
                                          <p:spTgt spid="1476"/>
                                        </p:tgtEl>
                                      </p:cBhvr>
                                    </p:animEffect>
                                  </p:childTnLst>
                                </p:cTn>
                              </p:par>
                            </p:childTnLst>
                          </p:cTn>
                        </p:par>
                        <p:par>
                          <p:cTn id="244" fill="hold">
                            <p:stCondLst>
                              <p:cond delay="2020"/>
                            </p:stCondLst>
                            <p:childTnLst>
                              <p:par>
                                <p:cTn id="245" presetID="10" presetClass="entr" presetSubtype="0" fill="hold" grpId="0" nodeType="afterEffect">
                                  <p:stCondLst>
                                    <p:cond delay="0"/>
                                  </p:stCondLst>
                                  <p:childTnLst>
                                    <p:set>
                                      <p:cBhvr>
                                        <p:cTn id="246" dur="1" fill="hold">
                                          <p:stCondLst>
                                            <p:cond delay="0"/>
                                          </p:stCondLst>
                                        </p:cTn>
                                        <p:tgtEl>
                                          <p:spTgt spid="1477"/>
                                        </p:tgtEl>
                                        <p:attrNameLst>
                                          <p:attrName>style.visibility</p:attrName>
                                        </p:attrNameLst>
                                      </p:cBhvr>
                                      <p:to>
                                        <p:strVal val="visible"/>
                                      </p:to>
                                    </p:set>
                                    <p:animEffect transition="in" filter="fade">
                                      <p:cBhvr>
                                        <p:cTn id="247" dur="30"/>
                                        <p:tgtEl>
                                          <p:spTgt spid="1477"/>
                                        </p:tgtEl>
                                      </p:cBhvr>
                                    </p:animEffect>
                                  </p:childTnLst>
                                </p:cTn>
                              </p:par>
                            </p:childTnLst>
                          </p:cTn>
                        </p:par>
                        <p:par>
                          <p:cTn id="248" fill="hold">
                            <p:stCondLst>
                              <p:cond delay="2050"/>
                            </p:stCondLst>
                            <p:childTnLst>
                              <p:par>
                                <p:cTn id="249" presetID="10" presetClass="entr" presetSubtype="0" fill="hold" grpId="0" nodeType="afterEffect">
                                  <p:stCondLst>
                                    <p:cond delay="0"/>
                                  </p:stCondLst>
                                  <p:childTnLst>
                                    <p:set>
                                      <p:cBhvr>
                                        <p:cTn id="250" dur="1" fill="hold">
                                          <p:stCondLst>
                                            <p:cond delay="0"/>
                                          </p:stCondLst>
                                        </p:cTn>
                                        <p:tgtEl>
                                          <p:spTgt spid="1478"/>
                                        </p:tgtEl>
                                        <p:attrNameLst>
                                          <p:attrName>style.visibility</p:attrName>
                                        </p:attrNameLst>
                                      </p:cBhvr>
                                      <p:to>
                                        <p:strVal val="visible"/>
                                      </p:to>
                                    </p:set>
                                    <p:animEffect transition="in" filter="fade">
                                      <p:cBhvr>
                                        <p:cTn id="251" dur="30"/>
                                        <p:tgtEl>
                                          <p:spTgt spid="1478"/>
                                        </p:tgtEl>
                                      </p:cBhvr>
                                    </p:animEffect>
                                  </p:childTnLst>
                                </p:cTn>
                              </p:par>
                            </p:childTnLst>
                          </p:cTn>
                        </p:par>
                        <p:par>
                          <p:cTn id="252" fill="hold">
                            <p:stCondLst>
                              <p:cond delay="2080"/>
                            </p:stCondLst>
                            <p:childTnLst>
                              <p:par>
                                <p:cTn id="253" presetID="10" presetClass="entr" presetSubtype="0" fill="hold" grpId="0" nodeType="afterEffect">
                                  <p:stCondLst>
                                    <p:cond delay="0"/>
                                  </p:stCondLst>
                                  <p:childTnLst>
                                    <p:set>
                                      <p:cBhvr>
                                        <p:cTn id="254" dur="1" fill="hold">
                                          <p:stCondLst>
                                            <p:cond delay="0"/>
                                          </p:stCondLst>
                                        </p:cTn>
                                        <p:tgtEl>
                                          <p:spTgt spid="1479"/>
                                        </p:tgtEl>
                                        <p:attrNameLst>
                                          <p:attrName>style.visibility</p:attrName>
                                        </p:attrNameLst>
                                      </p:cBhvr>
                                      <p:to>
                                        <p:strVal val="visible"/>
                                      </p:to>
                                    </p:set>
                                    <p:animEffect transition="in" filter="fade">
                                      <p:cBhvr>
                                        <p:cTn id="255" dur="30"/>
                                        <p:tgtEl>
                                          <p:spTgt spid="1479"/>
                                        </p:tgtEl>
                                      </p:cBhvr>
                                    </p:animEffect>
                                  </p:childTnLst>
                                </p:cTn>
                              </p:par>
                            </p:childTnLst>
                          </p:cTn>
                        </p:par>
                        <p:par>
                          <p:cTn id="256" fill="hold">
                            <p:stCondLst>
                              <p:cond delay="2110"/>
                            </p:stCondLst>
                            <p:childTnLst>
                              <p:par>
                                <p:cTn id="257" presetID="10" presetClass="entr" presetSubtype="0" fill="hold" grpId="0" nodeType="afterEffect">
                                  <p:stCondLst>
                                    <p:cond delay="0"/>
                                  </p:stCondLst>
                                  <p:childTnLst>
                                    <p:set>
                                      <p:cBhvr>
                                        <p:cTn id="258" dur="1" fill="hold">
                                          <p:stCondLst>
                                            <p:cond delay="0"/>
                                          </p:stCondLst>
                                        </p:cTn>
                                        <p:tgtEl>
                                          <p:spTgt spid="1428"/>
                                        </p:tgtEl>
                                        <p:attrNameLst>
                                          <p:attrName>style.visibility</p:attrName>
                                        </p:attrNameLst>
                                      </p:cBhvr>
                                      <p:to>
                                        <p:strVal val="visible"/>
                                      </p:to>
                                    </p:set>
                                    <p:animEffect transition="in" filter="fade">
                                      <p:cBhvr>
                                        <p:cTn id="259" dur="30"/>
                                        <p:tgtEl>
                                          <p:spTgt spid="1428"/>
                                        </p:tgtEl>
                                      </p:cBhvr>
                                    </p:animEffect>
                                  </p:childTnLst>
                                </p:cTn>
                              </p:par>
                            </p:childTnLst>
                          </p:cTn>
                        </p:par>
                        <p:par>
                          <p:cTn id="260" fill="hold">
                            <p:stCondLst>
                              <p:cond delay="2140"/>
                            </p:stCondLst>
                            <p:childTnLst>
                              <p:par>
                                <p:cTn id="261" presetID="10" presetClass="entr" presetSubtype="0" fill="hold" grpId="0" nodeType="afterEffect">
                                  <p:stCondLst>
                                    <p:cond delay="0"/>
                                  </p:stCondLst>
                                  <p:childTnLst>
                                    <p:set>
                                      <p:cBhvr>
                                        <p:cTn id="262" dur="1" fill="hold">
                                          <p:stCondLst>
                                            <p:cond delay="0"/>
                                          </p:stCondLst>
                                        </p:cTn>
                                        <p:tgtEl>
                                          <p:spTgt spid="1480"/>
                                        </p:tgtEl>
                                        <p:attrNameLst>
                                          <p:attrName>style.visibility</p:attrName>
                                        </p:attrNameLst>
                                      </p:cBhvr>
                                      <p:to>
                                        <p:strVal val="visible"/>
                                      </p:to>
                                    </p:set>
                                    <p:animEffect transition="in" filter="fade">
                                      <p:cBhvr>
                                        <p:cTn id="263" dur="30"/>
                                        <p:tgtEl>
                                          <p:spTgt spid="1480"/>
                                        </p:tgtEl>
                                      </p:cBhvr>
                                    </p:animEffect>
                                  </p:childTnLst>
                                </p:cTn>
                              </p:par>
                            </p:childTnLst>
                          </p:cTn>
                        </p:par>
                        <p:par>
                          <p:cTn id="264" fill="hold">
                            <p:stCondLst>
                              <p:cond delay="2170"/>
                            </p:stCondLst>
                            <p:childTnLst>
                              <p:par>
                                <p:cTn id="265" presetID="10" presetClass="entr" presetSubtype="0" fill="hold" grpId="0" nodeType="afterEffect">
                                  <p:stCondLst>
                                    <p:cond delay="0"/>
                                  </p:stCondLst>
                                  <p:childTnLst>
                                    <p:set>
                                      <p:cBhvr>
                                        <p:cTn id="266" dur="1" fill="hold">
                                          <p:stCondLst>
                                            <p:cond delay="0"/>
                                          </p:stCondLst>
                                        </p:cTn>
                                        <p:tgtEl>
                                          <p:spTgt spid="1481"/>
                                        </p:tgtEl>
                                        <p:attrNameLst>
                                          <p:attrName>style.visibility</p:attrName>
                                        </p:attrNameLst>
                                      </p:cBhvr>
                                      <p:to>
                                        <p:strVal val="visible"/>
                                      </p:to>
                                    </p:set>
                                    <p:animEffect transition="in" filter="fade">
                                      <p:cBhvr>
                                        <p:cTn id="267" dur="30"/>
                                        <p:tgtEl>
                                          <p:spTgt spid="1481"/>
                                        </p:tgtEl>
                                      </p:cBhvr>
                                    </p:animEffect>
                                  </p:childTnLst>
                                </p:cTn>
                              </p:par>
                            </p:childTnLst>
                          </p:cTn>
                        </p:par>
                        <p:par>
                          <p:cTn id="268" fill="hold">
                            <p:stCondLst>
                              <p:cond delay="2200"/>
                            </p:stCondLst>
                            <p:childTnLst>
                              <p:par>
                                <p:cTn id="269" presetID="10" presetClass="entr" presetSubtype="0" fill="hold" grpId="0" nodeType="afterEffect">
                                  <p:stCondLst>
                                    <p:cond delay="0"/>
                                  </p:stCondLst>
                                  <p:childTnLst>
                                    <p:set>
                                      <p:cBhvr>
                                        <p:cTn id="270" dur="1" fill="hold">
                                          <p:stCondLst>
                                            <p:cond delay="0"/>
                                          </p:stCondLst>
                                        </p:cTn>
                                        <p:tgtEl>
                                          <p:spTgt spid="1498"/>
                                        </p:tgtEl>
                                        <p:attrNameLst>
                                          <p:attrName>style.visibility</p:attrName>
                                        </p:attrNameLst>
                                      </p:cBhvr>
                                      <p:to>
                                        <p:strVal val="visible"/>
                                      </p:to>
                                    </p:set>
                                    <p:animEffect transition="in" filter="fade">
                                      <p:cBhvr>
                                        <p:cTn id="271" dur="30"/>
                                        <p:tgtEl>
                                          <p:spTgt spid="1498"/>
                                        </p:tgtEl>
                                      </p:cBhvr>
                                    </p:animEffect>
                                  </p:childTnLst>
                                </p:cTn>
                              </p:par>
                            </p:childTnLst>
                          </p:cTn>
                        </p:par>
                        <p:par>
                          <p:cTn id="272" fill="hold">
                            <p:stCondLst>
                              <p:cond delay="2230"/>
                            </p:stCondLst>
                            <p:childTnLst>
                              <p:par>
                                <p:cTn id="273" presetID="10" presetClass="entr" presetSubtype="0" fill="hold" grpId="0" nodeType="afterEffect">
                                  <p:stCondLst>
                                    <p:cond delay="0"/>
                                  </p:stCondLst>
                                  <p:childTnLst>
                                    <p:set>
                                      <p:cBhvr>
                                        <p:cTn id="274" dur="1" fill="hold">
                                          <p:stCondLst>
                                            <p:cond delay="0"/>
                                          </p:stCondLst>
                                        </p:cTn>
                                        <p:tgtEl>
                                          <p:spTgt spid="1439"/>
                                        </p:tgtEl>
                                        <p:attrNameLst>
                                          <p:attrName>style.visibility</p:attrName>
                                        </p:attrNameLst>
                                      </p:cBhvr>
                                      <p:to>
                                        <p:strVal val="visible"/>
                                      </p:to>
                                    </p:set>
                                    <p:animEffect transition="in" filter="fade">
                                      <p:cBhvr>
                                        <p:cTn id="275" dur="30"/>
                                        <p:tgtEl>
                                          <p:spTgt spid="1439"/>
                                        </p:tgtEl>
                                      </p:cBhvr>
                                    </p:animEffect>
                                  </p:childTnLst>
                                </p:cTn>
                              </p:par>
                            </p:childTnLst>
                          </p:cTn>
                        </p:par>
                        <p:par>
                          <p:cTn id="276" fill="hold">
                            <p:stCondLst>
                              <p:cond delay="2260"/>
                            </p:stCondLst>
                            <p:childTnLst>
                              <p:par>
                                <p:cTn id="277" presetID="10" presetClass="entr" presetSubtype="0" fill="hold" grpId="0" nodeType="afterEffect">
                                  <p:stCondLst>
                                    <p:cond delay="0"/>
                                  </p:stCondLst>
                                  <p:childTnLst>
                                    <p:set>
                                      <p:cBhvr>
                                        <p:cTn id="278" dur="1" fill="hold">
                                          <p:stCondLst>
                                            <p:cond delay="0"/>
                                          </p:stCondLst>
                                        </p:cTn>
                                        <p:tgtEl>
                                          <p:spTgt spid="1441"/>
                                        </p:tgtEl>
                                        <p:attrNameLst>
                                          <p:attrName>style.visibility</p:attrName>
                                        </p:attrNameLst>
                                      </p:cBhvr>
                                      <p:to>
                                        <p:strVal val="visible"/>
                                      </p:to>
                                    </p:set>
                                    <p:animEffect transition="in" filter="fade">
                                      <p:cBhvr>
                                        <p:cTn id="279" dur="30"/>
                                        <p:tgtEl>
                                          <p:spTgt spid="1441"/>
                                        </p:tgtEl>
                                      </p:cBhvr>
                                    </p:animEffect>
                                  </p:childTnLst>
                                </p:cTn>
                              </p:par>
                            </p:childTnLst>
                          </p:cTn>
                        </p:par>
                        <p:par>
                          <p:cTn id="280" fill="hold">
                            <p:stCondLst>
                              <p:cond delay="2290"/>
                            </p:stCondLst>
                            <p:childTnLst>
                              <p:par>
                                <p:cTn id="281" presetID="10" presetClass="entr" presetSubtype="0" fill="hold" grpId="0" nodeType="afterEffect">
                                  <p:stCondLst>
                                    <p:cond delay="0"/>
                                  </p:stCondLst>
                                  <p:childTnLst>
                                    <p:set>
                                      <p:cBhvr>
                                        <p:cTn id="282" dur="1" fill="hold">
                                          <p:stCondLst>
                                            <p:cond delay="0"/>
                                          </p:stCondLst>
                                        </p:cTn>
                                        <p:tgtEl>
                                          <p:spTgt spid="1482"/>
                                        </p:tgtEl>
                                        <p:attrNameLst>
                                          <p:attrName>style.visibility</p:attrName>
                                        </p:attrNameLst>
                                      </p:cBhvr>
                                      <p:to>
                                        <p:strVal val="visible"/>
                                      </p:to>
                                    </p:set>
                                    <p:animEffect transition="in" filter="fade">
                                      <p:cBhvr>
                                        <p:cTn id="283" dur="30"/>
                                        <p:tgtEl>
                                          <p:spTgt spid="1482"/>
                                        </p:tgtEl>
                                      </p:cBhvr>
                                    </p:animEffect>
                                  </p:childTnLst>
                                </p:cTn>
                              </p:par>
                            </p:childTnLst>
                          </p:cTn>
                        </p:par>
                        <p:par>
                          <p:cTn id="284" fill="hold">
                            <p:stCondLst>
                              <p:cond delay="2320"/>
                            </p:stCondLst>
                            <p:childTnLst>
                              <p:par>
                                <p:cTn id="285" presetID="10" presetClass="entr" presetSubtype="0" fill="hold" grpId="0" nodeType="afterEffect">
                                  <p:stCondLst>
                                    <p:cond delay="0"/>
                                  </p:stCondLst>
                                  <p:childTnLst>
                                    <p:set>
                                      <p:cBhvr>
                                        <p:cTn id="286" dur="1" fill="hold">
                                          <p:stCondLst>
                                            <p:cond delay="0"/>
                                          </p:stCondLst>
                                        </p:cTn>
                                        <p:tgtEl>
                                          <p:spTgt spid="1413"/>
                                        </p:tgtEl>
                                        <p:attrNameLst>
                                          <p:attrName>style.visibility</p:attrName>
                                        </p:attrNameLst>
                                      </p:cBhvr>
                                      <p:to>
                                        <p:strVal val="visible"/>
                                      </p:to>
                                    </p:set>
                                    <p:animEffect transition="in" filter="fade">
                                      <p:cBhvr>
                                        <p:cTn id="287" dur="30"/>
                                        <p:tgtEl>
                                          <p:spTgt spid="1413"/>
                                        </p:tgtEl>
                                      </p:cBhvr>
                                    </p:animEffect>
                                  </p:childTnLst>
                                </p:cTn>
                              </p:par>
                            </p:childTnLst>
                          </p:cTn>
                        </p:par>
                        <p:par>
                          <p:cTn id="288" fill="hold">
                            <p:stCondLst>
                              <p:cond delay="2350"/>
                            </p:stCondLst>
                            <p:childTnLst>
                              <p:par>
                                <p:cTn id="289" presetID="10" presetClass="entr" presetSubtype="0" fill="hold" grpId="0" nodeType="afterEffect">
                                  <p:stCondLst>
                                    <p:cond delay="0"/>
                                  </p:stCondLst>
                                  <p:childTnLst>
                                    <p:set>
                                      <p:cBhvr>
                                        <p:cTn id="290" dur="1" fill="hold">
                                          <p:stCondLst>
                                            <p:cond delay="0"/>
                                          </p:stCondLst>
                                        </p:cTn>
                                        <p:tgtEl>
                                          <p:spTgt spid="1409"/>
                                        </p:tgtEl>
                                        <p:attrNameLst>
                                          <p:attrName>style.visibility</p:attrName>
                                        </p:attrNameLst>
                                      </p:cBhvr>
                                      <p:to>
                                        <p:strVal val="visible"/>
                                      </p:to>
                                    </p:set>
                                    <p:animEffect transition="in" filter="fade">
                                      <p:cBhvr>
                                        <p:cTn id="291" dur="30"/>
                                        <p:tgtEl>
                                          <p:spTgt spid="1409"/>
                                        </p:tgtEl>
                                      </p:cBhvr>
                                    </p:animEffect>
                                  </p:childTnLst>
                                </p:cTn>
                              </p:par>
                            </p:childTnLst>
                          </p:cTn>
                        </p:par>
                        <p:par>
                          <p:cTn id="292" fill="hold">
                            <p:stCondLst>
                              <p:cond delay="2380"/>
                            </p:stCondLst>
                            <p:childTnLst>
                              <p:par>
                                <p:cTn id="293" presetID="10" presetClass="entr" presetSubtype="0" fill="hold" grpId="0" nodeType="afterEffect">
                                  <p:stCondLst>
                                    <p:cond delay="0"/>
                                  </p:stCondLst>
                                  <p:childTnLst>
                                    <p:set>
                                      <p:cBhvr>
                                        <p:cTn id="294" dur="1" fill="hold">
                                          <p:stCondLst>
                                            <p:cond delay="0"/>
                                          </p:stCondLst>
                                        </p:cTn>
                                        <p:tgtEl>
                                          <p:spTgt spid="1414"/>
                                        </p:tgtEl>
                                        <p:attrNameLst>
                                          <p:attrName>style.visibility</p:attrName>
                                        </p:attrNameLst>
                                      </p:cBhvr>
                                      <p:to>
                                        <p:strVal val="visible"/>
                                      </p:to>
                                    </p:set>
                                    <p:animEffect transition="in" filter="fade">
                                      <p:cBhvr>
                                        <p:cTn id="295" dur="30"/>
                                        <p:tgtEl>
                                          <p:spTgt spid="1414"/>
                                        </p:tgtEl>
                                      </p:cBhvr>
                                    </p:animEffect>
                                  </p:childTnLst>
                                </p:cTn>
                              </p:par>
                            </p:childTnLst>
                          </p:cTn>
                        </p:par>
                        <p:par>
                          <p:cTn id="296" fill="hold">
                            <p:stCondLst>
                              <p:cond delay="2410"/>
                            </p:stCondLst>
                            <p:childTnLst>
                              <p:par>
                                <p:cTn id="297" presetID="10" presetClass="entr" presetSubtype="0" fill="hold" grpId="0" nodeType="afterEffect">
                                  <p:stCondLst>
                                    <p:cond delay="0"/>
                                  </p:stCondLst>
                                  <p:childTnLst>
                                    <p:set>
                                      <p:cBhvr>
                                        <p:cTn id="298" dur="1" fill="hold">
                                          <p:stCondLst>
                                            <p:cond delay="0"/>
                                          </p:stCondLst>
                                        </p:cTn>
                                        <p:tgtEl>
                                          <p:spTgt spid="1416"/>
                                        </p:tgtEl>
                                        <p:attrNameLst>
                                          <p:attrName>style.visibility</p:attrName>
                                        </p:attrNameLst>
                                      </p:cBhvr>
                                      <p:to>
                                        <p:strVal val="visible"/>
                                      </p:to>
                                    </p:set>
                                    <p:animEffect transition="in" filter="fade">
                                      <p:cBhvr>
                                        <p:cTn id="299" dur="30"/>
                                        <p:tgtEl>
                                          <p:spTgt spid="1416"/>
                                        </p:tgtEl>
                                      </p:cBhvr>
                                    </p:animEffect>
                                  </p:childTnLst>
                                </p:cTn>
                              </p:par>
                            </p:childTnLst>
                          </p:cTn>
                        </p:par>
                        <p:par>
                          <p:cTn id="300" fill="hold">
                            <p:stCondLst>
                              <p:cond delay="2440"/>
                            </p:stCondLst>
                            <p:childTnLst>
                              <p:par>
                                <p:cTn id="301" presetID="10" presetClass="entr" presetSubtype="0" fill="hold" grpId="0" nodeType="afterEffect">
                                  <p:stCondLst>
                                    <p:cond delay="0"/>
                                  </p:stCondLst>
                                  <p:childTnLst>
                                    <p:set>
                                      <p:cBhvr>
                                        <p:cTn id="302" dur="1" fill="hold">
                                          <p:stCondLst>
                                            <p:cond delay="0"/>
                                          </p:stCondLst>
                                        </p:cTn>
                                        <p:tgtEl>
                                          <p:spTgt spid="1417"/>
                                        </p:tgtEl>
                                        <p:attrNameLst>
                                          <p:attrName>style.visibility</p:attrName>
                                        </p:attrNameLst>
                                      </p:cBhvr>
                                      <p:to>
                                        <p:strVal val="visible"/>
                                      </p:to>
                                    </p:set>
                                    <p:animEffect transition="in" filter="fade">
                                      <p:cBhvr>
                                        <p:cTn id="303" dur="30"/>
                                        <p:tgtEl>
                                          <p:spTgt spid="1417"/>
                                        </p:tgtEl>
                                      </p:cBhvr>
                                    </p:animEffect>
                                  </p:childTnLst>
                                </p:cTn>
                              </p:par>
                            </p:childTnLst>
                          </p:cTn>
                        </p:par>
                        <p:par>
                          <p:cTn id="304" fill="hold">
                            <p:stCondLst>
                              <p:cond delay="2470"/>
                            </p:stCondLst>
                            <p:childTnLst>
                              <p:par>
                                <p:cTn id="305" presetID="10" presetClass="entr" presetSubtype="0" fill="hold" grpId="0" nodeType="afterEffect">
                                  <p:stCondLst>
                                    <p:cond delay="0"/>
                                  </p:stCondLst>
                                  <p:childTnLst>
                                    <p:set>
                                      <p:cBhvr>
                                        <p:cTn id="306" dur="1" fill="hold">
                                          <p:stCondLst>
                                            <p:cond delay="0"/>
                                          </p:stCondLst>
                                        </p:cTn>
                                        <p:tgtEl>
                                          <p:spTgt spid="1418"/>
                                        </p:tgtEl>
                                        <p:attrNameLst>
                                          <p:attrName>style.visibility</p:attrName>
                                        </p:attrNameLst>
                                      </p:cBhvr>
                                      <p:to>
                                        <p:strVal val="visible"/>
                                      </p:to>
                                    </p:set>
                                    <p:animEffect transition="in" filter="fade">
                                      <p:cBhvr>
                                        <p:cTn id="307" dur="30"/>
                                        <p:tgtEl>
                                          <p:spTgt spid="1418"/>
                                        </p:tgtEl>
                                      </p:cBhvr>
                                    </p:animEffect>
                                  </p:childTnLst>
                                </p:cTn>
                              </p:par>
                            </p:childTnLst>
                          </p:cTn>
                        </p:par>
                        <p:par>
                          <p:cTn id="308" fill="hold">
                            <p:stCondLst>
                              <p:cond delay="2500"/>
                            </p:stCondLst>
                            <p:childTnLst>
                              <p:par>
                                <p:cTn id="309" presetID="10" presetClass="entr" presetSubtype="0" fill="hold" grpId="0" nodeType="afterEffect">
                                  <p:stCondLst>
                                    <p:cond delay="0"/>
                                  </p:stCondLst>
                                  <p:childTnLst>
                                    <p:set>
                                      <p:cBhvr>
                                        <p:cTn id="310" dur="1" fill="hold">
                                          <p:stCondLst>
                                            <p:cond delay="0"/>
                                          </p:stCondLst>
                                        </p:cTn>
                                        <p:tgtEl>
                                          <p:spTgt spid="1419"/>
                                        </p:tgtEl>
                                        <p:attrNameLst>
                                          <p:attrName>style.visibility</p:attrName>
                                        </p:attrNameLst>
                                      </p:cBhvr>
                                      <p:to>
                                        <p:strVal val="visible"/>
                                      </p:to>
                                    </p:set>
                                    <p:animEffect transition="in" filter="fade">
                                      <p:cBhvr>
                                        <p:cTn id="311" dur="30"/>
                                        <p:tgtEl>
                                          <p:spTgt spid="1419"/>
                                        </p:tgtEl>
                                      </p:cBhvr>
                                    </p:animEffect>
                                  </p:childTnLst>
                                </p:cTn>
                              </p:par>
                            </p:childTnLst>
                          </p:cTn>
                        </p:par>
                        <p:par>
                          <p:cTn id="312" fill="hold">
                            <p:stCondLst>
                              <p:cond delay="2530"/>
                            </p:stCondLst>
                            <p:childTnLst>
                              <p:par>
                                <p:cTn id="313" presetID="10" presetClass="entr" presetSubtype="0" fill="hold" grpId="0" nodeType="afterEffect">
                                  <p:stCondLst>
                                    <p:cond delay="0"/>
                                  </p:stCondLst>
                                  <p:childTnLst>
                                    <p:set>
                                      <p:cBhvr>
                                        <p:cTn id="314" dur="1" fill="hold">
                                          <p:stCondLst>
                                            <p:cond delay="0"/>
                                          </p:stCondLst>
                                        </p:cTn>
                                        <p:tgtEl>
                                          <p:spTgt spid="1420"/>
                                        </p:tgtEl>
                                        <p:attrNameLst>
                                          <p:attrName>style.visibility</p:attrName>
                                        </p:attrNameLst>
                                      </p:cBhvr>
                                      <p:to>
                                        <p:strVal val="visible"/>
                                      </p:to>
                                    </p:set>
                                    <p:animEffect transition="in" filter="fade">
                                      <p:cBhvr>
                                        <p:cTn id="315" dur="30"/>
                                        <p:tgtEl>
                                          <p:spTgt spid="1420"/>
                                        </p:tgtEl>
                                      </p:cBhvr>
                                    </p:animEffect>
                                  </p:childTnLst>
                                </p:cTn>
                              </p:par>
                            </p:childTnLst>
                          </p:cTn>
                        </p:par>
                        <p:par>
                          <p:cTn id="316" fill="hold">
                            <p:stCondLst>
                              <p:cond delay="2560"/>
                            </p:stCondLst>
                            <p:childTnLst>
                              <p:par>
                                <p:cTn id="317" presetID="10" presetClass="entr" presetSubtype="0" fill="hold" grpId="0" nodeType="afterEffect">
                                  <p:stCondLst>
                                    <p:cond delay="0"/>
                                  </p:stCondLst>
                                  <p:childTnLst>
                                    <p:set>
                                      <p:cBhvr>
                                        <p:cTn id="318" dur="1" fill="hold">
                                          <p:stCondLst>
                                            <p:cond delay="0"/>
                                          </p:stCondLst>
                                        </p:cTn>
                                        <p:tgtEl>
                                          <p:spTgt spid="1442"/>
                                        </p:tgtEl>
                                        <p:attrNameLst>
                                          <p:attrName>style.visibility</p:attrName>
                                        </p:attrNameLst>
                                      </p:cBhvr>
                                      <p:to>
                                        <p:strVal val="visible"/>
                                      </p:to>
                                    </p:set>
                                    <p:animEffect transition="in" filter="fade">
                                      <p:cBhvr>
                                        <p:cTn id="319" dur="30"/>
                                        <p:tgtEl>
                                          <p:spTgt spid="1442"/>
                                        </p:tgtEl>
                                      </p:cBhvr>
                                    </p:animEffect>
                                  </p:childTnLst>
                                </p:cTn>
                              </p:par>
                            </p:childTnLst>
                          </p:cTn>
                        </p:par>
                        <p:par>
                          <p:cTn id="320" fill="hold">
                            <p:stCondLst>
                              <p:cond delay="2590"/>
                            </p:stCondLst>
                            <p:childTnLst>
                              <p:par>
                                <p:cTn id="321" presetID="10" presetClass="entr" presetSubtype="0" fill="hold" grpId="0" nodeType="afterEffect">
                                  <p:stCondLst>
                                    <p:cond delay="0"/>
                                  </p:stCondLst>
                                  <p:childTnLst>
                                    <p:set>
                                      <p:cBhvr>
                                        <p:cTn id="322" dur="1" fill="hold">
                                          <p:stCondLst>
                                            <p:cond delay="0"/>
                                          </p:stCondLst>
                                        </p:cTn>
                                        <p:tgtEl>
                                          <p:spTgt spid="1421"/>
                                        </p:tgtEl>
                                        <p:attrNameLst>
                                          <p:attrName>style.visibility</p:attrName>
                                        </p:attrNameLst>
                                      </p:cBhvr>
                                      <p:to>
                                        <p:strVal val="visible"/>
                                      </p:to>
                                    </p:set>
                                    <p:animEffect transition="in" filter="fade">
                                      <p:cBhvr>
                                        <p:cTn id="323" dur="30"/>
                                        <p:tgtEl>
                                          <p:spTgt spid="1421"/>
                                        </p:tgtEl>
                                      </p:cBhvr>
                                    </p:animEffect>
                                  </p:childTnLst>
                                </p:cTn>
                              </p:par>
                            </p:childTnLst>
                          </p:cTn>
                        </p:par>
                        <p:par>
                          <p:cTn id="324" fill="hold">
                            <p:stCondLst>
                              <p:cond delay="2620"/>
                            </p:stCondLst>
                            <p:childTnLst>
                              <p:par>
                                <p:cTn id="325" presetID="10" presetClass="entr" presetSubtype="0" fill="hold" grpId="0" nodeType="afterEffect">
                                  <p:stCondLst>
                                    <p:cond delay="0"/>
                                  </p:stCondLst>
                                  <p:childTnLst>
                                    <p:set>
                                      <p:cBhvr>
                                        <p:cTn id="326" dur="1" fill="hold">
                                          <p:stCondLst>
                                            <p:cond delay="0"/>
                                          </p:stCondLst>
                                        </p:cTn>
                                        <p:tgtEl>
                                          <p:spTgt spid="1422"/>
                                        </p:tgtEl>
                                        <p:attrNameLst>
                                          <p:attrName>style.visibility</p:attrName>
                                        </p:attrNameLst>
                                      </p:cBhvr>
                                      <p:to>
                                        <p:strVal val="visible"/>
                                      </p:to>
                                    </p:set>
                                    <p:animEffect transition="in" filter="fade">
                                      <p:cBhvr>
                                        <p:cTn id="327" dur="30"/>
                                        <p:tgtEl>
                                          <p:spTgt spid="1422"/>
                                        </p:tgtEl>
                                      </p:cBhvr>
                                    </p:animEffect>
                                  </p:childTnLst>
                                </p:cTn>
                              </p:par>
                            </p:childTnLst>
                          </p:cTn>
                        </p:par>
                        <p:par>
                          <p:cTn id="328" fill="hold">
                            <p:stCondLst>
                              <p:cond delay="2650"/>
                            </p:stCondLst>
                            <p:childTnLst>
                              <p:par>
                                <p:cTn id="329" presetID="10" presetClass="entr" presetSubtype="0" fill="hold" grpId="0" nodeType="afterEffect">
                                  <p:stCondLst>
                                    <p:cond delay="0"/>
                                  </p:stCondLst>
                                  <p:childTnLst>
                                    <p:set>
                                      <p:cBhvr>
                                        <p:cTn id="330" dur="1" fill="hold">
                                          <p:stCondLst>
                                            <p:cond delay="0"/>
                                          </p:stCondLst>
                                        </p:cTn>
                                        <p:tgtEl>
                                          <p:spTgt spid="1423"/>
                                        </p:tgtEl>
                                        <p:attrNameLst>
                                          <p:attrName>style.visibility</p:attrName>
                                        </p:attrNameLst>
                                      </p:cBhvr>
                                      <p:to>
                                        <p:strVal val="visible"/>
                                      </p:to>
                                    </p:set>
                                    <p:animEffect transition="in" filter="fade">
                                      <p:cBhvr>
                                        <p:cTn id="331" dur="30"/>
                                        <p:tgtEl>
                                          <p:spTgt spid="1423"/>
                                        </p:tgtEl>
                                      </p:cBhvr>
                                    </p:animEffect>
                                  </p:childTnLst>
                                </p:cTn>
                              </p:par>
                            </p:childTnLst>
                          </p:cTn>
                        </p:par>
                        <p:par>
                          <p:cTn id="332" fill="hold">
                            <p:stCondLst>
                              <p:cond delay="2680"/>
                            </p:stCondLst>
                            <p:childTnLst>
                              <p:par>
                                <p:cTn id="333" presetID="10" presetClass="entr" presetSubtype="0" fill="hold" grpId="0" nodeType="afterEffect">
                                  <p:stCondLst>
                                    <p:cond delay="0"/>
                                  </p:stCondLst>
                                  <p:childTnLst>
                                    <p:set>
                                      <p:cBhvr>
                                        <p:cTn id="334" dur="1" fill="hold">
                                          <p:stCondLst>
                                            <p:cond delay="0"/>
                                          </p:stCondLst>
                                        </p:cTn>
                                        <p:tgtEl>
                                          <p:spTgt spid="1510"/>
                                        </p:tgtEl>
                                        <p:attrNameLst>
                                          <p:attrName>style.visibility</p:attrName>
                                        </p:attrNameLst>
                                      </p:cBhvr>
                                      <p:to>
                                        <p:strVal val="visible"/>
                                      </p:to>
                                    </p:set>
                                    <p:animEffect transition="in" filter="fade">
                                      <p:cBhvr>
                                        <p:cTn id="335" dur="30"/>
                                        <p:tgtEl>
                                          <p:spTgt spid="1510"/>
                                        </p:tgtEl>
                                      </p:cBhvr>
                                    </p:animEffect>
                                  </p:childTnLst>
                                </p:cTn>
                              </p:par>
                            </p:childTnLst>
                          </p:cTn>
                        </p:par>
                        <p:par>
                          <p:cTn id="336" fill="hold">
                            <p:stCondLst>
                              <p:cond delay="2710"/>
                            </p:stCondLst>
                            <p:childTnLst>
                              <p:par>
                                <p:cTn id="337" presetID="10" presetClass="entr" presetSubtype="0" fill="hold" grpId="0" nodeType="afterEffect">
                                  <p:stCondLst>
                                    <p:cond delay="0"/>
                                  </p:stCondLst>
                                  <p:childTnLst>
                                    <p:set>
                                      <p:cBhvr>
                                        <p:cTn id="338" dur="1" fill="hold">
                                          <p:stCondLst>
                                            <p:cond delay="0"/>
                                          </p:stCondLst>
                                        </p:cTn>
                                        <p:tgtEl>
                                          <p:spTgt spid="1424"/>
                                        </p:tgtEl>
                                        <p:attrNameLst>
                                          <p:attrName>style.visibility</p:attrName>
                                        </p:attrNameLst>
                                      </p:cBhvr>
                                      <p:to>
                                        <p:strVal val="visible"/>
                                      </p:to>
                                    </p:set>
                                    <p:animEffect transition="in" filter="fade">
                                      <p:cBhvr>
                                        <p:cTn id="339" dur="30"/>
                                        <p:tgtEl>
                                          <p:spTgt spid="1424"/>
                                        </p:tgtEl>
                                      </p:cBhvr>
                                    </p:animEffect>
                                  </p:childTnLst>
                                </p:cTn>
                              </p:par>
                            </p:childTnLst>
                          </p:cTn>
                        </p:par>
                        <p:par>
                          <p:cTn id="340" fill="hold">
                            <p:stCondLst>
                              <p:cond delay="2740"/>
                            </p:stCondLst>
                            <p:childTnLst>
                              <p:par>
                                <p:cTn id="341" presetID="10" presetClass="entr" presetSubtype="0" fill="hold" grpId="0" nodeType="afterEffect">
                                  <p:stCondLst>
                                    <p:cond delay="0"/>
                                  </p:stCondLst>
                                  <p:childTnLst>
                                    <p:set>
                                      <p:cBhvr>
                                        <p:cTn id="342" dur="1" fill="hold">
                                          <p:stCondLst>
                                            <p:cond delay="0"/>
                                          </p:stCondLst>
                                        </p:cTn>
                                        <p:tgtEl>
                                          <p:spTgt spid="1559"/>
                                        </p:tgtEl>
                                        <p:attrNameLst>
                                          <p:attrName>style.visibility</p:attrName>
                                        </p:attrNameLst>
                                      </p:cBhvr>
                                      <p:to>
                                        <p:strVal val="visible"/>
                                      </p:to>
                                    </p:set>
                                    <p:animEffect transition="in" filter="fade">
                                      <p:cBhvr>
                                        <p:cTn id="343" dur="30"/>
                                        <p:tgtEl>
                                          <p:spTgt spid="1559"/>
                                        </p:tgtEl>
                                      </p:cBhvr>
                                    </p:animEffect>
                                  </p:childTnLst>
                                </p:cTn>
                              </p:par>
                            </p:childTnLst>
                          </p:cTn>
                        </p:par>
                        <p:par>
                          <p:cTn id="344" fill="hold">
                            <p:stCondLst>
                              <p:cond delay="2770"/>
                            </p:stCondLst>
                            <p:childTnLst>
                              <p:par>
                                <p:cTn id="345" presetID="10" presetClass="entr" presetSubtype="0" fill="hold" grpId="0" nodeType="afterEffect">
                                  <p:stCondLst>
                                    <p:cond delay="0"/>
                                  </p:stCondLst>
                                  <p:childTnLst>
                                    <p:set>
                                      <p:cBhvr>
                                        <p:cTn id="346" dur="1" fill="hold">
                                          <p:stCondLst>
                                            <p:cond delay="0"/>
                                          </p:stCondLst>
                                        </p:cTn>
                                        <p:tgtEl>
                                          <p:spTgt spid="1425"/>
                                        </p:tgtEl>
                                        <p:attrNameLst>
                                          <p:attrName>style.visibility</p:attrName>
                                        </p:attrNameLst>
                                      </p:cBhvr>
                                      <p:to>
                                        <p:strVal val="visible"/>
                                      </p:to>
                                    </p:set>
                                    <p:animEffect transition="in" filter="fade">
                                      <p:cBhvr>
                                        <p:cTn id="347" dur="30"/>
                                        <p:tgtEl>
                                          <p:spTgt spid="1425"/>
                                        </p:tgtEl>
                                      </p:cBhvr>
                                    </p:animEffect>
                                  </p:childTnLst>
                                </p:cTn>
                              </p:par>
                            </p:childTnLst>
                          </p:cTn>
                        </p:par>
                        <p:par>
                          <p:cTn id="348" fill="hold">
                            <p:stCondLst>
                              <p:cond delay="2800"/>
                            </p:stCondLst>
                            <p:childTnLst>
                              <p:par>
                                <p:cTn id="349" presetID="10" presetClass="entr" presetSubtype="0" fill="hold" grpId="0" nodeType="afterEffect">
                                  <p:stCondLst>
                                    <p:cond delay="0"/>
                                  </p:stCondLst>
                                  <p:childTnLst>
                                    <p:set>
                                      <p:cBhvr>
                                        <p:cTn id="350" dur="1" fill="hold">
                                          <p:stCondLst>
                                            <p:cond delay="0"/>
                                          </p:stCondLst>
                                        </p:cTn>
                                        <p:tgtEl>
                                          <p:spTgt spid="1426"/>
                                        </p:tgtEl>
                                        <p:attrNameLst>
                                          <p:attrName>style.visibility</p:attrName>
                                        </p:attrNameLst>
                                      </p:cBhvr>
                                      <p:to>
                                        <p:strVal val="visible"/>
                                      </p:to>
                                    </p:set>
                                    <p:animEffect transition="in" filter="fade">
                                      <p:cBhvr>
                                        <p:cTn id="351" dur="30"/>
                                        <p:tgtEl>
                                          <p:spTgt spid="1426"/>
                                        </p:tgtEl>
                                      </p:cBhvr>
                                    </p:animEffect>
                                  </p:childTnLst>
                                </p:cTn>
                              </p:par>
                            </p:childTnLst>
                          </p:cTn>
                        </p:par>
                        <p:par>
                          <p:cTn id="352" fill="hold">
                            <p:stCondLst>
                              <p:cond delay="2830"/>
                            </p:stCondLst>
                            <p:childTnLst>
                              <p:par>
                                <p:cTn id="353" presetID="10" presetClass="entr" presetSubtype="0" fill="hold" grpId="0" nodeType="afterEffect">
                                  <p:stCondLst>
                                    <p:cond delay="0"/>
                                  </p:stCondLst>
                                  <p:childTnLst>
                                    <p:set>
                                      <p:cBhvr>
                                        <p:cTn id="354" dur="1" fill="hold">
                                          <p:stCondLst>
                                            <p:cond delay="0"/>
                                          </p:stCondLst>
                                        </p:cTn>
                                        <p:tgtEl>
                                          <p:spTgt spid="1427"/>
                                        </p:tgtEl>
                                        <p:attrNameLst>
                                          <p:attrName>style.visibility</p:attrName>
                                        </p:attrNameLst>
                                      </p:cBhvr>
                                      <p:to>
                                        <p:strVal val="visible"/>
                                      </p:to>
                                    </p:set>
                                    <p:animEffect transition="in" filter="fade">
                                      <p:cBhvr>
                                        <p:cTn id="355" dur="30"/>
                                        <p:tgtEl>
                                          <p:spTgt spid="1427"/>
                                        </p:tgtEl>
                                      </p:cBhvr>
                                    </p:animEffect>
                                  </p:childTnLst>
                                </p:cTn>
                              </p:par>
                            </p:childTnLst>
                          </p:cTn>
                        </p:par>
                        <p:par>
                          <p:cTn id="356" fill="hold">
                            <p:stCondLst>
                              <p:cond delay="2860"/>
                            </p:stCondLst>
                            <p:childTnLst>
                              <p:par>
                                <p:cTn id="357" presetID="10" presetClass="entr" presetSubtype="0" fill="hold" grpId="0" nodeType="afterEffect">
                                  <p:stCondLst>
                                    <p:cond delay="0"/>
                                  </p:stCondLst>
                                  <p:childTnLst>
                                    <p:set>
                                      <p:cBhvr>
                                        <p:cTn id="358" dur="1" fill="hold">
                                          <p:stCondLst>
                                            <p:cond delay="0"/>
                                          </p:stCondLst>
                                        </p:cTn>
                                        <p:tgtEl>
                                          <p:spTgt spid="1550"/>
                                        </p:tgtEl>
                                        <p:attrNameLst>
                                          <p:attrName>style.visibility</p:attrName>
                                        </p:attrNameLst>
                                      </p:cBhvr>
                                      <p:to>
                                        <p:strVal val="visible"/>
                                      </p:to>
                                    </p:set>
                                    <p:animEffect transition="in" filter="fade">
                                      <p:cBhvr>
                                        <p:cTn id="359" dur="30"/>
                                        <p:tgtEl>
                                          <p:spTgt spid="1550"/>
                                        </p:tgtEl>
                                      </p:cBhvr>
                                    </p:animEffect>
                                  </p:childTnLst>
                                </p:cTn>
                              </p:par>
                            </p:childTnLst>
                          </p:cTn>
                        </p:par>
                        <p:par>
                          <p:cTn id="360" fill="hold">
                            <p:stCondLst>
                              <p:cond delay="2890"/>
                            </p:stCondLst>
                            <p:childTnLst>
                              <p:par>
                                <p:cTn id="361" presetID="10" presetClass="entr" presetSubtype="0" fill="hold" grpId="0" nodeType="afterEffect">
                                  <p:stCondLst>
                                    <p:cond delay="0"/>
                                  </p:stCondLst>
                                  <p:childTnLst>
                                    <p:set>
                                      <p:cBhvr>
                                        <p:cTn id="362" dur="1" fill="hold">
                                          <p:stCondLst>
                                            <p:cond delay="0"/>
                                          </p:stCondLst>
                                        </p:cTn>
                                        <p:tgtEl>
                                          <p:spTgt spid="1429"/>
                                        </p:tgtEl>
                                        <p:attrNameLst>
                                          <p:attrName>style.visibility</p:attrName>
                                        </p:attrNameLst>
                                      </p:cBhvr>
                                      <p:to>
                                        <p:strVal val="visible"/>
                                      </p:to>
                                    </p:set>
                                    <p:animEffect transition="in" filter="fade">
                                      <p:cBhvr>
                                        <p:cTn id="363" dur="30"/>
                                        <p:tgtEl>
                                          <p:spTgt spid="1429"/>
                                        </p:tgtEl>
                                      </p:cBhvr>
                                    </p:animEffect>
                                  </p:childTnLst>
                                </p:cTn>
                              </p:par>
                            </p:childTnLst>
                          </p:cTn>
                        </p:par>
                        <p:par>
                          <p:cTn id="364" fill="hold">
                            <p:stCondLst>
                              <p:cond delay="2920"/>
                            </p:stCondLst>
                            <p:childTnLst>
                              <p:par>
                                <p:cTn id="365" presetID="10" presetClass="entr" presetSubtype="0" fill="hold" grpId="0" nodeType="afterEffect">
                                  <p:stCondLst>
                                    <p:cond delay="0"/>
                                  </p:stCondLst>
                                  <p:childTnLst>
                                    <p:set>
                                      <p:cBhvr>
                                        <p:cTn id="366" dur="1" fill="hold">
                                          <p:stCondLst>
                                            <p:cond delay="0"/>
                                          </p:stCondLst>
                                        </p:cTn>
                                        <p:tgtEl>
                                          <p:spTgt spid="1484"/>
                                        </p:tgtEl>
                                        <p:attrNameLst>
                                          <p:attrName>style.visibility</p:attrName>
                                        </p:attrNameLst>
                                      </p:cBhvr>
                                      <p:to>
                                        <p:strVal val="visible"/>
                                      </p:to>
                                    </p:set>
                                    <p:animEffect transition="in" filter="fade">
                                      <p:cBhvr>
                                        <p:cTn id="367" dur="30"/>
                                        <p:tgtEl>
                                          <p:spTgt spid="1484"/>
                                        </p:tgtEl>
                                      </p:cBhvr>
                                    </p:animEffect>
                                  </p:childTnLst>
                                </p:cTn>
                              </p:par>
                            </p:childTnLst>
                          </p:cTn>
                        </p:par>
                        <p:par>
                          <p:cTn id="368" fill="hold">
                            <p:stCondLst>
                              <p:cond delay="2950"/>
                            </p:stCondLst>
                            <p:childTnLst>
                              <p:par>
                                <p:cTn id="369" presetID="10" presetClass="entr" presetSubtype="0" fill="hold" grpId="0" nodeType="afterEffect">
                                  <p:stCondLst>
                                    <p:cond delay="0"/>
                                  </p:stCondLst>
                                  <p:childTnLst>
                                    <p:set>
                                      <p:cBhvr>
                                        <p:cTn id="370" dur="1" fill="hold">
                                          <p:stCondLst>
                                            <p:cond delay="0"/>
                                          </p:stCondLst>
                                        </p:cTn>
                                        <p:tgtEl>
                                          <p:spTgt spid="1485"/>
                                        </p:tgtEl>
                                        <p:attrNameLst>
                                          <p:attrName>style.visibility</p:attrName>
                                        </p:attrNameLst>
                                      </p:cBhvr>
                                      <p:to>
                                        <p:strVal val="visible"/>
                                      </p:to>
                                    </p:set>
                                    <p:animEffect transition="in" filter="fade">
                                      <p:cBhvr>
                                        <p:cTn id="371" dur="30"/>
                                        <p:tgtEl>
                                          <p:spTgt spid="1485"/>
                                        </p:tgtEl>
                                      </p:cBhvr>
                                    </p:animEffect>
                                  </p:childTnLst>
                                </p:cTn>
                              </p:par>
                            </p:childTnLst>
                          </p:cTn>
                        </p:par>
                        <p:par>
                          <p:cTn id="372" fill="hold">
                            <p:stCondLst>
                              <p:cond delay="2980"/>
                            </p:stCondLst>
                            <p:childTnLst>
                              <p:par>
                                <p:cTn id="373" presetID="10" presetClass="entr" presetSubtype="0" fill="hold" grpId="0" nodeType="afterEffect">
                                  <p:stCondLst>
                                    <p:cond delay="0"/>
                                  </p:stCondLst>
                                  <p:childTnLst>
                                    <p:set>
                                      <p:cBhvr>
                                        <p:cTn id="374" dur="1" fill="hold">
                                          <p:stCondLst>
                                            <p:cond delay="0"/>
                                          </p:stCondLst>
                                        </p:cTn>
                                        <p:tgtEl>
                                          <p:spTgt spid="1486"/>
                                        </p:tgtEl>
                                        <p:attrNameLst>
                                          <p:attrName>style.visibility</p:attrName>
                                        </p:attrNameLst>
                                      </p:cBhvr>
                                      <p:to>
                                        <p:strVal val="visible"/>
                                      </p:to>
                                    </p:set>
                                    <p:animEffect transition="in" filter="fade">
                                      <p:cBhvr>
                                        <p:cTn id="375" dur="30"/>
                                        <p:tgtEl>
                                          <p:spTgt spid="1486"/>
                                        </p:tgtEl>
                                      </p:cBhvr>
                                    </p:animEffect>
                                  </p:childTnLst>
                                </p:cTn>
                              </p:par>
                            </p:childTnLst>
                          </p:cTn>
                        </p:par>
                        <p:par>
                          <p:cTn id="376" fill="hold">
                            <p:stCondLst>
                              <p:cond delay="3010"/>
                            </p:stCondLst>
                            <p:childTnLst>
                              <p:par>
                                <p:cTn id="377" presetID="10" presetClass="entr" presetSubtype="0" fill="hold" grpId="0" nodeType="afterEffect">
                                  <p:stCondLst>
                                    <p:cond delay="0"/>
                                  </p:stCondLst>
                                  <p:childTnLst>
                                    <p:set>
                                      <p:cBhvr>
                                        <p:cTn id="378" dur="1" fill="hold">
                                          <p:stCondLst>
                                            <p:cond delay="0"/>
                                          </p:stCondLst>
                                        </p:cTn>
                                        <p:tgtEl>
                                          <p:spTgt spid="1487"/>
                                        </p:tgtEl>
                                        <p:attrNameLst>
                                          <p:attrName>style.visibility</p:attrName>
                                        </p:attrNameLst>
                                      </p:cBhvr>
                                      <p:to>
                                        <p:strVal val="visible"/>
                                      </p:to>
                                    </p:set>
                                    <p:animEffect transition="in" filter="fade">
                                      <p:cBhvr>
                                        <p:cTn id="379" dur="30"/>
                                        <p:tgtEl>
                                          <p:spTgt spid="1487"/>
                                        </p:tgtEl>
                                      </p:cBhvr>
                                    </p:animEffect>
                                  </p:childTnLst>
                                </p:cTn>
                              </p:par>
                            </p:childTnLst>
                          </p:cTn>
                        </p:par>
                        <p:par>
                          <p:cTn id="380" fill="hold">
                            <p:stCondLst>
                              <p:cond delay="3040"/>
                            </p:stCondLst>
                            <p:childTnLst>
                              <p:par>
                                <p:cTn id="381" presetID="10" presetClass="entr" presetSubtype="0" fill="hold" grpId="0" nodeType="afterEffect">
                                  <p:stCondLst>
                                    <p:cond delay="0"/>
                                  </p:stCondLst>
                                  <p:childTnLst>
                                    <p:set>
                                      <p:cBhvr>
                                        <p:cTn id="382" dur="1" fill="hold">
                                          <p:stCondLst>
                                            <p:cond delay="0"/>
                                          </p:stCondLst>
                                        </p:cTn>
                                        <p:tgtEl>
                                          <p:spTgt spid="1488"/>
                                        </p:tgtEl>
                                        <p:attrNameLst>
                                          <p:attrName>style.visibility</p:attrName>
                                        </p:attrNameLst>
                                      </p:cBhvr>
                                      <p:to>
                                        <p:strVal val="visible"/>
                                      </p:to>
                                    </p:set>
                                    <p:animEffect transition="in" filter="fade">
                                      <p:cBhvr>
                                        <p:cTn id="383" dur="30"/>
                                        <p:tgtEl>
                                          <p:spTgt spid="1488"/>
                                        </p:tgtEl>
                                      </p:cBhvr>
                                    </p:animEffect>
                                  </p:childTnLst>
                                </p:cTn>
                              </p:par>
                            </p:childTnLst>
                          </p:cTn>
                        </p:par>
                        <p:par>
                          <p:cTn id="384" fill="hold">
                            <p:stCondLst>
                              <p:cond delay="3070"/>
                            </p:stCondLst>
                            <p:childTnLst>
                              <p:par>
                                <p:cTn id="385" presetID="10" presetClass="entr" presetSubtype="0" fill="hold" grpId="0" nodeType="afterEffect">
                                  <p:stCondLst>
                                    <p:cond delay="0"/>
                                  </p:stCondLst>
                                  <p:childTnLst>
                                    <p:set>
                                      <p:cBhvr>
                                        <p:cTn id="386" dur="1" fill="hold">
                                          <p:stCondLst>
                                            <p:cond delay="0"/>
                                          </p:stCondLst>
                                        </p:cTn>
                                        <p:tgtEl>
                                          <p:spTgt spid="1489"/>
                                        </p:tgtEl>
                                        <p:attrNameLst>
                                          <p:attrName>style.visibility</p:attrName>
                                        </p:attrNameLst>
                                      </p:cBhvr>
                                      <p:to>
                                        <p:strVal val="visible"/>
                                      </p:to>
                                    </p:set>
                                    <p:animEffect transition="in" filter="fade">
                                      <p:cBhvr>
                                        <p:cTn id="387" dur="30"/>
                                        <p:tgtEl>
                                          <p:spTgt spid="1489"/>
                                        </p:tgtEl>
                                      </p:cBhvr>
                                    </p:animEffect>
                                  </p:childTnLst>
                                </p:cTn>
                              </p:par>
                            </p:childTnLst>
                          </p:cTn>
                        </p:par>
                        <p:par>
                          <p:cTn id="388" fill="hold">
                            <p:stCondLst>
                              <p:cond delay="3100"/>
                            </p:stCondLst>
                            <p:childTnLst>
                              <p:par>
                                <p:cTn id="389" presetID="10" presetClass="entr" presetSubtype="0" fill="hold" grpId="0" nodeType="afterEffect">
                                  <p:stCondLst>
                                    <p:cond delay="0"/>
                                  </p:stCondLst>
                                  <p:childTnLst>
                                    <p:set>
                                      <p:cBhvr>
                                        <p:cTn id="390" dur="1" fill="hold">
                                          <p:stCondLst>
                                            <p:cond delay="0"/>
                                          </p:stCondLst>
                                        </p:cTn>
                                        <p:tgtEl>
                                          <p:spTgt spid="1490"/>
                                        </p:tgtEl>
                                        <p:attrNameLst>
                                          <p:attrName>style.visibility</p:attrName>
                                        </p:attrNameLst>
                                      </p:cBhvr>
                                      <p:to>
                                        <p:strVal val="visible"/>
                                      </p:to>
                                    </p:set>
                                    <p:animEffect transition="in" filter="fade">
                                      <p:cBhvr>
                                        <p:cTn id="391" dur="30"/>
                                        <p:tgtEl>
                                          <p:spTgt spid="1490"/>
                                        </p:tgtEl>
                                      </p:cBhvr>
                                    </p:animEffect>
                                  </p:childTnLst>
                                </p:cTn>
                              </p:par>
                            </p:childTnLst>
                          </p:cTn>
                        </p:par>
                        <p:par>
                          <p:cTn id="392" fill="hold">
                            <p:stCondLst>
                              <p:cond delay="3130"/>
                            </p:stCondLst>
                            <p:childTnLst>
                              <p:par>
                                <p:cTn id="393" presetID="10" presetClass="entr" presetSubtype="0" fill="hold" grpId="0" nodeType="afterEffect">
                                  <p:stCondLst>
                                    <p:cond delay="0"/>
                                  </p:stCondLst>
                                  <p:childTnLst>
                                    <p:set>
                                      <p:cBhvr>
                                        <p:cTn id="394" dur="1" fill="hold">
                                          <p:stCondLst>
                                            <p:cond delay="0"/>
                                          </p:stCondLst>
                                        </p:cTn>
                                        <p:tgtEl>
                                          <p:spTgt spid="1492"/>
                                        </p:tgtEl>
                                        <p:attrNameLst>
                                          <p:attrName>style.visibility</p:attrName>
                                        </p:attrNameLst>
                                      </p:cBhvr>
                                      <p:to>
                                        <p:strVal val="visible"/>
                                      </p:to>
                                    </p:set>
                                    <p:animEffect transition="in" filter="fade">
                                      <p:cBhvr>
                                        <p:cTn id="395" dur="30"/>
                                        <p:tgtEl>
                                          <p:spTgt spid="1492"/>
                                        </p:tgtEl>
                                      </p:cBhvr>
                                    </p:animEffect>
                                  </p:childTnLst>
                                </p:cTn>
                              </p:par>
                            </p:childTnLst>
                          </p:cTn>
                        </p:par>
                        <p:par>
                          <p:cTn id="396" fill="hold">
                            <p:stCondLst>
                              <p:cond delay="3160"/>
                            </p:stCondLst>
                            <p:childTnLst>
                              <p:par>
                                <p:cTn id="397" presetID="10" presetClass="entr" presetSubtype="0" fill="hold" grpId="0" nodeType="afterEffect">
                                  <p:stCondLst>
                                    <p:cond delay="0"/>
                                  </p:stCondLst>
                                  <p:childTnLst>
                                    <p:set>
                                      <p:cBhvr>
                                        <p:cTn id="398" dur="1" fill="hold">
                                          <p:stCondLst>
                                            <p:cond delay="0"/>
                                          </p:stCondLst>
                                        </p:cTn>
                                        <p:tgtEl>
                                          <p:spTgt spid="1383"/>
                                        </p:tgtEl>
                                        <p:attrNameLst>
                                          <p:attrName>style.visibility</p:attrName>
                                        </p:attrNameLst>
                                      </p:cBhvr>
                                      <p:to>
                                        <p:strVal val="visible"/>
                                      </p:to>
                                    </p:set>
                                    <p:animEffect transition="in" filter="fade">
                                      <p:cBhvr>
                                        <p:cTn id="399" dur="30"/>
                                        <p:tgtEl>
                                          <p:spTgt spid="1383"/>
                                        </p:tgtEl>
                                      </p:cBhvr>
                                    </p:animEffect>
                                  </p:childTnLst>
                                </p:cTn>
                              </p:par>
                            </p:childTnLst>
                          </p:cTn>
                        </p:par>
                        <p:par>
                          <p:cTn id="400" fill="hold">
                            <p:stCondLst>
                              <p:cond delay="3190"/>
                            </p:stCondLst>
                            <p:childTnLst>
                              <p:par>
                                <p:cTn id="401" presetID="10" presetClass="entr" presetSubtype="0" fill="hold" grpId="0" nodeType="afterEffect">
                                  <p:stCondLst>
                                    <p:cond delay="0"/>
                                  </p:stCondLst>
                                  <p:childTnLst>
                                    <p:set>
                                      <p:cBhvr>
                                        <p:cTn id="402" dur="1" fill="hold">
                                          <p:stCondLst>
                                            <p:cond delay="0"/>
                                          </p:stCondLst>
                                        </p:cTn>
                                        <p:tgtEl>
                                          <p:spTgt spid="1405"/>
                                        </p:tgtEl>
                                        <p:attrNameLst>
                                          <p:attrName>style.visibility</p:attrName>
                                        </p:attrNameLst>
                                      </p:cBhvr>
                                      <p:to>
                                        <p:strVal val="visible"/>
                                      </p:to>
                                    </p:set>
                                    <p:animEffect transition="in" filter="fade">
                                      <p:cBhvr>
                                        <p:cTn id="403" dur="30"/>
                                        <p:tgtEl>
                                          <p:spTgt spid="1405"/>
                                        </p:tgtEl>
                                      </p:cBhvr>
                                    </p:animEffect>
                                  </p:childTnLst>
                                </p:cTn>
                              </p:par>
                            </p:childTnLst>
                          </p:cTn>
                        </p:par>
                        <p:par>
                          <p:cTn id="404" fill="hold">
                            <p:stCondLst>
                              <p:cond delay="3220"/>
                            </p:stCondLst>
                            <p:childTnLst>
                              <p:par>
                                <p:cTn id="405" presetID="10" presetClass="entr" presetSubtype="0" fill="hold" grpId="0" nodeType="afterEffect">
                                  <p:stCondLst>
                                    <p:cond delay="0"/>
                                  </p:stCondLst>
                                  <p:childTnLst>
                                    <p:set>
                                      <p:cBhvr>
                                        <p:cTn id="406" dur="1" fill="hold">
                                          <p:stCondLst>
                                            <p:cond delay="0"/>
                                          </p:stCondLst>
                                        </p:cTn>
                                        <p:tgtEl>
                                          <p:spTgt spid="1406"/>
                                        </p:tgtEl>
                                        <p:attrNameLst>
                                          <p:attrName>style.visibility</p:attrName>
                                        </p:attrNameLst>
                                      </p:cBhvr>
                                      <p:to>
                                        <p:strVal val="visible"/>
                                      </p:to>
                                    </p:set>
                                    <p:animEffect transition="in" filter="fade">
                                      <p:cBhvr>
                                        <p:cTn id="407" dur="30"/>
                                        <p:tgtEl>
                                          <p:spTgt spid="1406"/>
                                        </p:tgtEl>
                                      </p:cBhvr>
                                    </p:animEffect>
                                  </p:childTnLst>
                                </p:cTn>
                              </p:par>
                            </p:childTnLst>
                          </p:cTn>
                        </p:par>
                        <p:par>
                          <p:cTn id="408" fill="hold">
                            <p:stCondLst>
                              <p:cond delay="3250"/>
                            </p:stCondLst>
                            <p:childTnLst>
                              <p:par>
                                <p:cTn id="409" presetID="10" presetClass="entr" presetSubtype="0" fill="hold" grpId="0" nodeType="afterEffect">
                                  <p:stCondLst>
                                    <p:cond delay="0"/>
                                  </p:stCondLst>
                                  <p:childTnLst>
                                    <p:set>
                                      <p:cBhvr>
                                        <p:cTn id="410" dur="1" fill="hold">
                                          <p:stCondLst>
                                            <p:cond delay="0"/>
                                          </p:stCondLst>
                                        </p:cTn>
                                        <p:tgtEl>
                                          <p:spTgt spid="1407"/>
                                        </p:tgtEl>
                                        <p:attrNameLst>
                                          <p:attrName>style.visibility</p:attrName>
                                        </p:attrNameLst>
                                      </p:cBhvr>
                                      <p:to>
                                        <p:strVal val="visible"/>
                                      </p:to>
                                    </p:set>
                                    <p:animEffect transition="in" filter="fade">
                                      <p:cBhvr>
                                        <p:cTn id="411" dur="30"/>
                                        <p:tgtEl>
                                          <p:spTgt spid="1407"/>
                                        </p:tgtEl>
                                      </p:cBhvr>
                                    </p:animEffect>
                                  </p:childTnLst>
                                </p:cTn>
                              </p:par>
                            </p:childTnLst>
                          </p:cTn>
                        </p:par>
                        <p:par>
                          <p:cTn id="412" fill="hold">
                            <p:stCondLst>
                              <p:cond delay="3280"/>
                            </p:stCondLst>
                            <p:childTnLst>
                              <p:par>
                                <p:cTn id="413" presetID="10" presetClass="entr" presetSubtype="0" fill="hold" grpId="0" nodeType="afterEffect">
                                  <p:stCondLst>
                                    <p:cond delay="0"/>
                                  </p:stCondLst>
                                  <p:childTnLst>
                                    <p:set>
                                      <p:cBhvr>
                                        <p:cTn id="414" dur="1" fill="hold">
                                          <p:stCondLst>
                                            <p:cond delay="0"/>
                                          </p:stCondLst>
                                        </p:cTn>
                                        <p:tgtEl>
                                          <p:spTgt spid="1592"/>
                                        </p:tgtEl>
                                        <p:attrNameLst>
                                          <p:attrName>style.visibility</p:attrName>
                                        </p:attrNameLst>
                                      </p:cBhvr>
                                      <p:to>
                                        <p:strVal val="visible"/>
                                      </p:to>
                                    </p:set>
                                    <p:animEffect transition="in" filter="fade">
                                      <p:cBhvr>
                                        <p:cTn id="415" dur="30"/>
                                        <p:tgtEl>
                                          <p:spTgt spid="1592"/>
                                        </p:tgtEl>
                                      </p:cBhvr>
                                    </p:animEffect>
                                  </p:childTnLst>
                                </p:cTn>
                              </p:par>
                            </p:childTnLst>
                          </p:cTn>
                        </p:par>
                        <p:par>
                          <p:cTn id="416" fill="hold">
                            <p:stCondLst>
                              <p:cond delay="3310"/>
                            </p:stCondLst>
                            <p:childTnLst>
                              <p:par>
                                <p:cTn id="417" presetID="10" presetClass="entr" presetSubtype="0" fill="hold" grpId="0" nodeType="afterEffect">
                                  <p:stCondLst>
                                    <p:cond delay="0"/>
                                  </p:stCondLst>
                                  <p:childTnLst>
                                    <p:set>
                                      <p:cBhvr>
                                        <p:cTn id="418" dur="1" fill="hold">
                                          <p:stCondLst>
                                            <p:cond delay="0"/>
                                          </p:stCondLst>
                                        </p:cTn>
                                        <p:tgtEl>
                                          <p:spTgt spid="1560"/>
                                        </p:tgtEl>
                                        <p:attrNameLst>
                                          <p:attrName>style.visibility</p:attrName>
                                        </p:attrNameLst>
                                      </p:cBhvr>
                                      <p:to>
                                        <p:strVal val="visible"/>
                                      </p:to>
                                    </p:set>
                                    <p:animEffect transition="in" filter="fade">
                                      <p:cBhvr>
                                        <p:cTn id="419" dur="30"/>
                                        <p:tgtEl>
                                          <p:spTgt spid="1560"/>
                                        </p:tgtEl>
                                      </p:cBhvr>
                                    </p:animEffect>
                                  </p:childTnLst>
                                </p:cTn>
                              </p:par>
                            </p:childTnLst>
                          </p:cTn>
                        </p:par>
                        <p:par>
                          <p:cTn id="420" fill="hold">
                            <p:stCondLst>
                              <p:cond delay="3340"/>
                            </p:stCondLst>
                            <p:childTnLst>
                              <p:par>
                                <p:cTn id="421" presetID="10" presetClass="entr" presetSubtype="0" fill="hold" grpId="0" nodeType="afterEffect">
                                  <p:stCondLst>
                                    <p:cond delay="0"/>
                                  </p:stCondLst>
                                  <p:childTnLst>
                                    <p:set>
                                      <p:cBhvr>
                                        <p:cTn id="422" dur="1" fill="hold">
                                          <p:stCondLst>
                                            <p:cond delay="0"/>
                                          </p:stCondLst>
                                        </p:cTn>
                                        <p:tgtEl>
                                          <p:spTgt spid="1408"/>
                                        </p:tgtEl>
                                        <p:attrNameLst>
                                          <p:attrName>style.visibility</p:attrName>
                                        </p:attrNameLst>
                                      </p:cBhvr>
                                      <p:to>
                                        <p:strVal val="visible"/>
                                      </p:to>
                                    </p:set>
                                    <p:animEffect transition="in" filter="fade">
                                      <p:cBhvr>
                                        <p:cTn id="423" dur="30"/>
                                        <p:tgtEl>
                                          <p:spTgt spid="1408"/>
                                        </p:tgtEl>
                                      </p:cBhvr>
                                    </p:animEffect>
                                  </p:childTnLst>
                                </p:cTn>
                              </p:par>
                            </p:childTnLst>
                          </p:cTn>
                        </p:par>
                        <p:par>
                          <p:cTn id="424" fill="hold">
                            <p:stCondLst>
                              <p:cond delay="3370"/>
                            </p:stCondLst>
                            <p:childTnLst>
                              <p:par>
                                <p:cTn id="425" presetID="10" presetClass="entr" presetSubtype="0" fill="hold" grpId="0" nodeType="afterEffect">
                                  <p:stCondLst>
                                    <p:cond delay="0"/>
                                  </p:stCondLst>
                                  <p:childTnLst>
                                    <p:set>
                                      <p:cBhvr>
                                        <p:cTn id="426" dur="1" fill="hold">
                                          <p:stCondLst>
                                            <p:cond delay="0"/>
                                          </p:stCondLst>
                                        </p:cTn>
                                        <p:tgtEl>
                                          <p:spTgt spid="1410"/>
                                        </p:tgtEl>
                                        <p:attrNameLst>
                                          <p:attrName>style.visibility</p:attrName>
                                        </p:attrNameLst>
                                      </p:cBhvr>
                                      <p:to>
                                        <p:strVal val="visible"/>
                                      </p:to>
                                    </p:set>
                                    <p:animEffect transition="in" filter="fade">
                                      <p:cBhvr>
                                        <p:cTn id="427" dur="30"/>
                                        <p:tgtEl>
                                          <p:spTgt spid="1410"/>
                                        </p:tgtEl>
                                      </p:cBhvr>
                                    </p:animEffect>
                                  </p:childTnLst>
                                </p:cTn>
                              </p:par>
                            </p:childTnLst>
                          </p:cTn>
                        </p:par>
                        <p:par>
                          <p:cTn id="428" fill="hold">
                            <p:stCondLst>
                              <p:cond delay="3400"/>
                            </p:stCondLst>
                            <p:childTnLst>
                              <p:par>
                                <p:cTn id="429" presetID="10" presetClass="entr" presetSubtype="0" fill="hold" grpId="0" nodeType="afterEffect">
                                  <p:stCondLst>
                                    <p:cond delay="0"/>
                                  </p:stCondLst>
                                  <p:childTnLst>
                                    <p:set>
                                      <p:cBhvr>
                                        <p:cTn id="430" dur="1" fill="hold">
                                          <p:stCondLst>
                                            <p:cond delay="0"/>
                                          </p:stCondLst>
                                        </p:cTn>
                                        <p:tgtEl>
                                          <p:spTgt spid="1411"/>
                                        </p:tgtEl>
                                        <p:attrNameLst>
                                          <p:attrName>style.visibility</p:attrName>
                                        </p:attrNameLst>
                                      </p:cBhvr>
                                      <p:to>
                                        <p:strVal val="visible"/>
                                      </p:to>
                                    </p:set>
                                    <p:animEffect transition="in" filter="fade">
                                      <p:cBhvr>
                                        <p:cTn id="431" dur="30"/>
                                        <p:tgtEl>
                                          <p:spTgt spid="1411"/>
                                        </p:tgtEl>
                                      </p:cBhvr>
                                    </p:animEffect>
                                  </p:childTnLst>
                                </p:cTn>
                              </p:par>
                            </p:childTnLst>
                          </p:cTn>
                        </p:par>
                        <p:par>
                          <p:cTn id="432" fill="hold">
                            <p:stCondLst>
                              <p:cond delay="3430"/>
                            </p:stCondLst>
                            <p:childTnLst>
                              <p:par>
                                <p:cTn id="433" presetID="10" presetClass="entr" presetSubtype="0" fill="hold" grpId="0" nodeType="afterEffect">
                                  <p:stCondLst>
                                    <p:cond delay="0"/>
                                  </p:stCondLst>
                                  <p:childTnLst>
                                    <p:set>
                                      <p:cBhvr>
                                        <p:cTn id="434" dur="1" fill="hold">
                                          <p:stCondLst>
                                            <p:cond delay="0"/>
                                          </p:stCondLst>
                                        </p:cTn>
                                        <p:tgtEl>
                                          <p:spTgt spid="1520"/>
                                        </p:tgtEl>
                                        <p:attrNameLst>
                                          <p:attrName>style.visibility</p:attrName>
                                        </p:attrNameLst>
                                      </p:cBhvr>
                                      <p:to>
                                        <p:strVal val="visible"/>
                                      </p:to>
                                    </p:set>
                                    <p:animEffect transition="in" filter="fade">
                                      <p:cBhvr>
                                        <p:cTn id="435" dur="30"/>
                                        <p:tgtEl>
                                          <p:spTgt spid="1520"/>
                                        </p:tgtEl>
                                      </p:cBhvr>
                                    </p:animEffect>
                                  </p:childTnLst>
                                </p:cTn>
                              </p:par>
                            </p:childTnLst>
                          </p:cTn>
                        </p:par>
                        <p:par>
                          <p:cTn id="436" fill="hold">
                            <p:stCondLst>
                              <p:cond delay="3460"/>
                            </p:stCondLst>
                            <p:childTnLst>
                              <p:par>
                                <p:cTn id="437" presetID="10" presetClass="entr" presetSubtype="0" fill="hold" grpId="0" nodeType="afterEffect">
                                  <p:stCondLst>
                                    <p:cond delay="0"/>
                                  </p:stCondLst>
                                  <p:childTnLst>
                                    <p:set>
                                      <p:cBhvr>
                                        <p:cTn id="438" dur="1" fill="hold">
                                          <p:stCondLst>
                                            <p:cond delay="0"/>
                                          </p:stCondLst>
                                        </p:cTn>
                                        <p:tgtEl>
                                          <p:spTgt spid="1493"/>
                                        </p:tgtEl>
                                        <p:attrNameLst>
                                          <p:attrName>style.visibility</p:attrName>
                                        </p:attrNameLst>
                                      </p:cBhvr>
                                      <p:to>
                                        <p:strVal val="visible"/>
                                      </p:to>
                                    </p:set>
                                    <p:animEffect transition="in" filter="fade">
                                      <p:cBhvr>
                                        <p:cTn id="439" dur="30"/>
                                        <p:tgtEl>
                                          <p:spTgt spid="1493"/>
                                        </p:tgtEl>
                                      </p:cBhvr>
                                    </p:animEffect>
                                  </p:childTnLst>
                                </p:cTn>
                              </p:par>
                            </p:childTnLst>
                          </p:cTn>
                        </p:par>
                        <p:par>
                          <p:cTn id="440" fill="hold">
                            <p:stCondLst>
                              <p:cond delay="3490"/>
                            </p:stCondLst>
                            <p:childTnLst>
                              <p:par>
                                <p:cTn id="441" presetID="10" presetClass="entr" presetSubtype="0" fill="hold" grpId="0" nodeType="afterEffect">
                                  <p:stCondLst>
                                    <p:cond delay="0"/>
                                  </p:stCondLst>
                                  <p:childTnLst>
                                    <p:set>
                                      <p:cBhvr>
                                        <p:cTn id="442" dur="1" fill="hold">
                                          <p:stCondLst>
                                            <p:cond delay="0"/>
                                          </p:stCondLst>
                                        </p:cTn>
                                        <p:tgtEl>
                                          <p:spTgt spid="1494"/>
                                        </p:tgtEl>
                                        <p:attrNameLst>
                                          <p:attrName>style.visibility</p:attrName>
                                        </p:attrNameLst>
                                      </p:cBhvr>
                                      <p:to>
                                        <p:strVal val="visible"/>
                                      </p:to>
                                    </p:set>
                                    <p:animEffect transition="in" filter="fade">
                                      <p:cBhvr>
                                        <p:cTn id="443" dur="30"/>
                                        <p:tgtEl>
                                          <p:spTgt spid="1494"/>
                                        </p:tgtEl>
                                      </p:cBhvr>
                                    </p:animEffect>
                                  </p:childTnLst>
                                </p:cTn>
                              </p:par>
                            </p:childTnLst>
                          </p:cTn>
                        </p:par>
                        <p:par>
                          <p:cTn id="444" fill="hold">
                            <p:stCondLst>
                              <p:cond delay="3520"/>
                            </p:stCondLst>
                            <p:childTnLst>
                              <p:par>
                                <p:cTn id="445" presetID="10" presetClass="entr" presetSubtype="0" fill="hold" grpId="0" nodeType="afterEffect">
                                  <p:stCondLst>
                                    <p:cond delay="0"/>
                                  </p:stCondLst>
                                  <p:childTnLst>
                                    <p:set>
                                      <p:cBhvr>
                                        <p:cTn id="446" dur="1" fill="hold">
                                          <p:stCondLst>
                                            <p:cond delay="0"/>
                                          </p:stCondLst>
                                        </p:cTn>
                                        <p:tgtEl>
                                          <p:spTgt spid="1495"/>
                                        </p:tgtEl>
                                        <p:attrNameLst>
                                          <p:attrName>style.visibility</p:attrName>
                                        </p:attrNameLst>
                                      </p:cBhvr>
                                      <p:to>
                                        <p:strVal val="visible"/>
                                      </p:to>
                                    </p:set>
                                    <p:animEffect transition="in" filter="fade">
                                      <p:cBhvr>
                                        <p:cTn id="447" dur="30"/>
                                        <p:tgtEl>
                                          <p:spTgt spid="1495"/>
                                        </p:tgtEl>
                                      </p:cBhvr>
                                    </p:animEffect>
                                  </p:childTnLst>
                                </p:cTn>
                              </p:par>
                            </p:childTnLst>
                          </p:cTn>
                        </p:par>
                        <p:par>
                          <p:cTn id="448" fill="hold">
                            <p:stCondLst>
                              <p:cond delay="3550"/>
                            </p:stCondLst>
                            <p:childTnLst>
                              <p:par>
                                <p:cTn id="449" presetID="10" presetClass="entr" presetSubtype="0" fill="hold" grpId="0" nodeType="afterEffect">
                                  <p:stCondLst>
                                    <p:cond delay="0"/>
                                  </p:stCondLst>
                                  <p:childTnLst>
                                    <p:set>
                                      <p:cBhvr>
                                        <p:cTn id="450" dur="1" fill="hold">
                                          <p:stCondLst>
                                            <p:cond delay="0"/>
                                          </p:stCondLst>
                                        </p:cTn>
                                        <p:tgtEl>
                                          <p:spTgt spid="1504"/>
                                        </p:tgtEl>
                                        <p:attrNameLst>
                                          <p:attrName>style.visibility</p:attrName>
                                        </p:attrNameLst>
                                      </p:cBhvr>
                                      <p:to>
                                        <p:strVal val="visible"/>
                                      </p:to>
                                    </p:set>
                                    <p:animEffect transition="in" filter="fade">
                                      <p:cBhvr>
                                        <p:cTn id="451" dur="30"/>
                                        <p:tgtEl>
                                          <p:spTgt spid="1504"/>
                                        </p:tgtEl>
                                      </p:cBhvr>
                                    </p:animEffect>
                                  </p:childTnLst>
                                </p:cTn>
                              </p:par>
                            </p:childTnLst>
                          </p:cTn>
                        </p:par>
                        <p:par>
                          <p:cTn id="452" fill="hold">
                            <p:stCondLst>
                              <p:cond delay="3580"/>
                            </p:stCondLst>
                            <p:childTnLst>
                              <p:par>
                                <p:cTn id="453" presetID="10" presetClass="entr" presetSubtype="0" fill="hold" grpId="0" nodeType="afterEffect">
                                  <p:stCondLst>
                                    <p:cond delay="0"/>
                                  </p:stCondLst>
                                  <p:childTnLst>
                                    <p:set>
                                      <p:cBhvr>
                                        <p:cTn id="454" dur="1" fill="hold">
                                          <p:stCondLst>
                                            <p:cond delay="0"/>
                                          </p:stCondLst>
                                        </p:cTn>
                                        <p:tgtEl>
                                          <p:spTgt spid="1496"/>
                                        </p:tgtEl>
                                        <p:attrNameLst>
                                          <p:attrName>style.visibility</p:attrName>
                                        </p:attrNameLst>
                                      </p:cBhvr>
                                      <p:to>
                                        <p:strVal val="visible"/>
                                      </p:to>
                                    </p:set>
                                    <p:animEffect transition="in" filter="fade">
                                      <p:cBhvr>
                                        <p:cTn id="455" dur="30"/>
                                        <p:tgtEl>
                                          <p:spTgt spid="1496"/>
                                        </p:tgtEl>
                                      </p:cBhvr>
                                    </p:animEffect>
                                  </p:childTnLst>
                                </p:cTn>
                              </p:par>
                            </p:childTnLst>
                          </p:cTn>
                        </p:par>
                        <p:par>
                          <p:cTn id="456" fill="hold">
                            <p:stCondLst>
                              <p:cond delay="3610"/>
                            </p:stCondLst>
                            <p:childTnLst>
                              <p:par>
                                <p:cTn id="457" presetID="10" presetClass="entr" presetSubtype="0" fill="hold" grpId="0" nodeType="afterEffect">
                                  <p:stCondLst>
                                    <p:cond delay="0"/>
                                  </p:stCondLst>
                                  <p:childTnLst>
                                    <p:set>
                                      <p:cBhvr>
                                        <p:cTn id="458" dur="1" fill="hold">
                                          <p:stCondLst>
                                            <p:cond delay="0"/>
                                          </p:stCondLst>
                                        </p:cTn>
                                        <p:tgtEl>
                                          <p:spTgt spid="1585"/>
                                        </p:tgtEl>
                                        <p:attrNameLst>
                                          <p:attrName>style.visibility</p:attrName>
                                        </p:attrNameLst>
                                      </p:cBhvr>
                                      <p:to>
                                        <p:strVal val="visible"/>
                                      </p:to>
                                    </p:set>
                                    <p:animEffect transition="in" filter="fade">
                                      <p:cBhvr>
                                        <p:cTn id="459" dur="30"/>
                                        <p:tgtEl>
                                          <p:spTgt spid="1585"/>
                                        </p:tgtEl>
                                      </p:cBhvr>
                                    </p:animEffect>
                                  </p:childTnLst>
                                </p:cTn>
                              </p:par>
                            </p:childTnLst>
                          </p:cTn>
                        </p:par>
                        <p:par>
                          <p:cTn id="460" fill="hold">
                            <p:stCondLst>
                              <p:cond delay="3640"/>
                            </p:stCondLst>
                            <p:childTnLst>
                              <p:par>
                                <p:cTn id="461" presetID="10" presetClass="entr" presetSubtype="0" fill="hold" grpId="0" nodeType="afterEffect">
                                  <p:stCondLst>
                                    <p:cond delay="0"/>
                                  </p:stCondLst>
                                  <p:childTnLst>
                                    <p:set>
                                      <p:cBhvr>
                                        <p:cTn id="462" dur="1" fill="hold">
                                          <p:stCondLst>
                                            <p:cond delay="0"/>
                                          </p:stCondLst>
                                        </p:cTn>
                                        <p:tgtEl>
                                          <p:spTgt spid="1587"/>
                                        </p:tgtEl>
                                        <p:attrNameLst>
                                          <p:attrName>style.visibility</p:attrName>
                                        </p:attrNameLst>
                                      </p:cBhvr>
                                      <p:to>
                                        <p:strVal val="visible"/>
                                      </p:to>
                                    </p:set>
                                    <p:animEffect transition="in" filter="fade">
                                      <p:cBhvr>
                                        <p:cTn id="463" dur="30"/>
                                        <p:tgtEl>
                                          <p:spTgt spid="1587"/>
                                        </p:tgtEl>
                                      </p:cBhvr>
                                    </p:animEffect>
                                  </p:childTnLst>
                                </p:cTn>
                              </p:par>
                            </p:childTnLst>
                          </p:cTn>
                        </p:par>
                        <p:par>
                          <p:cTn id="464" fill="hold">
                            <p:stCondLst>
                              <p:cond delay="3670"/>
                            </p:stCondLst>
                            <p:childTnLst>
                              <p:par>
                                <p:cTn id="465" presetID="10" presetClass="entr" presetSubtype="0" fill="hold" grpId="0" nodeType="afterEffect">
                                  <p:stCondLst>
                                    <p:cond delay="0"/>
                                  </p:stCondLst>
                                  <p:childTnLst>
                                    <p:set>
                                      <p:cBhvr>
                                        <p:cTn id="466" dur="1" fill="hold">
                                          <p:stCondLst>
                                            <p:cond delay="0"/>
                                          </p:stCondLst>
                                        </p:cTn>
                                        <p:tgtEl>
                                          <p:spTgt spid="1588"/>
                                        </p:tgtEl>
                                        <p:attrNameLst>
                                          <p:attrName>style.visibility</p:attrName>
                                        </p:attrNameLst>
                                      </p:cBhvr>
                                      <p:to>
                                        <p:strVal val="visible"/>
                                      </p:to>
                                    </p:set>
                                    <p:animEffect transition="in" filter="fade">
                                      <p:cBhvr>
                                        <p:cTn id="467" dur="30"/>
                                        <p:tgtEl>
                                          <p:spTgt spid="1588"/>
                                        </p:tgtEl>
                                      </p:cBhvr>
                                    </p:animEffect>
                                  </p:childTnLst>
                                </p:cTn>
                              </p:par>
                            </p:childTnLst>
                          </p:cTn>
                        </p:par>
                        <p:par>
                          <p:cTn id="468" fill="hold">
                            <p:stCondLst>
                              <p:cond delay="3700"/>
                            </p:stCondLst>
                            <p:childTnLst>
                              <p:par>
                                <p:cTn id="469" presetID="10" presetClass="entr" presetSubtype="0" fill="hold" grpId="0" nodeType="afterEffect">
                                  <p:stCondLst>
                                    <p:cond delay="0"/>
                                  </p:stCondLst>
                                  <p:childTnLst>
                                    <p:set>
                                      <p:cBhvr>
                                        <p:cTn id="470" dur="1" fill="hold">
                                          <p:stCondLst>
                                            <p:cond delay="0"/>
                                          </p:stCondLst>
                                        </p:cTn>
                                        <p:tgtEl>
                                          <p:spTgt spid="1589"/>
                                        </p:tgtEl>
                                        <p:attrNameLst>
                                          <p:attrName>style.visibility</p:attrName>
                                        </p:attrNameLst>
                                      </p:cBhvr>
                                      <p:to>
                                        <p:strVal val="visible"/>
                                      </p:to>
                                    </p:set>
                                    <p:animEffect transition="in" filter="fade">
                                      <p:cBhvr>
                                        <p:cTn id="471" dur="30"/>
                                        <p:tgtEl>
                                          <p:spTgt spid="1589"/>
                                        </p:tgtEl>
                                      </p:cBhvr>
                                    </p:animEffect>
                                  </p:childTnLst>
                                </p:cTn>
                              </p:par>
                            </p:childTnLst>
                          </p:cTn>
                        </p:par>
                        <p:par>
                          <p:cTn id="472" fill="hold">
                            <p:stCondLst>
                              <p:cond delay="3730"/>
                            </p:stCondLst>
                            <p:childTnLst>
                              <p:par>
                                <p:cTn id="473" presetID="10" presetClass="entr" presetSubtype="0" fill="hold" grpId="0" nodeType="afterEffect">
                                  <p:stCondLst>
                                    <p:cond delay="0"/>
                                  </p:stCondLst>
                                  <p:childTnLst>
                                    <p:set>
                                      <p:cBhvr>
                                        <p:cTn id="474" dur="1" fill="hold">
                                          <p:stCondLst>
                                            <p:cond delay="0"/>
                                          </p:stCondLst>
                                        </p:cTn>
                                        <p:tgtEl>
                                          <p:spTgt spid="1590"/>
                                        </p:tgtEl>
                                        <p:attrNameLst>
                                          <p:attrName>style.visibility</p:attrName>
                                        </p:attrNameLst>
                                      </p:cBhvr>
                                      <p:to>
                                        <p:strVal val="visible"/>
                                      </p:to>
                                    </p:set>
                                    <p:animEffect transition="in" filter="fade">
                                      <p:cBhvr>
                                        <p:cTn id="475" dur="30"/>
                                        <p:tgtEl>
                                          <p:spTgt spid="1590"/>
                                        </p:tgtEl>
                                      </p:cBhvr>
                                    </p:animEffect>
                                  </p:childTnLst>
                                </p:cTn>
                              </p:par>
                            </p:childTnLst>
                          </p:cTn>
                        </p:par>
                        <p:par>
                          <p:cTn id="476" fill="hold">
                            <p:stCondLst>
                              <p:cond delay="3760"/>
                            </p:stCondLst>
                            <p:childTnLst>
                              <p:par>
                                <p:cTn id="477" presetID="10" presetClass="entr" presetSubtype="0" fill="hold" grpId="0" nodeType="afterEffect">
                                  <p:stCondLst>
                                    <p:cond delay="0"/>
                                  </p:stCondLst>
                                  <p:childTnLst>
                                    <p:set>
                                      <p:cBhvr>
                                        <p:cTn id="478" dur="1" fill="hold">
                                          <p:stCondLst>
                                            <p:cond delay="0"/>
                                          </p:stCondLst>
                                        </p:cTn>
                                        <p:tgtEl>
                                          <p:spTgt spid="1591"/>
                                        </p:tgtEl>
                                        <p:attrNameLst>
                                          <p:attrName>style.visibility</p:attrName>
                                        </p:attrNameLst>
                                      </p:cBhvr>
                                      <p:to>
                                        <p:strVal val="visible"/>
                                      </p:to>
                                    </p:set>
                                    <p:animEffect transition="in" filter="fade">
                                      <p:cBhvr>
                                        <p:cTn id="479" dur="30"/>
                                        <p:tgtEl>
                                          <p:spTgt spid="1591"/>
                                        </p:tgtEl>
                                      </p:cBhvr>
                                    </p:animEffect>
                                  </p:childTnLst>
                                </p:cTn>
                              </p:par>
                            </p:childTnLst>
                          </p:cTn>
                        </p:par>
                        <p:par>
                          <p:cTn id="480" fill="hold">
                            <p:stCondLst>
                              <p:cond delay="3790"/>
                            </p:stCondLst>
                            <p:childTnLst>
                              <p:par>
                                <p:cTn id="481" presetID="10" presetClass="entr" presetSubtype="0" fill="hold" grpId="0" nodeType="afterEffect">
                                  <p:stCondLst>
                                    <p:cond delay="0"/>
                                  </p:stCondLst>
                                  <p:childTnLst>
                                    <p:set>
                                      <p:cBhvr>
                                        <p:cTn id="482" dur="1" fill="hold">
                                          <p:stCondLst>
                                            <p:cond delay="0"/>
                                          </p:stCondLst>
                                        </p:cTn>
                                        <p:tgtEl>
                                          <p:spTgt spid="1518"/>
                                        </p:tgtEl>
                                        <p:attrNameLst>
                                          <p:attrName>style.visibility</p:attrName>
                                        </p:attrNameLst>
                                      </p:cBhvr>
                                      <p:to>
                                        <p:strVal val="visible"/>
                                      </p:to>
                                    </p:set>
                                    <p:animEffect transition="in" filter="fade">
                                      <p:cBhvr>
                                        <p:cTn id="483" dur="30"/>
                                        <p:tgtEl>
                                          <p:spTgt spid="1518"/>
                                        </p:tgtEl>
                                      </p:cBhvr>
                                    </p:animEffect>
                                  </p:childTnLst>
                                </p:cTn>
                              </p:par>
                            </p:childTnLst>
                          </p:cTn>
                        </p:par>
                        <p:par>
                          <p:cTn id="484" fill="hold">
                            <p:stCondLst>
                              <p:cond delay="3820"/>
                            </p:stCondLst>
                            <p:childTnLst>
                              <p:par>
                                <p:cTn id="485" presetID="10" presetClass="entr" presetSubtype="0" fill="hold" grpId="0" nodeType="afterEffect">
                                  <p:stCondLst>
                                    <p:cond delay="0"/>
                                  </p:stCondLst>
                                  <p:childTnLst>
                                    <p:set>
                                      <p:cBhvr>
                                        <p:cTn id="486" dur="1" fill="hold">
                                          <p:stCondLst>
                                            <p:cond delay="0"/>
                                          </p:stCondLst>
                                        </p:cTn>
                                        <p:tgtEl>
                                          <p:spTgt spid="1519"/>
                                        </p:tgtEl>
                                        <p:attrNameLst>
                                          <p:attrName>style.visibility</p:attrName>
                                        </p:attrNameLst>
                                      </p:cBhvr>
                                      <p:to>
                                        <p:strVal val="visible"/>
                                      </p:to>
                                    </p:set>
                                    <p:animEffect transition="in" filter="fade">
                                      <p:cBhvr>
                                        <p:cTn id="487" dur="30"/>
                                        <p:tgtEl>
                                          <p:spTgt spid="1519"/>
                                        </p:tgtEl>
                                      </p:cBhvr>
                                    </p:animEffect>
                                  </p:childTnLst>
                                </p:cTn>
                              </p:par>
                            </p:childTnLst>
                          </p:cTn>
                        </p:par>
                        <p:par>
                          <p:cTn id="488" fill="hold">
                            <p:stCondLst>
                              <p:cond delay="3850"/>
                            </p:stCondLst>
                            <p:childTnLst>
                              <p:par>
                                <p:cTn id="489" presetID="10" presetClass="entr" presetSubtype="0" fill="hold" grpId="0" nodeType="afterEffect">
                                  <p:stCondLst>
                                    <p:cond delay="0"/>
                                  </p:stCondLst>
                                  <p:childTnLst>
                                    <p:set>
                                      <p:cBhvr>
                                        <p:cTn id="490" dur="1" fill="hold">
                                          <p:stCondLst>
                                            <p:cond delay="0"/>
                                          </p:stCondLst>
                                        </p:cTn>
                                        <p:tgtEl>
                                          <p:spTgt spid="1557"/>
                                        </p:tgtEl>
                                        <p:attrNameLst>
                                          <p:attrName>style.visibility</p:attrName>
                                        </p:attrNameLst>
                                      </p:cBhvr>
                                      <p:to>
                                        <p:strVal val="visible"/>
                                      </p:to>
                                    </p:set>
                                    <p:animEffect transition="in" filter="fade">
                                      <p:cBhvr>
                                        <p:cTn id="491" dur="30"/>
                                        <p:tgtEl>
                                          <p:spTgt spid="1557"/>
                                        </p:tgtEl>
                                      </p:cBhvr>
                                    </p:animEffect>
                                  </p:childTnLst>
                                </p:cTn>
                              </p:par>
                            </p:childTnLst>
                          </p:cTn>
                        </p:par>
                        <p:par>
                          <p:cTn id="492" fill="hold">
                            <p:stCondLst>
                              <p:cond delay="3880"/>
                            </p:stCondLst>
                            <p:childTnLst>
                              <p:par>
                                <p:cTn id="493" presetID="10" presetClass="entr" presetSubtype="0" fill="hold" grpId="0" nodeType="afterEffect">
                                  <p:stCondLst>
                                    <p:cond delay="0"/>
                                  </p:stCondLst>
                                  <p:childTnLst>
                                    <p:set>
                                      <p:cBhvr>
                                        <p:cTn id="494" dur="1" fill="hold">
                                          <p:stCondLst>
                                            <p:cond delay="0"/>
                                          </p:stCondLst>
                                        </p:cTn>
                                        <p:tgtEl>
                                          <p:spTgt spid="1521"/>
                                        </p:tgtEl>
                                        <p:attrNameLst>
                                          <p:attrName>style.visibility</p:attrName>
                                        </p:attrNameLst>
                                      </p:cBhvr>
                                      <p:to>
                                        <p:strVal val="visible"/>
                                      </p:to>
                                    </p:set>
                                    <p:animEffect transition="in" filter="fade">
                                      <p:cBhvr>
                                        <p:cTn id="495" dur="30"/>
                                        <p:tgtEl>
                                          <p:spTgt spid="1521"/>
                                        </p:tgtEl>
                                      </p:cBhvr>
                                    </p:animEffect>
                                  </p:childTnLst>
                                </p:cTn>
                              </p:par>
                            </p:childTnLst>
                          </p:cTn>
                        </p:par>
                        <p:par>
                          <p:cTn id="496" fill="hold">
                            <p:stCondLst>
                              <p:cond delay="3910"/>
                            </p:stCondLst>
                            <p:childTnLst>
                              <p:par>
                                <p:cTn id="497" presetID="10" presetClass="entr" presetSubtype="0" fill="hold" grpId="0" nodeType="afterEffect">
                                  <p:stCondLst>
                                    <p:cond delay="0"/>
                                  </p:stCondLst>
                                  <p:childTnLst>
                                    <p:set>
                                      <p:cBhvr>
                                        <p:cTn id="498" dur="1" fill="hold">
                                          <p:stCondLst>
                                            <p:cond delay="0"/>
                                          </p:stCondLst>
                                        </p:cTn>
                                        <p:tgtEl>
                                          <p:spTgt spid="1522"/>
                                        </p:tgtEl>
                                        <p:attrNameLst>
                                          <p:attrName>style.visibility</p:attrName>
                                        </p:attrNameLst>
                                      </p:cBhvr>
                                      <p:to>
                                        <p:strVal val="visible"/>
                                      </p:to>
                                    </p:set>
                                    <p:animEffect transition="in" filter="fade">
                                      <p:cBhvr>
                                        <p:cTn id="499" dur="30"/>
                                        <p:tgtEl>
                                          <p:spTgt spid="1522"/>
                                        </p:tgtEl>
                                      </p:cBhvr>
                                    </p:animEffect>
                                  </p:childTnLst>
                                </p:cTn>
                              </p:par>
                            </p:childTnLst>
                          </p:cTn>
                        </p:par>
                        <p:par>
                          <p:cTn id="500" fill="hold">
                            <p:stCondLst>
                              <p:cond delay="3940"/>
                            </p:stCondLst>
                            <p:childTnLst>
                              <p:par>
                                <p:cTn id="501" presetID="10" presetClass="entr" presetSubtype="0" fill="hold" grpId="0" nodeType="afterEffect">
                                  <p:stCondLst>
                                    <p:cond delay="0"/>
                                  </p:stCondLst>
                                  <p:childTnLst>
                                    <p:set>
                                      <p:cBhvr>
                                        <p:cTn id="502" dur="1" fill="hold">
                                          <p:stCondLst>
                                            <p:cond delay="0"/>
                                          </p:stCondLst>
                                        </p:cTn>
                                        <p:tgtEl>
                                          <p:spTgt spid="1523"/>
                                        </p:tgtEl>
                                        <p:attrNameLst>
                                          <p:attrName>style.visibility</p:attrName>
                                        </p:attrNameLst>
                                      </p:cBhvr>
                                      <p:to>
                                        <p:strVal val="visible"/>
                                      </p:to>
                                    </p:set>
                                    <p:animEffect transition="in" filter="fade">
                                      <p:cBhvr>
                                        <p:cTn id="503" dur="30"/>
                                        <p:tgtEl>
                                          <p:spTgt spid="1523"/>
                                        </p:tgtEl>
                                      </p:cBhvr>
                                    </p:animEffect>
                                  </p:childTnLst>
                                </p:cTn>
                              </p:par>
                            </p:childTnLst>
                          </p:cTn>
                        </p:par>
                        <p:par>
                          <p:cTn id="504" fill="hold">
                            <p:stCondLst>
                              <p:cond delay="3970"/>
                            </p:stCondLst>
                            <p:childTnLst>
                              <p:par>
                                <p:cTn id="505" presetID="10" presetClass="entr" presetSubtype="0" fill="hold" grpId="0" nodeType="afterEffect">
                                  <p:stCondLst>
                                    <p:cond delay="0"/>
                                  </p:stCondLst>
                                  <p:childTnLst>
                                    <p:set>
                                      <p:cBhvr>
                                        <p:cTn id="506" dur="1" fill="hold">
                                          <p:stCondLst>
                                            <p:cond delay="0"/>
                                          </p:stCondLst>
                                        </p:cTn>
                                        <p:tgtEl>
                                          <p:spTgt spid="1594"/>
                                        </p:tgtEl>
                                        <p:attrNameLst>
                                          <p:attrName>style.visibility</p:attrName>
                                        </p:attrNameLst>
                                      </p:cBhvr>
                                      <p:to>
                                        <p:strVal val="visible"/>
                                      </p:to>
                                    </p:set>
                                    <p:animEffect transition="in" filter="fade">
                                      <p:cBhvr>
                                        <p:cTn id="507" dur="30"/>
                                        <p:tgtEl>
                                          <p:spTgt spid="1594"/>
                                        </p:tgtEl>
                                      </p:cBhvr>
                                    </p:animEffect>
                                  </p:childTnLst>
                                </p:cTn>
                              </p:par>
                            </p:childTnLst>
                          </p:cTn>
                        </p:par>
                        <p:par>
                          <p:cTn id="508" fill="hold">
                            <p:stCondLst>
                              <p:cond delay="4000"/>
                            </p:stCondLst>
                            <p:childTnLst>
                              <p:par>
                                <p:cTn id="509" presetID="10" presetClass="entr" presetSubtype="0" fill="hold" grpId="0" nodeType="afterEffect">
                                  <p:stCondLst>
                                    <p:cond delay="0"/>
                                  </p:stCondLst>
                                  <p:childTnLst>
                                    <p:set>
                                      <p:cBhvr>
                                        <p:cTn id="510" dur="1" fill="hold">
                                          <p:stCondLst>
                                            <p:cond delay="0"/>
                                          </p:stCondLst>
                                        </p:cTn>
                                        <p:tgtEl>
                                          <p:spTgt spid="1595"/>
                                        </p:tgtEl>
                                        <p:attrNameLst>
                                          <p:attrName>style.visibility</p:attrName>
                                        </p:attrNameLst>
                                      </p:cBhvr>
                                      <p:to>
                                        <p:strVal val="visible"/>
                                      </p:to>
                                    </p:set>
                                    <p:animEffect transition="in" filter="fade">
                                      <p:cBhvr>
                                        <p:cTn id="511" dur="30"/>
                                        <p:tgtEl>
                                          <p:spTgt spid="1595"/>
                                        </p:tgtEl>
                                      </p:cBhvr>
                                    </p:animEffect>
                                  </p:childTnLst>
                                </p:cTn>
                              </p:par>
                            </p:childTnLst>
                          </p:cTn>
                        </p:par>
                        <p:par>
                          <p:cTn id="512" fill="hold">
                            <p:stCondLst>
                              <p:cond delay="4030"/>
                            </p:stCondLst>
                            <p:childTnLst>
                              <p:par>
                                <p:cTn id="513" presetID="10" presetClass="entr" presetSubtype="0" fill="hold" grpId="0" nodeType="afterEffect">
                                  <p:stCondLst>
                                    <p:cond delay="0"/>
                                  </p:stCondLst>
                                  <p:childTnLst>
                                    <p:set>
                                      <p:cBhvr>
                                        <p:cTn id="514" dur="1" fill="hold">
                                          <p:stCondLst>
                                            <p:cond delay="0"/>
                                          </p:stCondLst>
                                        </p:cTn>
                                        <p:tgtEl>
                                          <p:spTgt spid="1497"/>
                                        </p:tgtEl>
                                        <p:attrNameLst>
                                          <p:attrName>style.visibility</p:attrName>
                                        </p:attrNameLst>
                                      </p:cBhvr>
                                      <p:to>
                                        <p:strVal val="visible"/>
                                      </p:to>
                                    </p:set>
                                    <p:animEffect transition="in" filter="fade">
                                      <p:cBhvr>
                                        <p:cTn id="515" dur="30"/>
                                        <p:tgtEl>
                                          <p:spTgt spid="1497"/>
                                        </p:tgtEl>
                                      </p:cBhvr>
                                    </p:animEffect>
                                  </p:childTnLst>
                                </p:cTn>
                              </p:par>
                            </p:childTnLst>
                          </p:cTn>
                        </p:par>
                        <p:par>
                          <p:cTn id="516" fill="hold">
                            <p:stCondLst>
                              <p:cond delay="4060"/>
                            </p:stCondLst>
                            <p:childTnLst>
                              <p:par>
                                <p:cTn id="517" presetID="10" presetClass="entr" presetSubtype="0" fill="hold" grpId="0" nodeType="afterEffect">
                                  <p:stCondLst>
                                    <p:cond delay="0"/>
                                  </p:stCondLst>
                                  <p:childTnLst>
                                    <p:set>
                                      <p:cBhvr>
                                        <p:cTn id="518" dur="1" fill="hold">
                                          <p:stCondLst>
                                            <p:cond delay="0"/>
                                          </p:stCondLst>
                                        </p:cTn>
                                        <p:tgtEl>
                                          <p:spTgt spid="1449"/>
                                        </p:tgtEl>
                                        <p:attrNameLst>
                                          <p:attrName>style.visibility</p:attrName>
                                        </p:attrNameLst>
                                      </p:cBhvr>
                                      <p:to>
                                        <p:strVal val="visible"/>
                                      </p:to>
                                    </p:set>
                                    <p:animEffect transition="in" filter="fade">
                                      <p:cBhvr>
                                        <p:cTn id="519" dur="30"/>
                                        <p:tgtEl>
                                          <p:spTgt spid="1449"/>
                                        </p:tgtEl>
                                      </p:cBhvr>
                                    </p:animEffect>
                                  </p:childTnLst>
                                </p:cTn>
                              </p:par>
                            </p:childTnLst>
                          </p:cTn>
                        </p:par>
                        <p:par>
                          <p:cTn id="520" fill="hold">
                            <p:stCondLst>
                              <p:cond delay="4090"/>
                            </p:stCondLst>
                            <p:childTnLst>
                              <p:par>
                                <p:cTn id="521" presetID="10" presetClass="entr" presetSubtype="0" fill="hold" grpId="0" nodeType="afterEffect">
                                  <p:stCondLst>
                                    <p:cond delay="0"/>
                                  </p:stCondLst>
                                  <p:childTnLst>
                                    <p:set>
                                      <p:cBhvr>
                                        <p:cTn id="522" dur="1" fill="hold">
                                          <p:stCondLst>
                                            <p:cond delay="0"/>
                                          </p:stCondLst>
                                        </p:cTn>
                                        <p:tgtEl>
                                          <p:spTgt spid="1542"/>
                                        </p:tgtEl>
                                        <p:attrNameLst>
                                          <p:attrName>style.visibility</p:attrName>
                                        </p:attrNameLst>
                                      </p:cBhvr>
                                      <p:to>
                                        <p:strVal val="visible"/>
                                      </p:to>
                                    </p:set>
                                    <p:animEffect transition="in" filter="fade">
                                      <p:cBhvr>
                                        <p:cTn id="523" dur="30"/>
                                        <p:tgtEl>
                                          <p:spTgt spid="1542"/>
                                        </p:tgtEl>
                                      </p:cBhvr>
                                    </p:animEffect>
                                  </p:childTnLst>
                                </p:cTn>
                              </p:par>
                            </p:childTnLst>
                          </p:cTn>
                        </p:par>
                        <p:par>
                          <p:cTn id="524" fill="hold">
                            <p:stCondLst>
                              <p:cond delay="4120"/>
                            </p:stCondLst>
                            <p:childTnLst>
                              <p:par>
                                <p:cTn id="525" presetID="10" presetClass="entr" presetSubtype="0" fill="hold" grpId="0" nodeType="afterEffect">
                                  <p:stCondLst>
                                    <p:cond delay="0"/>
                                  </p:stCondLst>
                                  <p:childTnLst>
                                    <p:set>
                                      <p:cBhvr>
                                        <p:cTn id="526" dur="1" fill="hold">
                                          <p:stCondLst>
                                            <p:cond delay="0"/>
                                          </p:stCondLst>
                                        </p:cTn>
                                        <p:tgtEl>
                                          <p:spTgt spid="1501"/>
                                        </p:tgtEl>
                                        <p:attrNameLst>
                                          <p:attrName>style.visibility</p:attrName>
                                        </p:attrNameLst>
                                      </p:cBhvr>
                                      <p:to>
                                        <p:strVal val="visible"/>
                                      </p:to>
                                    </p:set>
                                    <p:animEffect transition="in" filter="fade">
                                      <p:cBhvr>
                                        <p:cTn id="527" dur="30"/>
                                        <p:tgtEl>
                                          <p:spTgt spid="1501"/>
                                        </p:tgtEl>
                                      </p:cBhvr>
                                    </p:animEffect>
                                  </p:childTnLst>
                                </p:cTn>
                              </p:par>
                            </p:childTnLst>
                          </p:cTn>
                        </p:par>
                        <p:par>
                          <p:cTn id="528" fill="hold">
                            <p:stCondLst>
                              <p:cond delay="4150"/>
                            </p:stCondLst>
                            <p:childTnLst>
                              <p:par>
                                <p:cTn id="529" presetID="10" presetClass="entr" presetSubtype="0" fill="hold" grpId="0" nodeType="afterEffect">
                                  <p:stCondLst>
                                    <p:cond delay="0"/>
                                  </p:stCondLst>
                                  <p:childTnLst>
                                    <p:set>
                                      <p:cBhvr>
                                        <p:cTn id="530" dur="1" fill="hold">
                                          <p:stCondLst>
                                            <p:cond delay="0"/>
                                          </p:stCondLst>
                                        </p:cTn>
                                        <p:tgtEl>
                                          <p:spTgt spid="1502"/>
                                        </p:tgtEl>
                                        <p:attrNameLst>
                                          <p:attrName>style.visibility</p:attrName>
                                        </p:attrNameLst>
                                      </p:cBhvr>
                                      <p:to>
                                        <p:strVal val="visible"/>
                                      </p:to>
                                    </p:set>
                                    <p:animEffect transition="in" filter="fade">
                                      <p:cBhvr>
                                        <p:cTn id="531" dur="30"/>
                                        <p:tgtEl>
                                          <p:spTgt spid="1502"/>
                                        </p:tgtEl>
                                      </p:cBhvr>
                                    </p:animEffect>
                                  </p:childTnLst>
                                </p:cTn>
                              </p:par>
                            </p:childTnLst>
                          </p:cTn>
                        </p:par>
                        <p:par>
                          <p:cTn id="532" fill="hold">
                            <p:stCondLst>
                              <p:cond delay="4180"/>
                            </p:stCondLst>
                            <p:childTnLst>
                              <p:par>
                                <p:cTn id="533" presetID="10" presetClass="entr" presetSubtype="0" fill="hold" grpId="0" nodeType="afterEffect">
                                  <p:stCondLst>
                                    <p:cond delay="0"/>
                                  </p:stCondLst>
                                  <p:childTnLst>
                                    <p:set>
                                      <p:cBhvr>
                                        <p:cTn id="534" dur="1" fill="hold">
                                          <p:stCondLst>
                                            <p:cond delay="0"/>
                                          </p:stCondLst>
                                        </p:cTn>
                                        <p:tgtEl>
                                          <p:spTgt spid="1503"/>
                                        </p:tgtEl>
                                        <p:attrNameLst>
                                          <p:attrName>style.visibility</p:attrName>
                                        </p:attrNameLst>
                                      </p:cBhvr>
                                      <p:to>
                                        <p:strVal val="visible"/>
                                      </p:to>
                                    </p:set>
                                    <p:animEffect transition="in" filter="fade">
                                      <p:cBhvr>
                                        <p:cTn id="535" dur="30"/>
                                        <p:tgtEl>
                                          <p:spTgt spid="1503"/>
                                        </p:tgtEl>
                                      </p:cBhvr>
                                    </p:animEffect>
                                  </p:childTnLst>
                                </p:cTn>
                              </p:par>
                            </p:childTnLst>
                          </p:cTn>
                        </p:par>
                        <p:par>
                          <p:cTn id="536" fill="hold">
                            <p:stCondLst>
                              <p:cond delay="4210"/>
                            </p:stCondLst>
                            <p:childTnLst>
                              <p:par>
                                <p:cTn id="537" presetID="10" presetClass="entr" presetSubtype="0" fill="hold" grpId="0" nodeType="afterEffect">
                                  <p:stCondLst>
                                    <p:cond delay="0"/>
                                  </p:stCondLst>
                                  <p:childTnLst>
                                    <p:set>
                                      <p:cBhvr>
                                        <p:cTn id="538" dur="1" fill="hold">
                                          <p:stCondLst>
                                            <p:cond delay="0"/>
                                          </p:stCondLst>
                                        </p:cTn>
                                        <p:tgtEl>
                                          <p:spTgt spid="1440"/>
                                        </p:tgtEl>
                                        <p:attrNameLst>
                                          <p:attrName>style.visibility</p:attrName>
                                        </p:attrNameLst>
                                      </p:cBhvr>
                                      <p:to>
                                        <p:strVal val="visible"/>
                                      </p:to>
                                    </p:set>
                                    <p:animEffect transition="in" filter="fade">
                                      <p:cBhvr>
                                        <p:cTn id="539" dur="30"/>
                                        <p:tgtEl>
                                          <p:spTgt spid="1440"/>
                                        </p:tgtEl>
                                      </p:cBhvr>
                                    </p:animEffect>
                                  </p:childTnLst>
                                </p:cTn>
                              </p:par>
                            </p:childTnLst>
                          </p:cTn>
                        </p:par>
                        <p:par>
                          <p:cTn id="540" fill="hold">
                            <p:stCondLst>
                              <p:cond delay="4240"/>
                            </p:stCondLst>
                            <p:childTnLst>
                              <p:par>
                                <p:cTn id="541" presetID="10" presetClass="entr" presetSubtype="0" fill="hold" grpId="0" nodeType="afterEffect">
                                  <p:stCondLst>
                                    <p:cond delay="0"/>
                                  </p:stCondLst>
                                  <p:childTnLst>
                                    <p:set>
                                      <p:cBhvr>
                                        <p:cTn id="542" dur="1" fill="hold">
                                          <p:stCondLst>
                                            <p:cond delay="0"/>
                                          </p:stCondLst>
                                        </p:cTn>
                                        <p:tgtEl>
                                          <p:spTgt spid="1505"/>
                                        </p:tgtEl>
                                        <p:attrNameLst>
                                          <p:attrName>style.visibility</p:attrName>
                                        </p:attrNameLst>
                                      </p:cBhvr>
                                      <p:to>
                                        <p:strVal val="visible"/>
                                      </p:to>
                                    </p:set>
                                    <p:animEffect transition="in" filter="fade">
                                      <p:cBhvr>
                                        <p:cTn id="543" dur="30"/>
                                        <p:tgtEl>
                                          <p:spTgt spid="1505"/>
                                        </p:tgtEl>
                                      </p:cBhvr>
                                    </p:animEffect>
                                  </p:childTnLst>
                                </p:cTn>
                              </p:par>
                            </p:childTnLst>
                          </p:cTn>
                        </p:par>
                        <p:par>
                          <p:cTn id="544" fill="hold">
                            <p:stCondLst>
                              <p:cond delay="4270"/>
                            </p:stCondLst>
                            <p:childTnLst>
                              <p:par>
                                <p:cTn id="545" presetID="10" presetClass="entr" presetSubtype="0" fill="hold" grpId="0" nodeType="afterEffect">
                                  <p:stCondLst>
                                    <p:cond delay="0"/>
                                  </p:stCondLst>
                                  <p:childTnLst>
                                    <p:set>
                                      <p:cBhvr>
                                        <p:cTn id="546" dur="1" fill="hold">
                                          <p:stCondLst>
                                            <p:cond delay="0"/>
                                          </p:stCondLst>
                                        </p:cTn>
                                        <p:tgtEl>
                                          <p:spTgt spid="1506"/>
                                        </p:tgtEl>
                                        <p:attrNameLst>
                                          <p:attrName>style.visibility</p:attrName>
                                        </p:attrNameLst>
                                      </p:cBhvr>
                                      <p:to>
                                        <p:strVal val="visible"/>
                                      </p:to>
                                    </p:set>
                                    <p:animEffect transition="in" filter="fade">
                                      <p:cBhvr>
                                        <p:cTn id="547" dur="30"/>
                                        <p:tgtEl>
                                          <p:spTgt spid="1506"/>
                                        </p:tgtEl>
                                      </p:cBhvr>
                                    </p:animEffect>
                                  </p:childTnLst>
                                </p:cTn>
                              </p:par>
                            </p:childTnLst>
                          </p:cTn>
                        </p:par>
                        <p:par>
                          <p:cTn id="548" fill="hold">
                            <p:stCondLst>
                              <p:cond delay="4300"/>
                            </p:stCondLst>
                            <p:childTnLst>
                              <p:par>
                                <p:cTn id="549" presetID="10" presetClass="entr" presetSubtype="0" fill="hold" grpId="0" nodeType="afterEffect">
                                  <p:stCondLst>
                                    <p:cond delay="0"/>
                                  </p:stCondLst>
                                  <p:childTnLst>
                                    <p:set>
                                      <p:cBhvr>
                                        <p:cTn id="550" dur="1" fill="hold">
                                          <p:stCondLst>
                                            <p:cond delay="0"/>
                                          </p:stCondLst>
                                        </p:cTn>
                                        <p:tgtEl>
                                          <p:spTgt spid="1451"/>
                                        </p:tgtEl>
                                        <p:attrNameLst>
                                          <p:attrName>style.visibility</p:attrName>
                                        </p:attrNameLst>
                                      </p:cBhvr>
                                      <p:to>
                                        <p:strVal val="visible"/>
                                      </p:to>
                                    </p:set>
                                    <p:animEffect transition="in" filter="fade">
                                      <p:cBhvr>
                                        <p:cTn id="551" dur="30"/>
                                        <p:tgtEl>
                                          <p:spTgt spid="1451"/>
                                        </p:tgtEl>
                                      </p:cBhvr>
                                    </p:animEffect>
                                  </p:childTnLst>
                                </p:cTn>
                              </p:par>
                            </p:childTnLst>
                          </p:cTn>
                        </p:par>
                        <p:par>
                          <p:cTn id="552" fill="hold">
                            <p:stCondLst>
                              <p:cond delay="4330"/>
                            </p:stCondLst>
                            <p:childTnLst>
                              <p:par>
                                <p:cTn id="553" presetID="10" presetClass="entr" presetSubtype="0" fill="hold" grpId="0" nodeType="afterEffect">
                                  <p:stCondLst>
                                    <p:cond delay="0"/>
                                  </p:stCondLst>
                                  <p:childTnLst>
                                    <p:set>
                                      <p:cBhvr>
                                        <p:cTn id="554" dur="1" fill="hold">
                                          <p:stCondLst>
                                            <p:cond delay="0"/>
                                          </p:stCondLst>
                                        </p:cTn>
                                        <p:tgtEl>
                                          <p:spTgt spid="1508"/>
                                        </p:tgtEl>
                                        <p:attrNameLst>
                                          <p:attrName>style.visibility</p:attrName>
                                        </p:attrNameLst>
                                      </p:cBhvr>
                                      <p:to>
                                        <p:strVal val="visible"/>
                                      </p:to>
                                    </p:set>
                                    <p:animEffect transition="in" filter="fade">
                                      <p:cBhvr>
                                        <p:cTn id="555" dur="30"/>
                                        <p:tgtEl>
                                          <p:spTgt spid="1508"/>
                                        </p:tgtEl>
                                      </p:cBhvr>
                                    </p:animEffect>
                                  </p:childTnLst>
                                </p:cTn>
                              </p:par>
                            </p:childTnLst>
                          </p:cTn>
                        </p:par>
                        <p:par>
                          <p:cTn id="556" fill="hold">
                            <p:stCondLst>
                              <p:cond delay="4360"/>
                            </p:stCondLst>
                            <p:childTnLst>
                              <p:par>
                                <p:cTn id="557" presetID="10" presetClass="entr" presetSubtype="0" fill="hold" grpId="0" nodeType="afterEffect">
                                  <p:stCondLst>
                                    <p:cond delay="0"/>
                                  </p:stCondLst>
                                  <p:childTnLst>
                                    <p:set>
                                      <p:cBhvr>
                                        <p:cTn id="558" dur="1" fill="hold">
                                          <p:stCondLst>
                                            <p:cond delay="0"/>
                                          </p:stCondLst>
                                        </p:cTn>
                                        <p:tgtEl>
                                          <p:spTgt spid="1509"/>
                                        </p:tgtEl>
                                        <p:attrNameLst>
                                          <p:attrName>style.visibility</p:attrName>
                                        </p:attrNameLst>
                                      </p:cBhvr>
                                      <p:to>
                                        <p:strVal val="visible"/>
                                      </p:to>
                                    </p:set>
                                    <p:animEffect transition="in" filter="fade">
                                      <p:cBhvr>
                                        <p:cTn id="559" dur="30"/>
                                        <p:tgtEl>
                                          <p:spTgt spid="1509"/>
                                        </p:tgtEl>
                                      </p:cBhvr>
                                    </p:animEffect>
                                  </p:childTnLst>
                                </p:cTn>
                              </p:par>
                            </p:childTnLst>
                          </p:cTn>
                        </p:par>
                        <p:par>
                          <p:cTn id="560" fill="hold">
                            <p:stCondLst>
                              <p:cond delay="4390"/>
                            </p:stCondLst>
                            <p:childTnLst>
                              <p:par>
                                <p:cTn id="561" presetID="10" presetClass="entr" presetSubtype="0" fill="hold" grpId="0" nodeType="afterEffect">
                                  <p:stCondLst>
                                    <p:cond delay="0"/>
                                  </p:stCondLst>
                                  <p:childTnLst>
                                    <p:set>
                                      <p:cBhvr>
                                        <p:cTn id="562" dur="1" fill="hold">
                                          <p:stCondLst>
                                            <p:cond delay="0"/>
                                          </p:stCondLst>
                                        </p:cTn>
                                        <p:tgtEl>
                                          <p:spTgt spid="1491"/>
                                        </p:tgtEl>
                                        <p:attrNameLst>
                                          <p:attrName>style.visibility</p:attrName>
                                        </p:attrNameLst>
                                      </p:cBhvr>
                                      <p:to>
                                        <p:strVal val="visible"/>
                                      </p:to>
                                    </p:set>
                                    <p:animEffect transition="in" filter="fade">
                                      <p:cBhvr>
                                        <p:cTn id="563" dur="30"/>
                                        <p:tgtEl>
                                          <p:spTgt spid="1491"/>
                                        </p:tgtEl>
                                      </p:cBhvr>
                                    </p:animEffect>
                                  </p:childTnLst>
                                </p:cTn>
                              </p:par>
                            </p:childTnLst>
                          </p:cTn>
                        </p:par>
                        <p:par>
                          <p:cTn id="564" fill="hold">
                            <p:stCondLst>
                              <p:cond delay="4420"/>
                            </p:stCondLst>
                            <p:childTnLst>
                              <p:par>
                                <p:cTn id="565" presetID="10" presetClass="entr" presetSubtype="0" fill="hold" grpId="0" nodeType="afterEffect">
                                  <p:stCondLst>
                                    <p:cond delay="0"/>
                                  </p:stCondLst>
                                  <p:childTnLst>
                                    <p:set>
                                      <p:cBhvr>
                                        <p:cTn id="566" dur="1" fill="hold">
                                          <p:stCondLst>
                                            <p:cond delay="0"/>
                                          </p:stCondLst>
                                        </p:cTn>
                                        <p:tgtEl>
                                          <p:spTgt spid="1593"/>
                                        </p:tgtEl>
                                        <p:attrNameLst>
                                          <p:attrName>style.visibility</p:attrName>
                                        </p:attrNameLst>
                                      </p:cBhvr>
                                      <p:to>
                                        <p:strVal val="visible"/>
                                      </p:to>
                                    </p:set>
                                    <p:animEffect transition="in" filter="fade">
                                      <p:cBhvr>
                                        <p:cTn id="567" dur="30"/>
                                        <p:tgtEl>
                                          <p:spTgt spid="1593"/>
                                        </p:tgtEl>
                                      </p:cBhvr>
                                    </p:animEffect>
                                  </p:childTnLst>
                                </p:cTn>
                              </p:par>
                            </p:childTnLst>
                          </p:cTn>
                        </p:par>
                        <p:par>
                          <p:cTn id="568" fill="hold">
                            <p:stCondLst>
                              <p:cond delay="4450"/>
                            </p:stCondLst>
                            <p:childTnLst>
                              <p:par>
                                <p:cTn id="569" presetID="10" presetClass="entr" presetSubtype="0" fill="hold" grpId="0" nodeType="afterEffect">
                                  <p:stCondLst>
                                    <p:cond delay="0"/>
                                  </p:stCondLst>
                                  <p:childTnLst>
                                    <p:set>
                                      <p:cBhvr>
                                        <p:cTn id="570" dur="1" fill="hold">
                                          <p:stCondLst>
                                            <p:cond delay="0"/>
                                          </p:stCondLst>
                                        </p:cTn>
                                        <p:tgtEl>
                                          <p:spTgt spid="1483"/>
                                        </p:tgtEl>
                                        <p:attrNameLst>
                                          <p:attrName>style.visibility</p:attrName>
                                        </p:attrNameLst>
                                      </p:cBhvr>
                                      <p:to>
                                        <p:strVal val="visible"/>
                                      </p:to>
                                    </p:set>
                                    <p:animEffect transition="in" filter="fade">
                                      <p:cBhvr>
                                        <p:cTn id="571" dur="30"/>
                                        <p:tgtEl>
                                          <p:spTgt spid="1483"/>
                                        </p:tgtEl>
                                      </p:cBhvr>
                                    </p:animEffect>
                                  </p:childTnLst>
                                </p:cTn>
                              </p:par>
                            </p:childTnLst>
                          </p:cTn>
                        </p:par>
                        <p:par>
                          <p:cTn id="572" fill="hold">
                            <p:stCondLst>
                              <p:cond delay="4480"/>
                            </p:stCondLst>
                            <p:childTnLst>
                              <p:par>
                                <p:cTn id="573" presetID="10" presetClass="entr" presetSubtype="0" fill="hold" grpId="0" nodeType="afterEffect">
                                  <p:stCondLst>
                                    <p:cond delay="0"/>
                                  </p:stCondLst>
                                  <p:childTnLst>
                                    <p:set>
                                      <p:cBhvr>
                                        <p:cTn id="574" dur="1" fill="hold">
                                          <p:stCondLst>
                                            <p:cond delay="0"/>
                                          </p:stCondLst>
                                        </p:cTn>
                                        <p:tgtEl>
                                          <p:spTgt spid="1511"/>
                                        </p:tgtEl>
                                        <p:attrNameLst>
                                          <p:attrName>style.visibility</p:attrName>
                                        </p:attrNameLst>
                                      </p:cBhvr>
                                      <p:to>
                                        <p:strVal val="visible"/>
                                      </p:to>
                                    </p:set>
                                    <p:animEffect transition="in" filter="fade">
                                      <p:cBhvr>
                                        <p:cTn id="575" dur="30"/>
                                        <p:tgtEl>
                                          <p:spTgt spid="1511"/>
                                        </p:tgtEl>
                                      </p:cBhvr>
                                    </p:animEffect>
                                  </p:childTnLst>
                                </p:cTn>
                              </p:par>
                            </p:childTnLst>
                          </p:cTn>
                        </p:par>
                        <p:par>
                          <p:cTn id="576" fill="hold">
                            <p:stCondLst>
                              <p:cond delay="4510"/>
                            </p:stCondLst>
                            <p:childTnLst>
                              <p:par>
                                <p:cTn id="577" presetID="10" presetClass="entr" presetSubtype="0" fill="hold" grpId="0" nodeType="afterEffect">
                                  <p:stCondLst>
                                    <p:cond delay="0"/>
                                  </p:stCondLst>
                                  <p:childTnLst>
                                    <p:set>
                                      <p:cBhvr>
                                        <p:cTn id="578" dur="1" fill="hold">
                                          <p:stCondLst>
                                            <p:cond delay="0"/>
                                          </p:stCondLst>
                                        </p:cTn>
                                        <p:tgtEl>
                                          <p:spTgt spid="1512"/>
                                        </p:tgtEl>
                                        <p:attrNameLst>
                                          <p:attrName>style.visibility</p:attrName>
                                        </p:attrNameLst>
                                      </p:cBhvr>
                                      <p:to>
                                        <p:strVal val="visible"/>
                                      </p:to>
                                    </p:set>
                                    <p:animEffect transition="in" filter="fade">
                                      <p:cBhvr>
                                        <p:cTn id="579" dur="30"/>
                                        <p:tgtEl>
                                          <p:spTgt spid="1512"/>
                                        </p:tgtEl>
                                      </p:cBhvr>
                                    </p:animEffect>
                                  </p:childTnLst>
                                </p:cTn>
                              </p:par>
                            </p:childTnLst>
                          </p:cTn>
                        </p:par>
                        <p:par>
                          <p:cTn id="580" fill="hold">
                            <p:stCondLst>
                              <p:cond delay="4540"/>
                            </p:stCondLst>
                            <p:childTnLst>
                              <p:par>
                                <p:cTn id="581" presetID="10" presetClass="entr" presetSubtype="0" fill="hold" grpId="0" nodeType="afterEffect">
                                  <p:stCondLst>
                                    <p:cond delay="0"/>
                                  </p:stCondLst>
                                  <p:childTnLst>
                                    <p:set>
                                      <p:cBhvr>
                                        <p:cTn id="582" dur="1" fill="hold">
                                          <p:stCondLst>
                                            <p:cond delay="0"/>
                                          </p:stCondLst>
                                        </p:cTn>
                                        <p:tgtEl>
                                          <p:spTgt spid="1513"/>
                                        </p:tgtEl>
                                        <p:attrNameLst>
                                          <p:attrName>style.visibility</p:attrName>
                                        </p:attrNameLst>
                                      </p:cBhvr>
                                      <p:to>
                                        <p:strVal val="visible"/>
                                      </p:to>
                                    </p:set>
                                    <p:animEffect transition="in" filter="fade">
                                      <p:cBhvr>
                                        <p:cTn id="583" dur="30"/>
                                        <p:tgtEl>
                                          <p:spTgt spid="1513"/>
                                        </p:tgtEl>
                                      </p:cBhvr>
                                    </p:animEffect>
                                  </p:childTnLst>
                                </p:cTn>
                              </p:par>
                            </p:childTnLst>
                          </p:cTn>
                        </p:par>
                        <p:par>
                          <p:cTn id="584" fill="hold">
                            <p:stCondLst>
                              <p:cond delay="4570"/>
                            </p:stCondLst>
                            <p:childTnLst>
                              <p:par>
                                <p:cTn id="585" presetID="10" presetClass="entr" presetSubtype="0" fill="hold" grpId="0" nodeType="afterEffect">
                                  <p:stCondLst>
                                    <p:cond delay="0"/>
                                  </p:stCondLst>
                                  <p:childTnLst>
                                    <p:set>
                                      <p:cBhvr>
                                        <p:cTn id="586" dur="1" fill="hold">
                                          <p:stCondLst>
                                            <p:cond delay="0"/>
                                          </p:stCondLst>
                                        </p:cTn>
                                        <p:tgtEl>
                                          <p:spTgt spid="1514"/>
                                        </p:tgtEl>
                                        <p:attrNameLst>
                                          <p:attrName>style.visibility</p:attrName>
                                        </p:attrNameLst>
                                      </p:cBhvr>
                                      <p:to>
                                        <p:strVal val="visible"/>
                                      </p:to>
                                    </p:set>
                                    <p:animEffect transition="in" filter="fade">
                                      <p:cBhvr>
                                        <p:cTn id="587" dur="30"/>
                                        <p:tgtEl>
                                          <p:spTgt spid="1514"/>
                                        </p:tgtEl>
                                      </p:cBhvr>
                                    </p:animEffect>
                                  </p:childTnLst>
                                </p:cTn>
                              </p:par>
                            </p:childTnLst>
                          </p:cTn>
                        </p:par>
                        <p:par>
                          <p:cTn id="588" fill="hold">
                            <p:stCondLst>
                              <p:cond delay="4600"/>
                            </p:stCondLst>
                            <p:childTnLst>
                              <p:par>
                                <p:cTn id="589" presetID="10" presetClass="entr" presetSubtype="0" fill="hold" grpId="0" nodeType="afterEffect">
                                  <p:stCondLst>
                                    <p:cond delay="0"/>
                                  </p:stCondLst>
                                  <p:childTnLst>
                                    <p:set>
                                      <p:cBhvr>
                                        <p:cTn id="590" dur="1" fill="hold">
                                          <p:stCondLst>
                                            <p:cond delay="0"/>
                                          </p:stCondLst>
                                        </p:cTn>
                                        <p:tgtEl>
                                          <p:spTgt spid="1586"/>
                                        </p:tgtEl>
                                        <p:attrNameLst>
                                          <p:attrName>style.visibility</p:attrName>
                                        </p:attrNameLst>
                                      </p:cBhvr>
                                      <p:to>
                                        <p:strVal val="visible"/>
                                      </p:to>
                                    </p:set>
                                    <p:animEffect transition="in" filter="fade">
                                      <p:cBhvr>
                                        <p:cTn id="591" dur="30"/>
                                        <p:tgtEl>
                                          <p:spTgt spid="1586"/>
                                        </p:tgtEl>
                                      </p:cBhvr>
                                    </p:animEffect>
                                  </p:childTnLst>
                                </p:cTn>
                              </p:par>
                            </p:childTnLst>
                          </p:cTn>
                        </p:par>
                        <p:par>
                          <p:cTn id="592" fill="hold">
                            <p:stCondLst>
                              <p:cond delay="4630"/>
                            </p:stCondLst>
                            <p:childTnLst>
                              <p:par>
                                <p:cTn id="593" presetID="10" presetClass="entr" presetSubtype="0" fill="hold" grpId="0" nodeType="afterEffect">
                                  <p:stCondLst>
                                    <p:cond delay="0"/>
                                  </p:stCondLst>
                                  <p:childTnLst>
                                    <p:set>
                                      <p:cBhvr>
                                        <p:cTn id="594" dur="1" fill="hold">
                                          <p:stCondLst>
                                            <p:cond delay="0"/>
                                          </p:stCondLst>
                                        </p:cTn>
                                        <p:tgtEl>
                                          <p:spTgt spid="1515"/>
                                        </p:tgtEl>
                                        <p:attrNameLst>
                                          <p:attrName>style.visibility</p:attrName>
                                        </p:attrNameLst>
                                      </p:cBhvr>
                                      <p:to>
                                        <p:strVal val="visible"/>
                                      </p:to>
                                    </p:set>
                                    <p:animEffect transition="in" filter="fade">
                                      <p:cBhvr>
                                        <p:cTn id="595" dur="30"/>
                                        <p:tgtEl>
                                          <p:spTgt spid="1515"/>
                                        </p:tgtEl>
                                      </p:cBhvr>
                                    </p:animEffect>
                                  </p:childTnLst>
                                </p:cTn>
                              </p:par>
                            </p:childTnLst>
                          </p:cTn>
                        </p:par>
                        <p:par>
                          <p:cTn id="596" fill="hold">
                            <p:stCondLst>
                              <p:cond delay="4660"/>
                            </p:stCondLst>
                            <p:childTnLst>
                              <p:par>
                                <p:cTn id="597" presetID="10" presetClass="entr" presetSubtype="0" fill="hold" grpId="0" nodeType="afterEffect">
                                  <p:stCondLst>
                                    <p:cond delay="0"/>
                                  </p:stCondLst>
                                  <p:childTnLst>
                                    <p:set>
                                      <p:cBhvr>
                                        <p:cTn id="598" dur="1" fill="hold">
                                          <p:stCondLst>
                                            <p:cond delay="0"/>
                                          </p:stCondLst>
                                        </p:cTn>
                                        <p:tgtEl>
                                          <p:spTgt spid="1568"/>
                                        </p:tgtEl>
                                        <p:attrNameLst>
                                          <p:attrName>style.visibility</p:attrName>
                                        </p:attrNameLst>
                                      </p:cBhvr>
                                      <p:to>
                                        <p:strVal val="visible"/>
                                      </p:to>
                                    </p:set>
                                    <p:animEffect transition="in" filter="fade">
                                      <p:cBhvr>
                                        <p:cTn id="599" dur="30"/>
                                        <p:tgtEl>
                                          <p:spTgt spid="1568"/>
                                        </p:tgtEl>
                                      </p:cBhvr>
                                    </p:animEffect>
                                  </p:childTnLst>
                                </p:cTn>
                              </p:par>
                            </p:childTnLst>
                          </p:cTn>
                        </p:par>
                        <p:par>
                          <p:cTn id="600" fill="hold">
                            <p:stCondLst>
                              <p:cond delay="4690"/>
                            </p:stCondLst>
                            <p:childTnLst>
                              <p:par>
                                <p:cTn id="601" presetID="10" presetClass="entr" presetSubtype="0" fill="hold" grpId="0" nodeType="afterEffect">
                                  <p:stCondLst>
                                    <p:cond delay="0"/>
                                  </p:stCondLst>
                                  <p:childTnLst>
                                    <p:set>
                                      <p:cBhvr>
                                        <p:cTn id="602" dur="1" fill="hold">
                                          <p:stCondLst>
                                            <p:cond delay="0"/>
                                          </p:stCondLst>
                                        </p:cTn>
                                        <p:tgtEl>
                                          <p:spTgt spid="1455"/>
                                        </p:tgtEl>
                                        <p:attrNameLst>
                                          <p:attrName>style.visibility</p:attrName>
                                        </p:attrNameLst>
                                      </p:cBhvr>
                                      <p:to>
                                        <p:strVal val="visible"/>
                                      </p:to>
                                    </p:set>
                                    <p:animEffect transition="in" filter="fade">
                                      <p:cBhvr>
                                        <p:cTn id="603" dur="30"/>
                                        <p:tgtEl>
                                          <p:spTgt spid="1455"/>
                                        </p:tgtEl>
                                      </p:cBhvr>
                                    </p:animEffect>
                                  </p:childTnLst>
                                </p:cTn>
                              </p:par>
                            </p:childTnLst>
                          </p:cTn>
                        </p:par>
                        <p:par>
                          <p:cTn id="604" fill="hold">
                            <p:stCondLst>
                              <p:cond delay="4720"/>
                            </p:stCondLst>
                            <p:childTnLst>
                              <p:par>
                                <p:cTn id="605" presetID="10" presetClass="entr" presetSubtype="0" fill="hold" grpId="0" nodeType="afterEffect">
                                  <p:stCondLst>
                                    <p:cond delay="0"/>
                                  </p:stCondLst>
                                  <p:childTnLst>
                                    <p:set>
                                      <p:cBhvr>
                                        <p:cTn id="606" dur="1" fill="hold">
                                          <p:stCondLst>
                                            <p:cond delay="0"/>
                                          </p:stCondLst>
                                        </p:cTn>
                                        <p:tgtEl>
                                          <p:spTgt spid="1543"/>
                                        </p:tgtEl>
                                        <p:attrNameLst>
                                          <p:attrName>style.visibility</p:attrName>
                                        </p:attrNameLst>
                                      </p:cBhvr>
                                      <p:to>
                                        <p:strVal val="visible"/>
                                      </p:to>
                                    </p:set>
                                    <p:animEffect transition="in" filter="fade">
                                      <p:cBhvr>
                                        <p:cTn id="607" dur="30"/>
                                        <p:tgtEl>
                                          <p:spTgt spid="1543"/>
                                        </p:tgtEl>
                                      </p:cBhvr>
                                    </p:animEffect>
                                  </p:childTnLst>
                                </p:cTn>
                              </p:par>
                            </p:childTnLst>
                          </p:cTn>
                        </p:par>
                        <p:par>
                          <p:cTn id="608" fill="hold">
                            <p:stCondLst>
                              <p:cond delay="4750"/>
                            </p:stCondLst>
                            <p:childTnLst>
                              <p:par>
                                <p:cTn id="609" presetID="10" presetClass="entr" presetSubtype="0" fill="hold" grpId="0" nodeType="afterEffect">
                                  <p:stCondLst>
                                    <p:cond delay="0"/>
                                  </p:stCondLst>
                                  <p:childTnLst>
                                    <p:set>
                                      <p:cBhvr>
                                        <p:cTn id="610" dur="1" fill="hold">
                                          <p:stCondLst>
                                            <p:cond delay="0"/>
                                          </p:stCondLst>
                                        </p:cTn>
                                        <p:tgtEl>
                                          <p:spTgt spid="1544"/>
                                        </p:tgtEl>
                                        <p:attrNameLst>
                                          <p:attrName>style.visibility</p:attrName>
                                        </p:attrNameLst>
                                      </p:cBhvr>
                                      <p:to>
                                        <p:strVal val="visible"/>
                                      </p:to>
                                    </p:set>
                                    <p:animEffect transition="in" filter="fade">
                                      <p:cBhvr>
                                        <p:cTn id="611" dur="30"/>
                                        <p:tgtEl>
                                          <p:spTgt spid="1544"/>
                                        </p:tgtEl>
                                      </p:cBhvr>
                                    </p:animEffect>
                                  </p:childTnLst>
                                </p:cTn>
                              </p:par>
                            </p:childTnLst>
                          </p:cTn>
                        </p:par>
                        <p:par>
                          <p:cTn id="612" fill="hold">
                            <p:stCondLst>
                              <p:cond delay="4780"/>
                            </p:stCondLst>
                            <p:childTnLst>
                              <p:par>
                                <p:cTn id="613" presetID="10" presetClass="entr" presetSubtype="0" fill="hold" grpId="0" nodeType="afterEffect">
                                  <p:stCondLst>
                                    <p:cond delay="0"/>
                                  </p:stCondLst>
                                  <p:childTnLst>
                                    <p:set>
                                      <p:cBhvr>
                                        <p:cTn id="614" dur="1" fill="hold">
                                          <p:stCondLst>
                                            <p:cond delay="0"/>
                                          </p:stCondLst>
                                        </p:cTn>
                                        <p:tgtEl>
                                          <p:spTgt spid="1546"/>
                                        </p:tgtEl>
                                        <p:attrNameLst>
                                          <p:attrName>style.visibility</p:attrName>
                                        </p:attrNameLst>
                                      </p:cBhvr>
                                      <p:to>
                                        <p:strVal val="visible"/>
                                      </p:to>
                                    </p:set>
                                    <p:animEffect transition="in" filter="fade">
                                      <p:cBhvr>
                                        <p:cTn id="615" dur="30"/>
                                        <p:tgtEl>
                                          <p:spTgt spid="1546"/>
                                        </p:tgtEl>
                                      </p:cBhvr>
                                    </p:animEffect>
                                  </p:childTnLst>
                                </p:cTn>
                              </p:par>
                            </p:childTnLst>
                          </p:cTn>
                        </p:par>
                        <p:par>
                          <p:cTn id="616" fill="hold">
                            <p:stCondLst>
                              <p:cond delay="4810"/>
                            </p:stCondLst>
                            <p:childTnLst>
                              <p:par>
                                <p:cTn id="617" presetID="10" presetClass="entr" presetSubtype="0" fill="hold" grpId="0" nodeType="afterEffect">
                                  <p:stCondLst>
                                    <p:cond delay="0"/>
                                  </p:stCondLst>
                                  <p:childTnLst>
                                    <p:set>
                                      <p:cBhvr>
                                        <p:cTn id="618" dur="1" fill="hold">
                                          <p:stCondLst>
                                            <p:cond delay="0"/>
                                          </p:stCondLst>
                                        </p:cTn>
                                        <p:tgtEl>
                                          <p:spTgt spid="1569"/>
                                        </p:tgtEl>
                                        <p:attrNameLst>
                                          <p:attrName>style.visibility</p:attrName>
                                        </p:attrNameLst>
                                      </p:cBhvr>
                                      <p:to>
                                        <p:strVal val="visible"/>
                                      </p:to>
                                    </p:set>
                                    <p:animEffect transition="in" filter="fade">
                                      <p:cBhvr>
                                        <p:cTn id="619" dur="30"/>
                                        <p:tgtEl>
                                          <p:spTgt spid="1569"/>
                                        </p:tgtEl>
                                      </p:cBhvr>
                                    </p:animEffect>
                                  </p:childTnLst>
                                </p:cTn>
                              </p:par>
                            </p:childTnLst>
                          </p:cTn>
                        </p:par>
                        <p:par>
                          <p:cTn id="620" fill="hold">
                            <p:stCondLst>
                              <p:cond delay="4840"/>
                            </p:stCondLst>
                            <p:childTnLst>
                              <p:par>
                                <p:cTn id="621" presetID="10" presetClass="entr" presetSubtype="0" fill="hold" grpId="0" nodeType="afterEffect">
                                  <p:stCondLst>
                                    <p:cond delay="0"/>
                                  </p:stCondLst>
                                  <p:childTnLst>
                                    <p:set>
                                      <p:cBhvr>
                                        <p:cTn id="622" dur="1" fill="hold">
                                          <p:stCondLst>
                                            <p:cond delay="0"/>
                                          </p:stCondLst>
                                        </p:cTn>
                                        <p:tgtEl>
                                          <p:spTgt spid="1547"/>
                                        </p:tgtEl>
                                        <p:attrNameLst>
                                          <p:attrName>style.visibility</p:attrName>
                                        </p:attrNameLst>
                                      </p:cBhvr>
                                      <p:to>
                                        <p:strVal val="visible"/>
                                      </p:to>
                                    </p:set>
                                    <p:animEffect transition="in" filter="fade">
                                      <p:cBhvr>
                                        <p:cTn id="623" dur="30"/>
                                        <p:tgtEl>
                                          <p:spTgt spid="1547"/>
                                        </p:tgtEl>
                                      </p:cBhvr>
                                    </p:animEffect>
                                  </p:childTnLst>
                                </p:cTn>
                              </p:par>
                            </p:childTnLst>
                          </p:cTn>
                        </p:par>
                        <p:par>
                          <p:cTn id="624" fill="hold">
                            <p:stCondLst>
                              <p:cond delay="4870"/>
                            </p:stCondLst>
                            <p:childTnLst>
                              <p:par>
                                <p:cTn id="625" presetID="10" presetClass="entr" presetSubtype="0" fill="hold" grpId="0" nodeType="afterEffect">
                                  <p:stCondLst>
                                    <p:cond delay="0"/>
                                  </p:stCondLst>
                                  <p:childTnLst>
                                    <p:set>
                                      <p:cBhvr>
                                        <p:cTn id="626" dur="1" fill="hold">
                                          <p:stCondLst>
                                            <p:cond delay="0"/>
                                          </p:stCondLst>
                                        </p:cTn>
                                        <p:tgtEl>
                                          <p:spTgt spid="1548"/>
                                        </p:tgtEl>
                                        <p:attrNameLst>
                                          <p:attrName>style.visibility</p:attrName>
                                        </p:attrNameLst>
                                      </p:cBhvr>
                                      <p:to>
                                        <p:strVal val="visible"/>
                                      </p:to>
                                    </p:set>
                                    <p:animEffect transition="in" filter="fade">
                                      <p:cBhvr>
                                        <p:cTn id="627" dur="30"/>
                                        <p:tgtEl>
                                          <p:spTgt spid="1548"/>
                                        </p:tgtEl>
                                      </p:cBhvr>
                                    </p:animEffect>
                                  </p:childTnLst>
                                </p:cTn>
                              </p:par>
                            </p:childTnLst>
                          </p:cTn>
                        </p:par>
                        <p:par>
                          <p:cTn id="628" fill="hold">
                            <p:stCondLst>
                              <p:cond delay="4900"/>
                            </p:stCondLst>
                            <p:childTnLst>
                              <p:par>
                                <p:cTn id="629" presetID="10" presetClass="entr" presetSubtype="0" fill="hold" grpId="0" nodeType="afterEffect">
                                  <p:stCondLst>
                                    <p:cond delay="0"/>
                                  </p:stCondLst>
                                  <p:childTnLst>
                                    <p:set>
                                      <p:cBhvr>
                                        <p:cTn id="630" dur="1" fill="hold">
                                          <p:stCondLst>
                                            <p:cond delay="0"/>
                                          </p:stCondLst>
                                        </p:cTn>
                                        <p:tgtEl>
                                          <p:spTgt spid="1549"/>
                                        </p:tgtEl>
                                        <p:attrNameLst>
                                          <p:attrName>style.visibility</p:attrName>
                                        </p:attrNameLst>
                                      </p:cBhvr>
                                      <p:to>
                                        <p:strVal val="visible"/>
                                      </p:to>
                                    </p:set>
                                    <p:animEffect transition="in" filter="fade">
                                      <p:cBhvr>
                                        <p:cTn id="631" dur="30"/>
                                        <p:tgtEl>
                                          <p:spTgt spid="1549"/>
                                        </p:tgtEl>
                                      </p:cBhvr>
                                    </p:animEffect>
                                  </p:childTnLst>
                                </p:cTn>
                              </p:par>
                            </p:childTnLst>
                          </p:cTn>
                        </p:par>
                        <p:par>
                          <p:cTn id="632" fill="hold">
                            <p:stCondLst>
                              <p:cond delay="4930"/>
                            </p:stCondLst>
                            <p:childTnLst>
                              <p:par>
                                <p:cTn id="633" presetID="10" presetClass="entr" presetSubtype="0" fill="hold" grpId="0" nodeType="afterEffect">
                                  <p:stCondLst>
                                    <p:cond delay="0"/>
                                  </p:stCondLst>
                                  <p:childTnLst>
                                    <p:set>
                                      <p:cBhvr>
                                        <p:cTn id="634" dur="1" fill="hold">
                                          <p:stCondLst>
                                            <p:cond delay="0"/>
                                          </p:stCondLst>
                                        </p:cTn>
                                        <p:tgtEl>
                                          <p:spTgt spid="1580"/>
                                        </p:tgtEl>
                                        <p:attrNameLst>
                                          <p:attrName>style.visibility</p:attrName>
                                        </p:attrNameLst>
                                      </p:cBhvr>
                                      <p:to>
                                        <p:strVal val="visible"/>
                                      </p:to>
                                    </p:set>
                                    <p:animEffect transition="in" filter="fade">
                                      <p:cBhvr>
                                        <p:cTn id="635" dur="30"/>
                                        <p:tgtEl>
                                          <p:spTgt spid="1580"/>
                                        </p:tgtEl>
                                      </p:cBhvr>
                                    </p:animEffect>
                                  </p:childTnLst>
                                </p:cTn>
                              </p:par>
                            </p:childTnLst>
                          </p:cTn>
                        </p:par>
                        <p:par>
                          <p:cTn id="636" fill="hold">
                            <p:stCondLst>
                              <p:cond delay="4960"/>
                            </p:stCondLst>
                            <p:childTnLst>
                              <p:par>
                                <p:cTn id="637" presetID="10" presetClass="entr" presetSubtype="0" fill="hold" grpId="0" nodeType="afterEffect">
                                  <p:stCondLst>
                                    <p:cond delay="0"/>
                                  </p:stCondLst>
                                  <p:childTnLst>
                                    <p:set>
                                      <p:cBhvr>
                                        <p:cTn id="638" dur="1" fill="hold">
                                          <p:stCondLst>
                                            <p:cond delay="0"/>
                                          </p:stCondLst>
                                        </p:cTn>
                                        <p:tgtEl>
                                          <p:spTgt spid="1555"/>
                                        </p:tgtEl>
                                        <p:attrNameLst>
                                          <p:attrName>style.visibility</p:attrName>
                                        </p:attrNameLst>
                                      </p:cBhvr>
                                      <p:to>
                                        <p:strVal val="visible"/>
                                      </p:to>
                                    </p:set>
                                    <p:animEffect transition="in" filter="fade">
                                      <p:cBhvr>
                                        <p:cTn id="639" dur="30"/>
                                        <p:tgtEl>
                                          <p:spTgt spid="1555"/>
                                        </p:tgtEl>
                                      </p:cBhvr>
                                    </p:animEffect>
                                  </p:childTnLst>
                                </p:cTn>
                              </p:par>
                            </p:childTnLst>
                          </p:cTn>
                        </p:par>
                        <p:par>
                          <p:cTn id="640" fill="hold">
                            <p:stCondLst>
                              <p:cond delay="4990"/>
                            </p:stCondLst>
                            <p:childTnLst>
                              <p:par>
                                <p:cTn id="641" presetID="10" presetClass="entr" presetSubtype="0" fill="hold" grpId="0" nodeType="afterEffect">
                                  <p:stCondLst>
                                    <p:cond delay="0"/>
                                  </p:stCondLst>
                                  <p:childTnLst>
                                    <p:set>
                                      <p:cBhvr>
                                        <p:cTn id="642" dur="1" fill="hold">
                                          <p:stCondLst>
                                            <p:cond delay="0"/>
                                          </p:stCondLst>
                                        </p:cTn>
                                        <p:tgtEl>
                                          <p:spTgt spid="1556"/>
                                        </p:tgtEl>
                                        <p:attrNameLst>
                                          <p:attrName>style.visibility</p:attrName>
                                        </p:attrNameLst>
                                      </p:cBhvr>
                                      <p:to>
                                        <p:strVal val="visible"/>
                                      </p:to>
                                    </p:set>
                                    <p:animEffect transition="in" filter="fade">
                                      <p:cBhvr>
                                        <p:cTn id="643" dur="30"/>
                                        <p:tgtEl>
                                          <p:spTgt spid="1556"/>
                                        </p:tgtEl>
                                      </p:cBhvr>
                                    </p:animEffect>
                                  </p:childTnLst>
                                </p:cTn>
                              </p:par>
                            </p:childTnLst>
                          </p:cTn>
                        </p:par>
                        <p:par>
                          <p:cTn id="644" fill="hold">
                            <p:stCondLst>
                              <p:cond delay="5020"/>
                            </p:stCondLst>
                            <p:childTnLst>
                              <p:par>
                                <p:cTn id="645" presetID="10" presetClass="entr" presetSubtype="0" fill="hold" grpId="0" nodeType="afterEffect">
                                  <p:stCondLst>
                                    <p:cond delay="0"/>
                                  </p:stCondLst>
                                  <p:childTnLst>
                                    <p:set>
                                      <p:cBhvr>
                                        <p:cTn id="646" dur="1" fill="hold">
                                          <p:stCondLst>
                                            <p:cond delay="0"/>
                                          </p:stCondLst>
                                        </p:cTn>
                                        <p:tgtEl>
                                          <p:spTgt spid="1516"/>
                                        </p:tgtEl>
                                        <p:attrNameLst>
                                          <p:attrName>style.visibility</p:attrName>
                                        </p:attrNameLst>
                                      </p:cBhvr>
                                      <p:to>
                                        <p:strVal val="visible"/>
                                      </p:to>
                                    </p:set>
                                    <p:animEffect transition="in" filter="fade">
                                      <p:cBhvr>
                                        <p:cTn id="647" dur="30"/>
                                        <p:tgtEl>
                                          <p:spTgt spid="1516"/>
                                        </p:tgtEl>
                                      </p:cBhvr>
                                    </p:animEffect>
                                  </p:childTnLst>
                                </p:cTn>
                              </p:par>
                            </p:childTnLst>
                          </p:cTn>
                        </p:par>
                        <p:par>
                          <p:cTn id="648" fill="hold">
                            <p:stCondLst>
                              <p:cond delay="5050"/>
                            </p:stCondLst>
                            <p:childTnLst>
                              <p:par>
                                <p:cTn id="649" presetID="10" presetClass="entr" presetSubtype="0" fill="hold" grpId="0" nodeType="afterEffect">
                                  <p:stCondLst>
                                    <p:cond delay="0"/>
                                  </p:stCondLst>
                                  <p:childTnLst>
                                    <p:set>
                                      <p:cBhvr>
                                        <p:cTn id="650" dur="1" fill="hold">
                                          <p:stCondLst>
                                            <p:cond delay="0"/>
                                          </p:stCondLst>
                                        </p:cTn>
                                        <p:tgtEl>
                                          <p:spTgt spid="1517"/>
                                        </p:tgtEl>
                                        <p:attrNameLst>
                                          <p:attrName>style.visibility</p:attrName>
                                        </p:attrNameLst>
                                      </p:cBhvr>
                                      <p:to>
                                        <p:strVal val="visible"/>
                                      </p:to>
                                    </p:set>
                                    <p:animEffect transition="in" filter="fade">
                                      <p:cBhvr>
                                        <p:cTn id="651" dur="30"/>
                                        <p:tgtEl>
                                          <p:spTgt spid="1517"/>
                                        </p:tgtEl>
                                      </p:cBhvr>
                                    </p:animEffect>
                                  </p:childTnLst>
                                </p:cTn>
                              </p:par>
                            </p:childTnLst>
                          </p:cTn>
                        </p:par>
                        <p:par>
                          <p:cTn id="652" fill="hold">
                            <p:stCondLst>
                              <p:cond delay="5080"/>
                            </p:stCondLst>
                            <p:childTnLst>
                              <p:par>
                                <p:cTn id="653" presetID="10" presetClass="entr" presetSubtype="0" fill="hold" grpId="0" nodeType="afterEffect">
                                  <p:stCondLst>
                                    <p:cond delay="0"/>
                                  </p:stCondLst>
                                  <p:childTnLst>
                                    <p:set>
                                      <p:cBhvr>
                                        <p:cTn id="654" dur="1" fill="hold">
                                          <p:stCondLst>
                                            <p:cond delay="0"/>
                                          </p:stCondLst>
                                        </p:cTn>
                                        <p:tgtEl>
                                          <p:spTgt spid="1446"/>
                                        </p:tgtEl>
                                        <p:attrNameLst>
                                          <p:attrName>style.visibility</p:attrName>
                                        </p:attrNameLst>
                                      </p:cBhvr>
                                      <p:to>
                                        <p:strVal val="visible"/>
                                      </p:to>
                                    </p:set>
                                    <p:animEffect transition="in" filter="fade">
                                      <p:cBhvr>
                                        <p:cTn id="655" dur="30"/>
                                        <p:tgtEl>
                                          <p:spTgt spid="1446"/>
                                        </p:tgtEl>
                                      </p:cBhvr>
                                    </p:animEffect>
                                  </p:childTnLst>
                                </p:cTn>
                              </p:par>
                            </p:childTnLst>
                          </p:cTn>
                        </p:par>
                        <p:par>
                          <p:cTn id="656" fill="hold">
                            <p:stCondLst>
                              <p:cond delay="5110"/>
                            </p:stCondLst>
                            <p:childTnLst>
                              <p:par>
                                <p:cTn id="657" presetID="10" presetClass="entr" presetSubtype="0" fill="hold" grpId="0" nodeType="afterEffect">
                                  <p:stCondLst>
                                    <p:cond delay="0"/>
                                  </p:stCondLst>
                                  <p:childTnLst>
                                    <p:set>
                                      <p:cBhvr>
                                        <p:cTn id="658" dur="1" fill="hold">
                                          <p:stCondLst>
                                            <p:cond delay="0"/>
                                          </p:stCondLst>
                                        </p:cTn>
                                        <p:tgtEl>
                                          <p:spTgt spid="1447"/>
                                        </p:tgtEl>
                                        <p:attrNameLst>
                                          <p:attrName>style.visibility</p:attrName>
                                        </p:attrNameLst>
                                      </p:cBhvr>
                                      <p:to>
                                        <p:strVal val="visible"/>
                                      </p:to>
                                    </p:set>
                                    <p:animEffect transition="in" filter="fade">
                                      <p:cBhvr>
                                        <p:cTn id="659" dur="30"/>
                                        <p:tgtEl>
                                          <p:spTgt spid="1447"/>
                                        </p:tgtEl>
                                      </p:cBhvr>
                                    </p:animEffect>
                                  </p:childTnLst>
                                </p:cTn>
                              </p:par>
                            </p:childTnLst>
                          </p:cTn>
                        </p:par>
                        <p:par>
                          <p:cTn id="660" fill="hold">
                            <p:stCondLst>
                              <p:cond delay="5140"/>
                            </p:stCondLst>
                            <p:childTnLst>
                              <p:par>
                                <p:cTn id="661" presetID="10" presetClass="entr" presetSubtype="0" fill="hold" grpId="0" nodeType="afterEffect">
                                  <p:stCondLst>
                                    <p:cond delay="0"/>
                                  </p:stCondLst>
                                  <p:childTnLst>
                                    <p:set>
                                      <p:cBhvr>
                                        <p:cTn id="662" dur="1" fill="hold">
                                          <p:stCondLst>
                                            <p:cond delay="0"/>
                                          </p:stCondLst>
                                        </p:cTn>
                                        <p:tgtEl>
                                          <p:spTgt spid="1448"/>
                                        </p:tgtEl>
                                        <p:attrNameLst>
                                          <p:attrName>style.visibility</p:attrName>
                                        </p:attrNameLst>
                                      </p:cBhvr>
                                      <p:to>
                                        <p:strVal val="visible"/>
                                      </p:to>
                                    </p:set>
                                    <p:animEffect transition="in" filter="fade">
                                      <p:cBhvr>
                                        <p:cTn id="663" dur="30"/>
                                        <p:tgtEl>
                                          <p:spTgt spid="1448"/>
                                        </p:tgtEl>
                                      </p:cBhvr>
                                    </p:animEffect>
                                  </p:childTnLst>
                                </p:cTn>
                              </p:par>
                            </p:childTnLst>
                          </p:cTn>
                        </p:par>
                        <p:par>
                          <p:cTn id="664" fill="hold">
                            <p:stCondLst>
                              <p:cond delay="5170"/>
                            </p:stCondLst>
                            <p:childTnLst>
                              <p:par>
                                <p:cTn id="665" presetID="10" presetClass="entr" presetSubtype="0" fill="hold" grpId="0" nodeType="afterEffect">
                                  <p:stCondLst>
                                    <p:cond delay="0"/>
                                  </p:stCondLst>
                                  <p:childTnLst>
                                    <p:set>
                                      <p:cBhvr>
                                        <p:cTn id="666" dur="1" fill="hold">
                                          <p:stCondLst>
                                            <p:cond delay="0"/>
                                          </p:stCondLst>
                                        </p:cTn>
                                        <p:tgtEl>
                                          <p:spTgt spid="1450"/>
                                        </p:tgtEl>
                                        <p:attrNameLst>
                                          <p:attrName>style.visibility</p:attrName>
                                        </p:attrNameLst>
                                      </p:cBhvr>
                                      <p:to>
                                        <p:strVal val="visible"/>
                                      </p:to>
                                    </p:set>
                                    <p:animEffect transition="in" filter="fade">
                                      <p:cBhvr>
                                        <p:cTn id="667" dur="30"/>
                                        <p:tgtEl>
                                          <p:spTgt spid="1450"/>
                                        </p:tgtEl>
                                      </p:cBhvr>
                                    </p:animEffect>
                                  </p:childTnLst>
                                </p:cTn>
                              </p:par>
                            </p:childTnLst>
                          </p:cTn>
                        </p:par>
                        <p:par>
                          <p:cTn id="668" fill="hold">
                            <p:stCondLst>
                              <p:cond delay="5200"/>
                            </p:stCondLst>
                            <p:childTnLst>
                              <p:par>
                                <p:cTn id="669" presetID="10" presetClass="entr" presetSubtype="0" fill="hold" grpId="0" nodeType="afterEffect">
                                  <p:stCondLst>
                                    <p:cond delay="0"/>
                                  </p:stCondLst>
                                  <p:childTnLst>
                                    <p:set>
                                      <p:cBhvr>
                                        <p:cTn id="670" dur="1" fill="hold">
                                          <p:stCondLst>
                                            <p:cond delay="0"/>
                                          </p:stCondLst>
                                        </p:cTn>
                                        <p:tgtEl>
                                          <p:spTgt spid="1452"/>
                                        </p:tgtEl>
                                        <p:attrNameLst>
                                          <p:attrName>style.visibility</p:attrName>
                                        </p:attrNameLst>
                                      </p:cBhvr>
                                      <p:to>
                                        <p:strVal val="visible"/>
                                      </p:to>
                                    </p:set>
                                    <p:animEffect transition="in" filter="fade">
                                      <p:cBhvr>
                                        <p:cTn id="671" dur="30"/>
                                        <p:tgtEl>
                                          <p:spTgt spid="1452"/>
                                        </p:tgtEl>
                                      </p:cBhvr>
                                    </p:animEffect>
                                  </p:childTnLst>
                                </p:cTn>
                              </p:par>
                            </p:childTnLst>
                          </p:cTn>
                        </p:par>
                        <p:par>
                          <p:cTn id="672" fill="hold">
                            <p:stCondLst>
                              <p:cond delay="5230"/>
                            </p:stCondLst>
                            <p:childTnLst>
                              <p:par>
                                <p:cTn id="673" presetID="10" presetClass="entr" presetSubtype="0" fill="hold" grpId="0" nodeType="afterEffect">
                                  <p:stCondLst>
                                    <p:cond delay="0"/>
                                  </p:stCondLst>
                                  <p:childTnLst>
                                    <p:set>
                                      <p:cBhvr>
                                        <p:cTn id="674" dur="1" fill="hold">
                                          <p:stCondLst>
                                            <p:cond delay="0"/>
                                          </p:stCondLst>
                                        </p:cTn>
                                        <p:tgtEl>
                                          <p:spTgt spid="1453"/>
                                        </p:tgtEl>
                                        <p:attrNameLst>
                                          <p:attrName>style.visibility</p:attrName>
                                        </p:attrNameLst>
                                      </p:cBhvr>
                                      <p:to>
                                        <p:strVal val="visible"/>
                                      </p:to>
                                    </p:set>
                                    <p:animEffect transition="in" filter="fade">
                                      <p:cBhvr>
                                        <p:cTn id="675" dur="30"/>
                                        <p:tgtEl>
                                          <p:spTgt spid="1453"/>
                                        </p:tgtEl>
                                      </p:cBhvr>
                                    </p:animEffect>
                                  </p:childTnLst>
                                </p:cTn>
                              </p:par>
                            </p:childTnLst>
                          </p:cTn>
                        </p:par>
                        <p:par>
                          <p:cTn id="676" fill="hold">
                            <p:stCondLst>
                              <p:cond delay="5260"/>
                            </p:stCondLst>
                            <p:childTnLst>
                              <p:par>
                                <p:cTn id="677" presetID="10" presetClass="entr" presetSubtype="0" fill="hold" grpId="0" nodeType="afterEffect">
                                  <p:stCondLst>
                                    <p:cond delay="0"/>
                                  </p:stCondLst>
                                  <p:childTnLst>
                                    <p:set>
                                      <p:cBhvr>
                                        <p:cTn id="678" dur="1" fill="hold">
                                          <p:stCondLst>
                                            <p:cond delay="0"/>
                                          </p:stCondLst>
                                        </p:cTn>
                                        <p:tgtEl>
                                          <p:spTgt spid="1454"/>
                                        </p:tgtEl>
                                        <p:attrNameLst>
                                          <p:attrName>style.visibility</p:attrName>
                                        </p:attrNameLst>
                                      </p:cBhvr>
                                      <p:to>
                                        <p:strVal val="visible"/>
                                      </p:to>
                                    </p:set>
                                    <p:animEffect transition="in" filter="fade">
                                      <p:cBhvr>
                                        <p:cTn id="679" dur="30"/>
                                        <p:tgtEl>
                                          <p:spTgt spid="1454"/>
                                        </p:tgtEl>
                                      </p:cBhvr>
                                    </p:animEffect>
                                  </p:childTnLst>
                                </p:cTn>
                              </p:par>
                            </p:childTnLst>
                          </p:cTn>
                        </p:par>
                        <p:par>
                          <p:cTn id="680" fill="hold">
                            <p:stCondLst>
                              <p:cond delay="5290"/>
                            </p:stCondLst>
                            <p:childTnLst>
                              <p:par>
                                <p:cTn id="681" presetID="10" presetClass="entr" presetSubtype="0" fill="hold" grpId="0" nodeType="afterEffect">
                                  <p:stCondLst>
                                    <p:cond delay="0"/>
                                  </p:stCondLst>
                                  <p:childTnLst>
                                    <p:set>
                                      <p:cBhvr>
                                        <p:cTn id="682" dur="1" fill="hold">
                                          <p:stCondLst>
                                            <p:cond delay="0"/>
                                          </p:stCondLst>
                                        </p:cTn>
                                        <p:tgtEl>
                                          <p:spTgt spid="1456"/>
                                        </p:tgtEl>
                                        <p:attrNameLst>
                                          <p:attrName>style.visibility</p:attrName>
                                        </p:attrNameLst>
                                      </p:cBhvr>
                                      <p:to>
                                        <p:strVal val="visible"/>
                                      </p:to>
                                    </p:set>
                                    <p:animEffect transition="in" filter="fade">
                                      <p:cBhvr>
                                        <p:cTn id="683" dur="30"/>
                                        <p:tgtEl>
                                          <p:spTgt spid="1456"/>
                                        </p:tgtEl>
                                      </p:cBhvr>
                                    </p:animEffect>
                                  </p:childTnLst>
                                </p:cTn>
                              </p:par>
                            </p:childTnLst>
                          </p:cTn>
                        </p:par>
                        <p:par>
                          <p:cTn id="684" fill="hold">
                            <p:stCondLst>
                              <p:cond delay="5320"/>
                            </p:stCondLst>
                            <p:childTnLst>
                              <p:par>
                                <p:cTn id="685" presetID="10" presetClass="entr" presetSubtype="0" fill="hold" grpId="0" nodeType="afterEffect">
                                  <p:stCondLst>
                                    <p:cond delay="0"/>
                                  </p:stCondLst>
                                  <p:childTnLst>
                                    <p:set>
                                      <p:cBhvr>
                                        <p:cTn id="686" dur="1" fill="hold">
                                          <p:stCondLst>
                                            <p:cond delay="0"/>
                                          </p:stCondLst>
                                        </p:cTn>
                                        <p:tgtEl>
                                          <p:spTgt spid="1459"/>
                                        </p:tgtEl>
                                        <p:attrNameLst>
                                          <p:attrName>style.visibility</p:attrName>
                                        </p:attrNameLst>
                                      </p:cBhvr>
                                      <p:to>
                                        <p:strVal val="visible"/>
                                      </p:to>
                                    </p:set>
                                    <p:animEffect transition="in" filter="fade">
                                      <p:cBhvr>
                                        <p:cTn id="687" dur="30"/>
                                        <p:tgtEl>
                                          <p:spTgt spid="1459"/>
                                        </p:tgtEl>
                                      </p:cBhvr>
                                    </p:animEffect>
                                  </p:childTnLst>
                                </p:cTn>
                              </p:par>
                            </p:childTnLst>
                          </p:cTn>
                        </p:par>
                        <p:par>
                          <p:cTn id="688" fill="hold">
                            <p:stCondLst>
                              <p:cond delay="5350"/>
                            </p:stCondLst>
                            <p:childTnLst>
                              <p:par>
                                <p:cTn id="689" presetID="10" presetClass="entr" presetSubtype="0" fill="hold" grpId="0" nodeType="afterEffect">
                                  <p:stCondLst>
                                    <p:cond delay="0"/>
                                  </p:stCondLst>
                                  <p:childTnLst>
                                    <p:set>
                                      <p:cBhvr>
                                        <p:cTn id="690" dur="1" fill="hold">
                                          <p:stCondLst>
                                            <p:cond delay="0"/>
                                          </p:stCondLst>
                                        </p:cTn>
                                        <p:tgtEl>
                                          <p:spTgt spid="1460"/>
                                        </p:tgtEl>
                                        <p:attrNameLst>
                                          <p:attrName>style.visibility</p:attrName>
                                        </p:attrNameLst>
                                      </p:cBhvr>
                                      <p:to>
                                        <p:strVal val="visible"/>
                                      </p:to>
                                    </p:set>
                                    <p:animEffect transition="in" filter="fade">
                                      <p:cBhvr>
                                        <p:cTn id="691" dur="30"/>
                                        <p:tgtEl>
                                          <p:spTgt spid="1460"/>
                                        </p:tgtEl>
                                      </p:cBhvr>
                                    </p:animEffect>
                                  </p:childTnLst>
                                </p:cTn>
                              </p:par>
                            </p:childTnLst>
                          </p:cTn>
                        </p:par>
                        <p:par>
                          <p:cTn id="692" fill="hold">
                            <p:stCondLst>
                              <p:cond delay="5380"/>
                            </p:stCondLst>
                            <p:childTnLst>
                              <p:par>
                                <p:cTn id="693" presetID="10" presetClass="entr" presetSubtype="0" fill="hold" grpId="0" nodeType="afterEffect">
                                  <p:stCondLst>
                                    <p:cond delay="0"/>
                                  </p:stCondLst>
                                  <p:childTnLst>
                                    <p:set>
                                      <p:cBhvr>
                                        <p:cTn id="694" dur="1" fill="hold">
                                          <p:stCondLst>
                                            <p:cond delay="0"/>
                                          </p:stCondLst>
                                        </p:cTn>
                                        <p:tgtEl>
                                          <p:spTgt spid="1461"/>
                                        </p:tgtEl>
                                        <p:attrNameLst>
                                          <p:attrName>style.visibility</p:attrName>
                                        </p:attrNameLst>
                                      </p:cBhvr>
                                      <p:to>
                                        <p:strVal val="visible"/>
                                      </p:to>
                                    </p:set>
                                    <p:animEffect transition="in" filter="fade">
                                      <p:cBhvr>
                                        <p:cTn id="695" dur="30"/>
                                        <p:tgtEl>
                                          <p:spTgt spid="1461"/>
                                        </p:tgtEl>
                                      </p:cBhvr>
                                    </p:animEffect>
                                  </p:childTnLst>
                                </p:cTn>
                              </p:par>
                            </p:childTnLst>
                          </p:cTn>
                        </p:par>
                        <p:par>
                          <p:cTn id="696" fill="hold">
                            <p:stCondLst>
                              <p:cond delay="5410"/>
                            </p:stCondLst>
                            <p:childTnLst>
                              <p:par>
                                <p:cTn id="697" presetID="10" presetClass="entr" presetSubtype="0" fill="hold" grpId="0" nodeType="afterEffect">
                                  <p:stCondLst>
                                    <p:cond delay="0"/>
                                  </p:stCondLst>
                                  <p:childTnLst>
                                    <p:set>
                                      <p:cBhvr>
                                        <p:cTn id="698" dur="1" fill="hold">
                                          <p:stCondLst>
                                            <p:cond delay="0"/>
                                          </p:stCondLst>
                                        </p:cTn>
                                        <p:tgtEl>
                                          <p:spTgt spid="1545"/>
                                        </p:tgtEl>
                                        <p:attrNameLst>
                                          <p:attrName>style.visibility</p:attrName>
                                        </p:attrNameLst>
                                      </p:cBhvr>
                                      <p:to>
                                        <p:strVal val="visible"/>
                                      </p:to>
                                    </p:set>
                                    <p:animEffect transition="in" filter="fade">
                                      <p:cBhvr>
                                        <p:cTn id="699" dur="30"/>
                                        <p:tgtEl>
                                          <p:spTgt spid="1545"/>
                                        </p:tgtEl>
                                      </p:cBhvr>
                                    </p:animEffect>
                                  </p:childTnLst>
                                </p:cTn>
                              </p:par>
                            </p:childTnLst>
                          </p:cTn>
                        </p:par>
                        <p:par>
                          <p:cTn id="700" fill="hold">
                            <p:stCondLst>
                              <p:cond delay="5440"/>
                            </p:stCondLst>
                            <p:childTnLst>
                              <p:par>
                                <p:cTn id="701" presetID="10" presetClass="entr" presetSubtype="0" fill="hold" grpId="0" nodeType="afterEffect">
                                  <p:stCondLst>
                                    <p:cond delay="0"/>
                                  </p:stCondLst>
                                  <p:childTnLst>
                                    <p:set>
                                      <p:cBhvr>
                                        <p:cTn id="702" dur="1" fill="hold">
                                          <p:stCondLst>
                                            <p:cond delay="0"/>
                                          </p:stCondLst>
                                        </p:cTn>
                                        <p:tgtEl>
                                          <p:spTgt spid="1462"/>
                                        </p:tgtEl>
                                        <p:attrNameLst>
                                          <p:attrName>style.visibility</p:attrName>
                                        </p:attrNameLst>
                                      </p:cBhvr>
                                      <p:to>
                                        <p:strVal val="visible"/>
                                      </p:to>
                                    </p:set>
                                    <p:animEffect transition="in" filter="fade">
                                      <p:cBhvr>
                                        <p:cTn id="703" dur="30"/>
                                        <p:tgtEl>
                                          <p:spTgt spid="1462"/>
                                        </p:tgtEl>
                                      </p:cBhvr>
                                    </p:animEffect>
                                  </p:childTnLst>
                                </p:cTn>
                              </p:par>
                            </p:childTnLst>
                          </p:cTn>
                        </p:par>
                        <p:par>
                          <p:cTn id="704" fill="hold">
                            <p:stCondLst>
                              <p:cond delay="5470"/>
                            </p:stCondLst>
                            <p:childTnLst>
                              <p:par>
                                <p:cTn id="705" presetID="10" presetClass="entr" presetSubtype="0" fill="hold" grpId="0" nodeType="afterEffect">
                                  <p:stCondLst>
                                    <p:cond delay="0"/>
                                  </p:stCondLst>
                                  <p:childTnLst>
                                    <p:set>
                                      <p:cBhvr>
                                        <p:cTn id="706" dur="1" fill="hold">
                                          <p:stCondLst>
                                            <p:cond delay="0"/>
                                          </p:stCondLst>
                                        </p:cTn>
                                        <p:tgtEl>
                                          <p:spTgt spid="1463"/>
                                        </p:tgtEl>
                                        <p:attrNameLst>
                                          <p:attrName>style.visibility</p:attrName>
                                        </p:attrNameLst>
                                      </p:cBhvr>
                                      <p:to>
                                        <p:strVal val="visible"/>
                                      </p:to>
                                    </p:set>
                                    <p:animEffect transition="in" filter="fade">
                                      <p:cBhvr>
                                        <p:cTn id="707" dur="30"/>
                                        <p:tgtEl>
                                          <p:spTgt spid="1463"/>
                                        </p:tgtEl>
                                      </p:cBhvr>
                                    </p:animEffect>
                                  </p:childTnLst>
                                </p:cTn>
                              </p:par>
                            </p:childTnLst>
                          </p:cTn>
                        </p:par>
                        <p:par>
                          <p:cTn id="708" fill="hold">
                            <p:stCondLst>
                              <p:cond delay="5500"/>
                            </p:stCondLst>
                            <p:childTnLst>
                              <p:par>
                                <p:cTn id="709" presetID="10" presetClass="entr" presetSubtype="0" fill="hold" grpId="0" nodeType="afterEffect">
                                  <p:stCondLst>
                                    <p:cond delay="0"/>
                                  </p:stCondLst>
                                  <p:childTnLst>
                                    <p:set>
                                      <p:cBhvr>
                                        <p:cTn id="710" dur="1" fill="hold">
                                          <p:stCondLst>
                                            <p:cond delay="0"/>
                                          </p:stCondLst>
                                        </p:cTn>
                                        <p:tgtEl>
                                          <p:spTgt spid="1464"/>
                                        </p:tgtEl>
                                        <p:attrNameLst>
                                          <p:attrName>style.visibility</p:attrName>
                                        </p:attrNameLst>
                                      </p:cBhvr>
                                      <p:to>
                                        <p:strVal val="visible"/>
                                      </p:to>
                                    </p:set>
                                    <p:animEffect transition="in" filter="fade">
                                      <p:cBhvr>
                                        <p:cTn id="711" dur="30"/>
                                        <p:tgtEl>
                                          <p:spTgt spid="1464"/>
                                        </p:tgtEl>
                                      </p:cBhvr>
                                    </p:animEffect>
                                  </p:childTnLst>
                                </p:cTn>
                              </p:par>
                            </p:childTnLst>
                          </p:cTn>
                        </p:par>
                        <p:par>
                          <p:cTn id="712" fill="hold">
                            <p:stCondLst>
                              <p:cond delay="5530"/>
                            </p:stCondLst>
                            <p:childTnLst>
                              <p:par>
                                <p:cTn id="713" presetID="10" presetClass="entr" presetSubtype="0" fill="hold" grpId="0" nodeType="afterEffect">
                                  <p:stCondLst>
                                    <p:cond delay="0"/>
                                  </p:stCondLst>
                                  <p:childTnLst>
                                    <p:set>
                                      <p:cBhvr>
                                        <p:cTn id="714" dur="1" fill="hold">
                                          <p:stCondLst>
                                            <p:cond delay="0"/>
                                          </p:stCondLst>
                                        </p:cTn>
                                        <p:tgtEl>
                                          <p:spTgt spid="1465"/>
                                        </p:tgtEl>
                                        <p:attrNameLst>
                                          <p:attrName>style.visibility</p:attrName>
                                        </p:attrNameLst>
                                      </p:cBhvr>
                                      <p:to>
                                        <p:strVal val="visible"/>
                                      </p:to>
                                    </p:set>
                                    <p:animEffect transition="in" filter="fade">
                                      <p:cBhvr>
                                        <p:cTn id="715" dur="30"/>
                                        <p:tgtEl>
                                          <p:spTgt spid="1465"/>
                                        </p:tgtEl>
                                      </p:cBhvr>
                                    </p:animEffect>
                                  </p:childTnLst>
                                </p:cTn>
                              </p:par>
                            </p:childTnLst>
                          </p:cTn>
                        </p:par>
                        <p:par>
                          <p:cTn id="716" fill="hold">
                            <p:stCondLst>
                              <p:cond delay="5560"/>
                            </p:stCondLst>
                            <p:childTnLst>
                              <p:par>
                                <p:cTn id="717" presetID="10" presetClass="entr" presetSubtype="0" fill="hold" grpId="0" nodeType="afterEffect">
                                  <p:stCondLst>
                                    <p:cond delay="0"/>
                                  </p:stCondLst>
                                  <p:childTnLst>
                                    <p:set>
                                      <p:cBhvr>
                                        <p:cTn id="718" dur="1" fill="hold">
                                          <p:stCondLst>
                                            <p:cond delay="0"/>
                                          </p:stCondLst>
                                        </p:cTn>
                                        <p:tgtEl>
                                          <p:spTgt spid="1524"/>
                                        </p:tgtEl>
                                        <p:attrNameLst>
                                          <p:attrName>style.visibility</p:attrName>
                                        </p:attrNameLst>
                                      </p:cBhvr>
                                      <p:to>
                                        <p:strVal val="visible"/>
                                      </p:to>
                                    </p:set>
                                    <p:animEffect transition="in" filter="fade">
                                      <p:cBhvr>
                                        <p:cTn id="719" dur="30"/>
                                        <p:tgtEl>
                                          <p:spTgt spid="1524"/>
                                        </p:tgtEl>
                                      </p:cBhvr>
                                    </p:animEffect>
                                  </p:childTnLst>
                                </p:cTn>
                              </p:par>
                            </p:childTnLst>
                          </p:cTn>
                        </p:par>
                        <p:par>
                          <p:cTn id="720" fill="hold">
                            <p:stCondLst>
                              <p:cond delay="5590"/>
                            </p:stCondLst>
                            <p:childTnLst>
                              <p:par>
                                <p:cTn id="721" presetID="10" presetClass="entr" presetSubtype="0" fill="hold" grpId="0" nodeType="afterEffect">
                                  <p:stCondLst>
                                    <p:cond delay="0"/>
                                  </p:stCondLst>
                                  <p:childTnLst>
                                    <p:set>
                                      <p:cBhvr>
                                        <p:cTn id="722" dur="1" fill="hold">
                                          <p:stCondLst>
                                            <p:cond delay="0"/>
                                          </p:stCondLst>
                                        </p:cTn>
                                        <p:tgtEl>
                                          <p:spTgt spid="1525"/>
                                        </p:tgtEl>
                                        <p:attrNameLst>
                                          <p:attrName>style.visibility</p:attrName>
                                        </p:attrNameLst>
                                      </p:cBhvr>
                                      <p:to>
                                        <p:strVal val="visible"/>
                                      </p:to>
                                    </p:set>
                                    <p:animEffect transition="in" filter="fade">
                                      <p:cBhvr>
                                        <p:cTn id="723" dur="30"/>
                                        <p:tgtEl>
                                          <p:spTgt spid="1525"/>
                                        </p:tgtEl>
                                      </p:cBhvr>
                                    </p:animEffect>
                                  </p:childTnLst>
                                </p:cTn>
                              </p:par>
                            </p:childTnLst>
                          </p:cTn>
                        </p:par>
                        <p:par>
                          <p:cTn id="724" fill="hold">
                            <p:stCondLst>
                              <p:cond delay="5620"/>
                            </p:stCondLst>
                            <p:childTnLst>
                              <p:par>
                                <p:cTn id="725" presetID="10" presetClass="entr" presetSubtype="0" fill="hold" grpId="0" nodeType="afterEffect">
                                  <p:stCondLst>
                                    <p:cond delay="0"/>
                                  </p:stCondLst>
                                  <p:childTnLst>
                                    <p:set>
                                      <p:cBhvr>
                                        <p:cTn id="726" dur="1" fill="hold">
                                          <p:stCondLst>
                                            <p:cond delay="0"/>
                                          </p:stCondLst>
                                        </p:cTn>
                                        <p:tgtEl>
                                          <p:spTgt spid="1526"/>
                                        </p:tgtEl>
                                        <p:attrNameLst>
                                          <p:attrName>style.visibility</p:attrName>
                                        </p:attrNameLst>
                                      </p:cBhvr>
                                      <p:to>
                                        <p:strVal val="visible"/>
                                      </p:to>
                                    </p:set>
                                    <p:animEffect transition="in" filter="fade">
                                      <p:cBhvr>
                                        <p:cTn id="727" dur="30"/>
                                        <p:tgtEl>
                                          <p:spTgt spid="1526"/>
                                        </p:tgtEl>
                                      </p:cBhvr>
                                    </p:animEffect>
                                  </p:childTnLst>
                                </p:cTn>
                              </p:par>
                            </p:childTnLst>
                          </p:cTn>
                        </p:par>
                        <p:par>
                          <p:cTn id="728" fill="hold">
                            <p:stCondLst>
                              <p:cond delay="5650"/>
                            </p:stCondLst>
                            <p:childTnLst>
                              <p:par>
                                <p:cTn id="729" presetID="10" presetClass="entr" presetSubtype="0" fill="hold" grpId="0" nodeType="afterEffect">
                                  <p:stCondLst>
                                    <p:cond delay="0"/>
                                  </p:stCondLst>
                                  <p:childTnLst>
                                    <p:set>
                                      <p:cBhvr>
                                        <p:cTn id="730" dur="1" fill="hold">
                                          <p:stCondLst>
                                            <p:cond delay="0"/>
                                          </p:stCondLst>
                                        </p:cTn>
                                        <p:tgtEl>
                                          <p:spTgt spid="1527"/>
                                        </p:tgtEl>
                                        <p:attrNameLst>
                                          <p:attrName>style.visibility</p:attrName>
                                        </p:attrNameLst>
                                      </p:cBhvr>
                                      <p:to>
                                        <p:strVal val="visible"/>
                                      </p:to>
                                    </p:set>
                                    <p:animEffect transition="in" filter="fade">
                                      <p:cBhvr>
                                        <p:cTn id="731" dur="30"/>
                                        <p:tgtEl>
                                          <p:spTgt spid="1527"/>
                                        </p:tgtEl>
                                      </p:cBhvr>
                                    </p:animEffect>
                                  </p:childTnLst>
                                </p:cTn>
                              </p:par>
                            </p:childTnLst>
                          </p:cTn>
                        </p:par>
                        <p:par>
                          <p:cTn id="732" fill="hold">
                            <p:stCondLst>
                              <p:cond delay="5680"/>
                            </p:stCondLst>
                            <p:childTnLst>
                              <p:par>
                                <p:cTn id="733" presetID="10" presetClass="entr" presetSubtype="0" fill="hold" grpId="0" nodeType="afterEffect">
                                  <p:stCondLst>
                                    <p:cond delay="0"/>
                                  </p:stCondLst>
                                  <p:childTnLst>
                                    <p:set>
                                      <p:cBhvr>
                                        <p:cTn id="734" dur="1" fill="hold">
                                          <p:stCondLst>
                                            <p:cond delay="0"/>
                                          </p:stCondLst>
                                        </p:cTn>
                                        <p:tgtEl>
                                          <p:spTgt spid="1528"/>
                                        </p:tgtEl>
                                        <p:attrNameLst>
                                          <p:attrName>style.visibility</p:attrName>
                                        </p:attrNameLst>
                                      </p:cBhvr>
                                      <p:to>
                                        <p:strVal val="visible"/>
                                      </p:to>
                                    </p:set>
                                    <p:animEffect transition="in" filter="fade">
                                      <p:cBhvr>
                                        <p:cTn id="735" dur="30"/>
                                        <p:tgtEl>
                                          <p:spTgt spid="1528"/>
                                        </p:tgtEl>
                                      </p:cBhvr>
                                    </p:animEffect>
                                  </p:childTnLst>
                                </p:cTn>
                              </p:par>
                            </p:childTnLst>
                          </p:cTn>
                        </p:par>
                        <p:par>
                          <p:cTn id="736" fill="hold">
                            <p:stCondLst>
                              <p:cond delay="5710"/>
                            </p:stCondLst>
                            <p:childTnLst>
                              <p:par>
                                <p:cTn id="737" presetID="10" presetClass="entr" presetSubtype="0" fill="hold" grpId="0" nodeType="afterEffect">
                                  <p:stCondLst>
                                    <p:cond delay="0"/>
                                  </p:stCondLst>
                                  <p:childTnLst>
                                    <p:set>
                                      <p:cBhvr>
                                        <p:cTn id="738" dur="1" fill="hold">
                                          <p:stCondLst>
                                            <p:cond delay="0"/>
                                          </p:stCondLst>
                                        </p:cTn>
                                        <p:tgtEl>
                                          <p:spTgt spid="1529"/>
                                        </p:tgtEl>
                                        <p:attrNameLst>
                                          <p:attrName>style.visibility</p:attrName>
                                        </p:attrNameLst>
                                      </p:cBhvr>
                                      <p:to>
                                        <p:strVal val="visible"/>
                                      </p:to>
                                    </p:set>
                                    <p:animEffect transition="in" filter="fade">
                                      <p:cBhvr>
                                        <p:cTn id="739" dur="30"/>
                                        <p:tgtEl>
                                          <p:spTgt spid="1529"/>
                                        </p:tgtEl>
                                      </p:cBhvr>
                                    </p:animEffect>
                                  </p:childTnLst>
                                </p:cTn>
                              </p:par>
                            </p:childTnLst>
                          </p:cTn>
                        </p:par>
                        <p:par>
                          <p:cTn id="740" fill="hold">
                            <p:stCondLst>
                              <p:cond delay="5740"/>
                            </p:stCondLst>
                            <p:childTnLst>
                              <p:par>
                                <p:cTn id="741" presetID="10" presetClass="entr" presetSubtype="0" fill="hold" grpId="0" nodeType="afterEffect">
                                  <p:stCondLst>
                                    <p:cond delay="0"/>
                                  </p:stCondLst>
                                  <p:childTnLst>
                                    <p:set>
                                      <p:cBhvr>
                                        <p:cTn id="742" dur="1" fill="hold">
                                          <p:stCondLst>
                                            <p:cond delay="0"/>
                                          </p:stCondLst>
                                        </p:cTn>
                                        <p:tgtEl>
                                          <p:spTgt spid="1530"/>
                                        </p:tgtEl>
                                        <p:attrNameLst>
                                          <p:attrName>style.visibility</p:attrName>
                                        </p:attrNameLst>
                                      </p:cBhvr>
                                      <p:to>
                                        <p:strVal val="visible"/>
                                      </p:to>
                                    </p:set>
                                    <p:animEffect transition="in" filter="fade">
                                      <p:cBhvr>
                                        <p:cTn id="743" dur="30"/>
                                        <p:tgtEl>
                                          <p:spTgt spid="1530"/>
                                        </p:tgtEl>
                                      </p:cBhvr>
                                    </p:animEffect>
                                  </p:childTnLst>
                                </p:cTn>
                              </p:par>
                            </p:childTnLst>
                          </p:cTn>
                        </p:par>
                        <p:par>
                          <p:cTn id="744" fill="hold">
                            <p:stCondLst>
                              <p:cond delay="5770"/>
                            </p:stCondLst>
                            <p:childTnLst>
                              <p:par>
                                <p:cTn id="745" presetID="10" presetClass="entr" presetSubtype="0" fill="hold" grpId="0" nodeType="afterEffect">
                                  <p:stCondLst>
                                    <p:cond delay="0"/>
                                  </p:stCondLst>
                                  <p:childTnLst>
                                    <p:set>
                                      <p:cBhvr>
                                        <p:cTn id="746" dur="1" fill="hold">
                                          <p:stCondLst>
                                            <p:cond delay="0"/>
                                          </p:stCondLst>
                                        </p:cTn>
                                        <p:tgtEl>
                                          <p:spTgt spid="1430"/>
                                        </p:tgtEl>
                                        <p:attrNameLst>
                                          <p:attrName>style.visibility</p:attrName>
                                        </p:attrNameLst>
                                      </p:cBhvr>
                                      <p:to>
                                        <p:strVal val="visible"/>
                                      </p:to>
                                    </p:set>
                                    <p:animEffect transition="in" filter="fade">
                                      <p:cBhvr>
                                        <p:cTn id="747" dur="30"/>
                                        <p:tgtEl>
                                          <p:spTgt spid="1430"/>
                                        </p:tgtEl>
                                      </p:cBhvr>
                                    </p:animEffect>
                                  </p:childTnLst>
                                </p:cTn>
                              </p:par>
                            </p:childTnLst>
                          </p:cTn>
                        </p:par>
                        <p:par>
                          <p:cTn id="748" fill="hold">
                            <p:stCondLst>
                              <p:cond delay="5800"/>
                            </p:stCondLst>
                            <p:childTnLst>
                              <p:par>
                                <p:cTn id="749" presetID="10" presetClass="entr" presetSubtype="0" fill="hold" grpId="0" nodeType="afterEffect">
                                  <p:stCondLst>
                                    <p:cond delay="0"/>
                                  </p:stCondLst>
                                  <p:childTnLst>
                                    <p:set>
                                      <p:cBhvr>
                                        <p:cTn id="750" dur="1" fill="hold">
                                          <p:stCondLst>
                                            <p:cond delay="0"/>
                                          </p:stCondLst>
                                        </p:cTn>
                                        <p:tgtEl>
                                          <p:spTgt spid="1583"/>
                                        </p:tgtEl>
                                        <p:attrNameLst>
                                          <p:attrName>style.visibility</p:attrName>
                                        </p:attrNameLst>
                                      </p:cBhvr>
                                      <p:to>
                                        <p:strVal val="visible"/>
                                      </p:to>
                                    </p:set>
                                    <p:animEffect transition="in" filter="fade">
                                      <p:cBhvr>
                                        <p:cTn id="751" dur="30"/>
                                        <p:tgtEl>
                                          <p:spTgt spid="1583"/>
                                        </p:tgtEl>
                                      </p:cBhvr>
                                    </p:animEffect>
                                  </p:childTnLst>
                                </p:cTn>
                              </p:par>
                            </p:childTnLst>
                          </p:cTn>
                        </p:par>
                        <p:par>
                          <p:cTn id="752" fill="hold">
                            <p:stCondLst>
                              <p:cond delay="5830"/>
                            </p:stCondLst>
                            <p:childTnLst>
                              <p:par>
                                <p:cTn id="753" presetID="10" presetClass="entr" presetSubtype="0" fill="hold" grpId="0" nodeType="afterEffect">
                                  <p:stCondLst>
                                    <p:cond delay="0"/>
                                  </p:stCondLst>
                                  <p:childTnLst>
                                    <p:set>
                                      <p:cBhvr>
                                        <p:cTn id="754" dur="1" fill="hold">
                                          <p:stCondLst>
                                            <p:cond delay="0"/>
                                          </p:stCondLst>
                                        </p:cTn>
                                        <p:tgtEl>
                                          <p:spTgt spid="1531"/>
                                        </p:tgtEl>
                                        <p:attrNameLst>
                                          <p:attrName>style.visibility</p:attrName>
                                        </p:attrNameLst>
                                      </p:cBhvr>
                                      <p:to>
                                        <p:strVal val="visible"/>
                                      </p:to>
                                    </p:set>
                                    <p:animEffect transition="in" filter="fade">
                                      <p:cBhvr>
                                        <p:cTn id="755" dur="30"/>
                                        <p:tgtEl>
                                          <p:spTgt spid="1531"/>
                                        </p:tgtEl>
                                      </p:cBhvr>
                                    </p:animEffect>
                                  </p:childTnLst>
                                </p:cTn>
                              </p:par>
                            </p:childTnLst>
                          </p:cTn>
                        </p:par>
                        <p:par>
                          <p:cTn id="756" fill="hold">
                            <p:stCondLst>
                              <p:cond delay="5860"/>
                            </p:stCondLst>
                            <p:childTnLst>
                              <p:par>
                                <p:cTn id="757" presetID="10" presetClass="entr" presetSubtype="0" fill="hold" grpId="0" nodeType="afterEffect">
                                  <p:stCondLst>
                                    <p:cond delay="0"/>
                                  </p:stCondLst>
                                  <p:childTnLst>
                                    <p:set>
                                      <p:cBhvr>
                                        <p:cTn id="758" dur="1" fill="hold">
                                          <p:stCondLst>
                                            <p:cond delay="0"/>
                                          </p:stCondLst>
                                        </p:cTn>
                                        <p:tgtEl>
                                          <p:spTgt spid="1532"/>
                                        </p:tgtEl>
                                        <p:attrNameLst>
                                          <p:attrName>style.visibility</p:attrName>
                                        </p:attrNameLst>
                                      </p:cBhvr>
                                      <p:to>
                                        <p:strVal val="visible"/>
                                      </p:to>
                                    </p:set>
                                    <p:animEffect transition="in" filter="fade">
                                      <p:cBhvr>
                                        <p:cTn id="759" dur="30"/>
                                        <p:tgtEl>
                                          <p:spTgt spid="1532"/>
                                        </p:tgtEl>
                                      </p:cBhvr>
                                    </p:animEffect>
                                  </p:childTnLst>
                                </p:cTn>
                              </p:par>
                            </p:childTnLst>
                          </p:cTn>
                        </p:par>
                        <p:par>
                          <p:cTn id="760" fill="hold">
                            <p:stCondLst>
                              <p:cond delay="5890"/>
                            </p:stCondLst>
                            <p:childTnLst>
                              <p:par>
                                <p:cTn id="761" presetID="10" presetClass="entr" presetSubtype="0" fill="hold" grpId="0" nodeType="afterEffect">
                                  <p:stCondLst>
                                    <p:cond delay="0"/>
                                  </p:stCondLst>
                                  <p:childTnLst>
                                    <p:set>
                                      <p:cBhvr>
                                        <p:cTn id="762" dur="1" fill="hold">
                                          <p:stCondLst>
                                            <p:cond delay="0"/>
                                          </p:stCondLst>
                                        </p:cTn>
                                        <p:tgtEl>
                                          <p:spTgt spid="1533"/>
                                        </p:tgtEl>
                                        <p:attrNameLst>
                                          <p:attrName>style.visibility</p:attrName>
                                        </p:attrNameLst>
                                      </p:cBhvr>
                                      <p:to>
                                        <p:strVal val="visible"/>
                                      </p:to>
                                    </p:set>
                                    <p:animEffect transition="in" filter="fade">
                                      <p:cBhvr>
                                        <p:cTn id="763" dur="30"/>
                                        <p:tgtEl>
                                          <p:spTgt spid="1533"/>
                                        </p:tgtEl>
                                      </p:cBhvr>
                                    </p:animEffect>
                                  </p:childTnLst>
                                </p:cTn>
                              </p:par>
                            </p:childTnLst>
                          </p:cTn>
                        </p:par>
                        <p:par>
                          <p:cTn id="764" fill="hold">
                            <p:stCondLst>
                              <p:cond delay="5920"/>
                            </p:stCondLst>
                            <p:childTnLst>
                              <p:par>
                                <p:cTn id="765" presetID="10" presetClass="entr" presetSubtype="0" fill="hold" grpId="0" nodeType="afterEffect">
                                  <p:stCondLst>
                                    <p:cond delay="0"/>
                                  </p:stCondLst>
                                  <p:childTnLst>
                                    <p:set>
                                      <p:cBhvr>
                                        <p:cTn id="766" dur="1" fill="hold">
                                          <p:stCondLst>
                                            <p:cond delay="0"/>
                                          </p:stCondLst>
                                        </p:cTn>
                                        <p:tgtEl>
                                          <p:spTgt spid="1534"/>
                                        </p:tgtEl>
                                        <p:attrNameLst>
                                          <p:attrName>style.visibility</p:attrName>
                                        </p:attrNameLst>
                                      </p:cBhvr>
                                      <p:to>
                                        <p:strVal val="visible"/>
                                      </p:to>
                                    </p:set>
                                    <p:animEffect transition="in" filter="fade">
                                      <p:cBhvr>
                                        <p:cTn id="767" dur="30"/>
                                        <p:tgtEl>
                                          <p:spTgt spid="1534"/>
                                        </p:tgtEl>
                                      </p:cBhvr>
                                    </p:animEffect>
                                  </p:childTnLst>
                                </p:cTn>
                              </p:par>
                            </p:childTnLst>
                          </p:cTn>
                        </p:par>
                        <p:par>
                          <p:cTn id="768" fill="hold">
                            <p:stCondLst>
                              <p:cond delay="5950"/>
                            </p:stCondLst>
                            <p:childTnLst>
                              <p:par>
                                <p:cTn id="769" presetID="10" presetClass="entr" presetSubtype="0" fill="hold" grpId="0" nodeType="afterEffect">
                                  <p:stCondLst>
                                    <p:cond delay="0"/>
                                  </p:stCondLst>
                                  <p:childTnLst>
                                    <p:set>
                                      <p:cBhvr>
                                        <p:cTn id="770" dur="1" fill="hold">
                                          <p:stCondLst>
                                            <p:cond delay="0"/>
                                          </p:stCondLst>
                                        </p:cTn>
                                        <p:tgtEl>
                                          <p:spTgt spid="1458"/>
                                        </p:tgtEl>
                                        <p:attrNameLst>
                                          <p:attrName>style.visibility</p:attrName>
                                        </p:attrNameLst>
                                      </p:cBhvr>
                                      <p:to>
                                        <p:strVal val="visible"/>
                                      </p:to>
                                    </p:set>
                                    <p:animEffect transition="in" filter="fade">
                                      <p:cBhvr>
                                        <p:cTn id="771" dur="30"/>
                                        <p:tgtEl>
                                          <p:spTgt spid="1458"/>
                                        </p:tgtEl>
                                      </p:cBhvr>
                                    </p:animEffect>
                                  </p:childTnLst>
                                </p:cTn>
                              </p:par>
                            </p:childTnLst>
                          </p:cTn>
                        </p:par>
                        <p:par>
                          <p:cTn id="772" fill="hold">
                            <p:stCondLst>
                              <p:cond delay="5980"/>
                            </p:stCondLst>
                            <p:childTnLst>
                              <p:par>
                                <p:cTn id="773" presetID="10" presetClass="entr" presetSubtype="0" fill="hold" grpId="0" nodeType="afterEffect">
                                  <p:stCondLst>
                                    <p:cond delay="0"/>
                                  </p:stCondLst>
                                  <p:childTnLst>
                                    <p:set>
                                      <p:cBhvr>
                                        <p:cTn id="774" dur="1" fill="hold">
                                          <p:stCondLst>
                                            <p:cond delay="0"/>
                                          </p:stCondLst>
                                        </p:cTn>
                                        <p:tgtEl>
                                          <p:spTgt spid="1535"/>
                                        </p:tgtEl>
                                        <p:attrNameLst>
                                          <p:attrName>style.visibility</p:attrName>
                                        </p:attrNameLst>
                                      </p:cBhvr>
                                      <p:to>
                                        <p:strVal val="visible"/>
                                      </p:to>
                                    </p:set>
                                    <p:animEffect transition="in" filter="fade">
                                      <p:cBhvr>
                                        <p:cTn id="775" dur="30"/>
                                        <p:tgtEl>
                                          <p:spTgt spid="1535"/>
                                        </p:tgtEl>
                                      </p:cBhvr>
                                    </p:animEffect>
                                  </p:childTnLst>
                                </p:cTn>
                              </p:par>
                            </p:childTnLst>
                          </p:cTn>
                        </p:par>
                        <p:par>
                          <p:cTn id="776" fill="hold">
                            <p:stCondLst>
                              <p:cond delay="6010"/>
                            </p:stCondLst>
                            <p:childTnLst>
                              <p:par>
                                <p:cTn id="777" presetID="10" presetClass="entr" presetSubtype="0" fill="hold" grpId="0" nodeType="afterEffect">
                                  <p:stCondLst>
                                    <p:cond delay="0"/>
                                  </p:stCondLst>
                                  <p:childTnLst>
                                    <p:set>
                                      <p:cBhvr>
                                        <p:cTn id="778" dur="1" fill="hold">
                                          <p:stCondLst>
                                            <p:cond delay="0"/>
                                          </p:stCondLst>
                                        </p:cTn>
                                        <p:tgtEl>
                                          <p:spTgt spid="1536"/>
                                        </p:tgtEl>
                                        <p:attrNameLst>
                                          <p:attrName>style.visibility</p:attrName>
                                        </p:attrNameLst>
                                      </p:cBhvr>
                                      <p:to>
                                        <p:strVal val="visible"/>
                                      </p:to>
                                    </p:set>
                                    <p:animEffect transition="in" filter="fade">
                                      <p:cBhvr>
                                        <p:cTn id="779" dur="30"/>
                                        <p:tgtEl>
                                          <p:spTgt spid="1536"/>
                                        </p:tgtEl>
                                      </p:cBhvr>
                                    </p:animEffect>
                                  </p:childTnLst>
                                </p:cTn>
                              </p:par>
                            </p:childTnLst>
                          </p:cTn>
                        </p:par>
                        <p:par>
                          <p:cTn id="780" fill="hold">
                            <p:stCondLst>
                              <p:cond delay="6040"/>
                            </p:stCondLst>
                            <p:childTnLst>
                              <p:par>
                                <p:cTn id="781" presetID="10" presetClass="entr" presetSubtype="0" fill="hold" grpId="0" nodeType="afterEffect">
                                  <p:stCondLst>
                                    <p:cond delay="0"/>
                                  </p:stCondLst>
                                  <p:childTnLst>
                                    <p:set>
                                      <p:cBhvr>
                                        <p:cTn id="782" dur="1" fill="hold">
                                          <p:stCondLst>
                                            <p:cond delay="0"/>
                                          </p:stCondLst>
                                        </p:cTn>
                                        <p:tgtEl>
                                          <p:spTgt spid="1457"/>
                                        </p:tgtEl>
                                        <p:attrNameLst>
                                          <p:attrName>style.visibility</p:attrName>
                                        </p:attrNameLst>
                                      </p:cBhvr>
                                      <p:to>
                                        <p:strVal val="visible"/>
                                      </p:to>
                                    </p:set>
                                    <p:animEffect transition="in" filter="fade">
                                      <p:cBhvr>
                                        <p:cTn id="783" dur="30"/>
                                        <p:tgtEl>
                                          <p:spTgt spid="1457"/>
                                        </p:tgtEl>
                                      </p:cBhvr>
                                    </p:animEffect>
                                  </p:childTnLst>
                                </p:cTn>
                              </p:par>
                            </p:childTnLst>
                          </p:cTn>
                        </p:par>
                        <p:par>
                          <p:cTn id="784" fill="hold">
                            <p:stCondLst>
                              <p:cond delay="6070"/>
                            </p:stCondLst>
                            <p:childTnLst>
                              <p:par>
                                <p:cTn id="785" presetID="10" presetClass="entr" presetSubtype="0" fill="hold" grpId="0" nodeType="afterEffect">
                                  <p:stCondLst>
                                    <p:cond delay="0"/>
                                  </p:stCondLst>
                                  <p:childTnLst>
                                    <p:set>
                                      <p:cBhvr>
                                        <p:cTn id="786" dur="1" fill="hold">
                                          <p:stCondLst>
                                            <p:cond delay="0"/>
                                          </p:stCondLst>
                                        </p:cTn>
                                        <p:tgtEl>
                                          <p:spTgt spid="1537"/>
                                        </p:tgtEl>
                                        <p:attrNameLst>
                                          <p:attrName>style.visibility</p:attrName>
                                        </p:attrNameLst>
                                      </p:cBhvr>
                                      <p:to>
                                        <p:strVal val="visible"/>
                                      </p:to>
                                    </p:set>
                                    <p:animEffect transition="in" filter="fade">
                                      <p:cBhvr>
                                        <p:cTn id="787" dur="30"/>
                                        <p:tgtEl>
                                          <p:spTgt spid="1537"/>
                                        </p:tgtEl>
                                      </p:cBhvr>
                                    </p:animEffect>
                                  </p:childTnLst>
                                </p:cTn>
                              </p:par>
                            </p:childTnLst>
                          </p:cTn>
                        </p:par>
                        <p:par>
                          <p:cTn id="788" fill="hold">
                            <p:stCondLst>
                              <p:cond delay="6100"/>
                            </p:stCondLst>
                            <p:childTnLst>
                              <p:par>
                                <p:cTn id="789" presetID="10" presetClass="entr" presetSubtype="0" fill="hold" grpId="0" nodeType="afterEffect">
                                  <p:stCondLst>
                                    <p:cond delay="0"/>
                                  </p:stCondLst>
                                  <p:childTnLst>
                                    <p:set>
                                      <p:cBhvr>
                                        <p:cTn id="790" dur="1" fill="hold">
                                          <p:stCondLst>
                                            <p:cond delay="0"/>
                                          </p:stCondLst>
                                        </p:cTn>
                                        <p:tgtEl>
                                          <p:spTgt spid="1538"/>
                                        </p:tgtEl>
                                        <p:attrNameLst>
                                          <p:attrName>style.visibility</p:attrName>
                                        </p:attrNameLst>
                                      </p:cBhvr>
                                      <p:to>
                                        <p:strVal val="visible"/>
                                      </p:to>
                                    </p:set>
                                    <p:animEffect transition="in" filter="fade">
                                      <p:cBhvr>
                                        <p:cTn id="791" dur="30"/>
                                        <p:tgtEl>
                                          <p:spTgt spid="1538"/>
                                        </p:tgtEl>
                                      </p:cBhvr>
                                    </p:animEffect>
                                  </p:childTnLst>
                                </p:cTn>
                              </p:par>
                            </p:childTnLst>
                          </p:cTn>
                        </p:par>
                        <p:par>
                          <p:cTn id="792" fill="hold">
                            <p:stCondLst>
                              <p:cond delay="6130"/>
                            </p:stCondLst>
                            <p:childTnLst>
                              <p:par>
                                <p:cTn id="793" presetID="10" presetClass="entr" presetSubtype="0" fill="hold" grpId="0" nodeType="afterEffect">
                                  <p:stCondLst>
                                    <p:cond delay="0"/>
                                  </p:stCondLst>
                                  <p:childTnLst>
                                    <p:set>
                                      <p:cBhvr>
                                        <p:cTn id="794" dur="1" fill="hold">
                                          <p:stCondLst>
                                            <p:cond delay="0"/>
                                          </p:stCondLst>
                                        </p:cTn>
                                        <p:tgtEl>
                                          <p:spTgt spid="1539"/>
                                        </p:tgtEl>
                                        <p:attrNameLst>
                                          <p:attrName>style.visibility</p:attrName>
                                        </p:attrNameLst>
                                      </p:cBhvr>
                                      <p:to>
                                        <p:strVal val="visible"/>
                                      </p:to>
                                    </p:set>
                                    <p:animEffect transition="in" filter="fade">
                                      <p:cBhvr>
                                        <p:cTn id="795" dur="30"/>
                                        <p:tgtEl>
                                          <p:spTgt spid="1539"/>
                                        </p:tgtEl>
                                      </p:cBhvr>
                                    </p:animEffect>
                                  </p:childTnLst>
                                </p:cTn>
                              </p:par>
                            </p:childTnLst>
                          </p:cTn>
                        </p:par>
                        <p:par>
                          <p:cTn id="796" fill="hold">
                            <p:stCondLst>
                              <p:cond delay="6160"/>
                            </p:stCondLst>
                            <p:childTnLst>
                              <p:par>
                                <p:cTn id="797" presetID="10" presetClass="entr" presetSubtype="0" fill="hold" grpId="0" nodeType="afterEffect">
                                  <p:stCondLst>
                                    <p:cond delay="0"/>
                                  </p:stCondLst>
                                  <p:childTnLst>
                                    <p:set>
                                      <p:cBhvr>
                                        <p:cTn id="798" dur="1" fill="hold">
                                          <p:stCondLst>
                                            <p:cond delay="0"/>
                                          </p:stCondLst>
                                        </p:cTn>
                                        <p:tgtEl>
                                          <p:spTgt spid="1540"/>
                                        </p:tgtEl>
                                        <p:attrNameLst>
                                          <p:attrName>style.visibility</p:attrName>
                                        </p:attrNameLst>
                                      </p:cBhvr>
                                      <p:to>
                                        <p:strVal val="visible"/>
                                      </p:to>
                                    </p:set>
                                    <p:animEffect transition="in" filter="fade">
                                      <p:cBhvr>
                                        <p:cTn id="799" dur="30"/>
                                        <p:tgtEl>
                                          <p:spTgt spid="1540"/>
                                        </p:tgtEl>
                                      </p:cBhvr>
                                    </p:animEffect>
                                  </p:childTnLst>
                                </p:cTn>
                              </p:par>
                            </p:childTnLst>
                          </p:cTn>
                        </p:par>
                        <p:par>
                          <p:cTn id="800" fill="hold">
                            <p:stCondLst>
                              <p:cond delay="6190"/>
                            </p:stCondLst>
                            <p:childTnLst>
                              <p:par>
                                <p:cTn id="801" presetID="10" presetClass="entr" presetSubtype="0" fill="hold" grpId="0" nodeType="afterEffect">
                                  <p:stCondLst>
                                    <p:cond delay="0"/>
                                  </p:stCondLst>
                                  <p:childTnLst>
                                    <p:set>
                                      <p:cBhvr>
                                        <p:cTn id="802" dur="1" fill="hold">
                                          <p:stCondLst>
                                            <p:cond delay="0"/>
                                          </p:stCondLst>
                                        </p:cTn>
                                        <p:tgtEl>
                                          <p:spTgt spid="1541"/>
                                        </p:tgtEl>
                                        <p:attrNameLst>
                                          <p:attrName>style.visibility</p:attrName>
                                        </p:attrNameLst>
                                      </p:cBhvr>
                                      <p:to>
                                        <p:strVal val="visible"/>
                                      </p:to>
                                    </p:set>
                                    <p:animEffect transition="in" filter="fade">
                                      <p:cBhvr>
                                        <p:cTn id="803" dur="30"/>
                                        <p:tgtEl>
                                          <p:spTgt spid="1541"/>
                                        </p:tgtEl>
                                      </p:cBhvr>
                                    </p:animEffect>
                                  </p:childTnLst>
                                </p:cTn>
                              </p:par>
                            </p:childTnLst>
                          </p:cTn>
                        </p:par>
                        <p:par>
                          <p:cTn id="804" fill="hold">
                            <p:stCondLst>
                              <p:cond delay="6220"/>
                            </p:stCondLst>
                            <p:childTnLst>
                              <p:par>
                                <p:cTn id="805" presetID="10" presetClass="entr" presetSubtype="0" fill="hold" grpId="0" nodeType="afterEffect">
                                  <p:stCondLst>
                                    <p:cond delay="0"/>
                                  </p:stCondLst>
                                  <p:childTnLst>
                                    <p:set>
                                      <p:cBhvr>
                                        <p:cTn id="806" dur="1" fill="hold">
                                          <p:stCondLst>
                                            <p:cond delay="0"/>
                                          </p:stCondLst>
                                        </p:cTn>
                                        <p:tgtEl>
                                          <p:spTgt spid="1558"/>
                                        </p:tgtEl>
                                        <p:attrNameLst>
                                          <p:attrName>style.visibility</p:attrName>
                                        </p:attrNameLst>
                                      </p:cBhvr>
                                      <p:to>
                                        <p:strVal val="visible"/>
                                      </p:to>
                                    </p:set>
                                    <p:animEffect transition="in" filter="fade">
                                      <p:cBhvr>
                                        <p:cTn id="807" dur="30"/>
                                        <p:tgtEl>
                                          <p:spTgt spid="1558"/>
                                        </p:tgtEl>
                                      </p:cBhvr>
                                    </p:animEffect>
                                  </p:childTnLst>
                                </p:cTn>
                              </p:par>
                            </p:childTnLst>
                          </p:cTn>
                        </p:par>
                        <p:par>
                          <p:cTn id="808" fill="hold">
                            <p:stCondLst>
                              <p:cond delay="6250"/>
                            </p:stCondLst>
                            <p:childTnLst>
                              <p:par>
                                <p:cTn id="809" presetID="10" presetClass="entr" presetSubtype="0" fill="hold" grpId="0" nodeType="afterEffect">
                                  <p:stCondLst>
                                    <p:cond delay="0"/>
                                  </p:stCondLst>
                                  <p:childTnLst>
                                    <p:set>
                                      <p:cBhvr>
                                        <p:cTn id="810" dur="1" fill="hold">
                                          <p:stCondLst>
                                            <p:cond delay="0"/>
                                          </p:stCondLst>
                                        </p:cTn>
                                        <p:tgtEl>
                                          <p:spTgt spid="1567"/>
                                        </p:tgtEl>
                                        <p:attrNameLst>
                                          <p:attrName>style.visibility</p:attrName>
                                        </p:attrNameLst>
                                      </p:cBhvr>
                                      <p:to>
                                        <p:strVal val="visible"/>
                                      </p:to>
                                    </p:set>
                                    <p:animEffect transition="in" filter="fade">
                                      <p:cBhvr>
                                        <p:cTn id="811" dur="30"/>
                                        <p:tgtEl>
                                          <p:spTgt spid="1567"/>
                                        </p:tgtEl>
                                      </p:cBhvr>
                                    </p:animEffect>
                                  </p:childTnLst>
                                </p:cTn>
                              </p:par>
                            </p:childTnLst>
                          </p:cTn>
                        </p:par>
                        <p:par>
                          <p:cTn id="812" fill="hold">
                            <p:stCondLst>
                              <p:cond delay="6280"/>
                            </p:stCondLst>
                            <p:childTnLst>
                              <p:par>
                                <p:cTn id="813" presetID="10" presetClass="entr" presetSubtype="0" fill="hold" grpId="0" nodeType="afterEffect">
                                  <p:stCondLst>
                                    <p:cond delay="0"/>
                                  </p:stCondLst>
                                  <p:childTnLst>
                                    <p:set>
                                      <p:cBhvr>
                                        <p:cTn id="814" dur="1" fill="hold">
                                          <p:stCondLst>
                                            <p:cond delay="0"/>
                                          </p:stCondLst>
                                        </p:cTn>
                                        <p:tgtEl>
                                          <p:spTgt spid="1570"/>
                                        </p:tgtEl>
                                        <p:attrNameLst>
                                          <p:attrName>style.visibility</p:attrName>
                                        </p:attrNameLst>
                                      </p:cBhvr>
                                      <p:to>
                                        <p:strVal val="visible"/>
                                      </p:to>
                                    </p:set>
                                    <p:animEffect transition="in" filter="fade">
                                      <p:cBhvr>
                                        <p:cTn id="815" dur="30"/>
                                        <p:tgtEl>
                                          <p:spTgt spid="1570"/>
                                        </p:tgtEl>
                                      </p:cBhvr>
                                    </p:animEffect>
                                  </p:childTnLst>
                                </p:cTn>
                              </p:par>
                            </p:childTnLst>
                          </p:cTn>
                        </p:par>
                        <p:par>
                          <p:cTn id="816" fill="hold">
                            <p:stCondLst>
                              <p:cond delay="6310"/>
                            </p:stCondLst>
                            <p:childTnLst>
                              <p:par>
                                <p:cTn id="817" presetID="10" presetClass="entr" presetSubtype="0" fill="hold" grpId="0" nodeType="afterEffect">
                                  <p:stCondLst>
                                    <p:cond delay="0"/>
                                  </p:stCondLst>
                                  <p:childTnLst>
                                    <p:set>
                                      <p:cBhvr>
                                        <p:cTn id="818" dur="1" fill="hold">
                                          <p:stCondLst>
                                            <p:cond delay="0"/>
                                          </p:stCondLst>
                                        </p:cTn>
                                        <p:tgtEl>
                                          <p:spTgt spid="1571"/>
                                        </p:tgtEl>
                                        <p:attrNameLst>
                                          <p:attrName>style.visibility</p:attrName>
                                        </p:attrNameLst>
                                      </p:cBhvr>
                                      <p:to>
                                        <p:strVal val="visible"/>
                                      </p:to>
                                    </p:set>
                                    <p:animEffect transition="in" filter="fade">
                                      <p:cBhvr>
                                        <p:cTn id="819" dur="30"/>
                                        <p:tgtEl>
                                          <p:spTgt spid="1571"/>
                                        </p:tgtEl>
                                      </p:cBhvr>
                                    </p:animEffect>
                                  </p:childTnLst>
                                </p:cTn>
                              </p:par>
                            </p:childTnLst>
                          </p:cTn>
                        </p:par>
                        <p:par>
                          <p:cTn id="820" fill="hold">
                            <p:stCondLst>
                              <p:cond delay="6340"/>
                            </p:stCondLst>
                            <p:childTnLst>
                              <p:par>
                                <p:cTn id="821" presetID="10" presetClass="entr" presetSubtype="0" fill="hold" grpId="0" nodeType="afterEffect">
                                  <p:stCondLst>
                                    <p:cond delay="0"/>
                                  </p:stCondLst>
                                  <p:childTnLst>
                                    <p:set>
                                      <p:cBhvr>
                                        <p:cTn id="822" dur="1" fill="hold">
                                          <p:stCondLst>
                                            <p:cond delay="0"/>
                                          </p:stCondLst>
                                        </p:cTn>
                                        <p:tgtEl>
                                          <p:spTgt spid="1553"/>
                                        </p:tgtEl>
                                        <p:attrNameLst>
                                          <p:attrName>style.visibility</p:attrName>
                                        </p:attrNameLst>
                                      </p:cBhvr>
                                      <p:to>
                                        <p:strVal val="visible"/>
                                      </p:to>
                                    </p:set>
                                    <p:animEffect transition="in" filter="fade">
                                      <p:cBhvr>
                                        <p:cTn id="823" dur="30"/>
                                        <p:tgtEl>
                                          <p:spTgt spid="1553"/>
                                        </p:tgtEl>
                                      </p:cBhvr>
                                    </p:animEffect>
                                  </p:childTnLst>
                                </p:cTn>
                              </p:par>
                            </p:childTnLst>
                          </p:cTn>
                        </p:par>
                        <p:par>
                          <p:cTn id="824" fill="hold">
                            <p:stCondLst>
                              <p:cond delay="6370"/>
                            </p:stCondLst>
                            <p:childTnLst>
                              <p:par>
                                <p:cTn id="825" presetID="10" presetClass="entr" presetSubtype="0" fill="hold" grpId="0" nodeType="afterEffect">
                                  <p:stCondLst>
                                    <p:cond delay="0"/>
                                  </p:stCondLst>
                                  <p:childTnLst>
                                    <p:set>
                                      <p:cBhvr>
                                        <p:cTn id="826" dur="1" fill="hold">
                                          <p:stCondLst>
                                            <p:cond delay="0"/>
                                          </p:stCondLst>
                                        </p:cTn>
                                        <p:tgtEl>
                                          <p:spTgt spid="1573"/>
                                        </p:tgtEl>
                                        <p:attrNameLst>
                                          <p:attrName>style.visibility</p:attrName>
                                        </p:attrNameLst>
                                      </p:cBhvr>
                                      <p:to>
                                        <p:strVal val="visible"/>
                                      </p:to>
                                    </p:set>
                                    <p:animEffect transition="in" filter="fade">
                                      <p:cBhvr>
                                        <p:cTn id="827" dur="30"/>
                                        <p:tgtEl>
                                          <p:spTgt spid="1573"/>
                                        </p:tgtEl>
                                      </p:cBhvr>
                                    </p:animEffect>
                                  </p:childTnLst>
                                </p:cTn>
                              </p:par>
                            </p:childTnLst>
                          </p:cTn>
                        </p:par>
                        <p:par>
                          <p:cTn id="828" fill="hold">
                            <p:stCondLst>
                              <p:cond delay="6400"/>
                            </p:stCondLst>
                            <p:childTnLst>
                              <p:par>
                                <p:cTn id="829" presetID="10" presetClass="entr" presetSubtype="0" fill="hold" grpId="0" nodeType="afterEffect">
                                  <p:stCondLst>
                                    <p:cond delay="0"/>
                                  </p:stCondLst>
                                  <p:childTnLst>
                                    <p:set>
                                      <p:cBhvr>
                                        <p:cTn id="830" dur="1" fill="hold">
                                          <p:stCondLst>
                                            <p:cond delay="0"/>
                                          </p:stCondLst>
                                        </p:cTn>
                                        <p:tgtEl>
                                          <p:spTgt spid="1574"/>
                                        </p:tgtEl>
                                        <p:attrNameLst>
                                          <p:attrName>style.visibility</p:attrName>
                                        </p:attrNameLst>
                                      </p:cBhvr>
                                      <p:to>
                                        <p:strVal val="visible"/>
                                      </p:to>
                                    </p:set>
                                    <p:animEffect transition="in" filter="fade">
                                      <p:cBhvr>
                                        <p:cTn id="831" dur="30"/>
                                        <p:tgtEl>
                                          <p:spTgt spid="1574"/>
                                        </p:tgtEl>
                                      </p:cBhvr>
                                    </p:animEffect>
                                  </p:childTnLst>
                                </p:cTn>
                              </p:par>
                            </p:childTnLst>
                          </p:cTn>
                        </p:par>
                        <p:par>
                          <p:cTn id="832" fill="hold">
                            <p:stCondLst>
                              <p:cond delay="6430"/>
                            </p:stCondLst>
                            <p:childTnLst>
                              <p:par>
                                <p:cTn id="833" presetID="10" presetClass="entr" presetSubtype="0" fill="hold" grpId="0" nodeType="afterEffect">
                                  <p:stCondLst>
                                    <p:cond delay="0"/>
                                  </p:stCondLst>
                                  <p:childTnLst>
                                    <p:set>
                                      <p:cBhvr>
                                        <p:cTn id="834" dur="1" fill="hold">
                                          <p:stCondLst>
                                            <p:cond delay="0"/>
                                          </p:stCondLst>
                                        </p:cTn>
                                        <p:tgtEl>
                                          <p:spTgt spid="1575"/>
                                        </p:tgtEl>
                                        <p:attrNameLst>
                                          <p:attrName>style.visibility</p:attrName>
                                        </p:attrNameLst>
                                      </p:cBhvr>
                                      <p:to>
                                        <p:strVal val="visible"/>
                                      </p:to>
                                    </p:set>
                                    <p:animEffect transition="in" filter="fade">
                                      <p:cBhvr>
                                        <p:cTn id="835" dur="30"/>
                                        <p:tgtEl>
                                          <p:spTgt spid="1575"/>
                                        </p:tgtEl>
                                      </p:cBhvr>
                                    </p:animEffect>
                                  </p:childTnLst>
                                </p:cTn>
                              </p:par>
                            </p:childTnLst>
                          </p:cTn>
                        </p:par>
                        <p:par>
                          <p:cTn id="836" fill="hold">
                            <p:stCondLst>
                              <p:cond delay="6460"/>
                            </p:stCondLst>
                            <p:childTnLst>
                              <p:par>
                                <p:cTn id="837" presetID="10" presetClass="entr" presetSubtype="0" fill="hold" grpId="0" nodeType="afterEffect">
                                  <p:stCondLst>
                                    <p:cond delay="0"/>
                                  </p:stCondLst>
                                  <p:childTnLst>
                                    <p:set>
                                      <p:cBhvr>
                                        <p:cTn id="838" dur="1" fill="hold">
                                          <p:stCondLst>
                                            <p:cond delay="0"/>
                                          </p:stCondLst>
                                        </p:cTn>
                                        <p:tgtEl>
                                          <p:spTgt spid="1576"/>
                                        </p:tgtEl>
                                        <p:attrNameLst>
                                          <p:attrName>style.visibility</p:attrName>
                                        </p:attrNameLst>
                                      </p:cBhvr>
                                      <p:to>
                                        <p:strVal val="visible"/>
                                      </p:to>
                                    </p:set>
                                    <p:animEffect transition="in" filter="fade">
                                      <p:cBhvr>
                                        <p:cTn id="839" dur="30"/>
                                        <p:tgtEl>
                                          <p:spTgt spid="1576"/>
                                        </p:tgtEl>
                                      </p:cBhvr>
                                    </p:animEffect>
                                  </p:childTnLst>
                                </p:cTn>
                              </p:par>
                            </p:childTnLst>
                          </p:cTn>
                        </p:par>
                        <p:par>
                          <p:cTn id="840" fill="hold">
                            <p:stCondLst>
                              <p:cond delay="6490"/>
                            </p:stCondLst>
                            <p:childTnLst>
                              <p:par>
                                <p:cTn id="841" presetID="10" presetClass="entr" presetSubtype="0" fill="hold" grpId="0" nodeType="afterEffect">
                                  <p:stCondLst>
                                    <p:cond delay="0"/>
                                  </p:stCondLst>
                                  <p:childTnLst>
                                    <p:set>
                                      <p:cBhvr>
                                        <p:cTn id="842" dur="1" fill="hold">
                                          <p:stCondLst>
                                            <p:cond delay="0"/>
                                          </p:stCondLst>
                                        </p:cTn>
                                        <p:tgtEl>
                                          <p:spTgt spid="1577"/>
                                        </p:tgtEl>
                                        <p:attrNameLst>
                                          <p:attrName>style.visibility</p:attrName>
                                        </p:attrNameLst>
                                      </p:cBhvr>
                                      <p:to>
                                        <p:strVal val="visible"/>
                                      </p:to>
                                    </p:set>
                                    <p:animEffect transition="in" filter="fade">
                                      <p:cBhvr>
                                        <p:cTn id="843" dur="30"/>
                                        <p:tgtEl>
                                          <p:spTgt spid="1577"/>
                                        </p:tgtEl>
                                      </p:cBhvr>
                                    </p:animEffect>
                                  </p:childTnLst>
                                </p:cTn>
                              </p:par>
                            </p:childTnLst>
                          </p:cTn>
                        </p:par>
                        <p:par>
                          <p:cTn id="844" fill="hold">
                            <p:stCondLst>
                              <p:cond delay="6520"/>
                            </p:stCondLst>
                            <p:childTnLst>
                              <p:par>
                                <p:cTn id="845" presetID="10" presetClass="entr" presetSubtype="0" fill="hold" grpId="0" nodeType="afterEffect">
                                  <p:stCondLst>
                                    <p:cond delay="0"/>
                                  </p:stCondLst>
                                  <p:childTnLst>
                                    <p:set>
                                      <p:cBhvr>
                                        <p:cTn id="846" dur="1" fill="hold">
                                          <p:stCondLst>
                                            <p:cond delay="0"/>
                                          </p:stCondLst>
                                        </p:cTn>
                                        <p:tgtEl>
                                          <p:spTgt spid="1578"/>
                                        </p:tgtEl>
                                        <p:attrNameLst>
                                          <p:attrName>style.visibility</p:attrName>
                                        </p:attrNameLst>
                                      </p:cBhvr>
                                      <p:to>
                                        <p:strVal val="visible"/>
                                      </p:to>
                                    </p:set>
                                    <p:animEffect transition="in" filter="fade">
                                      <p:cBhvr>
                                        <p:cTn id="847" dur="30"/>
                                        <p:tgtEl>
                                          <p:spTgt spid="1578"/>
                                        </p:tgtEl>
                                      </p:cBhvr>
                                    </p:animEffect>
                                  </p:childTnLst>
                                </p:cTn>
                              </p:par>
                            </p:childTnLst>
                          </p:cTn>
                        </p:par>
                        <p:par>
                          <p:cTn id="848" fill="hold">
                            <p:stCondLst>
                              <p:cond delay="6550"/>
                            </p:stCondLst>
                            <p:childTnLst>
                              <p:par>
                                <p:cTn id="849" presetID="10" presetClass="entr" presetSubtype="0" fill="hold" grpId="0" nodeType="afterEffect">
                                  <p:stCondLst>
                                    <p:cond delay="0"/>
                                  </p:stCondLst>
                                  <p:childTnLst>
                                    <p:set>
                                      <p:cBhvr>
                                        <p:cTn id="850" dur="1" fill="hold">
                                          <p:stCondLst>
                                            <p:cond delay="0"/>
                                          </p:stCondLst>
                                        </p:cTn>
                                        <p:tgtEl>
                                          <p:spTgt spid="1579"/>
                                        </p:tgtEl>
                                        <p:attrNameLst>
                                          <p:attrName>style.visibility</p:attrName>
                                        </p:attrNameLst>
                                      </p:cBhvr>
                                      <p:to>
                                        <p:strVal val="visible"/>
                                      </p:to>
                                    </p:set>
                                    <p:animEffect transition="in" filter="fade">
                                      <p:cBhvr>
                                        <p:cTn id="851" dur="30"/>
                                        <p:tgtEl>
                                          <p:spTgt spid="1579"/>
                                        </p:tgtEl>
                                      </p:cBhvr>
                                    </p:animEffect>
                                  </p:childTnLst>
                                </p:cTn>
                              </p:par>
                            </p:childTnLst>
                          </p:cTn>
                        </p:par>
                        <p:par>
                          <p:cTn id="852" fill="hold">
                            <p:stCondLst>
                              <p:cond delay="6580"/>
                            </p:stCondLst>
                            <p:childTnLst>
                              <p:par>
                                <p:cTn id="853" presetID="10" presetClass="entr" presetSubtype="0" fill="hold" grpId="0" nodeType="afterEffect">
                                  <p:stCondLst>
                                    <p:cond delay="0"/>
                                  </p:stCondLst>
                                  <p:childTnLst>
                                    <p:set>
                                      <p:cBhvr>
                                        <p:cTn id="854" dur="1" fill="hold">
                                          <p:stCondLst>
                                            <p:cond delay="0"/>
                                          </p:stCondLst>
                                        </p:cTn>
                                        <p:tgtEl>
                                          <p:spTgt spid="1581"/>
                                        </p:tgtEl>
                                        <p:attrNameLst>
                                          <p:attrName>style.visibility</p:attrName>
                                        </p:attrNameLst>
                                      </p:cBhvr>
                                      <p:to>
                                        <p:strVal val="visible"/>
                                      </p:to>
                                    </p:set>
                                    <p:animEffect transition="in" filter="fade">
                                      <p:cBhvr>
                                        <p:cTn id="855" dur="30"/>
                                        <p:tgtEl>
                                          <p:spTgt spid="1581"/>
                                        </p:tgtEl>
                                      </p:cBhvr>
                                    </p:animEffect>
                                  </p:childTnLst>
                                </p:cTn>
                              </p:par>
                            </p:childTnLst>
                          </p:cTn>
                        </p:par>
                        <p:par>
                          <p:cTn id="856" fill="hold">
                            <p:stCondLst>
                              <p:cond delay="6610"/>
                            </p:stCondLst>
                            <p:childTnLst>
                              <p:par>
                                <p:cTn id="857" presetID="10" presetClass="entr" presetSubtype="0" fill="hold" grpId="0" nodeType="afterEffect">
                                  <p:stCondLst>
                                    <p:cond delay="0"/>
                                  </p:stCondLst>
                                  <p:childTnLst>
                                    <p:set>
                                      <p:cBhvr>
                                        <p:cTn id="858" dur="1" fill="hold">
                                          <p:stCondLst>
                                            <p:cond delay="0"/>
                                          </p:stCondLst>
                                        </p:cTn>
                                        <p:tgtEl>
                                          <p:spTgt spid="1582"/>
                                        </p:tgtEl>
                                        <p:attrNameLst>
                                          <p:attrName>style.visibility</p:attrName>
                                        </p:attrNameLst>
                                      </p:cBhvr>
                                      <p:to>
                                        <p:strVal val="visible"/>
                                      </p:to>
                                    </p:set>
                                    <p:animEffect transition="in" filter="fade">
                                      <p:cBhvr>
                                        <p:cTn id="859" dur="30"/>
                                        <p:tgtEl>
                                          <p:spTgt spid="1582"/>
                                        </p:tgtEl>
                                      </p:cBhvr>
                                    </p:animEffect>
                                  </p:childTnLst>
                                </p:cTn>
                              </p:par>
                            </p:childTnLst>
                          </p:cTn>
                        </p:par>
                        <p:par>
                          <p:cTn id="860" fill="hold">
                            <p:stCondLst>
                              <p:cond delay="6640"/>
                            </p:stCondLst>
                            <p:childTnLst>
                              <p:par>
                                <p:cTn id="861" presetID="10" presetClass="entr" presetSubtype="0" fill="hold" grpId="0" nodeType="afterEffect">
                                  <p:stCondLst>
                                    <p:cond delay="0"/>
                                  </p:stCondLst>
                                  <p:childTnLst>
                                    <p:set>
                                      <p:cBhvr>
                                        <p:cTn id="862" dur="1" fill="hold">
                                          <p:stCondLst>
                                            <p:cond delay="0"/>
                                          </p:stCondLst>
                                        </p:cTn>
                                        <p:tgtEl>
                                          <p:spTgt spid="1584"/>
                                        </p:tgtEl>
                                        <p:attrNameLst>
                                          <p:attrName>style.visibility</p:attrName>
                                        </p:attrNameLst>
                                      </p:cBhvr>
                                      <p:to>
                                        <p:strVal val="visible"/>
                                      </p:to>
                                    </p:set>
                                    <p:animEffect transition="in" filter="fade">
                                      <p:cBhvr>
                                        <p:cTn id="863" dur="30"/>
                                        <p:tgtEl>
                                          <p:spTgt spid="1584"/>
                                        </p:tgtEl>
                                      </p:cBhvr>
                                    </p:animEffect>
                                  </p:childTnLst>
                                </p:cTn>
                              </p:par>
                            </p:childTnLst>
                          </p:cTn>
                        </p:par>
                        <p:par>
                          <p:cTn id="864" fill="hold">
                            <p:stCondLst>
                              <p:cond delay="6670"/>
                            </p:stCondLst>
                            <p:childTnLst>
                              <p:par>
                                <p:cTn id="865" presetID="10" presetClass="entr" presetSubtype="0" fill="hold" grpId="0" nodeType="afterEffect">
                                  <p:stCondLst>
                                    <p:cond delay="0"/>
                                  </p:stCondLst>
                                  <p:childTnLst>
                                    <p:set>
                                      <p:cBhvr>
                                        <p:cTn id="866" dur="1" fill="hold">
                                          <p:stCondLst>
                                            <p:cond delay="0"/>
                                          </p:stCondLst>
                                        </p:cTn>
                                        <p:tgtEl>
                                          <p:spTgt spid="1596"/>
                                        </p:tgtEl>
                                        <p:attrNameLst>
                                          <p:attrName>style.visibility</p:attrName>
                                        </p:attrNameLst>
                                      </p:cBhvr>
                                      <p:to>
                                        <p:strVal val="visible"/>
                                      </p:to>
                                    </p:set>
                                    <p:animEffect transition="in" filter="fade">
                                      <p:cBhvr>
                                        <p:cTn id="867" dur="30"/>
                                        <p:tgtEl>
                                          <p:spTgt spid="1596"/>
                                        </p:tgtEl>
                                      </p:cBhvr>
                                    </p:animEffect>
                                  </p:childTnLst>
                                </p:cTn>
                              </p:par>
                            </p:childTnLst>
                          </p:cTn>
                        </p:par>
                        <p:par>
                          <p:cTn id="868" fill="hold">
                            <p:stCondLst>
                              <p:cond delay="6700"/>
                            </p:stCondLst>
                            <p:childTnLst>
                              <p:par>
                                <p:cTn id="869" presetID="10" presetClass="entr" presetSubtype="0" fill="hold" grpId="0" nodeType="afterEffect">
                                  <p:stCondLst>
                                    <p:cond delay="0"/>
                                  </p:stCondLst>
                                  <p:childTnLst>
                                    <p:set>
                                      <p:cBhvr>
                                        <p:cTn id="870" dur="1" fill="hold">
                                          <p:stCondLst>
                                            <p:cond delay="0"/>
                                          </p:stCondLst>
                                        </p:cTn>
                                        <p:tgtEl>
                                          <p:spTgt spid="1597"/>
                                        </p:tgtEl>
                                        <p:attrNameLst>
                                          <p:attrName>style.visibility</p:attrName>
                                        </p:attrNameLst>
                                      </p:cBhvr>
                                      <p:to>
                                        <p:strVal val="visible"/>
                                      </p:to>
                                    </p:set>
                                    <p:animEffect transition="in" filter="fade">
                                      <p:cBhvr>
                                        <p:cTn id="871" dur="30"/>
                                        <p:tgtEl>
                                          <p:spTgt spid="1597"/>
                                        </p:tgtEl>
                                      </p:cBhvr>
                                    </p:animEffect>
                                  </p:childTnLst>
                                </p:cTn>
                              </p:par>
                            </p:childTnLst>
                          </p:cTn>
                        </p:par>
                        <p:par>
                          <p:cTn id="872" fill="hold">
                            <p:stCondLst>
                              <p:cond delay="6730"/>
                            </p:stCondLst>
                            <p:childTnLst>
                              <p:par>
                                <p:cTn id="873" presetID="10" presetClass="entr" presetSubtype="0" fill="hold" grpId="0" nodeType="afterEffect">
                                  <p:stCondLst>
                                    <p:cond delay="0"/>
                                  </p:stCondLst>
                                  <p:childTnLst>
                                    <p:set>
                                      <p:cBhvr>
                                        <p:cTn id="874" dur="1" fill="hold">
                                          <p:stCondLst>
                                            <p:cond delay="0"/>
                                          </p:stCondLst>
                                        </p:cTn>
                                        <p:tgtEl>
                                          <p:spTgt spid="1598"/>
                                        </p:tgtEl>
                                        <p:attrNameLst>
                                          <p:attrName>style.visibility</p:attrName>
                                        </p:attrNameLst>
                                      </p:cBhvr>
                                      <p:to>
                                        <p:strVal val="visible"/>
                                      </p:to>
                                    </p:set>
                                    <p:animEffect transition="in" filter="fade">
                                      <p:cBhvr>
                                        <p:cTn id="875" dur="30"/>
                                        <p:tgtEl>
                                          <p:spTgt spid="1598"/>
                                        </p:tgtEl>
                                      </p:cBhvr>
                                    </p:animEffect>
                                  </p:childTnLst>
                                </p:cTn>
                              </p:par>
                            </p:childTnLst>
                          </p:cTn>
                        </p:par>
                        <p:par>
                          <p:cTn id="876" fill="hold">
                            <p:stCondLst>
                              <p:cond delay="6760"/>
                            </p:stCondLst>
                            <p:childTnLst>
                              <p:par>
                                <p:cTn id="877" presetID="10" presetClass="entr" presetSubtype="0" fill="hold" grpId="0" nodeType="afterEffect">
                                  <p:stCondLst>
                                    <p:cond delay="0"/>
                                  </p:stCondLst>
                                  <p:childTnLst>
                                    <p:set>
                                      <p:cBhvr>
                                        <p:cTn id="878" dur="1" fill="hold">
                                          <p:stCondLst>
                                            <p:cond delay="0"/>
                                          </p:stCondLst>
                                        </p:cTn>
                                        <p:tgtEl>
                                          <p:spTgt spid="1600"/>
                                        </p:tgtEl>
                                        <p:attrNameLst>
                                          <p:attrName>style.visibility</p:attrName>
                                        </p:attrNameLst>
                                      </p:cBhvr>
                                      <p:to>
                                        <p:strVal val="visible"/>
                                      </p:to>
                                    </p:set>
                                    <p:animEffect transition="in" filter="fade">
                                      <p:cBhvr>
                                        <p:cTn id="879" dur="30"/>
                                        <p:tgtEl>
                                          <p:spTgt spid="1600"/>
                                        </p:tgtEl>
                                      </p:cBhvr>
                                    </p:animEffect>
                                  </p:childTnLst>
                                </p:cTn>
                              </p:par>
                            </p:childTnLst>
                          </p:cTn>
                        </p:par>
                        <p:par>
                          <p:cTn id="880" fill="hold">
                            <p:stCondLst>
                              <p:cond delay="6790"/>
                            </p:stCondLst>
                            <p:childTnLst>
                              <p:par>
                                <p:cTn id="881" presetID="10" presetClass="entr" presetSubtype="0" fill="hold" grpId="0" nodeType="afterEffect">
                                  <p:stCondLst>
                                    <p:cond delay="0"/>
                                  </p:stCondLst>
                                  <p:childTnLst>
                                    <p:set>
                                      <p:cBhvr>
                                        <p:cTn id="882" dur="1" fill="hold">
                                          <p:stCondLst>
                                            <p:cond delay="0"/>
                                          </p:stCondLst>
                                        </p:cTn>
                                        <p:tgtEl>
                                          <p:spTgt spid="1601"/>
                                        </p:tgtEl>
                                        <p:attrNameLst>
                                          <p:attrName>style.visibility</p:attrName>
                                        </p:attrNameLst>
                                      </p:cBhvr>
                                      <p:to>
                                        <p:strVal val="visible"/>
                                      </p:to>
                                    </p:set>
                                    <p:animEffect transition="in" filter="fade">
                                      <p:cBhvr>
                                        <p:cTn id="883" dur="30"/>
                                        <p:tgtEl>
                                          <p:spTgt spid="1601"/>
                                        </p:tgtEl>
                                      </p:cBhvr>
                                    </p:animEffect>
                                  </p:childTnLst>
                                </p:cTn>
                              </p:par>
                            </p:childTnLst>
                          </p:cTn>
                        </p:par>
                        <p:par>
                          <p:cTn id="884" fill="hold">
                            <p:stCondLst>
                              <p:cond delay="6820"/>
                            </p:stCondLst>
                            <p:childTnLst>
                              <p:par>
                                <p:cTn id="885" presetID="10" presetClass="entr" presetSubtype="0" fill="hold" grpId="0" nodeType="afterEffect">
                                  <p:stCondLst>
                                    <p:cond delay="0"/>
                                  </p:stCondLst>
                                  <p:childTnLst>
                                    <p:set>
                                      <p:cBhvr>
                                        <p:cTn id="886" dur="1" fill="hold">
                                          <p:stCondLst>
                                            <p:cond delay="0"/>
                                          </p:stCondLst>
                                        </p:cTn>
                                        <p:tgtEl>
                                          <p:spTgt spid="1602"/>
                                        </p:tgtEl>
                                        <p:attrNameLst>
                                          <p:attrName>style.visibility</p:attrName>
                                        </p:attrNameLst>
                                      </p:cBhvr>
                                      <p:to>
                                        <p:strVal val="visible"/>
                                      </p:to>
                                    </p:set>
                                    <p:animEffect transition="in" filter="fade">
                                      <p:cBhvr>
                                        <p:cTn id="887" dur="30"/>
                                        <p:tgtEl>
                                          <p:spTgt spid="1602"/>
                                        </p:tgtEl>
                                      </p:cBhvr>
                                    </p:animEffect>
                                  </p:childTnLst>
                                </p:cTn>
                              </p:par>
                            </p:childTnLst>
                          </p:cTn>
                        </p:par>
                        <p:par>
                          <p:cTn id="888" fill="hold">
                            <p:stCondLst>
                              <p:cond delay="6850"/>
                            </p:stCondLst>
                            <p:childTnLst>
                              <p:par>
                                <p:cTn id="889" presetID="10" presetClass="entr" presetSubtype="0" fill="hold" grpId="0" nodeType="afterEffect">
                                  <p:stCondLst>
                                    <p:cond delay="0"/>
                                  </p:stCondLst>
                                  <p:childTnLst>
                                    <p:set>
                                      <p:cBhvr>
                                        <p:cTn id="890" dur="1" fill="hold">
                                          <p:stCondLst>
                                            <p:cond delay="0"/>
                                          </p:stCondLst>
                                        </p:cTn>
                                        <p:tgtEl>
                                          <p:spTgt spid="1603"/>
                                        </p:tgtEl>
                                        <p:attrNameLst>
                                          <p:attrName>style.visibility</p:attrName>
                                        </p:attrNameLst>
                                      </p:cBhvr>
                                      <p:to>
                                        <p:strVal val="visible"/>
                                      </p:to>
                                    </p:set>
                                    <p:animEffect transition="in" filter="fade">
                                      <p:cBhvr>
                                        <p:cTn id="891" dur="30"/>
                                        <p:tgtEl>
                                          <p:spTgt spid="1603"/>
                                        </p:tgtEl>
                                      </p:cBhvr>
                                    </p:animEffect>
                                  </p:childTnLst>
                                </p:cTn>
                              </p:par>
                            </p:childTnLst>
                          </p:cTn>
                        </p:par>
                        <p:par>
                          <p:cTn id="892" fill="hold">
                            <p:stCondLst>
                              <p:cond delay="6880"/>
                            </p:stCondLst>
                            <p:childTnLst>
                              <p:par>
                                <p:cTn id="893" presetID="10" presetClass="entr" presetSubtype="0" fill="hold" grpId="0" nodeType="afterEffect">
                                  <p:stCondLst>
                                    <p:cond delay="0"/>
                                  </p:stCondLst>
                                  <p:childTnLst>
                                    <p:set>
                                      <p:cBhvr>
                                        <p:cTn id="894" dur="1" fill="hold">
                                          <p:stCondLst>
                                            <p:cond delay="0"/>
                                          </p:stCondLst>
                                        </p:cTn>
                                        <p:tgtEl>
                                          <p:spTgt spid="1604"/>
                                        </p:tgtEl>
                                        <p:attrNameLst>
                                          <p:attrName>style.visibility</p:attrName>
                                        </p:attrNameLst>
                                      </p:cBhvr>
                                      <p:to>
                                        <p:strVal val="visible"/>
                                      </p:to>
                                    </p:set>
                                    <p:animEffect transition="in" filter="fade">
                                      <p:cBhvr>
                                        <p:cTn id="895" dur="30"/>
                                        <p:tgtEl>
                                          <p:spTgt spid="1604"/>
                                        </p:tgtEl>
                                      </p:cBhvr>
                                    </p:animEffect>
                                  </p:childTnLst>
                                </p:cTn>
                              </p:par>
                            </p:childTnLst>
                          </p:cTn>
                        </p:par>
                        <p:par>
                          <p:cTn id="896" fill="hold">
                            <p:stCondLst>
                              <p:cond delay="6910"/>
                            </p:stCondLst>
                            <p:childTnLst>
                              <p:par>
                                <p:cTn id="897" presetID="10" presetClass="entr" presetSubtype="0" fill="hold" grpId="0" nodeType="afterEffect">
                                  <p:stCondLst>
                                    <p:cond delay="0"/>
                                  </p:stCondLst>
                                  <p:childTnLst>
                                    <p:set>
                                      <p:cBhvr>
                                        <p:cTn id="898" dur="1" fill="hold">
                                          <p:stCondLst>
                                            <p:cond delay="0"/>
                                          </p:stCondLst>
                                        </p:cTn>
                                        <p:tgtEl>
                                          <p:spTgt spid="1605"/>
                                        </p:tgtEl>
                                        <p:attrNameLst>
                                          <p:attrName>style.visibility</p:attrName>
                                        </p:attrNameLst>
                                      </p:cBhvr>
                                      <p:to>
                                        <p:strVal val="visible"/>
                                      </p:to>
                                    </p:set>
                                    <p:animEffect transition="in" filter="fade">
                                      <p:cBhvr>
                                        <p:cTn id="899" dur="30"/>
                                        <p:tgtEl>
                                          <p:spTgt spid="1605"/>
                                        </p:tgtEl>
                                      </p:cBhvr>
                                    </p:animEffect>
                                  </p:childTnLst>
                                </p:cTn>
                              </p:par>
                            </p:childTnLst>
                          </p:cTn>
                        </p:par>
                        <p:par>
                          <p:cTn id="900" fill="hold">
                            <p:stCondLst>
                              <p:cond delay="6940"/>
                            </p:stCondLst>
                            <p:childTnLst>
                              <p:par>
                                <p:cTn id="901" presetID="10" presetClass="entr" presetSubtype="0" fill="hold" grpId="0" nodeType="afterEffect">
                                  <p:stCondLst>
                                    <p:cond delay="0"/>
                                  </p:stCondLst>
                                  <p:childTnLst>
                                    <p:set>
                                      <p:cBhvr>
                                        <p:cTn id="902" dur="1" fill="hold">
                                          <p:stCondLst>
                                            <p:cond delay="0"/>
                                          </p:stCondLst>
                                        </p:cTn>
                                        <p:tgtEl>
                                          <p:spTgt spid="1606"/>
                                        </p:tgtEl>
                                        <p:attrNameLst>
                                          <p:attrName>style.visibility</p:attrName>
                                        </p:attrNameLst>
                                      </p:cBhvr>
                                      <p:to>
                                        <p:strVal val="visible"/>
                                      </p:to>
                                    </p:set>
                                    <p:animEffect transition="in" filter="fade">
                                      <p:cBhvr>
                                        <p:cTn id="903" dur="30"/>
                                        <p:tgtEl>
                                          <p:spTgt spid="1606"/>
                                        </p:tgtEl>
                                      </p:cBhvr>
                                    </p:animEffect>
                                  </p:childTnLst>
                                </p:cTn>
                              </p:par>
                            </p:childTnLst>
                          </p:cTn>
                        </p:par>
                        <p:par>
                          <p:cTn id="904" fill="hold">
                            <p:stCondLst>
                              <p:cond delay="6970"/>
                            </p:stCondLst>
                            <p:childTnLst>
                              <p:par>
                                <p:cTn id="905" presetID="10" presetClass="entr" presetSubtype="0" fill="hold" grpId="0" nodeType="afterEffect">
                                  <p:stCondLst>
                                    <p:cond delay="0"/>
                                  </p:stCondLst>
                                  <p:childTnLst>
                                    <p:set>
                                      <p:cBhvr>
                                        <p:cTn id="906" dur="1" fill="hold">
                                          <p:stCondLst>
                                            <p:cond delay="0"/>
                                          </p:stCondLst>
                                        </p:cTn>
                                        <p:tgtEl>
                                          <p:spTgt spid="1607"/>
                                        </p:tgtEl>
                                        <p:attrNameLst>
                                          <p:attrName>style.visibility</p:attrName>
                                        </p:attrNameLst>
                                      </p:cBhvr>
                                      <p:to>
                                        <p:strVal val="visible"/>
                                      </p:to>
                                    </p:set>
                                    <p:animEffect transition="in" filter="fade">
                                      <p:cBhvr>
                                        <p:cTn id="907" dur="30"/>
                                        <p:tgtEl>
                                          <p:spTgt spid="1607"/>
                                        </p:tgtEl>
                                      </p:cBhvr>
                                    </p:animEffect>
                                  </p:childTnLst>
                                </p:cTn>
                              </p:par>
                            </p:childTnLst>
                          </p:cTn>
                        </p:par>
                        <p:par>
                          <p:cTn id="908" fill="hold">
                            <p:stCondLst>
                              <p:cond delay="7000"/>
                            </p:stCondLst>
                            <p:childTnLst>
                              <p:par>
                                <p:cTn id="909" presetID="10" presetClass="entr" presetSubtype="0" fill="hold" grpId="0" nodeType="afterEffect">
                                  <p:stCondLst>
                                    <p:cond delay="0"/>
                                  </p:stCondLst>
                                  <p:childTnLst>
                                    <p:set>
                                      <p:cBhvr>
                                        <p:cTn id="910" dur="1" fill="hold">
                                          <p:stCondLst>
                                            <p:cond delay="0"/>
                                          </p:stCondLst>
                                        </p:cTn>
                                        <p:tgtEl>
                                          <p:spTgt spid="1608"/>
                                        </p:tgtEl>
                                        <p:attrNameLst>
                                          <p:attrName>style.visibility</p:attrName>
                                        </p:attrNameLst>
                                      </p:cBhvr>
                                      <p:to>
                                        <p:strVal val="visible"/>
                                      </p:to>
                                    </p:set>
                                    <p:animEffect transition="in" filter="fade">
                                      <p:cBhvr>
                                        <p:cTn id="911" dur="30"/>
                                        <p:tgtEl>
                                          <p:spTgt spid="1608"/>
                                        </p:tgtEl>
                                      </p:cBhvr>
                                    </p:animEffect>
                                  </p:childTnLst>
                                </p:cTn>
                              </p:par>
                            </p:childTnLst>
                          </p:cTn>
                        </p:par>
                        <p:par>
                          <p:cTn id="912" fill="hold">
                            <p:stCondLst>
                              <p:cond delay="7030"/>
                            </p:stCondLst>
                            <p:childTnLst>
                              <p:par>
                                <p:cTn id="913" presetID="10" presetClass="entr" presetSubtype="0" fill="hold" grpId="0" nodeType="afterEffect">
                                  <p:stCondLst>
                                    <p:cond delay="0"/>
                                  </p:stCondLst>
                                  <p:childTnLst>
                                    <p:set>
                                      <p:cBhvr>
                                        <p:cTn id="914" dur="1" fill="hold">
                                          <p:stCondLst>
                                            <p:cond delay="0"/>
                                          </p:stCondLst>
                                        </p:cTn>
                                        <p:tgtEl>
                                          <p:spTgt spid="1609"/>
                                        </p:tgtEl>
                                        <p:attrNameLst>
                                          <p:attrName>style.visibility</p:attrName>
                                        </p:attrNameLst>
                                      </p:cBhvr>
                                      <p:to>
                                        <p:strVal val="visible"/>
                                      </p:to>
                                    </p:set>
                                    <p:animEffect transition="in" filter="fade">
                                      <p:cBhvr>
                                        <p:cTn id="915" dur="30"/>
                                        <p:tgtEl>
                                          <p:spTgt spid="1609"/>
                                        </p:tgtEl>
                                      </p:cBhvr>
                                    </p:animEffect>
                                  </p:childTnLst>
                                </p:cTn>
                              </p:par>
                            </p:childTnLst>
                          </p:cTn>
                        </p:par>
                        <p:par>
                          <p:cTn id="916" fill="hold">
                            <p:stCondLst>
                              <p:cond delay="7060"/>
                            </p:stCondLst>
                            <p:childTnLst>
                              <p:par>
                                <p:cTn id="917" presetID="10" presetClass="entr" presetSubtype="0" fill="hold" grpId="0" nodeType="afterEffect">
                                  <p:stCondLst>
                                    <p:cond delay="0"/>
                                  </p:stCondLst>
                                  <p:childTnLst>
                                    <p:set>
                                      <p:cBhvr>
                                        <p:cTn id="918" dur="1" fill="hold">
                                          <p:stCondLst>
                                            <p:cond delay="0"/>
                                          </p:stCondLst>
                                        </p:cTn>
                                        <p:tgtEl>
                                          <p:spTgt spid="231"/>
                                        </p:tgtEl>
                                        <p:attrNameLst>
                                          <p:attrName>style.visibility</p:attrName>
                                        </p:attrNameLst>
                                      </p:cBhvr>
                                      <p:to>
                                        <p:strVal val="visible"/>
                                      </p:to>
                                    </p:set>
                                    <p:animEffect transition="in" filter="fade">
                                      <p:cBhvr>
                                        <p:cTn id="919" dur="30"/>
                                        <p:tgtEl>
                                          <p:spTgt spid="231"/>
                                        </p:tgtEl>
                                      </p:cBhvr>
                                    </p:animEffect>
                                  </p:childTnLst>
                                </p:cTn>
                              </p:par>
                            </p:childTnLst>
                          </p:cTn>
                        </p:par>
                        <p:par>
                          <p:cTn id="920" fill="hold">
                            <p:stCondLst>
                              <p:cond delay="7090"/>
                            </p:stCondLst>
                            <p:childTnLst>
                              <p:par>
                                <p:cTn id="921" presetID="10" presetClass="entr" presetSubtype="0" fill="hold" grpId="0" nodeType="afterEffect">
                                  <p:stCondLst>
                                    <p:cond delay="0"/>
                                  </p:stCondLst>
                                  <p:childTnLst>
                                    <p:set>
                                      <p:cBhvr>
                                        <p:cTn id="922" dur="1" fill="hold">
                                          <p:stCondLst>
                                            <p:cond delay="0"/>
                                          </p:stCondLst>
                                        </p:cTn>
                                        <p:tgtEl>
                                          <p:spTgt spid="233"/>
                                        </p:tgtEl>
                                        <p:attrNameLst>
                                          <p:attrName>style.visibility</p:attrName>
                                        </p:attrNameLst>
                                      </p:cBhvr>
                                      <p:to>
                                        <p:strVal val="visible"/>
                                      </p:to>
                                    </p:set>
                                    <p:animEffect transition="in" filter="fade">
                                      <p:cBhvr>
                                        <p:cTn id="923" dur="30"/>
                                        <p:tgtEl>
                                          <p:spTgt spid="233"/>
                                        </p:tgtEl>
                                      </p:cBhvr>
                                    </p:animEffect>
                                  </p:childTnLst>
                                </p:cTn>
                              </p:par>
                            </p:childTnLst>
                          </p:cTn>
                        </p:par>
                        <p:par>
                          <p:cTn id="924" fill="hold">
                            <p:stCondLst>
                              <p:cond delay="7120"/>
                            </p:stCondLst>
                            <p:childTnLst>
                              <p:par>
                                <p:cTn id="925" presetID="10" presetClass="entr" presetSubtype="0" fill="hold" grpId="0" nodeType="afterEffect">
                                  <p:stCondLst>
                                    <p:cond delay="0"/>
                                  </p:stCondLst>
                                  <p:childTnLst>
                                    <p:set>
                                      <p:cBhvr>
                                        <p:cTn id="926" dur="1" fill="hold">
                                          <p:stCondLst>
                                            <p:cond delay="0"/>
                                          </p:stCondLst>
                                        </p:cTn>
                                        <p:tgtEl>
                                          <p:spTgt spid="234"/>
                                        </p:tgtEl>
                                        <p:attrNameLst>
                                          <p:attrName>style.visibility</p:attrName>
                                        </p:attrNameLst>
                                      </p:cBhvr>
                                      <p:to>
                                        <p:strVal val="visible"/>
                                      </p:to>
                                    </p:set>
                                    <p:animEffect transition="in" filter="fade">
                                      <p:cBhvr>
                                        <p:cTn id="927" dur="30"/>
                                        <p:tgtEl>
                                          <p:spTgt spid="234"/>
                                        </p:tgtEl>
                                      </p:cBhvr>
                                    </p:animEffect>
                                  </p:childTnLst>
                                </p:cTn>
                              </p:par>
                            </p:childTnLst>
                          </p:cTn>
                        </p:par>
                        <p:par>
                          <p:cTn id="928" fill="hold">
                            <p:stCondLst>
                              <p:cond delay="7150"/>
                            </p:stCondLst>
                            <p:childTnLst>
                              <p:par>
                                <p:cTn id="929" presetID="10" presetClass="entr" presetSubtype="0" fill="hold" grpId="0" nodeType="afterEffect">
                                  <p:stCondLst>
                                    <p:cond delay="0"/>
                                  </p:stCondLst>
                                  <p:childTnLst>
                                    <p:set>
                                      <p:cBhvr>
                                        <p:cTn id="930" dur="1" fill="hold">
                                          <p:stCondLst>
                                            <p:cond delay="0"/>
                                          </p:stCondLst>
                                        </p:cTn>
                                        <p:tgtEl>
                                          <p:spTgt spid="235"/>
                                        </p:tgtEl>
                                        <p:attrNameLst>
                                          <p:attrName>style.visibility</p:attrName>
                                        </p:attrNameLst>
                                      </p:cBhvr>
                                      <p:to>
                                        <p:strVal val="visible"/>
                                      </p:to>
                                    </p:set>
                                    <p:animEffect transition="in" filter="fade">
                                      <p:cBhvr>
                                        <p:cTn id="931" dur="30"/>
                                        <p:tgtEl>
                                          <p:spTgt spid="235"/>
                                        </p:tgtEl>
                                      </p:cBhvr>
                                    </p:animEffect>
                                  </p:childTnLst>
                                </p:cTn>
                              </p:par>
                            </p:childTnLst>
                          </p:cTn>
                        </p:par>
                        <p:par>
                          <p:cTn id="932" fill="hold">
                            <p:stCondLst>
                              <p:cond delay="7180"/>
                            </p:stCondLst>
                            <p:childTnLst>
                              <p:par>
                                <p:cTn id="933" presetID="10" presetClass="entr" presetSubtype="0" fill="hold" grpId="0" nodeType="afterEffect">
                                  <p:stCondLst>
                                    <p:cond delay="0"/>
                                  </p:stCondLst>
                                  <p:childTnLst>
                                    <p:set>
                                      <p:cBhvr>
                                        <p:cTn id="934" dur="1" fill="hold">
                                          <p:stCondLst>
                                            <p:cond delay="0"/>
                                          </p:stCondLst>
                                        </p:cTn>
                                        <p:tgtEl>
                                          <p:spTgt spid="236"/>
                                        </p:tgtEl>
                                        <p:attrNameLst>
                                          <p:attrName>style.visibility</p:attrName>
                                        </p:attrNameLst>
                                      </p:cBhvr>
                                      <p:to>
                                        <p:strVal val="visible"/>
                                      </p:to>
                                    </p:set>
                                    <p:animEffect transition="in" filter="fade">
                                      <p:cBhvr>
                                        <p:cTn id="935" dur="30"/>
                                        <p:tgtEl>
                                          <p:spTgt spid="236"/>
                                        </p:tgtEl>
                                      </p:cBhvr>
                                    </p:animEffect>
                                  </p:childTnLst>
                                </p:cTn>
                              </p:par>
                            </p:childTnLst>
                          </p:cTn>
                        </p:par>
                        <p:par>
                          <p:cTn id="936" fill="hold">
                            <p:stCondLst>
                              <p:cond delay="7210"/>
                            </p:stCondLst>
                            <p:childTnLst>
                              <p:par>
                                <p:cTn id="937" presetID="10" presetClass="entr" presetSubtype="0" fill="hold" grpId="0" nodeType="afterEffect">
                                  <p:stCondLst>
                                    <p:cond delay="0"/>
                                  </p:stCondLst>
                                  <p:childTnLst>
                                    <p:set>
                                      <p:cBhvr>
                                        <p:cTn id="938" dur="1" fill="hold">
                                          <p:stCondLst>
                                            <p:cond delay="0"/>
                                          </p:stCondLst>
                                        </p:cTn>
                                        <p:tgtEl>
                                          <p:spTgt spid="237"/>
                                        </p:tgtEl>
                                        <p:attrNameLst>
                                          <p:attrName>style.visibility</p:attrName>
                                        </p:attrNameLst>
                                      </p:cBhvr>
                                      <p:to>
                                        <p:strVal val="visible"/>
                                      </p:to>
                                    </p:set>
                                    <p:animEffect transition="in" filter="fade">
                                      <p:cBhvr>
                                        <p:cTn id="939" dur="30"/>
                                        <p:tgtEl>
                                          <p:spTgt spid="237"/>
                                        </p:tgtEl>
                                      </p:cBhvr>
                                    </p:animEffect>
                                  </p:childTnLst>
                                </p:cTn>
                              </p:par>
                            </p:childTnLst>
                          </p:cTn>
                        </p:par>
                        <p:par>
                          <p:cTn id="940" fill="hold">
                            <p:stCondLst>
                              <p:cond delay="7240"/>
                            </p:stCondLst>
                            <p:childTnLst>
                              <p:par>
                                <p:cTn id="941" presetID="10" presetClass="entr" presetSubtype="0" fill="hold" grpId="0" nodeType="afterEffect">
                                  <p:stCondLst>
                                    <p:cond delay="0"/>
                                  </p:stCondLst>
                                  <p:childTnLst>
                                    <p:set>
                                      <p:cBhvr>
                                        <p:cTn id="942" dur="1" fill="hold">
                                          <p:stCondLst>
                                            <p:cond delay="0"/>
                                          </p:stCondLst>
                                        </p:cTn>
                                        <p:tgtEl>
                                          <p:spTgt spid="238"/>
                                        </p:tgtEl>
                                        <p:attrNameLst>
                                          <p:attrName>style.visibility</p:attrName>
                                        </p:attrNameLst>
                                      </p:cBhvr>
                                      <p:to>
                                        <p:strVal val="visible"/>
                                      </p:to>
                                    </p:set>
                                    <p:animEffect transition="in" filter="fade">
                                      <p:cBhvr>
                                        <p:cTn id="943" dur="30"/>
                                        <p:tgtEl>
                                          <p:spTgt spid="238"/>
                                        </p:tgtEl>
                                      </p:cBhvr>
                                    </p:animEffect>
                                  </p:childTnLst>
                                </p:cTn>
                              </p:par>
                            </p:childTnLst>
                          </p:cTn>
                        </p:par>
                        <p:par>
                          <p:cTn id="944" fill="hold">
                            <p:stCondLst>
                              <p:cond delay="7270"/>
                            </p:stCondLst>
                            <p:childTnLst>
                              <p:par>
                                <p:cTn id="945" presetID="10" presetClass="entr" presetSubtype="0" fill="hold" grpId="0" nodeType="afterEffect">
                                  <p:stCondLst>
                                    <p:cond delay="0"/>
                                  </p:stCondLst>
                                  <p:childTnLst>
                                    <p:set>
                                      <p:cBhvr>
                                        <p:cTn id="946" dur="1" fill="hold">
                                          <p:stCondLst>
                                            <p:cond delay="0"/>
                                          </p:stCondLst>
                                        </p:cTn>
                                        <p:tgtEl>
                                          <p:spTgt spid="239"/>
                                        </p:tgtEl>
                                        <p:attrNameLst>
                                          <p:attrName>style.visibility</p:attrName>
                                        </p:attrNameLst>
                                      </p:cBhvr>
                                      <p:to>
                                        <p:strVal val="visible"/>
                                      </p:to>
                                    </p:set>
                                    <p:animEffect transition="in" filter="fade">
                                      <p:cBhvr>
                                        <p:cTn id="947" dur="30"/>
                                        <p:tgtEl>
                                          <p:spTgt spid="239"/>
                                        </p:tgtEl>
                                      </p:cBhvr>
                                    </p:animEffect>
                                  </p:childTnLst>
                                </p:cTn>
                              </p:par>
                            </p:childTnLst>
                          </p:cTn>
                        </p:par>
                        <p:par>
                          <p:cTn id="948" fill="hold">
                            <p:stCondLst>
                              <p:cond delay="7300"/>
                            </p:stCondLst>
                            <p:childTnLst>
                              <p:par>
                                <p:cTn id="949" presetID="22" presetClass="entr" presetSubtype="2" fill="hold" grpId="0" nodeType="afterEffect">
                                  <p:stCondLst>
                                    <p:cond delay="0"/>
                                  </p:stCondLst>
                                  <p:childTnLst>
                                    <p:set>
                                      <p:cBhvr>
                                        <p:cTn id="950" dur="1" fill="hold">
                                          <p:stCondLst>
                                            <p:cond delay="0"/>
                                          </p:stCondLst>
                                        </p:cTn>
                                        <p:tgtEl>
                                          <p:spTgt spid="245"/>
                                        </p:tgtEl>
                                        <p:attrNameLst>
                                          <p:attrName>style.visibility</p:attrName>
                                        </p:attrNameLst>
                                      </p:cBhvr>
                                      <p:to>
                                        <p:strVal val="visible"/>
                                      </p:to>
                                    </p:set>
                                    <p:animEffect transition="in" filter="wipe(right)">
                                      <p:cBhvr>
                                        <p:cTn id="951" dur="250"/>
                                        <p:tgtEl>
                                          <p:spTgt spid="245"/>
                                        </p:tgtEl>
                                      </p:cBhvr>
                                    </p:animEffect>
                                  </p:childTnLst>
                                </p:cTn>
                              </p:par>
                            </p:childTnLst>
                          </p:cTn>
                        </p:par>
                        <p:par>
                          <p:cTn id="952" fill="hold">
                            <p:stCondLst>
                              <p:cond delay="7550"/>
                            </p:stCondLst>
                            <p:childTnLst>
                              <p:par>
                                <p:cTn id="953" presetID="22" presetClass="entr" presetSubtype="8" fill="hold" grpId="0" nodeType="afterEffect">
                                  <p:stCondLst>
                                    <p:cond delay="0"/>
                                  </p:stCondLst>
                                  <p:childTnLst>
                                    <p:set>
                                      <p:cBhvr>
                                        <p:cTn id="954" dur="1" fill="hold">
                                          <p:stCondLst>
                                            <p:cond delay="0"/>
                                          </p:stCondLst>
                                        </p:cTn>
                                        <p:tgtEl>
                                          <p:spTgt spid="244"/>
                                        </p:tgtEl>
                                        <p:attrNameLst>
                                          <p:attrName>style.visibility</p:attrName>
                                        </p:attrNameLst>
                                      </p:cBhvr>
                                      <p:to>
                                        <p:strVal val="visible"/>
                                      </p:to>
                                    </p:set>
                                    <p:animEffect transition="in" filter="wipe(left)">
                                      <p:cBhvr>
                                        <p:cTn id="955" dur="250"/>
                                        <p:tgtEl>
                                          <p:spTgt spid="244"/>
                                        </p:tgtEl>
                                      </p:cBhvr>
                                    </p:animEffect>
                                  </p:childTnLst>
                                </p:cTn>
                              </p:par>
                            </p:childTnLst>
                          </p:cTn>
                        </p:par>
                        <p:par>
                          <p:cTn id="956" fill="hold">
                            <p:stCondLst>
                              <p:cond delay="7800"/>
                            </p:stCondLst>
                            <p:childTnLst>
                              <p:par>
                                <p:cTn id="957" presetID="22" presetClass="entr" presetSubtype="8" fill="hold" grpId="0" nodeType="afterEffect">
                                  <p:stCondLst>
                                    <p:cond delay="0"/>
                                  </p:stCondLst>
                                  <p:childTnLst>
                                    <p:set>
                                      <p:cBhvr>
                                        <p:cTn id="958" dur="1" fill="hold">
                                          <p:stCondLst>
                                            <p:cond delay="0"/>
                                          </p:stCondLst>
                                        </p:cTn>
                                        <p:tgtEl>
                                          <p:spTgt spid="241"/>
                                        </p:tgtEl>
                                        <p:attrNameLst>
                                          <p:attrName>style.visibility</p:attrName>
                                        </p:attrNameLst>
                                      </p:cBhvr>
                                      <p:to>
                                        <p:strVal val="visible"/>
                                      </p:to>
                                    </p:set>
                                    <p:animEffect transition="in" filter="wipe(left)">
                                      <p:cBhvr>
                                        <p:cTn id="959" dur="500"/>
                                        <p:tgtEl>
                                          <p:spTgt spid="241"/>
                                        </p:tgtEl>
                                      </p:cBhvr>
                                    </p:animEffect>
                                  </p:childTnLst>
                                </p:cTn>
                              </p:par>
                            </p:childTnLst>
                          </p:cTn>
                        </p:par>
                        <p:par>
                          <p:cTn id="960" fill="hold">
                            <p:stCondLst>
                              <p:cond delay="8300"/>
                            </p:stCondLst>
                            <p:childTnLst>
                              <p:par>
                                <p:cTn id="961" presetID="22" presetClass="entr" presetSubtype="2" fill="hold" grpId="0" nodeType="afterEffect">
                                  <p:stCondLst>
                                    <p:cond delay="0"/>
                                  </p:stCondLst>
                                  <p:childTnLst>
                                    <p:set>
                                      <p:cBhvr>
                                        <p:cTn id="962" dur="1" fill="hold">
                                          <p:stCondLst>
                                            <p:cond delay="0"/>
                                          </p:stCondLst>
                                        </p:cTn>
                                        <p:tgtEl>
                                          <p:spTgt spid="240"/>
                                        </p:tgtEl>
                                        <p:attrNameLst>
                                          <p:attrName>style.visibility</p:attrName>
                                        </p:attrNameLst>
                                      </p:cBhvr>
                                      <p:to>
                                        <p:strVal val="visible"/>
                                      </p:to>
                                    </p:set>
                                    <p:animEffect transition="in" filter="wipe(right)">
                                      <p:cBhvr>
                                        <p:cTn id="963" dur="250"/>
                                        <p:tgtEl>
                                          <p:spTgt spid="240"/>
                                        </p:tgtEl>
                                      </p:cBhvr>
                                    </p:animEffect>
                                  </p:childTnLst>
                                </p:cTn>
                              </p:par>
                            </p:childTnLst>
                          </p:cTn>
                        </p:par>
                        <p:par>
                          <p:cTn id="964" fill="hold">
                            <p:stCondLst>
                              <p:cond delay="8550"/>
                            </p:stCondLst>
                            <p:childTnLst>
                              <p:par>
                                <p:cTn id="965" presetID="22" presetClass="entr" presetSubtype="2" fill="hold" grpId="0" nodeType="afterEffect">
                                  <p:stCondLst>
                                    <p:cond delay="0"/>
                                  </p:stCondLst>
                                  <p:childTnLst>
                                    <p:set>
                                      <p:cBhvr>
                                        <p:cTn id="966" dur="1" fill="hold">
                                          <p:stCondLst>
                                            <p:cond delay="0"/>
                                          </p:stCondLst>
                                        </p:cTn>
                                        <p:tgtEl>
                                          <p:spTgt spid="243"/>
                                        </p:tgtEl>
                                        <p:attrNameLst>
                                          <p:attrName>style.visibility</p:attrName>
                                        </p:attrNameLst>
                                      </p:cBhvr>
                                      <p:to>
                                        <p:strVal val="visible"/>
                                      </p:to>
                                    </p:set>
                                    <p:animEffect transition="in" filter="wipe(right)">
                                      <p:cBhvr>
                                        <p:cTn id="967" dur="500"/>
                                        <p:tgtEl>
                                          <p:spTgt spid="243"/>
                                        </p:tgtEl>
                                      </p:cBhvr>
                                    </p:animEffect>
                                  </p:childTnLst>
                                </p:cTn>
                              </p:par>
                            </p:childTnLst>
                          </p:cTn>
                        </p:par>
                        <p:par>
                          <p:cTn id="968" fill="hold">
                            <p:stCondLst>
                              <p:cond delay="9050"/>
                            </p:stCondLst>
                            <p:childTnLst>
                              <p:par>
                                <p:cTn id="969" presetID="22" presetClass="entr" presetSubtype="8" fill="hold" grpId="0" nodeType="afterEffect">
                                  <p:stCondLst>
                                    <p:cond delay="0"/>
                                  </p:stCondLst>
                                  <p:childTnLst>
                                    <p:set>
                                      <p:cBhvr>
                                        <p:cTn id="970" dur="1" fill="hold">
                                          <p:stCondLst>
                                            <p:cond delay="0"/>
                                          </p:stCondLst>
                                        </p:cTn>
                                        <p:tgtEl>
                                          <p:spTgt spid="242"/>
                                        </p:tgtEl>
                                        <p:attrNameLst>
                                          <p:attrName>style.visibility</p:attrName>
                                        </p:attrNameLst>
                                      </p:cBhvr>
                                      <p:to>
                                        <p:strVal val="visible"/>
                                      </p:to>
                                    </p:set>
                                    <p:animEffect transition="in" filter="wipe(left)">
                                      <p:cBhvr>
                                        <p:cTn id="971" dur="25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1" grpId="0" animBg="1"/>
      <p:bldP spid="1382" grpId="0" animBg="1"/>
      <p:bldP spid="1383" grpId="0" animBg="1"/>
      <p:bldP spid="1384" grpId="0" animBg="1"/>
      <p:bldP spid="1385" grpId="0" animBg="1"/>
      <p:bldP spid="1386" grpId="0" animBg="1"/>
      <p:bldP spid="1387" grpId="0" animBg="1"/>
      <p:bldP spid="1388" grpId="0" animBg="1"/>
      <p:bldP spid="1389" grpId="0" animBg="1"/>
      <p:bldP spid="1390" grpId="0" animBg="1"/>
      <p:bldP spid="1391" grpId="0" animBg="1"/>
      <p:bldP spid="1392" grpId="0" animBg="1"/>
      <p:bldP spid="1393" grpId="0" animBg="1"/>
      <p:bldP spid="1394" grpId="0" animBg="1"/>
      <p:bldP spid="1395" grpId="0" animBg="1"/>
      <p:bldP spid="1396" grpId="0" animBg="1"/>
      <p:bldP spid="1397" grpId="0" animBg="1"/>
      <p:bldP spid="1398" grpId="0" animBg="1"/>
      <p:bldP spid="1399" grpId="0" animBg="1"/>
      <p:bldP spid="1400" grpId="0" animBg="1"/>
      <p:bldP spid="1401" grpId="0" animBg="1"/>
      <p:bldP spid="1402" grpId="0" animBg="1"/>
      <p:bldP spid="1403" grpId="0" animBg="1"/>
      <p:bldP spid="1404" grpId="0" animBg="1"/>
      <p:bldP spid="1405" grpId="0" animBg="1"/>
      <p:bldP spid="1406" grpId="0" animBg="1"/>
      <p:bldP spid="1407" grpId="0" animBg="1"/>
      <p:bldP spid="1408" grpId="0" animBg="1"/>
      <p:bldP spid="1409" grpId="0" animBg="1"/>
      <p:bldP spid="1410" grpId="0" animBg="1"/>
      <p:bldP spid="1411" grpId="0" animBg="1"/>
      <p:bldP spid="1412" grpId="0" animBg="1"/>
      <p:bldP spid="1413" grpId="0" animBg="1"/>
      <p:bldP spid="1414" grpId="0" animBg="1"/>
      <p:bldP spid="1415" grpId="0" animBg="1"/>
      <p:bldP spid="1416" grpId="0" animBg="1"/>
      <p:bldP spid="1417" grpId="0" animBg="1"/>
      <p:bldP spid="1418" grpId="0" animBg="1"/>
      <p:bldP spid="1419" grpId="0" animBg="1"/>
      <p:bldP spid="1420" grpId="0" animBg="1"/>
      <p:bldP spid="1421" grpId="0" animBg="1"/>
      <p:bldP spid="1422" grpId="0" animBg="1"/>
      <p:bldP spid="1423" grpId="0" animBg="1"/>
      <p:bldP spid="1424" grpId="0" animBg="1"/>
      <p:bldP spid="1425" grpId="0" animBg="1"/>
      <p:bldP spid="1426" grpId="0" animBg="1"/>
      <p:bldP spid="1427" grpId="0" animBg="1"/>
      <p:bldP spid="1428" grpId="0" animBg="1"/>
      <p:bldP spid="1429" grpId="0" animBg="1"/>
      <p:bldP spid="1430" grpId="0" animBg="1"/>
      <p:bldP spid="1431" grpId="0" animBg="1"/>
      <p:bldP spid="1432" grpId="0" animBg="1"/>
      <p:bldP spid="1433" grpId="0" animBg="1"/>
      <p:bldP spid="1434" grpId="0" animBg="1"/>
      <p:bldP spid="1435" grpId="0" animBg="1"/>
      <p:bldP spid="1436" grpId="0" animBg="1"/>
      <p:bldP spid="1437" grpId="0" animBg="1"/>
      <p:bldP spid="1438" grpId="0" animBg="1"/>
      <p:bldP spid="1439" grpId="0" animBg="1"/>
      <p:bldP spid="1440" grpId="0" animBg="1"/>
      <p:bldP spid="1441" grpId="0" animBg="1"/>
      <p:bldP spid="1442" grpId="0" animBg="1"/>
      <p:bldP spid="1443" grpId="0" animBg="1"/>
      <p:bldP spid="1444" grpId="0" animBg="1"/>
      <p:bldP spid="1445" grpId="0" animBg="1"/>
      <p:bldP spid="1446" grpId="0" animBg="1"/>
      <p:bldP spid="1447" grpId="0" animBg="1"/>
      <p:bldP spid="1448" grpId="0" animBg="1"/>
      <p:bldP spid="1449" grpId="0" animBg="1"/>
      <p:bldP spid="1450" grpId="0" animBg="1"/>
      <p:bldP spid="1451" grpId="0" animBg="1"/>
      <p:bldP spid="1452" grpId="0" animBg="1"/>
      <p:bldP spid="1453" grpId="0" animBg="1"/>
      <p:bldP spid="1454" grpId="0" animBg="1"/>
      <p:bldP spid="1455" grpId="0" animBg="1"/>
      <p:bldP spid="1456" grpId="0" animBg="1"/>
      <p:bldP spid="1457" grpId="0" animBg="1"/>
      <p:bldP spid="1458" grpId="0" animBg="1"/>
      <p:bldP spid="1459" grpId="0" animBg="1"/>
      <p:bldP spid="1460" grpId="0" animBg="1"/>
      <p:bldP spid="1461" grpId="0" animBg="1"/>
      <p:bldP spid="1462" grpId="0" animBg="1"/>
      <p:bldP spid="1463" grpId="0" animBg="1"/>
      <p:bldP spid="1464" grpId="0" animBg="1"/>
      <p:bldP spid="1465" grpId="0" animBg="1"/>
      <p:bldP spid="1466" grpId="0" animBg="1"/>
      <p:bldP spid="1467" grpId="0" animBg="1"/>
      <p:bldP spid="1468" grpId="0" animBg="1"/>
      <p:bldP spid="1469" grpId="0" animBg="1"/>
      <p:bldP spid="1470" grpId="0" animBg="1"/>
      <p:bldP spid="1471" grpId="0" animBg="1"/>
      <p:bldP spid="1472" grpId="0" animBg="1"/>
      <p:bldP spid="1473" grpId="0" animBg="1"/>
      <p:bldP spid="1474" grpId="0" animBg="1"/>
      <p:bldP spid="1475" grpId="0" animBg="1"/>
      <p:bldP spid="1476" grpId="0" animBg="1"/>
      <p:bldP spid="1477" grpId="0" animBg="1"/>
      <p:bldP spid="1478" grpId="0" animBg="1"/>
      <p:bldP spid="1479" grpId="0" animBg="1"/>
      <p:bldP spid="1480" grpId="0" animBg="1"/>
      <p:bldP spid="1481" grpId="0" animBg="1"/>
      <p:bldP spid="1482" grpId="0" animBg="1"/>
      <p:bldP spid="1483" grpId="0" animBg="1"/>
      <p:bldP spid="1484" grpId="0" animBg="1"/>
      <p:bldP spid="1485" grpId="0" animBg="1"/>
      <p:bldP spid="1486" grpId="0" animBg="1"/>
      <p:bldP spid="1487" grpId="0" animBg="1"/>
      <p:bldP spid="1488" grpId="0" animBg="1"/>
      <p:bldP spid="1489" grpId="0" animBg="1"/>
      <p:bldP spid="1490" grpId="0" animBg="1"/>
      <p:bldP spid="1491" grpId="0" animBg="1"/>
      <p:bldP spid="1492" grpId="0" animBg="1"/>
      <p:bldP spid="1493" grpId="0" animBg="1"/>
      <p:bldP spid="1494" grpId="0" animBg="1"/>
      <p:bldP spid="1495" grpId="0" animBg="1"/>
      <p:bldP spid="1496" grpId="0" animBg="1"/>
      <p:bldP spid="1497" grpId="0" animBg="1"/>
      <p:bldP spid="1498" grpId="0" animBg="1"/>
      <p:bldP spid="1499" grpId="0" animBg="1"/>
      <p:bldP spid="1500" grpId="0" animBg="1"/>
      <p:bldP spid="1501" grpId="0" animBg="1"/>
      <p:bldP spid="1502" grpId="0" animBg="1"/>
      <p:bldP spid="1503" grpId="0" animBg="1"/>
      <p:bldP spid="1504" grpId="0" animBg="1"/>
      <p:bldP spid="1505" grpId="0" animBg="1"/>
      <p:bldP spid="1506" grpId="0" animBg="1"/>
      <p:bldP spid="1507" grpId="0" animBg="1"/>
      <p:bldP spid="1508" grpId="0" animBg="1"/>
      <p:bldP spid="1509" grpId="0" animBg="1"/>
      <p:bldP spid="1510" grpId="0" animBg="1"/>
      <p:bldP spid="1511" grpId="0" animBg="1"/>
      <p:bldP spid="1512" grpId="0" animBg="1"/>
      <p:bldP spid="1513" grpId="0" animBg="1"/>
      <p:bldP spid="1514" grpId="0" animBg="1"/>
      <p:bldP spid="1515" grpId="0" animBg="1"/>
      <p:bldP spid="1516" grpId="0" animBg="1"/>
      <p:bldP spid="1517" grpId="0" animBg="1"/>
      <p:bldP spid="1518" grpId="0" animBg="1"/>
      <p:bldP spid="1519" grpId="0" animBg="1"/>
      <p:bldP spid="1520" grpId="0" animBg="1"/>
      <p:bldP spid="1521" grpId="0" animBg="1"/>
      <p:bldP spid="1522" grpId="0" animBg="1"/>
      <p:bldP spid="1523" grpId="0" animBg="1"/>
      <p:bldP spid="1524" grpId="0" animBg="1"/>
      <p:bldP spid="1525" grpId="0" animBg="1"/>
      <p:bldP spid="1526" grpId="0" animBg="1"/>
      <p:bldP spid="1527" grpId="0" animBg="1"/>
      <p:bldP spid="1528" grpId="0" animBg="1"/>
      <p:bldP spid="1529" grpId="0" animBg="1"/>
      <p:bldP spid="1530" grpId="0" animBg="1"/>
      <p:bldP spid="1531" grpId="0" animBg="1"/>
      <p:bldP spid="1532" grpId="0" animBg="1"/>
      <p:bldP spid="1533" grpId="0" animBg="1"/>
      <p:bldP spid="1534" grpId="0" animBg="1"/>
      <p:bldP spid="1535" grpId="0" animBg="1"/>
      <p:bldP spid="1536" grpId="0" animBg="1"/>
      <p:bldP spid="1537" grpId="0" animBg="1"/>
      <p:bldP spid="1538" grpId="0" animBg="1"/>
      <p:bldP spid="1539" grpId="0" animBg="1"/>
      <p:bldP spid="1540" grpId="0" animBg="1"/>
      <p:bldP spid="1541" grpId="0" animBg="1"/>
      <p:bldP spid="1542" grpId="0" animBg="1"/>
      <p:bldP spid="1543" grpId="0" animBg="1"/>
      <p:bldP spid="1544" grpId="0" animBg="1"/>
      <p:bldP spid="1545" grpId="0" animBg="1"/>
      <p:bldP spid="1546" grpId="0" animBg="1"/>
      <p:bldP spid="1547" grpId="0" animBg="1"/>
      <p:bldP spid="1548" grpId="0" animBg="1"/>
      <p:bldP spid="1549" grpId="0" animBg="1"/>
      <p:bldP spid="1550" grpId="0" animBg="1"/>
      <p:bldP spid="1551" grpId="0" animBg="1"/>
      <p:bldP spid="1552" grpId="0" animBg="1"/>
      <p:bldP spid="1553" grpId="0" animBg="1"/>
      <p:bldP spid="1554" grpId="0" animBg="1"/>
      <p:bldP spid="1555" grpId="0" animBg="1"/>
      <p:bldP spid="1556" grpId="0" animBg="1"/>
      <p:bldP spid="1557" grpId="0" animBg="1"/>
      <p:bldP spid="1558" grpId="0" animBg="1"/>
      <p:bldP spid="1559" grpId="0" animBg="1"/>
      <p:bldP spid="1560" grpId="0" animBg="1"/>
      <p:bldP spid="1561" grpId="0" animBg="1"/>
      <p:bldP spid="1562" grpId="0" animBg="1"/>
      <p:bldP spid="1563" grpId="0" animBg="1"/>
      <p:bldP spid="1564" grpId="0" animBg="1"/>
      <p:bldP spid="1565" grpId="0" animBg="1"/>
      <p:bldP spid="1566" grpId="0" animBg="1"/>
      <p:bldP spid="1567" grpId="0" animBg="1"/>
      <p:bldP spid="1568" grpId="0" animBg="1"/>
      <p:bldP spid="1569" grpId="0" animBg="1"/>
      <p:bldP spid="1570" grpId="0" animBg="1"/>
      <p:bldP spid="1571" grpId="0" animBg="1"/>
      <p:bldP spid="1572" grpId="0" animBg="1"/>
      <p:bldP spid="1573" grpId="0" animBg="1"/>
      <p:bldP spid="1574" grpId="0" animBg="1"/>
      <p:bldP spid="1575" grpId="0" animBg="1"/>
      <p:bldP spid="1576" grpId="0" animBg="1"/>
      <p:bldP spid="1577" grpId="0" animBg="1"/>
      <p:bldP spid="1578" grpId="0" animBg="1"/>
      <p:bldP spid="1579" grpId="0" animBg="1"/>
      <p:bldP spid="1580" grpId="0" animBg="1"/>
      <p:bldP spid="1581" grpId="0" animBg="1"/>
      <p:bldP spid="1582" grpId="0" animBg="1"/>
      <p:bldP spid="1583" grpId="0" animBg="1"/>
      <p:bldP spid="1584" grpId="0" animBg="1"/>
      <p:bldP spid="1585" grpId="0" animBg="1"/>
      <p:bldP spid="1586" grpId="0" animBg="1"/>
      <p:bldP spid="1587" grpId="0" animBg="1"/>
      <p:bldP spid="1588" grpId="0" animBg="1"/>
      <p:bldP spid="1589" grpId="0" animBg="1"/>
      <p:bldP spid="1590" grpId="0" animBg="1"/>
      <p:bldP spid="1591" grpId="0" animBg="1"/>
      <p:bldP spid="1592" grpId="0" animBg="1"/>
      <p:bldP spid="1593" grpId="0" animBg="1"/>
      <p:bldP spid="1594" grpId="0" animBg="1"/>
      <p:bldP spid="1595" grpId="0" animBg="1"/>
      <p:bldP spid="1596" grpId="0" animBg="1"/>
      <p:bldP spid="1597" grpId="0" animBg="1"/>
      <p:bldP spid="1598" grpId="0" animBg="1"/>
      <p:bldP spid="1600" grpId="0" animBg="1"/>
      <p:bldP spid="1601" grpId="0" animBg="1"/>
      <p:bldP spid="1602" grpId="0" animBg="1"/>
      <p:bldP spid="1603" grpId="0" animBg="1"/>
      <p:bldP spid="1604" grpId="0" animBg="1"/>
      <p:bldP spid="1605" grpId="0" animBg="1"/>
      <p:bldP spid="1606" grpId="0" animBg="1"/>
      <p:bldP spid="1607" grpId="0" animBg="1"/>
      <p:bldP spid="1608" grpId="0" animBg="1"/>
      <p:bldP spid="1609" grpId="0" animBg="1"/>
      <p:bldP spid="231"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F17889F7-7963-4A16-ADF8-FEE4D97DC541}" type="slidenum">
              <a:rPr lang="en-GB" smtClean="0">
                <a:solidFill>
                  <a:srgbClr val="000000"/>
                </a:solidFill>
              </a:rPr>
              <a:pPr/>
              <a:t>20</a:t>
            </a:fld>
            <a:endParaRPr lang="en-GB" dirty="0">
              <a:solidFill>
                <a:srgbClr val="000000"/>
              </a:solidFill>
            </a:endParaRPr>
          </a:p>
        </p:txBody>
      </p:sp>
      <p:pic>
        <p:nvPicPr>
          <p:cNvPr id="3"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28891" y="3398517"/>
            <a:ext cx="400327" cy="4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p:nvSpPr>
        <p:spPr bwMode="auto">
          <a:xfrm>
            <a:off x="2307391" y="2620818"/>
            <a:ext cx="1627514" cy="2294921"/>
          </a:xfrm>
          <a:prstGeom prst="roundRect">
            <a:avLst>
              <a:gd name="adj" fmla="val 6243"/>
            </a:avLst>
          </a:prstGeom>
          <a:noFill/>
          <a:ln w="9525" cap="flat" cmpd="sng" algn="ctr">
            <a:solidFill>
              <a:schemeClr val="bg1">
                <a:lumMod val="65000"/>
              </a:schemeClr>
            </a:solidFill>
            <a:prstDash val="dash"/>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a:latin typeface="Arial" charset="0"/>
            </a:endParaRPr>
          </a:p>
        </p:txBody>
      </p:sp>
      <p:sp>
        <p:nvSpPr>
          <p:cNvPr id="5" name="Rounded Rectangle 4"/>
          <p:cNvSpPr/>
          <p:nvPr/>
        </p:nvSpPr>
        <p:spPr bwMode="auto">
          <a:xfrm>
            <a:off x="3149151" y="2822961"/>
            <a:ext cx="598211" cy="1582743"/>
          </a:xfrm>
          <a:prstGeom prst="roundRect">
            <a:avLst>
              <a:gd name="adj" fmla="val 6243"/>
            </a:avLst>
          </a:prstGeom>
          <a:solidFill>
            <a:srgbClr val="002060"/>
          </a:solidFill>
          <a:ln w="9525" cap="flat" cmpd="sng" algn="ctr">
            <a:no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dirty="0">
              <a:latin typeface="Arial" charset="0"/>
            </a:endParaRPr>
          </a:p>
        </p:txBody>
      </p:sp>
      <p:sp>
        <p:nvSpPr>
          <p:cNvPr id="6" name="TextColumnContent"/>
          <p:cNvSpPr>
            <a:spLocks noChangeArrowheads="1"/>
          </p:cNvSpPr>
          <p:nvPr/>
        </p:nvSpPr>
        <p:spPr bwMode="gray">
          <a:xfrm>
            <a:off x="3067545" y="2915502"/>
            <a:ext cx="741563" cy="572870"/>
          </a:xfrm>
          <a:prstGeom prst="rect">
            <a:avLst/>
          </a:prstGeom>
          <a:noFill/>
          <a:ln w="9525" algn="ctr">
            <a:noFill/>
            <a:miter lim="800000"/>
            <a:headEnd type="none" w="lg" len="lg"/>
            <a:tailEnd type="none" w="lg" len="lg"/>
          </a:ln>
          <a:effectLst/>
        </p:spPr>
        <p:txBody>
          <a:bodyPr wrap="square" lIns="77925" tIns="77925" rIns="77925" bIns="77925">
            <a:spAutoFit/>
          </a:bodyPr>
          <a:lstStyle/>
          <a:p>
            <a:pPr algn="ctr"/>
            <a:r>
              <a:rPr lang="en-US" sz="900" b="1" dirty="0">
                <a:solidFill>
                  <a:schemeClr val="bg1"/>
                </a:solidFill>
                <a:latin typeface="Calibri" panose="020F0502020204030204" pitchFamily="34" charset="0"/>
                <a:cs typeface="Calibri" panose="020F0502020204030204" pitchFamily="34" charset="0"/>
              </a:rPr>
              <a:t>SWIFT</a:t>
            </a:r>
          </a:p>
          <a:p>
            <a:pPr algn="ctr"/>
            <a:r>
              <a:rPr lang="en-US" sz="900" b="1" dirty="0">
                <a:solidFill>
                  <a:schemeClr val="bg1"/>
                </a:solidFill>
                <a:latin typeface="Calibri" panose="020F0502020204030204" pitchFamily="34" charset="0"/>
                <a:cs typeface="Calibri" panose="020F0502020204030204" pitchFamily="34" charset="0"/>
              </a:rPr>
              <a:t>Payment</a:t>
            </a:r>
          </a:p>
          <a:p>
            <a:pPr algn="ctr"/>
            <a:r>
              <a:rPr lang="en-US" sz="900" b="1" dirty="0">
                <a:solidFill>
                  <a:schemeClr val="bg1"/>
                </a:solidFill>
                <a:latin typeface="Calibri" panose="020F0502020204030204" pitchFamily="34" charset="0"/>
                <a:cs typeface="Calibri" panose="020F0502020204030204" pitchFamily="34" charset="0"/>
              </a:rPr>
              <a:t>Gateway</a:t>
            </a:r>
            <a:endParaRPr lang="en-US" sz="900" dirty="0">
              <a:solidFill>
                <a:schemeClr val="bg1"/>
              </a:solidFill>
              <a:latin typeface="Calibri" panose="020F0502020204030204" pitchFamily="34" charset="0"/>
              <a:cs typeface="Calibri" panose="020F0502020204030204" pitchFamily="34" charset="0"/>
            </a:endParaRPr>
          </a:p>
        </p:txBody>
      </p:sp>
      <p:grpSp>
        <p:nvGrpSpPr>
          <p:cNvPr id="7" name="Group 6"/>
          <p:cNvGrpSpPr/>
          <p:nvPr/>
        </p:nvGrpSpPr>
        <p:grpSpPr>
          <a:xfrm>
            <a:off x="3218967" y="3768695"/>
            <a:ext cx="396000" cy="528000"/>
            <a:chOff x="1906629" y="4405240"/>
            <a:chExt cx="541628" cy="542623"/>
          </a:xfrm>
        </p:grpSpPr>
        <p:pic>
          <p:nvPicPr>
            <p:cNvPr id="8" name="Picture 2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937050" y="4428436"/>
              <a:ext cx="485548" cy="48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p:nvPr/>
          </p:nvGrpSpPr>
          <p:grpSpPr>
            <a:xfrm>
              <a:off x="1906629" y="4405240"/>
              <a:ext cx="541628" cy="542623"/>
              <a:chOff x="2327813" y="3842314"/>
              <a:chExt cx="541628" cy="542623"/>
            </a:xfrm>
          </p:grpSpPr>
          <p:sp>
            <p:nvSpPr>
              <p:cNvPr id="10" name="Freeform 9"/>
              <p:cNvSpPr/>
              <p:nvPr/>
            </p:nvSpPr>
            <p:spPr>
              <a:xfrm>
                <a:off x="2327915" y="3965911"/>
                <a:ext cx="45267" cy="116681"/>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3998"/>
                  <a:gd name="connsiteY0" fmla="*/ 116681 h 116681"/>
                  <a:gd name="connsiteX1" fmla="*/ 43998 w 43998"/>
                  <a:gd name="connsiteY1" fmla="*/ 0 h 116681"/>
                  <a:gd name="connsiteX0" fmla="*/ 0 w 43998"/>
                  <a:gd name="connsiteY0" fmla="*/ 116681 h 116681"/>
                  <a:gd name="connsiteX1" fmla="*/ 43998 w 43998"/>
                  <a:gd name="connsiteY1" fmla="*/ 0 h 116681"/>
                </a:gdLst>
                <a:ahLst/>
                <a:cxnLst>
                  <a:cxn ang="0">
                    <a:pos x="connsiteX0" y="connsiteY0"/>
                  </a:cxn>
                  <a:cxn ang="0">
                    <a:pos x="connsiteX1" y="connsiteY1"/>
                  </a:cxn>
                </a:cxnLst>
                <a:rect l="l" t="t" r="r" b="b"/>
                <a:pathLst>
                  <a:path w="43998" h="116681">
                    <a:moveTo>
                      <a:pt x="0" y="116681"/>
                    </a:moveTo>
                    <a:cubicBezTo>
                      <a:pt x="17064" y="21629"/>
                      <a:pt x="10460" y="53975"/>
                      <a:pt x="43998"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p:nvPr/>
            </p:nvSpPr>
            <p:spPr>
              <a:xfrm rot="10800000">
                <a:off x="2819959" y="4145292"/>
                <a:ext cx="47648" cy="116682"/>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6312"/>
                  <a:gd name="connsiteY0" fmla="*/ 116682 h 116682"/>
                  <a:gd name="connsiteX1" fmla="*/ 46312 w 46312"/>
                  <a:gd name="connsiteY1" fmla="*/ 0 h 116682"/>
                  <a:gd name="connsiteX0" fmla="*/ 0 w 46312"/>
                  <a:gd name="connsiteY0" fmla="*/ 116682 h 116682"/>
                  <a:gd name="connsiteX1" fmla="*/ 46312 w 46312"/>
                  <a:gd name="connsiteY1" fmla="*/ 0 h 116682"/>
                </a:gdLst>
                <a:ahLst/>
                <a:cxnLst>
                  <a:cxn ang="0">
                    <a:pos x="connsiteX0" y="connsiteY0"/>
                  </a:cxn>
                  <a:cxn ang="0">
                    <a:pos x="connsiteX1" y="connsiteY1"/>
                  </a:cxn>
                </a:cxnLst>
                <a:rect l="l" t="t" r="r" b="b"/>
                <a:pathLst>
                  <a:path w="46312" h="116682">
                    <a:moveTo>
                      <a:pt x="0" y="116682"/>
                    </a:moveTo>
                    <a:cubicBezTo>
                      <a:pt x="17064" y="21630"/>
                      <a:pt x="17403" y="53975"/>
                      <a:pt x="46312"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rot="16261709">
                <a:off x="2497135" y="4309115"/>
                <a:ext cx="34651" cy="106184"/>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33679"/>
                  <a:gd name="connsiteY0" fmla="*/ 106184 h 106184"/>
                  <a:gd name="connsiteX1" fmla="*/ 33679 w 33679"/>
                  <a:gd name="connsiteY1" fmla="*/ 0 h 106184"/>
                  <a:gd name="connsiteX0" fmla="*/ 0 w 33679"/>
                  <a:gd name="connsiteY0" fmla="*/ 106184 h 106184"/>
                  <a:gd name="connsiteX1" fmla="*/ 33679 w 33679"/>
                  <a:gd name="connsiteY1" fmla="*/ 0 h 106184"/>
                </a:gdLst>
                <a:ahLst/>
                <a:cxnLst>
                  <a:cxn ang="0">
                    <a:pos x="connsiteX0" y="connsiteY0"/>
                  </a:cxn>
                  <a:cxn ang="0">
                    <a:pos x="connsiteX1" y="connsiteY1"/>
                  </a:cxn>
                </a:cxnLst>
                <a:rect l="l" t="t" r="r" b="b"/>
                <a:pathLst>
                  <a:path w="33679" h="106184">
                    <a:moveTo>
                      <a:pt x="0" y="106184"/>
                    </a:moveTo>
                    <a:cubicBezTo>
                      <a:pt x="17064" y="11132"/>
                      <a:pt x="14274" y="55970"/>
                      <a:pt x="33679"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2"/>
              <p:cNvSpPr/>
              <p:nvPr/>
            </p:nvSpPr>
            <p:spPr>
              <a:xfrm rot="5461709">
                <a:off x="2663805" y="3812627"/>
                <a:ext cx="30059" cy="96576"/>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0330"/>
                  <a:gd name="connsiteY0" fmla="*/ 122979 h 122979"/>
                  <a:gd name="connsiteX1" fmla="*/ 40330 w 40330"/>
                  <a:gd name="connsiteY1" fmla="*/ 0 h 122979"/>
                  <a:gd name="connsiteX0" fmla="*/ 0 w 40330"/>
                  <a:gd name="connsiteY0" fmla="*/ 122979 h 122979"/>
                  <a:gd name="connsiteX1" fmla="*/ 40330 w 40330"/>
                  <a:gd name="connsiteY1" fmla="*/ 0 h 122979"/>
                  <a:gd name="connsiteX0" fmla="*/ 0 w 29216"/>
                  <a:gd name="connsiteY0" fmla="*/ 96576 h 96576"/>
                  <a:gd name="connsiteX1" fmla="*/ 29216 w 29216"/>
                  <a:gd name="connsiteY1" fmla="*/ 0 h 96576"/>
                </a:gdLst>
                <a:ahLst/>
                <a:cxnLst>
                  <a:cxn ang="0">
                    <a:pos x="connsiteX0" y="connsiteY0"/>
                  </a:cxn>
                  <a:cxn ang="0">
                    <a:pos x="connsiteX1" y="connsiteY1"/>
                  </a:cxn>
                </a:cxnLst>
                <a:rect l="l" t="t" r="r" b="b"/>
                <a:pathLst>
                  <a:path w="29216" h="96576">
                    <a:moveTo>
                      <a:pt x="0" y="96576"/>
                    </a:moveTo>
                    <a:cubicBezTo>
                      <a:pt x="17064" y="1524"/>
                      <a:pt x="2951" y="60859"/>
                      <a:pt x="29216"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24"/>
              <p:cNvSpPr/>
              <p:nvPr/>
            </p:nvSpPr>
            <p:spPr>
              <a:xfrm>
                <a:off x="2327813" y="3842314"/>
                <a:ext cx="541628" cy="542623"/>
              </a:xfrm>
              <a:custGeom>
                <a:avLst/>
                <a:gdLst/>
                <a:ahLst/>
                <a:cxnLst/>
                <a:rect l="l" t="t" r="r" b="b"/>
                <a:pathLst>
                  <a:path w="541628" h="542623">
                    <a:moveTo>
                      <a:pt x="523142" y="318253"/>
                    </a:moveTo>
                    <a:lnTo>
                      <a:pt x="541628" y="318253"/>
                    </a:lnTo>
                    <a:cubicBezTo>
                      <a:pt x="522566" y="432854"/>
                      <a:pt x="432291" y="523195"/>
                      <a:pt x="317756" y="542623"/>
                    </a:cubicBezTo>
                    <a:lnTo>
                      <a:pt x="317756" y="524018"/>
                    </a:lnTo>
                    <a:cubicBezTo>
                      <a:pt x="422064" y="504839"/>
                      <a:pt x="504248" y="422615"/>
                      <a:pt x="523142" y="318253"/>
                    </a:cubicBezTo>
                    <a:close/>
                    <a:moveTo>
                      <a:pt x="0" y="318253"/>
                    </a:moveTo>
                    <a:lnTo>
                      <a:pt x="18486" y="318253"/>
                    </a:lnTo>
                    <a:cubicBezTo>
                      <a:pt x="37380" y="422615"/>
                      <a:pt x="119564" y="504839"/>
                      <a:pt x="223872" y="524018"/>
                    </a:cubicBezTo>
                    <a:lnTo>
                      <a:pt x="223872" y="542623"/>
                    </a:lnTo>
                    <a:cubicBezTo>
                      <a:pt x="109337" y="523195"/>
                      <a:pt x="19063" y="432854"/>
                      <a:pt x="0" y="318253"/>
                    </a:cubicBezTo>
                    <a:close/>
                    <a:moveTo>
                      <a:pt x="317756" y="0"/>
                    </a:moveTo>
                    <a:cubicBezTo>
                      <a:pt x="432291" y="19428"/>
                      <a:pt x="522566" y="109769"/>
                      <a:pt x="541628" y="224371"/>
                    </a:cubicBezTo>
                    <a:lnTo>
                      <a:pt x="523142" y="224371"/>
                    </a:lnTo>
                    <a:cubicBezTo>
                      <a:pt x="504249" y="120008"/>
                      <a:pt x="422065" y="37783"/>
                      <a:pt x="317756" y="18604"/>
                    </a:cubicBezTo>
                    <a:close/>
                    <a:moveTo>
                      <a:pt x="223872" y="0"/>
                    </a:moveTo>
                    <a:lnTo>
                      <a:pt x="223872" y="18604"/>
                    </a:lnTo>
                    <a:cubicBezTo>
                      <a:pt x="119564" y="37784"/>
                      <a:pt x="37380" y="120009"/>
                      <a:pt x="18486" y="224371"/>
                    </a:cubicBezTo>
                    <a:lnTo>
                      <a:pt x="0" y="224371"/>
                    </a:lnTo>
                    <a:cubicBezTo>
                      <a:pt x="19062" y="109769"/>
                      <a:pt x="109337" y="19428"/>
                      <a:pt x="223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5" name="Rounded Rectangle 14"/>
          <p:cNvSpPr/>
          <p:nvPr/>
        </p:nvSpPr>
        <p:spPr bwMode="auto">
          <a:xfrm>
            <a:off x="2501353" y="2828409"/>
            <a:ext cx="578478" cy="1582743"/>
          </a:xfrm>
          <a:prstGeom prst="roundRect">
            <a:avLst>
              <a:gd name="adj" fmla="val 6243"/>
            </a:avLst>
          </a:prstGeom>
          <a:solidFill>
            <a:schemeClr val="bg1">
              <a:lumMod val="85000"/>
            </a:schemeClr>
          </a:solidFill>
          <a:ln w="9525" cap="flat" cmpd="sng" algn="ctr">
            <a:no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dirty="0">
              <a:latin typeface="Arial" charset="0"/>
            </a:endParaRPr>
          </a:p>
        </p:txBody>
      </p:sp>
      <p:sp>
        <p:nvSpPr>
          <p:cNvPr id="16" name="TextColumnContent"/>
          <p:cNvSpPr>
            <a:spLocks noChangeArrowheads="1"/>
          </p:cNvSpPr>
          <p:nvPr/>
        </p:nvSpPr>
        <p:spPr bwMode="gray">
          <a:xfrm>
            <a:off x="2426528" y="3352832"/>
            <a:ext cx="741563" cy="434371"/>
          </a:xfrm>
          <a:prstGeom prst="rect">
            <a:avLst/>
          </a:prstGeom>
          <a:noFill/>
          <a:ln w="9525" algn="ctr">
            <a:noFill/>
            <a:miter lim="800000"/>
            <a:headEnd type="none" w="lg" len="lg"/>
            <a:tailEnd type="none" w="lg" len="lg"/>
          </a:ln>
          <a:effectLst/>
        </p:spPr>
        <p:txBody>
          <a:bodyPr wrap="square" lIns="77925" tIns="77925" rIns="77925" bIns="77925">
            <a:spAutoFit/>
          </a:bodyPr>
          <a:lstStyle/>
          <a:p>
            <a:pPr algn="ctr"/>
            <a:r>
              <a:rPr lang="en-US" sz="900" b="1" dirty="0">
                <a:latin typeface="Calibri" panose="020F0502020204030204" pitchFamily="34" charset="0"/>
                <a:cs typeface="Calibri" panose="020F0502020204030204" pitchFamily="34" charset="0"/>
              </a:rPr>
              <a:t>Bank</a:t>
            </a:r>
          </a:p>
          <a:p>
            <a:pPr algn="ctr"/>
            <a:r>
              <a:rPr lang="en-US" sz="900" b="1" dirty="0">
                <a:latin typeface="Calibri" panose="020F0502020204030204" pitchFamily="34" charset="0"/>
                <a:cs typeface="Calibri" panose="020F0502020204030204" pitchFamily="34" charset="0"/>
              </a:rPr>
              <a:t>Channels</a:t>
            </a:r>
            <a:endParaRPr lang="en-US" sz="900" dirty="0">
              <a:latin typeface="Calibri" panose="020F0502020204030204" pitchFamily="34" charset="0"/>
              <a:cs typeface="Calibri" panose="020F0502020204030204" pitchFamily="34" charset="0"/>
            </a:endParaRPr>
          </a:p>
        </p:txBody>
      </p:sp>
      <p:sp>
        <p:nvSpPr>
          <p:cNvPr id="17" name="Rounded Rectangle 16"/>
          <p:cNvSpPr/>
          <p:nvPr/>
        </p:nvSpPr>
        <p:spPr bwMode="auto">
          <a:xfrm rot="16200000">
            <a:off x="4535490" y="3573420"/>
            <a:ext cx="2111839" cy="2819182"/>
          </a:xfrm>
          <a:prstGeom prst="roundRect">
            <a:avLst>
              <a:gd name="adj" fmla="val 6243"/>
            </a:avLst>
          </a:prstGeom>
          <a:noFill/>
          <a:ln w="9525" cap="flat" cmpd="sng" algn="ctr">
            <a:solidFill>
              <a:schemeClr val="bg1">
                <a:lumMod val="65000"/>
              </a:schemeClr>
            </a:solidFill>
            <a:prstDash val="dash"/>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a:latin typeface="Arial" charset="0"/>
            </a:endParaRPr>
          </a:p>
        </p:txBody>
      </p:sp>
      <p:sp>
        <p:nvSpPr>
          <p:cNvPr id="18" name="Rounded Rectangle 17"/>
          <p:cNvSpPr/>
          <p:nvPr/>
        </p:nvSpPr>
        <p:spPr bwMode="auto">
          <a:xfrm rot="16200000">
            <a:off x="5294185" y="3179385"/>
            <a:ext cx="648063" cy="2507205"/>
          </a:xfrm>
          <a:prstGeom prst="roundRect">
            <a:avLst>
              <a:gd name="adj" fmla="val 6243"/>
            </a:avLst>
          </a:prstGeom>
          <a:solidFill>
            <a:srgbClr val="002060"/>
          </a:solidFill>
          <a:ln w="9525" cap="flat" cmpd="sng" algn="ctr">
            <a:no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dirty="0">
              <a:latin typeface="Arial" charset="0"/>
            </a:endParaRPr>
          </a:p>
        </p:txBody>
      </p:sp>
      <p:sp>
        <p:nvSpPr>
          <p:cNvPr id="19" name="TextColumnContent"/>
          <p:cNvSpPr>
            <a:spLocks noChangeArrowheads="1"/>
          </p:cNvSpPr>
          <p:nvPr/>
        </p:nvSpPr>
        <p:spPr bwMode="gray">
          <a:xfrm>
            <a:off x="4829811" y="4081797"/>
            <a:ext cx="767849" cy="572870"/>
          </a:xfrm>
          <a:prstGeom prst="rect">
            <a:avLst/>
          </a:prstGeom>
          <a:noFill/>
          <a:ln w="9525" algn="ctr">
            <a:noFill/>
            <a:miter lim="800000"/>
            <a:headEnd type="none" w="lg" len="lg"/>
            <a:tailEnd type="none" w="lg" len="lg"/>
          </a:ln>
          <a:effectLst/>
        </p:spPr>
        <p:txBody>
          <a:bodyPr wrap="square" lIns="77925" tIns="77925" rIns="77925" bIns="77925">
            <a:spAutoFit/>
          </a:bodyPr>
          <a:lstStyle/>
          <a:p>
            <a:pPr algn="ctr"/>
            <a:r>
              <a:rPr lang="en-US" sz="900" b="1" dirty="0">
                <a:solidFill>
                  <a:schemeClr val="bg1"/>
                </a:solidFill>
                <a:latin typeface="Calibri" panose="020F0502020204030204" pitchFamily="34" charset="0"/>
                <a:cs typeface="Calibri" panose="020F0502020204030204" pitchFamily="34" charset="0"/>
              </a:rPr>
              <a:t>SWIFT Payment Gateway</a:t>
            </a:r>
            <a:endParaRPr lang="en-US" sz="900" dirty="0">
              <a:solidFill>
                <a:schemeClr val="bg1"/>
              </a:solidFill>
              <a:latin typeface="Calibri" panose="020F0502020204030204" pitchFamily="34" charset="0"/>
              <a:cs typeface="Calibri" panose="020F0502020204030204" pitchFamily="34" charset="0"/>
            </a:endParaRPr>
          </a:p>
        </p:txBody>
      </p:sp>
      <p:grpSp>
        <p:nvGrpSpPr>
          <p:cNvPr id="20" name="Group 19"/>
          <p:cNvGrpSpPr/>
          <p:nvPr/>
        </p:nvGrpSpPr>
        <p:grpSpPr>
          <a:xfrm>
            <a:off x="5708720" y="4192595"/>
            <a:ext cx="396000" cy="528000"/>
            <a:chOff x="3322974" y="6724651"/>
            <a:chExt cx="542624" cy="541628"/>
          </a:xfrm>
        </p:grpSpPr>
        <p:pic>
          <p:nvPicPr>
            <p:cNvPr id="21" name="Picture 2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3346172" y="6750309"/>
              <a:ext cx="485549" cy="48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rot="16200000">
              <a:off x="3323472" y="6724153"/>
              <a:ext cx="541628" cy="542624"/>
              <a:chOff x="2327813" y="3842314"/>
              <a:chExt cx="541628" cy="542623"/>
            </a:xfrm>
          </p:grpSpPr>
          <p:sp>
            <p:nvSpPr>
              <p:cNvPr id="23" name="Freeform 22"/>
              <p:cNvSpPr/>
              <p:nvPr/>
            </p:nvSpPr>
            <p:spPr>
              <a:xfrm>
                <a:off x="2327915" y="3965911"/>
                <a:ext cx="45267" cy="116681"/>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3998"/>
                  <a:gd name="connsiteY0" fmla="*/ 116681 h 116681"/>
                  <a:gd name="connsiteX1" fmla="*/ 43998 w 43998"/>
                  <a:gd name="connsiteY1" fmla="*/ 0 h 116681"/>
                  <a:gd name="connsiteX0" fmla="*/ 0 w 43998"/>
                  <a:gd name="connsiteY0" fmla="*/ 116681 h 116681"/>
                  <a:gd name="connsiteX1" fmla="*/ 43998 w 43998"/>
                  <a:gd name="connsiteY1" fmla="*/ 0 h 116681"/>
                </a:gdLst>
                <a:ahLst/>
                <a:cxnLst>
                  <a:cxn ang="0">
                    <a:pos x="connsiteX0" y="connsiteY0"/>
                  </a:cxn>
                  <a:cxn ang="0">
                    <a:pos x="connsiteX1" y="connsiteY1"/>
                  </a:cxn>
                </a:cxnLst>
                <a:rect l="l" t="t" r="r" b="b"/>
                <a:pathLst>
                  <a:path w="43998" h="116681">
                    <a:moveTo>
                      <a:pt x="0" y="116681"/>
                    </a:moveTo>
                    <a:cubicBezTo>
                      <a:pt x="17064" y="21629"/>
                      <a:pt x="10460" y="53975"/>
                      <a:pt x="43998"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reeform 23"/>
              <p:cNvSpPr/>
              <p:nvPr/>
            </p:nvSpPr>
            <p:spPr>
              <a:xfrm rot="10800000">
                <a:off x="2819959" y="4145292"/>
                <a:ext cx="47648" cy="116682"/>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6312"/>
                  <a:gd name="connsiteY0" fmla="*/ 116682 h 116682"/>
                  <a:gd name="connsiteX1" fmla="*/ 46312 w 46312"/>
                  <a:gd name="connsiteY1" fmla="*/ 0 h 116682"/>
                  <a:gd name="connsiteX0" fmla="*/ 0 w 46312"/>
                  <a:gd name="connsiteY0" fmla="*/ 116682 h 116682"/>
                  <a:gd name="connsiteX1" fmla="*/ 46312 w 46312"/>
                  <a:gd name="connsiteY1" fmla="*/ 0 h 116682"/>
                </a:gdLst>
                <a:ahLst/>
                <a:cxnLst>
                  <a:cxn ang="0">
                    <a:pos x="connsiteX0" y="connsiteY0"/>
                  </a:cxn>
                  <a:cxn ang="0">
                    <a:pos x="connsiteX1" y="connsiteY1"/>
                  </a:cxn>
                </a:cxnLst>
                <a:rect l="l" t="t" r="r" b="b"/>
                <a:pathLst>
                  <a:path w="46312" h="116682">
                    <a:moveTo>
                      <a:pt x="0" y="116682"/>
                    </a:moveTo>
                    <a:cubicBezTo>
                      <a:pt x="17064" y="21630"/>
                      <a:pt x="17403" y="53975"/>
                      <a:pt x="46312"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4"/>
              <p:cNvSpPr/>
              <p:nvPr/>
            </p:nvSpPr>
            <p:spPr>
              <a:xfrm rot="16261709">
                <a:off x="2497135" y="4309115"/>
                <a:ext cx="34651" cy="106184"/>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33679"/>
                  <a:gd name="connsiteY0" fmla="*/ 106184 h 106184"/>
                  <a:gd name="connsiteX1" fmla="*/ 33679 w 33679"/>
                  <a:gd name="connsiteY1" fmla="*/ 0 h 106184"/>
                  <a:gd name="connsiteX0" fmla="*/ 0 w 33679"/>
                  <a:gd name="connsiteY0" fmla="*/ 106184 h 106184"/>
                  <a:gd name="connsiteX1" fmla="*/ 33679 w 33679"/>
                  <a:gd name="connsiteY1" fmla="*/ 0 h 106184"/>
                </a:gdLst>
                <a:ahLst/>
                <a:cxnLst>
                  <a:cxn ang="0">
                    <a:pos x="connsiteX0" y="connsiteY0"/>
                  </a:cxn>
                  <a:cxn ang="0">
                    <a:pos x="connsiteX1" y="connsiteY1"/>
                  </a:cxn>
                </a:cxnLst>
                <a:rect l="l" t="t" r="r" b="b"/>
                <a:pathLst>
                  <a:path w="33679" h="106184">
                    <a:moveTo>
                      <a:pt x="0" y="106184"/>
                    </a:moveTo>
                    <a:cubicBezTo>
                      <a:pt x="17064" y="11132"/>
                      <a:pt x="14274" y="55970"/>
                      <a:pt x="33679"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25"/>
              <p:cNvSpPr/>
              <p:nvPr/>
            </p:nvSpPr>
            <p:spPr>
              <a:xfrm rot="5461709">
                <a:off x="2663805" y="3812627"/>
                <a:ext cx="30059" cy="96576"/>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0330"/>
                  <a:gd name="connsiteY0" fmla="*/ 122979 h 122979"/>
                  <a:gd name="connsiteX1" fmla="*/ 40330 w 40330"/>
                  <a:gd name="connsiteY1" fmla="*/ 0 h 122979"/>
                  <a:gd name="connsiteX0" fmla="*/ 0 w 40330"/>
                  <a:gd name="connsiteY0" fmla="*/ 122979 h 122979"/>
                  <a:gd name="connsiteX1" fmla="*/ 40330 w 40330"/>
                  <a:gd name="connsiteY1" fmla="*/ 0 h 122979"/>
                  <a:gd name="connsiteX0" fmla="*/ 0 w 29216"/>
                  <a:gd name="connsiteY0" fmla="*/ 96576 h 96576"/>
                  <a:gd name="connsiteX1" fmla="*/ 29216 w 29216"/>
                  <a:gd name="connsiteY1" fmla="*/ 0 h 96576"/>
                </a:gdLst>
                <a:ahLst/>
                <a:cxnLst>
                  <a:cxn ang="0">
                    <a:pos x="connsiteX0" y="connsiteY0"/>
                  </a:cxn>
                  <a:cxn ang="0">
                    <a:pos x="connsiteX1" y="connsiteY1"/>
                  </a:cxn>
                </a:cxnLst>
                <a:rect l="l" t="t" r="r" b="b"/>
                <a:pathLst>
                  <a:path w="29216" h="96576">
                    <a:moveTo>
                      <a:pt x="0" y="96576"/>
                    </a:moveTo>
                    <a:cubicBezTo>
                      <a:pt x="17064" y="1524"/>
                      <a:pt x="2951" y="60859"/>
                      <a:pt x="29216"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4"/>
              <p:cNvSpPr/>
              <p:nvPr/>
            </p:nvSpPr>
            <p:spPr>
              <a:xfrm>
                <a:off x="2327813" y="3842314"/>
                <a:ext cx="541628" cy="542623"/>
              </a:xfrm>
              <a:custGeom>
                <a:avLst/>
                <a:gdLst/>
                <a:ahLst/>
                <a:cxnLst/>
                <a:rect l="l" t="t" r="r" b="b"/>
                <a:pathLst>
                  <a:path w="541628" h="542623">
                    <a:moveTo>
                      <a:pt x="523142" y="318253"/>
                    </a:moveTo>
                    <a:lnTo>
                      <a:pt x="541628" y="318253"/>
                    </a:lnTo>
                    <a:cubicBezTo>
                      <a:pt x="522566" y="432854"/>
                      <a:pt x="432291" y="523195"/>
                      <a:pt x="317756" y="542623"/>
                    </a:cubicBezTo>
                    <a:lnTo>
                      <a:pt x="317756" y="524018"/>
                    </a:lnTo>
                    <a:cubicBezTo>
                      <a:pt x="422064" y="504839"/>
                      <a:pt x="504248" y="422615"/>
                      <a:pt x="523142" y="318253"/>
                    </a:cubicBezTo>
                    <a:close/>
                    <a:moveTo>
                      <a:pt x="0" y="318253"/>
                    </a:moveTo>
                    <a:lnTo>
                      <a:pt x="18486" y="318253"/>
                    </a:lnTo>
                    <a:cubicBezTo>
                      <a:pt x="37380" y="422615"/>
                      <a:pt x="119564" y="504839"/>
                      <a:pt x="223872" y="524018"/>
                    </a:cubicBezTo>
                    <a:lnTo>
                      <a:pt x="223872" y="542623"/>
                    </a:lnTo>
                    <a:cubicBezTo>
                      <a:pt x="109337" y="523195"/>
                      <a:pt x="19063" y="432854"/>
                      <a:pt x="0" y="318253"/>
                    </a:cubicBezTo>
                    <a:close/>
                    <a:moveTo>
                      <a:pt x="317756" y="0"/>
                    </a:moveTo>
                    <a:cubicBezTo>
                      <a:pt x="432291" y="19428"/>
                      <a:pt x="522566" y="109769"/>
                      <a:pt x="541628" y="224371"/>
                    </a:cubicBezTo>
                    <a:lnTo>
                      <a:pt x="523142" y="224371"/>
                    </a:lnTo>
                    <a:cubicBezTo>
                      <a:pt x="504249" y="120008"/>
                      <a:pt x="422065" y="37783"/>
                      <a:pt x="317756" y="18604"/>
                    </a:cubicBezTo>
                    <a:close/>
                    <a:moveTo>
                      <a:pt x="223872" y="0"/>
                    </a:moveTo>
                    <a:lnTo>
                      <a:pt x="223872" y="18604"/>
                    </a:lnTo>
                    <a:cubicBezTo>
                      <a:pt x="119564" y="37784"/>
                      <a:pt x="37380" y="120009"/>
                      <a:pt x="18486" y="224371"/>
                    </a:cubicBezTo>
                    <a:lnTo>
                      <a:pt x="0" y="224371"/>
                    </a:lnTo>
                    <a:cubicBezTo>
                      <a:pt x="19062" y="109769"/>
                      <a:pt x="109337" y="19428"/>
                      <a:pt x="223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8" name="Rounded Rectangle 27"/>
          <p:cNvSpPr/>
          <p:nvPr/>
        </p:nvSpPr>
        <p:spPr bwMode="auto">
          <a:xfrm rot="16200000">
            <a:off x="5377031" y="3833816"/>
            <a:ext cx="482577" cy="2507202"/>
          </a:xfrm>
          <a:prstGeom prst="roundRect">
            <a:avLst>
              <a:gd name="adj" fmla="val 6243"/>
            </a:avLst>
          </a:prstGeom>
          <a:solidFill>
            <a:schemeClr val="bg1">
              <a:lumMod val="85000"/>
            </a:schemeClr>
          </a:solidFill>
          <a:ln w="9525" cap="flat" cmpd="sng" algn="ctr">
            <a:no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dirty="0">
              <a:latin typeface="Arial" charset="0"/>
            </a:endParaRPr>
          </a:p>
        </p:txBody>
      </p:sp>
      <p:sp>
        <p:nvSpPr>
          <p:cNvPr id="29" name="TextColumnContent"/>
          <p:cNvSpPr>
            <a:spLocks noChangeArrowheads="1"/>
          </p:cNvSpPr>
          <p:nvPr/>
        </p:nvSpPr>
        <p:spPr bwMode="gray">
          <a:xfrm>
            <a:off x="4727124" y="4937980"/>
            <a:ext cx="1678929" cy="2958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ctr"/>
            <a:r>
              <a:rPr lang="en-US" sz="900" b="1" dirty="0">
                <a:latin typeface="Calibri" panose="020F0502020204030204" pitchFamily="34" charset="0"/>
                <a:cs typeface="Calibri" panose="020F0502020204030204" pitchFamily="34" charset="0"/>
              </a:rPr>
              <a:t>Fast Settlement Service</a:t>
            </a:r>
          </a:p>
        </p:txBody>
      </p:sp>
      <p:cxnSp>
        <p:nvCxnSpPr>
          <p:cNvPr id="30" name="Straight Connector 29"/>
          <p:cNvCxnSpPr/>
          <p:nvPr/>
        </p:nvCxnSpPr>
        <p:spPr>
          <a:xfrm>
            <a:off x="3758702" y="3453905"/>
            <a:ext cx="1810815" cy="0"/>
          </a:xfrm>
          <a:prstGeom prst="line">
            <a:avLst/>
          </a:prstGeom>
          <a:ln w="19050">
            <a:solidFill>
              <a:srgbClr val="00206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571185" y="3453906"/>
            <a:ext cx="0" cy="639880"/>
          </a:xfrm>
          <a:prstGeom prst="line">
            <a:avLst/>
          </a:prstGeom>
          <a:ln w="1905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2" name="Rounded Rectangle 7730"/>
          <p:cNvSpPr/>
          <p:nvPr/>
        </p:nvSpPr>
        <p:spPr>
          <a:xfrm>
            <a:off x="5615030" y="1281872"/>
            <a:ext cx="458834" cy="345236"/>
          </a:xfrm>
          <a:custGeom>
            <a:avLst/>
            <a:gdLst/>
            <a:ahLst/>
            <a:cxnLst/>
            <a:rect l="l" t="t" r="r" b="b"/>
            <a:pathLst>
              <a:path w="497070" h="345236">
                <a:moveTo>
                  <a:pt x="82847" y="0"/>
                </a:moveTo>
                <a:lnTo>
                  <a:pt x="414223" y="0"/>
                </a:lnTo>
                <a:cubicBezTo>
                  <a:pt x="459978" y="0"/>
                  <a:pt x="497070" y="37092"/>
                  <a:pt x="497070" y="82847"/>
                </a:cubicBezTo>
                <a:lnTo>
                  <a:pt x="497070" y="345236"/>
                </a:lnTo>
                <a:cubicBezTo>
                  <a:pt x="428725" y="320628"/>
                  <a:pt x="342357" y="306484"/>
                  <a:pt x="248535" y="306484"/>
                </a:cubicBezTo>
                <a:cubicBezTo>
                  <a:pt x="154713" y="306484"/>
                  <a:pt x="68346" y="320628"/>
                  <a:pt x="0" y="345236"/>
                </a:cubicBezTo>
                <a:lnTo>
                  <a:pt x="0" y="82847"/>
                </a:lnTo>
                <a:cubicBezTo>
                  <a:pt x="0" y="37092"/>
                  <a:pt x="37092" y="0"/>
                  <a:pt x="82847" y="0"/>
                </a:cubicBezTo>
                <a:close/>
              </a:path>
            </a:pathLst>
          </a:custGeom>
          <a:gradFill flip="none" rotWithShape="1">
            <a:gsLst>
              <a:gs pos="95000">
                <a:schemeClr val="bg1">
                  <a:lumMod val="85000"/>
                </a:schemeClr>
              </a:gs>
              <a:gs pos="0">
                <a:schemeClr val="bg1">
                  <a:lumMod val="65000"/>
                </a:schemeClr>
              </a:gs>
              <a:gs pos="100000">
                <a:schemeClr val="accent1">
                  <a:tint val="23500"/>
                  <a:satMod val="160000"/>
                </a:schemeClr>
              </a:gs>
            </a:gsLst>
            <a:lin ang="54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w="152400" h="0" prst="softRound"/>
          </a:sp3d>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33" name="Rounded Rectangle 5110"/>
          <p:cNvSpPr/>
          <p:nvPr/>
        </p:nvSpPr>
        <p:spPr>
          <a:xfrm>
            <a:off x="5615030" y="1593819"/>
            <a:ext cx="458834" cy="185123"/>
          </a:xfrm>
          <a:custGeom>
            <a:avLst/>
            <a:gdLst/>
            <a:ahLst/>
            <a:cxnLst/>
            <a:rect l="l" t="t" r="r" b="b"/>
            <a:pathLst>
              <a:path w="497070" h="185123">
                <a:moveTo>
                  <a:pt x="248535" y="0"/>
                </a:moveTo>
                <a:cubicBezTo>
                  <a:pt x="342561" y="0"/>
                  <a:pt x="429100" y="14205"/>
                  <a:pt x="497070" y="39910"/>
                </a:cubicBezTo>
                <a:lnTo>
                  <a:pt x="497070" y="102276"/>
                </a:lnTo>
                <a:cubicBezTo>
                  <a:pt x="497070" y="148031"/>
                  <a:pt x="459978" y="185123"/>
                  <a:pt x="414223" y="185123"/>
                </a:cubicBezTo>
                <a:lnTo>
                  <a:pt x="82847" y="185123"/>
                </a:lnTo>
                <a:cubicBezTo>
                  <a:pt x="37092" y="185123"/>
                  <a:pt x="0" y="148031"/>
                  <a:pt x="0" y="102276"/>
                </a:cubicBezTo>
                <a:lnTo>
                  <a:pt x="0" y="39910"/>
                </a:lnTo>
                <a:cubicBezTo>
                  <a:pt x="67971" y="14205"/>
                  <a:pt x="154509" y="0"/>
                  <a:pt x="248535" y="0"/>
                </a:cubicBezTo>
                <a:close/>
              </a:path>
            </a:pathLst>
          </a:cu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0" prst="softRound"/>
          </a:sp3d>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34" name="Rounded Rectangle 7730"/>
          <p:cNvSpPr/>
          <p:nvPr/>
        </p:nvSpPr>
        <p:spPr>
          <a:xfrm>
            <a:off x="6199501" y="1281872"/>
            <a:ext cx="458834" cy="345236"/>
          </a:xfrm>
          <a:custGeom>
            <a:avLst/>
            <a:gdLst/>
            <a:ahLst/>
            <a:cxnLst/>
            <a:rect l="l" t="t" r="r" b="b"/>
            <a:pathLst>
              <a:path w="497070" h="345236">
                <a:moveTo>
                  <a:pt x="82847" y="0"/>
                </a:moveTo>
                <a:lnTo>
                  <a:pt x="414223" y="0"/>
                </a:lnTo>
                <a:cubicBezTo>
                  <a:pt x="459978" y="0"/>
                  <a:pt x="497070" y="37092"/>
                  <a:pt x="497070" y="82847"/>
                </a:cubicBezTo>
                <a:lnTo>
                  <a:pt x="497070" y="345236"/>
                </a:lnTo>
                <a:cubicBezTo>
                  <a:pt x="428725" y="320628"/>
                  <a:pt x="342357" y="306484"/>
                  <a:pt x="248535" y="306484"/>
                </a:cubicBezTo>
                <a:cubicBezTo>
                  <a:pt x="154713" y="306484"/>
                  <a:pt x="68346" y="320628"/>
                  <a:pt x="0" y="345236"/>
                </a:cubicBezTo>
                <a:lnTo>
                  <a:pt x="0" y="82847"/>
                </a:lnTo>
                <a:cubicBezTo>
                  <a:pt x="0" y="37092"/>
                  <a:pt x="37092" y="0"/>
                  <a:pt x="82847" y="0"/>
                </a:cubicBezTo>
                <a:close/>
              </a:path>
            </a:pathLst>
          </a:custGeom>
          <a:gradFill flip="none" rotWithShape="1">
            <a:gsLst>
              <a:gs pos="95000">
                <a:schemeClr val="bg1">
                  <a:lumMod val="85000"/>
                </a:schemeClr>
              </a:gs>
              <a:gs pos="0">
                <a:schemeClr val="bg1">
                  <a:lumMod val="65000"/>
                </a:schemeClr>
              </a:gs>
              <a:gs pos="100000">
                <a:schemeClr val="accent1">
                  <a:tint val="23500"/>
                  <a:satMod val="160000"/>
                </a:schemeClr>
              </a:gs>
            </a:gsLst>
            <a:lin ang="54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w="152400" h="0" prst="softRound"/>
          </a:sp3d>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35" name="Rounded Rectangle 5110"/>
          <p:cNvSpPr/>
          <p:nvPr/>
        </p:nvSpPr>
        <p:spPr>
          <a:xfrm>
            <a:off x="6199501" y="1593819"/>
            <a:ext cx="458834" cy="185123"/>
          </a:xfrm>
          <a:custGeom>
            <a:avLst/>
            <a:gdLst/>
            <a:ahLst/>
            <a:cxnLst/>
            <a:rect l="l" t="t" r="r" b="b"/>
            <a:pathLst>
              <a:path w="497070" h="185123">
                <a:moveTo>
                  <a:pt x="248535" y="0"/>
                </a:moveTo>
                <a:cubicBezTo>
                  <a:pt x="342561" y="0"/>
                  <a:pt x="429100" y="14205"/>
                  <a:pt x="497070" y="39910"/>
                </a:cubicBezTo>
                <a:lnTo>
                  <a:pt x="497070" y="102276"/>
                </a:lnTo>
                <a:cubicBezTo>
                  <a:pt x="497070" y="148031"/>
                  <a:pt x="459978" y="185123"/>
                  <a:pt x="414223" y="185123"/>
                </a:cubicBezTo>
                <a:lnTo>
                  <a:pt x="82847" y="185123"/>
                </a:lnTo>
                <a:cubicBezTo>
                  <a:pt x="37092" y="185123"/>
                  <a:pt x="0" y="148031"/>
                  <a:pt x="0" y="102276"/>
                </a:cubicBezTo>
                <a:lnTo>
                  <a:pt x="0" y="39910"/>
                </a:lnTo>
                <a:cubicBezTo>
                  <a:pt x="67971" y="14205"/>
                  <a:pt x="154509" y="0"/>
                  <a:pt x="248535" y="0"/>
                </a:cubicBezTo>
                <a:close/>
              </a:path>
            </a:pathLst>
          </a:cu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0" prst="softRound"/>
          </a:sp3d>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36" name="Rounded Rectangle 7730"/>
          <p:cNvSpPr/>
          <p:nvPr/>
        </p:nvSpPr>
        <p:spPr>
          <a:xfrm>
            <a:off x="4445769" y="1267013"/>
            <a:ext cx="458834" cy="345236"/>
          </a:xfrm>
          <a:custGeom>
            <a:avLst/>
            <a:gdLst/>
            <a:ahLst/>
            <a:cxnLst/>
            <a:rect l="l" t="t" r="r" b="b"/>
            <a:pathLst>
              <a:path w="497070" h="345236">
                <a:moveTo>
                  <a:pt x="82847" y="0"/>
                </a:moveTo>
                <a:lnTo>
                  <a:pt x="414223" y="0"/>
                </a:lnTo>
                <a:cubicBezTo>
                  <a:pt x="459978" y="0"/>
                  <a:pt x="497070" y="37092"/>
                  <a:pt x="497070" y="82847"/>
                </a:cubicBezTo>
                <a:lnTo>
                  <a:pt x="497070" y="345236"/>
                </a:lnTo>
                <a:cubicBezTo>
                  <a:pt x="428725" y="320628"/>
                  <a:pt x="342357" y="306484"/>
                  <a:pt x="248535" y="306484"/>
                </a:cubicBezTo>
                <a:cubicBezTo>
                  <a:pt x="154713" y="306484"/>
                  <a:pt x="68346" y="320628"/>
                  <a:pt x="0" y="345236"/>
                </a:cubicBezTo>
                <a:lnTo>
                  <a:pt x="0" y="82847"/>
                </a:lnTo>
                <a:cubicBezTo>
                  <a:pt x="0" y="37092"/>
                  <a:pt x="37092" y="0"/>
                  <a:pt x="82847" y="0"/>
                </a:cubicBezTo>
                <a:close/>
              </a:path>
            </a:pathLst>
          </a:custGeom>
          <a:gradFill flip="none" rotWithShape="1">
            <a:gsLst>
              <a:gs pos="95000">
                <a:schemeClr val="bg1">
                  <a:lumMod val="85000"/>
                </a:schemeClr>
              </a:gs>
              <a:gs pos="0">
                <a:schemeClr val="bg1">
                  <a:lumMod val="65000"/>
                </a:schemeClr>
              </a:gs>
              <a:gs pos="100000">
                <a:schemeClr val="accent1">
                  <a:tint val="23500"/>
                  <a:satMod val="160000"/>
                </a:schemeClr>
              </a:gs>
            </a:gsLst>
            <a:lin ang="54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w="152400" h="0" prst="softRound"/>
          </a:sp3d>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37" name="Rounded Rectangle 5110"/>
          <p:cNvSpPr/>
          <p:nvPr/>
        </p:nvSpPr>
        <p:spPr>
          <a:xfrm>
            <a:off x="4445769" y="1578961"/>
            <a:ext cx="458834" cy="185123"/>
          </a:xfrm>
          <a:custGeom>
            <a:avLst/>
            <a:gdLst/>
            <a:ahLst/>
            <a:cxnLst/>
            <a:rect l="l" t="t" r="r" b="b"/>
            <a:pathLst>
              <a:path w="497070" h="185123">
                <a:moveTo>
                  <a:pt x="248535" y="0"/>
                </a:moveTo>
                <a:cubicBezTo>
                  <a:pt x="342561" y="0"/>
                  <a:pt x="429100" y="14205"/>
                  <a:pt x="497070" y="39910"/>
                </a:cubicBezTo>
                <a:lnTo>
                  <a:pt x="497070" y="102276"/>
                </a:lnTo>
                <a:cubicBezTo>
                  <a:pt x="497070" y="148031"/>
                  <a:pt x="459978" y="185123"/>
                  <a:pt x="414223" y="185123"/>
                </a:cubicBezTo>
                <a:lnTo>
                  <a:pt x="82847" y="185123"/>
                </a:lnTo>
                <a:cubicBezTo>
                  <a:pt x="37092" y="185123"/>
                  <a:pt x="0" y="148031"/>
                  <a:pt x="0" y="102276"/>
                </a:cubicBezTo>
                <a:lnTo>
                  <a:pt x="0" y="39910"/>
                </a:lnTo>
                <a:cubicBezTo>
                  <a:pt x="67971" y="14205"/>
                  <a:pt x="154509" y="0"/>
                  <a:pt x="248535" y="0"/>
                </a:cubicBezTo>
                <a:close/>
              </a:path>
            </a:pathLst>
          </a:cu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0" prst="softRound"/>
          </a:sp3d>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38" name="Rounded Rectangle 7730"/>
          <p:cNvSpPr/>
          <p:nvPr/>
        </p:nvSpPr>
        <p:spPr>
          <a:xfrm>
            <a:off x="5030240" y="1267013"/>
            <a:ext cx="458834" cy="345236"/>
          </a:xfrm>
          <a:custGeom>
            <a:avLst/>
            <a:gdLst/>
            <a:ahLst/>
            <a:cxnLst/>
            <a:rect l="l" t="t" r="r" b="b"/>
            <a:pathLst>
              <a:path w="497070" h="345236">
                <a:moveTo>
                  <a:pt x="82847" y="0"/>
                </a:moveTo>
                <a:lnTo>
                  <a:pt x="414223" y="0"/>
                </a:lnTo>
                <a:cubicBezTo>
                  <a:pt x="459978" y="0"/>
                  <a:pt x="497070" y="37092"/>
                  <a:pt x="497070" y="82847"/>
                </a:cubicBezTo>
                <a:lnTo>
                  <a:pt x="497070" y="345236"/>
                </a:lnTo>
                <a:cubicBezTo>
                  <a:pt x="428725" y="320628"/>
                  <a:pt x="342357" y="306484"/>
                  <a:pt x="248535" y="306484"/>
                </a:cubicBezTo>
                <a:cubicBezTo>
                  <a:pt x="154713" y="306484"/>
                  <a:pt x="68346" y="320628"/>
                  <a:pt x="0" y="345236"/>
                </a:cubicBezTo>
                <a:lnTo>
                  <a:pt x="0" y="82847"/>
                </a:lnTo>
                <a:cubicBezTo>
                  <a:pt x="0" y="37092"/>
                  <a:pt x="37092" y="0"/>
                  <a:pt x="82847" y="0"/>
                </a:cubicBezTo>
                <a:close/>
              </a:path>
            </a:pathLst>
          </a:custGeom>
          <a:gradFill flip="none" rotWithShape="1">
            <a:gsLst>
              <a:gs pos="95000">
                <a:schemeClr val="bg1">
                  <a:lumMod val="85000"/>
                </a:schemeClr>
              </a:gs>
              <a:gs pos="0">
                <a:schemeClr val="bg1">
                  <a:lumMod val="65000"/>
                </a:schemeClr>
              </a:gs>
              <a:gs pos="100000">
                <a:schemeClr val="accent1">
                  <a:tint val="23500"/>
                  <a:satMod val="160000"/>
                </a:schemeClr>
              </a:gs>
            </a:gsLst>
            <a:lin ang="5400000" scaled="1"/>
            <a:tileRect/>
          </a:gradFill>
          <a:ln>
            <a:noFill/>
          </a:ln>
          <a:effectLst>
            <a:outerShdw blurRad="50800" dist="38100" dir="2700000" algn="tl" rotWithShape="0">
              <a:prstClr val="black">
                <a:alpha val="40000"/>
              </a:prstClr>
            </a:outerShdw>
          </a:effectLst>
          <a:scene3d>
            <a:camera prst="orthographicFront"/>
            <a:lightRig rig="threePt" dir="t"/>
          </a:scene3d>
          <a:sp3d>
            <a:bevelT w="152400" h="0" prst="softRound"/>
          </a:sp3d>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39" name="Rounded Rectangle 5110"/>
          <p:cNvSpPr/>
          <p:nvPr/>
        </p:nvSpPr>
        <p:spPr>
          <a:xfrm>
            <a:off x="5030240" y="1578961"/>
            <a:ext cx="458834" cy="185123"/>
          </a:xfrm>
          <a:custGeom>
            <a:avLst/>
            <a:gdLst/>
            <a:ahLst/>
            <a:cxnLst/>
            <a:rect l="l" t="t" r="r" b="b"/>
            <a:pathLst>
              <a:path w="497070" h="185123">
                <a:moveTo>
                  <a:pt x="248535" y="0"/>
                </a:moveTo>
                <a:cubicBezTo>
                  <a:pt x="342561" y="0"/>
                  <a:pt x="429100" y="14205"/>
                  <a:pt x="497070" y="39910"/>
                </a:cubicBezTo>
                <a:lnTo>
                  <a:pt x="497070" y="102276"/>
                </a:lnTo>
                <a:cubicBezTo>
                  <a:pt x="497070" y="148031"/>
                  <a:pt x="459978" y="185123"/>
                  <a:pt x="414223" y="185123"/>
                </a:cubicBezTo>
                <a:lnTo>
                  <a:pt x="82847" y="185123"/>
                </a:lnTo>
                <a:cubicBezTo>
                  <a:pt x="37092" y="185123"/>
                  <a:pt x="0" y="148031"/>
                  <a:pt x="0" y="102276"/>
                </a:cubicBezTo>
                <a:lnTo>
                  <a:pt x="0" y="39910"/>
                </a:lnTo>
                <a:cubicBezTo>
                  <a:pt x="67971" y="14205"/>
                  <a:pt x="154509" y="0"/>
                  <a:pt x="248535" y="0"/>
                </a:cubicBezTo>
                <a:close/>
              </a:path>
            </a:pathLst>
          </a:custGeom>
          <a:solidFill>
            <a:schemeClr val="bg1">
              <a:lumMod val="65000"/>
            </a:schemeClr>
          </a:solidFill>
          <a:ln>
            <a:noFill/>
          </a:ln>
          <a:effectLst>
            <a:outerShdw blurRad="50800" dist="38100" dir="2700000" algn="tl" rotWithShape="0">
              <a:prstClr val="black">
                <a:alpha val="40000"/>
              </a:prstClr>
            </a:outerShdw>
          </a:effectLst>
          <a:scene3d>
            <a:camera prst="orthographicFront"/>
            <a:lightRig rig="threePt" dir="t"/>
          </a:scene3d>
          <a:sp3d>
            <a:bevelT w="152400" h="0" prst="softRound"/>
          </a:sp3d>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40" name="Rectangle 39"/>
          <p:cNvSpPr/>
          <p:nvPr/>
        </p:nvSpPr>
        <p:spPr>
          <a:xfrm>
            <a:off x="5167493" y="1329967"/>
            <a:ext cx="181431" cy="37605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41" name="Oval 5531"/>
          <p:cNvSpPr/>
          <p:nvPr/>
        </p:nvSpPr>
        <p:spPr>
          <a:xfrm>
            <a:off x="5049357" y="2158025"/>
            <a:ext cx="1052703" cy="598339"/>
          </a:xfrm>
          <a:custGeom>
            <a:avLst/>
            <a:gdLst/>
            <a:ahLst/>
            <a:cxnLst/>
            <a:rect l="l" t="t" r="r" b="b"/>
            <a:pathLst>
              <a:path w="1140428" h="598338">
                <a:moveTo>
                  <a:pt x="0" y="0"/>
                </a:moveTo>
                <a:cubicBezTo>
                  <a:pt x="0" y="58312"/>
                  <a:pt x="255294" y="105583"/>
                  <a:pt x="570214" y="105583"/>
                </a:cubicBezTo>
                <a:cubicBezTo>
                  <a:pt x="885134" y="105583"/>
                  <a:pt x="1140428" y="58312"/>
                  <a:pt x="1140428" y="0"/>
                </a:cubicBezTo>
                <a:lnTo>
                  <a:pt x="1140428" y="492755"/>
                </a:lnTo>
                <a:lnTo>
                  <a:pt x="1140428" y="492823"/>
                </a:lnTo>
                <a:lnTo>
                  <a:pt x="1140391" y="492823"/>
                </a:lnTo>
                <a:cubicBezTo>
                  <a:pt x="1140229" y="551104"/>
                  <a:pt x="885012" y="598338"/>
                  <a:pt x="570214" y="598338"/>
                </a:cubicBezTo>
                <a:cubicBezTo>
                  <a:pt x="255417" y="598338"/>
                  <a:pt x="199" y="551104"/>
                  <a:pt x="37" y="492823"/>
                </a:cubicBezTo>
                <a:lnTo>
                  <a:pt x="0" y="492823"/>
                </a:lnTo>
                <a:lnTo>
                  <a:pt x="0" y="492755"/>
                </a:lnTo>
                <a:close/>
              </a:path>
            </a:pathLst>
          </a:custGeom>
          <a:gradFill>
            <a:gsLst>
              <a:gs pos="51000">
                <a:schemeClr val="accent1">
                  <a:lumMod val="75000"/>
                </a:schemeClr>
              </a:gs>
              <a:gs pos="0">
                <a:srgbClr val="002060"/>
              </a:gs>
              <a:gs pos="100000">
                <a:srgbClr val="002060"/>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42" name="Oval 41"/>
          <p:cNvSpPr/>
          <p:nvPr/>
        </p:nvSpPr>
        <p:spPr>
          <a:xfrm>
            <a:off x="5049357" y="2053057"/>
            <a:ext cx="1052703" cy="211167"/>
          </a:xfrm>
          <a:prstGeom prst="ellipse">
            <a:avLst/>
          </a:prstGeom>
          <a:gradFill>
            <a:gsLst>
              <a:gs pos="53000">
                <a:schemeClr val="bg1">
                  <a:lumMod val="85000"/>
                </a:schemeClr>
              </a:gs>
              <a:gs pos="0">
                <a:schemeClr val="bg1">
                  <a:lumMod val="50000"/>
                </a:schemeClr>
              </a:gs>
              <a:gs pos="100000">
                <a:schemeClr val="bg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43" name="TextColumnContent"/>
          <p:cNvSpPr>
            <a:spLocks noChangeArrowheads="1"/>
          </p:cNvSpPr>
          <p:nvPr/>
        </p:nvSpPr>
        <p:spPr bwMode="gray">
          <a:xfrm>
            <a:off x="5164104" y="2282698"/>
            <a:ext cx="846398" cy="4343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ctr"/>
            <a:r>
              <a:rPr lang="en-US" sz="900" b="1" dirty="0">
                <a:solidFill>
                  <a:schemeClr val="bg1"/>
                </a:solidFill>
                <a:latin typeface="Calibri" panose="020F0502020204030204" pitchFamily="34" charset="0"/>
                <a:cs typeface="Calibri" panose="020F0502020204030204" pitchFamily="34" charset="0"/>
              </a:rPr>
              <a:t>Addressing </a:t>
            </a:r>
          </a:p>
          <a:p>
            <a:pPr algn="ctr"/>
            <a:r>
              <a:rPr lang="en-US" sz="900" b="1" dirty="0">
                <a:solidFill>
                  <a:schemeClr val="bg1"/>
                </a:solidFill>
                <a:latin typeface="Calibri" panose="020F0502020204030204" pitchFamily="34" charset="0"/>
                <a:cs typeface="Calibri" panose="020F0502020204030204" pitchFamily="34" charset="0"/>
              </a:rPr>
              <a:t>Database</a:t>
            </a:r>
          </a:p>
        </p:txBody>
      </p:sp>
      <p:sp>
        <p:nvSpPr>
          <p:cNvPr id="44" name="Oval 43"/>
          <p:cNvSpPr/>
          <p:nvPr/>
        </p:nvSpPr>
        <p:spPr>
          <a:xfrm>
            <a:off x="5669861" y="1351373"/>
            <a:ext cx="347276" cy="3762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r>
              <a:rPr lang="en-US" sz="2000" dirty="0">
                <a:solidFill>
                  <a:schemeClr val="tx1">
                    <a:lumMod val="65000"/>
                    <a:lumOff val="35000"/>
                  </a:schemeClr>
                </a:solidFill>
                <a:latin typeface="Arial" panose="020B0604020202020204" pitchFamily="34" charset="0"/>
                <a:cs typeface="Arial" panose="020B0604020202020204" pitchFamily="34" charset="0"/>
              </a:rPr>
              <a:t>$</a:t>
            </a:r>
            <a:endParaRPr lang="en-GB" sz="2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45" name="Oval 3"/>
          <p:cNvSpPr/>
          <p:nvPr/>
        </p:nvSpPr>
        <p:spPr>
          <a:xfrm>
            <a:off x="6416133" y="1386065"/>
            <a:ext cx="171462" cy="334389"/>
          </a:xfrm>
          <a:custGeom>
            <a:avLst/>
            <a:gdLst>
              <a:gd name="connsiteX0" fmla="*/ 228844 w 459769"/>
              <a:gd name="connsiteY0" fmla="*/ 0 h 619472"/>
              <a:gd name="connsiteX1" fmla="*/ 376481 w 459769"/>
              <a:gd name="connsiteY1" fmla="*/ 113280 h 619472"/>
              <a:gd name="connsiteX2" fmla="*/ 278124 w 459769"/>
              <a:gd name="connsiteY2" fmla="*/ 217171 h 619472"/>
              <a:gd name="connsiteX3" fmla="*/ 366757 w 459769"/>
              <a:gd name="connsiteY3" fmla="*/ 294701 h 619472"/>
              <a:gd name="connsiteX4" fmla="*/ 459579 w 459769"/>
              <a:gd name="connsiteY4" fmla="*/ 469964 h 619472"/>
              <a:gd name="connsiteX5" fmla="*/ 384769 w 459769"/>
              <a:gd name="connsiteY5" fmla="*/ 593181 h 619472"/>
              <a:gd name="connsiteX6" fmla="*/ 379623 w 459769"/>
              <a:gd name="connsiteY6" fmla="*/ 596583 h 619472"/>
              <a:gd name="connsiteX7" fmla="*/ 348269 w 459769"/>
              <a:gd name="connsiteY7" fmla="*/ 607519 h 619472"/>
              <a:gd name="connsiteX8" fmla="*/ 342102 w 459769"/>
              <a:gd name="connsiteY8" fmla="*/ 608739 h 619472"/>
              <a:gd name="connsiteX9" fmla="*/ 311942 w 459769"/>
              <a:gd name="connsiteY9" fmla="*/ 614709 h 619472"/>
              <a:gd name="connsiteX10" fmla="*/ 308183 w 459769"/>
              <a:gd name="connsiteY10" fmla="*/ 614117 h 619472"/>
              <a:gd name="connsiteX11" fmla="*/ 228844 w 459769"/>
              <a:gd name="connsiteY11" fmla="*/ 619472 h 619472"/>
              <a:gd name="connsiteX12" fmla="*/ 150448 w 459769"/>
              <a:gd name="connsiteY12" fmla="*/ 614266 h 619472"/>
              <a:gd name="connsiteX13" fmla="*/ 147637 w 459769"/>
              <a:gd name="connsiteY13" fmla="*/ 614709 h 619472"/>
              <a:gd name="connsiteX14" fmla="*/ 125088 w 459769"/>
              <a:gd name="connsiteY14" fmla="*/ 610246 h 619472"/>
              <a:gd name="connsiteX15" fmla="*/ 106938 w 459769"/>
              <a:gd name="connsiteY15" fmla="*/ 606653 h 619472"/>
              <a:gd name="connsiteX16" fmla="*/ 82069 w 459769"/>
              <a:gd name="connsiteY16" fmla="*/ 597979 h 619472"/>
              <a:gd name="connsiteX17" fmla="*/ 70438 w 459769"/>
              <a:gd name="connsiteY17" fmla="*/ 590291 h 619472"/>
              <a:gd name="connsiteX18" fmla="*/ 0 w 459769"/>
              <a:gd name="connsiteY18" fmla="*/ 469964 h 619472"/>
              <a:gd name="connsiteX19" fmla="*/ 24702 w 459769"/>
              <a:gd name="connsiteY19" fmla="*/ 394574 h 619472"/>
              <a:gd name="connsiteX20" fmla="*/ 100005 w 459769"/>
              <a:gd name="connsiteY20" fmla="*/ 294701 h 619472"/>
              <a:gd name="connsiteX21" fmla="*/ 185231 w 459769"/>
              <a:gd name="connsiteY21" fmla="*/ 219804 h 619472"/>
              <a:gd name="connsiteX22" fmla="*/ 81207 w 459769"/>
              <a:gd name="connsiteY22" fmla="*/ 113280 h 619472"/>
              <a:gd name="connsiteX23" fmla="*/ 228844 w 459769"/>
              <a:gd name="connsiteY23" fmla="*/ 0 h 619472"/>
              <a:gd name="connsiteX0" fmla="*/ 228844 w 460296"/>
              <a:gd name="connsiteY0" fmla="*/ 0 h 619472"/>
              <a:gd name="connsiteX1" fmla="*/ 376481 w 460296"/>
              <a:gd name="connsiteY1" fmla="*/ 113280 h 619472"/>
              <a:gd name="connsiteX2" fmla="*/ 278124 w 460296"/>
              <a:gd name="connsiteY2" fmla="*/ 217171 h 619472"/>
              <a:gd name="connsiteX3" fmla="*/ 366757 w 460296"/>
              <a:gd name="connsiteY3" fmla="*/ 294701 h 619472"/>
              <a:gd name="connsiteX4" fmla="*/ 459579 w 460296"/>
              <a:gd name="connsiteY4" fmla="*/ 469964 h 619472"/>
              <a:gd name="connsiteX5" fmla="*/ 384769 w 460296"/>
              <a:gd name="connsiteY5" fmla="*/ 593181 h 619472"/>
              <a:gd name="connsiteX6" fmla="*/ 379623 w 460296"/>
              <a:gd name="connsiteY6" fmla="*/ 596583 h 619472"/>
              <a:gd name="connsiteX7" fmla="*/ 348269 w 460296"/>
              <a:gd name="connsiteY7" fmla="*/ 607519 h 619472"/>
              <a:gd name="connsiteX8" fmla="*/ 342102 w 460296"/>
              <a:gd name="connsiteY8" fmla="*/ 608739 h 619472"/>
              <a:gd name="connsiteX9" fmla="*/ 311942 w 460296"/>
              <a:gd name="connsiteY9" fmla="*/ 614709 h 619472"/>
              <a:gd name="connsiteX10" fmla="*/ 308183 w 460296"/>
              <a:gd name="connsiteY10" fmla="*/ 614117 h 619472"/>
              <a:gd name="connsiteX11" fmla="*/ 228844 w 460296"/>
              <a:gd name="connsiteY11" fmla="*/ 619472 h 619472"/>
              <a:gd name="connsiteX12" fmla="*/ 150448 w 460296"/>
              <a:gd name="connsiteY12" fmla="*/ 614266 h 619472"/>
              <a:gd name="connsiteX13" fmla="*/ 147637 w 460296"/>
              <a:gd name="connsiteY13" fmla="*/ 614709 h 619472"/>
              <a:gd name="connsiteX14" fmla="*/ 125088 w 460296"/>
              <a:gd name="connsiteY14" fmla="*/ 610246 h 619472"/>
              <a:gd name="connsiteX15" fmla="*/ 106938 w 460296"/>
              <a:gd name="connsiteY15" fmla="*/ 606653 h 619472"/>
              <a:gd name="connsiteX16" fmla="*/ 82069 w 460296"/>
              <a:gd name="connsiteY16" fmla="*/ 597979 h 619472"/>
              <a:gd name="connsiteX17" fmla="*/ 70438 w 460296"/>
              <a:gd name="connsiteY17" fmla="*/ 590291 h 619472"/>
              <a:gd name="connsiteX18" fmla="*/ 0 w 460296"/>
              <a:gd name="connsiteY18" fmla="*/ 469964 h 619472"/>
              <a:gd name="connsiteX19" fmla="*/ 24702 w 460296"/>
              <a:gd name="connsiteY19" fmla="*/ 394574 h 619472"/>
              <a:gd name="connsiteX20" fmla="*/ 100005 w 460296"/>
              <a:gd name="connsiteY20" fmla="*/ 294701 h 619472"/>
              <a:gd name="connsiteX21" fmla="*/ 185231 w 460296"/>
              <a:gd name="connsiteY21" fmla="*/ 219804 h 619472"/>
              <a:gd name="connsiteX22" fmla="*/ 81207 w 460296"/>
              <a:gd name="connsiteY22" fmla="*/ 113280 h 619472"/>
              <a:gd name="connsiteX23" fmla="*/ 228844 w 460296"/>
              <a:gd name="connsiteY23" fmla="*/ 0 h 619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0296" h="619472">
                <a:moveTo>
                  <a:pt x="228844" y="0"/>
                </a:moveTo>
                <a:cubicBezTo>
                  <a:pt x="310382" y="0"/>
                  <a:pt x="376481" y="50717"/>
                  <a:pt x="376481" y="113280"/>
                </a:cubicBezTo>
                <a:cubicBezTo>
                  <a:pt x="376481" y="162431"/>
                  <a:pt x="335686" y="204270"/>
                  <a:pt x="278124" y="217171"/>
                </a:cubicBezTo>
                <a:cubicBezTo>
                  <a:pt x="303925" y="234281"/>
                  <a:pt x="336514" y="252569"/>
                  <a:pt x="366757" y="294701"/>
                </a:cubicBezTo>
                <a:cubicBezTo>
                  <a:pt x="397000" y="336833"/>
                  <a:pt x="449810" y="393148"/>
                  <a:pt x="459579" y="469964"/>
                </a:cubicBezTo>
                <a:cubicBezTo>
                  <a:pt x="465866" y="519403"/>
                  <a:pt x="429971" y="570190"/>
                  <a:pt x="384769" y="593181"/>
                </a:cubicBezTo>
                <a:cubicBezTo>
                  <a:pt x="383646" y="595036"/>
                  <a:pt x="381828" y="596042"/>
                  <a:pt x="379623" y="596583"/>
                </a:cubicBezTo>
                <a:cubicBezTo>
                  <a:pt x="370559" y="603305"/>
                  <a:pt x="359995" y="607331"/>
                  <a:pt x="348269" y="607519"/>
                </a:cubicBezTo>
                <a:cubicBezTo>
                  <a:pt x="346309" y="608132"/>
                  <a:pt x="344264" y="608599"/>
                  <a:pt x="342102" y="608739"/>
                </a:cubicBezTo>
                <a:cubicBezTo>
                  <a:pt x="332772" y="613626"/>
                  <a:pt x="322486" y="614709"/>
                  <a:pt x="311942" y="614709"/>
                </a:cubicBezTo>
                <a:lnTo>
                  <a:pt x="308183" y="614117"/>
                </a:lnTo>
                <a:cubicBezTo>
                  <a:pt x="284642" y="617765"/>
                  <a:pt x="257591" y="619472"/>
                  <a:pt x="228844" y="619472"/>
                </a:cubicBezTo>
                <a:cubicBezTo>
                  <a:pt x="200481" y="619472"/>
                  <a:pt x="173768" y="617810"/>
                  <a:pt x="150448" y="614266"/>
                </a:cubicBezTo>
                <a:cubicBezTo>
                  <a:pt x="149518" y="614700"/>
                  <a:pt x="148579" y="614709"/>
                  <a:pt x="147637" y="614709"/>
                </a:cubicBezTo>
                <a:lnTo>
                  <a:pt x="125088" y="610246"/>
                </a:lnTo>
                <a:cubicBezTo>
                  <a:pt x="118515" y="609752"/>
                  <a:pt x="112461" y="608439"/>
                  <a:pt x="106938" y="606653"/>
                </a:cubicBezTo>
                <a:cubicBezTo>
                  <a:pt x="97630" y="606483"/>
                  <a:pt x="89307" y="603258"/>
                  <a:pt x="82069" y="597979"/>
                </a:cubicBezTo>
                <a:cubicBezTo>
                  <a:pt x="76651" y="596612"/>
                  <a:pt x="72465" y="594284"/>
                  <a:pt x="70438" y="590291"/>
                </a:cubicBezTo>
                <a:cubicBezTo>
                  <a:pt x="27567" y="566903"/>
                  <a:pt x="0" y="521590"/>
                  <a:pt x="0" y="469964"/>
                </a:cubicBezTo>
                <a:cubicBezTo>
                  <a:pt x="0" y="441746"/>
                  <a:pt x="8236" y="415414"/>
                  <a:pt x="24702" y="394574"/>
                </a:cubicBezTo>
                <a:cubicBezTo>
                  <a:pt x="39304" y="366511"/>
                  <a:pt x="66095" y="330700"/>
                  <a:pt x="100005" y="294701"/>
                </a:cubicBezTo>
                <a:cubicBezTo>
                  <a:pt x="129891" y="262972"/>
                  <a:pt x="159962" y="236772"/>
                  <a:pt x="185231" y="219804"/>
                </a:cubicBezTo>
                <a:cubicBezTo>
                  <a:pt x="124794" y="207076"/>
                  <a:pt x="81207" y="164084"/>
                  <a:pt x="81207" y="113280"/>
                </a:cubicBezTo>
                <a:cubicBezTo>
                  <a:pt x="81207" y="50717"/>
                  <a:pt x="147306" y="0"/>
                  <a:pt x="228844" y="0"/>
                </a:cubicBezTo>
                <a:close/>
              </a:path>
            </a:pathLst>
          </a:custGeom>
          <a:solidFill>
            <a:schemeClr val="bg1"/>
          </a:solidFill>
          <a:ln>
            <a:noFill/>
          </a:ln>
          <a:effectLst>
            <a:outerShdw blurRad="50800" dist="50800" dir="8100000" algn="tr" rotWithShape="0">
              <a:schemeClr val="tx1">
                <a:alpha val="40000"/>
              </a:scheme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endParaRPr lang="en-US"/>
          </a:p>
        </p:txBody>
      </p:sp>
      <p:sp>
        <p:nvSpPr>
          <p:cNvPr id="46" name="Oval 3"/>
          <p:cNvSpPr/>
          <p:nvPr/>
        </p:nvSpPr>
        <p:spPr>
          <a:xfrm>
            <a:off x="6281905" y="1383685"/>
            <a:ext cx="140240" cy="334388"/>
          </a:xfrm>
          <a:custGeom>
            <a:avLst/>
            <a:gdLst/>
            <a:ahLst/>
            <a:cxnLst/>
            <a:rect l="l" t="t" r="r" b="b"/>
            <a:pathLst>
              <a:path w="264951" h="435960">
                <a:moveTo>
                  <a:pt x="161051" y="0"/>
                </a:moveTo>
                <a:cubicBezTo>
                  <a:pt x="218434" y="0"/>
                  <a:pt x="264951" y="35693"/>
                  <a:pt x="264951" y="79722"/>
                </a:cubicBezTo>
                <a:cubicBezTo>
                  <a:pt x="264951" y="114313"/>
                  <a:pt x="236242" y="143757"/>
                  <a:pt x="195732" y="152837"/>
                </a:cubicBezTo>
                <a:cubicBezTo>
                  <a:pt x="213890" y="164878"/>
                  <a:pt x="236070" y="184003"/>
                  <a:pt x="258108" y="207399"/>
                </a:cubicBezTo>
                <a:lnTo>
                  <a:pt x="261774" y="211656"/>
                </a:lnTo>
                <a:cubicBezTo>
                  <a:pt x="238363" y="237044"/>
                  <a:pt x="220295" y="262083"/>
                  <a:pt x="209757" y="282334"/>
                </a:cubicBezTo>
                <a:cubicBezTo>
                  <a:pt x="195881" y="299896"/>
                  <a:pt x="188940" y="322087"/>
                  <a:pt x="188940" y="345868"/>
                </a:cubicBezTo>
                <a:cubicBezTo>
                  <a:pt x="188940" y="380671"/>
                  <a:pt x="203806" y="412069"/>
                  <a:pt x="230816" y="430374"/>
                </a:cubicBezTo>
                <a:cubicBezTo>
                  <a:pt x="227319" y="432396"/>
                  <a:pt x="223451" y="432608"/>
                  <a:pt x="219532" y="432608"/>
                </a:cubicBezTo>
                <a:lnTo>
                  <a:pt x="216886" y="432192"/>
                </a:lnTo>
                <a:cubicBezTo>
                  <a:pt x="200319" y="434759"/>
                  <a:pt x="181282" y="435960"/>
                  <a:pt x="161051" y="435960"/>
                </a:cubicBezTo>
                <a:cubicBezTo>
                  <a:pt x="141090" y="435960"/>
                  <a:pt x="122291" y="434791"/>
                  <a:pt x="105879" y="432296"/>
                </a:cubicBezTo>
                <a:cubicBezTo>
                  <a:pt x="105224" y="432602"/>
                  <a:pt x="104564" y="432608"/>
                  <a:pt x="103901" y="432608"/>
                </a:cubicBezTo>
                <a:lnTo>
                  <a:pt x="88032" y="429467"/>
                </a:lnTo>
                <a:cubicBezTo>
                  <a:pt x="83406" y="429120"/>
                  <a:pt x="79145" y="428196"/>
                  <a:pt x="75259" y="426939"/>
                </a:cubicBezTo>
                <a:cubicBezTo>
                  <a:pt x="68708" y="426819"/>
                  <a:pt x="62851" y="424549"/>
                  <a:pt x="57757" y="420834"/>
                </a:cubicBezTo>
                <a:cubicBezTo>
                  <a:pt x="53944" y="419872"/>
                  <a:pt x="50998" y="418234"/>
                  <a:pt x="49571" y="415424"/>
                </a:cubicBezTo>
                <a:cubicBezTo>
                  <a:pt x="19401" y="398964"/>
                  <a:pt x="0" y="367075"/>
                  <a:pt x="0" y="330742"/>
                </a:cubicBezTo>
                <a:cubicBezTo>
                  <a:pt x="0" y="310884"/>
                  <a:pt x="5796" y="292352"/>
                  <a:pt x="17384" y="277686"/>
                </a:cubicBezTo>
                <a:cubicBezTo>
                  <a:pt x="27661" y="257936"/>
                  <a:pt x="46515" y="232734"/>
                  <a:pt x="70379" y="207399"/>
                </a:cubicBezTo>
                <a:cubicBezTo>
                  <a:pt x="91412" y="185070"/>
                  <a:pt x="112575" y="166631"/>
                  <a:pt x="130358" y="154690"/>
                </a:cubicBezTo>
                <a:cubicBezTo>
                  <a:pt x="87825" y="145732"/>
                  <a:pt x="57150" y="115476"/>
                  <a:pt x="57150" y="79722"/>
                </a:cubicBezTo>
                <a:cubicBezTo>
                  <a:pt x="57150" y="35693"/>
                  <a:pt x="103668" y="0"/>
                  <a:pt x="161051" y="0"/>
                </a:cubicBezTo>
                <a:close/>
              </a:path>
            </a:pathLst>
          </a:custGeom>
          <a:solidFill>
            <a:schemeClr val="bg1"/>
          </a:solidFill>
          <a:ln>
            <a:noFill/>
          </a:ln>
          <a:effectLst>
            <a:outerShdw blurRad="50800" dist="50800" dir="8100000" algn="tr" rotWithShape="0">
              <a:schemeClr val="tx1">
                <a:alpha val="40000"/>
              </a:schemeClr>
            </a:outerShdw>
          </a:effectLst>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endParaRPr lang="en-US"/>
          </a:p>
        </p:txBody>
      </p:sp>
      <p:sp>
        <p:nvSpPr>
          <p:cNvPr id="47" name="Oval 46"/>
          <p:cNvSpPr/>
          <p:nvPr/>
        </p:nvSpPr>
        <p:spPr>
          <a:xfrm>
            <a:off x="4543971" y="1610726"/>
            <a:ext cx="87967" cy="952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48" name="Oval 47"/>
          <p:cNvSpPr/>
          <p:nvPr/>
        </p:nvSpPr>
        <p:spPr>
          <a:xfrm>
            <a:off x="4780168" y="1610726"/>
            <a:ext cx="87967" cy="952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49" name="Rectangle 5555"/>
          <p:cNvSpPr/>
          <p:nvPr/>
        </p:nvSpPr>
        <p:spPr>
          <a:xfrm>
            <a:off x="4543970" y="1439632"/>
            <a:ext cx="328560" cy="208244"/>
          </a:xfrm>
          <a:custGeom>
            <a:avLst/>
            <a:gdLst/>
            <a:ahLst/>
            <a:cxnLst/>
            <a:rect l="l" t="t" r="r" b="b"/>
            <a:pathLst>
              <a:path w="355940" h="208244">
                <a:moveTo>
                  <a:pt x="0" y="0"/>
                </a:moveTo>
                <a:lnTo>
                  <a:pt x="355940" y="0"/>
                </a:lnTo>
                <a:lnTo>
                  <a:pt x="318619" y="155421"/>
                </a:lnTo>
                <a:lnTo>
                  <a:pt x="301164" y="151897"/>
                </a:lnTo>
                <a:cubicBezTo>
                  <a:pt x="267886" y="151897"/>
                  <a:pt x="240286" y="176209"/>
                  <a:pt x="236424" y="208244"/>
                </a:cubicBezTo>
                <a:lnTo>
                  <a:pt x="110024" y="208244"/>
                </a:lnTo>
                <a:cubicBezTo>
                  <a:pt x="106162" y="176209"/>
                  <a:pt x="78562" y="151897"/>
                  <a:pt x="45284" y="151897"/>
                </a:cubicBezTo>
                <a:cubicBezTo>
                  <a:pt x="40577" y="151897"/>
                  <a:pt x="35984" y="152383"/>
                  <a:pt x="31825" y="1546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0" name="Freeform 49"/>
          <p:cNvSpPr/>
          <p:nvPr/>
        </p:nvSpPr>
        <p:spPr>
          <a:xfrm>
            <a:off x="4480673" y="1358545"/>
            <a:ext cx="101112" cy="128588"/>
          </a:xfrm>
          <a:custGeom>
            <a:avLst/>
            <a:gdLst>
              <a:gd name="connsiteX0" fmla="*/ 0 w 102394"/>
              <a:gd name="connsiteY0" fmla="*/ 0 h 128588"/>
              <a:gd name="connsiteX1" fmla="*/ 83344 w 102394"/>
              <a:gd name="connsiteY1" fmla="*/ 2382 h 128588"/>
              <a:gd name="connsiteX2" fmla="*/ 102394 w 102394"/>
              <a:gd name="connsiteY2" fmla="*/ 128588 h 128588"/>
              <a:gd name="connsiteX0" fmla="*/ 0 w 109538"/>
              <a:gd name="connsiteY0" fmla="*/ 0 h 128588"/>
              <a:gd name="connsiteX1" fmla="*/ 83344 w 109538"/>
              <a:gd name="connsiteY1" fmla="*/ 2382 h 128588"/>
              <a:gd name="connsiteX2" fmla="*/ 109538 w 109538"/>
              <a:gd name="connsiteY2" fmla="*/ 128588 h 128588"/>
            </a:gdLst>
            <a:ahLst/>
            <a:cxnLst>
              <a:cxn ang="0">
                <a:pos x="connsiteX0" y="connsiteY0"/>
              </a:cxn>
              <a:cxn ang="0">
                <a:pos x="connsiteX1" y="connsiteY1"/>
              </a:cxn>
              <a:cxn ang="0">
                <a:pos x="connsiteX2" y="connsiteY2"/>
              </a:cxn>
            </a:cxnLst>
            <a:rect l="l" t="t" r="r" b="b"/>
            <a:pathLst>
              <a:path w="109538" h="128588">
                <a:moveTo>
                  <a:pt x="0" y="0"/>
                </a:moveTo>
                <a:lnTo>
                  <a:pt x="83344" y="2382"/>
                </a:lnTo>
                <a:lnTo>
                  <a:pt x="109538" y="128588"/>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1" name="TextBox 50"/>
          <p:cNvSpPr txBox="1"/>
          <p:nvPr/>
        </p:nvSpPr>
        <p:spPr>
          <a:xfrm>
            <a:off x="4515398" y="1392180"/>
            <a:ext cx="368968" cy="232575"/>
          </a:xfrm>
          <a:prstGeom prst="rect">
            <a:avLst/>
          </a:prstGeom>
          <a:noFill/>
        </p:spPr>
        <p:txBody>
          <a:bodyPr wrap="none" lIns="77925" tIns="38963" rIns="77925" bIns="38963" rtlCol="0">
            <a:spAutoFit/>
          </a:bodyPr>
          <a:lstStyle/>
          <a:p>
            <a:r>
              <a:rPr lang="en-US" sz="1000" dirty="0">
                <a:solidFill>
                  <a:schemeClr val="tx1">
                    <a:lumMod val="65000"/>
                    <a:lumOff val="35000"/>
                  </a:schemeClr>
                </a:solidFill>
              </a:rPr>
              <a:t>24h</a:t>
            </a:r>
            <a:endParaRPr lang="en-GB" sz="1000" dirty="0">
              <a:solidFill>
                <a:schemeClr val="tx1">
                  <a:lumMod val="65000"/>
                  <a:lumOff val="35000"/>
                </a:schemeClr>
              </a:solidFill>
            </a:endParaRPr>
          </a:p>
        </p:txBody>
      </p:sp>
      <p:sp>
        <p:nvSpPr>
          <p:cNvPr id="52" name="Rectangle 51"/>
          <p:cNvSpPr/>
          <p:nvPr/>
        </p:nvSpPr>
        <p:spPr>
          <a:xfrm>
            <a:off x="5168350" y="1329968"/>
            <a:ext cx="17663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3" name="Rectangle 52"/>
          <p:cNvSpPr/>
          <p:nvPr/>
        </p:nvSpPr>
        <p:spPr>
          <a:xfrm>
            <a:off x="5169207" y="1329968"/>
            <a:ext cx="176634"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4" name="Rectangle 53"/>
          <p:cNvSpPr/>
          <p:nvPr/>
        </p:nvSpPr>
        <p:spPr>
          <a:xfrm>
            <a:off x="5173147" y="1645495"/>
            <a:ext cx="176634" cy="581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sp>
        <p:nvSpPr>
          <p:cNvPr id="55" name="Oval 54"/>
          <p:cNvSpPr/>
          <p:nvPr/>
        </p:nvSpPr>
        <p:spPr>
          <a:xfrm>
            <a:off x="5245502" y="1658602"/>
            <a:ext cx="37102" cy="4019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en-GB"/>
          </a:p>
        </p:txBody>
      </p:sp>
      <p:cxnSp>
        <p:nvCxnSpPr>
          <p:cNvPr id="56" name="Straight Connector 55"/>
          <p:cNvCxnSpPr/>
          <p:nvPr/>
        </p:nvCxnSpPr>
        <p:spPr>
          <a:xfrm flipH="1">
            <a:off x="5222838" y="1352826"/>
            <a:ext cx="76042"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7" name="TextColumnContent"/>
          <p:cNvSpPr>
            <a:spLocks noChangeArrowheads="1"/>
          </p:cNvSpPr>
          <p:nvPr/>
        </p:nvSpPr>
        <p:spPr bwMode="gray">
          <a:xfrm>
            <a:off x="4135739" y="958152"/>
            <a:ext cx="2865260" cy="2958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ctr">
              <a:spcAft>
                <a:spcPts val="511"/>
              </a:spcAft>
            </a:pPr>
            <a:r>
              <a:rPr lang="en-US" sz="900" b="1" dirty="0">
                <a:latin typeface="Calibri" panose="020F0502020204030204" pitchFamily="34" charset="0"/>
                <a:cs typeface="Calibri" panose="020F0502020204030204" pitchFamily="34" charset="0"/>
              </a:rPr>
              <a:t>Overlay  Services</a:t>
            </a:r>
          </a:p>
        </p:txBody>
      </p:sp>
      <p:sp>
        <p:nvSpPr>
          <p:cNvPr id="58" name="Rounded Rectangle 57"/>
          <p:cNvSpPr/>
          <p:nvPr/>
        </p:nvSpPr>
        <p:spPr bwMode="auto">
          <a:xfrm>
            <a:off x="4181817" y="929115"/>
            <a:ext cx="2819182" cy="989180"/>
          </a:xfrm>
          <a:prstGeom prst="roundRect">
            <a:avLst>
              <a:gd name="adj" fmla="val 6243"/>
            </a:avLst>
          </a:prstGeom>
          <a:noFill/>
          <a:ln w="9525" cap="flat" cmpd="sng" algn="ctr">
            <a:solidFill>
              <a:schemeClr val="bg1">
                <a:lumMod val="65000"/>
              </a:schemeClr>
            </a:solidFill>
            <a:prstDash val="dash"/>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a:latin typeface="Arial" charset="0"/>
            </a:endParaRPr>
          </a:p>
        </p:txBody>
      </p:sp>
      <p:cxnSp>
        <p:nvCxnSpPr>
          <p:cNvPr id="59" name="Straight Connector 58"/>
          <p:cNvCxnSpPr/>
          <p:nvPr/>
        </p:nvCxnSpPr>
        <p:spPr>
          <a:xfrm flipV="1">
            <a:off x="2099236" y="3631523"/>
            <a:ext cx="416313" cy="1"/>
          </a:xfrm>
          <a:prstGeom prst="line">
            <a:avLst/>
          </a:prstGeom>
          <a:ln w="1905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0" name="TextColumnContent"/>
          <p:cNvSpPr>
            <a:spLocks noChangeArrowheads="1"/>
          </p:cNvSpPr>
          <p:nvPr/>
        </p:nvSpPr>
        <p:spPr bwMode="gray">
          <a:xfrm flipH="1">
            <a:off x="8874757" y="3824860"/>
            <a:ext cx="846398" cy="572870"/>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ctr">
              <a:spcAft>
                <a:spcPts val="511"/>
              </a:spcAft>
            </a:pPr>
            <a:r>
              <a:rPr lang="en-US" sz="900" dirty="0">
                <a:latin typeface="Calibri" panose="020F0502020204030204" pitchFamily="34" charset="0"/>
                <a:cs typeface="Calibri" panose="020F0502020204030204" pitchFamily="34" charset="0"/>
              </a:rPr>
              <a:t>Payee / Beneficiary Customer</a:t>
            </a:r>
          </a:p>
        </p:txBody>
      </p:sp>
      <p:pic>
        <p:nvPicPr>
          <p:cNvPr id="61" name="Picture 1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flipH="1">
            <a:off x="9084971" y="3398513"/>
            <a:ext cx="400327" cy="431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 name="Rounded Rectangle 61"/>
          <p:cNvSpPr/>
          <p:nvPr/>
        </p:nvSpPr>
        <p:spPr bwMode="auto">
          <a:xfrm flipH="1">
            <a:off x="7279281" y="2620816"/>
            <a:ext cx="1627514" cy="2294921"/>
          </a:xfrm>
          <a:prstGeom prst="roundRect">
            <a:avLst>
              <a:gd name="adj" fmla="val 6243"/>
            </a:avLst>
          </a:prstGeom>
          <a:noFill/>
          <a:ln w="9525" cap="flat" cmpd="sng" algn="ctr">
            <a:solidFill>
              <a:schemeClr val="bg1">
                <a:lumMod val="65000"/>
              </a:schemeClr>
            </a:solidFill>
            <a:prstDash val="dash"/>
            <a:round/>
            <a:headEnd type="none" w="med" len="med"/>
            <a:tailEnd type="none" w="med" len="med"/>
          </a:ln>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a:latin typeface="Arial" charset="0"/>
            </a:endParaRPr>
          </a:p>
        </p:txBody>
      </p:sp>
      <p:sp>
        <p:nvSpPr>
          <p:cNvPr id="63" name="Rounded Rectangle 62"/>
          <p:cNvSpPr/>
          <p:nvPr/>
        </p:nvSpPr>
        <p:spPr bwMode="auto">
          <a:xfrm flipH="1">
            <a:off x="7466827" y="2822957"/>
            <a:ext cx="598211" cy="1582743"/>
          </a:xfrm>
          <a:prstGeom prst="roundRect">
            <a:avLst>
              <a:gd name="adj" fmla="val 6243"/>
            </a:avLst>
          </a:prstGeom>
          <a:solidFill>
            <a:srgbClr val="002060"/>
          </a:solidFill>
          <a:ln w="9525" cap="flat" cmpd="sng" algn="ctr">
            <a:no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dirty="0">
              <a:latin typeface="Arial" charset="0"/>
            </a:endParaRPr>
          </a:p>
        </p:txBody>
      </p:sp>
      <p:sp>
        <p:nvSpPr>
          <p:cNvPr id="64" name="TextColumnContent"/>
          <p:cNvSpPr>
            <a:spLocks noChangeArrowheads="1"/>
          </p:cNvSpPr>
          <p:nvPr/>
        </p:nvSpPr>
        <p:spPr bwMode="gray">
          <a:xfrm flipH="1">
            <a:off x="7405081" y="2915498"/>
            <a:ext cx="741563" cy="572870"/>
          </a:xfrm>
          <a:prstGeom prst="rect">
            <a:avLst/>
          </a:prstGeom>
          <a:noFill/>
          <a:ln w="9525" algn="ctr">
            <a:noFill/>
            <a:miter lim="800000"/>
            <a:headEnd type="none" w="lg" len="lg"/>
            <a:tailEnd type="none" w="lg" len="lg"/>
          </a:ln>
          <a:effectLst/>
        </p:spPr>
        <p:txBody>
          <a:bodyPr wrap="square" lIns="77925" tIns="77925" rIns="77925" bIns="77925">
            <a:spAutoFit/>
          </a:bodyPr>
          <a:lstStyle/>
          <a:p>
            <a:pPr algn="ctr"/>
            <a:r>
              <a:rPr lang="en-US" sz="900" b="1" dirty="0">
                <a:solidFill>
                  <a:schemeClr val="bg1"/>
                </a:solidFill>
                <a:latin typeface="Calibri" panose="020F0502020204030204" pitchFamily="34" charset="0"/>
                <a:cs typeface="Calibri" panose="020F0502020204030204" pitchFamily="34" charset="0"/>
              </a:rPr>
              <a:t>SWIFT</a:t>
            </a:r>
          </a:p>
          <a:p>
            <a:pPr algn="ctr"/>
            <a:r>
              <a:rPr lang="en-US" sz="900" b="1" dirty="0">
                <a:solidFill>
                  <a:schemeClr val="bg1"/>
                </a:solidFill>
                <a:latin typeface="Calibri" panose="020F0502020204030204" pitchFamily="34" charset="0"/>
                <a:cs typeface="Calibri" panose="020F0502020204030204" pitchFamily="34" charset="0"/>
              </a:rPr>
              <a:t>Payment</a:t>
            </a:r>
          </a:p>
          <a:p>
            <a:pPr algn="ctr"/>
            <a:r>
              <a:rPr lang="en-US" sz="900" b="1" dirty="0">
                <a:solidFill>
                  <a:schemeClr val="bg1"/>
                </a:solidFill>
                <a:latin typeface="Calibri" panose="020F0502020204030204" pitchFamily="34" charset="0"/>
                <a:cs typeface="Calibri" panose="020F0502020204030204" pitchFamily="34" charset="0"/>
              </a:rPr>
              <a:t>Gateway</a:t>
            </a:r>
            <a:endParaRPr lang="en-US" sz="900" dirty="0">
              <a:solidFill>
                <a:schemeClr val="bg1"/>
              </a:solidFill>
              <a:latin typeface="Calibri" panose="020F0502020204030204" pitchFamily="34" charset="0"/>
              <a:cs typeface="Calibri" panose="020F0502020204030204" pitchFamily="34" charset="0"/>
            </a:endParaRPr>
          </a:p>
        </p:txBody>
      </p:sp>
      <p:grpSp>
        <p:nvGrpSpPr>
          <p:cNvPr id="65" name="Group 64"/>
          <p:cNvGrpSpPr/>
          <p:nvPr/>
        </p:nvGrpSpPr>
        <p:grpSpPr>
          <a:xfrm flipH="1">
            <a:off x="7570828" y="3768691"/>
            <a:ext cx="396000" cy="528000"/>
            <a:chOff x="2327813" y="3842314"/>
            <a:chExt cx="541628" cy="542623"/>
          </a:xfrm>
        </p:grpSpPr>
        <p:pic>
          <p:nvPicPr>
            <p:cNvPr id="66" name="Picture 22"/>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flipH="1">
              <a:off x="2358234" y="3865510"/>
              <a:ext cx="485548" cy="485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7" name="Group 66"/>
            <p:cNvGrpSpPr/>
            <p:nvPr/>
          </p:nvGrpSpPr>
          <p:grpSpPr>
            <a:xfrm>
              <a:off x="2327813" y="3842314"/>
              <a:ext cx="541628" cy="542623"/>
              <a:chOff x="2327813" y="3842314"/>
              <a:chExt cx="541628" cy="542623"/>
            </a:xfrm>
          </p:grpSpPr>
          <p:sp>
            <p:nvSpPr>
              <p:cNvPr id="68" name="Freeform 67"/>
              <p:cNvSpPr/>
              <p:nvPr/>
            </p:nvSpPr>
            <p:spPr>
              <a:xfrm>
                <a:off x="2327915" y="3965911"/>
                <a:ext cx="45267" cy="116681"/>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3998"/>
                  <a:gd name="connsiteY0" fmla="*/ 116681 h 116681"/>
                  <a:gd name="connsiteX1" fmla="*/ 43998 w 43998"/>
                  <a:gd name="connsiteY1" fmla="*/ 0 h 116681"/>
                  <a:gd name="connsiteX0" fmla="*/ 0 w 43998"/>
                  <a:gd name="connsiteY0" fmla="*/ 116681 h 116681"/>
                  <a:gd name="connsiteX1" fmla="*/ 43998 w 43998"/>
                  <a:gd name="connsiteY1" fmla="*/ 0 h 116681"/>
                </a:gdLst>
                <a:ahLst/>
                <a:cxnLst>
                  <a:cxn ang="0">
                    <a:pos x="connsiteX0" y="connsiteY0"/>
                  </a:cxn>
                  <a:cxn ang="0">
                    <a:pos x="connsiteX1" y="connsiteY1"/>
                  </a:cxn>
                </a:cxnLst>
                <a:rect l="l" t="t" r="r" b="b"/>
                <a:pathLst>
                  <a:path w="43998" h="116681">
                    <a:moveTo>
                      <a:pt x="0" y="116681"/>
                    </a:moveTo>
                    <a:cubicBezTo>
                      <a:pt x="17064" y="21629"/>
                      <a:pt x="10460" y="53975"/>
                      <a:pt x="43998"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Freeform 68"/>
              <p:cNvSpPr/>
              <p:nvPr/>
            </p:nvSpPr>
            <p:spPr>
              <a:xfrm rot="10800000">
                <a:off x="2819959" y="4145292"/>
                <a:ext cx="47648" cy="116682"/>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6312"/>
                  <a:gd name="connsiteY0" fmla="*/ 116682 h 116682"/>
                  <a:gd name="connsiteX1" fmla="*/ 46312 w 46312"/>
                  <a:gd name="connsiteY1" fmla="*/ 0 h 116682"/>
                  <a:gd name="connsiteX0" fmla="*/ 0 w 46312"/>
                  <a:gd name="connsiteY0" fmla="*/ 116682 h 116682"/>
                  <a:gd name="connsiteX1" fmla="*/ 46312 w 46312"/>
                  <a:gd name="connsiteY1" fmla="*/ 0 h 116682"/>
                </a:gdLst>
                <a:ahLst/>
                <a:cxnLst>
                  <a:cxn ang="0">
                    <a:pos x="connsiteX0" y="connsiteY0"/>
                  </a:cxn>
                  <a:cxn ang="0">
                    <a:pos x="connsiteX1" y="connsiteY1"/>
                  </a:cxn>
                </a:cxnLst>
                <a:rect l="l" t="t" r="r" b="b"/>
                <a:pathLst>
                  <a:path w="46312" h="116682">
                    <a:moveTo>
                      <a:pt x="0" y="116682"/>
                    </a:moveTo>
                    <a:cubicBezTo>
                      <a:pt x="17064" y="21630"/>
                      <a:pt x="17403" y="53975"/>
                      <a:pt x="46312"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Freeform 69"/>
              <p:cNvSpPr/>
              <p:nvPr/>
            </p:nvSpPr>
            <p:spPr>
              <a:xfrm rot="16261709">
                <a:off x="2497135" y="4309115"/>
                <a:ext cx="34651" cy="106184"/>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33679"/>
                  <a:gd name="connsiteY0" fmla="*/ 106184 h 106184"/>
                  <a:gd name="connsiteX1" fmla="*/ 33679 w 33679"/>
                  <a:gd name="connsiteY1" fmla="*/ 0 h 106184"/>
                  <a:gd name="connsiteX0" fmla="*/ 0 w 33679"/>
                  <a:gd name="connsiteY0" fmla="*/ 106184 h 106184"/>
                  <a:gd name="connsiteX1" fmla="*/ 33679 w 33679"/>
                  <a:gd name="connsiteY1" fmla="*/ 0 h 106184"/>
                </a:gdLst>
                <a:ahLst/>
                <a:cxnLst>
                  <a:cxn ang="0">
                    <a:pos x="connsiteX0" y="connsiteY0"/>
                  </a:cxn>
                  <a:cxn ang="0">
                    <a:pos x="connsiteX1" y="connsiteY1"/>
                  </a:cxn>
                </a:cxnLst>
                <a:rect l="l" t="t" r="r" b="b"/>
                <a:pathLst>
                  <a:path w="33679" h="106184">
                    <a:moveTo>
                      <a:pt x="0" y="106184"/>
                    </a:moveTo>
                    <a:cubicBezTo>
                      <a:pt x="17064" y="11132"/>
                      <a:pt x="14274" y="55970"/>
                      <a:pt x="33679"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Freeform 70"/>
              <p:cNvSpPr/>
              <p:nvPr/>
            </p:nvSpPr>
            <p:spPr>
              <a:xfrm rot="5461709">
                <a:off x="2663805" y="3812627"/>
                <a:ext cx="30059" cy="96576"/>
              </a:xfrm>
              <a:custGeom>
                <a:avLst/>
                <a:gdLst>
                  <a:gd name="connsiteX0" fmla="*/ 0 w 266700"/>
                  <a:gd name="connsiteY0" fmla="*/ 273844 h 273844"/>
                  <a:gd name="connsiteX1" fmla="*/ 59531 w 266700"/>
                  <a:gd name="connsiteY1" fmla="*/ 100013 h 273844"/>
                  <a:gd name="connsiteX2" fmla="*/ 266700 w 266700"/>
                  <a:gd name="connsiteY2" fmla="*/ 0 h 273844"/>
                  <a:gd name="connsiteX0" fmla="*/ 0 w 266700"/>
                  <a:gd name="connsiteY0" fmla="*/ 273844 h 273844"/>
                  <a:gd name="connsiteX1" fmla="*/ 100012 w 266700"/>
                  <a:gd name="connsiteY1" fmla="*/ 73819 h 273844"/>
                  <a:gd name="connsiteX2" fmla="*/ 266700 w 266700"/>
                  <a:gd name="connsiteY2" fmla="*/ 0 h 273844"/>
                  <a:gd name="connsiteX0" fmla="*/ 0 w 247650"/>
                  <a:gd name="connsiteY0" fmla="*/ 271463 h 271463"/>
                  <a:gd name="connsiteX1" fmla="*/ 100012 w 247650"/>
                  <a:gd name="connsiteY1" fmla="*/ 71438 h 271463"/>
                  <a:gd name="connsiteX2" fmla="*/ 247650 w 247650"/>
                  <a:gd name="connsiteY2" fmla="*/ 0 h 27146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180974 w 242887"/>
                  <a:gd name="connsiteY2" fmla="*/ 19051 h 252413"/>
                  <a:gd name="connsiteX3" fmla="*/ 242887 w 242887"/>
                  <a:gd name="connsiteY3"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95249 w 242887"/>
                  <a:gd name="connsiteY1" fmla="*/ 71438 h 252413"/>
                  <a:gd name="connsiteX2" fmla="*/ 242887 w 242887"/>
                  <a:gd name="connsiteY2" fmla="*/ 0 h 252413"/>
                  <a:gd name="connsiteX0" fmla="*/ 0 w 242887"/>
                  <a:gd name="connsiteY0" fmla="*/ 252413 h 252413"/>
                  <a:gd name="connsiteX1" fmla="*/ 83343 w 242887"/>
                  <a:gd name="connsiteY1" fmla="*/ 78582 h 252413"/>
                  <a:gd name="connsiteX2" fmla="*/ 242887 w 242887"/>
                  <a:gd name="connsiteY2" fmla="*/ 0 h 252413"/>
                  <a:gd name="connsiteX0" fmla="*/ 0 w 242887"/>
                  <a:gd name="connsiteY0" fmla="*/ 252413 h 252413"/>
                  <a:gd name="connsiteX1" fmla="*/ 90286 w 242887"/>
                  <a:gd name="connsiteY1" fmla="*/ 80963 h 252413"/>
                  <a:gd name="connsiteX2" fmla="*/ 242887 w 242887"/>
                  <a:gd name="connsiteY2" fmla="*/ 0 h 252413"/>
                  <a:gd name="connsiteX0" fmla="*/ 0 w 242887"/>
                  <a:gd name="connsiteY0" fmla="*/ 252413 h 252413"/>
                  <a:gd name="connsiteX1" fmla="*/ 85658 w 242887"/>
                  <a:gd name="connsiteY1" fmla="*/ 73819 h 252413"/>
                  <a:gd name="connsiteX2" fmla="*/ 242887 w 242887"/>
                  <a:gd name="connsiteY2" fmla="*/ 0 h 252413"/>
                  <a:gd name="connsiteX0" fmla="*/ 0 w 85658"/>
                  <a:gd name="connsiteY0" fmla="*/ 178594 h 178594"/>
                  <a:gd name="connsiteX1" fmla="*/ 85658 w 85658"/>
                  <a:gd name="connsiteY1" fmla="*/ 0 h 178594"/>
                  <a:gd name="connsiteX0" fmla="*/ 0 w 40330"/>
                  <a:gd name="connsiteY0" fmla="*/ 122979 h 122979"/>
                  <a:gd name="connsiteX1" fmla="*/ 40330 w 40330"/>
                  <a:gd name="connsiteY1" fmla="*/ 0 h 122979"/>
                  <a:gd name="connsiteX0" fmla="*/ 0 w 40330"/>
                  <a:gd name="connsiteY0" fmla="*/ 122979 h 122979"/>
                  <a:gd name="connsiteX1" fmla="*/ 40330 w 40330"/>
                  <a:gd name="connsiteY1" fmla="*/ 0 h 122979"/>
                  <a:gd name="connsiteX0" fmla="*/ 0 w 29216"/>
                  <a:gd name="connsiteY0" fmla="*/ 96576 h 96576"/>
                  <a:gd name="connsiteX1" fmla="*/ 29216 w 29216"/>
                  <a:gd name="connsiteY1" fmla="*/ 0 h 96576"/>
                </a:gdLst>
                <a:ahLst/>
                <a:cxnLst>
                  <a:cxn ang="0">
                    <a:pos x="connsiteX0" y="connsiteY0"/>
                  </a:cxn>
                  <a:cxn ang="0">
                    <a:pos x="connsiteX1" y="connsiteY1"/>
                  </a:cxn>
                </a:cxnLst>
                <a:rect l="l" t="t" r="r" b="b"/>
                <a:pathLst>
                  <a:path w="29216" h="96576">
                    <a:moveTo>
                      <a:pt x="0" y="96576"/>
                    </a:moveTo>
                    <a:cubicBezTo>
                      <a:pt x="17064" y="1524"/>
                      <a:pt x="2951" y="60859"/>
                      <a:pt x="29216" y="0"/>
                    </a:cubicBezTo>
                  </a:path>
                </a:pathLst>
              </a:custGeom>
              <a:solidFill>
                <a:schemeClr val="bg1"/>
              </a:solidFill>
              <a:ln>
                <a:solidFill>
                  <a:schemeClr val="bg1"/>
                </a:solidFill>
                <a:head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24"/>
              <p:cNvSpPr/>
              <p:nvPr/>
            </p:nvSpPr>
            <p:spPr>
              <a:xfrm>
                <a:off x="2327813" y="3842314"/>
                <a:ext cx="541628" cy="542623"/>
              </a:xfrm>
              <a:custGeom>
                <a:avLst/>
                <a:gdLst/>
                <a:ahLst/>
                <a:cxnLst/>
                <a:rect l="l" t="t" r="r" b="b"/>
                <a:pathLst>
                  <a:path w="541628" h="542623">
                    <a:moveTo>
                      <a:pt x="523142" y="318253"/>
                    </a:moveTo>
                    <a:lnTo>
                      <a:pt x="541628" y="318253"/>
                    </a:lnTo>
                    <a:cubicBezTo>
                      <a:pt x="522566" y="432854"/>
                      <a:pt x="432291" y="523195"/>
                      <a:pt x="317756" y="542623"/>
                    </a:cubicBezTo>
                    <a:lnTo>
                      <a:pt x="317756" y="524018"/>
                    </a:lnTo>
                    <a:cubicBezTo>
                      <a:pt x="422064" y="504839"/>
                      <a:pt x="504248" y="422615"/>
                      <a:pt x="523142" y="318253"/>
                    </a:cubicBezTo>
                    <a:close/>
                    <a:moveTo>
                      <a:pt x="0" y="318253"/>
                    </a:moveTo>
                    <a:lnTo>
                      <a:pt x="18486" y="318253"/>
                    </a:lnTo>
                    <a:cubicBezTo>
                      <a:pt x="37380" y="422615"/>
                      <a:pt x="119564" y="504839"/>
                      <a:pt x="223872" y="524018"/>
                    </a:cubicBezTo>
                    <a:lnTo>
                      <a:pt x="223872" y="542623"/>
                    </a:lnTo>
                    <a:cubicBezTo>
                      <a:pt x="109337" y="523195"/>
                      <a:pt x="19063" y="432854"/>
                      <a:pt x="0" y="318253"/>
                    </a:cubicBezTo>
                    <a:close/>
                    <a:moveTo>
                      <a:pt x="317756" y="0"/>
                    </a:moveTo>
                    <a:cubicBezTo>
                      <a:pt x="432291" y="19428"/>
                      <a:pt x="522566" y="109769"/>
                      <a:pt x="541628" y="224371"/>
                    </a:cubicBezTo>
                    <a:lnTo>
                      <a:pt x="523142" y="224371"/>
                    </a:lnTo>
                    <a:cubicBezTo>
                      <a:pt x="504249" y="120008"/>
                      <a:pt x="422065" y="37783"/>
                      <a:pt x="317756" y="18604"/>
                    </a:cubicBezTo>
                    <a:close/>
                    <a:moveTo>
                      <a:pt x="223872" y="0"/>
                    </a:moveTo>
                    <a:lnTo>
                      <a:pt x="223872" y="18604"/>
                    </a:lnTo>
                    <a:cubicBezTo>
                      <a:pt x="119564" y="37784"/>
                      <a:pt x="37380" y="120009"/>
                      <a:pt x="18486" y="224371"/>
                    </a:cubicBezTo>
                    <a:lnTo>
                      <a:pt x="0" y="224371"/>
                    </a:lnTo>
                    <a:cubicBezTo>
                      <a:pt x="19062" y="109769"/>
                      <a:pt x="109337" y="19428"/>
                      <a:pt x="223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3" name="Rounded Rectangle 72"/>
          <p:cNvSpPr/>
          <p:nvPr/>
        </p:nvSpPr>
        <p:spPr bwMode="auto">
          <a:xfrm flipH="1">
            <a:off x="8134357" y="2828405"/>
            <a:ext cx="578478" cy="1582743"/>
          </a:xfrm>
          <a:prstGeom prst="roundRect">
            <a:avLst>
              <a:gd name="adj" fmla="val 6243"/>
            </a:avLst>
          </a:prstGeom>
          <a:solidFill>
            <a:schemeClr val="bg1">
              <a:lumMod val="85000"/>
            </a:schemeClr>
          </a:solidFill>
          <a:ln w="9525" cap="flat" cmpd="sng" algn="ctr">
            <a:no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dirty="0">
              <a:latin typeface="Arial" charset="0"/>
            </a:endParaRPr>
          </a:p>
        </p:txBody>
      </p:sp>
      <p:sp>
        <p:nvSpPr>
          <p:cNvPr id="74" name="TextColumnContent"/>
          <p:cNvSpPr>
            <a:spLocks noChangeArrowheads="1"/>
          </p:cNvSpPr>
          <p:nvPr/>
        </p:nvSpPr>
        <p:spPr bwMode="gray">
          <a:xfrm flipH="1">
            <a:off x="8046098" y="3352828"/>
            <a:ext cx="741563" cy="434371"/>
          </a:xfrm>
          <a:prstGeom prst="rect">
            <a:avLst/>
          </a:prstGeom>
          <a:noFill/>
          <a:ln w="9525" algn="ctr">
            <a:noFill/>
            <a:miter lim="800000"/>
            <a:headEnd type="none" w="lg" len="lg"/>
            <a:tailEnd type="none" w="lg" len="lg"/>
          </a:ln>
          <a:effectLst/>
        </p:spPr>
        <p:txBody>
          <a:bodyPr wrap="square" lIns="77925" tIns="77925" rIns="77925" bIns="77925">
            <a:spAutoFit/>
          </a:bodyPr>
          <a:lstStyle/>
          <a:p>
            <a:pPr algn="ctr"/>
            <a:r>
              <a:rPr lang="en-US" sz="900" b="1" dirty="0">
                <a:latin typeface="Calibri" panose="020F0502020204030204" pitchFamily="34" charset="0"/>
                <a:cs typeface="Calibri" panose="020F0502020204030204" pitchFamily="34" charset="0"/>
              </a:rPr>
              <a:t>Bank</a:t>
            </a:r>
          </a:p>
          <a:p>
            <a:pPr algn="ctr"/>
            <a:r>
              <a:rPr lang="en-US" sz="900" b="1" dirty="0">
                <a:latin typeface="Calibri" panose="020F0502020204030204" pitchFamily="34" charset="0"/>
                <a:cs typeface="Calibri" panose="020F0502020204030204" pitchFamily="34" charset="0"/>
              </a:rPr>
              <a:t>Channels</a:t>
            </a:r>
            <a:endParaRPr lang="en-US" sz="900" dirty="0">
              <a:latin typeface="Calibri" panose="020F0502020204030204" pitchFamily="34" charset="0"/>
              <a:cs typeface="Calibri" panose="020F0502020204030204" pitchFamily="34" charset="0"/>
            </a:endParaRPr>
          </a:p>
        </p:txBody>
      </p:sp>
      <p:cxnSp>
        <p:nvCxnSpPr>
          <p:cNvPr id="75" name="Straight Connector 74"/>
          <p:cNvCxnSpPr/>
          <p:nvPr/>
        </p:nvCxnSpPr>
        <p:spPr>
          <a:xfrm flipH="1" flipV="1">
            <a:off x="8708688" y="3631518"/>
            <a:ext cx="416313" cy="1"/>
          </a:xfrm>
          <a:prstGeom prst="line">
            <a:avLst/>
          </a:prstGeom>
          <a:ln w="19050">
            <a:solidFill>
              <a:schemeClr val="tx1">
                <a:lumMod val="50000"/>
                <a:lumOff val="50000"/>
              </a:schemeClr>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3577347" y="2391703"/>
            <a:ext cx="0" cy="409483"/>
          </a:xfrm>
          <a:prstGeom prst="line">
            <a:avLst/>
          </a:prstGeom>
          <a:ln w="1905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319412" y="1550991"/>
            <a:ext cx="1052006" cy="0"/>
          </a:xfrm>
          <a:prstGeom prst="line">
            <a:avLst/>
          </a:prstGeom>
          <a:ln w="19050">
            <a:solidFill>
              <a:srgbClr val="00206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3319412" y="1543755"/>
            <a:ext cx="0" cy="1257439"/>
          </a:xfrm>
          <a:prstGeom prst="line">
            <a:avLst/>
          </a:prstGeom>
          <a:ln w="1905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2396" y="2392215"/>
            <a:ext cx="1444994" cy="0"/>
          </a:xfrm>
          <a:prstGeom prst="line">
            <a:avLst/>
          </a:prstGeom>
          <a:ln w="19050">
            <a:solidFill>
              <a:srgbClr val="00206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758698" y="3174578"/>
            <a:ext cx="3708128" cy="0"/>
          </a:xfrm>
          <a:prstGeom prst="line">
            <a:avLst/>
          </a:prstGeom>
          <a:ln w="19050">
            <a:solidFill>
              <a:srgbClr val="002060"/>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634419" y="2392216"/>
            <a:ext cx="0" cy="408967"/>
          </a:xfrm>
          <a:prstGeom prst="line">
            <a:avLst/>
          </a:prstGeom>
          <a:ln w="1905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6756891" y="1550991"/>
            <a:ext cx="1150393" cy="0"/>
          </a:xfrm>
          <a:prstGeom prst="line">
            <a:avLst/>
          </a:prstGeom>
          <a:ln w="19050">
            <a:solidFill>
              <a:srgbClr val="00206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7892354" y="1553258"/>
            <a:ext cx="0" cy="1247931"/>
          </a:xfrm>
          <a:prstGeom prst="line">
            <a:avLst/>
          </a:prstGeom>
          <a:ln w="1905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6163209" y="2391702"/>
            <a:ext cx="1471211" cy="0"/>
          </a:xfrm>
          <a:prstGeom prst="line">
            <a:avLst/>
          </a:prstGeom>
          <a:ln w="19050">
            <a:solidFill>
              <a:srgbClr val="00206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85" name="TextColumnContent"/>
          <p:cNvSpPr>
            <a:spLocks noChangeArrowheads="1"/>
          </p:cNvSpPr>
          <p:nvPr/>
        </p:nvSpPr>
        <p:spPr bwMode="gray">
          <a:xfrm>
            <a:off x="2387487" y="4477122"/>
            <a:ext cx="1400067" cy="4343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ctr"/>
            <a:r>
              <a:rPr lang="en-US" sz="900" b="1" dirty="0">
                <a:latin typeface="Calibri" panose="020F0502020204030204" pitchFamily="34" charset="0"/>
                <a:cs typeface="Calibri" panose="020F0502020204030204" pitchFamily="34" charset="0"/>
              </a:rPr>
              <a:t>Ordering Customer</a:t>
            </a:r>
          </a:p>
          <a:p>
            <a:pPr algn="ctr"/>
            <a:r>
              <a:rPr lang="en-US" sz="900" b="1" dirty="0">
                <a:latin typeface="Calibri" panose="020F0502020204030204" pitchFamily="34" charset="0"/>
                <a:cs typeface="Calibri" panose="020F0502020204030204" pitchFamily="34" charset="0"/>
              </a:rPr>
              <a:t>Bank</a:t>
            </a:r>
          </a:p>
        </p:txBody>
      </p:sp>
      <p:sp>
        <p:nvSpPr>
          <p:cNvPr id="86" name="TextColumnContent"/>
          <p:cNvSpPr>
            <a:spLocks noChangeArrowheads="1"/>
          </p:cNvSpPr>
          <p:nvPr/>
        </p:nvSpPr>
        <p:spPr bwMode="gray">
          <a:xfrm>
            <a:off x="7443436" y="4477122"/>
            <a:ext cx="1394985" cy="4343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ctr"/>
            <a:r>
              <a:rPr lang="en-US" sz="900" b="1" dirty="0">
                <a:latin typeface="Calibri" panose="020F0502020204030204" pitchFamily="34" charset="0"/>
                <a:cs typeface="Calibri" panose="020F0502020204030204" pitchFamily="34" charset="0"/>
              </a:rPr>
              <a:t>Beneficiary Customer Bank</a:t>
            </a:r>
          </a:p>
        </p:txBody>
      </p:sp>
      <p:cxnSp>
        <p:nvCxnSpPr>
          <p:cNvPr id="87" name="Straight Connector 86"/>
          <p:cNvCxnSpPr/>
          <p:nvPr/>
        </p:nvCxnSpPr>
        <p:spPr>
          <a:xfrm>
            <a:off x="3758716" y="3734546"/>
            <a:ext cx="1525917" cy="0"/>
          </a:xfrm>
          <a:prstGeom prst="line">
            <a:avLst/>
          </a:prstGeom>
          <a:ln w="1905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5284633" y="3745858"/>
            <a:ext cx="0" cy="365441"/>
          </a:xfrm>
          <a:prstGeom prst="line">
            <a:avLst/>
          </a:prstGeom>
          <a:ln w="19050">
            <a:solidFill>
              <a:srgbClr val="00206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5838692" y="3752314"/>
            <a:ext cx="0" cy="341472"/>
          </a:xfrm>
          <a:prstGeom prst="line">
            <a:avLst/>
          </a:prstGeom>
          <a:ln w="19050">
            <a:solidFill>
              <a:srgbClr val="002060"/>
            </a:solidFill>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5838693" y="3739466"/>
            <a:ext cx="1604742" cy="0"/>
          </a:xfrm>
          <a:prstGeom prst="line">
            <a:avLst/>
          </a:prstGeom>
          <a:ln w="19050">
            <a:solidFill>
              <a:srgbClr val="00206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91" name="Rounded Rectangle 90"/>
          <p:cNvSpPr/>
          <p:nvPr/>
        </p:nvSpPr>
        <p:spPr bwMode="auto">
          <a:xfrm rot="16200000">
            <a:off x="5383732" y="4407122"/>
            <a:ext cx="482577" cy="2507203"/>
          </a:xfrm>
          <a:prstGeom prst="roundRect">
            <a:avLst>
              <a:gd name="adj" fmla="val 6243"/>
            </a:avLst>
          </a:prstGeom>
          <a:solidFill>
            <a:schemeClr val="bg1">
              <a:lumMod val="85000"/>
            </a:schemeClr>
          </a:solidFill>
          <a:ln w="9525" cap="flat" cmpd="sng" algn="ctr">
            <a:noFill/>
            <a:prstDash val="dash"/>
            <a:round/>
            <a:headEnd type="none" w="med" len="med"/>
            <a:tailEnd type="none" w="med" len="med"/>
          </a:ln>
          <a:effectLst>
            <a:outerShdw blurRad="50800" dist="38100" dir="2700000" algn="tl" rotWithShape="0">
              <a:prstClr val="black">
                <a:alpha val="40000"/>
              </a:prstClr>
            </a:outerShdw>
          </a:effectLst>
        </p:spPr>
        <p:txBody>
          <a:bodyPr vert="horz" wrap="square" lIns="77925" tIns="38963" rIns="77925" bIns="38963" numCol="1" rtlCol="0" anchor="t" anchorCtr="0" compatLnSpc="1">
            <a:prstTxWarp prst="textNoShape">
              <a:avLst/>
            </a:prstTxWarp>
          </a:bodyPr>
          <a:lstStyle/>
          <a:p>
            <a:pPr defTabSz="779252" eaLnBrk="0" fontAlgn="base" hangingPunct="0">
              <a:spcBef>
                <a:spcPct val="0"/>
              </a:spcBef>
              <a:spcAft>
                <a:spcPct val="0"/>
              </a:spcAft>
            </a:pPr>
            <a:endParaRPr lang="en-US" sz="2000" dirty="0">
              <a:latin typeface="Arial" charset="0"/>
            </a:endParaRPr>
          </a:p>
        </p:txBody>
      </p:sp>
      <p:sp>
        <p:nvSpPr>
          <p:cNvPr id="92" name="TextColumnContent"/>
          <p:cNvSpPr>
            <a:spLocks noChangeArrowheads="1"/>
          </p:cNvSpPr>
          <p:nvPr/>
        </p:nvSpPr>
        <p:spPr bwMode="gray">
          <a:xfrm>
            <a:off x="5202509" y="5511287"/>
            <a:ext cx="741563" cy="2958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ctr"/>
            <a:r>
              <a:rPr lang="en-US" sz="900" b="1" dirty="0">
                <a:latin typeface="Calibri" panose="020F0502020204030204" pitchFamily="34" charset="0"/>
                <a:cs typeface="Calibri" panose="020F0502020204030204" pitchFamily="34" charset="0"/>
              </a:rPr>
              <a:t>RTGS</a:t>
            </a:r>
          </a:p>
        </p:txBody>
      </p:sp>
      <p:sp>
        <p:nvSpPr>
          <p:cNvPr id="93" name="TextColumnContent"/>
          <p:cNvSpPr>
            <a:spLocks noChangeArrowheads="1"/>
          </p:cNvSpPr>
          <p:nvPr/>
        </p:nvSpPr>
        <p:spPr bwMode="gray">
          <a:xfrm>
            <a:off x="3373619" y="5524672"/>
            <a:ext cx="808198" cy="2958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r"/>
            <a:r>
              <a:rPr lang="en-US" sz="900" b="1" dirty="0">
                <a:latin typeface="Calibri" panose="020F0502020204030204" pitchFamily="34" charset="0"/>
                <a:cs typeface="Calibri" panose="020F0502020204030204" pitchFamily="34" charset="0"/>
              </a:rPr>
              <a:t>Central Bank</a:t>
            </a:r>
          </a:p>
        </p:txBody>
      </p:sp>
      <p:sp>
        <p:nvSpPr>
          <p:cNvPr id="94" name="TextColumnContent"/>
          <p:cNvSpPr>
            <a:spLocks noChangeArrowheads="1"/>
          </p:cNvSpPr>
          <p:nvPr/>
        </p:nvSpPr>
        <p:spPr bwMode="gray">
          <a:xfrm>
            <a:off x="5763203" y="3460328"/>
            <a:ext cx="854178" cy="2958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r">
              <a:spcAft>
                <a:spcPts val="511"/>
              </a:spcAft>
            </a:pPr>
            <a:r>
              <a:rPr lang="en-US" sz="900" dirty="0">
                <a:latin typeface="Calibri" panose="020F0502020204030204" pitchFamily="34" charset="0"/>
                <a:cs typeface="Calibri" panose="020F0502020204030204" pitchFamily="34" charset="0"/>
              </a:rPr>
              <a:t>Settlement</a:t>
            </a:r>
          </a:p>
        </p:txBody>
      </p:sp>
      <p:sp>
        <p:nvSpPr>
          <p:cNvPr id="95" name="TextColumnContent"/>
          <p:cNvSpPr>
            <a:spLocks noChangeArrowheads="1"/>
          </p:cNvSpPr>
          <p:nvPr/>
        </p:nvSpPr>
        <p:spPr bwMode="gray">
          <a:xfrm>
            <a:off x="5480767" y="2868854"/>
            <a:ext cx="709420" cy="2958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ctr">
              <a:spcAft>
                <a:spcPts val="511"/>
              </a:spcAft>
            </a:pPr>
            <a:r>
              <a:rPr lang="en-US" sz="900" dirty="0">
                <a:latin typeface="Calibri" panose="020F0502020204030204" pitchFamily="34" charset="0"/>
                <a:cs typeface="Calibri" panose="020F0502020204030204" pitchFamily="34" charset="0"/>
              </a:rPr>
              <a:t>Clearing</a:t>
            </a:r>
          </a:p>
        </p:txBody>
      </p:sp>
      <p:sp>
        <p:nvSpPr>
          <p:cNvPr id="96" name="TextColumnContent"/>
          <p:cNvSpPr>
            <a:spLocks noChangeArrowheads="1"/>
          </p:cNvSpPr>
          <p:nvPr/>
        </p:nvSpPr>
        <p:spPr bwMode="gray">
          <a:xfrm>
            <a:off x="4418881" y="3460324"/>
            <a:ext cx="854178" cy="295871"/>
          </a:xfrm>
          <a:prstGeom prst="rect">
            <a:avLst/>
          </a:prstGeom>
          <a:noFill/>
          <a:ln w="9525" algn="ctr">
            <a:noFill/>
            <a:miter lim="800000"/>
            <a:headEnd type="none" w="lg" len="lg"/>
            <a:tailEnd type="none" w="lg" len="lg"/>
          </a:ln>
          <a:effectLst/>
        </p:spPr>
        <p:txBody>
          <a:bodyPr wrap="square" lIns="77925" tIns="77925" rIns="77925" bIns="77925" anchor="ctr" anchorCtr="0">
            <a:spAutoFit/>
          </a:bodyPr>
          <a:lstStyle/>
          <a:p>
            <a:pPr algn="r">
              <a:spcAft>
                <a:spcPts val="511"/>
              </a:spcAft>
            </a:pPr>
            <a:r>
              <a:rPr lang="en-US" sz="900" dirty="0">
                <a:latin typeface="Calibri" panose="020F0502020204030204" pitchFamily="34" charset="0"/>
                <a:cs typeface="Calibri" panose="020F0502020204030204" pitchFamily="34" charset="0"/>
              </a:rPr>
              <a:t>Settlement</a:t>
            </a:r>
          </a:p>
        </p:txBody>
      </p:sp>
      <p:sp>
        <p:nvSpPr>
          <p:cNvPr id="97" name="Oval 96"/>
          <p:cNvSpPr/>
          <p:nvPr/>
        </p:nvSpPr>
        <p:spPr>
          <a:xfrm>
            <a:off x="2216395" y="3324621"/>
            <a:ext cx="180000" cy="24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7925" tIns="38963" rIns="77925" bIns="38963" rtlCol="0" anchor="ctr"/>
          <a:lstStyle/>
          <a:p>
            <a:pPr algn="ctr"/>
            <a:r>
              <a:rPr lang="en-US" sz="900" dirty="0"/>
              <a:t>1</a:t>
            </a:r>
            <a:endParaRPr lang="en-GB" sz="900" dirty="0"/>
          </a:p>
        </p:txBody>
      </p:sp>
      <p:sp>
        <p:nvSpPr>
          <p:cNvPr id="98" name="Oval 97"/>
          <p:cNvSpPr/>
          <p:nvPr/>
        </p:nvSpPr>
        <p:spPr>
          <a:xfrm>
            <a:off x="5325335" y="2915905"/>
            <a:ext cx="180000" cy="24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7925" tIns="38963" rIns="77925" bIns="38963" rtlCol="0" anchor="ctr"/>
          <a:lstStyle/>
          <a:p>
            <a:pPr algn="ctr"/>
            <a:r>
              <a:rPr lang="en-US" sz="900" dirty="0"/>
              <a:t>2</a:t>
            </a:r>
            <a:endParaRPr lang="en-GB" sz="900" dirty="0"/>
          </a:p>
        </p:txBody>
      </p:sp>
      <p:sp>
        <p:nvSpPr>
          <p:cNvPr id="99" name="Oval 98"/>
          <p:cNvSpPr/>
          <p:nvPr/>
        </p:nvSpPr>
        <p:spPr>
          <a:xfrm>
            <a:off x="8828429" y="3324621"/>
            <a:ext cx="180000" cy="24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7925" tIns="38963" rIns="77925" bIns="38963" rtlCol="0" anchor="ctr"/>
          <a:lstStyle/>
          <a:p>
            <a:pPr algn="ctr"/>
            <a:r>
              <a:rPr lang="en-US" sz="900" dirty="0"/>
              <a:t>4</a:t>
            </a:r>
            <a:endParaRPr lang="en-GB" sz="900" dirty="0"/>
          </a:p>
        </p:txBody>
      </p:sp>
      <p:sp>
        <p:nvSpPr>
          <p:cNvPr id="100" name="Oval 99"/>
          <p:cNvSpPr/>
          <p:nvPr/>
        </p:nvSpPr>
        <p:spPr>
          <a:xfrm>
            <a:off x="5325335" y="3520843"/>
            <a:ext cx="180000" cy="240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7925" tIns="38963" rIns="77925" bIns="38963" rtlCol="0" anchor="ctr"/>
          <a:lstStyle/>
          <a:p>
            <a:pPr algn="ctr"/>
            <a:r>
              <a:rPr lang="en-US" sz="900" dirty="0"/>
              <a:t>3</a:t>
            </a:r>
            <a:endParaRPr lang="en-GB" sz="900" dirty="0"/>
          </a:p>
        </p:txBody>
      </p:sp>
      <p:sp>
        <p:nvSpPr>
          <p:cNvPr id="101" name="clipart_symbols_newspaperclippings"/>
          <p:cNvSpPr>
            <a:spLocks/>
          </p:cNvSpPr>
          <p:nvPr/>
        </p:nvSpPr>
        <p:spPr bwMode="auto">
          <a:xfrm>
            <a:off x="7251327" y="158155"/>
            <a:ext cx="3477940" cy="2093477"/>
          </a:xfrm>
          <a:custGeom>
            <a:avLst/>
            <a:gdLst>
              <a:gd name="T0" fmla="*/ 2147483647 w 1153"/>
              <a:gd name="T1" fmla="*/ 2147483647 h 323"/>
              <a:gd name="T2" fmla="*/ 2147483647 w 1153"/>
              <a:gd name="T3" fmla="*/ 2147483647 h 323"/>
              <a:gd name="T4" fmla="*/ 2147483647 w 1153"/>
              <a:gd name="T5" fmla="*/ 2147483647 h 323"/>
              <a:gd name="T6" fmla="*/ 2147483647 w 1153"/>
              <a:gd name="T7" fmla="*/ 2147483647 h 323"/>
              <a:gd name="T8" fmla="*/ 2147483647 w 1153"/>
              <a:gd name="T9" fmla="*/ 2147483647 h 323"/>
              <a:gd name="T10" fmla="*/ 2147483647 w 1153"/>
              <a:gd name="T11" fmla="*/ 2147483647 h 323"/>
              <a:gd name="T12" fmla="*/ 2147483647 w 1153"/>
              <a:gd name="T13" fmla="*/ 2147483647 h 323"/>
              <a:gd name="T14" fmla="*/ 2147483647 w 1153"/>
              <a:gd name="T15" fmla="*/ 2147483647 h 323"/>
              <a:gd name="T16" fmla="*/ 2147483647 w 1153"/>
              <a:gd name="T17" fmla="*/ 2147483647 h 323"/>
              <a:gd name="T18" fmla="*/ 2147483647 w 1153"/>
              <a:gd name="T19" fmla="*/ 2147483647 h 323"/>
              <a:gd name="T20" fmla="*/ 2147483647 w 1153"/>
              <a:gd name="T21" fmla="*/ 2147483647 h 323"/>
              <a:gd name="T22" fmla="*/ 2147483647 w 1153"/>
              <a:gd name="T23" fmla="*/ 2147483647 h 323"/>
              <a:gd name="T24" fmla="*/ 2147483647 w 1153"/>
              <a:gd name="T25" fmla="*/ 2147483647 h 323"/>
              <a:gd name="T26" fmla="*/ 2147483647 w 1153"/>
              <a:gd name="T27" fmla="*/ 2147483647 h 323"/>
              <a:gd name="T28" fmla="*/ 2147483647 w 1153"/>
              <a:gd name="T29" fmla="*/ 2147483647 h 323"/>
              <a:gd name="T30" fmla="*/ 2147483647 w 1153"/>
              <a:gd name="T31" fmla="*/ 2147483647 h 323"/>
              <a:gd name="T32" fmla="*/ 2147483647 w 1153"/>
              <a:gd name="T33" fmla="*/ 2147483647 h 323"/>
              <a:gd name="T34" fmla="*/ 2147483647 w 1153"/>
              <a:gd name="T35" fmla="*/ 2147483647 h 323"/>
              <a:gd name="T36" fmla="*/ 2147483647 w 1153"/>
              <a:gd name="T37" fmla="*/ 2147483647 h 323"/>
              <a:gd name="T38" fmla="*/ 2147483647 w 1153"/>
              <a:gd name="T39" fmla="*/ 2147483647 h 323"/>
              <a:gd name="T40" fmla="*/ 2147483647 w 1153"/>
              <a:gd name="T41" fmla="*/ 2147483647 h 323"/>
              <a:gd name="T42" fmla="*/ 2147483647 w 1153"/>
              <a:gd name="T43" fmla="*/ 2147483647 h 323"/>
              <a:gd name="T44" fmla="*/ 2147483647 w 1153"/>
              <a:gd name="T45" fmla="*/ 2147483647 h 323"/>
              <a:gd name="T46" fmla="*/ 2147483647 w 1153"/>
              <a:gd name="T47" fmla="*/ 2147483647 h 323"/>
              <a:gd name="T48" fmla="*/ 2147483647 w 1153"/>
              <a:gd name="T49" fmla="*/ 2147483647 h 323"/>
              <a:gd name="T50" fmla="*/ 2147483647 w 1153"/>
              <a:gd name="T51" fmla="*/ 2147483647 h 323"/>
              <a:gd name="T52" fmla="*/ 2147483647 w 1153"/>
              <a:gd name="T53" fmla="*/ 2147483647 h 323"/>
              <a:gd name="T54" fmla="*/ 2147483647 w 1153"/>
              <a:gd name="T55" fmla="*/ 2147483647 h 323"/>
              <a:gd name="T56" fmla="*/ 2147483647 w 1153"/>
              <a:gd name="T57" fmla="*/ 0 h 323"/>
              <a:gd name="T58" fmla="*/ 2147483647 w 1153"/>
              <a:gd name="T59" fmla="*/ 2147483647 h 323"/>
              <a:gd name="T60" fmla="*/ 2147483647 w 1153"/>
              <a:gd name="T61" fmla="*/ 2147483647 h 323"/>
              <a:gd name="T62" fmla="*/ 2147483647 w 1153"/>
              <a:gd name="T63" fmla="*/ 2147483647 h 323"/>
              <a:gd name="T64" fmla="*/ 2147483647 w 1153"/>
              <a:gd name="T65" fmla="*/ 2147483647 h 323"/>
              <a:gd name="T66" fmla="*/ 2147483647 w 1153"/>
              <a:gd name="T67" fmla="*/ 2147483647 h 323"/>
              <a:gd name="T68" fmla="*/ 2147483647 w 1153"/>
              <a:gd name="T69" fmla="*/ 2147483647 h 323"/>
              <a:gd name="T70" fmla="*/ 2147483647 w 1153"/>
              <a:gd name="T71" fmla="*/ 2147483647 h 323"/>
              <a:gd name="T72" fmla="*/ 2147483647 w 1153"/>
              <a:gd name="T73" fmla="*/ 2147483647 h 323"/>
              <a:gd name="T74" fmla="*/ 2147483647 w 1153"/>
              <a:gd name="T75" fmla="*/ 2147483647 h 323"/>
              <a:gd name="T76" fmla="*/ 2147483647 w 1153"/>
              <a:gd name="T77" fmla="*/ 2147483647 h 323"/>
              <a:gd name="T78" fmla="*/ 2147483647 w 1153"/>
              <a:gd name="T79" fmla="*/ 2147483647 h 323"/>
              <a:gd name="T80" fmla="*/ 2147483647 w 1153"/>
              <a:gd name="T81" fmla="*/ 2147483647 h 323"/>
              <a:gd name="T82" fmla="*/ 2147483647 w 1153"/>
              <a:gd name="T83" fmla="*/ 2147483647 h 323"/>
              <a:gd name="T84" fmla="*/ 2147483647 w 1153"/>
              <a:gd name="T85" fmla="*/ 2147483647 h 323"/>
              <a:gd name="T86" fmla="*/ 2147483647 w 1153"/>
              <a:gd name="T87" fmla="*/ 2147483647 h 323"/>
              <a:gd name="T88" fmla="*/ 2147483647 w 1153"/>
              <a:gd name="T89" fmla="*/ 2147483647 h 323"/>
              <a:gd name="T90" fmla="*/ 2147483647 w 1153"/>
              <a:gd name="T91" fmla="*/ 2147483647 h 323"/>
              <a:gd name="T92" fmla="*/ 2147483647 w 1153"/>
              <a:gd name="T93" fmla="*/ 2147483647 h 323"/>
              <a:gd name="T94" fmla="*/ 2147483647 w 1153"/>
              <a:gd name="T95" fmla="*/ 2147483647 h 323"/>
              <a:gd name="T96" fmla="*/ 2147483647 w 1153"/>
              <a:gd name="T97" fmla="*/ 2147483647 h 323"/>
              <a:gd name="T98" fmla="*/ 2147483647 w 1153"/>
              <a:gd name="T99" fmla="*/ 2147483647 h 323"/>
              <a:gd name="T100" fmla="*/ 2147483647 w 1153"/>
              <a:gd name="T101" fmla="*/ 2147483647 h 323"/>
              <a:gd name="T102" fmla="*/ 2147483647 w 1153"/>
              <a:gd name="T103" fmla="*/ 2147483647 h 323"/>
              <a:gd name="T104" fmla="*/ 2147483647 w 1153"/>
              <a:gd name="T105" fmla="*/ 2147483647 h 323"/>
              <a:gd name="T106" fmla="*/ 2147483647 w 1153"/>
              <a:gd name="T107" fmla="*/ 2147483647 h 323"/>
              <a:gd name="T108" fmla="*/ 2147483647 w 1153"/>
              <a:gd name="T109" fmla="*/ 2147483647 h 323"/>
              <a:gd name="T110" fmla="*/ 2147483647 w 1153"/>
              <a:gd name="T111" fmla="*/ 2147483647 h 323"/>
              <a:gd name="T112" fmla="*/ 2147483647 w 1153"/>
              <a:gd name="T113" fmla="*/ 2147483647 h 323"/>
              <a:gd name="T114" fmla="*/ 2147483647 w 1153"/>
              <a:gd name="T115" fmla="*/ 2147483647 h 323"/>
              <a:gd name="T116" fmla="*/ 2147483647 w 1153"/>
              <a:gd name="T117" fmla="*/ 2147483647 h 3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3"/>
              <a:gd name="T178" fmla="*/ 0 h 323"/>
              <a:gd name="T179" fmla="*/ 1153 w 1153"/>
              <a:gd name="T180" fmla="*/ 323 h 3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3" h="323">
                <a:moveTo>
                  <a:pt x="86" y="311"/>
                </a:moveTo>
                <a:cubicBezTo>
                  <a:pt x="82" y="311"/>
                  <a:pt x="78" y="311"/>
                  <a:pt x="75" y="311"/>
                </a:cubicBezTo>
                <a:cubicBezTo>
                  <a:pt x="77" y="304"/>
                  <a:pt x="55" y="306"/>
                  <a:pt x="63" y="311"/>
                </a:cubicBezTo>
                <a:cubicBezTo>
                  <a:pt x="61" y="310"/>
                  <a:pt x="58" y="310"/>
                  <a:pt x="55" y="310"/>
                </a:cubicBezTo>
                <a:cubicBezTo>
                  <a:pt x="49" y="282"/>
                  <a:pt x="62" y="249"/>
                  <a:pt x="57" y="228"/>
                </a:cubicBezTo>
                <a:cubicBezTo>
                  <a:pt x="51" y="226"/>
                  <a:pt x="44" y="200"/>
                  <a:pt x="43" y="193"/>
                </a:cubicBezTo>
                <a:cubicBezTo>
                  <a:pt x="37" y="194"/>
                  <a:pt x="30" y="174"/>
                  <a:pt x="28" y="162"/>
                </a:cubicBezTo>
                <a:cubicBezTo>
                  <a:pt x="0" y="150"/>
                  <a:pt x="21" y="99"/>
                  <a:pt x="21" y="71"/>
                </a:cubicBezTo>
                <a:cubicBezTo>
                  <a:pt x="20" y="60"/>
                  <a:pt x="10" y="47"/>
                  <a:pt x="14" y="37"/>
                </a:cubicBezTo>
                <a:cubicBezTo>
                  <a:pt x="17" y="28"/>
                  <a:pt x="32" y="24"/>
                  <a:pt x="45" y="26"/>
                </a:cubicBezTo>
                <a:cubicBezTo>
                  <a:pt x="54" y="27"/>
                  <a:pt x="59" y="36"/>
                  <a:pt x="66" y="36"/>
                </a:cubicBezTo>
                <a:cubicBezTo>
                  <a:pt x="77" y="37"/>
                  <a:pt x="91" y="25"/>
                  <a:pt x="110" y="24"/>
                </a:cubicBezTo>
                <a:cubicBezTo>
                  <a:pt x="131" y="23"/>
                  <a:pt x="155" y="27"/>
                  <a:pt x="171" y="25"/>
                </a:cubicBezTo>
                <a:cubicBezTo>
                  <a:pt x="179" y="24"/>
                  <a:pt x="187" y="18"/>
                  <a:pt x="195" y="18"/>
                </a:cubicBezTo>
                <a:cubicBezTo>
                  <a:pt x="203" y="17"/>
                  <a:pt x="211" y="22"/>
                  <a:pt x="220" y="22"/>
                </a:cubicBezTo>
                <a:cubicBezTo>
                  <a:pt x="236" y="24"/>
                  <a:pt x="255" y="19"/>
                  <a:pt x="273" y="18"/>
                </a:cubicBezTo>
                <a:cubicBezTo>
                  <a:pt x="298" y="16"/>
                  <a:pt x="327" y="21"/>
                  <a:pt x="344" y="21"/>
                </a:cubicBezTo>
                <a:cubicBezTo>
                  <a:pt x="355" y="22"/>
                  <a:pt x="367" y="16"/>
                  <a:pt x="379" y="16"/>
                </a:cubicBezTo>
                <a:cubicBezTo>
                  <a:pt x="397" y="17"/>
                  <a:pt x="417" y="25"/>
                  <a:pt x="435" y="27"/>
                </a:cubicBezTo>
                <a:cubicBezTo>
                  <a:pt x="467" y="31"/>
                  <a:pt x="487" y="21"/>
                  <a:pt x="510" y="17"/>
                </a:cubicBezTo>
                <a:cubicBezTo>
                  <a:pt x="535" y="14"/>
                  <a:pt x="559" y="25"/>
                  <a:pt x="581" y="19"/>
                </a:cubicBezTo>
                <a:cubicBezTo>
                  <a:pt x="586" y="13"/>
                  <a:pt x="598" y="13"/>
                  <a:pt x="606" y="8"/>
                </a:cubicBezTo>
                <a:cubicBezTo>
                  <a:pt x="623" y="25"/>
                  <a:pt x="643" y="13"/>
                  <a:pt x="663" y="11"/>
                </a:cubicBezTo>
                <a:cubicBezTo>
                  <a:pt x="675" y="10"/>
                  <a:pt x="687" y="15"/>
                  <a:pt x="700" y="14"/>
                </a:cubicBezTo>
                <a:cubicBezTo>
                  <a:pt x="707" y="14"/>
                  <a:pt x="713" y="10"/>
                  <a:pt x="721" y="9"/>
                </a:cubicBezTo>
                <a:cubicBezTo>
                  <a:pt x="776" y="1"/>
                  <a:pt x="831" y="5"/>
                  <a:pt x="871" y="7"/>
                </a:cubicBezTo>
                <a:cubicBezTo>
                  <a:pt x="909" y="8"/>
                  <a:pt x="939" y="6"/>
                  <a:pt x="973" y="7"/>
                </a:cubicBezTo>
                <a:cubicBezTo>
                  <a:pt x="970" y="7"/>
                  <a:pt x="966" y="7"/>
                  <a:pt x="967" y="3"/>
                </a:cubicBezTo>
                <a:cubicBezTo>
                  <a:pt x="1000" y="13"/>
                  <a:pt x="1025" y="7"/>
                  <a:pt x="1057" y="0"/>
                </a:cubicBezTo>
                <a:cubicBezTo>
                  <a:pt x="1086" y="10"/>
                  <a:pt x="1125" y="1"/>
                  <a:pt x="1144" y="3"/>
                </a:cubicBezTo>
                <a:cubicBezTo>
                  <a:pt x="1134" y="22"/>
                  <a:pt x="1135" y="52"/>
                  <a:pt x="1123" y="68"/>
                </a:cubicBezTo>
                <a:cubicBezTo>
                  <a:pt x="1137" y="68"/>
                  <a:pt x="1123" y="89"/>
                  <a:pt x="1134" y="86"/>
                </a:cubicBezTo>
                <a:cubicBezTo>
                  <a:pt x="1130" y="107"/>
                  <a:pt x="1130" y="153"/>
                  <a:pt x="1124" y="183"/>
                </a:cubicBezTo>
                <a:cubicBezTo>
                  <a:pt x="1115" y="192"/>
                  <a:pt x="1109" y="204"/>
                  <a:pt x="1099" y="212"/>
                </a:cubicBezTo>
                <a:cubicBezTo>
                  <a:pt x="1102" y="225"/>
                  <a:pt x="1117" y="226"/>
                  <a:pt x="1131" y="230"/>
                </a:cubicBezTo>
                <a:cubicBezTo>
                  <a:pt x="1139" y="248"/>
                  <a:pt x="1153" y="275"/>
                  <a:pt x="1141" y="301"/>
                </a:cubicBezTo>
                <a:cubicBezTo>
                  <a:pt x="1130" y="298"/>
                  <a:pt x="1129" y="298"/>
                  <a:pt x="1120" y="295"/>
                </a:cubicBezTo>
                <a:cubicBezTo>
                  <a:pt x="1077" y="312"/>
                  <a:pt x="1043" y="304"/>
                  <a:pt x="979" y="301"/>
                </a:cubicBezTo>
                <a:cubicBezTo>
                  <a:pt x="963" y="323"/>
                  <a:pt x="940" y="308"/>
                  <a:pt x="918" y="315"/>
                </a:cubicBezTo>
                <a:cubicBezTo>
                  <a:pt x="911" y="313"/>
                  <a:pt x="920" y="306"/>
                  <a:pt x="910" y="305"/>
                </a:cubicBezTo>
                <a:cubicBezTo>
                  <a:pt x="909" y="321"/>
                  <a:pt x="884" y="310"/>
                  <a:pt x="879" y="310"/>
                </a:cubicBezTo>
                <a:cubicBezTo>
                  <a:pt x="872" y="310"/>
                  <a:pt x="861" y="319"/>
                  <a:pt x="852" y="310"/>
                </a:cubicBezTo>
                <a:cubicBezTo>
                  <a:pt x="851" y="319"/>
                  <a:pt x="840" y="321"/>
                  <a:pt x="829" y="319"/>
                </a:cubicBezTo>
                <a:cubicBezTo>
                  <a:pt x="824" y="318"/>
                  <a:pt x="815" y="311"/>
                  <a:pt x="816" y="311"/>
                </a:cubicBezTo>
                <a:cubicBezTo>
                  <a:pt x="814" y="310"/>
                  <a:pt x="807" y="316"/>
                  <a:pt x="806" y="316"/>
                </a:cubicBezTo>
                <a:cubicBezTo>
                  <a:pt x="804" y="316"/>
                  <a:pt x="797" y="311"/>
                  <a:pt x="795" y="310"/>
                </a:cubicBezTo>
                <a:cubicBezTo>
                  <a:pt x="774" y="307"/>
                  <a:pt x="742" y="319"/>
                  <a:pt x="720" y="307"/>
                </a:cubicBezTo>
                <a:cubicBezTo>
                  <a:pt x="716" y="307"/>
                  <a:pt x="724" y="315"/>
                  <a:pt x="714" y="312"/>
                </a:cubicBezTo>
                <a:cubicBezTo>
                  <a:pt x="699" y="312"/>
                  <a:pt x="705" y="303"/>
                  <a:pt x="685" y="306"/>
                </a:cubicBezTo>
                <a:cubicBezTo>
                  <a:pt x="679" y="283"/>
                  <a:pt x="666" y="294"/>
                  <a:pt x="651" y="297"/>
                </a:cubicBezTo>
                <a:cubicBezTo>
                  <a:pt x="598" y="310"/>
                  <a:pt x="546" y="294"/>
                  <a:pt x="499" y="305"/>
                </a:cubicBezTo>
                <a:cubicBezTo>
                  <a:pt x="504" y="299"/>
                  <a:pt x="495" y="306"/>
                  <a:pt x="494" y="299"/>
                </a:cubicBezTo>
                <a:cubicBezTo>
                  <a:pt x="486" y="296"/>
                  <a:pt x="493" y="308"/>
                  <a:pt x="486" y="305"/>
                </a:cubicBezTo>
                <a:cubicBezTo>
                  <a:pt x="464" y="295"/>
                  <a:pt x="443" y="308"/>
                  <a:pt x="424" y="300"/>
                </a:cubicBezTo>
                <a:cubicBezTo>
                  <a:pt x="410" y="305"/>
                  <a:pt x="384" y="309"/>
                  <a:pt x="371" y="298"/>
                </a:cubicBezTo>
                <a:cubicBezTo>
                  <a:pt x="362" y="302"/>
                  <a:pt x="354" y="312"/>
                  <a:pt x="343" y="311"/>
                </a:cubicBezTo>
                <a:cubicBezTo>
                  <a:pt x="336" y="311"/>
                  <a:pt x="326" y="298"/>
                  <a:pt x="319" y="297"/>
                </a:cubicBezTo>
                <a:cubicBezTo>
                  <a:pt x="300" y="294"/>
                  <a:pt x="252" y="301"/>
                  <a:pt x="242" y="303"/>
                </a:cubicBezTo>
                <a:cubicBezTo>
                  <a:pt x="189" y="314"/>
                  <a:pt x="134" y="305"/>
                  <a:pt x="86" y="311"/>
                </a:cubicBezTo>
                <a:close/>
              </a:path>
            </a:pathLst>
          </a:custGeom>
          <a:solidFill>
            <a:schemeClr val="bg1">
              <a:alpha val="90000"/>
            </a:schemeClr>
          </a:solidFill>
          <a:ln w="9525">
            <a:noFill/>
            <a:round/>
            <a:headEnd/>
            <a:tailEnd/>
          </a:ln>
          <a:effectLst>
            <a:outerShdw blurRad="50800" dist="38100" dir="2700000" algn="tl" rotWithShape="0">
              <a:prstClr val="black">
                <a:alpha val="40000"/>
              </a:prstClr>
            </a:outerShdw>
          </a:effectLst>
        </p:spPr>
        <p:txBody>
          <a:bodyPr wrap="square" lIns="77925" tIns="38963" rIns="77925" bIns="38963" anchor="ctr"/>
          <a:lstStyle/>
          <a:p>
            <a:pPr marL="140698"/>
            <a:r>
              <a:rPr lang="en-US" sz="1000" dirty="0">
                <a:solidFill>
                  <a:schemeClr val="tx1">
                    <a:lumMod val="65000"/>
                    <a:lumOff val="35000"/>
                  </a:schemeClr>
                </a:solidFill>
                <a:cs typeface="Calibri" panose="020F0502020204030204" pitchFamily="34" charset="0"/>
              </a:rPr>
              <a:t>Clearing happens directly between debtor and creditor banks</a:t>
            </a:r>
          </a:p>
          <a:p>
            <a:pPr marL="140698"/>
            <a:endParaRPr lang="en-US" sz="1000" dirty="0">
              <a:solidFill>
                <a:schemeClr val="tx1">
                  <a:lumMod val="65000"/>
                  <a:lumOff val="35000"/>
                </a:schemeClr>
              </a:solidFill>
              <a:cs typeface="Calibri" panose="020F0502020204030204" pitchFamily="34" charset="0"/>
            </a:endParaRPr>
          </a:p>
          <a:p>
            <a:pPr marL="140698"/>
            <a:r>
              <a:rPr lang="en-US" sz="1000" dirty="0">
                <a:solidFill>
                  <a:schemeClr val="tx1">
                    <a:lumMod val="65000"/>
                    <a:lumOff val="35000"/>
                  </a:schemeClr>
                </a:solidFill>
                <a:cs typeface="Calibri" panose="020F0502020204030204" pitchFamily="34" charset="0"/>
              </a:rPr>
              <a:t>Successful clearing triggers immediate settlement in RBA’s central settlement engine</a:t>
            </a:r>
          </a:p>
        </p:txBody>
      </p:sp>
      <p:sp>
        <p:nvSpPr>
          <p:cNvPr id="102" name="Title 1"/>
          <p:cNvSpPr txBox="1">
            <a:spLocks/>
          </p:cNvSpPr>
          <p:nvPr/>
        </p:nvSpPr>
        <p:spPr>
          <a:xfrm>
            <a:off x="444343" y="322224"/>
            <a:ext cx="8453897" cy="1143000"/>
          </a:xfrm>
          <a:prstGeom prst="rect">
            <a:avLst/>
          </a:prstGeom>
        </p:spPr>
        <p:txBody>
          <a:bodyPr/>
          <a:lstStyle>
            <a:lvl1pPr algn="l" rtl="0" eaLnBrk="1" fontAlgn="base" hangingPunct="1">
              <a:spcBef>
                <a:spcPct val="0"/>
              </a:spcBef>
              <a:spcAft>
                <a:spcPct val="0"/>
              </a:spcAft>
              <a:defRPr sz="1800" b="1">
                <a:solidFill>
                  <a:schemeClr val="tx2"/>
                </a:solidFill>
                <a:latin typeface="+mn-lt"/>
                <a:ea typeface="+mj-ea"/>
                <a:cs typeface="+mj-cs"/>
              </a:defRPr>
            </a:lvl1pPr>
            <a:lvl2pPr algn="l" rtl="0" eaLnBrk="1" fontAlgn="base" hangingPunct="1">
              <a:spcBef>
                <a:spcPct val="0"/>
              </a:spcBef>
              <a:spcAft>
                <a:spcPct val="0"/>
              </a:spcAft>
              <a:defRPr sz="3800">
                <a:solidFill>
                  <a:schemeClr val="tx2"/>
                </a:solidFill>
                <a:latin typeface="Times New Roman" pitchFamily="18" charset="0"/>
              </a:defRPr>
            </a:lvl2pPr>
            <a:lvl3pPr algn="l" rtl="0" eaLnBrk="1" fontAlgn="base" hangingPunct="1">
              <a:spcBef>
                <a:spcPct val="0"/>
              </a:spcBef>
              <a:spcAft>
                <a:spcPct val="0"/>
              </a:spcAft>
              <a:defRPr sz="3800">
                <a:solidFill>
                  <a:schemeClr val="tx2"/>
                </a:solidFill>
                <a:latin typeface="Times New Roman" pitchFamily="18" charset="0"/>
              </a:defRPr>
            </a:lvl3pPr>
            <a:lvl4pPr algn="l" rtl="0" eaLnBrk="1" fontAlgn="base" hangingPunct="1">
              <a:spcBef>
                <a:spcPct val="0"/>
              </a:spcBef>
              <a:spcAft>
                <a:spcPct val="0"/>
              </a:spcAft>
              <a:defRPr sz="3800">
                <a:solidFill>
                  <a:schemeClr val="tx2"/>
                </a:solidFill>
                <a:latin typeface="Times New Roman" pitchFamily="18" charset="0"/>
              </a:defRPr>
            </a:lvl4pPr>
            <a:lvl5pPr algn="l" rtl="0" eaLnBrk="1" fontAlgn="base" hangingPunct="1">
              <a:spcBef>
                <a:spcPct val="0"/>
              </a:spcBef>
              <a:spcAft>
                <a:spcPct val="0"/>
              </a:spcAft>
              <a:defRPr sz="3800">
                <a:solidFill>
                  <a:schemeClr val="tx2"/>
                </a:solidFill>
                <a:latin typeface="Times New Roman" pitchFamily="18" charset="0"/>
              </a:defRPr>
            </a:lvl5pPr>
            <a:lvl6pPr marL="539856" algn="l" rtl="0" eaLnBrk="1" fontAlgn="base" hangingPunct="1">
              <a:spcBef>
                <a:spcPct val="0"/>
              </a:spcBef>
              <a:spcAft>
                <a:spcPct val="0"/>
              </a:spcAft>
              <a:defRPr sz="3800">
                <a:solidFill>
                  <a:schemeClr val="tx2"/>
                </a:solidFill>
                <a:latin typeface="Times New Roman" pitchFamily="18" charset="0"/>
              </a:defRPr>
            </a:lvl6pPr>
            <a:lvl7pPr marL="1079708" algn="l" rtl="0" eaLnBrk="1" fontAlgn="base" hangingPunct="1">
              <a:spcBef>
                <a:spcPct val="0"/>
              </a:spcBef>
              <a:spcAft>
                <a:spcPct val="0"/>
              </a:spcAft>
              <a:defRPr sz="3800">
                <a:solidFill>
                  <a:schemeClr val="tx2"/>
                </a:solidFill>
                <a:latin typeface="Times New Roman" pitchFamily="18" charset="0"/>
              </a:defRPr>
            </a:lvl7pPr>
            <a:lvl8pPr marL="1619564" algn="l" rtl="0" eaLnBrk="1" fontAlgn="base" hangingPunct="1">
              <a:spcBef>
                <a:spcPct val="0"/>
              </a:spcBef>
              <a:spcAft>
                <a:spcPct val="0"/>
              </a:spcAft>
              <a:defRPr sz="3800">
                <a:solidFill>
                  <a:schemeClr val="tx2"/>
                </a:solidFill>
                <a:latin typeface="Times New Roman" pitchFamily="18" charset="0"/>
              </a:defRPr>
            </a:lvl8pPr>
            <a:lvl9pPr marL="2159418" algn="l" rtl="0" eaLnBrk="1" fontAlgn="base" hangingPunct="1">
              <a:spcBef>
                <a:spcPct val="0"/>
              </a:spcBef>
              <a:spcAft>
                <a:spcPct val="0"/>
              </a:spcAft>
              <a:defRPr sz="3800">
                <a:solidFill>
                  <a:schemeClr val="tx2"/>
                </a:solidFill>
                <a:latin typeface="Times New Roman" pitchFamily="18" charset="0"/>
              </a:defRPr>
            </a:lvl9pPr>
          </a:lstStyle>
          <a:p>
            <a:r>
              <a:rPr lang="nl-BE" kern="0" smtClean="0"/>
              <a:t>Case </a:t>
            </a:r>
            <a:r>
              <a:rPr lang="en-GB" kern="0" smtClean="0"/>
              <a:t>Study</a:t>
            </a:r>
            <a:r>
              <a:rPr lang="nl-BE" kern="0" smtClean="0"/>
              <a:t> - </a:t>
            </a:r>
            <a:r>
              <a:rPr lang="en-US" kern="0" smtClean="0"/>
              <a:t>New Payments Platform Australia</a:t>
            </a:r>
            <a:r>
              <a:rPr lang="nl-BE" kern="0" smtClean="0"/>
              <a:t/>
            </a:r>
            <a:br>
              <a:rPr lang="nl-BE" kern="0" smtClean="0"/>
            </a:br>
            <a:r>
              <a:rPr lang="en-US" i="1" kern="0" smtClean="0">
                <a:solidFill>
                  <a:schemeClr val="tx1">
                    <a:lumMod val="65000"/>
                    <a:lumOff val="35000"/>
                  </a:schemeClr>
                </a:solidFill>
              </a:rPr>
              <a:t>How it works</a:t>
            </a:r>
            <a:endParaRPr lang="en-GB" i="1" kern="0" dirty="0">
              <a:solidFill>
                <a:schemeClr val="tx1">
                  <a:lumMod val="65000"/>
                  <a:lumOff val="35000"/>
                </a:schemeClr>
              </a:solidFill>
            </a:endParaRPr>
          </a:p>
        </p:txBody>
      </p:sp>
    </p:spTree>
    <p:extLst>
      <p:ext uri="{BB962C8B-B14F-4D97-AF65-F5344CB8AC3E}">
        <p14:creationId xmlns:p14="http://schemas.microsoft.com/office/powerpoint/2010/main" val="1088518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9904212" y="5877204"/>
            <a:ext cx="900113" cy="202565"/>
          </a:xfrm>
        </p:spPr>
        <p:txBody>
          <a:bodyPr/>
          <a:lstStyle/>
          <a:p>
            <a:fld id="{F17889F7-7963-4A16-ADF8-FEE4D97DC541}" type="slidenum">
              <a:rPr lang="en-GB" smtClean="0">
                <a:solidFill>
                  <a:srgbClr val="000000"/>
                </a:solidFill>
              </a:rPr>
              <a:pPr/>
              <a:t>21</a:t>
            </a:fld>
            <a:endParaRPr lang="en-GB" dirty="0">
              <a:solidFill>
                <a:srgbClr val="000000"/>
              </a:solidFill>
            </a:endParaRPr>
          </a:p>
        </p:txBody>
      </p:sp>
      <p:pic>
        <p:nvPicPr>
          <p:cNvPr id="4" name="5bf6e6bc-278e-49b9-9622-41b4e419df4c" descr="D7C8EC52-5178-4B1D-A4AD-21BC51723560"/>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8000"/>
                    </a14:imgEffect>
                  </a14:imgLayer>
                </a14:imgProps>
              </a:ext>
              <a:ext uri="{28A0092B-C50C-407E-A947-70E740481C1C}">
                <a14:useLocalDpi xmlns:a14="http://schemas.microsoft.com/office/drawing/2010/main" val="0"/>
              </a:ext>
            </a:extLst>
          </a:blip>
          <a:srcRect/>
          <a:stretch>
            <a:fillRect/>
          </a:stretch>
        </p:blipFill>
        <p:spPr bwMode="auto">
          <a:xfrm>
            <a:off x="1794594" y="1060455"/>
            <a:ext cx="7531902" cy="4291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636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432123" y="4190603"/>
            <a:ext cx="5904656" cy="1512168"/>
          </a:xfrm>
          <a:prstGeom prst="rect">
            <a:avLst/>
          </a:prstGeom>
        </p:spPr>
        <p:txBody>
          <a:bodyPr/>
          <a:lstStyle>
            <a:lvl1pPr marL="273676" indent="-273676" algn="l" rtl="0" eaLnBrk="1" fontAlgn="base" hangingPunct="1">
              <a:spcBef>
                <a:spcPct val="20000"/>
              </a:spcBef>
              <a:spcAft>
                <a:spcPct val="0"/>
              </a:spcAft>
              <a:buChar char="•"/>
              <a:defRPr sz="1200">
                <a:solidFill>
                  <a:schemeClr val="tx2"/>
                </a:solidFill>
                <a:latin typeface="+mn-lt"/>
                <a:ea typeface="+mn-ea"/>
                <a:cs typeface="+mn-cs"/>
              </a:defRPr>
            </a:lvl1pPr>
            <a:lvl2pPr marL="526735" indent="-251183" algn="l" rtl="0" eaLnBrk="1" fontAlgn="base" hangingPunct="1">
              <a:spcBef>
                <a:spcPct val="20000"/>
              </a:spcBef>
              <a:spcAft>
                <a:spcPct val="0"/>
              </a:spcAft>
              <a:buChar char="–"/>
              <a:defRPr sz="1200">
                <a:solidFill>
                  <a:schemeClr val="tx2"/>
                </a:solidFill>
                <a:latin typeface="+mn-lt"/>
              </a:defRPr>
            </a:lvl2pPr>
            <a:lvl3pPr marL="744174" indent="-215567" algn="l" rtl="0" eaLnBrk="1" fontAlgn="base" hangingPunct="1">
              <a:spcBef>
                <a:spcPct val="20000"/>
              </a:spcBef>
              <a:spcAft>
                <a:spcPct val="0"/>
              </a:spcAft>
              <a:buChar char="•"/>
              <a:defRPr sz="1200">
                <a:solidFill>
                  <a:schemeClr val="tx2"/>
                </a:solidFill>
                <a:latin typeface="+mn-lt"/>
              </a:defRPr>
            </a:lvl3pPr>
            <a:lvl4pPr marL="1212799" indent="-269926" algn="l" rtl="0" eaLnBrk="1" fontAlgn="base" hangingPunct="1">
              <a:spcBef>
                <a:spcPct val="20000"/>
              </a:spcBef>
              <a:spcAft>
                <a:spcPct val="0"/>
              </a:spcAft>
              <a:buChar char="–"/>
              <a:defRPr sz="12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0" indent="0">
              <a:buNone/>
            </a:pPr>
            <a:r>
              <a:rPr lang="en-US" sz="1600" kern="0" dirty="0" smtClean="0">
                <a:solidFill>
                  <a:schemeClr val="bg1"/>
                </a:solidFill>
              </a:rPr>
              <a:t>Pavel Prokudin</a:t>
            </a:r>
          </a:p>
          <a:p>
            <a:pPr marL="0" indent="0">
              <a:buNone/>
            </a:pPr>
            <a:r>
              <a:rPr lang="en-US" sz="1600" kern="0" dirty="0" smtClean="0">
                <a:solidFill>
                  <a:schemeClr val="bg1"/>
                </a:solidFill>
              </a:rPr>
              <a:t>pavel.prokudin@swift.com</a:t>
            </a:r>
            <a:endParaRPr lang="en-GB" sz="1600" kern="0" dirty="0"/>
          </a:p>
        </p:txBody>
      </p:sp>
    </p:spTree>
    <p:extLst>
      <p:ext uri="{BB962C8B-B14F-4D97-AF65-F5344CB8AC3E}">
        <p14:creationId xmlns:p14="http://schemas.microsoft.com/office/powerpoint/2010/main" val="266989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61" y="167158"/>
            <a:ext cx="9749667" cy="1012825"/>
          </a:xfrm>
        </p:spPr>
        <p:txBody>
          <a:bodyPr/>
          <a:lstStyle/>
          <a:p>
            <a:r>
              <a:rPr lang="en-US" dirty="0" smtClean="0"/>
              <a:t>SWIFT Overview</a:t>
            </a:r>
            <a:r>
              <a:rPr lang="en-GB" dirty="0" smtClean="0"/>
              <a:t/>
            </a:r>
            <a:br>
              <a:rPr lang="en-GB" dirty="0" smtClean="0"/>
            </a:br>
            <a:r>
              <a:rPr lang="en-US" sz="2800" i="1" dirty="0">
                <a:solidFill>
                  <a:schemeClr val="tx1">
                    <a:lumMod val="65000"/>
                    <a:lumOff val="35000"/>
                  </a:schemeClr>
                </a:solidFill>
              </a:rPr>
              <a:t>SWIFT is an industry owned, not-for-profit, utility</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4" y="5877205"/>
            <a:ext cx="900113" cy="202565"/>
          </a:xfrm>
        </p:spPr>
        <p:txBody>
          <a:bodyPr/>
          <a:lstStyle/>
          <a:p>
            <a:fld id="{F17889F7-7963-4A16-ADF8-FEE4D97DC541}" type="slidenum">
              <a:rPr lang="en-GB" smtClean="0">
                <a:solidFill>
                  <a:srgbClr val="000000"/>
                </a:solidFill>
              </a:rPr>
              <a:pPr/>
              <a:t>3</a:t>
            </a:fld>
            <a:endParaRPr lang="en-GB" dirty="0">
              <a:solidFill>
                <a:srgbClr val="000000"/>
              </a:solidFill>
            </a:endParaRPr>
          </a:p>
        </p:txBody>
      </p:sp>
      <p:cxnSp>
        <p:nvCxnSpPr>
          <p:cNvPr id="26" name="Straight Connector 25"/>
          <p:cNvCxnSpPr/>
          <p:nvPr/>
        </p:nvCxnSpPr>
        <p:spPr>
          <a:xfrm>
            <a:off x="7489976" y="3458608"/>
            <a:ext cx="0" cy="650195"/>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8951088" y="4062815"/>
            <a:ext cx="0" cy="401264"/>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3207254" y="3458608"/>
            <a:ext cx="0" cy="656032"/>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2562158" y="4063222"/>
            <a:ext cx="2" cy="1139830"/>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2768382" y="2827690"/>
            <a:ext cx="0" cy="991752"/>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6520194" y="3458608"/>
            <a:ext cx="0" cy="650195"/>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flipH="1">
            <a:off x="1819089" y="4063222"/>
            <a:ext cx="1" cy="431986"/>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H="1">
            <a:off x="2926113" y="4063222"/>
            <a:ext cx="1" cy="431986"/>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flipH="1">
            <a:off x="4104166" y="4063224"/>
            <a:ext cx="1" cy="407952"/>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5676220" y="4063221"/>
            <a:ext cx="0" cy="414222"/>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56" name="Straight Connector 55"/>
          <p:cNvCxnSpPr/>
          <p:nvPr/>
        </p:nvCxnSpPr>
        <p:spPr>
          <a:xfrm>
            <a:off x="6902255" y="4063226"/>
            <a:ext cx="0" cy="401264"/>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57" name="Straight Connector 56"/>
          <p:cNvCxnSpPr/>
          <p:nvPr/>
        </p:nvCxnSpPr>
        <p:spPr>
          <a:xfrm>
            <a:off x="4276604" y="3458608"/>
            <a:ext cx="0" cy="650195"/>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2381914" y="3458608"/>
            <a:ext cx="0" cy="650195"/>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1552939" y="4576921"/>
            <a:ext cx="1009222" cy="661720"/>
          </a:xfrm>
          <a:prstGeom prst="rect">
            <a:avLst/>
          </a:prstGeom>
          <a:noFill/>
        </p:spPr>
        <p:txBody>
          <a:bodyPr wrap="square">
            <a:spAutoFit/>
          </a:bodyPr>
          <a:lstStyle/>
          <a:p>
            <a:pPr eaLnBrk="1" fontAlgn="auto" hangingPunct="1">
              <a:spcBef>
                <a:spcPts val="0"/>
              </a:spcBef>
              <a:spcAft>
                <a:spcPts val="0"/>
              </a:spcAft>
              <a:defRPr/>
            </a:pPr>
            <a:r>
              <a:rPr lang="en-US" sz="1600" b="1" kern="0" dirty="0">
                <a:solidFill>
                  <a:srgbClr val="766A62"/>
                </a:solidFill>
              </a:rPr>
              <a:t>1973</a:t>
            </a:r>
            <a:r>
              <a:rPr lang="en-US" sz="1600" kern="0" dirty="0">
                <a:solidFill>
                  <a:srgbClr val="766A62"/>
                </a:solidFill>
              </a:rPr>
              <a:t/>
            </a:r>
            <a:br>
              <a:rPr lang="en-US" sz="1600" kern="0" dirty="0">
                <a:solidFill>
                  <a:srgbClr val="766A62"/>
                </a:solidFill>
              </a:rPr>
            </a:br>
            <a:r>
              <a:rPr lang="en-US" sz="1050" kern="0" dirty="0" smtClean="0">
                <a:solidFill>
                  <a:srgbClr val="766A62"/>
                </a:solidFill>
              </a:rPr>
              <a:t>SWIFT founded</a:t>
            </a:r>
            <a:endParaRPr lang="en-US" sz="1050" kern="0" dirty="0">
              <a:solidFill>
                <a:srgbClr val="766A62"/>
              </a:solidFill>
            </a:endParaRPr>
          </a:p>
        </p:txBody>
      </p:sp>
      <p:sp>
        <p:nvSpPr>
          <p:cNvPr id="60" name="TextBox 59"/>
          <p:cNvSpPr txBox="1"/>
          <p:nvPr/>
        </p:nvSpPr>
        <p:spPr>
          <a:xfrm>
            <a:off x="1525214" y="2858763"/>
            <a:ext cx="1363155" cy="630942"/>
          </a:xfrm>
          <a:prstGeom prst="rect">
            <a:avLst/>
          </a:prstGeom>
          <a:noFill/>
        </p:spPr>
        <p:txBody>
          <a:bodyPr wrap="square">
            <a:spAutoFit/>
          </a:bodyPr>
          <a:lstStyle/>
          <a:p>
            <a:pPr eaLnBrk="1" fontAlgn="auto" hangingPunct="1">
              <a:spcBef>
                <a:spcPts val="0"/>
              </a:spcBef>
              <a:spcAft>
                <a:spcPts val="0"/>
              </a:spcAft>
              <a:defRPr/>
            </a:pPr>
            <a:r>
              <a:rPr lang="en-US" sz="1400" b="1" kern="0" dirty="0">
                <a:solidFill>
                  <a:srgbClr val="766A62"/>
                </a:solidFill>
              </a:rPr>
              <a:t>1976</a:t>
            </a:r>
          </a:p>
          <a:p>
            <a:pPr eaLnBrk="1" fontAlgn="auto" hangingPunct="1">
              <a:spcBef>
                <a:spcPts val="0"/>
              </a:spcBef>
              <a:spcAft>
                <a:spcPts val="0"/>
              </a:spcAft>
              <a:defRPr/>
            </a:pPr>
            <a:r>
              <a:rPr lang="en-US" sz="1050" kern="0" dirty="0" smtClean="0">
                <a:solidFill>
                  <a:srgbClr val="766A62"/>
                </a:solidFill>
              </a:rPr>
              <a:t>First Operating Center opens</a:t>
            </a:r>
            <a:endParaRPr lang="en-US" sz="1050" kern="0" dirty="0">
              <a:solidFill>
                <a:srgbClr val="766A62"/>
              </a:solidFill>
            </a:endParaRPr>
          </a:p>
        </p:txBody>
      </p:sp>
      <p:sp>
        <p:nvSpPr>
          <p:cNvPr id="61" name="TextBox 60"/>
          <p:cNvSpPr txBox="1"/>
          <p:nvPr/>
        </p:nvSpPr>
        <p:spPr>
          <a:xfrm>
            <a:off x="2644718" y="2377113"/>
            <a:ext cx="1339319" cy="469359"/>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1978</a:t>
            </a:r>
          </a:p>
          <a:p>
            <a:pPr eaLnBrk="1" fontAlgn="auto" hangingPunct="1">
              <a:spcBef>
                <a:spcPts val="0"/>
              </a:spcBef>
              <a:spcAft>
                <a:spcPts val="0"/>
              </a:spcAft>
              <a:defRPr/>
            </a:pPr>
            <a:r>
              <a:rPr lang="en-US" sz="1050" kern="0" dirty="0" smtClean="0">
                <a:solidFill>
                  <a:srgbClr val="766A62"/>
                </a:solidFill>
              </a:rPr>
              <a:t>First </a:t>
            </a:r>
            <a:r>
              <a:rPr lang="en-US" sz="1050" kern="0" dirty="0" err="1" smtClean="0">
                <a:solidFill>
                  <a:srgbClr val="766A62"/>
                </a:solidFill>
              </a:rPr>
              <a:t>Sibos</a:t>
            </a:r>
            <a:endParaRPr lang="en-US" sz="1050" kern="0" dirty="0">
              <a:solidFill>
                <a:srgbClr val="766A62"/>
              </a:solidFill>
            </a:endParaRPr>
          </a:p>
        </p:txBody>
      </p:sp>
      <p:sp>
        <p:nvSpPr>
          <p:cNvPr id="62" name="TextBox 61"/>
          <p:cNvSpPr txBox="1"/>
          <p:nvPr/>
        </p:nvSpPr>
        <p:spPr>
          <a:xfrm>
            <a:off x="2798554" y="4576924"/>
            <a:ext cx="1131819" cy="469359"/>
          </a:xfrm>
          <a:prstGeom prst="rect">
            <a:avLst/>
          </a:prstGeom>
          <a:noFill/>
        </p:spPr>
        <p:txBody>
          <a:bodyPr wrap="square">
            <a:spAutoFit/>
          </a:bodyPr>
          <a:lstStyle/>
          <a:p>
            <a:pPr eaLnBrk="1" fontAlgn="auto" hangingPunct="1">
              <a:spcBef>
                <a:spcPts val="0"/>
              </a:spcBef>
              <a:spcAft>
                <a:spcPts val="0"/>
              </a:spcAft>
              <a:defRPr/>
            </a:pPr>
            <a:r>
              <a:rPr lang="en-US" sz="1400" b="1" kern="0" dirty="0">
                <a:solidFill>
                  <a:srgbClr val="766A62"/>
                </a:solidFill>
              </a:rPr>
              <a:t>1979</a:t>
            </a:r>
            <a:r>
              <a:rPr lang="en-US" sz="1600" kern="0" dirty="0">
                <a:solidFill>
                  <a:srgbClr val="766A62"/>
                </a:solidFill>
              </a:rPr>
              <a:t/>
            </a:r>
            <a:br>
              <a:rPr lang="en-US" sz="1600" kern="0" dirty="0">
                <a:solidFill>
                  <a:srgbClr val="766A62"/>
                </a:solidFill>
              </a:rPr>
            </a:br>
            <a:r>
              <a:rPr lang="en-US" sz="1050" kern="0" dirty="0" smtClean="0">
                <a:solidFill>
                  <a:srgbClr val="766A62"/>
                </a:solidFill>
              </a:rPr>
              <a:t>North America</a:t>
            </a:r>
            <a:endParaRPr lang="en-US" sz="1050" kern="0" dirty="0">
              <a:solidFill>
                <a:srgbClr val="766A62"/>
              </a:solidFill>
            </a:endParaRPr>
          </a:p>
        </p:txBody>
      </p:sp>
      <p:sp>
        <p:nvSpPr>
          <p:cNvPr id="63" name="TextBox 62"/>
          <p:cNvSpPr txBox="1"/>
          <p:nvPr/>
        </p:nvSpPr>
        <p:spPr>
          <a:xfrm>
            <a:off x="3099583" y="2858766"/>
            <a:ext cx="944692" cy="469359"/>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1980</a:t>
            </a:r>
          </a:p>
          <a:p>
            <a:pPr eaLnBrk="1" fontAlgn="auto" hangingPunct="1">
              <a:spcBef>
                <a:spcPts val="0"/>
              </a:spcBef>
              <a:spcAft>
                <a:spcPts val="0"/>
              </a:spcAft>
              <a:defRPr/>
            </a:pPr>
            <a:r>
              <a:rPr lang="en-US" sz="1050" kern="0" dirty="0" smtClean="0">
                <a:solidFill>
                  <a:srgbClr val="766A62"/>
                </a:solidFill>
              </a:rPr>
              <a:t>Asia</a:t>
            </a:r>
            <a:endParaRPr lang="en-US" sz="1050" kern="0" dirty="0">
              <a:solidFill>
                <a:srgbClr val="766A62"/>
              </a:solidFill>
            </a:endParaRPr>
          </a:p>
        </p:txBody>
      </p:sp>
      <p:sp>
        <p:nvSpPr>
          <p:cNvPr id="64" name="TextBox 63"/>
          <p:cNvSpPr txBox="1"/>
          <p:nvPr/>
        </p:nvSpPr>
        <p:spPr>
          <a:xfrm>
            <a:off x="3980117" y="4576921"/>
            <a:ext cx="1080703" cy="630942"/>
          </a:xfrm>
          <a:prstGeom prst="rect">
            <a:avLst/>
          </a:prstGeom>
          <a:noFill/>
        </p:spPr>
        <p:txBody>
          <a:bodyPr wrap="square">
            <a:spAutoFit/>
          </a:bodyPr>
          <a:lstStyle/>
          <a:p>
            <a:pPr eaLnBrk="1" fontAlgn="auto" hangingPunct="1">
              <a:spcBef>
                <a:spcPts val="0"/>
              </a:spcBef>
              <a:spcAft>
                <a:spcPts val="0"/>
              </a:spcAft>
              <a:defRPr/>
            </a:pPr>
            <a:r>
              <a:rPr lang="en-US" sz="1400" b="1" kern="0" dirty="0">
                <a:solidFill>
                  <a:srgbClr val="766A62"/>
                </a:solidFill>
              </a:rPr>
              <a:t>1986</a:t>
            </a:r>
            <a:r>
              <a:rPr lang="en-US" sz="1600" kern="0" dirty="0">
                <a:solidFill>
                  <a:srgbClr val="766A62"/>
                </a:solidFill>
              </a:rPr>
              <a:t/>
            </a:r>
            <a:br>
              <a:rPr lang="en-US" sz="1600" kern="0" dirty="0">
                <a:solidFill>
                  <a:srgbClr val="766A62"/>
                </a:solidFill>
              </a:rPr>
            </a:br>
            <a:r>
              <a:rPr lang="en-US" sz="1050" kern="0" dirty="0">
                <a:solidFill>
                  <a:srgbClr val="766A62"/>
                </a:solidFill>
              </a:rPr>
              <a:t>Value-Added services</a:t>
            </a:r>
          </a:p>
        </p:txBody>
      </p:sp>
      <p:sp>
        <p:nvSpPr>
          <p:cNvPr id="65" name="TextBox 64"/>
          <p:cNvSpPr txBox="1"/>
          <p:nvPr/>
        </p:nvSpPr>
        <p:spPr>
          <a:xfrm>
            <a:off x="4152940" y="2858766"/>
            <a:ext cx="1038164" cy="469359"/>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1987</a:t>
            </a:r>
          </a:p>
          <a:p>
            <a:pPr eaLnBrk="1" fontAlgn="auto" hangingPunct="1">
              <a:spcBef>
                <a:spcPts val="0"/>
              </a:spcBef>
              <a:spcAft>
                <a:spcPts val="0"/>
              </a:spcAft>
              <a:defRPr/>
            </a:pPr>
            <a:r>
              <a:rPr lang="en-US" sz="1050" kern="0" dirty="0" smtClean="0">
                <a:solidFill>
                  <a:srgbClr val="766A62"/>
                </a:solidFill>
              </a:rPr>
              <a:t>Securities</a:t>
            </a:r>
            <a:endParaRPr lang="en-US" sz="1050" kern="0" dirty="0">
              <a:solidFill>
                <a:srgbClr val="766A62"/>
              </a:solidFill>
            </a:endParaRPr>
          </a:p>
        </p:txBody>
      </p:sp>
      <p:sp>
        <p:nvSpPr>
          <p:cNvPr id="66" name="TextBox 65"/>
          <p:cNvSpPr txBox="1"/>
          <p:nvPr/>
        </p:nvSpPr>
        <p:spPr>
          <a:xfrm>
            <a:off x="6279952" y="2858766"/>
            <a:ext cx="1323327" cy="469359"/>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2001</a:t>
            </a:r>
          </a:p>
          <a:p>
            <a:pPr eaLnBrk="1" fontAlgn="auto" hangingPunct="1">
              <a:spcBef>
                <a:spcPts val="0"/>
              </a:spcBef>
              <a:spcAft>
                <a:spcPts val="0"/>
              </a:spcAft>
              <a:defRPr/>
            </a:pPr>
            <a:r>
              <a:rPr lang="en-US" sz="1050" kern="0" dirty="0" err="1" smtClean="0">
                <a:solidFill>
                  <a:srgbClr val="766A62"/>
                </a:solidFill>
              </a:rPr>
              <a:t>SWIFTNet</a:t>
            </a:r>
            <a:r>
              <a:rPr lang="en-US" sz="1050" kern="0" dirty="0" smtClean="0">
                <a:solidFill>
                  <a:srgbClr val="766A62"/>
                </a:solidFill>
              </a:rPr>
              <a:t> live</a:t>
            </a:r>
            <a:endParaRPr lang="en-US" sz="1050" kern="0" dirty="0">
              <a:solidFill>
                <a:srgbClr val="766A62"/>
              </a:solidFill>
            </a:endParaRPr>
          </a:p>
        </p:txBody>
      </p:sp>
      <p:sp>
        <p:nvSpPr>
          <p:cNvPr id="67" name="TextBox 66"/>
          <p:cNvSpPr txBox="1"/>
          <p:nvPr/>
        </p:nvSpPr>
        <p:spPr>
          <a:xfrm>
            <a:off x="6760157" y="4576925"/>
            <a:ext cx="1035648" cy="1277273"/>
          </a:xfrm>
          <a:prstGeom prst="rect">
            <a:avLst/>
          </a:prstGeom>
          <a:noFill/>
        </p:spPr>
        <p:txBody>
          <a:bodyPr wrap="square">
            <a:spAutoFit/>
          </a:bodyPr>
          <a:lstStyle/>
          <a:p>
            <a:pPr eaLnBrk="1" fontAlgn="auto" hangingPunct="1">
              <a:spcBef>
                <a:spcPts val="0"/>
              </a:spcBef>
              <a:spcAft>
                <a:spcPts val="0"/>
              </a:spcAft>
              <a:defRPr/>
            </a:pPr>
            <a:r>
              <a:rPr lang="en-US" sz="1400" b="1" kern="0" dirty="0">
                <a:solidFill>
                  <a:srgbClr val="766A62"/>
                </a:solidFill>
              </a:rPr>
              <a:t>2004</a:t>
            </a:r>
            <a:r>
              <a:rPr lang="en-US" sz="1600" kern="0" dirty="0">
                <a:solidFill>
                  <a:srgbClr val="766A62"/>
                </a:solidFill>
              </a:rPr>
              <a:t/>
            </a:r>
            <a:br>
              <a:rPr lang="en-US" sz="1600" kern="0" dirty="0">
                <a:solidFill>
                  <a:srgbClr val="766A62"/>
                </a:solidFill>
              </a:rPr>
            </a:br>
            <a:r>
              <a:rPr lang="en-US" sz="1050" kern="0" dirty="0" err="1">
                <a:solidFill>
                  <a:srgbClr val="766A62"/>
                </a:solidFill>
              </a:rPr>
              <a:t>SWIFTNet</a:t>
            </a:r>
            <a:r>
              <a:rPr lang="en-US" sz="1050" kern="0" dirty="0">
                <a:solidFill>
                  <a:srgbClr val="766A62"/>
                </a:solidFill>
              </a:rPr>
              <a:t/>
            </a:r>
            <a:br>
              <a:rPr lang="en-US" sz="1050" kern="0" dirty="0">
                <a:solidFill>
                  <a:srgbClr val="766A62"/>
                </a:solidFill>
              </a:rPr>
            </a:br>
            <a:r>
              <a:rPr lang="en-US" sz="1050" kern="0" dirty="0">
                <a:solidFill>
                  <a:srgbClr val="766A62"/>
                </a:solidFill>
              </a:rPr>
              <a:t>migration</a:t>
            </a:r>
            <a:br>
              <a:rPr lang="en-US" sz="1050" kern="0" dirty="0">
                <a:solidFill>
                  <a:srgbClr val="766A62"/>
                </a:solidFill>
              </a:rPr>
            </a:br>
            <a:r>
              <a:rPr lang="en-US" sz="1050" kern="0" dirty="0" smtClean="0">
                <a:solidFill>
                  <a:srgbClr val="766A62"/>
                </a:solidFill>
              </a:rPr>
              <a:t>complete</a:t>
            </a:r>
          </a:p>
          <a:p>
            <a:pPr eaLnBrk="1" fontAlgn="auto" hangingPunct="1">
              <a:spcBef>
                <a:spcPts val="0"/>
              </a:spcBef>
              <a:spcAft>
                <a:spcPts val="0"/>
              </a:spcAft>
              <a:defRPr/>
            </a:pPr>
            <a:endParaRPr lang="en-US" sz="1050" kern="0" dirty="0">
              <a:solidFill>
                <a:srgbClr val="766A62"/>
              </a:solidFill>
            </a:endParaRPr>
          </a:p>
          <a:p>
            <a:pPr>
              <a:defRPr/>
            </a:pPr>
            <a:r>
              <a:rPr lang="en-US" sz="1050" kern="0" dirty="0">
                <a:solidFill>
                  <a:srgbClr val="766A62"/>
                </a:solidFill>
              </a:rPr>
              <a:t>ISO 20022 </a:t>
            </a:r>
            <a:r>
              <a:rPr lang="en-US" sz="1050" kern="0" dirty="0" smtClean="0">
                <a:solidFill>
                  <a:srgbClr val="766A62"/>
                </a:solidFill>
              </a:rPr>
              <a:t>introduced</a:t>
            </a:r>
            <a:endParaRPr lang="en-US" sz="1050" kern="0" dirty="0">
              <a:solidFill>
                <a:srgbClr val="766A62"/>
              </a:solidFill>
            </a:endParaRPr>
          </a:p>
        </p:txBody>
      </p:sp>
      <p:sp>
        <p:nvSpPr>
          <p:cNvPr id="68" name="TextBox 67"/>
          <p:cNvSpPr txBox="1"/>
          <p:nvPr/>
        </p:nvSpPr>
        <p:spPr>
          <a:xfrm>
            <a:off x="5346304" y="4576924"/>
            <a:ext cx="1286449" cy="792525"/>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1996</a:t>
            </a:r>
          </a:p>
          <a:p>
            <a:pPr eaLnBrk="1" fontAlgn="auto" hangingPunct="1">
              <a:spcBef>
                <a:spcPts val="0"/>
              </a:spcBef>
              <a:spcAft>
                <a:spcPts val="0"/>
              </a:spcAft>
              <a:defRPr/>
            </a:pPr>
            <a:r>
              <a:rPr lang="en-US" sz="1050" kern="0" dirty="0" smtClean="0">
                <a:solidFill>
                  <a:srgbClr val="766A62"/>
                </a:solidFill>
              </a:rPr>
              <a:t>Volumes</a:t>
            </a:r>
            <a:br>
              <a:rPr lang="en-US" sz="1050" kern="0" dirty="0" smtClean="0">
                <a:solidFill>
                  <a:srgbClr val="766A62"/>
                </a:solidFill>
              </a:rPr>
            </a:br>
            <a:r>
              <a:rPr lang="en-US" sz="1050" kern="0" dirty="0" smtClean="0">
                <a:solidFill>
                  <a:srgbClr val="766A62"/>
                </a:solidFill>
              </a:rPr>
              <a:t>exceed 3M messages/day</a:t>
            </a:r>
            <a:endParaRPr lang="en-US" sz="1050" kern="0" dirty="0">
              <a:solidFill>
                <a:srgbClr val="766A62"/>
              </a:solidFill>
            </a:endParaRPr>
          </a:p>
        </p:txBody>
      </p:sp>
      <p:sp>
        <p:nvSpPr>
          <p:cNvPr id="70" name="TextBox 69"/>
          <p:cNvSpPr txBox="1"/>
          <p:nvPr/>
        </p:nvSpPr>
        <p:spPr>
          <a:xfrm>
            <a:off x="7380155" y="2858766"/>
            <a:ext cx="1323327" cy="469359"/>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2006</a:t>
            </a:r>
          </a:p>
          <a:p>
            <a:pPr eaLnBrk="1" fontAlgn="auto" hangingPunct="1">
              <a:spcBef>
                <a:spcPts val="0"/>
              </a:spcBef>
              <a:spcAft>
                <a:spcPts val="0"/>
              </a:spcAft>
              <a:defRPr/>
            </a:pPr>
            <a:r>
              <a:rPr lang="en-US" sz="1050" kern="0" dirty="0" smtClean="0">
                <a:solidFill>
                  <a:srgbClr val="766A62"/>
                </a:solidFill>
              </a:rPr>
              <a:t>Corporates</a:t>
            </a:r>
            <a:endParaRPr lang="en-US" sz="1050" kern="0" dirty="0">
              <a:solidFill>
                <a:srgbClr val="766A62"/>
              </a:solidFill>
            </a:endParaRPr>
          </a:p>
        </p:txBody>
      </p:sp>
      <p:sp>
        <p:nvSpPr>
          <p:cNvPr id="71" name="Oval 70"/>
          <p:cNvSpPr/>
          <p:nvPr/>
        </p:nvSpPr>
        <p:spPr bwMode="auto">
          <a:xfrm>
            <a:off x="3147367" y="3409940"/>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2" name="Oval 71"/>
          <p:cNvSpPr/>
          <p:nvPr/>
        </p:nvSpPr>
        <p:spPr bwMode="auto">
          <a:xfrm>
            <a:off x="2708494" y="2827689"/>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3" name="Oval 72"/>
          <p:cNvSpPr/>
          <p:nvPr/>
        </p:nvSpPr>
        <p:spPr bwMode="auto">
          <a:xfrm>
            <a:off x="4216717" y="3409940"/>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4" name="Oval 73"/>
          <p:cNvSpPr/>
          <p:nvPr/>
        </p:nvSpPr>
        <p:spPr bwMode="auto">
          <a:xfrm>
            <a:off x="6460307" y="3409940"/>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5" name="Oval 74"/>
          <p:cNvSpPr/>
          <p:nvPr/>
        </p:nvSpPr>
        <p:spPr bwMode="auto">
          <a:xfrm>
            <a:off x="7430089" y="3409940"/>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6" name="Oval 75"/>
          <p:cNvSpPr/>
          <p:nvPr/>
        </p:nvSpPr>
        <p:spPr bwMode="auto">
          <a:xfrm>
            <a:off x="1759199" y="4464075"/>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7" name="Oval 76"/>
          <p:cNvSpPr/>
          <p:nvPr/>
        </p:nvSpPr>
        <p:spPr bwMode="auto">
          <a:xfrm>
            <a:off x="2502270" y="5163160"/>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8" name="Oval 77"/>
          <p:cNvSpPr/>
          <p:nvPr/>
        </p:nvSpPr>
        <p:spPr bwMode="auto">
          <a:xfrm>
            <a:off x="2866223" y="4464075"/>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79" name="Oval 78"/>
          <p:cNvSpPr/>
          <p:nvPr/>
        </p:nvSpPr>
        <p:spPr bwMode="auto">
          <a:xfrm>
            <a:off x="4044275" y="4464075"/>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0" name="Oval 79"/>
          <p:cNvSpPr/>
          <p:nvPr/>
        </p:nvSpPr>
        <p:spPr bwMode="auto">
          <a:xfrm>
            <a:off x="5616333" y="4464075"/>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1" name="Oval 80"/>
          <p:cNvSpPr/>
          <p:nvPr/>
        </p:nvSpPr>
        <p:spPr bwMode="auto">
          <a:xfrm>
            <a:off x="6842368" y="4466207"/>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2" name="Oval 81"/>
          <p:cNvSpPr/>
          <p:nvPr/>
        </p:nvSpPr>
        <p:spPr bwMode="auto">
          <a:xfrm>
            <a:off x="8891201" y="4464075"/>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3" name="Oval 82"/>
          <p:cNvSpPr/>
          <p:nvPr/>
        </p:nvSpPr>
        <p:spPr bwMode="auto">
          <a:xfrm>
            <a:off x="2320027" y="3409940"/>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4" name="TextBox 83"/>
          <p:cNvSpPr txBox="1"/>
          <p:nvPr/>
        </p:nvSpPr>
        <p:spPr>
          <a:xfrm>
            <a:off x="2395080" y="5323993"/>
            <a:ext cx="1339319" cy="469359"/>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1977</a:t>
            </a:r>
          </a:p>
          <a:p>
            <a:pPr eaLnBrk="1" fontAlgn="auto" hangingPunct="1">
              <a:spcBef>
                <a:spcPts val="0"/>
              </a:spcBef>
              <a:spcAft>
                <a:spcPts val="0"/>
              </a:spcAft>
              <a:defRPr/>
            </a:pPr>
            <a:r>
              <a:rPr lang="en-US" sz="1050" kern="0" dirty="0" smtClean="0">
                <a:solidFill>
                  <a:srgbClr val="766A62"/>
                </a:solidFill>
              </a:rPr>
              <a:t>SWIFT goes live</a:t>
            </a:r>
            <a:endParaRPr lang="en-US" sz="1050" kern="0" dirty="0">
              <a:solidFill>
                <a:srgbClr val="766A62"/>
              </a:solidFill>
            </a:endParaRPr>
          </a:p>
        </p:txBody>
      </p:sp>
      <p:pic>
        <p:nvPicPr>
          <p:cNvPr id="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0636" y="1360644"/>
            <a:ext cx="2337254" cy="73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1" name="Picture 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5840" y="1356197"/>
            <a:ext cx="2337254" cy="748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 name="Picture 9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725"/>
          <a:stretch/>
        </p:blipFill>
        <p:spPr bwMode="auto">
          <a:xfrm>
            <a:off x="4378238" y="1360644"/>
            <a:ext cx="2337254" cy="739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Straight Connector 52"/>
          <p:cNvCxnSpPr/>
          <p:nvPr/>
        </p:nvCxnSpPr>
        <p:spPr>
          <a:xfrm>
            <a:off x="8715551" y="3441724"/>
            <a:ext cx="0" cy="650195"/>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sp>
        <p:nvSpPr>
          <p:cNvPr id="55" name="Oval 54"/>
          <p:cNvSpPr/>
          <p:nvPr/>
        </p:nvSpPr>
        <p:spPr bwMode="auto">
          <a:xfrm>
            <a:off x="8655664" y="3393054"/>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93" name="TextBox 92"/>
          <p:cNvSpPr txBox="1"/>
          <p:nvPr/>
        </p:nvSpPr>
        <p:spPr>
          <a:xfrm>
            <a:off x="8574572" y="2854540"/>
            <a:ext cx="1707757" cy="469359"/>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2012</a:t>
            </a:r>
          </a:p>
          <a:p>
            <a:pPr>
              <a:defRPr/>
            </a:pPr>
            <a:r>
              <a:rPr lang="en-US" sz="1050" kern="0" dirty="0">
                <a:solidFill>
                  <a:srgbClr val="766A62"/>
                </a:solidFill>
              </a:rPr>
              <a:t>Sanctions </a:t>
            </a:r>
            <a:r>
              <a:rPr lang="en-US" sz="1050" kern="0" dirty="0" smtClean="0">
                <a:solidFill>
                  <a:srgbClr val="766A62"/>
                </a:solidFill>
              </a:rPr>
              <a:t>Services</a:t>
            </a:r>
            <a:endParaRPr lang="en-US" sz="1050" kern="0" dirty="0">
              <a:solidFill>
                <a:srgbClr val="766A62"/>
              </a:solidFill>
            </a:endParaRPr>
          </a:p>
        </p:txBody>
      </p:sp>
      <p:sp>
        <p:nvSpPr>
          <p:cNvPr id="94" name="TextBox 93"/>
          <p:cNvSpPr txBox="1"/>
          <p:nvPr/>
        </p:nvSpPr>
        <p:spPr>
          <a:xfrm>
            <a:off x="8858178" y="4572698"/>
            <a:ext cx="1221352" cy="1115690"/>
          </a:xfrm>
          <a:prstGeom prst="rect">
            <a:avLst/>
          </a:prstGeom>
          <a:noFill/>
        </p:spPr>
        <p:txBody>
          <a:bodyPr wrap="square">
            <a:spAutoFit/>
          </a:bodyPr>
          <a:lstStyle/>
          <a:p>
            <a:pPr>
              <a:defRPr/>
            </a:pPr>
            <a:r>
              <a:rPr lang="en-US" sz="1400" b="1" kern="0" dirty="0">
                <a:solidFill>
                  <a:srgbClr val="766A62"/>
                </a:solidFill>
              </a:rPr>
              <a:t>2004</a:t>
            </a:r>
            <a:r>
              <a:rPr lang="en-US" sz="1600" kern="0" dirty="0">
                <a:solidFill>
                  <a:srgbClr val="766A62"/>
                </a:solidFill>
              </a:rPr>
              <a:t/>
            </a:r>
            <a:br>
              <a:rPr lang="en-US" sz="1600" kern="0" dirty="0">
                <a:solidFill>
                  <a:srgbClr val="766A62"/>
                </a:solidFill>
              </a:rPr>
            </a:br>
            <a:r>
              <a:rPr lang="en-US" sz="1050" kern="0" dirty="0">
                <a:solidFill>
                  <a:srgbClr val="766A62"/>
                </a:solidFill>
              </a:rPr>
              <a:t>Switzerland OPC </a:t>
            </a:r>
          </a:p>
          <a:p>
            <a:pPr>
              <a:defRPr/>
            </a:pPr>
            <a:endParaRPr lang="en-US" sz="1050" kern="0" dirty="0">
              <a:solidFill>
                <a:srgbClr val="766A62"/>
              </a:solidFill>
            </a:endParaRPr>
          </a:p>
          <a:p>
            <a:pPr>
              <a:defRPr/>
            </a:pPr>
            <a:r>
              <a:rPr lang="en-US" sz="1050" kern="0" dirty="0">
                <a:solidFill>
                  <a:srgbClr val="766A62"/>
                </a:solidFill>
              </a:rPr>
              <a:t>Corporate services </a:t>
            </a:r>
            <a:r>
              <a:rPr lang="en-US" sz="1050" kern="0" dirty="0" err="1">
                <a:solidFill>
                  <a:srgbClr val="766A62"/>
                </a:solidFill>
              </a:rPr>
              <a:t>centre</a:t>
            </a:r>
            <a:r>
              <a:rPr lang="en-US" sz="1050" kern="0" dirty="0">
                <a:solidFill>
                  <a:srgbClr val="766A62"/>
                </a:solidFill>
              </a:rPr>
              <a:t> in Kuala Lumpur </a:t>
            </a:r>
          </a:p>
        </p:txBody>
      </p:sp>
      <p:cxnSp>
        <p:nvCxnSpPr>
          <p:cNvPr id="95" name="Straight Connector 94"/>
          <p:cNvCxnSpPr/>
          <p:nvPr/>
        </p:nvCxnSpPr>
        <p:spPr>
          <a:xfrm>
            <a:off x="5315226" y="3441724"/>
            <a:ext cx="0" cy="650195"/>
          </a:xfrm>
          <a:prstGeom prst="line">
            <a:avLst/>
          </a:prstGeom>
          <a:ln w="19050">
            <a:solidFill>
              <a:srgbClr val="766A62"/>
            </a:solidFill>
          </a:ln>
        </p:spPr>
        <p:style>
          <a:lnRef idx="1">
            <a:schemeClr val="dk1"/>
          </a:lnRef>
          <a:fillRef idx="0">
            <a:schemeClr val="dk1"/>
          </a:fillRef>
          <a:effectRef idx="0">
            <a:schemeClr val="dk1"/>
          </a:effectRef>
          <a:fontRef idx="minor">
            <a:schemeClr val="tx1"/>
          </a:fontRef>
        </p:style>
      </p:cxnSp>
      <p:sp>
        <p:nvSpPr>
          <p:cNvPr id="96" name="TextBox 95"/>
          <p:cNvSpPr txBox="1"/>
          <p:nvPr/>
        </p:nvSpPr>
        <p:spPr>
          <a:xfrm>
            <a:off x="5191561" y="2841880"/>
            <a:ext cx="1038164" cy="469359"/>
          </a:xfrm>
          <a:prstGeom prst="rect">
            <a:avLst/>
          </a:prstGeom>
          <a:noFill/>
        </p:spPr>
        <p:txBody>
          <a:bodyPr wrap="square">
            <a:spAutoFit/>
          </a:bodyPr>
          <a:lstStyle/>
          <a:p>
            <a:pPr eaLnBrk="1" fontAlgn="auto" hangingPunct="1">
              <a:spcBef>
                <a:spcPts val="0"/>
              </a:spcBef>
              <a:spcAft>
                <a:spcPts val="0"/>
              </a:spcAft>
              <a:defRPr/>
            </a:pPr>
            <a:r>
              <a:rPr lang="en-US" sz="1400" b="1" kern="0" dirty="0" smtClean="0">
                <a:solidFill>
                  <a:srgbClr val="766A62"/>
                </a:solidFill>
              </a:rPr>
              <a:t>1994</a:t>
            </a:r>
          </a:p>
          <a:p>
            <a:pPr eaLnBrk="1" fontAlgn="auto" hangingPunct="1">
              <a:spcBef>
                <a:spcPts val="0"/>
              </a:spcBef>
              <a:spcAft>
                <a:spcPts val="0"/>
              </a:spcAft>
              <a:defRPr/>
            </a:pPr>
            <a:r>
              <a:rPr lang="en-US" sz="1050" kern="0" dirty="0" smtClean="0">
                <a:solidFill>
                  <a:srgbClr val="766A62"/>
                </a:solidFill>
              </a:rPr>
              <a:t>Hong Kong</a:t>
            </a:r>
            <a:endParaRPr lang="en-US" sz="1050" kern="0" dirty="0">
              <a:solidFill>
                <a:srgbClr val="766A62"/>
              </a:solidFill>
            </a:endParaRPr>
          </a:p>
        </p:txBody>
      </p:sp>
      <p:sp>
        <p:nvSpPr>
          <p:cNvPr id="97" name="Oval 96"/>
          <p:cNvSpPr/>
          <p:nvPr/>
        </p:nvSpPr>
        <p:spPr bwMode="auto">
          <a:xfrm>
            <a:off x="5255339" y="3393054"/>
            <a:ext cx="119774" cy="97336"/>
          </a:xfrm>
          <a:prstGeom prst="ellipse">
            <a:avLst/>
          </a:prstGeom>
          <a:solidFill>
            <a:srgbClr val="FF6637"/>
          </a:solidFill>
          <a:ln w="9525" cap="flat" cmpd="sng" algn="ctr">
            <a:solidFill>
              <a:srgbClr val="FF6637"/>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85" name="Rectangle 84"/>
          <p:cNvSpPr/>
          <p:nvPr/>
        </p:nvSpPr>
        <p:spPr>
          <a:xfrm>
            <a:off x="1479425" y="3811152"/>
            <a:ext cx="1613841" cy="332447"/>
          </a:xfrm>
          <a:prstGeom prst="rect">
            <a:avLst/>
          </a:prstGeom>
          <a:solidFill>
            <a:srgbClr val="FF6637"/>
          </a:solidFill>
          <a:ln w="9525" algn="ctr">
            <a:noFill/>
            <a:round/>
            <a:headEnd/>
            <a:tailEnd/>
          </a:ln>
        </p:spPr>
        <p:txBody>
          <a:bodyPr anchor="ctr" anchorCtr="0"/>
          <a:lstStyle/>
          <a:p>
            <a:pPr algn="ctr"/>
            <a:r>
              <a:rPr lang="en-US" sz="1600" dirty="0" smtClean="0">
                <a:solidFill>
                  <a:schemeClr val="bg1"/>
                </a:solidFill>
              </a:rPr>
              <a:t>1970s</a:t>
            </a:r>
            <a:endParaRPr lang="en-US" sz="1600" dirty="0">
              <a:solidFill>
                <a:schemeClr val="bg1"/>
              </a:solidFill>
            </a:endParaRPr>
          </a:p>
        </p:txBody>
      </p:sp>
      <p:sp>
        <p:nvSpPr>
          <p:cNvPr id="86" name="Rectangle 85"/>
          <p:cNvSpPr/>
          <p:nvPr/>
        </p:nvSpPr>
        <p:spPr>
          <a:xfrm>
            <a:off x="3093270" y="3811152"/>
            <a:ext cx="1613841" cy="332447"/>
          </a:xfrm>
          <a:prstGeom prst="rect">
            <a:avLst/>
          </a:pr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r>
              <a:rPr lang="en-US" sz="1600" dirty="0">
                <a:solidFill>
                  <a:schemeClr val="tx1"/>
                </a:solidFill>
              </a:rPr>
              <a:t>1980s</a:t>
            </a:r>
          </a:p>
        </p:txBody>
      </p:sp>
      <p:sp>
        <p:nvSpPr>
          <p:cNvPr id="87" name="Rectangle 86"/>
          <p:cNvSpPr/>
          <p:nvPr/>
        </p:nvSpPr>
        <p:spPr>
          <a:xfrm>
            <a:off x="4707110" y="3811152"/>
            <a:ext cx="1613841" cy="332447"/>
          </a:xfrm>
          <a:prstGeom prst="rect">
            <a:avLst/>
          </a:prstGeom>
          <a:solidFill>
            <a:srgbClr val="FF6637"/>
          </a:solidFill>
          <a:ln w="9525" algn="ctr">
            <a:noFill/>
            <a:round/>
            <a:headEnd/>
            <a:tailEnd/>
          </a:ln>
        </p:spPr>
        <p:txBody>
          <a:bodyPr anchor="ctr" anchorCtr="0"/>
          <a:lstStyle/>
          <a:p>
            <a:pPr algn="ctr"/>
            <a:r>
              <a:rPr lang="en-US" sz="1600" dirty="0">
                <a:solidFill>
                  <a:schemeClr val="bg1"/>
                </a:solidFill>
              </a:rPr>
              <a:t>1990s</a:t>
            </a:r>
          </a:p>
        </p:txBody>
      </p:sp>
      <p:sp>
        <p:nvSpPr>
          <p:cNvPr id="88" name="Rectangle 87"/>
          <p:cNvSpPr/>
          <p:nvPr/>
        </p:nvSpPr>
        <p:spPr>
          <a:xfrm>
            <a:off x="6320951" y="3811152"/>
            <a:ext cx="1613841" cy="332447"/>
          </a:xfrm>
          <a:prstGeom prst="rect">
            <a:avLst/>
          </a:pr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r>
              <a:rPr lang="en-US" sz="1600" dirty="0">
                <a:solidFill>
                  <a:schemeClr val="tx1"/>
                </a:solidFill>
              </a:rPr>
              <a:t>2000s</a:t>
            </a:r>
          </a:p>
        </p:txBody>
      </p:sp>
      <p:sp>
        <p:nvSpPr>
          <p:cNvPr id="89" name="Rectangle 88"/>
          <p:cNvSpPr/>
          <p:nvPr/>
        </p:nvSpPr>
        <p:spPr>
          <a:xfrm>
            <a:off x="7934790" y="3811152"/>
            <a:ext cx="1613841" cy="332447"/>
          </a:xfrm>
          <a:prstGeom prst="rect">
            <a:avLst/>
          </a:prstGeom>
          <a:solidFill>
            <a:srgbClr val="FF6637"/>
          </a:solidFill>
          <a:ln w="9525" algn="ctr">
            <a:noFill/>
            <a:round/>
            <a:headEnd/>
            <a:tailEnd/>
          </a:ln>
        </p:spPr>
        <p:txBody>
          <a:bodyPr anchor="ctr" anchorCtr="0"/>
          <a:lstStyle/>
          <a:p>
            <a:pPr algn="ctr"/>
            <a:r>
              <a:rPr lang="en-US" sz="1600" dirty="0">
                <a:solidFill>
                  <a:schemeClr val="bg1"/>
                </a:solidFill>
              </a:rPr>
              <a:t>2010s</a:t>
            </a:r>
          </a:p>
        </p:txBody>
      </p:sp>
    </p:spTree>
    <p:extLst>
      <p:ext uri="{BB962C8B-B14F-4D97-AF65-F5344CB8AC3E}">
        <p14:creationId xmlns:p14="http://schemas.microsoft.com/office/powerpoint/2010/main" val="277046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6101" y="518195"/>
            <a:ext cx="2088230" cy="4680520"/>
          </a:xfrm>
        </p:spPr>
        <p:txBody>
          <a:bodyPr/>
          <a:lstStyle/>
          <a:p>
            <a:pPr>
              <a:spcBef>
                <a:spcPct val="50000"/>
              </a:spcBef>
            </a:pPr>
            <a:r>
              <a:rPr lang="fr-BE" dirty="0" err="1" smtClean="0"/>
              <a:t>Oversight</a:t>
            </a:r>
            <a:r>
              <a:rPr lang="fr-BE" dirty="0" smtClean="0"/>
              <a:t> Group</a:t>
            </a:r>
            <a:r>
              <a:rPr lang="fr-BE" sz="2400" dirty="0" smtClean="0"/>
              <a:t/>
            </a:r>
            <a:br>
              <a:rPr lang="fr-BE" sz="2400" dirty="0" smtClean="0"/>
            </a:br>
            <a:r>
              <a:rPr lang="fr-BE" sz="2400" dirty="0" smtClean="0"/>
              <a:t/>
            </a:r>
            <a:br>
              <a:rPr lang="fr-BE" sz="2400" dirty="0" smtClean="0"/>
            </a:br>
            <a:r>
              <a:rPr lang="fr-BE" sz="1400" b="0" dirty="0" smtClean="0"/>
              <a:t>Co-operating Central Banks of G10 countries</a:t>
            </a:r>
            <a:br>
              <a:rPr lang="fr-BE" sz="1400" b="0" dirty="0" smtClean="0"/>
            </a:br>
            <a:r>
              <a:rPr lang="fr-BE" sz="1400" b="0" dirty="0" smtClean="0"/>
              <a:t/>
            </a:r>
            <a:br>
              <a:rPr lang="fr-BE" sz="1400" b="0" dirty="0" smtClean="0"/>
            </a:br>
            <a:endParaRPr lang="en-GB" sz="1400" b="0" dirty="0"/>
          </a:p>
        </p:txBody>
      </p:sp>
      <p:sp>
        <p:nvSpPr>
          <p:cNvPr id="4" name="Rectangle 3"/>
          <p:cNvSpPr/>
          <p:nvPr/>
        </p:nvSpPr>
        <p:spPr>
          <a:xfrm>
            <a:off x="3668515" y="518195"/>
            <a:ext cx="2884288" cy="5078313"/>
          </a:xfrm>
          <a:prstGeom prst="rect">
            <a:avLst/>
          </a:prstGeom>
        </p:spPr>
        <p:txBody>
          <a:bodyPr wrap="square">
            <a:spAutoFit/>
          </a:bodyPr>
          <a:lstStyle/>
          <a:p>
            <a:r>
              <a:rPr lang="en-US" sz="2500" b="1" dirty="0" smtClean="0">
                <a:solidFill>
                  <a:schemeClr val="tx2"/>
                </a:solidFill>
              </a:rPr>
              <a:t>Belgium</a:t>
            </a:r>
          </a:p>
          <a:p>
            <a:r>
              <a:rPr lang="en-US" sz="2500" b="1" dirty="0" smtClean="0">
                <a:solidFill>
                  <a:schemeClr val="accent1"/>
                </a:solidFill>
              </a:rPr>
              <a:t>Canada</a:t>
            </a:r>
          </a:p>
          <a:p>
            <a:r>
              <a:rPr lang="en-US" sz="2500" b="1" dirty="0" smtClean="0">
                <a:solidFill>
                  <a:schemeClr val="accent6"/>
                </a:solidFill>
              </a:rPr>
              <a:t>France</a:t>
            </a:r>
          </a:p>
          <a:p>
            <a:r>
              <a:rPr lang="en-US" sz="2500" b="1" dirty="0" smtClean="0">
                <a:solidFill>
                  <a:srgbClr val="00B0F0"/>
                </a:solidFill>
              </a:rPr>
              <a:t>Germany</a:t>
            </a:r>
          </a:p>
          <a:p>
            <a:r>
              <a:rPr lang="en-US" sz="2500" b="1" dirty="0" smtClean="0">
                <a:solidFill>
                  <a:schemeClr val="accent5"/>
                </a:solidFill>
              </a:rPr>
              <a:t>Italy</a:t>
            </a:r>
          </a:p>
          <a:p>
            <a:r>
              <a:rPr lang="en-US" sz="2500" b="1" dirty="0" smtClean="0">
                <a:solidFill>
                  <a:schemeClr val="tx2"/>
                </a:solidFill>
              </a:rPr>
              <a:t>Japan</a:t>
            </a:r>
          </a:p>
          <a:p>
            <a:r>
              <a:rPr lang="en-US" sz="2500" b="1" dirty="0" smtClean="0">
                <a:solidFill>
                  <a:schemeClr val="accent4"/>
                </a:solidFill>
              </a:rPr>
              <a:t>The </a:t>
            </a:r>
            <a:r>
              <a:rPr lang="en-US" sz="2500" b="1" dirty="0">
                <a:solidFill>
                  <a:schemeClr val="accent4"/>
                </a:solidFill>
              </a:rPr>
              <a:t>Netherlands</a:t>
            </a:r>
          </a:p>
          <a:p>
            <a:r>
              <a:rPr lang="en-US" sz="2500" b="1" dirty="0">
                <a:solidFill>
                  <a:srgbClr val="00B0F0"/>
                </a:solidFill>
              </a:rPr>
              <a:t>United Kingdom</a:t>
            </a:r>
          </a:p>
          <a:p>
            <a:r>
              <a:rPr lang="en-US" sz="2500" b="1" dirty="0">
                <a:solidFill>
                  <a:schemeClr val="accent6"/>
                </a:solidFill>
              </a:rPr>
              <a:t>United States</a:t>
            </a:r>
          </a:p>
          <a:p>
            <a:r>
              <a:rPr lang="en-US" sz="2500" b="1" dirty="0">
                <a:solidFill>
                  <a:schemeClr val="accent5"/>
                </a:solidFill>
              </a:rPr>
              <a:t>Switzerland</a:t>
            </a:r>
          </a:p>
          <a:p>
            <a:r>
              <a:rPr lang="en-US" sz="2500" b="1" dirty="0">
                <a:solidFill>
                  <a:srgbClr val="002060"/>
                </a:solidFill>
              </a:rPr>
              <a:t>Sweden</a:t>
            </a:r>
          </a:p>
          <a:p>
            <a:r>
              <a:rPr lang="en-GB" sz="2500" b="1" dirty="0" smtClean="0">
                <a:solidFill>
                  <a:schemeClr val="accent2"/>
                </a:solidFill>
              </a:rPr>
              <a:t>ECB</a:t>
            </a:r>
            <a:endParaRPr lang="en-GB" sz="2500" b="1" dirty="0">
              <a:solidFill>
                <a:schemeClr val="accent2"/>
              </a:solidFill>
            </a:endParaRPr>
          </a:p>
          <a:p>
            <a:endParaRPr lang="en-GB" sz="2400" b="1" dirty="0">
              <a:solidFill>
                <a:schemeClr val="tx2"/>
              </a:solidFill>
            </a:endParaRPr>
          </a:p>
        </p:txBody>
      </p:sp>
      <p:sp>
        <p:nvSpPr>
          <p:cNvPr id="5" name="Rectangle 4"/>
          <p:cNvSpPr/>
          <p:nvPr/>
        </p:nvSpPr>
        <p:spPr>
          <a:xfrm>
            <a:off x="7272883" y="518195"/>
            <a:ext cx="2520280" cy="3416320"/>
          </a:xfrm>
          <a:prstGeom prst="rect">
            <a:avLst/>
          </a:prstGeom>
        </p:spPr>
        <p:txBody>
          <a:bodyPr wrap="square">
            <a:spAutoFit/>
          </a:bodyPr>
          <a:lstStyle/>
          <a:p>
            <a:r>
              <a:rPr lang="en-US" sz="1800" b="1" dirty="0" smtClean="0">
                <a:solidFill>
                  <a:schemeClr val="tx2"/>
                </a:solidFill>
              </a:rPr>
              <a:t>Extended oversight</a:t>
            </a:r>
          </a:p>
          <a:p>
            <a:endParaRPr lang="en-US" sz="1800" b="1" dirty="0">
              <a:solidFill>
                <a:schemeClr val="tx2"/>
              </a:solidFill>
            </a:endParaRPr>
          </a:p>
          <a:p>
            <a:r>
              <a:rPr lang="en-US" sz="1800" b="1" dirty="0" smtClean="0">
                <a:solidFill>
                  <a:schemeClr val="tx2"/>
                </a:solidFill>
              </a:rPr>
              <a:t>Australia</a:t>
            </a:r>
          </a:p>
          <a:p>
            <a:r>
              <a:rPr lang="en-US" sz="1800" b="1" dirty="0" smtClean="0">
                <a:solidFill>
                  <a:schemeClr val="tx2"/>
                </a:solidFill>
              </a:rPr>
              <a:t>China</a:t>
            </a:r>
          </a:p>
          <a:p>
            <a:r>
              <a:rPr lang="en-US" sz="1800" b="1" dirty="0" smtClean="0">
                <a:solidFill>
                  <a:schemeClr val="tx2"/>
                </a:solidFill>
              </a:rPr>
              <a:t>Hong Kong</a:t>
            </a:r>
          </a:p>
          <a:p>
            <a:r>
              <a:rPr lang="en-US" sz="1800" b="1" dirty="0" smtClean="0">
                <a:solidFill>
                  <a:schemeClr val="tx2"/>
                </a:solidFill>
              </a:rPr>
              <a:t>India</a:t>
            </a:r>
          </a:p>
          <a:p>
            <a:r>
              <a:rPr lang="en-US" sz="1800" b="1" dirty="0" smtClean="0">
                <a:solidFill>
                  <a:schemeClr val="tx2"/>
                </a:solidFill>
              </a:rPr>
              <a:t>Korea</a:t>
            </a:r>
          </a:p>
          <a:p>
            <a:r>
              <a:rPr lang="en-US" sz="1800" b="1" dirty="0" smtClean="0">
                <a:solidFill>
                  <a:schemeClr val="tx2"/>
                </a:solidFill>
              </a:rPr>
              <a:t>Russia</a:t>
            </a:r>
          </a:p>
          <a:p>
            <a:r>
              <a:rPr lang="en-US" sz="1800" b="1" dirty="0" smtClean="0">
                <a:solidFill>
                  <a:schemeClr val="tx2"/>
                </a:solidFill>
              </a:rPr>
              <a:t>Saudi Arabia</a:t>
            </a:r>
          </a:p>
          <a:p>
            <a:r>
              <a:rPr lang="en-US" sz="1800" b="1" dirty="0" smtClean="0">
                <a:solidFill>
                  <a:schemeClr val="tx2"/>
                </a:solidFill>
              </a:rPr>
              <a:t>Singapore </a:t>
            </a:r>
          </a:p>
          <a:p>
            <a:r>
              <a:rPr lang="en-US" sz="1800" b="1" dirty="0" smtClean="0">
                <a:solidFill>
                  <a:schemeClr val="tx2"/>
                </a:solidFill>
              </a:rPr>
              <a:t>South Africa</a:t>
            </a:r>
          </a:p>
          <a:p>
            <a:r>
              <a:rPr lang="en-US" sz="1800" b="1" dirty="0" smtClean="0">
                <a:solidFill>
                  <a:schemeClr val="tx2"/>
                </a:solidFill>
              </a:rPr>
              <a:t>Turkey</a:t>
            </a:r>
            <a:endParaRPr lang="en-GB" sz="1800" b="1" dirty="0">
              <a:solidFill>
                <a:schemeClr val="tx2"/>
              </a:solidFill>
            </a:endParaRPr>
          </a:p>
        </p:txBody>
      </p:sp>
    </p:spTree>
    <p:extLst>
      <p:ext uri="{BB962C8B-B14F-4D97-AF65-F5344CB8AC3E}">
        <p14:creationId xmlns:p14="http://schemas.microsoft.com/office/powerpoint/2010/main" val="392215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fade">
                                      <p:cBhvr>
                                        <p:cTn id="55" dur="500"/>
                                        <p:tgtEl>
                                          <p:spTgt spid="5">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animEffect transition="in" filter="fade">
                                      <p:cBhvr>
                                        <p:cTn id="59" dur="500"/>
                                        <p:tgtEl>
                                          <p:spTgt spid="5">
                                            <p:txEl>
                                              <p:pRg st="2" end="2"/>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5">
                                            <p:txEl>
                                              <p:pRg st="3" end="3"/>
                                            </p:txEl>
                                          </p:spTgt>
                                        </p:tgtEl>
                                        <p:attrNameLst>
                                          <p:attrName>style.visibility</p:attrName>
                                        </p:attrNameLst>
                                      </p:cBhvr>
                                      <p:to>
                                        <p:strVal val="visible"/>
                                      </p:to>
                                    </p:set>
                                    <p:animEffect transition="in" filter="fade">
                                      <p:cBhvr>
                                        <p:cTn id="63" dur="500"/>
                                        <p:tgtEl>
                                          <p:spTgt spid="5">
                                            <p:txEl>
                                              <p:pRg st="3" end="3"/>
                                            </p:tx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
                                            <p:txEl>
                                              <p:pRg st="4" end="4"/>
                                            </p:txEl>
                                          </p:spTgt>
                                        </p:tgtEl>
                                        <p:attrNameLst>
                                          <p:attrName>style.visibility</p:attrName>
                                        </p:attrNameLst>
                                      </p:cBhvr>
                                      <p:to>
                                        <p:strVal val="visible"/>
                                      </p:to>
                                    </p:set>
                                    <p:animEffect transition="in" filter="fade">
                                      <p:cBhvr>
                                        <p:cTn id="67" dur="500"/>
                                        <p:tgtEl>
                                          <p:spTgt spid="5">
                                            <p:txEl>
                                              <p:pRg st="4" end="4"/>
                                            </p:tx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5">
                                            <p:txEl>
                                              <p:pRg st="5" end="5"/>
                                            </p:txEl>
                                          </p:spTgt>
                                        </p:tgtEl>
                                        <p:attrNameLst>
                                          <p:attrName>style.visibility</p:attrName>
                                        </p:attrNameLst>
                                      </p:cBhvr>
                                      <p:to>
                                        <p:strVal val="visible"/>
                                      </p:to>
                                    </p:set>
                                    <p:animEffect transition="in" filter="fade">
                                      <p:cBhvr>
                                        <p:cTn id="71" dur="500"/>
                                        <p:tgtEl>
                                          <p:spTgt spid="5">
                                            <p:txEl>
                                              <p:pRg st="5" end="5"/>
                                            </p:tx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
                                            <p:txEl>
                                              <p:pRg st="6" end="6"/>
                                            </p:txEl>
                                          </p:spTgt>
                                        </p:tgtEl>
                                        <p:attrNameLst>
                                          <p:attrName>style.visibility</p:attrName>
                                        </p:attrNameLst>
                                      </p:cBhvr>
                                      <p:to>
                                        <p:strVal val="visible"/>
                                      </p:to>
                                    </p:set>
                                    <p:animEffect transition="in" filter="fade">
                                      <p:cBhvr>
                                        <p:cTn id="75" dur="500"/>
                                        <p:tgtEl>
                                          <p:spTgt spid="5">
                                            <p:txEl>
                                              <p:pRg st="6" end="6"/>
                                            </p:tx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
                                            <p:txEl>
                                              <p:pRg st="7" end="7"/>
                                            </p:txEl>
                                          </p:spTgt>
                                        </p:tgtEl>
                                        <p:attrNameLst>
                                          <p:attrName>style.visibility</p:attrName>
                                        </p:attrNameLst>
                                      </p:cBhvr>
                                      <p:to>
                                        <p:strVal val="visible"/>
                                      </p:to>
                                    </p:set>
                                    <p:animEffect transition="in" filter="fade">
                                      <p:cBhvr>
                                        <p:cTn id="79" dur="500"/>
                                        <p:tgtEl>
                                          <p:spTgt spid="5">
                                            <p:txEl>
                                              <p:pRg st="7" end="7"/>
                                            </p:tx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
                                            <p:txEl>
                                              <p:pRg st="8" end="8"/>
                                            </p:txEl>
                                          </p:spTgt>
                                        </p:tgtEl>
                                        <p:attrNameLst>
                                          <p:attrName>style.visibility</p:attrName>
                                        </p:attrNameLst>
                                      </p:cBhvr>
                                      <p:to>
                                        <p:strVal val="visible"/>
                                      </p:to>
                                    </p:set>
                                    <p:animEffect transition="in" filter="fade">
                                      <p:cBhvr>
                                        <p:cTn id="83" dur="500"/>
                                        <p:tgtEl>
                                          <p:spTgt spid="5">
                                            <p:txEl>
                                              <p:pRg st="8" end="8"/>
                                            </p:tx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
                                            <p:txEl>
                                              <p:pRg st="9" end="9"/>
                                            </p:txEl>
                                          </p:spTgt>
                                        </p:tgtEl>
                                        <p:attrNameLst>
                                          <p:attrName>style.visibility</p:attrName>
                                        </p:attrNameLst>
                                      </p:cBhvr>
                                      <p:to>
                                        <p:strVal val="visible"/>
                                      </p:to>
                                    </p:set>
                                    <p:animEffect transition="in" filter="fade">
                                      <p:cBhvr>
                                        <p:cTn id="87" dur="500"/>
                                        <p:tgtEl>
                                          <p:spTgt spid="5">
                                            <p:txEl>
                                              <p:pRg st="9" end="9"/>
                                            </p:tx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
                                            <p:txEl>
                                              <p:pRg st="10" end="10"/>
                                            </p:txEl>
                                          </p:spTgt>
                                        </p:tgtEl>
                                        <p:attrNameLst>
                                          <p:attrName>style.visibility</p:attrName>
                                        </p:attrNameLst>
                                      </p:cBhvr>
                                      <p:to>
                                        <p:strVal val="visible"/>
                                      </p:to>
                                    </p:set>
                                    <p:animEffect transition="in" filter="fade">
                                      <p:cBhvr>
                                        <p:cTn id="91" dur="500"/>
                                        <p:tgtEl>
                                          <p:spTgt spid="5">
                                            <p:txEl>
                                              <p:pRg st="10" end="10"/>
                                            </p:txEl>
                                          </p:spTgt>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
                                            <p:txEl>
                                              <p:pRg st="11" end="11"/>
                                            </p:txEl>
                                          </p:spTgt>
                                        </p:tgtEl>
                                        <p:attrNameLst>
                                          <p:attrName>style.visibility</p:attrName>
                                        </p:attrNameLst>
                                      </p:cBhvr>
                                      <p:to>
                                        <p:strVal val="visible"/>
                                      </p:to>
                                    </p:set>
                                    <p:animEffect transition="in" filter="fade">
                                      <p:cBhvr>
                                        <p:cTn id="95"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BE" dirty="0" err="1" smtClean="0"/>
              <a:t>Governance</a:t>
            </a:r>
            <a:endParaRPr lang="en-GB" dirty="0"/>
          </a:p>
        </p:txBody>
      </p:sp>
      <p:sp>
        <p:nvSpPr>
          <p:cNvPr id="32" name="Oval 31"/>
          <p:cNvSpPr/>
          <p:nvPr/>
        </p:nvSpPr>
        <p:spPr bwMode="auto">
          <a:xfrm>
            <a:off x="5701766" y="1053863"/>
            <a:ext cx="659180" cy="659309"/>
          </a:xfrm>
          <a:prstGeom prst="ellipse">
            <a:avLst/>
          </a:prstGeom>
          <a:solidFill>
            <a:schemeClr val="accent1"/>
          </a:solidFill>
          <a:ln w="2857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solidFill>
                <a:prstClr val="black"/>
              </a:solidFill>
            </a:endParaRPr>
          </a:p>
        </p:txBody>
      </p:sp>
      <p:sp>
        <p:nvSpPr>
          <p:cNvPr id="33" name="Oval 32"/>
          <p:cNvSpPr/>
          <p:nvPr/>
        </p:nvSpPr>
        <p:spPr bwMode="auto">
          <a:xfrm>
            <a:off x="6410923" y="2379231"/>
            <a:ext cx="659180" cy="659309"/>
          </a:xfrm>
          <a:prstGeom prst="ellipse">
            <a:avLst/>
          </a:prstGeom>
          <a:solidFill>
            <a:schemeClr val="accent5"/>
          </a:solidFill>
          <a:ln w="2857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solidFill>
                <a:prstClr val="black"/>
              </a:solidFill>
            </a:endParaRPr>
          </a:p>
        </p:txBody>
      </p:sp>
      <p:sp>
        <p:nvSpPr>
          <p:cNvPr id="34" name="Oval 33"/>
          <p:cNvSpPr/>
          <p:nvPr/>
        </p:nvSpPr>
        <p:spPr bwMode="auto">
          <a:xfrm>
            <a:off x="5135033" y="2379231"/>
            <a:ext cx="659180" cy="659309"/>
          </a:xfrm>
          <a:prstGeom prst="ellipse">
            <a:avLst/>
          </a:prstGeom>
          <a:solidFill>
            <a:schemeClr val="accent6"/>
          </a:solidFill>
          <a:ln w="2857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solidFill>
                <a:prstClr val="black"/>
              </a:solidFill>
            </a:endParaRPr>
          </a:p>
        </p:txBody>
      </p:sp>
      <p:sp>
        <p:nvSpPr>
          <p:cNvPr id="35" name="Oval 34"/>
          <p:cNvSpPr/>
          <p:nvPr/>
        </p:nvSpPr>
        <p:spPr bwMode="auto">
          <a:xfrm>
            <a:off x="7686815" y="2379231"/>
            <a:ext cx="659180" cy="659309"/>
          </a:xfrm>
          <a:prstGeom prst="ellipse">
            <a:avLst/>
          </a:prstGeom>
          <a:solidFill>
            <a:schemeClr val="accent5"/>
          </a:solidFill>
          <a:ln w="2857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solidFill>
                <a:prstClr val="black"/>
              </a:solidFill>
            </a:endParaRPr>
          </a:p>
        </p:txBody>
      </p:sp>
      <p:sp>
        <p:nvSpPr>
          <p:cNvPr id="36" name="Oval 35"/>
          <p:cNvSpPr/>
          <p:nvPr/>
        </p:nvSpPr>
        <p:spPr bwMode="auto">
          <a:xfrm>
            <a:off x="3859141" y="2379231"/>
            <a:ext cx="659180" cy="659309"/>
          </a:xfrm>
          <a:prstGeom prst="ellipse">
            <a:avLst/>
          </a:prstGeom>
          <a:solidFill>
            <a:schemeClr val="accent6"/>
          </a:solidFill>
          <a:ln w="2857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solidFill>
                <a:prstClr val="black"/>
              </a:solidFill>
            </a:endParaRPr>
          </a:p>
        </p:txBody>
      </p:sp>
      <p:sp>
        <p:nvSpPr>
          <p:cNvPr id="37" name="SpeakerAndDate"/>
          <p:cNvSpPr txBox="1">
            <a:spLocks noChangeArrowheads="1"/>
          </p:cNvSpPr>
          <p:nvPr/>
        </p:nvSpPr>
        <p:spPr bwMode="auto">
          <a:xfrm>
            <a:off x="2384446" y="3180764"/>
            <a:ext cx="1226238" cy="663022"/>
          </a:xfrm>
          <a:prstGeom prst="rect">
            <a:avLst/>
          </a:prstGeom>
          <a:noFill/>
          <a:ln w="9525">
            <a:noFill/>
            <a:miter lim="800000"/>
            <a:headEnd/>
            <a:tailEnd/>
          </a:ln>
          <a:effectLst/>
        </p:spPr>
        <p:txBody>
          <a:bodyPr wrap="square" lIns="107970" tIns="53985" rIns="107970" bIns="53985">
            <a:spAutoFit/>
          </a:bodyPr>
          <a:lstStyle/>
          <a:p>
            <a:r>
              <a:rPr lang="en-US" sz="1200" b="1" dirty="0">
                <a:solidFill>
                  <a:srgbClr val="766C62"/>
                </a:solidFill>
              </a:rPr>
              <a:t>Banking &amp; Payments Committee</a:t>
            </a:r>
          </a:p>
        </p:txBody>
      </p:sp>
      <p:sp>
        <p:nvSpPr>
          <p:cNvPr id="38" name="SpeakerAndDate"/>
          <p:cNvSpPr txBox="1">
            <a:spLocks noChangeArrowheads="1"/>
          </p:cNvSpPr>
          <p:nvPr/>
        </p:nvSpPr>
        <p:spPr bwMode="auto">
          <a:xfrm>
            <a:off x="5310514" y="714243"/>
            <a:ext cx="1554208" cy="293690"/>
          </a:xfrm>
          <a:prstGeom prst="rect">
            <a:avLst/>
          </a:prstGeom>
          <a:noFill/>
          <a:ln w="9525">
            <a:noFill/>
            <a:miter lim="800000"/>
            <a:headEnd/>
            <a:tailEnd/>
          </a:ln>
          <a:effectLst/>
        </p:spPr>
        <p:txBody>
          <a:bodyPr wrap="square" lIns="107970" tIns="53985" rIns="107970" bIns="53985">
            <a:spAutoFit/>
          </a:bodyPr>
          <a:lstStyle/>
          <a:p>
            <a:r>
              <a:rPr lang="en-US" sz="1200" b="1" dirty="0">
                <a:solidFill>
                  <a:srgbClr val="766C62"/>
                </a:solidFill>
              </a:rPr>
              <a:t>Board of Directors</a:t>
            </a:r>
          </a:p>
        </p:txBody>
      </p:sp>
      <p:sp>
        <p:nvSpPr>
          <p:cNvPr id="39" name="Oval 38"/>
          <p:cNvSpPr/>
          <p:nvPr/>
        </p:nvSpPr>
        <p:spPr bwMode="auto">
          <a:xfrm>
            <a:off x="8962708" y="2379231"/>
            <a:ext cx="659180" cy="659309"/>
          </a:xfrm>
          <a:prstGeom prst="ellipse">
            <a:avLst/>
          </a:prstGeom>
          <a:solidFill>
            <a:schemeClr val="accent5"/>
          </a:solidFill>
          <a:ln w="2857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solidFill>
                <a:prstClr val="black"/>
              </a:solidFill>
            </a:endParaRPr>
          </a:p>
        </p:txBody>
      </p:sp>
      <p:sp>
        <p:nvSpPr>
          <p:cNvPr id="40" name="Oval 39"/>
          <p:cNvSpPr/>
          <p:nvPr/>
        </p:nvSpPr>
        <p:spPr bwMode="auto">
          <a:xfrm>
            <a:off x="2583248" y="2379231"/>
            <a:ext cx="659180" cy="659309"/>
          </a:xfrm>
          <a:prstGeom prst="ellipse">
            <a:avLst/>
          </a:prstGeom>
          <a:solidFill>
            <a:schemeClr val="accent6"/>
          </a:solidFill>
          <a:ln w="28575" cap="flat" cmpd="sng" algn="ctr">
            <a:noFill/>
            <a:prstDash val="solid"/>
            <a:round/>
            <a:headEnd type="none" w="med" len="med"/>
            <a:tailEnd type="none" w="med" len="med"/>
          </a:ln>
          <a:effectLst/>
        </p:spPr>
        <p:txBody>
          <a:bodyPr vert="horz" wrap="square" lIns="107970" tIns="53985" rIns="107970" bIns="53985" numCol="1" spcCol="0" rtlCol="0" anchor="t" anchorCtr="0" compatLnSpc="1">
            <a:prstTxWarp prst="textNoShape">
              <a:avLst/>
            </a:prstTxWarp>
          </a:bodyPr>
          <a:lstStyle/>
          <a:p>
            <a:pPr defTabSz="1079708"/>
            <a:endParaRPr lang="en-GB">
              <a:solidFill>
                <a:prstClr val="black"/>
              </a:solidFill>
            </a:endParaRPr>
          </a:p>
        </p:txBody>
      </p:sp>
      <p:cxnSp>
        <p:nvCxnSpPr>
          <p:cNvPr id="41" name="Straight Connector 40"/>
          <p:cNvCxnSpPr>
            <a:stCxn id="32" idx="3"/>
            <a:endCxn id="34" idx="0"/>
          </p:cNvCxnSpPr>
          <p:nvPr/>
        </p:nvCxnSpPr>
        <p:spPr bwMode="auto">
          <a:xfrm flipH="1">
            <a:off x="5464624" y="1616620"/>
            <a:ext cx="333677" cy="76261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42" name="Straight Connector 41"/>
          <p:cNvCxnSpPr>
            <a:stCxn id="32" idx="3"/>
            <a:endCxn id="36" idx="0"/>
          </p:cNvCxnSpPr>
          <p:nvPr/>
        </p:nvCxnSpPr>
        <p:spPr bwMode="auto">
          <a:xfrm flipH="1">
            <a:off x="4188733" y="1616620"/>
            <a:ext cx="1609569" cy="76261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46" name="Straight Connector 45"/>
          <p:cNvCxnSpPr>
            <a:stCxn id="32" idx="3"/>
            <a:endCxn id="40" idx="0"/>
          </p:cNvCxnSpPr>
          <p:nvPr/>
        </p:nvCxnSpPr>
        <p:spPr bwMode="auto">
          <a:xfrm flipH="1">
            <a:off x="2912841" y="1616620"/>
            <a:ext cx="2885461" cy="76261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48" name="Straight Connector 47"/>
          <p:cNvCxnSpPr>
            <a:stCxn id="32" idx="5"/>
            <a:endCxn id="33" idx="0"/>
          </p:cNvCxnSpPr>
          <p:nvPr/>
        </p:nvCxnSpPr>
        <p:spPr bwMode="auto">
          <a:xfrm>
            <a:off x="6264412" y="1616620"/>
            <a:ext cx="476103" cy="76261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50" name="Straight Connector 49"/>
          <p:cNvCxnSpPr>
            <a:stCxn id="32" idx="5"/>
            <a:endCxn id="35" idx="0"/>
          </p:cNvCxnSpPr>
          <p:nvPr/>
        </p:nvCxnSpPr>
        <p:spPr bwMode="auto">
          <a:xfrm>
            <a:off x="6264412" y="1616620"/>
            <a:ext cx="1751995" cy="762613"/>
          </a:xfrm>
          <a:prstGeom prst="line">
            <a:avLst/>
          </a:prstGeom>
          <a:solidFill>
            <a:schemeClr val="accent1"/>
          </a:solidFill>
          <a:ln w="19050" cap="flat" cmpd="sng" algn="ctr">
            <a:solidFill>
              <a:schemeClr val="tx2"/>
            </a:solidFill>
            <a:prstDash val="solid"/>
            <a:round/>
            <a:headEnd type="none" w="med" len="med"/>
            <a:tailEnd type="none" w="med" len="med"/>
          </a:ln>
          <a:effectLst/>
        </p:spPr>
      </p:cxnSp>
      <p:cxnSp>
        <p:nvCxnSpPr>
          <p:cNvPr id="52" name="Straight Connector 51"/>
          <p:cNvCxnSpPr>
            <a:stCxn id="32" idx="5"/>
            <a:endCxn id="39" idx="0"/>
          </p:cNvCxnSpPr>
          <p:nvPr/>
        </p:nvCxnSpPr>
        <p:spPr bwMode="auto">
          <a:xfrm>
            <a:off x="6264415" y="1616620"/>
            <a:ext cx="3027886" cy="762613"/>
          </a:xfrm>
          <a:prstGeom prst="line">
            <a:avLst/>
          </a:prstGeom>
          <a:solidFill>
            <a:schemeClr val="accent1"/>
          </a:solidFill>
          <a:ln w="19050" cap="flat" cmpd="sng" algn="ctr">
            <a:solidFill>
              <a:schemeClr val="tx2"/>
            </a:solidFill>
            <a:prstDash val="solid"/>
            <a:round/>
            <a:headEnd type="none" w="med" len="med"/>
            <a:tailEnd type="none" w="med" len="med"/>
          </a:ln>
          <a:effectLst/>
        </p:spPr>
      </p:cxnSp>
      <p:sp>
        <p:nvSpPr>
          <p:cNvPr id="56" name="SpeakerAndDate"/>
          <p:cNvSpPr txBox="1">
            <a:spLocks noChangeArrowheads="1"/>
          </p:cNvSpPr>
          <p:nvPr/>
        </p:nvSpPr>
        <p:spPr bwMode="auto">
          <a:xfrm>
            <a:off x="3620286" y="3180765"/>
            <a:ext cx="1269913" cy="663022"/>
          </a:xfrm>
          <a:prstGeom prst="rect">
            <a:avLst/>
          </a:prstGeom>
          <a:noFill/>
          <a:ln w="9525">
            <a:noFill/>
            <a:miter lim="800000"/>
            <a:headEnd/>
            <a:tailEnd/>
          </a:ln>
          <a:effectLst/>
        </p:spPr>
        <p:txBody>
          <a:bodyPr wrap="square" lIns="107970" tIns="53985" rIns="107970" bIns="53985">
            <a:spAutoFit/>
          </a:bodyPr>
          <a:lstStyle/>
          <a:p>
            <a:r>
              <a:rPr lang="en-US" sz="1200" b="1" dirty="0">
                <a:solidFill>
                  <a:srgbClr val="766C62"/>
                </a:solidFill>
              </a:rPr>
              <a:t>Securities Steering</a:t>
            </a:r>
          </a:p>
          <a:p>
            <a:r>
              <a:rPr lang="en-US" sz="1200" b="1" dirty="0">
                <a:solidFill>
                  <a:srgbClr val="766C62"/>
                </a:solidFill>
              </a:rPr>
              <a:t>Committee</a:t>
            </a:r>
          </a:p>
        </p:txBody>
      </p:sp>
      <p:sp>
        <p:nvSpPr>
          <p:cNvPr id="59" name="SpeakerAndDate"/>
          <p:cNvSpPr txBox="1">
            <a:spLocks noChangeArrowheads="1"/>
          </p:cNvSpPr>
          <p:nvPr/>
        </p:nvSpPr>
        <p:spPr bwMode="auto">
          <a:xfrm>
            <a:off x="6342570" y="3180764"/>
            <a:ext cx="1149915" cy="663022"/>
          </a:xfrm>
          <a:prstGeom prst="rect">
            <a:avLst/>
          </a:prstGeom>
          <a:noFill/>
          <a:ln w="9525">
            <a:noFill/>
            <a:miter lim="800000"/>
            <a:headEnd/>
            <a:tailEnd/>
          </a:ln>
          <a:effectLst/>
        </p:spPr>
        <p:txBody>
          <a:bodyPr wrap="square" lIns="107970" tIns="53985" rIns="107970" bIns="53985">
            <a:spAutoFit/>
          </a:bodyPr>
          <a:lstStyle/>
          <a:p>
            <a:r>
              <a:rPr lang="fr-FR" sz="1200" b="1" dirty="0">
                <a:solidFill>
                  <a:srgbClr val="766C62"/>
                </a:solidFill>
              </a:rPr>
              <a:t>Audit &amp; Finance</a:t>
            </a:r>
          </a:p>
          <a:p>
            <a:r>
              <a:rPr lang="en-US" sz="1200" b="1" dirty="0">
                <a:solidFill>
                  <a:srgbClr val="766C62"/>
                </a:solidFill>
              </a:rPr>
              <a:t>Committee</a:t>
            </a:r>
          </a:p>
        </p:txBody>
      </p:sp>
      <p:sp>
        <p:nvSpPr>
          <p:cNvPr id="60" name="SpeakerAndDate"/>
          <p:cNvSpPr txBox="1">
            <a:spLocks noChangeArrowheads="1"/>
          </p:cNvSpPr>
          <p:nvPr/>
        </p:nvSpPr>
        <p:spPr bwMode="auto">
          <a:xfrm>
            <a:off x="7653364" y="3180764"/>
            <a:ext cx="1181747" cy="663022"/>
          </a:xfrm>
          <a:prstGeom prst="rect">
            <a:avLst/>
          </a:prstGeom>
          <a:noFill/>
          <a:ln w="9525">
            <a:noFill/>
            <a:miter lim="800000"/>
            <a:headEnd/>
            <a:tailEnd/>
          </a:ln>
          <a:effectLst/>
        </p:spPr>
        <p:txBody>
          <a:bodyPr wrap="square" lIns="107970" tIns="53985" rIns="107970" bIns="53985">
            <a:spAutoFit/>
          </a:bodyPr>
          <a:lstStyle/>
          <a:p>
            <a:r>
              <a:rPr lang="fr-FR" sz="1200" b="1" dirty="0" err="1">
                <a:solidFill>
                  <a:srgbClr val="766C62"/>
                </a:solidFill>
              </a:rPr>
              <a:t>Human</a:t>
            </a:r>
            <a:r>
              <a:rPr lang="fr-FR" sz="1200" b="1" dirty="0">
                <a:solidFill>
                  <a:srgbClr val="766C62"/>
                </a:solidFill>
              </a:rPr>
              <a:t> </a:t>
            </a:r>
            <a:r>
              <a:rPr lang="fr-FR" sz="1200" b="1" dirty="0" err="1" smtClean="0">
                <a:solidFill>
                  <a:srgbClr val="766C62"/>
                </a:solidFill>
              </a:rPr>
              <a:t>Resources</a:t>
            </a:r>
            <a:endParaRPr lang="fr-FR" sz="1200" b="1" dirty="0">
              <a:solidFill>
                <a:srgbClr val="766C62"/>
              </a:solidFill>
            </a:endParaRPr>
          </a:p>
          <a:p>
            <a:r>
              <a:rPr lang="en-US" sz="1200" b="1" dirty="0">
                <a:solidFill>
                  <a:srgbClr val="766C62"/>
                </a:solidFill>
              </a:rPr>
              <a:t>Committee</a:t>
            </a:r>
          </a:p>
        </p:txBody>
      </p:sp>
      <p:sp>
        <p:nvSpPr>
          <p:cNvPr id="61" name="SpeakerAndDate"/>
          <p:cNvSpPr txBox="1">
            <a:spLocks noChangeArrowheads="1"/>
          </p:cNvSpPr>
          <p:nvPr/>
        </p:nvSpPr>
        <p:spPr bwMode="auto">
          <a:xfrm>
            <a:off x="4829770" y="3180766"/>
            <a:ext cx="1215294" cy="663022"/>
          </a:xfrm>
          <a:prstGeom prst="rect">
            <a:avLst/>
          </a:prstGeom>
          <a:noFill/>
          <a:ln w="9525">
            <a:noFill/>
            <a:miter lim="800000"/>
            <a:headEnd/>
            <a:tailEnd/>
          </a:ln>
          <a:effectLst/>
        </p:spPr>
        <p:txBody>
          <a:bodyPr wrap="square" lIns="107970" tIns="53985" rIns="107970" bIns="53985">
            <a:spAutoFit/>
          </a:bodyPr>
          <a:lstStyle/>
          <a:p>
            <a:r>
              <a:rPr lang="en-US" sz="1200" b="1" dirty="0">
                <a:solidFill>
                  <a:srgbClr val="766C62"/>
                </a:solidFill>
              </a:rPr>
              <a:t>Technology &amp; </a:t>
            </a:r>
            <a:endParaRPr lang="en-US" sz="1200" b="1" dirty="0" smtClean="0">
              <a:solidFill>
                <a:srgbClr val="766C62"/>
              </a:solidFill>
            </a:endParaRPr>
          </a:p>
          <a:p>
            <a:r>
              <a:rPr lang="en-US" sz="1200" b="1" dirty="0" smtClean="0">
                <a:solidFill>
                  <a:srgbClr val="766C62"/>
                </a:solidFill>
              </a:rPr>
              <a:t>Production</a:t>
            </a:r>
            <a:endParaRPr lang="en-US" sz="1200" b="1" dirty="0">
              <a:solidFill>
                <a:srgbClr val="766C62"/>
              </a:solidFill>
            </a:endParaRPr>
          </a:p>
          <a:p>
            <a:r>
              <a:rPr lang="en-US" sz="1200" b="1" dirty="0">
                <a:solidFill>
                  <a:srgbClr val="766C62"/>
                </a:solidFill>
              </a:rPr>
              <a:t>Committee</a:t>
            </a:r>
          </a:p>
        </p:txBody>
      </p:sp>
      <p:sp>
        <p:nvSpPr>
          <p:cNvPr id="62" name="SpeakerAndDate"/>
          <p:cNvSpPr txBox="1">
            <a:spLocks noChangeArrowheads="1"/>
          </p:cNvSpPr>
          <p:nvPr/>
        </p:nvSpPr>
        <p:spPr bwMode="auto">
          <a:xfrm>
            <a:off x="8962707" y="3206150"/>
            <a:ext cx="1190642" cy="663022"/>
          </a:xfrm>
          <a:prstGeom prst="rect">
            <a:avLst/>
          </a:prstGeom>
          <a:noFill/>
          <a:ln w="9525">
            <a:noFill/>
            <a:miter lim="800000"/>
            <a:headEnd/>
            <a:tailEnd/>
          </a:ln>
          <a:effectLst/>
        </p:spPr>
        <p:txBody>
          <a:bodyPr wrap="square" lIns="107970" tIns="53985" rIns="107970" bIns="53985">
            <a:spAutoFit/>
          </a:bodyPr>
          <a:lstStyle/>
          <a:p>
            <a:r>
              <a:rPr lang="en-US" sz="1200" b="1" dirty="0" smtClean="0">
                <a:solidFill>
                  <a:srgbClr val="766C62"/>
                </a:solidFill>
              </a:rPr>
              <a:t>Franchise Risk </a:t>
            </a:r>
            <a:r>
              <a:rPr lang="en-US" sz="1200" b="1" dirty="0">
                <a:solidFill>
                  <a:srgbClr val="766C62"/>
                </a:solidFill>
              </a:rPr>
              <a:t>Committee</a:t>
            </a:r>
          </a:p>
        </p:txBody>
      </p:sp>
      <p:sp>
        <p:nvSpPr>
          <p:cNvPr id="63" name="SpeakerAndDate"/>
          <p:cNvSpPr txBox="1">
            <a:spLocks noChangeArrowheads="1"/>
          </p:cNvSpPr>
          <p:nvPr/>
        </p:nvSpPr>
        <p:spPr bwMode="auto">
          <a:xfrm>
            <a:off x="7237097" y="5067048"/>
            <a:ext cx="1470505" cy="293690"/>
          </a:xfrm>
          <a:prstGeom prst="rect">
            <a:avLst/>
          </a:prstGeom>
          <a:noFill/>
          <a:ln w="9525">
            <a:noFill/>
            <a:miter lim="800000"/>
            <a:headEnd/>
            <a:tailEnd/>
          </a:ln>
          <a:effectLst/>
        </p:spPr>
        <p:txBody>
          <a:bodyPr wrap="square" lIns="107970" tIns="53985" rIns="107970" bIns="53985">
            <a:spAutoFit/>
          </a:bodyPr>
          <a:lstStyle/>
          <a:p>
            <a:r>
              <a:rPr lang="en-US" sz="1200" b="1" dirty="0" smtClean="0">
                <a:solidFill>
                  <a:srgbClr val="766C62"/>
                </a:solidFill>
              </a:rPr>
              <a:t>SWIFT Groups</a:t>
            </a:r>
            <a:endParaRPr lang="en-US" sz="1200" b="1" dirty="0">
              <a:solidFill>
                <a:srgbClr val="766C62"/>
              </a:solidFill>
            </a:endParaRPr>
          </a:p>
        </p:txBody>
      </p:sp>
      <p:sp>
        <p:nvSpPr>
          <p:cNvPr id="64" name="SpeakerAndDate"/>
          <p:cNvSpPr txBox="1">
            <a:spLocks noChangeArrowheads="1"/>
          </p:cNvSpPr>
          <p:nvPr/>
        </p:nvSpPr>
        <p:spPr bwMode="auto">
          <a:xfrm>
            <a:off x="3201091" y="5067048"/>
            <a:ext cx="1715339" cy="293690"/>
          </a:xfrm>
          <a:prstGeom prst="rect">
            <a:avLst/>
          </a:prstGeom>
          <a:noFill/>
          <a:ln w="9525">
            <a:noFill/>
            <a:miter lim="800000"/>
            <a:headEnd/>
            <a:tailEnd/>
          </a:ln>
          <a:effectLst/>
        </p:spPr>
        <p:txBody>
          <a:bodyPr wrap="square" lIns="107970" tIns="53985" rIns="107970" bIns="53985">
            <a:spAutoFit/>
          </a:bodyPr>
          <a:lstStyle/>
          <a:p>
            <a:r>
              <a:rPr lang="en-US" sz="1200" b="1" dirty="0">
                <a:solidFill>
                  <a:srgbClr val="766C62"/>
                </a:solidFill>
              </a:rPr>
              <a:t>Community input</a:t>
            </a:r>
          </a:p>
        </p:txBody>
      </p:sp>
      <p:cxnSp>
        <p:nvCxnSpPr>
          <p:cNvPr id="65" name="Straight Connector 64"/>
          <p:cNvCxnSpPr/>
          <p:nvPr/>
        </p:nvCxnSpPr>
        <p:spPr bwMode="auto">
          <a:xfrm flipV="1">
            <a:off x="4000575" y="4215850"/>
            <a:ext cx="0" cy="712840"/>
          </a:xfrm>
          <a:prstGeom prst="line">
            <a:avLst/>
          </a:prstGeom>
          <a:solidFill>
            <a:schemeClr val="accent1"/>
          </a:solidFill>
          <a:ln w="28575" cap="flat" cmpd="sng" algn="ctr">
            <a:solidFill>
              <a:schemeClr val="tx2"/>
            </a:solidFill>
            <a:prstDash val="solid"/>
            <a:round/>
            <a:headEnd type="none" w="med" len="med"/>
            <a:tailEnd type="triangle" w="med" len="med"/>
          </a:ln>
          <a:effectLst/>
        </p:spPr>
      </p:cxnSp>
      <p:cxnSp>
        <p:nvCxnSpPr>
          <p:cNvPr id="67" name="Straight Connector 66"/>
          <p:cNvCxnSpPr/>
          <p:nvPr/>
        </p:nvCxnSpPr>
        <p:spPr bwMode="auto">
          <a:xfrm>
            <a:off x="2384445" y="4064594"/>
            <a:ext cx="7552734" cy="0"/>
          </a:xfrm>
          <a:prstGeom prst="line">
            <a:avLst/>
          </a:prstGeom>
          <a:solidFill>
            <a:schemeClr val="accent1"/>
          </a:solidFill>
          <a:ln w="19050" cap="flat" cmpd="sng" algn="ctr">
            <a:solidFill>
              <a:schemeClr val="tx2"/>
            </a:solidFill>
            <a:prstDash val="sysDot"/>
            <a:round/>
            <a:headEnd type="none" w="med" len="med"/>
            <a:tailEnd type="none" w="med" len="med"/>
          </a:ln>
          <a:effectLst/>
        </p:spPr>
      </p:cxnSp>
      <p:cxnSp>
        <p:nvCxnSpPr>
          <p:cNvPr id="30" name="Straight Connector 29"/>
          <p:cNvCxnSpPr/>
          <p:nvPr/>
        </p:nvCxnSpPr>
        <p:spPr bwMode="auto">
          <a:xfrm flipV="1">
            <a:off x="8016407" y="4215850"/>
            <a:ext cx="0" cy="712840"/>
          </a:xfrm>
          <a:prstGeom prst="line">
            <a:avLst/>
          </a:prstGeom>
          <a:solidFill>
            <a:schemeClr val="accent1"/>
          </a:solidFill>
          <a:ln w="28575" cap="flat" cmpd="sng" algn="ctr">
            <a:solidFill>
              <a:schemeClr val="tx2"/>
            </a:solidFill>
            <a:prstDash val="solid"/>
            <a:round/>
            <a:headEnd type="none" w="med" len="med"/>
            <a:tailEnd type="triangle" w="med" len="med"/>
          </a:ln>
          <a:effectLst/>
        </p:spPr>
      </p:cxnSp>
    </p:spTree>
    <p:extLst>
      <p:ext uri="{BB962C8B-B14F-4D97-AF65-F5344CB8AC3E}">
        <p14:creationId xmlns:p14="http://schemas.microsoft.com/office/powerpoint/2010/main" val="1674995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up)">
                                      <p:cBhvr>
                                        <p:cTn id="14" dur="500"/>
                                        <p:tgtEl>
                                          <p:spTgt spid="46"/>
                                        </p:tgtEl>
                                      </p:cBhvr>
                                    </p:animEffect>
                                  </p:childTnLst>
                                </p:cTn>
                              </p:par>
                              <p:par>
                                <p:cTn id="15" presetID="22" presetClass="entr" presetSubtype="1"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par>
                                <p:cTn id="18" presetID="22" presetClass="entr" presetSubtype="1"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1"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par>
                                <p:cTn id="24" presetID="22" presetClass="entr" presetSubtype="1"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wipe(up)">
                                      <p:cBhvr>
                                        <p:cTn id="26" dur="500"/>
                                        <p:tgtEl>
                                          <p:spTgt spid="50"/>
                                        </p:tgtEl>
                                      </p:cBhvr>
                                    </p:animEffect>
                                  </p:childTnLst>
                                </p:cTn>
                              </p:par>
                              <p:par>
                                <p:cTn id="27" presetID="22" presetClass="entr" presetSubtype="1"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up)">
                                      <p:cBhvr>
                                        <p:cTn id="29" dur="500"/>
                                        <p:tgtEl>
                                          <p:spTgt spid="5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25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250"/>
                                        <p:tgtEl>
                                          <p:spTgt spid="3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250"/>
                                        <p:tgtEl>
                                          <p:spTgt spid="3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50"/>
                                        <p:tgtEl>
                                          <p:spTgt spid="3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25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250"/>
                                        <p:tgtEl>
                                          <p:spTgt spid="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fade">
                                      <p:cBhvr>
                                        <p:cTn id="51" dur="500"/>
                                        <p:tgtEl>
                                          <p:spTgt spid="3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500"/>
                                        <p:tgtEl>
                                          <p:spTgt spid="62"/>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par>
                                <p:cTn id="71" presetID="42"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anim calcmode="lin" valueType="num">
                                      <p:cBhvr>
                                        <p:cTn id="74" dur="500" fill="hold"/>
                                        <p:tgtEl>
                                          <p:spTgt spid="65"/>
                                        </p:tgtEl>
                                        <p:attrNameLst>
                                          <p:attrName>ppt_x</p:attrName>
                                        </p:attrNameLst>
                                      </p:cBhvr>
                                      <p:tavLst>
                                        <p:tav tm="0">
                                          <p:val>
                                            <p:strVal val="#ppt_x"/>
                                          </p:val>
                                        </p:tav>
                                        <p:tav tm="100000">
                                          <p:val>
                                            <p:strVal val="#ppt_x"/>
                                          </p:val>
                                        </p:tav>
                                      </p:tavLst>
                                    </p:anim>
                                    <p:anim calcmode="lin" valueType="num">
                                      <p:cBhvr>
                                        <p:cTn id="75" dur="500" fill="hold"/>
                                        <p:tgtEl>
                                          <p:spTgt spid="65"/>
                                        </p:tgtEl>
                                        <p:attrNameLst>
                                          <p:attrName>ppt_y</p:attrName>
                                        </p:attrNameLst>
                                      </p:cBhvr>
                                      <p:tavLst>
                                        <p:tav tm="0">
                                          <p:val>
                                            <p:strVal val="#ppt_y+.1"/>
                                          </p:val>
                                        </p:tav>
                                        <p:tav tm="100000">
                                          <p:val>
                                            <p:strVal val="#ppt_y"/>
                                          </p:val>
                                        </p:tav>
                                      </p:tavLst>
                                    </p:anim>
                                  </p:childTnLst>
                                </p:cTn>
                              </p:par>
                              <p:par>
                                <p:cTn id="76" presetID="10" presetClass="entr" presetSubtype="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fade">
                                      <p:cBhvr>
                                        <p:cTn id="78" dur="500"/>
                                        <p:tgtEl>
                                          <p:spTgt spid="6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fade">
                                      <p:cBhvr>
                                        <p:cTn id="81" dur="500"/>
                                        <p:tgtEl>
                                          <p:spTgt spid="63"/>
                                        </p:tgtEl>
                                      </p:cBhvr>
                                    </p:animEffect>
                                  </p:childTnLst>
                                </p:cTn>
                              </p:par>
                              <p:par>
                                <p:cTn id="82" presetID="42" presetClass="entr" presetSubtype="0" fill="hold" nodeType="with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strVal val="#ppt_x"/>
                                          </p:val>
                                        </p:tav>
                                        <p:tav tm="100000">
                                          <p:val>
                                            <p:strVal val="#ppt_x"/>
                                          </p:val>
                                        </p:tav>
                                      </p:tavLst>
                                    </p:anim>
                                    <p:anim calcmode="lin" valueType="num">
                                      <p:cBhvr>
                                        <p:cTn id="86" dur="5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37" grpId="0"/>
      <p:bldP spid="38" grpId="0"/>
      <p:bldP spid="39" grpId="0" animBg="1"/>
      <p:bldP spid="40" grpId="0" animBg="1"/>
      <p:bldP spid="56" grpId="0"/>
      <p:bldP spid="59" grpId="0"/>
      <p:bldP spid="60" grpId="0"/>
      <p:bldP spid="61" grpId="0"/>
      <p:bldP spid="62" grpId="0"/>
      <p:bldP spid="63" grpId="0"/>
      <p:bldP spid="6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3"/>
          <p:cNvSpPr>
            <a:spLocks noChangeArrowheads="1"/>
          </p:cNvSpPr>
          <p:nvPr/>
        </p:nvSpPr>
        <p:spPr bwMode="auto">
          <a:xfrm>
            <a:off x="2904799" y="595524"/>
            <a:ext cx="2590702" cy="549195"/>
          </a:xfrm>
          <a:prstGeom prst="rect">
            <a:avLst/>
          </a:prstGeom>
          <a:noFill/>
          <a:ln w="12700">
            <a:noFill/>
            <a:miter lim="800000"/>
            <a:headEnd/>
            <a:tailEnd/>
          </a:ln>
        </p:spPr>
        <p:txBody>
          <a:bodyPr wrap="square" lIns="103097" tIns="52486" rIns="103097" bIns="52486">
            <a:spAutoFit/>
          </a:bodyPr>
          <a:lstStyle/>
          <a:p>
            <a:pPr defTabSz="974738">
              <a:lnSpc>
                <a:spcPct val="80000"/>
              </a:lnSpc>
              <a:spcBef>
                <a:spcPct val="40000"/>
              </a:spcBef>
            </a:pPr>
            <a:r>
              <a:rPr lang="en-US" sz="3600" b="1" dirty="0"/>
              <a:t>Banks</a:t>
            </a:r>
          </a:p>
        </p:txBody>
      </p:sp>
      <p:sp>
        <p:nvSpPr>
          <p:cNvPr id="25" name="Text Box 5"/>
          <p:cNvSpPr txBox="1">
            <a:spLocks noChangeArrowheads="1"/>
          </p:cNvSpPr>
          <p:nvPr/>
        </p:nvSpPr>
        <p:spPr bwMode="auto">
          <a:xfrm>
            <a:off x="6048747" y="3219814"/>
            <a:ext cx="4335816" cy="496823"/>
          </a:xfrm>
          <a:prstGeom prst="rect">
            <a:avLst/>
          </a:prstGeom>
          <a:noFill/>
          <a:ln w="12700">
            <a:noFill/>
            <a:miter lim="800000"/>
            <a:headEnd/>
            <a:tailEnd/>
          </a:ln>
        </p:spPr>
        <p:txBody>
          <a:bodyPr wrap="square" lIns="107970" tIns="53985" rIns="107970" bIns="53985" anchor="ctr">
            <a:spAutoFit/>
          </a:bodyPr>
          <a:lstStyle/>
          <a:p>
            <a:pPr>
              <a:lnSpc>
                <a:spcPct val="70000"/>
              </a:lnSpc>
            </a:pPr>
            <a:r>
              <a:rPr lang="en-GB" sz="3600" b="1" dirty="0">
                <a:solidFill>
                  <a:schemeClr val="accent4"/>
                </a:solidFill>
              </a:rPr>
              <a:t>Global Custodians</a:t>
            </a:r>
          </a:p>
        </p:txBody>
      </p:sp>
      <p:sp>
        <p:nvSpPr>
          <p:cNvPr id="26" name="Rectangle 7"/>
          <p:cNvSpPr>
            <a:spLocks noChangeArrowheads="1"/>
          </p:cNvSpPr>
          <p:nvPr/>
        </p:nvSpPr>
        <p:spPr bwMode="auto">
          <a:xfrm>
            <a:off x="2904799" y="2493974"/>
            <a:ext cx="3430007" cy="549195"/>
          </a:xfrm>
          <a:prstGeom prst="rect">
            <a:avLst/>
          </a:prstGeom>
          <a:noFill/>
          <a:ln w="12700">
            <a:noFill/>
            <a:miter lim="800000"/>
            <a:headEnd/>
            <a:tailEnd/>
          </a:ln>
        </p:spPr>
        <p:txBody>
          <a:bodyPr wrap="square" lIns="103097" tIns="52486" rIns="103097" bIns="52486">
            <a:spAutoFit/>
          </a:bodyPr>
          <a:lstStyle/>
          <a:p>
            <a:pPr defTabSz="974738">
              <a:lnSpc>
                <a:spcPct val="80000"/>
              </a:lnSpc>
              <a:spcBef>
                <a:spcPct val="40000"/>
              </a:spcBef>
            </a:pPr>
            <a:r>
              <a:rPr lang="en-US" sz="3600" b="1" dirty="0">
                <a:solidFill>
                  <a:schemeClr val="accent1"/>
                </a:solidFill>
              </a:rPr>
              <a:t>Corporates</a:t>
            </a:r>
          </a:p>
        </p:txBody>
      </p:sp>
      <p:sp>
        <p:nvSpPr>
          <p:cNvPr id="27" name="Rectangle 9"/>
          <p:cNvSpPr>
            <a:spLocks noChangeArrowheads="1"/>
          </p:cNvSpPr>
          <p:nvPr/>
        </p:nvSpPr>
        <p:spPr bwMode="auto">
          <a:xfrm>
            <a:off x="2904801" y="1114069"/>
            <a:ext cx="5878741" cy="607622"/>
          </a:xfrm>
          <a:prstGeom prst="rect">
            <a:avLst/>
          </a:prstGeom>
          <a:noFill/>
          <a:ln w="12700">
            <a:noFill/>
            <a:miter lim="800000"/>
            <a:headEnd/>
            <a:tailEnd/>
          </a:ln>
        </p:spPr>
        <p:txBody>
          <a:bodyPr wrap="square" lIns="107970" tIns="53985" rIns="107970" bIns="53985" anchor="ctr">
            <a:spAutoFit/>
          </a:bodyPr>
          <a:lstStyle/>
          <a:p>
            <a:pPr>
              <a:lnSpc>
                <a:spcPct val="90000"/>
              </a:lnSpc>
            </a:pPr>
            <a:r>
              <a:rPr lang="en-US" sz="3600" b="1" dirty="0">
                <a:solidFill>
                  <a:schemeClr val="accent2"/>
                </a:solidFill>
              </a:rPr>
              <a:t>Central </a:t>
            </a:r>
            <a:r>
              <a:rPr lang="en-US" sz="3600" b="1" dirty="0" smtClean="0">
                <a:solidFill>
                  <a:schemeClr val="accent2"/>
                </a:solidFill>
              </a:rPr>
              <a:t>Counterparties</a:t>
            </a:r>
            <a:endParaRPr lang="en-US" sz="3600" b="1" dirty="0">
              <a:solidFill>
                <a:schemeClr val="accent2"/>
              </a:solidFill>
            </a:endParaRPr>
          </a:p>
        </p:txBody>
      </p:sp>
      <p:sp>
        <p:nvSpPr>
          <p:cNvPr id="28" name="Text Box 12"/>
          <p:cNvSpPr txBox="1">
            <a:spLocks noChangeArrowheads="1"/>
          </p:cNvSpPr>
          <p:nvPr/>
        </p:nvSpPr>
        <p:spPr bwMode="auto">
          <a:xfrm>
            <a:off x="5844172" y="4460111"/>
            <a:ext cx="4384428" cy="496823"/>
          </a:xfrm>
          <a:prstGeom prst="rect">
            <a:avLst/>
          </a:prstGeom>
          <a:noFill/>
          <a:ln w="12700">
            <a:noFill/>
            <a:miter lim="800000"/>
            <a:headEnd/>
            <a:tailEnd/>
          </a:ln>
        </p:spPr>
        <p:txBody>
          <a:bodyPr wrap="square" lIns="107970" tIns="53985" rIns="107970" bIns="53985" anchor="ctr">
            <a:spAutoFit/>
          </a:bodyPr>
          <a:lstStyle/>
          <a:p>
            <a:pPr>
              <a:lnSpc>
                <a:spcPct val="70000"/>
              </a:lnSpc>
            </a:pPr>
            <a:r>
              <a:rPr lang="en-GB" sz="3600" b="1" dirty="0">
                <a:solidFill>
                  <a:schemeClr val="accent2"/>
                </a:solidFill>
              </a:rPr>
              <a:t>Trade Depositories</a:t>
            </a:r>
          </a:p>
        </p:txBody>
      </p:sp>
      <p:sp>
        <p:nvSpPr>
          <p:cNvPr id="29" name="Text Box 13"/>
          <p:cNvSpPr txBox="1">
            <a:spLocks noChangeArrowheads="1"/>
          </p:cNvSpPr>
          <p:nvPr/>
        </p:nvSpPr>
        <p:spPr bwMode="auto">
          <a:xfrm>
            <a:off x="2904798" y="3108309"/>
            <a:ext cx="3321462" cy="607622"/>
          </a:xfrm>
          <a:prstGeom prst="rect">
            <a:avLst/>
          </a:prstGeom>
          <a:noFill/>
          <a:ln w="12700">
            <a:noFill/>
            <a:miter lim="800000"/>
            <a:headEnd/>
            <a:tailEnd/>
          </a:ln>
        </p:spPr>
        <p:txBody>
          <a:bodyPr wrap="none" lIns="107970" tIns="53985" rIns="107970" bIns="53985" anchor="ctr">
            <a:spAutoFit/>
          </a:bodyPr>
          <a:lstStyle/>
          <a:p>
            <a:pPr>
              <a:lnSpc>
                <a:spcPct val="90000"/>
              </a:lnSpc>
            </a:pPr>
            <a:r>
              <a:rPr lang="en-GB" sz="3600" b="1" dirty="0">
                <a:solidFill>
                  <a:schemeClr val="accent5"/>
                </a:solidFill>
              </a:rPr>
              <a:t>Central </a:t>
            </a:r>
            <a:r>
              <a:rPr lang="en-GB" sz="3600" b="1" dirty="0" smtClean="0">
                <a:solidFill>
                  <a:schemeClr val="accent5"/>
                </a:solidFill>
              </a:rPr>
              <a:t>Banks</a:t>
            </a:r>
            <a:endParaRPr lang="en-GB" sz="3600" b="1" dirty="0">
              <a:solidFill>
                <a:schemeClr val="accent5"/>
              </a:solidFill>
            </a:endParaRPr>
          </a:p>
        </p:txBody>
      </p:sp>
      <p:sp>
        <p:nvSpPr>
          <p:cNvPr id="31" name="Text Box 16"/>
          <p:cNvSpPr txBox="1">
            <a:spLocks noChangeArrowheads="1"/>
          </p:cNvSpPr>
          <p:nvPr/>
        </p:nvSpPr>
        <p:spPr bwMode="auto">
          <a:xfrm>
            <a:off x="5423487" y="2549403"/>
            <a:ext cx="3577588" cy="496823"/>
          </a:xfrm>
          <a:prstGeom prst="rect">
            <a:avLst/>
          </a:prstGeom>
          <a:noFill/>
          <a:ln w="12700">
            <a:noFill/>
            <a:miter lim="800000"/>
            <a:headEnd/>
            <a:tailEnd/>
          </a:ln>
        </p:spPr>
        <p:txBody>
          <a:bodyPr wrap="square" lIns="107970" tIns="53985" rIns="107970" bIns="53985" anchor="ctr">
            <a:spAutoFit/>
          </a:bodyPr>
          <a:lstStyle/>
          <a:p>
            <a:pPr>
              <a:lnSpc>
                <a:spcPct val="70000"/>
              </a:lnSpc>
            </a:pPr>
            <a:r>
              <a:rPr lang="en-GB" sz="3600" b="1" dirty="0">
                <a:solidFill>
                  <a:schemeClr val="tx2"/>
                </a:solidFill>
              </a:rPr>
              <a:t>Broker-Dealers </a:t>
            </a:r>
          </a:p>
        </p:txBody>
      </p:sp>
      <p:sp>
        <p:nvSpPr>
          <p:cNvPr id="32" name="Text Box 18"/>
          <p:cNvSpPr txBox="1">
            <a:spLocks noChangeArrowheads="1"/>
          </p:cNvSpPr>
          <p:nvPr/>
        </p:nvSpPr>
        <p:spPr bwMode="auto">
          <a:xfrm>
            <a:off x="4454520" y="627414"/>
            <a:ext cx="5061393" cy="496823"/>
          </a:xfrm>
          <a:prstGeom prst="rect">
            <a:avLst/>
          </a:prstGeom>
          <a:noFill/>
          <a:ln w="12700">
            <a:noFill/>
            <a:miter lim="800000"/>
            <a:headEnd/>
            <a:tailEnd/>
          </a:ln>
        </p:spPr>
        <p:txBody>
          <a:bodyPr wrap="square" lIns="107970" tIns="53985" rIns="107970" bIns="53985" anchor="ctr">
            <a:spAutoFit/>
          </a:bodyPr>
          <a:lstStyle/>
          <a:p>
            <a:pPr>
              <a:lnSpc>
                <a:spcPct val="70000"/>
              </a:lnSpc>
            </a:pPr>
            <a:r>
              <a:rPr lang="en-GB" sz="3600" b="1" dirty="0">
                <a:solidFill>
                  <a:schemeClr val="accent6"/>
                </a:solidFill>
              </a:rPr>
              <a:t>Fund Managers</a:t>
            </a:r>
          </a:p>
        </p:txBody>
      </p:sp>
      <p:sp>
        <p:nvSpPr>
          <p:cNvPr id="33" name="Text Box 20"/>
          <p:cNvSpPr txBox="1">
            <a:spLocks noChangeArrowheads="1"/>
          </p:cNvSpPr>
          <p:nvPr/>
        </p:nvSpPr>
        <p:spPr bwMode="auto">
          <a:xfrm>
            <a:off x="2904801" y="1766414"/>
            <a:ext cx="7040429" cy="607622"/>
          </a:xfrm>
          <a:prstGeom prst="rect">
            <a:avLst/>
          </a:prstGeom>
          <a:noFill/>
          <a:ln w="12700">
            <a:noFill/>
            <a:miter lim="800000"/>
            <a:headEnd/>
            <a:tailEnd/>
          </a:ln>
        </p:spPr>
        <p:txBody>
          <a:bodyPr wrap="none" lIns="107970" tIns="53985" rIns="107970" bIns="53985" anchor="ctr">
            <a:spAutoFit/>
          </a:bodyPr>
          <a:lstStyle/>
          <a:p>
            <a:pPr>
              <a:lnSpc>
                <a:spcPct val="90000"/>
              </a:lnSpc>
            </a:pPr>
            <a:r>
              <a:rPr lang="en-GB" sz="3600" b="1" dirty="0">
                <a:solidFill>
                  <a:srgbClr val="002060"/>
                </a:solidFill>
              </a:rPr>
              <a:t>Clearing &amp; Settlement Systems</a:t>
            </a:r>
          </a:p>
        </p:txBody>
      </p:sp>
      <p:sp>
        <p:nvSpPr>
          <p:cNvPr id="34" name="Text Box 22"/>
          <p:cNvSpPr txBox="1">
            <a:spLocks noChangeArrowheads="1"/>
          </p:cNvSpPr>
          <p:nvPr/>
        </p:nvSpPr>
        <p:spPr bwMode="auto">
          <a:xfrm>
            <a:off x="2904798" y="4319672"/>
            <a:ext cx="3624646" cy="663022"/>
          </a:xfrm>
          <a:prstGeom prst="rect">
            <a:avLst/>
          </a:prstGeom>
          <a:noFill/>
          <a:ln w="12700">
            <a:noFill/>
            <a:miter lim="800000"/>
            <a:headEnd/>
            <a:tailEnd/>
          </a:ln>
        </p:spPr>
        <p:txBody>
          <a:bodyPr wrap="square" lIns="107970" tIns="53985" rIns="107970" bIns="53985" anchor="ctr">
            <a:spAutoFit/>
          </a:bodyPr>
          <a:lstStyle/>
          <a:p>
            <a:pPr>
              <a:spcBef>
                <a:spcPct val="50000"/>
              </a:spcBef>
            </a:pPr>
            <a:r>
              <a:rPr lang="en-GB" sz="3600" b="1" dirty="0">
                <a:solidFill>
                  <a:schemeClr val="accent6"/>
                </a:solidFill>
              </a:rPr>
              <a:t>Depositories</a:t>
            </a:r>
          </a:p>
        </p:txBody>
      </p:sp>
      <p:sp>
        <p:nvSpPr>
          <p:cNvPr id="35" name="Text Box 24"/>
          <p:cNvSpPr txBox="1">
            <a:spLocks noChangeArrowheads="1"/>
          </p:cNvSpPr>
          <p:nvPr/>
        </p:nvSpPr>
        <p:spPr bwMode="auto">
          <a:xfrm>
            <a:off x="4541456" y="3850238"/>
            <a:ext cx="4819662" cy="496823"/>
          </a:xfrm>
          <a:prstGeom prst="rect">
            <a:avLst/>
          </a:prstGeom>
          <a:noFill/>
          <a:ln w="12700">
            <a:noFill/>
            <a:miter lim="800000"/>
            <a:headEnd/>
            <a:tailEnd/>
          </a:ln>
        </p:spPr>
        <p:txBody>
          <a:bodyPr wrap="square" lIns="107970" tIns="53985" rIns="107970" bIns="53985" anchor="ctr">
            <a:spAutoFit/>
          </a:bodyPr>
          <a:lstStyle/>
          <a:p>
            <a:pPr>
              <a:lnSpc>
                <a:spcPct val="70000"/>
              </a:lnSpc>
            </a:pPr>
            <a:r>
              <a:rPr lang="en-GB" sz="3600" b="1" dirty="0">
                <a:solidFill>
                  <a:srgbClr val="002060"/>
                </a:solidFill>
              </a:rPr>
              <a:t>Stock Exchanges </a:t>
            </a:r>
          </a:p>
        </p:txBody>
      </p:sp>
      <p:sp>
        <p:nvSpPr>
          <p:cNvPr id="36" name="Text Box 27"/>
          <p:cNvSpPr txBox="1">
            <a:spLocks noChangeArrowheads="1"/>
          </p:cNvSpPr>
          <p:nvPr/>
        </p:nvSpPr>
        <p:spPr bwMode="auto">
          <a:xfrm>
            <a:off x="2904800" y="3853986"/>
            <a:ext cx="1549718" cy="496823"/>
          </a:xfrm>
          <a:prstGeom prst="rect">
            <a:avLst/>
          </a:prstGeom>
          <a:noFill/>
          <a:ln w="12700">
            <a:noFill/>
            <a:miter lim="800000"/>
            <a:headEnd/>
            <a:tailEnd/>
          </a:ln>
        </p:spPr>
        <p:txBody>
          <a:bodyPr wrap="square" lIns="107970" tIns="53985" rIns="107970" bIns="53985" anchor="ctr">
            <a:spAutoFit/>
          </a:bodyPr>
          <a:lstStyle/>
          <a:p>
            <a:pPr>
              <a:lnSpc>
                <a:spcPct val="70000"/>
              </a:lnSpc>
            </a:pPr>
            <a:r>
              <a:rPr lang="en-GB" sz="3600" b="1" dirty="0" smtClean="0">
                <a:solidFill>
                  <a:srgbClr val="00B0F0"/>
                </a:solidFill>
              </a:rPr>
              <a:t>CSDs</a:t>
            </a:r>
            <a:endParaRPr lang="en-GB" sz="3600" b="1" dirty="0">
              <a:solidFill>
                <a:srgbClr val="00B0F0"/>
              </a:solidFill>
            </a:endParaRPr>
          </a:p>
        </p:txBody>
      </p:sp>
      <p:sp>
        <p:nvSpPr>
          <p:cNvPr id="44" name="Rectangle 7"/>
          <p:cNvSpPr>
            <a:spLocks noChangeArrowheads="1"/>
          </p:cNvSpPr>
          <p:nvPr/>
        </p:nvSpPr>
        <p:spPr bwMode="auto">
          <a:xfrm>
            <a:off x="8857059" y="2512768"/>
            <a:ext cx="1656185" cy="549195"/>
          </a:xfrm>
          <a:prstGeom prst="rect">
            <a:avLst/>
          </a:prstGeom>
          <a:noFill/>
          <a:ln w="12700">
            <a:noFill/>
            <a:miter lim="800000"/>
            <a:headEnd/>
            <a:tailEnd/>
          </a:ln>
        </p:spPr>
        <p:txBody>
          <a:bodyPr wrap="square" lIns="103097" tIns="52486" rIns="103097" bIns="52486">
            <a:spAutoFit/>
          </a:bodyPr>
          <a:lstStyle/>
          <a:p>
            <a:pPr defTabSz="974738">
              <a:lnSpc>
                <a:spcPct val="80000"/>
              </a:lnSpc>
              <a:spcBef>
                <a:spcPct val="40000"/>
              </a:spcBef>
            </a:pPr>
            <a:r>
              <a:rPr lang="en-US" sz="3600" b="1" dirty="0" smtClean="0">
                <a:solidFill>
                  <a:schemeClr val="accent1"/>
                </a:solidFill>
              </a:rPr>
              <a:t>ICSDs</a:t>
            </a:r>
            <a:endParaRPr lang="en-US" sz="3600" b="1" dirty="0">
              <a:solidFill>
                <a:schemeClr val="accent1"/>
              </a:solidFill>
            </a:endParaRPr>
          </a:p>
        </p:txBody>
      </p:sp>
      <p:sp>
        <p:nvSpPr>
          <p:cNvPr id="3" name="Title 2"/>
          <p:cNvSpPr>
            <a:spLocks noGrp="1"/>
          </p:cNvSpPr>
          <p:nvPr>
            <p:ph type="title"/>
          </p:nvPr>
        </p:nvSpPr>
        <p:spPr/>
        <p:txBody>
          <a:bodyPr/>
          <a:lstStyle/>
          <a:p>
            <a:r>
              <a:rPr lang="en-GB" dirty="0">
                <a:cs typeface="Arial" panose="020B0604020202020204" pitchFamily="34" charset="0"/>
              </a:rPr>
              <a:t>SWIFT </a:t>
            </a:r>
            <a:r>
              <a:rPr lang="en-GB" dirty="0" smtClean="0">
                <a:cs typeface="Arial" panose="020B0604020202020204" pitchFamily="34" charset="0"/>
              </a:rPr>
              <a:t>users</a:t>
            </a:r>
            <a:endParaRPr lang="en-GB" dirty="0"/>
          </a:p>
        </p:txBody>
      </p:sp>
    </p:spTree>
    <p:extLst>
      <p:ext uri="{BB962C8B-B14F-4D97-AF65-F5344CB8AC3E}">
        <p14:creationId xmlns:p14="http://schemas.microsoft.com/office/powerpoint/2010/main" val="137768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249"/>
                                          </p:stCondLst>
                                        </p:cTn>
                                        <p:tgtEl>
                                          <p:spTgt spid="24"/>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0"/>
                                  </p:stCondLst>
                                  <p:childTnLst>
                                    <p:set>
                                      <p:cBhvr>
                                        <p:cTn id="9" dur="1" fill="hold">
                                          <p:stCondLst>
                                            <p:cond delay="249"/>
                                          </p:stCondLst>
                                        </p:cTn>
                                        <p:tgtEl>
                                          <p:spTgt spid="2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249"/>
                                          </p:stCondLst>
                                        </p:cTn>
                                        <p:tgtEl>
                                          <p:spTgt spid="26"/>
                                        </p:tgtEl>
                                        <p:attrNameLst>
                                          <p:attrName>style.visibility</p:attrName>
                                        </p:attrNameLst>
                                      </p:cBhvr>
                                      <p:to>
                                        <p:strVal val="visible"/>
                                      </p:to>
                                    </p:set>
                                  </p:childTnLst>
                                </p:cTn>
                              </p:par>
                            </p:childTnLst>
                          </p:cTn>
                        </p:par>
                        <p:par>
                          <p:cTn id="13" fill="hold">
                            <p:stCondLst>
                              <p:cond delay="750"/>
                            </p:stCondLst>
                            <p:childTnLst>
                              <p:par>
                                <p:cTn id="14" presetID="1" presetClass="entr" presetSubtype="0" fill="hold" grpId="0" nodeType="afterEffect">
                                  <p:stCondLst>
                                    <p:cond delay="0"/>
                                  </p:stCondLst>
                                  <p:childTnLst>
                                    <p:set>
                                      <p:cBhvr>
                                        <p:cTn id="15" dur="1" fill="hold">
                                          <p:stCondLst>
                                            <p:cond delay="249"/>
                                          </p:stCondLst>
                                        </p:cTn>
                                        <p:tgtEl>
                                          <p:spTgt spid="27"/>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grpId="0" nodeType="afterEffect">
                                  <p:stCondLst>
                                    <p:cond delay="0"/>
                                  </p:stCondLst>
                                  <p:childTnLst>
                                    <p:set>
                                      <p:cBhvr>
                                        <p:cTn id="18" dur="1" fill="hold">
                                          <p:stCondLst>
                                            <p:cond delay="249"/>
                                          </p:stCondLst>
                                        </p:cTn>
                                        <p:tgtEl>
                                          <p:spTgt spid="28"/>
                                        </p:tgtEl>
                                        <p:attrNameLst>
                                          <p:attrName>style.visibility</p:attrName>
                                        </p:attrNameLst>
                                      </p:cBhvr>
                                      <p:to>
                                        <p:strVal val="visible"/>
                                      </p:to>
                                    </p:set>
                                  </p:childTnLst>
                                </p:cTn>
                              </p:par>
                            </p:childTnLst>
                          </p:cTn>
                        </p:par>
                        <p:par>
                          <p:cTn id="19" fill="hold">
                            <p:stCondLst>
                              <p:cond delay="1250"/>
                            </p:stCondLst>
                            <p:childTnLst>
                              <p:par>
                                <p:cTn id="20" presetID="1" presetClass="entr" presetSubtype="0" fill="hold" grpId="0" nodeType="afterEffect">
                                  <p:stCondLst>
                                    <p:cond delay="0"/>
                                  </p:stCondLst>
                                  <p:childTnLst>
                                    <p:set>
                                      <p:cBhvr>
                                        <p:cTn id="21" dur="1" fill="hold">
                                          <p:stCondLst>
                                            <p:cond delay="249"/>
                                          </p:stCondLst>
                                        </p:cTn>
                                        <p:tgtEl>
                                          <p:spTgt spid="29"/>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0"/>
                                  </p:stCondLst>
                                  <p:childTnLst>
                                    <p:set>
                                      <p:cBhvr>
                                        <p:cTn id="24" dur="1" fill="hold">
                                          <p:stCondLst>
                                            <p:cond delay="249"/>
                                          </p:stCondLst>
                                        </p:cTn>
                                        <p:tgtEl>
                                          <p:spTgt spid="31"/>
                                        </p:tgtEl>
                                        <p:attrNameLst>
                                          <p:attrName>style.visibility</p:attrName>
                                        </p:attrNameLst>
                                      </p:cBhvr>
                                      <p:to>
                                        <p:strVal val="visible"/>
                                      </p:to>
                                    </p:set>
                                  </p:childTnLst>
                                </p:cTn>
                              </p:par>
                            </p:childTnLst>
                          </p:cTn>
                        </p:par>
                        <p:par>
                          <p:cTn id="25" fill="hold">
                            <p:stCondLst>
                              <p:cond delay="1750"/>
                            </p:stCondLst>
                            <p:childTnLst>
                              <p:par>
                                <p:cTn id="26" presetID="1" presetClass="entr" presetSubtype="0" fill="hold" grpId="0" nodeType="afterEffect">
                                  <p:stCondLst>
                                    <p:cond delay="0"/>
                                  </p:stCondLst>
                                  <p:childTnLst>
                                    <p:set>
                                      <p:cBhvr>
                                        <p:cTn id="27" dur="1" fill="hold">
                                          <p:stCondLst>
                                            <p:cond delay="249"/>
                                          </p:stCondLst>
                                        </p:cTn>
                                        <p:tgtEl>
                                          <p:spTgt spid="32"/>
                                        </p:tgtEl>
                                        <p:attrNameLst>
                                          <p:attrName>style.visibility</p:attrName>
                                        </p:attrNameLst>
                                      </p:cBhvr>
                                      <p:to>
                                        <p:strVal val="visible"/>
                                      </p:to>
                                    </p:set>
                                  </p:childTnLst>
                                </p:cTn>
                              </p:par>
                            </p:childTnLst>
                          </p:cTn>
                        </p:par>
                        <p:par>
                          <p:cTn id="28" fill="hold">
                            <p:stCondLst>
                              <p:cond delay="2000"/>
                            </p:stCondLst>
                            <p:childTnLst>
                              <p:par>
                                <p:cTn id="29" presetID="1" presetClass="entr" presetSubtype="0" fill="hold" grpId="0" nodeType="afterEffect">
                                  <p:stCondLst>
                                    <p:cond delay="0"/>
                                  </p:stCondLst>
                                  <p:childTnLst>
                                    <p:set>
                                      <p:cBhvr>
                                        <p:cTn id="30" dur="1" fill="hold">
                                          <p:stCondLst>
                                            <p:cond delay="249"/>
                                          </p:stCondLst>
                                        </p:cTn>
                                        <p:tgtEl>
                                          <p:spTgt spid="33"/>
                                        </p:tgtEl>
                                        <p:attrNameLst>
                                          <p:attrName>style.visibility</p:attrName>
                                        </p:attrNameLst>
                                      </p:cBhvr>
                                      <p:to>
                                        <p:strVal val="visible"/>
                                      </p:to>
                                    </p:set>
                                  </p:childTnLst>
                                </p:cTn>
                              </p:par>
                            </p:childTnLst>
                          </p:cTn>
                        </p:par>
                        <p:par>
                          <p:cTn id="31" fill="hold">
                            <p:stCondLst>
                              <p:cond delay="2250"/>
                            </p:stCondLst>
                            <p:childTnLst>
                              <p:par>
                                <p:cTn id="32" presetID="1" presetClass="entr" presetSubtype="0" fill="hold" grpId="0" nodeType="afterEffect">
                                  <p:stCondLst>
                                    <p:cond delay="0"/>
                                  </p:stCondLst>
                                  <p:childTnLst>
                                    <p:set>
                                      <p:cBhvr>
                                        <p:cTn id="33" dur="1" fill="hold">
                                          <p:stCondLst>
                                            <p:cond delay="249"/>
                                          </p:stCondLst>
                                        </p:cTn>
                                        <p:tgtEl>
                                          <p:spTgt spid="34"/>
                                        </p:tgtEl>
                                        <p:attrNameLst>
                                          <p:attrName>style.visibility</p:attrName>
                                        </p:attrNameLst>
                                      </p:cBhvr>
                                      <p:to>
                                        <p:strVal val="visible"/>
                                      </p:to>
                                    </p:set>
                                  </p:childTnLst>
                                </p:cTn>
                              </p:par>
                            </p:childTnLst>
                          </p:cTn>
                        </p:par>
                        <p:par>
                          <p:cTn id="34" fill="hold">
                            <p:stCondLst>
                              <p:cond delay="2500"/>
                            </p:stCondLst>
                            <p:childTnLst>
                              <p:par>
                                <p:cTn id="35" presetID="1" presetClass="entr" presetSubtype="0" fill="hold" grpId="0" nodeType="afterEffect">
                                  <p:stCondLst>
                                    <p:cond delay="0"/>
                                  </p:stCondLst>
                                  <p:childTnLst>
                                    <p:set>
                                      <p:cBhvr>
                                        <p:cTn id="36" dur="1" fill="hold">
                                          <p:stCondLst>
                                            <p:cond delay="249"/>
                                          </p:stCondLst>
                                        </p:cTn>
                                        <p:tgtEl>
                                          <p:spTgt spid="35"/>
                                        </p:tgtEl>
                                        <p:attrNameLst>
                                          <p:attrName>style.visibility</p:attrName>
                                        </p:attrNameLst>
                                      </p:cBhvr>
                                      <p:to>
                                        <p:strVal val="visible"/>
                                      </p:to>
                                    </p:set>
                                  </p:childTnLst>
                                </p:cTn>
                              </p:par>
                            </p:childTnLst>
                          </p:cTn>
                        </p:par>
                        <p:par>
                          <p:cTn id="37" fill="hold">
                            <p:stCondLst>
                              <p:cond delay="2750"/>
                            </p:stCondLst>
                            <p:childTnLst>
                              <p:par>
                                <p:cTn id="38" presetID="1" presetClass="entr" presetSubtype="0" fill="hold" grpId="0" nodeType="afterEffect">
                                  <p:stCondLst>
                                    <p:cond delay="0"/>
                                  </p:stCondLst>
                                  <p:childTnLst>
                                    <p:set>
                                      <p:cBhvr>
                                        <p:cTn id="39" dur="1" fill="hold">
                                          <p:stCondLst>
                                            <p:cond delay="249"/>
                                          </p:stCondLst>
                                        </p:cTn>
                                        <p:tgtEl>
                                          <p:spTgt spid="36"/>
                                        </p:tgtEl>
                                        <p:attrNameLst>
                                          <p:attrName>style.visibility</p:attrName>
                                        </p:attrNameLst>
                                      </p:cBhvr>
                                      <p:to>
                                        <p:strVal val="visible"/>
                                      </p:to>
                                    </p:set>
                                  </p:childTnLst>
                                </p:cTn>
                              </p:par>
                            </p:childTnLst>
                          </p:cTn>
                        </p:par>
                        <p:par>
                          <p:cTn id="40" fill="hold">
                            <p:stCondLst>
                              <p:cond delay="3000"/>
                            </p:stCondLst>
                            <p:childTnLst>
                              <p:par>
                                <p:cTn id="41" presetID="1" presetClass="entr" presetSubtype="0" fill="hold" grpId="0" nodeType="afterEffect">
                                  <p:stCondLst>
                                    <p:cond delay="0"/>
                                  </p:stCondLst>
                                  <p:childTnLst>
                                    <p:set>
                                      <p:cBhvr>
                                        <p:cTn id="42" dur="1" fill="hold">
                                          <p:stCondLst>
                                            <p:cond delay="249"/>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1" grpId="0"/>
      <p:bldP spid="32" grpId="0"/>
      <p:bldP spid="33" grpId="0"/>
      <p:bldP spid="34" grpId="0"/>
      <p:bldP spid="35" grpId="0"/>
      <p:bldP spid="36"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SWIFT </a:t>
            </a:r>
            <a:br>
              <a:rPr lang="en-US" dirty="0" smtClean="0"/>
            </a:br>
            <a:r>
              <a:rPr lang="en-US" dirty="0" smtClean="0"/>
              <a:t>in figures</a:t>
            </a:r>
            <a:endParaRPr lang="en-GB" dirty="0"/>
          </a:p>
        </p:txBody>
      </p:sp>
      <p:sp>
        <p:nvSpPr>
          <p:cNvPr id="16" name="Rectangle 15"/>
          <p:cNvSpPr/>
          <p:nvPr/>
        </p:nvSpPr>
        <p:spPr>
          <a:xfrm>
            <a:off x="3065629" y="1876127"/>
            <a:ext cx="4385856" cy="1124687"/>
          </a:xfrm>
          <a:prstGeom prst="rect">
            <a:avLst/>
          </a:prstGeom>
        </p:spPr>
        <p:txBody>
          <a:bodyPr wrap="none" lIns="107970" tIns="53985" rIns="107970" bIns="53985">
            <a:spAutoFit/>
          </a:bodyPr>
          <a:lstStyle/>
          <a:p>
            <a:r>
              <a:rPr lang="en-US" sz="6600" b="1" dirty="0" smtClean="0">
                <a:solidFill>
                  <a:schemeClr val="accent5"/>
                </a:solidFill>
              </a:rPr>
              <a:t>5.6+billion</a:t>
            </a:r>
            <a:endParaRPr lang="en-US" sz="6600" b="1" dirty="0">
              <a:solidFill>
                <a:schemeClr val="accent5"/>
              </a:solidFill>
            </a:endParaRPr>
          </a:p>
        </p:txBody>
      </p:sp>
      <p:sp>
        <p:nvSpPr>
          <p:cNvPr id="17" name="Rectangle 16"/>
          <p:cNvSpPr/>
          <p:nvPr/>
        </p:nvSpPr>
        <p:spPr>
          <a:xfrm>
            <a:off x="3039010" y="2769981"/>
            <a:ext cx="2643393" cy="324468"/>
          </a:xfrm>
          <a:prstGeom prst="rect">
            <a:avLst/>
          </a:prstGeom>
        </p:spPr>
        <p:txBody>
          <a:bodyPr wrap="none" lIns="107970" tIns="53985" rIns="107970" bIns="53985">
            <a:spAutoFit/>
          </a:bodyPr>
          <a:lstStyle/>
          <a:p>
            <a:r>
              <a:rPr lang="en-GB" sz="1400" dirty="0">
                <a:solidFill>
                  <a:schemeClr val="tx2"/>
                </a:solidFill>
              </a:rPr>
              <a:t>FIN messages per year (</a:t>
            </a:r>
            <a:r>
              <a:rPr lang="en-GB" sz="1400" dirty="0" smtClean="0">
                <a:solidFill>
                  <a:schemeClr val="tx2"/>
                </a:solidFill>
              </a:rPr>
              <a:t>2014)</a:t>
            </a:r>
            <a:endParaRPr lang="en-GB" sz="1400" dirty="0">
              <a:solidFill>
                <a:schemeClr val="tx2"/>
              </a:solidFill>
            </a:endParaRPr>
          </a:p>
        </p:txBody>
      </p:sp>
      <p:sp>
        <p:nvSpPr>
          <p:cNvPr id="18" name="Rectangle 17"/>
          <p:cNvSpPr/>
          <p:nvPr/>
        </p:nvSpPr>
        <p:spPr>
          <a:xfrm>
            <a:off x="3065631" y="3296263"/>
            <a:ext cx="3303830" cy="1124687"/>
          </a:xfrm>
          <a:prstGeom prst="rect">
            <a:avLst/>
          </a:prstGeom>
        </p:spPr>
        <p:txBody>
          <a:bodyPr wrap="none" lIns="107970" tIns="53985" rIns="107970" bIns="53985">
            <a:spAutoFit/>
          </a:bodyPr>
          <a:lstStyle/>
          <a:p>
            <a:r>
              <a:rPr lang="en-US" sz="6600" b="1" dirty="0" smtClean="0">
                <a:solidFill>
                  <a:schemeClr val="accent4"/>
                </a:solidFill>
              </a:rPr>
              <a:t>10,800+</a:t>
            </a:r>
            <a:endParaRPr lang="en-GB" sz="6600" dirty="0">
              <a:solidFill>
                <a:schemeClr val="accent4"/>
              </a:solidFill>
            </a:endParaRPr>
          </a:p>
        </p:txBody>
      </p:sp>
      <p:sp>
        <p:nvSpPr>
          <p:cNvPr id="19" name="Rectangle 18"/>
          <p:cNvSpPr/>
          <p:nvPr/>
        </p:nvSpPr>
        <p:spPr>
          <a:xfrm>
            <a:off x="3039010" y="4216272"/>
            <a:ext cx="1259937" cy="324468"/>
          </a:xfrm>
          <a:prstGeom prst="rect">
            <a:avLst/>
          </a:prstGeom>
        </p:spPr>
        <p:txBody>
          <a:bodyPr wrap="none" lIns="107970" tIns="53985" rIns="107970" bIns="53985">
            <a:spAutoFit/>
          </a:bodyPr>
          <a:lstStyle/>
          <a:p>
            <a:r>
              <a:rPr lang="en-GB" sz="1400" dirty="0" smtClean="0">
                <a:solidFill>
                  <a:schemeClr val="tx2"/>
                </a:solidFill>
              </a:rPr>
              <a:t>SWIFT users</a:t>
            </a:r>
            <a:endParaRPr lang="en-GB" sz="1400" dirty="0">
              <a:solidFill>
                <a:schemeClr val="tx2"/>
              </a:solidFill>
            </a:endParaRPr>
          </a:p>
        </p:txBody>
      </p:sp>
      <p:sp>
        <p:nvSpPr>
          <p:cNvPr id="20" name="Rectangle 19"/>
          <p:cNvSpPr/>
          <p:nvPr/>
        </p:nvSpPr>
        <p:spPr>
          <a:xfrm>
            <a:off x="7681932" y="3267402"/>
            <a:ext cx="2125622" cy="1124687"/>
          </a:xfrm>
          <a:prstGeom prst="rect">
            <a:avLst/>
          </a:prstGeom>
        </p:spPr>
        <p:txBody>
          <a:bodyPr wrap="non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US" sz="6600" b="1" dirty="0" smtClean="0">
                <a:solidFill>
                  <a:schemeClr val="tx2"/>
                </a:solidFill>
              </a:rPr>
              <a:t>200+</a:t>
            </a:r>
            <a:endParaRPr lang="en-GB" sz="6600" dirty="0">
              <a:solidFill>
                <a:schemeClr val="tx2"/>
              </a:solidFill>
            </a:endParaRPr>
          </a:p>
        </p:txBody>
      </p:sp>
      <p:sp>
        <p:nvSpPr>
          <p:cNvPr id="22" name="Rectangle 21"/>
          <p:cNvSpPr/>
          <p:nvPr/>
        </p:nvSpPr>
        <p:spPr>
          <a:xfrm>
            <a:off x="7681932" y="4216272"/>
            <a:ext cx="2903319" cy="324468"/>
          </a:xfrm>
          <a:prstGeom prst="rect">
            <a:avLst/>
          </a:prstGeom>
        </p:spPr>
        <p:txBody>
          <a:bodyPr wrap="squar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GB" sz="1400" dirty="0">
                <a:solidFill>
                  <a:schemeClr val="tx2"/>
                </a:solidFill>
              </a:rPr>
              <a:t>C</a:t>
            </a:r>
            <a:r>
              <a:rPr lang="en-GB" sz="1400" dirty="0" smtClean="0">
                <a:solidFill>
                  <a:schemeClr val="tx2"/>
                </a:solidFill>
              </a:rPr>
              <a:t>ountries </a:t>
            </a:r>
            <a:r>
              <a:rPr lang="en-GB" sz="1400" dirty="0">
                <a:solidFill>
                  <a:schemeClr val="tx2"/>
                </a:solidFill>
              </a:rPr>
              <a:t>and territories</a:t>
            </a:r>
          </a:p>
        </p:txBody>
      </p:sp>
      <p:sp>
        <p:nvSpPr>
          <p:cNvPr id="23" name="Content Placeholder 2"/>
          <p:cNvSpPr txBox="1">
            <a:spLocks/>
          </p:cNvSpPr>
          <p:nvPr/>
        </p:nvSpPr>
        <p:spPr bwMode="auto">
          <a:xfrm>
            <a:off x="3065632" y="374179"/>
            <a:ext cx="6843712" cy="1276350"/>
          </a:xfrm>
          <a:prstGeom prst="rect">
            <a:avLst/>
          </a:prstGeom>
          <a:noFill/>
          <a:ln w="9525">
            <a:noFill/>
            <a:miter lim="800000"/>
            <a:headEnd/>
            <a:tailEnd/>
          </a:ln>
          <a:effectLst/>
        </p:spPr>
        <p:txBody>
          <a:bodyPr vert="horz" wrap="square" lIns="107970" tIns="53985" rIns="107970" bIns="53985" numCol="1" anchor="t" anchorCtr="0" compatLnSpc="1">
            <a:prstTxWarp prst="textNoShape">
              <a:avLst/>
            </a:prstTxWarp>
          </a:bodyPr>
          <a:lstStyle>
            <a:lvl1pPr marL="273676" indent="-273676" algn="l" rtl="0" eaLnBrk="1" fontAlgn="base" hangingPunct="1">
              <a:spcBef>
                <a:spcPct val="20000"/>
              </a:spcBef>
              <a:spcAft>
                <a:spcPct val="0"/>
              </a:spcAft>
              <a:buChar char="•"/>
              <a:defRPr sz="1200">
                <a:solidFill>
                  <a:schemeClr val="tx2"/>
                </a:solidFill>
                <a:latin typeface="+mn-lt"/>
                <a:ea typeface="+mn-ea"/>
                <a:cs typeface="+mn-cs"/>
              </a:defRPr>
            </a:lvl1pPr>
            <a:lvl2pPr marL="526735" indent="-251183" algn="l" rtl="0" eaLnBrk="1" fontAlgn="base" hangingPunct="1">
              <a:spcBef>
                <a:spcPct val="20000"/>
              </a:spcBef>
              <a:spcAft>
                <a:spcPct val="0"/>
              </a:spcAft>
              <a:buChar char="–"/>
              <a:defRPr sz="1200">
                <a:solidFill>
                  <a:schemeClr val="tx2"/>
                </a:solidFill>
                <a:latin typeface="+mn-lt"/>
              </a:defRPr>
            </a:lvl2pPr>
            <a:lvl3pPr marL="744174" indent="-215567" algn="l" rtl="0" eaLnBrk="1" fontAlgn="base" hangingPunct="1">
              <a:spcBef>
                <a:spcPct val="20000"/>
              </a:spcBef>
              <a:spcAft>
                <a:spcPct val="0"/>
              </a:spcAft>
              <a:buChar char="•"/>
              <a:defRPr sz="1200">
                <a:solidFill>
                  <a:schemeClr val="tx2"/>
                </a:solidFill>
                <a:latin typeface="+mn-lt"/>
              </a:defRPr>
            </a:lvl3pPr>
            <a:lvl4pPr marL="1212799" indent="-269926" algn="l" rtl="0" eaLnBrk="1" fontAlgn="base" hangingPunct="1">
              <a:spcBef>
                <a:spcPct val="20000"/>
              </a:spcBef>
              <a:spcAft>
                <a:spcPct val="0"/>
              </a:spcAft>
              <a:buChar char="–"/>
              <a:defRPr sz="1200">
                <a:solidFill>
                  <a:schemeClr val="tx2"/>
                </a:solidFill>
                <a:latin typeface="+mn-lt"/>
              </a:defRPr>
            </a:lvl4pPr>
            <a:lvl5pPr marL="1484599" indent="-269926" algn="l" rtl="0" eaLnBrk="1" fontAlgn="base" hangingPunct="1">
              <a:spcBef>
                <a:spcPct val="20000"/>
              </a:spcBef>
              <a:spcAft>
                <a:spcPct val="0"/>
              </a:spcAft>
              <a:buChar char="–"/>
              <a:defRPr sz="1200">
                <a:solidFill>
                  <a:schemeClr val="tx2"/>
                </a:solidFill>
                <a:latin typeface="+mn-lt"/>
              </a:defRPr>
            </a:lvl5pPr>
            <a:lvl6pPr marL="2024454" indent="-269926" algn="l" rtl="0" eaLnBrk="1" fontAlgn="base" hangingPunct="1">
              <a:spcBef>
                <a:spcPct val="20000"/>
              </a:spcBef>
              <a:spcAft>
                <a:spcPct val="0"/>
              </a:spcAft>
              <a:buChar char="–"/>
              <a:defRPr sz="1900">
                <a:solidFill>
                  <a:srgbClr val="000000"/>
                </a:solidFill>
                <a:latin typeface="+mn-lt"/>
              </a:defRPr>
            </a:lvl6pPr>
            <a:lvl7pPr marL="2564309" indent="-269926" algn="l" rtl="0" eaLnBrk="1" fontAlgn="base" hangingPunct="1">
              <a:spcBef>
                <a:spcPct val="20000"/>
              </a:spcBef>
              <a:spcAft>
                <a:spcPct val="0"/>
              </a:spcAft>
              <a:buChar char="–"/>
              <a:defRPr sz="1900">
                <a:solidFill>
                  <a:srgbClr val="000000"/>
                </a:solidFill>
                <a:latin typeface="+mn-lt"/>
              </a:defRPr>
            </a:lvl7pPr>
            <a:lvl8pPr marL="3104164" indent="-269926" algn="l" rtl="0" eaLnBrk="1" fontAlgn="base" hangingPunct="1">
              <a:spcBef>
                <a:spcPct val="20000"/>
              </a:spcBef>
              <a:spcAft>
                <a:spcPct val="0"/>
              </a:spcAft>
              <a:buChar char="–"/>
              <a:defRPr sz="1900">
                <a:solidFill>
                  <a:srgbClr val="000000"/>
                </a:solidFill>
                <a:latin typeface="+mn-lt"/>
              </a:defRPr>
            </a:lvl8pPr>
            <a:lvl9pPr marL="3644017" indent="-269926" algn="l" rtl="0" eaLnBrk="1" fontAlgn="base" hangingPunct="1">
              <a:spcBef>
                <a:spcPct val="20000"/>
              </a:spcBef>
              <a:spcAft>
                <a:spcPct val="0"/>
              </a:spcAft>
              <a:buChar char="–"/>
              <a:defRPr sz="1900">
                <a:solidFill>
                  <a:srgbClr val="000000"/>
                </a:solidFill>
                <a:latin typeface="+mn-lt"/>
              </a:defRPr>
            </a:lvl9pPr>
          </a:lstStyle>
          <a:p>
            <a:pPr marL="0" indent="0">
              <a:buFontTx/>
              <a:buNone/>
            </a:pPr>
            <a:r>
              <a:rPr lang="en-US" sz="6600" b="1" kern="0" dirty="0" smtClean="0">
                <a:solidFill>
                  <a:schemeClr val="accent1"/>
                </a:solidFill>
              </a:rPr>
              <a:t>25.8 million</a:t>
            </a:r>
            <a:endParaRPr lang="en-US" sz="6600" kern="0" dirty="0">
              <a:solidFill>
                <a:schemeClr val="accent1"/>
              </a:solidFill>
            </a:endParaRPr>
          </a:p>
        </p:txBody>
      </p:sp>
      <p:sp>
        <p:nvSpPr>
          <p:cNvPr id="24" name="Rectangle 23"/>
          <p:cNvSpPr/>
          <p:nvPr/>
        </p:nvSpPr>
        <p:spPr>
          <a:xfrm>
            <a:off x="3039011" y="1311340"/>
            <a:ext cx="2713924" cy="324468"/>
          </a:xfrm>
          <a:prstGeom prst="rect">
            <a:avLst/>
          </a:prstGeom>
        </p:spPr>
        <p:txBody>
          <a:bodyPr wrap="non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pPr algn="ctr"/>
            <a:r>
              <a:rPr lang="en-US" sz="1400" dirty="0">
                <a:solidFill>
                  <a:schemeClr val="tx2"/>
                </a:solidFill>
              </a:rPr>
              <a:t>FIN messages peak day (</a:t>
            </a:r>
            <a:r>
              <a:rPr lang="en-US" sz="1400" dirty="0" smtClean="0">
                <a:solidFill>
                  <a:schemeClr val="tx2"/>
                </a:solidFill>
              </a:rPr>
              <a:t>2014)</a:t>
            </a:r>
            <a:endParaRPr lang="en-US" sz="1400" dirty="0">
              <a:solidFill>
                <a:schemeClr val="tx2"/>
              </a:solidFill>
            </a:endParaRPr>
          </a:p>
        </p:txBody>
      </p:sp>
      <p:sp>
        <p:nvSpPr>
          <p:cNvPr id="25" name="Rectangle 24"/>
          <p:cNvSpPr/>
          <p:nvPr/>
        </p:nvSpPr>
        <p:spPr>
          <a:xfrm>
            <a:off x="7681932" y="1855542"/>
            <a:ext cx="1865744" cy="1124687"/>
          </a:xfrm>
          <a:prstGeom prst="rect">
            <a:avLst/>
          </a:prstGeom>
        </p:spPr>
        <p:txBody>
          <a:bodyPr wrap="non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en-US" sz="6600" b="1" dirty="0" smtClean="0">
                <a:solidFill>
                  <a:schemeClr val="accent2"/>
                </a:solidFill>
              </a:rPr>
              <a:t>11%</a:t>
            </a:r>
            <a:endParaRPr lang="en-GB" sz="6600" dirty="0">
              <a:solidFill>
                <a:schemeClr val="accent2"/>
              </a:solidFill>
            </a:endParaRPr>
          </a:p>
        </p:txBody>
      </p:sp>
      <p:sp>
        <p:nvSpPr>
          <p:cNvPr id="26" name="Rectangle 25"/>
          <p:cNvSpPr/>
          <p:nvPr/>
        </p:nvSpPr>
        <p:spPr>
          <a:xfrm>
            <a:off x="7681934" y="2769981"/>
            <a:ext cx="2471271" cy="324468"/>
          </a:xfrm>
          <a:prstGeom prst="rect">
            <a:avLst/>
          </a:prstGeom>
        </p:spPr>
        <p:txBody>
          <a:bodyPr wrap="square" lIns="107970" tIns="53985" rIns="107970" bIns="53985">
            <a:spAutoFit/>
          </a:bodyPr>
          <a:lstStyle>
            <a:defPPr>
              <a:defRPr lang="en-US"/>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a:lstStyle>
          <a:p>
            <a:r>
              <a:rPr lang="it-IT" sz="1400" dirty="0">
                <a:solidFill>
                  <a:schemeClr val="tx2"/>
                </a:solidFill>
              </a:rPr>
              <a:t>Increase in FIN traffic </a:t>
            </a:r>
            <a:r>
              <a:rPr lang="it-IT" sz="1400">
                <a:solidFill>
                  <a:schemeClr val="tx2"/>
                </a:solidFill>
              </a:rPr>
              <a:t>(</a:t>
            </a:r>
            <a:r>
              <a:rPr lang="it-IT" sz="1400" smtClean="0">
                <a:solidFill>
                  <a:schemeClr val="tx2"/>
                </a:solidFill>
              </a:rPr>
              <a:t>2014)</a:t>
            </a:r>
            <a:endParaRPr lang="it-IT" sz="1400" dirty="0">
              <a:solidFill>
                <a:schemeClr val="tx2"/>
              </a:solidFill>
            </a:endParaRPr>
          </a:p>
        </p:txBody>
      </p:sp>
    </p:spTree>
    <p:extLst>
      <p:ext uri="{BB962C8B-B14F-4D97-AF65-F5344CB8AC3E}">
        <p14:creationId xmlns:p14="http://schemas.microsoft.com/office/powerpoint/2010/main" val="19093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2" grpId="0"/>
      <p:bldP spid="23" grpId="0" build="p"/>
      <p:bldP spid="24"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61" y="167158"/>
            <a:ext cx="9749667" cy="1012825"/>
          </a:xfrm>
        </p:spPr>
        <p:txBody>
          <a:bodyPr/>
          <a:lstStyle/>
          <a:p>
            <a:r>
              <a:rPr lang="en-US" dirty="0"/>
              <a:t>SWIFT Overview</a:t>
            </a:r>
            <a:r>
              <a:rPr lang="en-GB" dirty="0" smtClean="0"/>
              <a:t/>
            </a:r>
            <a:br>
              <a:rPr lang="en-GB" dirty="0" smtClean="0"/>
            </a:br>
            <a:r>
              <a:rPr lang="en-US" sz="2800" i="1" dirty="0">
                <a:solidFill>
                  <a:schemeClr val="tx1">
                    <a:lumMod val="65000"/>
                    <a:lumOff val="35000"/>
                  </a:schemeClr>
                </a:solidFill>
              </a:rPr>
              <a:t>Core functions are the platform, messaging &amp; standards …</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4" y="5877205"/>
            <a:ext cx="900113" cy="202565"/>
          </a:xfrm>
        </p:spPr>
        <p:txBody>
          <a:bodyPr/>
          <a:lstStyle/>
          <a:p>
            <a:fld id="{F17889F7-7963-4A16-ADF8-FEE4D97DC541}" type="slidenum">
              <a:rPr lang="en-GB" smtClean="0">
                <a:solidFill>
                  <a:srgbClr val="000000"/>
                </a:solidFill>
              </a:rPr>
              <a:pPr/>
              <a:t>8</a:t>
            </a:fld>
            <a:endParaRPr lang="en-GB" dirty="0">
              <a:solidFill>
                <a:srgbClr val="000000"/>
              </a:solidFill>
            </a:endParaRPr>
          </a:p>
        </p:txBody>
      </p:sp>
      <p:sp>
        <p:nvSpPr>
          <p:cNvPr id="6" name="Oval 3"/>
          <p:cNvSpPr/>
          <p:nvPr/>
        </p:nvSpPr>
        <p:spPr>
          <a:xfrm>
            <a:off x="4035671" y="3401094"/>
            <a:ext cx="981039" cy="973366"/>
          </a:xfrm>
          <a:custGeom>
            <a:avLst/>
            <a:gdLst/>
            <a:ahLst/>
            <a:cxnLst/>
            <a:rect l="l" t="t" r="r" b="b"/>
            <a:pathLst>
              <a:path w="2374960" h="2899600">
                <a:moveTo>
                  <a:pt x="865174" y="0"/>
                </a:moveTo>
                <a:cubicBezTo>
                  <a:pt x="877311" y="590303"/>
                  <a:pt x="1226044" y="1097754"/>
                  <a:pt x="1727836" y="1337829"/>
                </a:cubicBezTo>
                <a:cubicBezTo>
                  <a:pt x="1724688" y="1355991"/>
                  <a:pt x="1724362" y="1374323"/>
                  <a:pt x="1724362" y="1392731"/>
                </a:cubicBezTo>
                <a:cubicBezTo>
                  <a:pt x="1724362" y="1909512"/>
                  <a:pt x="1981273" y="2366287"/>
                  <a:pt x="2374960" y="2641426"/>
                </a:cubicBezTo>
                <a:cubicBezTo>
                  <a:pt x="2132316" y="2804543"/>
                  <a:pt x="1840172" y="2899600"/>
                  <a:pt x="1525827" y="2899600"/>
                </a:cubicBezTo>
                <a:cubicBezTo>
                  <a:pt x="683136" y="2899600"/>
                  <a:pt x="0" y="2216464"/>
                  <a:pt x="0" y="1373773"/>
                </a:cubicBezTo>
                <a:cubicBezTo>
                  <a:pt x="0" y="768060"/>
                  <a:pt x="352943" y="244782"/>
                  <a:pt x="865174"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7" name="Oval 938"/>
          <p:cNvSpPr/>
          <p:nvPr/>
        </p:nvSpPr>
        <p:spPr>
          <a:xfrm>
            <a:off x="4392313" y="2880324"/>
            <a:ext cx="1260564" cy="566241"/>
          </a:xfrm>
          <a:custGeom>
            <a:avLst/>
            <a:gdLst/>
            <a:ahLst/>
            <a:cxnLst/>
            <a:rect l="l" t="t" r="r" b="b"/>
            <a:pathLst>
              <a:path w="3051654" h="1686798">
                <a:moveTo>
                  <a:pt x="1525827" y="0"/>
                </a:moveTo>
                <a:cubicBezTo>
                  <a:pt x="2368518" y="0"/>
                  <a:pt x="3051654" y="683136"/>
                  <a:pt x="3051654" y="1525827"/>
                </a:cubicBezTo>
                <a:lnTo>
                  <a:pt x="3048865" y="1581060"/>
                </a:lnTo>
                <a:cubicBezTo>
                  <a:pt x="2849198" y="1482609"/>
                  <a:pt x="2624344" y="1428332"/>
                  <a:pt x="2386812" y="1428332"/>
                </a:cubicBezTo>
                <a:cubicBezTo>
                  <a:pt x="2072496" y="1428332"/>
                  <a:pt x="1780377" y="1523372"/>
                  <a:pt x="1538070" y="1686798"/>
                </a:cubicBezTo>
                <a:cubicBezTo>
                  <a:pt x="1290730" y="1511664"/>
                  <a:pt x="988536" y="1409374"/>
                  <a:pt x="662450" y="1409374"/>
                </a:cubicBezTo>
                <a:cubicBezTo>
                  <a:pt x="425276" y="1409374"/>
                  <a:pt x="200741" y="1463488"/>
                  <a:pt x="1301" y="1561667"/>
                </a:cubicBezTo>
                <a:cubicBezTo>
                  <a:pt x="138" y="1549767"/>
                  <a:pt x="0" y="1537813"/>
                  <a:pt x="0" y="1525827"/>
                </a:cubicBezTo>
                <a:cubicBezTo>
                  <a:pt x="0" y="683136"/>
                  <a:pt x="683136" y="0"/>
                  <a:pt x="1525827"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Oval 937"/>
          <p:cNvSpPr/>
          <p:nvPr/>
        </p:nvSpPr>
        <p:spPr>
          <a:xfrm>
            <a:off x="5012694" y="3407688"/>
            <a:ext cx="991818" cy="973141"/>
          </a:xfrm>
          <a:custGeom>
            <a:avLst/>
            <a:gdLst/>
            <a:ahLst/>
            <a:cxnLst/>
            <a:rect l="l" t="t" r="r" b="b"/>
            <a:pathLst>
              <a:path w="2401056" h="2898926">
                <a:moveTo>
                  <a:pt x="1537282" y="0"/>
                </a:moveTo>
                <a:cubicBezTo>
                  <a:pt x="2048758" y="245064"/>
                  <a:pt x="2401056" y="767940"/>
                  <a:pt x="2401056" y="1373099"/>
                </a:cubicBezTo>
                <a:cubicBezTo>
                  <a:pt x="2401056" y="2215790"/>
                  <a:pt x="1717920" y="2898926"/>
                  <a:pt x="875229" y="2898926"/>
                </a:cubicBezTo>
                <a:cubicBezTo>
                  <a:pt x="549319" y="2898926"/>
                  <a:pt x="247273" y="2796746"/>
                  <a:pt x="0" y="2621794"/>
                </a:cubicBezTo>
                <a:cubicBezTo>
                  <a:pt x="408155" y="2348112"/>
                  <a:pt x="676694" y="1882487"/>
                  <a:pt x="676694" y="1354141"/>
                </a:cubicBezTo>
                <a:cubicBezTo>
                  <a:pt x="676694" y="1342277"/>
                  <a:pt x="676559" y="1330445"/>
                  <a:pt x="674903" y="1318677"/>
                </a:cubicBezTo>
                <a:cubicBezTo>
                  <a:pt x="1171342" y="1081293"/>
                  <a:pt x="1517831" y="582192"/>
                  <a:pt x="1537282"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Oval 938"/>
          <p:cNvSpPr/>
          <p:nvPr/>
        </p:nvSpPr>
        <p:spPr>
          <a:xfrm>
            <a:off x="4393056" y="3350051"/>
            <a:ext cx="634303" cy="500054"/>
          </a:xfrm>
          <a:custGeom>
            <a:avLst/>
            <a:gdLst/>
            <a:ahLst/>
            <a:cxnLst/>
            <a:rect l="l" t="t" r="r" b="b"/>
            <a:pathLst>
              <a:path w="1535561" h="1489631">
                <a:moveTo>
                  <a:pt x="660652" y="0"/>
                </a:moveTo>
                <a:cubicBezTo>
                  <a:pt x="986533" y="0"/>
                  <a:pt x="1288553" y="102162"/>
                  <a:pt x="1535561" y="277327"/>
                </a:cubicBezTo>
                <a:cubicBezTo>
                  <a:pt x="1141862" y="541466"/>
                  <a:pt x="878143" y="984226"/>
                  <a:pt x="861972" y="1489631"/>
                </a:cubicBezTo>
                <a:cubicBezTo>
                  <a:pt x="360665" y="1249342"/>
                  <a:pt x="12528" y="742078"/>
                  <a:pt x="0" y="152053"/>
                </a:cubicBezTo>
                <a:cubicBezTo>
                  <a:pt x="199314" y="54024"/>
                  <a:pt x="423674" y="0"/>
                  <a:pt x="660652" y="0"/>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10" name="Oval 938"/>
          <p:cNvSpPr/>
          <p:nvPr/>
        </p:nvSpPr>
        <p:spPr>
          <a:xfrm>
            <a:off x="5027651" y="3356415"/>
            <a:ext cx="624073" cy="493936"/>
          </a:xfrm>
          <a:custGeom>
            <a:avLst/>
            <a:gdLst/>
            <a:ahLst/>
            <a:cxnLst/>
            <a:rect l="l" t="t" r="r" b="b"/>
            <a:pathLst>
              <a:path w="1510795" h="1471406">
                <a:moveTo>
                  <a:pt x="848742" y="0"/>
                </a:moveTo>
                <a:cubicBezTo>
                  <a:pt x="1086274" y="0"/>
                  <a:pt x="1311128" y="54277"/>
                  <a:pt x="1510795" y="152728"/>
                </a:cubicBezTo>
                <a:cubicBezTo>
                  <a:pt x="1491344" y="734921"/>
                  <a:pt x="1144855" y="1234022"/>
                  <a:pt x="648416" y="1471406"/>
                </a:cubicBezTo>
                <a:cubicBezTo>
                  <a:pt x="638343" y="969385"/>
                  <a:pt x="384448" y="527283"/>
                  <a:pt x="0" y="258467"/>
                </a:cubicBezTo>
                <a:cubicBezTo>
                  <a:pt x="242307" y="95040"/>
                  <a:pt x="534426" y="0"/>
                  <a:pt x="848742" y="0"/>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11" name="Oval 3"/>
          <p:cNvSpPr/>
          <p:nvPr/>
        </p:nvSpPr>
        <p:spPr>
          <a:xfrm>
            <a:off x="4747966" y="3850193"/>
            <a:ext cx="548273" cy="437605"/>
          </a:xfrm>
          <a:custGeom>
            <a:avLst/>
            <a:gdLst/>
            <a:ahLst/>
            <a:cxnLst/>
            <a:rect l="l" t="t" r="r" b="b"/>
            <a:pathLst>
              <a:path w="1327292" h="1303598">
                <a:moveTo>
                  <a:pt x="3474" y="0"/>
                </a:moveTo>
                <a:cubicBezTo>
                  <a:pt x="202969" y="98245"/>
                  <a:pt x="427582" y="152398"/>
                  <a:pt x="664842" y="152398"/>
                </a:cubicBezTo>
                <a:cubicBezTo>
                  <a:pt x="901664" y="152398"/>
                  <a:pt x="1125885" y="98445"/>
                  <a:pt x="1325100" y="535"/>
                </a:cubicBezTo>
                <a:cubicBezTo>
                  <a:pt x="1327157" y="12279"/>
                  <a:pt x="1327292" y="24096"/>
                  <a:pt x="1327292" y="35945"/>
                </a:cubicBezTo>
                <a:cubicBezTo>
                  <a:pt x="1327292" y="564291"/>
                  <a:pt x="1058753" y="1029916"/>
                  <a:pt x="650598" y="1303598"/>
                </a:cubicBezTo>
                <a:cubicBezTo>
                  <a:pt x="256911" y="1028459"/>
                  <a:pt x="0" y="571684"/>
                  <a:pt x="0" y="54903"/>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12" name="TextBox 11"/>
          <p:cNvSpPr txBox="1"/>
          <p:nvPr/>
        </p:nvSpPr>
        <p:spPr>
          <a:xfrm>
            <a:off x="4544274" y="2964667"/>
            <a:ext cx="1003241" cy="461665"/>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a:solidFill>
                  <a:schemeClr val="bg1"/>
                </a:solidFill>
              </a:rPr>
              <a:t>Secure Platform</a:t>
            </a:r>
          </a:p>
        </p:txBody>
      </p:sp>
      <p:sp>
        <p:nvSpPr>
          <p:cNvPr id="13" name="TextBox 12"/>
          <p:cNvSpPr txBox="1"/>
          <p:nvPr/>
        </p:nvSpPr>
        <p:spPr>
          <a:xfrm rot="18000000">
            <a:off x="5124670" y="3842198"/>
            <a:ext cx="855014" cy="276999"/>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smtClean="0">
                <a:solidFill>
                  <a:schemeClr val="bg1"/>
                </a:solidFill>
              </a:rPr>
              <a:t>Messaging</a:t>
            </a:r>
            <a:endParaRPr lang="en-US" sz="1200" dirty="0">
              <a:solidFill>
                <a:schemeClr val="bg1"/>
              </a:solidFill>
            </a:endParaRPr>
          </a:p>
        </p:txBody>
      </p:sp>
      <p:pic>
        <p:nvPicPr>
          <p:cNvPr id="14" name="Picture 13" descr="SWIFT-W.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1000" contrast="-34000"/>
                    </a14:imgEffect>
                  </a14:imgLayer>
                </a14:imgProps>
              </a:ext>
              <a:ext uri="{28A0092B-C50C-407E-A947-70E740481C1C}">
                <a14:useLocalDpi xmlns:a14="http://schemas.microsoft.com/office/drawing/2010/main" val="0"/>
              </a:ext>
            </a:extLst>
          </a:blip>
          <a:stretch>
            <a:fillRect/>
          </a:stretch>
        </p:blipFill>
        <p:spPr>
          <a:xfrm>
            <a:off x="4864203" y="3593250"/>
            <a:ext cx="309040" cy="251144"/>
          </a:xfrm>
          <a:prstGeom prst="rect">
            <a:avLst/>
          </a:prstGeom>
        </p:spPr>
      </p:pic>
      <p:sp>
        <p:nvSpPr>
          <p:cNvPr id="15" name="TextBox 14"/>
          <p:cNvSpPr txBox="1"/>
          <p:nvPr/>
        </p:nvSpPr>
        <p:spPr>
          <a:xfrm rot="3600000" flipH="1">
            <a:off x="4032971" y="3764783"/>
            <a:ext cx="807471" cy="461665"/>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smtClean="0">
                <a:solidFill>
                  <a:schemeClr val="bg1"/>
                </a:solidFill>
              </a:rPr>
              <a:t>Standards</a:t>
            </a:r>
            <a:endParaRPr lang="en-US" sz="1200" dirty="0">
              <a:solidFill>
                <a:schemeClr val="bg1"/>
              </a:solidFill>
            </a:endParaRPr>
          </a:p>
        </p:txBody>
      </p:sp>
      <p:sp>
        <p:nvSpPr>
          <p:cNvPr id="16" name="TextBox 15"/>
          <p:cNvSpPr txBox="1"/>
          <p:nvPr/>
        </p:nvSpPr>
        <p:spPr>
          <a:xfrm>
            <a:off x="2315680" y="1188075"/>
            <a:ext cx="5478978" cy="1092607"/>
          </a:xfrm>
          <a:prstGeom prst="rect">
            <a:avLst/>
          </a:prstGeom>
          <a:noFill/>
        </p:spPr>
        <p:txBody>
          <a:bodyPr wrap="square" rtlCol="0">
            <a:spAutoFit/>
          </a:bodyPr>
          <a:lstStyle/>
          <a:p>
            <a:pPr>
              <a:spcAft>
                <a:spcPts val="600"/>
              </a:spcAft>
            </a:pPr>
            <a:r>
              <a:rPr lang="en-US" sz="1400" b="1" dirty="0" smtClean="0">
                <a:solidFill>
                  <a:schemeClr val="tx1">
                    <a:lumMod val="75000"/>
                    <a:lumOff val="25000"/>
                  </a:schemeClr>
                </a:solidFill>
                <a:latin typeface="+mn-lt"/>
                <a:cs typeface="Calibri" panose="020F0502020204030204" pitchFamily="34" charset="0"/>
              </a:rPr>
              <a:t>Secure Platform</a:t>
            </a:r>
          </a:p>
          <a:p>
            <a:pPr marL="166688" indent="-166688">
              <a:spcAft>
                <a:spcPts val="1200"/>
              </a:spcAft>
              <a:buFont typeface="Arial" panose="020B0604020202020204" pitchFamily="34" charset="0"/>
              <a:buChar char="•"/>
            </a:pPr>
            <a:r>
              <a:rPr lang="en-US" sz="1200" b="1" dirty="0" err="1" smtClean="0">
                <a:solidFill>
                  <a:schemeClr val="tx1">
                    <a:lumMod val="75000"/>
                    <a:lumOff val="25000"/>
                  </a:schemeClr>
                </a:solidFill>
                <a:latin typeface="+mn-lt"/>
                <a:cs typeface="Calibri" panose="020F0502020204030204" pitchFamily="34" charset="0"/>
              </a:rPr>
              <a:t>SWIFTNet</a:t>
            </a:r>
            <a:r>
              <a:rPr lang="en-US" sz="1200" b="1" dirty="0" smtClean="0">
                <a:solidFill>
                  <a:schemeClr val="tx1">
                    <a:lumMod val="75000"/>
                    <a:lumOff val="25000"/>
                  </a:schemeClr>
                </a:solidFill>
                <a:latin typeface="+mn-lt"/>
                <a:cs typeface="Calibri" panose="020F0502020204030204" pitchFamily="34" charset="0"/>
              </a:rPr>
              <a:t> </a:t>
            </a:r>
            <a:r>
              <a:rPr lang="en-US" sz="1200" dirty="0" smtClean="0">
                <a:solidFill>
                  <a:schemeClr val="tx1">
                    <a:lumMod val="75000"/>
                    <a:lumOff val="25000"/>
                  </a:schemeClr>
                </a:solidFill>
                <a:latin typeface="+mn-lt"/>
                <a:cs typeface="Calibri" panose="020F0502020204030204" pitchFamily="34" charset="0"/>
              </a:rPr>
              <a:t>is SWIFT’s advanced </a:t>
            </a:r>
            <a:r>
              <a:rPr lang="en-US" sz="1200" dirty="0">
                <a:solidFill>
                  <a:schemeClr val="tx1">
                    <a:lumMod val="75000"/>
                    <a:lumOff val="25000"/>
                  </a:schemeClr>
                </a:solidFill>
                <a:latin typeface="+mn-lt"/>
                <a:cs typeface="Calibri" panose="020F0502020204030204" pitchFamily="34" charset="0"/>
              </a:rPr>
              <a:t>IP-based </a:t>
            </a:r>
            <a:r>
              <a:rPr lang="en-US" sz="1200" dirty="0" smtClean="0">
                <a:solidFill>
                  <a:schemeClr val="tx1">
                    <a:lumMod val="75000"/>
                    <a:lumOff val="25000"/>
                  </a:schemeClr>
                </a:solidFill>
                <a:latin typeface="+mn-lt"/>
                <a:cs typeface="Calibri" panose="020F0502020204030204" pitchFamily="34" charset="0"/>
              </a:rPr>
              <a:t>core messaging platform</a:t>
            </a:r>
          </a:p>
          <a:p>
            <a:pPr marL="166688" indent="-166688">
              <a:spcAft>
                <a:spcPts val="1200"/>
              </a:spcAft>
              <a:buFont typeface="Arial" panose="020B0604020202020204" pitchFamily="34" charset="0"/>
              <a:buChar char="•"/>
            </a:pPr>
            <a:r>
              <a:rPr lang="en-US" sz="1200" b="1" dirty="0" smtClean="0">
                <a:solidFill>
                  <a:schemeClr val="tx1">
                    <a:lumMod val="75000"/>
                    <a:lumOff val="25000"/>
                  </a:schemeClr>
                </a:solidFill>
                <a:latin typeface="+mn-lt"/>
                <a:cs typeface="Calibri" panose="020F0502020204030204" pitchFamily="34" charset="0"/>
              </a:rPr>
              <a:t>Secure </a:t>
            </a:r>
            <a:r>
              <a:rPr lang="en-US" sz="1200" dirty="0" smtClean="0">
                <a:solidFill>
                  <a:schemeClr val="tx1">
                    <a:lumMod val="75000"/>
                    <a:lumOff val="25000"/>
                  </a:schemeClr>
                </a:solidFill>
                <a:latin typeface="+mn-lt"/>
                <a:cs typeface="Calibri" panose="020F0502020204030204" pitchFamily="34" charset="0"/>
              </a:rPr>
              <a:t>- Platform </a:t>
            </a:r>
            <a:r>
              <a:rPr lang="en-US" sz="1200" dirty="0">
                <a:solidFill>
                  <a:schemeClr val="tx1">
                    <a:lumMod val="75000"/>
                    <a:lumOff val="25000"/>
                  </a:schemeClr>
                </a:solidFill>
                <a:latin typeface="+mn-lt"/>
                <a:cs typeface="Calibri" panose="020F0502020204030204" pitchFamily="34" charset="0"/>
              </a:rPr>
              <a:t>delivers the security, reliability and availability required to support the growing volume of messages on our </a:t>
            </a:r>
            <a:r>
              <a:rPr lang="en-US" sz="1200" dirty="0" smtClean="0">
                <a:solidFill>
                  <a:schemeClr val="tx1">
                    <a:lumMod val="75000"/>
                    <a:lumOff val="25000"/>
                  </a:schemeClr>
                </a:solidFill>
                <a:latin typeface="+mn-lt"/>
                <a:cs typeface="Calibri" panose="020F0502020204030204" pitchFamily="34" charset="0"/>
              </a:rPr>
              <a:t>network</a:t>
            </a:r>
            <a:endParaRPr lang="en-US" sz="1200" dirty="0">
              <a:solidFill>
                <a:schemeClr val="tx1">
                  <a:lumMod val="75000"/>
                  <a:lumOff val="25000"/>
                </a:schemeClr>
              </a:solidFill>
              <a:latin typeface="+mn-lt"/>
              <a:cs typeface="Calibri" panose="020F0502020204030204" pitchFamily="34" charset="0"/>
            </a:endParaRPr>
          </a:p>
        </p:txBody>
      </p:sp>
      <p:sp>
        <p:nvSpPr>
          <p:cNvPr id="17" name="Rectangle 16"/>
          <p:cNvSpPr/>
          <p:nvPr/>
        </p:nvSpPr>
        <p:spPr>
          <a:xfrm>
            <a:off x="249262" y="3129471"/>
            <a:ext cx="2824968" cy="938719"/>
          </a:xfrm>
          <a:prstGeom prst="rect">
            <a:avLst/>
          </a:prstGeom>
          <a:noFill/>
        </p:spPr>
        <p:txBody>
          <a:bodyPr wrap="square" rtlCol="0">
            <a:spAutoFit/>
          </a:bodyPr>
          <a:lstStyle/>
          <a:p>
            <a:pPr>
              <a:spcAft>
                <a:spcPts val="600"/>
              </a:spcAft>
            </a:pPr>
            <a:r>
              <a:rPr lang="en-US" sz="1400" b="1" dirty="0" smtClean="0">
                <a:solidFill>
                  <a:schemeClr val="tx1">
                    <a:lumMod val="75000"/>
                    <a:lumOff val="25000"/>
                  </a:schemeClr>
                </a:solidFill>
                <a:latin typeface="+mn-lt"/>
                <a:cs typeface="Calibri" panose="020F0502020204030204" pitchFamily="34" charset="0"/>
              </a:rPr>
              <a:t>Standards </a:t>
            </a:r>
          </a:p>
          <a:p>
            <a:pPr>
              <a:spcAft>
                <a:spcPts val="600"/>
              </a:spcAft>
            </a:pPr>
            <a:r>
              <a:rPr lang="en-US" sz="1200" dirty="0" smtClean="0">
                <a:solidFill>
                  <a:schemeClr val="tx1">
                    <a:lumMod val="75000"/>
                    <a:lumOff val="25000"/>
                  </a:schemeClr>
                </a:solidFill>
                <a:latin typeface="+mn-lt"/>
                <a:cs typeface="Calibri" panose="020F0502020204030204" pitchFamily="34" charset="0"/>
              </a:rPr>
              <a:t>‘Registration </a:t>
            </a:r>
            <a:r>
              <a:rPr lang="en-US" sz="1200" dirty="0">
                <a:solidFill>
                  <a:schemeClr val="tx1">
                    <a:lumMod val="75000"/>
                    <a:lumOff val="25000"/>
                  </a:schemeClr>
                </a:solidFill>
                <a:latin typeface="+mn-lt"/>
                <a:cs typeface="Calibri" panose="020F0502020204030204" pitchFamily="34" charset="0"/>
              </a:rPr>
              <a:t>Authority’, overseeing the annual </a:t>
            </a:r>
            <a:r>
              <a:rPr lang="en-US" sz="1200" dirty="0" smtClean="0">
                <a:solidFill>
                  <a:schemeClr val="tx1">
                    <a:lumMod val="75000"/>
                    <a:lumOff val="25000"/>
                  </a:schemeClr>
                </a:solidFill>
                <a:latin typeface="+mn-lt"/>
                <a:cs typeface="Calibri" panose="020F0502020204030204" pitchFamily="34" charset="0"/>
              </a:rPr>
              <a:t>maintenance for various standards </a:t>
            </a:r>
          </a:p>
        </p:txBody>
      </p:sp>
      <p:sp>
        <p:nvSpPr>
          <p:cNvPr id="18" name="TextBox 17"/>
          <p:cNvSpPr txBox="1"/>
          <p:nvPr/>
        </p:nvSpPr>
        <p:spPr>
          <a:xfrm>
            <a:off x="6970702" y="2847058"/>
            <a:ext cx="3595572" cy="1615827"/>
          </a:xfrm>
          <a:prstGeom prst="rect">
            <a:avLst/>
          </a:prstGeom>
          <a:noFill/>
        </p:spPr>
        <p:txBody>
          <a:bodyPr wrap="square" rtlCol="0">
            <a:spAutoFit/>
          </a:bodyPr>
          <a:lstStyle/>
          <a:p>
            <a:pPr>
              <a:spcAft>
                <a:spcPts val="600"/>
              </a:spcAft>
            </a:pPr>
            <a:r>
              <a:rPr lang="en-US" sz="1400" b="1" dirty="0" smtClean="0">
                <a:solidFill>
                  <a:schemeClr val="tx1">
                    <a:lumMod val="75000"/>
                    <a:lumOff val="25000"/>
                  </a:schemeClr>
                </a:solidFill>
                <a:latin typeface="+mn-lt"/>
                <a:cs typeface="Calibri" panose="020F0502020204030204" pitchFamily="34" charset="0"/>
              </a:rPr>
              <a:t>Messaging</a:t>
            </a:r>
            <a:r>
              <a:rPr lang="en-US" sz="1200" dirty="0">
                <a:solidFill>
                  <a:schemeClr val="tx1">
                    <a:lumMod val="75000"/>
                    <a:lumOff val="25000"/>
                  </a:schemeClr>
                </a:solidFill>
                <a:latin typeface="+mn-lt"/>
                <a:cs typeface="Calibri" panose="020F0502020204030204" pitchFamily="34" charset="0"/>
              </a:rPr>
              <a:t>: </a:t>
            </a:r>
            <a:endParaRPr lang="en-US" sz="1200" dirty="0" smtClean="0">
              <a:solidFill>
                <a:schemeClr val="tx1">
                  <a:lumMod val="75000"/>
                  <a:lumOff val="25000"/>
                </a:schemeClr>
              </a:solidFill>
              <a:latin typeface="+mn-lt"/>
              <a:cs typeface="Calibri" panose="020F0502020204030204" pitchFamily="34" charset="0"/>
            </a:endParaRPr>
          </a:p>
          <a:p>
            <a:pPr marL="166688" indent="-166688">
              <a:spcAft>
                <a:spcPts val="1200"/>
              </a:spcAft>
              <a:buFont typeface="Arial" panose="020B0604020202020204" pitchFamily="34" charset="0"/>
              <a:buChar char="•"/>
            </a:pPr>
            <a:r>
              <a:rPr lang="en-US" sz="1200" b="1" dirty="0">
                <a:solidFill>
                  <a:schemeClr val="tx1">
                    <a:lumMod val="75000"/>
                    <a:lumOff val="25000"/>
                  </a:schemeClr>
                </a:solidFill>
                <a:latin typeface="+mn-lt"/>
                <a:cs typeface="Calibri" panose="020F0502020204030204" pitchFamily="34" charset="0"/>
              </a:rPr>
              <a:t>FIN </a:t>
            </a:r>
            <a:r>
              <a:rPr lang="en-US" sz="1200" dirty="0">
                <a:solidFill>
                  <a:schemeClr val="tx1">
                    <a:lumMod val="75000"/>
                    <a:lumOff val="25000"/>
                  </a:schemeClr>
                </a:solidFill>
                <a:latin typeface="+mn-lt"/>
                <a:cs typeface="Calibri" panose="020F0502020204030204" pitchFamily="34" charset="0"/>
              </a:rPr>
              <a:t>- </a:t>
            </a:r>
            <a:r>
              <a:rPr lang="en-US" sz="1200" dirty="0" smtClean="0">
                <a:solidFill>
                  <a:schemeClr val="tx1">
                    <a:lumMod val="75000"/>
                    <a:lumOff val="25000"/>
                  </a:schemeClr>
                </a:solidFill>
                <a:latin typeface="+mn-lt"/>
                <a:cs typeface="Calibri" panose="020F0502020204030204" pitchFamily="34" charset="0"/>
              </a:rPr>
              <a:t> SWIFT’s core </a:t>
            </a:r>
            <a:r>
              <a:rPr lang="en-US" sz="1200" dirty="0">
                <a:solidFill>
                  <a:schemeClr val="tx1">
                    <a:lumMod val="75000"/>
                    <a:lumOff val="25000"/>
                  </a:schemeClr>
                </a:solidFill>
                <a:latin typeface="+mn-lt"/>
                <a:cs typeface="Calibri" panose="020F0502020204030204" pitchFamily="34" charset="0"/>
              </a:rPr>
              <a:t>store-and-forward messaging </a:t>
            </a:r>
            <a:r>
              <a:rPr lang="en-US" sz="1200" dirty="0" smtClean="0">
                <a:solidFill>
                  <a:schemeClr val="tx1">
                    <a:lumMod val="75000"/>
                    <a:lumOff val="25000"/>
                  </a:schemeClr>
                </a:solidFill>
                <a:latin typeface="+mn-lt"/>
                <a:cs typeface="Calibri" panose="020F0502020204030204" pitchFamily="34" charset="0"/>
              </a:rPr>
              <a:t>service</a:t>
            </a:r>
          </a:p>
          <a:p>
            <a:pPr marL="166688" indent="-166688">
              <a:spcAft>
                <a:spcPts val="1200"/>
              </a:spcAft>
              <a:buFont typeface="Arial" panose="020B0604020202020204" pitchFamily="34" charset="0"/>
              <a:buChar char="•"/>
            </a:pPr>
            <a:r>
              <a:rPr lang="en-US" sz="1200" b="1" dirty="0" err="1" smtClean="0">
                <a:solidFill>
                  <a:schemeClr val="tx1">
                    <a:lumMod val="75000"/>
                    <a:lumOff val="25000"/>
                  </a:schemeClr>
                </a:solidFill>
                <a:latin typeface="+mn-lt"/>
                <a:cs typeface="Calibri" panose="020F0502020204030204" pitchFamily="34" charset="0"/>
              </a:rPr>
              <a:t>InterAct</a:t>
            </a:r>
            <a:r>
              <a:rPr lang="en-US" sz="1200" b="1" dirty="0" smtClean="0">
                <a:solidFill>
                  <a:schemeClr val="tx1">
                    <a:lumMod val="75000"/>
                    <a:lumOff val="25000"/>
                  </a:schemeClr>
                </a:solidFill>
                <a:latin typeface="+mn-lt"/>
                <a:cs typeface="Calibri" panose="020F0502020204030204" pitchFamily="34" charset="0"/>
              </a:rPr>
              <a:t> </a:t>
            </a:r>
            <a:r>
              <a:rPr lang="en-US" sz="1200" dirty="0">
                <a:solidFill>
                  <a:schemeClr val="tx1">
                    <a:lumMod val="75000"/>
                    <a:lumOff val="25000"/>
                  </a:schemeClr>
                </a:solidFill>
                <a:latin typeface="+mn-lt"/>
                <a:cs typeface="Calibri" panose="020F0502020204030204" pitchFamily="34" charset="0"/>
              </a:rPr>
              <a:t>- </a:t>
            </a:r>
            <a:r>
              <a:rPr lang="en-US" sz="1200" dirty="0" smtClean="0">
                <a:solidFill>
                  <a:schemeClr val="tx1">
                    <a:lumMod val="75000"/>
                    <a:lumOff val="25000"/>
                  </a:schemeClr>
                </a:solidFill>
                <a:latin typeface="+mn-lt"/>
                <a:cs typeface="Calibri" panose="020F0502020204030204" pitchFamily="34" charset="0"/>
              </a:rPr>
              <a:t>enables </a:t>
            </a:r>
            <a:r>
              <a:rPr lang="en-US" sz="1200" dirty="0">
                <a:solidFill>
                  <a:schemeClr val="tx1">
                    <a:lumMod val="75000"/>
                    <a:lumOff val="25000"/>
                  </a:schemeClr>
                </a:solidFill>
                <a:latin typeface="+mn-lt"/>
                <a:cs typeface="Calibri" panose="020F0502020204030204" pitchFamily="34" charset="0"/>
              </a:rPr>
              <a:t>the interactive </a:t>
            </a:r>
            <a:r>
              <a:rPr lang="en-US" sz="1200" dirty="0" smtClean="0">
                <a:solidFill>
                  <a:schemeClr val="tx1">
                    <a:lumMod val="75000"/>
                    <a:lumOff val="25000"/>
                  </a:schemeClr>
                </a:solidFill>
                <a:latin typeface="+mn-lt"/>
                <a:cs typeface="Calibri" panose="020F0502020204030204" pitchFamily="34" charset="0"/>
              </a:rPr>
              <a:t>real-time </a:t>
            </a:r>
            <a:r>
              <a:rPr lang="en-US" sz="1200" dirty="0">
                <a:solidFill>
                  <a:schemeClr val="tx1">
                    <a:lumMod val="75000"/>
                    <a:lumOff val="25000"/>
                  </a:schemeClr>
                </a:solidFill>
                <a:latin typeface="+mn-lt"/>
                <a:cs typeface="Calibri" panose="020F0502020204030204" pitchFamily="34" charset="0"/>
              </a:rPr>
              <a:t>and store-and-forward exchange of </a:t>
            </a:r>
            <a:r>
              <a:rPr lang="en-US" sz="1200" dirty="0" smtClean="0">
                <a:solidFill>
                  <a:schemeClr val="tx1">
                    <a:lumMod val="75000"/>
                    <a:lumOff val="25000"/>
                  </a:schemeClr>
                </a:solidFill>
                <a:latin typeface="+mn-lt"/>
                <a:cs typeface="Calibri" panose="020F0502020204030204" pitchFamily="34" charset="0"/>
              </a:rPr>
              <a:t>messages</a:t>
            </a:r>
          </a:p>
          <a:p>
            <a:pPr marL="166688" indent="-166688">
              <a:spcAft>
                <a:spcPts val="1200"/>
              </a:spcAft>
              <a:buFont typeface="Arial" panose="020B0604020202020204" pitchFamily="34" charset="0"/>
              <a:buChar char="•"/>
            </a:pPr>
            <a:r>
              <a:rPr lang="en-US" sz="1200" b="1" dirty="0" err="1" smtClean="0">
                <a:solidFill>
                  <a:schemeClr val="tx1">
                    <a:lumMod val="75000"/>
                    <a:lumOff val="25000"/>
                  </a:schemeClr>
                </a:solidFill>
                <a:latin typeface="+mn-lt"/>
                <a:cs typeface="Calibri" panose="020F0502020204030204" pitchFamily="34" charset="0"/>
              </a:rPr>
              <a:t>FileAct</a:t>
            </a:r>
            <a:r>
              <a:rPr lang="en-US" sz="1200" b="1" dirty="0" smtClean="0">
                <a:solidFill>
                  <a:schemeClr val="tx1">
                    <a:lumMod val="75000"/>
                    <a:lumOff val="25000"/>
                  </a:schemeClr>
                </a:solidFill>
                <a:latin typeface="+mn-lt"/>
                <a:cs typeface="Calibri" panose="020F0502020204030204" pitchFamily="34" charset="0"/>
              </a:rPr>
              <a:t> </a:t>
            </a:r>
            <a:r>
              <a:rPr lang="en-US" sz="1200" dirty="0">
                <a:solidFill>
                  <a:schemeClr val="tx1">
                    <a:lumMod val="75000"/>
                    <a:lumOff val="25000"/>
                  </a:schemeClr>
                </a:solidFill>
                <a:latin typeface="+mn-lt"/>
                <a:cs typeface="Calibri" panose="020F0502020204030204" pitchFamily="34" charset="0"/>
              </a:rPr>
              <a:t>- </a:t>
            </a:r>
            <a:r>
              <a:rPr lang="en-US" sz="1200" dirty="0" smtClean="0">
                <a:solidFill>
                  <a:schemeClr val="tx1">
                    <a:lumMod val="75000"/>
                    <a:lumOff val="25000"/>
                  </a:schemeClr>
                </a:solidFill>
                <a:latin typeface="+mn-lt"/>
                <a:cs typeface="Calibri" panose="020F0502020204030204" pitchFamily="34" charset="0"/>
              </a:rPr>
              <a:t> enables </a:t>
            </a:r>
            <a:r>
              <a:rPr lang="en-US" sz="1200" dirty="0">
                <a:solidFill>
                  <a:schemeClr val="tx1">
                    <a:lumMod val="75000"/>
                    <a:lumOff val="25000"/>
                  </a:schemeClr>
                </a:solidFill>
                <a:latin typeface="+mn-lt"/>
                <a:cs typeface="Calibri" panose="020F0502020204030204" pitchFamily="34" charset="0"/>
              </a:rPr>
              <a:t>customers to exchange </a:t>
            </a:r>
            <a:r>
              <a:rPr lang="en-US" sz="1200" dirty="0" smtClean="0">
                <a:solidFill>
                  <a:schemeClr val="tx1">
                    <a:lumMod val="75000"/>
                    <a:lumOff val="25000"/>
                  </a:schemeClr>
                </a:solidFill>
                <a:latin typeface="+mn-lt"/>
                <a:cs typeface="Calibri" panose="020F0502020204030204" pitchFamily="34" charset="0"/>
              </a:rPr>
              <a:t>files</a:t>
            </a:r>
            <a:endParaRPr lang="en-US" sz="1200" dirty="0">
              <a:solidFill>
                <a:schemeClr val="tx1">
                  <a:lumMod val="75000"/>
                  <a:lumOff val="25000"/>
                </a:schemeClr>
              </a:solidFill>
              <a:latin typeface="+mn-lt"/>
              <a:cs typeface="Calibri" panose="020F0502020204030204" pitchFamily="34" charset="0"/>
            </a:endParaRPr>
          </a:p>
        </p:txBody>
      </p:sp>
      <p:grpSp>
        <p:nvGrpSpPr>
          <p:cNvPr id="19" name="Group 18"/>
          <p:cNvGrpSpPr/>
          <p:nvPr/>
        </p:nvGrpSpPr>
        <p:grpSpPr>
          <a:xfrm>
            <a:off x="3074233" y="3646057"/>
            <a:ext cx="722277" cy="607808"/>
            <a:chOff x="2895600" y="4114672"/>
            <a:chExt cx="662406" cy="685928"/>
          </a:xfrm>
        </p:grpSpPr>
        <p:cxnSp>
          <p:nvCxnSpPr>
            <p:cNvPr id="20" name="Straight Connector 19"/>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rot="10800000">
            <a:off x="6231549" y="3646057"/>
            <a:ext cx="722277" cy="607808"/>
            <a:chOff x="2895600" y="4114672"/>
            <a:chExt cx="662406" cy="685928"/>
          </a:xfrm>
        </p:grpSpPr>
        <p:cxnSp>
          <p:nvCxnSpPr>
            <p:cNvPr id="23" name="Straight Connector 22"/>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rot="5400000">
            <a:off x="4733369" y="2033422"/>
            <a:ext cx="586965" cy="747925"/>
            <a:chOff x="2895600" y="4114672"/>
            <a:chExt cx="662406" cy="685928"/>
          </a:xfrm>
        </p:grpSpPr>
        <p:cxnSp>
          <p:nvCxnSpPr>
            <p:cNvPr id="26" name="Straight Connector 25"/>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8" name="clipart_symbols_newspaperclippings"/>
          <p:cNvSpPr>
            <a:spLocks/>
          </p:cNvSpPr>
          <p:nvPr/>
        </p:nvSpPr>
        <p:spPr bwMode="auto">
          <a:xfrm>
            <a:off x="158068" y="4035569"/>
            <a:ext cx="3275811" cy="1632193"/>
          </a:xfrm>
          <a:custGeom>
            <a:avLst/>
            <a:gdLst>
              <a:gd name="T0" fmla="*/ 2147483647 w 1153"/>
              <a:gd name="T1" fmla="*/ 2147483647 h 323"/>
              <a:gd name="T2" fmla="*/ 2147483647 w 1153"/>
              <a:gd name="T3" fmla="*/ 2147483647 h 323"/>
              <a:gd name="T4" fmla="*/ 2147483647 w 1153"/>
              <a:gd name="T5" fmla="*/ 2147483647 h 323"/>
              <a:gd name="T6" fmla="*/ 2147483647 w 1153"/>
              <a:gd name="T7" fmla="*/ 2147483647 h 323"/>
              <a:gd name="T8" fmla="*/ 2147483647 w 1153"/>
              <a:gd name="T9" fmla="*/ 2147483647 h 323"/>
              <a:gd name="T10" fmla="*/ 2147483647 w 1153"/>
              <a:gd name="T11" fmla="*/ 2147483647 h 323"/>
              <a:gd name="T12" fmla="*/ 2147483647 w 1153"/>
              <a:gd name="T13" fmla="*/ 2147483647 h 323"/>
              <a:gd name="T14" fmla="*/ 2147483647 w 1153"/>
              <a:gd name="T15" fmla="*/ 2147483647 h 323"/>
              <a:gd name="T16" fmla="*/ 2147483647 w 1153"/>
              <a:gd name="T17" fmla="*/ 2147483647 h 323"/>
              <a:gd name="T18" fmla="*/ 2147483647 w 1153"/>
              <a:gd name="T19" fmla="*/ 2147483647 h 323"/>
              <a:gd name="T20" fmla="*/ 2147483647 w 1153"/>
              <a:gd name="T21" fmla="*/ 2147483647 h 323"/>
              <a:gd name="T22" fmla="*/ 2147483647 w 1153"/>
              <a:gd name="T23" fmla="*/ 2147483647 h 323"/>
              <a:gd name="T24" fmla="*/ 2147483647 w 1153"/>
              <a:gd name="T25" fmla="*/ 2147483647 h 323"/>
              <a:gd name="T26" fmla="*/ 2147483647 w 1153"/>
              <a:gd name="T27" fmla="*/ 2147483647 h 323"/>
              <a:gd name="T28" fmla="*/ 2147483647 w 1153"/>
              <a:gd name="T29" fmla="*/ 2147483647 h 323"/>
              <a:gd name="T30" fmla="*/ 2147483647 w 1153"/>
              <a:gd name="T31" fmla="*/ 2147483647 h 323"/>
              <a:gd name="T32" fmla="*/ 2147483647 w 1153"/>
              <a:gd name="T33" fmla="*/ 2147483647 h 323"/>
              <a:gd name="T34" fmla="*/ 2147483647 w 1153"/>
              <a:gd name="T35" fmla="*/ 2147483647 h 323"/>
              <a:gd name="T36" fmla="*/ 2147483647 w 1153"/>
              <a:gd name="T37" fmla="*/ 2147483647 h 323"/>
              <a:gd name="T38" fmla="*/ 2147483647 w 1153"/>
              <a:gd name="T39" fmla="*/ 2147483647 h 323"/>
              <a:gd name="T40" fmla="*/ 2147483647 w 1153"/>
              <a:gd name="T41" fmla="*/ 2147483647 h 323"/>
              <a:gd name="T42" fmla="*/ 2147483647 w 1153"/>
              <a:gd name="T43" fmla="*/ 2147483647 h 323"/>
              <a:gd name="T44" fmla="*/ 2147483647 w 1153"/>
              <a:gd name="T45" fmla="*/ 2147483647 h 323"/>
              <a:gd name="T46" fmla="*/ 2147483647 w 1153"/>
              <a:gd name="T47" fmla="*/ 2147483647 h 323"/>
              <a:gd name="T48" fmla="*/ 2147483647 w 1153"/>
              <a:gd name="T49" fmla="*/ 2147483647 h 323"/>
              <a:gd name="T50" fmla="*/ 2147483647 w 1153"/>
              <a:gd name="T51" fmla="*/ 2147483647 h 323"/>
              <a:gd name="T52" fmla="*/ 2147483647 w 1153"/>
              <a:gd name="T53" fmla="*/ 2147483647 h 323"/>
              <a:gd name="T54" fmla="*/ 2147483647 w 1153"/>
              <a:gd name="T55" fmla="*/ 2147483647 h 323"/>
              <a:gd name="T56" fmla="*/ 2147483647 w 1153"/>
              <a:gd name="T57" fmla="*/ 0 h 323"/>
              <a:gd name="T58" fmla="*/ 2147483647 w 1153"/>
              <a:gd name="T59" fmla="*/ 2147483647 h 323"/>
              <a:gd name="T60" fmla="*/ 2147483647 w 1153"/>
              <a:gd name="T61" fmla="*/ 2147483647 h 323"/>
              <a:gd name="T62" fmla="*/ 2147483647 w 1153"/>
              <a:gd name="T63" fmla="*/ 2147483647 h 323"/>
              <a:gd name="T64" fmla="*/ 2147483647 w 1153"/>
              <a:gd name="T65" fmla="*/ 2147483647 h 323"/>
              <a:gd name="T66" fmla="*/ 2147483647 w 1153"/>
              <a:gd name="T67" fmla="*/ 2147483647 h 323"/>
              <a:gd name="T68" fmla="*/ 2147483647 w 1153"/>
              <a:gd name="T69" fmla="*/ 2147483647 h 323"/>
              <a:gd name="T70" fmla="*/ 2147483647 w 1153"/>
              <a:gd name="T71" fmla="*/ 2147483647 h 323"/>
              <a:gd name="T72" fmla="*/ 2147483647 w 1153"/>
              <a:gd name="T73" fmla="*/ 2147483647 h 323"/>
              <a:gd name="T74" fmla="*/ 2147483647 w 1153"/>
              <a:gd name="T75" fmla="*/ 2147483647 h 323"/>
              <a:gd name="T76" fmla="*/ 2147483647 w 1153"/>
              <a:gd name="T77" fmla="*/ 2147483647 h 323"/>
              <a:gd name="T78" fmla="*/ 2147483647 w 1153"/>
              <a:gd name="T79" fmla="*/ 2147483647 h 323"/>
              <a:gd name="T80" fmla="*/ 2147483647 w 1153"/>
              <a:gd name="T81" fmla="*/ 2147483647 h 323"/>
              <a:gd name="T82" fmla="*/ 2147483647 w 1153"/>
              <a:gd name="T83" fmla="*/ 2147483647 h 323"/>
              <a:gd name="T84" fmla="*/ 2147483647 w 1153"/>
              <a:gd name="T85" fmla="*/ 2147483647 h 323"/>
              <a:gd name="T86" fmla="*/ 2147483647 w 1153"/>
              <a:gd name="T87" fmla="*/ 2147483647 h 323"/>
              <a:gd name="T88" fmla="*/ 2147483647 w 1153"/>
              <a:gd name="T89" fmla="*/ 2147483647 h 323"/>
              <a:gd name="T90" fmla="*/ 2147483647 w 1153"/>
              <a:gd name="T91" fmla="*/ 2147483647 h 323"/>
              <a:gd name="T92" fmla="*/ 2147483647 w 1153"/>
              <a:gd name="T93" fmla="*/ 2147483647 h 323"/>
              <a:gd name="T94" fmla="*/ 2147483647 w 1153"/>
              <a:gd name="T95" fmla="*/ 2147483647 h 323"/>
              <a:gd name="T96" fmla="*/ 2147483647 w 1153"/>
              <a:gd name="T97" fmla="*/ 2147483647 h 323"/>
              <a:gd name="T98" fmla="*/ 2147483647 w 1153"/>
              <a:gd name="T99" fmla="*/ 2147483647 h 323"/>
              <a:gd name="T100" fmla="*/ 2147483647 w 1153"/>
              <a:gd name="T101" fmla="*/ 2147483647 h 323"/>
              <a:gd name="T102" fmla="*/ 2147483647 w 1153"/>
              <a:gd name="T103" fmla="*/ 2147483647 h 323"/>
              <a:gd name="T104" fmla="*/ 2147483647 w 1153"/>
              <a:gd name="T105" fmla="*/ 2147483647 h 323"/>
              <a:gd name="T106" fmla="*/ 2147483647 w 1153"/>
              <a:gd name="T107" fmla="*/ 2147483647 h 323"/>
              <a:gd name="T108" fmla="*/ 2147483647 w 1153"/>
              <a:gd name="T109" fmla="*/ 2147483647 h 323"/>
              <a:gd name="T110" fmla="*/ 2147483647 w 1153"/>
              <a:gd name="T111" fmla="*/ 2147483647 h 323"/>
              <a:gd name="T112" fmla="*/ 2147483647 w 1153"/>
              <a:gd name="T113" fmla="*/ 2147483647 h 323"/>
              <a:gd name="T114" fmla="*/ 2147483647 w 1153"/>
              <a:gd name="T115" fmla="*/ 2147483647 h 323"/>
              <a:gd name="T116" fmla="*/ 2147483647 w 1153"/>
              <a:gd name="T117" fmla="*/ 2147483647 h 3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53"/>
              <a:gd name="T178" fmla="*/ 0 h 323"/>
              <a:gd name="T179" fmla="*/ 1153 w 1153"/>
              <a:gd name="T180" fmla="*/ 323 h 32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53" h="323">
                <a:moveTo>
                  <a:pt x="86" y="311"/>
                </a:moveTo>
                <a:cubicBezTo>
                  <a:pt x="82" y="311"/>
                  <a:pt x="78" y="311"/>
                  <a:pt x="75" y="311"/>
                </a:cubicBezTo>
                <a:cubicBezTo>
                  <a:pt x="77" y="304"/>
                  <a:pt x="55" y="306"/>
                  <a:pt x="63" y="311"/>
                </a:cubicBezTo>
                <a:cubicBezTo>
                  <a:pt x="61" y="310"/>
                  <a:pt x="58" y="310"/>
                  <a:pt x="55" y="310"/>
                </a:cubicBezTo>
                <a:cubicBezTo>
                  <a:pt x="49" y="282"/>
                  <a:pt x="62" y="249"/>
                  <a:pt x="57" y="228"/>
                </a:cubicBezTo>
                <a:cubicBezTo>
                  <a:pt x="51" y="226"/>
                  <a:pt x="44" y="200"/>
                  <a:pt x="43" y="193"/>
                </a:cubicBezTo>
                <a:cubicBezTo>
                  <a:pt x="37" y="194"/>
                  <a:pt x="30" y="174"/>
                  <a:pt x="28" y="162"/>
                </a:cubicBezTo>
                <a:cubicBezTo>
                  <a:pt x="0" y="150"/>
                  <a:pt x="21" y="99"/>
                  <a:pt x="21" y="71"/>
                </a:cubicBezTo>
                <a:cubicBezTo>
                  <a:pt x="20" y="60"/>
                  <a:pt x="10" y="47"/>
                  <a:pt x="14" y="37"/>
                </a:cubicBezTo>
                <a:cubicBezTo>
                  <a:pt x="17" y="28"/>
                  <a:pt x="32" y="24"/>
                  <a:pt x="45" y="26"/>
                </a:cubicBezTo>
                <a:cubicBezTo>
                  <a:pt x="54" y="27"/>
                  <a:pt x="59" y="36"/>
                  <a:pt x="66" y="36"/>
                </a:cubicBezTo>
                <a:cubicBezTo>
                  <a:pt x="77" y="37"/>
                  <a:pt x="91" y="25"/>
                  <a:pt x="110" y="24"/>
                </a:cubicBezTo>
                <a:cubicBezTo>
                  <a:pt x="131" y="23"/>
                  <a:pt x="155" y="27"/>
                  <a:pt x="171" y="25"/>
                </a:cubicBezTo>
                <a:cubicBezTo>
                  <a:pt x="179" y="24"/>
                  <a:pt x="187" y="18"/>
                  <a:pt x="195" y="18"/>
                </a:cubicBezTo>
                <a:cubicBezTo>
                  <a:pt x="203" y="17"/>
                  <a:pt x="211" y="22"/>
                  <a:pt x="220" y="22"/>
                </a:cubicBezTo>
                <a:cubicBezTo>
                  <a:pt x="236" y="24"/>
                  <a:pt x="255" y="19"/>
                  <a:pt x="273" y="18"/>
                </a:cubicBezTo>
                <a:cubicBezTo>
                  <a:pt x="298" y="16"/>
                  <a:pt x="327" y="21"/>
                  <a:pt x="344" y="21"/>
                </a:cubicBezTo>
                <a:cubicBezTo>
                  <a:pt x="355" y="22"/>
                  <a:pt x="367" y="16"/>
                  <a:pt x="379" y="16"/>
                </a:cubicBezTo>
                <a:cubicBezTo>
                  <a:pt x="397" y="17"/>
                  <a:pt x="417" y="25"/>
                  <a:pt x="435" y="27"/>
                </a:cubicBezTo>
                <a:cubicBezTo>
                  <a:pt x="467" y="31"/>
                  <a:pt x="487" y="21"/>
                  <a:pt x="510" y="17"/>
                </a:cubicBezTo>
                <a:cubicBezTo>
                  <a:pt x="535" y="14"/>
                  <a:pt x="559" y="25"/>
                  <a:pt x="581" y="19"/>
                </a:cubicBezTo>
                <a:cubicBezTo>
                  <a:pt x="586" y="13"/>
                  <a:pt x="598" y="13"/>
                  <a:pt x="606" y="8"/>
                </a:cubicBezTo>
                <a:cubicBezTo>
                  <a:pt x="623" y="25"/>
                  <a:pt x="643" y="13"/>
                  <a:pt x="663" y="11"/>
                </a:cubicBezTo>
                <a:cubicBezTo>
                  <a:pt x="675" y="10"/>
                  <a:pt x="687" y="15"/>
                  <a:pt x="700" y="14"/>
                </a:cubicBezTo>
                <a:cubicBezTo>
                  <a:pt x="707" y="14"/>
                  <a:pt x="713" y="10"/>
                  <a:pt x="721" y="9"/>
                </a:cubicBezTo>
                <a:cubicBezTo>
                  <a:pt x="776" y="1"/>
                  <a:pt x="831" y="5"/>
                  <a:pt x="871" y="7"/>
                </a:cubicBezTo>
                <a:cubicBezTo>
                  <a:pt x="909" y="8"/>
                  <a:pt x="939" y="6"/>
                  <a:pt x="973" y="7"/>
                </a:cubicBezTo>
                <a:cubicBezTo>
                  <a:pt x="970" y="7"/>
                  <a:pt x="966" y="7"/>
                  <a:pt x="967" y="3"/>
                </a:cubicBezTo>
                <a:cubicBezTo>
                  <a:pt x="1000" y="13"/>
                  <a:pt x="1025" y="7"/>
                  <a:pt x="1057" y="0"/>
                </a:cubicBezTo>
                <a:cubicBezTo>
                  <a:pt x="1086" y="10"/>
                  <a:pt x="1125" y="1"/>
                  <a:pt x="1144" y="3"/>
                </a:cubicBezTo>
                <a:cubicBezTo>
                  <a:pt x="1134" y="22"/>
                  <a:pt x="1135" y="52"/>
                  <a:pt x="1123" y="68"/>
                </a:cubicBezTo>
                <a:cubicBezTo>
                  <a:pt x="1137" y="68"/>
                  <a:pt x="1123" y="89"/>
                  <a:pt x="1134" y="86"/>
                </a:cubicBezTo>
                <a:cubicBezTo>
                  <a:pt x="1130" y="107"/>
                  <a:pt x="1130" y="153"/>
                  <a:pt x="1124" y="183"/>
                </a:cubicBezTo>
                <a:cubicBezTo>
                  <a:pt x="1115" y="192"/>
                  <a:pt x="1109" y="204"/>
                  <a:pt x="1099" y="212"/>
                </a:cubicBezTo>
                <a:cubicBezTo>
                  <a:pt x="1102" y="225"/>
                  <a:pt x="1117" y="226"/>
                  <a:pt x="1131" y="230"/>
                </a:cubicBezTo>
                <a:cubicBezTo>
                  <a:pt x="1139" y="248"/>
                  <a:pt x="1153" y="275"/>
                  <a:pt x="1141" y="301"/>
                </a:cubicBezTo>
                <a:cubicBezTo>
                  <a:pt x="1130" y="298"/>
                  <a:pt x="1129" y="298"/>
                  <a:pt x="1120" y="295"/>
                </a:cubicBezTo>
                <a:cubicBezTo>
                  <a:pt x="1077" y="312"/>
                  <a:pt x="1043" y="304"/>
                  <a:pt x="979" y="301"/>
                </a:cubicBezTo>
                <a:cubicBezTo>
                  <a:pt x="963" y="323"/>
                  <a:pt x="940" y="308"/>
                  <a:pt x="918" y="315"/>
                </a:cubicBezTo>
                <a:cubicBezTo>
                  <a:pt x="911" y="313"/>
                  <a:pt x="920" y="306"/>
                  <a:pt x="910" y="305"/>
                </a:cubicBezTo>
                <a:cubicBezTo>
                  <a:pt x="909" y="321"/>
                  <a:pt x="884" y="310"/>
                  <a:pt x="879" y="310"/>
                </a:cubicBezTo>
                <a:cubicBezTo>
                  <a:pt x="872" y="310"/>
                  <a:pt x="861" y="319"/>
                  <a:pt x="852" y="310"/>
                </a:cubicBezTo>
                <a:cubicBezTo>
                  <a:pt x="851" y="319"/>
                  <a:pt x="840" y="321"/>
                  <a:pt x="829" y="319"/>
                </a:cubicBezTo>
                <a:cubicBezTo>
                  <a:pt x="824" y="318"/>
                  <a:pt x="815" y="311"/>
                  <a:pt x="816" y="311"/>
                </a:cubicBezTo>
                <a:cubicBezTo>
                  <a:pt x="814" y="310"/>
                  <a:pt x="807" y="316"/>
                  <a:pt x="806" y="316"/>
                </a:cubicBezTo>
                <a:cubicBezTo>
                  <a:pt x="804" y="316"/>
                  <a:pt x="797" y="311"/>
                  <a:pt x="795" y="310"/>
                </a:cubicBezTo>
                <a:cubicBezTo>
                  <a:pt x="774" y="307"/>
                  <a:pt x="742" y="319"/>
                  <a:pt x="720" y="307"/>
                </a:cubicBezTo>
                <a:cubicBezTo>
                  <a:pt x="716" y="307"/>
                  <a:pt x="724" y="315"/>
                  <a:pt x="714" y="312"/>
                </a:cubicBezTo>
                <a:cubicBezTo>
                  <a:pt x="699" y="312"/>
                  <a:pt x="705" y="303"/>
                  <a:pt x="685" y="306"/>
                </a:cubicBezTo>
                <a:cubicBezTo>
                  <a:pt x="679" y="283"/>
                  <a:pt x="666" y="294"/>
                  <a:pt x="651" y="297"/>
                </a:cubicBezTo>
                <a:cubicBezTo>
                  <a:pt x="598" y="310"/>
                  <a:pt x="546" y="294"/>
                  <a:pt x="499" y="305"/>
                </a:cubicBezTo>
                <a:cubicBezTo>
                  <a:pt x="504" y="299"/>
                  <a:pt x="495" y="306"/>
                  <a:pt x="494" y="299"/>
                </a:cubicBezTo>
                <a:cubicBezTo>
                  <a:pt x="486" y="296"/>
                  <a:pt x="493" y="308"/>
                  <a:pt x="486" y="305"/>
                </a:cubicBezTo>
                <a:cubicBezTo>
                  <a:pt x="464" y="295"/>
                  <a:pt x="443" y="308"/>
                  <a:pt x="424" y="300"/>
                </a:cubicBezTo>
                <a:cubicBezTo>
                  <a:pt x="410" y="305"/>
                  <a:pt x="384" y="309"/>
                  <a:pt x="371" y="298"/>
                </a:cubicBezTo>
                <a:cubicBezTo>
                  <a:pt x="362" y="302"/>
                  <a:pt x="354" y="312"/>
                  <a:pt x="343" y="311"/>
                </a:cubicBezTo>
                <a:cubicBezTo>
                  <a:pt x="336" y="311"/>
                  <a:pt x="326" y="298"/>
                  <a:pt x="319" y="297"/>
                </a:cubicBezTo>
                <a:cubicBezTo>
                  <a:pt x="300" y="294"/>
                  <a:pt x="252" y="301"/>
                  <a:pt x="242" y="303"/>
                </a:cubicBezTo>
                <a:cubicBezTo>
                  <a:pt x="189" y="314"/>
                  <a:pt x="134" y="305"/>
                  <a:pt x="86" y="311"/>
                </a:cubicBezTo>
                <a:close/>
              </a:path>
            </a:pathLst>
          </a:custGeom>
          <a:solidFill>
            <a:schemeClr val="bg1">
              <a:lumMod val="95000"/>
              <a:alpha val="90000"/>
            </a:schemeClr>
          </a:solidFill>
          <a:ln w="9525">
            <a:noFill/>
            <a:round/>
            <a:headEnd/>
            <a:tailEnd/>
          </a:ln>
          <a:effectLst>
            <a:outerShdw blurRad="50800" dist="38100" dir="2700000" algn="tl" rotWithShape="0">
              <a:prstClr val="black">
                <a:alpha val="40000"/>
              </a:prstClr>
            </a:outerShdw>
          </a:effectLst>
        </p:spPr>
        <p:txBody>
          <a:bodyPr wrap="square" lIns="182880" rIns="182880" anchor="ctr"/>
          <a:lstStyle/>
          <a:p>
            <a:pPr marL="165100" algn="ctr"/>
            <a:r>
              <a:rPr lang="en-US" sz="1200" b="1" dirty="0" smtClean="0">
                <a:solidFill>
                  <a:schemeClr val="tx1">
                    <a:lumMod val="75000"/>
                    <a:lumOff val="25000"/>
                  </a:schemeClr>
                </a:solidFill>
                <a:cs typeface="Calibri" panose="020F0502020204030204" pitchFamily="34" charset="0"/>
              </a:rPr>
              <a:t>Registration Authority</a:t>
            </a:r>
          </a:p>
          <a:p>
            <a:pPr marL="165100" algn="ctr"/>
            <a:endParaRPr lang="en-US" sz="1200" b="1" dirty="0" smtClean="0">
              <a:solidFill>
                <a:schemeClr val="bg1">
                  <a:lumMod val="50000"/>
                </a:schemeClr>
              </a:solidFill>
              <a:cs typeface="Calibri" panose="020F0502020204030204" pitchFamily="34" charset="0"/>
            </a:endParaRPr>
          </a:p>
          <a:p>
            <a:pPr marL="234950" indent="-123825">
              <a:buFont typeface="Arial" panose="020B0604020202020204" pitchFamily="34" charset="0"/>
              <a:buChar char="•"/>
              <a:tabLst>
                <a:tab pos="1149350" algn="l"/>
              </a:tabLst>
            </a:pPr>
            <a:r>
              <a:rPr lang="en-US" sz="1200" dirty="0">
                <a:solidFill>
                  <a:schemeClr val="bg1">
                    <a:lumMod val="50000"/>
                  </a:schemeClr>
                </a:solidFill>
                <a:cs typeface="Calibri" panose="020F0502020204030204" pitchFamily="34" charset="0"/>
              </a:rPr>
              <a:t>ISO </a:t>
            </a:r>
            <a:r>
              <a:rPr lang="en-US" sz="1200" dirty="0" smtClean="0">
                <a:solidFill>
                  <a:schemeClr val="bg1">
                    <a:lumMod val="50000"/>
                  </a:schemeClr>
                </a:solidFill>
                <a:cs typeface="Calibri" panose="020F0502020204030204" pitchFamily="34" charset="0"/>
              </a:rPr>
              <a:t>9362	BIC </a:t>
            </a:r>
            <a:r>
              <a:rPr lang="en-US" sz="1200" dirty="0">
                <a:solidFill>
                  <a:schemeClr val="bg1">
                    <a:lumMod val="50000"/>
                  </a:schemeClr>
                </a:solidFill>
                <a:cs typeface="Calibri" panose="020F0502020204030204" pitchFamily="34" charset="0"/>
              </a:rPr>
              <a:t>codes</a:t>
            </a:r>
          </a:p>
          <a:p>
            <a:pPr marL="234950" indent="-123825">
              <a:buFont typeface="Arial" panose="020B0604020202020204" pitchFamily="34" charset="0"/>
              <a:buChar char="•"/>
              <a:tabLst>
                <a:tab pos="1149350" algn="l"/>
              </a:tabLst>
            </a:pPr>
            <a:r>
              <a:rPr lang="en-US" sz="1200" dirty="0">
                <a:solidFill>
                  <a:schemeClr val="bg1">
                    <a:lumMod val="50000"/>
                  </a:schemeClr>
                </a:solidFill>
                <a:cs typeface="Calibri" panose="020F0502020204030204" pitchFamily="34" charset="0"/>
              </a:rPr>
              <a:t>ISO 10383 	</a:t>
            </a:r>
            <a:r>
              <a:rPr lang="en-US" sz="1200" dirty="0" smtClean="0">
                <a:solidFill>
                  <a:schemeClr val="bg1">
                    <a:lumMod val="50000"/>
                  </a:schemeClr>
                </a:solidFill>
                <a:cs typeface="Calibri" panose="020F0502020204030204" pitchFamily="34" charset="0"/>
              </a:rPr>
              <a:t>Market </a:t>
            </a:r>
            <a:r>
              <a:rPr lang="en-US" sz="1200" dirty="0">
                <a:solidFill>
                  <a:schemeClr val="bg1">
                    <a:lumMod val="50000"/>
                  </a:schemeClr>
                </a:solidFill>
                <a:cs typeface="Calibri" panose="020F0502020204030204" pitchFamily="34" charset="0"/>
              </a:rPr>
              <a:t>MIC codes</a:t>
            </a:r>
          </a:p>
          <a:p>
            <a:pPr marL="234950" indent="-123825">
              <a:buFont typeface="Arial" panose="020B0604020202020204" pitchFamily="34" charset="0"/>
              <a:buChar char="•"/>
              <a:tabLst>
                <a:tab pos="1149350" algn="l"/>
              </a:tabLst>
            </a:pPr>
            <a:r>
              <a:rPr lang="en-US" sz="1200" dirty="0">
                <a:solidFill>
                  <a:schemeClr val="bg1">
                    <a:lumMod val="50000"/>
                  </a:schemeClr>
                </a:solidFill>
                <a:cs typeface="Calibri" panose="020F0502020204030204" pitchFamily="34" charset="0"/>
              </a:rPr>
              <a:t>ISO 13616 	</a:t>
            </a:r>
            <a:r>
              <a:rPr lang="en-US" sz="1200" dirty="0" smtClean="0">
                <a:solidFill>
                  <a:schemeClr val="bg1">
                    <a:lumMod val="50000"/>
                  </a:schemeClr>
                </a:solidFill>
                <a:cs typeface="Calibri" panose="020F0502020204030204" pitchFamily="34" charset="0"/>
              </a:rPr>
              <a:t>IBAN</a:t>
            </a:r>
            <a:endParaRPr lang="en-US" sz="1200" dirty="0">
              <a:solidFill>
                <a:schemeClr val="bg1">
                  <a:lumMod val="50000"/>
                </a:schemeClr>
              </a:solidFill>
              <a:cs typeface="Calibri" panose="020F0502020204030204" pitchFamily="34" charset="0"/>
            </a:endParaRPr>
          </a:p>
          <a:p>
            <a:pPr marL="234950" indent="-123825">
              <a:buFont typeface="Arial" panose="020B0604020202020204" pitchFamily="34" charset="0"/>
              <a:buChar char="•"/>
              <a:tabLst>
                <a:tab pos="1149350" algn="l"/>
              </a:tabLst>
            </a:pPr>
            <a:r>
              <a:rPr lang="en-US" sz="1200" dirty="0">
                <a:solidFill>
                  <a:schemeClr val="bg1">
                    <a:lumMod val="50000"/>
                  </a:schemeClr>
                </a:solidFill>
                <a:cs typeface="Calibri" panose="020F0502020204030204" pitchFamily="34" charset="0"/>
              </a:rPr>
              <a:t>ISO 15022 	</a:t>
            </a:r>
            <a:r>
              <a:rPr lang="en-US" sz="1200" dirty="0" smtClean="0">
                <a:solidFill>
                  <a:schemeClr val="bg1">
                    <a:lumMod val="50000"/>
                  </a:schemeClr>
                </a:solidFill>
                <a:cs typeface="Calibri" panose="020F0502020204030204" pitchFamily="34" charset="0"/>
              </a:rPr>
              <a:t>Financial Messaging</a:t>
            </a:r>
            <a:endParaRPr lang="en-US" sz="1200" dirty="0">
              <a:solidFill>
                <a:schemeClr val="bg1">
                  <a:lumMod val="50000"/>
                </a:schemeClr>
              </a:solidFill>
              <a:cs typeface="Calibri" panose="020F0502020204030204" pitchFamily="34" charset="0"/>
            </a:endParaRPr>
          </a:p>
          <a:p>
            <a:pPr marL="234950" indent="-123825">
              <a:buFont typeface="Arial" panose="020B0604020202020204" pitchFamily="34" charset="0"/>
              <a:buChar char="•"/>
              <a:tabLst>
                <a:tab pos="1149350" algn="l"/>
              </a:tabLst>
            </a:pPr>
            <a:r>
              <a:rPr lang="en-US" sz="1200" dirty="0">
                <a:solidFill>
                  <a:schemeClr val="bg1">
                    <a:lumMod val="50000"/>
                  </a:schemeClr>
                </a:solidFill>
                <a:cs typeface="Calibri" panose="020F0502020204030204" pitchFamily="34" charset="0"/>
              </a:rPr>
              <a:t>ISO 17442 	</a:t>
            </a:r>
            <a:r>
              <a:rPr lang="en-US" sz="1200" dirty="0" smtClean="0">
                <a:solidFill>
                  <a:schemeClr val="bg1">
                    <a:lumMod val="50000"/>
                  </a:schemeClr>
                </a:solidFill>
                <a:cs typeface="Calibri" panose="020F0502020204030204" pitchFamily="34" charset="0"/>
              </a:rPr>
              <a:t>Legal </a:t>
            </a:r>
            <a:r>
              <a:rPr lang="en-US" sz="1200" dirty="0">
                <a:solidFill>
                  <a:schemeClr val="bg1">
                    <a:lumMod val="50000"/>
                  </a:schemeClr>
                </a:solidFill>
                <a:cs typeface="Calibri" panose="020F0502020204030204" pitchFamily="34" charset="0"/>
              </a:rPr>
              <a:t>Entity </a:t>
            </a:r>
            <a:r>
              <a:rPr lang="en-US" sz="1200" dirty="0" smtClean="0">
                <a:solidFill>
                  <a:schemeClr val="bg1">
                    <a:lumMod val="50000"/>
                  </a:schemeClr>
                </a:solidFill>
                <a:cs typeface="Calibri" panose="020F0502020204030204" pitchFamily="34" charset="0"/>
              </a:rPr>
              <a:t>Identifier</a:t>
            </a:r>
            <a:endParaRPr lang="en-US" sz="1200" dirty="0">
              <a:solidFill>
                <a:schemeClr val="bg1">
                  <a:lumMod val="50000"/>
                </a:schemeClr>
              </a:solidFill>
              <a:cs typeface="Calibri" panose="020F0502020204030204" pitchFamily="34" charset="0"/>
            </a:endParaRPr>
          </a:p>
          <a:p>
            <a:pPr marL="234950" indent="-123825">
              <a:buFont typeface="Arial" panose="020B0604020202020204" pitchFamily="34" charset="0"/>
              <a:buChar char="•"/>
              <a:tabLst>
                <a:tab pos="1149350" algn="l"/>
              </a:tabLst>
            </a:pPr>
            <a:r>
              <a:rPr lang="en-US" sz="1200" dirty="0">
                <a:solidFill>
                  <a:schemeClr val="bg1">
                    <a:lumMod val="50000"/>
                  </a:schemeClr>
                </a:solidFill>
                <a:cs typeface="Calibri" panose="020F0502020204030204" pitchFamily="34" charset="0"/>
              </a:rPr>
              <a:t>ISO 20022 </a:t>
            </a:r>
            <a:r>
              <a:rPr lang="en-US" sz="1200" dirty="0" smtClean="0">
                <a:solidFill>
                  <a:schemeClr val="bg1">
                    <a:lumMod val="50000"/>
                  </a:schemeClr>
                </a:solidFill>
                <a:cs typeface="Calibri" panose="020F0502020204030204" pitchFamily="34" charset="0"/>
              </a:rPr>
              <a:t>	Financial Messaging</a:t>
            </a:r>
            <a:endParaRPr lang="en-US" sz="1200" dirty="0">
              <a:solidFill>
                <a:schemeClr val="bg1">
                  <a:lumMod val="50000"/>
                </a:schemeClr>
              </a:solidFill>
              <a:cs typeface="Calibri" panose="020F0502020204030204" pitchFamily="34" charset="0"/>
            </a:endParaRPr>
          </a:p>
        </p:txBody>
      </p:sp>
    </p:spTree>
    <p:extLst>
      <p:ext uri="{BB962C8B-B14F-4D97-AF65-F5344CB8AC3E}">
        <p14:creationId xmlns:p14="http://schemas.microsoft.com/office/powerpoint/2010/main" val="115311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2661" y="167158"/>
            <a:ext cx="9749667" cy="1012825"/>
          </a:xfrm>
        </p:spPr>
        <p:txBody>
          <a:bodyPr/>
          <a:lstStyle/>
          <a:p>
            <a:r>
              <a:rPr lang="en-US" dirty="0"/>
              <a:t>SWIFT Overview</a:t>
            </a:r>
            <a:r>
              <a:rPr lang="en-GB" dirty="0" smtClean="0"/>
              <a:t/>
            </a:r>
            <a:br>
              <a:rPr lang="en-GB" dirty="0" smtClean="0"/>
            </a:br>
            <a:r>
              <a:rPr lang="en-US" sz="2800" i="1" dirty="0">
                <a:solidFill>
                  <a:schemeClr val="tx1">
                    <a:lumMod val="65000"/>
                    <a:lumOff val="35000"/>
                  </a:schemeClr>
                </a:solidFill>
              </a:rPr>
              <a:t>… supporting comprehensive products and services </a:t>
            </a:r>
            <a:r>
              <a:rPr lang="en-US" sz="2800" i="1" dirty="0" smtClean="0">
                <a:solidFill>
                  <a:schemeClr val="tx1">
                    <a:lumMod val="65000"/>
                    <a:lumOff val="35000"/>
                  </a:schemeClr>
                </a:solidFill>
              </a:rPr>
              <a:t>…</a:t>
            </a:r>
            <a:endParaRPr lang="en-GB" sz="2800" i="1" dirty="0">
              <a:solidFill>
                <a:schemeClr val="tx1">
                  <a:lumMod val="65000"/>
                  <a:lumOff val="35000"/>
                </a:schemeClr>
              </a:solidFill>
            </a:endParaRPr>
          </a:p>
        </p:txBody>
      </p:sp>
      <p:sp>
        <p:nvSpPr>
          <p:cNvPr id="5" name="Slide Number Placeholder 4"/>
          <p:cNvSpPr>
            <a:spLocks noGrp="1"/>
          </p:cNvSpPr>
          <p:nvPr>
            <p:ph type="sldNum" sz="quarter" idx="11"/>
          </p:nvPr>
        </p:nvSpPr>
        <p:spPr>
          <a:xfrm>
            <a:off x="9904214" y="5877205"/>
            <a:ext cx="900113" cy="202565"/>
          </a:xfrm>
        </p:spPr>
        <p:txBody>
          <a:bodyPr/>
          <a:lstStyle/>
          <a:p>
            <a:fld id="{F17889F7-7963-4A16-ADF8-FEE4D97DC541}" type="slidenum">
              <a:rPr lang="en-GB" smtClean="0">
                <a:solidFill>
                  <a:srgbClr val="000000"/>
                </a:solidFill>
              </a:rPr>
              <a:pPr/>
              <a:t>9</a:t>
            </a:fld>
            <a:endParaRPr lang="en-GB" dirty="0">
              <a:solidFill>
                <a:srgbClr val="000000"/>
              </a:solidFill>
            </a:endParaRPr>
          </a:p>
        </p:txBody>
      </p:sp>
      <p:sp>
        <p:nvSpPr>
          <p:cNvPr id="4" name="Oval 64"/>
          <p:cNvSpPr/>
          <p:nvPr/>
        </p:nvSpPr>
        <p:spPr>
          <a:xfrm>
            <a:off x="3059916" y="2118995"/>
            <a:ext cx="3909971" cy="3177848"/>
          </a:xfrm>
          <a:custGeom>
            <a:avLst/>
            <a:gdLst/>
            <a:ahLst/>
            <a:cxnLst/>
            <a:rect l="l" t="t" r="r" b="b"/>
            <a:pathLst>
              <a:path w="3585864" h="3586286">
                <a:moveTo>
                  <a:pt x="2492246" y="2600220"/>
                </a:moveTo>
                <a:lnTo>
                  <a:pt x="3007287" y="3115261"/>
                </a:lnTo>
                <a:cubicBezTo>
                  <a:pt x="2705964" y="3394300"/>
                  <a:pt x="2307947" y="3570005"/>
                  <a:pt x="1869132" y="3586286"/>
                </a:cubicBezTo>
                <a:lnTo>
                  <a:pt x="1869132" y="2860584"/>
                </a:lnTo>
                <a:cubicBezTo>
                  <a:pt x="2107526" y="2844615"/>
                  <a:pt x="2324176" y="2749653"/>
                  <a:pt x="2492246" y="2600220"/>
                </a:cubicBezTo>
                <a:close/>
                <a:moveTo>
                  <a:pt x="1094426" y="2599413"/>
                </a:moveTo>
                <a:cubicBezTo>
                  <a:pt x="1261640" y="2749611"/>
                  <a:pt x="1478418" y="2844082"/>
                  <a:pt x="1716732" y="2860397"/>
                </a:cubicBezTo>
                <a:lnTo>
                  <a:pt x="1716732" y="3586174"/>
                </a:lnTo>
                <a:cubicBezTo>
                  <a:pt x="1278043" y="3568868"/>
                  <a:pt x="880024" y="3393819"/>
                  <a:pt x="579043" y="3114795"/>
                </a:cubicBezTo>
                <a:close/>
                <a:moveTo>
                  <a:pt x="2860020" y="1869343"/>
                </a:moveTo>
                <a:lnTo>
                  <a:pt x="3585864" y="1869343"/>
                </a:lnTo>
                <a:cubicBezTo>
                  <a:pt x="3568578" y="2307962"/>
                  <a:pt x="3393606" y="2705937"/>
                  <a:pt x="3114770" y="3007218"/>
                </a:cubicBezTo>
                <a:lnTo>
                  <a:pt x="2598924" y="2491372"/>
                </a:lnTo>
                <a:cubicBezTo>
                  <a:pt x="2749363" y="2324348"/>
                  <a:pt x="2843757" y="2107605"/>
                  <a:pt x="2860020" y="1869343"/>
                </a:cubicBezTo>
                <a:close/>
                <a:moveTo>
                  <a:pt x="0" y="1869343"/>
                </a:moveTo>
                <a:lnTo>
                  <a:pt x="725845" y="1869343"/>
                </a:lnTo>
                <a:cubicBezTo>
                  <a:pt x="742110" y="2107637"/>
                  <a:pt x="836528" y="2324408"/>
                  <a:pt x="986675" y="2491637"/>
                </a:cubicBezTo>
                <a:lnTo>
                  <a:pt x="471286" y="3007027"/>
                </a:lnTo>
                <a:cubicBezTo>
                  <a:pt x="192301" y="2706033"/>
                  <a:pt x="17288" y="2308015"/>
                  <a:pt x="0" y="1869343"/>
                </a:cubicBezTo>
                <a:close/>
                <a:moveTo>
                  <a:pt x="3114579" y="579260"/>
                </a:moveTo>
                <a:cubicBezTo>
                  <a:pt x="3393564" y="880254"/>
                  <a:pt x="3568576" y="1278272"/>
                  <a:pt x="3585864" y="1716943"/>
                </a:cubicBezTo>
                <a:lnTo>
                  <a:pt x="2860020" y="1716943"/>
                </a:lnTo>
                <a:cubicBezTo>
                  <a:pt x="2843755" y="1478649"/>
                  <a:pt x="2749337" y="1261878"/>
                  <a:pt x="2599189" y="1094649"/>
                </a:cubicBezTo>
                <a:close/>
                <a:moveTo>
                  <a:pt x="471095" y="579069"/>
                </a:moveTo>
                <a:lnTo>
                  <a:pt x="986940" y="1094914"/>
                </a:lnTo>
                <a:cubicBezTo>
                  <a:pt x="836502" y="1261938"/>
                  <a:pt x="742108" y="1478682"/>
                  <a:pt x="725845" y="1716943"/>
                </a:cubicBezTo>
                <a:lnTo>
                  <a:pt x="0" y="1716943"/>
                </a:lnTo>
                <a:cubicBezTo>
                  <a:pt x="17286" y="1278325"/>
                  <a:pt x="192258" y="880350"/>
                  <a:pt x="471095" y="579069"/>
                </a:cubicBezTo>
                <a:close/>
                <a:moveTo>
                  <a:pt x="1869132" y="112"/>
                </a:moveTo>
                <a:cubicBezTo>
                  <a:pt x="2307821" y="17418"/>
                  <a:pt x="2705840" y="192467"/>
                  <a:pt x="3006821" y="471491"/>
                </a:cubicBezTo>
                <a:lnTo>
                  <a:pt x="2491439" y="986874"/>
                </a:lnTo>
                <a:cubicBezTo>
                  <a:pt x="2324224" y="836676"/>
                  <a:pt x="2107446" y="742204"/>
                  <a:pt x="1869132" y="725889"/>
                </a:cubicBezTo>
                <a:close/>
                <a:moveTo>
                  <a:pt x="1716732" y="0"/>
                </a:moveTo>
                <a:lnTo>
                  <a:pt x="1716732" y="725703"/>
                </a:lnTo>
                <a:cubicBezTo>
                  <a:pt x="1478339" y="741671"/>
                  <a:pt x="1261688" y="836633"/>
                  <a:pt x="1093618" y="986066"/>
                </a:cubicBezTo>
                <a:lnTo>
                  <a:pt x="578578" y="471026"/>
                </a:lnTo>
                <a:cubicBezTo>
                  <a:pt x="879901" y="191986"/>
                  <a:pt x="1277918" y="16282"/>
                  <a:pt x="1716732" y="0"/>
                </a:cubicBezTo>
                <a:close/>
              </a:path>
            </a:pathLst>
          </a:custGeom>
          <a:solidFill>
            <a:srgbClr val="AEE7F4"/>
          </a:solidFill>
          <a:ln w="9525" algn="ctr">
            <a:noFill/>
            <a:round/>
            <a:headEnd/>
            <a:tailEnd/>
          </a:ln>
          <a:effectLst>
            <a:outerShdw blurRad="50800" dist="38100" dir="2700000" algn="tl" rotWithShape="0">
              <a:prstClr val="black">
                <a:alpha val="40000"/>
              </a:prstClr>
            </a:outerShdw>
          </a:effectLst>
        </p:spPr>
        <p:txBody>
          <a:bodyPr anchor="ctr" anchorCtr="0"/>
          <a:lstStyle/>
          <a:p>
            <a:pPr algn="ctr"/>
            <a:endParaRPr lang="en-US">
              <a:solidFill>
                <a:schemeClr val="bg1"/>
              </a:solidFill>
            </a:endParaRPr>
          </a:p>
        </p:txBody>
      </p:sp>
      <p:sp>
        <p:nvSpPr>
          <p:cNvPr id="17" name="TextBox 16"/>
          <p:cNvSpPr txBox="1"/>
          <p:nvPr/>
        </p:nvSpPr>
        <p:spPr>
          <a:xfrm rot="20160000">
            <a:off x="3945412" y="2318924"/>
            <a:ext cx="936474" cy="461665"/>
          </a:xfrm>
          <a:prstGeom prst="rect">
            <a:avLst/>
          </a:prstGeom>
          <a:noFill/>
        </p:spPr>
        <p:txBody>
          <a:bodyPr wrap="none" rtlCol="0">
            <a:spAutoFit/>
          </a:bodyPr>
          <a:lstStyle>
            <a:defPPr>
              <a:defRPr lang="en-US"/>
            </a:defPPr>
            <a:lvl1pPr algn="ctr">
              <a:defRPr sz="1200" b="1"/>
            </a:lvl1pPr>
          </a:lstStyle>
          <a:p>
            <a:r>
              <a:rPr lang="en-US" dirty="0"/>
              <a:t>Standards</a:t>
            </a:r>
          </a:p>
          <a:p>
            <a:r>
              <a:rPr lang="en-US" dirty="0"/>
              <a:t>Tools</a:t>
            </a:r>
          </a:p>
        </p:txBody>
      </p:sp>
      <p:sp>
        <p:nvSpPr>
          <p:cNvPr id="18" name="TextBox 17"/>
          <p:cNvSpPr txBox="1"/>
          <p:nvPr/>
        </p:nvSpPr>
        <p:spPr>
          <a:xfrm rot="1320000">
            <a:off x="5139674" y="2316878"/>
            <a:ext cx="925253" cy="461665"/>
          </a:xfrm>
          <a:prstGeom prst="rect">
            <a:avLst/>
          </a:prstGeom>
          <a:noFill/>
        </p:spPr>
        <p:txBody>
          <a:bodyPr wrap="none" rtlCol="0">
            <a:spAutoFit/>
          </a:bodyPr>
          <a:lstStyle/>
          <a:p>
            <a:pPr algn="ctr"/>
            <a:r>
              <a:rPr lang="en-US" sz="1200" b="1" dirty="0" smtClean="0"/>
              <a:t>Reference</a:t>
            </a:r>
          </a:p>
          <a:p>
            <a:pPr algn="ctr"/>
            <a:r>
              <a:rPr lang="en-US" sz="1200" b="1" dirty="0" smtClean="0"/>
              <a:t>Data</a:t>
            </a:r>
            <a:endParaRPr lang="en-US" sz="1200" b="1" dirty="0"/>
          </a:p>
        </p:txBody>
      </p:sp>
      <p:sp>
        <p:nvSpPr>
          <p:cNvPr id="19" name="TextBox 18"/>
          <p:cNvSpPr txBox="1"/>
          <p:nvPr/>
        </p:nvSpPr>
        <p:spPr>
          <a:xfrm rot="3914231">
            <a:off x="5936529" y="2993724"/>
            <a:ext cx="1056701" cy="461665"/>
          </a:xfrm>
          <a:prstGeom prst="rect">
            <a:avLst/>
          </a:prstGeom>
          <a:noFill/>
        </p:spPr>
        <p:txBody>
          <a:bodyPr wrap="none" rtlCol="0">
            <a:spAutoFit/>
          </a:bodyPr>
          <a:lstStyle/>
          <a:p>
            <a:pPr algn="ctr"/>
            <a:r>
              <a:rPr lang="en-US" sz="1200" b="1" dirty="0" smtClean="0"/>
              <a:t>Compliance</a:t>
            </a:r>
          </a:p>
          <a:p>
            <a:pPr algn="ctr"/>
            <a:r>
              <a:rPr lang="en-US" sz="1200" b="1" dirty="0" smtClean="0"/>
              <a:t>Services</a:t>
            </a:r>
            <a:endParaRPr lang="en-US" sz="1200" b="1" dirty="0"/>
          </a:p>
        </p:txBody>
      </p:sp>
      <p:sp>
        <p:nvSpPr>
          <p:cNvPr id="20" name="TextBox 19"/>
          <p:cNvSpPr txBox="1"/>
          <p:nvPr/>
        </p:nvSpPr>
        <p:spPr>
          <a:xfrm rot="17755942">
            <a:off x="5904867" y="3966456"/>
            <a:ext cx="1135247" cy="461665"/>
          </a:xfrm>
          <a:prstGeom prst="rect">
            <a:avLst/>
          </a:prstGeom>
          <a:noFill/>
        </p:spPr>
        <p:txBody>
          <a:bodyPr wrap="none" rtlCol="0">
            <a:spAutoFit/>
          </a:bodyPr>
          <a:lstStyle/>
          <a:p>
            <a:pPr algn="ctr"/>
            <a:r>
              <a:rPr lang="en-US" sz="1200" b="1" dirty="0" smtClean="0"/>
              <a:t>Interfaces </a:t>
            </a:r>
          </a:p>
          <a:p>
            <a:pPr algn="ctr"/>
            <a:r>
              <a:rPr lang="en-US" sz="1200" b="1" dirty="0" smtClean="0"/>
              <a:t>&amp; Integration</a:t>
            </a:r>
            <a:endParaRPr lang="en-US" sz="1200" b="1" dirty="0"/>
          </a:p>
        </p:txBody>
      </p:sp>
      <p:sp>
        <p:nvSpPr>
          <p:cNvPr id="21" name="TextBox 20"/>
          <p:cNvSpPr txBox="1"/>
          <p:nvPr/>
        </p:nvSpPr>
        <p:spPr>
          <a:xfrm rot="20160000">
            <a:off x="5193729" y="4732792"/>
            <a:ext cx="814646" cy="276999"/>
          </a:xfrm>
          <a:prstGeom prst="rect">
            <a:avLst/>
          </a:prstGeom>
          <a:noFill/>
        </p:spPr>
        <p:txBody>
          <a:bodyPr wrap="none" rtlCol="0">
            <a:spAutoFit/>
          </a:bodyPr>
          <a:lstStyle/>
          <a:p>
            <a:pPr algn="ctr"/>
            <a:r>
              <a:rPr lang="en-US" sz="1200" b="1" dirty="0" smtClean="0"/>
              <a:t>Services</a:t>
            </a:r>
          </a:p>
        </p:txBody>
      </p:sp>
      <p:sp>
        <p:nvSpPr>
          <p:cNvPr id="22" name="TextBox 21"/>
          <p:cNvSpPr txBox="1"/>
          <p:nvPr/>
        </p:nvSpPr>
        <p:spPr>
          <a:xfrm rot="1320000">
            <a:off x="3978893" y="4639710"/>
            <a:ext cx="944489" cy="461665"/>
          </a:xfrm>
          <a:prstGeom prst="rect">
            <a:avLst/>
          </a:prstGeom>
          <a:noFill/>
        </p:spPr>
        <p:txBody>
          <a:bodyPr wrap="none" rtlCol="0">
            <a:spAutoFit/>
          </a:bodyPr>
          <a:lstStyle/>
          <a:p>
            <a:pPr algn="ctr"/>
            <a:r>
              <a:rPr lang="en-US" sz="1200" b="1" dirty="0"/>
              <a:t>Resiliency</a:t>
            </a:r>
          </a:p>
          <a:p>
            <a:pPr algn="ctr"/>
            <a:r>
              <a:rPr lang="en-US" sz="1200" b="1" dirty="0" smtClean="0"/>
              <a:t>Tools</a:t>
            </a:r>
            <a:endParaRPr lang="en-US" sz="1200" b="1" dirty="0"/>
          </a:p>
        </p:txBody>
      </p:sp>
      <p:sp>
        <p:nvSpPr>
          <p:cNvPr id="23" name="TextBox 22"/>
          <p:cNvSpPr txBox="1"/>
          <p:nvPr/>
        </p:nvSpPr>
        <p:spPr>
          <a:xfrm rot="3914231">
            <a:off x="3089156" y="3973955"/>
            <a:ext cx="1032655" cy="461665"/>
          </a:xfrm>
          <a:prstGeom prst="rect">
            <a:avLst/>
          </a:prstGeom>
          <a:noFill/>
        </p:spPr>
        <p:txBody>
          <a:bodyPr wrap="none" rtlCol="0">
            <a:spAutoFit/>
          </a:bodyPr>
          <a:lstStyle/>
          <a:p>
            <a:pPr algn="ctr"/>
            <a:r>
              <a:rPr lang="en-US" sz="1200" b="1" dirty="0"/>
              <a:t>Business</a:t>
            </a:r>
          </a:p>
          <a:p>
            <a:pPr algn="ctr"/>
            <a:r>
              <a:rPr lang="en-US" sz="1200" b="1" dirty="0"/>
              <a:t>Intelligence</a:t>
            </a:r>
          </a:p>
        </p:txBody>
      </p:sp>
      <p:sp>
        <p:nvSpPr>
          <p:cNvPr id="24" name="TextBox 23"/>
          <p:cNvSpPr txBox="1"/>
          <p:nvPr/>
        </p:nvSpPr>
        <p:spPr>
          <a:xfrm rot="17530007">
            <a:off x="3151601" y="3003185"/>
            <a:ext cx="829074" cy="461665"/>
          </a:xfrm>
          <a:prstGeom prst="rect">
            <a:avLst/>
          </a:prstGeom>
          <a:noFill/>
        </p:spPr>
        <p:txBody>
          <a:bodyPr wrap="none" rtlCol="0">
            <a:spAutoFit/>
          </a:bodyPr>
          <a:lstStyle/>
          <a:p>
            <a:pPr algn="ctr"/>
            <a:r>
              <a:rPr lang="en-US" sz="1200" b="1" dirty="0" smtClean="0"/>
              <a:t>Liquidity</a:t>
            </a:r>
          </a:p>
          <a:p>
            <a:pPr algn="ctr"/>
            <a:r>
              <a:rPr lang="en-US" sz="1200" b="1" dirty="0" smtClean="0"/>
              <a:t>Tools</a:t>
            </a:r>
            <a:endParaRPr lang="en-US" sz="1200" b="1" dirty="0"/>
          </a:p>
        </p:txBody>
      </p:sp>
      <p:sp>
        <p:nvSpPr>
          <p:cNvPr id="25" name="Rectangle 24"/>
          <p:cNvSpPr/>
          <p:nvPr/>
        </p:nvSpPr>
        <p:spPr>
          <a:xfrm>
            <a:off x="2375261" y="1404450"/>
            <a:ext cx="1811340" cy="538609"/>
          </a:xfrm>
          <a:prstGeom prst="rect">
            <a:avLst/>
          </a:prstGeom>
          <a:noFill/>
        </p:spPr>
        <p:txBody>
          <a:bodyPr wrap="square" rtlCol="0">
            <a:spAutoFit/>
          </a:bodyPr>
          <a:lstStyle/>
          <a:p>
            <a:pPr marL="166688" indent="-166688">
              <a:spcAft>
                <a:spcPts val="600"/>
              </a:spcAft>
              <a:buFont typeface="Arial" panose="020B0604020202020204" pitchFamily="34" charset="0"/>
              <a:buChar char="•"/>
            </a:pPr>
            <a:r>
              <a:rPr lang="en-US" sz="1200" dirty="0" err="1" smtClean="0">
                <a:solidFill>
                  <a:schemeClr val="tx1">
                    <a:lumMod val="75000"/>
                    <a:lumOff val="25000"/>
                  </a:schemeClr>
                </a:solidFill>
                <a:latin typeface="+mn-lt"/>
                <a:cs typeface="Calibri" panose="020F0502020204030204" pitchFamily="34" charset="0"/>
              </a:rPr>
              <a:t>MyStandards</a:t>
            </a:r>
            <a:r>
              <a:rPr lang="en-US" sz="1200" dirty="0" smtClean="0">
                <a:solidFill>
                  <a:schemeClr val="tx1">
                    <a:lumMod val="75000"/>
                    <a:lumOff val="25000"/>
                  </a:schemeClr>
                </a:solidFill>
                <a:latin typeface="+mn-lt"/>
                <a:cs typeface="Calibri" panose="020F0502020204030204" pitchFamily="34" charset="0"/>
              </a:rPr>
              <a:t> </a:t>
            </a:r>
            <a:endParaRPr lang="en-US" sz="1200" dirty="0">
              <a:solidFill>
                <a:schemeClr val="tx1">
                  <a:lumMod val="75000"/>
                  <a:lumOff val="25000"/>
                </a:schemeClr>
              </a:solidFill>
              <a:latin typeface="+mn-lt"/>
              <a:cs typeface="Calibri" panose="020F0502020204030204" pitchFamily="34" charset="0"/>
            </a:endParaRP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Readiness Portal</a:t>
            </a:r>
            <a:endParaRPr lang="en-US" sz="1200" dirty="0">
              <a:solidFill>
                <a:schemeClr val="tx1">
                  <a:lumMod val="75000"/>
                  <a:lumOff val="25000"/>
                </a:schemeClr>
              </a:solidFill>
              <a:latin typeface="+mn-lt"/>
              <a:cs typeface="Calibri" panose="020F0502020204030204" pitchFamily="34" charset="0"/>
            </a:endParaRPr>
          </a:p>
        </p:txBody>
      </p:sp>
      <p:sp>
        <p:nvSpPr>
          <p:cNvPr id="26" name="Rectangle 25"/>
          <p:cNvSpPr/>
          <p:nvPr/>
        </p:nvSpPr>
        <p:spPr>
          <a:xfrm>
            <a:off x="6091200" y="1277842"/>
            <a:ext cx="2671061" cy="984885"/>
          </a:xfrm>
          <a:prstGeom prst="rect">
            <a:avLst/>
          </a:prstGeom>
          <a:noFill/>
        </p:spPr>
        <p:txBody>
          <a:bodyPr wrap="square" rtlCol="0">
            <a:spAutoFit/>
          </a:bodyPr>
          <a:lstStyle/>
          <a:p>
            <a:pPr>
              <a:spcAft>
                <a:spcPts val="600"/>
              </a:spcAft>
            </a:pPr>
            <a:r>
              <a:rPr lang="en-US" sz="1200" dirty="0" err="1" smtClean="0">
                <a:solidFill>
                  <a:schemeClr val="tx1">
                    <a:lumMod val="75000"/>
                    <a:lumOff val="25000"/>
                  </a:schemeClr>
                </a:solidFill>
                <a:latin typeface="+mn-lt"/>
                <a:cs typeface="Calibri" panose="020F0502020204030204" pitchFamily="34" charset="0"/>
              </a:rPr>
              <a:t>SWIFTRef</a:t>
            </a:r>
            <a:endParaRPr lang="en-US" sz="1200" dirty="0" smtClean="0">
              <a:solidFill>
                <a:schemeClr val="tx1">
                  <a:lumMod val="75000"/>
                  <a:lumOff val="25000"/>
                </a:schemeClr>
              </a:solidFill>
              <a:latin typeface="+mn-lt"/>
              <a:cs typeface="Calibri" panose="020F0502020204030204" pitchFamily="34" charset="0"/>
            </a:endParaRP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Identifiers – national bank codes, IBAN, SEPA, BICs</a:t>
            </a:r>
            <a:endParaRPr lang="en-US" sz="1200" dirty="0">
              <a:solidFill>
                <a:schemeClr val="tx1">
                  <a:lumMod val="75000"/>
                  <a:lumOff val="25000"/>
                </a:schemeClr>
              </a:solidFill>
              <a:latin typeface="+mn-lt"/>
              <a:cs typeface="Calibri" panose="020F0502020204030204" pitchFamily="34" charset="0"/>
            </a:endParaRP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Payments SSIs</a:t>
            </a:r>
            <a:endParaRPr lang="en-US" sz="1200" dirty="0">
              <a:solidFill>
                <a:schemeClr val="tx1">
                  <a:lumMod val="75000"/>
                  <a:lumOff val="25000"/>
                </a:schemeClr>
              </a:solidFill>
              <a:latin typeface="+mn-lt"/>
              <a:cs typeface="Calibri" panose="020F0502020204030204" pitchFamily="34" charset="0"/>
            </a:endParaRPr>
          </a:p>
        </p:txBody>
      </p:sp>
      <p:sp>
        <p:nvSpPr>
          <p:cNvPr id="27" name="Rectangle 26"/>
          <p:cNvSpPr/>
          <p:nvPr/>
        </p:nvSpPr>
        <p:spPr>
          <a:xfrm>
            <a:off x="7606095" y="2347553"/>
            <a:ext cx="2816172" cy="1323439"/>
          </a:xfrm>
          <a:prstGeom prst="rect">
            <a:avLst/>
          </a:prstGeom>
          <a:noFill/>
        </p:spPr>
        <p:txBody>
          <a:bodyPr wrap="square" rtlCol="0">
            <a:spAutoFit/>
          </a:bodyPr>
          <a:lstStyle/>
          <a:p>
            <a:pPr>
              <a:spcAft>
                <a:spcPts val="600"/>
              </a:spcAft>
            </a:pPr>
            <a:r>
              <a:rPr lang="en-US" sz="1200" dirty="0" smtClean="0">
                <a:solidFill>
                  <a:schemeClr val="tx1">
                    <a:lumMod val="75000"/>
                    <a:lumOff val="25000"/>
                  </a:schemeClr>
                </a:solidFill>
                <a:latin typeface="+mn-lt"/>
                <a:cs typeface="Calibri" panose="020F0502020204030204" pitchFamily="34" charset="0"/>
              </a:rPr>
              <a:t>Financial Crime Compliance</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Sanctions </a:t>
            </a:r>
            <a:r>
              <a:rPr lang="en-US" sz="1200" dirty="0">
                <a:solidFill>
                  <a:schemeClr val="tx1">
                    <a:lumMod val="75000"/>
                    <a:lumOff val="25000"/>
                  </a:schemeClr>
                </a:solidFill>
                <a:latin typeface="+mn-lt"/>
                <a:cs typeface="Calibri" panose="020F0502020204030204" pitchFamily="34" charset="0"/>
              </a:rPr>
              <a:t>Screening </a:t>
            </a:r>
          </a:p>
          <a:p>
            <a:pPr marL="166688" indent="-166688">
              <a:spcAft>
                <a:spcPts val="600"/>
              </a:spcAft>
              <a:buFont typeface="Arial" panose="020B0604020202020204" pitchFamily="34" charset="0"/>
              <a:buChar char="•"/>
            </a:pPr>
            <a:r>
              <a:rPr lang="en-US" sz="1200" dirty="0">
                <a:solidFill>
                  <a:schemeClr val="tx1">
                    <a:lumMod val="75000"/>
                    <a:lumOff val="25000"/>
                  </a:schemeClr>
                </a:solidFill>
                <a:latin typeface="+mn-lt"/>
                <a:cs typeface="Calibri" panose="020F0502020204030204" pitchFamily="34" charset="0"/>
              </a:rPr>
              <a:t>Sanctions Testing </a:t>
            </a:r>
          </a:p>
          <a:p>
            <a:pPr marL="166688" indent="-166688">
              <a:spcAft>
                <a:spcPts val="600"/>
              </a:spcAft>
              <a:buFont typeface="Arial" panose="020B0604020202020204" pitchFamily="34" charset="0"/>
              <a:buChar char="•"/>
            </a:pPr>
            <a:r>
              <a:rPr lang="en-US" sz="1200" dirty="0">
                <a:solidFill>
                  <a:schemeClr val="tx1">
                    <a:lumMod val="75000"/>
                    <a:lumOff val="25000"/>
                  </a:schemeClr>
                </a:solidFill>
                <a:latin typeface="+mn-lt"/>
                <a:cs typeface="Calibri" panose="020F0502020204030204" pitchFamily="34" charset="0"/>
              </a:rPr>
              <a:t>KYC Registry </a:t>
            </a:r>
          </a:p>
          <a:p>
            <a:pPr marL="166688" indent="-166688">
              <a:spcAft>
                <a:spcPts val="600"/>
              </a:spcAft>
              <a:buFont typeface="Arial" panose="020B0604020202020204" pitchFamily="34" charset="0"/>
              <a:buChar char="•"/>
            </a:pPr>
            <a:r>
              <a:rPr lang="en-US" sz="1200" dirty="0">
                <a:solidFill>
                  <a:schemeClr val="tx1">
                    <a:lumMod val="75000"/>
                    <a:lumOff val="25000"/>
                  </a:schemeClr>
                </a:solidFill>
                <a:latin typeface="+mn-lt"/>
                <a:cs typeface="Calibri" panose="020F0502020204030204" pitchFamily="34" charset="0"/>
              </a:rPr>
              <a:t>Compliance Analytics</a:t>
            </a:r>
          </a:p>
        </p:txBody>
      </p:sp>
      <p:sp>
        <p:nvSpPr>
          <p:cNvPr id="28" name="Rectangle 27"/>
          <p:cNvSpPr/>
          <p:nvPr/>
        </p:nvSpPr>
        <p:spPr>
          <a:xfrm>
            <a:off x="581610" y="2562786"/>
            <a:ext cx="2081819" cy="723275"/>
          </a:xfrm>
          <a:prstGeom prst="rect">
            <a:avLst/>
          </a:prstGeom>
          <a:noFill/>
        </p:spPr>
        <p:txBody>
          <a:bodyPr wrap="square" rtlCol="0">
            <a:spAutoFit/>
          </a:bodyPr>
          <a:lstStyle/>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Intraday </a:t>
            </a:r>
            <a:r>
              <a:rPr lang="en-US" sz="1200" dirty="0">
                <a:solidFill>
                  <a:schemeClr val="tx1">
                    <a:lumMod val="75000"/>
                    <a:lumOff val="25000"/>
                  </a:schemeClr>
                </a:solidFill>
                <a:latin typeface="+mn-lt"/>
                <a:cs typeface="Calibri" panose="020F0502020204030204" pitchFamily="34" charset="0"/>
              </a:rPr>
              <a:t>liquidity </a:t>
            </a:r>
            <a:r>
              <a:rPr lang="en-US" sz="1200" dirty="0" smtClean="0">
                <a:solidFill>
                  <a:schemeClr val="tx1">
                    <a:lumMod val="75000"/>
                    <a:lumOff val="25000"/>
                  </a:schemeClr>
                </a:solidFill>
                <a:latin typeface="+mn-lt"/>
                <a:cs typeface="Calibri" panose="020F0502020204030204" pitchFamily="34" charset="0"/>
              </a:rPr>
              <a:t>offerings</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Monitoring</a:t>
            </a:r>
            <a:r>
              <a:rPr lang="en-US" sz="1200" dirty="0">
                <a:solidFill>
                  <a:schemeClr val="tx1">
                    <a:lumMod val="75000"/>
                    <a:lumOff val="25000"/>
                  </a:schemeClr>
                </a:solidFill>
                <a:latin typeface="+mn-lt"/>
                <a:cs typeface="Calibri" panose="020F0502020204030204" pitchFamily="34" charset="0"/>
              </a:rPr>
              <a:t>, reporting and industry best practices </a:t>
            </a:r>
          </a:p>
        </p:txBody>
      </p:sp>
      <p:sp>
        <p:nvSpPr>
          <p:cNvPr id="29" name="Rectangle 28"/>
          <p:cNvSpPr/>
          <p:nvPr/>
        </p:nvSpPr>
        <p:spPr>
          <a:xfrm>
            <a:off x="7509488" y="4123198"/>
            <a:ext cx="2312336" cy="723275"/>
          </a:xfrm>
          <a:prstGeom prst="rect">
            <a:avLst/>
          </a:prstGeom>
          <a:noFill/>
        </p:spPr>
        <p:txBody>
          <a:bodyPr wrap="square" rtlCol="0">
            <a:spAutoFit/>
          </a:bodyPr>
          <a:lstStyle/>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Interfaces - AMH</a:t>
            </a:r>
            <a:r>
              <a:rPr lang="en-US" sz="1200" dirty="0">
                <a:solidFill>
                  <a:schemeClr val="tx1">
                    <a:lumMod val="75000"/>
                    <a:lumOff val="25000"/>
                  </a:schemeClr>
                </a:solidFill>
                <a:latin typeface="+mn-lt"/>
                <a:cs typeface="Calibri" panose="020F0502020204030204" pitchFamily="34" charset="0"/>
              </a:rPr>
              <a:t>, </a:t>
            </a:r>
            <a:r>
              <a:rPr lang="en-US" sz="1200" dirty="0" smtClean="0">
                <a:solidFill>
                  <a:schemeClr val="tx1">
                    <a:lumMod val="75000"/>
                    <a:lumOff val="25000"/>
                  </a:schemeClr>
                </a:solidFill>
                <a:latin typeface="+mn-lt"/>
                <a:cs typeface="Calibri" panose="020F0502020204030204" pitchFamily="34" charset="0"/>
              </a:rPr>
              <a:t>SAA, </a:t>
            </a:r>
            <a:r>
              <a:rPr lang="en-US" sz="1200" dirty="0">
                <a:solidFill>
                  <a:schemeClr val="tx1">
                    <a:lumMod val="75000"/>
                    <a:lumOff val="25000"/>
                  </a:schemeClr>
                </a:solidFill>
                <a:latin typeface="+mn-lt"/>
                <a:cs typeface="Calibri" panose="020F0502020204030204" pitchFamily="34" charset="0"/>
              </a:rPr>
              <a:t>Lite </a:t>
            </a:r>
            <a:r>
              <a:rPr lang="en-US" sz="1200" dirty="0" smtClean="0">
                <a:solidFill>
                  <a:schemeClr val="tx1">
                    <a:lumMod val="75000"/>
                    <a:lumOff val="25000"/>
                  </a:schemeClr>
                </a:solidFill>
                <a:latin typeface="+mn-lt"/>
                <a:cs typeface="Calibri" panose="020F0502020204030204" pitchFamily="34" charset="0"/>
              </a:rPr>
              <a:t>2</a:t>
            </a:r>
            <a:endParaRPr lang="en-US" sz="1200" dirty="0">
              <a:solidFill>
                <a:schemeClr val="tx1">
                  <a:lumMod val="75000"/>
                  <a:lumOff val="25000"/>
                </a:schemeClr>
              </a:solidFill>
              <a:latin typeface="+mn-lt"/>
              <a:cs typeface="Calibri" panose="020F0502020204030204" pitchFamily="34" charset="0"/>
            </a:endParaRP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Integration - IPLA, Converter</a:t>
            </a:r>
            <a:endParaRPr lang="en-US" sz="1200" dirty="0">
              <a:solidFill>
                <a:schemeClr val="tx1">
                  <a:lumMod val="75000"/>
                  <a:lumOff val="25000"/>
                </a:schemeClr>
              </a:solidFill>
              <a:latin typeface="+mn-lt"/>
              <a:cs typeface="Calibri" panose="020F0502020204030204" pitchFamily="34" charset="0"/>
            </a:endParaRPr>
          </a:p>
        </p:txBody>
      </p:sp>
      <p:sp>
        <p:nvSpPr>
          <p:cNvPr id="30" name="Rectangle 29"/>
          <p:cNvSpPr/>
          <p:nvPr/>
        </p:nvSpPr>
        <p:spPr>
          <a:xfrm>
            <a:off x="2897862" y="5466637"/>
            <a:ext cx="1443318" cy="538609"/>
          </a:xfrm>
          <a:prstGeom prst="rect">
            <a:avLst/>
          </a:prstGeom>
          <a:noFill/>
        </p:spPr>
        <p:txBody>
          <a:bodyPr wrap="square" rtlCol="0">
            <a:spAutoFit/>
          </a:bodyPr>
          <a:lstStyle/>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Resiliency</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MIRS</a:t>
            </a:r>
          </a:p>
        </p:txBody>
      </p:sp>
      <p:sp>
        <p:nvSpPr>
          <p:cNvPr id="31" name="Rectangle 30"/>
          <p:cNvSpPr/>
          <p:nvPr/>
        </p:nvSpPr>
        <p:spPr>
          <a:xfrm>
            <a:off x="358316" y="4123200"/>
            <a:ext cx="2406088" cy="1431161"/>
          </a:xfrm>
          <a:prstGeom prst="rect">
            <a:avLst/>
          </a:prstGeom>
          <a:noFill/>
        </p:spPr>
        <p:txBody>
          <a:bodyPr wrap="square" rtlCol="0">
            <a:spAutoFit/>
          </a:bodyPr>
          <a:lstStyle/>
          <a:p>
            <a:pPr marL="166688" indent="-166688">
              <a:spcAft>
                <a:spcPts val="600"/>
              </a:spcAft>
              <a:buFont typeface="Arial" panose="020B0604020202020204" pitchFamily="34" charset="0"/>
              <a:buChar char="•"/>
            </a:pPr>
            <a:r>
              <a:rPr lang="en-US" sz="1200" dirty="0" err="1">
                <a:solidFill>
                  <a:schemeClr val="tx1">
                    <a:lumMod val="75000"/>
                    <a:lumOff val="25000"/>
                  </a:schemeClr>
                </a:solidFill>
                <a:latin typeface="+mn-lt"/>
                <a:cs typeface="Calibri" panose="020F0502020204030204" pitchFamily="34" charset="0"/>
              </a:rPr>
              <a:t>Analyser</a:t>
            </a:r>
            <a:r>
              <a:rPr lang="en-US" sz="1200" dirty="0">
                <a:solidFill>
                  <a:schemeClr val="tx1">
                    <a:lumMod val="75000"/>
                    <a:lumOff val="25000"/>
                  </a:schemeClr>
                </a:solidFill>
                <a:latin typeface="+mn-lt"/>
                <a:cs typeface="Calibri" panose="020F0502020204030204" pitchFamily="34" charset="0"/>
              </a:rPr>
              <a:t> – Volume / Value / Billing </a:t>
            </a:r>
          </a:p>
          <a:p>
            <a:pPr marL="166688" indent="-166688">
              <a:spcAft>
                <a:spcPts val="600"/>
              </a:spcAft>
              <a:buFont typeface="Arial" panose="020B0604020202020204" pitchFamily="34" charset="0"/>
              <a:buChar char="•"/>
            </a:pPr>
            <a:r>
              <a:rPr lang="en-US" sz="1200" dirty="0">
                <a:solidFill>
                  <a:schemeClr val="tx1">
                    <a:lumMod val="75000"/>
                    <a:lumOff val="25000"/>
                  </a:schemeClr>
                </a:solidFill>
                <a:latin typeface="+mn-lt"/>
                <a:cs typeface="Calibri" panose="020F0502020204030204" pitchFamily="34" charset="0"/>
              </a:rPr>
              <a:t>Watch Insights reports</a:t>
            </a:r>
          </a:p>
          <a:p>
            <a:pPr marL="166688" indent="-166688">
              <a:spcAft>
                <a:spcPts val="600"/>
              </a:spcAft>
              <a:buFont typeface="Arial" panose="020B0604020202020204" pitchFamily="34" charset="0"/>
              <a:buChar char="•"/>
            </a:pPr>
            <a:r>
              <a:rPr lang="en-US" sz="1200" dirty="0" err="1" smtClean="0">
                <a:solidFill>
                  <a:schemeClr val="tx1">
                    <a:lumMod val="75000"/>
                    <a:lumOff val="25000"/>
                  </a:schemeClr>
                </a:solidFill>
                <a:latin typeface="+mn-lt"/>
                <a:cs typeface="Calibri" panose="020F0502020204030204" pitchFamily="34" charset="0"/>
              </a:rPr>
              <a:t>SWIFTScope</a:t>
            </a:r>
            <a:endParaRPr lang="en-US" sz="1200" dirty="0" smtClean="0">
              <a:solidFill>
                <a:schemeClr val="tx1">
                  <a:lumMod val="75000"/>
                  <a:lumOff val="25000"/>
                </a:schemeClr>
              </a:solidFill>
              <a:latin typeface="+mn-lt"/>
              <a:cs typeface="Calibri" panose="020F0502020204030204" pitchFamily="34" charset="0"/>
            </a:endParaRP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SWIFT </a:t>
            </a:r>
            <a:r>
              <a:rPr lang="en-US" sz="1200" dirty="0">
                <a:solidFill>
                  <a:schemeClr val="tx1">
                    <a:lumMod val="75000"/>
                    <a:lumOff val="25000"/>
                  </a:schemeClr>
                </a:solidFill>
                <a:latin typeface="+mn-lt"/>
                <a:cs typeface="Calibri" panose="020F0502020204030204" pitchFamily="34" charset="0"/>
              </a:rPr>
              <a:t>Economics - RMB Tracker / SWIFT Index</a:t>
            </a:r>
            <a:endParaRPr lang="en-US" sz="1200" dirty="0" smtClean="0">
              <a:solidFill>
                <a:schemeClr val="tx1">
                  <a:lumMod val="75000"/>
                  <a:lumOff val="25000"/>
                </a:schemeClr>
              </a:solidFill>
              <a:latin typeface="+mn-lt"/>
              <a:cs typeface="Calibri" panose="020F0502020204030204" pitchFamily="34" charset="0"/>
            </a:endParaRPr>
          </a:p>
        </p:txBody>
      </p:sp>
      <p:sp>
        <p:nvSpPr>
          <p:cNvPr id="32" name="Rectangle 31"/>
          <p:cNvSpPr/>
          <p:nvPr/>
        </p:nvSpPr>
        <p:spPr>
          <a:xfrm>
            <a:off x="6055593" y="5234822"/>
            <a:ext cx="2000315" cy="800219"/>
          </a:xfrm>
          <a:prstGeom prst="rect">
            <a:avLst/>
          </a:prstGeom>
          <a:noFill/>
        </p:spPr>
        <p:txBody>
          <a:bodyPr wrap="square" rtlCol="0">
            <a:spAutoFit/>
          </a:bodyPr>
          <a:lstStyle/>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Consulting</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Training</a:t>
            </a:r>
          </a:p>
          <a:p>
            <a:pPr marL="166688" indent="-166688">
              <a:spcAft>
                <a:spcPts val="600"/>
              </a:spcAft>
              <a:buFont typeface="Arial" panose="020B0604020202020204" pitchFamily="34" charset="0"/>
              <a:buChar char="•"/>
            </a:pPr>
            <a:r>
              <a:rPr lang="en-US" sz="1200" dirty="0" smtClean="0">
                <a:solidFill>
                  <a:schemeClr val="tx1">
                    <a:lumMod val="75000"/>
                    <a:lumOff val="25000"/>
                  </a:schemeClr>
                </a:solidFill>
                <a:latin typeface="+mn-lt"/>
                <a:cs typeface="Calibri" panose="020F0502020204030204" pitchFamily="34" charset="0"/>
              </a:rPr>
              <a:t>Customer Support</a:t>
            </a:r>
            <a:endParaRPr lang="en-US" sz="1200" dirty="0">
              <a:solidFill>
                <a:schemeClr val="tx1">
                  <a:lumMod val="75000"/>
                  <a:lumOff val="25000"/>
                </a:schemeClr>
              </a:solidFill>
              <a:latin typeface="+mn-lt"/>
              <a:cs typeface="Calibri" panose="020F0502020204030204" pitchFamily="34" charset="0"/>
            </a:endParaRPr>
          </a:p>
        </p:txBody>
      </p:sp>
      <p:grpSp>
        <p:nvGrpSpPr>
          <p:cNvPr id="33" name="Group 32"/>
          <p:cNvGrpSpPr/>
          <p:nvPr/>
        </p:nvGrpSpPr>
        <p:grpSpPr>
          <a:xfrm rot="20282448">
            <a:off x="2647669" y="4296890"/>
            <a:ext cx="447024" cy="332260"/>
            <a:chOff x="2895600" y="4114672"/>
            <a:chExt cx="662406" cy="685928"/>
          </a:xfrm>
        </p:grpSpPr>
        <p:cxnSp>
          <p:nvCxnSpPr>
            <p:cNvPr id="34" name="Straight Connector 33"/>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rot="1317552" flipH="1">
            <a:off x="6958895" y="4305686"/>
            <a:ext cx="447024" cy="332260"/>
            <a:chOff x="2895600" y="4114672"/>
            <a:chExt cx="662406" cy="685928"/>
          </a:xfrm>
        </p:grpSpPr>
        <p:cxnSp>
          <p:nvCxnSpPr>
            <p:cNvPr id="37" name="Straight Connector 36"/>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rot="1317552" flipV="1">
            <a:off x="2635797" y="2830663"/>
            <a:ext cx="447024" cy="332260"/>
            <a:chOff x="2895600" y="4114672"/>
            <a:chExt cx="662406" cy="685928"/>
          </a:xfrm>
        </p:grpSpPr>
        <p:cxnSp>
          <p:nvCxnSpPr>
            <p:cNvPr id="40" name="Straight Connector 39"/>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rot="20282448" flipH="1" flipV="1">
            <a:off x="6970765" y="2808180"/>
            <a:ext cx="447024" cy="332260"/>
            <a:chOff x="2895600" y="4114672"/>
            <a:chExt cx="662406" cy="685928"/>
          </a:xfrm>
        </p:grpSpPr>
        <p:cxnSp>
          <p:nvCxnSpPr>
            <p:cNvPr id="43" name="Straight Connector 42"/>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rot="3979082" flipV="1">
            <a:off x="3923358" y="1789979"/>
            <a:ext cx="363278" cy="408855"/>
            <a:chOff x="2895600" y="4114672"/>
            <a:chExt cx="662406" cy="685928"/>
          </a:xfrm>
        </p:grpSpPr>
        <p:cxnSp>
          <p:nvCxnSpPr>
            <p:cNvPr id="46" name="Straight Connector 45"/>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rot="17620918" flipH="1" flipV="1">
            <a:off x="5763191" y="1789976"/>
            <a:ext cx="363278" cy="408855"/>
            <a:chOff x="2895600" y="4114672"/>
            <a:chExt cx="662406" cy="685928"/>
          </a:xfrm>
        </p:grpSpPr>
        <p:cxnSp>
          <p:nvCxnSpPr>
            <p:cNvPr id="49" name="Straight Connector 48"/>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rot="17620918">
            <a:off x="3923355" y="5224027"/>
            <a:ext cx="363278" cy="408855"/>
            <a:chOff x="2895600" y="4114672"/>
            <a:chExt cx="662406" cy="685928"/>
          </a:xfrm>
        </p:grpSpPr>
        <p:cxnSp>
          <p:nvCxnSpPr>
            <p:cNvPr id="52" name="Straight Connector 51"/>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rot="3979082" flipH="1">
            <a:off x="5775058" y="5214378"/>
            <a:ext cx="363278" cy="408855"/>
            <a:chOff x="2895600" y="4114672"/>
            <a:chExt cx="662406" cy="685928"/>
          </a:xfrm>
        </p:grpSpPr>
        <p:cxnSp>
          <p:nvCxnSpPr>
            <p:cNvPr id="55" name="Straight Connector 54"/>
            <p:cNvCxnSpPr/>
            <p:nvPr/>
          </p:nvCxnSpPr>
          <p:spPr>
            <a:xfrm rot="10800000" flipH="1">
              <a:off x="3558005" y="4114672"/>
              <a:ext cx="1" cy="685928"/>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895600" y="4455600"/>
              <a:ext cx="659667"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57" name="Oval 3"/>
          <p:cNvSpPr/>
          <p:nvPr/>
        </p:nvSpPr>
        <p:spPr>
          <a:xfrm>
            <a:off x="4035671" y="3401094"/>
            <a:ext cx="981039" cy="973366"/>
          </a:xfrm>
          <a:custGeom>
            <a:avLst/>
            <a:gdLst/>
            <a:ahLst/>
            <a:cxnLst/>
            <a:rect l="l" t="t" r="r" b="b"/>
            <a:pathLst>
              <a:path w="2374960" h="2899600">
                <a:moveTo>
                  <a:pt x="865174" y="0"/>
                </a:moveTo>
                <a:cubicBezTo>
                  <a:pt x="877311" y="590303"/>
                  <a:pt x="1226044" y="1097754"/>
                  <a:pt x="1727836" y="1337829"/>
                </a:cubicBezTo>
                <a:cubicBezTo>
                  <a:pt x="1724688" y="1355991"/>
                  <a:pt x="1724362" y="1374323"/>
                  <a:pt x="1724362" y="1392731"/>
                </a:cubicBezTo>
                <a:cubicBezTo>
                  <a:pt x="1724362" y="1909512"/>
                  <a:pt x="1981273" y="2366287"/>
                  <a:pt x="2374960" y="2641426"/>
                </a:cubicBezTo>
                <a:cubicBezTo>
                  <a:pt x="2132316" y="2804543"/>
                  <a:pt x="1840172" y="2899600"/>
                  <a:pt x="1525827" y="2899600"/>
                </a:cubicBezTo>
                <a:cubicBezTo>
                  <a:pt x="683136" y="2899600"/>
                  <a:pt x="0" y="2216464"/>
                  <a:pt x="0" y="1373773"/>
                </a:cubicBezTo>
                <a:cubicBezTo>
                  <a:pt x="0" y="768060"/>
                  <a:pt x="352943" y="244782"/>
                  <a:pt x="865174"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8" name="Oval 938"/>
          <p:cNvSpPr/>
          <p:nvPr/>
        </p:nvSpPr>
        <p:spPr>
          <a:xfrm>
            <a:off x="4392313" y="2880324"/>
            <a:ext cx="1260564" cy="566241"/>
          </a:xfrm>
          <a:custGeom>
            <a:avLst/>
            <a:gdLst/>
            <a:ahLst/>
            <a:cxnLst/>
            <a:rect l="l" t="t" r="r" b="b"/>
            <a:pathLst>
              <a:path w="3051654" h="1686798">
                <a:moveTo>
                  <a:pt x="1525827" y="0"/>
                </a:moveTo>
                <a:cubicBezTo>
                  <a:pt x="2368518" y="0"/>
                  <a:pt x="3051654" y="683136"/>
                  <a:pt x="3051654" y="1525827"/>
                </a:cubicBezTo>
                <a:lnTo>
                  <a:pt x="3048865" y="1581060"/>
                </a:lnTo>
                <a:cubicBezTo>
                  <a:pt x="2849198" y="1482609"/>
                  <a:pt x="2624344" y="1428332"/>
                  <a:pt x="2386812" y="1428332"/>
                </a:cubicBezTo>
                <a:cubicBezTo>
                  <a:pt x="2072496" y="1428332"/>
                  <a:pt x="1780377" y="1523372"/>
                  <a:pt x="1538070" y="1686798"/>
                </a:cubicBezTo>
                <a:cubicBezTo>
                  <a:pt x="1290730" y="1511664"/>
                  <a:pt x="988536" y="1409374"/>
                  <a:pt x="662450" y="1409374"/>
                </a:cubicBezTo>
                <a:cubicBezTo>
                  <a:pt x="425276" y="1409374"/>
                  <a:pt x="200741" y="1463488"/>
                  <a:pt x="1301" y="1561667"/>
                </a:cubicBezTo>
                <a:cubicBezTo>
                  <a:pt x="138" y="1549767"/>
                  <a:pt x="0" y="1537813"/>
                  <a:pt x="0" y="1525827"/>
                </a:cubicBezTo>
                <a:cubicBezTo>
                  <a:pt x="0" y="683136"/>
                  <a:pt x="683136" y="0"/>
                  <a:pt x="1525827"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9" name="Oval 937"/>
          <p:cNvSpPr/>
          <p:nvPr/>
        </p:nvSpPr>
        <p:spPr>
          <a:xfrm>
            <a:off x="5012694" y="3407688"/>
            <a:ext cx="991818" cy="973141"/>
          </a:xfrm>
          <a:custGeom>
            <a:avLst/>
            <a:gdLst/>
            <a:ahLst/>
            <a:cxnLst/>
            <a:rect l="l" t="t" r="r" b="b"/>
            <a:pathLst>
              <a:path w="2401056" h="2898926">
                <a:moveTo>
                  <a:pt x="1537282" y="0"/>
                </a:moveTo>
                <a:cubicBezTo>
                  <a:pt x="2048758" y="245064"/>
                  <a:pt x="2401056" y="767940"/>
                  <a:pt x="2401056" y="1373099"/>
                </a:cubicBezTo>
                <a:cubicBezTo>
                  <a:pt x="2401056" y="2215790"/>
                  <a:pt x="1717920" y="2898926"/>
                  <a:pt x="875229" y="2898926"/>
                </a:cubicBezTo>
                <a:cubicBezTo>
                  <a:pt x="549319" y="2898926"/>
                  <a:pt x="247273" y="2796746"/>
                  <a:pt x="0" y="2621794"/>
                </a:cubicBezTo>
                <a:cubicBezTo>
                  <a:pt x="408155" y="2348112"/>
                  <a:pt x="676694" y="1882487"/>
                  <a:pt x="676694" y="1354141"/>
                </a:cubicBezTo>
                <a:cubicBezTo>
                  <a:pt x="676694" y="1342277"/>
                  <a:pt x="676559" y="1330445"/>
                  <a:pt x="674903" y="1318677"/>
                </a:cubicBezTo>
                <a:cubicBezTo>
                  <a:pt x="1171342" y="1081293"/>
                  <a:pt x="1517831" y="582192"/>
                  <a:pt x="1537282" y="0"/>
                </a:cubicBezTo>
                <a:close/>
              </a:path>
            </a:pathLst>
          </a:custGeom>
          <a:solidFill>
            <a:srgbClr val="FF6637">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0" name="Oval 938"/>
          <p:cNvSpPr/>
          <p:nvPr/>
        </p:nvSpPr>
        <p:spPr>
          <a:xfrm>
            <a:off x="4393056" y="3350051"/>
            <a:ext cx="634303" cy="500054"/>
          </a:xfrm>
          <a:custGeom>
            <a:avLst/>
            <a:gdLst/>
            <a:ahLst/>
            <a:cxnLst/>
            <a:rect l="l" t="t" r="r" b="b"/>
            <a:pathLst>
              <a:path w="1535561" h="1489631">
                <a:moveTo>
                  <a:pt x="660652" y="0"/>
                </a:moveTo>
                <a:cubicBezTo>
                  <a:pt x="986533" y="0"/>
                  <a:pt x="1288553" y="102162"/>
                  <a:pt x="1535561" y="277327"/>
                </a:cubicBezTo>
                <a:cubicBezTo>
                  <a:pt x="1141862" y="541466"/>
                  <a:pt x="878143" y="984226"/>
                  <a:pt x="861972" y="1489631"/>
                </a:cubicBezTo>
                <a:cubicBezTo>
                  <a:pt x="360665" y="1249342"/>
                  <a:pt x="12528" y="742078"/>
                  <a:pt x="0" y="152053"/>
                </a:cubicBezTo>
                <a:cubicBezTo>
                  <a:pt x="199314" y="54024"/>
                  <a:pt x="423674" y="0"/>
                  <a:pt x="660652" y="0"/>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61" name="Oval 938"/>
          <p:cNvSpPr/>
          <p:nvPr/>
        </p:nvSpPr>
        <p:spPr>
          <a:xfrm>
            <a:off x="5027651" y="3356415"/>
            <a:ext cx="624073" cy="493936"/>
          </a:xfrm>
          <a:custGeom>
            <a:avLst/>
            <a:gdLst/>
            <a:ahLst/>
            <a:cxnLst/>
            <a:rect l="l" t="t" r="r" b="b"/>
            <a:pathLst>
              <a:path w="1510795" h="1471406">
                <a:moveTo>
                  <a:pt x="848742" y="0"/>
                </a:moveTo>
                <a:cubicBezTo>
                  <a:pt x="1086274" y="0"/>
                  <a:pt x="1311128" y="54277"/>
                  <a:pt x="1510795" y="152728"/>
                </a:cubicBezTo>
                <a:cubicBezTo>
                  <a:pt x="1491344" y="734921"/>
                  <a:pt x="1144855" y="1234022"/>
                  <a:pt x="648416" y="1471406"/>
                </a:cubicBezTo>
                <a:cubicBezTo>
                  <a:pt x="638343" y="969385"/>
                  <a:pt x="384448" y="527283"/>
                  <a:pt x="0" y="258467"/>
                </a:cubicBezTo>
                <a:cubicBezTo>
                  <a:pt x="242307" y="95040"/>
                  <a:pt x="534426" y="0"/>
                  <a:pt x="848742" y="0"/>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62" name="Oval 3"/>
          <p:cNvSpPr/>
          <p:nvPr/>
        </p:nvSpPr>
        <p:spPr>
          <a:xfrm>
            <a:off x="4747966" y="3850193"/>
            <a:ext cx="548273" cy="437605"/>
          </a:xfrm>
          <a:custGeom>
            <a:avLst/>
            <a:gdLst/>
            <a:ahLst/>
            <a:cxnLst/>
            <a:rect l="l" t="t" r="r" b="b"/>
            <a:pathLst>
              <a:path w="1327292" h="1303598">
                <a:moveTo>
                  <a:pt x="3474" y="0"/>
                </a:moveTo>
                <a:cubicBezTo>
                  <a:pt x="202969" y="98245"/>
                  <a:pt x="427582" y="152398"/>
                  <a:pt x="664842" y="152398"/>
                </a:cubicBezTo>
                <a:cubicBezTo>
                  <a:pt x="901664" y="152398"/>
                  <a:pt x="1125885" y="98445"/>
                  <a:pt x="1325100" y="535"/>
                </a:cubicBezTo>
                <a:cubicBezTo>
                  <a:pt x="1327157" y="12279"/>
                  <a:pt x="1327292" y="24096"/>
                  <a:pt x="1327292" y="35945"/>
                </a:cubicBezTo>
                <a:cubicBezTo>
                  <a:pt x="1327292" y="564291"/>
                  <a:pt x="1058753" y="1029916"/>
                  <a:pt x="650598" y="1303598"/>
                </a:cubicBezTo>
                <a:cubicBezTo>
                  <a:pt x="256911" y="1028459"/>
                  <a:pt x="0" y="571684"/>
                  <a:pt x="0" y="54903"/>
                </a:cubicBezTo>
                <a:close/>
              </a:path>
            </a:pathLst>
          </a:custGeom>
          <a:solidFill>
            <a:srgbClr val="FFD6C9"/>
          </a:solidFill>
          <a:ln>
            <a:noFill/>
          </a:ln>
          <a:effectLst/>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rtlCol="0" anchor="ctr"/>
          <a:lstStyle/>
          <a:p>
            <a:pPr algn="ctr"/>
            <a:endParaRPr lang="en-US" sz="1000"/>
          </a:p>
        </p:txBody>
      </p:sp>
      <p:sp>
        <p:nvSpPr>
          <p:cNvPr id="63" name="TextBox 62"/>
          <p:cNvSpPr txBox="1"/>
          <p:nvPr/>
        </p:nvSpPr>
        <p:spPr>
          <a:xfrm>
            <a:off x="4544274" y="2964667"/>
            <a:ext cx="1003241" cy="461665"/>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a:solidFill>
                  <a:schemeClr val="bg1"/>
                </a:solidFill>
              </a:rPr>
              <a:t>Secure Platform</a:t>
            </a:r>
          </a:p>
        </p:txBody>
      </p:sp>
      <p:sp>
        <p:nvSpPr>
          <p:cNvPr id="64" name="TextBox 63"/>
          <p:cNvSpPr txBox="1"/>
          <p:nvPr/>
        </p:nvSpPr>
        <p:spPr>
          <a:xfrm rot="18000000">
            <a:off x="5124670" y="3842198"/>
            <a:ext cx="855014" cy="276999"/>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smtClean="0">
                <a:solidFill>
                  <a:schemeClr val="bg1"/>
                </a:solidFill>
              </a:rPr>
              <a:t>Messaging</a:t>
            </a:r>
            <a:endParaRPr lang="en-US" sz="1200" dirty="0">
              <a:solidFill>
                <a:schemeClr val="bg1"/>
              </a:solidFill>
            </a:endParaRPr>
          </a:p>
        </p:txBody>
      </p:sp>
      <p:pic>
        <p:nvPicPr>
          <p:cNvPr id="65" name="Picture 64" descr="SWIFT-W.pn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1000" contrast="-34000"/>
                    </a14:imgEffect>
                  </a14:imgLayer>
                </a14:imgProps>
              </a:ext>
              <a:ext uri="{28A0092B-C50C-407E-A947-70E740481C1C}">
                <a14:useLocalDpi xmlns:a14="http://schemas.microsoft.com/office/drawing/2010/main" val="0"/>
              </a:ext>
            </a:extLst>
          </a:blip>
          <a:stretch>
            <a:fillRect/>
          </a:stretch>
        </p:blipFill>
        <p:spPr>
          <a:xfrm>
            <a:off x="4864203" y="3593250"/>
            <a:ext cx="309040" cy="251144"/>
          </a:xfrm>
          <a:prstGeom prst="rect">
            <a:avLst/>
          </a:prstGeom>
        </p:spPr>
      </p:pic>
      <p:sp>
        <p:nvSpPr>
          <p:cNvPr id="66" name="TextBox 65"/>
          <p:cNvSpPr txBox="1"/>
          <p:nvPr/>
        </p:nvSpPr>
        <p:spPr>
          <a:xfrm rot="3600000" flipH="1">
            <a:off x="4032971" y="3764783"/>
            <a:ext cx="807471" cy="461665"/>
          </a:xfrm>
          <a:prstGeom prst="rect">
            <a:avLst/>
          </a:prstGeom>
          <a:noFill/>
        </p:spPr>
        <p:txBody>
          <a:bodyPr wrap="square" rtlCol="0">
            <a:spAutoFit/>
          </a:bodyPr>
          <a:lstStyle>
            <a:defPPr>
              <a:defRPr lang="en-US"/>
            </a:defPPr>
            <a:lvl1pPr algn="ctr">
              <a:defRPr b="1">
                <a:latin typeface="Calibri" panose="020F0502020204030204" pitchFamily="34" charset="0"/>
                <a:cs typeface="Calibri" panose="020F0502020204030204" pitchFamily="34" charset="0"/>
              </a:defRPr>
            </a:lvl1pPr>
          </a:lstStyle>
          <a:p>
            <a:r>
              <a:rPr lang="en-US" sz="1200" dirty="0" smtClean="0">
                <a:solidFill>
                  <a:schemeClr val="bg1"/>
                </a:solidFill>
              </a:rPr>
              <a:t>Standards</a:t>
            </a:r>
            <a:endParaRPr lang="en-US" sz="1200" dirty="0">
              <a:solidFill>
                <a:schemeClr val="bg1"/>
              </a:solidFill>
            </a:endParaRPr>
          </a:p>
        </p:txBody>
      </p:sp>
    </p:spTree>
    <p:extLst>
      <p:ext uri="{BB962C8B-B14F-4D97-AF65-F5344CB8AC3E}">
        <p14:creationId xmlns:p14="http://schemas.microsoft.com/office/powerpoint/2010/main" val="313221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6Pbd8Z5t0GJ5St22ZtFxA"/>
</p:tagLst>
</file>

<file path=ppt/theme/theme1.xml><?xml version="1.0" encoding="utf-8"?>
<a:theme xmlns:a="http://schemas.openxmlformats.org/drawingml/2006/main" name="Corporate presentation 2014_v15">
  <a:themeElements>
    <a:clrScheme name="SWIFT">
      <a:dk1>
        <a:sysClr val="windowText" lastClr="000000"/>
      </a:dk1>
      <a:lt1>
        <a:sysClr val="window" lastClr="C0C0C0"/>
      </a:lt1>
      <a:dk2>
        <a:srgbClr val="766C62"/>
      </a:dk2>
      <a:lt2>
        <a:srgbClr val="EEECE1"/>
      </a:lt2>
      <a:accent1>
        <a:srgbClr val="693695"/>
      </a:accent1>
      <a:accent2>
        <a:srgbClr val="970254"/>
      </a:accent2>
      <a:accent3>
        <a:srgbClr val="FFCC00"/>
      </a:accent3>
      <a:accent4>
        <a:srgbClr val="DB5D25"/>
      </a:accent4>
      <a:accent5>
        <a:srgbClr val="B5A300"/>
      </a:accent5>
      <a:accent6>
        <a:srgbClr val="827C34"/>
      </a:accent6>
      <a:hlink>
        <a:srgbClr val="F0AB00"/>
      </a:hlink>
      <a:folHlink>
        <a:srgbClr val="A0CFEB"/>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WIFT_template_20081204">
  <a:themeElements>
    <a:clrScheme name="Office">
      <a:dk1>
        <a:sysClr val="windowText" lastClr="000000"/>
      </a:dk1>
      <a:lt1>
        <a:sysClr val="window" lastClr="C0C0C0"/>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WIFT_PPT_Template_20080923">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SWIFT_PPT_Template_20080923 1">
        <a:dk1>
          <a:srgbClr val="000000"/>
        </a:dk1>
        <a:lt1>
          <a:srgbClr val="FFFFFF"/>
        </a:lt1>
        <a:dk2>
          <a:srgbClr val="000000"/>
        </a:dk2>
        <a:lt2>
          <a:srgbClr val="C0C0C0"/>
        </a:lt2>
        <a:accent1>
          <a:srgbClr val="766A62"/>
        </a:accent1>
        <a:accent2>
          <a:srgbClr val="CC6633"/>
        </a:accent2>
        <a:accent3>
          <a:srgbClr val="FFFFFF"/>
        </a:accent3>
        <a:accent4>
          <a:srgbClr val="000000"/>
        </a:accent4>
        <a:accent5>
          <a:srgbClr val="BDB9B7"/>
        </a:accent5>
        <a:accent6>
          <a:srgbClr val="B95C2D"/>
        </a:accent6>
        <a:hlink>
          <a:srgbClr val="B5A300"/>
        </a:hlink>
        <a:folHlink>
          <a:srgbClr val="97233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PublishingExpirationDate xmlns="http://schemas.microsoft.com/sharepoint/v3" xsi:nil="true"/>
    <_dlc_DocId xmlns="3893cfbf-5935-464e-a2c5-0f7de141152c">SW-AAAAC-00301</_dlc_DocId>
    <_dlc_DocIdUrl xmlns="3893cfbf-5935-464e-a2c5-0f7de141152c">
      <Url>https://planet2.swift.com/sc1/communications/_layouts/DocIdRedir.aspx?ID=SW-AAAAC-00301</Url>
      <Description>SW-AAAAC-00301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555FB837FF7D408CF2171B4DF8E236" ma:contentTypeVersion="2" ma:contentTypeDescription="Create a new document." ma:contentTypeScope="" ma:versionID="6edce23c6b856090677f6de879c230c2">
  <xsd:schema xmlns:xsd="http://www.w3.org/2001/XMLSchema" xmlns:xs="http://www.w3.org/2001/XMLSchema" xmlns:p="http://schemas.microsoft.com/office/2006/metadata/properties" xmlns:ns1="http://schemas.microsoft.com/sharepoint/v3" xmlns:ns2="3893cfbf-5935-464e-a2c5-0f7de141152c" targetNamespace="http://schemas.microsoft.com/office/2006/metadata/properties" ma:root="true" ma:fieldsID="2318c74053c9c2c0e2c4ca276a3a8c44" ns1:_="" ns2:_="">
    <xsd:import namespace="http://schemas.microsoft.com/sharepoint/v3"/>
    <xsd:import namespace="3893cfbf-5935-464e-a2c5-0f7de141152c"/>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93cfbf-5935-464e-a2c5-0f7de141152c"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0FCF173-0992-4453-8657-9B9B3ACE8036}">
  <ds:schemaRefs>
    <ds:schemaRef ds:uri="http://schemas.microsoft.com/sharepoint/events"/>
  </ds:schemaRefs>
</ds:datastoreItem>
</file>

<file path=customXml/itemProps2.xml><?xml version="1.0" encoding="utf-8"?>
<ds:datastoreItem xmlns:ds="http://schemas.openxmlformats.org/officeDocument/2006/customXml" ds:itemID="{5DA54A7A-EFBB-493C-A6DC-4623A6300513}">
  <ds:schemaRefs>
    <ds:schemaRef ds:uri="http://schemas.microsoft.com/office/2006/metadata/propertie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3893cfbf-5935-464e-a2c5-0f7de141152c"/>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A1F933C9-68DC-4483-936B-0BCD45D5E4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893cfbf-5935-464e-a2c5-0f7de14115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CBF60DB-4044-4738-82DC-2E21EBFE2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Corporate presentation 2014_v15</Template>
  <TotalTime>1359</TotalTime>
  <Words>2095</Words>
  <Application>Microsoft Office PowerPoint</Application>
  <PresentationFormat>Custom</PresentationFormat>
  <Paragraphs>483</Paragraphs>
  <Slides>22</Slides>
  <Notes>21</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Corporate presentation 2014_v15</vt:lpstr>
      <vt:lpstr>1_SWIFT_template_20081204</vt:lpstr>
      <vt:lpstr>Observed trends in the payment industry</vt:lpstr>
      <vt:lpstr>The global provider of secure financial messaging services</vt:lpstr>
      <vt:lpstr>SWIFT Overview SWIFT is an industry owned, not-for-profit, utility</vt:lpstr>
      <vt:lpstr>Oversight Group  Co-operating Central Banks of G10 countries  </vt:lpstr>
      <vt:lpstr>Governance</vt:lpstr>
      <vt:lpstr>SWIFT users</vt:lpstr>
      <vt:lpstr>SWIFT  in figures</vt:lpstr>
      <vt:lpstr>SWIFT Overview Core functions are the platform, messaging &amp; standards …</vt:lpstr>
      <vt:lpstr>SWIFT Overview … supporting comprehensive products and services …</vt:lpstr>
      <vt:lpstr>SWIFT Overview … serving distinct business domains …</vt:lpstr>
      <vt:lpstr>SWIFT Overview … supporting 10,800+ clients, including HVPs</vt:lpstr>
      <vt:lpstr>Role of High Value Payment Systems HVP systems play a central role in payments settlement</vt:lpstr>
      <vt:lpstr>High Value Payment Systems Market Trends HVP market dynamics are changing the landscape</vt:lpstr>
      <vt:lpstr>SWIFT for High Value Payment Systems High Value Payments Systems – SWIFT figures</vt:lpstr>
      <vt:lpstr>SWIFT for High Value Payment Systems High Value Payments Systems – SWIFT deployment map</vt:lpstr>
      <vt:lpstr>SWIFT for High Value Payment Systems High Value Payments Systems – SWIFT global reach</vt:lpstr>
      <vt:lpstr>Background</vt:lpstr>
      <vt:lpstr>RT-RPS Characteristics Key features to be supported by an instant payment system</vt:lpstr>
      <vt:lpstr>Instant Payments Systems, live in 18 markets, with many more being planned</vt:lpstr>
      <vt:lpstr>PowerPoint Presentation</vt:lpstr>
      <vt:lpstr>PowerPoint Presentation</vt:lpstr>
      <vt:lpstr>PowerPoint Presentation</vt:lpstr>
    </vt:vector>
  </TitlesOfParts>
  <Company>SWIFT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presentation</dc:title>
  <dc:creator>DENIC Natasa</dc:creator>
  <dc:description>©2008</dc:description>
  <cp:lastModifiedBy>Pavel PROKUDIN</cp:lastModifiedBy>
  <cp:revision>46</cp:revision>
  <cp:lastPrinted>2008-10-20T13:40:29Z</cp:lastPrinted>
  <dcterms:created xsi:type="dcterms:W3CDTF">2014-12-17T15:58:13Z</dcterms:created>
  <dcterms:modified xsi:type="dcterms:W3CDTF">2015-11-26T03:37:42Z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1656fcad-a380-4219-ae13-42a360f18971</vt:lpwstr>
  </property>
  <property fmtid="{D5CDD505-2E9C-101B-9397-08002B2CF9AE}" pid="3" name="ContentTypeId">
    <vt:lpwstr>0x010100B5555FB837FF7D408CF2171B4DF8E236</vt:lpwstr>
  </property>
</Properties>
</file>