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7" r:id="rId4"/>
    <p:sldId id="265" r:id="rId5"/>
    <p:sldId id="281" r:id="rId6"/>
    <p:sldId id="278" r:id="rId7"/>
    <p:sldId id="282" r:id="rId8"/>
    <p:sldId id="269" r:id="rId9"/>
    <p:sldId id="280" r:id="rId10"/>
    <p:sldId id="270" r:id="rId11"/>
    <p:sldId id="272" r:id="rId12"/>
    <p:sldId id="273" r:id="rId13"/>
    <p:sldId id="274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BF5"/>
    <a:srgbClr val="0192DD"/>
    <a:srgbClr val="0091DE"/>
    <a:srgbClr val="E46C0A"/>
    <a:srgbClr val="4F81BD"/>
    <a:srgbClr val="F3A720"/>
    <a:srgbClr val="0A60D9"/>
    <a:srgbClr val="53CBF5"/>
    <a:srgbClr val="FF8C95"/>
    <a:srgbClr val="FF8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Интернет-банкинг и "Банк-клиент"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01262927814038E-2"/>
                  <c:y val="-1.341366038724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81515513376845E-2"/>
                  <c:y val="-1.609639246469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01262927813473E-3"/>
                  <c:y val="-1.609639246469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073092830979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09639246469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14241</c:v>
                </c:pt>
                <c:pt idx="1">
                  <c:v>26015</c:v>
                </c:pt>
                <c:pt idx="2">
                  <c:v>39170</c:v>
                </c:pt>
                <c:pt idx="3">
                  <c:v>56539</c:v>
                </c:pt>
                <c:pt idx="4">
                  <c:v>62227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SMS-банкинг и мобильный банкинг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182146977283837E-2"/>
                  <c:y val="-1.877912454214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82146977283865E-2"/>
                  <c:y val="-1.8779124542140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82146977283865E-2"/>
                  <c:y val="-1.8779124542140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642020684502462E-2"/>
                  <c:y val="-2.682732077448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182146977283865E-2"/>
                  <c:y val="-2.414458869703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10304</c:v>
                </c:pt>
                <c:pt idx="1">
                  <c:v>30720</c:v>
                </c:pt>
                <c:pt idx="2">
                  <c:v>69326</c:v>
                </c:pt>
                <c:pt idx="3">
                  <c:v>207851</c:v>
                </c:pt>
                <c:pt idx="4">
                  <c:v>472573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88639176"/>
        <c:axId val="288642704"/>
        <c:axId val="0"/>
      </c:bar3DChart>
      <c:catAx>
        <c:axId val="28863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42704"/>
        <c:crosses val="autoZero"/>
        <c:auto val="1"/>
        <c:lblAlgn val="ctr"/>
        <c:lblOffset val="100"/>
        <c:noMultiLvlLbl val="0"/>
      </c:catAx>
      <c:valAx>
        <c:axId val="28864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3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пользователей (млн.)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9405591289045687"/>
                  <c:y val="1.877954701963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258071201615023"/>
                  <c:y val="1.877954701963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2958702665522033"/>
                  <c:y val="1.877954701963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7733094173144394"/>
                  <c:y val="1.609681494218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44355637232104428"/>
                  <c:y val="1.34140828647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4.7</c:v>
                </c:pt>
                <c:pt idx="1">
                  <c:v>6.5</c:v>
                </c:pt>
                <c:pt idx="2">
                  <c:v>8.8000000000000007</c:v>
                </c:pt>
                <c:pt idx="3">
                  <c:v>10.050000000000001</c:v>
                </c:pt>
                <c:pt idx="4" formatCode="0.00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55"/>
        <c:shape val="box"/>
        <c:axId val="288639568"/>
        <c:axId val="288645840"/>
        <c:axId val="0"/>
      </c:bar3DChart>
      <c:catAx>
        <c:axId val="288639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45840"/>
        <c:crosses val="autoZero"/>
        <c:auto val="1"/>
        <c:lblAlgn val="ctr"/>
        <c:lblOffset val="100"/>
        <c:noMultiLvlLbl val="0"/>
      </c:catAx>
      <c:valAx>
        <c:axId val="288645840"/>
        <c:scaling>
          <c:orientation val="minMax"/>
          <c:max val="13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395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38096127407007"/>
          <c:y val="0.89290808157195423"/>
          <c:w val="0.34447871393876145"/>
          <c:h val="6.148547311141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72578-4451-422B-BD9B-BF93AD88C8D0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11B2EB-CF5D-4A90-B142-C7DD4C43C3CF}">
      <dgm:prSet phldrT="[Текст]"/>
      <dgm:spPr>
        <a:gradFill rotWithShape="0">
          <a:gsLst>
            <a:gs pos="0">
              <a:srgbClr val="56CBF4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Средства физического ограничения доступа к компьютерам</a:t>
          </a:r>
          <a:endParaRPr lang="ru-RU" b="1" dirty="0"/>
        </a:p>
      </dgm:t>
    </dgm:pt>
    <dgm:pt modelId="{AA1C8B93-4768-4E58-A24B-B7E2FE734ABA}" type="parTrans" cxnId="{F70414A6-39FC-4986-A9DB-8FF65A80AAF8}">
      <dgm:prSet/>
      <dgm:spPr/>
      <dgm:t>
        <a:bodyPr/>
        <a:lstStyle/>
        <a:p>
          <a:endParaRPr lang="ru-RU"/>
        </a:p>
      </dgm:t>
    </dgm:pt>
    <dgm:pt modelId="{A42254A0-7F16-436B-A858-F19CE1EB1622}" type="sibTrans" cxnId="{F70414A6-39FC-4986-A9DB-8FF65A80AAF8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AAF2B9E1-1C5F-4562-8A48-306D3D0DD6D9}">
      <dgm:prSet phldrT="[Текст]"/>
      <dgm:spPr>
        <a:gradFill rotWithShape="0">
          <a:gsLst>
            <a:gs pos="0">
              <a:srgbClr val="EF8526"/>
            </a:gs>
            <a:gs pos="80000">
              <a:srgbClr val="FC8D29"/>
            </a:gs>
            <a:gs pos="100000">
              <a:srgbClr val="FF8F2A"/>
            </a:gs>
          </a:gsLst>
        </a:gradFill>
      </dgm:spPr>
      <dgm:t>
        <a:bodyPr/>
        <a:lstStyle/>
        <a:p>
          <a:r>
            <a:rPr lang="ru-RU" b="1" dirty="0" smtClean="0"/>
            <a:t>Защита данных при передаче по каналам связи</a:t>
          </a:r>
          <a:endParaRPr lang="ru-RU" b="1" dirty="0"/>
        </a:p>
      </dgm:t>
    </dgm:pt>
    <dgm:pt modelId="{B9D82045-602E-404B-90F8-417C00C2FC8D}" type="parTrans" cxnId="{7DB23867-29BB-4FE2-854C-904A6BD71BA8}">
      <dgm:prSet/>
      <dgm:spPr/>
      <dgm:t>
        <a:bodyPr/>
        <a:lstStyle/>
        <a:p>
          <a:endParaRPr lang="ru-RU"/>
        </a:p>
      </dgm:t>
    </dgm:pt>
    <dgm:pt modelId="{DF02F378-4084-4303-9C93-8ED28D53D9F8}" type="sibTrans" cxnId="{7DB23867-29BB-4FE2-854C-904A6BD71BA8}">
      <dgm:prSet/>
      <dgm:spPr/>
      <dgm:t>
        <a:bodyPr/>
        <a:lstStyle/>
        <a:p>
          <a:endParaRPr lang="ru-RU"/>
        </a:p>
      </dgm:t>
    </dgm:pt>
    <dgm:pt modelId="{A37AA29F-AF66-410C-A67C-9143E04AB233}">
      <dgm:prSet phldrT="[Текст]"/>
      <dgm:spPr>
        <a:gradFill rotWithShape="0">
          <a:gsLst>
            <a:gs pos="0">
              <a:srgbClr val="2576E2"/>
            </a:gs>
            <a:gs pos="80000">
              <a:srgbClr val="2576E2"/>
            </a:gs>
            <a:gs pos="100000">
              <a:srgbClr val="9EC2F5"/>
            </a:gs>
          </a:gsLst>
        </a:gradFill>
      </dgm:spPr>
      <dgm:t>
        <a:bodyPr/>
        <a:lstStyle/>
        <a:p>
          <a:r>
            <a:rPr lang="ru-RU" b="1" dirty="0" smtClean="0"/>
            <a:t>Использование электронной цифровой подписи</a:t>
          </a:r>
          <a:endParaRPr lang="ru-RU" b="1" dirty="0"/>
        </a:p>
      </dgm:t>
    </dgm:pt>
    <dgm:pt modelId="{B9642AC9-8BD0-454A-BC0B-A216BF0B56CC}" type="parTrans" cxnId="{EC58916C-D78D-46BE-B9EA-C74A1E53EFEA}">
      <dgm:prSet/>
      <dgm:spPr/>
      <dgm:t>
        <a:bodyPr/>
        <a:lstStyle/>
        <a:p>
          <a:endParaRPr lang="ru-RU"/>
        </a:p>
      </dgm:t>
    </dgm:pt>
    <dgm:pt modelId="{73D27540-C3D8-4FD6-A8A2-F829FAD16BFB}" type="sibTrans" cxnId="{EC58916C-D78D-46BE-B9EA-C74A1E53EFEA}">
      <dgm:prSet/>
      <dgm:spPr/>
      <dgm:t>
        <a:bodyPr/>
        <a:lstStyle/>
        <a:p>
          <a:endParaRPr lang="ru-RU"/>
        </a:p>
      </dgm:t>
    </dgm:pt>
    <dgm:pt modelId="{CCFD54A0-52D9-4CC2-B12D-92E60F83C452}">
      <dgm:prSet/>
      <dgm:spPr>
        <a:gradFill rotWithShape="0">
          <a:gsLst>
            <a:gs pos="0">
              <a:srgbClr val="FF8B94"/>
            </a:gs>
            <a:gs pos="94000">
              <a:srgbClr val="FFB4BB"/>
            </a:gs>
            <a:gs pos="100000">
              <a:srgbClr val="FEB4BC"/>
            </a:gs>
          </a:gsLst>
        </a:gradFill>
      </dgm:spPr>
      <dgm:t>
        <a:bodyPr/>
        <a:lstStyle/>
        <a:p>
          <a:r>
            <a:rPr lang="ru-RU" b="1" dirty="0" smtClean="0"/>
            <a:t>Предоставление полномочий, привилегий и прав доступа к системе на уровне отдельного пользователя</a:t>
          </a:r>
          <a:endParaRPr lang="ru-RU" b="1" dirty="0"/>
        </a:p>
      </dgm:t>
    </dgm:pt>
    <dgm:pt modelId="{2C1D8572-5D9C-407F-B052-FD0A9635C6E5}" type="parTrans" cxnId="{A6DCF721-374E-40CC-B244-53DE006B841B}">
      <dgm:prSet/>
      <dgm:spPr/>
      <dgm:t>
        <a:bodyPr/>
        <a:lstStyle/>
        <a:p>
          <a:endParaRPr lang="ru-RU"/>
        </a:p>
      </dgm:t>
    </dgm:pt>
    <dgm:pt modelId="{C236EF1A-0866-4F08-9FA4-8A6D1A7123F4}" type="sibTrans" cxnId="{A6DCF721-374E-40CC-B244-53DE006B841B}">
      <dgm:prSet/>
      <dgm:spPr/>
      <dgm:t>
        <a:bodyPr/>
        <a:lstStyle/>
        <a:p>
          <a:endParaRPr lang="ru-RU"/>
        </a:p>
      </dgm:t>
    </dgm:pt>
    <dgm:pt modelId="{11DA34B9-4072-4983-AD88-53F032AD4FD0}">
      <dgm:prSet/>
      <dgm:spPr>
        <a:gradFill rotWithShape="0">
          <a:gsLst>
            <a:gs pos="0">
              <a:srgbClr val="27F2E7"/>
            </a:gs>
            <a:gs pos="80000">
              <a:srgbClr val="27F2E7"/>
            </a:gs>
            <a:gs pos="100000">
              <a:srgbClr val="27F2E7"/>
            </a:gs>
          </a:gsLst>
        </a:gradFill>
      </dgm:spPr>
      <dgm:t>
        <a:bodyPr/>
        <a:lstStyle/>
        <a:p>
          <a:r>
            <a:rPr lang="ru-RU" b="1" dirty="0" smtClean="0"/>
            <a:t>Средства централизованного обнаружения несанкционированных попыток проникнуть к ресурсам АБС</a:t>
          </a:r>
          <a:endParaRPr lang="ru-RU" b="1" dirty="0"/>
        </a:p>
      </dgm:t>
    </dgm:pt>
    <dgm:pt modelId="{D9659139-EDB4-4E5C-A5E1-24FC8CE7667A}" type="parTrans" cxnId="{CDDCFD3B-F615-4726-9FEA-66F537E667A2}">
      <dgm:prSet/>
      <dgm:spPr/>
      <dgm:t>
        <a:bodyPr/>
        <a:lstStyle/>
        <a:p>
          <a:endParaRPr lang="ru-RU"/>
        </a:p>
      </dgm:t>
    </dgm:pt>
    <dgm:pt modelId="{632B772D-A6F1-408A-A503-6588511DCC90}" type="sibTrans" cxnId="{CDDCFD3B-F615-4726-9FEA-66F537E667A2}">
      <dgm:prSet/>
      <dgm:spPr/>
      <dgm:t>
        <a:bodyPr/>
        <a:lstStyle/>
        <a:p>
          <a:endParaRPr lang="ru-RU"/>
        </a:p>
      </dgm:t>
    </dgm:pt>
    <dgm:pt modelId="{04BB419A-9026-4568-9BD0-1268A7CB2EDF}" type="pres">
      <dgm:prSet presAssocID="{79072578-4451-422B-BD9B-BF93AD88C8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08B87E-9CFE-4A93-A7D1-7F19E90993B1}" type="pres">
      <dgm:prSet presAssocID="{79072578-4451-422B-BD9B-BF93AD88C8D0}" presName="Name1" presStyleCnt="0"/>
      <dgm:spPr/>
    </dgm:pt>
    <dgm:pt modelId="{972D12E1-5E64-4DD7-B985-8BEF127687B7}" type="pres">
      <dgm:prSet presAssocID="{79072578-4451-422B-BD9B-BF93AD88C8D0}" presName="cycle" presStyleCnt="0"/>
      <dgm:spPr/>
    </dgm:pt>
    <dgm:pt modelId="{1461AA49-FCB9-472B-A341-65FCDE2705A5}" type="pres">
      <dgm:prSet presAssocID="{79072578-4451-422B-BD9B-BF93AD88C8D0}" presName="srcNode" presStyleLbl="node1" presStyleIdx="0" presStyleCnt="5"/>
      <dgm:spPr/>
    </dgm:pt>
    <dgm:pt modelId="{06958A9B-99B9-48E2-87EA-E42FA734DB22}" type="pres">
      <dgm:prSet presAssocID="{79072578-4451-422B-BD9B-BF93AD88C8D0}" presName="conn" presStyleLbl="parChTrans1D2" presStyleIdx="0" presStyleCnt="1"/>
      <dgm:spPr/>
      <dgm:t>
        <a:bodyPr/>
        <a:lstStyle/>
        <a:p>
          <a:endParaRPr lang="ru-RU"/>
        </a:p>
      </dgm:t>
    </dgm:pt>
    <dgm:pt modelId="{9E7D3118-2F44-4871-9E47-D9E47AF74DBE}" type="pres">
      <dgm:prSet presAssocID="{79072578-4451-422B-BD9B-BF93AD88C8D0}" presName="extraNode" presStyleLbl="node1" presStyleIdx="0" presStyleCnt="5"/>
      <dgm:spPr/>
    </dgm:pt>
    <dgm:pt modelId="{452E543A-A4DF-4755-A280-D930338BF832}" type="pres">
      <dgm:prSet presAssocID="{79072578-4451-422B-BD9B-BF93AD88C8D0}" presName="dstNode" presStyleLbl="node1" presStyleIdx="0" presStyleCnt="5"/>
      <dgm:spPr/>
    </dgm:pt>
    <dgm:pt modelId="{2DDA94DD-C86F-40BC-9381-819D2277680C}" type="pres">
      <dgm:prSet presAssocID="{1311B2EB-CF5D-4A90-B142-C7DD4C43C3C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9325D-4647-407C-B33C-1B98ED8F2981}" type="pres">
      <dgm:prSet presAssocID="{1311B2EB-CF5D-4A90-B142-C7DD4C43C3CF}" presName="accent_1" presStyleCnt="0"/>
      <dgm:spPr/>
    </dgm:pt>
    <dgm:pt modelId="{12015788-1E8B-42C7-9BC9-175EC189B519}" type="pres">
      <dgm:prSet presAssocID="{1311B2EB-CF5D-4A90-B142-C7DD4C43C3CF}" presName="accentRepeatNode" presStyleLbl="solidFgAcc1" presStyleIdx="0" presStyleCnt="5"/>
      <dgm:spPr>
        <a:ln>
          <a:solidFill>
            <a:srgbClr val="3DB7D9"/>
          </a:solidFill>
        </a:ln>
      </dgm:spPr>
    </dgm:pt>
    <dgm:pt modelId="{9B8595E2-8B0E-4864-B4DE-A7F8CA83B031}" type="pres">
      <dgm:prSet presAssocID="{CCFD54A0-52D9-4CC2-B12D-92E60F83C452}" presName="text_2" presStyleLbl="node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19DD8-6BBF-4714-B2B5-7626A2EE44BE}" type="pres">
      <dgm:prSet presAssocID="{CCFD54A0-52D9-4CC2-B12D-92E60F83C452}" presName="accent_2" presStyleCnt="0"/>
      <dgm:spPr/>
    </dgm:pt>
    <dgm:pt modelId="{19DD5BFD-B93D-4599-A39A-229EA6A9DB98}" type="pres">
      <dgm:prSet presAssocID="{CCFD54A0-52D9-4CC2-B12D-92E60F83C452}" presName="accentRepeatNode" presStyleLbl="solidFgAcc1" presStyleIdx="1" presStyleCnt="5"/>
      <dgm:spPr>
        <a:ln>
          <a:solidFill>
            <a:srgbClr val="FF9BA4"/>
          </a:solidFill>
        </a:ln>
      </dgm:spPr>
    </dgm:pt>
    <dgm:pt modelId="{E8FDB5E6-D706-4E11-A3B2-BE19E0D354FE}" type="pres">
      <dgm:prSet presAssocID="{11DA34B9-4072-4983-AD88-53F032AD4FD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BD41C-76E9-461B-ABF5-C936B91B74C9}" type="pres">
      <dgm:prSet presAssocID="{11DA34B9-4072-4983-AD88-53F032AD4FD0}" presName="accent_3" presStyleCnt="0"/>
      <dgm:spPr/>
    </dgm:pt>
    <dgm:pt modelId="{F8F3415D-DBE7-482C-8D7E-CC18958F386A}" type="pres">
      <dgm:prSet presAssocID="{11DA34B9-4072-4983-AD88-53F032AD4FD0}" presName="accentRepeatNode" presStyleLbl="solidFgAcc1" presStyleIdx="2" presStyleCnt="5"/>
      <dgm:spPr>
        <a:ln>
          <a:solidFill>
            <a:srgbClr val="27F2E7"/>
          </a:solidFill>
        </a:ln>
      </dgm:spPr>
    </dgm:pt>
    <dgm:pt modelId="{87A14468-98EA-4931-8A6D-F94E89A8709F}" type="pres">
      <dgm:prSet presAssocID="{AAF2B9E1-1C5F-4562-8A48-306D3D0DD6D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C11D3-AE1C-4C61-A50A-8DD0EDCEDE36}" type="pres">
      <dgm:prSet presAssocID="{AAF2B9E1-1C5F-4562-8A48-306D3D0DD6D9}" presName="accent_4" presStyleCnt="0"/>
      <dgm:spPr/>
    </dgm:pt>
    <dgm:pt modelId="{C745EF8B-6512-4CA4-8B94-247B3612B88C}" type="pres">
      <dgm:prSet presAssocID="{AAF2B9E1-1C5F-4562-8A48-306D3D0DD6D9}" presName="accentRepeatNode" presStyleLbl="solidFgAcc1" presStyleIdx="3" presStyleCnt="5"/>
      <dgm:spPr>
        <a:ln>
          <a:solidFill>
            <a:srgbClr val="F38727"/>
          </a:solidFill>
        </a:ln>
      </dgm:spPr>
    </dgm:pt>
    <dgm:pt modelId="{7003C2C8-7E4A-46CF-8BDD-427B051ACDA1}" type="pres">
      <dgm:prSet presAssocID="{A37AA29F-AF66-410C-A67C-9143E04AB23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F04BF-1164-461F-B926-C5C89413414C}" type="pres">
      <dgm:prSet presAssocID="{A37AA29F-AF66-410C-A67C-9143E04AB233}" presName="accent_5" presStyleCnt="0"/>
      <dgm:spPr/>
    </dgm:pt>
    <dgm:pt modelId="{871897D1-AD3E-46AF-86AC-2E83C43A0B24}" type="pres">
      <dgm:prSet presAssocID="{A37AA29F-AF66-410C-A67C-9143E04AB233}" presName="accentRepeatNode" presStyleLbl="solidFgAcc1" presStyleIdx="4" presStyleCnt="5"/>
      <dgm:spPr>
        <a:ln>
          <a:solidFill>
            <a:srgbClr val="2576E2"/>
          </a:solidFill>
        </a:ln>
      </dgm:spPr>
    </dgm:pt>
  </dgm:ptLst>
  <dgm:cxnLst>
    <dgm:cxn modelId="{EC58916C-D78D-46BE-B9EA-C74A1E53EFEA}" srcId="{79072578-4451-422B-BD9B-BF93AD88C8D0}" destId="{A37AA29F-AF66-410C-A67C-9143E04AB233}" srcOrd="4" destOrd="0" parTransId="{B9642AC9-8BD0-454A-BC0B-A216BF0B56CC}" sibTransId="{73D27540-C3D8-4FD6-A8A2-F829FAD16BFB}"/>
    <dgm:cxn modelId="{7DB23867-29BB-4FE2-854C-904A6BD71BA8}" srcId="{79072578-4451-422B-BD9B-BF93AD88C8D0}" destId="{AAF2B9E1-1C5F-4562-8A48-306D3D0DD6D9}" srcOrd="3" destOrd="0" parTransId="{B9D82045-602E-404B-90F8-417C00C2FC8D}" sibTransId="{DF02F378-4084-4303-9C93-8ED28D53D9F8}"/>
    <dgm:cxn modelId="{996730BD-C48D-493D-87DC-116E746752C5}" type="presOf" srcId="{A37AA29F-AF66-410C-A67C-9143E04AB233}" destId="{7003C2C8-7E4A-46CF-8BDD-427B051ACDA1}" srcOrd="0" destOrd="0" presId="urn:microsoft.com/office/officeart/2008/layout/VerticalCurvedList"/>
    <dgm:cxn modelId="{F02C9476-B7D0-4A17-9114-0842714D8C11}" type="presOf" srcId="{1311B2EB-CF5D-4A90-B142-C7DD4C43C3CF}" destId="{2DDA94DD-C86F-40BC-9381-819D2277680C}" srcOrd="0" destOrd="0" presId="urn:microsoft.com/office/officeart/2008/layout/VerticalCurvedList"/>
    <dgm:cxn modelId="{F70414A6-39FC-4986-A9DB-8FF65A80AAF8}" srcId="{79072578-4451-422B-BD9B-BF93AD88C8D0}" destId="{1311B2EB-CF5D-4A90-B142-C7DD4C43C3CF}" srcOrd="0" destOrd="0" parTransId="{AA1C8B93-4768-4E58-A24B-B7E2FE734ABA}" sibTransId="{A42254A0-7F16-436B-A858-F19CE1EB1622}"/>
    <dgm:cxn modelId="{3A890CAC-BC2A-4F54-ABDB-EE80877B034B}" type="presOf" srcId="{79072578-4451-422B-BD9B-BF93AD88C8D0}" destId="{04BB419A-9026-4568-9BD0-1268A7CB2EDF}" srcOrd="0" destOrd="0" presId="urn:microsoft.com/office/officeart/2008/layout/VerticalCurvedList"/>
    <dgm:cxn modelId="{FA18F054-D328-453C-BCE2-CFFAA76CCD49}" type="presOf" srcId="{11DA34B9-4072-4983-AD88-53F032AD4FD0}" destId="{E8FDB5E6-D706-4E11-A3B2-BE19E0D354FE}" srcOrd="0" destOrd="0" presId="urn:microsoft.com/office/officeart/2008/layout/VerticalCurvedList"/>
    <dgm:cxn modelId="{05A6C086-9C92-4A99-B8BF-02B757C74EE5}" type="presOf" srcId="{A42254A0-7F16-436B-A858-F19CE1EB1622}" destId="{06958A9B-99B9-48E2-87EA-E42FA734DB22}" srcOrd="0" destOrd="0" presId="urn:microsoft.com/office/officeart/2008/layout/VerticalCurvedList"/>
    <dgm:cxn modelId="{DA78C5E3-781C-48C9-8D0E-ED5BE7EAF162}" type="presOf" srcId="{AAF2B9E1-1C5F-4562-8A48-306D3D0DD6D9}" destId="{87A14468-98EA-4931-8A6D-F94E89A8709F}" srcOrd="0" destOrd="0" presId="urn:microsoft.com/office/officeart/2008/layout/VerticalCurvedList"/>
    <dgm:cxn modelId="{A6DCF721-374E-40CC-B244-53DE006B841B}" srcId="{79072578-4451-422B-BD9B-BF93AD88C8D0}" destId="{CCFD54A0-52D9-4CC2-B12D-92E60F83C452}" srcOrd="1" destOrd="0" parTransId="{2C1D8572-5D9C-407F-B052-FD0A9635C6E5}" sibTransId="{C236EF1A-0866-4F08-9FA4-8A6D1A7123F4}"/>
    <dgm:cxn modelId="{E6E14B8C-5F44-4DF3-82F7-F37BF8BDF272}" type="presOf" srcId="{CCFD54A0-52D9-4CC2-B12D-92E60F83C452}" destId="{9B8595E2-8B0E-4864-B4DE-A7F8CA83B031}" srcOrd="0" destOrd="0" presId="urn:microsoft.com/office/officeart/2008/layout/VerticalCurvedList"/>
    <dgm:cxn modelId="{CDDCFD3B-F615-4726-9FEA-66F537E667A2}" srcId="{79072578-4451-422B-BD9B-BF93AD88C8D0}" destId="{11DA34B9-4072-4983-AD88-53F032AD4FD0}" srcOrd="2" destOrd="0" parTransId="{D9659139-EDB4-4E5C-A5E1-24FC8CE7667A}" sibTransId="{632B772D-A6F1-408A-A503-6588511DCC90}"/>
    <dgm:cxn modelId="{23F95E7A-D9D6-4DDE-BE3C-27D2D81C41D9}" type="presParOf" srcId="{04BB419A-9026-4568-9BD0-1268A7CB2EDF}" destId="{B308B87E-9CFE-4A93-A7D1-7F19E90993B1}" srcOrd="0" destOrd="0" presId="urn:microsoft.com/office/officeart/2008/layout/VerticalCurvedList"/>
    <dgm:cxn modelId="{2F0DA9C5-BE11-49BA-A9F5-864147DAD3F5}" type="presParOf" srcId="{B308B87E-9CFE-4A93-A7D1-7F19E90993B1}" destId="{972D12E1-5E64-4DD7-B985-8BEF127687B7}" srcOrd="0" destOrd="0" presId="urn:microsoft.com/office/officeart/2008/layout/VerticalCurvedList"/>
    <dgm:cxn modelId="{233537C5-9817-4704-A8FC-B8D14D6A2136}" type="presParOf" srcId="{972D12E1-5E64-4DD7-B985-8BEF127687B7}" destId="{1461AA49-FCB9-472B-A341-65FCDE2705A5}" srcOrd="0" destOrd="0" presId="urn:microsoft.com/office/officeart/2008/layout/VerticalCurvedList"/>
    <dgm:cxn modelId="{06EB0D0B-0CE7-4BA3-8B1C-754DF446871D}" type="presParOf" srcId="{972D12E1-5E64-4DD7-B985-8BEF127687B7}" destId="{06958A9B-99B9-48E2-87EA-E42FA734DB22}" srcOrd="1" destOrd="0" presId="urn:microsoft.com/office/officeart/2008/layout/VerticalCurvedList"/>
    <dgm:cxn modelId="{7473F1DE-1560-4517-9C2C-164A27353642}" type="presParOf" srcId="{972D12E1-5E64-4DD7-B985-8BEF127687B7}" destId="{9E7D3118-2F44-4871-9E47-D9E47AF74DBE}" srcOrd="2" destOrd="0" presId="urn:microsoft.com/office/officeart/2008/layout/VerticalCurvedList"/>
    <dgm:cxn modelId="{C990F990-EF6A-4CEE-A85A-F94011D07B1E}" type="presParOf" srcId="{972D12E1-5E64-4DD7-B985-8BEF127687B7}" destId="{452E543A-A4DF-4755-A280-D930338BF832}" srcOrd="3" destOrd="0" presId="urn:microsoft.com/office/officeart/2008/layout/VerticalCurvedList"/>
    <dgm:cxn modelId="{D0AAC15F-1C1C-46B6-B5C0-ADD8CA191BF7}" type="presParOf" srcId="{B308B87E-9CFE-4A93-A7D1-7F19E90993B1}" destId="{2DDA94DD-C86F-40BC-9381-819D2277680C}" srcOrd="1" destOrd="0" presId="urn:microsoft.com/office/officeart/2008/layout/VerticalCurvedList"/>
    <dgm:cxn modelId="{24F0594B-5BA2-468C-9E95-52C8616E92CB}" type="presParOf" srcId="{B308B87E-9CFE-4A93-A7D1-7F19E90993B1}" destId="{7B29325D-4647-407C-B33C-1B98ED8F2981}" srcOrd="2" destOrd="0" presId="urn:microsoft.com/office/officeart/2008/layout/VerticalCurvedList"/>
    <dgm:cxn modelId="{1F5B8A17-DB61-455F-A1C4-F75A36E220F0}" type="presParOf" srcId="{7B29325D-4647-407C-B33C-1B98ED8F2981}" destId="{12015788-1E8B-42C7-9BC9-175EC189B519}" srcOrd="0" destOrd="0" presId="urn:microsoft.com/office/officeart/2008/layout/VerticalCurvedList"/>
    <dgm:cxn modelId="{115F79D0-402E-4E74-8433-6F3DCF7D6E79}" type="presParOf" srcId="{B308B87E-9CFE-4A93-A7D1-7F19E90993B1}" destId="{9B8595E2-8B0E-4864-B4DE-A7F8CA83B031}" srcOrd="3" destOrd="0" presId="urn:microsoft.com/office/officeart/2008/layout/VerticalCurvedList"/>
    <dgm:cxn modelId="{E02A494E-9A40-42FE-B9E0-F98F07C89E7F}" type="presParOf" srcId="{B308B87E-9CFE-4A93-A7D1-7F19E90993B1}" destId="{1C519DD8-6BBF-4714-B2B5-7626A2EE44BE}" srcOrd="4" destOrd="0" presId="urn:microsoft.com/office/officeart/2008/layout/VerticalCurvedList"/>
    <dgm:cxn modelId="{37303CF5-39DF-46B4-93C6-4A2EB78820A9}" type="presParOf" srcId="{1C519DD8-6BBF-4714-B2B5-7626A2EE44BE}" destId="{19DD5BFD-B93D-4599-A39A-229EA6A9DB98}" srcOrd="0" destOrd="0" presId="urn:microsoft.com/office/officeart/2008/layout/VerticalCurvedList"/>
    <dgm:cxn modelId="{6B968807-741F-4F54-A19A-6D5A59C6FCAA}" type="presParOf" srcId="{B308B87E-9CFE-4A93-A7D1-7F19E90993B1}" destId="{E8FDB5E6-D706-4E11-A3B2-BE19E0D354FE}" srcOrd="5" destOrd="0" presId="urn:microsoft.com/office/officeart/2008/layout/VerticalCurvedList"/>
    <dgm:cxn modelId="{864F181C-6B00-47E6-9B6C-BE4E8DB21985}" type="presParOf" srcId="{B308B87E-9CFE-4A93-A7D1-7F19E90993B1}" destId="{72FBD41C-76E9-461B-ABF5-C936B91B74C9}" srcOrd="6" destOrd="0" presId="urn:microsoft.com/office/officeart/2008/layout/VerticalCurvedList"/>
    <dgm:cxn modelId="{17817171-A9D9-4278-85E0-87E181446D34}" type="presParOf" srcId="{72FBD41C-76E9-461B-ABF5-C936B91B74C9}" destId="{F8F3415D-DBE7-482C-8D7E-CC18958F386A}" srcOrd="0" destOrd="0" presId="urn:microsoft.com/office/officeart/2008/layout/VerticalCurvedList"/>
    <dgm:cxn modelId="{BDDDE3F2-89CF-4658-A6C0-871C37CAC8C6}" type="presParOf" srcId="{B308B87E-9CFE-4A93-A7D1-7F19E90993B1}" destId="{87A14468-98EA-4931-8A6D-F94E89A8709F}" srcOrd="7" destOrd="0" presId="urn:microsoft.com/office/officeart/2008/layout/VerticalCurvedList"/>
    <dgm:cxn modelId="{B3D40300-77CD-41EE-A130-C7829D69321B}" type="presParOf" srcId="{B308B87E-9CFE-4A93-A7D1-7F19E90993B1}" destId="{D53C11D3-AE1C-4C61-A50A-8DD0EDCEDE36}" srcOrd="8" destOrd="0" presId="urn:microsoft.com/office/officeart/2008/layout/VerticalCurvedList"/>
    <dgm:cxn modelId="{3A58C1D5-6CD6-4921-89AC-565B60ED8DEE}" type="presParOf" srcId="{D53C11D3-AE1C-4C61-A50A-8DD0EDCEDE36}" destId="{C745EF8B-6512-4CA4-8B94-247B3612B88C}" srcOrd="0" destOrd="0" presId="urn:microsoft.com/office/officeart/2008/layout/VerticalCurvedList"/>
    <dgm:cxn modelId="{A9F39D27-CD4D-4FE0-BB9C-CBF148EF67A7}" type="presParOf" srcId="{B308B87E-9CFE-4A93-A7D1-7F19E90993B1}" destId="{7003C2C8-7E4A-46CF-8BDD-427B051ACDA1}" srcOrd="9" destOrd="0" presId="urn:microsoft.com/office/officeart/2008/layout/VerticalCurvedList"/>
    <dgm:cxn modelId="{076E0223-8508-4D12-8AAB-AF247470DF39}" type="presParOf" srcId="{B308B87E-9CFE-4A93-A7D1-7F19E90993B1}" destId="{2A4F04BF-1164-461F-B926-C5C89413414C}" srcOrd="10" destOrd="0" presId="urn:microsoft.com/office/officeart/2008/layout/VerticalCurvedList"/>
    <dgm:cxn modelId="{FE0833A3-5B35-477B-A6EB-6B8C0C876EA9}" type="presParOf" srcId="{2A4F04BF-1164-461F-B926-C5C89413414C}" destId="{871897D1-AD3E-46AF-86AC-2E83C43A0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58A9B-99B9-48E2-87EA-E42FA734DB22}">
      <dsp:nvSpPr>
        <dsp:cNvPr id="0" name=""/>
        <dsp:cNvSpPr/>
      </dsp:nvSpPr>
      <dsp:spPr>
        <a:xfrm>
          <a:off x="-5603584" y="-857840"/>
          <a:ext cx="6671731" cy="667173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A94DD-C86F-40BC-9381-819D2277680C}">
      <dsp:nvSpPr>
        <dsp:cNvPr id="0" name=""/>
        <dsp:cNvSpPr/>
      </dsp:nvSpPr>
      <dsp:spPr>
        <a:xfrm>
          <a:off x="466969" y="309654"/>
          <a:ext cx="8147391" cy="619704"/>
        </a:xfrm>
        <a:prstGeom prst="rect">
          <a:avLst/>
        </a:prstGeom>
        <a:gradFill rotWithShape="0">
          <a:gsLst>
            <a:gs pos="0">
              <a:srgbClr val="56CBF4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8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Средства физического ограничения доступа к компьютерам</a:t>
          </a:r>
          <a:endParaRPr lang="ru-RU" sz="1800" b="1" kern="1200" dirty="0"/>
        </a:p>
      </dsp:txBody>
      <dsp:txXfrm>
        <a:off x="466969" y="309654"/>
        <a:ext cx="8147391" cy="619704"/>
      </dsp:txXfrm>
    </dsp:sp>
    <dsp:sp modelId="{12015788-1E8B-42C7-9BC9-175EC189B519}">
      <dsp:nvSpPr>
        <dsp:cNvPr id="0" name=""/>
        <dsp:cNvSpPr/>
      </dsp:nvSpPr>
      <dsp:spPr>
        <a:xfrm>
          <a:off x="79653" y="232190"/>
          <a:ext cx="774630" cy="774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DB7D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8595E2-8B0E-4864-B4DE-A7F8CA83B031}">
      <dsp:nvSpPr>
        <dsp:cNvPr id="0" name=""/>
        <dsp:cNvSpPr/>
      </dsp:nvSpPr>
      <dsp:spPr>
        <a:xfrm>
          <a:off x="911031" y="1238913"/>
          <a:ext cx="7703329" cy="619704"/>
        </a:xfrm>
        <a:prstGeom prst="rect">
          <a:avLst/>
        </a:prstGeom>
        <a:gradFill rotWithShape="0">
          <a:gsLst>
            <a:gs pos="0">
              <a:srgbClr val="FF8B94"/>
            </a:gs>
            <a:gs pos="94000">
              <a:srgbClr val="FFB4BB"/>
            </a:gs>
            <a:gs pos="100000">
              <a:srgbClr val="FEB4B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8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Предоставление полномочий, привилегий и прав доступа к системе на уровне отдельного пользователя</a:t>
          </a:r>
          <a:endParaRPr lang="ru-RU" sz="1800" b="1" kern="1200" dirty="0"/>
        </a:p>
      </dsp:txBody>
      <dsp:txXfrm>
        <a:off x="911031" y="1238913"/>
        <a:ext cx="7703329" cy="619704"/>
      </dsp:txXfrm>
    </dsp:sp>
    <dsp:sp modelId="{19DD5BFD-B93D-4599-A39A-229EA6A9DB98}">
      <dsp:nvSpPr>
        <dsp:cNvPr id="0" name=""/>
        <dsp:cNvSpPr/>
      </dsp:nvSpPr>
      <dsp:spPr>
        <a:xfrm>
          <a:off x="523715" y="1161450"/>
          <a:ext cx="774630" cy="774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9BA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FDB5E6-D706-4E11-A3B2-BE19E0D354FE}">
      <dsp:nvSpPr>
        <dsp:cNvPr id="0" name=""/>
        <dsp:cNvSpPr/>
      </dsp:nvSpPr>
      <dsp:spPr>
        <a:xfrm>
          <a:off x="1047322" y="2168172"/>
          <a:ext cx="7567037" cy="619704"/>
        </a:xfrm>
        <a:prstGeom prst="rect">
          <a:avLst/>
        </a:prstGeom>
        <a:gradFill rotWithShape="0">
          <a:gsLst>
            <a:gs pos="0">
              <a:srgbClr val="27F2E7"/>
            </a:gs>
            <a:gs pos="80000">
              <a:srgbClr val="27F2E7"/>
            </a:gs>
            <a:gs pos="100000">
              <a:srgbClr val="27F2E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8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Средства централизованного обнаружения несанкционированных попыток проникнуть к ресурсам АБС</a:t>
          </a:r>
          <a:endParaRPr lang="ru-RU" sz="1800" b="1" kern="1200" dirty="0"/>
        </a:p>
      </dsp:txBody>
      <dsp:txXfrm>
        <a:off x="1047322" y="2168172"/>
        <a:ext cx="7567037" cy="619704"/>
      </dsp:txXfrm>
    </dsp:sp>
    <dsp:sp modelId="{F8F3415D-DBE7-482C-8D7E-CC18958F386A}">
      <dsp:nvSpPr>
        <dsp:cNvPr id="0" name=""/>
        <dsp:cNvSpPr/>
      </dsp:nvSpPr>
      <dsp:spPr>
        <a:xfrm>
          <a:off x="660007" y="2090709"/>
          <a:ext cx="774630" cy="774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7F2E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A14468-98EA-4931-8A6D-F94E89A8709F}">
      <dsp:nvSpPr>
        <dsp:cNvPr id="0" name=""/>
        <dsp:cNvSpPr/>
      </dsp:nvSpPr>
      <dsp:spPr>
        <a:xfrm>
          <a:off x="911031" y="3097432"/>
          <a:ext cx="7703329" cy="619704"/>
        </a:xfrm>
        <a:prstGeom prst="rect">
          <a:avLst/>
        </a:prstGeom>
        <a:gradFill rotWithShape="0">
          <a:gsLst>
            <a:gs pos="0">
              <a:srgbClr val="EF8526"/>
            </a:gs>
            <a:gs pos="80000">
              <a:srgbClr val="FC8D29"/>
            </a:gs>
            <a:gs pos="100000">
              <a:srgbClr val="FF8F2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8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Защита данных при передаче по каналам связи</a:t>
          </a:r>
          <a:endParaRPr lang="ru-RU" sz="1800" b="1" kern="1200" dirty="0"/>
        </a:p>
      </dsp:txBody>
      <dsp:txXfrm>
        <a:off x="911031" y="3097432"/>
        <a:ext cx="7703329" cy="619704"/>
      </dsp:txXfrm>
    </dsp:sp>
    <dsp:sp modelId="{C745EF8B-6512-4CA4-8B94-247B3612B88C}">
      <dsp:nvSpPr>
        <dsp:cNvPr id="0" name=""/>
        <dsp:cNvSpPr/>
      </dsp:nvSpPr>
      <dsp:spPr>
        <a:xfrm>
          <a:off x="523715" y="3019969"/>
          <a:ext cx="774630" cy="774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3872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03C2C8-7E4A-46CF-8BDD-427B051ACDA1}">
      <dsp:nvSpPr>
        <dsp:cNvPr id="0" name=""/>
        <dsp:cNvSpPr/>
      </dsp:nvSpPr>
      <dsp:spPr>
        <a:xfrm>
          <a:off x="466969" y="4026691"/>
          <a:ext cx="8147391" cy="619704"/>
        </a:xfrm>
        <a:prstGeom prst="rect">
          <a:avLst/>
        </a:prstGeom>
        <a:gradFill rotWithShape="0">
          <a:gsLst>
            <a:gs pos="0">
              <a:srgbClr val="2576E2"/>
            </a:gs>
            <a:gs pos="80000">
              <a:srgbClr val="2576E2"/>
            </a:gs>
            <a:gs pos="100000">
              <a:srgbClr val="9EC2F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8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Использование электронной цифровой подписи</a:t>
          </a:r>
          <a:endParaRPr lang="ru-RU" sz="1800" b="1" kern="1200" dirty="0"/>
        </a:p>
      </dsp:txBody>
      <dsp:txXfrm>
        <a:off x="466969" y="4026691"/>
        <a:ext cx="8147391" cy="619704"/>
      </dsp:txXfrm>
    </dsp:sp>
    <dsp:sp modelId="{871897D1-AD3E-46AF-86AC-2E83C43A0B24}">
      <dsp:nvSpPr>
        <dsp:cNvPr id="0" name=""/>
        <dsp:cNvSpPr/>
      </dsp:nvSpPr>
      <dsp:spPr>
        <a:xfrm>
          <a:off x="79653" y="3949228"/>
          <a:ext cx="774630" cy="774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76E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29AA-F43B-4CD7-85AC-D414598993D8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EF6B-4C21-4628-A3D9-3F4FF5CE8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CE0-7FAB-4E89-A672-5F8B5201F0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3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CE0-7FAB-4E89-A672-5F8B5201F0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3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CE0-7FAB-4E89-A672-5F8B5201F0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2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CE0-7FAB-4E89-A672-5F8B5201F0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8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79" y="1596540"/>
            <a:ext cx="7787955" cy="152705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3429000"/>
            <a:ext cx="8099473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93365" cy="442844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527605"/>
            <a:ext cx="6719019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596540"/>
            <a:ext cx="6719018" cy="473385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374900"/>
            <a:ext cx="839877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8424" cy="61082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8423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82908"/>
            <a:ext cx="422516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12770"/>
            <a:ext cx="4225159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1227" y="1790189"/>
            <a:ext cx="3359510" cy="2443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192DD"/>
                </a:solidFill>
                <a:effectLst/>
              </a:rPr>
              <a:t>Современные подходы внедрения ИКТ в коммерческих банках</a:t>
            </a:r>
            <a:endParaRPr lang="en-US" b="1" dirty="0">
              <a:solidFill>
                <a:srgbClr val="0192DD"/>
              </a:solidFill>
              <a:effectLst/>
            </a:endParaRPr>
          </a:p>
        </p:txBody>
      </p:sp>
      <p:pic>
        <p:nvPicPr>
          <p:cNvPr id="4" name="Picture 2" descr="C:\Users\activ1\Desktop\2340\ЛОГОТИП_БРЕНДБУ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34" y="6024985"/>
            <a:ext cx="2685903" cy="6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900" y="574247"/>
            <a:ext cx="5363135" cy="13115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/>
              </a:rPr>
              <a:t>Система дистанционного обслуживания</a:t>
            </a:r>
            <a:endParaRPr lang="ru-RU" b="1" dirty="0">
              <a:solidFill>
                <a:srgbClr val="00B0F0"/>
              </a:solidFill>
              <a:effectLst/>
            </a:endParaRP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35740" y="2273102"/>
            <a:ext cx="7744285" cy="4151371"/>
            <a:chOff x="1132" y="3017"/>
            <a:chExt cx="10241" cy="505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 flipH="1">
              <a:off x="1487" y="3587"/>
              <a:ext cx="852" cy="1011"/>
              <a:chOff x="4679" y="1448"/>
              <a:chExt cx="486" cy="577"/>
            </a:xfrm>
          </p:grpSpPr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4848" y="1832"/>
                <a:ext cx="317" cy="186"/>
              </a:xfrm>
              <a:custGeom>
                <a:avLst/>
                <a:gdLst>
                  <a:gd name="T0" fmla="*/ 376 w 1295"/>
                  <a:gd name="T1" fmla="*/ 753 h 761"/>
                  <a:gd name="T2" fmla="*/ 1160 w 1295"/>
                  <a:gd name="T3" fmla="*/ 507 h 761"/>
                  <a:gd name="T4" fmla="*/ 1117 w 1295"/>
                  <a:gd name="T5" fmla="*/ 65 h 761"/>
                  <a:gd name="T6" fmla="*/ 965 w 1295"/>
                  <a:gd name="T7" fmla="*/ 0 h 761"/>
                  <a:gd name="T8" fmla="*/ 965 w 1295"/>
                  <a:gd name="T9" fmla="*/ 0 h 761"/>
                  <a:gd name="T10" fmla="*/ 0 w 1295"/>
                  <a:gd name="T11" fmla="*/ 752 h 761"/>
                  <a:gd name="T12" fmla="*/ 376 w 1295"/>
                  <a:gd name="T13" fmla="*/ 753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5"/>
                  <a:gd name="T22" fmla="*/ 0 h 761"/>
                  <a:gd name="T23" fmla="*/ 1295 w 1295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5" h="761">
                    <a:moveTo>
                      <a:pt x="376" y="753"/>
                    </a:moveTo>
                    <a:cubicBezTo>
                      <a:pt x="666" y="761"/>
                      <a:pt x="948" y="673"/>
                      <a:pt x="1160" y="507"/>
                    </a:cubicBezTo>
                    <a:cubicBezTo>
                      <a:pt x="1295" y="375"/>
                      <a:pt x="1276" y="177"/>
                      <a:pt x="1117" y="65"/>
                    </a:cubicBezTo>
                    <a:cubicBezTo>
                      <a:pt x="1073" y="34"/>
                      <a:pt x="1021" y="12"/>
                      <a:pt x="965" y="0"/>
                    </a:cubicBezTo>
                    <a:lnTo>
                      <a:pt x="0" y="752"/>
                    </a:lnTo>
                    <a:lnTo>
                      <a:pt x="376" y="753"/>
                    </a:lnTo>
                    <a:close/>
                  </a:path>
                </a:pathLst>
              </a:custGeom>
              <a:solidFill>
                <a:srgbClr val="C4B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6" name="Rectangle 9"/>
              <p:cNvSpPr>
                <a:spLocks noChangeArrowheads="1"/>
              </p:cNvSpPr>
              <p:nvPr/>
            </p:nvSpPr>
            <p:spPr bwMode="auto">
              <a:xfrm>
                <a:off x="4679" y="1662"/>
                <a:ext cx="439" cy="4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7" name="Rectangle 10"/>
              <p:cNvSpPr>
                <a:spLocks noChangeArrowheads="1"/>
              </p:cNvSpPr>
              <p:nvPr/>
            </p:nvSpPr>
            <p:spPr bwMode="auto">
              <a:xfrm>
                <a:off x="4679" y="1670"/>
                <a:ext cx="439" cy="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8" name="Freeform 11"/>
              <p:cNvSpPr>
                <a:spLocks/>
              </p:cNvSpPr>
              <p:nvPr/>
            </p:nvSpPr>
            <p:spPr bwMode="auto">
              <a:xfrm>
                <a:off x="4684" y="1448"/>
                <a:ext cx="431" cy="222"/>
              </a:xfrm>
              <a:custGeom>
                <a:avLst/>
                <a:gdLst>
                  <a:gd name="T0" fmla="*/ 668 w 1760"/>
                  <a:gd name="T1" fmla="*/ 906 h 906"/>
                  <a:gd name="T2" fmla="*/ 1760 w 1760"/>
                  <a:gd name="T3" fmla="*/ 343 h 906"/>
                  <a:gd name="T4" fmla="*/ 1083 w 1760"/>
                  <a:gd name="T5" fmla="*/ 0 h 906"/>
                  <a:gd name="T6" fmla="*/ 0 w 1760"/>
                  <a:gd name="T7" fmla="*/ 559 h 906"/>
                  <a:gd name="T8" fmla="*/ 669 w 1760"/>
                  <a:gd name="T9" fmla="*/ 906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0"/>
                  <a:gd name="T16" fmla="*/ 0 h 906"/>
                  <a:gd name="T17" fmla="*/ 1760 w 1760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0" h="906">
                    <a:moveTo>
                      <a:pt x="668" y="906"/>
                    </a:moveTo>
                    <a:lnTo>
                      <a:pt x="1760" y="343"/>
                    </a:lnTo>
                    <a:lnTo>
                      <a:pt x="1083" y="0"/>
                    </a:lnTo>
                    <a:lnTo>
                      <a:pt x="0" y="559"/>
                    </a:lnTo>
                    <a:cubicBezTo>
                      <a:pt x="172" y="738"/>
                      <a:pt x="408" y="861"/>
                      <a:pt x="669" y="906"/>
                    </a:cubicBezTo>
                  </a:path>
                </a:pathLst>
              </a:cu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9" name="Freeform 12"/>
              <p:cNvSpPr>
                <a:spLocks/>
              </p:cNvSpPr>
              <p:nvPr/>
            </p:nvSpPr>
            <p:spPr bwMode="auto">
              <a:xfrm>
                <a:off x="4684" y="1585"/>
                <a:ext cx="164" cy="430"/>
              </a:xfrm>
              <a:custGeom>
                <a:avLst/>
                <a:gdLst>
                  <a:gd name="T0" fmla="*/ 668 w 668"/>
                  <a:gd name="T1" fmla="*/ 349 h 1759"/>
                  <a:gd name="T2" fmla="*/ 0 w 668"/>
                  <a:gd name="T3" fmla="*/ 0 h 1759"/>
                  <a:gd name="T4" fmla="*/ 0 w 668"/>
                  <a:gd name="T5" fmla="*/ 0 h 1759"/>
                  <a:gd name="T6" fmla="*/ 0 w 668"/>
                  <a:gd name="T7" fmla="*/ 1438 h 1759"/>
                  <a:gd name="T8" fmla="*/ 668 w 668"/>
                  <a:gd name="T9" fmla="*/ 1759 h 1759"/>
                  <a:gd name="T10" fmla="*/ 668 w 668"/>
                  <a:gd name="T11" fmla="*/ 1759 h 1759"/>
                  <a:gd name="T12" fmla="*/ 667 w 668"/>
                  <a:gd name="T13" fmla="*/ 349 h 1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1759"/>
                  <a:gd name="T23" fmla="*/ 668 w 668"/>
                  <a:gd name="T24" fmla="*/ 1759 h 1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1759">
                    <a:moveTo>
                      <a:pt x="668" y="349"/>
                    </a:moveTo>
                    <a:cubicBezTo>
                      <a:pt x="406" y="304"/>
                      <a:pt x="171" y="181"/>
                      <a:pt x="0" y="0"/>
                    </a:cubicBezTo>
                    <a:lnTo>
                      <a:pt x="0" y="1438"/>
                    </a:lnTo>
                    <a:cubicBezTo>
                      <a:pt x="174" y="1609"/>
                      <a:pt x="410" y="1722"/>
                      <a:pt x="668" y="1759"/>
                    </a:cubicBezTo>
                    <a:lnTo>
                      <a:pt x="667" y="349"/>
                    </a:lnTo>
                  </a:path>
                </a:pathLst>
              </a:custGeom>
              <a:gradFill rotWithShape="0">
                <a:gsLst>
                  <a:gs pos="0">
                    <a:srgbClr val="ECE1B4"/>
                  </a:gs>
                  <a:gs pos="100000">
                    <a:srgbClr val="F3F3F3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0" name="Freeform 13"/>
              <p:cNvSpPr>
                <a:spLocks/>
              </p:cNvSpPr>
              <p:nvPr/>
            </p:nvSpPr>
            <p:spPr bwMode="auto">
              <a:xfrm>
                <a:off x="4684" y="1448"/>
                <a:ext cx="431" cy="567"/>
              </a:xfrm>
              <a:custGeom>
                <a:avLst/>
                <a:gdLst>
                  <a:gd name="T0" fmla="*/ 1760 w 1760"/>
                  <a:gd name="T1" fmla="*/ 343 h 2315"/>
                  <a:gd name="T2" fmla="*/ 1083 w 1760"/>
                  <a:gd name="T3" fmla="*/ 0 h 2315"/>
                  <a:gd name="T4" fmla="*/ 0 w 1760"/>
                  <a:gd name="T5" fmla="*/ 559 h 2315"/>
                  <a:gd name="T6" fmla="*/ 1 w 1760"/>
                  <a:gd name="T7" fmla="*/ 1994 h 2315"/>
                  <a:gd name="T8" fmla="*/ 669 w 1760"/>
                  <a:gd name="T9" fmla="*/ 2315 h 2315"/>
                  <a:gd name="T10" fmla="*/ 669 w 1760"/>
                  <a:gd name="T11" fmla="*/ 2315 h 2315"/>
                  <a:gd name="T12" fmla="*/ 1760 w 1760"/>
                  <a:gd name="T13" fmla="*/ 1757 h 2315"/>
                  <a:gd name="T14" fmla="*/ 1760 w 1760"/>
                  <a:gd name="T15" fmla="*/ 343 h 23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0"/>
                  <a:gd name="T25" fmla="*/ 0 h 2315"/>
                  <a:gd name="T26" fmla="*/ 1760 w 1760"/>
                  <a:gd name="T27" fmla="*/ 2315 h 23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0" h="2315">
                    <a:moveTo>
                      <a:pt x="1760" y="343"/>
                    </a:moveTo>
                    <a:lnTo>
                      <a:pt x="1083" y="0"/>
                    </a:lnTo>
                    <a:lnTo>
                      <a:pt x="0" y="559"/>
                    </a:lnTo>
                    <a:lnTo>
                      <a:pt x="1" y="1994"/>
                    </a:lnTo>
                    <a:cubicBezTo>
                      <a:pt x="175" y="2166"/>
                      <a:pt x="411" y="2279"/>
                      <a:pt x="669" y="2315"/>
                    </a:cubicBezTo>
                    <a:lnTo>
                      <a:pt x="1760" y="1757"/>
                    </a:lnTo>
                    <a:lnTo>
                      <a:pt x="1760" y="34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1" name="Freeform 14"/>
              <p:cNvSpPr>
                <a:spLocks/>
              </p:cNvSpPr>
              <p:nvPr/>
            </p:nvSpPr>
            <p:spPr bwMode="auto">
              <a:xfrm>
                <a:off x="4744" y="1796"/>
                <a:ext cx="30" cy="36"/>
              </a:xfrm>
              <a:custGeom>
                <a:avLst/>
                <a:gdLst>
                  <a:gd name="T0" fmla="*/ 33 w 37"/>
                  <a:gd name="T1" fmla="*/ 16 h 43"/>
                  <a:gd name="T2" fmla="*/ 12 w 37"/>
                  <a:gd name="T3" fmla="*/ 2 h 43"/>
                  <a:gd name="T4" fmla="*/ 4 w 37"/>
                  <a:gd name="T5" fmla="*/ 27 h 43"/>
                  <a:gd name="T6" fmla="*/ 26 w 37"/>
                  <a:gd name="T7" fmla="*/ 40 h 43"/>
                  <a:gd name="T8" fmla="*/ 33 w 37"/>
                  <a:gd name="T9" fmla="*/ 1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3"/>
                  <a:gd name="T17" fmla="*/ 37 w 3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3">
                    <a:moveTo>
                      <a:pt x="33" y="16"/>
                    </a:moveTo>
                    <a:cubicBezTo>
                      <a:pt x="29" y="6"/>
                      <a:pt x="20" y="0"/>
                      <a:pt x="12" y="2"/>
                    </a:cubicBezTo>
                    <a:cubicBezTo>
                      <a:pt x="4" y="5"/>
                      <a:pt x="0" y="16"/>
                      <a:pt x="4" y="27"/>
                    </a:cubicBezTo>
                    <a:cubicBezTo>
                      <a:pt x="8" y="37"/>
                      <a:pt x="18" y="43"/>
                      <a:pt x="26" y="40"/>
                    </a:cubicBezTo>
                    <a:cubicBezTo>
                      <a:pt x="34" y="37"/>
                      <a:pt x="37" y="27"/>
                      <a:pt x="33" y="16"/>
                    </a:cubicBezTo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path path="rect">
                  <a:fillToRect l="50000" t="50000" r="50000" b="50000"/>
                </a:path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2" name="Freeform 15"/>
              <p:cNvSpPr>
                <a:spLocks noEditPoints="1"/>
              </p:cNvSpPr>
              <p:nvPr/>
            </p:nvSpPr>
            <p:spPr bwMode="auto">
              <a:xfrm>
                <a:off x="4712" y="1870"/>
                <a:ext cx="108" cy="95"/>
              </a:xfrm>
              <a:custGeom>
                <a:avLst/>
                <a:gdLst>
                  <a:gd name="T0" fmla="*/ 0 w 451"/>
                  <a:gd name="T1" fmla="*/ 0 h 391"/>
                  <a:gd name="T2" fmla="*/ 451 w 451"/>
                  <a:gd name="T3" fmla="*/ 219 h 391"/>
                  <a:gd name="T4" fmla="*/ 0 w 451"/>
                  <a:gd name="T5" fmla="*/ 86 h 391"/>
                  <a:gd name="T6" fmla="*/ 451 w 451"/>
                  <a:gd name="T7" fmla="*/ 305 h 391"/>
                  <a:gd name="T8" fmla="*/ 0 w 451"/>
                  <a:gd name="T9" fmla="*/ 171 h 391"/>
                  <a:gd name="T10" fmla="*/ 451 w 45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1"/>
                  <a:gd name="T19" fmla="*/ 0 h 391"/>
                  <a:gd name="T20" fmla="*/ 451 w 45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1" h="391">
                    <a:moveTo>
                      <a:pt x="0" y="0"/>
                    </a:moveTo>
                    <a:cubicBezTo>
                      <a:pt x="134" y="104"/>
                      <a:pt x="288" y="179"/>
                      <a:pt x="451" y="219"/>
                    </a:cubicBezTo>
                    <a:moveTo>
                      <a:pt x="0" y="86"/>
                    </a:moveTo>
                    <a:cubicBezTo>
                      <a:pt x="134" y="190"/>
                      <a:pt x="288" y="265"/>
                      <a:pt x="451" y="305"/>
                    </a:cubicBezTo>
                    <a:moveTo>
                      <a:pt x="0" y="171"/>
                    </a:moveTo>
                    <a:cubicBezTo>
                      <a:pt x="134" y="276"/>
                      <a:pt x="288" y="351"/>
                      <a:pt x="451" y="39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3" name="Freeform 16"/>
              <p:cNvSpPr>
                <a:spLocks/>
              </p:cNvSpPr>
              <p:nvPr/>
            </p:nvSpPr>
            <p:spPr bwMode="auto">
              <a:xfrm>
                <a:off x="4705" y="1651"/>
                <a:ext cx="119" cy="63"/>
              </a:xfrm>
              <a:custGeom>
                <a:avLst/>
                <a:gdLst>
                  <a:gd name="T0" fmla="*/ 17 w 488"/>
                  <a:gd name="T1" fmla="*/ 39 h 258"/>
                  <a:gd name="T2" fmla="*/ 468 w 488"/>
                  <a:gd name="T3" fmla="*/ 258 h 258"/>
                  <a:gd name="T4" fmla="*/ 485 w 488"/>
                  <a:gd name="T5" fmla="*/ 234 h 258"/>
                  <a:gd name="T6" fmla="*/ 468 w 488"/>
                  <a:gd name="T7" fmla="*/ 219 h 258"/>
                  <a:gd name="T8" fmla="*/ 26 w 488"/>
                  <a:gd name="T9" fmla="*/ 5 h 258"/>
                  <a:gd name="T10" fmla="*/ 4 w 488"/>
                  <a:gd name="T11" fmla="*/ 6 h 258"/>
                  <a:gd name="T12" fmla="*/ 1 w 488"/>
                  <a:gd name="T13" fmla="*/ 17 h 258"/>
                  <a:gd name="T14" fmla="*/ 17 w 488"/>
                  <a:gd name="T15" fmla="*/ 39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258"/>
                  <a:gd name="T26" fmla="*/ 488 w 48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258">
                    <a:moveTo>
                      <a:pt x="17" y="39"/>
                    </a:moveTo>
                    <a:cubicBezTo>
                      <a:pt x="146" y="142"/>
                      <a:pt x="300" y="217"/>
                      <a:pt x="468" y="258"/>
                    </a:cubicBezTo>
                    <a:cubicBezTo>
                      <a:pt x="480" y="256"/>
                      <a:pt x="488" y="245"/>
                      <a:pt x="485" y="234"/>
                    </a:cubicBezTo>
                    <a:cubicBezTo>
                      <a:pt x="483" y="226"/>
                      <a:pt x="477" y="220"/>
                      <a:pt x="468" y="219"/>
                    </a:cubicBezTo>
                    <a:cubicBezTo>
                      <a:pt x="304" y="179"/>
                      <a:pt x="153" y="106"/>
                      <a:pt x="26" y="5"/>
                    </a:cubicBezTo>
                    <a:cubicBezTo>
                      <a:pt x="20" y="0"/>
                      <a:pt x="10" y="1"/>
                      <a:pt x="4" y="6"/>
                    </a:cubicBezTo>
                    <a:cubicBezTo>
                      <a:pt x="2" y="9"/>
                      <a:pt x="0" y="13"/>
                      <a:pt x="1" y="17"/>
                    </a:cubicBezTo>
                    <a:cubicBezTo>
                      <a:pt x="2" y="26"/>
                      <a:pt x="8" y="34"/>
                      <a:pt x="17" y="3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4" name="Freeform 17"/>
              <p:cNvSpPr>
                <a:spLocks/>
              </p:cNvSpPr>
              <p:nvPr/>
            </p:nvSpPr>
            <p:spPr bwMode="auto">
              <a:xfrm>
                <a:off x="4705" y="1651"/>
                <a:ext cx="119" cy="63"/>
              </a:xfrm>
              <a:custGeom>
                <a:avLst/>
                <a:gdLst>
                  <a:gd name="T0" fmla="*/ 5 w 147"/>
                  <a:gd name="T1" fmla="*/ 12 h 78"/>
                  <a:gd name="T2" fmla="*/ 141 w 147"/>
                  <a:gd name="T3" fmla="*/ 78 h 78"/>
                  <a:gd name="T4" fmla="*/ 147 w 147"/>
                  <a:gd name="T5" fmla="*/ 71 h 78"/>
                  <a:gd name="T6" fmla="*/ 141 w 147"/>
                  <a:gd name="T7" fmla="*/ 67 h 78"/>
                  <a:gd name="T8" fmla="*/ 8 w 147"/>
                  <a:gd name="T9" fmla="*/ 2 h 78"/>
                  <a:gd name="T10" fmla="*/ 1 w 147"/>
                  <a:gd name="T11" fmla="*/ 2 h 78"/>
                  <a:gd name="T12" fmla="*/ 0 w 147"/>
                  <a:gd name="T13" fmla="*/ 6 h 78"/>
                  <a:gd name="T14" fmla="*/ 5 w 147"/>
                  <a:gd name="T15" fmla="*/ 12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78"/>
                  <a:gd name="T26" fmla="*/ 147 w 147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78">
                    <a:moveTo>
                      <a:pt x="5" y="12"/>
                    </a:moveTo>
                    <a:cubicBezTo>
                      <a:pt x="44" y="43"/>
                      <a:pt x="91" y="66"/>
                      <a:pt x="141" y="78"/>
                    </a:cubicBezTo>
                    <a:cubicBezTo>
                      <a:pt x="145" y="78"/>
                      <a:pt x="147" y="74"/>
                      <a:pt x="147" y="71"/>
                    </a:cubicBezTo>
                    <a:cubicBezTo>
                      <a:pt x="146" y="69"/>
                      <a:pt x="144" y="67"/>
                      <a:pt x="141" y="67"/>
                    </a:cubicBezTo>
                    <a:cubicBezTo>
                      <a:pt x="92" y="55"/>
                      <a:pt x="46" y="32"/>
                      <a:pt x="8" y="2"/>
                    </a:cubicBezTo>
                    <a:cubicBezTo>
                      <a:pt x="6" y="0"/>
                      <a:pt x="3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8"/>
                      <a:pt x="2" y="11"/>
                      <a:pt x="5" y="1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5" name="Freeform 18"/>
              <p:cNvSpPr>
                <a:spLocks/>
              </p:cNvSpPr>
              <p:nvPr/>
            </p:nvSpPr>
            <p:spPr bwMode="auto">
              <a:xfrm>
                <a:off x="4712" y="1694"/>
                <a:ext cx="108" cy="61"/>
              </a:xfrm>
              <a:custGeom>
                <a:avLst/>
                <a:gdLst>
                  <a:gd name="T0" fmla="*/ 0 w 451"/>
                  <a:gd name="T1" fmla="*/ 28 h 248"/>
                  <a:gd name="T2" fmla="*/ 451 w 451"/>
                  <a:gd name="T3" fmla="*/ 248 h 248"/>
                  <a:gd name="T4" fmla="*/ 451 w 451"/>
                  <a:gd name="T5" fmla="*/ 248 h 248"/>
                  <a:gd name="T6" fmla="*/ 451 w 451"/>
                  <a:gd name="T7" fmla="*/ 220 h 248"/>
                  <a:gd name="T8" fmla="*/ 0 w 451"/>
                  <a:gd name="T9" fmla="*/ 0 h 248"/>
                  <a:gd name="T10" fmla="*/ 0 w 451"/>
                  <a:gd name="T11" fmla="*/ 0 h 248"/>
                  <a:gd name="T12" fmla="*/ 0 w 451"/>
                  <a:gd name="T13" fmla="*/ 28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1"/>
                  <a:gd name="T22" fmla="*/ 0 h 248"/>
                  <a:gd name="T23" fmla="*/ 451 w 4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1" h="248">
                    <a:moveTo>
                      <a:pt x="0" y="28"/>
                    </a:moveTo>
                    <a:cubicBezTo>
                      <a:pt x="128" y="132"/>
                      <a:pt x="283" y="207"/>
                      <a:pt x="451" y="248"/>
                    </a:cubicBezTo>
                    <a:lnTo>
                      <a:pt x="451" y="220"/>
                    </a:lnTo>
                    <a:cubicBezTo>
                      <a:pt x="285" y="176"/>
                      <a:pt x="131" y="101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6" name="Freeform 19"/>
              <p:cNvSpPr>
                <a:spLocks/>
              </p:cNvSpPr>
              <p:nvPr/>
            </p:nvSpPr>
            <p:spPr bwMode="auto">
              <a:xfrm>
                <a:off x="4712" y="1689"/>
                <a:ext cx="108" cy="82"/>
              </a:xfrm>
              <a:custGeom>
                <a:avLst/>
                <a:gdLst>
                  <a:gd name="T0" fmla="*/ 451 w 451"/>
                  <a:gd name="T1" fmla="*/ 331 h 331"/>
                  <a:gd name="T2" fmla="*/ 451 w 451"/>
                  <a:gd name="T3" fmla="*/ 220 h 331"/>
                  <a:gd name="T4" fmla="*/ 0 w 451"/>
                  <a:gd name="T5" fmla="*/ 0 h 331"/>
                  <a:gd name="T6" fmla="*/ 0 60000 65536"/>
                  <a:gd name="T7" fmla="*/ 0 60000 65536"/>
                  <a:gd name="T8" fmla="*/ 0 60000 65536"/>
                  <a:gd name="T9" fmla="*/ 0 w 451"/>
                  <a:gd name="T10" fmla="*/ 0 h 331"/>
                  <a:gd name="T11" fmla="*/ 451 w 451"/>
                  <a:gd name="T12" fmla="*/ 331 h 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" h="331">
                    <a:moveTo>
                      <a:pt x="451" y="331"/>
                    </a:moveTo>
                    <a:lnTo>
                      <a:pt x="451" y="220"/>
                    </a:lnTo>
                    <a:cubicBezTo>
                      <a:pt x="285" y="175"/>
                      <a:pt x="131" y="10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7" name="Freeform 20"/>
              <p:cNvSpPr>
                <a:spLocks/>
              </p:cNvSpPr>
              <p:nvPr/>
            </p:nvSpPr>
            <p:spPr bwMode="auto">
              <a:xfrm>
                <a:off x="4974" y="1947"/>
                <a:ext cx="114" cy="78"/>
              </a:xfrm>
              <a:custGeom>
                <a:avLst/>
                <a:gdLst>
                  <a:gd name="T0" fmla="*/ 0 w 466"/>
                  <a:gd name="T1" fmla="*/ 260 h 312"/>
                  <a:gd name="T2" fmla="*/ 324 w 466"/>
                  <a:gd name="T3" fmla="*/ 275 h 312"/>
                  <a:gd name="T4" fmla="*/ 453 w 466"/>
                  <a:gd name="T5" fmla="*/ 145 h 312"/>
                  <a:gd name="T6" fmla="*/ 340 w 466"/>
                  <a:gd name="T7" fmla="*/ 2 h 312"/>
                  <a:gd name="T8" fmla="*/ 311 w 466"/>
                  <a:gd name="T9" fmla="*/ 0 h 312"/>
                  <a:gd name="T10" fmla="*/ 0 w 466"/>
                  <a:gd name="T11" fmla="*/ 260 h 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6"/>
                  <a:gd name="T19" fmla="*/ 0 h 312"/>
                  <a:gd name="T20" fmla="*/ 466 w 466"/>
                  <a:gd name="T21" fmla="*/ 312 h 3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6" h="312">
                    <a:moveTo>
                      <a:pt x="0" y="260"/>
                    </a:moveTo>
                    <a:cubicBezTo>
                      <a:pt x="101" y="307"/>
                      <a:pt x="219" y="312"/>
                      <a:pt x="324" y="275"/>
                    </a:cubicBezTo>
                    <a:cubicBezTo>
                      <a:pt x="387" y="252"/>
                      <a:pt x="435" y="204"/>
                      <a:pt x="453" y="145"/>
                    </a:cubicBezTo>
                    <a:cubicBezTo>
                      <a:pt x="466" y="77"/>
                      <a:pt x="415" y="13"/>
                      <a:pt x="340" y="2"/>
                    </a:cubicBezTo>
                    <a:cubicBezTo>
                      <a:pt x="330" y="1"/>
                      <a:pt x="321" y="0"/>
                      <a:pt x="311" y="0"/>
                    </a:cubicBez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C4B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8" name="Oval 21"/>
              <p:cNvSpPr>
                <a:spLocks noChangeArrowheads="1"/>
              </p:cNvSpPr>
              <p:nvPr/>
            </p:nvSpPr>
            <p:spPr bwMode="auto">
              <a:xfrm>
                <a:off x="4904" y="1824"/>
                <a:ext cx="146" cy="64"/>
              </a:xfrm>
              <a:prstGeom prst="ellipse">
                <a:avLst/>
              </a:prstGeom>
              <a:noFill/>
              <a:ln w="7938" cap="rnd">
                <a:solidFill>
                  <a:srgbClr val="4E8E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9" name="AutoShape 22"/>
              <p:cNvSpPr>
                <a:spLocks noChangeArrowheads="1"/>
              </p:cNvSpPr>
              <p:nvPr/>
            </p:nvSpPr>
            <p:spPr bwMode="auto">
              <a:xfrm rot="5400000" flipV="1">
                <a:off x="4743" y="1641"/>
                <a:ext cx="475" cy="265"/>
              </a:xfrm>
              <a:prstGeom prst="parallelogram">
                <a:avLst>
                  <a:gd name="adj" fmla="val 51077"/>
                </a:avLst>
              </a:pr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0" name="AutoShape 23"/>
              <p:cNvSpPr>
                <a:spLocks noChangeArrowheads="1"/>
              </p:cNvSpPr>
              <p:nvPr/>
            </p:nvSpPr>
            <p:spPr bwMode="auto">
              <a:xfrm>
                <a:off x="4904" y="1827"/>
                <a:ext cx="146" cy="184"/>
              </a:xfrm>
              <a:prstGeom prst="flowChartMagneticDisk">
                <a:avLst/>
              </a:prstGeom>
              <a:gradFill rotWithShape="0">
                <a:gsLst>
                  <a:gs pos="0">
                    <a:srgbClr val="00CCFF"/>
                  </a:gs>
                  <a:gs pos="50000">
                    <a:srgbClr val="CCFFFF"/>
                  </a:gs>
                  <a:gs pos="100000">
                    <a:srgbClr val="00CC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3526" y="4007"/>
              <a:ext cx="336" cy="253"/>
            </a:xfrm>
            <a:prstGeom prst="leftRightArrow">
              <a:avLst>
                <a:gd name="adj1" fmla="val 50000"/>
                <a:gd name="adj2" fmla="val 26561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1132" y="3050"/>
              <a:ext cx="146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Сервер</a:t>
              </a:r>
            </a:p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БД</a:t>
              </a:r>
              <a:endParaRPr lang="ru-RU" sz="1400" b="1" dirty="0"/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3472" y="3017"/>
              <a:ext cx="154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Сервер</a:t>
              </a:r>
            </a:p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приложений</a:t>
              </a:r>
              <a:endParaRPr lang="ru-RU" sz="1400" b="1" dirty="0"/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flipH="1">
              <a:off x="4978" y="3580"/>
              <a:ext cx="1072" cy="1004"/>
              <a:chOff x="4665" y="2592"/>
              <a:chExt cx="610" cy="573"/>
            </a:xfrm>
          </p:grpSpPr>
          <p:sp>
            <p:nvSpPr>
              <p:cNvPr id="146" name="Freeform 28"/>
              <p:cNvSpPr>
                <a:spLocks/>
              </p:cNvSpPr>
              <p:nvPr/>
            </p:nvSpPr>
            <p:spPr bwMode="auto">
              <a:xfrm>
                <a:off x="4868" y="2975"/>
                <a:ext cx="316" cy="185"/>
              </a:xfrm>
              <a:custGeom>
                <a:avLst/>
                <a:gdLst>
                  <a:gd name="T0" fmla="*/ 376 w 1295"/>
                  <a:gd name="T1" fmla="*/ 753 h 761"/>
                  <a:gd name="T2" fmla="*/ 1160 w 1295"/>
                  <a:gd name="T3" fmla="*/ 507 h 761"/>
                  <a:gd name="T4" fmla="*/ 1117 w 1295"/>
                  <a:gd name="T5" fmla="*/ 65 h 761"/>
                  <a:gd name="T6" fmla="*/ 965 w 1295"/>
                  <a:gd name="T7" fmla="*/ 0 h 761"/>
                  <a:gd name="T8" fmla="*/ 965 w 1295"/>
                  <a:gd name="T9" fmla="*/ 0 h 761"/>
                  <a:gd name="T10" fmla="*/ 0 w 1295"/>
                  <a:gd name="T11" fmla="*/ 752 h 761"/>
                  <a:gd name="T12" fmla="*/ 376 w 1295"/>
                  <a:gd name="T13" fmla="*/ 753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5"/>
                  <a:gd name="T22" fmla="*/ 0 h 761"/>
                  <a:gd name="T23" fmla="*/ 1295 w 1295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5" h="761">
                    <a:moveTo>
                      <a:pt x="376" y="753"/>
                    </a:moveTo>
                    <a:cubicBezTo>
                      <a:pt x="666" y="761"/>
                      <a:pt x="948" y="673"/>
                      <a:pt x="1160" y="507"/>
                    </a:cubicBezTo>
                    <a:cubicBezTo>
                      <a:pt x="1295" y="375"/>
                      <a:pt x="1276" y="177"/>
                      <a:pt x="1117" y="65"/>
                    </a:cubicBezTo>
                    <a:cubicBezTo>
                      <a:pt x="1073" y="34"/>
                      <a:pt x="1021" y="12"/>
                      <a:pt x="965" y="0"/>
                    </a:cubicBezTo>
                    <a:lnTo>
                      <a:pt x="0" y="752"/>
                    </a:lnTo>
                    <a:lnTo>
                      <a:pt x="376" y="753"/>
                    </a:lnTo>
                    <a:close/>
                  </a:path>
                </a:pathLst>
              </a:custGeom>
              <a:solidFill>
                <a:srgbClr val="C4B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4699" y="2806"/>
                <a:ext cx="438" cy="4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8" name="Rectangle 30"/>
              <p:cNvSpPr>
                <a:spLocks noChangeArrowheads="1"/>
              </p:cNvSpPr>
              <p:nvPr/>
            </p:nvSpPr>
            <p:spPr bwMode="auto">
              <a:xfrm>
                <a:off x="4699" y="2813"/>
                <a:ext cx="438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9" name="Freeform 31"/>
              <p:cNvSpPr>
                <a:spLocks/>
              </p:cNvSpPr>
              <p:nvPr/>
            </p:nvSpPr>
            <p:spPr bwMode="auto">
              <a:xfrm>
                <a:off x="4704" y="2592"/>
                <a:ext cx="431" cy="221"/>
              </a:xfrm>
              <a:custGeom>
                <a:avLst/>
                <a:gdLst>
                  <a:gd name="T0" fmla="*/ 668 w 1760"/>
                  <a:gd name="T1" fmla="*/ 906 h 906"/>
                  <a:gd name="T2" fmla="*/ 1760 w 1760"/>
                  <a:gd name="T3" fmla="*/ 343 h 906"/>
                  <a:gd name="T4" fmla="*/ 1083 w 1760"/>
                  <a:gd name="T5" fmla="*/ 0 h 906"/>
                  <a:gd name="T6" fmla="*/ 0 w 1760"/>
                  <a:gd name="T7" fmla="*/ 559 h 906"/>
                  <a:gd name="T8" fmla="*/ 669 w 1760"/>
                  <a:gd name="T9" fmla="*/ 906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0"/>
                  <a:gd name="T16" fmla="*/ 0 h 906"/>
                  <a:gd name="T17" fmla="*/ 1760 w 1760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0" h="906">
                    <a:moveTo>
                      <a:pt x="668" y="906"/>
                    </a:moveTo>
                    <a:lnTo>
                      <a:pt x="1760" y="343"/>
                    </a:lnTo>
                    <a:lnTo>
                      <a:pt x="1083" y="0"/>
                    </a:lnTo>
                    <a:lnTo>
                      <a:pt x="0" y="559"/>
                    </a:lnTo>
                    <a:cubicBezTo>
                      <a:pt x="172" y="738"/>
                      <a:pt x="408" y="861"/>
                      <a:pt x="669" y="906"/>
                    </a:cubicBezTo>
                  </a:path>
                </a:pathLst>
              </a:cu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0" name="Freeform 32"/>
              <p:cNvSpPr>
                <a:spLocks/>
              </p:cNvSpPr>
              <p:nvPr/>
            </p:nvSpPr>
            <p:spPr bwMode="auto">
              <a:xfrm>
                <a:off x="4704" y="2728"/>
                <a:ext cx="164" cy="431"/>
              </a:xfrm>
              <a:custGeom>
                <a:avLst/>
                <a:gdLst>
                  <a:gd name="T0" fmla="*/ 668 w 668"/>
                  <a:gd name="T1" fmla="*/ 349 h 1759"/>
                  <a:gd name="T2" fmla="*/ 0 w 668"/>
                  <a:gd name="T3" fmla="*/ 0 h 1759"/>
                  <a:gd name="T4" fmla="*/ 0 w 668"/>
                  <a:gd name="T5" fmla="*/ 0 h 1759"/>
                  <a:gd name="T6" fmla="*/ 0 w 668"/>
                  <a:gd name="T7" fmla="*/ 1438 h 1759"/>
                  <a:gd name="T8" fmla="*/ 668 w 668"/>
                  <a:gd name="T9" fmla="*/ 1759 h 1759"/>
                  <a:gd name="T10" fmla="*/ 668 w 668"/>
                  <a:gd name="T11" fmla="*/ 1759 h 1759"/>
                  <a:gd name="T12" fmla="*/ 667 w 668"/>
                  <a:gd name="T13" fmla="*/ 349 h 1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1759"/>
                  <a:gd name="T23" fmla="*/ 668 w 668"/>
                  <a:gd name="T24" fmla="*/ 1759 h 1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1759">
                    <a:moveTo>
                      <a:pt x="668" y="349"/>
                    </a:moveTo>
                    <a:cubicBezTo>
                      <a:pt x="406" y="304"/>
                      <a:pt x="171" y="181"/>
                      <a:pt x="0" y="0"/>
                    </a:cubicBezTo>
                    <a:lnTo>
                      <a:pt x="0" y="1438"/>
                    </a:lnTo>
                    <a:cubicBezTo>
                      <a:pt x="174" y="1609"/>
                      <a:pt x="410" y="1722"/>
                      <a:pt x="668" y="1759"/>
                    </a:cubicBezTo>
                    <a:lnTo>
                      <a:pt x="667" y="349"/>
                    </a:lnTo>
                  </a:path>
                </a:pathLst>
              </a:custGeom>
              <a:gradFill rotWithShape="0">
                <a:gsLst>
                  <a:gs pos="0">
                    <a:srgbClr val="ECE1B4"/>
                  </a:gs>
                  <a:gs pos="100000">
                    <a:srgbClr val="F3F3F3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4704" y="2592"/>
                <a:ext cx="431" cy="567"/>
              </a:xfrm>
              <a:custGeom>
                <a:avLst/>
                <a:gdLst>
                  <a:gd name="T0" fmla="*/ 1760 w 1760"/>
                  <a:gd name="T1" fmla="*/ 343 h 2315"/>
                  <a:gd name="T2" fmla="*/ 1083 w 1760"/>
                  <a:gd name="T3" fmla="*/ 0 h 2315"/>
                  <a:gd name="T4" fmla="*/ 0 w 1760"/>
                  <a:gd name="T5" fmla="*/ 559 h 2315"/>
                  <a:gd name="T6" fmla="*/ 1 w 1760"/>
                  <a:gd name="T7" fmla="*/ 1994 h 2315"/>
                  <a:gd name="T8" fmla="*/ 669 w 1760"/>
                  <a:gd name="T9" fmla="*/ 2315 h 2315"/>
                  <a:gd name="T10" fmla="*/ 669 w 1760"/>
                  <a:gd name="T11" fmla="*/ 2315 h 2315"/>
                  <a:gd name="T12" fmla="*/ 1760 w 1760"/>
                  <a:gd name="T13" fmla="*/ 1757 h 2315"/>
                  <a:gd name="T14" fmla="*/ 1760 w 1760"/>
                  <a:gd name="T15" fmla="*/ 343 h 23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0"/>
                  <a:gd name="T25" fmla="*/ 0 h 2315"/>
                  <a:gd name="T26" fmla="*/ 1760 w 1760"/>
                  <a:gd name="T27" fmla="*/ 2315 h 23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0" h="2315">
                    <a:moveTo>
                      <a:pt x="1760" y="343"/>
                    </a:moveTo>
                    <a:lnTo>
                      <a:pt x="1083" y="0"/>
                    </a:lnTo>
                    <a:lnTo>
                      <a:pt x="0" y="559"/>
                    </a:lnTo>
                    <a:lnTo>
                      <a:pt x="1" y="1994"/>
                    </a:lnTo>
                    <a:cubicBezTo>
                      <a:pt x="175" y="2166"/>
                      <a:pt x="411" y="2279"/>
                      <a:pt x="669" y="2315"/>
                    </a:cubicBezTo>
                    <a:lnTo>
                      <a:pt x="1760" y="1757"/>
                    </a:lnTo>
                    <a:lnTo>
                      <a:pt x="1760" y="34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2" name="Freeform 34"/>
              <p:cNvSpPr>
                <a:spLocks/>
              </p:cNvSpPr>
              <p:nvPr/>
            </p:nvSpPr>
            <p:spPr bwMode="auto">
              <a:xfrm>
                <a:off x="4764" y="2939"/>
                <a:ext cx="30" cy="36"/>
              </a:xfrm>
              <a:custGeom>
                <a:avLst/>
                <a:gdLst>
                  <a:gd name="T0" fmla="*/ 33 w 37"/>
                  <a:gd name="T1" fmla="*/ 16 h 43"/>
                  <a:gd name="T2" fmla="*/ 12 w 37"/>
                  <a:gd name="T3" fmla="*/ 2 h 43"/>
                  <a:gd name="T4" fmla="*/ 4 w 37"/>
                  <a:gd name="T5" fmla="*/ 27 h 43"/>
                  <a:gd name="T6" fmla="*/ 26 w 37"/>
                  <a:gd name="T7" fmla="*/ 40 h 43"/>
                  <a:gd name="T8" fmla="*/ 33 w 37"/>
                  <a:gd name="T9" fmla="*/ 1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3"/>
                  <a:gd name="T17" fmla="*/ 37 w 3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3">
                    <a:moveTo>
                      <a:pt x="33" y="16"/>
                    </a:moveTo>
                    <a:cubicBezTo>
                      <a:pt x="29" y="6"/>
                      <a:pt x="20" y="0"/>
                      <a:pt x="12" y="2"/>
                    </a:cubicBezTo>
                    <a:cubicBezTo>
                      <a:pt x="4" y="5"/>
                      <a:pt x="0" y="16"/>
                      <a:pt x="4" y="27"/>
                    </a:cubicBezTo>
                    <a:cubicBezTo>
                      <a:pt x="8" y="37"/>
                      <a:pt x="18" y="43"/>
                      <a:pt x="26" y="40"/>
                    </a:cubicBezTo>
                    <a:cubicBezTo>
                      <a:pt x="34" y="37"/>
                      <a:pt x="37" y="27"/>
                      <a:pt x="33" y="16"/>
                    </a:cubicBezTo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path path="rect">
                  <a:fillToRect l="50000" t="50000" r="50000" b="50000"/>
                </a:path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3" name="Freeform 35"/>
              <p:cNvSpPr>
                <a:spLocks noEditPoints="1"/>
              </p:cNvSpPr>
              <p:nvPr/>
            </p:nvSpPr>
            <p:spPr bwMode="auto">
              <a:xfrm>
                <a:off x="4732" y="3013"/>
                <a:ext cx="110" cy="96"/>
              </a:xfrm>
              <a:custGeom>
                <a:avLst/>
                <a:gdLst>
                  <a:gd name="T0" fmla="*/ 0 w 451"/>
                  <a:gd name="T1" fmla="*/ 0 h 391"/>
                  <a:gd name="T2" fmla="*/ 451 w 451"/>
                  <a:gd name="T3" fmla="*/ 219 h 391"/>
                  <a:gd name="T4" fmla="*/ 0 w 451"/>
                  <a:gd name="T5" fmla="*/ 86 h 391"/>
                  <a:gd name="T6" fmla="*/ 451 w 451"/>
                  <a:gd name="T7" fmla="*/ 305 h 391"/>
                  <a:gd name="T8" fmla="*/ 0 w 451"/>
                  <a:gd name="T9" fmla="*/ 171 h 391"/>
                  <a:gd name="T10" fmla="*/ 451 w 45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1"/>
                  <a:gd name="T19" fmla="*/ 0 h 391"/>
                  <a:gd name="T20" fmla="*/ 451 w 45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1" h="391">
                    <a:moveTo>
                      <a:pt x="0" y="0"/>
                    </a:moveTo>
                    <a:cubicBezTo>
                      <a:pt x="134" y="104"/>
                      <a:pt x="288" y="179"/>
                      <a:pt x="451" y="219"/>
                    </a:cubicBezTo>
                    <a:moveTo>
                      <a:pt x="0" y="86"/>
                    </a:moveTo>
                    <a:cubicBezTo>
                      <a:pt x="134" y="190"/>
                      <a:pt x="288" y="265"/>
                      <a:pt x="451" y="305"/>
                    </a:cubicBezTo>
                    <a:moveTo>
                      <a:pt x="0" y="171"/>
                    </a:moveTo>
                    <a:cubicBezTo>
                      <a:pt x="134" y="276"/>
                      <a:pt x="288" y="351"/>
                      <a:pt x="451" y="39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4" name="Freeform 36"/>
              <p:cNvSpPr>
                <a:spLocks/>
              </p:cNvSpPr>
              <p:nvPr/>
            </p:nvSpPr>
            <p:spPr bwMode="auto">
              <a:xfrm>
                <a:off x="4726" y="2794"/>
                <a:ext cx="120" cy="64"/>
              </a:xfrm>
              <a:custGeom>
                <a:avLst/>
                <a:gdLst>
                  <a:gd name="T0" fmla="*/ 17 w 488"/>
                  <a:gd name="T1" fmla="*/ 39 h 258"/>
                  <a:gd name="T2" fmla="*/ 468 w 488"/>
                  <a:gd name="T3" fmla="*/ 258 h 258"/>
                  <a:gd name="T4" fmla="*/ 485 w 488"/>
                  <a:gd name="T5" fmla="*/ 234 h 258"/>
                  <a:gd name="T6" fmla="*/ 468 w 488"/>
                  <a:gd name="T7" fmla="*/ 219 h 258"/>
                  <a:gd name="T8" fmla="*/ 26 w 488"/>
                  <a:gd name="T9" fmla="*/ 5 h 258"/>
                  <a:gd name="T10" fmla="*/ 4 w 488"/>
                  <a:gd name="T11" fmla="*/ 6 h 258"/>
                  <a:gd name="T12" fmla="*/ 1 w 488"/>
                  <a:gd name="T13" fmla="*/ 17 h 258"/>
                  <a:gd name="T14" fmla="*/ 17 w 488"/>
                  <a:gd name="T15" fmla="*/ 39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258"/>
                  <a:gd name="T26" fmla="*/ 488 w 48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258">
                    <a:moveTo>
                      <a:pt x="17" y="39"/>
                    </a:moveTo>
                    <a:cubicBezTo>
                      <a:pt x="146" y="142"/>
                      <a:pt x="300" y="217"/>
                      <a:pt x="468" y="258"/>
                    </a:cubicBezTo>
                    <a:cubicBezTo>
                      <a:pt x="480" y="256"/>
                      <a:pt x="488" y="245"/>
                      <a:pt x="485" y="234"/>
                    </a:cubicBezTo>
                    <a:cubicBezTo>
                      <a:pt x="483" y="226"/>
                      <a:pt x="477" y="220"/>
                      <a:pt x="468" y="219"/>
                    </a:cubicBezTo>
                    <a:cubicBezTo>
                      <a:pt x="304" y="179"/>
                      <a:pt x="153" y="106"/>
                      <a:pt x="26" y="5"/>
                    </a:cubicBezTo>
                    <a:cubicBezTo>
                      <a:pt x="20" y="0"/>
                      <a:pt x="10" y="1"/>
                      <a:pt x="4" y="6"/>
                    </a:cubicBezTo>
                    <a:cubicBezTo>
                      <a:pt x="2" y="9"/>
                      <a:pt x="0" y="13"/>
                      <a:pt x="1" y="17"/>
                    </a:cubicBezTo>
                    <a:cubicBezTo>
                      <a:pt x="2" y="26"/>
                      <a:pt x="8" y="34"/>
                      <a:pt x="17" y="3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5" name="Freeform 37"/>
              <p:cNvSpPr>
                <a:spLocks/>
              </p:cNvSpPr>
              <p:nvPr/>
            </p:nvSpPr>
            <p:spPr bwMode="auto">
              <a:xfrm>
                <a:off x="4726" y="2794"/>
                <a:ext cx="120" cy="64"/>
              </a:xfrm>
              <a:custGeom>
                <a:avLst/>
                <a:gdLst>
                  <a:gd name="T0" fmla="*/ 5 w 147"/>
                  <a:gd name="T1" fmla="*/ 12 h 78"/>
                  <a:gd name="T2" fmla="*/ 141 w 147"/>
                  <a:gd name="T3" fmla="*/ 78 h 78"/>
                  <a:gd name="T4" fmla="*/ 147 w 147"/>
                  <a:gd name="T5" fmla="*/ 71 h 78"/>
                  <a:gd name="T6" fmla="*/ 141 w 147"/>
                  <a:gd name="T7" fmla="*/ 67 h 78"/>
                  <a:gd name="T8" fmla="*/ 8 w 147"/>
                  <a:gd name="T9" fmla="*/ 2 h 78"/>
                  <a:gd name="T10" fmla="*/ 1 w 147"/>
                  <a:gd name="T11" fmla="*/ 2 h 78"/>
                  <a:gd name="T12" fmla="*/ 0 w 147"/>
                  <a:gd name="T13" fmla="*/ 6 h 78"/>
                  <a:gd name="T14" fmla="*/ 5 w 147"/>
                  <a:gd name="T15" fmla="*/ 12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78"/>
                  <a:gd name="T26" fmla="*/ 147 w 147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78">
                    <a:moveTo>
                      <a:pt x="5" y="12"/>
                    </a:moveTo>
                    <a:cubicBezTo>
                      <a:pt x="44" y="43"/>
                      <a:pt x="91" y="66"/>
                      <a:pt x="141" y="78"/>
                    </a:cubicBezTo>
                    <a:cubicBezTo>
                      <a:pt x="145" y="78"/>
                      <a:pt x="147" y="74"/>
                      <a:pt x="147" y="71"/>
                    </a:cubicBezTo>
                    <a:cubicBezTo>
                      <a:pt x="146" y="69"/>
                      <a:pt x="144" y="67"/>
                      <a:pt x="141" y="67"/>
                    </a:cubicBezTo>
                    <a:cubicBezTo>
                      <a:pt x="92" y="55"/>
                      <a:pt x="46" y="32"/>
                      <a:pt x="8" y="2"/>
                    </a:cubicBezTo>
                    <a:cubicBezTo>
                      <a:pt x="6" y="0"/>
                      <a:pt x="3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8"/>
                      <a:pt x="2" y="11"/>
                      <a:pt x="5" y="1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6" name="Freeform 38"/>
              <p:cNvSpPr>
                <a:spLocks/>
              </p:cNvSpPr>
              <p:nvPr/>
            </p:nvSpPr>
            <p:spPr bwMode="auto">
              <a:xfrm>
                <a:off x="4732" y="2839"/>
                <a:ext cx="110" cy="59"/>
              </a:xfrm>
              <a:custGeom>
                <a:avLst/>
                <a:gdLst>
                  <a:gd name="T0" fmla="*/ 0 w 451"/>
                  <a:gd name="T1" fmla="*/ 28 h 248"/>
                  <a:gd name="T2" fmla="*/ 451 w 451"/>
                  <a:gd name="T3" fmla="*/ 248 h 248"/>
                  <a:gd name="T4" fmla="*/ 451 w 451"/>
                  <a:gd name="T5" fmla="*/ 248 h 248"/>
                  <a:gd name="T6" fmla="*/ 451 w 451"/>
                  <a:gd name="T7" fmla="*/ 220 h 248"/>
                  <a:gd name="T8" fmla="*/ 0 w 451"/>
                  <a:gd name="T9" fmla="*/ 0 h 248"/>
                  <a:gd name="T10" fmla="*/ 0 w 451"/>
                  <a:gd name="T11" fmla="*/ 0 h 248"/>
                  <a:gd name="T12" fmla="*/ 0 w 451"/>
                  <a:gd name="T13" fmla="*/ 28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1"/>
                  <a:gd name="T22" fmla="*/ 0 h 248"/>
                  <a:gd name="T23" fmla="*/ 451 w 4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1" h="248">
                    <a:moveTo>
                      <a:pt x="0" y="28"/>
                    </a:moveTo>
                    <a:cubicBezTo>
                      <a:pt x="128" y="132"/>
                      <a:pt x="283" y="207"/>
                      <a:pt x="451" y="248"/>
                    </a:cubicBezTo>
                    <a:lnTo>
                      <a:pt x="451" y="220"/>
                    </a:lnTo>
                    <a:cubicBezTo>
                      <a:pt x="285" y="176"/>
                      <a:pt x="131" y="101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7" name="Freeform 39"/>
              <p:cNvSpPr>
                <a:spLocks/>
              </p:cNvSpPr>
              <p:nvPr/>
            </p:nvSpPr>
            <p:spPr bwMode="auto">
              <a:xfrm>
                <a:off x="4732" y="2833"/>
                <a:ext cx="110" cy="80"/>
              </a:xfrm>
              <a:custGeom>
                <a:avLst/>
                <a:gdLst>
                  <a:gd name="T0" fmla="*/ 451 w 451"/>
                  <a:gd name="T1" fmla="*/ 331 h 331"/>
                  <a:gd name="T2" fmla="*/ 451 w 451"/>
                  <a:gd name="T3" fmla="*/ 220 h 331"/>
                  <a:gd name="T4" fmla="*/ 0 w 451"/>
                  <a:gd name="T5" fmla="*/ 0 h 331"/>
                  <a:gd name="T6" fmla="*/ 0 60000 65536"/>
                  <a:gd name="T7" fmla="*/ 0 60000 65536"/>
                  <a:gd name="T8" fmla="*/ 0 60000 65536"/>
                  <a:gd name="T9" fmla="*/ 0 w 451"/>
                  <a:gd name="T10" fmla="*/ 0 h 331"/>
                  <a:gd name="T11" fmla="*/ 451 w 451"/>
                  <a:gd name="T12" fmla="*/ 331 h 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" h="331">
                    <a:moveTo>
                      <a:pt x="451" y="331"/>
                    </a:moveTo>
                    <a:lnTo>
                      <a:pt x="451" y="220"/>
                    </a:lnTo>
                    <a:cubicBezTo>
                      <a:pt x="285" y="175"/>
                      <a:pt x="131" y="10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8" name="Oval 40"/>
              <p:cNvSpPr>
                <a:spLocks noChangeArrowheads="1"/>
              </p:cNvSpPr>
              <p:nvPr/>
            </p:nvSpPr>
            <p:spPr bwMode="auto">
              <a:xfrm>
                <a:off x="4925" y="2966"/>
                <a:ext cx="146" cy="65"/>
              </a:xfrm>
              <a:prstGeom prst="ellipse">
                <a:avLst/>
              </a:prstGeom>
              <a:noFill/>
              <a:ln w="7938" cap="rnd">
                <a:solidFill>
                  <a:srgbClr val="4E8E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9" name="AutoShape 41"/>
              <p:cNvSpPr>
                <a:spLocks noChangeArrowheads="1"/>
              </p:cNvSpPr>
              <p:nvPr/>
            </p:nvSpPr>
            <p:spPr bwMode="auto">
              <a:xfrm rot="5400000" flipV="1">
                <a:off x="4765" y="2783"/>
                <a:ext cx="474" cy="265"/>
              </a:xfrm>
              <a:prstGeom prst="parallelogram">
                <a:avLst>
                  <a:gd name="adj" fmla="val 50969"/>
                </a:avLst>
              </a:pr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0" name="Firewall"/>
              <p:cNvSpPr>
                <a:spLocks noEditPoints="1" noChangeArrowheads="1"/>
              </p:cNvSpPr>
              <p:nvPr/>
            </p:nvSpPr>
            <p:spPr bwMode="auto">
              <a:xfrm>
                <a:off x="4906" y="2981"/>
                <a:ext cx="165" cy="154"/>
              </a:xfrm>
              <a:custGeom>
                <a:avLst/>
                <a:gdLst>
                  <a:gd name="T0" fmla="*/ 0 w 21600"/>
                  <a:gd name="T1" fmla="*/ 0 h 21600"/>
                  <a:gd name="T2" fmla="*/ 83 w 21600"/>
                  <a:gd name="T3" fmla="*/ 0 h 21600"/>
                  <a:gd name="T4" fmla="*/ 165 w 21600"/>
                  <a:gd name="T5" fmla="*/ 0 h 21600"/>
                  <a:gd name="T6" fmla="*/ 161 w 21600"/>
                  <a:gd name="T7" fmla="*/ 77 h 21600"/>
                  <a:gd name="T8" fmla="*/ 161 w 21600"/>
                  <a:gd name="T9" fmla="*/ 154 h 21600"/>
                  <a:gd name="T10" fmla="*/ 83 w 21600"/>
                  <a:gd name="T11" fmla="*/ 154 h 21600"/>
                  <a:gd name="T12" fmla="*/ 4 w 21600"/>
                  <a:gd name="T13" fmla="*/ 154 h 21600"/>
                  <a:gd name="T14" fmla="*/ 4 w 21600"/>
                  <a:gd name="T15" fmla="*/ 7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85 w 21600"/>
                  <a:gd name="T25" fmla="*/ 22442 h 21600"/>
                  <a:gd name="T26" fmla="*/ 21076 w 21600"/>
                  <a:gd name="T27" fmla="*/ 322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540" y="4628"/>
                    </a:moveTo>
                    <a:lnTo>
                      <a:pt x="0" y="462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628"/>
                    </a:lnTo>
                    <a:lnTo>
                      <a:pt x="21060" y="4628"/>
                    </a:lnTo>
                    <a:lnTo>
                      <a:pt x="21060" y="21600"/>
                    </a:lnTo>
                    <a:lnTo>
                      <a:pt x="540" y="21600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540" y="4628"/>
                    </a:moveTo>
                    <a:lnTo>
                      <a:pt x="540" y="6171"/>
                    </a:lnTo>
                    <a:lnTo>
                      <a:pt x="2700" y="6171"/>
                    </a:lnTo>
                    <a:lnTo>
                      <a:pt x="2700" y="4628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2700" y="4628"/>
                    </a:moveTo>
                    <a:lnTo>
                      <a:pt x="2700" y="6171"/>
                    </a:lnTo>
                    <a:lnTo>
                      <a:pt x="4860" y="6171"/>
                    </a:lnTo>
                    <a:lnTo>
                      <a:pt x="4860" y="4628"/>
                    </a:lnTo>
                    <a:lnTo>
                      <a:pt x="2700" y="4628"/>
                    </a:lnTo>
                    <a:close/>
                  </a:path>
                  <a:path w="21600" h="21600" extrusionOk="0">
                    <a:moveTo>
                      <a:pt x="4860" y="4628"/>
                    </a:moveTo>
                    <a:lnTo>
                      <a:pt x="4860" y="6171"/>
                    </a:lnTo>
                    <a:lnTo>
                      <a:pt x="7020" y="6171"/>
                    </a:lnTo>
                    <a:lnTo>
                      <a:pt x="7020" y="4628"/>
                    </a:lnTo>
                    <a:lnTo>
                      <a:pt x="4860" y="4628"/>
                    </a:lnTo>
                    <a:close/>
                  </a:path>
                  <a:path w="21600" h="21600" extrusionOk="0">
                    <a:moveTo>
                      <a:pt x="7020" y="4628"/>
                    </a:moveTo>
                    <a:lnTo>
                      <a:pt x="7020" y="6171"/>
                    </a:lnTo>
                    <a:lnTo>
                      <a:pt x="9180" y="6171"/>
                    </a:lnTo>
                    <a:lnTo>
                      <a:pt x="9180" y="4628"/>
                    </a:lnTo>
                    <a:lnTo>
                      <a:pt x="7020" y="4628"/>
                    </a:lnTo>
                    <a:close/>
                  </a:path>
                  <a:path w="21600" h="21600" extrusionOk="0">
                    <a:moveTo>
                      <a:pt x="9180" y="4628"/>
                    </a:moveTo>
                    <a:lnTo>
                      <a:pt x="9180" y="6171"/>
                    </a:lnTo>
                    <a:lnTo>
                      <a:pt x="11340" y="6171"/>
                    </a:lnTo>
                    <a:lnTo>
                      <a:pt x="11340" y="4628"/>
                    </a:lnTo>
                    <a:lnTo>
                      <a:pt x="9180" y="4628"/>
                    </a:lnTo>
                    <a:close/>
                  </a:path>
                  <a:path w="21600" h="21600" extrusionOk="0">
                    <a:moveTo>
                      <a:pt x="11340" y="4628"/>
                    </a:moveTo>
                    <a:lnTo>
                      <a:pt x="11340" y="6171"/>
                    </a:lnTo>
                    <a:lnTo>
                      <a:pt x="13500" y="6171"/>
                    </a:lnTo>
                    <a:lnTo>
                      <a:pt x="13500" y="4628"/>
                    </a:lnTo>
                    <a:lnTo>
                      <a:pt x="11340" y="4628"/>
                    </a:lnTo>
                    <a:close/>
                  </a:path>
                  <a:path w="21600" h="21600" extrusionOk="0">
                    <a:moveTo>
                      <a:pt x="13500" y="4628"/>
                    </a:moveTo>
                    <a:lnTo>
                      <a:pt x="13500" y="6171"/>
                    </a:lnTo>
                    <a:lnTo>
                      <a:pt x="15660" y="6171"/>
                    </a:lnTo>
                    <a:lnTo>
                      <a:pt x="15660" y="4628"/>
                    </a:lnTo>
                    <a:lnTo>
                      <a:pt x="13500" y="4628"/>
                    </a:lnTo>
                    <a:close/>
                  </a:path>
                  <a:path w="21600" h="21600" extrusionOk="0">
                    <a:moveTo>
                      <a:pt x="15660" y="4628"/>
                    </a:moveTo>
                    <a:lnTo>
                      <a:pt x="15660" y="6171"/>
                    </a:lnTo>
                    <a:lnTo>
                      <a:pt x="17820" y="6171"/>
                    </a:lnTo>
                    <a:lnTo>
                      <a:pt x="17820" y="4628"/>
                    </a:lnTo>
                    <a:lnTo>
                      <a:pt x="15660" y="4628"/>
                    </a:lnTo>
                    <a:close/>
                  </a:path>
                  <a:path w="21600" h="21600" extrusionOk="0">
                    <a:moveTo>
                      <a:pt x="17820" y="4628"/>
                    </a:moveTo>
                    <a:lnTo>
                      <a:pt x="1782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lnTo>
                      <a:pt x="17820" y="4628"/>
                    </a:lnTo>
                    <a:close/>
                  </a:path>
                  <a:path w="21600" h="21600" extrusionOk="0">
                    <a:moveTo>
                      <a:pt x="1620" y="6171"/>
                    </a:moveTo>
                    <a:lnTo>
                      <a:pt x="1620" y="7714"/>
                    </a:lnTo>
                    <a:lnTo>
                      <a:pt x="3779" y="7714"/>
                    </a:lnTo>
                    <a:lnTo>
                      <a:pt x="3779" y="6171"/>
                    </a:lnTo>
                    <a:lnTo>
                      <a:pt x="1620" y="6171"/>
                    </a:lnTo>
                    <a:close/>
                  </a:path>
                  <a:path w="21600" h="21600" extrusionOk="0">
                    <a:moveTo>
                      <a:pt x="3779" y="6171"/>
                    </a:moveTo>
                    <a:lnTo>
                      <a:pt x="3779" y="7714"/>
                    </a:lnTo>
                    <a:lnTo>
                      <a:pt x="5940" y="7714"/>
                    </a:lnTo>
                    <a:lnTo>
                      <a:pt x="5940" y="6171"/>
                    </a:lnTo>
                    <a:lnTo>
                      <a:pt x="3779" y="6171"/>
                    </a:lnTo>
                    <a:close/>
                  </a:path>
                  <a:path w="21600" h="21600" extrusionOk="0">
                    <a:moveTo>
                      <a:pt x="5940" y="6171"/>
                    </a:moveTo>
                    <a:lnTo>
                      <a:pt x="5940" y="7714"/>
                    </a:lnTo>
                    <a:lnTo>
                      <a:pt x="8100" y="7714"/>
                    </a:lnTo>
                    <a:lnTo>
                      <a:pt x="8100" y="6171"/>
                    </a:lnTo>
                    <a:lnTo>
                      <a:pt x="5940" y="6171"/>
                    </a:lnTo>
                    <a:close/>
                  </a:path>
                  <a:path w="21600" h="21600" extrusionOk="0">
                    <a:moveTo>
                      <a:pt x="8100" y="6171"/>
                    </a:moveTo>
                    <a:lnTo>
                      <a:pt x="8100" y="7714"/>
                    </a:lnTo>
                    <a:lnTo>
                      <a:pt x="10260" y="7714"/>
                    </a:lnTo>
                    <a:lnTo>
                      <a:pt x="10260" y="6171"/>
                    </a:lnTo>
                    <a:lnTo>
                      <a:pt x="8100" y="6171"/>
                    </a:lnTo>
                    <a:close/>
                  </a:path>
                  <a:path w="21600" h="21600" extrusionOk="0">
                    <a:moveTo>
                      <a:pt x="10260" y="6171"/>
                    </a:moveTo>
                    <a:lnTo>
                      <a:pt x="10260" y="7714"/>
                    </a:lnTo>
                    <a:lnTo>
                      <a:pt x="12419" y="7714"/>
                    </a:lnTo>
                    <a:lnTo>
                      <a:pt x="12419" y="6171"/>
                    </a:lnTo>
                    <a:lnTo>
                      <a:pt x="10260" y="6171"/>
                    </a:lnTo>
                    <a:close/>
                  </a:path>
                  <a:path w="21600" h="21600" extrusionOk="0">
                    <a:moveTo>
                      <a:pt x="12419" y="6171"/>
                    </a:moveTo>
                    <a:lnTo>
                      <a:pt x="12419" y="7714"/>
                    </a:lnTo>
                    <a:lnTo>
                      <a:pt x="14580" y="7714"/>
                    </a:lnTo>
                    <a:lnTo>
                      <a:pt x="14580" y="6171"/>
                    </a:lnTo>
                    <a:lnTo>
                      <a:pt x="12419" y="6171"/>
                    </a:lnTo>
                    <a:close/>
                  </a:path>
                  <a:path w="21600" h="21600" extrusionOk="0">
                    <a:moveTo>
                      <a:pt x="14580" y="6171"/>
                    </a:moveTo>
                    <a:lnTo>
                      <a:pt x="14580" y="7714"/>
                    </a:lnTo>
                    <a:lnTo>
                      <a:pt x="16740" y="7714"/>
                    </a:lnTo>
                    <a:lnTo>
                      <a:pt x="16740" y="6171"/>
                    </a:lnTo>
                    <a:lnTo>
                      <a:pt x="14580" y="6171"/>
                    </a:lnTo>
                    <a:close/>
                  </a:path>
                  <a:path w="21600" h="21600" extrusionOk="0">
                    <a:moveTo>
                      <a:pt x="16740" y="6171"/>
                    </a:moveTo>
                    <a:lnTo>
                      <a:pt x="16740" y="7714"/>
                    </a:lnTo>
                    <a:lnTo>
                      <a:pt x="18900" y="7714"/>
                    </a:lnTo>
                    <a:lnTo>
                      <a:pt x="18900" y="6171"/>
                    </a:lnTo>
                    <a:lnTo>
                      <a:pt x="16740" y="6171"/>
                    </a:lnTo>
                    <a:close/>
                  </a:path>
                  <a:path w="21600" h="21600" extrusionOk="0">
                    <a:moveTo>
                      <a:pt x="18900" y="6171"/>
                    </a:moveTo>
                    <a:lnTo>
                      <a:pt x="18900" y="7714"/>
                    </a:lnTo>
                    <a:lnTo>
                      <a:pt x="21060" y="7714"/>
                    </a:lnTo>
                    <a:lnTo>
                      <a:pt x="21060" y="6171"/>
                    </a:lnTo>
                    <a:lnTo>
                      <a:pt x="18900" y="6171"/>
                    </a:lnTo>
                    <a:close/>
                  </a:path>
                  <a:path w="21600" h="21600" extrusionOk="0">
                    <a:moveTo>
                      <a:pt x="540" y="7714"/>
                    </a:moveTo>
                    <a:lnTo>
                      <a:pt x="540" y="9257"/>
                    </a:lnTo>
                    <a:lnTo>
                      <a:pt x="2700" y="9257"/>
                    </a:lnTo>
                    <a:lnTo>
                      <a:pt x="2700" y="7714"/>
                    </a:lnTo>
                    <a:lnTo>
                      <a:pt x="540" y="7714"/>
                    </a:lnTo>
                    <a:close/>
                  </a:path>
                  <a:path w="21600" h="21600" extrusionOk="0">
                    <a:moveTo>
                      <a:pt x="2700" y="7714"/>
                    </a:moveTo>
                    <a:lnTo>
                      <a:pt x="2700" y="9257"/>
                    </a:lnTo>
                    <a:lnTo>
                      <a:pt x="4860" y="9257"/>
                    </a:lnTo>
                    <a:lnTo>
                      <a:pt x="4860" y="7714"/>
                    </a:lnTo>
                    <a:lnTo>
                      <a:pt x="2700" y="7714"/>
                    </a:lnTo>
                    <a:close/>
                  </a:path>
                  <a:path w="21600" h="21600" extrusionOk="0">
                    <a:moveTo>
                      <a:pt x="4860" y="7714"/>
                    </a:moveTo>
                    <a:lnTo>
                      <a:pt x="4860" y="9257"/>
                    </a:lnTo>
                    <a:lnTo>
                      <a:pt x="7020" y="9257"/>
                    </a:lnTo>
                    <a:lnTo>
                      <a:pt x="7020" y="7714"/>
                    </a:lnTo>
                    <a:lnTo>
                      <a:pt x="4860" y="7714"/>
                    </a:lnTo>
                    <a:close/>
                  </a:path>
                  <a:path w="21600" h="21600" extrusionOk="0">
                    <a:moveTo>
                      <a:pt x="7020" y="7714"/>
                    </a:moveTo>
                    <a:lnTo>
                      <a:pt x="7020" y="9257"/>
                    </a:lnTo>
                    <a:lnTo>
                      <a:pt x="9180" y="9257"/>
                    </a:lnTo>
                    <a:lnTo>
                      <a:pt x="9180" y="7714"/>
                    </a:lnTo>
                    <a:lnTo>
                      <a:pt x="7020" y="7714"/>
                    </a:lnTo>
                    <a:close/>
                  </a:path>
                  <a:path w="21600" h="21600" extrusionOk="0">
                    <a:moveTo>
                      <a:pt x="9180" y="7714"/>
                    </a:moveTo>
                    <a:lnTo>
                      <a:pt x="9180" y="9257"/>
                    </a:lnTo>
                    <a:lnTo>
                      <a:pt x="11340" y="9257"/>
                    </a:lnTo>
                    <a:lnTo>
                      <a:pt x="11340" y="7714"/>
                    </a:lnTo>
                    <a:lnTo>
                      <a:pt x="9180" y="7714"/>
                    </a:lnTo>
                    <a:close/>
                  </a:path>
                  <a:path w="21600" h="21600" extrusionOk="0">
                    <a:moveTo>
                      <a:pt x="11340" y="7714"/>
                    </a:moveTo>
                    <a:lnTo>
                      <a:pt x="11340" y="9257"/>
                    </a:lnTo>
                    <a:lnTo>
                      <a:pt x="13500" y="9257"/>
                    </a:lnTo>
                    <a:lnTo>
                      <a:pt x="13500" y="7714"/>
                    </a:lnTo>
                    <a:lnTo>
                      <a:pt x="11340" y="7714"/>
                    </a:lnTo>
                    <a:close/>
                  </a:path>
                  <a:path w="21600" h="21600" extrusionOk="0">
                    <a:moveTo>
                      <a:pt x="13500" y="7714"/>
                    </a:moveTo>
                    <a:lnTo>
                      <a:pt x="13500" y="9257"/>
                    </a:lnTo>
                    <a:lnTo>
                      <a:pt x="15660" y="9257"/>
                    </a:lnTo>
                    <a:lnTo>
                      <a:pt x="15660" y="7714"/>
                    </a:lnTo>
                    <a:lnTo>
                      <a:pt x="13500" y="7714"/>
                    </a:lnTo>
                    <a:close/>
                  </a:path>
                  <a:path w="21600" h="21600" extrusionOk="0">
                    <a:moveTo>
                      <a:pt x="15660" y="7714"/>
                    </a:moveTo>
                    <a:lnTo>
                      <a:pt x="15660" y="9257"/>
                    </a:lnTo>
                    <a:lnTo>
                      <a:pt x="17820" y="9257"/>
                    </a:lnTo>
                    <a:lnTo>
                      <a:pt x="17820" y="7714"/>
                    </a:lnTo>
                    <a:lnTo>
                      <a:pt x="15660" y="7714"/>
                    </a:lnTo>
                    <a:close/>
                  </a:path>
                  <a:path w="21600" h="21600" extrusionOk="0">
                    <a:moveTo>
                      <a:pt x="17820" y="7714"/>
                    </a:moveTo>
                    <a:lnTo>
                      <a:pt x="17820" y="9257"/>
                    </a:lnTo>
                    <a:lnTo>
                      <a:pt x="19980" y="9257"/>
                    </a:lnTo>
                    <a:lnTo>
                      <a:pt x="19980" y="7714"/>
                    </a:lnTo>
                    <a:lnTo>
                      <a:pt x="17820" y="7714"/>
                    </a:lnTo>
                    <a:close/>
                  </a:path>
                  <a:path w="21600" h="21600" extrusionOk="0">
                    <a:moveTo>
                      <a:pt x="1620" y="9257"/>
                    </a:moveTo>
                    <a:lnTo>
                      <a:pt x="1620" y="10800"/>
                    </a:lnTo>
                    <a:lnTo>
                      <a:pt x="3779" y="10800"/>
                    </a:lnTo>
                    <a:lnTo>
                      <a:pt x="3779" y="9257"/>
                    </a:lnTo>
                    <a:lnTo>
                      <a:pt x="1620" y="9257"/>
                    </a:lnTo>
                    <a:close/>
                  </a:path>
                  <a:path w="21600" h="21600" extrusionOk="0">
                    <a:moveTo>
                      <a:pt x="3779" y="9257"/>
                    </a:moveTo>
                    <a:lnTo>
                      <a:pt x="3779" y="10800"/>
                    </a:lnTo>
                    <a:lnTo>
                      <a:pt x="5940" y="10800"/>
                    </a:lnTo>
                    <a:lnTo>
                      <a:pt x="5940" y="9257"/>
                    </a:lnTo>
                    <a:lnTo>
                      <a:pt x="3779" y="9257"/>
                    </a:lnTo>
                    <a:close/>
                  </a:path>
                  <a:path w="21600" h="21600" extrusionOk="0">
                    <a:moveTo>
                      <a:pt x="5940" y="9257"/>
                    </a:moveTo>
                    <a:lnTo>
                      <a:pt x="5940" y="10800"/>
                    </a:lnTo>
                    <a:lnTo>
                      <a:pt x="8100" y="10800"/>
                    </a:lnTo>
                    <a:lnTo>
                      <a:pt x="8100" y="9257"/>
                    </a:lnTo>
                    <a:lnTo>
                      <a:pt x="5940" y="9257"/>
                    </a:lnTo>
                    <a:close/>
                  </a:path>
                  <a:path w="21600" h="21600" extrusionOk="0">
                    <a:moveTo>
                      <a:pt x="8100" y="9257"/>
                    </a:moveTo>
                    <a:lnTo>
                      <a:pt x="8100" y="10800"/>
                    </a:lnTo>
                    <a:lnTo>
                      <a:pt x="10260" y="10800"/>
                    </a:lnTo>
                    <a:lnTo>
                      <a:pt x="10260" y="9257"/>
                    </a:lnTo>
                    <a:lnTo>
                      <a:pt x="8100" y="9257"/>
                    </a:lnTo>
                    <a:close/>
                  </a:path>
                  <a:path w="21600" h="21600" extrusionOk="0">
                    <a:moveTo>
                      <a:pt x="10260" y="9257"/>
                    </a:moveTo>
                    <a:lnTo>
                      <a:pt x="10260" y="10800"/>
                    </a:lnTo>
                    <a:lnTo>
                      <a:pt x="12419" y="10800"/>
                    </a:lnTo>
                    <a:lnTo>
                      <a:pt x="12419" y="9257"/>
                    </a:lnTo>
                    <a:lnTo>
                      <a:pt x="10260" y="9257"/>
                    </a:lnTo>
                    <a:close/>
                  </a:path>
                  <a:path w="21600" h="21600" extrusionOk="0">
                    <a:moveTo>
                      <a:pt x="12419" y="9257"/>
                    </a:moveTo>
                    <a:lnTo>
                      <a:pt x="12419" y="10800"/>
                    </a:lnTo>
                    <a:lnTo>
                      <a:pt x="14580" y="10800"/>
                    </a:lnTo>
                    <a:lnTo>
                      <a:pt x="14580" y="9257"/>
                    </a:lnTo>
                    <a:lnTo>
                      <a:pt x="12419" y="9257"/>
                    </a:lnTo>
                    <a:close/>
                  </a:path>
                  <a:path w="21600" h="21600" extrusionOk="0">
                    <a:moveTo>
                      <a:pt x="14580" y="9257"/>
                    </a:moveTo>
                    <a:lnTo>
                      <a:pt x="14580" y="10800"/>
                    </a:lnTo>
                    <a:lnTo>
                      <a:pt x="16740" y="10800"/>
                    </a:lnTo>
                    <a:lnTo>
                      <a:pt x="16740" y="9257"/>
                    </a:lnTo>
                    <a:lnTo>
                      <a:pt x="14580" y="9257"/>
                    </a:lnTo>
                    <a:close/>
                  </a:path>
                  <a:path w="21600" h="21600" extrusionOk="0">
                    <a:moveTo>
                      <a:pt x="16740" y="9257"/>
                    </a:moveTo>
                    <a:lnTo>
                      <a:pt x="16740" y="10800"/>
                    </a:lnTo>
                    <a:lnTo>
                      <a:pt x="18900" y="10800"/>
                    </a:lnTo>
                    <a:lnTo>
                      <a:pt x="18900" y="9257"/>
                    </a:lnTo>
                    <a:lnTo>
                      <a:pt x="16740" y="9257"/>
                    </a:lnTo>
                    <a:close/>
                  </a:path>
                  <a:path w="21600" h="21600" extrusionOk="0">
                    <a:moveTo>
                      <a:pt x="18900" y="9257"/>
                    </a:moveTo>
                    <a:lnTo>
                      <a:pt x="18900" y="10800"/>
                    </a:lnTo>
                    <a:lnTo>
                      <a:pt x="21060" y="10800"/>
                    </a:lnTo>
                    <a:lnTo>
                      <a:pt x="21060" y="9257"/>
                    </a:lnTo>
                    <a:lnTo>
                      <a:pt x="18900" y="9257"/>
                    </a:lnTo>
                    <a:close/>
                  </a:path>
                  <a:path w="21600" h="21600" extrusionOk="0">
                    <a:moveTo>
                      <a:pt x="540" y="10800"/>
                    </a:moveTo>
                    <a:lnTo>
                      <a:pt x="540" y="12342"/>
                    </a:lnTo>
                    <a:lnTo>
                      <a:pt x="2700" y="12342"/>
                    </a:lnTo>
                    <a:lnTo>
                      <a:pt x="2700" y="10800"/>
                    </a:lnTo>
                    <a:lnTo>
                      <a:pt x="540" y="10800"/>
                    </a:lnTo>
                    <a:close/>
                  </a:path>
                  <a:path w="21600" h="21600" extrusionOk="0">
                    <a:moveTo>
                      <a:pt x="2700" y="10800"/>
                    </a:moveTo>
                    <a:lnTo>
                      <a:pt x="2700" y="12342"/>
                    </a:lnTo>
                    <a:lnTo>
                      <a:pt x="4860" y="12342"/>
                    </a:lnTo>
                    <a:lnTo>
                      <a:pt x="4860" y="10800"/>
                    </a:lnTo>
                    <a:lnTo>
                      <a:pt x="2700" y="10800"/>
                    </a:lnTo>
                    <a:close/>
                  </a:path>
                  <a:path w="21600" h="21600" extrusionOk="0">
                    <a:moveTo>
                      <a:pt x="4860" y="10800"/>
                    </a:moveTo>
                    <a:lnTo>
                      <a:pt x="4860" y="12342"/>
                    </a:lnTo>
                    <a:lnTo>
                      <a:pt x="7020" y="12342"/>
                    </a:lnTo>
                    <a:lnTo>
                      <a:pt x="7020" y="10800"/>
                    </a:lnTo>
                    <a:lnTo>
                      <a:pt x="4860" y="10800"/>
                    </a:lnTo>
                    <a:close/>
                  </a:path>
                  <a:path w="21600" h="21600" extrusionOk="0">
                    <a:moveTo>
                      <a:pt x="7020" y="10800"/>
                    </a:moveTo>
                    <a:lnTo>
                      <a:pt x="7020" y="12342"/>
                    </a:lnTo>
                    <a:lnTo>
                      <a:pt x="9180" y="12342"/>
                    </a:lnTo>
                    <a:lnTo>
                      <a:pt x="9180" y="10800"/>
                    </a:lnTo>
                    <a:lnTo>
                      <a:pt x="7020" y="10800"/>
                    </a:lnTo>
                    <a:close/>
                  </a:path>
                  <a:path w="21600" h="21600" extrusionOk="0">
                    <a:moveTo>
                      <a:pt x="9180" y="10800"/>
                    </a:moveTo>
                    <a:lnTo>
                      <a:pt x="9180" y="12342"/>
                    </a:lnTo>
                    <a:lnTo>
                      <a:pt x="11340" y="12342"/>
                    </a:lnTo>
                    <a:lnTo>
                      <a:pt x="11340" y="10800"/>
                    </a:lnTo>
                    <a:lnTo>
                      <a:pt x="9180" y="10800"/>
                    </a:lnTo>
                    <a:close/>
                  </a:path>
                  <a:path w="21600" h="21600" extrusionOk="0">
                    <a:moveTo>
                      <a:pt x="11340" y="10800"/>
                    </a:moveTo>
                    <a:lnTo>
                      <a:pt x="11340" y="12342"/>
                    </a:lnTo>
                    <a:lnTo>
                      <a:pt x="13500" y="12342"/>
                    </a:lnTo>
                    <a:lnTo>
                      <a:pt x="13500" y="10800"/>
                    </a:lnTo>
                    <a:lnTo>
                      <a:pt x="11340" y="10800"/>
                    </a:lnTo>
                    <a:close/>
                  </a:path>
                  <a:path w="21600" h="21600" extrusionOk="0">
                    <a:moveTo>
                      <a:pt x="13500" y="10800"/>
                    </a:moveTo>
                    <a:lnTo>
                      <a:pt x="13500" y="12342"/>
                    </a:lnTo>
                    <a:lnTo>
                      <a:pt x="15660" y="12342"/>
                    </a:lnTo>
                    <a:lnTo>
                      <a:pt x="15660" y="10800"/>
                    </a:lnTo>
                    <a:lnTo>
                      <a:pt x="13500" y="10800"/>
                    </a:lnTo>
                    <a:close/>
                  </a:path>
                  <a:path w="21600" h="21600" extrusionOk="0">
                    <a:moveTo>
                      <a:pt x="15660" y="10800"/>
                    </a:moveTo>
                    <a:lnTo>
                      <a:pt x="15660" y="12342"/>
                    </a:lnTo>
                    <a:lnTo>
                      <a:pt x="17820" y="12342"/>
                    </a:lnTo>
                    <a:lnTo>
                      <a:pt x="17820" y="10800"/>
                    </a:lnTo>
                    <a:lnTo>
                      <a:pt x="15660" y="10800"/>
                    </a:lnTo>
                    <a:close/>
                  </a:path>
                  <a:path w="21600" h="21600" extrusionOk="0">
                    <a:moveTo>
                      <a:pt x="17820" y="10800"/>
                    </a:moveTo>
                    <a:lnTo>
                      <a:pt x="17820" y="12342"/>
                    </a:lnTo>
                    <a:lnTo>
                      <a:pt x="19980" y="12342"/>
                    </a:lnTo>
                    <a:lnTo>
                      <a:pt x="19980" y="10800"/>
                    </a:lnTo>
                    <a:lnTo>
                      <a:pt x="17820" y="10800"/>
                    </a:lnTo>
                    <a:close/>
                  </a:path>
                  <a:path w="21600" h="21600" extrusionOk="0">
                    <a:moveTo>
                      <a:pt x="1620" y="12342"/>
                    </a:moveTo>
                    <a:lnTo>
                      <a:pt x="1620" y="13885"/>
                    </a:lnTo>
                    <a:lnTo>
                      <a:pt x="3779" y="13885"/>
                    </a:lnTo>
                    <a:lnTo>
                      <a:pt x="3779" y="12342"/>
                    </a:lnTo>
                    <a:lnTo>
                      <a:pt x="1620" y="12342"/>
                    </a:lnTo>
                    <a:close/>
                  </a:path>
                  <a:path w="21600" h="21600" extrusionOk="0">
                    <a:moveTo>
                      <a:pt x="3779" y="12342"/>
                    </a:moveTo>
                    <a:lnTo>
                      <a:pt x="3779" y="13885"/>
                    </a:lnTo>
                    <a:lnTo>
                      <a:pt x="5940" y="13885"/>
                    </a:lnTo>
                    <a:lnTo>
                      <a:pt x="5940" y="12342"/>
                    </a:lnTo>
                    <a:lnTo>
                      <a:pt x="3779" y="12342"/>
                    </a:lnTo>
                    <a:close/>
                  </a:path>
                  <a:path w="21600" h="21600" extrusionOk="0">
                    <a:moveTo>
                      <a:pt x="5940" y="12342"/>
                    </a:moveTo>
                    <a:lnTo>
                      <a:pt x="5940" y="13885"/>
                    </a:lnTo>
                    <a:lnTo>
                      <a:pt x="8100" y="13885"/>
                    </a:lnTo>
                    <a:lnTo>
                      <a:pt x="8100" y="12342"/>
                    </a:lnTo>
                    <a:lnTo>
                      <a:pt x="5940" y="12342"/>
                    </a:lnTo>
                    <a:close/>
                  </a:path>
                  <a:path w="21600" h="21600" extrusionOk="0">
                    <a:moveTo>
                      <a:pt x="8100" y="12342"/>
                    </a:moveTo>
                    <a:lnTo>
                      <a:pt x="8100" y="13885"/>
                    </a:lnTo>
                    <a:lnTo>
                      <a:pt x="10260" y="13885"/>
                    </a:lnTo>
                    <a:lnTo>
                      <a:pt x="10260" y="12342"/>
                    </a:lnTo>
                    <a:lnTo>
                      <a:pt x="8100" y="12342"/>
                    </a:lnTo>
                    <a:close/>
                  </a:path>
                  <a:path w="21600" h="21600" extrusionOk="0">
                    <a:moveTo>
                      <a:pt x="10260" y="12342"/>
                    </a:moveTo>
                    <a:lnTo>
                      <a:pt x="10260" y="13885"/>
                    </a:lnTo>
                    <a:lnTo>
                      <a:pt x="12419" y="13885"/>
                    </a:lnTo>
                    <a:lnTo>
                      <a:pt x="12419" y="12342"/>
                    </a:lnTo>
                    <a:lnTo>
                      <a:pt x="10260" y="12342"/>
                    </a:lnTo>
                    <a:close/>
                  </a:path>
                  <a:path w="21600" h="21600" extrusionOk="0">
                    <a:moveTo>
                      <a:pt x="12419" y="12342"/>
                    </a:moveTo>
                    <a:lnTo>
                      <a:pt x="12419" y="13885"/>
                    </a:lnTo>
                    <a:lnTo>
                      <a:pt x="14580" y="13885"/>
                    </a:lnTo>
                    <a:lnTo>
                      <a:pt x="14580" y="12342"/>
                    </a:lnTo>
                    <a:lnTo>
                      <a:pt x="12419" y="12342"/>
                    </a:lnTo>
                    <a:close/>
                  </a:path>
                  <a:path w="21600" h="21600" extrusionOk="0">
                    <a:moveTo>
                      <a:pt x="14580" y="12342"/>
                    </a:moveTo>
                    <a:lnTo>
                      <a:pt x="14580" y="13885"/>
                    </a:lnTo>
                    <a:lnTo>
                      <a:pt x="16740" y="13885"/>
                    </a:lnTo>
                    <a:lnTo>
                      <a:pt x="16740" y="12342"/>
                    </a:lnTo>
                    <a:lnTo>
                      <a:pt x="14580" y="12342"/>
                    </a:lnTo>
                    <a:close/>
                  </a:path>
                  <a:path w="21600" h="21600" extrusionOk="0">
                    <a:moveTo>
                      <a:pt x="16740" y="12342"/>
                    </a:moveTo>
                    <a:lnTo>
                      <a:pt x="16740" y="13885"/>
                    </a:lnTo>
                    <a:lnTo>
                      <a:pt x="18900" y="13885"/>
                    </a:lnTo>
                    <a:lnTo>
                      <a:pt x="18900" y="12342"/>
                    </a:lnTo>
                    <a:lnTo>
                      <a:pt x="16740" y="12342"/>
                    </a:lnTo>
                    <a:close/>
                  </a:path>
                  <a:path w="21600" h="21600" extrusionOk="0">
                    <a:moveTo>
                      <a:pt x="18900" y="12342"/>
                    </a:moveTo>
                    <a:lnTo>
                      <a:pt x="18900" y="13885"/>
                    </a:lnTo>
                    <a:lnTo>
                      <a:pt x="21060" y="13885"/>
                    </a:lnTo>
                    <a:lnTo>
                      <a:pt x="21060" y="12342"/>
                    </a:lnTo>
                    <a:lnTo>
                      <a:pt x="18900" y="12342"/>
                    </a:lnTo>
                    <a:close/>
                  </a:path>
                  <a:path w="21600" h="21600" extrusionOk="0">
                    <a:moveTo>
                      <a:pt x="540" y="13885"/>
                    </a:moveTo>
                    <a:lnTo>
                      <a:pt x="540" y="15428"/>
                    </a:lnTo>
                    <a:lnTo>
                      <a:pt x="2700" y="15428"/>
                    </a:lnTo>
                    <a:lnTo>
                      <a:pt x="2700" y="13885"/>
                    </a:lnTo>
                    <a:lnTo>
                      <a:pt x="540" y="13885"/>
                    </a:lnTo>
                    <a:close/>
                  </a:path>
                  <a:path w="21600" h="21600" extrusionOk="0">
                    <a:moveTo>
                      <a:pt x="2700" y="13885"/>
                    </a:moveTo>
                    <a:lnTo>
                      <a:pt x="2700" y="15428"/>
                    </a:lnTo>
                    <a:lnTo>
                      <a:pt x="4860" y="15428"/>
                    </a:lnTo>
                    <a:lnTo>
                      <a:pt x="4860" y="13885"/>
                    </a:lnTo>
                    <a:lnTo>
                      <a:pt x="2700" y="13885"/>
                    </a:lnTo>
                    <a:close/>
                  </a:path>
                  <a:path w="21600" h="21600" extrusionOk="0">
                    <a:moveTo>
                      <a:pt x="4860" y="13885"/>
                    </a:moveTo>
                    <a:lnTo>
                      <a:pt x="4860" y="15428"/>
                    </a:lnTo>
                    <a:lnTo>
                      <a:pt x="7020" y="15428"/>
                    </a:lnTo>
                    <a:lnTo>
                      <a:pt x="7020" y="13885"/>
                    </a:lnTo>
                    <a:lnTo>
                      <a:pt x="4860" y="13885"/>
                    </a:lnTo>
                    <a:close/>
                  </a:path>
                  <a:path w="21600" h="21600" extrusionOk="0">
                    <a:moveTo>
                      <a:pt x="7020" y="13885"/>
                    </a:moveTo>
                    <a:lnTo>
                      <a:pt x="7020" y="15428"/>
                    </a:lnTo>
                    <a:lnTo>
                      <a:pt x="9180" y="15428"/>
                    </a:lnTo>
                    <a:lnTo>
                      <a:pt x="9180" y="13885"/>
                    </a:lnTo>
                    <a:lnTo>
                      <a:pt x="7020" y="13885"/>
                    </a:lnTo>
                    <a:close/>
                  </a:path>
                  <a:path w="21600" h="21600" extrusionOk="0">
                    <a:moveTo>
                      <a:pt x="9180" y="13885"/>
                    </a:moveTo>
                    <a:lnTo>
                      <a:pt x="9180" y="15428"/>
                    </a:lnTo>
                    <a:lnTo>
                      <a:pt x="11340" y="15428"/>
                    </a:lnTo>
                    <a:lnTo>
                      <a:pt x="11340" y="13885"/>
                    </a:lnTo>
                    <a:lnTo>
                      <a:pt x="9180" y="13885"/>
                    </a:lnTo>
                    <a:close/>
                  </a:path>
                  <a:path w="21600" h="21600" extrusionOk="0">
                    <a:moveTo>
                      <a:pt x="11340" y="13885"/>
                    </a:moveTo>
                    <a:lnTo>
                      <a:pt x="11340" y="15428"/>
                    </a:lnTo>
                    <a:lnTo>
                      <a:pt x="13500" y="15428"/>
                    </a:lnTo>
                    <a:lnTo>
                      <a:pt x="13500" y="13885"/>
                    </a:lnTo>
                    <a:lnTo>
                      <a:pt x="11340" y="13885"/>
                    </a:lnTo>
                    <a:close/>
                  </a:path>
                  <a:path w="21600" h="21600" extrusionOk="0">
                    <a:moveTo>
                      <a:pt x="13500" y="13885"/>
                    </a:moveTo>
                    <a:lnTo>
                      <a:pt x="13500" y="15428"/>
                    </a:lnTo>
                    <a:lnTo>
                      <a:pt x="15660" y="15428"/>
                    </a:lnTo>
                    <a:lnTo>
                      <a:pt x="15660" y="13885"/>
                    </a:lnTo>
                    <a:lnTo>
                      <a:pt x="13500" y="13885"/>
                    </a:lnTo>
                    <a:close/>
                  </a:path>
                  <a:path w="21600" h="21600" extrusionOk="0">
                    <a:moveTo>
                      <a:pt x="15660" y="13885"/>
                    </a:moveTo>
                    <a:lnTo>
                      <a:pt x="15660" y="15428"/>
                    </a:lnTo>
                    <a:lnTo>
                      <a:pt x="17820" y="15428"/>
                    </a:lnTo>
                    <a:lnTo>
                      <a:pt x="17820" y="13885"/>
                    </a:lnTo>
                    <a:lnTo>
                      <a:pt x="15660" y="13885"/>
                    </a:lnTo>
                    <a:close/>
                  </a:path>
                  <a:path w="21600" h="21600" extrusionOk="0">
                    <a:moveTo>
                      <a:pt x="17820" y="13885"/>
                    </a:moveTo>
                    <a:lnTo>
                      <a:pt x="17820" y="15428"/>
                    </a:lnTo>
                    <a:lnTo>
                      <a:pt x="19980" y="15428"/>
                    </a:lnTo>
                    <a:lnTo>
                      <a:pt x="19980" y="13885"/>
                    </a:lnTo>
                    <a:lnTo>
                      <a:pt x="17820" y="13885"/>
                    </a:lnTo>
                    <a:close/>
                  </a:path>
                  <a:path w="21600" h="21600" extrusionOk="0">
                    <a:moveTo>
                      <a:pt x="1620" y="15428"/>
                    </a:moveTo>
                    <a:lnTo>
                      <a:pt x="1620" y="16971"/>
                    </a:lnTo>
                    <a:lnTo>
                      <a:pt x="3779" y="16971"/>
                    </a:lnTo>
                    <a:lnTo>
                      <a:pt x="3779" y="15428"/>
                    </a:lnTo>
                    <a:lnTo>
                      <a:pt x="1620" y="15428"/>
                    </a:lnTo>
                    <a:close/>
                  </a:path>
                  <a:path w="21600" h="21600" extrusionOk="0">
                    <a:moveTo>
                      <a:pt x="3779" y="15428"/>
                    </a:moveTo>
                    <a:lnTo>
                      <a:pt x="3779" y="16971"/>
                    </a:lnTo>
                    <a:lnTo>
                      <a:pt x="5940" y="16971"/>
                    </a:lnTo>
                    <a:lnTo>
                      <a:pt x="5940" y="15428"/>
                    </a:lnTo>
                    <a:lnTo>
                      <a:pt x="3779" y="15428"/>
                    </a:lnTo>
                    <a:close/>
                  </a:path>
                  <a:path w="21600" h="21600" extrusionOk="0">
                    <a:moveTo>
                      <a:pt x="5940" y="15428"/>
                    </a:moveTo>
                    <a:lnTo>
                      <a:pt x="5940" y="16971"/>
                    </a:lnTo>
                    <a:lnTo>
                      <a:pt x="8100" y="16971"/>
                    </a:lnTo>
                    <a:lnTo>
                      <a:pt x="8100" y="15428"/>
                    </a:lnTo>
                    <a:lnTo>
                      <a:pt x="5940" y="15428"/>
                    </a:lnTo>
                    <a:close/>
                  </a:path>
                  <a:path w="21600" h="21600" extrusionOk="0">
                    <a:moveTo>
                      <a:pt x="8100" y="15428"/>
                    </a:moveTo>
                    <a:lnTo>
                      <a:pt x="8100" y="16971"/>
                    </a:lnTo>
                    <a:lnTo>
                      <a:pt x="10260" y="16971"/>
                    </a:lnTo>
                    <a:lnTo>
                      <a:pt x="10260" y="15428"/>
                    </a:lnTo>
                    <a:lnTo>
                      <a:pt x="8100" y="15428"/>
                    </a:lnTo>
                    <a:close/>
                  </a:path>
                  <a:path w="21600" h="21600" extrusionOk="0">
                    <a:moveTo>
                      <a:pt x="10260" y="15428"/>
                    </a:moveTo>
                    <a:lnTo>
                      <a:pt x="10260" y="16971"/>
                    </a:lnTo>
                    <a:lnTo>
                      <a:pt x="12419" y="16971"/>
                    </a:lnTo>
                    <a:lnTo>
                      <a:pt x="12419" y="15428"/>
                    </a:lnTo>
                    <a:lnTo>
                      <a:pt x="10260" y="15428"/>
                    </a:lnTo>
                    <a:close/>
                  </a:path>
                  <a:path w="21600" h="21600" extrusionOk="0">
                    <a:moveTo>
                      <a:pt x="12419" y="15428"/>
                    </a:moveTo>
                    <a:lnTo>
                      <a:pt x="12419" y="16971"/>
                    </a:lnTo>
                    <a:lnTo>
                      <a:pt x="14580" y="16971"/>
                    </a:lnTo>
                    <a:lnTo>
                      <a:pt x="14580" y="15428"/>
                    </a:lnTo>
                    <a:lnTo>
                      <a:pt x="12419" y="15428"/>
                    </a:lnTo>
                    <a:close/>
                  </a:path>
                  <a:path w="21600" h="21600" extrusionOk="0">
                    <a:moveTo>
                      <a:pt x="14580" y="15428"/>
                    </a:moveTo>
                    <a:lnTo>
                      <a:pt x="14580" y="16971"/>
                    </a:lnTo>
                    <a:lnTo>
                      <a:pt x="16740" y="16971"/>
                    </a:lnTo>
                    <a:lnTo>
                      <a:pt x="16740" y="15428"/>
                    </a:lnTo>
                    <a:lnTo>
                      <a:pt x="14580" y="15428"/>
                    </a:lnTo>
                    <a:close/>
                  </a:path>
                  <a:path w="21600" h="21600" extrusionOk="0">
                    <a:moveTo>
                      <a:pt x="16740" y="15428"/>
                    </a:moveTo>
                    <a:lnTo>
                      <a:pt x="16740" y="16971"/>
                    </a:lnTo>
                    <a:lnTo>
                      <a:pt x="18900" y="16971"/>
                    </a:lnTo>
                    <a:lnTo>
                      <a:pt x="18900" y="15428"/>
                    </a:lnTo>
                    <a:lnTo>
                      <a:pt x="16740" y="15428"/>
                    </a:lnTo>
                    <a:close/>
                  </a:path>
                  <a:path w="21600" h="21600" extrusionOk="0">
                    <a:moveTo>
                      <a:pt x="18900" y="15428"/>
                    </a:moveTo>
                    <a:lnTo>
                      <a:pt x="18900" y="16971"/>
                    </a:lnTo>
                    <a:lnTo>
                      <a:pt x="21060" y="16971"/>
                    </a:lnTo>
                    <a:lnTo>
                      <a:pt x="21060" y="15428"/>
                    </a:lnTo>
                    <a:lnTo>
                      <a:pt x="18900" y="15428"/>
                    </a:lnTo>
                    <a:close/>
                  </a:path>
                  <a:path w="21600" h="21600" extrusionOk="0">
                    <a:moveTo>
                      <a:pt x="540" y="16971"/>
                    </a:moveTo>
                    <a:lnTo>
                      <a:pt x="540" y="18514"/>
                    </a:lnTo>
                    <a:lnTo>
                      <a:pt x="2700" y="18514"/>
                    </a:lnTo>
                    <a:lnTo>
                      <a:pt x="2700" y="16971"/>
                    </a:lnTo>
                    <a:lnTo>
                      <a:pt x="540" y="16971"/>
                    </a:lnTo>
                    <a:close/>
                  </a:path>
                  <a:path w="21600" h="21600" extrusionOk="0">
                    <a:moveTo>
                      <a:pt x="2700" y="16971"/>
                    </a:moveTo>
                    <a:lnTo>
                      <a:pt x="2700" y="18514"/>
                    </a:lnTo>
                    <a:lnTo>
                      <a:pt x="4860" y="18514"/>
                    </a:lnTo>
                    <a:lnTo>
                      <a:pt x="4860" y="16971"/>
                    </a:lnTo>
                    <a:lnTo>
                      <a:pt x="2700" y="16971"/>
                    </a:lnTo>
                    <a:close/>
                  </a:path>
                  <a:path w="21600" h="21600" extrusionOk="0">
                    <a:moveTo>
                      <a:pt x="4860" y="16971"/>
                    </a:moveTo>
                    <a:lnTo>
                      <a:pt x="4860" y="18514"/>
                    </a:lnTo>
                    <a:lnTo>
                      <a:pt x="7020" y="18514"/>
                    </a:lnTo>
                    <a:lnTo>
                      <a:pt x="7020" y="16971"/>
                    </a:lnTo>
                    <a:lnTo>
                      <a:pt x="4860" y="16971"/>
                    </a:lnTo>
                    <a:close/>
                  </a:path>
                  <a:path w="21600" h="21600" extrusionOk="0">
                    <a:moveTo>
                      <a:pt x="7020" y="16971"/>
                    </a:moveTo>
                    <a:lnTo>
                      <a:pt x="7020" y="18514"/>
                    </a:lnTo>
                    <a:lnTo>
                      <a:pt x="9180" y="18514"/>
                    </a:lnTo>
                    <a:lnTo>
                      <a:pt x="9180" y="16971"/>
                    </a:lnTo>
                    <a:lnTo>
                      <a:pt x="7020" y="16971"/>
                    </a:lnTo>
                    <a:close/>
                  </a:path>
                  <a:path w="21600" h="21600" extrusionOk="0">
                    <a:moveTo>
                      <a:pt x="9180" y="16971"/>
                    </a:moveTo>
                    <a:lnTo>
                      <a:pt x="9180" y="18514"/>
                    </a:lnTo>
                    <a:lnTo>
                      <a:pt x="11340" y="18514"/>
                    </a:lnTo>
                    <a:lnTo>
                      <a:pt x="11340" y="16971"/>
                    </a:lnTo>
                    <a:lnTo>
                      <a:pt x="9180" y="16971"/>
                    </a:lnTo>
                    <a:close/>
                  </a:path>
                  <a:path w="21600" h="21600" extrusionOk="0">
                    <a:moveTo>
                      <a:pt x="11340" y="16971"/>
                    </a:moveTo>
                    <a:lnTo>
                      <a:pt x="11340" y="18514"/>
                    </a:lnTo>
                    <a:lnTo>
                      <a:pt x="13500" y="18514"/>
                    </a:lnTo>
                    <a:lnTo>
                      <a:pt x="13500" y="16971"/>
                    </a:lnTo>
                    <a:lnTo>
                      <a:pt x="11340" y="16971"/>
                    </a:lnTo>
                    <a:close/>
                  </a:path>
                  <a:path w="21600" h="21600" extrusionOk="0">
                    <a:moveTo>
                      <a:pt x="13500" y="16971"/>
                    </a:moveTo>
                    <a:lnTo>
                      <a:pt x="13500" y="18514"/>
                    </a:lnTo>
                    <a:lnTo>
                      <a:pt x="15660" y="18514"/>
                    </a:lnTo>
                    <a:lnTo>
                      <a:pt x="15660" y="16971"/>
                    </a:lnTo>
                    <a:lnTo>
                      <a:pt x="13500" y="16971"/>
                    </a:lnTo>
                    <a:close/>
                  </a:path>
                  <a:path w="21600" h="21600" extrusionOk="0">
                    <a:moveTo>
                      <a:pt x="15660" y="16971"/>
                    </a:moveTo>
                    <a:lnTo>
                      <a:pt x="15660" y="18514"/>
                    </a:lnTo>
                    <a:lnTo>
                      <a:pt x="17820" y="18514"/>
                    </a:lnTo>
                    <a:lnTo>
                      <a:pt x="17820" y="16971"/>
                    </a:lnTo>
                    <a:lnTo>
                      <a:pt x="15660" y="16971"/>
                    </a:lnTo>
                    <a:close/>
                  </a:path>
                  <a:path w="21600" h="21600" extrusionOk="0">
                    <a:moveTo>
                      <a:pt x="17820" y="16971"/>
                    </a:moveTo>
                    <a:lnTo>
                      <a:pt x="17820" y="18514"/>
                    </a:lnTo>
                    <a:lnTo>
                      <a:pt x="19980" y="18514"/>
                    </a:lnTo>
                    <a:lnTo>
                      <a:pt x="19980" y="16971"/>
                    </a:lnTo>
                    <a:lnTo>
                      <a:pt x="17820" y="16971"/>
                    </a:lnTo>
                    <a:close/>
                  </a:path>
                  <a:path w="21600" h="21600" extrusionOk="0">
                    <a:moveTo>
                      <a:pt x="1620" y="18514"/>
                    </a:moveTo>
                    <a:lnTo>
                      <a:pt x="1620" y="20057"/>
                    </a:lnTo>
                    <a:lnTo>
                      <a:pt x="3779" y="20057"/>
                    </a:lnTo>
                    <a:lnTo>
                      <a:pt x="3779" y="18514"/>
                    </a:lnTo>
                    <a:lnTo>
                      <a:pt x="1620" y="18514"/>
                    </a:lnTo>
                    <a:close/>
                  </a:path>
                  <a:path w="21600" h="21600" extrusionOk="0">
                    <a:moveTo>
                      <a:pt x="3779" y="18514"/>
                    </a:moveTo>
                    <a:lnTo>
                      <a:pt x="3779" y="20057"/>
                    </a:lnTo>
                    <a:lnTo>
                      <a:pt x="5940" y="20057"/>
                    </a:lnTo>
                    <a:lnTo>
                      <a:pt x="5940" y="18514"/>
                    </a:lnTo>
                    <a:lnTo>
                      <a:pt x="3779" y="18514"/>
                    </a:lnTo>
                    <a:close/>
                  </a:path>
                  <a:path w="21600" h="21600" extrusionOk="0">
                    <a:moveTo>
                      <a:pt x="5940" y="18514"/>
                    </a:moveTo>
                    <a:lnTo>
                      <a:pt x="5940" y="20057"/>
                    </a:lnTo>
                    <a:lnTo>
                      <a:pt x="8100" y="20057"/>
                    </a:lnTo>
                    <a:lnTo>
                      <a:pt x="8100" y="18514"/>
                    </a:lnTo>
                    <a:lnTo>
                      <a:pt x="5940" y="18514"/>
                    </a:lnTo>
                    <a:close/>
                  </a:path>
                  <a:path w="21600" h="21600" extrusionOk="0">
                    <a:moveTo>
                      <a:pt x="8100" y="18514"/>
                    </a:moveTo>
                    <a:lnTo>
                      <a:pt x="8100" y="20057"/>
                    </a:lnTo>
                    <a:lnTo>
                      <a:pt x="10260" y="20057"/>
                    </a:lnTo>
                    <a:lnTo>
                      <a:pt x="10260" y="18514"/>
                    </a:lnTo>
                    <a:lnTo>
                      <a:pt x="8100" y="18514"/>
                    </a:lnTo>
                    <a:close/>
                  </a:path>
                  <a:path w="21600" h="21600" extrusionOk="0">
                    <a:moveTo>
                      <a:pt x="10260" y="18514"/>
                    </a:moveTo>
                    <a:lnTo>
                      <a:pt x="10260" y="20057"/>
                    </a:lnTo>
                    <a:lnTo>
                      <a:pt x="12419" y="20057"/>
                    </a:lnTo>
                    <a:lnTo>
                      <a:pt x="12419" y="18514"/>
                    </a:lnTo>
                    <a:lnTo>
                      <a:pt x="10260" y="18514"/>
                    </a:lnTo>
                    <a:close/>
                  </a:path>
                  <a:path w="21600" h="21600" extrusionOk="0">
                    <a:moveTo>
                      <a:pt x="12419" y="18514"/>
                    </a:moveTo>
                    <a:lnTo>
                      <a:pt x="12419" y="20057"/>
                    </a:lnTo>
                    <a:lnTo>
                      <a:pt x="14580" y="20057"/>
                    </a:lnTo>
                    <a:lnTo>
                      <a:pt x="14580" y="18514"/>
                    </a:lnTo>
                    <a:lnTo>
                      <a:pt x="12419" y="18514"/>
                    </a:lnTo>
                    <a:close/>
                  </a:path>
                  <a:path w="21600" h="21600" extrusionOk="0">
                    <a:moveTo>
                      <a:pt x="14580" y="18514"/>
                    </a:moveTo>
                    <a:lnTo>
                      <a:pt x="14580" y="20057"/>
                    </a:lnTo>
                    <a:lnTo>
                      <a:pt x="16740" y="20057"/>
                    </a:lnTo>
                    <a:lnTo>
                      <a:pt x="16740" y="18514"/>
                    </a:lnTo>
                    <a:lnTo>
                      <a:pt x="14580" y="18514"/>
                    </a:lnTo>
                    <a:close/>
                  </a:path>
                  <a:path w="21600" h="21600" extrusionOk="0">
                    <a:moveTo>
                      <a:pt x="16740" y="18514"/>
                    </a:moveTo>
                    <a:lnTo>
                      <a:pt x="16740" y="20057"/>
                    </a:lnTo>
                    <a:lnTo>
                      <a:pt x="18900" y="20057"/>
                    </a:lnTo>
                    <a:lnTo>
                      <a:pt x="18900" y="18514"/>
                    </a:lnTo>
                    <a:lnTo>
                      <a:pt x="16740" y="18514"/>
                    </a:lnTo>
                    <a:close/>
                  </a:path>
                  <a:path w="21600" h="21600" extrusionOk="0">
                    <a:moveTo>
                      <a:pt x="18900" y="18514"/>
                    </a:moveTo>
                    <a:lnTo>
                      <a:pt x="18900" y="20057"/>
                    </a:lnTo>
                    <a:lnTo>
                      <a:pt x="21060" y="20057"/>
                    </a:lnTo>
                    <a:lnTo>
                      <a:pt x="21060" y="18514"/>
                    </a:lnTo>
                    <a:lnTo>
                      <a:pt x="18900" y="18514"/>
                    </a:lnTo>
                    <a:close/>
                  </a:path>
                  <a:path w="21600" h="21600" extrusionOk="0">
                    <a:moveTo>
                      <a:pt x="540" y="20057"/>
                    </a:moveTo>
                    <a:lnTo>
                      <a:pt x="540" y="21600"/>
                    </a:lnTo>
                    <a:lnTo>
                      <a:pt x="2700" y="21600"/>
                    </a:lnTo>
                    <a:lnTo>
                      <a:pt x="2700" y="20057"/>
                    </a:lnTo>
                    <a:lnTo>
                      <a:pt x="540" y="20057"/>
                    </a:lnTo>
                    <a:close/>
                  </a:path>
                  <a:path w="21600" h="21600" extrusionOk="0">
                    <a:moveTo>
                      <a:pt x="2700" y="20057"/>
                    </a:moveTo>
                    <a:lnTo>
                      <a:pt x="2700" y="21600"/>
                    </a:lnTo>
                    <a:lnTo>
                      <a:pt x="4860" y="21600"/>
                    </a:lnTo>
                    <a:lnTo>
                      <a:pt x="4860" y="20057"/>
                    </a:lnTo>
                    <a:lnTo>
                      <a:pt x="2700" y="20057"/>
                    </a:lnTo>
                    <a:close/>
                  </a:path>
                  <a:path w="21600" h="21600" extrusionOk="0">
                    <a:moveTo>
                      <a:pt x="4860" y="20057"/>
                    </a:moveTo>
                    <a:lnTo>
                      <a:pt x="4860" y="21600"/>
                    </a:lnTo>
                    <a:lnTo>
                      <a:pt x="7020" y="21600"/>
                    </a:lnTo>
                    <a:lnTo>
                      <a:pt x="7020" y="20057"/>
                    </a:lnTo>
                    <a:lnTo>
                      <a:pt x="4860" y="20057"/>
                    </a:lnTo>
                    <a:close/>
                  </a:path>
                  <a:path w="21600" h="21600" extrusionOk="0">
                    <a:moveTo>
                      <a:pt x="7020" y="20057"/>
                    </a:moveTo>
                    <a:lnTo>
                      <a:pt x="7020" y="21600"/>
                    </a:lnTo>
                    <a:lnTo>
                      <a:pt x="9180" y="21600"/>
                    </a:lnTo>
                    <a:lnTo>
                      <a:pt x="9180" y="20057"/>
                    </a:lnTo>
                    <a:lnTo>
                      <a:pt x="7020" y="20057"/>
                    </a:lnTo>
                    <a:close/>
                  </a:path>
                  <a:path w="21600" h="21600" extrusionOk="0">
                    <a:moveTo>
                      <a:pt x="9180" y="20057"/>
                    </a:moveTo>
                    <a:lnTo>
                      <a:pt x="9180" y="21600"/>
                    </a:lnTo>
                    <a:lnTo>
                      <a:pt x="11340" y="21600"/>
                    </a:lnTo>
                    <a:lnTo>
                      <a:pt x="11340" y="20057"/>
                    </a:lnTo>
                    <a:lnTo>
                      <a:pt x="9180" y="20057"/>
                    </a:lnTo>
                    <a:close/>
                  </a:path>
                  <a:path w="21600" h="21600" extrusionOk="0">
                    <a:moveTo>
                      <a:pt x="11340" y="20057"/>
                    </a:moveTo>
                    <a:lnTo>
                      <a:pt x="11340" y="21600"/>
                    </a:lnTo>
                    <a:lnTo>
                      <a:pt x="13500" y="21600"/>
                    </a:lnTo>
                    <a:lnTo>
                      <a:pt x="13500" y="20057"/>
                    </a:lnTo>
                    <a:lnTo>
                      <a:pt x="11340" y="20057"/>
                    </a:lnTo>
                    <a:close/>
                  </a:path>
                  <a:path w="21600" h="21600" extrusionOk="0">
                    <a:moveTo>
                      <a:pt x="13500" y="20057"/>
                    </a:moveTo>
                    <a:lnTo>
                      <a:pt x="13500" y="21600"/>
                    </a:lnTo>
                    <a:lnTo>
                      <a:pt x="15660" y="21600"/>
                    </a:lnTo>
                    <a:lnTo>
                      <a:pt x="15660" y="20057"/>
                    </a:lnTo>
                    <a:lnTo>
                      <a:pt x="13500" y="20057"/>
                    </a:lnTo>
                    <a:close/>
                  </a:path>
                  <a:path w="21600" h="21600" extrusionOk="0">
                    <a:moveTo>
                      <a:pt x="15660" y="20057"/>
                    </a:moveTo>
                    <a:lnTo>
                      <a:pt x="15660" y="21600"/>
                    </a:lnTo>
                    <a:lnTo>
                      <a:pt x="17820" y="21600"/>
                    </a:lnTo>
                    <a:lnTo>
                      <a:pt x="17820" y="20057"/>
                    </a:lnTo>
                    <a:lnTo>
                      <a:pt x="15660" y="20057"/>
                    </a:lnTo>
                    <a:close/>
                  </a:path>
                  <a:path w="21600" h="21600" extrusionOk="0">
                    <a:moveTo>
                      <a:pt x="17820" y="20057"/>
                    </a:moveTo>
                    <a:lnTo>
                      <a:pt x="17820" y="21600"/>
                    </a:lnTo>
                    <a:lnTo>
                      <a:pt x="19980" y="21600"/>
                    </a:lnTo>
                    <a:lnTo>
                      <a:pt x="19980" y="20057"/>
                    </a:lnTo>
                    <a:lnTo>
                      <a:pt x="17820" y="20057"/>
                    </a:lnTo>
                    <a:close/>
                  </a:path>
                  <a:path w="21600" h="21600" extrusionOk="0">
                    <a:moveTo>
                      <a:pt x="19980" y="4628"/>
                    </a:moveTo>
                    <a:lnTo>
                      <a:pt x="21060" y="4628"/>
                    </a:lnTo>
                    <a:lnTo>
                      <a:pt x="2106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close/>
                  </a:path>
                </a:pathLst>
              </a:custGeom>
              <a:solidFill>
                <a:srgbClr val="9966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1" name="Rectangle 43"/>
              <p:cNvSpPr>
                <a:spLocks noChangeArrowheads="1"/>
              </p:cNvSpPr>
              <p:nvPr/>
            </p:nvSpPr>
            <p:spPr bwMode="auto">
              <a:xfrm>
                <a:off x="4737" y="3072"/>
                <a:ext cx="25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2" name="Rectangle 44"/>
              <p:cNvSpPr>
                <a:spLocks noChangeArrowheads="1"/>
              </p:cNvSpPr>
              <p:nvPr/>
            </p:nvSpPr>
            <p:spPr bwMode="auto">
              <a:xfrm>
                <a:off x="4665" y="3072"/>
                <a:ext cx="25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3" name="Rectangle 45"/>
              <p:cNvSpPr>
                <a:spLocks noChangeArrowheads="1"/>
              </p:cNvSpPr>
              <p:nvPr/>
            </p:nvSpPr>
            <p:spPr bwMode="auto">
              <a:xfrm>
                <a:off x="4825" y="3072"/>
                <a:ext cx="254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4" name="Rectangle 46"/>
              <p:cNvSpPr>
                <a:spLocks noChangeArrowheads="1"/>
              </p:cNvSpPr>
              <p:nvPr/>
            </p:nvSpPr>
            <p:spPr bwMode="auto">
              <a:xfrm>
                <a:off x="4932" y="2868"/>
                <a:ext cx="34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0" name="AutoShape 47"/>
            <p:cNvSpPr>
              <a:spLocks noChangeArrowheads="1"/>
            </p:cNvSpPr>
            <p:nvPr/>
          </p:nvSpPr>
          <p:spPr bwMode="auto">
            <a:xfrm>
              <a:off x="4821" y="4007"/>
              <a:ext cx="336" cy="253"/>
            </a:xfrm>
            <a:prstGeom prst="leftRightArrow">
              <a:avLst>
                <a:gd name="adj1" fmla="val 50000"/>
                <a:gd name="adj2" fmla="val 26561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922" y="3017"/>
              <a:ext cx="173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Система безопасности</a:t>
              </a:r>
              <a:endParaRPr lang="ru-RU" sz="1400" b="1" dirty="0"/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2168" y="3906"/>
              <a:ext cx="146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0000"/>
                  </a:solidFill>
                </a:rPr>
                <a:t>ИАБС</a:t>
              </a:r>
              <a:endParaRPr lang="ru-RU" sz="2800" b="1" dirty="0"/>
            </a:p>
          </p:txBody>
        </p: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853" y="3585"/>
              <a:ext cx="910" cy="1005"/>
              <a:chOff x="770" y="1071"/>
              <a:chExt cx="382" cy="422"/>
            </a:xfrm>
          </p:grpSpPr>
          <p:sp>
            <p:nvSpPr>
              <p:cNvPr id="118" name="Freeform 51"/>
              <p:cNvSpPr>
                <a:spLocks/>
              </p:cNvSpPr>
              <p:nvPr/>
            </p:nvSpPr>
            <p:spPr bwMode="auto">
              <a:xfrm flipH="1">
                <a:off x="770" y="1353"/>
                <a:ext cx="233" cy="136"/>
              </a:xfrm>
              <a:custGeom>
                <a:avLst/>
                <a:gdLst>
                  <a:gd name="T0" fmla="*/ 376 w 1295"/>
                  <a:gd name="T1" fmla="*/ 753 h 761"/>
                  <a:gd name="T2" fmla="*/ 1160 w 1295"/>
                  <a:gd name="T3" fmla="*/ 507 h 761"/>
                  <a:gd name="T4" fmla="*/ 1117 w 1295"/>
                  <a:gd name="T5" fmla="*/ 65 h 761"/>
                  <a:gd name="T6" fmla="*/ 965 w 1295"/>
                  <a:gd name="T7" fmla="*/ 0 h 761"/>
                  <a:gd name="T8" fmla="*/ 965 w 1295"/>
                  <a:gd name="T9" fmla="*/ 0 h 761"/>
                  <a:gd name="T10" fmla="*/ 0 w 1295"/>
                  <a:gd name="T11" fmla="*/ 752 h 761"/>
                  <a:gd name="T12" fmla="*/ 376 w 1295"/>
                  <a:gd name="T13" fmla="*/ 753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5"/>
                  <a:gd name="T22" fmla="*/ 0 h 761"/>
                  <a:gd name="T23" fmla="*/ 1295 w 1295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5" h="761">
                    <a:moveTo>
                      <a:pt x="376" y="753"/>
                    </a:moveTo>
                    <a:cubicBezTo>
                      <a:pt x="666" y="761"/>
                      <a:pt x="948" y="673"/>
                      <a:pt x="1160" y="507"/>
                    </a:cubicBezTo>
                    <a:cubicBezTo>
                      <a:pt x="1295" y="375"/>
                      <a:pt x="1276" y="177"/>
                      <a:pt x="1117" y="65"/>
                    </a:cubicBezTo>
                    <a:cubicBezTo>
                      <a:pt x="1073" y="34"/>
                      <a:pt x="1021" y="12"/>
                      <a:pt x="965" y="0"/>
                    </a:cubicBezTo>
                    <a:lnTo>
                      <a:pt x="0" y="752"/>
                    </a:lnTo>
                    <a:lnTo>
                      <a:pt x="376" y="753"/>
                    </a:lnTo>
                    <a:close/>
                  </a:path>
                </a:pathLst>
              </a:custGeom>
              <a:solidFill>
                <a:srgbClr val="C4B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9" name="Rectangle 52"/>
              <p:cNvSpPr>
                <a:spLocks noChangeArrowheads="1"/>
              </p:cNvSpPr>
              <p:nvPr/>
            </p:nvSpPr>
            <p:spPr bwMode="auto">
              <a:xfrm flipH="1">
                <a:off x="805" y="1229"/>
                <a:ext cx="322" cy="3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0" name="Rectangle 53"/>
              <p:cNvSpPr>
                <a:spLocks noChangeArrowheads="1"/>
              </p:cNvSpPr>
              <p:nvPr/>
            </p:nvSpPr>
            <p:spPr bwMode="auto">
              <a:xfrm flipH="1">
                <a:off x="805" y="1234"/>
                <a:ext cx="322" cy="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1" name="Freeform 54"/>
              <p:cNvSpPr>
                <a:spLocks/>
              </p:cNvSpPr>
              <p:nvPr/>
            </p:nvSpPr>
            <p:spPr bwMode="auto">
              <a:xfrm flipH="1">
                <a:off x="806" y="1071"/>
                <a:ext cx="317" cy="163"/>
              </a:xfrm>
              <a:custGeom>
                <a:avLst/>
                <a:gdLst>
                  <a:gd name="T0" fmla="*/ 668 w 1760"/>
                  <a:gd name="T1" fmla="*/ 906 h 906"/>
                  <a:gd name="T2" fmla="*/ 1760 w 1760"/>
                  <a:gd name="T3" fmla="*/ 343 h 906"/>
                  <a:gd name="T4" fmla="*/ 1083 w 1760"/>
                  <a:gd name="T5" fmla="*/ 0 h 906"/>
                  <a:gd name="T6" fmla="*/ 0 w 1760"/>
                  <a:gd name="T7" fmla="*/ 559 h 906"/>
                  <a:gd name="T8" fmla="*/ 669 w 1760"/>
                  <a:gd name="T9" fmla="*/ 906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0"/>
                  <a:gd name="T16" fmla="*/ 0 h 906"/>
                  <a:gd name="T17" fmla="*/ 1760 w 1760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0" h="906">
                    <a:moveTo>
                      <a:pt x="668" y="906"/>
                    </a:moveTo>
                    <a:lnTo>
                      <a:pt x="1760" y="343"/>
                    </a:lnTo>
                    <a:lnTo>
                      <a:pt x="1083" y="0"/>
                    </a:lnTo>
                    <a:lnTo>
                      <a:pt x="0" y="559"/>
                    </a:lnTo>
                    <a:cubicBezTo>
                      <a:pt x="172" y="738"/>
                      <a:pt x="408" y="861"/>
                      <a:pt x="669" y="906"/>
                    </a:cubicBezTo>
                  </a:path>
                </a:pathLst>
              </a:cu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2" name="Freeform 55"/>
              <p:cNvSpPr>
                <a:spLocks/>
              </p:cNvSpPr>
              <p:nvPr/>
            </p:nvSpPr>
            <p:spPr bwMode="auto">
              <a:xfrm flipH="1">
                <a:off x="1003" y="1171"/>
                <a:ext cx="120" cy="318"/>
              </a:xfrm>
              <a:custGeom>
                <a:avLst/>
                <a:gdLst>
                  <a:gd name="T0" fmla="*/ 668 w 668"/>
                  <a:gd name="T1" fmla="*/ 349 h 1759"/>
                  <a:gd name="T2" fmla="*/ 0 w 668"/>
                  <a:gd name="T3" fmla="*/ 0 h 1759"/>
                  <a:gd name="T4" fmla="*/ 0 w 668"/>
                  <a:gd name="T5" fmla="*/ 0 h 1759"/>
                  <a:gd name="T6" fmla="*/ 0 w 668"/>
                  <a:gd name="T7" fmla="*/ 1438 h 1759"/>
                  <a:gd name="T8" fmla="*/ 668 w 668"/>
                  <a:gd name="T9" fmla="*/ 1759 h 1759"/>
                  <a:gd name="T10" fmla="*/ 668 w 668"/>
                  <a:gd name="T11" fmla="*/ 1759 h 1759"/>
                  <a:gd name="T12" fmla="*/ 667 w 668"/>
                  <a:gd name="T13" fmla="*/ 349 h 1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1759"/>
                  <a:gd name="T23" fmla="*/ 668 w 668"/>
                  <a:gd name="T24" fmla="*/ 1759 h 1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1759">
                    <a:moveTo>
                      <a:pt x="668" y="349"/>
                    </a:moveTo>
                    <a:cubicBezTo>
                      <a:pt x="406" y="304"/>
                      <a:pt x="171" y="181"/>
                      <a:pt x="0" y="0"/>
                    </a:cubicBezTo>
                    <a:lnTo>
                      <a:pt x="0" y="1438"/>
                    </a:lnTo>
                    <a:cubicBezTo>
                      <a:pt x="174" y="1609"/>
                      <a:pt x="410" y="1722"/>
                      <a:pt x="668" y="1759"/>
                    </a:cubicBezTo>
                    <a:lnTo>
                      <a:pt x="667" y="349"/>
                    </a:lnTo>
                  </a:path>
                </a:pathLst>
              </a:custGeom>
              <a:gradFill rotWithShape="0">
                <a:gsLst>
                  <a:gs pos="0">
                    <a:srgbClr val="ECE1B4"/>
                  </a:gs>
                  <a:gs pos="100000">
                    <a:srgbClr val="F3F3F3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3" name="Freeform 56"/>
              <p:cNvSpPr>
                <a:spLocks/>
              </p:cNvSpPr>
              <p:nvPr/>
            </p:nvSpPr>
            <p:spPr bwMode="auto">
              <a:xfrm flipH="1">
                <a:off x="806" y="1071"/>
                <a:ext cx="317" cy="418"/>
              </a:xfrm>
              <a:custGeom>
                <a:avLst/>
                <a:gdLst>
                  <a:gd name="T0" fmla="*/ 1760 w 1760"/>
                  <a:gd name="T1" fmla="*/ 343 h 2315"/>
                  <a:gd name="T2" fmla="*/ 1083 w 1760"/>
                  <a:gd name="T3" fmla="*/ 0 h 2315"/>
                  <a:gd name="T4" fmla="*/ 0 w 1760"/>
                  <a:gd name="T5" fmla="*/ 559 h 2315"/>
                  <a:gd name="T6" fmla="*/ 1 w 1760"/>
                  <a:gd name="T7" fmla="*/ 1994 h 2315"/>
                  <a:gd name="T8" fmla="*/ 669 w 1760"/>
                  <a:gd name="T9" fmla="*/ 2315 h 2315"/>
                  <a:gd name="T10" fmla="*/ 669 w 1760"/>
                  <a:gd name="T11" fmla="*/ 2315 h 2315"/>
                  <a:gd name="T12" fmla="*/ 1760 w 1760"/>
                  <a:gd name="T13" fmla="*/ 1757 h 2315"/>
                  <a:gd name="T14" fmla="*/ 1760 w 1760"/>
                  <a:gd name="T15" fmla="*/ 343 h 23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0"/>
                  <a:gd name="T25" fmla="*/ 0 h 2315"/>
                  <a:gd name="T26" fmla="*/ 1760 w 1760"/>
                  <a:gd name="T27" fmla="*/ 2315 h 23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0" h="2315">
                    <a:moveTo>
                      <a:pt x="1760" y="343"/>
                    </a:moveTo>
                    <a:lnTo>
                      <a:pt x="1083" y="0"/>
                    </a:lnTo>
                    <a:lnTo>
                      <a:pt x="0" y="559"/>
                    </a:lnTo>
                    <a:lnTo>
                      <a:pt x="1" y="1994"/>
                    </a:lnTo>
                    <a:cubicBezTo>
                      <a:pt x="175" y="2166"/>
                      <a:pt x="411" y="2279"/>
                      <a:pt x="669" y="2315"/>
                    </a:cubicBezTo>
                    <a:lnTo>
                      <a:pt x="1760" y="1757"/>
                    </a:lnTo>
                    <a:lnTo>
                      <a:pt x="1760" y="34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4" name="Freeform 57"/>
              <p:cNvSpPr>
                <a:spLocks/>
              </p:cNvSpPr>
              <p:nvPr/>
            </p:nvSpPr>
            <p:spPr bwMode="auto">
              <a:xfrm flipH="1">
                <a:off x="1057" y="1327"/>
                <a:ext cx="22" cy="26"/>
              </a:xfrm>
              <a:custGeom>
                <a:avLst/>
                <a:gdLst>
                  <a:gd name="T0" fmla="*/ 33 w 37"/>
                  <a:gd name="T1" fmla="*/ 16 h 43"/>
                  <a:gd name="T2" fmla="*/ 12 w 37"/>
                  <a:gd name="T3" fmla="*/ 2 h 43"/>
                  <a:gd name="T4" fmla="*/ 4 w 37"/>
                  <a:gd name="T5" fmla="*/ 27 h 43"/>
                  <a:gd name="T6" fmla="*/ 26 w 37"/>
                  <a:gd name="T7" fmla="*/ 40 h 43"/>
                  <a:gd name="T8" fmla="*/ 33 w 37"/>
                  <a:gd name="T9" fmla="*/ 1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3"/>
                  <a:gd name="T17" fmla="*/ 37 w 3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3">
                    <a:moveTo>
                      <a:pt x="33" y="16"/>
                    </a:moveTo>
                    <a:cubicBezTo>
                      <a:pt x="29" y="6"/>
                      <a:pt x="20" y="0"/>
                      <a:pt x="12" y="2"/>
                    </a:cubicBezTo>
                    <a:cubicBezTo>
                      <a:pt x="4" y="5"/>
                      <a:pt x="0" y="16"/>
                      <a:pt x="4" y="27"/>
                    </a:cubicBezTo>
                    <a:cubicBezTo>
                      <a:pt x="8" y="37"/>
                      <a:pt x="18" y="43"/>
                      <a:pt x="26" y="40"/>
                    </a:cubicBezTo>
                    <a:cubicBezTo>
                      <a:pt x="34" y="37"/>
                      <a:pt x="37" y="27"/>
                      <a:pt x="33" y="16"/>
                    </a:cubicBezTo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path path="rect">
                  <a:fillToRect l="50000" t="50000" r="50000" b="50000"/>
                </a:path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5" name="Freeform 58"/>
              <p:cNvSpPr>
                <a:spLocks noEditPoints="1"/>
              </p:cNvSpPr>
              <p:nvPr/>
            </p:nvSpPr>
            <p:spPr bwMode="auto">
              <a:xfrm flipH="1">
                <a:off x="1022" y="1381"/>
                <a:ext cx="81" cy="71"/>
              </a:xfrm>
              <a:custGeom>
                <a:avLst/>
                <a:gdLst>
                  <a:gd name="T0" fmla="*/ 0 w 451"/>
                  <a:gd name="T1" fmla="*/ 0 h 391"/>
                  <a:gd name="T2" fmla="*/ 451 w 451"/>
                  <a:gd name="T3" fmla="*/ 219 h 391"/>
                  <a:gd name="T4" fmla="*/ 0 w 451"/>
                  <a:gd name="T5" fmla="*/ 86 h 391"/>
                  <a:gd name="T6" fmla="*/ 451 w 451"/>
                  <a:gd name="T7" fmla="*/ 305 h 391"/>
                  <a:gd name="T8" fmla="*/ 0 w 451"/>
                  <a:gd name="T9" fmla="*/ 171 h 391"/>
                  <a:gd name="T10" fmla="*/ 451 w 45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1"/>
                  <a:gd name="T19" fmla="*/ 0 h 391"/>
                  <a:gd name="T20" fmla="*/ 451 w 45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1" h="391">
                    <a:moveTo>
                      <a:pt x="0" y="0"/>
                    </a:moveTo>
                    <a:cubicBezTo>
                      <a:pt x="134" y="104"/>
                      <a:pt x="288" y="179"/>
                      <a:pt x="451" y="219"/>
                    </a:cubicBezTo>
                    <a:moveTo>
                      <a:pt x="0" y="86"/>
                    </a:moveTo>
                    <a:cubicBezTo>
                      <a:pt x="134" y="190"/>
                      <a:pt x="288" y="265"/>
                      <a:pt x="451" y="305"/>
                    </a:cubicBezTo>
                    <a:moveTo>
                      <a:pt x="0" y="171"/>
                    </a:moveTo>
                    <a:cubicBezTo>
                      <a:pt x="134" y="276"/>
                      <a:pt x="288" y="351"/>
                      <a:pt x="451" y="39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flipH="1">
                <a:off x="1019" y="1220"/>
                <a:ext cx="88" cy="47"/>
              </a:xfrm>
              <a:custGeom>
                <a:avLst/>
                <a:gdLst>
                  <a:gd name="T0" fmla="*/ 17 w 488"/>
                  <a:gd name="T1" fmla="*/ 39 h 258"/>
                  <a:gd name="T2" fmla="*/ 468 w 488"/>
                  <a:gd name="T3" fmla="*/ 258 h 258"/>
                  <a:gd name="T4" fmla="*/ 485 w 488"/>
                  <a:gd name="T5" fmla="*/ 234 h 258"/>
                  <a:gd name="T6" fmla="*/ 468 w 488"/>
                  <a:gd name="T7" fmla="*/ 219 h 258"/>
                  <a:gd name="T8" fmla="*/ 26 w 488"/>
                  <a:gd name="T9" fmla="*/ 5 h 258"/>
                  <a:gd name="T10" fmla="*/ 4 w 488"/>
                  <a:gd name="T11" fmla="*/ 6 h 258"/>
                  <a:gd name="T12" fmla="*/ 1 w 488"/>
                  <a:gd name="T13" fmla="*/ 17 h 258"/>
                  <a:gd name="T14" fmla="*/ 17 w 488"/>
                  <a:gd name="T15" fmla="*/ 39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258"/>
                  <a:gd name="T26" fmla="*/ 488 w 48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258">
                    <a:moveTo>
                      <a:pt x="17" y="39"/>
                    </a:moveTo>
                    <a:cubicBezTo>
                      <a:pt x="146" y="142"/>
                      <a:pt x="300" y="217"/>
                      <a:pt x="468" y="258"/>
                    </a:cubicBezTo>
                    <a:cubicBezTo>
                      <a:pt x="480" y="256"/>
                      <a:pt x="488" y="245"/>
                      <a:pt x="485" y="234"/>
                    </a:cubicBezTo>
                    <a:cubicBezTo>
                      <a:pt x="483" y="226"/>
                      <a:pt x="477" y="220"/>
                      <a:pt x="468" y="219"/>
                    </a:cubicBezTo>
                    <a:cubicBezTo>
                      <a:pt x="304" y="179"/>
                      <a:pt x="153" y="106"/>
                      <a:pt x="26" y="5"/>
                    </a:cubicBezTo>
                    <a:cubicBezTo>
                      <a:pt x="20" y="0"/>
                      <a:pt x="10" y="1"/>
                      <a:pt x="4" y="6"/>
                    </a:cubicBezTo>
                    <a:cubicBezTo>
                      <a:pt x="2" y="9"/>
                      <a:pt x="0" y="13"/>
                      <a:pt x="1" y="17"/>
                    </a:cubicBezTo>
                    <a:cubicBezTo>
                      <a:pt x="2" y="26"/>
                      <a:pt x="8" y="34"/>
                      <a:pt x="17" y="3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flipH="1">
                <a:off x="1019" y="1220"/>
                <a:ext cx="88" cy="47"/>
              </a:xfrm>
              <a:custGeom>
                <a:avLst/>
                <a:gdLst>
                  <a:gd name="T0" fmla="*/ 5 w 147"/>
                  <a:gd name="T1" fmla="*/ 12 h 78"/>
                  <a:gd name="T2" fmla="*/ 141 w 147"/>
                  <a:gd name="T3" fmla="*/ 78 h 78"/>
                  <a:gd name="T4" fmla="*/ 147 w 147"/>
                  <a:gd name="T5" fmla="*/ 71 h 78"/>
                  <a:gd name="T6" fmla="*/ 141 w 147"/>
                  <a:gd name="T7" fmla="*/ 67 h 78"/>
                  <a:gd name="T8" fmla="*/ 8 w 147"/>
                  <a:gd name="T9" fmla="*/ 2 h 78"/>
                  <a:gd name="T10" fmla="*/ 1 w 147"/>
                  <a:gd name="T11" fmla="*/ 2 h 78"/>
                  <a:gd name="T12" fmla="*/ 0 w 147"/>
                  <a:gd name="T13" fmla="*/ 6 h 78"/>
                  <a:gd name="T14" fmla="*/ 5 w 147"/>
                  <a:gd name="T15" fmla="*/ 12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78"/>
                  <a:gd name="T26" fmla="*/ 147 w 147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78">
                    <a:moveTo>
                      <a:pt x="5" y="12"/>
                    </a:moveTo>
                    <a:cubicBezTo>
                      <a:pt x="44" y="43"/>
                      <a:pt x="91" y="66"/>
                      <a:pt x="141" y="78"/>
                    </a:cubicBezTo>
                    <a:cubicBezTo>
                      <a:pt x="145" y="78"/>
                      <a:pt x="147" y="74"/>
                      <a:pt x="147" y="71"/>
                    </a:cubicBezTo>
                    <a:cubicBezTo>
                      <a:pt x="146" y="69"/>
                      <a:pt x="144" y="67"/>
                      <a:pt x="141" y="67"/>
                    </a:cubicBezTo>
                    <a:cubicBezTo>
                      <a:pt x="92" y="55"/>
                      <a:pt x="46" y="32"/>
                      <a:pt x="8" y="2"/>
                    </a:cubicBezTo>
                    <a:cubicBezTo>
                      <a:pt x="6" y="0"/>
                      <a:pt x="3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8"/>
                      <a:pt x="2" y="11"/>
                      <a:pt x="5" y="1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flipH="1">
                <a:off x="1022" y="1253"/>
                <a:ext cx="81" cy="43"/>
              </a:xfrm>
              <a:custGeom>
                <a:avLst/>
                <a:gdLst>
                  <a:gd name="T0" fmla="*/ 0 w 451"/>
                  <a:gd name="T1" fmla="*/ 28 h 248"/>
                  <a:gd name="T2" fmla="*/ 451 w 451"/>
                  <a:gd name="T3" fmla="*/ 248 h 248"/>
                  <a:gd name="T4" fmla="*/ 451 w 451"/>
                  <a:gd name="T5" fmla="*/ 248 h 248"/>
                  <a:gd name="T6" fmla="*/ 451 w 451"/>
                  <a:gd name="T7" fmla="*/ 220 h 248"/>
                  <a:gd name="T8" fmla="*/ 0 w 451"/>
                  <a:gd name="T9" fmla="*/ 0 h 248"/>
                  <a:gd name="T10" fmla="*/ 0 w 451"/>
                  <a:gd name="T11" fmla="*/ 0 h 248"/>
                  <a:gd name="T12" fmla="*/ 0 w 451"/>
                  <a:gd name="T13" fmla="*/ 28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1"/>
                  <a:gd name="T22" fmla="*/ 0 h 248"/>
                  <a:gd name="T23" fmla="*/ 451 w 4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1" h="248">
                    <a:moveTo>
                      <a:pt x="0" y="28"/>
                    </a:moveTo>
                    <a:cubicBezTo>
                      <a:pt x="128" y="132"/>
                      <a:pt x="283" y="207"/>
                      <a:pt x="451" y="248"/>
                    </a:cubicBezTo>
                    <a:lnTo>
                      <a:pt x="451" y="220"/>
                    </a:lnTo>
                    <a:cubicBezTo>
                      <a:pt x="285" y="176"/>
                      <a:pt x="131" y="101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flipH="1">
                <a:off x="1022" y="1248"/>
                <a:ext cx="81" cy="59"/>
              </a:xfrm>
              <a:custGeom>
                <a:avLst/>
                <a:gdLst>
                  <a:gd name="T0" fmla="*/ 451 w 451"/>
                  <a:gd name="T1" fmla="*/ 331 h 331"/>
                  <a:gd name="T2" fmla="*/ 451 w 451"/>
                  <a:gd name="T3" fmla="*/ 220 h 331"/>
                  <a:gd name="T4" fmla="*/ 0 w 451"/>
                  <a:gd name="T5" fmla="*/ 0 h 331"/>
                  <a:gd name="T6" fmla="*/ 0 60000 65536"/>
                  <a:gd name="T7" fmla="*/ 0 60000 65536"/>
                  <a:gd name="T8" fmla="*/ 0 60000 65536"/>
                  <a:gd name="T9" fmla="*/ 0 w 451"/>
                  <a:gd name="T10" fmla="*/ 0 h 331"/>
                  <a:gd name="T11" fmla="*/ 451 w 451"/>
                  <a:gd name="T12" fmla="*/ 331 h 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" h="331">
                    <a:moveTo>
                      <a:pt x="451" y="331"/>
                    </a:moveTo>
                    <a:lnTo>
                      <a:pt x="451" y="220"/>
                    </a:lnTo>
                    <a:cubicBezTo>
                      <a:pt x="285" y="175"/>
                      <a:pt x="131" y="10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0" name="AutoShape 63"/>
              <p:cNvSpPr>
                <a:spLocks noChangeArrowheads="1"/>
              </p:cNvSpPr>
              <p:nvPr/>
            </p:nvSpPr>
            <p:spPr bwMode="auto">
              <a:xfrm rot="-5400000" flipH="1" flipV="1">
                <a:off x="730" y="1212"/>
                <a:ext cx="349" cy="195"/>
              </a:xfrm>
              <a:prstGeom prst="parallelogram">
                <a:avLst>
                  <a:gd name="adj" fmla="val 50999"/>
                </a:avLst>
              </a:pr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1" name="Rectangle 64"/>
              <p:cNvSpPr>
                <a:spLocks noChangeArrowheads="1"/>
              </p:cNvSpPr>
              <p:nvPr/>
            </p:nvSpPr>
            <p:spPr bwMode="auto">
              <a:xfrm flipH="1">
                <a:off x="913" y="1425"/>
                <a:ext cx="18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2" name="Rectangle 65"/>
              <p:cNvSpPr>
                <a:spLocks noChangeArrowheads="1"/>
              </p:cNvSpPr>
              <p:nvPr/>
            </p:nvSpPr>
            <p:spPr bwMode="auto">
              <a:xfrm flipH="1">
                <a:off x="966" y="1425"/>
                <a:ext cx="18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3" name="Rectangle 66"/>
              <p:cNvSpPr>
                <a:spLocks noChangeArrowheads="1"/>
              </p:cNvSpPr>
              <p:nvPr/>
            </p:nvSpPr>
            <p:spPr bwMode="auto">
              <a:xfrm flipH="1">
                <a:off x="847" y="1425"/>
                <a:ext cx="18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134" name="Group 67"/>
              <p:cNvGrpSpPr>
                <a:grpSpLocks/>
              </p:cNvGrpSpPr>
              <p:nvPr/>
            </p:nvGrpSpPr>
            <p:grpSpPr bwMode="auto">
              <a:xfrm>
                <a:off x="832" y="1359"/>
                <a:ext cx="128" cy="128"/>
                <a:chOff x="3002" y="2298"/>
                <a:chExt cx="244" cy="244"/>
              </a:xfrm>
            </p:grpSpPr>
            <p:sp>
              <p:nvSpPr>
                <p:cNvPr id="135" name="Oval 68"/>
                <p:cNvSpPr>
                  <a:spLocks noChangeArrowheads="1"/>
                </p:cNvSpPr>
                <p:nvPr/>
              </p:nvSpPr>
              <p:spPr bwMode="auto">
                <a:xfrm>
                  <a:off x="3002" y="2298"/>
                  <a:ext cx="244" cy="2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100000">
                      <a:srgbClr val="00CCFF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6" name="Freeform 69"/>
                <p:cNvSpPr>
                  <a:spLocks/>
                </p:cNvSpPr>
                <p:nvPr/>
              </p:nvSpPr>
              <p:spPr bwMode="auto">
                <a:xfrm>
                  <a:off x="3134" y="2307"/>
                  <a:ext cx="31" cy="40"/>
                </a:xfrm>
                <a:custGeom>
                  <a:avLst/>
                  <a:gdLst>
                    <a:gd name="T0" fmla="*/ 31 w 61"/>
                    <a:gd name="T1" fmla="*/ 3 h 81"/>
                    <a:gd name="T2" fmla="*/ 33 w 61"/>
                    <a:gd name="T3" fmla="*/ 4 h 81"/>
                    <a:gd name="T4" fmla="*/ 38 w 61"/>
                    <a:gd name="T5" fmla="*/ 7 h 81"/>
                    <a:gd name="T6" fmla="*/ 45 w 61"/>
                    <a:gd name="T7" fmla="*/ 12 h 81"/>
                    <a:gd name="T8" fmla="*/ 52 w 61"/>
                    <a:gd name="T9" fmla="*/ 18 h 81"/>
                    <a:gd name="T10" fmla="*/ 57 w 61"/>
                    <a:gd name="T11" fmla="*/ 26 h 81"/>
                    <a:gd name="T12" fmla="*/ 61 w 61"/>
                    <a:gd name="T13" fmla="*/ 33 h 81"/>
                    <a:gd name="T14" fmla="*/ 60 w 61"/>
                    <a:gd name="T15" fmla="*/ 41 h 81"/>
                    <a:gd name="T16" fmla="*/ 54 w 61"/>
                    <a:gd name="T17" fmla="*/ 48 h 81"/>
                    <a:gd name="T18" fmla="*/ 46 w 61"/>
                    <a:gd name="T19" fmla="*/ 54 h 81"/>
                    <a:gd name="T20" fmla="*/ 43 w 61"/>
                    <a:gd name="T21" fmla="*/ 61 h 81"/>
                    <a:gd name="T22" fmla="*/ 42 w 61"/>
                    <a:gd name="T23" fmla="*/ 68 h 81"/>
                    <a:gd name="T24" fmla="*/ 39 w 61"/>
                    <a:gd name="T25" fmla="*/ 76 h 81"/>
                    <a:gd name="T26" fmla="*/ 32 w 61"/>
                    <a:gd name="T27" fmla="*/ 81 h 81"/>
                    <a:gd name="T28" fmla="*/ 24 w 61"/>
                    <a:gd name="T29" fmla="*/ 79 h 81"/>
                    <a:gd name="T30" fmla="*/ 18 w 61"/>
                    <a:gd name="T31" fmla="*/ 71 h 81"/>
                    <a:gd name="T32" fmla="*/ 20 w 61"/>
                    <a:gd name="T33" fmla="*/ 60 h 81"/>
                    <a:gd name="T34" fmla="*/ 25 w 61"/>
                    <a:gd name="T35" fmla="*/ 50 h 81"/>
                    <a:gd name="T36" fmla="*/ 26 w 61"/>
                    <a:gd name="T37" fmla="*/ 41 h 81"/>
                    <a:gd name="T38" fmla="*/ 22 w 61"/>
                    <a:gd name="T39" fmla="*/ 35 h 81"/>
                    <a:gd name="T40" fmla="*/ 9 w 61"/>
                    <a:gd name="T41" fmla="*/ 33 h 81"/>
                    <a:gd name="T42" fmla="*/ 3 w 61"/>
                    <a:gd name="T43" fmla="*/ 31 h 81"/>
                    <a:gd name="T44" fmla="*/ 0 w 61"/>
                    <a:gd name="T45" fmla="*/ 28 h 81"/>
                    <a:gd name="T46" fmla="*/ 0 w 61"/>
                    <a:gd name="T47" fmla="*/ 22 h 81"/>
                    <a:gd name="T48" fmla="*/ 3 w 61"/>
                    <a:gd name="T49" fmla="*/ 16 h 81"/>
                    <a:gd name="T50" fmla="*/ 8 w 61"/>
                    <a:gd name="T51" fmla="*/ 10 h 81"/>
                    <a:gd name="T52" fmla="*/ 14 w 61"/>
                    <a:gd name="T53" fmla="*/ 5 h 81"/>
                    <a:gd name="T54" fmla="*/ 20 w 61"/>
                    <a:gd name="T55" fmla="*/ 1 h 81"/>
                    <a:gd name="T56" fmla="*/ 27 w 61"/>
                    <a:gd name="T57" fmla="*/ 0 h 81"/>
                    <a:gd name="T58" fmla="*/ 31 w 61"/>
                    <a:gd name="T59" fmla="*/ 3 h 8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1"/>
                    <a:gd name="T91" fmla="*/ 0 h 81"/>
                    <a:gd name="T92" fmla="*/ 61 w 61"/>
                    <a:gd name="T93" fmla="*/ 81 h 8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1" h="81">
                      <a:moveTo>
                        <a:pt x="31" y="3"/>
                      </a:moveTo>
                      <a:lnTo>
                        <a:pt x="33" y="4"/>
                      </a:lnTo>
                      <a:lnTo>
                        <a:pt x="38" y="7"/>
                      </a:lnTo>
                      <a:lnTo>
                        <a:pt x="45" y="12"/>
                      </a:lnTo>
                      <a:lnTo>
                        <a:pt x="52" y="18"/>
                      </a:lnTo>
                      <a:lnTo>
                        <a:pt x="57" y="26"/>
                      </a:lnTo>
                      <a:lnTo>
                        <a:pt x="61" y="33"/>
                      </a:lnTo>
                      <a:lnTo>
                        <a:pt x="60" y="41"/>
                      </a:lnTo>
                      <a:lnTo>
                        <a:pt x="54" y="48"/>
                      </a:lnTo>
                      <a:lnTo>
                        <a:pt x="46" y="54"/>
                      </a:lnTo>
                      <a:lnTo>
                        <a:pt x="43" y="61"/>
                      </a:lnTo>
                      <a:lnTo>
                        <a:pt x="42" y="68"/>
                      </a:lnTo>
                      <a:lnTo>
                        <a:pt x="39" y="76"/>
                      </a:lnTo>
                      <a:lnTo>
                        <a:pt x="32" y="81"/>
                      </a:lnTo>
                      <a:lnTo>
                        <a:pt x="24" y="79"/>
                      </a:lnTo>
                      <a:lnTo>
                        <a:pt x="18" y="71"/>
                      </a:lnTo>
                      <a:lnTo>
                        <a:pt x="20" y="60"/>
                      </a:lnTo>
                      <a:lnTo>
                        <a:pt x="25" y="50"/>
                      </a:lnTo>
                      <a:lnTo>
                        <a:pt x="26" y="41"/>
                      </a:lnTo>
                      <a:lnTo>
                        <a:pt x="22" y="35"/>
                      </a:lnTo>
                      <a:lnTo>
                        <a:pt x="9" y="33"/>
                      </a:lnTo>
                      <a:lnTo>
                        <a:pt x="3" y="31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3" y="16"/>
                      </a:lnTo>
                      <a:lnTo>
                        <a:pt x="8" y="10"/>
                      </a:lnTo>
                      <a:lnTo>
                        <a:pt x="14" y="5"/>
                      </a:lnTo>
                      <a:lnTo>
                        <a:pt x="20" y="1"/>
                      </a:lnTo>
                      <a:lnTo>
                        <a:pt x="27" y="0"/>
                      </a:lnTo>
                      <a:lnTo>
                        <a:pt x="31" y="3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7" name="Freeform 70"/>
                <p:cNvSpPr>
                  <a:spLocks/>
                </p:cNvSpPr>
                <p:nvPr/>
              </p:nvSpPr>
              <p:spPr bwMode="auto">
                <a:xfrm>
                  <a:off x="3110" y="2312"/>
                  <a:ext cx="18" cy="17"/>
                </a:xfrm>
                <a:custGeom>
                  <a:avLst/>
                  <a:gdLst>
                    <a:gd name="T0" fmla="*/ 14 w 36"/>
                    <a:gd name="T1" fmla="*/ 18 h 33"/>
                    <a:gd name="T2" fmla="*/ 13 w 36"/>
                    <a:gd name="T3" fmla="*/ 19 h 33"/>
                    <a:gd name="T4" fmla="*/ 13 w 36"/>
                    <a:gd name="T5" fmla="*/ 24 h 33"/>
                    <a:gd name="T6" fmla="*/ 15 w 36"/>
                    <a:gd name="T7" fmla="*/ 29 h 33"/>
                    <a:gd name="T8" fmla="*/ 23 w 36"/>
                    <a:gd name="T9" fmla="*/ 33 h 33"/>
                    <a:gd name="T10" fmla="*/ 33 w 36"/>
                    <a:gd name="T11" fmla="*/ 32 h 33"/>
                    <a:gd name="T12" fmla="*/ 36 w 36"/>
                    <a:gd name="T13" fmla="*/ 24 h 33"/>
                    <a:gd name="T14" fmla="*/ 34 w 36"/>
                    <a:gd name="T15" fmla="*/ 14 h 33"/>
                    <a:gd name="T16" fmla="*/ 26 w 36"/>
                    <a:gd name="T17" fmla="*/ 4 h 33"/>
                    <a:gd name="T18" fmla="*/ 14 w 36"/>
                    <a:gd name="T19" fmla="*/ 0 h 33"/>
                    <a:gd name="T20" fmla="*/ 5 w 36"/>
                    <a:gd name="T21" fmla="*/ 0 h 33"/>
                    <a:gd name="T22" fmla="*/ 0 w 36"/>
                    <a:gd name="T23" fmla="*/ 3 h 33"/>
                    <a:gd name="T24" fmla="*/ 1 w 36"/>
                    <a:gd name="T25" fmla="*/ 5 h 33"/>
                    <a:gd name="T26" fmla="*/ 7 w 36"/>
                    <a:gd name="T27" fmla="*/ 8 h 33"/>
                    <a:gd name="T28" fmla="*/ 12 w 36"/>
                    <a:gd name="T29" fmla="*/ 10 h 33"/>
                    <a:gd name="T30" fmla="*/ 15 w 36"/>
                    <a:gd name="T31" fmla="*/ 14 h 33"/>
                    <a:gd name="T32" fmla="*/ 14 w 36"/>
                    <a:gd name="T33" fmla="*/ 18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33"/>
                    <a:gd name="T53" fmla="*/ 36 w 3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33">
                      <a:moveTo>
                        <a:pt x="14" y="18"/>
                      </a:moveTo>
                      <a:lnTo>
                        <a:pt x="13" y="19"/>
                      </a:lnTo>
                      <a:lnTo>
                        <a:pt x="13" y="24"/>
                      </a:lnTo>
                      <a:lnTo>
                        <a:pt x="15" y="29"/>
                      </a:lnTo>
                      <a:lnTo>
                        <a:pt x="23" y="33"/>
                      </a:lnTo>
                      <a:lnTo>
                        <a:pt x="33" y="32"/>
                      </a:lnTo>
                      <a:lnTo>
                        <a:pt x="36" y="24"/>
                      </a:lnTo>
                      <a:lnTo>
                        <a:pt x="34" y="14"/>
                      </a:lnTo>
                      <a:lnTo>
                        <a:pt x="26" y="4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7" y="8"/>
                      </a:lnTo>
                      <a:lnTo>
                        <a:pt x="12" y="10"/>
                      </a:lnTo>
                      <a:lnTo>
                        <a:pt x="15" y="14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8" name="Freeform 71"/>
                <p:cNvSpPr>
                  <a:spLocks/>
                </p:cNvSpPr>
                <p:nvPr/>
              </p:nvSpPr>
              <p:spPr bwMode="auto">
                <a:xfrm>
                  <a:off x="3095" y="2309"/>
                  <a:ext cx="10" cy="4"/>
                </a:xfrm>
                <a:custGeom>
                  <a:avLst/>
                  <a:gdLst>
                    <a:gd name="T0" fmla="*/ 19 w 21"/>
                    <a:gd name="T1" fmla="*/ 3 h 8"/>
                    <a:gd name="T2" fmla="*/ 17 w 21"/>
                    <a:gd name="T3" fmla="*/ 2 h 8"/>
                    <a:gd name="T4" fmla="*/ 13 w 21"/>
                    <a:gd name="T5" fmla="*/ 1 h 8"/>
                    <a:gd name="T6" fmla="*/ 7 w 21"/>
                    <a:gd name="T7" fmla="*/ 0 h 8"/>
                    <a:gd name="T8" fmla="*/ 1 w 21"/>
                    <a:gd name="T9" fmla="*/ 1 h 8"/>
                    <a:gd name="T10" fmla="*/ 0 w 21"/>
                    <a:gd name="T11" fmla="*/ 2 h 8"/>
                    <a:gd name="T12" fmla="*/ 3 w 21"/>
                    <a:gd name="T13" fmla="*/ 5 h 8"/>
                    <a:gd name="T14" fmla="*/ 7 w 21"/>
                    <a:gd name="T15" fmla="*/ 6 h 8"/>
                    <a:gd name="T16" fmla="*/ 12 w 21"/>
                    <a:gd name="T17" fmla="*/ 7 h 8"/>
                    <a:gd name="T18" fmla="*/ 16 w 21"/>
                    <a:gd name="T19" fmla="*/ 8 h 8"/>
                    <a:gd name="T20" fmla="*/ 20 w 21"/>
                    <a:gd name="T21" fmla="*/ 8 h 8"/>
                    <a:gd name="T22" fmla="*/ 21 w 21"/>
                    <a:gd name="T23" fmla="*/ 7 h 8"/>
                    <a:gd name="T24" fmla="*/ 19 w 21"/>
                    <a:gd name="T25" fmla="*/ 3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8"/>
                    <a:gd name="T41" fmla="*/ 21 w 21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8">
                      <a:moveTo>
                        <a:pt x="19" y="3"/>
                      </a:move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7" y="6"/>
                      </a:lnTo>
                      <a:lnTo>
                        <a:pt x="12" y="7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1" y="7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9" name="Freeform 72"/>
                <p:cNvSpPr>
                  <a:spLocks/>
                </p:cNvSpPr>
                <p:nvPr/>
              </p:nvSpPr>
              <p:spPr bwMode="auto">
                <a:xfrm>
                  <a:off x="3031" y="2315"/>
                  <a:ext cx="105" cy="210"/>
                </a:xfrm>
                <a:custGeom>
                  <a:avLst/>
                  <a:gdLst>
                    <a:gd name="T0" fmla="*/ 3 w 210"/>
                    <a:gd name="T1" fmla="*/ 115 h 421"/>
                    <a:gd name="T2" fmla="*/ 13 w 210"/>
                    <a:gd name="T3" fmla="*/ 140 h 421"/>
                    <a:gd name="T4" fmla="*/ 18 w 210"/>
                    <a:gd name="T5" fmla="*/ 163 h 421"/>
                    <a:gd name="T6" fmla="*/ 36 w 210"/>
                    <a:gd name="T7" fmla="*/ 180 h 421"/>
                    <a:gd name="T8" fmla="*/ 65 w 210"/>
                    <a:gd name="T9" fmla="*/ 201 h 421"/>
                    <a:gd name="T10" fmla="*/ 87 w 210"/>
                    <a:gd name="T11" fmla="*/ 214 h 421"/>
                    <a:gd name="T12" fmla="*/ 79 w 210"/>
                    <a:gd name="T13" fmla="*/ 230 h 421"/>
                    <a:gd name="T14" fmla="*/ 71 w 210"/>
                    <a:gd name="T15" fmla="*/ 254 h 421"/>
                    <a:gd name="T16" fmla="*/ 81 w 210"/>
                    <a:gd name="T17" fmla="*/ 282 h 421"/>
                    <a:gd name="T18" fmla="*/ 103 w 210"/>
                    <a:gd name="T19" fmla="*/ 309 h 421"/>
                    <a:gd name="T20" fmla="*/ 102 w 210"/>
                    <a:gd name="T21" fmla="*/ 392 h 421"/>
                    <a:gd name="T22" fmla="*/ 126 w 210"/>
                    <a:gd name="T23" fmla="*/ 421 h 421"/>
                    <a:gd name="T24" fmla="*/ 123 w 210"/>
                    <a:gd name="T25" fmla="*/ 399 h 421"/>
                    <a:gd name="T26" fmla="*/ 143 w 210"/>
                    <a:gd name="T27" fmla="*/ 371 h 421"/>
                    <a:gd name="T28" fmla="*/ 155 w 210"/>
                    <a:gd name="T29" fmla="*/ 353 h 421"/>
                    <a:gd name="T30" fmla="*/ 166 w 210"/>
                    <a:gd name="T31" fmla="*/ 335 h 421"/>
                    <a:gd name="T32" fmla="*/ 191 w 210"/>
                    <a:gd name="T33" fmla="*/ 314 h 421"/>
                    <a:gd name="T34" fmla="*/ 210 w 210"/>
                    <a:gd name="T35" fmla="*/ 280 h 421"/>
                    <a:gd name="T36" fmla="*/ 201 w 210"/>
                    <a:gd name="T37" fmla="*/ 264 h 421"/>
                    <a:gd name="T38" fmla="*/ 179 w 210"/>
                    <a:gd name="T39" fmla="*/ 250 h 421"/>
                    <a:gd name="T40" fmla="*/ 161 w 210"/>
                    <a:gd name="T41" fmla="*/ 226 h 421"/>
                    <a:gd name="T42" fmla="*/ 141 w 210"/>
                    <a:gd name="T43" fmla="*/ 209 h 421"/>
                    <a:gd name="T44" fmla="*/ 119 w 210"/>
                    <a:gd name="T45" fmla="*/ 204 h 421"/>
                    <a:gd name="T46" fmla="*/ 97 w 210"/>
                    <a:gd name="T47" fmla="*/ 204 h 421"/>
                    <a:gd name="T48" fmla="*/ 82 w 210"/>
                    <a:gd name="T49" fmla="*/ 204 h 421"/>
                    <a:gd name="T50" fmla="*/ 80 w 210"/>
                    <a:gd name="T51" fmla="*/ 192 h 421"/>
                    <a:gd name="T52" fmla="*/ 80 w 210"/>
                    <a:gd name="T53" fmla="*/ 181 h 421"/>
                    <a:gd name="T54" fmla="*/ 74 w 210"/>
                    <a:gd name="T55" fmla="*/ 177 h 421"/>
                    <a:gd name="T56" fmla="*/ 73 w 210"/>
                    <a:gd name="T57" fmla="*/ 165 h 421"/>
                    <a:gd name="T58" fmla="*/ 51 w 210"/>
                    <a:gd name="T59" fmla="*/ 168 h 421"/>
                    <a:gd name="T60" fmla="*/ 55 w 210"/>
                    <a:gd name="T61" fmla="*/ 144 h 421"/>
                    <a:gd name="T62" fmla="*/ 71 w 210"/>
                    <a:gd name="T63" fmla="*/ 138 h 421"/>
                    <a:gd name="T64" fmla="*/ 88 w 210"/>
                    <a:gd name="T65" fmla="*/ 140 h 421"/>
                    <a:gd name="T66" fmla="*/ 96 w 210"/>
                    <a:gd name="T67" fmla="*/ 151 h 421"/>
                    <a:gd name="T68" fmla="*/ 103 w 210"/>
                    <a:gd name="T69" fmla="*/ 155 h 421"/>
                    <a:gd name="T70" fmla="*/ 106 w 210"/>
                    <a:gd name="T71" fmla="*/ 139 h 421"/>
                    <a:gd name="T72" fmla="*/ 128 w 210"/>
                    <a:gd name="T73" fmla="*/ 120 h 421"/>
                    <a:gd name="T74" fmla="*/ 153 w 210"/>
                    <a:gd name="T75" fmla="*/ 103 h 421"/>
                    <a:gd name="T76" fmla="*/ 174 w 210"/>
                    <a:gd name="T77" fmla="*/ 97 h 421"/>
                    <a:gd name="T78" fmla="*/ 173 w 210"/>
                    <a:gd name="T79" fmla="*/ 86 h 421"/>
                    <a:gd name="T80" fmla="*/ 200 w 210"/>
                    <a:gd name="T81" fmla="*/ 77 h 421"/>
                    <a:gd name="T82" fmla="*/ 177 w 210"/>
                    <a:gd name="T83" fmla="*/ 51 h 421"/>
                    <a:gd name="T84" fmla="*/ 155 w 210"/>
                    <a:gd name="T85" fmla="*/ 64 h 421"/>
                    <a:gd name="T86" fmla="*/ 140 w 210"/>
                    <a:gd name="T87" fmla="*/ 72 h 421"/>
                    <a:gd name="T88" fmla="*/ 128 w 210"/>
                    <a:gd name="T89" fmla="*/ 57 h 421"/>
                    <a:gd name="T90" fmla="*/ 120 w 210"/>
                    <a:gd name="T91" fmla="*/ 47 h 421"/>
                    <a:gd name="T92" fmla="*/ 139 w 210"/>
                    <a:gd name="T93" fmla="*/ 37 h 421"/>
                    <a:gd name="T94" fmla="*/ 156 w 210"/>
                    <a:gd name="T95" fmla="*/ 35 h 421"/>
                    <a:gd name="T96" fmla="*/ 161 w 210"/>
                    <a:gd name="T97" fmla="*/ 28 h 421"/>
                    <a:gd name="T98" fmla="*/ 155 w 210"/>
                    <a:gd name="T99" fmla="*/ 15 h 421"/>
                    <a:gd name="T100" fmla="*/ 144 w 210"/>
                    <a:gd name="T101" fmla="*/ 18 h 421"/>
                    <a:gd name="T102" fmla="*/ 133 w 210"/>
                    <a:gd name="T103" fmla="*/ 21 h 421"/>
                    <a:gd name="T104" fmla="*/ 130 w 210"/>
                    <a:gd name="T105" fmla="*/ 13 h 421"/>
                    <a:gd name="T106" fmla="*/ 115 w 210"/>
                    <a:gd name="T107" fmla="*/ 5 h 421"/>
                    <a:gd name="T108" fmla="*/ 103 w 210"/>
                    <a:gd name="T109" fmla="*/ 0 h 421"/>
                    <a:gd name="T110" fmla="*/ 94 w 210"/>
                    <a:gd name="T111" fmla="*/ 10 h 421"/>
                    <a:gd name="T112" fmla="*/ 81 w 210"/>
                    <a:gd name="T113" fmla="*/ 12 h 421"/>
                    <a:gd name="T114" fmla="*/ 66 w 210"/>
                    <a:gd name="T115" fmla="*/ 11 h 421"/>
                    <a:gd name="T116" fmla="*/ 50 w 210"/>
                    <a:gd name="T117" fmla="*/ 7 h 421"/>
                    <a:gd name="T118" fmla="*/ 36 w 210"/>
                    <a:gd name="T119" fmla="*/ 18 h 421"/>
                    <a:gd name="T120" fmla="*/ 24 w 210"/>
                    <a:gd name="T121" fmla="*/ 28 h 421"/>
                    <a:gd name="T122" fmla="*/ 22 w 210"/>
                    <a:gd name="T123" fmla="*/ 44 h 421"/>
                    <a:gd name="T124" fmla="*/ 13 w 210"/>
                    <a:gd name="T125" fmla="*/ 78 h 4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10"/>
                    <a:gd name="T190" fmla="*/ 0 h 421"/>
                    <a:gd name="T191" fmla="*/ 210 w 210"/>
                    <a:gd name="T192" fmla="*/ 421 h 4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10" h="421">
                      <a:moveTo>
                        <a:pt x="13" y="78"/>
                      </a:moveTo>
                      <a:lnTo>
                        <a:pt x="0" y="97"/>
                      </a:lnTo>
                      <a:lnTo>
                        <a:pt x="3" y="115"/>
                      </a:lnTo>
                      <a:lnTo>
                        <a:pt x="9" y="126"/>
                      </a:lnTo>
                      <a:lnTo>
                        <a:pt x="13" y="131"/>
                      </a:lnTo>
                      <a:lnTo>
                        <a:pt x="13" y="140"/>
                      </a:lnTo>
                      <a:lnTo>
                        <a:pt x="13" y="148"/>
                      </a:lnTo>
                      <a:lnTo>
                        <a:pt x="14" y="156"/>
                      </a:lnTo>
                      <a:lnTo>
                        <a:pt x="18" y="163"/>
                      </a:lnTo>
                      <a:lnTo>
                        <a:pt x="22" y="170"/>
                      </a:lnTo>
                      <a:lnTo>
                        <a:pt x="28" y="176"/>
                      </a:lnTo>
                      <a:lnTo>
                        <a:pt x="36" y="180"/>
                      </a:lnTo>
                      <a:lnTo>
                        <a:pt x="47" y="184"/>
                      </a:lnTo>
                      <a:lnTo>
                        <a:pt x="60" y="193"/>
                      </a:lnTo>
                      <a:lnTo>
                        <a:pt x="65" y="201"/>
                      </a:lnTo>
                      <a:lnTo>
                        <a:pt x="68" y="209"/>
                      </a:lnTo>
                      <a:lnTo>
                        <a:pt x="77" y="212"/>
                      </a:lnTo>
                      <a:lnTo>
                        <a:pt x="87" y="214"/>
                      </a:lnTo>
                      <a:lnTo>
                        <a:pt x="91" y="216"/>
                      </a:lnTo>
                      <a:lnTo>
                        <a:pt x="89" y="222"/>
                      </a:lnTo>
                      <a:lnTo>
                        <a:pt x="79" y="230"/>
                      </a:lnTo>
                      <a:lnTo>
                        <a:pt x="73" y="236"/>
                      </a:lnTo>
                      <a:lnTo>
                        <a:pt x="71" y="245"/>
                      </a:lnTo>
                      <a:lnTo>
                        <a:pt x="71" y="254"/>
                      </a:lnTo>
                      <a:lnTo>
                        <a:pt x="73" y="263"/>
                      </a:lnTo>
                      <a:lnTo>
                        <a:pt x="77" y="272"/>
                      </a:lnTo>
                      <a:lnTo>
                        <a:pt x="81" y="282"/>
                      </a:lnTo>
                      <a:lnTo>
                        <a:pt x="88" y="290"/>
                      </a:lnTo>
                      <a:lnTo>
                        <a:pt x="95" y="294"/>
                      </a:lnTo>
                      <a:lnTo>
                        <a:pt x="103" y="309"/>
                      </a:lnTo>
                      <a:lnTo>
                        <a:pt x="103" y="333"/>
                      </a:lnTo>
                      <a:lnTo>
                        <a:pt x="101" y="363"/>
                      </a:lnTo>
                      <a:lnTo>
                        <a:pt x="102" y="392"/>
                      </a:lnTo>
                      <a:lnTo>
                        <a:pt x="108" y="412"/>
                      </a:lnTo>
                      <a:lnTo>
                        <a:pt x="118" y="420"/>
                      </a:lnTo>
                      <a:lnTo>
                        <a:pt x="126" y="421"/>
                      </a:lnTo>
                      <a:lnTo>
                        <a:pt x="130" y="421"/>
                      </a:lnTo>
                      <a:lnTo>
                        <a:pt x="127" y="413"/>
                      </a:lnTo>
                      <a:lnTo>
                        <a:pt x="123" y="399"/>
                      </a:lnTo>
                      <a:lnTo>
                        <a:pt x="124" y="384"/>
                      </a:lnTo>
                      <a:lnTo>
                        <a:pt x="135" y="375"/>
                      </a:lnTo>
                      <a:lnTo>
                        <a:pt x="143" y="371"/>
                      </a:lnTo>
                      <a:lnTo>
                        <a:pt x="148" y="366"/>
                      </a:lnTo>
                      <a:lnTo>
                        <a:pt x="151" y="359"/>
                      </a:lnTo>
                      <a:lnTo>
                        <a:pt x="155" y="353"/>
                      </a:lnTo>
                      <a:lnTo>
                        <a:pt x="158" y="346"/>
                      </a:lnTo>
                      <a:lnTo>
                        <a:pt x="162" y="339"/>
                      </a:lnTo>
                      <a:lnTo>
                        <a:pt x="166" y="335"/>
                      </a:lnTo>
                      <a:lnTo>
                        <a:pt x="174" y="331"/>
                      </a:lnTo>
                      <a:lnTo>
                        <a:pt x="186" y="324"/>
                      </a:lnTo>
                      <a:lnTo>
                        <a:pt x="191" y="314"/>
                      </a:lnTo>
                      <a:lnTo>
                        <a:pt x="195" y="301"/>
                      </a:lnTo>
                      <a:lnTo>
                        <a:pt x="206" y="287"/>
                      </a:lnTo>
                      <a:lnTo>
                        <a:pt x="210" y="280"/>
                      </a:lnTo>
                      <a:lnTo>
                        <a:pt x="210" y="275"/>
                      </a:lnTo>
                      <a:lnTo>
                        <a:pt x="207" y="270"/>
                      </a:lnTo>
                      <a:lnTo>
                        <a:pt x="201" y="264"/>
                      </a:lnTo>
                      <a:lnTo>
                        <a:pt x="193" y="260"/>
                      </a:lnTo>
                      <a:lnTo>
                        <a:pt x="186" y="255"/>
                      </a:lnTo>
                      <a:lnTo>
                        <a:pt x="179" y="250"/>
                      </a:lnTo>
                      <a:lnTo>
                        <a:pt x="176" y="245"/>
                      </a:lnTo>
                      <a:lnTo>
                        <a:pt x="169" y="234"/>
                      </a:lnTo>
                      <a:lnTo>
                        <a:pt x="161" y="226"/>
                      </a:lnTo>
                      <a:lnTo>
                        <a:pt x="151" y="219"/>
                      </a:lnTo>
                      <a:lnTo>
                        <a:pt x="144" y="212"/>
                      </a:lnTo>
                      <a:lnTo>
                        <a:pt x="141" y="209"/>
                      </a:lnTo>
                      <a:lnTo>
                        <a:pt x="135" y="207"/>
                      </a:lnTo>
                      <a:lnTo>
                        <a:pt x="127" y="206"/>
                      </a:lnTo>
                      <a:lnTo>
                        <a:pt x="119" y="204"/>
                      </a:lnTo>
                      <a:lnTo>
                        <a:pt x="111" y="204"/>
                      </a:lnTo>
                      <a:lnTo>
                        <a:pt x="103" y="204"/>
                      </a:lnTo>
                      <a:lnTo>
                        <a:pt x="97" y="204"/>
                      </a:lnTo>
                      <a:lnTo>
                        <a:pt x="94" y="206"/>
                      </a:lnTo>
                      <a:lnTo>
                        <a:pt x="88" y="206"/>
                      </a:lnTo>
                      <a:lnTo>
                        <a:pt x="82" y="204"/>
                      </a:lnTo>
                      <a:lnTo>
                        <a:pt x="78" y="201"/>
                      </a:lnTo>
                      <a:lnTo>
                        <a:pt x="78" y="196"/>
                      </a:lnTo>
                      <a:lnTo>
                        <a:pt x="80" y="192"/>
                      </a:lnTo>
                      <a:lnTo>
                        <a:pt x="83" y="187"/>
                      </a:lnTo>
                      <a:lnTo>
                        <a:pt x="85" y="184"/>
                      </a:lnTo>
                      <a:lnTo>
                        <a:pt x="80" y="181"/>
                      </a:lnTo>
                      <a:lnTo>
                        <a:pt x="74" y="180"/>
                      </a:lnTo>
                      <a:lnTo>
                        <a:pt x="73" y="180"/>
                      </a:lnTo>
                      <a:lnTo>
                        <a:pt x="74" y="177"/>
                      </a:lnTo>
                      <a:lnTo>
                        <a:pt x="77" y="169"/>
                      </a:lnTo>
                      <a:lnTo>
                        <a:pt x="77" y="164"/>
                      </a:lnTo>
                      <a:lnTo>
                        <a:pt x="73" y="165"/>
                      </a:lnTo>
                      <a:lnTo>
                        <a:pt x="67" y="170"/>
                      </a:lnTo>
                      <a:lnTo>
                        <a:pt x="58" y="171"/>
                      </a:lnTo>
                      <a:lnTo>
                        <a:pt x="51" y="168"/>
                      </a:lnTo>
                      <a:lnTo>
                        <a:pt x="48" y="161"/>
                      </a:lnTo>
                      <a:lnTo>
                        <a:pt x="50" y="154"/>
                      </a:lnTo>
                      <a:lnTo>
                        <a:pt x="55" y="144"/>
                      </a:lnTo>
                      <a:lnTo>
                        <a:pt x="59" y="141"/>
                      </a:lnTo>
                      <a:lnTo>
                        <a:pt x="64" y="139"/>
                      </a:lnTo>
                      <a:lnTo>
                        <a:pt x="71" y="138"/>
                      </a:lnTo>
                      <a:lnTo>
                        <a:pt x="77" y="138"/>
                      </a:lnTo>
                      <a:lnTo>
                        <a:pt x="82" y="139"/>
                      </a:lnTo>
                      <a:lnTo>
                        <a:pt x="88" y="140"/>
                      </a:lnTo>
                      <a:lnTo>
                        <a:pt x="91" y="142"/>
                      </a:lnTo>
                      <a:lnTo>
                        <a:pt x="94" y="146"/>
                      </a:lnTo>
                      <a:lnTo>
                        <a:pt x="96" y="151"/>
                      </a:lnTo>
                      <a:lnTo>
                        <a:pt x="98" y="156"/>
                      </a:lnTo>
                      <a:lnTo>
                        <a:pt x="102" y="157"/>
                      </a:lnTo>
                      <a:lnTo>
                        <a:pt x="103" y="155"/>
                      </a:lnTo>
                      <a:lnTo>
                        <a:pt x="103" y="149"/>
                      </a:lnTo>
                      <a:lnTo>
                        <a:pt x="104" y="144"/>
                      </a:lnTo>
                      <a:lnTo>
                        <a:pt x="106" y="139"/>
                      </a:lnTo>
                      <a:lnTo>
                        <a:pt x="113" y="134"/>
                      </a:lnTo>
                      <a:lnTo>
                        <a:pt x="121" y="128"/>
                      </a:lnTo>
                      <a:lnTo>
                        <a:pt x="128" y="120"/>
                      </a:lnTo>
                      <a:lnTo>
                        <a:pt x="134" y="113"/>
                      </a:lnTo>
                      <a:lnTo>
                        <a:pt x="143" y="106"/>
                      </a:lnTo>
                      <a:lnTo>
                        <a:pt x="153" y="103"/>
                      </a:lnTo>
                      <a:lnTo>
                        <a:pt x="163" y="102"/>
                      </a:lnTo>
                      <a:lnTo>
                        <a:pt x="170" y="101"/>
                      </a:lnTo>
                      <a:lnTo>
                        <a:pt x="174" y="97"/>
                      </a:lnTo>
                      <a:lnTo>
                        <a:pt x="173" y="91"/>
                      </a:lnTo>
                      <a:lnTo>
                        <a:pt x="172" y="88"/>
                      </a:lnTo>
                      <a:lnTo>
                        <a:pt x="173" y="86"/>
                      </a:lnTo>
                      <a:lnTo>
                        <a:pt x="186" y="86"/>
                      </a:lnTo>
                      <a:lnTo>
                        <a:pt x="199" y="83"/>
                      </a:lnTo>
                      <a:lnTo>
                        <a:pt x="200" y="77"/>
                      </a:lnTo>
                      <a:lnTo>
                        <a:pt x="193" y="66"/>
                      </a:lnTo>
                      <a:lnTo>
                        <a:pt x="185" y="57"/>
                      </a:lnTo>
                      <a:lnTo>
                        <a:pt x="177" y="51"/>
                      </a:lnTo>
                      <a:lnTo>
                        <a:pt x="170" y="50"/>
                      </a:lnTo>
                      <a:lnTo>
                        <a:pt x="162" y="55"/>
                      </a:lnTo>
                      <a:lnTo>
                        <a:pt x="155" y="64"/>
                      </a:lnTo>
                      <a:lnTo>
                        <a:pt x="148" y="72"/>
                      </a:lnTo>
                      <a:lnTo>
                        <a:pt x="143" y="74"/>
                      </a:lnTo>
                      <a:lnTo>
                        <a:pt x="140" y="72"/>
                      </a:lnTo>
                      <a:lnTo>
                        <a:pt x="139" y="64"/>
                      </a:lnTo>
                      <a:lnTo>
                        <a:pt x="135" y="58"/>
                      </a:lnTo>
                      <a:lnTo>
                        <a:pt x="128" y="57"/>
                      </a:lnTo>
                      <a:lnTo>
                        <a:pt x="121" y="57"/>
                      </a:lnTo>
                      <a:lnTo>
                        <a:pt x="118" y="51"/>
                      </a:lnTo>
                      <a:lnTo>
                        <a:pt x="120" y="47"/>
                      </a:lnTo>
                      <a:lnTo>
                        <a:pt x="124" y="43"/>
                      </a:lnTo>
                      <a:lnTo>
                        <a:pt x="131" y="40"/>
                      </a:lnTo>
                      <a:lnTo>
                        <a:pt x="139" y="37"/>
                      </a:lnTo>
                      <a:lnTo>
                        <a:pt x="146" y="36"/>
                      </a:lnTo>
                      <a:lnTo>
                        <a:pt x="153" y="35"/>
                      </a:lnTo>
                      <a:lnTo>
                        <a:pt x="156" y="35"/>
                      </a:lnTo>
                      <a:lnTo>
                        <a:pt x="158" y="35"/>
                      </a:lnTo>
                      <a:lnTo>
                        <a:pt x="164" y="33"/>
                      </a:lnTo>
                      <a:lnTo>
                        <a:pt x="161" y="28"/>
                      </a:lnTo>
                      <a:lnTo>
                        <a:pt x="156" y="24"/>
                      </a:lnTo>
                      <a:lnTo>
                        <a:pt x="155" y="19"/>
                      </a:lnTo>
                      <a:lnTo>
                        <a:pt x="155" y="15"/>
                      </a:lnTo>
                      <a:lnTo>
                        <a:pt x="151" y="13"/>
                      </a:lnTo>
                      <a:lnTo>
                        <a:pt x="147" y="13"/>
                      </a:lnTo>
                      <a:lnTo>
                        <a:pt x="144" y="18"/>
                      </a:lnTo>
                      <a:lnTo>
                        <a:pt x="142" y="22"/>
                      </a:lnTo>
                      <a:lnTo>
                        <a:pt x="138" y="24"/>
                      </a:lnTo>
                      <a:lnTo>
                        <a:pt x="133" y="21"/>
                      </a:lnTo>
                      <a:lnTo>
                        <a:pt x="134" y="17"/>
                      </a:lnTo>
                      <a:lnTo>
                        <a:pt x="135" y="13"/>
                      </a:lnTo>
                      <a:lnTo>
                        <a:pt x="130" y="13"/>
                      </a:lnTo>
                      <a:lnTo>
                        <a:pt x="123" y="12"/>
                      </a:lnTo>
                      <a:lnTo>
                        <a:pt x="117" y="10"/>
                      </a:lnTo>
                      <a:lnTo>
                        <a:pt x="115" y="5"/>
                      </a:lnTo>
                      <a:lnTo>
                        <a:pt x="115" y="3"/>
                      </a:lnTo>
                      <a:lnTo>
                        <a:pt x="111" y="0"/>
                      </a:lnTo>
                      <a:lnTo>
                        <a:pt x="103" y="0"/>
                      </a:lnTo>
                      <a:lnTo>
                        <a:pt x="97" y="3"/>
                      </a:lnTo>
                      <a:lnTo>
                        <a:pt x="96" y="6"/>
                      </a:lnTo>
                      <a:lnTo>
                        <a:pt x="94" y="10"/>
                      </a:lnTo>
                      <a:lnTo>
                        <a:pt x="88" y="12"/>
                      </a:lnTo>
                      <a:lnTo>
                        <a:pt x="85" y="12"/>
                      </a:lnTo>
                      <a:lnTo>
                        <a:pt x="81" y="12"/>
                      </a:lnTo>
                      <a:lnTo>
                        <a:pt x="77" y="12"/>
                      </a:lnTo>
                      <a:lnTo>
                        <a:pt x="72" y="11"/>
                      </a:lnTo>
                      <a:lnTo>
                        <a:pt x="66" y="11"/>
                      </a:lnTo>
                      <a:lnTo>
                        <a:pt x="62" y="10"/>
                      </a:lnTo>
                      <a:lnTo>
                        <a:pt x="56" y="9"/>
                      </a:lnTo>
                      <a:lnTo>
                        <a:pt x="50" y="7"/>
                      </a:lnTo>
                      <a:lnTo>
                        <a:pt x="45" y="11"/>
                      </a:lnTo>
                      <a:lnTo>
                        <a:pt x="41" y="14"/>
                      </a:lnTo>
                      <a:lnTo>
                        <a:pt x="36" y="18"/>
                      </a:lnTo>
                      <a:lnTo>
                        <a:pt x="32" y="21"/>
                      </a:lnTo>
                      <a:lnTo>
                        <a:pt x="28" y="25"/>
                      </a:lnTo>
                      <a:lnTo>
                        <a:pt x="24" y="28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22" y="44"/>
                      </a:lnTo>
                      <a:lnTo>
                        <a:pt x="25" y="55"/>
                      </a:lnTo>
                      <a:lnTo>
                        <a:pt x="22" y="66"/>
                      </a:lnTo>
                      <a:lnTo>
                        <a:pt x="13" y="78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0" name="Freeform 73"/>
                <p:cNvSpPr>
                  <a:spLocks/>
                </p:cNvSpPr>
                <p:nvPr/>
              </p:nvSpPr>
              <p:spPr bwMode="auto">
                <a:xfrm>
                  <a:off x="3156" y="2386"/>
                  <a:ext cx="88" cy="123"/>
                </a:xfrm>
                <a:custGeom>
                  <a:avLst/>
                  <a:gdLst>
                    <a:gd name="T0" fmla="*/ 159 w 177"/>
                    <a:gd name="T1" fmla="*/ 58 h 247"/>
                    <a:gd name="T2" fmla="*/ 159 w 177"/>
                    <a:gd name="T3" fmla="*/ 58 h 247"/>
                    <a:gd name="T4" fmla="*/ 154 w 177"/>
                    <a:gd name="T5" fmla="*/ 52 h 247"/>
                    <a:gd name="T6" fmla="*/ 150 w 177"/>
                    <a:gd name="T7" fmla="*/ 42 h 247"/>
                    <a:gd name="T8" fmla="*/ 149 w 177"/>
                    <a:gd name="T9" fmla="*/ 34 h 247"/>
                    <a:gd name="T10" fmla="*/ 140 w 177"/>
                    <a:gd name="T11" fmla="*/ 29 h 247"/>
                    <a:gd name="T12" fmla="*/ 130 w 177"/>
                    <a:gd name="T13" fmla="*/ 27 h 247"/>
                    <a:gd name="T14" fmla="*/ 118 w 177"/>
                    <a:gd name="T15" fmla="*/ 28 h 247"/>
                    <a:gd name="T16" fmla="*/ 108 w 177"/>
                    <a:gd name="T17" fmla="*/ 29 h 247"/>
                    <a:gd name="T18" fmla="*/ 98 w 177"/>
                    <a:gd name="T19" fmla="*/ 21 h 247"/>
                    <a:gd name="T20" fmla="*/ 89 w 177"/>
                    <a:gd name="T21" fmla="*/ 8 h 247"/>
                    <a:gd name="T22" fmla="*/ 75 w 177"/>
                    <a:gd name="T23" fmla="*/ 0 h 247"/>
                    <a:gd name="T24" fmla="*/ 63 w 177"/>
                    <a:gd name="T25" fmla="*/ 4 h 247"/>
                    <a:gd name="T26" fmla="*/ 57 w 177"/>
                    <a:gd name="T27" fmla="*/ 8 h 247"/>
                    <a:gd name="T28" fmla="*/ 50 w 177"/>
                    <a:gd name="T29" fmla="*/ 7 h 247"/>
                    <a:gd name="T30" fmla="*/ 49 w 177"/>
                    <a:gd name="T31" fmla="*/ 7 h 247"/>
                    <a:gd name="T32" fmla="*/ 48 w 177"/>
                    <a:gd name="T33" fmla="*/ 7 h 247"/>
                    <a:gd name="T34" fmla="*/ 47 w 177"/>
                    <a:gd name="T35" fmla="*/ 7 h 247"/>
                    <a:gd name="T36" fmla="*/ 43 w 177"/>
                    <a:gd name="T37" fmla="*/ 9 h 247"/>
                    <a:gd name="T38" fmla="*/ 32 w 177"/>
                    <a:gd name="T39" fmla="*/ 17 h 247"/>
                    <a:gd name="T40" fmla="*/ 17 w 177"/>
                    <a:gd name="T41" fmla="*/ 32 h 247"/>
                    <a:gd name="T42" fmla="*/ 4 w 177"/>
                    <a:gd name="T43" fmla="*/ 52 h 247"/>
                    <a:gd name="T44" fmla="*/ 0 w 177"/>
                    <a:gd name="T45" fmla="*/ 75 h 247"/>
                    <a:gd name="T46" fmla="*/ 5 w 177"/>
                    <a:gd name="T47" fmla="*/ 92 h 247"/>
                    <a:gd name="T48" fmla="*/ 14 w 177"/>
                    <a:gd name="T49" fmla="*/ 103 h 247"/>
                    <a:gd name="T50" fmla="*/ 29 w 177"/>
                    <a:gd name="T51" fmla="*/ 107 h 247"/>
                    <a:gd name="T52" fmla="*/ 45 w 177"/>
                    <a:gd name="T53" fmla="*/ 107 h 247"/>
                    <a:gd name="T54" fmla="*/ 64 w 177"/>
                    <a:gd name="T55" fmla="*/ 114 h 247"/>
                    <a:gd name="T56" fmla="*/ 77 w 177"/>
                    <a:gd name="T57" fmla="*/ 129 h 247"/>
                    <a:gd name="T58" fmla="*/ 80 w 177"/>
                    <a:gd name="T59" fmla="*/ 151 h 247"/>
                    <a:gd name="T60" fmla="*/ 73 w 177"/>
                    <a:gd name="T61" fmla="*/ 176 h 247"/>
                    <a:gd name="T62" fmla="*/ 73 w 177"/>
                    <a:gd name="T63" fmla="*/ 204 h 247"/>
                    <a:gd name="T64" fmla="*/ 80 w 177"/>
                    <a:gd name="T65" fmla="*/ 229 h 247"/>
                    <a:gd name="T66" fmla="*/ 93 w 177"/>
                    <a:gd name="T67" fmla="*/ 244 h 247"/>
                    <a:gd name="T68" fmla="*/ 108 w 177"/>
                    <a:gd name="T69" fmla="*/ 239 h 247"/>
                    <a:gd name="T70" fmla="*/ 121 w 177"/>
                    <a:gd name="T71" fmla="*/ 224 h 247"/>
                    <a:gd name="T72" fmla="*/ 135 w 177"/>
                    <a:gd name="T73" fmla="*/ 206 h 247"/>
                    <a:gd name="T74" fmla="*/ 147 w 177"/>
                    <a:gd name="T75" fmla="*/ 187 h 247"/>
                    <a:gd name="T76" fmla="*/ 153 w 177"/>
                    <a:gd name="T77" fmla="*/ 174 h 247"/>
                    <a:gd name="T78" fmla="*/ 153 w 177"/>
                    <a:gd name="T79" fmla="*/ 167 h 247"/>
                    <a:gd name="T80" fmla="*/ 151 w 177"/>
                    <a:gd name="T81" fmla="*/ 153 h 247"/>
                    <a:gd name="T82" fmla="*/ 162 w 177"/>
                    <a:gd name="T83" fmla="*/ 137 h 247"/>
                    <a:gd name="T84" fmla="*/ 171 w 177"/>
                    <a:gd name="T85" fmla="*/ 122 h 247"/>
                    <a:gd name="T86" fmla="*/ 174 w 177"/>
                    <a:gd name="T87" fmla="*/ 108 h 247"/>
                    <a:gd name="T88" fmla="*/ 176 w 177"/>
                    <a:gd name="T89" fmla="*/ 99 h 247"/>
                    <a:gd name="T90" fmla="*/ 176 w 177"/>
                    <a:gd name="T91" fmla="*/ 98 h 247"/>
                    <a:gd name="T92" fmla="*/ 170 w 177"/>
                    <a:gd name="T93" fmla="*/ 90 h 247"/>
                    <a:gd name="T94" fmla="*/ 161 w 177"/>
                    <a:gd name="T95" fmla="*/ 69 h 24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7"/>
                    <a:gd name="T145" fmla="*/ 0 h 247"/>
                    <a:gd name="T146" fmla="*/ 177 w 177"/>
                    <a:gd name="T147" fmla="*/ 247 h 24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7" h="247">
                      <a:moveTo>
                        <a:pt x="159" y="58"/>
                      </a:moveTo>
                      <a:lnTo>
                        <a:pt x="159" y="58"/>
                      </a:lnTo>
                      <a:lnTo>
                        <a:pt x="154" y="52"/>
                      </a:lnTo>
                      <a:lnTo>
                        <a:pt x="151" y="47"/>
                      </a:lnTo>
                      <a:lnTo>
                        <a:pt x="150" y="42"/>
                      </a:lnTo>
                      <a:lnTo>
                        <a:pt x="154" y="37"/>
                      </a:lnTo>
                      <a:lnTo>
                        <a:pt x="149" y="34"/>
                      </a:lnTo>
                      <a:lnTo>
                        <a:pt x="145" y="31"/>
                      </a:lnTo>
                      <a:lnTo>
                        <a:pt x="140" y="29"/>
                      </a:lnTo>
                      <a:lnTo>
                        <a:pt x="134" y="28"/>
                      </a:lnTo>
                      <a:lnTo>
                        <a:pt x="130" y="27"/>
                      </a:lnTo>
                      <a:lnTo>
                        <a:pt x="124" y="27"/>
                      </a:lnTo>
                      <a:lnTo>
                        <a:pt x="118" y="28"/>
                      </a:lnTo>
                      <a:lnTo>
                        <a:pt x="113" y="29"/>
                      </a:lnTo>
                      <a:lnTo>
                        <a:pt x="108" y="29"/>
                      </a:lnTo>
                      <a:lnTo>
                        <a:pt x="103" y="26"/>
                      </a:lnTo>
                      <a:lnTo>
                        <a:pt x="98" y="21"/>
                      </a:lnTo>
                      <a:lnTo>
                        <a:pt x="95" y="14"/>
                      </a:lnTo>
                      <a:lnTo>
                        <a:pt x="89" y="8"/>
                      </a:lnTo>
                      <a:lnTo>
                        <a:pt x="83" y="2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63" y="4"/>
                      </a:lnTo>
                      <a:lnTo>
                        <a:pt x="60" y="7"/>
                      </a:lnTo>
                      <a:lnTo>
                        <a:pt x="57" y="8"/>
                      </a:lnTo>
                      <a:lnTo>
                        <a:pt x="51" y="7"/>
                      </a:lnTo>
                      <a:lnTo>
                        <a:pt x="50" y="7"/>
                      </a:lnTo>
                      <a:lnTo>
                        <a:pt x="49" y="7"/>
                      </a:lnTo>
                      <a:lnTo>
                        <a:pt x="48" y="6"/>
                      </a:lnTo>
                      <a:lnTo>
                        <a:pt x="48" y="7"/>
                      </a:lnTo>
                      <a:lnTo>
                        <a:pt x="47" y="7"/>
                      </a:lnTo>
                      <a:lnTo>
                        <a:pt x="45" y="8"/>
                      </a:lnTo>
                      <a:lnTo>
                        <a:pt x="43" y="9"/>
                      </a:lnTo>
                      <a:lnTo>
                        <a:pt x="39" y="13"/>
                      </a:lnTo>
                      <a:lnTo>
                        <a:pt x="32" y="17"/>
                      </a:lnTo>
                      <a:lnTo>
                        <a:pt x="25" y="24"/>
                      </a:lnTo>
                      <a:lnTo>
                        <a:pt x="17" y="32"/>
                      </a:lnTo>
                      <a:lnTo>
                        <a:pt x="9" y="42"/>
                      </a:lnTo>
                      <a:lnTo>
                        <a:pt x="4" y="52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2" y="84"/>
                      </a:lnTo>
                      <a:lnTo>
                        <a:pt x="5" y="92"/>
                      </a:lnTo>
                      <a:lnTo>
                        <a:pt x="9" y="98"/>
                      </a:lnTo>
                      <a:lnTo>
                        <a:pt x="14" y="103"/>
                      </a:lnTo>
                      <a:lnTo>
                        <a:pt x="21" y="106"/>
                      </a:lnTo>
                      <a:lnTo>
                        <a:pt x="29" y="107"/>
                      </a:lnTo>
                      <a:lnTo>
                        <a:pt x="37" y="107"/>
                      </a:lnTo>
                      <a:lnTo>
                        <a:pt x="45" y="107"/>
                      </a:lnTo>
                      <a:lnTo>
                        <a:pt x="55" y="110"/>
                      </a:lnTo>
                      <a:lnTo>
                        <a:pt x="64" y="114"/>
                      </a:lnTo>
                      <a:lnTo>
                        <a:pt x="71" y="120"/>
                      </a:lnTo>
                      <a:lnTo>
                        <a:pt x="77" y="129"/>
                      </a:lnTo>
                      <a:lnTo>
                        <a:pt x="80" y="138"/>
                      </a:lnTo>
                      <a:lnTo>
                        <a:pt x="80" y="151"/>
                      </a:lnTo>
                      <a:lnTo>
                        <a:pt x="77" y="164"/>
                      </a:lnTo>
                      <a:lnTo>
                        <a:pt x="73" y="176"/>
                      </a:lnTo>
                      <a:lnTo>
                        <a:pt x="72" y="190"/>
                      </a:lnTo>
                      <a:lnTo>
                        <a:pt x="73" y="204"/>
                      </a:lnTo>
                      <a:lnTo>
                        <a:pt x="75" y="218"/>
                      </a:lnTo>
                      <a:lnTo>
                        <a:pt x="80" y="229"/>
                      </a:lnTo>
                      <a:lnTo>
                        <a:pt x="86" y="239"/>
                      </a:lnTo>
                      <a:lnTo>
                        <a:pt x="93" y="244"/>
                      </a:lnTo>
                      <a:lnTo>
                        <a:pt x="100" y="247"/>
                      </a:lnTo>
                      <a:lnTo>
                        <a:pt x="108" y="239"/>
                      </a:lnTo>
                      <a:lnTo>
                        <a:pt x="115" y="232"/>
                      </a:lnTo>
                      <a:lnTo>
                        <a:pt x="121" y="224"/>
                      </a:lnTo>
                      <a:lnTo>
                        <a:pt x="128" y="214"/>
                      </a:lnTo>
                      <a:lnTo>
                        <a:pt x="135" y="206"/>
                      </a:lnTo>
                      <a:lnTo>
                        <a:pt x="141" y="197"/>
                      </a:lnTo>
                      <a:lnTo>
                        <a:pt x="147" y="187"/>
                      </a:lnTo>
                      <a:lnTo>
                        <a:pt x="151" y="178"/>
                      </a:lnTo>
                      <a:lnTo>
                        <a:pt x="153" y="174"/>
                      </a:lnTo>
                      <a:lnTo>
                        <a:pt x="153" y="171"/>
                      </a:lnTo>
                      <a:lnTo>
                        <a:pt x="153" y="167"/>
                      </a:lnTo>
                      <a:lnTo>
                        <a:pt x="151" y="163"/>
                      </a:lnTo>
                      <a:lnTo>
                        <a:pt x="151" y="153"/>
                      </a:lnTo>
                      <a:lnTo>
                        <a:pt x="156" y="145"/>
                      </a:lnTo>
                      <a:lnTo>
                        <a:pt x="162" y="137"/>
                      </a:lnTo>
                      <a:lnTo>
                        <a:pt x="170" y="129"/>
                      </a:lnTo>
                      <a:lnTo>
                        <a:pt x="171" y="122"/>
                      </a:lnTo>
                      <a:lnTo>
                        <a:pt x="173" y="115"/>
                      </a:lnTo>
                      <a:lnTo>
                        <a:pt x="174" y="108"/>
                      </a:lnTo>
                      <a:lnTo>
                        <a:pt x="176" y="100"/>
                      </a:lnTo>
                      <a:lnTo>
                        <a:pt x="176" y="99"/>
                      </a:lnTo>
                      <a:lnTo>
                        <a:pt x="176" y="98"/>
                      </a:lnTo>
                      <a:lnTo>
                        <a:pt x="177" y="98"/>
                      </a:lnTo>
                      <a:lnTo>
                        <a:pt x="170" y="90"/>
                      </a:lnTo>
                      <a:lnTo>
                        <a:pt x="164" y="80"/>
                      </a:lnTo>
                      <a:lnTo>
                        <a:pt x="161" y="69"/>
                      </a:lnTo>
                      <a:lnTo>
                        <a:pt x="159" y="58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1" name="Freeform 74"/>
                <p:cNvSpPr>
                  <a:spLocks/>
                </p:cNvSpPr>
                <p:nvPr/>
              </p:nvSpPr>
              <p:spPr bwMode="auto">
                <a:xfrm>
                  <a:off x="3225" y="2384"/>
                  <a:ext cx="20" cy="48"/>
                </a:xfrm>
                <a:custGeom>
                  <a:avLst/>
                  <a:gdLst>
                    <a:gd name="T0" fmla="*/ 2 w 39"/>
                    <a:gd name="T1" fmla="*/ 12 h 97"/>
                    <a:gd name="T2" fmla="*/ 10 w 39"/>
                    <a:gd name="T3" fmla="*/ 20 h 97"/>
                    <a:gd name="T4" fmla="*/ 16 w 39"/>
                    <a:gd name="T5" fmla="*/ 27 h 97"/>
                    <a:gd name="T6" fmla="*/ 18 w 39"/>
                    <a:gd name="T7" fmla="*/ 33 h 97"/>
                    <a:gd name="T8" fmla="*/ 16 w 39"/>
                    <a:gd name="T9" fmla="*/ 39 h 97"/>
                    <a:gd name="T10" fmla="*/ 15 w 39"/>
                    <a:gd name="T11" fmla="*/ 39 h 97"/>
                    <a:gd name="T12" fmla="*/ 15 w 39"/>
                    <a:gd name="T13" fmla="*/ 39 h 97"/>
                    <a:gd name="T14" fmla="*/ 15 w 39"/>
                    <a:gd name="T15" fmla="*/ 39 h 97"/>
                    <a:gd name="T16" fmla="*/ 15 w 39"/>
                    <a:gd name="T17" fmla="*/ 40 h 97"/>
                    <a:gd name="T18" fmla="*/ 17 w 39"/>
                    <a:gd name="T19" fmla="*/ 42 h 97"/>
                    <a:gd name="T20" fmla="*/ 19 w 39"/>
                    <a:gd name="T21" fmla="*/ 46 h 97"/>
                    <a:gd name="T22" fmla="*/ 20 w 39"/>
                    <a:gd name="T23" fmla="*/ 49 h 97"/>
                    <a:gd name="T24" fmla="*/ 20 w 39"/>
                    <a:gd name="T25" fmla="*/ 54 h 97"/>
                    <a:gd name="T26" fmla="*/ 20 w 39"/>
                    <a:gd name="T27" fmla="*/ 55 h 97"/>
                    <a:gd name="T28" fmla="*/ 20 w 39"/>
                    <a:gd name="T29" fmla="*/ 57 h 97"/>
                    <a:gd name="T30" fmla="*/ 20 w 39"/>
                    <a:gd name="T31" fmla="*/ 58 h 97"/>
                    <a:gd name="T32" fmla="*/ 20 w 39"/>
                    <a:gd name="T33" fmla="*/ 61 h 97"/>
                    <a:gd name="T34" fmla="*/ 25 w 39"/>
                    <a:gd name="T35" fmla="*/ 68 h 97"/>
                    <a:gd name="T36" fmla="*/ 27 w 39"/>
                    <a:gd name="T37" fmla="*/ 77 h 97"/>
                    <a:gd name="T38" fmla="*/ 32 w 39"/>
                    <a:gd name="T39" fmla="*/ 87 h 97"/>
                    <a:gd name="T40" fmla="*/ 38 w 39"/>
                    <a:gd name="T41" fmla="*/ 97 h 97"/>
                    <a:gd name="T42" fmla="*/ 39 w 39"/>
                    <a:gd name="T43" fmla="*/ 71 h 97"/>
                    <a:gd name="T44" fmla="*/ 38 w 39"/>
                    <a:gd name="T45" fmla="*/ 46 h 97"/>
                    <a:gd name="T46" fmla="*/ 34 w 39"/>
                    <a:gd name="T47" fmla="*/ 23 h 97"/>
                    <a:gd name="T48" fmla="*/ 29 w 39"/>
                    <a:gd name="T49" fmla="*/ 0 h 97"/>
                    <a:gd name="T50" fmla="*/ 26 w 39"/>
                    <a:gd name="T51" fmla="*/ 2 h 97"/>
                    <a:gd name="T52" fmla="*/ 22 w 39"/>
                    <a:gd name="T53" fmla="*/ 3 h 97"/>
                    <a:gd name="T54" fmla="*/ 16 w 39"/>
                    <a:gd name="T55" fmla="*/ 4 h 97"/>
                    <a:gd name="T56" fmla="*/ 10 w 39"/>
                    <a:gd name="T57" fmla="*/ 4 h 97"/>
                    <a:gd name="T58" fmla="*/ 4 w 39"/>
                    <a:gd name="T59" fmla="*/ 5 h 97"/>
                    <a:gd name="T60" fmla="*/ 1 w 39"/>
                    <a:gd name="T61" fmla="*/ 7 h 97"/>
                    <a:gd name="T62" fmla="*/ 0 w 39"/>
                    <a:gd name="T63" fmla="*/ 9 h 97"/>
                    <a:gd name="T64" fmla="*/ 2 w 39"/>
                    <a:gd name="T65" fmla="*/ 12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97"/>
                    <a:gd name="T101" fmla="*/ 39 w 39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97">
                      <a:moveTo>
                        <a:pt x="2" y="12"/>
                      </a:moveTo>
                      <a:lnTo>
                        <a:pt x="10" y="20"/>
                      </a:lnTo>
                      <a:lnTo>
                        <a:pt x="16" y="27"/>
                      </a:lnTo>
                      <a:lnTo>
                        <a:pt x="18" y="33"/>
                      </a:lnTo>
                      <a:lnTo>
                        <a:pt x="16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2"/>
                      </a:lnTo>
                      <a:lnTo>
                        <a:pt x="19" y="46"/>
                      </a:lnTo>
                      <a:lnTo>
                        <a:pt x="20" y="49"/>
                      </a:lnTo>
                      <a:lnTo>
                        <a:pt x="20" y="54"/>
                      </a:lnTo>
                      <a:lnTo>
                        <a:pt x="20" y="55"/>
                      </a:lnTo>
                      <a:lnTo>
                        <a:pt x="20" y="57"/>
                      </a:lnTo>
                      <a:lnTo>
                        <a:pt x="20" y="58"/>
                      </a:lnTo>
                      <a:lnTo>
                        <a:pt x="20" y="61"/>
                      </a:lnTo>
                      <a:lnTo>
                        <a:pt x="25" y="68"/>
                      </a:lnTo>
                      <a:lnTo>
                        <a:pt x="27" y="77"/>
                      </a:lnTo>
                      <a:lnTo>
                        <a:pt x="32" y="87"/>
                      </a:lnTo>
                      <a:lnTo>
                        <a:pt x="38" y="97"/>
                      </a:lnTo>
                      <a:lnTo>
                        <a:pt x="39" y="71"/>
                      </a:lnTo>
                      <a:lnTo>
                        <a:pt x="38" y="46"/>
                      </a:lnTo>
                      <a:lnTo>
                        <a:pt x="34" y="23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6" y="4"/>
                      </a:lnTo>
                      <a:lnTo>
                        <a:pt x="10" y="4"/>
                      </a:lnTo>
                      <a:lnTo>
                        <a:pt x="4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2" name="Freeform 75"/>
                <p:cNvSpPr>
                  <a:spLocks/>
                </p:cNvSpPr>
                <p:nvPr/>
              </p:nvSpPr>
              <p:spPr bwMode="auto">
                <a:xfrm>
                  <a:off x="3174" y="2338"/>
                  <a:ext cx="65" cy="51"/>
                </a:xfrm>
                <a:custGeom>
                  <a:avLst/>
                  <a:gdLst>
                    <a:gd name="T0" fmla="*/ 65 w 130"/>
                    <a:gd name="T1" fmla="*/ 16 h 101"/>
                    <a:gd name="T2" fmla="*/ 50 w 130"/>
                    <a:gd name="T3" fmla="*/ 26 h 101"/>
                    <a:gd name="T4" fmla="*/ 54 w 130"/>
                    <a:gd name="T5" fmla="*/ 40 h 101"/>
                    <a:gd name="T6" fmla="*/ 69 w 130"/>
                    <a:gd name="T7" fmla="*/ 37 h 101"/>
                    <a:gd name="T8" fmla="*/ 76 w 130"/>
                    <a:gd name="T9" fmla="*/ 26 h 101"/>
                    <a:gd name="T10" fmla="*/ 88 w 130"/>
                    <a:gd name="T11" fmla="*/ 27 h 101"/>
                    <a:gd name="T12" fmla="*/ 87 w 130"/>
                    <a:gd name="T13" fmla="*/ 40 h 101"/>
                    <a:gd name="T14" fmla="*/ 72 w 130"/>
                    <a:gd name="T15" fmla="*/ 49 h 101"/>
                    <a:gd name="T16" fmla="*/ 49 w 130"/>
                    <a:gd name="T17" fmla="*/ 46 h 101"/>
                    <a:gd name="T18" fmla="*/ 37 w 130"/>
                    <a:gd name="T19" fmla="*/ 48 h 101"/>
                    <a:gd name="T20" fmla="*/ 34 w 130"/>
                    <a:gd name="T21" fmla="*/ 50 h 101"/>
                    <a:gd name="T22" fmla="*/ 22 w 130"/>
                    <a:gd name="T23" fmla="*/ 57 h 101"/>
                    <a:gd name="T24" fmla="*/ 21 w 130"/>
                    <a:gd name="T25" fmla="*/ 70 h 101"/>
                    <a:gd name="T26" fmla="*/ 16 w 130"/>
                    <a:gd name="T27" fmla="*/ 73 h 101"/>
                    <a:gd name="T28" fmla="*/ 1 w 130"/>
                    <a:gd name="T29" fmla="*/ 75 h 101"/>
                    <a:gd name="T30" fmla="*/ 4 w 130"/>
                    <a:gd name="T31" fmla="*/ 93 h 101"/>
                    <a:gd name="T32" fmla="*/ 16 w 130"/>
                    <a:gd name="T33" fmla="*/ 98 h 101"/>
                    <a:gd name="T34" fmla="*/ 26 w 130"/>
                    <a:gd name="T35" fmla="*/ 95 h 101"/>
                    <a:gd name="T36" fmla="*/ 30 w 130"/>
                    <a:gd name="T37" fmla="*/ 91 h 101"/>
                    <a:gd name="T38" fmla="*/ 35 w 130"/>
                    <a:gd name="T39" fmla="*/ 84 h 101"/>
                    <a:gd name="T40" fmla="*/ 47 w 130"/>
                    <a:gd name="T41" fmla="*/ 80 h 101"/>
                    <a:gd name="T42" fmla="*/ 64 w 130"/>
                    <a:gd name="T43" fmla="*/ 87 h 101"/>
                    <a:gd name="T44" fmla="*/ 76 w 130"/>
                    <a:gd name="T45" fmla="*/ 99 h 101"/>
                    <a:gd name="T46" fmla="*/ 96 w 130"/>
                    <a:gd name="T47" fmla="*/ 99 h 101"/>
                    <a:gd name="T48" fmla="*/ 109 w 130"/>
                    <a:gd name="T49" fmla="*/ 86 h 101"/>
                    <a:gd name="T50" fmla="*/ 125 w 130"/>
                    <a:gd name="T51" fmla="*/ 84 h 101"/>
                    <a:gd name="T52" fmla="*/ 126 w 130"/>
                    <a:gd name="T53" fmla="*/ 75 h 101"/>
                    <a:gd name="T54" fmla="*/ 115 w 130"/>
                    <a:gd name="T55" fmla="*/ 52 h 101"/>
                    <a:gd name="T56" fmla="*/ 103 w 130"/>
                    <a:gd name="T57" fmla="*/ 30 h 101"/>
                    <a:gd name="T58" fmla="*/ 88 w 130"/>
                    <a:gd name="T59" fmla="*/ 9 h 101"/>
                    <a:gd name="T60" fmla="*/ 77 w 130"/>
                    <a:gd name="T61" fmla="*/ 1 h 101"/>
                    <a:gd name="T62" fmla="*/ 74 w 130"/>
                    <a:gd name="T63" fmla="*/ 3 h 1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0"/>
                    <a:gd name="T97" fmla="*/ 0 h 101"/>
                    <a:gd name="T98" fmla="*/ 130 w 130"/>
                    <a:gd name="T99" fmla="*/ 101 h 1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0" h="101">
                      <a:moveTo>
                        <a:pt x="73" y="5"/>
                      </a:moveTo>
                      <a:lnTo>
                        <a:pt x="65" y="16"/>
                      </a:lnTo>
                      <a:lnTo>
                        <a:pt x="56" y="22"/>
                      </a:lnTo>
                      <a:lnTo>
                        <a:pt x="50" y="26"/>
                      </a:lnTo>
                      <a:lnTo>
                        <a:pt x="49" y="32"/>
                      </a:lnTo>
                      <a:lnTo>
                        <a:pt x="54" y="40"/>
                      </a:lnTo>
                      <a:lnTo>
                        <a:pt x="62" y="40"/>
                      </a:lnTo>
                      <a:lnTo>
                        <a:pt x="69" y="37"/>
                      </a:lnTo>
                      <a:lnTo>
                        <a:pt x="73" y="31"/>
                      </a:lnTo>
                      <a:lnTo>
                        <a:pt x="76" y="26"/>
                      </a:lnTo>
                      <a:lnTo>
                        <a:pt x="82" y="25"/>
                      </a:lnTo>
                      <a:lnTo>
                        <a:pt x="88" y="27"/>
                      </a:lnTo>
                      <a:lnTo>
                        <a:pt x="89" y="33"/>
                      </a:lnTo>
                      <a:lnTo>
                        <a:pt x="87" y="40"/>
                      </a:lnTo>
                      <a:lnTo>
                        <a:pt x="81" y="46"/>
                      </a:lnTo>
                      <a:lnTo>
                        <a:pt x="72" y="49"/>
                      </a:lnTo>
                      <a:lnTo>
                        <a:pt x="59" y="48"/>
                      </a:lnTo>
                      <a:lnTo>
                        <a:pt x="49" y="46"/>
                      </a:lnTo>
                      <a:lnTo>
                        <a:pt x="41" y="47"/>
                      </a:lnTo>
                      <a:lnTo>
                        <a:pt x="37" y="48"/>
                      </a:lnTo>
                      <a:lnTo>
                        <a:pt x="36" y="49"/>
                      </a:lnTo>
                      <a:lnTo>
                        <a:pt x="34" y="50"/>
                      </a:lnTo>
                      <a:lnTo>
                        <a:pt x="28" y="53"/>
                      </a:lnTo>
                      <a:lnTo>
                        <a:pt x="22" y="57"/>
                      </a:lnTo>
                      <a:lnTo>
                        <a:pt x="21" y="64"/>
                      </a:lnTo>
                      <a:lnTo>
                        <a:pt x="21" y="70"/>
                      </a:lnTo>
                      <a:lnTo>
                        <a:pt x="20" y="73"/>
                      </a:lnTo>
                      <a:lnTo>
                        <a:pt x="16" y="73"/>
                      </a:lnTo>
                      <a:lnTo>
                        <a:pt x="8" y="72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4" y="93"/>
                      </a:lnTo>
                      <a:lnTo>
                        <a:pt x="12" y="100"/>
                      </a:lnTo>
                      <a:lnTo>
                        <a:pt x="16" y="98"/>
                      </a:lnTo>
                      <a:lnTo>
                        <a:pt x="21" y="96"/>
                      </a:lnTo>
                      <a:lnTo>
                        <a:pt x="26" y="95"/>
                      </a:lnTo>
                      <a:lnTo>
                        <a:pt x="29" y="94"/>
                      </a:lnTo>
                      <a:lnTo>
                        <a:pt x="30" y="91"/>
                      </a:lnTo>
                      <a:lnTo>
                        <a:pt x="32" y="87"/>
                      </a:lnTo>
                      <a:lnTo>
                        <a:pt x="35" y="84"/>
                      </a:lnTo>
                      <a:lnTo>
                        <a:pt x="38" y="82"/>
                      </a:lnTo>
                      <a:lnTo>
                        <a:pt x="47" y="80"/>
                      </a:lnTo>
                      <a:lnTo>
                        <a:pt x="57" y="83"/>
                      </a:lnTo>
                      <a:lnTo>
                        <a:pt x="64" y="87"/>
                      </a:lnTo>
                      <a:lnTo>
                        <a:pt x="69" y="93"/>
                      </a:lnTo>
                      <a:lnTo>
                        <a:pt x="76" y="99"/>
                      </a:lnTo>
                      <a:lnTo>
                        <a:pt x="87" y="101"/>
                      </a:lnTo>
                      <a:lnTo>
                        <a:pt x="96" y="99"/>
                      </a:lnTo>
                      <a:lnTo>
                        <a:pt x="103" y="92"/>
                      </a:lnTo>
                      <a:lnTo>
                        <a:pt x="109" y="86"/>
                      </a:lnTo>
                      <a:lnTo>
                        <a:pt x="117" y="84"/>
                      </a:lnTo>
                      <a:lnTo>
                        <a:pt x="125" y="84"/>
                      </a:lnTo>
                      <a:lnTo>
                        <a:pt x="130" y="86"/>
                      </a:lnTo>
                      <a:lnTo>
                        <a:pt x="126" y="75"/>
                      </a:lnTo>
                      <a:lnTo>
                        <a:pt x="121" y="63"/>
                      </a:lnTo>
                      <a:lnTo>
                        <a:pt x="115" y="52"/>
                      </a:lnTo>
                      <a:lnTo>
                        <a:pt x="110" y="40"/>
                      </a:lnTo>
                      <a:lnTo>
                        <a:pt x="103" y="30"/>
                      </a:lnTo>
                      <a:lnTo>
                        <a:pt x="96" y="19"/>
                      </a:lnTo>
                      <a:lnTo>
                        <a:pt x="88" y="9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5" y="2"/>
                      </a:lnTo>
                      <a:lnTo>
                        <a:pt x="74" y="3"/>
                      </a:lnTo>
                      <a:lnTo>
                        <a:pt x="73" y="5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3" name="Freeform 76"/>
                <p:cNvSpPr>
                  <a:spLocks/>
                </p:cNvSpPr>
                <p:nvPr/>
              </p:nvSpPr>
              <p:spPr bwMode="auto">
                <a:xfrm>
                  <a:off x="3231" y="2404"/>
                  <a:ext cx="5" cy="10"/>
                </a:xfrm>
                <a:custGeom>
                  <a:avLst/>
                  <a:gdLst>
                    <a:gd name="T0" fmla="*/ 4 w 9"/>
                    <a:gd name="T1" fmla="*/ 0 h 21"/>
                    <a:gd name="T2" fmla="*/ 0 w 9"/>
                    <a:gd name="T3" fmla="*/ 5 h 21"/>
                    <a:gd name="T4" fmla="*/ 1 w 9"/>
                    <a:gd name="T5" fmla="*/ 10 h 21"/>
                    <a:gd name="T6" fmla="*/ 4 w 9"/>
                    <a:gd name="T7" fmla="*/ 15 h 21"/>
                    <a:gd name="T8" fmla="*/ 9 w 9"/>
                    <a:gd name="T9" fmla="*/ 21 h 21"/>
                    <a:gd name="T10" fmla="*/ 9 w 9"/>
                    <a:gd name="T11" fmla="*/ 21 h 21"/>
                    <a:gd name="T12" fmla="*/ 9 w 9"/>
                    <a:gd name="T13" fmla="*/ 21 h 21"/>
                    <a:gd name="T14" fmla="*/ 9 w 9"/>
                    <a:gd name="T15" fmla="*/ 21 h 21"/>
                    <a:gd name="T16" fmla="*/ 9 w 9"/>
                    <a:gd name="T17" fmla="*/ 21 h 21"/>
                    <a:gd name="T18" fmla="*/ 9 w 9"/>
                    <a:gd name="T19" fmla="*/ 18 h 21"/>
                    <a:gd name="T20" fmla="*/ 9 w 9"/>
                    <a:gd name="T21" fmla="*/ 17 h 21"/>
                    <a:gd name="T22" fmla="*/ 9 w 9"/>
                    <a:gd name="T23" fmla="*/ 15 h 21"/>
                    <a:gd name="T24" fmla="*/ 9 w 9"/>
                    <a:gd name="T25" fmla="*/ 14 h 21"/>
                    <a:gd name="T26" fmla="*/ 9 w 9"/>
                    <a:gd name="T27" fmla="*/ 9 h 21"/>
                    <a:gd name="T28" fmla="*/ 8 w 9"/>
                    <a:gd name="T29" fmla="*/ 6 h 21"/>
                    <a:gd name="T30" fmla="*/ 6 w 9"/>
                    <a:gd name="T31" fmla="*/ 2 h 21"/>
                    <a:gd name="T32" fmla="*/ 4 w 9"/>
                    <a:gd name="T33" fmla="*/ 0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1"/>
                    <a:gd name="T53" fmla="*/ 9 w 9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1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9" y="18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4" name="Freeform 77"/>
                <p:cNvSpPr>
                  <a:spLocks/>
                </p:cNvSpPr>
                <p:nvPr/>
              </p:nvSpPr>
              <p:spPr bwMode="auto">
                <a:xfrm>
                  <a:off x="3180" y="2386"/>
                  <a:ext cx="9" cy="4"/>
                </a:xfrm>
                <a:custGeom>
                  <a:avLst/>
                  <a:gdLst>
                    <a:gd name="T0" fmla="*/ 3 w 17"/>
                    <a:gd name="T1" fmla="*/ 7 h 8"/>
                    <a:gd name="T2" fmla="*/ 9 w 17"/>
                    <a:gd name="T3" fmla="*/ 8 h 8"/>
                    <a:gd name="T4" fmla="*/ 12 w 17"/>
                    <a:gd name="T5" fmla="*/ 7 h 8"/>
                    <a:gd name="T6" fmla="*/ 15 w 17"/>
                    <a:gd name="T7" fmla="*/ 4 h 8"/>
                    <a:gd name="T8" fmla="*/ 17 w 17"/>
                    <a:gd name="T9" fmla="*/ 0 h 8"/>
                    <a:gd name="T10" fmla="*/ 14 w 17"/>
                    <a:gd name="T11" fmla="*/ 1 h 8"/>
                    <a:gd name="T12" fmla="*/ 9 w 17"/>
                    <a:gd name="T13" fmla="*/ 2 h 8"/>
                    <a:gd name="T14" fmla="*/ 4 w 17"/>
                    <a:gd name="T15" fmla="*/ 4 h 8"/>
                    <a:gd name="T16" fmla="*/ 0 w 17"/>
                    <a:gd name="T17" fmla="*/ 6 h 8"/>
                    <a:gd name="T18" fmla="*/ 1 w 17"/>
                    <a:gd name="T19" fmla="*/ 7 h 8"/>
                    <a:gd name="T20" fmla="*/ 2 w 17"/>
                    <a:gd name="T21" fmla="*/ 7 h 8"/>
                    <a:gd name="T22" fmla="*/ 2 w 17"/>
                    <a:gd name="T23" fmla="*/ 7 h 8"/>
                    <a:gd name="T24" fmla="*/ 3 w 17"/>
                    <a:gd name="T25" fmla="*/ 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8"/>
                    <a:gd name="T41" fmla="*/ 17 w 17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8">
                      <a:moveTo>
                        <a:pt x="3" y="7"/>
                      </a:move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5" name="Freeform 78"/>
                <p:cNvSpPr>
                  <a:spLocks/>
                </p:cNvSpPr>
                <p:nvPr/>
              </p:nvSpPr>
              <p:spPr bwMode="auto">
                <a:xfrm>
                  <a:off x="3180" y="2354"/>
                  <a:ext cx="7" cy="11"/>
                </a:xfrm>
                <a:custGeom>
                  <a:avLst/>
                  <a:gdLst>
                    <a:gd name="T0" fmla="*/ 15 w 15"/>
                    <a:gd name="T1" fmla="*/ 2 h 22"/>
                    <a:gd name="T2" fmla="*/ 15 w 15"/>
                    <a:gd name="T3" fmla="*/ 5 h 22"/>
                    <a:gd name="T4" fmla="*/ 14 w 15"/>
                    <a:gd name="T5" fmla="*/ 10 h 22"/>
                    <a:gd name="T6" fmla="*/ 12 w 15"/>
                    <a:gd name="T7" fmla="*/ 17 h 22"/>
                    <a:gd name="T8" fmla="*/ 9 w 15"/>
                    <a:gd name="T9" fmla="*/ 21 h 22"/>
                    <a:gd name="T10" fmla="*/ 4 w 15"/>
                    <a:gd name="T11" fmla="*/ 22 h 22"/>
                    <a:gd name="T12" fmla="*/ 1 w 15"/>
                    <a:gd name="T13" fmla="*/ 21 h 22"/>
                    <a:gd name="T14" fmla="*/ 0 w 15"/>
                    <a:gd name="T15" fmla="*/ 18 h 22"/>
                    <a:gd name="T16" fmla="*/ 2 w 15"/>
                    <a:gd name="T17" fmla="*/ 14 h 22"/>
                    <a:gd name="T18" fmla="*/ 7 w 15"/>
                    <a:gd name="T19" fmla="*/ 8 h 22"/>
                    <a:gd name="T20" fmla="*/ 10 w 15"/>
                    <a:gd name="T21" fmla="*/ 2 h 22"/>
                    <a:gd name="T22" fmla="*/ 14 w 15"/>
                    <a:gd name="T23" fmla="*/ 0 h 22"/>
                    <a:gd name="T24" fmla="*/ 15 w 15"/>
                    <a:gd name="T25" fmla="*/ 2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2"/>
                    <a:gd name="T41" fmla="*/ 15 w 15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2">
                      <a:moveTo>
                        <a:pt x="15" y="2"/>
                      </a:moveTo>
                      <a:lnTo>
                        <a:pt x="15" y="5"/>
                      </a:lnTo>
                      <a:lnTo>
                        <a:pt x="14" y="10"/>
                      </a:lnTo>
                      <a:lnTo>
                        <a:pt x="12" y="17"/>
                      </a:lnTo>
                      <a:lnTo>
                        <a:pt x="9" y="21"/>
                      </a:lnTo>
                      <a:lnTo>
                        <a:pt x="4" y="22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7" y="8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 flipH="1">
              <a:off x="1565" y="6418"/>
              <a:ext cx="770" cy="21"/>
              <a:chOff x="4679" y="1662"/>
              <a:chExt cx="439" cy="12"/>
            </a:xfrm>
          </p:grpSpPr>
          <p:sp>
            <p:nvSpPr>
              <p:cNvPr id="116" name="Rectangle 81"/>
              <p:cNvSpPr>
                <a:spLocks noChangeArrowheads="1"/>
              </p:cNvSpPr>
              <p:nvPr/>
            </p:nvSpPr>
            <p:spPr bwMode="auto">
              <a:xfrm>
                <a:off x="4679" y="1662"/>
                <a:ext cx="439" cy="4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7" name="Rectangle 82"/>
              <p:cNvSpPr>
                <a:spLocks noChangeArrowheads="1"/>
              </p:cNvSpPr>
              <p:nvPr/>
            </p:nvSpPr>
            <p:spPr bwMode="auto">
              <a:xfrm>
                <a:off x="4679" y="1670"/>
                <a:ext cx="439" cy="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7148" y="3435"/>
              <a:ext cx="2070" cy="138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6" name="Text Box 100"/>
            <p:cNvSpPr txBox="1">
              <a:spLocks noChangeArrowheads="1"/>
            </p:cNvSpPr>
            <p:nvPr/>
          </p:nvSpPr>
          <p:spPr bwMode="auto">
            <a:xfrm>
              <a:off x="7345" y="3718"/>
              <a:ext cx="1619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Закрытая</a:t>
              </a:r>
            </a:p>
            <a:p>
              <a:pPr algn="ctr" eaLnBrk="1" hangingPunct="1"/>
              <a:r>
                <a:rPr lang="ru-RU" sz="1400" b="1" dirty="0" smtClean="0">
                  <a:solidFill>
                    <a:srgbClr val="000000"/>
                  </a:solidFill>
                </a:rPr>
                <a:t>банковская </a:t>
              </a:r>
              <a:endParaRPr lang="ru-RU" sz="1400" b="1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сеть</a:t>
              </a:r>
              <a:endParaRPr lang="ru-RU" sz="2000" b="1" dirty="0"/>
            </a:p>
          </p:txBody>
        </p:sp>
        <p:cxnSp>
          <p:nvCxnSpPr>
            <p:cNvPr id="17" name="AutoShape 101"/>
            <p:cNvCxnSpPr>
              <a:cxnSpLocks noChangeShapeType="1"/>
              <a:stCxn id="18" idx="3"/>
              <a:endCxn id="15" idx="0"/>
            </p:cNvCxnSpPr>
            <p:nvPr/>
          </p:nvCxnSpPr>
          <p:spPr bwMode="auto">
            <a:xfrm>
              <a:off x="5989" y="4131"/>
              <a:ext cx="116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5738" y="3820"/>
              <a:ext cx="251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9" name="Picture 103" descr="j02920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07" y="3363"/>
              <a:ext cx="1617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AutoShape 104"/>
            <p:cNvCxnSpPr>
              <a:cxnSpLocks noChangeShapeType="1"/>
              <a:stCxn id="15" idx="2"/>
            </p:cNvCxnSpPr>
            <p:nvPr/>
          </p:nvCxnSpPr>
          <p:spPr bwMode="auto">
            <a:xfrm>
              <a:off x="9217" y="4131"/>
              <a:ext cx="49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05"/>
            <p:cNvSpPr txBox="1">
              <a:spLocks noChangeArrowheads="1"/>
            </p:cNvSpPr>
            <p:nvPr/>
          </p:nvSpPr>
          <p:spPr bwMode="auto">
            <a:xfrm>
              <a:off x="9784" y="4974"/>
              <a:ext cx="146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Сотрудник банка</a:t>
              </a:r>
              <a:endParaRPr lang="ru-RU" sz="1400" b="1" dirty="0"/>
            </a:p>
          </p:txBody>
        </p:sp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7148" y="5942"/>
              <a:ext cx="2070" cy="13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Text Box 107"/>
            <p:cNvSpPr txBox="1">
              <a:spLocks noChangeArrowheads="1"/>
            </p:cNvSpPr>
            <p:nvPr/>
          </p:nvSpPr>
          <p:spPr bwMode="auto">
            <a:xfrm>
              <a:off x="4178" y="7166"/>
              <a:ext cx="155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Сервер</a:t>
              </a:r>
            </a:p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приложений</a:t>
              </a:r>
              <a:endParaRPr lang="ru-RU" sz="1400" b="1" dirty="0"/>
            </a:p>
          </p:txBody>
        </p:sp>
        <p:grpSp>
          <p:nvGrpSpPr>
            <p:cNvPr id="24" name="Group 108"/>
            <p:cNvGrpSpPr>
              <a:grpSpLocks/>
            </p:cNvGrpSpPr>
            <p:nvPr/>
          </p:nvGrpSpPr>
          <p:grpSpPr bwMode="auto">
            <a:xfrm flipH="1">
              <a:off x="5699" y="6065"/>
              <a:ext cx="1070" cy="1004"/>
              <a:chOff x="4665" y="2592"/>
              <a:chExt cx="610" cy="573"/>
            </a:xfrm>
          </p:grpSpPr>
          <p:sp>
            <p:nvSpPr>
              <p:cNvPr id="97" name="Freeform 109"/>
              <p:cNvSpPr>
                <a:spLocks/>
              </p:cNvSpPr>
              <p:nvPr/>
            </p:nvSpPr>
            <p:spPr bwMode="auto">
              <a:xfrm>
                <a:off x="4868" y="2975"/>
                <a:ext cx="316" cy="185"/>
              </a:xfrm>
              <a:custGeom>
                <a:avLst/>
                <a:gdLst>
                  <a:gd name="T0" fmla="*/ 376 w 1295"/>
                  <a:gd name="T1" fmla="*/ 753 h 761"/>
                  <a:gd name="T2" fmla="*/ 1160 w 1295"/>
                  <a:gd name="T3" fmla="*/ 507 h 761"/>
                  <a:gd name="T4" fmla="*/ 1117 w 1295"/>
                  <a:gd name="T5" fmla="*/ 65 h 761"/>
                  <a:gd name="T6" fmla="*/ 965 w 1295"/>
                  <a:gd name="T7" fmla="*/ 0 h 761"/>
                  <a:gd name="T8" fmla="*/ 965 w 1295"/>
                  <a:gd name="T9" fmla="*/ 0 h 761"/>
                  <a:gd name="T10" fmla="*/ 0 w 1295"/>
                  <a:gd name="T11" fmla="*/ 752 h 761"/>
                  <a:gd name="T12" fmla="*/ 376 w 1295"/>
                  <a:gd name="T13" fmla="*/ 753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5"/>
                  <a:gd name="T22" fmla="*/ 0 h 761"/>
                  <a:gd name="T23" fmla="*/ 1295 w 1295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5" h="761">
                    <a:moveTo>
                      <a:pt x="376" y="753"/>
                    </a:moveTo>
                    <a:cubicBezTo>
                      <a:pt x="666" y="761"/>
                      <a:pt x="948" y="673"/>
                      <a:pt x="1160" y="507"/>
                    </a:cubicBezTo>
                    <a:cubicBezTo>
                      <a:pt x="1295" y="375"/>
                      <a:pt x="1276" y="177"/>
                      <a:pt x="1117" y="65"/>
                    </a:cubicBezTo>
                    <a:cubicBezTo>
                      <a:pt x="1073" y="34"/>
                      <a:pt x="1021" y="12"/>
                      <a:pt x="965" y="0"/>
                    </a:cubicBezTo>
                    <a:lnTo>
                      <a:pt x="0" y="752"/>
                    </a:lnTo>
                    <a:lnTo>
                      <a:pt x="376" y="753"/>
                    </a:lnTo>
                    <a:close/>
                  </a:path>
                </a:pathLst>
              </a:custGeom>
              <a:solidFill>
                <a:srgbClr val="C4B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8" name="Rectangle 110"/>
              <p:cNvSpPr>
                <a:spLocks noChangeArrowheads="1"/>
              </p:cNvSpPr>
              <p:nvPr/>
            </p:nvSpPr>
            <p:spPr bwMode="auto">
              <a:xfrm>
                <a:off x="4699" y="2806"/>
                <a:ext cx="438" cy="4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9" name="Rectangle 111"/>
              <p:cNvSpPr>
                <a:spLocks noChangeArrowheads="1"/>
              </p:cNvSpPr>
              <p:nvPr/>
            </p:nvSpPr>
            <p:spPr bwMode="auto">
              <a:xfrm>
                <a:off x="4699" y="2813"/>
                <a:ext cx="438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0" name="Freeform 112"/>
              <p:cNvSpPr>
                <a:spLocks/>
              </p:cNvSpPr>
              <p:nvPr/>
            </p:nvSpPr>
            <p:spPr bwMode="auto">
              <a:xfrm>
                <a:off x="4704" y="2592"/>
                <a:ext cx="431" cy="221"/>
              </a:xfrm>
              <a:custGeom>
                <a:avLst/>
                <a:gdLst>
                  <a:gd name="T0" fmla="*/ 668 w 1760"/>
                  <a:gd name="T1" fmla="*/ 906 h 906"/>
                  <a:gd name="T2" fmla="*/ 1760 w 1760"/>
                  <a:gd name="T3" fmla="*/ 343 h 906"/>
                  <a:gd name="T4" fmla="*/ 1083 w 1760"/>
                  <a:gd name="T5" fmla="*/ 0 h 906"/>
                  <a:gd name="T6" fmla="*/ 0 w 1760"/>
                  <a:gd name="T7" fmla="*/ 559 h 906"/>
                  <a:gd name="T8" fmla="*/ 669 w 1760"/>
                  <a:gd name="T9" fmla="*/ 906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0"/>
                  <a:gd name="T16" fmla="*/ 0 h 906"/>
                  <a:gd name="T17" fmla="*/ 1760 w 1760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0" h="906">
                    <a:moveTo>
                      <a:pt x="668" y="906"/>
                    </a:moveTo>
                    <a:lnTo>
                      <a:pt x="1760" y="343"/>
                    </a:lnTo>
                    <a:lnTo>
                      <a:pt x="1083" y="0"/>
                    </a:lnTo>
                    <a:lnTo>
                      <a:pt x="0" y="559"/>
                    </a:lnTo>
                    <a:cubicBezTo>
                      <a:pt x="172" y="738"/>
                      <a:pt x="408" y="861"/>
                      <a:pt x="669" y="906"/>
                    </a:cubicBezTo>
                  </a:path>
                </a:pathLst>
              </a:cu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1" name="Freeform 113"/>
              <p:cNvSpPr>
                <a:spLocks/>
              </p:cNvSpPr>
              <p:nvPr/>
            </p:nvSpPr>
            <p:spPr bwMode="auto">
              <a:xfrm>
                <a:off x="4704" y="2728"/>
                <a:ext cx="164" cy="431"/>
              </a:xfrm>
              <a:custGeom>
                <a:avLst/>
                <a:gdLst>
                  <a:gd name="T0" fmla="*/ 668 w 668"/>
                  <a:gd name="T1" fmla="*/ 349 h 1759"/>
                  <a:gd name="T2" fmla="*/ 0 w 668"/>
                  <a:gd name="T3" fmla="*/ 0 h 1759"/>
                  <a:gd name="T4" fmla="*/ 0 w 668"/>
                  <a:gd name="T5" fmla="*/ 0 h 1759"/>
                  <a:gd name="T6" fmla="*/ 0 w 668"/>
                  <a:gd name="T7" fmla="*/ 1438 h 1759"/>
                  <a:gd name="T8" fmla="*/ 668 w 668"/>
                  <a:gd name="T9" fmla="*/ 1759 h 1759"/>
                  <a:gd name="T10" fmla="*/ 668 w 668"/>
                  <a:gd name="T11" fmla="*/ 1759 h 1759"/>
                  <a:gd name="T12" fmla="*/ 667 w 668"/>
                  <a:gd name="T13" fmla="*/ 349 h 1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1759"/>
                  <a:gd name="T23" fmla="*/ 668 w 668"/>
                  <a:gd name="T24" fmla="*/ 1759 h 1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1759">
                    <a:moveTo>
                      <a:pt x="668" y="349"/>
                    </a:moveTo>
                    <a:cubicBezTo>
                      <a:pt x="406" y="304"/>
                      <a:pt x="171" y="181"/>
                      <a:pt x="0" y="0"/>
                    </a:cubicBezTo>
                    <a:lnTo>
                      <a:pt x="0" y="1438"/>
                    </a:lnTo>
                    <a:cubicBezTo>
                      <a:pt x="174" y="1609"/>
                      <a:pt x="410" y="1722"/>
                      <a:pt x="668" y="1759"/>
                    </a:cubicBezTo>
                    <a:lnTo>
                      <a:pt x="667" y="349"/>
                    </a:lnTo>
                  </a:path>
                </a:pathLst>
              </a:custGeom>
              <a:gradFill rotWithShape="0">
                <a:gsLst>
                  <a:gs pos="0">
                    <a:srgbClr val="ECE1B4"/>
                  </a:gs>
                  <a:gs pos="100000">
                    <a:srgbClr val="F3F3F3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2" name="Freeform 114"/>
              <p:cNvSpPr>
                <a:spLocks/>
              </p:cNvSpPr>
              <p:nvPr/>
            </p:nvSpPr>
            <p:spPr bwMode="auto">
              <a:xfrm>
                <a:off x="4704" y="2592"/>
                <a:ext cx="431" cy="567"/>
              </a:xfrm>
              <a:custGeom>
                <a:avLst/>
                <a:gdLst>
                  <a:gd name="T0" fmla="*/ 1760 w 1760"/>
                  <a:gd name="T1" fmla="*/ 343 h 2315"/>
                  <a:gd name="T2" fmla="*/ 1083 w 1760"/>
                  <a:gd name="T3" fmla="*/ 0 h 2315"/>
                  <a:gd name="T4" fmla="*/ 0 w 1760"/>
                  <a:gd name="T5" fmla="*/ 559 h 2315"/>
                  <a:gd name="T6" fmla="*/ 1 w 1760"/>
                  <a:gd name="T7" fmla="*/ 1994 h 2315"/>
                  <a:gd name="T8" fmla="*/ 669 w 1760"/>
                  <a:gd name="T9" fmla="*/ 2315 h 2315"/>
                  <a:gd name="T10" fmla="*/ 669 w 1760"/>
                  <a:gd name="T11" fmla="*/ 2315 h 2315"/>
                  <a:gd name="T12" fmla="*/ 1760 w 1760"/>
                  <a:gd name="T13" fmla="*/ 1757 h 2315"/>
                  <a:gd name="T14" fmla="*/ 1760 w 1760"/>
                  <a:gd name="T15" fmla="*/ 343 h 23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0"/>
                  <a:gd name="T25" fmla="*/ 0 h 2315"/>
                  <a:gd name="T26" fmla="*/ 1760 w 1760"/>
                  <a:gd name="T27" fmla="*/ 2315 h 23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0" h="2315">
                    <a:moveTo>
                      <a:pt x="1760" y="343"/>
                    </a:moveTo>
                    <a:lnTo>
                      <a:pt x="1083" y="0"/>
                    </a:lnTo>
                    <a:lnTo>
                      <a:pt x="0" y="559"/>
                    </a:lnTo>
                    <a:lnTo>
                      <a:pt x="1" y="1994"/>
                    </a:lnTo>
                    <a:cubicBezTo>
                      <a:pt x="175" y="2166"/>
                      <a:pt x="411" y="2279"/>
                      <a:pt x="669" y="2315"/>
                    </a:cubicBezTo>
                    <a:lnTo>
                      <a:pt x="1760" y="1757"/>
                    </a:lnTo>
                    <a:lnTo>
                      <a:pt x="1760" y="34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3" name="Freeform 115"/>
              <p:cNvSpPr>
                <a:spLocks/>
              </p:cNvSpPr>
              <p:nvPr/>
            </p:nvSpPr>
            <p:spPr bwMode="auto">
              <a:xfrm>
                <a:off x="4764" y="2939"/>
                <a:ext cx="30" cy="36"/>
              </a:xfrm>
              <a:custGeom>
                <a:avLst/>
                <a:gdLst>
                  <a:gd name="T0" fmla="*/ 33 w 37"/>
                  <a:gd name="T1" fmla="*/ 16 h 43"/>
                  <a:gd name="T2" fmla="*/ 12 w 37"/>
                  <a:gd name="T3" fmla="*/ 2 h 43"/>
                  <a:gd name="T4" fmla="*/ 4 w 37"/>
                  <a:gd name="T5" fmla="*/ 27 h 43"/>
                  <a:gd name="T6" fmla="*/ 26 w 37"/>
                  <a:gd name="T7" fmla="*/ 40 h 43"/>
                  <a:gd name="T8" fmla="*/ 33 w 37"/>
                  <a:gd name="T9" fmla="*/ 1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3"/>
                  <a:gd name="T17" fmla="*/ 37 w 3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3">
                    <a:moveTo>
                      <a:pt x="33" y="16"/>
                    </a:moveTo>
                    <a:cubicBezTo>
                      <a:pt x="29" y="6"/>
                      <a:pt x="20" y="0"/>
                      <a:pt x="12" y="2"/>
                    </a:cubicBezTo>
                    <a:cubicBezTo>
                      <a:pt x="4" y="5"/>
                      <a:pt x="0" y="16"/>
                      <a:pt x="4" y="27"/>
                    </a:cubicBezTo>
                    <a:cubicBezTo>
                      <a:pt x="8" y="37"/>
                      <a:pt x="18" y="43"/>
                      <a:pt x="26" y="40"/>
                    </a:cubicBezTo>
                    <a:cubicBezTo>
                      <a:pt x="34" y="37"/>
                      <a:pt x="37" y="27"/>
                      <a:pt x="33" y="16"/>
                    </a:cubicBezTo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path path="rect">
                  <a:fillToRect l="50000" t="50000" r="50000" b="50000"/>
                </a:path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4" name="Freeform 116"/>
              <p:cNvSpPr>
                <a:spLocks noEditPoints="1"/>
              </p:cNvSpPr>
              <p:nvPr/>
            </p:nvSpPr>
            <p:spPr bwMode="auto">
              <a:xfrm>
                <a:off x="4732" y="3013"/>
                <a:ext cx="110" cy="96"/>
              </a:xfrm>
              <a:custGeom>
                <a:avLst/>
                <a:gdLst>
                  <a:gd name="T0" fmla="*/ 0 w 451"/>
                  <a:gd name="T1" fmla="*/ 0 h 391"/>
                  <a:gd name="T2" fmla="*/ 451 w 451"/>
                  <a:gd name="T3" fmla="*/ 219 h 391"/>
                  <a:gd name="T4" fmla="*/ 0 w 451"/>
                  <a:gd name="T5" fmla="*/ 86 h 391"/>
                  <a:gd name="T6" fmla="*/ 451 w 451"/>
                  <a:gd name="T7" fmla="*/ 305 h 391"/>
                  <a:gd name="T8" fmla="*/ 0 w 451"/>
                  <a:gd name="T9" fmla="*/ 171 h 391"/>
                  <a:gd name="T10" fmla="*/ 451 w 45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1"/>
                  <a:gd name="T19" fmla="*/ 0 h 391"/>
                  <a:gd name="T20" fmla="*/ 451 w 45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1" h="391">
                    <a:moveTo>
                      <a:pt x="0" y="0"/>
                    </a:moveTo>
                    <a:cubicBezTo>
                      <a:pt x="134" y="104"/>
                      <a:pt x="288" y="179"/>
                      <a:pt x="451" y="219"/>
                    </a:cubicBezTo>
                    <a:moveTo>
                      <a:pt x="0" y="86"/>
                    </a:moveTo>
                    <a:cubicBezTo>
                      <a:pt x="134" y="190"/>
                      <a:pt x="288" y="265"/>
                      <a:pt x="451" y="305"/>
                    </a:cubicBezTo>
                    <a:moveTo>
                      <a:pt x="0" y="171"/>
                    </a:moveTo>
                    <a:cubicBezTo>
                      <a:pt x="134" y="276"/>
                      <a:pt x="288" y="351"/>
                      <a:pt x="451" y="39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5" name="Freeform 117"/>
              <p:cNvSpPr>
                <a:spLocks/>
              </p:cNvSpPr>
              <p:nvPr/>
            </p:nvSpPr>
            <p:spPr bwMode="auto">
              <a:xfrm>
                <a:off x="4726" y="2794"/>
                <a:ext cx="120" cy="64"/>
              </a:xfrm>
              <a:custGeom>
                <a:avLst/>
                <a:gdLst>
                  <a:gd name="T0" fmla="*/ 17 w 488"/>
                  <a:gd name="T1" fmla="*/ 39 h 258"/>
                  <a:gd name="T2" fmla="*/ 468 w 488"/>
                  <a:gd name="T3" fmla="*/ 258 h 258"/>
                  <a:gd name="T4" fmla="*/ 485 w 488"/>
                  <a:gd name="T5" fmla="*/ 234 h 258"/>
                  <a:gd name="T6" fmla="*/ 468 w 488"/>
                  <a:gd name="T7" fmla="*/ 219 h 258"/>
                  <a:gd name="T8" fmla="*/ 26 w 488"/>
                  <a:gd name="T9" fmla="*/ 5 h 258"/>
                  <a:gd name="T10" fmla="*/ 4 w 488"/>
                  <a:gd name="T11" fmla="*/ 6 h 258"/>
                  <a:gd name="T12" fmla="*/ 1 w 488"/>
                  <a:gd name="T13" fmla="*/ 17 h 258"/>
                  <a:gd name="T14" fmla="*/ 17 w 488"/>
                  <a:gd name="T15" fmla="*/ 39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258"/>
                  <a:gd name="T26" fmla="*/ 488 w 48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258">
                    <a:moveTo>
                      <a:pt x="17" y="39"/>
                    </a:moveTo>
                    <a:cubicBezTo>
                      <a:pt x="146" y="142"/>
                      <a:pt x="300" y="217"/>
                      <a:pt x="468" y="258"/>
                    </a:cubicBezTo>
                    <a:cubicBezTo>
                      <a:pt x="480" y="256"/>
                      <a:pt x="488" y="245"/>
                      <a:pt x="485" y="234"/>
                    </a:cubicBezTo>
                    <a:cubicBezTo>
                      <a:pt x="483" y="226"/>
                      <a:pt x="477" y="220"/>
                      <a:pt x="468" y="219"/>
                    </a:cubicBezTo>
                    <a:cubicBezTo>
                      <a:pt x="304" y="179"/>
                      <a:pt x="153" y="106"/>
                      <a:pt x="26" y="5"/>
                    </a:cubicBezTo>
                    <a:cubicBezTo>
                      <a:pt x="20" y="0"/>
                      <a:pt x="10" y="1"/>
                      <a:pt x="4" y="6"/>
                    </a:cubicBezTo>
                    <a:cubicBezTo>
                      <a:pt x="2" y="9"/>
                      <a:pt x="0" y="13"/>
                      <a:pt x="1" y="17"/>
                    </a:cubicBezTo>
                    <a:cubicBezTo>
                      <a:pt x="2" y="26"/>
                      <a:pt x="8" y="34"/>
                      <a:pt x="17" y="3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6" name="Freeform 118"/>
              <p:cNvSpPr>
                <a:spLocks/>
              </p:cNvSpPr>
              <p:nvPr/>
            </p:nvSpPr>
            <p:spPr bwMode="auto">
              <a:xfrm>
                <a:off x="4726" y="2794"/>
                <a:ext cx="120" cy="64"/>
              </a:xfrm>
              <a:custGeom>
                <a:avLst/>
                <a:gdLst>
                  <a:gd name="T0" fmla="*/ 5 w 147"/>
                  <a:gd name="T1" fmla="*/ 12 h 78"/>
                  <a:gd name="T2" fmla="*/ 141 w 147"/>
                  <a:gd name="T3" fmla="*/ 78 h 78"/>
                  <a:gd name="T4" fmla="*/ 147 w 147"/>
                  <a:gd name="T5" fmla="*/ 71 h 78"/>
                  <a:gd name="T6" fmla="*/ 141 w 147"/>
                  <a:gd name="T7" fmla="*/ 67 h 78"/>
                  <a:gd name="T8" fmla="*/ 8 w 147"/>
                  <a:gd name="T9" fmla="*/ 2 h 78"/>
                  <a:gd name="T10" fmla="*/ 1 w 147"/>
                  <a:gd name="T11" fmla="*/ 2 h 78"/>
                  <a:gd name="T12" fmla="*/ 0 w 147"/>
                  <a:gd name="T13" fmla="*/ 6 h 78"/>
                  <a:gd name="T14" fmla="*/ 5 w 147"/>
                  <a:gd name="T15" fmla="*/ 12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78"/>
                  <a:gd name="T26" fmla="*/ 147 w 147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78">
                    <a:moveTo>
                      <a:pt x="5" y="12"/>
                    </a:moveTo>
                    <a:cubicBezTo>
                      <a:pt x="44" y="43"/>
                      <a:pt x="91" y="66"/>
                      <a:pt x="141" y="78"/>
                    </a:cubicBezTo>
                    <a:cubicBezTo>
                      <a:pt x="145" y="78"/>
                      <a:pt x="147" y="74"/>
                      <a:pt x="147" y="71"/>
                    </a:cubicBezTo>
                    <a:cubicBezTo>
                      <a:pt x="146" y="69"/>
                      <a:pt x="144" y="67"/>
                      <a:pt x="141" y="67"/>
                    </a:cubicBezTo>
                    <a:cubicBezTo>
                      <a:pt x="92" y="55"/>
                      <a:pt x="46" y="32"/>
                      <a:pt x="8" y="2"/>
                    </a:cubicBezTo>
                    <a:cubicBezTo>
                      <a:pt x="6" y="0"/>
                      <a:pt x="3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8"/>
                      <a:pt x="2" y="11"/>
                      <a:pt x="5" y="1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7" name="Freeform 119"/>
              <p:cNvSpPr>
                <a:spLocks/>
              </p:cNvSpPr>
              <p:nvPr/>
            </p:nvSpPr>
            <p:spPr bwMode="auto">
              <a:xfrm>
                <a:off x="4732" y="2839"/>
                <a:ext cx="110" cy="59"/>
              </a:xfrm>
              <a:custGeom>
                <a:avLst/>
                <a:gdLst>
                  <a:gd name="T0" fmla="*/ 0 w 451"/>
                  <a:gd name="T1" fmla="*/ 28 h 248"/>
                  <a:gd name="T2" fmla="*/ 451 w 451"/>
                  <a:gd name="T3" fmla="*/ 248 h 248"/>
                  <a:gd name="T4" fmla="*/ 451 w 451"/>
                  <a:gd name="T5" fmla="*/ 248 h 248"/>
                  <a:gd name="T6" fmla="*/ 451 w 451"/>
                  <a:gd name="T7" fmla="*/ 220 h 248"/>
                  <a:gd name="T8" fmla="*/ 0 w 451"/>
                  <a:gd name="T9" fmla="*/ 0 h 248"/>
                  <a:gd name="T10" fmla="*/ 0 w 451"/>
                  <a:gd name="T11" fmla="*/ 0 h 248"/>
                  <a:gd name="T12" fmla="*/ 0 w 451"/>
                  <a:gd name="T13" fmla="*/ 28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1"/>
                  <a:gd name="T22" fmla="*/ 0 h 248"/>
                  <a:gd name="T23" fmla="*/ 451 w 4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1" h="248">
                    <a:moveTo>
                      <a:pt x="0" y="28"/>
                    </a:moveTo>
                    <a:cubicBezTo>
                      <a:pt x="128" y="132"/>
                      <a:pt x="283" y="207"/>
                      <a:pt x="451" y="248"/>
                    </a:cubicBezTo>
                    <a:lnTo>
                      <a:pt x="451" y="220"/>
                    </a:lnTo>
                    <a:cubicBezTo>
                      <a:pt x="285" y="176"/>
                      <a:pt x="131" y="101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8" name="Freeform 120"/>
              <p:cNvSpPr>
                <a:spLocks/>
              </p:cNvSpPr>
              <p:nvPr/>
            </p:nvSpPr>
            <p:spPr bwMode="auto">
              <a:xfrm>
                <a:off x="4732" y="2833"/>
                <a:ext cx="110" cy="80"/>
              </a:xfrm>
              <a:custGeom>
                <a:avLst/>
                <a:gdLst>
                  <a:gd name="T0" fmla="*/ 451 w 451"/>
                  <a:gd name="T1" fmla="*/ 331 h 331"/>
                  <a:gd name="T2" fmla="*/ 451 w 451"/>
                  <a:gd name="T3" fmla="*/ 220 h 331"/>
                  <a:gd name="T4" fmla="*/ 0 w 451"/>
                  <a:gd name="T5" fmla="*/ 0 h 331"/>
                  <a:gd name="T6" fmla="*/ 0 60000 65536"/>
                  <a:gd name="T7" fmla="*/ 0 60000 65536"/>
                  <a:gd name="T8" fmla="*/ 0 60000 65536"/>
                  <a:gd name="T9" fmla="*/ 0 w 451"/>
                  <a:gd name="T10" fmla="*/ 0 h 331"/>
                  <a:gd name="T11" fmla="*/ 451 w 451"/>
                  <a:gd name="T12" fmla="*/ 331 h 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" h="331">
                    <a:moveTo>
                      <a:pt x="451" y="331"/>
                    </a:moveTo>
                    <a:lnTo>
                      <a:pt x="451" y="220"/>
                    </a:lnTo>
                    <a:cubicBezTo>
                      <a:pt x="285" y="175"/>
                      <a:pt x="131" y="10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9" name="Oval 121"/>
              <p:cNvSpPr>
                <a:spLocks noChangeArrowheads="1"/>
              </p:cNvSpPr>
              <p:nvPr/>
            </p:nvSpPr>
            <p:spPr bwMode="auto">
              <a:xfrm>
                <a:off x="4925" y="2966"/>
                <a:ext cx="146" cy="65"/>
              </a:xfrm>
              <a:prstGeom prst="ellipse">
                <a:avLst/>
              </a:prstGeom>
              <a:noFill/>
              <a:ln w="7938" cap="rnd">
                <a:solidFill>
                  <a:srgbClr val="4E8E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0" name="AutoShape 122"/>
              <p:cNvSpPr>
                <a:spLocks noChangeArrowheads="1"/>
              </p:cNvSpPr>
              <p:nvPr/>
            </p:nvSpPr>
            <p:spPr bwMode="auto">
              <a:xfrm rot="5400000" flipV="1">
                <a:off x="4765" y="2783"/>
                <a:ext cx="474" cy="265"/>
              </a:xfrm>
              <a:prstGeom prst="parallelogram">
                <a:avLst>
                  <a:gd name="adj" fmla="val 50969"/>
                </a:avLst>
              </a:pr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1" name="Firewall"/>
              <p:cNvSpPr>
                <a:spLocks noEditPoints="1" noChangeArrowheads="1"/>
              </p:cNvSpPr>
              <p:nvPr/>
            </p:nvSpPr>
            <p:spPr bwMode="auto">
              <a:xfrm>
                <a:off x="4906" y="2981"/>
                <a:ext cx="165" cy="154"/>
              </a:xfrm>
              <a:custGeom>
                <a:avLst/>
                <a:gdLst>
                  <a:gd name="T0" fmla="*/ 0 w 21600"/>
                  <a:gd name="T1" fmla="*/ 0 h 21600"/>
                  <a:gd name="T2" fmla="*/ 83 w 21600"/>
                  <a:gd name="T3" fmla="*/ 0 h 21600"/>
                  <a:gd name="T4" fmla="*/ 165 w 21600"/>
                  <a:gd name="T5" fmla="*/ 0 h 21600"/>
                  <a:gd name="T6" fmla="*/ 161 w 21600"/>
                  <a:gd name="T7" fmla="*/ 77 h 21600"/>
                  <a:gd name="T8" fmla="*/ 161 w 21600"/>
                  <a:gd name="T9" fmla="*/ 154 h 21600"/>
                  <a:gd name="T10" fmla="*/ 83 w 21600"/>
                  <a:gd name="T11" fmla="*/ 154 h 21600"/>
                  <a:gd name="T12" fmla="*/ 4 w 21600"/>
                  <a:gd name="T13" fmla="*/ 154 h 21600"/>
                  <a:gd name="T14" fmla="*/ 4 w 21600"/>
                  <a:gd name="T15" fmla="*/ 7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85 w 21600"/>
                  <a:gd name="T25" fmla="*/ 22442 h 21600"/>
                  <a:gd name="T26" fmla="*/ 21076 w 21600"/>
                  <a:gd name="T27" fmla="*/ 322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540" y="4628"/>
                    </a:moveTo>
                    <a:lnTo>
                      <a:pt x="0" y="462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628"/>
                    </a:lnTo>
                    <a:lnTo>
                      <a:pt x="21060" y="4628"/>
                    </a:lnTo>
                    <a:lnTo>
                      <a:pt x="21060" y="21600"/>
                    </a:lnTo>
                    <a:lnTo>
                      <a:pt x="540" y="21600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540" y="4628"/>
                    </a:moveTo>
                    <a:lnTo>
                      <a:pt x="540" y="6171"/>
                    </a:lnTo>
                    <a:lnTo>
                      <a:pt x="2700" y="6171"/>
                    </a:lnTo>
                    <a:lnTo>
                      <a:pt x="2700" y="4628"/>
                    </a:lnTo>
                    <a:lnTo>
                      <a:pt x="540" y="4628"/>
                    </a:lnTo>
                    <a:close/>
                  </a:path>
                  <a:path w="21600" h="21600" extrusionOk="0">
                    <a:moveTo>
                      <a:pt x="2700" y="4628"/>
                    </a:moveTo>
                    <a:lnTo>
                      <a:pt x="2700" y="6171"/>
                    </a:lnTo>
                    <a:lnTo>
                      <a:pt x="4860" y="6171"/>
                    </a:lnTo>
                    <a:lnTo>
                      <a:pt x="4860" y="4628"/>
                    </a:lnTo>
                    <a:lnTo>
                      <a:pt x="2700" y="4628"/>
                    </a:lnTo>
                    <a:close/>
                  </a:path>
                  <a:path w="21600" h="21600" extrusionOk="0">
                    <a:moveTo>
                      <a:pt x="4860" y="4628"/>
                    </a:moveTo>
                    <a:lnTo>
                      <a:pt x="4860" y="6171"/>
                    </a:lnTo>
                    <a:lnTo>
                      <a:pt x="7020" y="6171"/>
                    </a:lnTo>
                    <a:lnTo>
                      <a:pt x="7020" y="4628"/>
                    </a:lnTo>
                    <a:lnTo>
                      <a:pt x="4860" y="4628"/>
                    </a:lnTo>
                    <a:close/>
                  </a:path>
                  <a:path w="21600" h="21600" extrusionOk="0">
                    <a:moveTo>
                      <a:pt x="7020" y="4628"/>
                    </a:moveTo>
                    <a:lnTo>
                      <a:pt x="7020" y="6171"/>
                    </a:lnTo>
                    <a:lnTo>
                      <a:pt x="9180" y="6171"/>
                    </a:lnTo>
                    <a:lnTo>
                      <a:pt x="9180" y="4628"/>
                    </a:lnTo>
                    <a:lnTo>
                      <a:pt x="7020" y="4628"/>
                    </a:lnTo>
                    <a:close/>
                  </a:path>
                  <a:path w="21600" h="21600" extrusionOk="0">
                    <a:moveTo>
                      <a:pt x="9180" y="4628"/>
                    </a:moveTo>
                    <a:lnTo>
                      <a:pt x="9180" y="6171"/>
                    </a:lnTo>
                    <a:lnTo>
                      <a:pt x="11340" y="6171"/>
                    </a:lnTo>
                    <a:lnTo>
                      <a:pt x="11340" y="4628"/>
                    </a:lnTo>
                    <a:lnTo>
                      <a:pt x="9180" y="4628"/>
                    </a:lnTo>
                    <a:close/>
                  </a:path>
                  <a:path w="21600" h="21600" extrusionOk="0">
                    <a:moveTo>
                      <a:pt x="11340" y="4628"/>
                    </a:moveTo>
                    <a:lnTo>
                      <a:pt x="11340" y="6171"/>
                    </a:lnTo>
                    <a:lnTo>
                      <a:pt x="13500" y="6171"/>
                    </a:lnTo>
                    <a:lnTo>
                      <a:pt x="13500" y="4628"/>
                    </a:lnTo>
                    <a:lnTo>
                      <a:pt x="11340" y="4628"/>
                    </a:lnTo>
                    <a:close/>
                  </a:path>
                  <a:path w="21600" h="21600" extrusionOk="0">
                    <a:moveTo>
                      <a:pt x="13500" y="4628"/>
                    </a:moveTo>
                    <a:lnTo>
                      <a:pt x="13500" y="6171"/>
                    </a:lnTo>
                    <a:lnTo>
                      <a:pt x="15660" y="6171"/>
                    </a:lnTo>
                    <a:lnTo>
                      <a:pt x="15660" y="4628"/>
                    </a:lnTo>
                    <a:lnTo>
                      <a:pt x="13500" y="4628"/>
                    </a:lnTo>
                    <a:close/>
                  </a:path>
                  <a:path w="21600" h="21600" extrusionOk="0">
                    <a:moveTo>
                      <a:pt x="15660" y="4628"/>
                    </a:moveTo>
                    <a:lnTo>
                      <a:pt x="15660" y="6171"/>
                    </a:lnTo>
                    <a:lnTo>
                      <a:pt x="17820" y="6171"/>
                    </a:lnTo>
                    <a:lnTo>
                      <a:pt x="17820" y="4628"/>
                    </a:lnTo>
                    <a:lnTo>
                      <a:pt x="15660" y="4628"/>
                    </a:lnTo>
                    <a:close/>
                  </a:path>
                  <a:path w="21600" h="21600" extrusionOk="0">
                    <a:moveTo>
                      <a:pt x="17820" y="4628"/>
                    </a:moveTo>
                    <a:lnTo>
                      <a:pt x="1782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lnTo>
                      <a:pt x="17820" y="4628"/>
                    </a:lnTo>
                    <a:close/>
                  </a:path>
                  <a:path w="21600" h="21600" extrusionOk="0">
                    <a:moveTo>
                      <a:pt x="1620" y="6171"/>
                    </a:moveTo>
                    <a:lnTo>
                      <a:pt x="1620" y="7714"/>
                    </a:lnTo>
                    <a:lnTo>
                      <a:pt x="3779" y="7714"/>
                    </a:lnTo>
                    <a:lnTo>
                      <a:pt x="3779" y="6171"/>
                    </a:lnTo>
                    <a:lnTo>
                      <a:pt x="1620" y="6171"/>
                    </a:lnTo>
                    <a:close/>
                  </a:path>
                  <a:path w="21600" h="21600" extrusionOk="0">
                    <a:moveTo>
                      <a:pt x="3779" y="6171"/>
                    </a:moveTo>
                    <a:lnTo>
                      <a:pt x="3779" y="7714"/>
                    </a:lnTo>
                    <a:lnTo>
                      <a:pt x="5940" y="7714"/>
                    </a:lnTo>
                    <a:lnTo>
                      <a:pt x="5940" y="6171"/>
                    </a:lnTo>
                    <a:lnTo>
                      <a:pt x="3779" y="6171"/>
                    </a:lnTo>
                    <a:close/>
                  </a:path>
                  <a:path w="21600" h="21600" extrusionOk="0">
                    <a:moveTo>
                      <a:pt x="5940" y="6171"/>
                    </a:moveTo>
                    <a:lnTo>
                      <a:pt x="5940" y="7714"/>
                    </a:lnTo>
                    <a:lnTo>
                      <a:pt x="8100" y="7714"/>
                    </a:lnTo>
                    <a:lnTo>
                      <a:pt x="8100" y="6171"/>
                    </a:lnTo>
                    <a:lnTo>
                      <a:pt x="5940" y="6171"/>
                    </a:lnTo>
                    <a:close/>
                  </a:path>
                  <a:path w="21600" h="21600" extrusionOk="0">
                    <a:moveTo>
                      <a:pt x="8100" y="6171"/>
                    </a:moveTo>
                    <a:lnTo>
                      <a:pt x="8100" y="7714"/>
                    </a:lnTo>
                    <a:lnTo>
                      <a:pt x="10260" y="7714"/>
                    </a:lnTo>
                    <a:lnTo>
                      <a:pt x="10260" y="6171"/>
                    </a:lnTo>
                    <a:lnTo>
                      <a:pt x="8100" y="6171"/>
                    </a:lnTo>
                    <a:close/>
                  </a:path>
                  <a:path w="21600" h="21600" extrusionOk="0">
                    <a:moveTo>
                      <a:pt x="10260" y="6171"/>
                    </a:moveTo>
                    <a:lnTo>
                      <a:pt x="10260" y="7714"/>
                    </a:lnTo>
                    <a:lnTo>
                      <a:pt x="12419" y="7714"/>
                    </a:lnTo>
                    <a:lnTo>
                      <a:pt x="12419" y="6171"/>
                    </a:lnTo>
                    <a:lnTo>
                      <a:pt x="10260" y="6171"/>
                    </a:lnTo>
                    <a:close/>
                  </a:path>
                  <a:path w="21600" h="21600" extrusionOk="0">
                    <a:moveTo>
                      <a:pt x="12419" y="6171"/>
                    </a:moveTo>
                    <a:lnTo>
                      <a:pt x="12419" y="7714"/>
                    </a:lnTo>
                    <a:lnTo>
                      <a:pt x="14580" y="7714"/>
                    </a:lnTo>
                    <a:lnTo>
                      <a:pt x="14580" y="6171"/>
                    </a:lnTo>
                    <a:lnTo>
                      <a:pt x="12419" y="6171"/>
                    </a:lnTo>
                    <a:close/>
                  </a:path>
                  <a:path w="21600" h="21600" extrusionOk="0">
                    <a:moveTo>
                      <a:pt x="14580" y="6171"/>
                    </a:moveTo>
                    <a:lnTo>
                      <a:pt x="14580" y="7714"/>
                    </a:lnTo>
                    <a:lnTo>
                      <a:pt x="16740" y="7714"/>
                    </a:lnTo>
                    <a:lnTo>
                      <a:pt x="16740" y="6171"/>
                    </a:lnTo>
                    <a:lnTo>
                      <a:pt x="14580" y="6171"/>
                    </a:lnTo>
                    <a:close/>
                  </a:path>
                  <a:path w="21600" h="21600" extrusionOk="0">
                    <a:moveTo>
                      <a:pt x="16740" y="6171"/>
                    </a:moveTo>
                    <a:lnTo>
                      <a:pt x="16740" y="7714"/>
                    </a:lnTo>
                    <a:lnTo>
                      <a:pt x="18900" y="7714"/>
                    </a:lnTo>
                    <a:lnTo>
                      <a:pt x="18900" y="6171"/>
                    </a:lnTo>
                    <a:lnTo>
                      <a:pt x="16740" y="6171"/>
                    </a:lnTo>
                    <a:close/>
                  </a:path>
                  <a:path w="21600" h="21600" extrusionOk="0">
                    <a:moveTo>
                      <a:pt x="18900" y="6171"/>
                    </a:moveTo>
                    <a:lnTo>
                      <a:pt x="18900" y="7714"/>
                    </a:lnTo>
                    <a:lnTo>
                      <a:pt x="21060" y="7714"/>
                    </a:lnTo>
                    <a:lnTo>
                      <a:pt x="21060" y="6171"/>
                    </a:lnTo>
                    <a:lnTo>
                      <a:pt x="18900" y="6171"/>
                    </a:lnTo>
                    <a:close/>
                  </a:path>
                  <a:path w="21600" h="21600" extrusionOk="0">
                    <a:moveTo>
                      <a:pt x="540" y="7714"/>
                    </a:moveTo>
                    <a:lnTo>
                      <a:pt x="540" y="9257"/>
                    </a:lnTo>
                    <a:lnTo>
                      <a:pt x="2700" y="9257"/>
                    </a:lnTo>
                    <a:lnTo>
                      <a:pt x="2700" y="7714"/>
                    </a:lnTo>
                    <a:lnTo>
                      <a:pt x="540" y="7714"/>
                    </a:lnTo>
                    <a:close/>
                  </a:path>
                  <a:path w="21600" h="21600" extrusionOk="0">
                    <a:moveTo>
                      <a:pt x="2700" y="7714"/>
                    </a:moveTo>
                    <a:lnTo>
                      <a:pt x="2700" y="9257"/>
                    </a:lnTo>
                    <a:lnTo>
                      <a:pt x="4860" y="9257"/>
                    </a:lnTo>
                    <a:lnTo>
                      <a:pt x="4860" y="7714"/>
                    </a:lnTo>
                    <a:lnTo>
                      <a:pt x="2700" y="7714"/>
                    </a:lnTo>
                    <a:close/>
                  </a:path>
                  <a:path w="21600" h="21600" extrusionOk="0">
                    <a:moveTo>
                      <a:pt x="4860" y="7714"/>
                    </a:moveTo>
                    <a:lnTo>
                      <a:pt x="4860" y="9257"/>
                    </a:lnTo>
                    <a:lnTo>
                      <a:pt x="7020" y="9257"/>
                    </a:lnTo>
                    <a:lnTo>
                      <a:pt x="7020" y="7714"/>
                    </a:lnTo>
                    <a:lnTo>
                      <a:pt x="4860" y="7714"/>
                    </a:lnTo>
                    <a:close/>
                  </a:path>
                  <a:path w="21600" h="21600" extrusionOk="0">
                    <a:moveTo>
                      <a:pt x="7020" y="7714"/>
                    </a:moveTo>
                    <a:lnTo>
                      <a:pt x="7020" y="9257"/>
                    </a:lnTo>
                    <a:lnTo>
                      <a:pt x="9180" y="9257"/>
                    </a:lnTo>
                    <a:lnTo>
                      <a:pt x="9180" y="7714"/>
                    </a:lnTo>
                    <a:lnTo>
                      <a:pt x="7020" y="7714"/>
                    </a:lnTo>
                    <a:close/>
                  </a:path>
                  <a:path w="21600" h="21600" extrusionOk="0">
                    <a:moveTo>
                      <a:pt x="9180" y="7714"/>
                    </a:moveTo>
                    <a:lnTo>
                      <a:pt x="9180" y="9257"/>
                    </a:lnTo>
                    <a:lnTo>
                      <a:pt x="11340" y="9257"/>
                    </a:lnTo>
                    <a:lnTo>
                      <a:pt x="11340" y="7714"/>
                    </a:lnTo>
                    <a:lnTo>
                      <a:pt x="9180" y="7714"/>
                    </a:lnTo>
                    <a:close/>
                  </a:path>
                  <a:path w="21600" h="21600" extrusionOk="0">
                    <a:moveTo>
                      <a:pt x="11340" y="7714"/>
                    </a:moveTo>
                    <a:lnTo>
                      <a:pt x="11340" y="9257"/>
                    </a:lnTo>
                    <a:lnTo>
                      <a:pt x="13500" y="9257"/>
                    </a:lnTo>
                    <a:lnTo>
                      <a:pt x="13500" y="7714"/>
                    </a:lnTo>
                    <a:lnTo>
                      <a:pt x="11340" y="7714"/>
                    </a:lnTo>
                    <a:close/>
                  </a:path>
                  <a:path w="21600" h="21600" extrusionOk="0">
                    <a:moveTo>
                      <a:pt x="13500" y="7714"/>
                    </a:moveTo>
                    <a:lnTo>
                      <a:pt x="13500" y="9257"/>
                    </a:lnTo>
                    <a:lnTo>
                      <a:pt x="15660" y="9257"/>
                    </a:lnTo>
                    <a:lnTo>
                      <a:pt x="15660" y="7714"/>
                    </a:lnTo>
                    <a:lnTo>
                      <a:pt x="13500" y="7714"/>
                    </a:lnTo>
                    <a:close/>
                  </a:path>
                  <a:path w="21600" h="21600" extrusionOk="0">
                    <a:moveTo>
                      <a:pt x="15660" y="7714"/>
                    </a:moveTo>
                    <a:lnTo>
                      <a:pt x="15660" y="9257"/>
                    </a:lnTo>
                    <a:lnTo>
                      <a:pt x="17820" y="9257"/>
                    </a:lnTo>
                    <a:lnTo>
                      <a:pt x="17820" y="7714"/>
                    </a:lnTo>
                    <a:lnTo>
                      <a:pt x="15660" y="7714"/>
                    </a:lnTo>
                    <a:close/>
                  </a:path>
                  <a:path w="21600" h="21600" extrusionOk="0">
                    <a:moveTo>
                      <a:pt x="17820" y="7714"/>
                    </a:moveTo>
                    <a:lnTo>
                      <a:pt x="17820" y="9257"/>
                    </a:lnTo>
                    <a:lnTo>
                      <a:pt x="19980" y="9257"/>
                    </a:lnTo>
                    <a:lnTo>
                      <a:pt x="19980" y="7714"/>
                    </a:lnTo>
                    <a:lnTo>
                      <a:pt x="17820" y="7714"/>
                    </a:lnTo>
                    <a:close/>
                  </a:path>
                  <a:path w="21600" h="21600" extrusionOk="0">
                    <a:moveTo>
                      <a:pt x="1620" y="9257"/>
                    </a:moveTo>
                    <a:lnTo>
                      <a:pt x="1620" y="10800"/>
                    </a:lnTo>
                    <a:lnTo>
                      <a:pt x="3779" y="10800"/>
                    </a:lnTo>
                    <a:lnTo>
                      <a:pt x="3779" y="9257"/>
                    </a:lnTo>
                    <a:lnTo>
                      <a:pt x="1620" y="9257"/>
                    </a:lnTo>
                    <a:close/>
                  </a:path>
                  <a:path w="21600" h="21600" extrusionOk="0">
                    <a:moveTo>
                      <a:pt x="3779" y="9257"/>
                    </a:moveTo>
                    <a:lnTo>
                      <a:pt x="3779" y="10800"/>
                    </a:lnTo>
                    <a:lnTo>
                      <a:pt x="5940" y="10800"/>
                    </a:lnTo>
                    <a:lnTo>
                      <a:pt x="5940" y="9257"/>
                    </a:lnTo>
                    <a:lnTo>
                      <a:pt x="3779" y="9257"/>
                    </a:lnTo>
                    <a:close/>
                  </a:path>
                  <a:path w="21600" h="21600" extrusionOk="0">
                    <a:moveTo>
                      <a:pt x="5940" y="9257"/>
                    </a:moveTo>
                    <a:lnTo>
                      <a:pt x="5940" y="10800"/>
                    </a:lnTo>
                    <a:lnTo>
                      <a:pt x="8100" y="10800"/>
                    </a:lnTo>
                    <a:lnTo>
                      <a:pt x="8100" y="9257"/>
                    </a:lnTo>
                    <a:lnTo>
                      <a:pt x="5940" y="9257"/>
                    </a:lnTo>
                    <a:close/>
                  </a:path>
                  <a:path w="21600" h="21600" extrusionOk="0">
                    <a:moveTo>
                      <a:pt x="8100" y="9257"/>
                    </a:moveTo>
                    <a:lnTo>
                      <a:pt x="8100" y="10800"/>
                    </a:lnTo>
                    <a:lnTo>
                      <a:pt x="10260" y="10800"/>
                    </a:lnTo>
                    <a:lnTo>
                      <a:pt x="10260" y="9257"/>
                    </a:lnTo>
                    <a:lnTo>
                      <a:pt x="8100" y="9257"/>
                    </a:lnTo>
                    <a:close/>
                  </a:path>
                  <a:path w="21600" h="21600" extrusionOk="0">
                    <a:moveTo>
                      <a:pt x="10260" y="9257"/>
                    </a:moveTo>
                    <a:lnTo>
                      <a:pt x="10260" y="10800"/>
                    </a:lnTo>
                    <a:lnTo>
                      <a:pt x="12419" y="10800"/>
                    </a:lnTo>
                    <a:lnTo>
                      <a:pt x="12419" y="9257"/>
                    </a:lnTo>
                    <a:lnTo>
                      <a:pt x="10260" y="9257"/>
                    </a:lnTo>
                    <a:close/>
                  </a:path>
                  <a:path w="21600" h="21600" extrusionOk="0">
                    <a:moveTo>
                      <a:pt x="12419" y="9257"/>
                    </a:moveTo>
                    <a:lnTo>
                      <a:pt x="12419" y="10800"/>
                    </a:lnTo>
                    <a:lnTo>
                      <a:pt x="14580" y="10800"/>
                    </a:lnTo>
                    <a:lnTo>
                      <a:pt x="14580" y="9257"/>
                    </a:lnTo>
                    <a:lnTo>
                      <a:pt x="12419" y="9257"/>
                    </a:lnTo>
                    <a:close/>
                  </a:path>
                  <a:path w="21600" h="21600" extrusionOk="0">
                    <a:moveTo>
                      <a:pt x="14580" y="9257"/>
                    </a:moveTo>
                    <a:lnTo>
                      <a:pt x="14580" y="10800"/>
                    </a:lnTo>
                    <a:lnTo>
                      <a:pt x="16740" y="10800"/>
                    </a:lnTo>
                    <a:lnTo>
                      <a:pt x="16740" y="9257"/>
                    </a:lnTo>
                    <a:lnTo>
                      <a:pt x="14580" y="9257"/>
                    </a:lnTo>
                    <a:close/>
                  </a:path>
                  <a:path w="21600" h="21600" extrusionOk="0">
                    <a:moveTo>
                      <a:pt x="16740" y="9257"/>
                    </a:moveTo>
                    <a:lnTo>
                      <a:pt x="16740" y="10800"/>
                    </a:lnTo>
                    <a:lnTo>
                      <a:pt x="18900" y="10800"/>
                    </a:lnTo>
                    <a:lnTo>
                      <a:pt x="18900" y="9257"/>
                    </a:lnTo>
                    <a:lnTo>
                      <a:pt x="16740" y="9257"/>
                    </a:lnTo>
                    <a:close/>
                  </a:path>
                  <a:path w="21600" h="21600" extrusionOk="0">
                    <a:moveTo>
                      <a:pt x="18900" y="9257"/>
                    </a:moveTo>
                    <a:lnTo>
                      <a:pt x="18900" y="10800"/>
                    </a:lnTo>
                    <a:lnTo>
                      <a:pt x="21060" y="10800"/>
                    </a:lnTo>
                    <a:lnTo>
                      <a:pt x="21060" y="9257"/>
                    </a:lnTo>
                    <a:lnTo>
                      <a:pt x="18900" y="9257"/>
                    </a:lnTo>
                    <a:close/>
                  </a:path>
                  <a:path w="21600" h="21600" extrusionOk="0">
                    <a:moveTo>
                      <a:pt x="540" y="10800"/>
                    </a:moveTo>
                    <a:lnTo>
                      <a:pt x="540" y="12342"/>
                    </a:lnTo>
                    <a:lnTo>
                      <a:pt x="2700" y="12342"/>
                    </a:lnTo>
                    <a:lnTo>
                      <a:pt x="2700" y="10800"/>
                    </a:lnTo>
                    <a:lnTo>
                      <a:pt x="540" y="10800"/>
                    </a:lnTo>
                    <a:close/>
                  </a:path>
                  <a:path w="21600" h="21600" extrusionOk="0">
                    <a:moveTo>
                      <a:pt x="2700" y="10800"/>
                    </a:moveTo>
                    <a:lnTo>
                      <a:pt x="2700" y="12342"/>
                    </a:lnTo>
                    <a:lnTo>
                      <a:pt x="4860" y="12342"/>
                    </a:lnTo>
                    <a:lnTo>
                      <a:pt x="4860" y="10800"/>
                    </a:lnTo>
                    <a:lnTo>
                      <a:pt x="2700" y="10800"/>
                    </a:lnTo>
                    <a:close/>
                  </a:path>
                  <a:path w="21600" h="21600" extrusionOk="0">
                    <a:moveTo>
                      <a:pt x="4860" y="10800"/>
                    </a:moveTo>
                    <a:lnTo>
                      <a:pt x="4860" y="12342"/>
                    </a:lnTo>
                    <a:lnTo>
                      <a:pt x="7020" y="12342"/>
                    </a:lnTo>
                    <a:lnTo>
                      <a:pt x="7020" y="10800"/>
                    </a:lnTo>
                    <a:lnTo>
                      <a:pt x="4860" y="10800"/>
                    </a:lnTo>
                    <a:close/>
                  </a:path>
                  <a:path w="21600" h="21600" extrusionOk="0">
                    <a:moveTo>
                      <a:pt x="7020" y="10800"/>
                    </a:moveTo>
                    <a:lnTo>
                      <a:pt x="7020" y="12342"/>
                    </a:lnTo>
                    <a:lnTo>
                      <a:pt x="9180" y="12342"/>
                    </a:lnTo>
                    <a:lnTo>
                      <a:pt x="9180" y="10800"/>
                    </a:lnTo>
                    <a:lnTo>
                      <a:pt x="7020" y="10800"/>
                    </a:lnTo>
                    <a:close/>
                  </a:path>
                  <a:path w="21600" h="21600" extrusionOk="0">
                    <a:moveTo>
                      <a:pt x="9180" y="10800"/>
                    </a:moveTo>
                    <a:lnTo>
                      <a:pt x="9180" y="12342"/>
                    </a:lnTo>
                    <a:lnTo>
                      <a:pt x="11340" y="12342"/>
                    </a:lnTo>
                    <a:lnTo>
                      <a:pt x="11340" y="10800"/>
                    </a:lnTo>
                    <a:lnTo>
                      <a:pt x="9180" y="10800"/>
                    </a:lnTo>
                    <a:close/>
                  </a:path>
                  <a:path w="21600" h="21600" extrusionOk="0">
                    <a:moveTo>
                      <a:pt x="11340" y="10800"/>
                    </a:moveTo>
                    <a:lnTo>
                      <a:pt x="11340" y="12342"/>
                    </a:lnTo>
                    <a:lnTo>
                      <a:pt x="13500" y="12342"/>
                    </a:lnTo>
                    <a:lnTo>
                      <a:pt x="13500" y="10800"/>
                    </a:lnTo>
                    <a:lnTo>
                      <a:pt x="11340" y="10800"/>
                    </a:lnTo>
                    <a:close/>
                  </a:path>
                  <a:path w="21600" h="21600" extrusionOk="0">
                    <a:moveTo>
                      <a:pt x="13500" y="10800"/>
                    </a:moveTo>
                    <a:lnTo>
                      <a:pt x="13500" y="12342"/>
                    </a:lnTo>
                    <a:lnTo>
                      <a:pt x="15660" y="12342"/>
                    </a:lnTo>
                    <a:lnTo>
                      <a:pt x="15660" y="10800"/>
                    </a:lnTo>
                    <a:lnTo>
                      <a:pt x="13500" y="10800"/>
                    </a:lnTo>
                    <a:close/>
                  </a:path>
                  <a:path w="21600" h="21600" extrusionOk="0">
                    <a:moveTo>
                      <a:pt x="15660" y="10800"/>
                    </a:moveTo>
                    <a:lnTo>
                      <a:pt x="15660" y="12342"/>
                    </a:lnTo>
                    <a:lnTo>
                      <a:pt x="17820" y="12342"/>
                    </a:lnTo>
                    <a:lnTo>
                      <a:pt x="17820" y="10800"/>
                    </a:lnTo>
                    <a:lnTo>
                      <a:pt x="15660" y="10800"/>
                    </a:lnTo>
                    <a:close/>
                  </a:path>
                  <a:path w="21600" h="21600" extrusionOk="0">
                    <a:moveTo>
                      <a:pt x="17820" y="10800"/>
                    </a:moveTo>
                    <a:lnTo>
                      <a:pt x="17820" y="12342"/>
                    </a:lnTo>
                    <a:lnTo>
                      <a:pt x="19980" y="12342"/>
                    </a:lnTo>
                    <a:lnTo>
                      <a:pt x="19980" y="10800"/>
                    </a:lnTo>
                    <a:lnTo>
                      <a:pt x="17820" y="10800"/>
                    </a:lnTo>
                    <a:close/>
                  </a:path>
                  <a:path w="21600" h="21600" extrusionOk="0">
                    <a:moveTo>
                      <a:pt x="1620" y="12342"/>
                    </a:moveTo>
                    <a:lnTo>
                      <a:pt x="1620" y="13885"/>
                    </a:lnTo>
                    <a:lnTo>
                      <a:pt x="3779" y="13885"/>
                    </a:lnTo>
                    <a:lnTo>
                      <a:pt x="3779" y="12342"/>
                    </a:lnTo>
                    <a:lnTo>
                      <a:pt x="1620" y="12342"/>
                    </a:lnTo>
                    <a:close/>
                  </a:path>
                  <a:path w="21600" h="21600" extrusionOk="0">
                    <a:moveTo>
                      <a:pt x="3779" y="12342"/>
                    </a:moveTo>
                    <a:lnTo>
                      <a:pt x="3779" y="13885"/>
                    </a:lnTo>
                    <a:lnTo>
                      <a:pt x="5940" y="13885"/>
                    </a:lnTo>
                    <a:lnTo>
                      <a:pt x="5940" y="12342"/>
                    </a:lnTo>
                    <a:lnTo>
                      <a:pt x="3779" y="12342"/>
                    </a:lnTo>
                    <a:close/>
                  </a:path>
                  <a:path w="21600" h="21600" extrusionOk="0">
                    <a:moveTo>
                      <a:pt x="5940" y="12342"/>
                    </a:moveTo>
                    <a:lnTo>
                      <a:pt x="5940" y="13885"/>
                    </a:lnTo>
                    <a:lnTo>
                      <a:pt x="8100" y="13885"/>
                    </a:lnTo>
                    <a:lnTo>
                      <a:pt x="8100" y="12342"/>
                    </a:lnTo>
                    <a:lnTo>
                      <a:pt x="5940" y="12342"/>
                    </a:lnTo>
                    <a:close/>
                  </a:path>
                  <a:path w="21600" h="21600" extrusionOk="0">
                    <a:moveTo>
                      <a:pt x="8100" y="12342"/>
                    </a:moveTo>
                    <a:lnTo>
                      <a:pt x="8100" y="13885"/>
                    </a:lnTo>
                    <a:lnTo>
                      <a:pt x="10260" y="13885"/>
                    </a:lnTo>
                    <a:lnTo>
                      <a:pt x="10260" y="12342"/>
                    </a:lnTo>
                    <a:lnTo>
                      <a:pt x="8100" y="12342"/>
                    </a:lnTo>
                    <a:close/>
                  </a:path>
                  <a:path w="21600" h="21600" extrusionOk="0">
                    <a:moveTo>
                      <a:pt x="10260" y="12342"/>
                    </a:moveTo>
                    <a:lnTo>
                      <a:pt x="10260" y="13885"/>
                    </a:lnTo>
                    <a:lnTo>
                      <a:pt x="12419" y="13885"/>
                    </a:lnTo>
                    <a:lnTo>
                      <a:pt x="12419" y="12342"/>
                    </a:lnTo>
                    <a:lnTo>
                      <a:pt x="10260" y="12342"/>
                    </a:lnTo>
                    <a:close/>
                  </a:path>
                  <a:path w="21600" h="21600" extrusionOk="0">
                    <a:moveTo>
                      <a:pt x="12419" y="12342"/>
                    </a:moveTo>
                    <a:lnTo>
                      <a:pt x="12419" y="13885"/>
                    </a:lnTo>
                    <a:lnTo>
                      <a:pt x="14580" y="13885"/>
                    </a:lnTo>
                    <a:lnTo>
                      <a:pt x="14580" y="12342"/>
                    </a:lnTo>
                    <a:lnTo>
                      <a:pt x="12419" y="12342"/>
                    </a:lnTo>
                    <a:close/>
                  </a:path>
                  <a:path w="21600" h="21600" extrusionOk="0">
                    <a:moveTo>
                      <a:pt x="14580" y="12342"/>
                    </a:moveTo>
                    <a:lnTo>
                      <a:pt x="14580" y="13885"/>
                    </a:lnTo>
                    <a:lnTo>
                      <a:pt x="16740" y="13885"/>
                    </a:lnTo>
                    <a:lnTo>
                      <a:pt x="16740" y="12342"/>
                    </a:lnTo>
                    <a:lnTo>
                      <a:pt x="14580" y="12342"/>
                    </a:lnTo>
                    <a:close/>
                  </a:path>
                  <a:path w="21600" h="21600" extrusionOk="0">
                    <a:moveTo>
                      <a:pt x="16740" y="12342"/>
                    </a:moveTo>
                    <a:lnTo>
                      <a:pt x="16740" y="13885"/>
                    </a:lnTo>
                    <a:lnTo>
                      <a:pt x="18900" y="13885"/>
                    </a:lnTo>
                    <a:lnTo>
                      <a:pt x="18900" y="12342"/>
                    </a:lnTo>
                    <a:lnTo>
                      <a:pt x="16740" y="12342"/>
                    </a:lnTo>
                    <a:close/>
                  </a:path>
                  <a:path w="21600" h="21600" extrusionOk="0">
                    <a:moveTo>
                      <a:pt x="18900" y="12342"/>
                    </a:moveTo>
                    <a:lnTo>
                      <a:pt x="18900" y="13885"/>
                    </a:lnTo>
                    <a:lnTo>
                      <a:pt x="21060" y="13885"/>
                    </a:lnTo>
                    <a:lnTo>
                      <a:pt x="21060" y="12342"/>
                    </a:lnTo>
                    <a:lnTo>
                      <a:pt x="18900" y="12342"/>
                    </a:lnTo>
                    <a:close/>
                  </a:path>
                  <a:path w="21600" h="21600" extrusionOk="0">
                    <a:moveTo>
                      <a:pt x="540" y="13885"/>
                    </a:moveTo>
                    <a:lnTo>
                      <a:pt x="540" y="15428"/>
                    </a:lnTo>
                    <a:lnTo>
                      <a:pt x="2700" y="15428"/>
                    </a:lnTo>
                    <a:lnTo>
                      <a:pt x="2700" y="13885"/>
                    </a:lnTo>
                    <a:lnTo>
                      <a:pt x="540" y="13885"/>
                    </a:lnTo>
                    <a:close/>
                  </a:path>
                  <a:path w="21600" h="21600" extrusionOk="0">
                    <a:moveTo>
                      <a:pt x="2700" y="13885"/>
                    </a:moveTo>
                    <a:lnTo>
                      <a:pt x="2700" y="15428"/>
                    </a:lnTo>
                    <a:lnTo>
                      <a:pt x="4860" y="15428"/>
                    </a:lnTo>
                    <a:lnTo>
                      <a:pt x="4860" y="13885"/>
                    </a:lnTo>
                    <a:lnTo>
                      <a:pt x="2700" y="13885"/>
                    </a:lnTo>
                    <a:close/>
                  </a:path>
                  <a:path w="21600" h="21600" extrusionOk="0">
                    <a:moveTo>
                      <a:pt x="4860" y="13885"/>
                    </a:moveTo>
                    <a:lnTo>
                      <a:pt x="4860" y="15428"/>
                    </a:lnTo>
                    <a:lnTo>
                      <a:pt x="7020" y="15428"/>
                    </a:lnTo>
                    <a:lnTo>
                      <a:pt x="7020" y="13885"/>
                    </a:lnTo>
                    <a:lnTo>
                      <a:pt x="4860" y="13885"/>
                    </a:lnTo>
                    <a:close/>
                  </a:path>
                  <a:path w="21600" h="21600" extrusionOk="0">
                    <a:moveTo>
                      <a:pt x="7020" y="13885"/>
                    </a:moveTo>
                    <a:lnTo>
                      <a:pt x="7020" y="15428"/>
                    </a:lnTo>
                    <a:lnTo>
                      <a:pt x="9180" y="15428"/>
                    </a:lnTo>
                    <a:lnTo>
                      <a:pt x="9180" y="13885"/>
                    </a:lnTo>
                    <a:lnTo>
                      <a:pt x="7020" y="13885"/>
                    </a:lnTo>
                    <a:close/>
                  </a:path>
                  <a:path w="21600" h="21600" extrusionOk="0">
                    <a:moveTo>
                      <a:pt x="9180" y="13885"/>
                    </a:moveTo>
                    <a:lnTo>
                      <a:pt x="9180" y="15428"/>
                    </a:lnTo>
                    <a:lnTo>
                      <a:pt x="11340" y="15428"/>
                    </a:lnTo>
                    <a:lnTo>
                      <a:pt x="11340" y="13885"/>
                    </a:lnTo>
                    <a:lnTo>
                      <a:pt x="9180" y="13885"/>
                    </a:lnTo>
                    <a:close/>
                  </a:path>
                  <a:path w="21600" h="21600" extrusionOk="0">
                    <a:moveTo>
                      <a:pt x="11340" y="13885"/>
                    </a:moveTo>
                    <a:lnTo>
                      <a:pt x="11340" y="15428"/>
                    </a:lnTo>
                    <a:lnTo>
                      <a:pt x="13500" y="15428"/>
                    </a:lnTo>
                    <a:lnTo>
                      <a:pt x="13500" y="13885"/>
                    </a:lnTo>
                    <a:lnTo>
                      <a:pt x="11340" y="13885"/>
                    </a:lnTo>
                    <a:close/>
                  </a:path>
                  <a:path w="21600" h="21600" extrusionOk="0">
                    <a:moveTo>
                      <a:pt x="13500" y="13885"/>
                    </a:moveTo>
                    <a:lnTo>
                      <a:pt x="13500" y="15428"/>
                    </a:lnTo>
                    <a:lnTo>
                      <a:pt x="15660" y="15428"/>
                    </a:lnTo>
                    <a:lnTo>
                      <a:pt x="15660" y="13885"/>
                    </a:lnTo>
                    <a:lnTo>
                      <a:pt x="13500" y="13885"/>
                    </a:lnTo>
                    <a:close/>
                  </a:path>
                  <a:path w="21600" h="21600" extrusionOk="0">
                    <a:moveTo>
                      <a:pt x="15660" y="13885"/>
                    </a:moveTo>
                    <a:lnTo>
                      <a:pt x="15660" y="15428"/>
                    </a:lnTo>
                    <a:lnTo>
                      <a:pt x="17820" y="15428"/>
                    </a:lnTo>
                    <a:lnTo>
                      <a:pt x="17820" y="13885"/>
                    </a:lnTo>
                    <a:lnTo>
                      <a:pt x="15660" y="13885"/>
                    </a:lnTo>
                    <a:close/>
                  </a:path>
                  <a:path w="21600" h="21600" extrusionOk="0">
                    <a:moveTo>
                      <a:pt x="17820" y="13885"/>
                    </a:moveTo>
                    <a:lnTo>
                      <a:pt x="17820" y="15428"/>
                    </a:lnTo>
                    <a:lnTo>
                      <a:pt x="19980" y="15428"/>
                    </a:lnTo>
                    <a:lnTo>
                      <a:pt x="19980" y="13885"/>
                    </a:lnTo>
                    <a:lnTo>
                      <a:pt x="17820" y="13885"/>
                    </a:lnTo>
                    <a:close/>
                  </a:path>
                  <a:path w="21600" h="21600" extrusionOk="0">
                    <a:moveTo>
                      <a:pt x="1620" y="15428"/>
                    </a:moveTo>
                    <a:lnTo>
                      <a:pt x="1620" y="16971"/>
                    </a:lnTo>
                    <a:lnTo>
                      <a:pt x="3779" y="16971"/>
                    </a:lnTo>
                    <a:lnTo>
                      <a:pt x="3779" y="15428"/>
                    </a:lnTo>
                    <a:lnTo>
                      <a:pt x="1620" y="15428"/>
                    </a:lnTo>
                    <a:close/>
                  </a:path>
                  <a:path w="21600" h="21600" extrusionOk="0">
                    <a:moveTo>
                      <a:pt x="3779" y="15428"/>
                    </a:moveTo>
                    <a:lnTo>
                      <a:pt x="3779" y="16971"/>
                    </a:lnTo>
                    <a:lnTo>
                      <a:pt x="5940" y="16971"/>
                    </a:lnTo>
                    <a:lnTo>
                      <a:pt x="5940" y="15428"/>
                    </a:lnTo>
                    <a:lnTo>
                      <a:pt x="3779" y="15428"/>
                    </a:lnTo>
                    <a:close/>
                  </a:path>
                  <a:path w="21600" h="21600" extrusionOk="0">
                    <a:moveTo>
                      <a:pt x="5940" y="15428"/>
                    </a:moveTo>
                    <a:lnTo>
                      <a:pt x="5940" y="16971"/>
                    </a:lnTo>
                    <a:lnTo>
                      <a:pt x="8100" y="16971"/>
                    </a:lnTo>
                    <a:lnTo>
                      <a:pt x="8100" y="15428"/>
                    </a:lnTo>
                    <a:lnTo>
                      <a:pt x="5940" y="15428"/>
                    </a:lnTo>
                    <a:close/>
                  </a:path>
                  <a:path w="21600" h="21600" extrusionOk="0">
                    <a:moveTo>
                      <a:pt x="8100" y="15428"/>
                    </a:moveTo>
                    <a:lnTo>
                      <a:pt x="8100" y="16971"/>
                    </a:lnTo>
                    <a:lnTo>
                      <a:pt x="10260" y="16971"/>
                    </a:lnTo>
                    <a:lnTo>
                      <a:pt x="10260" y="15428"/>
                    </a:lnTo>
                    <a:lnTo>
                      <a:pt x="8100" y="15428"/>
                    </a:lnTo>
                    <a:close/>
                  </a:path>
                  <a:path w="21600" h="21600" extrusionOk="0">
                    <a:moveTo>
                      <a:pt x="10260" y="15428"/>
                    </a:moveTo>
                    <a:lnTo>
                      <a:pt x="10260" y="16971"/>
                    </a:lnTo>
                    <a:lnTo>
                      <a:pt x="12419" y="16971"/>
                    </a:lnTo>
                    <a:lnTo>
                      <a:pt x="12419" y="15428"/>
                    </a:lnTo>
                    <a:lnTo>
                      <a:pt x="10260" y="15428"/>
                    </a:lnTo>
                    <a:close/>
                  </a:path>
                  <a:path w="21600" h="21600" extrusionOk="0">
                    <a:moveTo>
                      <a:pt x="12419" y="15428"/>
                    </a:moveTo>
                    <a:lnTo>
                      <a:pt x="12419" y="16971"/>
                    </a:lnTo>
                    <a:lnTo>
                      <a:pt x="14580" y="16971"/>
                    </a:lnTo>
                    <a:lnTo>
                      <a:pt x="14580" y="15428"/>
                    </a:lnTo>
                    <a:lnTo>
                      <a:pt x="12419" y="15428"/>
                    </a:lnTo>
                    <a:close/>
                  </a:path>
                  <a:path w="21600" h="21600" extrusionOk="0">
                    <a:moveTo>
                      <a:pt x="14580" y="15428"/>
                    </a:moveTo>
                    <a:lnTo>
                      <a:pt x="14580" y="16971"/>
                    </a:lnTo>
                    <a:lnTo>
                      <a:pt x="16740" y="16971"/>
                    </a:lnTo>
                    <a:lnTo>
                      <a:pt x="16740" y="15428"/>
                    </a:lnTo>
                    <a:lnTo>
                      <a:pt x="14580" y="15428"/>
                    </a:lnTo>
                    <a:close/>
                  </a:path>
                  <a:path w="21600" h="21600" extrusionOk="0">
                    <a:moveTo>
                      <a:pt x="16740" y="15428"/>
                    </a:moveTo>
                    <a:lnTo>
                      <a:pt x="16740" y="16971"/>
                    </a:lnTo>
                    <a:lnTo>
                      <a:pt x="18900" y="16971"/>
                    </a:lnTo>
                    <a:lnTo>
                      <a:pt x="18900" y="15428"/>
                    </a:lnTo>
                    <a:lnTo>
                      <a:pt x="16740" y="15428"/>
                    </a:lnTo>
                    <a:close/>
                  </a:path>
                  <a:path w="21600" h="21600" extrusionOk="0">
                    <a:moveTo>
                      <a:pt x="18900" y="15428"/>
                    </a:moveTo>
                    <a:lnTo>
                      <a:pt x="18900" y="16971"/>
                    </a:lnTo>
                    <a:lnTo>
                      <a:pt x="21060" y="16971"/>
                    </a:lnTo>
                    <a:lnTo>
                      <a:pt x="21060" y="15428"/>
                    </a:lnTo>
                    <a:lnTo>
                      <a:pt x="18900" y="15428"/>
                    </a:lnTo>
                    <a:close/>
                  </a:path>
                  <a:path w="21600" h="21600" extrusionOk="0">
                    <a:moveTo>
                      <a:pt x="540" y="16971"/>
                    </a:moveTo>
                    <a:lnTo>
                      <a:pt x="540" y="18514"/>
                    </a:lnTo>
                    <a:lnTo>
                      <a:pt x="2700" y="18514"/>
                    </a:lnTo>
                    <a:lnTo>
                      <a:pt x="2700" y="16971"/>
                    </a:lnTo>
                    <a:lnTo>
                      <a:pt x="540" y="16971"/>
                    </a:lnTo>
                    <a:close/>
                  </a:path>
                  <a:path w="21600" h="21600" extrusionOk="0">
                    <a:moveTo>
                      <a:pt x="2700" y="16971"/>
                    </a:moveTo>
                    <a:lnTo>
                      <a:pt x="2700" y="18514"/>
                    </a:lnTo>
                    <a:lnTo>
                      <a:pt x="4860" y="18514"/>
                    </a:lnTo>
                    <a:lnTo>
                      <a:pt x="4860" y="16971"/>
                    </a:lnTo>
                    <a:lnTo>
                      <a:pt x="2700" y="16971"/>
                    </a:lnTo>
                    <a:close/>
                  </a:path>
                  <a:path w="21600" h="21600" extrusionOk="0">
                    <a:moveTo>
                      <a:pt x="4860" y="16971"/>
                    </a:moveTo>
                    <a:lnTo>
                      <a:pt x="4860" y="18514"/>
                    </a:lnTo>
                    <a:lnTo>
                      <a:pt x="7020" y="18514"/>
                    </a:lnTo>
                    <a:lnTo>
                      <a:pt x="7020" y="16971"/>
                    </a:lnTo>
                    <a:lnTo>
                      <a:pt x="4860" y="16971"/>
                    </a:lnTo>
                    <a:close/>
                  </a:path>
                  <a:path w="21600" h="21600" extrusionOk="0">
                    <a:moveTo>
                      <a:pt x="7020" y="16971"/>
                    </a:moveTo>
                    <a:lnTo>
                      <a:pt x="7020" y="18514"/>
                    </a:lnTo>
                    <a:lnTo>
                      <a:pt x="9180" y="18514"/>
                    </a:lnTo>
                    <a:lnTo>
                      <a:pt x="9180" y="16971"/>
                    </a:lnTo>
                    <a:lnTo>
                      <a:pt x="7020" y="16971"/>
                    </a:lnTo>
                    <a:close/>
                  </a:path>
                  <a:path w="21600" h="21600" extrusionOk="0">
                    <a:moveTo>
                      <a:pt x="9180" y="16971"/>
                    </a:moveTo>
                    <a:lnTo>
                      <a:pt x="9180" y="18514"/>
                    </a:lnTo>
                    <a:lnTo>
                      <a:pt x="11340" y="18514"/>
                    </a:lnTo>
                    <a:lnTo>
                      <a:pt x="11340" y="16971"/>
                    </a:lnTo>
                    <a:lnTo>
                      <a:pt x="9180" y="16971"/>
                    </a:lnTo>
                    <a:close/>
                  </a:path>
                  <a:path w="21600" h="21600" extrusionOk="0">
                    <a:moveTo>
                      <a:pt x="11340" y="16971"/>
                    </a:moveTo>
                    <a:lnTo>
                      <a:pt x="11340" y="18514"/>
                    </a:lnTo>
                    <a:lnTo>
                      <a:pt x="13500" y="18514"/>
                    </a:lnTo>
                    <a:lnTo>
                      <a:pt x="13500" y="16971"/>
                    </a:lnTo>
                    <a:lnTo>
                      <a:pt x="11340" y="16971"/>
                    </a:lnTo>
                    <a:close/>
                  </a:path>
                  <a:path w="21600" h="21600" extrusionOk="0">
                    <a:moveTo>
                      <a:pt x="13500" y="16971"/>
                    </a:moveTo>
                    <a:lnTo>
                      <a:pt x="13500" y="18514"/>
                    </a:lnTo>
                    <a:lnTo>
                      <a:pt x="15660" y="18514"/>
                    </a:lnTo>
                    <a:lnTo>
                      <a:pt x="15660" y="16971"/>
                    </a:lnTo>
                    <a:lnTo>
                      <a:pt x="13500" y="16971"/>
                    </a:lnTo>
                    <a:close/>
                  </a:path>
                  <a:path w="21600" h="21600" extrusionOk="0">
                    <a:moveTo>
                      <a:pt x="15660" y="16971"/>
                    </a:moveTo>
                    <a:lnTo>
                      <a:pt x="15660" y="18514"/>
                    </a:lnTo>
                    <a:lnTo>
                      <a:pt x="17820" y="18514"/>
                    </a:lnTo>
                    <a:lnTo>
                      <a:pt x="17820" y="16971"/>
                    </a:lnTo>
                    <a:lnTo>
                      <a:pt x="15660" y="16971"/>
                    </a:lnTo>
                    <a:close/>
                  </a:path>
                  <a:path w="21600" h="21600" extrusionOk="0">
                    <a:moveTo>
                      <a:pt x="17820" y="16971"/>
                    </a:moveTo>
                    <a:lnTo>
                      <a:pt x="17820" y="18514"/>
                    </a:lnTo>
                    <a:lnTo>
                      <a:pt x="19980" y="18514"/>
                    </a:lnTo>
                    <a:lnTo>
                      <a:pt x="19980" y="16971"/>
                    </a:lnTo>
                    <a:lnTo>
                      <a:pt x="17820" y="16971"/>
                    </a:lnTo>
                    <a:close/>
                  </a:path>
                  <a:path w="21600" h="21600" extrusionOk="0">
                    <a:moveTo>
                      <a:pt x="1620" y="18514"/>
                    </a:moveTo>
                    <a:lnTo>
                      <a:pt x="1620" y="20057"/>
                    </a:lnTo>
                    <a:lnTo>
                      <a:pt x="3779" y="20057"/>
                    </a:lnTo>
                    <a:lnTo>
                      <a:pt x="3779" y="18514"/>
                    </a:lnTo>
                    <a:lnTo>
                      <a:pt x="1620" y="18514"/>
                    </a:lnTo>
                    <a:close/>
                  </a:path>
                  <a:path w="21600" h="21600" extrusionOk="0">
                    <a:moveTo>
                      <a:pt x="3779" y="18514"/>
                    </a:moveTo>
                    <a:lnTo>
                      <a:pt x="3779" y="20057"/>
                    </a:lnTo>
                    <a:lnTo>
                      <a:pt x="5940" y="20057"/>
                    </a:lnTo>
                    <a:lnTo>
                      <a:pt x="5940" y="18514"/>
                    </a:lnTo>
                    <a:lnTo>
                      <a:pt x="3779" y="18514"/>
                    </a:lnTo>
                    <a:close/>
                  </a:path>
                  <a:path w="21600" h="21600" extrusionOk="0">
                    <a:moveTo>
                      <a:pt x="5940" y="18514"/>
                    </a:moveTo>
                    <a:lnTo>
                      <a:pt x="5940" y="20057"/>
                    </a:lnTo>
                    <a:lnTo>
                      <a:pt x="8100" y="20057"/>
                    </a:lnTo>
                    <a:lnTo>
                      <a:pt x="8100" y="18514"/>
                    </a:lnTo>
                    <a:lnTo>
                      <a:pt x="5940" y="18514"/>
                    </a:lnTo>
                    <a:close/>
                  </a:path>
                  <a:path w="21600" h="21600" extrusionOk="0">
                    <a:moveTo>
                      <a:pt x="8100" y="18514"/>
                    </a:moveTo>
                    <a:lnTo>
                      <a:pt x="8100" y="20057"/>
                    </a:lnTo>
                    <a:lnTo>
                      <a:pt x="10260" y="20057"/>
                    </a:lnTo>
                    <a:lnTo>
                      <a:pt x="10260" y="18514"/>
                    </a:lnTo>
                    <a:lnTo>
                      <a:pt x="8100" y="18514"/>
                    </a:lnTo>
                    <a:close/>
                  </a:path>
                  <a:path w="21600" h="21600" extrusionOk="0">
                    <a:moveTo>
                      <a:pt x="10260" y="18514"/>
                    </a:moveTo>
                    <a:lnTo>
                      <a:pt x="10260" y="20057"/>
                    </a:lnTo>
                    <a:lnTo>
                      <a:pt x="12419" y="20057"/>
                    </a:lnTo>
                    <a:lnTo>
                      <a:pt x="12419" y="18514"/>
                    </a:lnTo>
                    <a:lnTo>
                      <a:pt x="10260" y="18514"/>
                    </a:lnTo>
                    <a:close/>
                  </a:path>
                  <a:path w="21600" h="21600" extrusionOk="0">
                    <a:moveTo>
                      <a:pt x="12419" y="18514"/>
                    </a:moveTo>
                    <a:lnTo>
                      <a:pt x="12419" y="20057"/>
                    </a:lnTo>
                    <a:lnTo>
                      <a:pt x="14580" y="20057"/>
                    </a:lnTo>
                    <a:lnTo>
                      <a:pt x="14580" y="18514"/>
                    </a:lnTo>
                    <a:lnTo>
                      <a:pt x="12419" y="18514"/>
                    </a:lnTo>
                    <a:close/>
                  </a:path>
                  <a:path w="21600" h="21600" extrusionOk="0">
                    <a:moveTo>
                      <a:pt x="14580" y="18514"/>
                    </a:moveTo>
                    <a:lnTo>
                      <a:pt x="14580" y="20057"/>
                    </a:lnTo>
                    <a:lnTo>
                      <a:pt x="16740" y="20057"/>
                    </a:lnTo>
                    <a:lnTo>
                      <a:pt x="16740" y="18514"/>
                    </a:lnTo>
                    <a:lnTo>
                      <a:pt x="14580" y="18514"/>
                    </a:lnTo>
                    <a:close/>
                  </a:path>
                  <a:path w="21600" h="21600" extrusionOk="0">
                    <a:moveTo>
                      <a:pt x="16740" y="18514"/>
                    </a:moveTo>
                    <a:lnTo>
                      <a:pt x="16740" y="20057"/>
                    </a:lnTo>
                    <a:lnTo>
                      <a:pt x="18900" y="20057"/>
                    </a:lnTo>
                    <a:lnTo>
                      <a:pt x="18900" y="18514"/>
                    </a:lnTo>
                    <a:lnTo>
                      <a:pt x="16740" y="18514"/>
                    </a:lnTo>
                    <a:close/>
                  </a:path>
                  <a:path w="21600" h="21600" extrusionOk="0">
                    <a:moveTo>
                      <a:pt x="18900" y="18514"/>
                    </a:moveTo>
                    <a:lnTo>
                      <a:pt x="18900" y="20057"/>
                    </a:lnTo>
                    <a:lnTo>
                      <a:pt x="21060" y="20057"/>
                    </a:lnTo>
                    <a:lnTo>
                      <a:pt x="21060" y="18514"/>
                    </a:lnTo>
                    <a:lnTo>
                      <a:pt x="18900" y="18514"/>
                    </a:lnTo>
                    <a:close/>
                  </a:path>
                  <a:path w="21600" h="21600" extrusionOk="0">
                    <a:moveTo>
                      <a:pt x="540" y="20057"/>
                    </a:moveTo>
                    <a:lnTo>
                      <a:pt x="540" y="21600"/>
                    </a:lnTo>
                    <a:lnTo>
                      <a:pt x="2700" y="21600"/>
                    </a:lnTo>
                    <a:lnTo>
                      <a:pt x="2700" y="20057"/>
                    </a:lnTo>
                    <a:lnTo>
                      <a:pt x="540" y="20057"/>
                    </a:lnTo>
                    <a:close/>
                  </a:path>
                  <a:path w="21600" h="21600" extrusionOk="0">
                    <a:moveTo>
                      <a:pt x="2700" y="20057"/>
                    </a:moveTo>
                    <a:lnTo>
                      <a:pt x="2700" y="21600"/>
                    </a:lnTo>
                    <a:lnTo>
                      <a:pt x="4860" y="21600"/>
                    </a:lnTo>
                    <a:lnTo>
                      <a:pt x="4860" y="20057"/>
                    </a:lnTo>
                    <a:lnTo>
                      <a:pt x="2700" y="20057"/>
                    </a:lnTo>
                    <a:close/>
                  </a:path>
                  <a:path w="21600" h="21600" extrusionOk="0">
                    <a:moveTo>
                      <a:pt x="4860" y="20057"/>
                    </a:moveTo>
                    <a:lnTo>
                      <a:pt x="4860" y="21600"/>
                    </a:lnTo>
                    <a:lnTo>
                      <a:pt x="7020" y="21600"/>
                    </a:lnTo>
                    <a:lnTo>
                      <a:pt x="7020" y="20057"/>
                    </a:lnTo>
                    <a:lnTo>
                      <a:pt x="4860" y="20057"/>
                    </a:lnTo>
                    <a:close/>
                  </a:path>
                  <a:path w="21600" h="21600" extrusionOk="0">
                    <a:moveTo>
                      <a:pt x="7020" y="20057"/>
                    </a:moveTo>
                    <a:lnTo>
                      <a:pt x="7020" y="21600"/>
                    </a:lnTo>
                    <a:lnTo>
                      <a:pt x="9180" y="21600"/>
                    </a:lnTo>
                    <a:lnTo>
                      <a:pt x="9180" y="20057"/>
                    </a:lnTo>
                    <a:lnTo>
                      <a:pt x="7020" y="20057"/>
                    </a:lnTo>
                    <a:close/>
                  </a:path>
                  <a:path w="21600" h="21600" extrusionOk="0">
                    <a:moveTo>
                      <a:pt x="9180" y="20057"/>
                    </a:moveTo>
                    <a:lnTo>
                      <a:pt x="9180" y="21600"/>
                    </a:lnTo>
                    <a:lnTo>
                      <a:pt x="11340" y="21600"/>
                    </a:lnTo>
                    <a:lnTo>
                      <a:pt x="11340" y="20057"/>
                    </a:lnTo>
                    <a:lnTo>
                      <a:pt x="9180" y="20057"/>
                    </a:lnTo>
                    <a:close/>
                  </a:path>
                  <a:path w="21600" h="21600" extrusionOk="0">
                    <a:moveTo>
                      <a:pt x="11340" y="20057"/>
                    </a:moveTo>
                    <a:lnTo>
                      <a:pt x="11340" y="21600"/>
                    </a:lnTo>
                    <a:lnTo>
                      <a:pt x="13500" y="21600"/>
                    </a:lnTo>
                    <a:lnTo>
                      <a:pt x="13500" y="20057"/>
                    </a:lnTo>
                    <a:lnTo>
                      <a:pt x="11340" y="20057"/>
                    </a:lnTo>
                    <a:close/>
                  </a:path>
                  <a:path w="21600" h="21600" extrusionOk="0">
                    <a:moveTo>
                      <a:pt x="13500" y="20057"/>
                    </a:moveTo>
                    <a:lnTo>
                      <a:pt x="13500" y="21600"/>
                    </a:lnTo>
                    <a:lnTo>
                      <a:pt x="15660" y="21600"/>
                    </a:lnTo>
                    <a:lnTo>
                      <a:pt x="15660" y="20057"/>
                    </a:lnTo>
                    <a:lnTo>
                      <a:pt x="13500" y="20057"/>
                    </a:lnTo>
                    <a:close/>
                  </a:path>
                  <a:path w="21600" h="21600" extrusionOk="0">
                    <a:moveTo>
                      <a:pt x="15660" y="20057"/>
                    </a:moveTo>
                    <a:lnTo>
                      <a:pt x="15660" y="21600"/>
                    </a:lnTo>
                    <a:lnTo>
                      <a:pt x="17820" y="21600"/>
                    </a:lnTo>
                    <a:lnTo>
                      <a:pt x="17820" y="20057"/>
                    </a:lnTo>
                    <a:lnTo>
                      <a:pt x="15660" y="20057"/>
                    </a:lnTo>
                    <a:close/>
                  </a:path>
                  <a:path w="21600" h="21600" extrusionOk="0">
                    <a:moveTo>
                      <a:pt x="17820" y="20057"/>
                    </a:moveTo>
                    <a:lnTo>
                      <a:pt x="17820" y="21600"/>
                    </a:lnTo>
                    <a:lnTo>
                      <a:pt x="19980" y="21600"/>
                    </a:lnTo>
                    <a:lnTo>
                      <a:pt x="19980" y="20057"/>
                    </a:lnTo>
                    <a:lnTo>
                      <a:pt x="17820" y="20057"/>
                    </a:lnTo>
                    <a:close/>
                  </a:path>
                  <a:path w="21600" h="21600" extrusionOk="0">
                    <a:moveTo>
                      <a:pt x="19980" y="4628"/>
                    </a:moveTo>
                    <a:lnTo>
                      <a:pt x="21060" y="4628"/>
                    </a:lnTo>
                    <a:lnTo>
                      <a:pt x="21060" y="6171"/>
                    </a:lnTo>
                    <a:lnTo>
                      <a:pt x="19980" y="6171"/>
                    </a:lnTo>
                    <a:lnTo>
                      <a:pt x="19980" y="4628"/>
                    </a:lnTo>
                    <a:close/>
                  </a:path>
                </a:pathLst>
              </a:custGeom>
              <a:solidFill>
                <a:srgbClr val="9966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2" name="Rectangle 124"/>
              <p:cNvSpPr>
                <a:spLocks noChangeArrowheads="1"/>
              </p:cNvSpPr>
              <p:nvPr/>
            </p:nvSpPr>
            <p:spPr bwMode="auto">
              <a:xfrm>
                <a:off x="4737" y="3072"/>
                <a:ext cx="25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3" name="Rectangle 125"/>
              <p:cNvSpPr>
                <a:spLocks noChangeArrowheads="1"/>
              </p:cNvSpPr>
              <p:nvPr/>
            </p:nvSpPr>
            <p:spPr bwMode="auto">
              <a:xfrm>
                <a:off x="4665" y="3072"/>
                <a:ext cx="25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4" name="Rectangle 126"/>
              <p:cNvSpPr>
                <a:spLocks noChangeArrowheads="1"/>
              </p:cNvSpPr>
              <p:nvPr/>
            </p:nvSpPr>
            <p:spPr bwMode="auto">
              <a:xfrm>
                <a:off x="4825" y="3072"/>
                <a:ext cx="254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5" name="Rectangle 127"/>
              <p:cNvSpPr>
                <a:spLocks noChangeArrowheads="1"/>
              </p:cNvSpPr>
              <p:nvPr/>
            </p:nvSpPr>
            <p:spPr bwMode="auto">
              <a:xfrm>
                <a:off x="4932" y="2868"/>
                <a:ext cx="34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5" name="AutoShape 128"/>
            <p:cNvSpPr>
              <a:spLocks noChangeArrowheads="1"/>
            </p:cNvSpPr>
            <p:nvPr/>
          </p:nvSpPr>
          <p:spPr bwMode="auto">
            <a:xfrm>
              <a:off x="5534" y="6493"/>
              <a:ext cx="335" cy="252"/>
            </a:xfrm>
            <a:prstGeom prst="leftRightArrow">
              <a:avLst>
                <a:gd name="adj1" fmla="val 50000"/>
                <a:gd name="adj2" fmla="val 265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Text Box 129"/>
            <p:cNvSpPr txBox="1">
              <a:spLocks noChangeArrowheads="1"/>
            </p:cNvSpPr>
            <p:nvPr/>
          </p:nvSpPr>
          <p:spPr bwMode="auto">
            <a:xfrm>
              <a:off x="5617" y="7166"/>
              <a:ext cx="172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Система безопасности</a:t>
              </a:r>
              <a:endParaRPr lang="ru-RU" sz="1400" b="1" dirty="0"/>
            </a:p>
          </p:txBody>
        </p:sp>
        <p:grpSp>
          <p:nvGrpSpPr>
            <p:cNvPr id="27" name="Group 130"/>
            <p:cNvGrpSpPr>
              <a:grpSpLocks/>
            </p:cNvGrpSpPr>
            <p:nvPr/>
          </p:nvGrpSpPr>
          <p:grpSpPr bwMode="auto">
            <a:xfrm>
              <a:off x="4564" y="6070"/>
              <a:ext cx="910" cy="1005"/>
              <a:chOff x="770" y="1071"/>
              <a:chExt cx="382" cy="422"/>
            </a:xfrm>
          </p:grpSpPr>
          <p:sp>
            <p:nvSpPr>
              <p:cNvPr id="70" name="Freeform 131"/>
              <p:cNvSpPr>
                <a:spLocks/>
              </p:cNvSpPr>
              <p:nvPr/>
            </p:nvSpPr>
            <p:spPr bwMode="auto">
              <a:xfrm flipH="1">
                <a:off x="770" y="1353"/>
                <a:ext cx="233" cy="136"/>
              </a:xfrm>
              <a:custGeom>
                <a:avLst/>
                <a:gdLst>
                  <a:gd name="T0" fmla="*/ 376 w 1295"/>
                  <a:gd name="T1" fmla="*/ 753 h 761"/>
                  <a:gd name="T2" fmla="*/ 1160 w 1295"/>
                  <a:gd name="T3" fmla="*/ 507 h 761"/>
                  <a:gd name="T4" fmla="*/ 1117 w 1295"/>
                  <a:gd name="T5" fmla="*/ 65 h 761"/>
                  <a:gd name="T6" fmla="*/ 965 w 1295"/>
                  <a:gd name="T7" fmla="*/ 0 h 761"/>
                  <a:gd name="T8" fmla="*/ 965 w 1295"/>
                  <a:gd name="T9" fmla="*/ 0 h 761"/>
                  <a:gd name="T10" fmla="*/ 0 w 1295"/>
                  <a:gd name="T11" fmla="*/ 752 h 761"/>
                  <a:gd name="T12" fmla="*/ 376 w 1295"/>
                  <a:gd name="T13" fmla="*/ 753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5"/>
                  <a:gd name="T22" fmla="*/ 0 h 761"/>
                  <a:gd name="T23" fmla="*/ 1295 w 1295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5" h="761">
                    <a:moveTo>
                      <a:pt x="376" y="753"/>
                    </a:moveTo>
                    <a:cubicBezTo>
                      <a:pt x="666" y="761"/>
                      <a:pt x="948" y="673"/>
                      <a:pt x="1160" y="507"/>
                    </a:cubicBezTo>
                    <a:cubicBezTo>
                      <a:pt x="1295" y="375"/>
                      <a:pt x="1276" y="177"/>
                      <a:pt x="1117" y="65"/>
                    </a:cubicBezTo>
                    <a:cubicBezTo>
                      <a:pt x="1073" y="34"/>
                      <a:pt x="1021" y="12"/>
                      <a:pt x="965" y="0"/>
                    </a:cubicBezTo>
                    <a:lnTo>
                      <a:pt x="0" y="752"/>
                    </a:lnTo>
                    <a:lnTo>
                      <a:pt x="376" y="753"/>
                    </a:lnTo>
                    <a:close/>
                  </a:path>
                </a:pathLst>
              </a:custGeom>
              <a:solidFill>
                <a:srgbClr val="C4B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1" name="Rectangle 132"/>
              <p:cNvSpPr>
                <a:spLocks noChangeArrowheads="1"/>
              </p:cNvSpPr>
              <p:nvPr/>
            </p:nvSpPr>
            <p:spPr bwMode="auto">
              <a:xfrm flipH="1">
                <a:off x="805" y="1229"/>
                <a:ext cx="322" cy="3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2" name="Rectangle 133"/>
              <p:cNvSpPr>
                <a:spLocks noChangeArrowheads="1"/>
              </p:cNvSpPr>
              <p:nvPr/>
            </p:nvSpPr>
            <p:spPr bwMode="auto">
              <a:xfrm flipH="1">
                <a:off x="805" y="1234"/>
                <a:ext cx="322" cy="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 flipH="1">
                <a:off x="806" y="1071"/>
                <a:ext cx="317" cy="163"/>
              </a:xfrm>
              <a:custGeom>
                <a:avLst/>
                <a:gdLst>
                  <a:gd name="T0" fmla="*/ 668 w 1760"/>
                  <a:gd name="T1" fmla="*/ 906 h 906"/>
                  <a:gd name="T2" fmla="*/ 1760 w 1760"/>
                  <a:gd name="T3" fmla="*/ 343 h 906"/>
                  <a:gd name="T4" fmla="*/ 1083 w 1760"/>
                  <a:gd name="T5" fmla="*/ 0 h 906"/>
                  <a:gd name="T6" fmla="*/ 0 w 1760"/>
                  <a:gd name="T7" fmla="*/ 559 h 906"/>
                  <a:gd name="T8" fmla="*/ 669 w 1760"/>
                  <a:gd name="T9" fmla="*/ 906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0"/>
                  <a:gd name="T16" fmla="*/ 0 h 906"/>
                  <a:gd name="T17" fmla="*/ 1760 w 1760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0" h="906">
                    <a:moveTo>
                      <a:pt x="668" y="906"/>
                    </a:moveTo>
                    <a:lnTo>
                      <a:pt x="1760" y="343"/>
                    </a:lnTo>
                    <a:lnTo>
                      <a:pt x="1083" y="0"/>
                    </a:lnTo>
                    <a:lnTo>
                      <a:pt x="0" y="559"/>
                    </a:lnTo>
                    <a:cubicBezTo>
                      <a:pt x="172" y="738"/>
                      <a:pt x="408" y="861"/>
                      <a:pt x="669" y="906"/>
                    </a:cubicBezTo>
                  </a:path>
                </a:pathLst>
              </a:custGeom>
              <a:gradFill rotWithShape="0">
                <a:gsLst>
                  <a:gs pos="0">
                    <a:srgbClr val="F3F3F3"/>
                  </a:gs>
                  <a:gs pos="100000">
                    <a:srgbClr val="ECE1B4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4" name="Freeform 135"/>
              <p:cNvSpPr>
                <a:spLocks/>
              </p:cNvSpPr>
              <p:nvPr/>
            </p:nvSpPr>
            <p:spPr bwMode="auto">
              <a:xfrm flipH="1">
                <a:off x="1003" y="1171"/>
                <a:ext cx="120" cy="318"/>
              </a:xfrm>
              <a:custGeom>
                <a:avLst/>
                <a:gdLst>
                  <a:gd name="T0" fmla="*/ 668 w 668"/>
                  <a:gd name="T1" fmla="*/ 349 h 1759"/>
                  <a:gd name="T2" fmla="*/ 0 w 668"/>
                  <a:gd name="T3" fmla="*/ 0 h 1759"/>
                  <a:gd name="T4" fmla="*/ 0 w 668"/>
                  <a:gd name="T5" fmla="*/ 0 h 1759"/>
                  <a:gd name="T6" fmla="*/ 0 w 668"/>
                  <a:gd name="T7" fmla="*/ 1438 h 1759"/>
                  <a:gd name="T8" fmla="*/ 668 w 668"/>
                  <a:gd name="T9" fmla="*/ 1759 h 1759"/>
                  <a:gd name="T10" fmla="*/ 668 w 668"/>
                  <a:gd name="T11" fmla="*/ 1759 h 1759"/>
                  <a:gd name="T12" fmla="*/ 667 w 668"/>
                  <a:gd name="T13" fmla="*/ 349 h 1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1759"/>
                  <a:gd name="T23" fmla="*/ 668 w 668"/>
                  <a:gd name="T24" fmla="*/ 1759 h 1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1759">
                    <a:moveTo>
                      <a:pt x="668" y="349"/>
                    </a:moveTo>
                    <a:cubicBezTo>
                      <a:pt x="406" y="304"/>
                      <a:pt x="171" y="181"/>
                      <a:pt x="0" y="0"/>
                    </a:cubicBezTo>
                    <a:lnTo>
                      <a:pt x="0" y="1438"/>
                    </a:lnTo>
                    <a:cubicBezTo>
                      <a:pt x="174" y="1609"/>
                      <a:pt x="410" y="1722"/>
                      <a:pt x="668" y="1759"/>
                    </a:cubicBezTo>
                    <a:lnTo>
                      <a:pt x="667" y="349"/>
                    </a:lnTo>
                  </a:path>
                </a:pathLst>
              </a:custGeom>
              <a:gradFill rotWithShape="0">
                <a:gsLst>
                  <a:gs pos="0">
                    <a:srgbClr val="ECE1B4"/>
                  </a:gs>
                  <a:gs pos="100000">
                    <a:srgbClr val="F3F3F3"/>
                  </a:gs>
                </a:gsLst>
                <a:lin ang="18900000" scaled="1"/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 flipH="1">
                <a:off x="806" y="1071"/>
                <a:ext cx="317" cy="418"/>
              </a:xfrm>
              <a:custGeom>
                <a:avLst/>
                <a:gdLst>
                  <a:gd name="T0" fmla="*/ 1760 w 1760"/>
                  <a:gd name="T1" fmla="*/ 343 h 2315"/>
                  <a:gd name="T2" fmla="*/ 1083 w 1760"/>
                  <a:gd name="T3" fmla="*/ 0 h 2315"/>
                  <a:gd name="T4" fmla="*/ 0 w 1760"/>
                  <a:gd name="T5" fmla="*/ 559 h 2315"/>
                  <a:gd name="T6" fmla="*/ 1 w 1760"/>
                  <a:gd name="T7" fmla="*/ 1994 h 2315"/>
                  <a:gd name="T8" fmla="*/ 669 w 1760"/>
                  <a:gd name="T9" fmla="*/ 2315 h 2315"/>
                  <a:gd name="T10" fmla="*/ 669 w 1760"/>
                  <a:gd name="T11" fmla="*/ 2315 h 2315"/>
                  <a:gd name="T12" fmla="*/ 1760 w 1760"/>
                  <a:gd name="T13" fmla="*/ 1757 h 2315"/>
                  <a:gd name="T14" fmla="*/ 1760 w 1760"/>
                  <a:gd name="T15" fmla="*/ 343 h 23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0"/>
                  <a:gd name="T25" fmla="*/ 0 h 2315"/>
                  <a:gd name="T26" fmla="*/ 1760 w 1760"/>
                  <a:gd name="T27" fmla="*/ 2315 h 23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0" h="2315">
                    <a:moveTo>
                      <a:pt x="1760" y="343"/>
                    </a:moveTo>
                    <a:lnTo>
                      <a:pt x="1083" y="0"/>
                    </a:lnTo>
                    <a:lnTo>
                      <a:pt x="0" y="559"/>
                    </a:lnTo>
                    <a:lnTo>
                      <a:pt x="1" y="1994"/>
                    </a:lnTo>
                    <a:cubicBezTo>
                      <a:pt x="175" y="2166"/>
                      <a:pt x="411" y="2279"/>
                      <a:pt x="669" y="2315"/>
                    </a:cubicBezTo>
                    <a:lnTo>
                      <a:pt x="1760" y="1757"/>
                    </a:lnTo>
                    <a:lnTo>
                      <a:pt x="1760" y="34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6" name="Freeform 137"/>
              <p:cNvSpPr>
                <a:spLocks/>
              </p:cNvSpPr>
              <p:nvPr/>
            </p:nvSpPr>
            <p:spPr bwMode="auto">
              <a:xfrm flipH="1">
                <a:off x="1057" y="1327"/>
                <a:ext cx="22" cy="26"/>
              </a:xfrm>
              <a:custGeom>
                <a:avLst/>
                <a:gdLst>
                  <a:gd name="T0" fmla="*/ 33 w 37"/>
                  <a:gd name="T1" fmla="*/ 16 h 43"/>
                  <a:gd name="T2" fmla="*/ 12 w 37"/>
                  <a:gd name="T3" fmla="*/ 2 h 43"/>
                  <a:gd name="T4" fmla="*/ 4 w 37"/>
                  <a:gd name="T5" fmla="*/ 27 h 43"/>
                  <a:gd name="T6" fmla="*/ 26 w 37"/>
                  <a:gd name="T7" fmla="*/ 40 h 43"/>
                  <a:gd name="T8" fmla="*/ 33 w 37"/>
                  <a:gd name="T9" fmla="*/ 1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3"/>
                  <a:gd name="T17" fmla="*/ 37 w 3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3">
                    <a:moveTo>
                      <a:pt x="33" y="16"/>
                    </a:moveTo>
                    <a:cubicBezTo>
                      <a:pt x="29" y="6"/>
                      <a:pt x="20" y="0"/>
                      <a:pt x="12" y="2"/>
                    </a:cubicBezTo>
                    <a:cubicBezTo>
                      <a:pt x="4" y="5"/>
                      <a:pt x="0" y="16"/>
                      <a:pt x="4" y="27"/>
                    </a:cubicBezTo>
                    <a:cubicBezTo>
                      <a:pt x="8" y="37"/>
                      <a:pt x="18" y="43"/>
                      <a:pt x="26" y="40"/>
                    </a:cubicBezTo>
                    <a:cubicBezTo>
                      <a:pt x="34" y="37"/>
                      <a:pt x="37" y="27"/>
                      <a:pt x="33" y="16"/>
                    </a:cubicBezTo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path path="rect">
                  <a:fillToRect l="50000" t="50000" r="50000" b="50000"/>
                </a:path>
              </a:gra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7" name="Freeform 138"/>
              <p:cNvSpPr>
                <a:spLocks noEditPoints="1"/>
              </p:cNvSpPr>
              <p:nvPr/>
            </p:nvSpPr>
            <p:spPr bwMode="auto">
              <a:xfrm flipH="1">
                <a:off x="1022" y="1381"/>
                <a:ext cx="81" cy="71"/>
              </a:xfrm>
              <a:custGeom>
                <a:avLst/>
                <a:gdLst>
                  <a:gd name="T0" fmla="*/ 0 w 451"/>
                  <a:gd name="T1" fmla="*/ 0 h 391"/>
                  <a:gd name="T2" fmla="*/ 451 w 451"/>
                  <a:gd name="T3" fmla="*/ 219 h 391"/>
                  <a:gd name="T4" fmla="*/ 0 w 451"/>
                  <a:gd name="T5" fmla="*/ 86 h 391"/>
                  <a:gd name="T6" fmla="*/ 451 w 451"/>
                  <a:gd name="T7" fmla="*/ 305 h 391"/>
                  <a:gd name="T8" fmla="*/ 0 w 451"/>
                  <a:gd name="T9" fmla="*/ 171 h 391"/>
                  <a:gd name="T10" fmla="*/ 451 w 45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1"/>
                  <a:gd name="T19" fmla="*/ 0 h 391"/>
                  <a:gd name="T20" fmla="*/ 451 w 45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1" h="391">
                    <a:moveTo>
                      <a:pt x="0" y="0"/>
                    </a:moveTo>
                    <a:cubicBezTo>
                      <a:pt x="134" y="104"/>
                      <a:pt x="288" y="179"/>
                      <a:pt x="451" y="219"/>
                    </a:cubicBezTo>
                    <a:moveTo>
                      <a:pt x="0" y="86"/>
                    </a:moveTo>
                    <a:cubicBezTo>
                      <a:pt x="134" y="190"/>
                      <a:pt x="288" y="265"/>
                      <a:pt x="451" y="305"/>
                    </a:cubicBezTo>
                    <a:moveTo>
                      <a:pt x="0" y="171"/>
                    </a:moveTo>
                    <a:cubicBezTo>
                      <a:pt x="134" y="276"/>
                      <a:pt x="288" y="351"/>
                      <a:pt x="451" y="39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8" name="Freeform 139"/>
              <p:cNvSpPr>
                <a:spLocks/>
              </p:cNvSpPr>
              <p:nvPr/>
            </p:nvSpPr>
            <p:spPr bwMode="auto">
              <a:xfrm flipH="1">
                <a:off x="1019" y="1220"/>
                <a:ext cx="88" cy="47"/>
              </a:xfrm>
              <a:custGeom>
                <a:avLst/>
                <a:gdLst>
                  <a:gd name="T0" fmla="*/ 17 w 488"/>
                  <a:gd name="T1" fmla="*/ 39 h 258"/>
                  <a:gd name="T2" fmla="*/ 468 w 488"/>
                  <a:gd name="T3" fmla="*/ 258 h 258"/>
                  <a:gd name="T4" fmla="*/ 485 w 488"/>
                  <a:gd name="T5" fmla="*/ 234 h 258"/>
                  <a:gd name="T6" fmla="*/ 468 w 488"/>
                  <a:gd name="T7" fmla="*/ 219 h 258"/>
                  <a:gd name="T8" fmla="*/ 26 w 488"/>
                  <a:gd name="T9" fmla="*/ 5 h 258"/>
                  <a:gd name="T10" fmla="*/ 4 w 488"/>
                  <a:gd name="T11" fmla="*/ 6 h 258"/>
                  <a:gd name="T12" fmla="*/ 1 w 488"/>
                  <a:gd name="T13" fmla="*/ 17 h 258"/>
                  <a:gd name="T14" fmla="*/ 17 w 488"/>
                  <a:gd name="T15" fmla="*/ 39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258"/>
                  <a:gd name="T26" fmla="*/ 488 w 48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258">
                    <a:moveTo>
                      <a:pt x="17" y="39"/>
                    </a:moveTo>
                    <a:cubicBezTo>
                      <a:pt x="146" y="142"/>
                      <a:pt x="300" y="217"/>
                      <a:pt x="468" y="258"/>
                    </a:cubicBezTo>
                    <a:cubicBezTo>
                      <a:pt x="480" y="256"/>
                      <a:pt x="488" y="245"/>
                      <a:pt x="485" y="234"/>
                    </a:cubicBezTo>
                    <a:cubicBezTo>
                      <a:pt x="483" y="226"/>
                      <a:pt x="477" y="220"/>
                      <a:pt x="468" y="219"/>
                    </a:cubicBezTo>
                    <a:cubicBezTo>
                      <a:pt x="304" y="179"/>
                      <a:pt x="153" y="106"/>
                      <a:pt x="26" y="5"/>
                    </a:cubicBezTo>
                    <a:cubicBezTo>
                      <a:pt x="20" y="0"/>
                      <a:pt x="10" y="1"/>
                      <a:pt x="4" y="6"/>
                    </a:cubicBezTo>
                    <a:cubicBezTo>
                      <a:pt x="2" y="9"/>
                      <a:pt x="0" y="13"/>
                      <a:pt x="1" y="17"/>
                    </a:cubicBezTo>
                    <a:cubicBezTo>
                      <a:pt x="2" y="26"/>
                      <a:pt x="8" y="34"/>
                      <a:pt x="17" y="3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9" name="Freeform 140"/>
              <p:cNvSpPr>
                <a:spLocks/>
              </p:cNvSpPr>
              <p:nvPr/>
            </p:nvSpPr>
            <p:spPr bwMode="auto">
              <a:xfrm flipH="1">
                <a:off x="1019" y="1220"/>
                <a:ext cx="88" cy="47"/>
              </a:xfrm>
              <a:custGeom>
                <a:avLst/>
                <a:gdLst>
                  <a:gd name="T0" fmla="*/ 5 w 147"/>
                  <a:gd name="T1" fmla="*/ 12 h 78"/>
                  <a:gd name="T2" fmla="*/ 141 w 147"/>
                  <a:gd name="T3" fmla="*/ 78 h 78"/>
                  <a:gd name="T4" fmla="*/ 147 w 147"/>
                  <a:gd name="T5" fmla="*/ 71 h 78"/>
                  <a:gd name="T6" fmla="*/ 141 w 147"/>
                  <a:gd name="T7" fmla="*/ 67 h 78"/>
                  <a:gd name="T8" fmla="*/ 8 w 147"/>
                  <a:gd name="T9" fmla="*/ 2 h 78"/>
                  <a:gd name="T10" fmla="*/ 1 w 147"/>
                  <a:gd name="T11" fmla="*/ 2 h 78"/>
                  <a:gd name="T12" fmla="*/ 0 w 147"/>
                  <a:gd name="T13" fmla="*/ 6 h 78"/>
                  <a:gd name="T14" fmla="*/ 5 w 147"/>
                  <a:gd name="T15" fmla="*/ 12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78"/>
                  <a:gd name="T26" fmla="*/ 147 w 147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78">
                    <a:moveTo>
                      <a:pt x="5" y="12"/>
                    </a:moveTo>
                    <a:cubicBezTo>
                      <a:pt x="44" y="43"/>
                      <a:pt x="91" y="66"/>
                      <a:pt x="141" y="78"/>
                    </a:cubicBezTo>
                    <a:cubicBezTo>
                      <a:pt x="145" y="78"/>
                      <a:pt x="147" y="74"/>
                      <a:pt x="147" y="71"/>
                    </a:cubicBezTo>
                    <a:cubicBezTo>
                      <a:pt x="146" y="69"/>
                      <a:pt x="144" y="67"/>
                      <a:pt x="141" y="67"/>
                    </a:cubicBezTo>
                    <a:cubicBezTo>
                      <a:pt x="92" y="55"/>
                      <a:pt x="46" y="32"/>
                      <a:pt x="8" y="2"/>
                    </a:cubicBezTo>
                    <a:cubicBezTo>
                      <a:pt x="6" y="0"/>
                      <a:pt x="3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8"/>
                      <a:pt x="2" y="11"/>
                      <a:pt x="5" y="1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0" name="Freeform 141"/>
              <p:cNvSpPr>
                <a:spLocks/>
              </p:cNvSpPr>
              <p:nvPr/>
            </p:nvSpPr>
            <p:spPr bwMode="auto">
              <a:xfrm flipH="1">
                <a:off x="1022" y="1253"/>
                <a:ext cx="81" cy="43"/>
              </a:xfrm>
              <a:custGeom>
                <a:avLst/>
                <a:gdLst>
                  <a:gd name="T0" fmla="*/ 0 w 451"/>
                  <a:gd name="T1" fmla="*/ 28 h 248"/>
                  <a:gd name="T2" fmla="*/ 451 w 451"/>
                  <a:gd name="T3" fmla="*/ 248 h 248"/>
                  <a:gd name="T4" fmla="*/ 451 w 451"/>
                  <a:gd name="T5" fmla="*/ 248 h 248"/>
                  <a:gd name="T6" fmla="*/ 451 w 451"/>
                  <a:gd name="T7" fmla="*/ 220 h 248"/>
                  <a:gd name="T8" fmla="*/ 0 w 451"/>
                  <a:gd name="T9" fmla="*/ 0 h 248"/>
                  <a:gd name="T10" fmla="*/ 0 w 451"/>
                  <a:gd name="T11" fmla="*/ 0 h 248"/>
                  <a:gd name="T12" fmla="*/ 0 w 451"/>
                  <a:gd name="T13" fmla="*/ 28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1"/>
                  <a:gd name="T22" fmla="*/ 0 h 248"/>
                  <a:gd name="T23" fmla="*/ 451 w 4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1" h="248">
                    <a:moveTo>
                      <a:pt x="0" y="28"/>
                    </a:moveTo>
                    <a:cubicBezTo>
                      <a:pt x="128" y="132"/>
                      <a:pt x="283" y="207"/>
                      <a:pt x="451" y="248"/>
                    </a:cubicBezTo>
                    <a:lnTo>
                      <a:pt x="451" y="220"/>
                    </a:lnTo>
                    <a:cubicBezTo>
                      <a:pt x="285" y="176"/>
                      <a:pt x="131" y="101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1" name="Freeform 142"/>
              <p:cNvSpPr>
                <a:spLocks/>
              </p:cNvSpPr>
              <p:nvPr/>
            </p:nvSpPr>
            <p:spPr bwMode="auto">
              <a:xfrm flipH="1">
                <a:off x="1022" y="1248"/>
                <a:ext cx="81" cy="59"/>
              </a:xfrm>
              <a:custGeom>
                <a:avLst/>
                <a:gdLst>
                  <a:gd name="T0" fmla="*/ 451 w 451"/>
                  <a:gd name="T1" fmla="*/ 331 h 331"/>
                  <a:gd name="T2" fmla="*/ 451 w 451"/>
                  <a:gd name="T3" fmla="*/ 220 h 331"/>
                  <a:gd name="T4" fmla="*/ 0 w 451"/>
                  <a:gd name="T5" fmla="*/ 0 h 331"/>
                  <a:gd name="T6" fmla="*/ 0 60000 65536"/>
                  <a:gd name="T7" fmla="*/ 0 60000 65536"/>
                  <a:gd name="T8" fmla="*/ 0 60000 65536"/>
                  <a:gd name="T9" fmla="*/ 0 w 451"/>
                  <a:gd name="T10" fmla="*/ 0 h 331"/>
                  <a:gd name="T11" fmla="*/ 451 w 451"/>
                  <a:gd name="T12" fmla="*/ 331 h 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1" h="331">
                    <a:moveTo>
                      <a:pt x="451" y="331"/>
                    </a:moveTo>
                    <a:lnTo>
                      <a:pt x="451" y="220"/>
                    </a:lnTo>
                    <a:cubicBezTo>
                      <a:pt x="285" y="175"/>
                      <a:pt x="131" y="10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2" name="Rectangle 144"/>
              <p:cNvSpPr>
                <a:spLocks noChangeArrowheads="1"/>
              </p:cNvSpPr>
              <p:nvPr/>
            </p:nvSpPr>
            <p:spPr bwMode="auto">
              <a:xfrm flipH="1">
                <a:off x="913" y="1425"/>
                <a:ext cx="18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3" name="Rectangle 145"/>
              <p:cNvSpPr>
                <a:spLocks noChangeArrowheads="1"/>
              </p:cNvSpPr>
              <p:nvPr/>
            </p:nvSpPr>
            <p:spPr bwMode="auto">
              <a:xfrm flipH="1">
                <a:off x="966" y="1425"/>
                <a:ext cx="18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4" name="Rectangle 146"/>
              <p:cNvSpPr>
                <a:spLocks noChangeArrowheads="1"/>
              </p:cNvSpPr>
              <p:nvPr/>
            </p:nvSpPr>
            <p:spPr bwMode="auto">
              <a:xfrm flipH="1">
                <a:off x="847" y="1425"/>
                <a:ext cx="18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85" name="Group 147"/>
              <p:cNvGrpSpPr>
                <a:grpSpLocks/>
              </p:cNvGrpSpPr>
              <p:nvPr/>
            </p:nvGrpSpPr>
            <p:grpSpPr bwMode="auto">
              <a:xfrm>
                <a:off x="832" y="1359"/>
                <a:ext cx="128" cy="128"/>
                <a:chOff x="3002" y="2298"/>
                <a:chExt cx="244" cy="244"/>
              </a:xfrm>
            </p:grpSpPr>
            <p:sp>
              <p:nvSpPr>
                <p:cNvPr id="86" name="Oval 148"/>
                <p:cNvSpPr>
                  <a:spLocks noChangeArrowheads="1"/>
                </p:cNvSpPr>
                <p:nvPr/>
              </p:nvSpPr>
              <p:spPr bwMode="auto">
                <a:xfrm>
                  <a:off x="3002" y="2298"/>
                  <a:ext cx="244" cy="2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100000">
                      <a:srgbClr val="00CCFF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7" name="Freeform 149"/>
                <p:cNvSpPr>
                  <a:spLocks/>
                </p:cNvSpPr>
                <p:nvPr/>
              </p:nvSpPr>
              <p:spPr bwMode="auto">
                <a:xfrm>
                  <a:off x="3134" y="2307"/>
                  <a:ext cx="31" cy="40"/>
                </a:xfrm>
                <a:custGeom>
                  <a:avLst/>
                  <a:gdLst>
                    <a:gd name="T0" fmla="*/ 31 w 61"/>
                    <a:gd name="T1" fmla="*/ 3 h 81"/>
                    <a:gd name="T2" fmla="*/ 33 w 61"/>
                    <a:gd name="T3" fmla="*/ 4 h 81"/>
                    <a:gd name="T4" fmla="*/ 38 w 61"/>
                    <a:gd name="T5" fmla="*/ 7 h 81"/>
                    <a:gd name="T6" fmla="*/ 45 w 61"/>
                    <a:gd name="T7" fmla="*/ 12 h 81"/>
                    <a:gd name="T8" fmla="*/ 52 w 61"/>
                    <a:gd name="T9" fmla="*/ 18 h 81"/>
                    <a:gd name="T10" fmla="*/ 57 w 61"/>
                    <a:gd name="T11" fmla="*/ 26 h 81"/>
                    <a:gd name="T12" fmla="*/ 61 w 61"/>
                    <a:gd name="T13" fmla="*/ 33 h 81"/>
                    <a:gd name="T14" fmla="*/ 60 w 61"/>
                    <a:gd name="T15" fmla="*/ 41 h 81"/>
                    <a:gd name="T16" fmla="*/ 54 w 61"/>
                    <a:gd name="T17" fmla="*/ 48 h 81"/>
                    <a:gd name="T18" fmla="*/ 46 w 61"/>
                    <a:gd name="T19" fmla="*/ 54 h 81"/>
                    <a:gd name="T20" fmla="*/ 43 w 61"/>
                    <a:gd name="T21" fmla="*/ 61 h 81"/>
                    <a:gd name="T22" fmla="*/ 42 w 61"/>
                    <a:gd name="T23" fmla="*/ 68 h 81"/>
                    <a:gd name="T24" fmla="*/ 39 w 61"/>
                    <a:gd name="T25" fmla="*/ 76 h 81"/>
                    <a:gd name="T26" fmla="*/ 32 w 61"/>
                    <a:gd name="T27" fmla="*/ 81 h 81"/>
                    <a:gd name="T28" fmla="*/ 24 w 61"/>
                    <a:gd name="T29" fmla="*/ 79 h 81"/>
                    <a:gd name="T30" fmla="*/ 18 w 61"/>
                    <a:gd name="T31" fmla="*/ 71 h 81"/>
                    <a:gd name="T32" fmla="*/ 20 w 61"/>
                    <a:gd name="T33" fmla="*/ 60 h 81"/>
                    <a:gd name="T34" fmla="*/ 25 w 61"/>
                    <a:gd name="T35" fmla="*/ 50 h 81"/>
                    <a:gd name="T36" fmla="*/ 26 w 61"/>
                    <a:gd name="T37" fmla="*/ 41 h 81"/>
                    <a:gd name="T38" fmla="*/ 22 w 61"/>
                    <a:gd name="T39" fmla="*/ 35 h 81"/>
                    <a:gd name="T40" fmla="*/ 9 w 61"/>
                    <a:gd name="T41" fmla="*/ 33 h 81"/>
                    <a:gd name="T42" fmla="*/ 3 w 61"/>
                    <a:gd name="T43" fmla="*/ 31 h 81"/>
                    <a:gd name="T44" fmla="*/ 0 w 61"/>
                    <a:gd name="T45" fmla="*/ 28 h 81"/>
                    <a:gd name="T46" fmla="*/ 0 w 61"/>
                    <a:gd name="T47" fmla="*/ 22 h 81"/>
                    <a:gd name="T48" fmla="*/ 3 w 61"/>
                    <a:gd name="T49" fmla="*/ 16 h 81"/>
                    <a:gd name="T50" fmla="*/ 8 w 61"/>
                    <a:gd name="T51" fmla="*/ 10 h 81"/>
                    <a:gd name="T52" fmla="*/ 14 w 61"/>
                    <a:gd name="T53" fmla="*/ 5 h 81"/>
                    <a:gd name="T54" fmla="*/ 20 w 61"/>
                    <a:gd name="T55" fmla="*/ 1 h 81"/>
                    <a:gd name="T56" fmla="*/ 27 w 61"/>
                    <a:gd name="T57" fmla="*/ 0 h 81"/>
                    <a:gd name="T58" fmla="*/ 31 w 61"/>
                    <a:gd name="T59" fmla="*/ 3 h 8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1"/>
                    <a:gd name="T91" fmla="*/ 0 h 81"/>
                    <a:gd name="T92" fmla="*/ 61 w 61"/>
                    <a:gd name="T93" fmla="*/ 81 h 8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1" h="81">
                      <a:moveTo>
                        <a:pt x="31" y="3"/>
                      </a:moveTo>
                      <a:lnTo>
                        <a:pt x="33" y="4"/>
                      </a:lnTo>
                      <a:lnTo>
                        <a:pt x="38" y="7"/>
                      </a:lnTo>
                      <a:lnTo>
                        <a:pt x="45" y="12"/>
                      </a:lnTo>
                      <a:lnTo>
                        <a:pt x="52" y="18"/>
                      </a:lnTo>
                      <a:lnTo>
                        <a:pt x="57" y="26"/>
                      </a:lnTo>
                      <a:lnTo>
                        <a:pt x="61" y="33"/>
                      </a:lnTo>
                      <a:lnTo>
                        <a:pt x="60" y="41"/>
                      </a:lnTo>
                      <a:lnTo>
                        <a:pt x="54" y="48"/>
                      </a:lnTo>
                      <a:lnTo>
                        <a:pt x="46" y="54"/>
                      </a:lnTo>
                      <a:lnTo>
                        <a:pt x="43" y="61"/>
                      </a:lnTo>
                      <a:lnTo>
                        <a:pt x="42" y="68"/>
                      </a:lnTo>
                      <a:lnTo>
                        <a:pt x="39" y="76"/>
                      </a:lnTo>
                      <a:lnTo>
                        <a:pt x="32" y="81"/>
                      </a:lnTo>
                      <a:lnTo>
                        <a:pt x="24" y="79"/>
                      </a:lnTo>
                      <a:lnTo>
                        <a:pt x="18" y="71"/>
                      </a:lnTo>
                      <a:lnTo>
                        <a:pt x="20" y="60"/>
                      </a:lnTo>
                      <a:lnTo>
                        <a:pt x="25" y="50"/>
                      </a:lnTo>
                      <a:lnTo>
                        <a:pt x="26" y="41"/>
                      </a:lnTo>
                      <a:lnTo>
                        <a:pt x="22" y="35"/>
                      </a:lnTo>
                      <a:lnTo>
                        <a:pt x="9" y="33"/>
                      </a:lnTo>
                      <a:lnTo>
                        <a:pt x="3" y="31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3" y="16"/>
                      </a:lnTo>
                      <a:lnTo>
                        <a:pt x="8" y="10"/>
                      </a:lnTo>
                      <a:lnTo>
                        <a:pt x="14" y="5"/>
                      </a:lnTo>
                      <a:lnTo>
                        <a:pt x="20" y="1"/>
                      </a:lnTo>
                      <a:lnTo>
                        <a:pt x="27" y="0"/>
                      </a:lnTo>
                      <a:lnTo>
                        <a:pt x="31" y="3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8" name="Freeform 150"/>
                <p:cNvSpPr>
                  <a:spLocks/>
                </p:cNvSpPr>
                <p:nvPr/>
              </p:nvSpPr>
              <p:spPr bwMode="auto">
                <a:xfrm>
                  <a:off x="3110" y="2312"/>
                  <a:ext cx="18" cy="17"/>
                </a:xfrm>
                <a:custGeom>
                  <a:avLst/>
                  <a:gdLst>
                    <a:gd name="T0" fmla="*/ 14 w 36"/>
                    <a:gd name="T1" fmla="*/ 18 h 33"/>
                    <a:gd name="T2" fmla="*/ 13 w 36"/>
                    <a:gd name="T3" fmla="*/ 19 h 33"/>
                    <a:gd name="T4" fmla="*/ 13 w 36"/>
                    <a:gd name="T5" fmla="*/ 24 h 33"/>
                    <a:gd name="T6" fmla="*/ 15 w 36"/>
                    <a:gd name="T7" fmla="*/ 29 h 33"/>
                    <a:gd name="T8" fmla="*/ 23 w 36"/>
                    <a:gd name="T9" fmla="*/ 33 h 33"/>
                    <a:gd name="T10" fmla="*/ 33 w 36"/>
                    <a:gd name="T11" fmla="*/ 32 h 33"/>
                    <a:gd name="T12" fmla="*/ 36 w 36"/>
                    <a:gd name="T13" fmla="*/ 24 h 33"/>
                    <a:gd name="T14" fmla="*/ 34 w 36"/>
                    <a:gd name="T15" fmla="*/ 14 h 33"/>
                    <a:gd name="T16" fmla="*/ 26 w 36"/>
                    <a:gd name="T17" fmla="*/ 4 h 33"/>
                    <a:gd name="T18" fmla="*/ 14 w 36"/>
                    <a:gd name="T19" fmla="*/ 0 h 33"/>
                    <a:gd name="T20" fmla="*/ 5 w 36"/>
                    <a:gd name="T21" fmla="*/ 0 h 33"/>
                    <a:gd name="T22" fmla="*/ 0 w 36"/>
                    <a:gd name="T23" fmla="*/ 3 h 33"/>
                    <a:gd name="T24" fmla="*/ 1 w 36"/>
                    <a:gd name="T25" fmla="*/ 5 h 33"/>
                    <a:gd name="T26" fmla="*/ 7 w 36"/>
                    <a:gd name="T27" fmla="*/ 8 h 33"/>
                    <a:gd name="T28" fmla="*/ 12 w 36"/>
                    <a:gd name="T29" fmla="*/ 10 h 33"/>
                    <a:gd name="T30" fmla="*/ 15 w 36"/>
                    <a:gd name="T31" fmla="*/ 14 h 33"/>
                    <a:gd name="T32" fmla="*/ 14 w 36"/>
                    <a:gd name="T33" fmla="*/ 18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33"/>
                    <a:gd name="T53" fmla="*/ 36 w 3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33">
                      <a:moveTo>
                        <a:pt x="14" y="18"/>
                      </a:moveTo>
                      <a:lnTo>
                        <a:pt x="13" y="19"/>
                      </a:lnTo>
                      <a:lnTo>
                        <a:pt x="13" y="24"/>
                      </a:lnTo>
                      <a:lnTo>
                        <a:pt x="15" y="29"/>
                      </a:lnTo>
                      <a:lnTo>
                        <a:pt x="23" y="33"/>
                      </a:lnTo>
                      <a:lnTo>
                        <a:pt x="33" y="32"/>
                      </a:lnTo>
                      <a:lnTo>
                        <a:pt x="36" y="24"/>
                      </a:lnTo>
                      <a:lnTo>
                        <a:pt x="34" y="14"/>
                      </a:lnTo>
                      <a:lnTo>
                        <a:pt x="26" y="4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7" y="8"/>
                      </a:lnTo>
                      <a:lnTo>
                        <a:pt x="12" y="10"/>
                      </a:lnTo>
                      <a:lnTo>
                        <a:pt x="15" y="14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89" name="Freeform 151"/>
                <p:cNvSpPr>
                  <a:spLocks/>
                </p:cNvSpPr>
                <p:nvPr/>
              </p:nvSpPr>
              <p:spPr bwMode="auto">
                <a:xfrm>
                  <a:off x="3095" y="2309"/>
                  <a:ext cx="10" cy="4"/>
                </a:xfrm>
                <a:custGeom>
                  <a:avLst/>
                  <a:gdLst>
                    <a:gd name="T0" fmla="*/ 19 w 21"/>
                    <a:gd name="T1" fmla="*/ 3 h 8"/>
                    <a:gd name="T2" fmla="*/ 17 w 21"/>
                    <a:gd name="T3" fmla="*/ 2 h 8"/>
                    <a:gd name="T4" fmla="*/ 13 w 21"/>
                    <a:gd name="T5" fmla="*/ 1 h 8"/>
                    <a:gd name="T6" fmla="*/ 7 w 21"/>
                    <a:gd name="T7" fmla="*/ 0 h 8"/>
                    <a:gd name="T8" fmla="*/ 1 w 21"/>
                    <a:gd name="T9" fmla="*/ 1 h 8"/>
                    <a:gd name="T10" fmla="*/ 0 w 21"/>
                    <a:gd name="T11" fmla="*/ 2 h 8"/>
                    <a:gd name="T12" fmla="*/ 3 w 21"/>
                    <a:gd name="T13" fmla="*/ 5 h 8"/>
                    <a:gd name="T14" fmla="*/ 7 w 21"/>
                    <a:gd name="T15" fmla="*/ 6 h 8"/>
                    <a:gd name="T16" fmla="*/ 12 w 21"/>
                    <a:gd name="T17" fmla="*/ 7 h 8"/>
                    <a:gd name="T18" fmla="*/ 16 w 21"/>
                    <a:gd name="T19" fmla="*/ 8 h 8"/>
                    <a:gd name="T20" fmla="*/ 20 w 21"/>
                    <a:gd name="T21" fmla="*/ 8 h 8"/>
                    <a:gd name="T22" fmla="*/ 21 w 21"/>
                    <a:gd name="T23" fmla="*/ 7 h 8"/>
                    <a:gd name="T24" fmla="*/ 19 w 21"/>
                    <a:gd name="T25" fmla="*/ 3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8"/>
                    <a:gd name="T41" fmla="*/ 21 w 21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8">
                      <a:moveTo>
                        <a:pt x="19" y="3"/>
                      </a:move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7" y="6"/>
                      </a:lnTo>
                      <a:lnTo>
                        <a:pt x="12" y="7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1" y="7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0" name="Freeform 152"/>
                <p:cNvSpPr>
                  <a:spLocks/>
                </p:cNvSpPr>
                <p:nvPr/>
              </p:nvSpPr>
              <p:spPr bwMode="auto">
                <a:xfrm>
                  <a:off x="3031" y="2315"/>
                  <a:ext cx="105" cy="210"/>
                </a:xfrm>
                <a:custGeom>
                  <a:avLst/>
                  <a:gdLst>
                    <a:gd name="T0" fmla="*/ 3 w 210"/>
                    <a:gd name="T1" fmla="*/ 115 h 421"/>
                    <a:gd name="T2" fmla="*/ 13 w 210"/>
                    <a:gd name="T3" fmla="*/ 140 h 421"/>
                    <a:gd name="T4" fmla="*/ 18 w 210"/>
                    <a:gd name="T5" fmla="*/ 163 h 421"/>
                    <a:gd name="T6" fmla="*/ 36 w 210"/>
                    <a:gd name="T7" fmla="*/ 180 h 421"/>
                    <a:gd name="T8" fmla="*/ 65 w 210"/>
                    <a:gd name="T9" fmla="*/ 201 h 421"/>
                    <a:gd name="T10" fmla="*/ 87 w 210"/>
                    <a:gd name="T11" fmla="*/ 214 h 421"/>
                    <a:gd name="T12" fmla="*/ 79 w 210"/>
                    <a:gd name="T13" fmla="*/ 230 h 421"/>
                    <a:gd name="T14" fmla="*/ 71 w 210"/>
                    <a:gd name="T15" fmla="*/ 254 h 421"/>
                    <a:gd name="T16" fmla="*/ 81 w 210"/>
                    <a:gd name="T17" fmla="*/ 282 h 421"/>
                    <a:gd name="T18" fmla="*/ 103 w 210"/>
                    <a:gd name="T19" fmla="*/ 309 h 421"/>
                    <a:gd name="T20" fmla="*/ 102 w 210"/>
                    <a:gd name="T21" fmla="*/ 392 h 421"/>
                    <a:gd name="T22" fmla="*/ 126 w 210"/>
                    <a:gd name="T23" fmla="*/ 421 h 421"/>
                    <a:gd name="T24" fmla="*/ 123 w 210"/>
                    <a:gd name="T25" fmla="*/ 399 h 421"/>
                    <a:gd name="T26" fmla="*/ 143 w 210"/>
                    <a:gd name="T27" fmla="*/ 371 h 421"/>
                    <a:gd name="T28" fmla="*/ 155 w 210"/>
                    <a:gd name="T29" fmla="*/ 353 h 421"/>
                    <a:gd name="T30" fmla="*/ 166 w 210"/>
                    <a:gd name="T31" fmla="*/ 335 h 421"/>
                    <a:gd name="T32" fmla="*/ 191 w 210"/>
                    <a:gd name="T33" fmla="*/ 314 h 421"/>
                    <a:gd name="T34" fmla="*/ 210 w 210"/>
                    <a:gd name="T35" fmla="*/ 280 h 421"/>
                    <a:gd name="T36" fmla="*/ 201 w 210"/>
                    <a:gd name="T37" fmla="*/ 264 h 421"/>
                    <a:gd name="T38" fmla="*/ 179 w 210"/>
                    <a:gd name="T39" fmla="*/ 250 h 421"/>
                    <a:gd name="T40" fmla="*/ 161 w 210"/>
                    <a:gd name="T41" fmla="*/ 226 h 421"/>
                    <a:gd name="T42" fmla="*/ 141 w 210"/>
                    <a:gd name="T43" fmla="*/ 209 h 421"/>
                    <a:gd name="T44" fmla="*/ 119 w 210"/>
                    <a:gd name="T45" fmla="*/ 204 h 421"/>
                    <a:gd name="T46" fmla="*/ 97 w 210"/>
                    <a:gd name="T47" fmla="*/ 204 h 421"/>
                    <a:gd name="T48" fmla="*/ 82 w 210"/>
                    <a:gd name="T49" fmla="*/ 204 h 421"/>
                    <a:gd name="T50" fmla="*/ 80 w 210"/>
                    <a:gd name="T51" fmla="*/ 192 h 421"/>
                    <a:gd name="T52" fmla="*/ 80 w 210"/>
                    <a:gd name="T53" fmla="*/ 181 h 421"/>
                    <a:gd name="T54" fmla="*/ 74 w 210"/>
                    <a:gd name="T55" fmla="*/ 177 h 421"/>
                    <a:gd name="T56" fmla="*/ 73 w 210"/>
                    <a:gd name="T57" fmla="*/ 165 h 421"/>
                    <a:gd name="T58" fmla="*/ 51 w 210"/>
                    <a:gd name="T59" fmla="*/ 168 h 421"/>
                    <a:gd name="T60" fmla="*/ 55 w 210"/>
                    <a:gd name="T61" fmla="*/ 144 h 421"/>
                    <a:gd name="T62" fmla="*/ 71 w 210"/>
                    <a:gd name="T63" fmla="*/ 138 h 421"/>
                    <a:gd name="T64" fmla="*/ 88 w 210"/>
                    <a:gd name="T65" fmla="*/ 140 h 421"/>
                    <a:gd name="T66" fmla="*/ 96 w 210"/>
                    <a:gd name="T67" fmla="*/ 151 h 421"/>
                    <a:gd name="T68" fmla="*/ 103 w 210"/>
                    <a:gd name="T69" fmla="*/ 155 h 421"/>
                    <a:gd name="T70" fmla="*/ 106 w 210"/>
                    <a:gd name="T71" fmla="*/ 139 h 421"/>
                    <a:gd name="T72" fmla="*/ 128 w 210"/>
                    <a:gd name="T73" fmla="*/ 120 h 421"/>
                    <a:gd name="T74" fmla="*/ 153 w 210"/>
                    <a:gd name="T75" fmla="*/ 103 h 421"/>
                    <a:gd name="T76" fmla="*/ 174 w 210"/>
                    <a:gd name="T77" fmla="*/ 97 h 421"/>
                    <a:gd name="T78" fmla="*/ 173 w 210"/>
                    <a:gd name="T79" fmla="*/ 86 h 421"/>
                    <a:gd name="T80" fmla="*/ 200 w 210"/>
                    <a:gd name="T81" fmla="*/ 77 h 421"/>
                    <a:gd name="T82" fmla="*/ 177 w 210"/>
                    <a:gd name="T83" fmla="*/ 51 h 421"/>
                    <a:gd name="T84" fmla="*/ 155 w 210"/>
                    <a:gd name="T85" fmla="*/ 64 h 421"/>
                    <a:gd name="T86" fmla="*/ 140 w 210"/>
                    <a:gd name="T87" fmla="*/ 72 h 421"/>
                    <a:gd name="T88" fmla="*/ 128 w 210"/>
                    <a:gd name="T89" fmla="*/ 57 h 421"/>
                    <a:gd name="T90" fmla="*/ 120 w 210"/>
                    <a:gd name="T91" fmla="*/ 47 h 421"/>
                    <a:gd name="T92" fmla="*/ 139 w 210"/>
                    <a:gd name="T93" fmla="*/ 37 h 421"/>
                    <a:gd name="T94" fmla="*/ 156 w 210"/>
                    <a:gd name="T95" fmla="*/ 35 h 421"/>
                    <a:gd name="T96" fmla="*/ 161 w 210"/>
                    <a:gd name="T97" fmla="*/ 28 h 421"/>
                    <a:gd name="T98" fmla="*/ 155 w 210"/>
                    <a:gd name="T99" fmla="*/ 15 h 421"/>
                    <a:gd name="T100" fmla="*/ 144 w 210"/>
                    <a:gd name="T101" fmla="*/ 18 h 421"/>
                    <a:gd name="T102" fmla="*/ 133 w 210"/>
                    <a:gd name="T103" fmla="*/ 21 h 421"/>
                    <a:gd name="T104" fmla="*/ 130 w 210"/>
                    <a:gd name="T105" fmla="*/ 13 h 421"/>
                    <a:gd name="T106" fmla="*/ 115 w 210"/>
                    <a:gd name="T107" fmla="*/ 5 h 421"/>
                    <a:gd name="T108" fmla="*/ 103 w 210"/>
                    <a:gd name="T109" fmla="*/ 0 h 421"/>
                    <a:gd name="T110" fmla="*/ 94 w 210"/>
                    <a:gd name="T111" fmla="*/ 10 h 421"/>
                    <a:gd name="T112" fmla="*/ 81 w 210"/>
                    <a:gd name="T113" fmla="*/ 12 h 421"/>
                    <a:gd name="T114" fmla="*/ 66 w 210"/>
                    <a:gd name="T115" fmla="*/ 11 h 421"/>
                    <a:gd name="T116" fmla="*/ 50 w 210"/>
                    <a:gd name="T117" fmla="*/ 7 h 421"/>
                    <a:gd name="T118" fmla="*/ 36 w 210"/>
                    <a:gd name="T119" fmla="*/ 18 h 421"/>
                    <a:gd name="T120" fmla="*/ 24 w 210"/>
                    <a:gd name="T121" fmla="*/ 28 h 421"/>
                    <a:gd name="T122" fmla="*/ 22 w 210"/>
                    <a:gd name="T123" fmla="*/ 44 h 421"/>
                    <a:gd name="T124" fmla="*/ 13 w 210"/>
                    <a:gd name="T125" fmla="*/ 78 h 4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10"/>
                    <a:gd name="T190" fmla="*/ 0 h 421"/>
                    <a:gd name="T191" fmla="*/ 210 w 210"/>
                    <a:gd name="T192" fmla="*/ 421 h 4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10" h="421">
                      <a:moveTo>
                        <a:pt x="13" y="78"/>
                      </a:moveTo>
                      <a:lnTo>
                        <a:pt x="0" y="97"/>
                      </a:lnTo>
                      <a:lnTo>
                        <a:pt x="3" y="115"/>
                      </a:lnTo>
                      <a:lnTo>
                        <a:pt x="9" y="126"/>
                      </a:lnTo>
                      <a:lnTo>
                        <a:pt x="13" y="131"/>
                      </a:lnTo>
                      <a:lnTo>
                        <a:pt x="13" y="140"/>
                      </a:lnTo>
                      <a:lnTo>
                        <a:pt x="13" y="148"/>
                      </a:lnTo>
                      <a:lnTo>
                        <a:pt x="14" y="156"/>
                      </a:lnTo>
                      <a:lnTo>
                        <a:pt x="18" y="163"/>
                      </a:lnTo>
                      <a:lnTo>
                        <a:pt x="22" y="170"/>
                      </a:lnTo>
                      <a:lnTo>
                        <a:pt x="28" y="176"/>
                      </a:lnTo>
                      <a:lnTo>
                        <a:pt x="36" y="180"/>
                      </a:lnTo>
                      <a:lnTo>
                        <a:pt x="47" y="184"/>
                      </a:lnTo>
                      <a:lnTo>
                        <a:pt x="60" y="193"/>
                      </a:lnTo>
                      <a:lnTo>
                        <a:pt x="65" y="201"/>
                      </a:lnTo>
                      <a:lnTo>
                        <a:pt x="68" y="209"/>
                      </a:lnTo>
                      <a:lnTo>
                        <a:pt x="77" y="212"/>
                      </a:lnTo>
                      <a:lnTo>
                        <a:pt x="87" y="214"/>
                      </a:lnTo>
                      <a:lnTo>
                        <a:pt x="91" y="216"/>
                      </a:lnTo>
                      <a:lnTo>
                        <a:pt x="89" y="222"/>
                      </a:lnTo>
                      <a:lnTo>
                        <a:pt x="79" y="230"/>
                      </a:lnTo>
                      <a:lnTo>
                        <a:pt x="73" y="236"/>
                      </a:lnTo>
                      <a:lnTo>
                        <a:pt x="71" y="245"/>
                      </a:lnTo>
                      <a:lnTo>
                        <a:pt x="71" y="254"/>
                      </a:lnTo>
                      <a:lnTo>
                        <a:pt x="73" y="263"/>
                      </a:lnTo>
                      <a:lnTo>
                        <a:pt x="77" y="272"/>
                      </a:lnTo>
                      <a:lnTo>
                        <a:pt x="81" y="282"/>
                      </a:lnTo>
                      <a:lnTo>
                        <a:pt x="88" y="290"/>
                      </a:lnTo>
                      <a:lnTo>
                        <a:pt x="95" y="294"/>
                      </a:lnTo>
                      <a:lnTo>
                        <a:pt x="103" y="309"/>
                      </a:lnTo>
                      <a:lnTo>
                        <a:pt x="103" y="333"/>
                      </a:lnTo>
                      <a:lnTo>
                        <a:pt x="101" y="363"/>
                      </a:lnTo>
                      <a:lnTo>
                        <a:pt x="102" y="392"/>
                      </a:lnTo>
                      <a:lnTo>
                        <a:pt x="108" y="412"/>
                      </a:lnTo>
                      <a:lnTo>
                        <a:pt x="118" y="420"/>
                      </a:lnTo>
                      <a:lnTo>
                        <a:pt x="126" y="421"/>
                      </a:lnTo>
                      <a:lnTo>
                        <a:pt x="130" y="421"/>
                      </a:lnTo>
                      <a:lnTo>
                        <a:pt x="127" y="413"/>
                      </a:lnTo>
                      <a:lnTo>
                        <a:pt x="123" y="399"/>
                      </a:lnTo>
                      <a:lnTo>
                        <a:pt x="124" y="384"/>
                      </a:lnTo>
                      <a:lnTo>
                        <a:pt x="135" y="375"/>
                      </a:lnTo>
                      <a:lnTo>
                        <a:pt x="143" y="371"/>
                      </a:lnTo>
                      <a:lnTo>
                        <a:pt x="148" y="366"/>
                      </a:lnTo>
                      <a:lnTo>
                        <a:pt x="151" y="359"/>
                      </a:lnTo>
                      <a:lnTo>
                        <a:pt x="155" y="353"/>
                      </a:lnTo>
                      <a:lnTo>
                        <a:pt x="158" y="346"/>
                      </a:lnTo>
                      <a:lnTo>
                        <a:pt x="162" y="339"/>
                      </a:lnTo>
                      <a:lnTo>
                        <a:pt x="166" y="335"/>
                      </a:lnTo>
                      <a:lnTo>
                        <a:pt x="174" y="331"/>
                      </a:lnTo>
                      <a:lnTo>
                        <a:pt x="186" y="324"/>
                      </a:lnTo>
                      <a:lnTo>
                        <a:pt x="191" y="314"/>
                      </a:lnTo>
                      <a:lnTo>
                        <a:pt x="195" y="301"/>
                      </a:lnTo>
                      <a:lnTo>
                        <a:pt x="206" y="287"/>
                      </a:lnTo>
                      <a:lnTo>
                        <a:pt x="210" y="280"/>
                      </a:lnTo>
                      <a:lnTo>
                        <a:pt x="210" y="275"/>
                      </a:lnTo>
                      <a:lnTo>
                        <a:pt x="207" y="270"/>
                      </a:lnTo>
                      <a:lnTo>
                        <a:pt x="201" y="264"/>
                      </a:lnTo>
                      <a:lnTo>
                        <a:pt x="193" y="260"/>
                      </a:lnTo>
                      <a:lnTo>
                        <a:pt x="186" y="255"/>
                      </a:lnTo>
                      <a:lnTo>
                        <a:pt x="179" y="250"/>
                      </a:lnTo>
                      <a:lnTo>
                        <a:pt x="176" y="245"/>
                      </a:lnTo>
                      <a:lnTo>
                        <a:pt x="169" y="234"/>
                      </a:lnTo>
                      <a:lnTo>
                        <a:pt x="161" y="226"/>
                      </a:lnTo>
                      <a:lnTo>
                        <a:pt x="151" y="219"/>
                      </a:lnTo>
                      <a:lnTo>
                        <a:pt x="144" y="212"/>
                      </a:lnTo>
                      <a:lnTo>
                        <a:pt x="141" y="209"/>
                      </a:lnTo>
                      <a:lnTo>
                        <a:pt x="135" y="207"/>
                      </a:lnTo>
                      <a:lnTo>
                        <a:pt x="127" y="206"/>
                      </a:lnTo>
                      <a:lnTo>
                        <a:pt x="119" y="204"/>
                      </a:lnTo>
                      <a:lnTo>
                        <a:pt x="111" y="204"/>
                      </a:lnTo>
                      <a:lnTo>
                        <a:pt x="103" y="204"/>
                      </a:lnTo>
                      <a:lnTo>
                        <a:pt x="97" y="204"/>
                      </a:lnTo>
                      <a:lnTo>
                        <a:pt x="94" y="206"/>
                      </a:lnTo>
                      <a:lnTo>
                        <a:pt x="88" y="206"/>
                      </a:lnTo>
                      <a:lnTo>
                        <a:pt x="82" y="204"/>
                      </a:lnTo>
                      <a:lnTo>
                        <a:pt x="78" y="201"/>
                      </a:lnTo>
                      <a:lnTo>
                        <a:pt x="78" y="196"/>
                      </a:lnTo>
                      <a:lnTo>
                        <a:pt x="80" y="192"/>
                      </a:lnTo>
                      <a:lnTo>
                        <a:pt x="83" y="187"/>
                      </a:lnTo>
                      <a:lnTo>
                        <a:pt x="85" y="184"/>
                      </a:lnTo>
                      <a:lnTo>
                        <a:pt x="80" y="181"/>
                      </a:lnTo>
                      <a:lnTo>
                        <a:pt x="74" y="180"/>
                      </a:lnTo>
                      <a:lnTo>
                        <a:pt x="73" y="180"/>
                      </a:lnTo>
                      <a:lnTo>
                        <a:pt x="74" y="177"/>
                      </a:lnTo>
                      <a:lnTo>
                        <a:pt x="77" y="169"/>
                      </a:lnTo>
                      <a:lnTo>
                        <a:pt x="77" y="164"/>
                      </a:lnTo>
                      <a:lnTo>
                        <a:pt x="73" y="165"/>
                      </a:lnTo>
                      <a:lnTo>
                        <a:pt x="67" y="170"/>
                      </a:lnTo>
                      <a:lnTo>
                        <a:pt x="58" y="171"/>
                      </a:lnTo>
                      <a:lnTo>
                        <a:pt x="51" y="168"/>
                      </a:lnTo>
                      <a:lnTo>
                        <a:pt x="48" y="161"/>
                      </a:lnTo>
                      <a:lnTo>
                        <a:pt x="50" y="154"/>
                      </a:lnTo>
                      <a:lnTo>
                        <a:pt x="55" y="144"/>
                      </a:lnTo>
                      <a:lnTo>
                        <a:pt x="59" y="141"/>
                      </a:lnTo>
                      <a:lnTo>
                        <a:pt x="64" y="139"/>
                      </a:lnTo>
                      <a:lnTo>
                        <a:pt x="71" y="138"/>
                      </a:lnTo>
                      <a:lnTo>
                        <a:pt x="77" y="138"/>
                      </a:lnTo>
                      <a:lnTo>
                        <a:pt x="82" y="139"/>
                      </a:lnTo>
                      <a:lnTo>
                        <a:pt x="88" y="140"/>
                      </a:lnTo>
                      <a:lnTo>
                        <a:pt x="91" y="142"/>
                      </a:lnTo>
                      <a:lnTo>
                        <a:pt x="94" y="146"/>
                      </a:lnTo>
                      <a:lnTo>
                        <a:pt x="96" y="151"/>
                      </a:lnTo>
                      <a:lnTo>
                        <a:pt x="98" y="156"/>
                      </a:lnTo>
                      <a:lnTo>
                        <a:pt x="102" y="157"/>
                      </a:lnTo>
                      <a:lnTo>
                        <a:pt x="103" y="155"/>
                      </a:lnTo>
                      <a:lnTo>
                        <a:pt x="103" y="149"/>
                      </a:lnTo>
                      <a:lnTo>
                        <a:pt x="104" y="144"/>
                      </a:lnTo>
                      <a:lnTo>
                        <a:pt x="106" y="139"/>
                      </a:lnTo>
                      <a:lnTo>
                        <a:pt x="113" y="134"/>
                      </a:lnTo>
                      <a:lnTo>
                        <a:pt x="121" y="128"/>
                      </a:lnTo>
                      <a:lnTo>
                        <a:pt x="128" y="120"/>
                      </a:lnTo>
                      <a:lnTo>
                        <a:pt x="134" y="113"/>
                      </a:lnTo>
                      <a:lnTo>
                        <a:pt x="143" y="106"/>
                      </a:lnTo>
                      <a:lnTo>
                        <a:pt x="153" y="103"/>
                      </a:lnTo>
                      <a:lnTo>
                        <a:pt x="163" y="102"/>
                      </a:lnTo>
                      <a:lnTo>
                        <a:pt x="170" y="101"/>
                      </a:lnTo>
                      <a:lnTo>
                        <a:pt x="174" y="97"/>
                      </a:lnTo>
                      <a:lnTo>
                        <a:pt x="173" y="91"/>
                      </a:lnTo>
                      <a:lnTo>
                        <a:pt x="172" y="88"/>
                      </a:lnTo>
                      <a:lnTo>
                        <a:pt x="173" y="86"/>
                      </a:lnTo>
                      <a:lnTo>
                        <a:pt x="186" y="86"/>
                      </a:lnTo>
                      <a:lnTo>
                        <a:pt x="199" y="83"/>
                      </a:lnTo>
                      <a:lnTo>
                        <a:pt x="200" y="77"/>
                      </a:lnTo>
                      <a:lnTo>
                        <a:pt x="193" y="66"/>
                      </a:lnTo>
                      <a:lnTo>
                        <a:pt x="185" y="57"/>
                      </a:lnTo>
                      <a:lnTo>
                        <a:pt x="177" y="51"/>
                      </a:lnTo>
                      <a:lnTo>
                        <a:pt x="170" y="50"/>
                      </a:lnTo>
                      <a:lnTo>
                        <a:pt x="162" y="55"/>
                      </a:lnTo>
                      <a:lnTo>
                        <a:pt x="155" y="64"/>
                      </a:lnTo>
                      <a:lnTo>
                        <a:pt x="148" y="72"/>
                      </a:lnTo>
                      <a:lnTo>
                        <a:pt x="143" y="74"/>
                      </a:lnTo>
                      <a:lnTo>
                        <a:pt x="140" y="72"/>
                      </a:lnTo>
                      <a:lnTo>
                        <a:pt x="139" y="64"/>
                      </a:lnTo>
                      <a:lnTo>
                        <a:pt x="135" y="58"/>
                      </a:lnTo>
                      <a:lnTo>
                        <a:pt x="128" y="57"/>
                      </a:lnTo>
                      <a:lnTo>
                        <a:pt x="121" y="57"/>
                      </a:lnTo>
                      <a:lnTo>
                        <a:pt x="118" y="51"/>
                      </a:lnTo>
                      <a:lnTo>
                        <a:pt x="120" y="47"/>
                      </a:lnTo>
                      <a:lnTo>
                        <a:pt x="124" y="43"/>
                      </a:lnTo>
                      <a:lnTo>
                        <a:pt x="131" y="40"/>
                      </a:lnTo>
                      <a:lnTo>
                        <a:pt x="139" y="37"/>
                      </a:lnTo>
                      <a:lnTo>
                        <a:pt x="146" y="36"/>
                      </a:lnTo>
                      <a:lnTo>
                        <a:pt x="153" y="35"/>
                      </a:lnTo>
                      <a:lnTo>
                        <a:pt x="156" y="35"/>
                      </a:lnTo>
                      <a:lnTo>
                        <a:pt x="158" y="35"/>
                      </a:lnTo>
                      <a:lnTo>
                        <a:pt x="164" y="33"/>
                      </a:lnTo>
                      <a:lnTo>
                        <a:pt x="161" y="28"/>
                      </a:lnTo>
                      <a:lnTo>
                        <a:pt x="156" y="24"/>
                      </a:lnTo>
                      <a:lnTo>
                        <a:pt x="155" y="19"/>
                      </a:lnTo>
                      <a:lnTo>
                        <a:pt x="155" y="15"/>
                      </a:lnTo>
                      <a:lnTo>
                        <a:pt x="151" y="13"/>
                      </a:lnTo>
                      <a:lnTo>
                        <a:pt x="147" y="13"/>
                      </a:lnTo>
                      <a:lnTo>
                        <a:pt x="144" y="18"/>
                      </a:lnTo>
                      <a:lnTo>
                        <a:pt x="142" y="22"/>
                      </a:lnTo>
                      <a:lnTo>
                        <a:pt x="138" y="24"/>
                      </a:lnTo>
                      <a:lnTo>
                        <a:pt x="133" y="21"/>
                      </a:lnTo>
                      <a:lnTo>
                        <a:pt x="134" y="17"/>
                      </a:lnTo>
                      <a:lnTo>
                        <a:pt x="135" y="13"/>
                      </a:lnTo>
                      <a:lnTo>
                        <a:pt x="130" y="13"/>
                      </a:lnTo>
                      <a:lnTo>
                        <a:pt x="123" y="12"/>
                      </a:lnTo>
                      <a:lnTo>
                        <a:pt x="117" y="10"/>
                      </a:lnTo>
                      <a:lnTo>
                        <a:pt x="115" y="5"/>
                      </a:lnTo>
                      <a:lnTo>
                        <a:pt x="115" y="3"/>
                      </a:lnTo>
                      <a:lnTo>
                        <a:pt x="111" y="0"/>
                      </a:lnTo>
                      <a:lnTo>
                        <a:pt x="103" y="0"/>
                      </a:lnTo>
                      <a:lnTo>
                        <a:pt x="97" y="3"/>
                      </a:lnTo>
                      <a:lnTo>
                        <a:pt x="96" y="6"/>
                      </a:lnTo>
                      <a:lnTo>
                        <a:pt x="94" y="10"/>
                      </a:lnTo>
                      <a:lnTo>
                        <a:pt x="88" y="12"/>
                      </a:lnTo>
                      <a:lnTo>
                        <a:pt x="85" y="12"/>
                      </a:lnTo>
                      <a:lnTo>
                        <a:pt x="81" y="12"/>
                      </a:lnTo>
                      <a:lnTo>
                        <a:pt x="77" y="12"/>
                      </a:lnTo>
                      <a:lnTo>
                        <a:pt x="72" y="11"/>
                      </a:lnTo>
                      <a:lnTo>
                        <a:pt x="66" y="11"/>
                      </a:lnTo>
                      <a:lnTo>
                        <a:pt x="62" y="10"/>
                      </a:lnTo>
                      <a:lnTo>
                        <a:pt x="56" y="9"/>
                      </a:lnTo>
                      <a:lnTo>
                        <a:pt x="50" y="7"/>
                      </a:lnTo>
                      <a:lnTo>
                        <a:pt x="45" y="11"/>
                      </a:lnTo>
                      <a:lnTo>
                        <a:pt x="41" y="14"/>
                      </a:lnTo>
                      <a:lnTo>
                        <a:pt x="36" y="18"/>
                      </a:lnTo>
                      <a:lnTo>
                        <a:pt x="32" y="21"/>
                      </a:lnTo>
                      <a:lnTo>
                        <a:pt x="28" y="25"/>
                      </a:lnTo>
                      <a:lnTo>
                        <a:pt x="24" y="28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22" y="44"/>
                      </a:lnTo>
                      <a:lnTo>
                        <a:pt x="25" y="55"/>
                      </a:lnTo>
                      <a:lnTo>
                        <a:pt x="22" y="66"/>
                      </a:lnTo>
                      <a:lnTo>
                        <a:pt x="13" y="78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1" name="Freeform 153"/>
                <p:cNvSpPr>
                  <a:spLocks/>
                </p:cNvSpPr>
                <p:nvPr/>
              </p:nvSpPr>
              <p:spPr bwMode="auto">
                <a:xfrm>
                  <a:off x="3156" y="2386"/>
                  <a:ext cx="88" cy="123"/>
                </a:xfrm>
                <a:custGeom>
                  <a:avLst/>
                  <a:gdLst>
                    <a:gd name="T0" fmla="*/ 159 w 177"/>
                    <a:gd name="T1" fmla="*/ 58 h 247"/>
                    <a:gd name="T2" fmla="*/ 159 w 177"/>
                    <a:gd name="T3" fmla="*/ 58 h 247"/>
                    <a:gd name="T4" fmla="*/ 154 w 177"/>
                    <a:gd name="T5" fmla="*/ 52 h 247"/>
                    <a:gd name="T6" fmla="*/ 150 w 177"/>
                    <a:gd name="T7" fmla="*/ 42 h 247"/>
                    <a:gd name="T8" fmla="*/ 149 w 177"/>
                    <a:gd name="T9" fmla="*/ 34 h 247"/>
                    <a:gd name="T10" fmla="*/ 140 w 177"/>
                    <a:gd name="T11" fmla="*/ 29 h 247"/>
                    <a:gd name="T12" fmla="*/ 130 w 177"/>
                    <a:gd name="T13" fmla="*/ 27 h 247"/>
                    <a:gd name="T14" fmla="*/ 118 w 177"/>
                    <a:gd name="T15" fmla="*/ 28 h 247"/>
                    <a:gd name="T16" fmla="*/ 108 w 177"/>
                    <a:gd name="T17" fmla="*/ 29 h 247"/>
                    <a:gd name="T18" fmla="*/ 98 w 177"/>
                    <a:gd name="T19" fmla="*/ 21 h 247"/>
                    <a:gd name="T20" fmla="*/ 89 w 177"/>
                    <a:gd name="T21" fmla="*/ 8 h 247"/>
                    <a:gd name="T22" fmla="*/ 75 w 177"/>
                    <a:gd name="T23" fmla="*/ 0 h 247"/>
                    <a:gd name="T24" fmla="*/ 63 w 177"/>
                    <a:gd name="T25" fmla="*/ 4 h 247"/>
                    <a:gd name="T26" fmla="*/ 57 w 177"/>
                    <a:gd name="T27" fmla="*/ 8 h 247"/>
                    <a:gd name="T28" fmla="*/ 50 w 177"/>
                    <a:gd name="T29" fmla="*/ 7 h 247"/>
                    <a:gd name="T30" fmla="*/ 49 w 177"/>
                    <a:gd name="T31" fmla="*/ 7 h 247"/>
                    <a:gd name="T32" fmla="*/ 48 w 177"/>
                    <a:gd name="T33" fmla="*/ 7 h 247"/>
                    <a:gd name="T34" fmla="*/ 47 w 177"/>
                    <a:gd name="T35" fmla="*/ 7 h 247"/>
                    <a:gd name="T36" fmla="*/ 43 w 177"/>
                    <a:gd name="T37" fmla="*/ 9 h 247"/>
                    <a:gd name="T38" fmla="*/ 32 w 177"/>
                    <a:gd name="T39" fmla="*/ 17 h 247"/>
                    <a:gd name="T40" fmla="*/ 17 w 177"/>
                    <a:gd name="T41" fmla="*/ 32 h 247"/>
                    <a:gd name="T42" fmla="*/ 4 w 177"/>
                    <a:gd name="T43" fmla="*/ 52 h 247"/>
                    <a:gd name="T44" fmla="*/ 0 w 177"/>
                    <a:gd name="T45" fmla="*/ 75 h 247"/>
                    <a:gd name="T46" fmla="*/ 5 w 177"/>
                    <a:gd name="T47" fmla="*/ 92 h 247"/>
                    <a:gd name="T48" fmla="*/ 14 w 177"/>
                    <a:gd name="T49" fmla="*/ 103 h 247"/>
                    <a:gd name="T50" fmla="*/ 29 w 177"/>
                    <a:gd name="T51" fmla="*/ 107 h 247"/>
                    <a:gd name="T52" fmla="*/ 45 w 177"/>
                    <a:gd name="T53" fmla="*/ 107 h 247"/>
                    <a:gd name="T54" fmla="*/ 64 w 177"/>
                    <a:gd name="T55" fmla="*/ 114 h 247"/>
                    <a:gd name="T56" fmla="*/ 77 w 177"/>
                    <a:gd name="T57" fmla="*/ 129 h 247"/>
                    <a:gd name="T58" fmla="*/ 80 w 177"/>
                    <a:gd name="T59" fmla="*/ 151 h 247"/>
                    <a:gd name="T60" fmla="*/ 73 w 177"/>
                    <a:gd name="T61" fmla="*/ 176 h 247"/>
                    <a:gd name="T62" fmla="*/ 73 w 177"/>
                    <a:gd name="T63" fmla="*/ 204 h 247"/>
                    <a:gd name="T64" fmla="*/ 80 w 177"/>
                    <a:gd name="T65" fmla="*/ 229 h 247"/>
                    <a:gd name="T66" fmla="*/ 93 w 177"/>
                    <a:gd name="T67" fmla="*/ 244 h 247"/>
                    <a:gd name="T68" fmla="*/ 108 w 177"/>
                    <a:gd name="T69" fmla="*/ 239 h 247"/>
                    <a:gd name="T70" fmla="*/ 121 w 177"/>
                    <a:gd name="T71" fmla="*/ 224 h 247"/>
                    <a:gd name="T72" fmla="*/ 135 w 177"/>
                    <a:gd name="T73" fmla="*/ 206 h 247"/>
                    <a:gd name="T74" fmla="*/ 147 w 177"/>
                    <a:gd name="T75" fmla="*/ 187 h 247"/>
                    <a:gd name="T76" fmla="*/ 153 w 177"/>
                    <a:gd name="T77" fmla="*/ 174 h 247"/>
                    <a:gd name="T78" fmla="*/ 153 w 177"/>
                    <a:gd name="T79" fmla="*/ 167 h 247"/>
                    <a:gd name="T80" fmla="*/ 151 w 177"/>
                    <a:gd name="T81" fmla="*/ 153 h 247"/>
                    <a:gd name="T82" fmla="*/ 162 w 177"/>
                    <a:gd name="T83" fmla="*/ 137 h 247"/>
                    <a:gd name="T84" fmla="*/ 171 w 177"/>
                    <a:gd name="T85" fmla="*/ 122 h 247"/>
                    <a:gd name="T86" fmla="*/ 174 w 177"/>
                    <a:gd name="T87" fmla="*/ 108 h 247"/>
                    <a:gd name="T88" fmla="*/ 176 w 177"/>
                    <a:gd name="T89" fmla="*/ 99 h 247"/>
                    <a:gd name="T90" fmla="*/ 176 w 177"/>
                    <a:gd name="T91" fmla="*/ 98 h 247"/>
                    <a:gd name="T92" fmla="*/ 170 w 177"/>
                    <a:gd name="T93" fmla="*/ 90 h 247"/>
                    <a:gd name="T94" fmla="*/ 161 w 177"/>
                    <a:gd name="T95" fmla="*/ 69 h 24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7"/>
                    <a:gd name="T145" fmla="*/ 0 h 247"/>
                    <a:gd name="T146" fmla="*/ 177 w 177"/>
                    <a:gd name="T147" fmla="*/ 247 h 24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7" h="247">
                      <a:moveTo>
                        <a:pt x="159" y="58"/>
                      </a:moveTo>
                      <a:lnTo>
                        <a:pt x="159" y="58"/>
                      </a:lnTo>
                      <a:lnTo>
                        <a:pt x="154" y="52"/>
                      </a:lnTo>
                      <a:lnTo>
                        <a:pt x="151" y="47"/>
                      </a:lnTo>
                      <a:lnTo>
                        <a:pt x="150" y="42"/>
                      </a:lnTo>
                      <a:lnTo>
                        <a:pt x="154" y="37"/>
                      </a:lnTo>
                      <a:lnTo>
                        <a:pt x="149" y="34"/>
                      </a:lnTo>
                      <a:lnTo>
                        <a:pt x="145" y="31"/>
                      </a:lnTo>
                      <a:lnTo>
                        <a:pt x="140" y="29"/>
                      </a:lnTo>
                      <a:lnTo>
                        <a:pt x="134" y="28"/>
                      </a:lnTo>
                      <a:lnTo>
                        <a:pt x="130" y="27"/>
                      </a:lnTo>
                      <a:lnTo>
                        <a:pt x="124" y="27"/>
                      </a:lnTo>
                      <a:lnTo>
                        <a:pt x="118" y="28"/>
                      </a:lnTo>
                      <a:lnTo>
                        <a:pt x="113" y="29"/>
                      </a:lnTo>
                      <a:lnTo>
                        <a:pt x="108" y="29"/>
                      </a:lnTo>
                      <a:lnTo>
                        <a:pt x="103" y="26"/>
                      </a:lnTo>
                      <a:lnTo>
                        <a:pt x="98" y="21"/>
                      </a:lnTo>
                      <a:lnTo>
                        <a:pt x="95" y="14"/>
                      </a:lnTo>
                      <a:lnTo>
                        <a:pt x="89" y="8"/>
                      </a:lnTo>
                      <a:lnTo>
                        <a:pt x="83" y="2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63" y="4"/>
                      </a:lnTo>
                      <a:lnTo>
                        <a:pt x="60" y="7"/>
                      </a:lnTo>
                      <a:lnTo>
                        <a:pt x="57" y="8"/>
                      </a:lnTo>
                      <a:lnTo>
                        <a:pt x="51" y="7"/>
                      </a:lnTo>
                      <a:lnTo>
                        <a:pt x="50" y="7"/>
                      </a:lnTo>
                      <a:lnTo>
                        <a:pt x="49" y="7"/>
                      </a:lnTo>
                      <a:lnTo>
                        <a:pt x="48" y="6"/>
                      </a:lnTo>
                      <a:lnTo>
                        <a:pt x="48" y="7"/>
                      </a:lnTo>
                      <a:lnTo>
                        <a:pt x="47" y="7"/>
                      </a:lnTo>
                      <a:lnTo>
                        <a:pt x="45" y="8"/>
                      </a:lnTo>
                      <a:lnTo>
                        <a:pt x="43" y="9"/>
                      </a:lnTo>
                      <a:lnTo>
                        <a:pt x="39" y="13"/>
                      </a:lnTo>
                      <a:lnTo>
                        <a:pt x="32" y="17"/>
                      </a:lnTo>
                      <a:lnTo>
                        <a:pt x="25" y="24"/>
                      </a:lnTo>
                      <a:lnTo>
                        <a:pt x="17" y="32"/>
                      </a:lnTo>
                      <a:lnTo>
                        <a:pt x="9" y="42"/>
                      </a:lnTo>
                      <a:lnTo>
                        <a:pt x="4" y="52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2" y="84"/>
                      </a:lnTo>
                      <a:lnTo>
                        <a:pt x="5" y="92"/>
                      </a:lnTo>
                      <a:lnTo>
                        <a:pt x="9" y="98"/>
                      </a:lnTo>
                      <a:lnTo>
                        <a:pt x="14" y="103"/>
                      </a:lnTo>
                      <a:lnTo>
                        <a:pt x="21" y="106"/>
                      </a:lnTo>
                      <a:lnTo>
                        <a:pt x="29" y="107"/>
                      </a:lnTo>
                      <a:lnTo>
                        <a:pt x="37" y="107"/>
                      </a:lnTo>
                      <a:lnTo>
                        <a:pt x="45" y="107"/>
                      </a:lnTo>
                      <a:lnTo>
                        <a:pt x="55" y="110"/>
                      </a:lnTo>
                      <a:lnTo>
                        <a:pt x="64" y="114"/>
                      </a:lnTo>
                      <a:lnTo>
                        <a:pt x="71" y="120"/>
                      </a:lnTo>
                      <a:lnTo>
                        <a:pt x="77" y="129"/>
                      </a:lnTo>
                      <a:lnTo>
                        <a:pt x="80" y="138"/>
                      </a:lnTo>
                      <a:lnTo>
                        <a:pt x="80" y="151"/>
                      </a:lnTo>
                      <a:lnTo>
                        <a:pt x="77" y="164"/>
                      </a:lnTo>
                      <a:lnTo>
                        <a:pt x="73" y="176"/>
                      </a:lnTo>
                      <a:lnTo>
                        <a:pt x="72" y="190"/>
                      </a:lnTo>
                      <a:lnTo>
                        <a:pt x="73" y="204"/>
                      </a:lnTo>
                      <a:lnTo>
                        <a:pt x="75" y="218"/>
                      </a:lnTo>
                      <a:lnTo>
                        <a:pt x="80" y="229"/>
                      </a:lnTo>
                      <a:lnTo>
                        <a:pt x="86" y="239"/>
                      </a:lnTo>
                      <a:lnTo>
                        <a:pt x="93" y="244"/>
                      </a:lnTo>
                      <a:lnTo>
                        <a:pt x="100" y="247"/>
                      </a:lnTo>
                      <a:lnTo>
                        <a:pt x="108" y="239"/>
                      </a:lnTo>
                      <a:lnTo>
                        <a:pt x="115" y="232"/>
                      </a:lnTo>
                      <a:lnTo>
                        <a:pt x="121" y="224"/>
                      </a:lnTo>
                      <a:lnTo>
                        <a:pt x="128" y="214"/>
                      </a:lnTo>
                      <a:lnTo>
                        <a:pt x="135" y="206"/>
                      </a:lnTo>
                      <a:lnTo>
                        <a:pt x="141" y="197"/>
                      </a:lnTo>
                      <a:lnTo>
                        <a:pt x="147" y="187"/>
                      </a:lnTo>
                      <a:lnTo>
                        <a:pt x="151" y="178"/>
                      </a:lnTo>
                      <a:lnTo>
                        <a:pt x="153" y="174"/>
                      </a:lnTo>
                      <a:lnTo>
                        <a:pt x="153" y="171"/>
                      </a:lnTo>
                      <a:lnTo>
                        <a:pt x="153" y="167"/>
                      </a:lnTo>
                      <a:lnTo>
                        <a:pt x="151" y="163"/>
                      </a:lnTo>
                      <a:lnTo>
                        <a:pt x="151" y="153"/>
                      </a:lnTo>
                      <a:lnTo>
                        <a:pt x="156" y="145"/>
                      </a:lnTo>
                      <a:lnTo>
                        <a:pt x="162" y="137"/>
                      </a:lnTo>
                      <a:lnTo>
                        <a:pt x="170" y="129"/>
                      </a:lnTo>
                      <a:lnTo>
                        <a:pt x="171" y="122"/>
                      </a:lnTo>
                      <a:lnTo>
                        <a:pt x="173" y="115"/>
                      </a:lnTo>
                      <a:lnTo>
                        <a:pt x="174" y="108"/>
                      </a:lnTo>
                      <a:lnTo>
                        <a:pt x="176" y="100"/>
                      </a:lnTo>
                      <a:lnTo>
                        <a:pt x="176" y="99"/>
                      </a:lnTo>
                      <a:lnTo>
                        <a:pt x="176" y="98"/>
                      </a:lnTo>
                      <a:lnTo>
                        <a:pt x="177" y="98"/>
                      </a:lnTo>
                      <a:lnTo>
                        <a:pt x="170" y="90"/>
                      </a:lnTo>
                      <a:lnTo>
                        <a:pt x="164" y="80"/>
                      </a:lnTo>
                      <a:lnTo>
                        <a:pt x="161" y="69"/>
                      </a:lnTo>
                      <a:lnTo>
                        <a:pt x="159" y="58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" name="Freeform 154"/>
                <p:cNvSpPr>
                  <a:spLocks/>
                </p:cNvSpPr>
                <p:nvPr/>
              </p:nvSpPr>
              <p:spPr bwMode="auto">
                <a:xfrm>
                  <a:off x="3225" y="2384"/>
                  <a:ext cx="20" cy="48"/>
                </a:xfrm>
                <a:custGeom>
                  <a:avLst/>
                  <a:gdLst>
                    <a:gd name="T0" fmla="*/ 2 w 39"/>
                    <a:gd name="T1" fmla="*/ 12 h 97"/>
                    <a:gd name="T2" fmla="*/ 10 w 39"/>
                    <a:gd name="T3" fmla="*/ 20 h 97"/>
                    <a:gd name="T4" fmla="*/ 16 w 39"/>
                    <a:gd name="T5" fmla="*/ 27 h 97"/>
                    <a:gd name="T6" fmla="*/ 18 w 39"/>
                    <a:gd name="T7" fmla="*/ 33 h 97"/>
                    <a:gd name="T8" fmla="*/ 16 w 39"/>
                    <a:gd name="T9" fmla="*/ 39 h 97"/>
                    <a:gd name="T10" fmla="*/ 15 w 39"/>
                    <a:gd name="T11" fmla="*/ 39 h 97"/>
                    <a:gd name="T12" fmla="*/ 15 w 39"/>
                    <a:gd name="T13" fmla="*/ 39 h 97"/>
                    <a:gd name="T14" fmla="*/ 15 w 39"/>
                    <a:gd name="T15" fmla="*/ 39 h 97"/>
                    <a:gd name="T16" fmla="*/ 15 w 39"/>
                    <a:gd name="T17" fmla="*/ 40 h 97"/>
                    <a:gd name="T18" fmla="*/ 17 w 39"/>
                    <a:gd name="T19" fmla="*/ 42 h 97"/>
                    <a:gd name="T20" fmla="*/ 19 w 39"/>
                    <a:gd name="T21" fmla="*/ 46 h 97"/>
                    <a:gd name="T22" fmla="*/ 20 w 39"/>
                    <a:gd name="T23" fmla="*/ 49 h 97"/>
                    <a:gd name="T24" fmla="*/ 20 w 39"/>
                    <a:gd name="T25" fmla="*/ 54 h 97"/>
                    <a:gd name="T26" fmla="*/ 20 w 39"/>
                    <a:gd name="T27" fmla="*/ 55 h 97"/>
                    <a:gd name="T28" fmla="*/ 20 w 39"/>
                    <a:gd name="T29" fmla="*/ 57 h 97"/>
                    <a:gd name="T30" fmla="*/ 20 w 39"/>
                    <a:gd name="T31" fmla="*/ 58 h 97"/>
                    <a:gd name="T32" fmla="*/ 20 w 39"/>
                    <a:gd name="T33" fmla="*/ 61 h 97"/>
                    <a:gd name="T34" fmla="*/ 25 w 39"/>
                    <a:gd name="T35" fmla="*/ 68 h 97"/>
                    <a:gd name="T36" fmla="*/ 27 w 39"/>
                    <a:gd name="T37" fmla="*/ 77 h 97"/>
                    <a:gd name="T38" fmla="*/ 32 w 39"/>
                    <a:gd name="T39" fmla="*/ 87 h 97"/>
                    <a:gd name="T40" fmla="*/ 38 w 39"/>
                    <a:gd name="T41" fmla="*/ 97 h 97"/>
                    <a:gd name="T42" fmla="*/ 39 w 39"/>
                    <a:gd name="T43" fmla="*/ 71 h 97"/>
                    <a:gd name="T44" fmla="*/ 38 w 39"/>
                    <a:gd name="T45" fmla="*/ 46 h 97"/>
                    <a:gd name="T46" fmla="*/ 34 w 39"/>
                    <a:gd name="T47" fmla="*/ 23 h 97"/>
                    <a:gd name="T48" fmla="*/ 29 w 39"/>
                    <a:gd name="T49" fmla="*/ 0 h 97"/>
                    <a:gd name="T50" fmla="*/ 26 w 39"/>
                    <a:gd name="T51" fmla="*/ 2 h 97"/>
                    <a:gd name="T52" fmla="*/ 22 w 39"/>
                    <a:gd name="T53" fmla="*/ 3 h 97"/>
                    <a:gd name="T54" fmla="*/ 16 w 39"/>
                    <a:gd name="T55" fmla="*/ 4 h 97"/>
                    <a:gd name="T56" fmla="*/ 10 w 39"/>
                    <a:gd name="T57" fmla="*/ 4 h 97"/>
                    <a:gd name="T58" fmla="*/ 4 w 39"/>
                    <a:gd name="T59" fmla="*/ 5 h 97"/>
                    <a:gd name="T60" fmla="*/ 1 w 39"/>
                    <a:gd name="T61" fmla="*/ 7 h 97"/>
                    <a:gd name="T62" fmla="*/ 0 w 39"/>
                    <a:gd name="T63" fmla="*/ 9 h 97"/>
                    <a:gd name="T64" fmla="*/ 2 w 39"/>
                    <a:gd name="T65" fmla="*/ 12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97"/>
                    <a:gd name="T101" fmla="*/ 39 w 39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97">
                      <a:moveTo>
                        <a:pt x="2" y="12"/>
                      </a:moveTo>
                      <a:lnTo>
                        <a:pt x="10" y="20"/>
                      </a:lnTo>
                      <a:lnTo>
                        <a:pt x="16" y="27"/>
                      </a:lnTo>
                      <a:lnTo>
                        <a:pt x="18" y="33"/>
                      </a:lnTo>
                      <a:lnTo>
                        <a:pt x="16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2"/>
                      </a:lnTo>
                      <a:lnTo>
                        <a:pt x="19" y="46"/>
                      </a:lnTo>
                      <a:lnTo>
                        <a:pt x="20" y="49"/>
                      </a:lnTo>
                      <a:lnTo>
                        <a:pt x="20" y="54"/>
                      </a:lnTo>
                      <a:lnTo>
                        <a:pt x="20" y="55"/>
                      </a:lnTo>
                      <a:lnTo>
                        <a:pt x="20" y="57"/>
                      </a:lnTo>
                      <a:lnTo>
                        <a:pt x="20" y="58"/>
                      </a:lnTo>
                      <a:lnTo>
                        <a:pt x="20" y="61"/>
                      </a:lnTo>
                      <a:lnTo>
                        <a:pt x="25" y="68"/>
                      </a:lnTo>
                      <a:lnTo>
                        <a:pt x="27" y="77"/>
                      </a:lnTo>
                      <a:lnTo>
                        <a:pt x="32" y="87"/>
                      </a:lnTo>
                      <a:lnTo>
                        <a:pt x="38" y="97"/>
                      </a:lnTo>
                      <a:lnTo>
                        <a:pt x="39" y="71"/>
                      </a:lnTo>
                      <a:lnTo>
                        <a:pt x="38" y="46"/>
                      </a:lnTo>
                      <a:lnTo>
                        <a:pt x="34" y="23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6" y="4"/>
                      </a:lnTo>
                      <a:lnTo>
                        <a:pt x="10" y="4"/>
                      </a:lnTo>
                      <a:lnTo>
                        <a:pt x="4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3" name="Freeform 155"/>
                <p:cNvSpPr>
                  <a:spLocks/>
                </p:cNvSpPr>
                <p:nvPr/>
              </p:nvSpPr>
              <p:spPr bwMode="auto">
                <a:xfrm>
                  <a:off x="3174" y="2338"/>
                  <a:ext cx="65" cy="51"/>
                </a:xfrm>
                <a:custGeom>
                  <a:avLst/>
                  <a:gdLst>
                    <a:gd name="T0" fmla="*/ 65 w 130"/>
                    <a:gd name="T1" fmla="*/ 16 h 101"/>
                    <a:gd name="T2" fmla="*/ 50 w 130"/>
                    <a:gd name="T3" fmla="*/ 26 h 101"/>
                    <a:gd name="T4" fmla="*/ 54 w 130"/>
                    <a:gd name="T5" fmla="*/ 40 h 101"/>
                    <a:gd name="T6" fmla="*/ 69 w 130"/>
                    <a:gd name="T7" fmla="*/ 37 h 101"/>
                    <a:gd name="T8" fmla="*/ 76 w 130"/>
                    <a:gd name="T9" fmla="*/ 26 h 101"/>
                    <a:gd name="T10" fmla="*/ 88 w 130"/>
                    <a:gd name="T11" fmla="*/ 27 h 101"/>
                    <a:gd name="T12" fmla="*/ 87 w 130"/>
                    <a:gd name="T13" fmla="*/ 40 h 101"/>
                    <a:gd name="T14" fmla="*/ 72 w 130"/>
                    <a:gd name="T15" fmla="*/ 49 h 101"/>
                    <a:gd name="T16" fmla="*/ 49 w 130"/>
                    <a:gd name="T17" fmla="*/ 46 h 101"/>
                    <a:gd name="T18" fmla="*/ 37 w 130"/>
                    <a:gd name="T19" fmla="*/ 48 h 101"/>
                    <a:gd name="T20" fmla="*/ 34 w 130"/>
                    <a:gd name="T21" fmla="*/ 50 h 101"/>
                    <a:gd name="T22" fmla="*/ 22 w 130"/>
                    <a:gd name="T23" fmla="*/ 57 h 101"/>
                    <a:gd name="T24" fmla="*/ 21 w 130"/>
                    <a:gd name="T25" fmla="*/ 70 h 101"/>
                    <a:gd name="T26" fmla="*/ 16 w 130"/>
                    <a:gd name="T27" fmla="*/ 73 h 101"/>
                    <a:gd name="T28" fmla="*/ 1 w 130"/>
                    <a:gd name="T29" fmla="*/ 75 h 101"/>
                    <a:gd name="T30" fmla="*/ 4 w 130"/>
                    <a:gd name="T31" fmla="*/ 93 h 101"/>
                    <a:gd name="T32" fmla="*/ 16 w 130"/>
                    <a:gd name="T33" fmla="*/ 98 h 101"/>
                    <a:gd name="T34" fmla="*/ 26 w 130"/>
                    <a:gd name="T35" fmla="*/ 95 h 101"/>
                    <a:gd name="T36" fmla="*/ 30 w 130"/>
                    <a:gd name="T37" fmla="*/ 91 h 101"/>
                    <a:gd name="T38" fmla="*/ 35 w 130"/>
                    <a:gd name="T39" fmla="*/ 84 h 101"/>
                    <a:gd name="T40" fmla="*/ 47 w 130"/>
                    <a:gd name="T41" fmla="*/ 80 h 101"/>
                    <a:gd name="T42" fmla="*/ 64 w 130"/>
                    <a:gd name="T43" fmla="*/ 87 h 101"/>
                    <a:gd name="T44" fmla="*/ 76 w 130"/>
                    <a:gd name="T45" fmla="*/ 99 h 101"/>
                    <a:gd name="T46" fmla="*/ 96 w 130"/>
                    <a:gd name="T47" fmla="*/ 99 h 101"/>
                    <a:gd name="T48" fmla="*/ 109 w 130"/>
                    <a:gd name="T49" fmla="*/ 86 h 101"/>
                    <a:gd name="T50" fmla="*/ 125 w 130"/>
                    <a:gd name="T51" fmla="*/ 84 h 101"/>
                    <a:gd name="T52" fmla="*/ 126 w 130"/>
                    <a:gd name="T53" fmla="*/ 75 h 101"/>
                    <a:gd name="T54" fmla="*/ 115 w 130"/>
                    <a:gd name="T55" fmla="*/ 52 h 101"/>
                    <a:gd name="T56" fmla="*/ 103 w 130"/>
                    <a:gd name="T57" fmla="*/ 30 h 101"/>
                    <a:gd name="T58" fmla="*/ 88 w 130"/>
                    <a:gd name="T59" fmla="*/ 9 h 101"/>
                    <a:gd name="T60" fmla="*/ 77 w 130"/>
                    <a:gd name="T61" fmla="*/ 1 h 101"/>
                    <a:gd name="T62" fmla="*/ 74 w 130"/>
                    <a:gd name="T63" fmla="*/ 3 h 1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0"/>
                    <a:gd name="T97" fmla="*/ 0 h 101"/>
                    <a:gd name="T98" fmla="*/ 130 w 130"/>
                    <a:gd name="T99" fmla="*/ 101 h 1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0" h="101">
                      <a:moveTo>
                        <a:pt x="73" y="5"/>
                      </a:moveTo>
                      <a:lnTo>
                        <a:pt x="65" y="16"/>
                      </a:lnTo>
                      <a:lnTo>
                        <a:pt x="56" y="22"/>
                      </a:lnTo>
                      <a:lnTo>
                        <a:pt x="50" y="26"/>
                      </a:lnTo>
                      <a:lnTo>
                        <a:pt x="49" y="32"/>
                      </a:lnTo>
                      <a:lnTo>
                        <a:pt x="54" y="40"/>
                      </a:lnTo>
                      <a:lnTo>
                        <a:pt x="62" y="40"/>
                      </a:lnTo>
                      <a:lnTo>
                        <a:pt x="69" y="37"/>
                      </a:lnTo>
                      <a:lnTo>
                        <a:pt x="73" y="31"/>
                      </a:lnTo>
                      <a:lnTo>
                        <a:pt x="76" y="26"/>
                      </a:lnTo>
                      <a:lnTo>
                        <a:pt x="82" y="25"/>
                      </a:lnTo>
                      <a:lnTo>
                        <a:pt x="88" y="27"/>
                      </a:lnTo>
                      <a:lnTo>
                        <a:pt x="89" y="33"/>
                      </a:lnTo>
                      <a:lnTo>
                        <a:pt x="87" y="40"/>
                      </a:lnTo>
                      <a:lnTo>
                        <a:pt x="81" y="46"/>
                      </a:lnTo>
                      <a:lnTo>
                        <a:pt x="72" y="49"/>
                      </a:lnTo>
                      <a:lnTo>
                        <a:pt x="59" y="48"/>
                      </a:lnTo>
                      <a:lnTo>
                        <a:pt x="49" y="46"/>
                      </a:lnTo>
                      <a:lnTo>
                        <a:pt x="41" y="47"/>
                      </a:lnTo>
                      <a:lnTo>
                        <a:pt x="37" y="48"/>
                      </a:lnTo>
                      <a:lnTo>
                        <a:pt x="36" y="49"/>
                      </a:lnTo>
                      <a:lnTo>
                        <a:pt x="34" y="50"/>
                      </a:lnTo>
                      <a:lnTo>
                        <a:pt x="28" y="53"/>
                      </a:lnTo>
                      <a:lnTo>
                        <a:pt x="22" y="57"/>
                      </a:lnTo>
                      <a:lnTo>
                        <a:pt x="21" y="64"/>
                      </a:lnTo>
                      <a:lnTo>
                        <a:pt x="21" y="70"/>
                      </a:lnTo>
                      <a:lnTo>
                        <a:pt x="20" y="73"/>
                      </a:lnTo>
                      <a:lnTo>
                        <a:pt x="16" y="73"/>
                      </a:lnTo>
                      <a:lnTo>
                        <a:pt x="8" y="72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4" y="93"/>
                      </a:lnTo>
                      <a:lnTo>
                        <a:pt x="12" y="100"/>
                      </a:lnTo>
                      <a:lnTo>
                        <a:pt x="16" y="98"/>
                      </a:lnTo>
                      <a:lnTo>
                        <a:pt x="21" y="96"/>
                      </a:lnTo>
                      <a:lnTo>
                        <a:pt x="26" y="95"/>
                      </a:lnTo>
                      <a:lnTo>
                        <a:pt x="29" y="94"/>
                      </a:lnTo>
                      <a:lnTo>
                        <a:pt x="30" y="91"/>
                      </a:lnTo>
                      <a:lnTo>
                        <a:pt x="32" y="87"/>
                      </a:lnTo>
                      <a:lnTo>
                        <a:pt x="35" y="84"/>
                      </a:lnTo>
                      <a:lnTo>
                        <a:pt x="38" y="82"/>
                      </a:lnTo>
                      <a:lnTo>
                        <a:pt x="47" y="80"/>
                      </a:lnTo>
                      <a:lnTo>
                        <a:pt x="57" y="83"/>
                      </a:lnTo>
                      <a:lnTo>
                        <a:pt x="64" y="87"/>
                      </a:lnTo>
                      <a:lnTo>
                        <a:pt x="69" y="93"/>
                      </a:lnTo>
                      <a:lnTo>
                        <a:pt x="76" y="99"/>
                      </a:lnTo>
                      <a:lnTo>
                        <a:pt x="87" y="101"/>
                      </a:lnTo>
                      <a:lnTo>
                        <a:pt x="96" y="99"/>
                      </a:lnTo>
                      <a:lnTo>
                        <a:pt x="103" y="92"/>
                      </a:lnTo>
                      <a:lnTo>
                        <a:pt x="109" y="86"/>
                      </a:lnTo>
                      <a:lnTo>
                        <a:pt x="117" y="84"/>
                      </a:lnTo>
                      <a:lnTo>
                        <a:pt x="125" y="84"/>
                      </a:lnTo>
                      <a:lnTo>
                        <a:pt x="130" y="86"/>
                      </a:lnTo>
                      <a:lnTo>
                        <a:pt x="126" y="75"/>
                      </a:lnTo>
                      <a:lnTo>
                        <a:pt x="121" y="63"/>
                      </a:lnTo>
                      <a:lnTo>
                        <a:pt x="115" y="52"/>
                      </a:lnTo>
                      <a:lnTo>
                        <a:pt x="110" y="40"/>
                      </a:lnTo>
                      <a:lnTo>
                        <a:pt x="103" y="30"/>
                      </a:lnTo>
                      <a:lnTo>
                        <a:pt x="96" y="19"/>
                      </a:lnTo>
                      <a:lnTo>
                        <a:pt x="88" y="9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5" y="2"/>
                      </a:lnTo>
                      <a:lnTo>
                        <a:pt x="74" y="3"/>
                      </a:lnTo>
                      <a:lnTo>
                        <a:pt x="73" y="5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4" name="Freeform 156"/>
                <p:cNvSpPr>
                  <a:spLocks/>
                </p:cNvSpPr>
                <p:nvPr/>
              </p:nvSpPr>
              <p:spPr bwMode="auto">
                <a:xfrm>
                  <a:off x="3231" y="2404"/>
                  <a:ext cx="5" cy="10"/>
                </a:xfrm>
                <a:custGeom>
                  <a:avLst/>
                  <a:gdLst>
                    <a:gd name="T0" fmla="*/ 4 w 9"/>
                    <a:gd name="T1" fmla="*/ 0 h 21"/>
                    <a:gd name="T2" fmla="*/ 0 w 9"/>
                    <a:gd name="T3" fmla="*/ 5 h 21"/>
                    <a:gd name="T4" fmla="*/ 1 w 9"/>
                    <a:gd name="T5" fmla="*/ 10 h 21"/>
                    <a:gd name="T6" fmla="*/ 4 w 9"/>
                    <a:gd name="T7" fmla="*/ 15 h 21"/>
                    <a:gd name="T8" fmla="*/ 9 w 9"/>
                    <a:gd name="T9" fmla="*/ 21 h 21"/>
                    <a:gd name="T10" fmla="*/ 9 w 9"/>
                    <a:gd name="T11" fmla="*/ 21 h 21"/>
                    <a:gd name="T12" fmla="*/ 9 w 9"/>
                    <a:gd name="T13" fmla="*/ 21 h 21"/>
                    <a:gd name="T14" fmla="*/ 9 w 9"/>
                    <a:gd name="T15" fmla="*/ 21 h 21"/>
                    <a:gd name="T16" fmla="*/ 9 w 9"/>
                    <a:gd name="T17" fmla="*/ 21 h 21"/>
                    <a:gd name="T18" fmla="*/ 9 w 9"/>
                    <a:gd name="T19" fmla="*/ 18 h 21"/>
                    <a:gd name="T20" fmla="*/ 9 w 9"/>
                    <a:gd name="T21" fmla="*/ 17 h 21"/>
                    <a:gd name="T22" fmla="*/ 9 w 9"/>
                    <a:gd name="T23" fmla="*/ 15 h 21"/>
                    <a:gd name="T24" fmla="*/ 9 w 9"/>
                    <a:gd name="T25" fmla="*/ 14 h 21"/>
                    <a:gd name="T26" fmla="*/ 9 w 9"/>
                    <a:gd name="T27" fmla="*/ 9 h 21"/>
                    <a:gd name="T28" fmla="*/ 8 w 9"/>
                    <a:gd name="T29" fmla="*/ 6 h 21"/>
                    <a:gd name="T30" fmla="*/ 6 w 9"/>
                    <a:gd name="T31" fmla="*/ 2 h 21"/>
                    <a:gd name="T32" fmla="*/ 4 w 9"/>
                    <a:gd name="T33" fmla="*/ 0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1"/>
                    <a:gd name="T53" fmla="*/ 9 w 9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1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9" y="18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5" name="Freeform 157"/>
                <p:cNvSpPr>
                  <a:spLocks/>
                </p:cNvSpPr>
                <p:nvPr/>
              </p:nvSpPr>
              <p:spPr bwMode="auto">
                <a:xfrm>
                  <a:off x="3180" y="2386"/>
                  <a:ext cx="9" cy="4"/>
                </a:xfrm>
                <a:custGeom>
                  <a:avLst/>
                  <a:gdLst>
                    <a:gd name="T0" fmla="*/ 3 w 17"/>
                    <a:gd name="T1" fmla="*/ 7 h 8"/>
                    <a:gd name="T2" fmla="*/ 9 w 17"/>
                    <a:gd name="T3" fmla="*/ 8 h 8"/>
                    <a:gd name="T4" fmla="*/ 12 w 17"/>
                    <a:gd name="T5" fmla="*/ 7 h 8"/>
                    <a:gd name="T6" fmla="*/ 15 w 17"/>
                    <a:gd name="T7" fmla="*/ 4 h 8"/>
                    <a:gd name="T8" fmla="*/ 17 w 17"/>
                    <a:gd name="T9" fmla="*/ 0 h 8"/>
                    <a:gd name="T10" fmla="*/ 14 w 17"/>
                    <a:gd name="T11" fmla="*/ 1 h 8"/>
                    <a:gd name="T12" fmla="*/ 9 w 17"/>
                    <a:gd name="T13" fmla="*/ 2 h 8"/>
                    <a:gd name="T14" fmla="*/ 4 w 17"/>
                    <a:gd name="T15" fmla="*/ 4 h 8"/>
                    <a:gd name="T16" fmla="*/ 0 w 17"/>
                    <a:gd name="T17" fmla="*/ 6 h 8"/>
                    <a:gd name="T18" fmla="*/ 1 w 17"/>
                    <a:gd name="T19" fmla="*/ 7 h 8"/>
                    <a:gd name="T20" fmla="*/ 2 w 17"/>
                    <a:gd name="T21" fmla="*/ 7 h 8"/>
                    <a:gd name="T22" fmla="*/ 2 w 17"/>
                    <a:gd name="T23" fmla="*/ 7 h 8"/>
                    <a:gd name="T24" fmla="*/ 3 w 17"/>
                    <a:gd name="T25" fmla="*/ 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8"/>
                    <a:gd name="T41" fmla="*/ 17 w 17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8">
                      <a:moveTo>
                        <a:pt x="3" y="7"/>
                      </a:move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6" name="Freeform 158"/>
                <p:cNvSpPr>
                  <a:spLocks/>
                </p:cNvSpPr>
                <p:nvPr/>
              </p:nvSpPr>
              <p:spPr bwMode="auto">
                <a:xfrm>
                  <a:off x="3180" y="2354"/>
                  <a:ext cx="7" cy="11"/>
                </a:xfrm>
                <a:custGeom>
                  <a:avLst/>
                  <a:gdLst>
                    <a:gd name="T0" fmla="*/ 15 w 15"/>
                    <a:gd name="T1" fmla="*/ 2 h 22"/>
                    <a:gd name="T2" fmla="*/ 15 w 15"/>
                    <a:gd name="T3" fmla="*/ 5 h 22"/>
                    <a:gd name="T4" fmla="*/ 14 w 15"/>
                    <a:gd name="T5" fmla="*/ 10 h 22"/>
                    <a:gd name="T6" fmla="*/ 12 w 15"/>
                    <a:gd name="T7" fmla="*/ 17 h 22"/>
                    <a:gd name="T8" fmla="*/ 9 w 15"/>
                    <a:gd name="T9" fmla="*/ 21 h 22"/>
                    <a:gd name="T10" fmla="*/ 4 w 15"/>
                    <a:gd name="T11" fmla="*/ 22 h 22"/>
                    <a:gd name="T12" fmla="*/ 1 w 15"/>
                    <a:gd name="T13" fmla="*/ 21 h 22"/>
                    <a:gd name="T14" fmla="*/ 0 w 15"/>
                    <a:gd name="T15" fmla="*/ 18 h 22"/>
                    <a:gd name="T16" fmla="*/ 2 w 15"/>
                    <a:gd name="T17" fmla="*/ 14 h 22"/>
                    <a:gd name="T18" fmla="*/ 7 w 15"/>
                    <a:gd name="T19" fmla="*/ 8 h 22"/>
                    <a:gd name="T20" fmla="*/ 10 w 15"/>
                    <a:gd name="T21" fmla="*/ 2 h 22"/>
                    <a:gd name="T22" fmla="*/ 14 w 15"/>
                    <a:gd name="T23" fmla="*/ 0 h 22"/>
                    <a:gd name="T24" fmla="*/ 15 w 15"/>
                    <a:gd name="T25" fmla="*/ 2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2"/>
                    <a:gd name="T41" fmla="*/ 15 w 15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2">
                      <a:moveTo>
                        <a:pt x="15" y="2"/>
                      </a:moveTo>
                      <a:lnTo>
                        <a:pt x="15" y="5"/>
                      </a:lnTo>
                      <a:lnTo>
                        <a:pt x="14" y="10"/>
                      </a:lnTo>
                      <a:lnTo>
                        <a:pt x="12" y="17"/>
                      </a:lnTo>
                      <a:lnTo>
                        <a:pt x="9" y="21"/>
                      </a:lnTo>
                      <a:lnTo>
                        <a:pt x="4" y="22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7" y="8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sp>
          <p:nvSpPr>
            <p:cNvPr id="28" name="Text Box 159"/>
            <p:cNvSpPr txBox="1">
              <a:spLocks noChangeArrowheads="1"/>
            </p:cNvSpPr>
            <p:nvPr/>
          </p:nvSpPr>
          <p:spPr bwMode="auto">
            <a:xfrm>
              <a:off x="7433" y="6474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600" b="1" dirty="0">
                  <a:solidFill>
                    <a:srgbClr val="000000"/>
                  </a:solidFill>
                </a:rPr>
                <a:t>Интернет</a:t>
              </a:r>
              <a:endParaRPr lang="ru-RU" sz="2400" b="1" dirty="0"/>
            </a:p>
          </p:txBody>
        </p:sp>
        <p:sp>
          <p:nvSpPr>
            <p:cNvPr id="29" name="Rectangle 160"/>
            <p:cNvSpPr>
              <a:spLocks noChangeArrowheads="1"/>
            </p:cNvSpPr>
            <p:nvPr/>
          </p:nvSpPr>
          <p:spPr bwMode="auto">
            <a:xfrm>
              <a:off x="6447" y="6323"/>
              <a:ext cx="250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cxnSp>
          <p:nvCxnSpPr>
            <p:cNvPr id="30" name="AutoShape 161"/>
            <p:cNvCxnSpPr>
              <a:cxnSpLocks noChangeShapeType="1"/>
              <a:stCxn id="29" idx="3"/>
              <a:endCxn id="22" idx="0"/>
            </p:cNvCxnSpPr>
            <p:nvPr/>
          </p:nvCxnSpPr>
          <p:spPr bwMode="auto">
            <a:xfrm>
              <a:off x="6697" y="6634"/>
              <a:ext cx="458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162"/>
            <p:cNvGrpSpPr>
              <a:grpSpLocks noChangeAspect="1"/>
            </p:cNvGrpSpPr>
            <p:nvPr/>
          </p:nvGrpSpPr>
          <p:grpSpPr bwMode="auto">
            <a:xfrm>
              <a:off x="9704" y="6018"/>
              <a:ext cx="1620" cy="1652"/>
              <a:chOff x="115" y="1545"/>
              <a:chExt cx="616" cy="630"/>
            </a:xfrm>
          </p:grpSpPr>
          <p:sp>
            <p:nvSpPr>
              <p:cNvPr id="37" name="AutoShape 163"/>
              <p:cNvSpPr>
                <a:spLocks noChangeAspect="1" noChangeArrowheads="1"/>
              </p:cNvSpPr>
              <p:nvPr/>
            </p:nvSpPr>
            <p:spPr bwMode="auto">
              <a:xfrm>
                <a:off x="115" y="1545"/>
                <a:ext cx="61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Freeform 164"/>
              <p:cNvSpPr>
                <a:spLocks noChangeAspect="1"/>
              </p:cNvSpPr>
              <p:nvPr/>
            </p:nvSpPr>
            <p:spPr bwMode="auto">
              <a:xfrm>
                <a:off x="115" y="1796"/>
                <a:ext cx="438" cy="255"/>
              </a:xfrm>
              <a:custGeom>
                <a:avLst/>
                <a:gdLst>
                  <a:gd name="T0" fmla="*/ 0 w 1751"/>
                  <a:gd name="T1" fmla="*/ 237 h 1020"/>
                  <a:gd name="T2" fmla="*/ 0 w 1751"/>
                  <a:gd name="T3" fmla="*/ 796 h 1020"/>
                  <a:gd name="T4" fmla="*/ 656 w 1751"/>
                  <a:gd name="T5" fmla="*/ 1020 h 1020"/>
                  <a:gd name="T6" fmla="*/ 1508 w 1751"/>
                  <a:gd name="T7" fmla="*/ 697 h 1020"/>
                  <a:gd name="T8" fmla="*/ 1751 w 1751"/>
                  <a:gd name="T9" fmla="*/ 0 h 1020"/>
                  <a:gd name="T10" fmla="*/ 0 w 1751"/>
                  <a:gd name="T11" fmla="*/ 237 h 10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1"/>
                  <a:gd name="T19" fmla="*/ 0 h 1020"/>
                  <a:gd name="T20" fmla="*/ 1751 w 1751"/>
                  <a:gd name="T21" fmla="*/ 1020 h 10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1" h="1020">
                    <a:moveTo>
                      <a:pt x="0" y="237"/>
                    </a:moveTo>
                    <a:lnTo>
                      <a:pt x="0" y="796"/>
                    </a:lnTo>
                    <a:lnTo>
                      <a:pt x="656" y="1020"/>
                    </a:lnTo>
                    <a:lnTo>
                      <a:pt x="1508" y="697"/>
                    </a:lnTo>
                    <a:lnTo>
                      <a:pt x="1751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A5CE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9" name="Freeform 165"/>
              <p:cNvSpPr>
                <a:spLocks noChangeAspect="1"/>
              </p:cNvSpPr>
              <p:nvPr/>
            </p:nvSpPr>
            <p:spPr bwMode="auto">
              <a:xfrm>
                <a:off x="462" y="1598"/>
                <a:ext cx="184" cy="239"/>
              </a:xfrm>
              <a:custGeom>
                <a:avLst/>
                <a:gdLst>
                  <a:gd name="T0" fmla="*/ 579 w 737"/>
                  <a:gd name="T1" fmla="*/ 473 h 957"/>
                  <a:gd name="T2" fmla="*/ 590 w 737"/>
                  <a:gd name="T3" fmla="*/ 402 h 957"/>
                  <a:gd name="T4" fmla="*/ 590 w 737"/>
                  <a:gd name="T5" fmla="*/ 328 h 957"/>
                  <a:gd name="T6" fmla="*/ 577 w 737"/>
                  <a:gd name="T7" fmla="*/ 257 h 957"/>
                  <a:gd name="T8" fmla="*/ 556 w 737"/>
                  <a:gd name="T9" fmla="*/ 191 h 957"/>
                  <a:gd name="T10" fmla="*/ 523 w 737"/>
                  <a:gd name="T11" fmla="*/ 133 h 957"/>
                  <a:gd name="T12" fmla="*/ 485 w 737"/>
                  <a:gd name="T13" fmla="*/ 83 h 957"/>
                  <a:gd name="T14" fmla="*/ 437 w 737"/>
                  <a:gd name="T15" fmla="*/ 44 h 957"/>
                  <a:gd name="T16" fmla="*/ 384 w 737"/>
                  <a:gd name="T17" fmla="*/ 16 h 957"/>
                  <a:gd name="T18" fmla="*/ 327 w 737"/>
                  <a:gd name="T19" fmla="*/ 1 h 957"/>
                  <a:gd name="T20" fmla="*/ 266 w 737"/>
                  <a:gd name="T21" fmla="*/ 1 h 957"/>
                  <a:gd name="T22" fmla="*/ 209 w 737"/>
                  <a:gd name="T23" fmla="*/ 16 h 957"/>
                  <a:gd name="T24" fmla="*/ 156 w 737"/>
                  <a:gd name="T25" fmla="*/ 44 h 957"/>
                  <a:gd name="T26" fmla="*/ 108 w 737"/>
                  <a:gd name="T27" fmla="*/ 83 h 957"/>
                  <a:gd name="T28" fmla="*/ 68 w 737"/>
                  <a:gd name="T29" fmla="*/ 133 h 957"/>
                  <a:gd name="T30" fmla="*/ 37 w 737"/>
                  <a:gd name="T31" fmla="*/ 191 h 957"/>
                  <a:gd name="T32" fmla="*/ 14 w 737"/>
                  <a:gd name="T33" fmla="*/ 257 h 957"/>
                  <a:gd name="T34" fmla="*/ 2 w 737"/>
                  <a:gd name="T35" fmla="*/ 328 h 957"/>
                  <a:gd name="T36" fmla="*/ 2 w 737"/>
                  <a:gd name="T37" fmla="*/ 404 h 957"/>
                  <a:gd name="T38" fmla="*/ 13 w 737"/>
                  <a:gd name="T39" fmla="*/ 474 h 957"/>
                  <a:gd name="T40" fmla="*/ 33 w 737"/>
                  <a:gd name="T41" fmla="*/ 539 h 957"/>
                  <a:gd name="T42" fmla="*/ 63 w 737"/>
                  <a:gd name="T43" fmla="*/ 598 h 957"/>
                  <a:gd name="T44" fmla="*/ 99 w 737"/>
                  <a:gd name="T45" fmla="*/ 647 h 957"/>
                  <a:gd name="T46" fmla="*/ 145 w 737"/>
                  <a:gd name="T47" fmla="*/ 688 h 957"/>
                  <a:gd name="T48" fmla="*/ 196 w 737"/>
                  <a:gd name="T49" fmla="*/ 715 h 957"/>
                  <a:gd name="T50" fmla="*/ 252 w 737"/>
                  <a:gd name="T51" fmla="*/ 729 h 957"/>
                  <a:gd name="T52" fmla="*/ 289 w 737"/>
                  <a:gd name="T53" fmla="*/ 732 h 957"/>
                  <a:gd name="T54" fmla="*/ 303 w 737"/>
                  <a:gd name="T55" fmla="*/ 730 h 957"/>
                  <a:gd name="T56" fmla="*/ 316 w 737"/>
                  <a:gd name="T57" fmla="*/ 728 h 957"/>
                  <a:gd name="T58" fmla="*/ 329 w 737"/>
                  <a:gd name="T59" fmla="*/ 725 h 957"/>
                  <a:gd name="T60" fmla="*/ 301 w 737"/>
                  <a:gd name="T61" fmla="*/ 850 h 957"/>
                  <a:gd name="T62" fmla="*/ 311 w 737"/>
                  <a:gd name="T63" fmla="*/ 859 h 957"/>
                  <a:gd name="T64" fmla="*/ 342 w 737"/>
                  <a:gd name="T65" fmla="*/ 882 h 957"/>
                  <a:gd name="T66" fmla="*/ 388 w 737"/>
                  <a:gd name="T67" fmla="*/ 914 h 957"/>
                  <a:gd name="T68" fmla="*/ 447 w 737"/>
                  <a:gd name="T69" fmla="*/ 945 h 957"/>
                  <a:gd name="T70" fmla="*/ 480 w 737"/>
                  <a:gd name="T71" fmla="*/ 955 h 957"/>
                  <a:gd name="T72" fmla="*/ 513 w 737"/>
                  <a:gd name="T73" fmla="*/ 955 h 957"/>
                  <a:gd name="T74" fmla="*/ 547 w 737"/>
                  <a:gd name="T75" fmla="*/ 949 h 957"/>
                  <a:gd name="T76" fmla="*/ 579 w 737"/>
                  <a:gd name="T77" fmla="*/ 938 h 957"/>
                  <a:gd name="T78" fmla="*/ 609 w 737"/>
                  <a:gd name="T79" fmla="*/ 924 h 957"/>
                  <a:gd name="T80" fmla="*/ 635 w 737"/>
                  <a:gd name="T81" fmla="*/ 910 h 957"/>
                  <a:gd name="T82" fmla="*/ 656 w 737"/>
                  <a:gd name="T83" fmla="*/ 899 h 957"/>
                  <a:gd name="T84" fmla="*/ 673 w 737"/>
                  <a:gd name="T85" fmla="*/ 891 h 957"/>
                  <a:gd name="T86" fmla="*/ 698 w 737"/>
                  <a:gd name="T87" fmla="*/ 872 h 957"/>
                  <a:gd name="T88" fmla="*/ 718 w 737"/>
                  <a:gd name="T89" fmla="*/ 841 h 957"/>
                  <a:gd name="T90" fmla="*/ 732 w 737"/>
                  <a:gd name="T91" fmla="*/ 811 h 957"/>
                  <a:gd name="T92" fmla="*/ 737 w 737"/>
                  <a:gd name="T93" fmla="*/ 798 h 9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37"/>
                  <a:gd name="T142" fmla="*/ 0 h 957"/>
                  <a:gd name="T143" fmla="*/ 737 w 737"/>
                  <a:gd name="T144" fmla="*/ 957 h 9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37" h="957">
                    <a:moveTo>
                      <a:pt x="569" y="507"/>
                    </a:moveTo>
                    <a:lnTo>
                      <a:pt x="579" y="473"/>
                    </a:lnTo>
                    <a:lnTo>
                      <a:pt x="586" y="439"/>
                    </a:lnTo>
                    <a:lnTo>
                      <a:pt x="590" y="402"/>
                    </a:lnTo>
                    <a:lnTo>
                      <a:pt x="591" y="366"/>
                    </a:lnTo>
                    <a:lnTo>
                      <a:pt x="590" y="328"/>
                    </a:lnTo>
                    <a:lnTo>
                      <a:pt x="585" y="292"/>
                    </a:lnTo>
                    <a:lnTo>
                      <a:pt x="577" y="257"/>
                    </a:lnTo>
                    <a:lnTo>
                      <a:pt x="569" y="224"/>
                    </a:lnTo>
                    <a:lnTo>
                      <a:pt x="556" y="191"/>
                    </a:lnTo>
                    <a:lnTo>
                      <a:pt x="541" y="161"/>
                    </a:lnTo>
                    <a:lnTo>
                      <a:pt x="523" y="133"/>
                    </a:lnTo>
                    <a:lnTo>
                      <a:pt x="505" y="107"/>
                    </a:lnTo>
                    <a:lnTo>
                      <a:pt x="485" y="83"/>
                    </a:lnTo>
                    <a:lnTo>
                      <a:pt x="461" y="63"/>
                    </a:lnTo>
                    <a:lnTo>
                      <a:pt x="437" y="44"/>
                    </a:lnTo>
                    <a:lnTo>
                      <a:pt x="412" y="29"/>
                    </a:lnTo>
                    <a:lnTo>
                      <a:pt x="384" y="16"/>
                    </a:lnTo>
                    <a:lnTo>
                      <a:pt x="355" y="8"/>
                    </a:lnTo>
                    <a:lnTo>
                      <a:pt x="327" y="1"/>
                    </a:lnTo>
                    <a:lnTo>
                      <a:pt x="296" y="0"/>
                    </a:lnTo>
                    <a:lnTo>
                      <a:pt x="266" y="1"/>
                    </a:lnTo>
                    <a:lnTo>
                      <a:pt x="237" y="8"/>
                    </a:lnTo>
                    <a:lnTo>
                      <a:pt x="209" y="16"/>
                    </a:lnTo>
                    <a:lnTo>
                      <a:pt x="181" y="29"/>
                    </a:lnTo>
                    <a:lnTo>
                      <a:pt x="156" y="44"/>
                    </a:lnTo>
                    <a:lnTo>
                      <a:pt x="131" y="63"/>
                    </a:lnTo>
                    <a:lnTo>
                      <a:pt x="108" y="83"/>
                    </a:lnTo>
                    <a:lnTo>
                      <a:pt x="87" y="107"/>
                    </a:lnTo>
                    <a:lnTo>
                      <a:pt x="68" y="133"/>
                    </a:lnTo>
                    <a:lnTo>
                      <a:pt x="50" y="161"/>
                    </a:lnTo>
                    <a:lnTo>
                      <a:pt x="37" y="191"/>
                    </a:lnTo>
                    <a:lnTo>
                      <a:pt x="24" y="224"/>
                    </a:lnTo>
                    <a:lnTo>
                      <a:pt x="14" y="257"/>
                    </a:lnTo>
                    <a:lnTo>
                      <a:pt x="7" y="292"/>
                    </a:lnTo>
                    <a:lnTo>
                      <a:pt x="2" y="328"/>
                    </a:lnTo>
                    <a:lnTo>
                      <a:pt x="0" y="366"/>
                    </a:lnTo>
                    <a:lnTo>
                      <a:pt x="2" y="404"/>
                    </a:lnTo>
                    <a:lnTo>
                      <a:pt x="5" y="439"/>
                    </a:lnTo>
                    <a:lnTo>
                      <a:pt x="13" y="474"/>
                    </a:lnTo>
                    <a:lnTo>
                      <a:pt x="22" y="508"/>
                    </a:lnTo>
                    <a:lnTo>
                      <a:pt x="33" y="539"/>
                    </a:lnTo>
                    <a:lnTo>
                      <a:pt x="47" y="570"/>
                    </a:lnTo>
                    <a:lnTo>
                      <a:pt x="63" y="598"/>
                    </a:lnTo>
                    <a:lnTo>
                      <a:pt x="81" y="624"/>
                    </a:lnTo>
                    <a:lnTo>
                      <a:pt x="99" y="647"/>
                    </a:lnTo>
                    <a:lnTo>
                      <a:pt x="122" y="669"/>
                    </a:lnTo>
                    <a:lnTo>
                      <a:pt x="145" y="688"/>
                    </a:lnTo>
                    <a:lnTo>
                      <a:pt x="170" y="703"/>
                    </a:lnTo>
                    <a:lnTo>
                      <a:pt x="196" y="715"/>
                    </a:lnTo>
                    <a:lnTo>
                      <a:pt x="224" y="724"/>
                    </a:lnTo>
                    <a:lnTo>
                      <a:pt x="252" y="729"/>
                    </a:lnTo>
                    <a:lnTo>
                      <a:pt x="283" y="732"/>
                    </a:lnTo>
                    <a:lnTo>
                      <a:pt x="289" y="732"/>
                    </a:lnTo>
                    <a:lnTo>
                      <a:pt x="295" y="730"/>
                    </a:lnTo>
                    <a:lnTo>
                      <a:pt x="303" y="730"/>
                    </a:lnTo>
                    <a:lnTo>
                      <a:pt x="309" y="729"/>
                    </a:lnTo>
                    <a:lnTo>
                      <a:pt x="316" y="728"/>
                    </a:lnTo>
                    <a:lnTo>
                      <a:pt x="323" y="727"/>
                    </a:lnTo>
                    <a:lnTo>
                      <a:pt x="329" y="725"/>
                    </a:lnTo>
                    <a:lnTo>
                      <a:pt x="335" y="724"/>
                    </a:lnTo>
                    <a:lnTo>
                      <a:pt x="301" y="850"/>
                    </a:lnTo>
                    <a:lnTo>
                      <a:pt x="304" y="852"/>
                    </a:lnTo>
                    <a:lnTo>
                      <a:pt x="311" y="859"/>
                    </a:lnTo>
                    <a:lnTo>
                      <a:pt x="325" y="870"/>
                    </a:lnTo>
                    <a:lnTo>
                      <a:pt x="342" y="882"/>
                    </a:lnTo>
                    <a:lnTo>
                      <a:pt x="363" y="898"/>
                    </a:lnTo>
                    <a:lnTo>
                      <a:pt x="388" y="914"/>
                    </a:lnTo>
                    <a:lnTo>
                      <a:pt x="416" y="930"/>
                    </a:lnTo>
                    <a:lnTo>
                      <a:pt x="447" y="945"/>
                    </a:lnTo>
                    <a:lnTo>
                      <a:pt x="463" y="952"/>
                    </a:lnTo>
                    <a:lnTo>
                      <a:pt x="480" y="955"/>
                    </a:lnTo>
                    <a:lnTo>
                      <a:pt x="497" y="957"/>
                    </a:lnTo>
                    <a:lnTo>
                      <a:pt x="513" y="955"/>
                    </a:lnTo>
                    <a:lnTo>
                      <a:pt x="531" y="953"/>
                    </a:lnTo>
                    <a:lnTo>
                      <a:pt x="547" y="949"/>
                    </a:lnTo>
                    <a:lnTo>
                      <a:pt x="564" y="944"/>
                    </a:lnTo>
                    <a:lnTo>
                      <a:pt x="579" y="938"/>
                    </a:lnTo>
                    <a:lnTo>
                      <a:pt x="594" y="931"/>
                    </a:lnTo>
                    <a:lnTo>
                      <a:pt x="609" y="924"/>
                    </a:lnTo>
                    <a:lnTo>
                      <a:pt x="623" y="916"/>
                    </a:lnTo>
                    <a:lnTo>
                      <a:pt x="635" y="910"/>
                    </a:lnTo>
                    <a:lnTo>
                      <a:pt x="646" y="904"/>
                    </a:lnTo>
                    <a:lnTo>
                      <a:pt x="656" y="899"/>
                    </a:lnTo>
                    <a:lnTo>
                      <a:pt x="665" y="894"/>
                    </a:lnTo>
                    <a:lnTo>
                      <a:pt x="673" y="891"/>
                    </a:lnTo>
                    <a:lnTo>
                      <a:pt x="685" y="884"/>
                    </a:lnTo>
                    <a:lnTo>
                      <a:pt x="698" y="872"/>
                    </a:lnTo>
                    <a:lnTo>
                      <a:pt x="708" y="857"/>
                    </a:lnTo>
                    <a:lnTo>
                      <a:pt x="718" y="841"/>
                    </a:lnTo>
                    <a:lnTo>
                      <a:pt x="725" y="825"/>
                    </a:lnTo>
                    <a:lnTo>
                      <a:pt x="732" y="811"/>
                    </a:lnTo>
                    <a:lnTo>
                      <a:pt x="735" y="802"/>
                    </a:lnTo>
                    <a:lnTo>
                      <a:pt x="737" y="798"/>
                    </a:lnTo>
                    <a:lnTo>
                      <a:pt x="569" y="50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0" name="Freeform 166"/>
              <p:cNvSpPr>
                <a:spLocks noChangeAspect="1"/>
              </p:cNvSpPr>
              <p:nvPr/>
            </p:nvSpPr>
            <p:spPr bwMode="auto">
              <a:xfrm>
                <a:off x="463" y="1546"/>
                <a:ext cx="268" cy="217"/>
              </a:xfrm>
              <a:custGeom>
                <a:avLst/>
                <a:gdLst>
                  <a:gd name="T0" fmla="*/ 1063 w 1070"/>
                  <a:gd name="T1" fmla="*/ 393 h 870"/>
                  <a:gd name="T2" fmla="*/ 1047 w 1070"/>
                  <a:gd name="T3" fmla="*/ 330 h 870"/>
                  <a:gd name="T4" fmla="*/ 1023 w 1070"/>
                  <a:gd name="T5" fmla="*/ 281 h 870"/>
                  <a:gd name="T6" fmla="*/ 979 w 1070"/>
                  <a:gd name="T7" fmla="*/ 217 h 870"/>
                  <a:gd name="T8" fmla="*/ 925 w 1070"/>
                  <a:gd name="T9" fmla="*/ 173 h 870"/>
                  <a:gd name="T10" fmla="*/ 851 w 1070"/>
                  <a:gd name="T11" fmla="*/ 156 h 870"/>
                  <a:gd name="T12" fmla="*/ 784 w 1070"/>
                  <a:gd name="T13" fmla="*/ 163 h 870"/>
                  <a:gd name="T14" fmla="*/ 723 w 1070"/>
                  <a:gd name="T15" fmla="*/ 176 h 870"/>
                  <a:gd name="T16" fmla="*/ 677 w 1070"/>
                  <a:gd name="T17" fmla="*/ 136 h 870"/>
                  <a:gd name="T18" fmla="*/ 613 w 1070"/>
                  <a:gd name="T19" fmla="*/ 75 h 870"/>
                  <a:gd name="T20" fmla="*/ 529 w 1070"/>
                  <a:gd name="T21" fmla="*/ 27 h 870"/>
                  <a:gd name="T22" fmla="*/ 470 w 1070"/>
                  <a:gd name="T23" fmla="*/ 9 h 870"/>
                  <a:gd name="T24" fmla="*/ 409 w 1070"/>
                  <a:gd name="T25" fmla="*/ 0 h 870"/>
                  <a:gd name="T26" fmla="*/ 345 w 1070"/>
                  <a:gd name="T27" fmla="*/ 2 h 870"/>
                  <a:gd name="T28" fmla="*/ 288 w 1070"/>
                  <a:gd name="T29" fmla="*/ 10 h 870"/>
                  <a:gd name="T30" fmla="*/ 237 w 1070"/>
                  <a:gd name="T31" fmla="*/ 17 h 870"/>
                  <a:gd name="T32" fmla="*/ 190 w 1070"/>
                  <a:gd name="T33" fmla="*/ 29 h 870"/>
                  <a:gd name="T34" fmla="*/ 150 w 1070"/>
                  <a:gd name="T35" fmla="*/ 40 h 870"/>
                  <a:gd name="T36" fmla="*/ 115 w 1070"/>
                  <a:gd name="T37" fmla="*/ 55 h 870"/>
                  <a:gd name="T38" fmla="*/ 43 w 1070"/>
                  <a:gd name="T39" fmla="*/ 105 h 870"/>
                  <a:gd name="T40" fmla="*/ 6 w 1070"/>
                  <a:gd name="T41" fmla="*/ 173 h 870"/>
                  <a:gd name="T42" fmla="*/ 1 w 1070"/>
                  <a:gd name="T43" fmla="*/ 251 h 870"/>
                  <a:gd name="T44" fmla="*/ 25 w 1070"/>
                  <a:gd name="T45" fmla="*/ 314 h 870"/>
                  <a:gd name="T46" fmla="*/ 74 w 1070"/>
                  <a:gd name="T47" fmla="*/ 362 h 870"/>
                  <a:gd name="T48" fmla="*/ 145 w 1070"/>
                  <a:gd name="T49" fmla="*/ 397 h 870"/>
                  <a:gd name="T50" fmla="*/ 238 w 1070"/>
                  <a:gd name="T51" fmla="*/ 423 h 870"/>
                  <a:gd name="T52" fmla="*/ 347 w 1070"/>
                  <a:gd name="T53" fmla="*/ 442 h 870"/>
                  <a:gd name="T54" fmla="*/ 390 w 1070"/>
                  <a:gd name="T55" fmla="*/ 456 h 870"/>
                  <a:gd name="T56" fmla="*/ 432 w 1070"/>
                  <a:gd name="T57" fmla="*/ 485 h 870"/>
                  <a:gd name="T58" fmla="*/ 458 w 1070"/>
                  <a:gd name="T59" fmla="*/ 657 h 870"/>
                  <a:gd name="T60" fmla="*/ 471 w 1070"/>
                  <a:gd name="T61" fmla="*/ 691 h 870"/>
                  <a:gd name="T62" fmla="*/ 515 w 1070"/>
                  <a:gd name="T63" fmla="*/ 765 h 870"/>
                  <a:gd name="T64" fmla="*/ 587 w 1070"/>
                  <a:gd name="T65" fmla="*/ 834 h 870"/>
                  <a:gd name="T66" fmla="*/ 649 w 1070"/>
                  <a:gd name="T67" fmla="*/ 868 h 870"/>
                  <a:gd name="T68" fmla="*/ 705 w 1070"/>
                  <a:gd name="T69" fmla="*/ 858 h 870"/>
                  <a:gd name="T70" fmla="*/ 750 w 1070"/>
                  <a:gd name="T71" fmla="*/ 804 h 870"/>
                  <a:gd name="T72" fmla="*/ 756 w 1070"/>
                  <a:gd name="T73" fmla="*/ 745 h 870"/>
                  <a:gd name="T74" fmla="*/ 751 w 1070"/>
                  <a:gd name="T75" fmla="*/ 717 h 870"/>
                  <a:gd name="T76" fmla="*/ 772 w 1070"/>
                  <a:gd name="T77" fmla="*/ 734 h 870"/>
                  <a:gd name="T78" fmla="*/ 823 w 1070"/>
                  <a:gd name="T79" fmla="*/ 759 h 870"/>
                  <a:gd name="T80" fmla="*/ 882 w 1070"/>
                  <a:gd name="T81" fmla="*/ 761 h 870"/>
                  <a:gd name="T82" fmla="*/ 964 w 1070"/>
                  <a:gd name="T83" fmla="*/ 720 h 870"/>
                  <a:gd name="T84" fmla="*/ 1038 w 1070"/>
                  <a:gd name="T85" fmla="*/ 636 h 870"/>
                  <a:gd name="T86" fmla="*/ 1067 w 1070"/>
                  <a:gd name="T87" fmla="*/ 516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70"/>
                  <a:gd name="T133" fmla="*/ 0 h 870"/>
                  <a:gd name="T134" fmla="*/ 1070 w 1070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70" h="870">
                    <a:moveTo>
                      <a:pt x="1068" y="442"/>
                    </a:moveTo>
                    <a:lnTo>
                      <a:pt x="1066" y="417"/>
                    </a:lnTo>
                    <a:lnTo>
                      <a:pt x="1063" y="393"/>
                    </a:lnTo>
                    <a:lnTo>
                      <a:pt x="1058" y="372"/>
                    </a:lnTo>
                    <a:lnTo>
                      <a:pt x="1053" y="350"/>
                    </a:lnTo>
                    <a:lnTo>
                      <a:pt x="1047" y="330"/>
                    </a:lnTo>
                    <a:lnTo>
                      <a:pt x="1040" y="313"/>
                    </a:lnTo>
                    <a:lnTo>
                      <a:pt x="1032" y="296"/>
                    </a:lnTo>
                    <a:lnTo>
                      <a:pt x="1023" y="281"/>
                    </a:lnTo>
                    <a:lnTo>
                      <a:pt x="1008" y="259"/>
                    </a:lnTo>
                    <a:lnTo>
                      <a:pt x="994" y="237"/>
                    </a:lnTo>
                    <a:lnTo>
                      <a:pt x="979" y="217"/>
                    </a:lnTo>
                    <a:lnTo>
                      <a:pt x="964" y="200"/>
                    </a:lnTo>
                    <a:lnTo>
                      <a:pt x="947" y="186"/>
                    </a:lnTo>
                    <a:lnTo>
                      <a:pt x="925" y="173"/>
                    </a:lnTo>
                    <a:lnTo>
                      <a:pt x="902" y="163"/>
                    </a:lnTo>
                    <a:lnTo>
                      <a:pt x="874" y="157"/>
                    </a:lnTo>
                    <a:lnTo>
                      <a:pt x="851" y="156"/>
                    </a:lnTo>
                    <a:lnTo>
                      <a:pt x="829" y="157"/>
                    </a:lnTo>
                    <a:lnTo>
                      <a:pt x="806" y="159"/>
                    </a:lnTo>
                    <a:lnTo>
                      <a:pt x="784" y="163"/>
                    </a:lnTo>
                    <a:lnTo>
                      <a:pt x="762" y="168"/>
                    </a:lnTo>
                    <a:lnTo>
                      <a:pt x="742" y="172"/>
                    </a:lnTo>
                    <a:lnTo>
                      <a:pt x="723" y="176"/>
                    </a:lnTo>
                    <a:lnTo>
                      <a:pt x="708" y="178"/>
                    </a:lnTo>
                    <a:lnTo>
                      <a:pt x="695" y="157"/>
                    </a:lnTo>
                    <a:lnTo>
                      <a:pt x="677" y="136"/>
                    </a:lnTo>
                    <a:lnTo>
                      <a:pt x="658" y="114"/>
                    </a:lnTo>
                    <a:lnTo>
                      <a:pt x="637" y="94"/>
                    </a:lnTo>
                    <a:lnTo>
                      <a:pt x="613" y="75"/>
                    </a:lnTo>
                    <a:lnTo>
                      <a:pt x="587" y="58"/>
                    </a:lnTo>
                    <a:lnTo>
                      <a:pt x="559" y="41"/>
                    </a:lnTo>
                    <a:lnTo>
                      <a:pt x="529" y="27"/>
                    </a:lnTo>
                    <a:lnTo>
                      <a:pt x="510" y="20"/>
                    </a:lnTo>
                    <a:lnTo>
                      <a:pt x="490" y="14"/>
                    </a:lnTo>
                    <a:lnTo>
                      <a:pt x="470" y="9"/>
                    </a:lnTo>
                    <a:lnTo>
                      <a:pt x="450" y="5"/>
                    </a:lnTo>
                    <a:lnTo>
                      <a:pt x="430" y="1"/>
                    </a:lnTo>
                    <a:lnTo>
                      <a:pt x="409" y="0"/>
                    </a:lnTo>
                    <a:lnTo>
                      <a:pt x="386" y="0"/>
                    </a:lnTo>
                    <a:lnTo>
                      <a:pt x="365" y="1"/>
                    </a:lnTo>
                    <a:lnTo>
                      <a:pt x="345" y="2"/>
                    </a:lnTo>
                    <a:lnTo>
                      <a:pt x="325" y="5"/>
                    </a:lnTo>
                    <a:lnTo>
                      <a:pt x="306" y="7"/>
                    </a:lnTo>
                    <a:lnTo>
                      <a:pt x="288" y="10"/>
                    </a:lnTo>
                    <a:lnTo>
                      <a:pt x="271" y="12"/>
                    </a:lnTo>
                    <a:lnTo>
                      <a:pt x="253" y="15"/>
                    </a:lnTo>
                    <a:lnTo>
                      <a:pt x="237" y="17"/>
                    </a:lnTo>
                    <a:lnTo>
                      <a:pt x="220" y="21"/>
                    </a:lnTo>
                    <a:lnTo>
                      <a:pt x="205" y="25"/>
                    </a:lnTo>
                    <a:lnTo>
                      <a:pt x="190" y="29"/>
                    </a:lnTo>
                    <a:lnTo>
                      <a:pt x="176" y="32"/>
                    </a:lnTo>
                    <a:lnTo>
                      <a:pt x="163" y="36"/>
                    </a:lnTo>
                    <a:lnTo>
                      <a:pt x="150" y="40"/>
                    </a:lnTo>
                    <a:lnTo>
                      <a:pt x="138" y="45"/>
                    </a:lnTo>
                    <a:lnTo>
                      <a:pt x="126" y="50"/>
                    </a:lnTo>
                    <a:lnTo>
                      <a:pt x="115" y="55"/>
                    </a:lnTo>
                    <a:lnTo>
                      <a:pt x="87" y="70"/>
                    </a:lnTo>
                    <a:lnTo>
                      <a:pt x="64" y="86"/>
                    </a:lnTo>
                    <a:lnTo>
                      <a:pt x="43" y="105"/>
                    </a:lnTo>
                    <a:lnTo>
                      <a:pt x="27" y="125"/>
                    </a:lnTo>
                    <a:lnTo>
                      <a:pt x="15" y="148"/>
                    </a:lnTo>
                    <a:lnTo>
                      <a:pt x="6" y="173"/>
                    </a:lnTo>
                    <a:lnTo>
                      <a:pt x="1" y="200"/>
                    </a:lnTo>
                    <a:lnTo>
                      <a:pt x="0" y="227"/>
                    </a:lnTo>
                    <a:lnTo>
                      <a:pt x="1" y="251"/>
                    </a:lnTo>
                    <a:lnTo>
                      <a:pt x="6" y="274"/>
                    </a:lnTo>
                    <a:lnTo>
                      <a:pt x="13" y="295"/>
                    </a:lnTo>
                    <a:lnTo>
                      <a:pt x="25" y="314"/>
                    </a:lnTo>
                    <a:lnTo>
                      <a:pt x="38" y="332"/>
                    </a:lnTo>
                    <a:lnTo>
                      <a:pt x="55" y="348"/>
                    </a:lnTo>
                    <a:lnTo>
                      <a:pt x="74" y="362"/>
                    </a:lnTo>
                    <a:lnTo>
                      <a:pt x="95" y="374"/>
                    </a:lnTo>
                    <a:lnTo>
                      <a:pt x="119" y="387"/>
                    </a:lnTo>
                    <a:lnTo>
                      <a:pt x="145" y="397"/>
                    </a:lnTo>
                    <a:lnTo>
                      <a:pt x="174" y="407"/>
                    </a:lnTo>
                    <a:lnTo>
                      <a:pt x="205" y="416"/>
                    </a:lnTo>
                    <a:lnTo>
                      <a:pt x="238" y="423"/>
                    </a:lnTo>
                    <a:lnTo>
                      <a:pt x="272" y="430"/>
                    </a:lnTo>
                    <a:lnTo>
                      <a:pt x="309" y="436"/>
                    </a:lnTo>
                    <a:lnTo>
                      <a:pt x="347" y="442"/>
                    </a:lnTo>
                    <a:lnTo>
                      <a:pt x="358" y="445"/>
                    </a:lnTo>
                    <a:lnTo>
                      <a:pt x="373" y="450"/>
                    </a:lnTo>
                    <a:lnTo>
                      <a:pt x="390" y="456"/>
                    </a:lnTo>
                    <a:lnTo>
                      <a:pt x="406" y="465"/>
                    </a:lnTo>
                    <a:lnTo>
                      <a:pt x="420" y="475"/>
                    </a:lnTo>
                    <a:lnTo>
                      <a:pt x="432" y="485"/>
                    </a:lnTo>
                    <a:lnTo>
                      <a:pt x="440" y="496"/>
                    </a:lnTo>
                    <a:lnTo>
                      <a:pt x="442" y="509"/>
                    </a:lnTo>
                    <a:lnTo>
                      <a:pt x="458" y="657"/>
                    </a:lnTo>
                    <a:lnTo>
                      <a:pt x="459" y="661"/>
                    </a:lnTo>
                    <a:lnTo>
                      <a:pt x="464" y="673"/>
                    </a:lnTo>
                    <a:lnTo>
                      <a:pt x="471" y="691"/>
                    </a:lnTo>
                    <a:lnTo>
                      <a:pt x="484" y="714"/>
                    </a:lnTo>
                    <a:lnTo>
                      <a:pt x="498" y="739"/>
                    </a:lnTo>
                    <a:lnTo>
                      <a:pt x="515" y="765"/>
                    </a:lnTo>
                    <a:lnTo>
                      <a:pt x="537" y="790"/>
                    </a:lnTo>
                    <a:lnTo>
                      <a:pt x="562" y="814"/>
                    </a:lnTo>
                    <a:lnTo>
                      <a:pt x="587" y="834"/>
                    </a:lnTo>
                    <a:lnTo>
                      <a:pt x="609" y="849"/>
                    </a:lnTo>
                    <a:lnTo>
                      <a:pt x="629" y="861"/>
                    </a:lnTo>
                    <a:lnTo>
                      <a:pt x="649" y="868"/>
                    </a:lnTo>
                    <a:lnTo>
                      <a:pt x="668" y="870"/>
                    </a:lnTo>
                    <a:lnTo>
                      <a:pt x="686" y="866"/>
                    </a:lnTo>
                    <a:lnTo>
                      <a:pt x="705" y="858"/>
                    </a:lnTo>
                    <a:lnTo>
                      <a:pt x="723" y="843"/>
                    </a:lnTo>
                    <a:lnTo>
                      <a:pt x="740" y="824"/>
                    </a:lnTo>
                    <a:lnTo>
                      <a:pt x="750" y="804"/>
                    </a:lnTo>
                    <a:lnTo>
                      <a:pt x="755" y="783"/>
                    </a:lnTo>
                    <a:lnTo>
                      <a:pt x="757" y="763"/>
                    </a:lnTo>
                    <a:lnTo>
                      <a:pt x="756" y="745"/>
                    </a:lnTo>
                    <a:lnTo>
                      <a:pt x="754" y="730"/>
                    </a:lnTo>
                    <a:lnTo>
                      <a:pt x="752" y="721"/>
                    </a:lnTo>
                    <a:lnTo>
                      <a:pt x="751" y="717"/>
                    </a:lnTo>
                    <a:lnTo>
                      <a:pt x="754" y="720"/>
                    </a:lnTo>
                    <a:lnTo>
                      <a:pt x="761" y="725"/>
                    </a:lnTo>
                    <a:lnTo>
                      <a:pt x="772" y="734"/>
                    </a:lnTo>
                    <a:lnTo>
                      <a:pt x="787" y="743"/>
                    </a:lnTo>
                    <a:lnTo>
                      <a:pt x="804" y="751"/>
                    </a:lnTo>
                    <a:lnTo>
                      <a:pt x="823" y="759"/>
                    </a:lnTo>
                    <a:lnTo>
                      <a:pt x="841" y="764"/>
                    </a:lnTo>
                    <a:lnTo>
                      <a:pt x="860" y="765"/>
                    </a:lnTo>
                    <a:lnTo>
                      <a:pt x="882" y="761"/>
                    </a:lnTo>
                    <a:lnTo>
                      <a:pt x="908" y="751"/>
                    </a:lnTo>
                    <a:lnTo>
                      <a:pt x="936" y="738"/>
                    </a:lnTo>
                    <a:lnTo>
                      <a:pt x="964" y="720"/>
                    </a:lnTo>
                    <a:lnTo>
                      <a:pt x="992" y="696"/>
                    </a:lnTo>
                    <a:lnTo>
                      <a:pt x="1017" y="668"/>
                    </a:lnTo>
                    <a:lnTo>
                      <a:pt x="1038" y="636"/>
                    </a:lnTo>
                    <a:lnTo>
                      <a:pt x="1052" y="599"/>
                    </a:lnTo>
                    <a:lnTo>
                      <a:pt x="1061" y="558"/>
                    </a:lnTo>
                    <a:lnTo>
                      <a:pt x="1067" y="516"/>
                    </a:lnTo>
                    <a:lnTo>
                      <a:pt x="1070" y="479"/>
                    </a:lnTo>
                    <a:lnTo>
                      <a:pt x="1068" y="442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1" name="Freeform 167"/>
              <p:cNvSpPr>
                <a:spLocks noChangeAspect="1"/>
              </p:cNvSpPr>
              <p:nvPr/>
            </p:nvSpPr>
            <p:spPr bwMode="auto">
              <a:xfrm>
                <a:off x="250" y="2043"/>
                <a:ext cx="368" cy="126"/>
              </a:xfrm>
              <a:custGeom>
                <a:avLst/>
                <a:gdLst>
                  <a:gd name="T0" fmla="*/ 21 w 1470"/>
                  <a:gd name="T1" fmla="*/ 503 h 503"/>
                  <a:gd name="T2" fmla="*/ 1470 w 1470"/>
                  <a:gd name="T3" fmla="*/ 503 h 503"/>
                  <a:gd name="T4" fmla="*/ 1152 w 1470"/>
                  <a:gd name="T5" fmla="*/ 91 h 503"/>
                  <a:gd name="T6" fmla="*/ 1150 w 1470"/>
                  <a:gd name="T7" fmla="*/ 91 h 503"/>
                  <a:gd name="T8" fmla="*/ 1144 w 1470"/>
                  <a:gd name="T9" fmla="*/ 90 h 503"/>
                  <a:gd name="T10" fmla="*/ 1135 w 1470"/>
                  <a:gd name="T11" fmla="*/ 87 h 503"/>
                  <a:gd name="T12" fmla="*/ 1124 w 1470"/>
                  <a:gd name="T13" fmla="*/ 86 h 503"/>
                  <a:gd name="T14" fmla="*/ 1109 w 1470"/>
                  <a:gd name="T15" fmla="*/ 82 h 503"/>
                  <a:gd name="T16" fmla="*/ 1091 w 1470"/>
                  <a:gd name="T17" fmla="*/ 80 h 503"/>
                  <a:gd name="T18" fmla="*/ 1073 w 1470"/>
                  <a:gd name="T19" fmla="*/ 75 h 503"/>
                  <a:gd name="T20" fmla="*/ 1050 w 1470"/>
                  <a:gd name="T21" fmla="*/ 71 h 503"/>
                  <a:gd name="T22" fmla="*/ 1025 w 1470"/>
                  <a:gd name="T23" fmla="*/ 67 h 503"/>
                  <a:gd name="T24" fmla="*/ 999 w 1470"/>
                  <a:gd name="T25" fmla="*/ 62 h 503"/>
                  <a:gd name="T26" fmla="*/ 971 w 1470"/>
                  <a:gd name="T27" fmla="*/ 57 h 503"/>
                  <a:gd name="T28" fmla="*/ 941 w 1470"/>
                  <a:gd name="T29" fmla="*/ 52 h 503"/>
                  <a:gd name="T30" fmla="*/ 910 w 1470"/>
                  <a:gd name="T31" fmla="*/ 47 h 503"/>
                  <a:gd name="T32" fmla="*/ 877 w 1470"/>
                  <a:gd name="T33" fmla="*/ 42 h 503"/>
                  <a:gd name="T34" fmla="*/ 844 w 1470"/>
                  <a:gd name="T35" fmla="*/ 37 h 503"/>
                  <a:gd name="T36" fmla="*/ 810 w 1470"/>
                  <a:gd name="T37" fmla="*/ 32 h 503"/>
                  <a:gd name="T38" fmla="*/ 775 w 1470"/>
                  <a:gd name="T39" fmla="*/ 27 h 503"/>
                  <a:gd name="T40" fmla="*/ 740 w 1470"/>
                  <a:gd name="T41" fmla="*/ 22 h 503"/>
                  <a:gd name="T42" fmla="*/ 705 w 1470"/>
                  <a:gd name="T43" fmla="*/ 18 h 503"/>
                  <a:gd name="T44" fmla="*/ 670 w 1470"/>
                  <a:gd name="T45" fmla="*/ 14 h 503"/>
                  <a:gd name="T46" fmla="*/ 635 w 1470"/>
                  <a:gd name="T47" fmla="*/ 10 h 503"/>
                  <a:gd name="T48" fmla="*/ 600 w 1470"/>
                  <a:gd name="T49" fmla="*/ 8 h 503"/>
                  <a:gd name="T50" fmla="*/ 566 w 1470"/>
                  <a:gd name="T51" fmla="*/ 5 h 503"/>
                  <a:gd name="T52" fmla="*/ 532 w 1470"/>
                  <a:gd name="T53" fmla="*/ 3 h 503"/>
                  <a:gd name="T54" fmla="*/ 501 w 1470"/>
                  <a:gd name="T55" fmla="*/ 2 h 503"/>
                  <a:gd name="T56" fmla="*/ 469 w 1470"/>
                  <a:gd name="T57" fmla="*/ 0 h 503"/>
                  <a:gd name="T58" fmla="*/ 439 w 1470"/>
                  <a:gd name="T59" fmla="*/ 2 h 503"/>
                  <a:gd name="T60" fmla="*/ 410 w 1470"/>
                  <a:gd name="T61" fmla="*/ 2 h 503"/>
                  <a:gd name="T62" fmla="*/ 384 w 1470"/>
                  <a:gd name="T63" fmla="*/ 4 h 503"/>
                  <a:gd name="T64" fmla="*/ 359 w 1470"/>
                  <a:gd name="T65" fmla="*/ 7 h 503"/>
                  <a:gd name="T66" fmla="*/ 336 w 1470"/>
                  <a:gd name="T67" fmla="*/ 10 h 503"/>
                  <a:gd name="T68" fmla="*/ 316 w 1470"/>
                  <a:gd name="T69" fmla="*/ 15 h 503"/>
                  <a:gd name="T70" fmla="*/ 301 w 1470"/>
                  <a:gd name="T71" fmla="*/ 20 h 503"/>
                  <a:gd name="T72" fmla="*/ 286 w 1470"/>
                  <a:gd name="T73" fmla="*/ 26 h 503"/>
                  <a:gd name="T74" fmla="*/ 270 w 1470"/>
                  <a:gd name="T75" fmla="*/ 32 h 503"/>
                  <a:gd name="T76" fmla="*/ 252 w 1470"/>
                  <a:gd name="T77" fmla="*/ 38 h 503"/>
                  <a:gd name="T78" fmla="*/ 235 w 1470"/>
                  <a:gd name="T79" fmla="*/ 47 h 503"/>
                  <a:gd name="T80" fmla="*/ 216 w 1470"/>
                  <a:gd name="T81" fmla="*/ 56 h 503"/>
                  <a:gd name="T82" fmla="*/ 198 w 1470"/>
                  <a:gd name="T83" fmla="*/ 66 h 503"/>
                  <a:gd name="T84" fmla="*/ 179 w 1470"/>
                  <a:gd name="T85" fmla="*/ 76 h 503"/>
                  <a:gd name="T86" fmla="*/ 161 w 1470"/>
                  <a:gd name="T87" fmla="*/ 87 h 503"/>
                  <a:gd name="T88" fmla="*/ 143 w 1470"/>
                  <a:gd name="T89" fmla="*/ 100 h 503"/>
                  <a:gd name="T90" fmla="*/ 125 w 1470"/>
                  <a:gd name="T91" fmla="*/ 112 h 503"/>
                  <a:gd name="T92" fmla="*/ 108 w 1470"/>
                  <a:gd name="T93" fmla="*/ 126 h 503"/>
                  <a:gd name="T94" fmla="*/ 92 w 1470"/>
                  <a:gd name="T95" fmla="*/ 141 h 503"/>
                  <a:gd name="T96" fmla="*/ 77 w 1470"/>
                  <a:gd name="T97" fmla="*/ 156 h 503"/>
                  <a:gd name="T98" fmla="*/ 63 w 1470"/>
                  <a:gd name="T99" fmla="*/ 173 h 503"/>
                  <a:gd name="T100" fmla="*/ 50 w 1470"/>
                  <a:gd name="T101" fmla="*/ 190 h 503"/>
                  <a:gd name="T102" fmla="*/ 21 w 1470"/>
                  <a:gd name="T103" fmla="*/ 243 h 503"/>
                  <a:gd name="T104" fmla="*/ 6 w 1470"/>
                  <a:gd name="T105" fmla="*/ 296 h 503"/>
                  <a:gd name="T106" fmla="*/ 0 w 1470"/>
                  <a:gd name="T107" fmla="*/ 349 h 503"/>
                  <a:gd name="T108" fmla="*/ 0 w 1470"/>
                  <a:gd name="T109" fmla="*/ 398 h 503"/>
                  <a:gd name="T110" fmla="*/ 6 w 1470"/>
                  <a:gd name="T111" fmla="*/ 440 h 503"/>
                  <a:gd name="T112" fmla="*/ 13 w 1470"/>
                  <a:gd name="T113" fmla="*/ 473 h 503"/>
                  <a:gd name="T114" fmla="*/ 19 w 1470"/>
                  <a:gd name="T115" fmla="*/ 496 h 503"/>
                  <a:gd name="T116" fmla="*/ 21 w 1470"/>
                  <a:gd name="T117" fmla="*/ 503 h 5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0"/>
                  <a:gd name="T178" fmla="*/ 0 h 503"/>
                  <a:gd name="T179" fmla="*/ 1470 w 1470"/>
                  <a:gd name="T180" fmla="*/ 503 h 50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0" h="503">
                    <a:moveTo>
                      <a:pt x="21" y="503"/>
                    </a:moveTo>
                    <a:lnTo>
                      <a:pt x="1470" y="503"/>
                    </a:lnTo>
                    <a:lnTo>
                      <a:pt x="1152" y="91"/>
                    </a:lnTo>
                    <a:lnTo>
                      <a:pt x="1150" y="91"/>
                    </a:lnTo>
                    <a:lnTo>
                      <a:pt x="1144" y="90"/>
                    </a:lnTo>
                    <a:lnTo>
                      <a:pt x="1135" y="87"/>
                    </a:lnTo>
                    <a:lnTo>
                      <a:pt x="1124" y="86"/>
                    </a:lnTo>
                    <a:lnTo>
                      <a:pt x="1109" y="82"/>
                    </a:lnTo>
                    <a:lnTo>
                      <a:pt x="1091" y="80"/>
                    </a:lnTo>
                    <a:lnTo>
                      <a:pt x="1073" y="75"/>
                    </a:lnTo>
                    <a:lnTo>
                      <a:pt x="1050" y="71"/>
                    </a:lnTo>
                    <a:lnTo>
                      <a:pt x="1025" y="67"/>
                    </a:lnTo>
                    <a:lnTo>
                      <a:pt x="999" y="62"/>
                    </a:lnTo>
                    <a:lnTo>
                      <a:pt x="971" y="57"/>
                    </a:lnTo>
                    <a:lnTo>
                      <a:pt x="941" y="52"/>
                    </a:lnTo>
                    <a:lnTo>
                      <a:pt x="910" y="47"/>
                    </a:lnTo>
                    <a:lnTo>
                      <a:pt x="877" y="42"/>
                    </a:lnTo>
                    <a:lnTo>
                      <a:pt x="844" y="37"/>
                    </a:lnTo>
                    <a:lnTo>
                      <a:pt x="810" y="32"/>
                    </a:lnTo>
                    <a:lnTo>
                      <a:pt x="775" y="27"/>
                    </a:lnTo>
                    <a:lnTo>
                      <a:pt x="740" y="22"/>
                    </a:lnTo>
                    <a:lnTo>
                      <a:pt x="705" y="18"/>
                    </a:lnTo>
                    <a:lnTo>
                      <a:pt x="670" y="14"/>
                    </a:lnTo>
                    <a:lnTo>
                      <a:pt x="635" y="10"/>
                    </a:lnTo>
                    <a:lnTo>
                      <a:pt x="600" y="8"/>
                    </a:lnTo>
                    <a:lnTo>
                      <a:pt x="566" y="5"/>
                    </a:lnTo>
                    <a:lnTo>
                      <a:pt x="532" y="3"/>
                    </a:lnTo>
                    <a:lnTo>
                      <a:pt x="501" y="2"/>
                    </a:lnTo>
                    <a:lnTo>
                      <a:pt x="469" y="0"/>
                    </a:lnTo>
                    <a:lnTo>
                      <a:pt x="439" y="2"/>
                    </a:lnTo>
                    <a:lnTo>
                      <a:pt x="410" y="2"/>
                    </a:lnTo>
                    <a:lnTo>
                      <a:pt x="384" y="4"/>
                    </a:lnTo>
                    <a:lnTo>
                      <a:pt x="359" y="7"/>
                    </a:lnTo>
                    <a:lnTo>
                      <a:pt x="336" y="10"/>
                    </a:lnTo>
                    <a:lnTo>
                      <a:pt x="316" y="15"/>
                    </a:lnTo>
                    <a:lnTo>
                      <a:pt x="301" y="20"/>
                    </a:lnTo>
                    <a:lnTo>
                      <a:pt x="286" y="26"/>
                    </a:lnTo>
                    <a:lnTo>
                      <a:pt x="270" y="32"/>
                    </a:lnTo>
                    <a:lnTo>
                      <a:pt x="252" y="38"/>
                    </a:lnTo>
                    <a:lnTo>
                      <a:pt x="235" y="47"/>
                    </a:lnTo>
                    <a:lnTo>
                      <a:pt x="216" y="56"/>
                    </a:lnTo>
                    <a:lnTo>
                      <a:pt x="198" y="66"/>
                    </a:lnTo>
                    <a:lnTo>
                      <a:pt x="179" y="76"/>
                    </a:lnTo>
                    <a:lnTo>
                      <a:pt x="161" y="87"/>
                    </a:lnTo>
                    <a:lnTo>
                      <a:pt x="143" y="100"/>
                    </a:lnTo>
                    <a:lnTo>
                      <a:pt x="125" y="112"/>
                    </a:lnTo>
                    <a:lnTo>
                      <a:pt x="108" y="126"/>
                    </a:lnTo>
                    <a:lnTo>
                      <a:pt x="92" y="141"/>
                    </a:lnTo>
                    <a:lnTo>
                      <a:pt x="77" y="156"/>
                    </a:lnTo>
                    <a:lnTo>
                      <a:pt x="63" y="173"/>
                    </a:lnTo>
                    <a:lnTo>
                      <a:pt x="50" y="190"/>
                    </a:lnTo>
                    <a:lnTo>
                      <a:pt x="21" y="243"/>
                    </a:lnTo>
                    <a:lnTo>
                      <a:pt x="6" y="296"/>
                    </a:lnTo>
                    <a:lnTo>
                      <a:pt x="0" y="349"/>
                    </a:lnTo>
                    <a:lnTo>
                      <a:pt x="0" y="398"/>
                    </a:lnTo>
                    <a:lnTo>
                      <a:pt x="6" y="440"/>
                    </a:lnTo>
                    <a:lnTo>
                      <a:pt x="13" y="473"/>
                    </a:lnTo>
                    <a:lnTo>
                      <a:pt x="19" y="496"/>
                    </a:lnTo>
                    <a:lnTo>
                      <a:pt x="21" y="5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2" name="Freeform 168"/>
              <p:cNvSpPr>
                <a:spLocks noChangeAspect="1"/>
              </p:cNvSpPr>
              <p:nvPr/>
            </p:nvSpPr>
            <p:spPr bwMode="auto">
              <a:xfrm>
                <a:off x="329" y="1789"/>
                <a:ext cx="375" cy="371"/>
              </a:xfrm>
              <a:custGeom>
                <a:avLst/>
                <a:gdLst>
                  <a:gd name="T0" fmla="*/ 830 w 1498"/>
                  <a:gd name="T1" fmla="*/ 49 h 1483"/>
                  <a:gd name="T2" fmla="*/ 787 w 1498"/>
                  <a:gd name="T3" fmla="*/ 60 h 1483"/>
                  <a:gd name="T4" fmla="*/ 719 w 1498"/>
                  <a:gd name="T5" fmla="*/ 83 h 1483"/>
                  <a:gd name="T6" fmla="*/ 642 w 1498"/>
                  <a:gd name="T7" fmla="*/ 120 h 1483"/>
                  <a:gd name="T8" fmla="*/ 572 w 1498"/>
                  <a:gd name="T9" fmla="*/ 176 h 1483"/>
                  <a:gd name="T10" fmla="*/ 514 w 1498"/>
                  <a:gd name="T11" fmla="*/ 261 h 1483"/>
                  <a:gd name="T12" fmla="*/ 472 w 1498"/>
                  <a:gd name="T13" fmla="*/ 368 h 1483"/>
                  <a:gd name="T14" fmla="*/ 445 w 1498"/>
                  <a:gd name="T15" fmla="*/ 501 h 1483"/>
                  <a:gd name="T16" fmla="*/ 424 w 1498"/>
                  <a:gd name="T17" fmla="*/ 682 h 1483"/>
                  <a:gd name="T18" fmla="*/ 403 w 1498"/>
                  <a:gd name="T19" fmla="*/ 828 h 1483"/>
                  <a:gd name="T20" fmla="*/ 344 w 1498"/>
                  <a:gd name="T21" fmla="*/ 897 h 1483"/>
                  <a:gd name="T22" fmla="*/ 253 w 1498"/>
                  <a:gd name="T23" fmla="*/ 847 h 1483"/>
                  <a:gd name="T24" fmla="*/ 198 w 1498"/>
                  <a:gd name="T25" fmla="*/ 746 h 1483"/>
                  <a:gd name="T26" fmla="*/ 0 w 1498"/>
                  <a:gd name="T27" fmla="*/ 814 h 1483"/>
                  <a:gd name="T28" fmla="*/ 7 w 1498"/>
                  <a:gd name="T29" fmla="*/ 846 h 1483"/>
                  <a:gd name="T30" fmla="*/ 34 w 1498"/>
                  <a:gd name="T31" fmla="*/ 929 h 1483"/>
                  <a:gd name="T32" fmla="*/ 69 w 1498"/>
                  <a:gd name="T33" fmla="*/ 1022 h 1483"/>
                  <a:gd name="T34" fmla="*/ 107 w 1498"/>
                  <a:gd name="T35" fmla="*/ 1082 h 1483"/>
                  <a:gd name="T36" fmla="*/ 155 w 1498"/>
                  <a:gd name="T37" fmla="*/ 1140 h 1483"/>
                  <a:gd name="T38" fmla="*/ 211 w 1498"/>
                  <a:gd name="T39" fmla="*/ 1191 h 1483"/>
                  <a:gd name="T40" fmla="*/ 263 w 1498"/>
                  <a:gd name="T41" fmla="*/ 1228 h 1483"/>
                  <a:gd name="T42" fmla="*/ 309 w 1498"/>
                  <a:gd name="T43" fmla="*/ 1245 h 1483"/>
                  <a:gd name="T44" fmla="*/ 357 w 1498"/>
                  <a:gd name="T45" fmla="*/ 1252 h 1483"/>
                  <a:gd name="T46" fmla="*/ 393 w 1498"/>
                  <a:gd name="T47" fmla="*/ 1245 h 1483"/>
                  <a:gd name="T48" fmla="*/ 455 w 1498"/>
                  <a:gd name="T49" fmla="*/ 1233 h 1483"/>
                  <a:gd name="T50" fmla="*/ 478 w 1498"/>
                  <a:gd name="T51" fmla="*/ 1247 h 1483"/>
                  <a:gd name="T52" fmla="*/ 494 w 1498"/>
                  <a:gd name="T53" fmla="*/ 1281 h 1483"/>
                  <a:gd name="T54" fmla="*/ 519 w 1498"/>
                  <a:gd name="T55" fmla="*/ 1328 h 1483"/>
                  <a:gd name="T56" fmla="*/ 568 w 1498"/>
                  <a:gd name="T57" fmla="*/ 1380 h 1483"/>
                  <a:gd name="T58" fmla="*/ 657 w 1498"/>
                  <a:gd name="T59" fmla="*/ 1431 h 1483"/>
                  <a:gd name="T60" fmla="*/ 800 w 1498"/>
                  <a:gd name="T61" fmla="*/ 1473 h 1483"/>
                  <a:gd name="T62" fmla="*/ 931 w 1498"/>
                  <a:gd name="T63" fmla="*/ 1483 h 1483"/>
                  <a:gd name="T64" fmla="*/ 1041 w 1498"/>
                  <a:gd name="T65" fmla="*/ 1472 h 1483"/>
                  <a:gd name="T66" fmla="*/ 1121 w 1498"/>
                  <a:gd name="T67" fmla="*/ 1452 h 1483"/>
                  <a:gd name="T68" fmla="*/ 1167 w 1498"/>
                  <a:gd name="T69" fmla="*/ 1434 h 1483"/>
                  <a:gd name="T70" fmla="*/ 1192 w 1498"/>
                  <a:gd name="T71" fmla="*/ 1391 h 1483"/>
                  <a:gd name="T72" fmla="*/ 1254 w 1498"/>
                  <a:gd name="T73" fmla="*/ 1228 h 1483"/>
                  <a:gd name="T74" fmla="*/ 1340 w 1498"/>
                  <a:gd name="T75" fmla="*/ 993 h 1483"/>
                  <a:gd name="T76" fmla="*/ 1424 w 1498"/>
                  <a:gd name="T77" fmla="*/ 749 h 1483"/>
                  <a:gd name="T78" fmla="*/ 1483 w 1498"/>
                  <a:gd name="T79" fmla="*/ 555 h 1483"/>
                  <a:gd name="T80" fmla="*/ 1498 w 1498"/>
                  <a:gd name="T81" fmla="*/ 445 h 1483"/>
                  <a:gd name="T82" fmla="*/ 1487 w 1498"/>
                  <a:gd name="T83" fmla="*/ 318 h 1483"/>
                  <a:gd name="T84" fmla="*/ 1454 w 1498"/>
                  <a:gd name="T85" fmla="*/ 206 h 1483"/>
                  <a:gd name="T86" fmla="*/ 1403 w 1498"/>
                  <a:gd name="T87" fmla="*/ 128 h 1483"/>
                  <a:gd name="T88" fmla="*/ 1308 w 1498"/>
                  <a:gd name="T89" fmla="*/ 34 h 1483"/>
                  <a:gd name="T90" fmla="*/ 1246 w 1498"/>
                  <a:gd name="T91" fmla="*/ 2 h 1483"/>
                  <a:gd name="T92" fmla="*/ 1148 w 1498"/>
                  <a:gd name="T93" fmla="*/ 105 h 1483"/>
                  <a:gd name="T94" fmla="*/ 1046 w 1498"/>
                  <a:gd name="T95" fmla="*/ 134 h 1483"/>
                  <a:gd name="T96" fmla="*/ 952 w 1498"/>
                  <a:gd name="T97" fmla="*/ 115 h 1483"/>
                  <a:gd name="T98" fmla="*/ 881 w 1498"/>
                  <a:gd name="T99" fmla="*/ 78 h 1483"/>
                  <a:gd name="T100" fmla="*/ 843 w 1498"/>
                  <a:gd name="T101" fmla="*/ 50 h 14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98"/>
                  <a:gd name="T154" fmla="*/ 0 h 1483"/>
                  <a:gd name="T155" fmla="*/ 1498 w 1498"/>
                  <a:gd name="T156" fmla="*/ 1483 h 14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98" h="1483">
                    <a:moveTo>
                      <a:pt x="840" y="48"/>
                    </a:moveTo>
                    <a:lnTo>
                      <a:pt x="838" y="48"/>
                    </a:lnTo>
                    <a:lnTo>
                      <a:pt x="830" y="49"/>
                    </a:lnTo>
                    <a:lnTo>
                      <a:pt x="819" y="51"/>
                    </a:lnTo>
                    <a:lnTo>
                      <a:pt x="804" y="55"/>
                    </a:lnTo>
                    <a:lnTo>
                      <a:pt x="787" y="60"/>
                    </a:lnTo>
                    <a:lnTo>
                      <a:pt x="765" y="66"/>
                    </a:lnTo>
                    <a:lnTo>
                      <a:pt x="743" y="74"/>
                    </a:lnTo>
                    <a:lnTo>
                      <a:pt x="719" y="83"/>
                    </a:lnTo>
                    <a:lnTo>
                      <a:pt x="692" y="94"/>
                    </a:lnTo>
                    <a:lnTo>
                      <a:pt x="667" y="107"/>
                    </a:lnTo>
                    <a:lnTo>
                      <a:pt x="642" y="120"/>
                    </a:lnTo>
                    <a:lnTo>
                      <a:pt x="617" y="137"/>
                    </a:lnTo>
                    <a:lnTo>
                      <a:pt x="593" y="156"/>
                    </a:lnTo>
                    <a:lnTo>
                      <a:pt x="572" y="176"/>
                    </a:lnTo>
                    <a:lnTo>
                      <a:pt x="552" y="198"/>
                    </a:lnTo>
                    <a:lnTo>
                      <a:pt x="536" y="224"/>
                    </a:lnTo>
                    <a:lnTo>
                      <a:pt x="514" y="261"/>
                    </a:lnTo>
                    <a:lnTo>
                      <a:pt x="497" y="296"/>
                    </a:lnTo>
                    <a:lnTo>
                      <a:pt x="483" y="332"/>
                    </a:lnTo>
                    <a:lnTo>
                      <a:pt x="472" y="368"/>
                    </a:lnTo>
                    <a:lnTo>
                      <a:pt x="462" y="407"/>
                    </a:lnTo>
                    <a:lnTo>
                      <a:pt x="453" y="451"/>
                    </a:lnTo>
                    <a:lnTo>
                      <a:pt x="445" y="501"/>
                    </a:lnTo>
                    <a:lnTo>
                      <a:pt x="436" y="560"/>
                    </a:lnTo>
                    <a:lnTo>
                      <a:pt x="429" y="622"/>
                    </a:lnTo>
                    <a:lnTo>
                      <a:pt x="424" y="682"/>
                    </a:lnTo>
                    <a:lnTo>
                      <a:pt x="419" y="738"/>
                    </a:lnTo>
                    <a:lnTo>
                      <a:pt x="413" y="787"/>
                    </a:lnTo>
                    <a:lnTo>
                      <a:pt x="403" y="828"/>
                    </a:lnTo>
                    <a:lnTo>
                      <a:pt x="389" y="862"/>
                    </a:lnTo>
                    <a:lnTo>
                      <a:pt x="370" y="886"/>
                    </a:lnTo>
                    <a:lnTo>
                      <a:pt x="344" y="897"/>
                    </a:lnTo>
                    <a:lnTo>
                      <a:pt x="311" y="895"/>
                    </a:lnTo>
                    <a:lnTo>
                      <a:pt x="281" y="876"/>
                    </a:lnTo>
                    <a:lnTo>
                      <a:pt x="253" y="847"/>
                    </a:lnTo>
                    <a:lnTo>
                      <a:pt x="231" y="813"/>
                    </a:lnTo>
                    <a:lnTo>
                      <a:pt x="212" y="778"/>
                    </a:lnTo>
                    <a:lnTo>
                      <a:pt x="198" y="746"/>
                    </a:lnTo>
                    <a:lnTo>
                      <a:pt x="189" y="725"/>
                    </a:lnTo>
                    <a:lnTo>
                      <a:pt x="187" y="716"/>
                    </a:lnTo>
                    <a:lnTo>
                      <a:pt x="0" y="814"/>
                    </a:lnTo>
                    <a:lnTo>
                      <a:pt x="1" y="818"/>
                    </a:lnTo>
                    <a:lnTo>
                      <a:pt x="4" y="829"/>
                    </a:lnTo>
                    <a:lnTo>
                      <a:pt x="7" y="846"/>
                    </a:lnTo>
                    <a:lnTo>
                      <a:pt x="15" y="868"/>
                    </a:lnTo>
                    <a:lnTo>
                      <a:pt x="22" y="896"/>
                    </a:lnTo>
                    <a:lnTo>
                      <a:pt x="34" y="929"/>
                    </a:lnTo>
                    <a:lnTo>
                      <a:pt x="45" y="964"/>
                    </a:lnTo>
                    <a:lnTo>
                      <a:pt x="60" y="1002"/>
                    </a:lnTo>
                    <a:lnTo>
                      <a:pt x="69" y="1022"/>
                    </a:lnTo>
                    <a:lnTo>
                      <a:pt x="79" y="1042"/>
                    </a:lnTo>
                    <a:lnTo>
                      <a:pt x="91" y="1062"/>
                    </a:lnTo>
                    <a:lnTo>
                      <a:pt x="107" y="1082"/>
                    </a:lnTo>
                    <a:lnTo>
                      <a:pt x="122" y="1102"/>
                    </a:lnTo>
                    <a:lnTo>
                      <a:pt x="138" y="1121"/>
                    </a:lnTo>
                    <a:lnTo>
                      <a:pt x="155" y="1140"/>
                    </a:lnTo>
                    <a:lnTo>
                      <a:pt x="173" y="1159"/>
                    </a:lnTo>
                    <a:lnTo>
                      <a:pt x="192" y="1175"/>
                    </a:lnTo>
                    <a:lnTo>
                      <a:pt x="211" y="1191"/>
                    </a:lnTo>
                    <a:lnTo>
                      <a:pt x="228" y="1205"/>
                    </a:lnTo>
                    <a:lnTo>
                      <a:pt x="246" y="1218"/>
                    </a:lnTo>
                    <a:lnTo>
                      <a:pt x="263" y="1228"/>
                    </a:lnTo>
                    <a:lnTo>
                      <a:pt x="280" y="1235"/>
                    </a:lnTo>
                    <a:lnTo>
                      <a:pt x="295" y="1242"/>
                    </a:lnTo>
                    <a:lnTo>
                      <a:pt x="309" y="1245"/>
                    </a:lnTo>
                    <a:lnTo>
                      <a:pt x="331" y="1249"/>
                    </a:lnTo>
                    <a:lnTo>
                      <a:pt x="346" y="1250"/>
                    </a:lnTo>
                    <a:lnTo>
                      <a:pt x="357" y="1252"/>
                    </a:lnTo>
                    <a:lnTo>
                      <a:pt x="367" y="1250"/>
                    </a:lnTo>
                    <a:lnTo>
                      <a:pt x="378" y="1248"/>
                    </a:lnTo>
                    <a:lnTo>
                      <a:pt x="393" y="1245"/>
                    </a:lnTo>
                    <a:lnTo>
                      <a:pt x="413" y="1240"/>
                    </a:lnTo>
                    <a:lnTo>
                      <a:pt x="443" y="1234"/>
                    </a:lnTo>
                    <a:lnTo>
                      <a:pt x="455" y="1233"/>
                    </a:lnTo>
                    <a:lnTo>
                      <a:pt x="464" y="1235"/>
                    </a:lnTo>
                    <a:lnTo>
                      <a:pt x="472" y="1240"/>
                    </a:lnTo>
                    <a:lnTo>
                      <a:pt x="478" y="1247"/>
                    </a:lnTo>
                    <a:lnTo>
                      <a:pt x="483" y="1257"/>
                    </a:lnTo>
                    <a:lnTo>
                      <a:pt x="488" y="1268"/>
                    </a:lnTo>
                    <a:lnTo>
                      <a:pt x="494" y="1281"/>
                    </a:lnTo>
                    <a:lnTo>
                      <a:pt x="500" y="1296"/>
                    </a:lnTo>
                    <a:lnTo>
                      <a:pt x="509" y="1311"/>
                    </a:lnTo>
                    <a:lnTo>
                      <a:pt x="519" y="1328"/>
                    </a:lnTo>
                    <a:lnTo>
                      <a:pt x="532" y="1345"/>
                    </a:lnTo>
                    <a:lnTo>
                      <a:pt x="548" y="1362"/>
                    </a:lnTo>
                    <a:lnTo>
                      <a:pt x="568" y="1380"/>
                    </a:lnTo>
                    <a:lnTo>
                      <a:pt x="592" y="1397"/>
                    </a:lnTo>
                    <a:lnTo>
                      <a:pt x="622" y="1415"/>
                    </a:lnTo>
                    <a:lnTo>
                      <a:pt x="657" y="1431"/>
                    </a:lnTo>
                    <a:lnTo>
                      <a:pt x="706" y="1450"/>
                    </a:lnTo>
                    <a:lnTo>
                      <a:pt x="754" y="1464"/>
                    </a:lnTo>
                    <a:lnTo>
                      <a:pt x="800" y="1473"/>
                    </a:lnTo>
                    <a:lnTo>
                      <a:pt x="845" y="1479"/>
                    </a:lnTo>
                    <a:lnTo>
                      <a:pt x="889" y="1483"/>
                    </a:lnTo>
                    <a:lnTo>
                      <a:pt x="931" y="1483"/>
                    </a:lnTo>
                    <a:lnTo>
                      <a:pt x="970" y="1480"/>
                    </a:lnTo>
                    <a:lnTo>
                      <a:pt x="1007" y="1477"/>
                    </a:lnTo>
                    <a:lnTo>
                      <a:pt x="1041" y="1472"/>
                    </a:lnTo>
                    <a:lnTo>
                      <a:pt x="1071" y="1465"/>
                    </a:lnTo>
                    <a:lnTo>
                      <a:pt x="1099" y="1459"/>
                    </a:lnTo>
                    <a:lnTo>
                      <a:pt x="1121" y="1452"/>
                    </a:lnTo>
                    <a:lnTo>
                      <a:pt x="1142" y="1445"/>
                    </a:lnTo>
                    <a:lnTo>
                      <a:pt x="1157" y="1439"/>
                    </a:lnTo>
                    <a:lnTo>
                      <a:pt x="1167" y="1434"/>
                    </a:lnTo>
                    <a:lnTo>
                      <a:pt x="1173" y="1431"/>
                    </a:lnTo>
                    <a:lnTo>
                      <a:pt x="1179" y="1420"/>
                    </a:lnTo>
                    <a:lnTo>
                      <a:pt x="1192" y="1391"/>
                    </a:lnTo>
                    <a:lnTo>
                      <a:pt x="1209" y="1348"/>
                    </a:lnTo>
                    <a:lnTo>
                      <a:pt x="1231" y="1293"/>
                    </a:lnTo>
                    <a:lnTo>
                      <a:pt x="1254" y="1228"/>
                    </a:lnTo>
                    <a:lnTo>
                      <a:pt x="1282" y="1155"/>
                    </a:lnTo>
                    <a:lnTo>
                      <a:pt x="1311" y="1076"/>
                    </a:lnTo>
                    <a:lnTo>
                      <a:pt x="1340" y="993"/>
                    </a:lnTo>
                    <a:lnTo>
                      <a:pt x="1369" y="910"/>
                    </a:lnTo>
                    <a:lnTo>
                      <a:pt x="1397" y="827"/>
                    </a:lnTo>
                    <a:lnTo>
                      <a:pt x="1424" y="749"/>
                    </a:lnTo>
                    <a:lnTo>
                      <a:pt x="1446" y="675"/>
                    </a:lnTo>
                    <a:lnTo>
                      <a:pt x="1466" y="611"/>
                    </a:lnTo>
                    <a:lnTo>
                      <a:pt x="1483" y="555"/>
                    </a:lnTo>
                    <a:lnTo>
                      <a:pt x="1493" y="513"/>
                    </a:lnTo>
                    <a:lnTo>
                      <a:pt x="1498" y="485"/>
                    </a:lnTo>
                    <a:lnTo>
                      <a:pt x="1498" y="445"/>
                    </a:lnTo>
                    <a:lnTo>
                      <a:pt x="1497" y="402"/>
                    </a:lnTo>
                    <a:lnTo>
                      <a:pt x="1493" y="359"/>
                    </a:lnTo>
                    <a:lnTo>
                      <a:pt x="1487" y="318"/>
                    </a:lnTo>
                    <a:lnTo>
                      <a:pt x="1478" y="278"/>
                    </a:lnTo>
                    <a:lnTo>
                      <a:pt x="1466" y="240"/>
                    </a:lnTo>
                    <a:lnTo>
                      <a:pt x="1454" y="206"/>
                    </a:lnTo>
                    <a:lnTo>
                      <a:pt x="1440" y="177"/>
                    </a:lnTo>
                    <a:lnTo>
                      <a:pt x="1425" y="157"/>
                    </a:lnTo>
                    <a:lnTo>
                      <a:pt x="1403" y="128"/>
                    </a:lnTo>
                    <a:lnTo>
                      <a:pt x="1372" y="95"/>
                    </a:lnTo>
                    <a:lnTo>
                      <a:pt x="1341" y="63"/>
                    </a:lnTo>
                    <a:lnTo>
                      <a:pt x="1308" y="34"/>
                    </a:lnTo>
                    <a:lnTo>
                      <a:pt x="1280" y="11"/>
                    </a:lnTo>
                    <a:lnTo>
                      <a:pt x="1258" y="0"/>
                    </a:lnTo>
                    <a:lnTo>
                      <a:pt x="1246" y="2"/>
                    </a:lnTo>
                    <a:lnTo>
                      <a:pt x="1214" y="46"/>
                    </a:lnTo>
                    <a:lnTo>
                      <a:pt x="1182" y="80"/>
                    </a:lnTo>
                    <a:lnTo>
                      <a:pt x="1148" y="105"/>
                    </a:lnTo>
                    <a:lnTo>
                      <a:pt x="1114" y="122"/>
                    </a:lnTo>
                    <a:lnTo>
                      <a:pt x="1079" y="131"/>
                    </a:lnTo>
                    <a:lnTo>
                      <a:pt x="1046" y="134"/>
                    </a:lnTo>
                    <a:lnTo>
                      <a:pt x="1014" y="132"/>
                    </a:lnTo>
                    <a:lnTo>
                      <a:pt x="982" y="124"/>
                    </a:lnTo>
                    <a:lnTo>
                      <a:pt x="952" y="115"/>
                    </a:lnTo>
                    <a:lnTo>
                      <a:pt x="926" y="104"/>
                    </a:lnTo>
                    <a:lnTo>
                      <a:pt x="902" y="90"/>
                    </a:lnTo>
                    <a:lnTo>
                      <a:pt x="881" y="78"/>
                    </a:lnTo>
                    <a:lnTo>
                      <a:pt x="864" y="66"/>
                    </a:lnTo>
                    <a:lnTo>
                      <a:pt x="852" y="56"/>
                    </a:lnTo>
                    <a:lnTo>
                      <a:pt x="843" y="50"/>
                    </a:lnTo>
                    <a:lnTo>
                      <a:pt x="84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3" name="Freeform 169"/>
              <p:cNvSpPr>
                <a:spLocks noChangeAspect="1"/>
              </p:cNvSpPr>
              <p:nvPr/>
            </p:nvSpPr>
            <p:spPr bwMode="auto">
              <a:xfrm>
                <a:off x="150" y="1568"/>
                <a:ext cx="294" cy="362"/>
              </a:xfrm>
              <a:custGeom>
                <a:avLst/>
                <a:gdLst>
                  <a:gd name="T0" fmla="*/ 24 w 1178"/>
                  <a:gd name="T1" fmla="*/ 203 h 1446"/>
                  <a:gd name="T2" fmla="*/ 76 w 1178"/>
                  <a:gd name="T3" fmla="*/ 1156 h 1446"/>
                  <a:gd name="T4" fmla="*/ 360 w 1178"/>
                  <a:gd name="T5" fmla="*/ 1161 h 1446"/>
                  <a:gd name="T6" fmla="*/ 360 w 1178"/>
                  <a:gd name="T7" fmla="*/ 1190 h 1446"/>
                  <a:gd name="T8" fmla="*/ 0 w 1178"/>
                  <a:gd name="T9" fmla="*/ 1225 h 1446"/>
                  <a:gd name="T10" fmla="*/ 0 w 1178"/>
                  <a:gd name="T11" fmla="*/ 1330 h 1446"/>
                  <a:gd name="T12" fmla="*/ 296 w 1178"/>
                  <a:gd name="T13" fmla="*/ 1446 h 1446"/>
                  <a:gd name="T14" fmla="*/ 1108 w 1178"/>
                  <a:gd name="T15" fmla="*/ 1272 h 1446"/>
                  <a:gd name="T16" fmla="*/ 1108 w 1178"/>
                  <a:gd name="T17" fmla="*/ 1208 h 1446"/>
                  <a:gd name="T18" fmla="*/ 853 w 1178"/>
                  <a:gd name="T19" fmla="*/ 1161 h 1446"/>
                  <a:gd name="T20" fmla="*/ 853 w 1178"/>
                  <a:gd name="T21" fmla="*/ 1110 h 1446"/>
                  <a:gd name="T22" fmla="*/ 1148 w 1178"/>
                  <a:gd name="T23" fmla="*/ 1004 h 1446"/>
                  <a:gd name="T24" fmla="*/ 1178 w 1178"/>
                  <a:gd name="T25" fmla="*/ 22 h 1446"/>
                  <a:gd name="T26" fmla="*/ 210 w 1178"/>
                  <a:gd name="T27" fmla="*/ 0 h 1446"/>
                  <a:gd name="T28" fmla="*/ 24 w 1178"/>
                  <a:gd name="T29" fmla="*/ 203 h 14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78"/>
                  <a:gd name="T46" fmla="*/ 0 h 1446"/>
                  <a:gd name="T47" fmla="*/ 1178 w 1178"/>
                  <a:gd name="T48" fmla="*/ 1446 h 14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78" h="1446">
                    <a:moveTo>
                      <a:pt x="24" y="203"/>
                    </a:moveTo>
                    <a:lnTo>
                      <a:pt x="76" y="1156"/>
                    </a:lnTo>
                    <a:lnTo>
                      <a:pt x="360" y="1161"/>
                    </a:lnTo>
                    <a:lnTo>
                      <a:pt x="360" y="1190"/>
                    </a:lnTo>
                    <a:lnTo>
                      <a:pt x="0" y="1225"/>
                    </a:lnTo>
                    <a:lnTo>
                      <a:pt x="0" y="1330"/>
                    </a:lnTo>
                    <a:lnTo>
                      <a:pt x="296" y="1446"/>
                    </a:lnTo>
                    <a:lnTo>
                      <a:pt x="1108" y="1272"/>
                    </a:lnTo>
                    <a:lnTo>
                      <a:pt x="1108" y="1208"/>
                    </a:lnTo>
                    <a:lnTo>
                      <a:pt x="853" y="1161"/>
                    </a:lnTo>
                    <a:lnTo>
                      <a:pt x="853" y="1110"/>
                    </a:lnTo>
                    <a:lnTo>
                      <a:pt x="1148" y="1004"/>
                    </a:lnTo>
                    <a:lnTo>
                      <a:pt x="1178" y="22"/>
                    </a:lnTo>
                    <a:lnTo>
                      <a:pt x="210" y="0"/>
                    </a:lnTo>
                    <a:lnTo>
                      <a:pt x="24" y="20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4" name="Freeform 170"/>
              <p:cNvSpPr>
                <a:spLocks noChangeAspect="1"/>
              </p:cNvSpPr>
              <p:nvPr/>
            </p:nvSpPr>
            <p:spPr bwMode="auto">
              <a:xfrm>
                <a:off x="195" y="1880"/>
                <a:ext cx="259" cy="103"/>
              </a:xfrm>
              <a:custGeom>
                <a:avLst/>
                <a:gdLst>
                  <a:gd name="T0" fmla="*/ 5 w 1037"/>
                  <a:gd name="T1" fmla="*/ 162 h 412"/>
                  <a:gd name="T2" fmla="*/ 0 w 1037"/>
                  <a:gd name="T3" fmla="*/ 244 h 412"/>
                  <a:gd name="T4" fmla="*/ 400 w 1037"/>
                  <a:gd name="T5" fmla="*/ 412 h 412"/>
                  <a:gd name="T6" fmla="*/ 1014 w 1037"/>
                  <a:gd name="T7" fmla="*/ 231 h 412"/>
                  <a:gd name="T8" fmla="*/ 1037 w 1037"/>
                  <a:gd name="T9" fmla="*/ 47 h 412"/>
                  <a:gd name="T10" fmla="*/ 898 w 1037"/>
                  <a:gd name="T11" fmla="*/ 0 h 412"/>
                  <a:gd name="T12" fmla="*/ 5 w 1037"/>
                  <a:gd name="T13" fmla="*/ 162 h 4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7"/>
                  <a:gd name="T22" fmla="*/ 0 h 412"/>
                  <a:gd name="T23" fmla="*/ 1037 w 1037"/>
                  <a:gd name="T24" fmla="*/ 412 h 4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7" h="412">
                    <a:moveTo>
                      <a:pt x="5" y="162"/>
                    </a:moveTo>
                    <a:lnTo>
                      <a:pt x="0" y="244"/>
                    </a:lnTo>
                    <a:lnTo>
                      <a:pt x="400" y="412"/>
                    </a:lnTo>
                    <a:lnTo>
                      <a:pt x="1014" y="231"/>
                    </a:lnTo>
                    <a:lnTo>
                      <a:pt x="1037" y="47"/>
                    </a:lnTo>
                    <a:lnTo>
                      <a:pt x="898" y="0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Freeform 171"/>
              <p:cNvSpPr>
                <a:spLocks noChangeAspect="1"/>
              </p:cNvSpPr>
              <p:nvPr/>
            </p:nvSpPr>
            <p:spPr bwMode="auto">
              <a:xfrm>
                <a:off x="404" y="1887"/>
                <a:ext cx="50" cy="69"/>
              </a:xfrm>
              <a:custGeom>
                <a:avLst/>
                <a:gdLst>
                  <a:gd name="T0" fmla="*/ 6 w 200"/>
                  <a:gd name="T1" fmla="*/ 77 h 273"/>
                  <a:gd name="T2" fmla="*/ 7 w 200"/>
                  <a:gd name="T3" fmla="*/ 83 h 273"/>
                  <a:gd name="T4" fmla="*/ 5 w 200"/>
                  <a:gd name="T5" fmla="*/ 92 h 273"/>
                  <a:gd name="T6" fmla="*/ 3 w 200"/>
                  <a:gd name="T7" fmla="*/ 102 h 273"/>
                  <a:gd name="T8" fmla="*/ 7 w 200"/>
                  <a:gd name="T9" fmla="*/ 112 h 273"/>
                  <a:gd name="T10" fmla="*/ 20 w 200"/>
                  <a:gd name="T11" fmla="*/ 126 h 273"/>
                  <a:gd name="T12" fmla="*/ 34 w 200"/>
                  <a:gd name="T13" fmla="*/ 138 h 273"/>
                  <a:gd name="T14" fmla="*/ 47 w 200"/>
                  <a:gd name="T15" fmla="*/ 151 h 273"/>
                  <a:gd name="T16" fmla="*/ 62 w 200"/>
                  <a:gd name="T17" fmla="*/ 162 h 273"/>
                  <a:gd name="T18" fmla="*/ 75 w 200"/>
                  <a:gd name="T19" fmla="*/ 172 h 273"/>
                  <a:gd name="T20" fmla="*/ 85 w 200"/>
                  <a:gd name="T21" fmla="*/ 180 h 273"/>
                  <a:gd name="T22" fmla="*/ 93 w 200"/>
                  <a:gd name="T23" fmla="*/ 185 h 273"/>
                  <a:gd name="T24" fmla="*/ 95 w 200"/>
                  <a:gd name="T25" fmla="*/ 186 h 273"/>
                  <a:gd name="T26" fmla="*/ 154 w 200"/>
                  <a:gd name="T27" fmla="*/ 273 h 273"/>
                  <a:gd name="T28" fmla="*/ 200 w 200"/>
                  <a:gd name="T29" fmla="*/ 46 h 273"/>
                  <a:gd name="T30" fmla="*/ 79 w 200"/>
                  <a:gd name="T31" fmla="*/ 0 h 273"/>
                  <a:gd name="T32" fmla="*/ 74 w 200"/>
                  <a:gd name="T33" fmla="*/ 1 h 273"/>
                  <a:gd name="T34" fmla="*/ 62 w 200"/>
                  <a:gd name="T35" fmla="*/ 5 h 273"/>
                  <a:gd name="T36" fmla="*/ 47 w 200"/>
                  <a:gd name="T37" fmla="*/ 13 h 273"/>
                  <a:gd name="T38" fmla="*/ 31 w 200"/>
                  <a:gd name="T39" fmla="*/ 21 h 273"/>
                  <a:gd name="T40" fmla="*/ 15 w 200"/>
                  <a:gd name="T41" fmla="*/ 33 h 273"/>
                  <a:gd name="T42" fmla="*/ 5 w 200"/>
                  <a:gd name="T43" fmla="*/ 45 h 273"/>
                  <a:gd name="T44" fmla="*/ 0 w 200"/>
                  <a:gd name="T45" fmla="*/ 60 h 273"/>
                  <a:gd name="T46" fmla="*/ 6 w 200"/>
                  <a:gd name="T47" fmla="*/ 77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273"/>
                  <a:gd name="T74" fmla="*/ 200 w 200"/>
                  <a:gd name="T75" fmla="*/ 273 h 2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273">
                    <a:moveTo>
                      <a:pt x="6" y="77"/>
                    </a:moveTo>
                    <a:lnTo>
                      <a:pt x="7" y="83"/>
                    </a:lnTo>
                    <a:lnTo>
                      <a:pt x="5" y="92"/>
                    </a:lnTo>
                    <a:lnTo>
                      <a:pt x="3" y="102"/>
                    </a:lnTo>
                    <a:lnTo>
                      <a:pt x="7" y="112"/>
                    </a:lnTo>
                    <a:lnTo>
                      <a:pt x="20" y="126"/>
                    </a:lnTo>
                    <a:lnTo>
                      <a:pt x="34" y="138"/>
                    </a:lnTo>
                    <a:lnTo>
                      <a:pt x="47" y="151"/>
                    </a:lnTo>
                    <a:lnTo>
                      <a:pt x="62" y="162"/>
                    </a:lnTo>
                    <a:lnTo>
                      <a:pt x="75" y="172"/>
                    </a:lnTo>
                    <a:lnTo>
                      <a:pt x="85" y="180"/>
                    </a:lnTo>
                    <a:lnTo>
                      <a:pt x="93" y="185"/>
                    </a:lnTo>
                    <a:lnTo>
                      <a:pt x="95" y="186"/>
                    </a:lnTo>
                    <a:lnTo>
                      <a:pt x="154" y="273"/>
                    </a:lnTo>
                    <a:lnTo>
                      <a:pt x="200" y="46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2" y="5"/>
                    </a:lnTo>
                    <a:lnTo>
                      <a:pt x="47" y="13"/>
                    </a:lnTo>
                    <a:lnTo>
                      <a:pt x="31" y="21"/>
                    </a:lnTo>
                    <a:lnTo>
                      <a:pt x="15" y="33"/>
                    </a:lnTo>
                    <a:lnTo>
                      <a:pt x="5" y="45"/>
                    </a:lnTo>
                    <a:lnTo>
                      <a:pt x="0" y="60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Freeform 172"/>
              <p:cNvSpPr>
                <a:spLocks noChangeAspect="1"/>
              </p:cNvSpPr>
              <p:nvPr/>
            </p:nvSpPr>
            <p:spPr bwMode="auto">
              <a:xfrm>
                <a:off x="312" y="1903"/>
                <a:ext cx="79" cy="87"/>
              </a:xfrm>
              <a:custGeom>
                <a:avLst/>
                <a:gdLst>
                  <a:gd name="T0" fmla="*/ 13 w 314"/>
                  <a:gd name="T1" fmla="*/ 83 h 351"/>
                  <a:gd name="T2" fmla="*/ 31 w 314"/>
                  <a:gd name="T3" fmla="*/ 135 h 351"/>
                  <a:gd name="T4" fmla="*/ 34 w 314"/>
                  <a:gd name="T5" fmla="*/ 186 h 351"/>
                  <a:gd name="T6" fmla="*/ 33 w 314"/>
                  <a:gd name="T7" fmla="*/ 235 h 351"/>
                  <a:gd name="T8" fmla="*/ 35 w 314"/>
                  <a:gd name="T9" fmla="*/ 288 h 351"/>
                  <a:gd name="T10" fmla="*/ 53 w 314"/>
                  <a:gd name="T11" fmla="*/ 332 h 351"/>
                  <a:gd name="T12" fmla="*/ 92 w 314"/>
                  <a:gd name="T13" fmla="*/ 351 h 351"/>
                  <a:gd name="T14" fmla="*/ 149 w 314"/>
                  <a:gd name="T15" fmla="*/ 331 h 351"/>
                  <a:gd name="T16" fmla="*/ 207 w 314"/>
                  <a:gd name="T17" fmla="*/ 294 h 351"/>
                  <a:gd name="T18" fmla="*/ 245 w 314"/>
                  <a:gd name="T19" fmla="*/ 264 h 351"/>
                  <a:gd name="T20" fmla="*/ 252 w 314"/>
                  <a:gd name="T21" fmla="*/ 255 h 351"/>
                  <a:gd name="T22" fmla="*/ 270 w 314"/>
                  <a:gd name="T23" fmla="*/ 228 h 351"/>
                  <a:gd name="T24" fmla="*/ 292 w 314"/>
                  <a:gd name="T25" fmla="*/ 188 h 351"/>
                  <a:gd name="T26" fmla="*/ 311 w 314"/>
                  <a:gd name="T27" fmla="*/ 152 h 351"/>
                  <a:gd name="T28" fmla="*/ 314 w 314"/>
                  <a:gd name="T29" fmla="*/ 113 h 351"/>
                  <a:gd name="T30" fmla="*/ 299 w 314"/>
                  <a:gd name="T31" fmla="*/ 24 h 351"/>
                  <a:gd name="T32" fmla="*/ 267 w 314"/>
                  <a:gd name="T33" fmla="*/ 4 h 351"/>
                  <a:gd name="T34" fmla="*/ 251 w 314"/>
                  <a:gd name="T35" fmla="*/ 23 h 351"/>
                  <a:gd name="T36" fmla="*/ 241 w 314"/>
                  <a:gd name="T37" fmla="*/ 49 h 351"/>
                  <a:gd name="T38" fmla="*/ 237 w 314"/>
                  <a:gd name="T39" fmla="*/ 69 h 351"/>
                  <a:gd name="T40" fmla="*/ 236 w 314"/>
                  <a:gd name="T41" fmla="*/ 71 h 351"/>
                  <a:gd name="T42" fmla="*/ 227 w 314"/>
                  <a:gd name="T43" fmla="*/ 54 h 351"/>
                  <a:gd name="T44" fmla="*/ 215 w 314"/>
                  <a:gd name="T45" fmla="*/ 30 h 351"/>
                  <a:gd name="T46" fmla="*/ 202 w 314"/>
                  <a:gd name="T47" fmla="*/ 9 h 351"/>
                  <a:gd name="T48" fmla="*/ 193 w 314"/>
                  <a:gd name="T49" fmla="*/ 2 h 351"/>
                  <a:gd name="T50" fmla="*/ 173 w 314"/>
                  <a:gd name="T51" fmla="*/ 2 h 351"/>
                  <a:gd name="T52" fmla="*/ 143 w 314"/>
                  <a:gd name="T53" fmla="*/ 5 h 351"/>
                  <a:gd name="T54" fmla="*/ 108 w 314"/>
                  <a:gd name="T55" fmla="*/ 13 h 351"/>
                  <a:gd name="T56" fmla="*/ 70 w 314"/>
                  <a:gd name="T57" fmla="*/ 22 h 351"/>
                  <a:gd name="T58" fmla="*/ 37 w 314"/>
                  <a:gd name="T59" fmla="*/ 33 h 351"/>
                  <a:gd name="T60" fmla="*/ 11 w 314"/>
                  <a:gd name="T61" fmla="*/ 44 h 351"/>
                  <a:gd name="T62" fmla="*/ 0 w 314"/>
                  <a:gd name="T63" fmla="*/ 57 h 3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4"/>
                  <a:gd name="T97" fmla="*/ 0 h 351"/>
                  <a:gd name="T98" fmla="*/ 314 w 314"/>
                  <a:gd name="T99" fmla="*/ 351 h 3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4" h="351">
                    <a:moveTo>
                      <a:pt x="0" y="62"/>
                    </a:moveTo>
                    <a:lnTo>
                      <a:pt x="13" y="83"/>
                    </a:lnTo>
                    <a:lnTo>
                      <a:pt x="24" y="107"/>
                    </a:lnTo>
                    <a:lnTo>
                      <a:pt x="31" y="135"/>
                    </a:lnTo>
                    <a:lnTo>
                      <a:pt x="35" y="166"/>
                    </a:lnTo>
                    <a:lnTo>
                      <a:pt x="34" y="186"/>
                    </a:lnTo>
                    <a:lnTo>
                      <a:pt x="33" y="210"/>
                    </a:lnTo>
                    <a:lnTo>
                      <a:pt x="33" y="235"/>
                    </a:lnTo>
                    <a:lnTo>
                      <a:pt x="33" y="263"/>
                    </a:lnTo>
                    <a:lnTo>
                      <a:pt x="35" y="288"/>
                    </a:lnTo>
                    <a:lnTo>
                      <a:pt x="42" y="312"/>
                    </a:lnTo>
                    <a:lnTo>
                      <a:pt x="53" y="332"/>
                    </a:lnTo>
                    <a:lnTo>
                      <a:pt x="69" y="346"/>
                    </a:lnTo>
                    <a:lnTo>
                      <a:pt x="92" y="351"/>
                    </a:lnTo>
                    <a:lnTo>
                      <a:pt x="119" y="345"/>
                    </a:lnTo>
                    <a:lnTo>
                      <a:pt x="149" y="331"/>
                    </a:lnTo>
                    <a:lnTo>
                      <a:pt x="180" y="313"/>
                    </a:lnTo>
                    <a:lnTo>
                      <a:pt x="207" y="294"/>
                    </a:lnTo>
                    <a:lnTo>
                      <a:pt x="228" y="277"/>
                    </a:lnTo>
                    <a:lnTo>
                      <a:pt x="245" y="264"/>
                    </a:lnTo>
                    <a:lnTo>
                      <a:pt x="250" y="259"/>
                    </a:lnTo>
                    <a:lnTo>
                      <a:pt x="252" y="255"/>
                    </a:lnTo>
                    <a:lnTo>
                      <a:pt x="260" y="244"/>
                    </a:lnTo>
                    <a:lnTo>
                      <a:pt x="270" y="228"/>
                    </a:lnTo>
                    <a:lnTo>
                      <a:pt x="281" y="208"/>
                    </a:lnTo>
                    <a:lnTo>
                      <a:pt x="292" y="188"/>
                    </a:lnTo>
                    <a:lnTo>
                      <a:pt x="304" y="169"/>
                    </a:lnTo>
                    <a:lnTo>
                      <a:pt x="311" y="152"/>
                    </a:lnTo>
                    <a:lnTo>
                      <a:pt x="314" y="142"/>
                    </a:lnTo>
                    <a:lnTo>
                      <a:pt x="314" y="113"/>
                    </a:lnTo>
                    <a:lnTo>
                      <a:pt x="310" y="68"/>
                    </a:lnTo>
                    <a:lnTo>
                      <a:pt x="299" y="24"/>
                    </a:lnTo>
                    <a:lnTo>
                      <a:pt x="279" y="3"/>
                    </a:lnTo>
                    <a:lnTo>
                      <a:pt x="267" y="4"/>
                    </a:lnTo>
                    <a:lnTo>
                      <a:pt x="257" y="12"/>
                    </a:lnTo>
                    <a:lnTo>
                      <a:pt x="251" y="23"/>
                    </a:lnTo>
                    <a:lnTo>
                      <a:pt x="245" y="35"/>
                    </a:lnTo>
                    <a:lnTo>
                      <a:pt x="241" y="49"/>
                    </a:lnTo>
                    <a:lnTo>
                      <a:pt x="239" y="62"/>
                    </a:lnTo>
                    <a:lnTo>
                      <a:pt x="237" y="69"/>
                    </a:lnTo>
                    <a:lnTo>
                      <a:pt x="237" y="73"/>
                    </a:lnTo>
                    <a:lnTo>
                      <a:pt x="236" y="71"/>
                    </a:lnTo>
                    <a:lnTo>
                      <a:pt x="232" y="64"/>
                    </a:lnTo>
                    <a:lnTo>
                      <a:pt x="227" y="54"/>
                    </a:lnTo>
                    <a:lnTo>
                      <a:pt x="221" y="43"/>
                    </a:lnTo>
                    <a:lnTo>
                      <a:pt x="215" y="30"/>
                    </a:lnTo>
                    <a:lnTo>
                      <a:pt x="208" y="19"/>
                    </a:lnTo>
                    <a:lnTo>
                      <a:pt x="202" y="9"/>
                    </a:lnTo>
                    <a:lnTo>
                      <a:pt x="197" y="3"/>
                    </a:lnTo>
                    <a:lnTo>
                      <a:pt x="193" y="2"/>
                    </a:lnTo>
                    <a:lnTo>
                      <a:pt x="185" y="0"/>
                    </a:lnTo>
                    <a:lnTo>
                      <a:pt x="173" y="2"/>
                    </a:lnTo>
                    <a:lnTo>
                      <a:pt x="159" y="3"/>
                    </a:lnTo>
                    <a:lnTo>
                      <a:pt x="143" y="5"/>
                    </a:lnTo>
                    <a:lnTo>
                      <a:pt x="126" y="9"/>
                    </a:lnTo>
                    <a:lnTo>
                      <a:pt x="108" y="13"/>
                    </a:lnTo>
                    <a:lnTo>
                      <a:pt x="89" y="17"/>
                    </a:lnTo>
                    <a:lnTo>
                      <a:pt x="70" y="22"/>
                    </a:lnTo>
                    <a:lnTo>
                      <a:pt x="53" y="28"/>
                    </a:lnTo>
                    <a:lnTo>
                      <a:pt x="37" y="33"/>
                    </a:lnTo>
                    <a:lnTo>
                      <a:pt x="23" y="39"/>
                    </a:lnTo>
                    <a:lnTo>
                      <a:pt x="11" y="44"/>
                    </a:lnTo>
                    <a:lnTo>
                      <a:pt x="4" y="51"/>
                    </a:lnTo>
                    <a:lnTo>
                      <a:pt x="0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7" name="Freeform 173"/>
              <p:cNvSpPr>
                <a:spLocks noChangeAspect="1"/>
              </p:cNvSpPr>
              <p:nvPr/>
            </p:nvSpPr>
            <p:spPr bwMode="auto">
              <a:xfrm>
                <a:off x="509" y="1917"/>
                <a:ext cx="214" cy="207"/>
              </a:xfrm>
              <a:custGeom>
                <a:avLst/>
                <a:gdLst>
                  <a:gd name="T0" fmla="*/ 125 w 858"/>
                  <a:gd name="T1" fmla="*/ 112 h 828"/>
                  <a:gd name="T2" fmla="*/ 88 w 858"/>
                  <a:gd name="T3" fmla="*/ 160 h 828"/>
                  <a:gd name="T4" fmla="*/ 55 w 858"/>
                  <a:gd name="T5" fmla="*/ 223 h 828"/>
                  <a:gd name="T6" fmla="*/ 34 w 858"/>
                  <a:gd name="T7" fmla="*/ 284 h 828"/>
                  <a:gd name="T8" fmla="*/ 17 w 858"/>
                  <a:gd name="T9" fmla="*/ 416 h 828"/>
                  <a:gd name="T10" fmla="*/ 2 w 858"/>
                  <a:gd name="T11" fmla="*/ 598 h 828"/>
                  <a:gd name="T12" fmla="*/ 1 w 858"/>
                  <a:gd name="T13" fmla="*/ 636 h 828"/>
                  <a:gd name="T14" fmla="*/ 12 w 858"/>
                  <a:gd name="T15" fmla="*/ 675 h 828"/>
                  <a:gd name="T16" fmla="*/ 40 w 858"/>
                  <a:gd name="T17" fmla="*/ 733 h 828"/>
                  <a:gd name="T18" fmla="*/ 93 w 858"/>
                  <a:gd name="T19" fmla="*/ 786 h 828"/>
                  <a:gd name="T20" fmla="*/ 158 w 858"/>
                  <a:gd name="T21" fmla="*/ 813 h 828"/>
                  <a:gd name="T22" fmla="*/ 214 w 858"/>
                  <a:gd name="T23" fmla="*/ 825 h 828"/>
                  <a:gd name="T24" fmla="*/ 264 w 858"/>
                  <a:gd name="T25" fmla="*/ 828 h 828"/>
                  <a:gd name="T26" fmla="*/ 311 w 858"/>
                  <a:gd name="T27" fmla="*/ 826 h 828"/>
                  <a:gd name="T28" fmla="*/ 349 w 858"/>
                  <a:gd name="T29" fmla="*/ 820 h 828"/>
                  <a:gd name="T30" fmla="*/ 380 w 858"/>
                  <a:gd name="T31" fmla="*/ 812 h 828"/>
                  <a:gd name="T32" fmla="*/ 401 w 858"/>
                  <a:gd name="T33" fmla="*/ 805 h 828"/>
                  <a:gd name="T34" fmla="*/ 413 w 858"/>
                  <a:gd name="T35" fmla="*/ 801 h 828"/>
                  <a:gd name="T36" fmla="*/ 418 w 858"/>
                  <a:gd name="T37" fmla="*/ 798 h 828"/>
                  <a:gd name="T38" fmla="*/ 448 w 858"/>
                  <a:gd name="T39" fmla="*/ 788 h 828"/>
                  <a:gd name="T40" fmla="*/ 498 w 858"/>
                  <a:gd name="T41" fmla="*/ 771 h 828"/>
                  <a:gd name="T42" fmla="*/ 563 w 858"/>
                  <a:gd name="T43" fmla="*/ 748 h 828"/>
                  <a:gd name="T44" fmla="*/ 632 w 858"/>
                  <a:gd name="T45" fmla="*/ 723 h 828"/>
                  <a:gd name="T46" fmla="*/ 699 w 858"/>
                  <a:gd name="T47" fmla="*/ 696 h 828"/>
                  <a:gd name="T48" fmla="*/ 754 w 858"/>
                  <a:gd name="T49" fmla="*/ 671 h 828"/>
                  <a:gd name="T50" fmla="*/ 789 w 858"/>
                  <a:gd name="T51" fmla="*/ 651 h 828"/>
                  <a:gd name="T52" fmla="*/ 816 w 858"/>
                  <a:gd name="T53" fmla="*/ 591 h 828"/>
                  <a:gd name="T54" fmla="*/ 847 w 858"/>
                  <a:gd name="T55" fmla="*/ 441 h 828"/>
                  <a:gd name="T56" fmla="*/ 858 w 858"/>
                  <a:gd name="T57" fmla="*/ 269 h 828"/>
                  <a:gd name="T58" fmla="*/ 843 w 858"/>
                  <a:gd name="T59" fmla="*/ 128 h 828"/>
                  <a:gd name="T60" fmla="*/ 798 w 858"/>
                  <a:gd name="T61" fmla="*/ 57 h 828"/>
                  <a:gd name="T62" fmla="*/ 749 w 858"/>
                  <a:gd name="T63" fmla="*/ 20 h 828"/>
                  <a:gd name="T64" fmla="*/ 710 w 858"/>
                  <a:gd name="T65" fmla="*/ 4 h 828"/>
                  <a:gd name="T66" fmla="*/ 687 w 858"/>
                  <a:gd name="T67" fmla="*/ 0 h 828"/>
                  <a:gd name="T68" fmla="*/ 682 w 858"/>
                  <a:gd name="T69" fmla="*/ 0 h 828"/>
                  <a:gd name="T70" fmla="*/ 666 w 858"/>
                  <a:gd name="T71" fmla="*/ 0 h 828"/>
                  <a:gd name="T72" fmla="*/ 635 w 858"/>
                  <a:gd name="T73" fmla="*/ 1 h 828"/>
                  <a:gd name="T74" fmla="*/ 593 w 858"/>
                  <a:gd name="T75" fmla="*/ 3 h 828"/>
                  <a:gd name="T76" fmla="*/ 542 w 858"/>
                  <a:gd name="T77" fmla="*/ 6 h 828"/>
                  <a:gd name="T78" fmla="*/ 485 w 858"/>
                  <a:gd name="T79" fmla="*/ 11 h 828"/>
                  <a:gd name="T80" fmla="*/ 426 w 858"/>
                  <a:gd name="T81" fmla="*/ 19 h 828"/>
                  <a:gd name="T82" fmla="*/ 367 w 858"/>
                  <a:gd name="T83" fmla="*/ 30 h 828"/>
                  <a:gd name="T84" fmla="*/ 302 w 858"/>
                  <a:gd name="T85" fmla="*/ 48 h 828"/>
                  <a:gd name="T86" fmla="*/ 242 w 858"/>
                  <a:gd name="T87" fmla="*/ 65 h 828"/>
                  <a:gd name="T88" fmla="*/ 195 w 858"/>
                  <a:gd name="T89" fmla="*/ 79 h 828"/>
                  <a:gd name="T90" fmla="*/ 160 w 858"/>
                  <a:gd name="T91" fmla="*/ 93 h 82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58"/>
                  <a:gd name="T139" fmla="*/ 0 h 828"/>
                  <a:gd name="T140" fmla="*/ 858 w 858"/>
                  <a:gd name="T141" fmla="*/ 828 h 82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58" h="828">
                    <a:moveTo>
                      <a:pt x="144" y="99"/>
                    </a:moveTo>
                    <a:lnTo>
                      <a:pt x="125" y="112"/>
                    </a:lnTo>
                    <a:lnTo>
                      <a:pt x="106" y="132"/>
                    </a:lnTo>
                    <a:lnTo>
                      <a:pt x="88" y="160"/>
                    </a:lnTo>
                    <a:lnTo>
                      <a:pt x="70" y="190"/>
                    </a:lnTo>
                    <a:lnTo>
                      <a:pt x="55" y="223"/>
                    </a:lnTo>
                    <a:lnTo>
                      <a:pt x="42" y="255"/>
                    </a:lnTo>
                    <a:lnTo>
                      <a:pt x="34" y="284"/>
                    </a:lnTo>
                    <a:lnTo>
                      <a:pt x="29" y="308"/>
                    </a:lnTo>
                    <a:lnTo>
                      <a:pt x="17" y="416"/>
                    </a:lnTo>
                    <a:lnTo>
                      <a:pt x="9" y="520"/>
                    </a:lnTo>
                    <a:lnTo>
                      <a:pt x="2" y="598"/>
                    </a:lnTo>
                    <a:lnTo>
                      <a:pt x="0" y="630"/>
                    </a:lnTo>
                    <a:lnTo>
                      <a:pt x="1" y="636"/>
                    </a:lnTo>
                    <a:lnTo>
                      <a:pt x="5" y="651"/>
                    </a:lnTo>
                    <a:lnTo>
                      <a:pt x="12" y="675"/>
                    </a:lnTo>
                    <a:lnTo>
                      <a:pt x="24" y="703"/>
                    </a:lnTo>
                    <a:lnTo>
                      <a:pt x="40" y="733"/>
                    </a:lnTo>
                    <a:lnTo>
                      <a:pt x="62" y="762"/>
                    </a:lnTo>
                    <a:lnTo>
                      <a:pt x="93" y="786"/>
                    </a:lnTo>
                    <a:lnTo>
                      <a:pt x="129" y="805"/>
                    </a:lnTo>
                    <a:lnTo>
                      <a:pt x="158" y="813"/>
                    </a:lnTo>
                    <a:lnTo>
                      <a:pt x="187" y="821"/>
                    </a:lnTo>
                    <a:lnTo>
                      <a:pt x="214" y="825"/>
                    </a:lnTo>
                    <a:lnTo>
                      <a:pt x="241" y="827"/>
                    </a:lnTo>
                    <a:lnTo>
                      <a:pt x="264" y="828"/>
                    </a:lnTo>
                    <a:lnTo>
                      <a:pt x="288" y="828"/>
                    </a:lnTo>
                    <a:lnTo>
                      <a:pt x="311" y="826"/>
                    </a:lnTo>
                    <a:lnTo>
                      <a:pt x="331" y="823"/>
                    </a:lnTo>
                    <a:lnTo>
                      <a:pt x="349" y="820"/>
                    </a:lnTo>
                    <a:lnTo>
                      <a:pt x="365" y="816"/>
                    </a:lnTo>
                    <a:lnTo>
                      <a:pt x="380" y="812"/>
                    </a:lnTo>
                    <a:lnTo>
                      <a:pt x="391" y="808"/>
                    </a:lnTo>
                    <a:lnTo>
                      <a:pt x="401" y="805"/>
                    </a:lnTo>
                    <a:lnTo>
                      <a:pt x="407" y="802"/>
                    </a:lnTo>
                    <a:lnTo>
                      <a:pt x="413" y="801"/>
                    </a:lnTo>
                    <a:lnTo>
                      <a:pt x="414" y="799"/>
                    </a:lnTo>
                    <a:lnTo>
                      <a:pt x="418" y="798"/>
                    </a:lnTo>
                    <a:lnTo>
                      <a:pt x="429" y="794"/>
                    </a:lnTo>
                    <a:lnTo>
                      <a:pt x="448" y="788"/>
                    </a:lnTo>
                    <a:lnTo>
                      <a:pt x="470" y="781"/>
                    </a:lnTo>
                    <a:lnTo>
                      <a:pt x="498" y="771"/>
                    </a:lnTo>
                    <a:lnTo>
                      <a:pt x="529" y="761"/>
                    </a:lnTo>
                    <a:lnTo>
                      <a:pt x="563" y="748"/>
                    </a:lnTo>
                    <a:lnTo>
                      <a:pt x="597" y="735"/>
                    </a:lnTo>
                    <a:lnTo>
                      <a:pt x="632" y="723"/>
                    </a:lnTo>
                    <a:lnTo>
                      <a:pt x="666" y="709"/>
                    </a:lnTo>
                    <a:lnTo>
                      <a:pt x="699" y="696"/>
                    </a:lnTo>
                    <a:lnTo>
                      <a:pt x="727" y="684"/>
                    </a:lnTo>
                    <a:lnTo>
                      <a:pt x="754" y="671"/>
                    </a:lnTo>
                    <a:lnTo>
                      <a:pt x="774" y="660"/>
                    </a:lnTo>
                    <a:lnTo>
                      <a:pt x="789" y="651"/>
                    </a:lnTo>
                    <a:lnTo>
                      <a:pt x="796" y="642"/>
                    </a:lnTo>
                    <a:lnTo>
                      <a:pt x="816" y="591"/>
                    </a:lnTo>
                    <a:lnTo>
                      <a:pt x="833" y="522"/>
                    </a:lnTo>
                    <a:lnTo>
                      <a:pt x="847" y="441"/>
                    </a:lnTo>
                    <a:lnTo>
                      <a:pt x="855" y="355"/>
                    </a:lnTo>
                    <a:lnTo>
                      <a:pt x="858" y="269"/>
                    </a:lnTo>
                    <a:lnTo>
                      <a:pt x="854" y="191"/>
                    </a:lnTo>
                    <a:lnTo>
                      <a:pt x="843" y="128"/>
                    </a:lnTo>
                    <a:lnTo>
                      <a:pt x="824" y="86"/>
                    </a:lnTo>
                    <a:lnTo>
                      <a:pt x="798" y="57"/>
                    </a:lnTo>
                    <a:lnTo>
                      <a:pt x="773" y="35"/>
                    </a:lnTo>
                    <a:lnTo>
                      <a:pt x="749" y="20"/>
                    </a:lnTo>
                    <a:lnTo>
                      <a:pt x="729" y="10"/>
                    </a:lnTo>
                    <a:lnTo>
                      <a:pt x="710" y="4"/>
                    </a:lnTo>
                    <a:lnTo>
                      <a:pt x="696" y="1"/>
                    </a:lnTo>
                    <a:lnTo>
                      <a:pt x="687" y="0"/>
                    </a:lnTo>
                    <a:lnTo>
                      <a:pt x="685" y="0"/>
                    </a:lnTo>
                    <a:lnTo>
                      <a:pt x="682" y="0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52" y="0"/>
                    </a:lnTo>
                    <a:lnTo>
                      <a:pt x="635" y="1"/>
                    </a:lnTo>
                    <a:lnTo>
                      <a:pt x="615" y="1"/>
                    </a:lnTo>
                    <a:lnTo>
                      <a:pt x="593" y="3"/>
                    </a:lnTo>
                    <a:lnTo>
                      <a:pt x="568" y="4"/>
                    </a:lnTo>
                    <a:lnTo>
                      <a:pt x="542" y="6"/>
                    </a:lnTo>
                    <a:lnTo>
                      <a:pt x="514" y="8"/>
                    </a:lnTo>
                    <a:lnTo>
                      <a:pt x="485" y="11"/>
                    </a:lnTo>
                    <a:lnTo>
                      <a:pt x="456" y="15"/>
                    </a:lnTo>
                    <a:lnTo>
                      <a:pt x="426" y="19"/>
                    </a:lnTo>
                    <a:lnTo>
                      <a:pt x="396" y="25"/>
                    </a:lnTo>
                    <a:lnTo>
                      <a:pt x="367" y="30"/>
                    </a:lnTo>
                    <a:lnTo>
                      <a:pt x="338" y="38"/>
                    </a:lnTo>
                    <a:lnTo>
                      <a:pt x="302" y="48"/>
                    </a:lnTo>
                    <a:lnTo>
                      <a:pt x="269" y="57"/>
                    </a:lnTo>
                    <a:lnTo>
                      <a:pt x="242" y="65"/>
                    </a:lnTo>
                    <a:lnTo>
                      <a:pt x="217" y="73"/>
                    </a:lnTo>
                    <a:lnTo>
                      <a:pt x="195" y="79"/>
                    </a:lnTo>
                    <a:lnTo>
                      <a:pt x="177" y="87"/>
                    </a:lnTo>
                    <a:lnTo>
                      <a:pt x="160" y="93"/>
                    </a:lnTo>
                    <a:lnTo>
                      <a:pt x="144" y="99"/>
                    </a:lnTo>
                    <a:close/>
                  </a:path>
                </a:pathLst>
              </a:custGeom>
              <a:solidFill>
                <a:srgbClr val="59A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8" name="Freeform 174"/>
              <p:cNvSpPr>
                <a:spLocks noChangeAspect="1"/>
              </p:cNvSpPr>
              <p:nvPr/>
            </p:nvSpPr>
            <p:spPr bwMode="auto">
              <a:xfrm>
                <a:off x="599" y="1969"/>
                <a:ext cx="92" cy="200"/>
              </a:xfrm>
              <a:custGeom>
                <a:avLst/>
                <a:gdLst>
                  <a:gd name="T0" fmla="*/ 108 w 366"/>
                  <a:gd name="T1" fmla="*/ 53 h 799"/>
                  <a:gd name="T2" fmla="*/ 0 w 366"/>
                  <a:gd name="T3" fmla="*/ 799 h 799"/>
                  <a:gd name="T4" fmla="*/ 249 w 366"/>
                  <a:gd name="T5" fmla="*/ 799 h 799"/>
                  <a:gd name="T6" fmla="*/ 366 w 366"/>
                  <a:gd name="T7" fmla="*/ 32 h 799"/>
                  <a:gd name="T8" fmla="*/ 366 w 366"/>
                  <a:gd name="T9" fmla="*/ 31 h 799"/>
                  <a:gd name="T10" fmla="*/ 366 w 366"/>
                  <a:gd name="T11" fmla="*/ 27 h 799"/>
                  <a:gd name="T12" fmla="*/ 365 w 366"/>
                  <a:gd name="T13" fmla="*/ 24 h 799"/>
                  <a:gd name="T14" fmla="*/ 360 w 366"/>
                  <a:gd name="T15" fmla="*/ 17 h 799"/>
                  <a:gd name="T16" fmla="*/ 350 w 366"/>
                  <a:gd name="T17" fmla="*/ 12 h 799"/>
                  <a:gd name="T18" fmla="*/ 336 w 366"/>
                  <a:gd name="T19" fmla="*/ 6 h 799"/>
                  <a:gd name="T20" fmla="*/ 313 w 366"/>
                  <a:gd name="T21" fmla="*/ 2 h 799"/>
                  <a:gd name="T22" fmla="*/ 283 w 366"/>
                  <a:gd name="T23" fmla="*/ 0 h 799"/>
                  <a:gd name="T24" fmla="*/ 248 w 366"/>
                  <a:gd name="T25" fmla="*/ 1 h 799"/>
                  <a:gd name="T26" fmla="*/ 216 w 366"/>
                  <a:gd name="T27" fmla="*/ 6 h 799"/>
                  <a:gd name="T28" fmla="*/ 187 w 366"/>
                  <a:gd name="T29" fmla="*/ 15 h 799"/>
                  <a:gd name="T30" fmla="*/ 160 w 366"/>
                  <a:gd name="T31" fmla="*/ 24 h 799"/>
                  <a:gd name="T32" fmla="*/ 139 w 366"/>
                  <a:gd name="T33" fmla="*/ 35 h 799"/>
                  <a:gd name="T34" fmla="*/ 122 w 366"/>
                  <a:gd name="T35" fmla="*/ 44 h 799"/>
                  <a:gd name="T36" fmla="*/ 111 w 366"/>
                  <a:gd name="T37" fmla="*/ 50 h 799"/>
                  <a:gd name="T38" fmla="*/ 108 w 366"/>
                  <a:gd name="T39" fmla="*/ 53 h 7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6"/>
                  <a:gd name="T61" fmla="*/ 0 h 799"/>
                  <a:gd name="T62" fmla="*/ 366 w 366"/>
                  <a:gd name="T63" fmla="*/ 799 h 7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6" h="799">
                    <a:moveTo>
                      <a:pt x="108" y="53"/>
                    </a:moveTo>
                    <a:lnTo>
                      <a:pt x="0" y="799"/>
                    </a:lnTo>
                    <a:lnTo>
                      <a:pt x="249" y="799"/>
                    </a:lnTo>
                    <a:lnTo>
                      <a:pt x="366" y="32"/>
                    </a:lnTo>
                    <a:lnTo>
                      <a:pt x="366" y="31"/>
                    </a:lnTo>
                    <a:lnTo>
                      <a:pt x="366" y="27"/>
                    </a:lnTo>
                    <a:lnTo>
                      <a:pt x="365" y="24"/>
                    </a:lnTo>
                    <a:lnTo>
                      <a:pt x="360" y="17"/>
                    </a:lnTo>
                    <a:lnTo>
                      <a:pt x="350" y="12"/>
                    </a:lnTo>
                    <a:lnTo>
                      <a:pt x="336" y="6"/>
                    </a:lnTo>
                    <a:lnTo>
                      <a:pt x="313" y="2"/>
                    </a:lnTo>
                    <a:lnTo>
                      <a:pt x="283" y="0"/>
                    </a:lnTo>
                    <a:lnTo>
                      <a:pt x="248" y="1"/>
                    </a:lnTo>
                    <a:lnTo>
                      <a:pt x="216" y="6"/>
                    </a:lnTo>
                    <a:lnTo>
                      <a:pt x="187" y="15"/>
                    </a:lnTo>
                    <a:lnTo>
                      <a:pt x="160" y="24"/>
                    </a:lnTo>
                    <a:lnTo>
                      <a:pt x="139" y="35"/>
                    </a:lnTo>
                    <a:lnTo>
                      <a:pt x="122" y="44"/>
                    </a:lnTo>
                    <a:lnTo>
                      <a:pt x="111" y="50"/>
                    </a:lnTo>
                    <a:lnTo>
                      <a:pt x="108" y="5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9" name="Freeform 175"/>
              <p:cNvSpPr>
                <a:spLocks noChangeAspect="1"/>
              </p:cNvSpPr>
              <p:nvPr/>
            </p:nvSpPr>
            <p:spPr bwMode="auto">
              <a:xfrm>
                <a:off x="154" y="1759"/>
                <a:ext cx="538" cy="272"/>
              </a:xfrm>
              <a:custGeom>
                <a:avLst/>
                <a:gdLst>
                  <a:gd name="T0" fmla="*/ 1091 w 2154"/>
                  <a:gd name="T1" fmla="*/ 1010 h 1089"/>
                  <a:gd name="T2" fmla="*/ 968 w 2154"/>
                  <a:gd name="T3" fmla="*/ 995 h 1089"/>
                  <a:gd name="T4" fmla="*/ 912 w 2154"/>
                  <a:gd name="T5" fmla="*/ 897 h 1089"/>
                  <a:gd name="T6" fmla="*/ 1019 w 2154"/>
                  <a:gd name="T7" fmla="*/ 844 h 1089"/>
                  <a:gd name="T8" fmla="*/ 863 w 2154"/>
                  <a:gd name="T9" fmla="*/ 825 h 1089"/>
                  <a:gd name="T10" fmla="*/ 922 w 2154"/>
                  <a:gd name="T11" fmla="*/ 1001 h 1089"/>
                  <a:gd name="T12" fmla="*/ 1078 w 2154"/>
                  <a:gd name="T13" fmla="*/ 1087 h 1089"/>
                  <a:gd name="T14" fmla="*/ 1160 w 2154"/>
                  <a:gd name="T15" fmla="*/ 990 h 1089"/>
                  <a:gd name="T16" fmla="*/ 1230 w 2154"/>
                  <a:gd name="T17" fmla="*/ 529 h 1089"/>
                  <a:gd name="T18" fmla="*/ 1336 w 2154"/>
                  <a:gd name="T19" fmla="*/ 344 h 1089"/>
                  <a:gd name="T20" fmla="*/ 1523 w 2154"/>
                  <a:gd name="T21" fmla="*/ 233 h 1089"/>
                  <a:gd name="T22" fmla="*/ 1671 w 2154"/>
                  <a:gd name="T23" fmla="*/ 320 h 1089"/>
                  <a:gd name="T24" fmla="*/ 1817 w 2154"/>
                  <a:gd name="T25" fmla="*/ 326 h 1089"/>
                  <a:gd name="T26" fmla="*/ 1929 w 2154"/>
                  <a:gd name="T27" fmla="*/ 260 h 1089"/>
                  <a:gd name="T28" fmla="*/ 2118 w 2154"/>
                  <a:gd name="T29" fmla="*/ 497 h 1089"/>
                  <a:gd name="T30" fmla="*/ 2153 w 2154"/>
                  <a:gd name="T31" fmla="*/ 468 h 1089"/>
                  <a:gd name="T32" fmla="*/ 2080 w 2154"/>
                  <a:gd name="T33" fmla="*/ 289 h 1089"/>
                  <a:gd name="T34" fmla="*/ 1956 w 2154"/>
                  <a:gd name="T35" fmla="*/ 186 h 1089"/>
                  <a:gd name="T36" fmla="*/ 1910 w 2154"/>
                  <a:gd name="T37" fmla="*/ 201 h 1089"/>
                  <a:gd name="T38" fmla="*/ 1813 w 2154"/>
                  <a:gd name="T39" fmla="*/ 272 h 1089"/>
                  <a:gd name="T40" fmla="*/ 1710 w 2154"/>
                  <a:gd name="T41" fmla="*/ 277 h 1089"/>
                  <a:gd name="T42" fmla="*/ 1614 w 2154"/>
                  <a:gd name="T43" fmla="*/ 236 h 1089"/>
                  <a:gd name="T44" fmla="*/ 1631 w 2154"/>
                  <a:gd name="T45" fmla="*/ 125 h 1089"/>
                  <a:gd name="T46" fmla="*/ 1587 w 2154"/>
                  <a:gd name="T47" fmla="*/ 54 h 1089"/>
                  <a:gd name="T48" fmla="*/ 1469 w 2154"/>
                  <a:gd name="T49" fmla="*/ 201 h 1089"/>
                  <a:gd name="T50" fmla="*/ 1300 w 2154"/>
                  <a:gd name="T51" fmla="*/ 293 h 1089"/>
                  <a:gd name="T52" fmla="*/ 1198 w 2154"/>
                  <a:gd name="T53" fmla="*/ 447 h 1089"/>
                  <a:gd name="T54" fmla="*/ 1132 w 2154"/>
                  <a:gd name="T55" fmla="*/ 534 h 1089"/>
                  <a:gd name="T56" fmla="*/ 961 w 2154"/>
                  <a:gd name="T57" fmla="*/ 512 h 1089"/>
                  <a:gd name="T58" fmla="*/ 453 w 2154"/>
                  <a:gd name="T59" fmla="*/ 598 h 1089"/>
                  <a:gd name="T60" fmla="*/ 239 w 2154"/>
                  <a:gd name="T61" fmla="*/ 608 h 1089"/>
                  <a:gd name="T62" fmla="*/ 101 w 2154"/>
                  <a:gd name="T63" fmla="*/ 560 h 1089"/>
                  <a:gd name="T64" fmla="*/ 12 w 2154"/>
                  <a:gd name="T65" fmla="*/ 554 h 1089"/>
                  <a:gd name="T66" fmla="*/ 163 w 2154"/>
                  <a:gd name="T67" fmla="*/ 612 h 1089"/>
                  <a:gd name="T68" fmla="*/ 232 w 2154"/>
                  <a:gd name="T69" fmla="*/ 641 h 1089"/>
                  <a:gd name="T70" fmla="*/ 542 w 2154"/>
                  <a:gd name="T71" fmla="*/ 810 h 1089"/>
                  <a:gd name="T72" fmla="*/ 421 w 2154"/>
                  <a:gd name="T73" fmla="*/ 636 h 1089"/>
                  <a:gd name="T74" fmla="*/ 944 w 2154"/>
                  <a:gd name="T75" fmla="*/ 538 h 1089"/>
                  <a:gd name="T76" fmla="*/ 1116 w 2154"/>
                  <a:gd name="T77" fmla="*/ 549 h 1089"/>
                  <a:gd name="T78" fmla="*/ 1150 w 2154"/>
                  <a:gd name="T79" fmla="*/ 709 h 1089"/>
                  <a:gd name="T80" fmla="*/ 1075 w 2154"/>
                  <a:gd name="T81" fmla="*/ 636 h 1089"/>
                  <a:gd name="T82" fmla="*/ 1146 w 2154"/>
                  <a:gd name="T83" fmla="*/ 654 h 1089"/>
                  <a:gd name="T84" fmla="*/ 1042 w 2154"/>
                  <a:gd name="T85" fmla="*/ 563 h 1089"/>
                  <a:gd name="T86" fmla="*/ 1119 w 2154"/>
                  <a:gd name="T87" fmla="*/ 585 h 1089"/>
                  <a:gd name="T88" fmla="*/ 1160 w 2154"/>
                  <a:gd name="T89" fmla="*/ 599 h 1089"/>
                  <a:gd name="T90" fmla="*/ 1067 w 2154"/>
                  <a:gd name="T91" fmla="*/ 548 h 1089"/>
                  <a:gd name="T92" fmla="*/ 1042 w 2154"/>
                  <a:gd name="T93" fmla="*/ 561 h 1089"/>
                  <a:gd name="T94" fmla="*/ 1055 w 2154"/>
                  <a:gd name="T95" fmla="*/ 592 h 1089"/>
                  <a:gd name="T96" fmla="*/ 1059 w 2154"/>
                  <a:gd name="T97" fmla="*/ 610 h 1089"/>
                  <a:gd name="T98" fmla="*/ 1057 w 2154"/>
                  <a:gd name="T99" fmla="*/ 656 h 1089"/>
                  <a:gd name="T100" fmla="*/ 1013 w 2154"/>
                  <a:gd name="T101" fmla="*/ 722 h 1089"/>
                  <a:gd name="T102" fmla="*/ 931 w 2154"/>
                  <a:gd name="T103" fmla="*/ 624 h 1089"/>
                  <a:gd name="T104" fmla="*/ 870 w 2154"/>
                  <a:gd name="T105" fmla="*/ 667 h 1089"/>
                  <a:gd name="T106" fmla="*/ 848 w 2154"/>
                  <a:gd name="T107" fmla="*/ 676 h 1089"/>
                  <a:gd name="T108" fmla="*/ 897 w 2154"/>
                  <a:gd name="T109" fmla="*/ 691 h 1089"/>
                  <a:gd name="T110" fmla="*/ 894 w 2154"/>
                  <a:gd name="T111" fmla="*/ 751 h 1089"/>
                  <a:gd name="T112" fmla="*/ 921 w 2154"/>
                  <a:gd name="T113" fmla="*/ 786 h 1089"/>
                  <a:gd name="T114" fmla="*/ 1091 w 2154"/>
                  <a:gd name="T115" fmla="*/ 734 h 1089"/>
                  <a:gd name="T116" fmla="*/ 1037 w 2154"/>
                  <a:gd name="T117" fmla="*/ 838 h 1089"/>
                  <a:gd name="T118" fmla="*/ 1128 w 2154"/>
                  <a:gd name="T119" fmla="*/ 862 h 10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4"/>
                  <a:gd name="T181" fmla="*/ 0 h 1089"/>
                  <a:gd name="T182" fmla="*/ 2154 w 2154"/>
                  <a:gd name="T183" fmla="*/ 1089 h 10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4" h="1089">
                    <a:moveTo>
                      <a:pt x="1034" y="930"/>
                    </a:moveTo>
                    <a:lnTo>
                      <a:pt x="1119" y="901"/>
                    </a:lnTo>
                    <a:lnTo>
                      <a:pt x="1118" y="918"/>
                    </a:lnTo>
                    <a:lnTo>
                      <a:pt x="1116" y="937"/>
                    </a:lnTo>
                    <a:lnTo>
                      <a:pt x="1113" y="956"/>
                    </a:lnTo>
                    <a:lnTo>
                      <a:pt x="1108" y="975"/>
                    </a:lnTo>
                    <a:lnTo>
                      <a:pt x="1101" y="994"/>
                    </a:lnTo>
                    <a:lnTo>
                      <a:pt x="1091" y="1010"/>
                    </a:lnTo>
                    <a:lnTo>
                      <a:pt x="1078" y="1025"/>
                    </a:lnTo>
                    <a:lnTo>
                      <a:pt x="1062" y="1038"/>
                    </a:lnTo>
                    <a:lnTo>
                      <a:pt x="1045" y="1040"/>
                    </a:lnTo>
                    <a:lnTo>
                      <a:pt x="1029" y="1038"/>
                    </a:lnTo>
                    <a:lnTo>
                      <a:pt x="1013" y="1032"/>
                    </a:lnTo>
                    <a:lnTo>
                      <a:pt x="996" y="1021"/>
                    </a:lnTo>
                    <a:lnTo>
                      <a:pt x="981" y="1009"/>
                    </a:lnTo>
                    <a:lnTo>
                      <a:pt x="968" y="995"/>
                    </a:lnTo>
                    <a:lnTo>
                      <a:pt x="955" y="977"/>
                    </a:lnTo>
                    <a:lnTo>
                      <a:pt x="945" y="960"/>
                    </a:lnTo>
                    <a:lnTo>
                      <a:pt x="1034" y="930"/>
                    </a:lnTo>
                    <a:lnTo>
                      <a:pt x="1027" y="896"/>
                    </a:lnTo>
                    <a:lnTo>
                      <a:pt x="934" y="928"/>
                    </a:lnTo>
                    <a:lnTo>
                      <a:pt x="925" y="921"/>
                    </a:lnTo>
                    <a:lnTo>
                      <a:pt x="917" y="910"/>
                    </a:lnTo>
                    <a:lnTo>
                      <a:pt x="912" y="897"/>
                    </a:lnTo>
                    <a:lnTo>
                      <a:pt x="905" y="884"/>
                    </a:lnTo>
                    <a:lnTo>
                      <a:pt x="919" y="878"/>
                    </a:lnTo>
                    <a:lnTo>
                      <a:pt x="935" y="873"/>
                    </a:lnTo>
                    <a:lnTo>
                      <a:pt x="951" y="867"/>
                    </a:lnTo>
                    <a:lnTo>
                      <a:pt x="969" y="861"/>
                    </a:lnTo>
                    <a:lnTo>
                      <a:pt x="986" y="854"/>
                    </a:lnTo>
                    <a:lnTo>
                      <a:pt x="1004" y="849"/>
                    </a:lnTo>
                    <a:lnTo>
                      <a:pt x="1019" y="844"/>
                    </a:lnTo>
                    <a:lnTo>
                      <a:pt x="1034" y="839"/>
                    </a:lnTo>
                    <a:lnTo>
                      <a:pt x="1025" y="807"/>
                    </a:lnTo>
                    <a:lnTo>
                      <a:pt x="911" y="844"/>
                    </a:lnTo>
                    <a:lnTo>
                      <a:pt x="910" y="842"/>
                    </a:lnTo>
                    <a:lnTo>
                      <a:pt x="910" y="838"/>
                    </a:lnTo>
                    <a:lnTo>
                      <a:pt x="910" y="834"/>
                    </a:lnTo>
                    <a:lnTo>
                      <a:pt x="910" y="829"/>
                    </a:lnTo>
                    <a:lnTo>
                      <a:pt x="863" y="825"/>
                    </a:lnTo>
                    <a:lnTo>
                      <a:pt x="863" y="849"/>
                    </a:lnTo>
                    <a:lnTo>
                      <a:pt x="866" y="872"/>
                    </a:lnTo>
                    <a:lnTo>
                      <a:pt x="871" y="896"/>
                    </a:lnTo>
                    <a:lnTo>
                      <a:pt x="879" y="917"/>
                    </a:lnTo>
                    <a:lnTo>
                      <a:pt x="887" y="940"/>
                    </a:lnTo>
                    <a:lnTo>
                      <a:pt x="897" y="961"/>
                    </a:lnTo>
                    <a:lnTo>
                      <a:pt x="910" y="981"/>
                    </a:lnTo>
                    <a:lnTo>
                      <a:pt x="922" y="1001"/>
                    </a:lnTo>
                    <a:lnTo>
                      <a:pt x="937" y="1020"/>
                    </a:lnTo>
                    <a:lnTo>
                      <a:pt x="954" y="1039"/>
                    </a:lnTo>
                    <a:lnTo>
                      <a:pt x="971" y="1055"/>
                    </a:lnTo>
                    <a:lnTo>
                      <a:pt x="990" y="1068"/>
                    </a:lnTo>
                    <a:lnTo>
                      <a:pt x="1010" y="1079"/>
                    </a:lnTo>
                    <a:lnTo>
                      <a:pt x="1032" y="1086"/>
                    </a:lnTo>
                    <a:lnTo>
                      <a:pt x="1054" y="1089"/>
                    </a:lnTo>
                    <a:lnTo>
                      <a:pt x="1078" y="1087"/>
                    </a:lnTo>
                    <a:lnTo>
                      <a:pt x="1096" y="1082"/>
                    </a:lnTo>
                    <a:lnTo>
                      <a:pt x="1111" y="1074"/>
                    </a:lnTo>
                    <a:lnTo>
                      <a:pt x="1123" y="1064"/>
                    </a:lnTo>
                    <a:lnTo>
                      <a:pt x="1134" y="1052"/>
                    </a:lnTo>
                    <a:lnTo>
                      <a:pt x="1142" y="1038"/>
                    </a:lnTo>
                    <a:lnTo>
                      <a:pt x="1150" y="1023"/>
                    </a:lnTo>
                    <a:lnTo>
                      <a:pt x="1156" y="1006"/>
                    </a:lnTo>
                    <a:lnTo>
                      <a:pt x="1160" y="990"/>
                    </a:lnTo>
                    <a:lnTo>
                      <a:pt x="1197" y="686"/>
                    </a:lnTo>
                    <a:lnTo>
                      <a:pt x="1200" y="663"/>
                    </a:lnTo>
                    <a:lnTo>
                      <a:pt x="1203" y="639"/>
                    </a:lnTo>
                    <a:lnTo>
                      <a:pt x="1207" y="617"/>
                    </a:lnTo>
                    <a:lnTo>
                      <a:pt x="1212" y="594"/>
                    </a:lnTo>
                    <a:lnTo>
                      <a:pt x="1217" y="572"/>
                    </a:lnTo>
                    <a:lnTo>
                      <a:pt x="1222" y="550"/>
                    </a:lnTo>
                    <a:lnTo>
                      <a:pt x="1230" y="529"/>
                    </a:lnTo>
                    <a:lnTo>
                      <a:pt x="1237" y="507"/>
                    </a:lnTo>
                    <a:lnTo>
                      <a:pt x="1246" y="482"/>
                    </a:lnTo>
                    <a:lnTo>
                      <a:pt x="1257" y="457"/>
                    </a:lnTo>
                    <a:lnTo>
                      <a:pt x="1270" y="433"/>
                    </a:lnTo>
                    <a:lnTo>
                      <a:pt x="1285" y="409"/>
                    </a:lnTo>
                    <a:lnTo>
                      <a:pt x="1301" y="387"/>
                    </a:lnTo>
                    <a:lnTo>
                      <a:pt x="1318" y="364"/>
                    </a:lnTo>
                    <a:lnTo>
                      <a:pt x="1336" y="344"/>
                    </a:lnTo>
                    <a:lnTo>
                      <a:pt x="1357" y="324"/>
                    </a:lnTo>
                    <a:lnTo>
                      <a:pt x="1378" y="306"/>
                    </a:lnTo>
                    <a:lnTo>
                      <a:pt x="1399" y="289"/>
                    </a:lnTo>
                    <a:lnTo>
                      <a:pt x="1423" y="274"/>
                    </a:lnTo>
                    <a:lnTo>
                      <a:pt x="1447" y="261"/>
                    </a:lnTo>
                    <a:lnTo>
                      <a:pt x="1472" y="250"/>
                    </a:lnTo>
                    <a:lnTo>
                      <a:pt x="1497" y="240"/>
                    </a:lnTo>
                    <a:lnTo>
                      <a:pt x="1523" y="233"/>
                    </a:lnTo>
                    <a:lnTo>
                      <a:pt x="1551" y="228"/>
                    </a:lnTo>
                    <a:lnTo>
                      <a:pt x="1566" y="246"/>
                    </a:lnTo>
                    <a:lnTo>
                      <a:pt x="1580" y="261"/>
                    </a:lnTo>
                    <a:lnTo>
                      <a:pt x="1594" y="276"/>
                    </a:lnTo>
                    <a:lnTo>
                      <a:pt x="1609" y="289"/>
                    </a:lnTo>
                    <a:lnTo>
                      <a:pt x="1626" y="300"/>
                    </a:lnTo>
                    <a:lnTo>
                      <a:pt x="1646" y="310"/>
                    </a:lnTo>
                    <a:lnTo>
                      <a:pt x="1671" y="320"/>
                    </a:lnTo>
                    <a:lnTo>
                      <a:pt x="1702" y="329"/>
                    </a:lnTo>
                    <a:lnTo>
                      <a:pt x="1719" y="333"/>
                    </a:lnTo>
                    <a:lnTo>
                      <a:pt x="1735" y="334"/>
                    </a:lnTo>
                    <a:lnTo>
                      <a:pt x="1753" y="335"/>
                    </a:lnTo>
                    <a:lnTo>
                      <a:pt x="1769" y="335"/>
                    </a:lnTo>
                    <a:lnTo>
                      <a:pt x="1786" y="333"/>
                    </a:lnTo>
                    <a:lnTo>
                      <a:pt x="1801" y="330"/>
                    </a:lnTo>
                    <a:lnTo>
                      <a:pt x="1817" y="326"/>
                    </a:lnTo>
                    <a:lnTo>
                      <a:pt x="1832" y="320"/>
                    </a:lnTo>
                    <a:lnTo>
                      <a:pt x="1847" y="315"/>
                    </a:lnTo>
                    <a:lnTo>
                      <a:pt x="1861" y="308"/>
                    </a:lnTo>
                    <a:lnTo>
                      <a:pt x="1876" y="300"/>
                    </a:lnTo>
                    <a:lnTo>
                      <a:pt x="1890" y="291"/>
                    </a:lnTo>
                    <a:lnTo>
                      <a:pt x="1902" y="281"/>
                    </a:lnTo>
                    <a:lnTo>
                      <a:pt x="1916" y="271"/>
                    </a:lnTo>
                    <a:lnTo>
                      <a:pt x="1929" y="260"/>
                    </a:lnTo>
                    <a:lnTo>
                      <a:pt x="1941" y="249"/>
                    </a:lnTo>
                    <a:lnTo>
                      <a:pt x="1981" y="271"/>
                    </a:lnTo>
                    <a:lnTo>
                      <a:pt x="2016" y="299"/>
                    </a:lnTo>
                    <a:lnTo>
                      <a:pt x="2047" y="331"/>
                    </a:lnTo>
                    <a:lnTo>
                      <a:pt x="2073" y="369"/>
                    </a:lnTo>
                    <a:lnTo>
                      <a:pt x="2093" y="409"/>
                    </a:lnTo>
                    <a:lnTo>
                      <a:pt x="2109" y="453"/>
                    </a:lnTo>
                    <a:lnTo>
                      <a:pt x="2118" y="497"/>
                    </a:lnTo>
                    <a:lnTo>
                      <a:pt x="2122" y="544"/>
                    </a:lnTo>
                    <a:lnTo>
                      <a:pt x="2124" y="575"/>
                    </a:lnTo>
                    <a:lnTo>
                      <a:pt x="2128" y="610"/>
                    </a:lnTo>
                    <a:lnTo>
                      <a:pt x="2132" y="637"/>
                    </a:lnTo>
                    <a:lnTo>
                      <a:pt x="2136" y="644"/>
                    </a:lnTo>
                    <a:lnTo>
                      <a:pt x="2149" y="588"/>
                    </a:lnTo>
                    <a:lnTo>
                      <a:pt x="2154" y="529"/>
                    </a:lnTo>
                    <a:lnTo>
                      <a:pt x="2153" y="468"/>
                    </a:lnTo>
                    <a:lnTo>
                      <a:pt x="2143" y="412"/>
                    </a:lnTo>
                    <a:lnTo>
                      <a:pt x="2138" y="393"/>
                    </a:lnTo>
                    <a:lnTo>
                      <a:pt x="2132" y="374"/>
                    </a:lnTo>
                    <a:lnTo>
                      <a:pt x="2124" y="355"/>
                    </a:lnTo>
                    <a:lnTo>
                      <a:pt x="2114" y="338"/>
                    </a:lnTo>
                    <a:lnTo>
                      <a:pt x="2104" y="321"/>
                    </a:lnTo>
                    <a:lnTo>
                      <a:pt x="2093" y="305"/>
                    </a:lnTo>
                    <a:lnTo>
                      <a:pt x="2080" y="289"/>
                    </a:lnTo>
                    <a:lnTo>
                      <a:pt x="2067" y="274"/>
                    </a:lnTo>
                    <a:lnTo>
                      <a:pt x="2053" y="260"/>
                    </a:lnTo>
                    <a:lnTo>
                      <a:pt x="2038" y="246"/>
                    </a:lnTo>
                    <a:lnTo>
                      <a:pt x="2023" y="232"/>
                    </a:lnTo>
                    <a:lnTo>
                      <a:pt x="2006" y="220"/>
                    </a:lnTo>
                    <a:lnTo>
                      <a:pt x="1990" y="207"/>
                    </a:lnTo>
                    <a:lnTo>
                      <a:pt x="1973" y="196"/>
                    </a:lnTo>
                    <a:lnTo>
                      <a:pt x="1956" y="186"/>
                    </a:lnTo>
                    <a:lnTo>
                      <a:pt x="1939" y="176"/>
                    </a:lnTo>
                    <a:lnTo>
                      <a:pt x="1935" y="177"/>
                    </a:lnTo>
                    <a:lnTo>
                      <a:pt x="1932" y="178"/>
                    </a:lnTo>
                    <a:lnTo>
                      <a:pt x="1930" y="179"/>
                    </a:lnTo>
                    <a:lnTo>
                      <a:pt x="1927" y="182"/>
                    </a:lnTo>
                    <a:lnTo>
                      <a:pt x="1924" y="186"/>
                    </a:lnTo>
                    <a:lnTo>
                      <a:pt x="1919" y="192"/>
                    </a:lnTo>
                    <a:lnTo>
                      <a:pt x="1910" y="201"/>
                    </a:lnTo>
                    <a:lnTo>
                      <a:pt x="1900" y="212"/>
                    </a:lnTo>
                    <a:lnTo>
                      <a:pt x="1885" y="226"/>
                    </a:lnTo>
                    <a:lnTo>
                      <a:pt x="1871" y="237"/>
                    </a:lnTo>
                    <a:lnTo>
                      <a:pt x="1858" y="247"/>
                    </a:lnTo>
                    <a:lnTo>
                      <a:pt x="1846" y="256"/>
                    </a:lnTo>
                    <a:lnTo>
                      <a:pt x="1835" y="262"/>
                    </a:lnTo>
                    <a:lnTo>
                      <a:pt x="1823" y="269"/>
                    </a:lnTo>
                    <a:lnTo>
                      <a:pt x="1813" y="272"/>
                    </a:lnTo>
                    <a:lnTo>
                      <a:pt x="1802" y="276"/>
                    </a:lnTo>
                    <a:lnTo>
                      <a:pt x="1791" y="277"/>
                    </a:lnTo>
                    <a:lnTo>
                      <a:pt x="1779" y="279"/>
                    </a:lnTo>
                    <a:lnTo>
                      <a:pt x="1768" y="280"/>
                    </a:lnTo>
                    <a:lnTo>
                      <a:pt x="1755" y="280"/>
                    </a:lnTo>
                    <a:lnTo>
                      <a:pt x="1742" y="279"/>
                    </a:lnTo>
                    <a:lnTo>
                      <a:pt x="1727" y="279"/>
                    </a:lnTo>
                    <a:lnTo>
                      <a:pt x="1710" y="277"/>
                    </a:lnTo>
                    <a:lnTo>
                      <a:pt x="1693" y="276"/>
                    </a:lnTo>
                    <a:lnTo>
                      <a:pt x="1681" y="271"/>
                    </a:lnTo>
                    <a:lnTo>
                      <a:pt x="1669" y="267"/>
                    </a:lnTo>
                    <a:lnTo>
                      <a:pt x="1658" y="262"/>
                    </a:lnTo>
                    <a:lnTo>
                      <a:pt x="1645" y="257"/>
                    </a:lnTo>
                    <a:lnTo>
                      <a:pt x="1634" y="252"/>
                    </a:lnTo>
                    <a:lnTo>
                      <a:pt x="1622" y="245"/>
                    </a:lnTo>
                    <a:lnTo>
                      <a:pt x="1614" y="236"/>
                    </a:lnTo>
                    <a:lnTo>
                      <a:pt x="1605" y="226"/>
                    </a:lnTo>
                    <a:lnTo>
                      <a:pt x="1609" y="222"/>
                    </a:lnTo>
                    <a:lnTo>
                      <a:pt x="1612" y="217"/>
                    </a:lnTo>
                    <a:lnTo>
                      <a:pt x="1615" y="212"/>
                    </a:lnTo>
                    <a:lnTo>
                      <a:pt x="1619" y="207"/>
                    </a:lnTo>
                    <a:lnTo>
                      <a:pt x="1628" y="181"/>
                    </a:lnTo>
                    <a:lnTo>
                      <a:pt x="1631" y="153"/>
                    </a:lnTo>
                    <a:lnTo>
                      <a:pt x="1631" y="125"/>
                    </a:lnTo>
                    <a:lnTo>
                      <a:pt x="1629" y="99"/>
                    </a:lnTo>
                    <a:lnTo>
                      <a:pt x="1622" y="71"/>
                    </a:lnTo>
                    <a:lnTo>
                      <a:pt x="1612" y="46"/>
                    </a:lnTo>
                    <a:lnTo>
                      <a:pt x="1600" y="22"/>
                    </a:lnTo>
                    <a:lnTo>
                      <a:pt x="1585" y="0"/>
                    </a:lnTo>
                    <a:lnTo>
                      <a:pt x="1584" y="6"/>
                    </a:lnTo>
                    <a:lnTo>
                      <a:pt x="1585" y="26"/>
                    </a:lnTo>
                    <a:lnTo>
                      <a:pt x="1587" y="54"/>
                    </a:lnTo>
                    <a:lnTo>
                      <a:pt x="1589" y="86"/>
                    </a:lnTo>
                    <a:lnTo>
                      <a:pt x="1586" y="122"/>
                    </a:lnTo>
                    <a:lnTo>
                      <a:pt x="1580" y="153"/>
                    </a:lnTo>
                    <a:lnTo>
                      <a:pt x="1566" y="178"/>
                    </a:lnTo>
                    <a:lnTo>
                      <a:pt x="1543" y="193"/>
                    </a:lnTo>
                    <a:lnTo>
                      <a:pt x="1518" y="193"/>
                    </a:lnTo>
                    <a:lnTo>
                      <a:pt x="1493" y="196"/>
                    </a:lnTo>
                    <a:lnTo>
                      <a:pt x="1469" y="201"/>
                    </a:lnTo>
                    <a:lnTo>
                      <a:pt x="1446" y="207"/>
                    </a:lnTo>
                    <a:lnTo>
                      <a:pt x="1423" y="215"/>
                    </a:lnTo>
                    <a:lnTo>
                      <a:pt x="1400" y="225"/>
                    </a:lnTo>
                    <a:lnTo>
                      <a:pt x="1379" y="235"/>
                    </a:lnTo>
                    <a:lnTo>
                      <a:pt x="1358" y="247"/>
                    </a:lnTo>
                    <a:lnTo>
                      <a:pt x="1338" y="261"/>
                    </a:lnTo>
                    <a:lnTo>
                      <a:pt x="1318" y="276"/>
                    </a:lnTo>
                    <a:lnTo>
                      <a:pt x="1300" y="293"/>
                    </a:lnTo>
                    <a:lnTo>
                      <a:pt x="1282" y="310"/>
                    </a:lnTo>
                    <a:lnTo>
                      <a:pt x="1266" y="328"/>
                    </a:lnTo>
                    <a:lnTo>
                      <a:pt x="1251" y="348"/>
                    </a:lnTo>
                    <a:lnTo>
                      <a:pt x="1236" y="368"/>
                    </a:lnTo>
                    <a:lnTo>
                      <a:pt x="1224" y="388"/>
                    </a:lnTo>
                    <a:lnTo>
                      <a:pt x="1213" y="407"/>
                    </a:lnTo>
                    <a:lnTo>
                      <a:pt x="1205" y="427"/>
                    </a:lnTo>
                    <a:lnTo>
                      <a:pt x="1198" y="447"/>
                    </a:lnTo>
                    <a:lnTo>
                      <a:pt x="1193" y="467"/>
                    </a:lnTo>
                    <a:lnTo>
                      <a:pt x="1188" y="487"/>
                    </a:lnTo>
                    <a:lnTo>
                      <a:pt x="1183" y="509"/>
                    </a:lnTo>
                    <a:lnTo>
                      <a:pt x="1178" y="529"/>
                    </a:lnTo>
                    <a:lnTo>
                      <a:pt x="1173" y="549"/>
                    </a:lnTo>
                    <a:lnTo>
                      <a:pt x="1163" y="544"/>
                    </a:lnTo>
                    <a:lnTo>
                      <a:pt x="1150" y="539"/>
                    </a:lnTo>
                    <a:lnTo>
                      <a:pt x="1132" y="534"/>
                    </a:lnTo>
                    <a:lnTo>
                      <a:pt x="1114" y="528"/>
                    </a:lnTo>
                    <a:lnTo>
                      <a:pt x="1097" y="520"/>
                    </a:lnTo>
                    <a:lnTo>
                      <a:pt x="1081" y="512"/>
                    </a:lnTo>
                    <a:lnTo>
                      <a:pt x="1069" y="505"/>
                    </a:lnTo>
                    <a:lnTo>
                      <a:pt x="1064" y="496"/>
                    </a:lnTo>
                    <a:lnTo>
                      <a:pt x="1042" y="500"/>
                    </a:lnTo>
                    <a:lnTo>
                      <a:pt x="1006" y="506"/>
                    </a:lnTo>
                    <a:lnTo>
                      <a:pt x="961" y="512"/>
                    </a:lnTo>
                    <a:lnTo>
                      <a:pt x="907" y="523"/>
                    </a:lnTo>
                    <a:lnTo>
                      <a:pt x="847" y="533"/>
                    </a:lnTo>
                    <a:lnTo>
                      <a:pt x="782" y="543"/>
                    </a:lnTo>
                    <a:lnTo>
                      <a:pt x="714" y="554"/>
                    </a:lnTo>
                    <a:lnTo>
                      <a:pt x="645" y="565"/>
                    </a:lnTo>
                    <a:lnTo>
                      <a:pt x="577" y="577"/>
                    </a:lnTo>
                    <a:lnTo>
                      <a:pt x="513" y="588"/>
                    </a:lnTo>
                    <a:lnTo>
                      <a:pt x="453" y="598"/>
                    </a:lnTo>
                    <a:lnTo>
                      <a:pt x="399" y="607"/>
                    </a:lnTo>
                    <a:lnTo>
                      <a:pt x="354" y="614"/>
                    </a:lnTo>
                    <a:lnTo>
                      <a:pt x="320" y="619"/>
                    </a:lnTo>
                    <a:lnTo>
                      <a:pt x="298" y="623"/>
                    </a:lnTo>
                    <a:lnTo>
                      <a:pt x="290" y="624"/>
                    </a:lnTo>
                    <a:lnTo>
                      <a:pt x="273" y="619"/>
                    </a:lnTo>
                    <a:lnTo>
                      <a:pt x="255" y="613"/>
                    </a:lnTo>
                    <a:lnTo>
                      <a:pt x="239" y="608"/>
                    </a:lnTo>
                    <a:lnTo>
                      <a:pt x="221" y="602"/>
                    </a:lnTo>
                    <a:lnTo>
                      <a:pt x="204" y="595"/>
                    </a:lnTo>
                    <a:lnTo>
                      <a:pt x="186" y="589"/>
                    </a:lnTo>
                    <a:lnTo>
                      <a:pt x="170" y="584"/>
                    </a:lnTo>
                    <a:lnTo>
                      <a:pt x="152" y="578"/>
                    </a:lnTo>
                    <a:lnTo>
                      <a:pt x="135" y="572"/>
                    </a:lnTo>
                    <a:lnTo>
                      <a:pt x="117" y="567"/>
                    </a:lnTo>
                    <a:lnTo>
                      <a:pt x="101" y="560"/>
                    </a:lnTo>
                    <a:lnTo>
                      <a:pt x="83" y="555"/>
                    </a:lnTo>
                    <a:lnTo>
                      <a:pt x="66" y="550"/>
                    </a:lnTo>
                    <a:lnTo>
                      <a:pt x="48" y="545"/>
                    </a:lnTo>
                    <a:lnTo>
                      <a:pt x="30" y="540"/>
                    </a:lnTo>
                    <a:lnTo>
                      <a:pt x="13" y="535"/>
                    </a:lnTo>
                    <a:lnTo>
                      <a:pt x="0" y="548"/>
                    </a:lnTo>
                    <a:lnTo>
                      <a:pt x="4" y="550"/>
                    </a:lnTo>
                    <a:lnTo>
                      <a:pt x="12" y="554"/>
                    </a:lnTo>
                    <a:lnTo>
                      <a:pt x="24" y="559"/>
                    </a:lnTo>
                    <a:lnTo>
                      <a:pt x="39" y="565"/>
                    </a:lnTo>
                    <a:lnTo>
                      <a:pt x="58" y="572"/>
                    </a:lnTo>
                    <a:lnTo>
                      <a:pt x="78" y="579"/>
                    </a:lnTo>
                    <a:lnTo>
                      <a:pt x="99" y="588"/>
                    </a:lnTo>
                    <a:lnTo>
                      <a:pt x="121" y="595"/>
                    </a:lnTo>
                    <a:lnTo>
                      <a:pt x="142" y="604"/>
                    </a:lnTo>
                    <a:lnTo>
                      <a:pt x="163" y="612"/>
                    </a:lnTo>
                    <a:lnTo>
                      <a:pt x="183" y="619"/>
                    </a:lnTo>
                    <a:lnTo>
                      <a:pt x="201" y="626"/>
                    </a:lnTo>
                    <a:lnTo>
                      <a:pt x="216" y="632"/>
                    </a:lnTo>
                    <a:lnTo>
                      <a:pt x="227" y="636"/>
                    </a:lnTo>
                    <a:lnTo>
                      <a:pt x="235" y="638"/>
                    </a:lnTo>
                    <a:lnTo>
                      <a:pt x="237" y="639"/>
                    </a:lnTo>
                    <a:lnTo>
                      <a:pt x="236" y="639"/>
                    </a:lnTo>
                    <a:lnTo>
                      <a:pt x="232" y="641"/>
                    </a:lnTo>
                    <a:lnTo>
                      <a:pt x="227" y="643"/>
                    </a:lnTo>
                    <a:lnTo>
                      <a:pt x="221" y="646"/>
                    </a:lnTo>
                    <a:lnTo>
                      <a:pt x="214" y="648"/>
                    </a:lnTo>
                    <a:lnTo>
                      <a:pt x="207" y="652"/>
                    </a:lnTo>
                    <a:lnTo>
                      <a:pt x="201" y="654"/>
                    </a:lnTo>
                    <a:lnTo>
                      <a:pt x="196" y="658"/>
                    </a:lnTo>
                    <a:lnTo>
                      <a:pt x="536" y="808"/>
                    </a:lnTo>
                    <a:lnTo>
                      <a:pt x="542" y="810"/>
                    </a:lnTo>
                    <a:lnTo>
                      <a:pt x="549" y="812"/>
                    </a:lnTo>
                    <a:lnTo>
                      <a:pt x="555" y="812"/>
                    </a:lnTo>
                    <a:lnTo>
                      <a:pt x="561" y="807"/>
                    </a:lnTo>
                    <a:lnTo>
                      <a:pt x="269" y="667"/>
                    </a:lnTo>
                    <a:lnTo>
                      <a:pt x="289" y="662"/>
                    </a:lnTo>
                    <a:lnTo>
                      <a:pt x="323" y="656"/>
                    </a:lnTo>
                    <a:lnTo>
                      <a:pt x="367" y="646"/>
                    </a:lnTo>
                    <a:lnTo>
                      <a:pt x="421" y="636"/>
                    </a:lnTo>
                    <a:lnTo>
                      <a:pt x="482" y="624"/>
                    </a:lnTo>
                    <a:lnTo>
                      <a:pt x="549" y="612"/>
                    </a:lnTo>
                    <a:lnTo>
                      <a:pt x="619" y="598"/>
                    </a:lnTo>
                    <a:lnTo>
                      <a:pt x="689" y="585"/>
                    </a:lnTo>
                    <a:lnTo>
                      <a:pt x="759" y="573"/>
                    </a:lnTo>
                    <a:lnTo>
                      <a:pt x="826" y="560"/>
                    </a:lnTo>
                    <a:lnTo>
                      <a:pt x="889" y="549"/>
                    </a:lnTo>
                    <a:lnTo>
                      <a:pt x="944" y="538"/>
                    </a:lnTo>
                    <a:lnTo>
                      <a:pt x="991" y="530"/>
                    </a:lnTo>
                    <a:lnTo>
                      <a:pt x="1027" y="523"/>
                    </a:lnTo>
                    <a:lnTo>
                      <a:pt x="1050" y="519"/>
                    </a:lnTo>
                    <a:lnTo>
                      <a:pt x="1058" y="517"/>
                    </a:lnTo>
                    <a:lnTo>
                      <a:pt x="1072" y="525"/>
                    </a:lnTo>
                    <a:lnTo>
                      <a:pt x="1086" y="533"/>
                    </a:lnTo>
                    <a:lnTo>
                      <a:pt x="1101" y="540"/>
                    </a:lnTo>
                    <a:lnTo>
                      <a:pt x="1116" y="549"/>
                    </a:lnTo>
                    <a:lnTo>
                      <a:pt x="1129" y="558"/>
                    </a:lnTo>
                    <a:lnTo>
                      <a:pt x="1143" y="567"/>
                    </a:lnTo>
                    <a:lnTo>
                      <a:pt x="1157" y="575"/>
                    </a:lnTo>
                    <a:lnTo>
                      <a:pt x="1170" y="585"/>
                    </a:lnTo>
                    <a:lnTo>
                      <a:pt x="1168" y="618"/>
                    </a:lnTo>
                    <a:lnTo>
                      <a:pt x="1163" y="648"/>
                    </a:lnTo>
                    <a:lnTo>
                      <a:pt x="1157" y="680"/>
                    </a:lnTo>
                    <a:lnTo>
                      <a:pt x="1150" y="709"/>
                    </a:lnTo>
                    <a:lnTo>
                      <a:pt x="1141" y="698"/>
                    </a:lnTo>
                    <a:lnTo>
                      <a:pt x="1132" y="688"/>
                    </a:lnTo>
                    <a:lnTo>
                      <a:pt x="1123" y="678"/>
                    </a:lnTo>
                    <a:lnTo>
                      <a:pt x="1114" y="670"/>
                    </a:lnTo>
                    <a:lnTo>
                      <a:pt x="1106" y="661"/>
                    </a:lnTo>
                    <a:lnTo>
                      <a:pt x="1097" y="652"/>
                    </a:lnTo>
                    <a:lnTo>
                      <a:pt x="1087" y="643"/>
                    </a:lnTo>
                    <a:lnTo>
                      <a:pt x="1075" y="636"/>
                    </a:lnTo>
                    <a:lnTo>
                      <a:pt x="1084" y="636"/>
                    </a:lnTo>
                    <a:lnTo>
                      <a:pt x="1093" y="638"/>
                    </a:lnTo>
                    <a:lnTo>
                      <a:pt x="1102" y="644"/>
                    </a:lnTo>
                    <a:lnTo>
                      <a:pt x="1109" y="651"/>
                    </a:lnTo>
                    <a:lnTo>
                      <a:pt x="1118" y="657"/>
                    </a:lnTo>
                    <a:lnTo>
                      <a:pt x="1127" y="660"/>
                    </a:lnTo>
                    <a:lnTo>
                      <a:pt x="1136" y="660"/>
                    </a:lnTo>
                    <a:lnTo>
                      <a:pt x="1146" y="654"/>
                    </a:lnTo>
                    <a:lnTo>
                      <a:pt x="1137" y="639"/>
                    </a:lnTo>
                    <a:lnTo>
                      <a:pt x="1126" y="626"/>
                    </a:lnTo>
                    <a:lnTo>
                      <a:pt x="1114" y="613"/>
                    </a:lnTo>
                    <a:lnTo>
                      <a:pt x="1101" y="600"/>
                    </a:lnTo>
                    <a:lnTo>
                      <a:pt x="1087" y="589"/>
                    </a:lnTo>
                    <a:lnTo>
                      <a:pt x="1072" y="579"/>
                    </a:lnTo>
                    <a:lnTo>
                      <a:pt x="1057" y="570"/>
                    </a:lnTo>
                    <a:lnTo>
                      <a:pt x="1042" y="563"/>
                    </a:lnTo>
                    <a:lnTo>
                      <a:pt x="1052" y="564"/>
                    </a:lnTo>
                    <a:lnTo>
                      <a:pt x="1062" y="565"/>
                    </a:lnTo>
                    <a:lnTo>
                      <a:pt x="1072" y="568"/>
                    </a:lnTo>
                    <a:lnTo>
                      <a:pt x="1082" y="570"/>
                    </a:lnTo>
                    <a:lnTo>
                      <a:pt x="1092" y="573"/>
                    </a:lnTo>
                    <a:lnTo>
                      <a:pt x="1102" y="577"/>
                    </a:lnTo>
                    <a:lnTo>
                      <a:pt x="1111" y="580"/>
                    </a:lnTo>
                    <a:lnTo>
                      <a:pt x="1119" y="585"/>
                    </a:lnTo>
                    <a:lnTo>
                      <a:pt x="1124" y="587"/>
                    </a:lnTo>
                    <a:lnTo>
                      <a:pt x="1129" y="590"/>
                    </a:lnTo>
                    <a:lnTo>
                      <a:pt x="1134" y="595"/>
                    </a:lnTo>
                    <a:lnTo>
                      <a:pt x="1138" y="599"/>
                    </a:lnTo>
                    <a:lnTo>
                      <a:pt x="1143" y="604"/>
                    </a:lnTo>
                    <a:lnTo>
                      <a:pt x="1148" y="605"/>
                    </a:lnTo>
                    <a:lnTo>
                      <a:pt x="1153" y="604"/>
                    </a:lnTo>
                    <a:lnTo>
                      <a:pt x="1160" y="599"/>
                    </a:lnTo>
                    <a:lnTo>
                      <a:pt x="1151" y="588"/>
                    </a:lnTo>
                    <a:lnTo>
                      <a:pt x="1141" y="579"/>
                    </a:lnTo>
                    <a:lnTo>
                      <a:pt x="1129" y="572"/>
                    </a:lnTo>
                    <a:lnTo>
                      <a:pt x="1118" y="565"/>
                    </a:lnTo>
                    <a:lnTo>
                      <a:pt x="1106" y="560"/>
                    </a:lnTo>
                    <a:lnTo>
                      <a:pt x="1093" y="556"/>
                    </a:lnTo>
                    <a:lnTo>
                      <a:pt x="1079" y="551"/>
                    </a:lnTo>
                    <a:lnTo>
                      <a:pt x="1067" y="548"/>
                    </a:lnTo>
                    <a:lnTo>
                      <a:pt x="1059" y="545"/>
                    </a:lnTo>
                    <a:lnTo>
                      <a:pt x="1050" y="544"/>
                    </a:lnTo>
                    <a:lnTo>
                      <a:pt x="1043" y="544"/>
                    </a:lnTo>
                    <a:lnTo>
                      <a:pt x="1037" y="549"/>
                    </a:lnTo>
                    <a:lnTo>
                      <a:pt x="1037" y="553"/>
                    </a:lnTo>
                    <a:lnTo>
                      <a:pt x="1038" y="556"/>
                    </a:lnTo>
                    <a:lnTo>
                      <a:pt x="1039" y="559"/>
                    </a:lnTo>
                    <a:lnTo>
                      <a:pt x="1042" y="561"/>
                    </a:lnTo>
                    <a:lnTo>
                      <a:pt x="1033" y="564"/>
                    </a:lnTo>
                    <a:lnTo>
                      <a:pt x="1023" y="565"/>
                    </a:lnTo>
                    <a:lnTo>
                      <a:pt x="1015" y="568"/>
                    </a:lnTo>
                    <a:lnTo>
                      <a:pt x="1014" y="578"/>
                    </a:lnTo>
                    <a:lnTo>
                      <a:pt x="1024" y="582"/>
                    </a:lnTo>
                    <a:lnTo>
                      <a:pt x="1034" y="585"/>
                    </a:lnTo>
                    <a:lnTo>
                      <a:pt x="1044" y="589"/>
                    </a:lnTo>
                    <a:lnTo>
                      <a:pt x="1055" y="592"/>
                    </a:lnTo>
                    <a:lnTo>
                      <a:pt x="1064" y="595"/>
                    </a:lnTo>
                    <a:lnTo>
                      <a:pt x="1074" y="600"/>
                    </a:lnTo>
                    <a:lnTo>
                      <a:pt x="1083" y="607"/>
                    </a:lnTo>
                    <a:lnTo>
                      <a:pt x="1092" y="613"/>
                    </a:lnTo>
                    <a:lnTo>
                      <a:pt x="1084" y="614"/>
                    </a:lnTo>
                    <a:lnTo>
                      <a:pt x="1075" y="614"/>
                    </a:lnTo>
                    <a:lnTo>
                      <a:pt x="1068" y="613"/>
                    </a:lnTo>
                    <a:lnTo>
                      <a:pt x="1059" y="610"/>
                    </a:lnTo>
                    <a:lnTo>
                      <a:pt x="1050" y="608"/>
                    </a:lnTo>
                    <a:lnTo>
                      <a:pt x="1042" y="607"/>
                    </a:lnTo>
                    <a:lnTo>
                      <a:pt x="1034" y="609"/>
                    </a:lnTo>
                    <a:lnTo>
                      <a:pt x="1025" y="613"/>
                    </a:lnTo>
                    <a:lnTo>
                      <a:pt x="1029" y="627"/>
                    </a:lnTo>
                    <a:lnTo>
                      <a:pt x="1037" y="638"/>
                    </a:lnTo>
                    <a:lnTo>
                      <a:pt x="1045" y="647"/>
                    </a:lnTo>
                    <a:lnTo>
                      <a:pt x="1057" y="656"/>
                    </a:lnTo>
                    <a:lnTo>
                      <a:pt x="1067" y="665"/>
                    </a:lnTo>
                    <a:lnTo>
                      <a:pt x="1078" y="675"/>
                    </a:lnTo>
                    <a:lnTo>
                      <a:pt x="1087" y="687"/>
                    </a:lnTo>
                    <a:lnTo>
                      <a:pt x="1094" y="701"/>
                    </a:lnTo>
                    <a:lnTo>
                      <a:pt x="1074" y="705"/>
                    </a:lnTo>
                    <a:lnTo>
                      <a:pt x="1053" y="710"/>
                    </a:lnTo>
                    <a:lnTo>
                      <a:pt x="1033" y="716"/>
                    </a:lnTo>
                    <a:lnTo>
                      <a:pt x="1013" y="722"/>
                    </a:lnTo>
                    <a:lnTo>
                      <a:pt x="993" y="729"/>
                    </a:lnTo>
                    <a:lnTo>
                      <a:pt x="973" y="734"/>
                    </a:lnTo>
                    <a:lnTo>
                      <a:pt x="951" y="737"/>
                    </a:lnTo>
                    <a:lnTo>
                      <a:pt x="931" y="739"/>
                    </a:lnTo>
                    <a:lnTo>
                      <a:pt x="935" y="711"/>
                    </a:lnTo>
                    <a:lnTo>
                      <a:pt x="937" y="681"/>
                    </a:lnTo>
                    <a:lnTo>
                      <a:pt x="935" y="652"/>
                    </a:lnTo>
                    <a:lnTo>
                      <a:pt x="931" y="624"/>
                    </a:lnTo>
                    <a:lnTo>
                      <a:pt x="925" y="616"/>
                    </a:lnTo>
                    <a:lnTo>
                      <a:pt x="920" y="605"/>
                    </a:lnTo>
                    <a:lnTo>
                      <a:pt x="914" y="597"/>
                    </a:lnTo>
                    <a:lnTo>
                      <a:pt x="904" y="594"/>
                    </a:lnTo>
                    <a:lnTo>
                      <a:pt x="894" y="612"/>
                    </a:lnTo>
                    <a:lnTo>
                      <a:pt x="887" y="631"/>
                    </a:lnTo>
                    <a:lnTo>
                      <a:pt x="881" y="649"/>
                    </a:lnTo>
                    <a:lnTo>
                      <a:pt x="870" y="667"/>
                    </a:lnTo>
                    <a:lnTo>
                      <a:pt x="826" y="594"/>
                    </a:lnTo>
                    <a:lnTo>
                      <a:pt x="813" y="594"/>
                    </a:lnTo>
                    <a:lnTo>
                      <a:pt x="813" y="605"/>
                    </a:lnTo>
                    <a:lnTo>
                      <a:pt x="822" y="619"/>
                    </a:lnTo>
                    <a:lnTo>
                      <a:pt x="830" y="633"/>
                    </a:lnTo>
                    <a:lnTo>
                      <a:pt x="836" y="647"/>
                    </a:lnTo>
                    <a:lnTo>
                      <a:pt x="842" y="662"/>
                    </a:lnTo>
                    <a:lnTo>
                      <a:pt x="848" y="676"/>
                    </a:lnTo>
                    <a:lnTo>
                      <a:pt x="853" y="691"/>
                    </a:lnTo>
                    <a:lnTo>
                      <a:pt x="857" y="707"/>
                    </a:lnTo>
                    <a:lnTo>
                      <a:pt x="861" y="722"/>
                    </a:lnTo>
                    <a:lnTo>
                      <a:pt x="871" y="720"/>
                    </a:lnTo>
                    <a:lnTo>
                      <a:pt x="880" y="714"/>
                    </a:lnTo>
                    <a:lnTo>
                      <a:pt x="886" y="707"/>
                    </a:lnTo>
                    <a:lnTo>
                      <a:pt x="892" y="700"/>
                    </a:lnTo>
                    <a:lnTo>
                      <a:pt x="897" y="691"/>
                    </a:lnTo>
                    <a:lnTo>
                      <a:pt x="901" y="681"/>
                    </a:lnTo>
                    <a:lnTo>
                      <a:pt x="905" y="672"/>
                    </a:lnTo>
                    <a:lnTo>
                      <a:pt x="909" y="663"/>
                    </a:lnTo>
                    <a:lnTo>
                      <a:pt x="914" y="672"/>
                    </a:lnTo>
                    <a:lnTo>
                      <a:pt x="911" y="692"/>
                    </a:lnTo>
                    <a:lnTo>
                      <a:pt x="906" y="712"/>
                    </a:lnTo>
                    <a:lnTo>
                      <a:pt x="901" y="731"/>
                    </a:lnTo>
                    <a:lnTo>
                      <a:pt x="894" y="751"/>
                    </a:lnTo>
                    <a:lnTo>
                      <a:pt x="886" y="770"/>
                    </a:lnTo>
                    <a:lnTo>
                      <a:pt x="879" y="789"/>
                    </a:lnTo>
                    <a:lnTo>
                      <a:pt x="871" y="808"/>
                    </a:lnTo>
                    <a:lnTo>
                      <a:pt x="863" y="825"/>
                    </a:lnTo>
                    <a:lnTo>
                      <a:pt x="910" y="829"/>
                    </a:lnTo>
                    <a:lnTo>
                      <a:pt x="914" y="818"/>
                    </a:lnTo>
                    <a:lnTo>
                      <a:pt x="917" y="802"/>
                    </a:lnTo>
                    <a:lnTo>
                      <a:pt x="921" y="786"/>
                    </a:lnTo>
                    <a:lnTo>
                      <a:pt x="925" y="775"/>
                    </a:lnTo>
                    <a:lnTo>
                      <a:pt x="949" y="771"/>
                    </a:lnTo>
                    <a:lnTo>
                      <a:pt x="973" y="765"/>
                    </a:lnTo>
                    <a:lnTo>
                      <a:pt x="996" y="759"/>
                    </a:lnTo>
                    <a:lnTo>
                      <a:pt x="1020" y="753"/>
                    </a:lnTo>
                    <a:lnTo>
                      <a:pt x="1044" y="746"/>
                    </a:lnTo>
                    <a:lnTo>
                      <a:pt x="1067" y="740"/>
                    </a:lnTo>
                    <a:lnTo>
                      <a:pt x="1091" y="734"/>
                    </a:lnTo>
                    <a:lnTo>
                      <a:pt x="1114" y="729"/>
                    </a:lnTo>
                    <a:lnTo>
                      <a:pt x="1122" y="739"/>
                    </a:lnTo>
                    <a:lnTo>
                      <a:pt x="1129" y="749"/>
                    </a:lnTo>
                    <a:lnTo>
                      <a:pt x="1134" y="759"/>
                    </a:lnTo>
                    <a:lnTo>
                      <a:pt x="1139" y="770"/>
                    </a:lnTo>
                    <a:lnTo>
                      <a:pt x="1025" y="807"/>
                    </a:lnTo>
                    <a:lnTo>
                      <a:pt x="1034" y="839"/>
                    </a:lnTo>
                    <a:lnTo>
                      <a:pt x="1037" y="838"/>
                    </a:lnTo>
                    <a:lnTo>
                      <a:pt x="1045" y="835"/>
                    </a:lnTo>
                    <a:lnTo>
                      <a:pt x="1057" y="832"/>
                    </a:lnTo>
                    <a:lnTo>
                      <a:pt x="1072" y="827"/>
                    </a:lnTo>
                    <a:lnTo>
                      <a:pt x="1088" y="820"/>
                    </a:lnTo>
                    <a:lnTo>
                      <a:pt x="1104" y="814"/>
                    </a:lnTo>
                    <a:lnTo>
                      <a:pt x="1119" y="808"/>
                    </a:lnTo>
                    <a:lnTo>
                      <a:pt x="1133" y="803"/>
                    </a:lnTo>
                    <a:lnTo>
                      <a:pt x="1128" y="862"/>
                    </a:lnTo>
                    <a:lnTo>
                      <a:pt x="1027" y="896"/>
                    </a:lnTo>
                    <a:lnTo>
                      <a:pt x="1034" y="9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0" name="Freeform 176"/>
              <p:cNvSpPr>
                <a:spLocks noChangeAspect="1"/>
              </p:cNvSpPr>
              <p:nvPr/>
            </p:nvSpPr>
            <p:spPr bwMode="auto">
              <a:xfrm>
                <a:off x="503" y="1553"/>
                <a:ext cx="139" cy="42"/>
              </a:xfrm>
              <a:custGeom>
                <a:avLst/>
                <a:gdLst>
                  <a:gd name="T0" fmla="*/ 557 w 557"/>
                  <a:gd name="T1" fmla="*/ 167 h 168"/>
                  <a:gd name="T2" fmla="*/ 548 w 557"/>
                  <a:gd name="T3" fmla="*/ 168 h 168"/>
                  <a:gd name="T4" fmla="*/ 541 w 557"/>
                  <a:gd name="T5" fmla="*/ 164 h 168"/>
                  <a:gd name="T6" fmla="*/ 533 w 557"/>
                  <a:gd name="T7" fmla="*/ 158 h 168"/>
                  <a:gd name="T8" fmla="*/ 527 w 557"/>
                  <a:gd name="T9" fmla="*/ 153 h 168"/>
                  <a:gd name="T10" fmla="*/ 500 w 557"/>
                  <a:gd name="T11" fmla="*/ 130 h 168"/>
                  <a:gd name="T12" fmla="*/ 473 w 557"/>
                  <a:gd name="T13" fmla="*/ 110 h 168"/>
                  <a:gd name="T14" fmla="*/ 444 w 557"/>
                  <a:gd name="T15" fmla="*/ 94 h 168"/>
                  <a:gd name="T16" fmla="*/ 413 w 557"/>
                  <a:gd name="T17" fmla="*/ 80 h 168"/>
                  <a:gd name="T18" fmla="*/ 381 w 557"/>
                  <a:gd name="T19" fmla="*/ 70 h 168"/>
                  <a:gd name="T20" fmla="*/ 347 w 557"/>
                  <a:gd name="T21" fmla="*/ 61 h 168"/>
                  <a:gd name="T22" fmla="*/ 314 w 557"/>
                  <a:gd name="T23" fmla="*/ 55 h 168"/>
                  <a:gd name="T24" fmla="*/ 278 w 557"/>
                  <a:gd name="T25" fmla="*/ 52 h 168"/>
                  <a:gd name="T26" fmla="*/ 245 w 557"/>
                  <a:gd name="T27" fmla="*/ 51 h 168"/>
                  <a:gd name="T28" fmla="*/ 209 w 557"/>
                  <a:gd name="T29" fmla="*/ 51 h 168"/>
                  <a:gd name="T30" fmla="*/ 174 w 557"/>
                  <a:gd name="T31" fmla="*/ 55 h 168"/>
                  <a:gd name="T32" fmla="*/ 140 w 557"/>
                  <a:gd name="T33" fmla="*/ 60 h 168"/>
                  <a:gd name="T34" fmla="*/ 107 w 557"/>
                  <a:gd name="T35" fmla="*/ 66 h 168"/>
                  <a:gd name="T36" fmla="*/ 74 w 557"/>
                  <a:gd name="T37" fmla="*/ 74 h 168"/>
                  <a:gd name="T38" fmla="*/ 41 w 557"/>
                  <a:gd name="T39" fmla="*/ 84 h 168"/>
                  <a:gd name="T40" fmla="*/ 11 w 557"/>
                  <a:gd name="T41" fmla="*/ 95 h 168"/>
                  <a:gd name="T42" fmla="*/ 6 w 557"/>
                  <a:gd name="T43" fmla="*/ 90 h 168"/>
                  <a:gd name="T44" fmla="*/ 2 w 557"/>
                  <a:gd name="T45" fmla="*/ 85 h 168"/>
                  <a:gd name="T46" fmla="*/ 0 w 557"/>
                  <a:gd name="T47" fmla="*/ 78 h 168"/>
                  <a:gd name="T48" fmla="*/ 0 w 557"/>
                  <a:gd name="T49" fmla="*/ 69 h 168"/>
                  <a:gd name="T50" fmla="*/ 16 w 557"/>
                  <a:gd name="T51" fmla="*/ 56 h 168"/>
                  <a:gd name="T52" fmla="*/ 34 w 557"/>
                  <a:gd name="T53" fmla="*/ 45 h 168"/>
                  <a:gd name="T54" fmla="*/ 51 w 557"/>
                  <a:gd name="T55" fmla="*/ 35 h 168"/>
                  <a:gd name="T56" fmla="*/ 70 w 557"/>
                  <a:gd name="T57" fmla="*/ 26 h 168"/>
                  <a:gd name="T58" fmla="*/ 89 w 557"/>
                  <a:gd name="T59" fmla="*/ 19 h 168"/>
                  <a:gd name="T60" fmla="*/ 109 w 557"/>
                  <a:gd name="T61" fmla="*/ 12 h 168"/>
                  <a:gd name="T62" fmla="*/ 129 w 557"/>
                  <a:gd name="T63" fmla="*/ 8 h 168"/>
                  <a:gd name="T64" fmla="*/ 149 w 557"/>
                  <a:gd name="T65" fmla="*/ 5 h 168"/>
                  <a:gd name="T66" fmla="*/ 171 w 557"/>
                  <a:gd name="T67" fmla="*/ 2 h 168"/>
                  <a:gd name="T68" fmla="*/ 191 w 557"/>
                  <a:gd name="T69" fmla="*/ 1 h 168"/>
                  <a:gd name="T70" fmla="*/ 212 w 557"/>
                  <a:gd name="T71" fmla="*/ 0 h 168"/>
                  <a:gd name="T72" fmla="*/ 233 w 557"/>
                  <a:gd name="T73" fmla="*/ 1 h 168"/>
                  <a:gd name="T74" fmla="*/ 255 w 557"/>
                  <a:gd name="T75" fmla="*/ 2 h 168"/>
                  <a:gd name="T76" fmla="*/ 276 w 557"/>
                  <a:gd name="T77" fmla="*/ 5 h 168"/>
                  <a:gd name="T78" fmla="*/ 297 w 557"/>
                  <a:gd name="T79" fmla="*/ 7 h 168"/>
                  <a:gd name="T80" fmla="*/ 317 w 557"/>
                  <a:gd name="T81" fmla="*/ 11 h 168"/>
                  <a:gd name="T82" fmla="*/ 335 w 557"/>
                  <a:gd name="T83" fmla="*/ 15 h 168"/>
                  <a:gd name="T84" fmla="*/ 352 w 557"/>
                  <a:gd name="T85" fmla="*/ 19 h 168"/>
                  <a:gd name="T86" fmla="*/ 370 w 557"/>
                  <a:gd name="T87" fmla="*/ 24 h 168"/>
                  <a:gd name="T88" fmla="*/ 388 w 557"/>
                  <a:gd name="T89" fmla="*/ 30 h 168"/>
                  <a:gd name="T90" fmla="*/ 405 w 557"/>
                  <a:gd name="T91" fmla="*/ 36 h 168"/>
                  <a:gd name="T92" fmla="*/ 421 w 557"/>
                  <a:gd name="T93" fmla="*/ 44 h 168"/>
                  <a:gd name="T94" fmla="*/ 439 w 557"/>
                  <a:gd name="T95" fmla="*/ 52 h 168"/>
                  <a:gd name="T96" fmla="*/ 454 w 557"/>
                  <a:gd name="T97" fmla="*/ 63 h 168"/>
                  <a:gd name="T98" fmla="*/ 470 w 557"/>
                  <a:gd name="T99" fmla="*/ 73 h 168"/>
                  <a:gd name="T100" fmla="*/ 485 w 557"/>
                  <a:gd name="T101" fmla="*/ 83 h 168"/>
                  <a:gd name="T102" fmla="*/ 499 w 557"/>
                  <a:gd name="T103" fmla="*/ 95 h 168"/>
                  <a:gd name="T104" fmla="*/ 513 w 557"/>
                  <a:gd name="T105" fmla="*/ 108 h 168"/>
                  <a:gd name="T106" fmla="*/ 526 w 557"/>
                  <a:gd name="T107" fmla="*/ 122 h 168"/>
                  <a:gd name="T108" fmla="*/ 537 w 557"/>
                  <a:gd name="T109" fmla="*/ 135 h 168"/>
                  <a:gd name="T110" fmla="*/ 547 w 557"/>
                  <a:gd name="T111" fmla="*/ 151 h 168"/>
                  <a:gd name="T112" fmla="*/ 557 w 557"/>
                  <a:gd name="T113" fmla="*/ 167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57"/>
                  <a:gd name="T172" fmla="*/ 0 h 168"/>
                  <a:gd name="T173" fmla="*/ 557 w 557"/>
                  <a:gd name="T174" fmla="*/ 168 h 1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57" h="168">
                    <a:moveTo>
                      <a:pt x="557" y="167"/>
                    </a:moveTo>
                    <a:lnTo>
                      <a:pt x="548" y="168"/>
                    </a:lnTo>
                    <a:lnTo>
                      <a:pt x="541" y="164"/>
                    </a:lnTo>
                    <a:lnTo>
                      <a:pt x="533" y="158"/>
                    </a:lnTo>
                    <a:lnTo>
                      <a:pt x="527" y="153"/>
                    </a:lnTo>
                    <a:lnTo>
                      <a:pt x="500" y="130"/>
                    </a:lnTo>
                    <a:lnTo>
                      <a:pt x="473" y="110"/>
                    </a:lnTo>
                    <a:lnTo>
                      <a:pt x="444" y="94"/>
                    </a:lnTo>
                    <a:lnTo>
                      <a:pt x="413" y="80"/>
                    </a:lnTo>
                    <a:lnTo>
                      <a:pt x="381" y="70"/>
                    </a:lnTo>
                    <a:lnTo>
                      <a:pt x="347" y="61"/>
                    </a:lnTo>
                    <a:lnTo>
                      <a:pt x="314" y="55"/>
                    </a:lnTo>
                    <a:lnTo>
                      <a:pt x="278" y="52"/>
                    </a:lnTo>
                    <a:lnTo>
                      <a:pt x="245" y="51"/>
                    </a:lnTo>
                    <a:lnTo>
                      <a:pt x="209" y="51"/>
                    </a:lnTo>
                    <a:lnTo>
                      <a:pt x="174" y="55"/>
                    </a:lnTo>
                    <a:lnTo>
                      <a:pt x="140" y="60"/>
                    </a:lnTo>
                    <a:lnTo>
                      <a:pt x="107" y="66"/>
                    </a:lnTo>
                    <a:lnTo>
                      <a:pt x="74" y="74"/>
                    </a:lnTo>
                    <a:lnTo>
                      <a:pt x="41" y="84"/>
                    </a:lnTo>
                    <a:lnTo>
                      <a:pt x="11" y="95"/>
                    </a:lnTo>
                    <a:lnTo>
                      <a:pt x="6" y="90"/>
                    </a:lnTo>
                    <a:lnTo>
                      <a:pt x="2" y="85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16" y="56"/>
                    </a:lnTo>
                    <a:lnTo>
                      <a:pt x="34" y="45"/>
                    </a:lnTo>
                    <a:lnTo>
                      <a:pt x="51" y="35"/>
                    </a:lnTo>
                    <a:lnTo>
                      <a:pt x="70" y="26"/>
                    </a:lnTo>
                    <a:lnTo>
                      <a:pt x="89" y="19"/>
                    </a:lnTo>
                    <a:lnTo>
                      <a:pt x="109" y="12"/>
                    </a:lnTo>
                    <a:lnTo>
                      <a:pt x="129" y="8"/>
                    </a:lnTo>
                    <a:lnTo>
                      <a:pt x="149" y="5"/>
                    </a:lnTo>
                    <a:lnTo>
                      <a:pt x="171" y="2"/>
                    </a:lnTo>
                    <a:lnTo>
                      <a:pt x="191" y="1"/>
                    </a:lnTo>
                    <a:lnTo>
                      <a:pt x="212" y="0"/>
                    </a:lnTo>
                    <a:lnTo>
                      <a:pt x="233" y="1"/>
                    </a:lnTo>
                    <a:lnTo>
                      <a:pt x="255" y="2"/>
                    </a:lnTo>
                    <a:lnTo>
                      <a:pt x="276" y="5"/>
                    </a:lnTo>
                    <a:lnTo>
                      <a:pt x="297" y="7"/>
                    </a:lnTo>
                    <a:lnTo>
                      <a:pt x="317" y="11"/>
                    </a:lnTo>
                    <a:lnTo>
                      <a:pt x="335" y="15"/>
                    </a:lnTo>
                    <a:lnTo>
                      <a:pt x="352" y="19"/>
                    </a:lnTo>
                    <a:lnTo>
                      <a:pt x="370" y="24"/>
                    </a:lnTo>
                    <a:lnTo>
                      <a:pt x="388" y="30"/>
                    </a:lnTo>
                    <a:lnTo>
                      <a:pt x="405" y="36"/>
                    </a:lnTo>
                    <a:lnTo>
                      <a:pt x="421" y="44"/>
                    </a:lnTo>
                    <a:lnTo>
                      <a:pt x="439" y="52"/>
                    </a:lnTo>
                    <a:lnTo>
                      <a:pt x="454" y="63"/>
                    </a:lnTo>
                    <a:lnTo>
                      <a:pt x="470" y="73"/>
                    </a:lnTo>
                    <a:lnTo>
                      <a:pt x="485" y="83"/>
                    </a:lnTo>
                    <a:lnTo>
                      <a:pt x="499" y="95"/>
                    </a:lnTo>
                    <a:lnTo>
                      <a:pt x="513" y="108"/>
                    </a:lnTo>
                    <a:lnTo>
                      <a:pt x="526" y="122"/>
                    </a:lnTo>
                    <a:lnTo>
                      <a:pt x="537" y="135"/>
                    </a:lnTo>
                    <a:lnTo>
                      <a:pt x="547" y="151"/>
                    </a:lnTo>
                    <a:lnTo>
                      <a:pt x="557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1" name="Freeform 177"/>
              <p:cNvSpPr>
                <a:spLocks noChangeAspect="1"/>
              </p:cNvSpPr>
              <p:nvPr/>
            </p:nvSpPr>
            <p:spPr bwMode="auto">
              <a:xfrm>
                <a:off x="167" y="1576"/>
                <a:ext cx="270" cy="273"/>
              </a:xfrm>
              <a:custGeom>
                <a:avLst/>
                <a:gdLst>
                  <a:gd name="T0" fmla="*/ 1019 w 1083"/>
                  <a:gd name="T1" fmla="*/ 890 h 1090"/>
                  <a:gd name="T2" fmla="*/ 1050 w 1083"/>
                  <a:gd name="T3" fmla="*/ 53 h 1090"/>
                  <a:gd name="T4" fmla="*/ 198 w 1083"/>
                  <a:gd name="T5" fmla="*/ 42 h 1090"/>
                  <a:gd name="T6" fmla="*/ 221 w 1083"/>
                  <a:gd name="T7" fmla="*/ 954 h 1090"/>
                  <a:gd name="T8" fmla="*/ 216 w 1083"/>
                  <a:gd name="T9" fmla="*/ 959 h 1090"/>
                  <a:gd name="T10" fmla="*/ 206 w 1083"/>
                  <a:gd name="T11" fmla="*/ 963 h 1090"/>
                  <a:gd name="T12" fmla="*/ 196 w 1083"/>
                  <a:gd name="T13" fmla="*/ 964 h 1090"/>
                  <a:gd name="T14" fmla="*/ 191 w 1083"/>
                  <a:gd name="T15" fmla="*/ 962 h 1090"/>
                  <a:gd name="T16" fmla="*/ 151 w 1083"/>
                  <a:gd name="T17" fmla="*/ 67 h 1090"/>
                  <a:gd name="T18" fmla="*/ 25 w 1083"/>
                  <a:gd name="T19" fmla="*/ 181 h 1090"/>
                  <a:gd name="T20" fmla="*/ 29 w 1083"/>
                  <a:gd name="T21" fmla="*/ 316 h 1090"/>
                  <a:gd name="T22" fmla="*/ 39 w 1083"/>
                  <a:gd name="T23" fmla="*/ 613 h 1090"/>
                  <a:gd name="T24" fmla="*/ 50 w 1083"/>
                  <a:gd name="T25" fmla="*/ 912 h 1090"/>
                  <a:gd name="T26" fmla="*/ 56 w 1083"/>
                  <a:gd name="T27" fmla="*/ 1051 h 1090"/>
                  <a:gd name="T28" fmla="*/ 74 w 1083"/>
                  <a:gd name="T29" fmla="*/ 1044 h 1090"/>
                  <a:gd name="T30" fmla="*/ 94 w 1083"/>
                  <a:gd name="T31" fmla="*/ 1035 h 1090"/>
                  <a:gd name="T32" fmla="*/ 117 w 1083"/>
                  <a:gd name="T33" fmla="*/ 1026 h 1090"/>
                  <a:gd name="T34" fmla="*/ 138 w 1083"/>
                  <a:gd name="T35" fmla="*/ 1017 h 1090"/>
                  <a:gd name="T36" fmla="*/ 157 w 1083"/>
                  <a:gd name="T37" fmla="*/ 1010 h 1090"/>
                  <a:gd name="T38" fmla="*/ 173 w 1083"/>
                  <a:gd name="T39" fmla="*/ 1003 h 1090"/>
                  <a:gd name="T40" fmla="*/ 183 w 1083"/>
                  <a:gd name="T41" fmla="*/ 1000 h 1090"/>
                  <a:gd name="T42" fmla="*/ 188 w 1083"/>
                  <a:gd name="T43" fmla="*/ 1000 h 1090"/>
                  <a:gd name="T44" fmla="*/ 171 w 1083"/>
                  <a:gd name="T45" fmla="*/ 1012 h 1090"/>
                  <a:gd name="T46" fmla="*/ 153 w 1083"/>
                  <a:gd name="T47" fmla="*/ 1025 h 1090"/>
                  <a:gd name="T48" fmla="*/ 133 w 1083"/>
                  <a:gd name="T49" fmla="*/ 1035 h 1090"/>
                  <a:gd name="T50" fmla="*/ 112 w 1083"/>
                  <a:gd name="T51" fmla="*/ 1046 h 1090"/>
                  <a:gd name="T52" fmla="*/ 92 w 1083"/>
                  <a:gd name="T53" fmla="*/ 1057 h 1090"/>
                  <a:gd name="T54" fmla="*/ 72 w 1083"/>
                  <a:gd name="T55" fmla="*/ 1068 h 1090"/>
                  <a:gd name="T56" fmla="*/ 51 w 1083"/>
                  <a:gd name="T57" fmla="*/ 1079 h 1090"/>
                  <a:gd name="T58" fmla="*/ 34 w 1083"/>
                  <a:gd name="T59" fmla="*/ 1090 h 1090"/>
                  <a:gd name="T60" fmla="*/ 28 w 1083"/>
                  <a:gd name="T61" fmla="*/ 1051 h 1090"/>
                  <a:gd name="T62" fmla="*/ 20 w 1083"/>
                  <a:gd name="T63" fmla="*/ 951 h 1090"/>
                  <a:gd name="T64" fmla="*/ 14 w 1083"/>
                  <a:gd name="T65" fmla="*/ 809 h 1090"/>
                  <a:gd name="T66" fmla="*/ 9 w 1083"/>
                  <a:gd name="T67" fmla="*/ 644 h 1090"/>
                  <a:gd name="T68" fmla="*/ 4 w 1083"/>
                  <a:gd name="T69" fmla="*/ 478 h 1090"/>
                  <a:gd name="T70" fmla="*/ 0 w 1083"/>
                  <a:gd name="T71" fmla="*/ 327 h 1090"/>
                  <a:gd name="T72" fmla="*/ 0 w 1083"/>
                  <a:gd name="T73" fmla="*/ 214 h 1090"/>
                  <a:gd name="T74" fmla="*/ 1 w 1083"/>
                  <a:gd name="T75" fmla="*/ 158 h 1090"/>
                  <a:gd name="T76" fmla="*/ 161 w 1083"/>
                  <a:gd name="T77" fmla="*/ 0 h 1090"/>
                  <a:gd name="T78" fmla="*/ 1083 w 1083"/>
                  <a:gd name="T79" fmla="*/ 24 h 1090"/>
                  <a:gd name="T80" fmla="*/ 1081 w 1083"/>
                  <a:gd name="T81" fmla="*/ 62 h 1090"/>
                  <a:gd name="T82" fmla="*/ 1076 w 1083"/>
                  <a:gd name="T83" fmla="*/ 163 h 1090"/>
                  <a:gd name="T84" fmla="*/ 1071 w 1083"/>
                  <a:gd name="T85" fmla="*/ 305 h 1090"/>
                  <a:gd name="T86" fmla="*/ 1064 w 1083"/>
                  <a:gd name="T87" fmla="*/ 467 h 1090"/>
                  <a:gd name="T88" fmla="*/ 1056 w 1083"/>
                  <a:gd name="T89" fmla="*/ 629 h 1090"/>
                  <a:gd name="T90" fmla="*/ 1050 w 1083"/>
                  <a:gd name="T91" fmla="*/ 771 h 1090"/>
                  <a:gd name="T92" fmla="*/ 1045 w 1083"/>
                  <a:gd name="T93" fmla="*/ 870 h 1090"/>
                  <a:gd name="T94" fmla="*/ 1043 w 1083"/>
                  <a:gd name="T95" fmla="*/ 907 h 1090"/>
                  <a:gd name="T96" fmla="*/ 1019 w 1083"/>
                  <a:gd name="T97" fmla="*/ 890 h 10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83"/>
                  <a:gd name="T148" fmla="*/ 0 h 1090"/>
                  <a:gd name="T149" fmla="*/ 1083 w 1083"/>
                  <a:gd name="T150" fmla="*/ 1090 h 10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83" h="1090">
                    <a:moveTo>
                      <a:pt x="1019" y="890"/>
                    </a:moveTo>
                    <a:lnTo>
                      <a:pt x="1050" y="53"/>
                    </a:lnTo>
                    <a:lnTo>
                      <a:pt x="198" y="42"/>
                    </a:lnTo>
                    <a:lnTo>
                      <a:pt x="221" y="954"/>
                    </a:lnTo>
                    <a:lnTo>
                      <a:pt x="216" y="959"/>
                    </a:lnTo>
                    <a:lnTo>
                      <a:pt x="206" y="963"/>
                    </a:lnTo>
                    <a:lnTo>
                      <a:pt x="196" y="964"/>
                    </a:lnTo>
                    <a:lnTo>
                      <a:pt x="191" y="962"/>
                    </a:lnTo>
                    <a:lnTo>
                      <a:pt x="151" y="67"/>
                    </a:lnTo>
                    <a:lnTo>
                      <a:pt x="25" y="181"/>
                    </a:lnTo>
                    <a:lnTo>
                      <a:pt x="29" y="316"/>
                    </a:lnTo>
                    <a:lnTo>
                      <a:pt x="39" y="613"/>
                    </a:lnTo>
                    <a:lnTo>
                      <a:pt x="50" y="912"/>
                    </a:lnTo>
                    <a:lnTo>
                      <a:pt x="56" y="1051"/>
                    </a:lnTo>
                    <a:lnTo>
                      <a:pt x="74" y="1044"/>
                    </a:lnTo>
                    <a:lnTo>
                      <a:pt x="94" y="1035"/>
                    </a:lnTo>
                    <a:lnTo>
                      <a:pt x="117" y="1026"/>
                    </a:lnTo>
                    <a:lnTo>
                      <a:pt x="138" y="1017"/>
                    </a:lnTo>
                    <a:lnTo>
                      <a:pt x="157" y="1010"/>
                    </a:lnTo>
                    <a:lnTo>
                      <a:pt x="173" y="1003"/>
                    </a:lnTo>
                    <a:lnTo>
                      <a:pt x="183" y="1000"/>
                    </a:lnTo>
                    <a:lnTo>
                      <a:pt x="188" y="1000"/>
                    </a:lnTo>
                    <a:lnTo>
                      <a:pt x="171" y="1012"/>
                    </a:lnTo>
                    <a:lnTo>
                      <a:pt x="153" y="1025"/>
                    </a:lnTo>
                    <a:lnTo>
                      <a:pt x="133" y="1035"/>
                    </a:lnTo>
                    <a:lnTo>
                      <a:pt x="112" y="1046"/>
                    </a:lnTo>
                    <a:lnTo>
                      <a:pt x="92" y="1057"/>
                    </a:lnTo>
                    <a:lnTo>
                      <a:pt x="72" y="1068"/>
                    </a:lnTo>
                    <a:lnTo>
                      <a:pt x="51" y="1079"/>
                    </a:lnTo>
                    <a:lnTo>
                      <a:pt x="34" y="1090"/>
                    </a:lnTo>
                    <a:lnTo>
                      <a:pt x="28" y="1051"/>
                    </a:lnTo>
                    <a:lnTo>
                      <a:pt x="20" y="951"/>
                    </a:lnTo>
                    <a:lnTo>
                      <a:pt x="14" y="809"/>
                    </a:lnTo>
                    <a:lnTo>
                      <a:pt x="9" y="644"/>
                    </a:lnTo>
                    <a:lnTo>
                      <a:pt x="4" y="478"/>
                    </a:lnTo>
                    <a:lnTo>
                      <a:pt x="0" y="327"/>
                    </a:lnTo>
                    <a:lnTo>
                      <a:pt x="0" y="214"/>
                    </a:lnTo>
                    <a:lnTo>
                      <a:pt x="1" y="158"/>
                    </a:lnTo>
                    <a:lnTo>
                      <a:pt x="161" y="0"/>
                    </a:lnTo>
                    <a:lnTo>
                      <a:pt x="1083" y="24"/>
                    </a:lnTo>
                    <a:lnTo>
                      <a:pt x="1081" y="62"/>
                    </a:lnTo>
                    <a:lnTo>
                      <a:pt x="1076" y="163"/>
                    </a:lnTo>
                    <a:lnTo>
                      <a:pt x="1071" y="305"/>
                    </a:lnTo>
                    <a:lnTo>
                      <a:pt x="1064" y="467"/>
                    </a:lnTo>
                    <a:lnTo>
                      <a:pt x="1056" y="629"/>
                    </a:lnTo>
                    <a:lnTo>
                      <a:pt x="1050" y="771"/>
                    </a:lnTo>
                    <a:lnTo>
                      <a:pt x="1045" y="870"/>
                    </a:lnTo>
                    <a:lnTo>
                      <a:pt x="1043" y="907"/>
                    </a:lnTo>
                    <a:lnTo>
                      <a:pt x="1019" y="8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2" name="Freeform 178"/>
              <p:cNvSpPr>
                <a:spLocks noChangeAspect="1"/>
              </p:cNvSpPr>
              <p:nvPr/>
            </p:nvSpPr>
            <p:spPr bwMode="auto">
              <a:xfrm>
                <a:off x="458" y="1578"/>
                <a:ext cx="184" cy="227"/>
              </a:xfrm>
              <a:custGeom>
                <a:avLst/>
                <a:gdLst>
                  <a:gd name="T0" fmla="*/ 646 w 737"/>
                  <a:gd name="T1" fmla="*/ 885 h 906"/>
                  <a:gd name="T2" fmla="*/ 616 w 737"/>
                  <a:gd name="T3" fmla="*/ 831 h 906"/>
                  <a:gd name="T4" fmla="*/ 575 w 737"/>
                  <a:gd name="T5" fmla="*/ 699 h 906"/>
                  <a:gd name="T6" fmla="*/ 522 w 737"/>
                  <a:gd name="T7" fmla="*/ 611 h 906"/>
                  <a:gd name="T8" fmla="*/ 459 w 737"/>
                  <a:gd name="T9" fmla="*/ 547 h 906"/>
                  <a:gd name="T10" fmla="*/ 393 w 737"/>
                  <a:gd name="T11" fmla="*/ 521 h 906"/>
                  <a:gd name="T12" fmla="*/ 387 w 737"/>
                  <a:gd name="T13" fmla="*/ 504 h 906"/>
                  <a:gd name="T14" fmla="*/ 418 w 737"/>
                  <a:gd name="T15" fmla="*/ 507 h 906"/>
                  <a:gd name="T16" fmla="*/ 462 w 737"/>
                  <a:gd name="T17" fmla="*/ 435 h 906"/>
                  <a:gd name="T18" fmla="*/ 447 w 737"/>
                  <a:gd name="T19" fmla="*/ 374 h 906"/>
                  <a:gd name="T20" fmla="*/ 385 w 737"/>
                  <a:gd name="T21" fmla="*/ 341 h 906"/>
                  <a:gd name="T22" fmla="*/ 293 w 737"/>
                  <a:gd name="T23" fmla="*/ 323 h 906"/>
                  <a:gd name="T24" fmla="*/ 202 w 737"/>
                  <a:gd name="T25" fmla="*/ 297 h 906"/>
                  <a:gd name="T26" fmla="*/ 126 w 737"/>
                  <a:gd name="T27" fmla="*/ 302 h 906"/>
                  <a:gd name="T28" fmla="*/ 112 w 737"/>
                  <a:gd name="T29" fmla="*/ 532 h 906"/>
                  <a:gd name="T30" fmla="*/ 173 w 737"/>
                  <a:gd name="T31" fmla="*/ 693 h 906"/>
                  <a:gd name="T32" fmla="*/ 273 w 737"/>
                  <a:gd name="T33" fmla="*/ 776 h 906"/>
                  <a:gd name="T34" fmla="*/ 306 w 737"/>
                  <a:gd name="T35" fmla="*/ 766 h 906"/>
                  <a:gd name="T36" fmla="*/ 305 w 737"/>
                  <a:gd name="T37" fmla="*/ 781 h 906"/>
                  <a:gd name="T38" fmla="*/ 265 w 737"/>
                  <a:gd name="T39" fmla="*/ 788 h 906"/>
                  <a:gd name="T40" fmla="*/ 167 w 737"/>
                  <a:gd name="T41" fmla="*/ 732 h 906"/>
                  <a:gd name="T42" fmla="*/ 94 w 737"/>
                  <a:gd name="T43" fmla="*/ 630 h 906"/>
                  <a:gd name="T44" fmla="*/ 60 w 737"/>
                  <a:gd name="T45" fmla="*/ 503 h 906"/>
                  <a:gd name="T46" fmla="*/ 42 w 737"/>
                  <a:gd name="T47" fmla="*/ 360 h 906"/>
                  <a:gd name="T48" fmla="*/ 4 w 737"/>
                  <a:gd name="T49" fmla="*/ 348 h 906"/>
                  <a:gd name="T50" fmla="*/ 79 w 737"/>
                  <a:gd name="T51" fmla="*/ 237 h 906"/>
                  <a:gd name="T52" fmla="*/ 65 w 737"/>
                  <a:gd name="T53" fmla="*/ 154 h 906"/>
                  <a:gd name="T54" fmla="*/ 77 w 737"/>
                  <a:gd name="T55" fmla="*/ 71 h 906"/>
                  <a:gd name="T56" fmla="*/ 126 w 737"/>
                  <a:gd name="T57" fmla="*/ 15 h 906"/>
                  <a:gd name="T58" fmla="*/ 155 w 737"/>
                  <a:gd name="T59" fmla="*/ 24 h 906"/>
                  <a:gd name="T60" fmla="*/ 119 w 737"/>
                  <a:gd name="T61" fmla="*/ 61 h 906"/>
                  <a:gd name="T62" fmla="*/ 151 w 737"/>
                  <a:gd name="T63" fmla="*/ 201 h 906"/>
                  <a:gd name="T64" fmla="*/ 254 w 737"/>
                  <a:gd name="T65" fmla="*/ 264 h 906"/>
                  <a:gd name="T66" fmla="*/ 373 w 737"/>
                  <a:gd name="T67" fmla="*/ 296 h 906"/>
                  <a:gd name="T68" fmla="*/ 485 w 737"/>
                  <a:gd name="T69" fmla="*/ 343 h 906"/>
                  <a:gd name="T70" fmla="*/ 559 w 737"/>
                  <a:gd name="T71" fmla="*/ 379 h 906"/>
                  <a:gd name="T72" fmla="*/ 589 w 737"/>
                  <a:gd name="T73" fmla="*/ 448 h 906"/>
                  <a:gd name="T74" fmla="*/ 547 w 737"/>
                  <a:gd name="T75" fmla="*/ 460 h 906"/>
                  <a:gd name="T76" fmla="*/ 521 w 737"/>
                  <a:gd name="T77" fmla="*/ 438 h 906"/>
                  <a:gd name="T78" fmla="*/ 557 w 737"/>
                  <a:gd name="T79" fmla="*/ 446 h 906"/>
                  <a:gd name="T80" fmla="*/ 546 w 737"/>
                  <a:gd name="T81" fmla="*/ 409 h 906"/>
                  <a:gd name="T82" fmla="*/ 497 w 737"/>
                  <a:gd name="T83" fmla="*/ 377 h 906"/>
                  <a:gd name="T84" fmla="*/ 502 w 737"/>
                  <a:gd name="T85" fmla="*/ 480 h 906"/>
                  <a:gd name="T86" fmla="*/ 556 w 737"/>
                  <a:gd name="T87" fmla="*/ 593 h 906"/>
                  <a:gd name="T88" fmla="*/ 645 w 737"/>
                  <a:gd name="T89" fmla="*/ 664 h 906"/>
                  <a:gd name="T90" fmla="*/ 704 w 737"/>
                  <a:gd name="T91" fmla="*/ 656 h 906"/>
                  <a:gd name="T92" fmla="*/ 690 w 737"/>
                  <a:gd name="T93" fmla="*/ 636 h 906"/>
                  <a:gd name="T94" fmla="*/ 732 w 737"/>
                  <a:gd name="T95" fmla="*/ 637 h 906"/>
                  <a:gd name="T96" fmla="*/ 728 w 737"/>
                  <a:gd name="T97" fmla="*/ 685 h 906"/>
                  <a:gd name="T98" fmla="*/ 656 w 737"/>
                  <a:gd name="T99" fmla="*/ 699 h 906"/>
                  <a:gd name="T100" fmla="*/ 596 w 737"/>
                  <a:gd name="T101" fmla="*/ 670 h 906"/>
                  <a:gd name="T102" fmla="*/ 646 w 737"/>
                  <a:gd name="T103" fmla="*/ 787 h 9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7"/>
                  <a:gd name="T157" fmla="*/ 0 h 906"/>
                  <a:gd name="T158" fmla="*/ 737 w 737"/>
                  <a:gd name="T159" fmla="*/ 906 h 9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7" h="906">
                    <a:moveTo>
                      <a:pt x="670" y="906"/>
                    </a:moveTo>
                    <a:lnTo>
                      <a:pt x="663" y="903"/>
                    </a:lnTo>
                    <a:lnTo>
                      <a:pt x="656" y="899"/>
                    </a:lnTo>
                    <a:lnTo>
                      <a:pt x="651" y="893"/>
                    </a:lnTo>
                    <a:lnTo>
                      <a:pt x="646" y="885"/>
                    </a:lnTo>
                    <a:lnTo>
                      <a:pt x="641" y="878"/>
                    </a:lnTo>
                    <a:lnTo>
                      <a:pt x="638" y="870"/>
                    </a:lnTo>
                    <a:lnTo>
                      <a:pt x="633" y="862"/>
                    </a:lnTo>
                    <a:lnTo>
                      <a:pt x="629" y="855"/>
                    </a:lnTo>
                    <a:lnTo>
                      <a:pt x="616" y="831"/>
                    </a:lnTo>
                    <a:lnTo>
                      <a:pt x="605" y="806"/>
                    </a:lnTo>
                    <a:lnTo>
                      <a:pt x="595" y="781"/>
                    </a:lnTo>
                    <a:lnTo>
                      <a:pt x="587" y="754"/>
                    </a:lnTo>
                    <a:lnTo>
                      <a:pt x="581" y="727"/>
                    </a:lnTo>
                    <a:lnTo>
                      <a:pt x="575" y="699"/>
                    </a:lnTo>
                    <a:lnTo>
                      <a:pt x="570" y="671"/>
                    </a:lnTo>
                    <a:lnTo>
                      <a:pt x="565" y="644"/>
                    </a:lnTo>
                    <a:lnTo>
                      <a:pt x="551" y="632"/>
                    </a:lnTo>
                    <a:lnTo>
                      <a:pt x="536" y="622"/>
                    </a:lnTo>
                    <a:lnTo>
                      <a:pt x="522" y="611"/>
                    </a:lnTo>
                    <a:lnTo>
                      <a:pt x="508" y="598"/>
                    </a:lnTo>
                    <a:lnTo>
                      <a:pt x="495" y="587"/>
                    </a:lnTo>
                    <a:lnTo>
                      <a:pt x="481" y="575"/>
                    </a:lnTo>
                    <a:lnTo>
                      <a:pt x="469" y="561"/>
                    </a:lnTo>
                    <a:lnTo>
                      <a:pt x="459" y="547"/>
                    </a:lnTo>
                    <a:lnTo>
                      <a:pt x="447" y="547"/>
                    </a:lnTo>
                    <a:lnTo>
                      <a:pt x="432" y="543"/>
                    </a:lnTo>
                    <a:lnTo>
                      <a:pt x="418" y="537"/>
                    </a:lnTo>
                    <a:lnTo>
                      <a:pt x="404" y="529"/>
                    </a:lnTo>
                    <a:lnTo>
                      <a:pt x="393" y="521"/>
                    </a:lnTo>
                    <a:lnTo>
                      <a:pt x="383" y="513"/>
                    </a:lnTo>
                    <a:lnTo>
                      <a:pt x="377" y="507"/>
                    </a:lnTo>
                    <a:lnTo>
                      <a:pt x="374" y="504"/>
                    </a:lnTo>
                    <a:lnTo>
                      <a:pt x="380" y="503"/>
                    </a:lnTo>
                    <a:lnTo>
                      <a:pt x="387" y="504"/>
                    </a:lnTo>
                    <a:lnTo>
                      <a:pt x="392" y="505"/>
                    </a:lnTo>
                    <a:lnTo>
                      <a:pt x="398" y="505"/>
                    </a:lnTo>
                    <a:lnTo>
                      <a:pt x="404" y="507"/>
                    </a:lnTo>
                    <a:lnTo>
                      <a:pt x="412" y="508"/>
                    </a:lnTo>
                    <a:lnTo>
                      <a:pt x="418" y="507"/>
                    </a:lnTo>
                    <a:lnTo>
                      <a:pt x="426" y="504"/>
                    </a:lnTo>
                    <a:lnTo>
                      <a:pt x="443" y="489"/>
                    </a:lnTo>
                    <a:lnTo>
                      <a:pt x="453" y="473"/>
                    </a:lnTo>
                    <a:lnTo>
                      <a:pt x="457" y="454"/>
                    </a:lnTo>
                    <a:lnTo>
                      <a:pt x="462" y="435"/>
                    </a:lnTo>
                    <a:lnTo>
                      <a:pt x="459" y="423"/>
                    </a:lnTo>
                    <a:lnTo>
                      <a:pt x="458" y="410"/>
                    </a:lnTo>
                    <a:lnTo>
                      <a:pt x="454" y="397"/>
                    </a:lnTo>
                    <a:lnTo>
                      <a:pt x="452" y="385"/>
                    </a:lnTo>
                    <a:lnTo>
                      <a:pt x="447" y="374"/>
                    </a:lnTo>
                    <a:lnTo>
                      <a:pt x="441" y="365"/>
                    </a:lnTo>
                    <a:lnTo>
                      <a:pt x="433" y="356"/>
                    </a:lnTo>
                    <a:lnTo>
                      <a:pt x="423" y="350"/>
                    </a:lnTo>
                    <a:lnTo>
                      <a:pt x="404" y="345"/>
                    </a:lnTo>
                    <a:lnTo>
                      <a:pt x="385" y="341"/>
                    </a:lnTo>
                    <a:lnTo>
                      <a:pt x="367" y="337"/>
                    </a:lnTo>
                    <a:lnTo>
                      <a:pt x="348" y="335"/>
                    </a:lnTo>
                    <a:lnTo>
                      <a:pt x="329" y="331"/>
                    </a:lnTo>
                    <a:lnTo>
                      <a:pt x="310" y="327"/>
                    </a:lnTo>
                    <a:lnTo>
                      <a:pt x="293" y="323"/>
                    </a:lnTo>
                    <a:lnTo>
                      <a:pt x="274" y="319"/>
                    </a:lnTo>
                    <a:lnTo>
                      <a:pt x="255" y="314"/>
                    </a:lnTo>
                    <a:lnTo>
                      <a:pt x="237" y="309"/>
                    </a:lnTo>
                    <a:lnTo>
                      <a:pt x="220" y="304"/>
                    </a:lnTo>
                    <a:lnTo>
                      <a:pt x="202" y="297"/>
                    </a:lnTo>
                    <a:lnTo>
                      <a:pt x="185" y="289"/>
                    </a:lnTo>
                    <a:lnTo>
                      <a:pt x="168" y="281"/>
                    </a:lnTo>
                    <a:lnTo>
                      <a:pt x="152" y="270"/>
                    </a:lnTo>
                    <a:lnTo>
                      <a:pt x="137" y="259"/>
                    </a:lnTo>
                    <a:lnTo>
                      <a:pt x="126" y="302"/>
                    </a:lnTo>
                    <a:lnTo>
                      <a:pt x="117" y="346"/>
                    </a:lnTo>
                    <a:lnTo>
                      <a:pt x="109" y="392"/>
                    </a:lnTo>
                    <a:lnTo>
                      <a:pt x="107" y="438"/>
                    </a:lnTo>
                    <a:lnTo>
                      <a:pt x="107" y="485"/>
                    </a:lnTo>
                    <a:lnTo>
                      <a:pt x="112" y="532"/>
                    </a:lnTo>
                    <a:lnTo>
                      <a:pt x="121" y="578"/>
                    </a:lnTo>
                    <a:lnTo>
                      <a:pt x="133" y="625"/>
                    </a:lnTo>
                    <a:lnTo>
                      <a:pt x="146" y="646"/>
                    </a:lnTo>
                    <a:lnTo>
                      <a:pt x="158" y="670"/>
                    </a:lnTo>
                    <a:lnTo>
                      <a:pt x="173" y="693"/>
                    </a:lnTo>
                    <a:lnTo>
                      <a:pt x="188" y="714"/>
                    </a:lnTo>
                    <a:lnTo>
                      <a:pt x="206" y="734"/>
                    </a:lnTo>
                    <a:lnTo>
                      <a:pt x="226" y="752"/>
                    </a:lnTo>
                    <a:lnTo>
                      <a:pt x="247" y="766"/>
                    </a:lnTo>
                    <a:lnTo>
                      <a:pt x="273" y="776"/>
                    </a:lnTo>
                    <a:lnTo>
                      <a:pt x="279" y="776"/>
                    </a:lnTo>
                    <a:lnTo>
                      <a:pt x="286" y="773"/>
                    </a:lnTo>
                    <a:lnTo>
                      <a:pt x="294" y="771"/>
                    </a:lnTo>
                    <a:lnTo>
                      <a:pt x="300" y="768"/>
                    </a:lnTo>
                    <a:lnTo>
                      <a:pt x="306" y="766"/>
                    </a:lnTo>
                    <a:lnTo>
                      <a:pt x="313" y="764"/>
                    </a:lnTo>
                    <a:lnTo>
                      <a:pt x="316" y="767"/>
                    </a:lnTo>
                    <a:lnTo>
                      <a:pt x="320" y="772"/>
                    </a:lnTo>
                    <a:lnTo>
                      <a:pt x="313" y="777"/>
                    </a:lnTo>
                    <a:lnTo>
                      <a:pt x="305" y="781"/>
                    </a:lnTo>
                    <a:lnTo>
                      <a:pt x="298" y="785"/>
                    </a:lnTo>
                    <a:lnTo>
                      <a:pt x="290" y="787"/>
                    </a:lnTo>
                    <a:lnTo>
                      <a:pt x="283" y="788"/>
                    </a:lnTo>
                    <a:lnTo>
                      <a:pt x="274" y="790"/>
                    </a:lnTo>
                    <a:lnTo>
                      <a:pt x="265" y="788"/>
                    </a:lnTo>
                    <a:lnTo>
                      <a:pt x="256" y="786"/>
                    </a:lnTo>
                    <a:lnTo>
                      <a:pt x="231" y="774"/>
                    </a:lnTo>
                    <a:lnTo>
                      <a:pt x="209" y="762"/>
                    </a:lnTo>
                    <a:lnTo>
                      <a:pt x="187" y="748"/>
                    </a:lnTo>
                    <a:lnTo>
                      <a:pt x="167" y="732"/>
                    </a:lnTo>
                    <a:lnTo>
                      <a:pt x="150" y="714"/>
                    </a:lnTo>
                    <a:lnTo>
                      <a:pt x="133" y="695"/>
                    </a:lnTo>
                    <a:lnTo>
                      <a:pt x="118" y="674"/>
                    </a:lnTo>
                    <a:lnTo>
                      <a:pt x="106" y="653"/>
                    </a:lnTo>
                    <a:lnTo>
                      <a:pt x="94" y="630"/>
                    </a:lnTo>
                    <a:lnTo>
                      <a:pt x="84" y="606"/>
                    </a:lnTo>
                    <a:lnTo>
                      <a:pt x="76" y="581"/>
                    </a:lnTo>
                    <a:lnTo>
                      <a:pt x="69" y="556"/>
                    </a:lnTo>
                    <a:lnTo>
                      <a:pt x="64" y="529"/>
                    </a:lnTo>
                    <a:lnTo>
                      <a:pt x="60" y="503"/>
                    </a:lnTo>
                    <a:lnTo>
                      <a:pt x="58" y="477"/>
                    </a:lnTo>
                    <a:lnTo>
                      <a:pt x="58" y="449"/>
                    </a:lnTo>
                    <a:lnTo>
                      <a:pt x="58" y="360"/>
                    </a:lnTo>
                    <a:lnTo>
                      <a:pt x="49" y="360"/>
                    </a:lnTo>
                    <a:lnTo>
                      <a:pt x="42" y="360"/>
                    </a:lnTo>
                    <a:lnTo>
                      <a:pt x="33" y="360"/>
                    </a:lnTo>
                    <a:lnTo>
                      <a:pt x="24" y="358"/>
                    </a:lnTo>
                    <a:lnTo>
                      <a:pt x="17" y="356"/>
                    </a:lnTo>
                    <a:lnTo>
                      <a:pt x="10" y="352"/>
                    </a:lnTo>
                    <a:lnTo>
                      <a:pt x="4" y="348"/>
                    </a:lnTo>
                    <a:lnTo>
                      <a:pt x="0" y="342"/>
                    </a:lnTo>
                    <a:lnTo>
                      <a:pt x="62" y="321"/>
                    </a:lnTo>
                    <a:lnTo>
                      <a:pt x="67" y="293"/>
                    </a:lnTo>
                    <a:lnTo>
                      <a:pt x="72" y="264"/>
                    </a:lnTo>
                    <a:lnTo>
                      <a:pt x="79" y="237"/>
                    </a:lnTo>
                    <a:lnTo>
                      <a:pt x="96" y="214"/>
                    </a:lnTo>
                    <a:lnTo>
                      <a:pt x="86" y="201"/>
                    </a:lnTo>
                    <a:lnTo>
                      <a:pt x="78" y="186"/>
                    </a:lnTo>
                    <a:lnTo>
                      <a:pt x="71" y="170"/>
                    </a:lnTo>
                    <a:lnTo>
                      <a:pt x="65" y="154"/>
                    </a:lnTo>
                    <a:lnTo>
                      <a:pt x="62" y="137"/>
                    </a:lnTo>
                    <a:lnTo>
                      <a:pt x="62" y="120"/>
                    </a:lnTo>
                    <a:lnTo>
                      <a:pt x="63" y="102"/>
                    </a:lnTo>
                    <a:lnTo>
                      <a:pt x="69" y="84"/>
                    </a:lnTo>
                    <a:lnTo>
                      <a:pt x="77" y="71"/>
                    </a:lnTo>
                    <a:lnTo>
                      <a:pt x="84" y="58"/>
                    </a:lnTo>
                    <a:lnTo>
                      <a:pt x="93" y="45"/>
                    </a:lnTo>
                    <a:lnTo>
                      <a:pt x="103" y="34"/>
                    </a:lnTo>
                    <a:lnTo>
                      <a:pt x="113" y="24"/>
                    </a:lnTo>
                    <a:lnTo>
                      <a:pt x="126" y="15"/>
                    </a:lnTo>
                    <a:lnTo>
                      <a:pt x="137" y="8"/>
                    </a:lnTo>
                    <a:lnTo>
                      <a:pt x="151" y="0"/>
                    </a:lnTo>
                    <a:lnTo>
                      <a:pt x="157" y="9"/>
                    </a:lnTo>
                    <a:lnTo>
                      <a:pt x="158" y="17"/>
                    </a:lnTo>
                    <a:lnTo>
                      <a:pt x="155" y="24"/>
                    </a:lnTo>
                    <a:lnTo>
                      <a:pt x="147" y="30"/>
                    </a:lnTo>
                    <a:lnTo>
                      <a:pt x="138" y="37"/>
                    </a:lnTo>
                    <a:lnTo>
                      <a:pt x="131" y="44"/>
                    </a:lnTo>
                    <a:lnTo>
                      <a:pt x="123" y="52"/>
                    </a:lnTo>
                    <a:lnTo>
                      <a:pt x="119" y="61"/>
                    </a:lnTo>
                    <a:lnTo>
                      <a:pt x="112" y="91"/>
                    </a:lnTo>
                    <a:lnTo>
                      <a:pt x="113" y="123"/>
                    </a:lnTo>
                    <a:lnTo>
                      <a:pt x="121" y="154"/>
                    </a:lnTo>
                    <a:lnTo>
                      <a:pt x="133" y="181"/>
                    </a:lnTo>
                    <a:lnTo>
                      <a:pt x="151" y="201"/>
                    </a:lnTo>
                    <a:lnTo>
                      <a:pt x="168" y="219"/>
                    </a:lnTo>
                    <a:lnTo>
                      <a:pt x="188" y="234"/>
                    </a:lnTo>
                    <a:lnTo>
                      <a:pt x="210" y="247"/>
                    </a:lnTo>
                    <a:lnTo>
                      <a:pt x="231" y="257"/>
                    </a:lnTo>
                    <a:lnTo>
                      <a:pt x="254" y="264"/>
                    </a:lnTo>
                    <a:lnTo>
                      <a:pt x="278" y="272"/>
                    </a:lnTo>
                    <a:lnTo>
                      <a:pt x="301" y="278"/>
                    </a:lnTo>
                    <a:lnTo>
                      <a:pt x="325" y="283"/>
                    </a:lnTo>
                    <a:lnTo>
                      <a:pt x="349" y="289"/>
                    </a:lnTo>
                    <a:lnTo>
                      <a:pt x="373" y="296"/>
                    </a:lnTo>
                    <a:lnTo>
                      <a:pt x="397" y="302"/>
                    </a:lnTo>
                    <a:lnTo>
                      <a:pt x="419" y="309"/>
                    </a:lnTo>
                    <a:lnTo>
                      <a:pt x="442" y="319"/>
                    </a:lnTo>
                    <a:lnTo>
                      <a:pt x="463" y="330"/>
                    </a:lnTo>
                    <a:lnTo>
                      <a:pt x="485" y="343"/>
                    </a:lnTo>
                    <a:lnTo>
                      <a:pt x="501" y="346"/>
                    </a:lnTo>
                    <a:lnTo>
                      <a:pt x="517" y="351"/>
                    </a:lnTo>
                    <a:lnTo>
                      <a:pt x="532" y="358"/>
                    </a:lnTo>
                    <a:lnTo>
                      <a:pt x="546" y="367"/>
                    </a:lnTo>
                    <a:lnTo>
                      <a:pt x="559" y="379"/>
                    </a:lnTo>
                    <a:lnTo>
                      <a:pt x="570" y="391"/>
                    </a:lnTo>
                    <a:lnTo>
                      <a:pt x="579" y="404"/>
                    </a:lnTo>
                    <a:lnTo>
                      <a:pt x="587" y="419"/>
                    </a:lnTo>
                    <a:lnTo>
                      <a:pt x="590" y="433"/>
                    </a:lnTo>
                    <a:lnTo>
                      <a:pt x="589" y="448"/>
                    </a:lnTo>
                    <a:lnTo>
                      <a:pt x="582" y="459"/>
                    </a:lnTo>
                    <a:lnTo>
                      <a:pt x="571" y="469"/>
                    </a:lnTo>
                    <a:lnTo>
                      <a:pt x="564" y="469"/>
                    </a:lnTo>
                    <a:lnTo>
                      <a:pt x="556" y="465"/>
                    </a:lnTo>
                    <a:lnTo>
                      <a:pt x="547" y="460"/>
                    </a:lnTo>
                    <a:lnTo>
                      <a:pt x="540" y="455"/>
                    </a:lnTo>
                    <a:lnTo>
                      <a:pt x="532" y="449"/>
                    </a:lnTo>
                    <a:lnTo>
                      <a:pt x="526" y="443"/>
                    </a:lnTo>
                    <a:lnTo>
                      <a:pt x="522" y="439"/>
                    </a:lnTo>
                    <a:lnTo>
                      <a:pt x="521" y="438"/>
                    </a:lnTo>
                    <a:lnTo>
                      <a:pt x="528" y="441"/>
                    </a:lnTo>
                    <a:lnTo>
                      <a:pt x="536" y="446"/>
                    </a:lnTo>
                    <a:lnTo>
                      <a:pt x="542" y="450"/>
                    </a:lnTo>
                    <a:lnTo>
                      <a:pt x="551" y="451"/>
                    </a:lnTo>
                    <a:lnTo>
                      <a:pt x="557" y="446"/>
                    </a:lnTo>
                    <a:lnTo>
                      <a:pt x="561" y="439"/>
                    </a:lnTo>
                    <a:lnTo>
                      <a:pt x="562" y="433"/>
                    </a:lnTo>
                    <a:lnTo>
                      <a:pt x="562" y="424"/>
                    </a:lnTo>
                    <a:lnTo>
                      <a:pt x="554" y="418"/>
                    </a:lnTo>
                    <a:lnTo>
                      <a:pt x="546" y="409"/>
                    </a:lnTo>
                    <a:lnTo>
                      <a:pt x="537" y="401"/>
                    </a:lnTo>
                    <a:lnTo>
                      <a:pt x="527" y="394"/>
                    </a:lnTo>
                    <a:lnTo>
                      <a:pt x="518" y="386"/>
                    </a:lnTo>
                    <a:lnTo>
                      <a:pt x="508" y="381"/>
                    </a:lnTo>
                    <a:lnTo>
                      <a:pt x="497" y="377"/>
                    </a:lnTo>
                    <a:lnTo>
                      <a:pt x="487" y="377"/>
                    </a:lnTo>
                    <a:lnTo>
                      <a:pt x="495" y="401"/>
                    </a:lnTo>
                    <a:lnTo>
                      <a:pt x="498" y="428"/>
                    </a:lnTo>
                    <a:lnTo>
                      <a:pt x="500" y="454"/>
                    </a:lnTo>
                    <a:lnTo>
                      <a:pt x="502" y="480"/>
                    </a:lnTo>
                    <a:lnTo>
                      <a:pt x="505" y="507"/>
                    </a:lnTo>
                    <a:lnTo>
                      <a:pt x="511" y="532"/>
                    </a:lnTo>
                    <a:lnTo>
                      <a:pt x="523" y="556"/>
                    </a:lnTo>
                    <a:lnTo>
                      <a:pt x="541" y="577"/>
                    </a:lnTo>
                    <a:lnTo>
                      <a:pt x="556" y="593"/>
                    </a:lnTo>
                    <a:lnTo>
                      <a:pt x="571" y="611"/>
                    </a:lnTo>
                    <a:lnTo>
                      <a:pt x="587" y="627"/>
                    </a:lnTo>
                    <a:lnTo>
                      <a:pt x="606" y="642"/>
                    </a:lnTo>
                    <a:lnTo>
                      <a:pt x="625" y="655"/>
                    </a:lnTo>
                    <a:lnTo>
                      <a:pt x="645" y="664"/>
                    </a:lnTo>
                    <a:lnTo>
                      <a:pt x="666" y="668"/>
                    </a:lnTo>
                    <a:lnTo>
                      <a:pt x="690" y="666"/>
                    </a:lnTo>
                    <a:lnTo>
                      <a:pt x="694" y="663"/>
                    </a:lnTo>
                    <a:lnTo>
                      <a:pt x="699" y="659"/>
                    </a:lnTo>
                    <a:lnTo>
                      <a:pt x="704" y="656"/>
                    </a:lnTo>
                    <a:lnTo>
                      <a:pt x="708" y="653"/>
                    </a:lnTo>
                    <a:lnTo>
                      <a:pt x="703" y="648"/>
                    </a:lnTo>
                    <a:lnTo>
                      <a:pt x="697" y="645"/>
                    </a:lnTo>
                    <a:lnTo>
                      <a:pt x="692" y="642"/>
                    </a:lnTo>
                    <a:lnTo>
                      <a:pt x="690" y="636"/>
                    </a:lnTo>
                    <a:lnTo>
                      <a:pt x="698" y="631"/>
                    </a:lnTo>
                    <a:lnTo>
                      <a:pt x="705" y="629"/>
                    </a:lnTo>
                    <a:lnTo>
                      <a:pt x="715" y="627"/>
                    </a:lnTo>
                    <a:lnTo>
                      <a:pt x="724" y="630"/>
                    </a:lnTo>
                    <a:lnTo>
                      <a:pt x="732" y="637"/>
                    </a:lnTo>
                    <a:lnTo>
                      <a:pt x="735" y="646"/>
                    </a:lnTo>
                    <a:lnTo>
                      <a:pt x="737" y="655"/>
                    </a:lnTo>
                    <a:lnTo>
                      <a:pt x="735" y="664"/>
                    </a:lnTo>
                    <a:lnTo>
                      <a:pt x="734" y="675"/>
                    </a:lnTo>
                    <a:lnTo>
                      <a:pt x="728" y="685"/>
                    </a:lnTo>
                    <a:lnTo>
                      <a:pt x="717" y="694"/>
                    </a:lnTo>
                    <a:lnTo>
                      <a:pt x="703" y="702"/>
                    </a:lnTo>
                    <a:lnTo>
                      <a:pt x="687" y="703"/>
                    </a:lnTo>
                    <a:lnTo>
                      <a:pt x="671" y="702"/>
                    </a:lnTo>
                    <a:lnTo>
                      <a:pt x="656" y="699"/>
                    </a:lnTo>
                    <a:lnTo>
                      <a:pt x="643" y="695"/>
                    </a:lnTo>
                    <a:lnTo>
                      <a:pt x="629" y="689"/>
                    </a:lnTo>
                    <a:lnTo>
                      <a:pt x="616" y="684"/>
                    </a:lnTo>
                    <a:lnTo>
                      <a:pt x="606" y="676"/>
                    </a:lnTo>
                    <a:lnTo>
                      <a:pt x="596" y="670"/>
                    </a:lnTo>
                    <a:lnTo>
                      <a:pt x="604" y="694"/>
                    </a:lnTo>
                    <a:lnTo>
                      <a:pt x="612" y="718"/>
                    </a:lnTo>
                    <a:lnTo>
                      <a:pt x="623" y="741"/>
                    </a:lnTo>
                    <a:lnTo>
                      <a:pt x="634" y="764"/>
                    </a:lnTo>
                    <a:lnTo>
                      <a:pt x="646" y="787"/>
                    </a:lnTo>
                    <a:lnTo>
                      <a:pt x="659" y="811"/>
                    </a:lnTo>
                    <a:lnTo>
                      <a:pt x="673" y="834"/>
                    </a:lnTo>
                    <a:lnTo>
                      <a:pt x="688" y="855"/>
                    </a:lnTo>
                    <a:lnTo>
                      <a:pt x="670" y="9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3" name="Freeform 179"/>
              <p:cNvSpPr>
                <a:spLocks noChangeAspect="1"/>
              </p:cNvSpPr>
              <p:nvPr/>
            </p:nvSpPr>
            <p:spPr bwMode="auto">
              <a:xfrm>
                <a:off x="651" y="1593"/>
                <a:ext cx="71" cy="136"/>
              </a:xfrm>
              <a:custGeom>
                <a:avLst/>
                <a:gdLst>
                  <a:gd name="T0" fmla="*/ 270 w 283"/>
                  <a:gd name="T1" fmla="*/ 167 h 547"/>
                  <a:gd name="T2" fmla="*/ 283 w 283"/>
                  <a:gd name="T3" fmla="*/ 268 h 547"/>
                  <a:gd name="T4" fmla="*/ 271 w 283"/>
                  <a:gd name="T5" fmla="*/ 370 h 547"/>
                  <a:gd name="T6" fmla="*/ 232 w 283"/>
                  <a:gd name="T7" fmla="*/ 463 h 547"/>
                  <a:gd name="T8" fmla="*/ 191 w 283"/>
                  <a:gd name="T9" fmla="*/ 513 h 547"/>
                  <a:gd name="T10" fmla="*/ 157 w 283"/>
                  <a:gd name="T11" fmla="*/ 530 h 547"/>
                  <a:gd name="T12" fmla="*/ 120 w 283"/>
                  <a:gd name="T13" fmla="*/ 543 h 547"/>
                  <a:gd name="T14" fmla="*/ 94 w 283"/>
                  <a:gd name="T15" fmla="*/ 547 h 547"/>
                  <a:gd name="T16" fmla="*/ 94 w 283"/>
                  <a:gd name="T17" fmla="*/ 538 h 547"/>
                  <a:gd name="T18" fmla="*/ 118 w 283"/>
                  <a:gd name="T19" fmla="*/ 518 h 547"/>
                  <a:gd name="T20" fmla="*/ 152 w 283"/>
                  <a:gd name="T21" fmla="*/ 494 h 547"/>
                  <a:gd name="T22" fmla="*/ 182 w 283"/>
                  <a:gd name="T23" fmla="*/ 469 h 547"/>
                  <a:gd name="T24" fmla="*/ 204 w 283"/>
                  <a:gd name="T25" fmla="*/ 424 h 547"/>
                  <a:gd name="T26" fmla="*/ 223 w 283"/>
                  <a:gd name="T27" fmla="*/ 348 h 547"/>
                  <a:gd name="T28" fmla="*/ 231 w 283"/>
                  <a:gd name="T29" fmla="*/ 269 h 547"/>
                  <a:gd name="T30" fmla="*/ 224 w 283"/>
                  <a:gd name="T31" fmla="*/ 190 h 547"/>
                  <a:gd name="T32" fmla="*/ 213 w 283"/>
                  <a:gd name="T33" fmla="*/ 142 h 547"/>
                  <a:gd name="T34" fmla="*/ 207 w 283"/>
                  <a:gd name="T35" fmla="*/ 121 h 547"/>
                  <a:gd name="T36" fmla="*/ 197 w 283"/>
                  <a:gd name="T37" fmla="*/ 102 h 547"/>
                  <a:gd name="T38" fmla="*/ 184 w 283"/>
                  <a:gd name="T39" fmla="*/ 86 h 547"/>
                  <a:gd name="T40" fmla="*/ 152 w 283"/>
                  <a:gd name="T41" fmla="*/ 58 h 547"/>
                  <a:gd name="T42" fmla="*/ 94 w 283"/>
                  <a:gd name="T43" fmla="*/ 35 h 547"/>
                  <a:gd name="T44" fmla="*/ 40 w 283"/>
                  <a:gd name="T45" fmla="*/ 26 h 547"/>
                  <a:gd name="T46" fmla="*/ 5 w 283"/>
                  <a:gd name="T47" fmla="*/ 26 h 547"/>
                  <a:gd name="T48" fmla="*/ 17 w 283"/>
                  <a:gd name="T49" fmla="*/ 14 h 547"/>
                  <a:gd name="T50" fmla="*/ 58 w 283"/>
                  <a:gd name="T51" fmla="*/ 1 h 547"/>
                  <a:gd name="T52" fmla="*/ 100 w 283"/>
                  <a:gd name="T53" fmla="*/ 3 h 547"/>
                  <a:gd name="T54" fmla="*/ 142 w 283"/>
                  <a:gd name="T55" fmla="*/ 13 h 547"/>
                  <a:gd name="T56" fmla="*/ 174 w 283"/>
                  <a:gd name="T57" fmla="*/ 30 h 547"/>
                  <a:gd name="T58" fmla="*/ 201 w 283"/>
                  <a:gd name="T59" fmla="*/ 52 h 547"/>
                  <a:gd name="T60" fmla="*/ 224 w 283"/>
                  <a:gd name="T61" fmla="*/ 78 h 547"/>
                  <a:gd name="T62" fmla="*/ 244 w 283"/>
                  <a:gd name="T63" fmla="*/ 106 h 5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3"/>
                  <a:gd name="T97" fmla="*/ 0 h 547"/>
                  <a:gd name="T98" fmla="*/ 283 w 283"/>
                  <a:gd name="T99" fmla="*/ 547 h 5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3" h="547">
                    <a:moveTo>
                      <a:pt x="252" y="121"/>
                    </a:moveTo>
                    <a:lnTo>
                      <a:pt x="270" y="167"/>
                    </a:lnTo>
                    <a:lnTo>
                      <a:pt x="280" y="216"/>
                    </a:lnTo>
                    <a:lnTo>
                      <a:pt x="283" y="268"/>
                    </a:lnTo>
                    <a:lnTo>
                      <a:pt x="281" y="319"/>
                    </a:lnTo>
                    <a:lnTo>
                      <a:pt x="271" y="370"/>
                    </a:lnTo>
                    <a:lnTo>
                      <a:pt x="255" y="419"/>
                    </a:lnTo>
                    <a:lnTo>
                      <a:pt x="232" y="463"/>
                    </a:lnTo>
                    <a:lnTo>
                      <a:pt x="202" y="503"/>
                    </a:lnTo>
                    <a:lnTo>
                      <a:pt x="191" y="513"/>
                    </a:lnTo>
                    <a:lnTo>
                      <a:pt x="174" y="522"/>
                    </a:lnTo>
                    <a:lnTo>
                      <a:pt x="157" y="530"/>
                    </a:lnTo>
                    <a:lnTo>
                      <a:pt x="138" y="538"/>
                    </a:lnTo>
                    <a:lnTo>
                      <a:pt x="120" y="543"/>
                    </a:lnTo>
                    <a:lnTo>
                      <a:pt x="105" y="547"/>
                    </a:lnTo>
                    <a:lnTo>
                      <a:pt x="94" y="547"/>
                    </a:lnTo>
                    <a:lnTo>
                      <a:pt x="89" y="544"/>
                    </a:lnTo>
                    <a:lnTo>
                      <a:pt x="94" y="538"/>
                    </a:lnTo>
                    <a:lnTo>
                      <a:pt x="104" y="529"/>
                    </a:lnTo>
                    <a:lnTo>
                      <a:pt x="118" y="518"/>
                    </a:lnTo>
                    <a:lnTo>
                      <a:pt x="134" y="507"/>
                    </a:lnTo>
                    <a:lnTo>
                      <a:pt x="152" y="494"/>
                    </a:lnTo>
                    <a:lnTo>
                      <a:pt x="168" y="481"/>
                    </a:lnTo>
                    <a:lnTo>
                      <a:pt x="182" y="469"/>
                    </a:lnTo>
                    <a:lnTo>
                      <a:pt x="191" y="459"/>
                    </a:lnTo>
                    <a:lnTo>
                      <a:pt x="204" y="424"/>
                    </a:lnTo>
                    <a:lnTo>
                      <a:pt x="216" y="387"/>
                    </a:lnTo>
                    <a:lnTo>
                      <a:pt x="223" y="348"/>
                    </a:lnTo>
                    <a:lnTo>
                      <a:pt x="228" y="309"/>
                    </a:lnTo>
                    <a:lnTo>
                      <a:pt x="231" y="269"/>
                    </a:lnTo>
                    <a:lnTo>
                      <a:pt x="228" y="229"/>
                    </a:lnTo>
                    <a:lnTo>
                      <a:pt x="224" y="190"/>
                    </a:lnTo>
                    <a:lnTo>
                      <a:pt x="216" y="152"/>
                    </a:lnTo>
                    <a:lnTo>
                      <a:pt x="213" y="142"/>
                    </a:lnTo>
                    <a:lnTo>
                      <a:pt x="211" y="131"/>
                    </a:lnTo>
                    <a:lnTo>
                      <a:pt x="207" y="121"/>
                    </a:lnTo>
                    <a:lnTo>
                      <a:pt x="202" y="112"/>
                    </a:lnTo>
                    <a:lnTo>
                      <a:pt x="197" y="102"/>
                    </a:lnTo>
                    <a:lnTo>
                      <a:pt x="191" y="93"/>
                    </a:lnTo>
                    <a:lnTo>
                      <a:pt x="184" y="86"/>
                    </a:lnTo>
                    <a:lnTo>
                      <a:pt x="177" y="77"/>
                    </a:lnTo>
                    <a:lnTo>
                      <a:pt x="152" y="58"/>
                    </a:lnTo>
                    <a:lnTo>
                      <a:pt x="124" y="44"/>
                    </a:lnTo>
                    <a:lnTo>
                      <a:pt x="94" y="35"/>
                    </a:lnTo>
                    <a:lnTo>
                      <a:pt x="66" y="29"/>
                    </a:lnTo>
                    <a:lnTo>
                      <a:pt x="40" y="26"/>
                    </a:lnTo>
                    <a:lnTo>
                      <a:pt x="19" y="26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17" y="14"/>
                    </a:lnTo>
                    <a:lnTo>
                      <a:pt x="36" y="6"/>
                    </a:lnTo>
                    <a:lnTo>
                      <a:pt x="58" y="1"/>
                    </a:lnTo>
                    <a:lnTo>
                      <a:pt x="79" y="0"/>
                    </a:lnTo>
                    <a:lnTo>
                      <a:pt x="100" y="3"/>
                    </a:lnTo>
                    <a:lnTo>
                      <a:pt x="122" y="6"/>
                    </a:lnTo>
                    <a:lnTo>
                      <a:pt x="142" y="13"/>
                    </a:lnTo>
                    <a:lnTo>
                      <a:pt x="160" y="20"/>
                    </a:lnTo>
                    <a:lnTo>
                      <a:pt x="174" y="30"/>
                    </a:lnTo>
                    <a:lnTo>
                      <a:pt x="188" y="40"/>
                    </a:lnTo>
                    <a:lnTo>
                      <a:pt x="201" y="52"/>
                    </a:lnTo>
                    <a:lnTo>
                      <a:pt x="213" y="64"/>
                    </a:lnTo>
                    <a:lnTo>
                      <a:pt x="224" y="78"/>
                    </a:lnTo>
                    <a:lnTo>
                      <a:pt x="234" y="92"/>
                    </a:lnTo>
                    <a:lnTo>
                      <a:pt x="244" y="106"/>
                    </a:lnTo>
                    <a:lnTo>
                      <a:pt x="252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4" name="Freeform 180"/>
              <p:cNvSpPr>
                <a:spLocks noChangeAspect="1"/>
              </p:cNvSpPr>
              <p:nvPr/>
            </p:nvSpPr>
            <p:spPr bwMode="auto">
              <a:xfrm>
                <a:off x="234" y="1609"/>
                <a:ext cx="175" cy="191"/>
              </a:xfrm>
              <a:custGeom>
                <a:avLst/>
                <a:gdLst>
                  <a:gd name="T0" fmla="*/ 699 w 699"/>
                  <a:gd name="T1" fmla="*/ 4 h 763"/>
                  <a:gd name="T2" fmla="*/ 699 w 699"/>
                  <a:gd name="T3" fmla="*/ 117 h 763"/>
                  <a:gd name="T4" fmla="*/ 699 w 699"/>
                  <a:gd name="T5" fmla="*/ 365 h 763"/>
                  <a:gd name="T6" fmla="*/ 695 w 699"/>
                  <a:gd name="T7" fmla="*/ 615 h 763"/>
                  <a:gd name="T8" fmla="*/ 685 w 699"/>
                  <a:gd name="T9" fmla="*/ 729 h 763"/>
                  <a:gd name="T10" fmla="*/ 679 w 699"/>
                  <a:gd name="T11" fmla="*/ 729 h 763"/>
                  <a:gd name="T12" fmla="*/ 661 w 699"/>
                  <a:gd name="T13" fmla="*/ 730 h 763"/>
                  <a:gd name="T14" fmla="*/ 635 w 699"/>
                  <a:gd name="T15" fmla="*/ 733 h 763"/>
                  <a:gd name="T16" fmla="*/ 598 w 699"/>
                  <a:gd name="T17" fmla="*/ 734 h 763"/>
                  <a:gd name="T18" fmla="*/ 557 w 699"/>
                  <a:gd name="T19" fmla="*/ 738 h 763"/>
                  <a:gd name="T20" fmla="*/ 508 w 699"/>
                  <a:gd name="T21" fmla="*/ 740 h 763"/>
                  <a:gd name="T22" fmla="*/ 457 w 699"/>
                  <a:gd name="T23" fmla="*/ 744 h 763"/>
                  <a:gd name="T24" fmla="*/ 401 w 699"/>
                  <a:gd name="T25" fmla="*/ 747 h 763"/>
                  <a:gd name="T26" fmla="*/ 346 w 699"/>
                  <a:gd name="T27" fmla="*/ 750 h 763"/>
                  <a:gd name="T28" fmla="*/ 290 w 699"/>
                  <a:gd name="T29" fmla="*/ 753 h 763"/>
                  <a:gd name="T30" fmla="*/ 236 w 699"/>
                  <a:gd name="T31" fmla="*/ 757 h 763"/>
                  <a:gd name="T32" fmla="*/ 184 w 699"/>
                  <a:gd name="T33" fmla="*/ 759 h 763"/>
                  <a:gd name="T34" fmla="*/ 138 w 699"/>
                  <a:gd name="T35" fmla="*/ 761 h 763"/>
                  <a:gd name="T36" fmla="*/ 97 w 699"/>
                  <a:gd name="T37" fmla="*/ 762 h 763"/>
                  <a:gd name="T38" fmla="*/ 63 w 699"/>
                  <a:gd name="T39" fmla="*/ 763 h 763"/>
                  <a:gd name="T40" fmla="*/ 38 w 699"/>
                  <a:gd name="T41" fmla="*/ 763 h 763"/>
                  <a:gd name="T42" fmla="*/ 0 w 699"/>
                  <a:gd name="T43" fmla="*/ 0 h 763"/>
                  <a:gd name="T44" fmla="*/ 699 w 699"/>
                  <a:gd name="T45" fmla="*/ 4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99"/>
                  <a:gd name="T70" fmla="*/ 0 h 763"/>
                  <a:gd name="T71" fmla="*/ 699 w 699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99" h="763">
                    <a:moveTo>
                      <a:pt x="699" y="4"/>
                    </a:moveTo>
                    <a:lnTo>
                      <a:pt x="699" y="117"/>
                    </a:lnTo>
                    <a:lnTo>
                      <a:pt x="699" y="365"/>
                    </a:lnTo>
                    <a:lnTo>
                      <a:pt x="695" y="615"/>
                    </a:lnTo>
                    <a:lnTo>
                      <a:pt x="685" y="729"/>
                    </a:lnTo>
                    <a:lnTo>
                      <a:pt x="679" y="729"/>
                    </a:lnTo>
                    <a:lnTo>
                      <a:pt x="661" y="730"/>
                    </a:lnTo>
                    <a:lnTo>
                      <a:pt x="635" y="733"/>
                    </a:lnTo>
                    <a:lnTo>
                      <a:pt x="598" y="734"/>
                    </a:lnTo>
                    <a:lnTo>
                      <a:pt x="557" y="738"/>
                    </a:lnTo>
                    <a:lnTo>
                      <a:pt x="508" y="740"/>
                    </a:lnTo>
                    <a:lnTo>
                      <a:pt x="457" y="744"/>
                    </a:lnTo>
                    <a:lnTo>
                      <a:pt x="401" y="747"/>
                    </a:lnTo>
                    <a:lnTo>
                      <a:pt x="346" y="750"/>
                    </a:lnTo>
                    <a:lnTo>
                      <a:pt x="290" y="753"/>
                    </a:lnTo>
                    <a:lnTo>
                      <a:pt x="236" y="757"/>
                    </a:lnTo>
                    <a:lnTo>
                      <a:pt x="184" y="759"/>
                    </a:lnTo>
                    <a:lnTo>
                      <a:pt x="138" y="761"/>
                    </a:lnTo>
                    <a:lnTo>
                      <a:pt x="97" y="762"/>
                    </a:lnTo>
                    <a:lnTo>
                      <a:pt x="63" y="763"/>
                    </a:lnTo>
                    <a:lnTo>
                      <a:pt x="38" y="763"/>
                    </a:lnTo>
                    <a:lnTo>
                      <a:pt x="0" y="0"/>
                    </a:lnTo>
                    <a:lnTo>
                      <a:pt x="69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5" name="Freeform 181"/>
              <p:cNvSpPr>
                <a:spLocks noChangeAspect="1"/>
              </p:cNvSpPr>
              <p:nvPr/>
            </p:nvSpPr>
            <p:spPr bwMode="auto">
              <a:xfrm>
                <a:off x="621" y="1607"/>
                <a:ext cx="64" cy="118"/>
              </a:xfrm>
              <a:custGeom>
                <a:avLst/>
                <a:gdLst>
                  <a:gd name="T0" fmla="*/ 149 w 253"/>
                  <a:gd name="T1" fmla="*/ 196 h 473"/>
                  <a:gd name="T2" fmla="*/ 133 w 253"/>
                  <a:gd name="T3" fmla="*/ 246 h 473"/>
                  <a:gd name="T4" fmla="*/ 100 w 253"/>
                  <a:gd name="T5" fmla="*/ 290 h 473"/>
                  <a:gd name="T6" fmla="*/ 80 w 253"/>
                  <a:gd name="T7" fmla="*/ 299 h 473"/>
                  <a:gd name="T8" fmla="*/ 56 w 253"/>
                  <a:gd name="T9" fmla="*/ 300 h 473"/>
                  <a:gd name="T10" fmla="*/ 39 w 253"/>
                  <a:gd name="T11" fmla="*/ 304 h 473"/>
                  <a:gd name="T12" fmla="*/ 56 w 253"/>
                  <a:gd name="T13" fmla="*/ 318 h 473"/>
                  <a:gd name="T14" fmla="*/ 79 w 253"/>
                  <a:gd name="T15" fmla="*/ 325 h 473"/>
                  <a:gd name="T16" fmla="*/ 105 w 253"/>
                  <a:gd name="T17" fmla="*/ 323 h 473"/>
                  <a:gd name="T18" fmla="*/ 139 w 253"/>
                  <a:gd name="T19" fmla="*/ 321 h 473"/>
                  <a:gd name="T20" fmla="*/ 159 w 253"/>
                  <a:gd name="T21" fmla="*/ 326 h 473"/>
                  <a:gd name="T22" fmla="*/ 152 w 253"/>
                  <a:gd name="T23" fmla="*/ 374 h 473"/>
                  <a:gd name="T24" fmla="*/ 122 w 253"/>
                  <a:gd name="T25" fmla="*/ 413 h 473"/>
                  <a:gd name="T26" fmla="*/ 108 w 253"/>
                  <a:gd name="T27" fmla="*/ 436 h 473"/>
                  <a:gd name="T28" fmla="*/ 140 w 253"/>
                  <a:gd name="T29" fmla="*/ 436 h 473"/>
                  <a:gd name="T30" fmla="*/ 172 w 253"/>
                  <a:gd name="T31" fmla="*/ 424 h 473"/>
                  <a:gd name="T32" fmla="*/ 196 w 253"/>
                  <a:gd name="T33" fmla="*/ 406 h 473"/>
                  <a:gd name="T34" fmla="*/ 217 w 253"/>
                  <a:gd name="T35" fmla="*/ 379 h 473"/>
                  <a:gd name="T36" fmla="*/ 245 w 253"/>
                  <a:gd name="T37" fmla="*/ 359 h 473"/>
                  <a:gd name="T38" fmla="*/ 253 w 253"/>
                  <a:gd name="T39" fmla="*/ 390 h 473"/>
                  <a:gd name="T40" fmla="*/ 226 w 253"/>
                  <a:gd name="T41" fmla="*/ 433 h 473"/>
                  <a:gd name="T42" fmla="*/ 176 w 253"/>
                  <a:gd name="T43" fmla="*/ 461 h 473"/>
                  <a:gd name="T44" fmla="*/ 119 w 253"/>
                  <a:gd name="T45" fmla="*/ 473 h 473"/>
                  <a:gd name="T46" fmla="*/ 93 w 253"/>
                  <a:gd name="T47" fmla="*/ 462 h 473"/>
                  <a:gd name="T48" fmla="*/ 65 w 253"/>
                  <a:gd name="T49" fmla="*/ 448 h 473"/>
                  <a:gd name="T50" fmla="*/ 53 w 253"/>
                  <a:gd name="T51" fmla="*/ 428 h 473"/>
                  <a:gd name="T52" fmla="*/ 66 w 253"/>
                  <a:gd name="T53" fmla="*/ 422 h 473"/>
                  <a:gd name="T54" fmla="*/ 84 w 253"/>
                  <a:gd name="T55" fmla="*/ 418 h 473"/>
                  <a:gd name="T56" fmla="*/ 113 w 253"/>
                  <a:gd name="T57" fmla="*/ 390 h 473"/>
                  <a:gd name="T58" fmla="*/ 113 w 253"/>
                  <a:gd name="T59" fmla="*/ 365 h 473"/>
                  <a:gd name="T60" fmla="*/ 74 w 253"/>
                  <a:gd name="T61" fmla="*/ 359 h 473"/>
                  <a:gd name="T62" fmla="*/ 38 w 253"/>
                  <a:gd name="T63" fmla="*/ 338 h 473"/>
                  <a:gd name="T64" fmla="*/ 2 w 253"/>
                  <a:gd name="T65" fmla="*/ 284 h 473"/>
                  <a:gd name="T66" fmla="*/ 14 w 253"/>
                  <a:gd name="T67" fmla="*/ 237 h 473"/>
                  <a:gd name="T68" fmla="*/ 22 w 253"/>
                  <a:gd name="T69" fmla="*/ 260 h 473"/>
                  <a:gd name="T70" fmla="*/ 36 w 253"/>
                  <a:gd name="T71" fmla="*/ 279 h 473"/>
                  <a:gd name="T72" fmla="*/ 58 w 253"/>
                  <a:gd name="T73" fmla="*/ 280 h 473"/>
                  <a:gd name="T74" fmla="*/ 74 w 253"/>
                  <a:gd name="T75" fmla="*/ 279 h 473"/>
                  <a:gd name="T76" fmla="*/ 89 w 253"/>
                  <a:gd name="T77" fmla="*/ 270 h 473"/>
                  <a:gd name="T78" fmla="*/ 95 w 253"/>
                  <a:gd name="T79" fmla="*/ 162 h 473"/>
                  <a:gd name="T80" fmla="*/ 71 w 253"/>
                  <a:gd name="T81" fmla="*/ 55 h 473"/>
                  <a:gd name="T82" fmla="*/ 128 w 253"/>
                  <a:gd name="T83" fmla="*/ 17 h 473"/>
                  <a:gd name="T84" fmla="*/ 145 w 253"/>
                  <a:gd name="T85" fmla="*/ 160 h 4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3"/>
                  <a:gd name="T130" fmla="*/ 0 h 473"/>
                  <a:gd name="T131" fmla="*/ 253 w 253"/>
                  <a:gd name="T132" fmla="*/ 473 h 4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3" h="473">
                    <a:moveTo>
                      <a:pt x="145" y="160"/>
                    </a:moveTo>
                    <a:lnTo>
                      <a:pt x="149" y="178"/>
                    </a:lnTo>
                    <a:lnTo>
                      <a:pt x="149" y="196"/>
                    </a:lnTo>
                    <a:lnTo>
                      <a:pt x="147" y="213"/>
                    </a:lnTo>
                    <a:lnTo>
                      <a:pt x="142" y="230"/>
                    </a:lnTo>
                    <a:lnTo>
                      <a:pt x="133" y="246"/>
                    </a:lnTo>
                    <a:lnTo>
                      <a:pt x="124" y="261"/>
                    </a:lnTo>
                    <a:lnTo>
                      <a:pt x="113" y="276"/>
                    </a:lnTo>
                    <a:lnTo>
                      <a:pt x="100" y="290"/>
                    </a:lnTo>
                    <a:lnTo>
                      <a:pt x="94" y="294"/>
                    </a:lnTo>
                    <a:lnTo>
                      <a:pt x="86" y="296"/>
                    </a:lnTo>
                    <a:lnTo>
                      <a:pt x="80" y="299"/>
                    </a:lnTo>
                    <a:lnTo>
                      <a:pt x="73" y="300"/>
                    </a:lnTo>
                    <a:lnTo>
                      <a:pt x="65" y="300"/>
                    </a:lnTo>
                    <a:lnTo>
                      <a:pt x="56" y="300"/>
                    </a:lnTo>
                    <a:lnTo>
                      <a:pt x="45" y="300"/>
                    </a:lnTo>
                    <a:lnTo>
                      <a:pt x="34" y="297"/>
                    </a:lnTo>
                    <a:lnTo>
                      <a:pt x="39" y="304"/>
                    </a:lnTo>
                    <a:lnTo>
                      <a:pt x="44" y="309"/>
                    </a:lnTo>
                    <a:lnTo>
                      <a:pt x="50" y="314"/>
                    </a:lnTo>
                    <a:lnTo>
                      <a:pt x="56" y="318"/>
                    </a:lnTo>
                    <a:lnTo>
                      <a:pt x="64" y="321"/>
                    </a:lnTo>
                    <a:lnTo>
                      <a:pt x="71" y="324"/>
                    </a:lnTo>
                    <a:lnTo>
                      <a:pt x="79" y="325"/>
                    </a:lnTo>
                    <a:lnTo>
                      <a:pt x="86" y="326"/>
                    </a:lnTo>
                    <a:lnTo>
                      <a:pt x="95" y="325"/>
                    </a:lnTo>
                    <a:lnTo>
                      <a:pt x="105" y="323"/>
                    </a:lnTo>
                    <a:lnTo>
                      <a:pt x="117" y="321"/>
                    </a:lnTo>
                    <a:lnTo>
                      <a:pt x="128" y="321"/>
                    </a:lnTo>
                    <a:lnTo>
                      <a:pt x="139" y="321"/>
                    </a:lnTo>
                    <a:lnTo>
                      <a:pt x="148" y="321"/>
                    </a:lnTo>
                    <a:lnTo>
                      <a:pt x="155" y="324"/>
                    </a:lnTo>
                    <a:lnTo>
                      <a:pt x="159" y="326"/>
                    </a:lnTo>
                    <a:lnTo>
                      <a:pt x="159" y="344"/>
                    </a:lnTo>
                    <a:lnTo>
                      <a:pt x="157" y="359"/>
                    </a:lnTo>
                    <a:lnTo>
                      <a:pt x="152" y="374"/>
                    </a:lnTo>
                    <a:lnTo>
                      <a:pt x="143" y="388"/>
                    </a:lnTo>
                    <a:lnTo>
                      <a:pt x="133" y="402"/>
                    </a:lnTo>
                    <a:lnTo>
                      <a:pt x="122" y="413"/>
                    </a:lnTo>
                    <a:lnTo>
                      <a:pt x="110" y="423"/>
                    </a:lnTo>
                    <a:lnTo>
                      <a:pt x="98" y="432"/>
                    </a:lnTo>
                    <a:lnTo>
                      <a:pt x="108" y="436"/>
                    </a:lnTo>
                    <a:lnTo>
                      <a:pt x="119" y="437"/>
                    </a:lnTo>
                    <a:lnTo>
                      <a:pt x="130" y="437"/>
                    </a:lnTo>
                    <a:lnTo>
                      <a:pt x="140" y="436"/>
                    </a:lnTo>
                    <a:lnTo>
                      <a:pt x="152" y="433"/>
                    </a:lnTo>
                    <a:lnTo>
                      <a:pt x="162" y="429"/>
                    </a:lnTo>
                    <a:lnTo>
                      <a:pt x="172" y="424"/>
                    </a:lnTo>
                    <a:lnTo>
                      <a:pt x="181" y="419"/>
                    </a:lnTo>
                    <a:lnTo>
                      <a:pt x="189" y="413"/>
                    </a:lnTo>
                    <a:lnTo>
                      <a:pt x="196" y="406"/>
                    </a:lnTo>
                    <a:lnTo>
                      <a:pt x="203" y="397"/>
                    </a:lnTo>
                    <a:lnTo>
                      <a:pt x="209" y="388"/>
                    </a:lnTo>
                    <a:lnTo>
                      <a:pt x="217" y="379"/>
                    </a:lnTo>
                    <a:lnTo>
                      <a:pt x="224" y="370"/>
                    </a:lnTo>
                    <a:lnTo>
                      <a:pt x="233" y="364"/>
                    </a:lnTo>
                    <a:lnTo>
                      <a:pt x="245" y="359"/>
                    </a:lnTo>
                    <a:lnTo>
                      <a:pt x="250" y="369"/>
                    </a:lnTo>
                    <a:lnTo>
                      <a:pt x="253" y="380"/>
                    </a:lnTo>
                    <a:lnTo>
                      <a:pt x="253" y="390"/>
                    </a:lnTo>
                    <a:lnTo>
                      <a:pt x="251" y="402"/>
                    </a:lnTo>
                    <a:lnTo>
                      <a:pt x="240" y="419"/>
                    </a:lnTo>
                    <a:lnTo>
                      <a:pt x="226" y="433"/>
                    </a:lnTo>
                    <a:lnTo>
                      <a:pt x="211" y="445"/>
                    </a:lnTo>
                    <a:lnTo>
                      <a:pt x="194" y="453"/>
                    </a:lnTo>
                    <a:lnTo>
                      <a:pt x="176" y="461"/>
                    </a:lnTo>
                    <a:lnTo>
                      <a:pt x="157" y="466"/>
                    </a:lnTo>
                    <a:lnTo>
                      <a:pt x="138" y="470"/>
                    </a:lnTo>
                    <a:lnTo>
                      <a:pt x="119" y="473"/>
                    </a:lnTo>
                    <a:lnTo>
                      <a:pt x="110" y="470"/>
                    </a:lnTo>
                    <a:lnTo>
                      <a:pt x="102" y="466"/>
                    </a:lnTo>
                    <a:lnTo>
                      <a:pt x="93" y="462"/>
                    </a:lnTo>
                    <a:lnTo>
                      <a:pt x="83" y="458"/>
                    </a:lnTo>
                    <a:lnTo>
                      <a:pt x="74" y="455"/>
                    </a:lnTo>
                    <a:lnTo>
                      <a:pt x="65" y="448"/>
                    </a:lnTo>
                    <a:lnTo>
                      <a:pt x="58" y="442"/>
                    </a:lnTo>
                    <a:lnTo>
                      <a:pt x="50" y="433"/>
                    </a:lnTo>
                    <a:lnTo>
                      <a:pt x="53" y="428"/>
                    </a:lnTo>
                    <a:lnTo>
                      <a:pt x="56" y="426"/>
                    </a:lnTo>
                    <a:lnTo>
                      <a:pt x="61" y="423"/>
                    </a:lnTo>
                    <a:lnTo>
                      <a:pt x="66" y="422"/>
                    </a:lnTo>
                    <a:lnTo>
                      <a:pt x="73" y="421"/>
                    </a:lnTo>
                    <a:lnTo>
                      <a:pt x="79" y="419"/>
                    </a:lnTo>
                    <a:lnTo>
                      <a:pt x="84" y="418"/>
                    </a:lnTo>
                    <a:lnTo>
                      <a:pt x="89" y="416"/>
                    </a:lnTo>
                    <a:lnTo>
                      <a:pt x="102" y="403"/>
                    </a:lnTo>
                    <a:lnTo>
                      <a:pt x="113" y="390"/>
                    </a:lnTo>
                    <a:lnTo>
                      <a:pt x="122" y="377"/>
                    </a:lnTo>
                    <a:lnTo>
                      <a:pt x="125" y="362"/>
                    </a:lnTo>
                    <a:lnTo>
                      <a:pt x="113" y="365"/>
                    </a:lnTo>
                    <a:lnTo>
                      <a:pt x="99" y="365"/>
                    </a:lnTo>
                    <a:lnTo>
                      <a:pt x="86" y="364"/>
                    </a:lnTo>
                    <a:lnTo>
                      <a:pt x="74" y="359"/>
                    </a:lnTo>
                    <a:lnTo>
                      <a:pt x="61" y="354"/>
                    </a:lnTo>
                    <a:lnTo>
                      <a:pt x="49" y="346"/>
                    </a:lnTo>
                    <a:lnTo>
                      <a:pt x="38" y="338"/>
                    </a:lnTo>
                    <a:lnTo>
                      <a:pt x="26" y="328"/>
                    </a:lnTo>
                    <a:lnTo>
                      <a:pt x="11" y="308"/>
                    </a:lnTo>
                    <a:lnTo>
                      <a:pt x="2" y="284"/>
                    </a:lnTo>
                    <a:lnTo>
                      <a:pt x="0" y="259"/>
                    </a:lnTo>
                    <a:lnTo>
                      <a:pt x="6" y="235"/>
                    </a:lnTo>
                    <a:lnTo>
                      <a:pt x="14" y="237"/>
                    </a:lnTo>
                    <a:lnTo>
                      <a:pt x="17" y="243"/>
                    </a:lnTo>
                    <a:lnTo>
                      <a:pt x="20" y="251"/>
                    </a:lnTo>
                    <a:lnTo>
                      <a:pt x="22" y="260"/>
                    </a:lnTo>
                    <a:lnTo>
                      <a:pt x="25" y="267"/>
                    </a:lnTo>
                    <a:lnTo>
                      <a:pt x="30" y="275"/>
                    </a:lnTo>
                    <a:lnTo>
                      <a:pt x="36" y="279"/>
                    </a:lnTo>
                    <a:lnTo>
                      <a:pt x="48" y="280"/>
                    </a:lnTo>
                    <a:lnTo>
                      <a:pt x="53" y="280"/>
                    </a:lnTo>
                    <a:lnTo>
                      <a:pt x="58" y="280"/>
                    </a:lnTo>
                    <a:lnTo>
                      <a:pt x="63" y="280"/>
                    </a:lnTo>
                    <a:lnTo>
                      <a:pt x="69" y="280"/>
                    </a:lnTo>
                    <a:lnTo>
                      <a:pt x="74" y="279"/>
                    </a:lnTo>
                    <a:lnTo>
                      <a:pt x="80" y="276"/>
                    </a:lnTo>
                    <a:lnTo>
                      <a:pt x="85" y="274"/>
                    </a:lnTo>
                    <a:lnTo>
                      <a:pt x="89" y="270"/>
                    </a:lnTo>
                    <a:lnTo>
                      <a:pt x="105" y="235"/>
                    </a:lnTo>
                    <a:lnTo>
                      <a:pt x="105" y="198"/>
                    </a:lnTo>
                    <a:lnTo>
                      <a:pt x="95" y="162"/>
                    </a:lnTo>
                    <a:lnTo>
                      <a:pt x="81" y="124"/>
                    </a:lnTo>
                    <a:lnTo>
                      <a:pt x="71" y="89"/>
                    </a:lnTo>
                    <a:lnTo>
                      <a:pt x="71" y="55"/>
                    </a:lnTo>
                    <a:lnTo>
                      <a:pt x="86" y="25"/>
                    </a:lnTo>
                    <a:lnTo>
                      <a:pt x="125" y="0"/>
                    </a:lnTo>
                    <a:lnTo>
                      <a:pt x="128" y="17"/>
                    </a:lnTo>
                    <a:lnTo>
                      <a:pt x="133" y="61"/>
                    </a:lnTo>
                    <a:lnTo>
                      <a:pt x="139" y="114"/>
                    </a:lnTo>
                    <a:lnTo>
                      <a:pt x="14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6" name="Freeform 182"/>
              <p:cNvSpPr>
                <a:spLocks noChangeAspect="1"/>
              </p:cNvSpPr>
              <p:nvPr/>
            </p:nvSpPr>
            <p:spPr bwMode="auto">
              <a:xfrm>
                <a:off x="244" y="1614"/>
                <a:ext cx="158" cy="179"/>
              </a:xfrm>
              <a:custGeom>
                <a:avLst/>
                <a:gdLst>
                  <a:gd name="T0" fmla="*/ 620 w 630"/>
                  <a:gd name="T1" fmla="*/ 678 h 714"/>
                  <a:gd name="T2" fmla="*/ 595 w 630"/>
                  <a:gd name="T3" fmla="*/ 681 h 714"/>
                  <a:gd name="T4" fmla="*/ 563 w 630"/>
                  <a:gd name="T5" fmla="*/ 682 h 714"/>
                  <a:gd name="T6" fmla="*/ 524 w 630"/>
                  <a:gd name="T7" fmla="*/ 686 h 714"/>
                  <a:gd name="T8" fmla="*/ 480 w 630"/>
                  <a:gd name="T9" fmla="*/ 689 h 714"/>
                  <a:gd name="T10" fmla="*/ 434 w 630"/>
                  <a:gd name="T11" fmla="*/ 691 h 714"/>
                  <a:gd name="T12" fmla="*/ 384 w 630"/>
                  <a:gd name="T13" fmla="*/ 694 h 714"/>
                  <a:gd name="T14" fmla="*/ 332 w 630"/>
                  <a:gd name="T15" fmla="*/ 697 h 714"/>
                  <a:gd name="T16" fmla="*/ 281 w 630"/>
                  <a:gd name="T17" fmla="*/ 700 h 714"/>
                  <a:gd name="T18" fmla="*/ 232 w 630"/>
                  <a:gd name="T19" fmla="*/ 702 h 714"/>
                  <a:gd name="T20" fmla="*/ 184 w 630"/>
                  <a:gd name="T21" fmla="*/ 705 h 714"/>
                  <a:gd name="T22" fmla="*/ 140 w 630"/>
                  <a:gd name="T23" fmla="*/ 707 h 714"/>
                  <a:gd name="T24" fmla="*/ 103 w 630"/>
                  <a:gd name="T25" fmla="*/ 710 h 714"/>
                  <a:gd name="T26" fmla="*/ 70 w 630"/>
                  <a:gd name="T27" fmla="*/ 711 h 714"/>
                  <a:gd name="T28" fmla="*/ 46 w 630"/>
                  <a:gd name="T29" fmla="*/ 712 h 714"/>
                  <a:gd name="T30" fmla="*/ 30 w 630"/>
                  <a:gd name="T31" fmla="*/ 714 h 714"/>
                  <a:gd name="T32" fmla="*/ 25 w 630"/>
                  <a:gd name="T33" fmla="*/ 714 h 714"/>
                  <a:gd name="T34" fmla="*/ 0 w 630"/>
                  <a:gd name="T35" fmla="*/ 0 h 714"/>
                  <a:gd name="T36" fmla="*/ 630 w 630"/>
                  <a:gd name="T37" fmla="*/ 9 h 714"/>
                  <a:gd name="T38" fmla="*/ 620 w 630"/>
                  <a:gd name="T39" fmla="*/ 678 h 7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0"/>
                  <a:gd name="T61" fmla="*/ 0 h 714"/>
                  <a:gd name="T62" fmla="*/ 630 w 630"/>
                  <a:gd name="T63" fmla="*/ 714 h 7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0" h="714">
                    <a:moveTo>
                      <a:pt x="620" y="678"/>
                    </a:moveTo>
                    <a:lnTo>
                      <a:pt x="595" y="681"/>
                    </a:lnTo>
                    <a:lnTo>
                      <a:pt x="563" y="682"/>
                    </a:lnTo>
                    <a:lnTo>
                      <a:pt x="524" y="686"/>
                    </a:lnTo>
                    <a:lnTo>
                      <a:pt x="480" y="689"/>
                    </a:lnTo>
                    <a:lnTo>
                      <a:pt x="434" y="691"/>
                    </a:lnTo>
                    <a:lnTo>
                      <a:pt x="384" y="694"/>
                    </a:lnTo>
                    <a:lnTo>
                      <a:pt x="332" y="697"/>
                    </a:lnTo>
                    <a:lnTo>
                      <a:pt x="281" y="700"/>
                    </a:lnTo>
                    <a:lnTo>
                      <a:pt x="232" y="702"/>
                    </a:lnTo>
                    <a:lnTo>
                      <a:pt x="184" y="705"/>
                    </a:lnTo>
                    <a:lnTo>
                      <a:pt x="140" y="707"/>
                    </a:lnTo>
                    <a:lnTo>
                      <a:pt x="103" y="710"/>
                    </a:lnTo>
                    <a:lnTo>
                      <a:pt x="70" y="711"/>
                    </a:lnTo>
                    <a:lnTo>
                      <a:pt x="46" y="712"/>
                    </a:lnTo>
                    <a:lnTo>
                      <a:pt x="30" y="714"/>
                    </a:lnTo>
                    <a:lnTo>
                      <a:pt x="25" y="714"/>
                    </a:lnTo>
                    <a:lnTo>
                      <a:pt x="0" y="0"/>
                    </a:lnTo>
                    <a:lnTo>
                      <a:pt x="630" y="9"/>
                    </a:lnTo>
                    <a:lnTo>
                      <a:pt x="620" y="678"/>
                    </a:lnTo>
                    <a:close/>
                  </a:path>
                </a:pathLst>
              </a:custGeom>
              <a:solidFill>
                <a:srgbClr val="26A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7" name="Freeform 183"/>
              <p:cNvSpPr>
                <a:spLocks noChangeAspect="1"/>
              </p:cNvSpPr>
              <p:nvPr/>
            </p:nvSpPr>
            <p:spPr bwMode="auto">
              <a:xfrm>
                <a:off x="221" y="1814"/>
                <a:ext cx="206" cy="61"/>
              </a:xfrm>
              <a:custGeom>
                <a:avLst/>
                <a:gdLst>
                  <a:gd name="T0" fmla="*/ 821 w 823"/>
                  <a:gd name="T1" fmla="*/ 7 h 246"/>
                  <a:gd name="T2" fmla="*/ 807 w 823"/>
                  <a:gd name="T3" fmla="*/ 15 h 246"/>
                  <a:gd name="T4" fmla="*/ 779 w 823"/>
                  <a:gd name="T5" fmla="*/ 29 h 246"/>
                  <a:gd name="T6" fmla="*/ 743 w 823"/>
                  <a:gd name="T7" fmla="*/ 46 h 246"/>
                  <a:gd name="T8" fmla="*/ 700 w 823"/>
                  <a:gd name="T9" fmla="*/ 64 h 246"/>
                  <a:gd name="T10" fmla="*/ 655 w 823"/>
                  <a:gd name="T11" fmla="*/ 80 h 246"/>
                  <a:gd name="T12" fmla="*/ 609 w 823"/>
                  <a:gd name="T13" fmla="*/ 94 h 246"/>
                  <a:gd name="T14" fmla="*/ 565 w 823"/>
                  <a:gd name="T15" fmla="*/ 100 h 246"/>
                  <a:gd name="T16" fmla="*/ 530 w 823"/>
                  <a:gd name="T17" fmla="*/ 139 h 246"/>
                  <a:gd name="T18" fmla="*/ 517 w 823"/>
                  <a:gd name="T19" fmla="*/ 228 h 246"/>
                  <a:gd name="T20" fmla="*/ 498 w 823"/>
                  <a:gd name="T21" fmla="*/ 225 h 246"/>
                  <a:gd name="T22" fmla="*/ 493 w 823"/>
                  <a:gd name="T23" fmla="*/ 164 h 246"/>
                  <a:gd name="T24" fmla="*/ 501 w 823"/>
                  <a:gd name="T25" fmla="*/ 127 h 246"/>
                  <a:gd name="T26" fmla="*/ 508 w 823"/>
                  <a:gd name="T27" fmla="*/ 110 h 246"/>
                  <a:gd name="T28" fmla="*/ 518 w 823"/>
                  <a:gd name="T29" fmla="*/ 98 h 246"/>
                  <a:gd name="T30" fmla="*/ 531 w 823"/>
                  <a:gd name="T31" fmla="*/ 88 h 246"/>
                  <a:gd name="T32" fmla="*/ 550 w 823"/>
                  <a:gd name="T33" fmla="*/ 84 h 246"/>
                  <a:gd name="T34" fmla="*/ 589 w 823"/>
                  <a:gd name="T35" fmla="*/ 75 h 246"/>
                  <a:gd name="T36" fmla="*/ 643 w 823"/>
                  <a:gd name="T37" fmla="*/ 59 h 246"/>
                  <a:gd name="T38" fmla="*/ 693 w 823"/>
                  <a:gd name="T39" fmla="*/ 41 h 246"/>
                  <a:gd name="T40" fmla="*/ 693 w 823"/>
                  <a:gd name="T41" fmla="*/ 35 h 246"/>
                  <a:gd name="T42" fmla="*/ 625 w 823"/>
                  <a:gd name="T43" fmla="*/ 37 h 246"/>
                  <a:gd name="T44" fmla="*/ 526 w 823"/>
                  <a:gd name="T45" fmla="*/ 44 h 246"/>
                  <a:gd name="T46" fmla="*/ 409 w 823"/>
                  <a:gd name="T47" fmla="*/ 51 h 246"/>
                  <a:gd name="T48" fmla="*/ 288 w 823"/>
                  <a:gd name="T49" fmla="*/ 61 h 246"/>
                  <a:gd name="T50" fmla="*/ 173 w 823"/>
                  <a:gd name="T51" fmla="*/ 70 h 246"/>
                  <a:gd name="T52" fmla="*/ 78 w 823"/>
                  <a:gd name="T53" fmla="*/ 78 h 246"/>
                  <a:gd name="T54" fmla="*/ 15 w 823"/>
                  <a:gd name="T55" fmla="*/ 81 h 246"/>
                  <a:gd name="T56" fmla="*/ 2 w 823"/>
                  <a:gd name="T57" fmla="*/ 75 h 246"/>
                  <a:gd name="T58" fmla="*/ 7 w 823"/>
                  <a:gd name="T59" fmla="*/ 64 h 246"/>
                  <a:gd name="T60" fmla="*/ 14 w 823"/>
                  <a:gd name="T61" fmla="*/ 55 h 246"/>
                  <a:gd name="T62" fmla="*/ 39 w 823"/>
                  <a:gd name="T63" fmla="*/ 54 h 246"/>
                  <a:gd name="T64" fmla="*/ 77 w 823"/>
                  <a:gd name="T65" fmla="*/ 50 h 246"/>
                  <a:gd name="T66" fmla="*/ 125 w 823"/>
                  <a:gd name="T67" fmla="*/ 45 h 246"/>
                  <a:gd name="T68" fmla="*/ 182 w 823"/>
                  <a:gd name="T69" fmla="*/ 40 h 246"/>
                  <a:gd name="T70" fmla="*/ 245 w 823"/>
                  <a:gd name="T71" fmla="*/ 34 h 246"/>
                  <a:gd name="T72" fmla="*/ 314 w 823"/>
                  <a:gd name="T73" fmla="*/ 29 h 246"/>
                  <a:gd name="T74" fmla="*/ 385 w 823"/>
                  <a:gd name="T75" fmla="*/ 22 h 246"/>
                  <a:gd name="T76" fmla="*/ 457 w 823"/>
                  <a:gd name="T77" fmla="*/ 16 h 246"/>
                  <a:gd name="T78" fmla="*/ 528 w 823"/>
                  <a:gd name="T79" fmla="*/ 11 h 246"/>
                  <a:gd name="T80" fmla="*/ 596 w 823"/>
                  <a:gd name="T81" fmla="*/ 7 h 246"/>
                  <a:gd name="T82" fmla="*/ 659 w 823"/>
                  <a:gd name="T83" fmla="*/ 3 h 246"/>
                  <a:gd name="T84" fmla="*/ 714 w 823"/>
                  <a:gd name="T85" fmla="*/ 1 h 246"/>
                  <a:gd name="T86" fmla="*/ 761 w 823"/>
                  <a:gd name="T87" fmla="*/ 0 h 246"/>
                  <a:gd name="T88" fmla="*/ 796 w 823"/>
                  <a:gd name="T89" fmla="*/ 1 h 246"/>
                  <a:gd name="T90" fmla="*/ 818 w 823"/>
                  <a:gd name="T91" fmla="*/ 3 h 2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3"/>
                  <a:gd name="T139" fmla="*/ 0 h 246"/>
                  <a:gd name="T140" fmla="*/ 823 w 823"/>
                  <a:gd name="T141" fmla="*/ 246 h 2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3" h="246">
                    <a:moveTo>
                      <a:pt x="823" y="6"/>
                    </a:moveTo>
                    <a:lnTo>
                      <a:pt x="821" y="7"/>
                    </a:lnTo>
                    <a:lnTo>
                      <a:pt x="816" y="10"/>
                    </a:lnTo>
                    <a:lnTo>
                      <a:pt x="807" y="15"/>
                    </a:lnTo>
                    <a:lnTo>
                      <a:pt x="794" y="21"/>
                    </a:lnTo>
                    <a:lnTo>
                      <a:pt x="779" y="29"/>
                    </a:lnTo>
                    <a:lnTo>
                      <a:pt x="762" y="37"/>
                    </a:lnTo>
                    <a:lnTo>
                      <a:pt x="743" y="46"/>
                    </a:lnTo>
                    <a:lnTo>
                      <a:pt x="723" y="55"/>
                    </a:lnTo>
                    <a:lnTo>
                      <a:pt x="700" y="64"/>
                    </a:lnTo>
                    <a:lnTo>
                      <a:pt x="678" y="73"/>
                    </a:lnTo>
                    <a:lnTo>
                      <a:pt x="655" y="80"/>
                    </a:lnTo>
                    <a:lnTo>
                      <a:pt x="631" y="88"/>
                    </a:lnTo>
                    <a:lnTo>
                      <a:pt x="609" y="94"/>
                    </a:lnTo>
                    <a:lnTo>
                      <a:pt x="586" y="98"/>
                    </a:lnTo>
                    <a:lnTo>
                      <a:pt x="565" y="100"/>
                    </a:lnTo>
                    <a:lnTo>
                      <a:pt x="545" y="100"/>
                    </a:lnTo>
                    <a:lnTo>
                      <a:pt x="530" y="139"/>
                    </a:lnTo>
                    <a:lnTo>
                      <a:pt x="521" y="188"/>
                    </a:lnTo>
                    <a:lnTo>
                      <a:pt x="517" y="228"/>
                    </a:lnTo>
                    <a:lnTo>
                      <a:pt x="517" y="246"/>
                    </a:lnTo>
                    <a:lnTo>
                      <a:pt x="498" y="225"/>
                    </a:lnTo>
                    <a:lnTo>
                      <a:pt x="492" y="196"/>
                    </a:lnTo>
                    <a:lnTo>
                      <a:pt x="493" y="164"/>
                    </a:lnTo>
                    <a:lnTo>
                      <a:pt x="498" y="134"/>
                    </a:lnTo>
                    <a:lnTo>
                      <a:pt x="501" y="127"/>
                    </a:lnTo>
                    <a:lnTo>
                      <a:pt x="505" y="118"/>
                    </a:lnTo>
                    <a:lnTo>
                      <a:pt x="508" y="110"/>
                    </a:lnTo>
                    <a:lnTo>
                      <a:pt x="512" y="104"/>
                    </a:lnTo>
                    <a:lnTo>
                      <a:pt x="518" y="98"/>
                    </a:lnTo>
                    <a:lnTo>
                      <a:pt x="525" y="91"/>
                    </a:lnTo>
                    <a:lnTo>
                      <a:pt x="531" y="88"/>
                    </a:lnTo>
                    <a:lnTo>
                      <a:pt x="540" y="84"/>
                    </a:lnTo>
                    <a:lnTo>
                      <a:pt x="550" y="84"/>
                    </a:lnTo>
                    <a:lnTo>
                      <a:pt x="566" y="81"/>
                    </a:lnTo>
                    <a:lnTo>
                      <a:pt x="589" y="75"/>
                    </a:lnTo>
                    <a:lnTo>
                      <a:pt x="615" y="67"/>
                    </a:lnTo>
                    <a:lnTo>
                      <a:pt x="643" y="59"/>
                    </a:lnTo>
                    <a:lnTo>
                      <a:pt x="669" y="50"/>
                    </a:lnTo>
                    <a:lnTo>
                      <a:pt x="693" y="41"/>
                    </a:lnTo>
                    <a:lnTo>
                      <a:pt x="712" y="36"/>
                    </a:lnTo>
                    <a:lnTo>
                      <a:pt x="693" y="35"/>
                    </a:lnTo>
                    <a:lnTo>
                      <a:pt x="663" y="36"/>
                    </a:lnTo>
                    <a:lnTo>
                      <a:pt x="625" y="37"/>
                    </a:lnTo>
                    <a:lnTo>
                      <a:pt x="579" y="40"/>
                    </a:lnTo>
                    <a:lnTo>
                      <a:pt x="526" y="44"/>
                    </a:lnTo>
                    <a:lnTo>
                      <a:pt x="470" y="47"/>
                    </a:lnTo>
                    <a:lnTo>
                      <a:pt x="409" y="51"/>
                    </a:lnTo>
                    <a:lnTo>
                      <a:pt x="349" y="56"/>
                    </a:lnTo>
                    <a:lnTo>
                      <a:pt x="288" y="61"/>
                    </a:lnTo>
                    <a:lnTo>
                      <a:pt x="229" y="65"/>
                    </a:lnTo>
                    <a:lnTo>
                      <a:pt x="173" y="70"/>
                    </a:lnTo>
                    <a:lnTo>
                      <a:pt x="123" y="74"/>
                    </a:lnTo>
                    <a:lnTo>
                      <a:pt x="78" y="78"/>
                    </a:lnTo>
                    <a:lnTo>
                      <a:pt x="43" y="79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2" y="75"/>
                    </a:lnTo>
                    <a:lnTo>
                      <a:pt x="4" y="69"/>
                    </a:lnTo>
                    <a:lnTo>
                      <a:pt x="7" y="64"/>
                    </a:lnTo>
                    <a:lnTo>
                      <a:pt x="8" y="56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39" y="54"/>
                    </a:lnTo>
                    <a:lnTo>
                      <a:pt x="57" y="51"/>
                    </a:lnTo>
                    <a:lnTo>
                      <a:pt x="77" y="50"/>
                    </a:lnTo>
                    <a:lnTo>
                      <a:pt x="99" y="47"/>
                    </a:lnTo>
                    <a:lnTo>
                      <a:pt x="125" y="45"/>
                    </a:lnTo>
                    <a:lnTo>
                      <a:pt x="152" y="42"/>
                    </a:lnTo>
                    <a:lnTo>
                      <a:pt x="182" y="40"/>
                    </a:lnTo>
                    <a:lnTo>
                      <a:pt x="212" y="37"/>
                    </a:lnTo>
                    <a:lnTo>
                      <a:pt x="245" y="34"/>
                    </a:lnTo>
                    <a:lnTo>
                      <a:pt x="279" y="31"/>
                    </a:lnTo>
                    <a:lnTo>
                      <a:pt x="314" y="29"/>
                    </a:lnTo>
                    <a:lnTo>
                      <a:pt x="349" y="25"/>
                    </a:lnTo>
                    <a:lnTo>
                      <a:pt x="385" y="22"/>
                    </a:lnTo>
                    <a:lnTo>
                      <a:pt x="422" y="20"/>
                    </a:lnTo>
                    <a:lnTo>
                      <a:pt x="457" y="16"/>
                    </a:lnTo>
                    <a:lnTo>
                      <a:pt x="493" y="13"/>
                    </a:lnTo>
                    <a:lnTo>
                      <a:pt x="528" y="11"/>
                    </a:lnTo>
                    <a:lnTo>
                      <a:pt x="562" y="8"/>
                    </a:lnTo>
                    <a:lnTo>
                      <a:pt x="596" y="7"/>
                    </a:lnTo>
                    <a:lnTo>
                      <a:pt x="628" y="5"/>
                    </a:lnTo>
                    <a:lnTo>
                      <a:pt x="659" y="3"/>
                    </a:lnTo>
                    <a:lnTo>
                      <a:pt x="688" y="2"/>
                    </a:lnTo>
                    <a:lnTo>
                      <a:pt x="714" y="1"/>
                    </a:lnTo>
                    <a:lnTo>
                      <a:pt x="738" y="1"/>
                    </a:lnTo>
                    <a:lnTo>
                      <a:pt x="761" y="0"/>
                    </a:lnTo>
                    <a:lnTo>
                      <a:pt x="779" y="1"/>
                    </a:lnTo>
                    <a:lnTo>
                      <a:pt x="796" y="1"/>
                    </a:lnTo>
                    <a:lnTo>
                      <a:pt x="808" y="2"/>
                    </a:lnTo>
                    <a:lnTo>
                      <a:pt x="818" y="3"/>
                    </a:lnTo>
                    <a:lnTo>
                      <a:pt x="8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8" name="Freeform 184"/>
              <p:cNvSpPr>
                <a:spLocks noChangeAspect="1"/>
              </p:cNvSpPr>
              <p:nvPr/>
            </p:nvSpPr>
            <p:spPr bwMode="auto">
              <a:xfrm>
                <a:off x="154" y="1846"/>
                <a:ext cx="270" cy="61"/>
              </a:xfrm>
              <a:custGeom>
                <a:avLst/>
                <a:gdLst>
                  <a:gd name="T0" fmla="*/ 315 w 1081"/>
                  <a:gd name="T1" fmla="*/ 242 h 246"/>
                  <a:gd name="T2" fmla="*/ 256 w 1081"/>
                  <a:gd name="T3" fmla="*/ 229 h 246"/>
                  <a:gd name="T4" fmla="*/ 171 w 1081"/>
                  <a:gd name="T5" fmla="*/ 207 h 246"/>
                  <a:gd name="T6" fmla="*/ 83 w 1081"/>
                  <a:gd name="T7" fmla="*/ 185 h 246"/>
                  <a:gd name="T8" fmla="*/ 19 w 1081"/>
                  <a:gd name="T9" fmla="*/ 164 h 246"/>
                  <a:gd name="T10" fmla="*/ 3 w 1081"/>
                  <a:gd name="T11" fmla="*/ 152 h 246"/>
                  <a:gd name="T12" fmla="*/ 15 w 1081"/>
                  <a:gd name="T13" fmla="*/ 139 h 246"/>
                  <a:gd name="T14" fmla="*/ 365 w 1081"/>
                  <a:gd name="T15" fmla="*/ 76 h 246"/>
                  <a:gd name="T16" fmla="*/ 357 w 1081"/>
                  <a:gd name="T17" fmla="*/ 26 h 246"/>
                  <a:gd name="T18" fmla="*/ 334 w 1081"/>
                  <a:gd name="T19" fmla="*/ 29 h 246"/>
                  <a:gd name="T20" fmla="*/ 281 w 1081"/>
                  <a:gd name="T21" fmla="*/ 34 h 246"/>
                  <a:gd name="T22" fmla="*/ 214 w 1081"/>
                  <a:gd name="T23" fmla="*/ 40 h 246"/>
                  <a:gd name="T24" fmla="*/ 152 w 1081"/>
                  <a:gd name="T25" fmla="*/ 46 h 246"/>
                  <a:gd name="T26" fmla="*/ 113 w 1081"/>
                  <a:gd name="T27" fmla="*/ 50 h 246"/>
                  <a:gd name="T28" fmla="*/ 107 w 1081"/>
                  <a:gd name="T29" fmla="*/ 44 h 246"/>
                  <a:gd name="T30" fmla="*/ 123 w 1081"/>
                  <a:gd name="T31" fmla="*/ 34 h 246"/>
                  <a:gd name="T32" fmla="*/ 173 w 1081"/>
                  <a:gd name="T33" fmla="*/ 26 h 246"/>
                  <a:gd name="T34" fmla="*/ 224 w 1081"/>
                  <a:gd name="T35" fmla="*/ 19 h 246"/>
                  <a:gd name="T36" fmla="*/ 274 w 1081"/>
                  <a:gd name="T37" fmla="*/ 14 h 246"/>
                  <a:gd name="T38" fmla="*/ 324 w 1081"/>
                  <a:gd name="T39" fmla="*/ 7 h 246"/>
                  <a:gd name="T40" fmla="*/ 374 w 1081"/>
                  <a:gd name="T41" fmla="*/ 0 h 246"/>
                  <a:gd name="T42" fmla="*/ 398 w 1081"/>
                  <a:gd name="T43" fmla="*/ 50 h 246"/>
                  <a:gd name="T44" fmla="*/ 402 w 1081"/>
                  <a:gd name="T45" fmla="*/ 105 h 246"/>
                  <a:gd name="T46" fmla="*/ 357 w 1081"/>
                  <a:gd name="T47" fmla="*/ 143 h 246"/>
                  <a:gd name="T48" fmla="*/ 319 w 1081"/>
                  <a:gd name="T49" fmla="*/ 125 h 246"/>
                  <a:gd name="T50" fmla="*/ 268 w 1081"/>
                  <a:gd name="T51" fmla="*/ 131 h 246"/>
                  <a:gd name="T52" fmla="*/ 216 w 1081"/>
                  <a:gd name="T53" fmla="*/ 138 h 246"/>
                  <a:gd name="T54" fmla="*/ 166 w 1081"/>
                  <a:gd name="T55" fmla="*/ 147 h 246"/>
                  <a:gd name="T56" fmla="*/ 116 w 1081"/>
                  <a:gd name="T57" fmla="*/ 154 h 246"/>
                  <a:gd name="T58" fmla="*/ 98 w 1081"/>
                  <a:gd name="T59" fmla="*/ 163 h 246"/>
                  <a:gd name="T60" fmla="*/ 146 w 1081"/>
                  <a:gd name="T61" fmla="*/ 173 h 246"/>
                  <a:gd name="T62" fmla="*/ 192 w 1081"/>
                  <a:gd name="T63" fmla="*/ 186 h 246"/>
                  <a:gd name="T64" fmla="*/ 240 w 1081"/>
                  <a:gd name="T65" fmla="*/ 197 h 246"/>
                  <a:gd name="T66" fmla="*/ 288 w 1081"/>
                  <a:gd name="T67" fmla="*/ 207 h 246"/>
                  <a:gd name="T68" fmla="*/ 335 w 1081"/>
                  <a:gd name="T69" fmla="*/ 217 h 246"/>
                  <a:gd name="T70" fmla="*/ 384 w 1081"/>
                  <a:gd name="T71" fmla="*/ 210 h 246"/>
                  <a:gd name="T72" fmla="*/ 506 w 1081"/>
                  <a:gd name="T73" fmla="*/ 191 h 246"/>
                  <a:gd name="T74" fmla="*/ 665 w 1081"/>
                  <a:gd name="T75" fmla="*/ 166 h 246"/>
                  <a:gd name="T76" fmla="*/ 823 w 1081"/>
                  <a:gd name="T77" fmla="*/ 141 h 246"/>
                  <a:gd name="T78" fmla="*/ 946 w 1081"/>
                  <a:gd name="T79" fmla="*/ 120 h 246"/>
                  <a:gd name="T80" fmla="*/ 810 w 1081"/>
                  <a:gd name="T81" fmla="*/ 92 h 246"/>
                  <a:gd name="T82" fmla="*/ 820 w 1081"/>
                  <a:gd name="T83" fmla="*/ 74 h 2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81"/>
                  <a:gd name="T127" fmla="*/ 0 h 246"/>
                  <a:gd name="T128" fmla="*/ 1081 w 1081"/>
                  <a:gd name="T129" fmla="*/ 246 h 2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81" h="246">
                    <a:moveTo>
                      <a:pt x="329" y="246"/>
                    </a:moveTo>
                    <a:lnTo>
                      <a:pt x="325" y="245"/>
                    </a:lnTo>
                    <a:lnTo>
                      <a:pt x="315" y="242"/>
                    </a:lnTo>
                    <a:lnTo>
                      <a:pt x="300" y="239"/>
                    </a:lnTo>
                    <a:lnTo>
                      <a:pt x="280" y="235"/>
                    </a:lnTo>
                    <a:lnTo>
                      <a:pt x="256" y="229"/>
                    </a:lnTo>
                    <a:lnTo>
                      <a:pt x="229" y="222"/>
                    </a:lnTo>
                    <a:lnTo>
                      <a:pt x="200" y="215"/>
                    </a:lnTo>
                    <a:lnTo>
                      <a:pt x="171" y="207"/>
                    </a:lnTo>
                    <a:lnTo>
                      <a:pt x="141" y="200"/>
                    </a:lnTo>
                    <a:lnTo>
                      <a:pt x="111" y="192"/>
                    </a:lnTo>
                    <a:lnTo>
                      <a:pt x="83" y="185"/>
                    </a:lnTo>
                    <a:lnTo>
                      <a:pt x="58" y="177"/>
                    </a:lnTo>
                    <a:lnTo>
                      <a:pt x="37" y="171"/>
                    </a:lnTo>
                    <a:lnTo>
                      <a:pt x="19" y="164"/>
                    </a:lnTo>
                    <a:lnTo>
                      <a:pt x="7" y="161"/>
                    </a:lnTo>
                    <a:lnTo>
                      <a:pt x="0" y="157"/>
                    </a:lnTo>
                    <a:lnTo>
                      <a:pt x="3" y="152"/>
                    </a:lnTo>
                    <a:lnTo>
                      <a:pt x="7" y="148"/>
                    </a:lnTo>
                    <a:lnTo>
                      <a:pt x="12" y="144"/>
                    </a:lnTo>
                    <a:lnTo>
                      <a:pt x="15" y="139"/>
                    </a:lnTo>
                    <a:lnTo>
                      <a:pt x="360" y="93"/>
                    </a:lnTo>
                    <a:lnTo>
                      <a:pt x="363" y="93"/>
                    </a:lnTo>
                    <a:lnTo>
                      <a:pt x="365" y="76"/>
                    </a:lnTo>
                    <a:lnTo>
                      <a:pt x="367" y="59"/>
                    </a:lnTo>
                    <a:lnTo>
                      <a:pt x="364" y="41"/>
                    </a:lnTo>
                    <a:lnTo>
                      <a:pt x="357" y="26"/>
                    </a:lnTo>
                    <a:lnTo>
                      <a:pt x="354" y="26"/>
                    </a:lnTo>
                    <a:lnTo>
                      <a:pt x="347" y="27"/>
                    </a:lnTo>
                    <a:lnTo>
                      <a:pt x="334" y="29"/>
                    </a:lnTo>
                    <a:lnTo>
                      <a:pt x="319" y="30"/>
                    </a:lnTo>
                    <a:lnTo>
                      <a:pt x="301" y="31"/>
                    </a:lnTo>
                    <a:lnTo>
                      <a:pt x="281" y="34"/>
                    </a:lnTo>
                    <a:lnTo>
                      <a:pt x="259" y="36"/>
                    </a:lnTo>
                    <a:lnTo>
                      <a:pt x="236" y="38"/>
                    </a:lnTo>
                    <a:lnTo>
                      <a:pt x="214" y="40"/>
                    </a:lnTo>
                    <a:lnTo>
                      <a:pt x="191" y="43"/>
                    </a:lnTo>
                    <a:lnTo>
                      <a:pt x="171" y="45"/>
                    </a:lnTo>
                    <a:lnTo>
                      <a:pt x="152" y="46"/>
                    </a:lnTo>
                    <a:lnTo>
                      <a:pt x="136" y="48"/>
                    </a:lnTo>
                    <a:lnTo>
                      <a:pt x="122" y="49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7" y="48"/>
                    </a:lnTo>
                    <a:lnTo>
                      <a:pt x="107" y="44"/>
                    </a:lnTo>
                    <a:lnTo>
                      <a:pt x="107" y="40"/>
                    </a:lnTo>
                    <a:lnTo>
                      <a:pt x="107" y="36"/>
                    </a:lnTo>
                    <a:lnTo>
                      <a:pt x="123" y="34"/>
                    </a:lnTo>
                    <a:lnTo>
                      <a:pt x="140" y="30"/>
                    </a:lnTo>
                    <a:lnTo>
                      <a:pt x="157" y="27"/>
                    </a:lnTo>
                    <a:lnTo>
                      <a:pt x="173" y="26"/>
                    </a:lnTo>
                    <a:lnTo>
                      <a:pt x="190" y="24"/>
                    </a:lnTo>
                    <a:lnTo>
                      <a:pt x="206" y="21"/>
                    </a:lnTo>
                    <a:lnTo>
                      <a:pt x="224" y="19"/>
                    </a:lnTo>
                    <a:lnTo>
                      <a:pt x="240" y="17"/>
                    </a:lnTo>
                    <a:lnTo>
                      <a:pt x="256" y="15"/>
                    </a:lnTo>
                    <a:lnTo>
                      <a:pt x="274" y="14"/>
                    </a:lnTo>
                    <a:lnTo>
                      <a:pt x="290" y="11"/>
                    </a:lnTo>
                    <a:lnTo>
                      <a:pt x="308" y="9"/>
                    </a:lnTo>
                    <a:lnTo>
                      <a:pt x="324" y="7"/>
                    </a:lnTo>
                    <a:lnTo>
                      <a:pt x="340" y="5"/>
                    </a:lnTo>
                    <a:lnTo>
                      <a:pt x="358" y="2"/>
                    </a:lnTo>
                    <a:lnTo>
                      <a:pt x="374" y="0"/>
                    </a:lnTo>
                    <a:lnTo>
                      <a:pt x="385" y="15"/>
                    </a:lnTo>
                    <a:lnTo>
                      <a:pt x="393" y="31"/>
                    </a:lnTo>
                    <a:lnTo>
                      <a:pt x="398" y="50"/>
                    </a:lnTo>
                    <a:lnTo>
                      <a:pt x="402" y="68"/>
                    </a:lnTo>
                    <a:lnTo>
                      <a:pt x="406" y="87"/>
                    </a:lnTo>
                    <a:lnTo>
                      <a:pt x="402" y="105"/>
                    </a:lnTo>
                    <a:lnTo>
                      <a:pt x="393" y="123"/>
                    </a:lnTo>
                    <a:lnTo>
                      <a:pt x="384" y="139"/>
                    </a:lnTo>
                    <a:lnTo>
                      <a:pt x="357" y="143"/>
                    </a:lnTo>
                    <a:lnTo>
                      <a:pt x="354" y="123"/>
                    </a:lnTo>
                    <a:lnTo>
                      <a:pt x="337" y="124"/>
                    </a:lnTo>
                    <a:lnTo>
                      <a:pt x="319" y="125"/>
                    </a:lnTo>
                    <a:lnTo>
                      <a:pt x="301" y="127"/>
                    </a:lnTo>
                    <a:lnTo>
                      <a:pt x="285" y="129"/>
                    </a:lnTo>
                    <a:lnTo>
                      <a:pt x="268" y="131"/>
                    </a:lnTo>
                    <a:lnTo>
                      <a:pt x="250" y="133"/>
                    </a:lnTo>
                    <a:lnTo>
                      <a:pt x="234" y="136"/>
                    </a:lnTo>
                    <a:lnTo>
                      <a:pt x="216" y="138"/>
                    </a:lnTo>
                    <a:lnTo>
                      <a:pt x="200" y="141"/>
                    </a:lnTo>
                    <a:lnTo>
                      <a:pt x="183" y="143"/>
                    </a:lnTo>
                    <a:lnTo>
                      <a:pt x="166" y="147"/>
                    </a:lnTo>
                    <a:lnTo>
                      <a:pt x="150" y="149"/>
                    </a:lnTo>
                    <a:lnTo>
                      <a:pt x="132" y="152"/>
                    </a:lnTo>
                    <a:lnTo>
                      <a:pt x="116" y="154"/>
                    </a:lnTo>
                    <a:lnTo>
                      <a:pt x="98" y="157"/>
                    </a:lnTo>
                    <a:lnTo>
                      <a:pt x="82" y="159"/>
                    </a:lnTo>
                    <a:lnTo>
                      <a:pt x="98" y="163"/>
                    </a:lnTo>
                    <a:lnTo>
                      <a:pt x="113" y="167"/>
                    </a:lnTo>
                    <a:lnTo>
                      <a:pt x="130" y="169"/>
                    </a:lnTo>
                    <a:lnTo>
                      <a:pt x="146" y="173"/>
                    </a:lnTo>
                    <a:lnTo>
                      <a:pt x="161" y="177"/>
                    </a:lnTo>
                    <a:lnTo>
                      <a:pt x="177" y="182"/>
                    </a:lnTo>
                    <a:lnTo>
                      <a:pt x="192" y="186"/>
                    </a:lnTo>
                    <a:lnTo>
                      <a:pt x="209" y="190"/>
                    </a:lnTo>
                    <a:lnTo>
                      <a:pt x="224" y="193"/>
                    </a:lnTo>
                    <a:lnTo>
                      <a:pt x="240" y="197"/>
                    </a:lnTo>
                    <a:lnTo>
                      <a:pt x="255" y="201"/>
                    </a:lnTo>
                    <a:lnTo>
                      <a:pt x="271" y="205"/>
                    </a:lnTo>
                    <a:lnTo>
                      <a:pt x="288" y="207"/>
                    </a:lnTo>
                    <a:lnTo>
                      <a:pt x="303" y="211"/>
                    </a:lnTo>
                    <a:lnTo>
                      <a:pt x="319" y="215"/>
                    </a:lnTo>
                    <a:lnTo>
                      <a:pt x="335" y="217"/>
                    </a:lnTo>
                    <a:lnTo>
                      <a:pt x="342" y="216"/>
                    </a:lnTo>
                    <a:lnTo>
                      <a:pt x="358" y="213"/>
                    </a:lnTo>
                    <a:lnTo>
                      <a:pt x="384" y="210"/>
                    </a:lnTo>
                    <a:lnTo>
                      <a:pt x="418" y="205"/>
                    </a:lnTo>
                    <a:lnTo>
                      <a:pt x="459" y="198"/>
                    </a:lnTo>
                    <a:lnTo>
                      <a:pt x="506" y="191"/>
                    </a:lnTo>
                    <a:lnTo>
                      <a:pt x="557" y="183"/>
                    </a:lnTo>
                    <a:lnTo>
                      <a:pt x="610" y="175"/>
                    </a:lnTo>
                    <a:lnTo>
                      <a:pt x="665" y="166"/>
                    </a:lnTo>
                    <a:lnTo>
                      <a:pt x="719" y="158"/>
                    </a:lnTo>
                    <a:lnTo>
                      <a:pt x="773" y="149"/>
                    </a:lnTo>
                    <a:lnTo>
                      <a:pt x="823" y="141"/>
                    </a:lnTo>
                    <a:lnTo>
                      <a:pt x="871" y="133"/>
                    </a:lnTo>
                    <a:lnTo>
                      <a:pt x="911" y="127"/>
                    </a:lnTo>
                    <a:lnTo>
                      <a:pt x="946" y="120"/>
                    </a:lnTo>
                    <a:lnTo>
                      <a:pt x="973" y="115"/>
                    </a:lnTo>
                    <a:lnTo>
                      <a:pt x="811" y="95"/>
                    </a:lnTo>
                    <a:lnTo>
                      <a:pt x="810" y="92"/>
                    </a:lnTo>
                    <a:lnTo>
                      <a:pt x="812" y="85"/>
                    </a:lnTo>
                    <a:lnTo>
                      <a:pt x="816" y="79"/>
                    </a:lnTo>
                    <a:lnTo>
                      <a:pt x="820" y="74"/>
                    </a:lnTo>
                    <a:lnTo>
                      <a:pt x="1081" y="115"/>
                    </a:lnTo>
                    <a:lnTo>
                      <a:pt x="329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9" name="Freeform 185"/>
              <p:cNvSpPr>
                <a:spLocks noChangeAspect="1"/>
              </p:cNvSpPr>
              <p:nvPr/>
            </p:nvSpPr>
            <p:spPr bwMode="auto">
              <a:xfrm>
                <a:off x="348" y="1907"/>
                <a:ext cx="14" cy="34"/>
              </a:xfrm>
              <a:custGeom>
                <a:avLst/>
                <a:gdLst>
                  <a:gd name="T0" fmla="*/ 16 w 55"/>
                  <a:gd name="T1" fmla="*/ 2 h 137"/>
                  <a:gd name="T2" fmla="*/ 23 w 55"/>
                  <a:gd name="T3" fmla="*/ 17 h 137"/>
                  <a:gd name="T4" fmla="*/ 29 w 55"/>
                  <a:gd name="T5" fmla="*/ 34 h 137"/>
                  <a:gd name="T6" fmla="*/ 34 w 55"/>
                  <a:gd name="T7" fmla="*/ 49 h 137"/>
                  <a:gd name="T8" fmla="*/ 40 w 55"/>
                  <a:gd name="T9" fmla="*/ 64 h 137"/>
                  <a:gd name="T10" fmla="*/ 45 w 55"/>
                  <a:gd name="T11" fmla="*/ 80 h 137"/>
                  <a:gd name="T12" fmla="*/ 49 w 55"/>
                  <a:gd name="T13" fmla="*/ 96 h 137"/>
                  <a:gd name="T14" fmla="*/ 53 w 55"/>
                  <a:gd name="T15" fmla="*/ 113 h 137"/>
                  <a:gd name="T16" fmla="*/ 55 w 55"/>
                  <a:gd name="T17" fmla="*/ 130 h 137"/>
                  <a:gd name="T18" fmla="*/ 42 w 55"/>
                  <a:gd name="T19" fmla="*/ 137 h 137"/>
                  <a:gd name="T20" fmla="*/ 34 w 55"/>
                  <a:gd name="T21" fmla="*/ 122 h 137"/>
                  <a:gd name="T22" fmla="*/ 32 w 55"/>
                  <a:gd name="T23" fmla="*/ 104 h 137"/>
                  <a:gd name="T24" fmla="*/ 29 w 55"/>
                  <a:gd name="T25" fmla="*/ 88 h 137"/>
                  <a:gd name="T26" fmla="*/ 24 w 55"/>
                  <a:gd name="T27" fmla="*/ 71 h 137"/>
                  <a:gd name="T28" fmla="*/ 0 w 55"/>
                  <a:gd name="T29" fmla="*/ 7 h 137"/>
                  <a:gd name="T30" fmla="*/ 3 w 55"/>
                  <a:gd name="T31" fmla="*/ 3 h 137"/>
                  <a:gd name="T32" fmla="*/ 6 w 55"/>
                  <a:gd name="T33" fmla="*/ 1 h 137"/>
                  <a:gd name="T34" fmla="*/ 11 w 55"/>
                  <a:gd name="T35" fmla="*/ 0 h 137"/>
                  <a:gd name="T36" fmla="*/ 16 w 55"/>
                  <a:gd name="T37" fmla="*/ 2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"/>
                  <a:gd name="T58" fmla="*/ 0 h 137"/>
                  <a:gd name="T59" fmla="*/ 55 w 55"/>
                  <a:gd name="T60" fmla="*/ 137 h 1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" h="137">
                    <a:moveTo>
                      <a:pt x="16" y="2"/>
                    </a:moveTo>
                    <a:lnTo>
                      <a:pt x="23" y="17"/>
                    </a:lnTo>
                    <a:lnTo>
                      <a:pt x="29" y="34"/>
                    </a:lnTo>
                    <a:lnTo>
                      <a:pt x="34" y="49"/>
                    </a:lnTo>
                    <a:lnTo>
                      <a:pt x="40" y="64"/>
                    </a:lnTo>
                    <a:lnTo>
                      <a:pt x="45" y="80"/>
                    </a:lnTo>
                    <a:lnTo>
                      <a:pt x="49" y="96"/>
                    </a:lnTo>
                    <a:lnTo>
                      <a:pt x="53" y="113"/>
                    </a:lnTo>
                    <a:lnTo>
                      <a:pt x="55" y="130"/>
                    </a:lnTo>
                    <a:lnTo>
                      <a:pt x="42" y="137"/>
                    </a:lnTo>
                    <a:lnTo>
                      <a:pt x="34" y="122"/>
                    </a:lnTo>
                    <a:lnTo>
                      <a:pt x="32" y="104"/>
                    </a:lnTo>
                    <a:lnTo>
                      <a:pt x="29" y="88"/>
                    </a:lnTo>
                    <a:lnTo>
                      <a:pt x="24" y="7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0" name="Freeform 186"/>
              <p:cNvSpPr>
                <a:spLocks noChangeAspect="1"/>
              </p:cNvSpPr>
              <p:nvPr/>
            </p:nvSpPr>
            <p:spPr bwMode="auto">
              <a:xfrm>
                <a:off x="336" y="1907"/>
                <a:ext cx="15" cy="30"/>
              </a:xfrm>
              <a:custGeom>
                <a:avLst/>
                <a:gdLst>
                  <a:gd name="T0" fmla="*/ 14 w 62"/>
                  <a:gd name="T1" fmla="*/ 0 h 121"/>
                  <a:gd name="T2" fmla="*/ 22 w 62"/>
                  <a:gd name="T3" fmla="*/ 14 h 121"/>
                  <a:gd name="T4" fmla="*/ 29 w 62"/>
                  <a:gd name="T5" fmla="*/ 28 h 121"/>
                  <a:gd name="T6" fmla="*/ 37 w 62"/>
                  <a:gd name="T7" fmla="*/ 42 h 121"/>
                  <a:gd name="T8" fmla="*/ 43 w 62"/>
                  <a:gd name="T9" fmla="*/ 55 h 121"/>
                  <a:gd name="T10" fmla="*/ 49 w 62"/>
                  <a:gd name="T11" fmla="*/ 69 h 121"/>
                  <a:gd name="T12" fmla="*/ 54 w 62"/>
                  <a:gd name="T13" fmla="*/ 84 h 121"/>
                  <a:gd name="T14" fmla="*/ 59 w 62"/>
                  <a:gd name="T15" fmla="*/ 99 h 121"/>
                  <a:gd name="T16" fmla="*/ 62 w 62"/>
                  <a:gd name="T17" fmla="*/ 115 h 121"/>
                  <a:gd name="T18" fmla="*/ 58 w 62"/>
                  <a:gd name="T19" fmla="*/ 116 h 121"/>
                  <a:gd name="T20" fmla="*/ 56 w 62"/>
                  <a:gd name="T21" fmla="*/ 118 h 121"/>
                  <a:gd name="T22" fmla="*/ 52 w 62"/>
                  <a:gd name="T23" fmla="*/ 121 h 121"/>
                  <a:gd name="T24" fmla="*/ 48 w 62"/>
                  <a:gd name="T25" fmla="*/ 121 h 121"/>
                  <a:gd name="T26" fmla="*/ 42 w 62"/>
                  <a:gd name="T27" fmla="*/ 107 h 121"/>
                  <a:gd name="T28" fmla="*/ 37 w 62"/>
                  <a:gd name="T29" fmla="*/ 93 h 121"/>
                  <a:gd name="T30" fmla="*/ 33 w 62"/>
                  <a:gd name="T31" fmla="*/ 78 h 121"/>
                  <a:gd name="T32" fmla="*/ 29 w 62"/>
                  <a:gd name="T33" fmla="*/ 64 h 121"/>
                  <a:gd name="T34" fmla="*/ 24 w 62"/>
                  <a:gd name="T35" fmla="*/ 49 h 121"/>
                  <a:gd name="T36" fmla="*/ 19 w 62"/>
                  <a:gd name="T37" fmla="*/ 35 h 121"/>
                  <a:gd name="T38" fmla="*/ 11 w 62"/>
                  <a:gd name="T39" fmla="*/ 23 h 121"/>
                  <a:gd name="T40" fmla="*/ 0 w 62"/>
                  <a:gd name="T41" fmla="*/ 11 h 121"/>
                  <a:gd name="T42" fmla="*/ 2 w 62"/>
                  <a:gd name="T43" fmla="*/ 8 h 121"/>
                  <a:gd name="T44" fmla="*/ 5 w 62"/>
                  <a:gd name="T45" fmla="*/ 4 h 121"/>
                  <a:gd name="T46" fmla="*/ 9 w 62"/>
                  <a:gd name="T47" fmla="*/ 0 h 121"/>
                  <a:gd name="T48" fmla="*/ 14 w 62"/>
                  <a:gd name="T49" fmla="*/ 0 h 1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121"/>
                  <a:gd name="T77" fmla="*/ 62 w 62"/>
                  <a:gd name="T78" fmla="*/ 121 h 1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121">
                    <a:moveTo>
                      <a:pt x="14" y="0"/>
                    </a:moveTo>
                    <a:lnTo>
                      <a:pt x="22" y="14"/>
                    </a:lnTo>
                    <a:lnTo>
                      <a:pt x="29" y="28"/>
                    </a:lnTo>
                    <a:lnTo>
                      <a:pt x="37" y="42"/>
                    </a:lnTo>
                    <a:lnTo>
                      <a:pt x="43" y="55"/>
                    </a:lnTo>
                    <a:lnTo>
                      <a:pt x="49" y="69"/>
                    </a:lnTo>
                    <a:lnTo>
                      <a:pt x="54" y="84"/>
                    </a:lnTo>
                    <a:lnTo>
                      <a:pt x="59" y="99"/>
                    </a:lnTo>
                    <a:lnTo>
                      <a:pt x="62" y="115"/>
                    </a:lnTo>
                    <a:lnTo>
                      <a:pt x="58" y="116"/>
                    </a:lnTo>
                    <a:lnTo>
                      <a:pt x="56" y="118"/>
                    </a:lnTo>
                    <a:lnTo>
                      <a:pt x="52" y="121"/>
                    </a:lnTo>
                    <a:lnTo>
                      <a:pt x="48" y="121"/>
                    </a:lnTo>
                    <a:lnTo>
                      <a:pt x="42" y="107"/>
                    </a:lnTo>
                    <a:lnTo>
                      <a:pt x="37" y="93"/>
                    </a:lnTo>
                    <a:lnTo>
                      <a:pt x="33" y="78"/>
                    </a:lnTo>
                    <a:lnTo>
                      <a:pt x="29" y="64"/>
                    </a:lnTo>
                    <a:lnTo>
                      <a:pt x="24" y="49"/>
                    </a:lnTo>
                    <a:lnTo>
                      <a:pt x="19" y="35"/>
                    </a:lnTo>
                    <a:lnTo>
                      <a:pt x="11" y="2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1" name="Freeform 187"/>
              <p:cNvSpPr>
                <a:spLocks noChangeAspect="1"/>
              </p:cNvSpPr>
              <p:nvPr/>
            </p:nvSpPr>
            <p:spPr bwMode="auto">
              <a:xfrm>
                <a:off x="324" y="1910"/>
                <a:ext cx="17" cy="30"/>
              </a:xfrm>
              <a:custGeom>
                <a:avLst/>
                <a:gdLst>
                  <a:gd name="T0" fmla="*/ 14 w 72"/>
                  <a:gd name="T1" fmla="*/ 0 h 120"/>
                  <a:gd name="T2" fmla="*/ 27 w 72"/>
                  <a:gd name="T3" fmla="*/ 13 h 120"/>
                  <a:gd name="T4" fmla="*/ 38 w 72"/>
                  <a:gd name="T5" fmla="*/ 26 h 120"/>
                  <a:gd name="T6" fmla="*/ 48 w 72"/>
                  <a:gd name="T7" fmla="*/ 39 h 120"/>
                  <a:gd name="T8" fmla="*/ 58 w 72"/>
                  <a:gd name="T9" fmla="*/ 53 h 120"/>
                  <a:gd name="T10" fmla="*/ 64 w 72"/>
                  <a:gd name="T11" fmla="*/ 68 h 120"/>
                  <a:gd name="T12" fmla="*/ 69 w 72"/>
                  <a:gd name="T13" fmla="*/ 85 h 120"/>
                  <a:gd name="T14" fmla="*/ 72 w 72"/>
                  <a:gd name="T15" fmla="*/ 101 h 120"/>
                  <a:gd name="T16" fmla="*/ 72 w 72"/>
                  <a:gd name="T17" fmla="*/ 117 h 120"/>
                  <a:gd name="T18" fmla="*/ 69 w 72"/>
                  <a:gd name="T19" fmla="*/ 119 h 120"/>
                  <a:gd name="T20" fmla="*/ 66 w 72"/>
                  <a:gd name="T21" fmla="*/ 120 h 120"/>
                  <a:gd name="T22" fmla="*/ 62 w 72"/>
                  <a:gd name="T23" fmla="*/ 120 h 120"/>
                  <a:gd name="T24" fmla="*/ 58 w 72"/>
                  <a:gd name="T25" fmla="*/ 120 h 120"/>
                  <a:gd name="T26" fmla="*/ 52 w 72"/>
                  <a:gd name="T27" fmla="*/ 105 h 120"/>
                  <a:gd name="T28" fmla="*/ 47 w 72"/>
                  <a:gd name="T29" fmla="*/ 90 h 120"/>
                  <a:gd name="T30" fmla="*/ 43 w 72"/>
                  <a:gd name="T31" fmla="*/ 75 h 120"/>
                  <a:gd name="T32" fmla="*/ 38 w 72"/>
                  <a:gd name="T33" fmla="*/ 60 h 120"/>
                  <a:gd name="T34" fmla="*/ 32 w 72"/>
                  <a:gd name="T35" fmla="*/ 44 h 120"/>
                  <a:gd name="T36" fmla="*/ 24 w 72"/>
                  <a:gd name="T37" fmla="*/ 31 h 120"/>
                  <a:gd name="T38" fmla="*/ 14 w 72"/>
                  <a:gd name="T39" fmla="*/ 19 h 120"/>
                  <a:gd name="T40" fmla="*/ 0 w 72"/>
                  <a:gd name="T41" fmla="*/ 8 h 120"/>
                  <a:gd name="T42" fmla="*/ 0 w 72"/>
                  <a:gd name="T43" fmla="*/ 0 h 120"/>
                  <a:gd name="T44" fmla="*/ 14 w 72"/>
                  <a:gd name="T45" fmla="*/ 0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20"/>
                  <a:gd name="T71" fmla="*/ 72 w 72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20">
                    <a:moveTo>
                      <a:pt x="14" y="0"/>
                    </a:moveTo>
                    <a:lnTo>
                      <a:pt x="27" y="13"/>
                    </a:lnTo>
                    <a:lnTo>
                      <a:pt x="38" y="26"/>
                    </a:lnTo>
                    <a:lnTo>
                      <a:pt x="48" y="39"/>
                    </a:lnTo>
                    <a:lnTo>
                      <a:pt x="58" y="53"/>
                    </a:lnTo>
                    <a:lnTo>
                      <a:pt x="64" y="68"/>
                    </a:lnTo>
                    <a:lnTo>
                      <a:pt x="69" y="85"/>
                    </a:lnTo>
                    <a:lnTo>
                      <a:pt x="72" y="101"/>
                    </a:lnTo>
                    <a:lnTo>
                      <a:pt x="72" y="117"/>
                    </a:lnTo>
                    <a:lnTo>
                      <a:pt x="69" y="119"/>
                    </a:lnTo>
                    <a:lnTo>
                      <a:pt x="66" y="120"/>
                    </a:lnTo>
                    <a:lnTo>
                      <a:pt x="62" y="120"/>
                    </a:lnTo>
                    <a:lnTo>
                      <a:pt x="58" y="120"/>
                    </a:lnTo>
                    <a:lnTo>
                      <a:pt x="52" y="105"/>
                    </a:lnTo>
                    <a:lnTo>
                      <a:pt x="47" y="90"/>
                    </a:lnTo>
                    <a:lnTo>
                      <a:pt x="43" y="75"/>
                    </a:lnTo>
                    <a:lnTo>
                      <a:pt x="38" y="60"/>
                    </a:lnTo>
                    <a:lnTo>
                      <a:pt x="32" y="44"/>
                    </a:lnTo>
                    <a:lnTo>
                      <a:pt x="24" y="31"/>
                    </a:lnTo>
                    <a:lnTo>
                      <a:pt x="14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2" name="Freeform 188"/>
              <p:cNvSpPr>
                <a:spLocks noChangeAspect="1"/>
              </p:cNvSpPr>
              <p:nvPr/>
            </p:nvSpPr>
            <p:spPr bwMode="auto">
              <a:xfrm>
                <a:off x="202" y="1916"/>
                <a:ext cx="138" cy="66"/>
              </a:xfrm>
              <a:custGeom>
                <a:avLst/>
                <a:gdLst>
                  <a:gd name="T0" fmla="*/ 503 w 553"/>
                  <a:gd name="T1" fmla="*/ 44 h 261"/>
                  <a:gd name="T2" fmla="*/ 513 w 553"/>
                  <a:gd name="T3" fmla="*/ 69 h 261"/>
                  <a:gd name="T4" fmla="*/ 523 w 553"/>
                  <a:gd name="T5" fmla="*/ 94 h 261"/>
                  <a:gd name="T6" fmla="*/ 530 w 553"/>
                  <a:gd name="T7" fmla="*/ 120 h 261"/>
                  <a:gd name="T8" fmla="*/ 538 w 553"/>
                  <a:gd name="T9" fmla="*/ 147 h 261"/>
                  <a:gd name="T10" fmla="*/ 543 w 553"/>
                  <a:gd name="T11" fmla="*/ 173 h 261"/>
                  <a:gd name="T12" fmla="*/ 548 w 553"/>
                  <a:gd name="T13" fmla="*/ 199 h 261"/>
                  <a:gd name="T14" fmla="*/ 550 w 553"/>
                  <a:gd name="T15" fmla="*/ 227 h 261"/>
                  <a:gd name="T16" fmla="*/ 553 w 553"/>
                  <a:gd name="T17" fmla="*/ 253 h 261"/>
                  <a:gd name="T18" fmla="*/ 545 w 553"/>
                  <a:gd name="T19" fmla="*/ 259 h 261"/>
                  <a:gd name="T20" fmla="*/ 538 w 553"/>
                  <a:gd name="T21" fmla="*/ 261 h 261"/>
                  <a:gd name="T22" fmla="*/ 531 w 553"/>
                  <a:gd name="T23" fmla="*/ 261 h 261"/>
                  <a:gd name="T24" fmla="*/ 525 w 553"/>
                  <a:gd name="T25" fmla="*/ 260 h 261"/>
                  <a:gd name="T26" fmla="*/ 520 w 553"/>
                  <a:gd name="T27" fmla="*/ 256 h 261"/>
                  <a:gd name="T28" fmla="*/ 515 w 553"/>
                  <a:gd name="T29" fmla="*/ 251 h 261"/>
                  <a:gd name="T30" fmla="*/ 511 w 553"/>
                  <a:gd name="T31" fmla="*/ 245 h 261"/>
                  <a:gd name="T32" fmla="*/ 509 w 553"/>
                  <a:gd name="T33" fmla="*/ 237 h 261"/>
                  <a:gd name="T34" fmla="*/ 505 w 553"/>
                  <a:gd name="T35" fmla="*/ 230 h 261"/>
                  <a:gd name="T36" fmla="*/ 504 w 553"/>
                  <a:gd name="T37" fmla="*/ 222 h 261"/>
                  <a:gd name="T38" fmla="*/ 503 w 553"/>
                  <a:gd name="T39" fmla="*/ 215 h 261"/>
                  <a:gd name="T40" fmla="*/ 503 w 553"/>
                  <a:gd name="T41" fmla="*/ 206 h 261"/>
                  <a:gd name="T42" fmla="*/ 486 w 553"/>
                  <a:gd name="T43" fmla="*/ 207 h 261"/>
                  <a:gd name="T44" fmla="*/ 470 w 553"/>
                  <a:gd name="T45" fmla="*/ 210 h 261"/>
                  <a:gd name="T46" fmla="*/ 452 w 553"/>
                  <a:gd name="T47" fmla="*/ 213 h 261"/>
                  <a:gd name="T48" fmla="*/ 435 w 553"/>
                  <a:gd name="T49" fmla="*/ 217 h 261"/>
                  <a:gd name="T50" fmla="*/ 416 w 553"/>
                  <a:gd name="T51" fmla="*/ 221 h 261"/>
                  <a:gd name="T52" fmla="*/ 396 w 553"/>
                  <a:gd name="T53" fmla="*/ 226 h 261"/>
                  <a:gd name="T54" fmla="*/ 376 w 553"/>
                  <a:gd name="T55" fmla="*/ 231 h 261"/>
                  <a:gd name="T56" fmla="*/ 353 w 553"/>
                  <a:gd name="T57" fmla="*/ 235 h 261"/>
                  <a:gd name="T58" fmla="*/ 0 w 553"/>
                  <a:gd name="T59" fmla="*/ 88 h 261"/>
                  <a:gd name="T60" fmla="*/ 5 w 553"/>
                  <a:gd name="T61" fmla="*/ 83 h 261"/>
                  <a:gd name="T62" fmla="*/ 6 w 553"/>
                  <a:gd name="T63" fmla="*/ 75 h 261"/>
                  <a:gd name="T64" fmla="*/ 6 w 553"/>
                  <a:gd name="T65" fmla="*/ 69 h 261"/>
                  <a:gd name="T66" fmla="*/ 5 w 553"/>
                  <a:gd name="T67" fmla="*/ 64 h 261"/>
                  <a:gd name="T68" fmla="*/ 357 w 553"/>
                  <a:gd name="T69" fmla="*/ 208 h 261"/>
                  <a:gd name="T70" fmla="*/ 376 w 553"/>
                  <a:gd name="T71" fmla="*/ 203 h 261"/>
                  <a:gd name="T72" fmla="*/ 395 w 553"/>
                  <a:gd name="T73" fmla="*/ 199 h 261"/>
                  <a:gd name="T74" fmla="*/ 414 w 553"/>
                  <a:gd name="T75" fmla="*/ 196 h 261"/>
                  <a:gd name="T76" fmla="*/ 432 w 553"/>
                  <a:gd name="T77" fmla="*/ 192 h 261"/>
                  <a:gd name="T78" fmla="*/ 450 w 553"/>
                  <a:gd name="T79" fmla="*/ 187 h 261"/>
                  <a:gd name="T80" fmla="*/ 469 w 553"/>
                  <a:gd name="T81" fmla="*/ 182 h 261"/>
                  <a:gd name="T82" fmla="*/ 486 w 553"/>
                  <a:gd name="T83" fmla="*/ 177 h 261"/>
                  <a:gd name="T84" fmla="*/ 503 w 553"/>
                  <a:gd name="T85" fmla="*/ 169 h 261"/>
                  <a:gd name="T86" fmla="*/ 501 w 553"/>
                  <a:gd name="T87" fmla="*/ 145 h 261"/>
                  <a:gd name="T88" fmla="*/ 498 w 553"/>
                  <a:gd name="T89" fmla="*/ 118 h 261"/>
                  <a:gd name="T90" fmla="*/ 491 w 553"/>
                  <a:gd name="T91" fmla="*/ 90 h 261"/>
                  <a:gd name="T92" fmla="*/ 484 w 553"/>
                  <a:gd name="T93" fmla="*/ 62 h 261"/>
                  <a:gd name="T94" fmla="*/ 475 w 553"/>
                  <a:gd name="T95" fmla="*/ 37 h 261"/>
                  <a:gd name="T96" fmla="*/ 469 w 553"/>
                  <a:gd name="T97" fmla="*/ 17 h 261"/>
                  <a:gd name="T98" fmla="*/ 464 w 553"/>
                  <a:gd name="T99" fmla="*/ 5 h 261"/>
                  <a:gd name="T100" fmla="*/ 461 w 553"/>
                  <a:gd name="T101" fmla="*/ 0 h 261"/>
                  <a:gd name="T102" fmla="*/ 470 w 553"/>
                  <a:gd name="T103" fmla="*/ 1 h 261"/>
                  <a:gd name="T104" fmla="*/ 476 w 553"/>
                  <a:gd name="T105" fmla="*/ 5 h 261"/>
                  <a:gd name="T106" fmla="*/ 483 w 553"/>
                  <a:gd name="T107" fmla="*/ 10 h 261"/>
                  <a:gd name="T108" fmla="*/ 488 w 553"/>
                  <a:gd name="T109" fmla="*/ 16 h 261"/>
                  <a:gd name="T110" fmla="*/ 491 w 553"/>
                  <a:gd name="T111" fmla="*/ 22 h 261"/>
                  <a:gd name="T112" fmla="*/ 495 w 553"/>
                  <a:gd name="T113" fmla="*/ 30 h 261"/>
                  <a:gd name="T114" fmla="*/ 499 w 553"/>
                  <a:gd name="T115" fmla="*/ 37 h 261"/>
                  <a:gd name="T116" fmla="*/ 503 w 553"/>
                  <a:gd name="T117" fmla="*/ 44 h 2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3"/>
                  <a:gd name="T178" fmla="*/ 0 h 261"/>
                  <a:gd name="T179" fmla="*/ 553 w 553"/>
                  <a:gd name="T180" fmla="*/ 261 h 2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3" h="261">
                    <a:moveTo>
                      <a:pt x="503" y="44"/>
                    </a:moveTo>
                    <a:lnTo>
                      <a:pt x="513" y="69"/>
                    </a:lnTo>
                    <a:lnTo>
                      <a:pt x="523" y="94"/>
                    </a:lnTo>
                    <a:lnTo>
                      <a:pt x="530" y="120"/>
                    </a:lnTo>
                    <a:lnTo>
                      <a:pt x="538" y="147"/>
                    </a:lnTo>
                    <a:lnTo>
                      <a:pt x="543" y="173"/>
                    </a:lnTo>
                    <a:lnTo>
                      <a:pt x="548" y="199"/>
                    </a:lnTo>
                    <a:lnTo>
                      <a:pt x="550" y="227"/>
                    </a:lnTo>
                    <a:lnTo>
                      <a:pt x="553" y="253"/>
                    </a:lnTo>
                    <a:lnTo>
                      <a:pt x="545" y="259"/>
                    </a:lnTo>
                    <a:lnTo>
                      <a:pt x="538" y="261"/>
                    </a:lnTo>
                    <a:lnTo>
                      <a:pt x="531" y="261"/>
                    </a:lnTo>
                    <a:lnTo>
                      <a:pt x="525" y="260"/>
                    </a:lnTo>
                    <a:lnTo>
                      <a:pt x="520" y="256"/>
                    </a:lnTo>
                    <a:lnTo>
                      <a:pt x="515" y="251"/>
                    </a:lnTo>
                    <a:lnTo>
                      <a:pt x="511" y="245"/>
                    </a:lnTo>
                    <a:lnTo>
                      <a:pt x="509" y="237"/>
                    </a:lnTo>
                    <a:lnTo>
                      <a:pt x="505" y="230"/>
                    </a:lnTo>
                    <a:lnTo>
                      <a:pt x="504" y="222"/>
                    </a:lnTo>
                    <a:lnTo>
                      <a:pt x="503" y="215"/>
                    </a:lnTo>
                    <a:lnTo>
                      <a:pt x="503" y="206"/>
                    </a:lnTo>
                    <a:lnTo>
                      <a:pt x="486" y="207"/>
                    </a:lnTo>
                    <a:lnTo>
                      <a:pt x="470" y="210"/>
                    </a:lnTo>
                    <a:lnTo>
                      <a:pt x="452" y="213"/>
                    </a:lnTo>
                    <a:lnTo>
                      <a:pt x="435" y="217"/>
                    </a:lnTo>
                    <a:lnTo>
                      <a:pt x="416" y="221"/>
                    </a:lnTo>
                    <a:lnTo>
                      <a:pt x="396" y="226"/>
                    </a:lnTo>
                    <a:lnTo>
                      <a:pt x="376" y="231"/>
                    </a:lnTo>
                    <a:lnTo>
                      <a:pt x="353" y="235"/>
                    </a:lnTo>
                    <a:lnTo>
                      <a:pt x="0" y="88"/>
                    </a:lnTo>
                    <a:lnTo>
                      <a:pt x="5" y="83"/>
                    </a:lnTo>
                    <a:lnTo>
                      <a:pt x="6" y="75"/>
                    </a:lnTo>
                    <a:lnTo>
                      <a:pt x="6" y="69"/>
                    </a:lnTo>
                    <a:lnTo>
                      <a:pt x="5" y="64"/>
                    </a:lnTo>
                    <a:lnTo>
                      <a:pt x="357" y="208"/>
                    </a:lnTo>
                    <a:lnTo>
                      <a:pt x="376" y="203"/>
                    </a:lnTo>
                    <a:lnTo>
                      <a:pt x="395" y="199"/>
                    </a:lnTo>
                    <a:lnTo>
                      <a:pt x="414" y="196"/>
                    </a:lnTo>
                    <a:lnTo>
                      <a:pt x="432" y="192"/>
                    </a:lnTo>
                    <a:lnTo>
                      <a:pt x="450" y="187"/>
                    </a:lnTo>
                    <a:lnTo>
                      <a:pt x="469" y="182"/>
                    </a:lnTo>
                    <a:lnTo>
                      <a:pt x="486" y="177"/>
                    </a:lnTo>
                    <a:lnTo>
                      <a:pt x="503" y="169"/>
                    </a:lnTo>
                    <a:lnTo>
                      <a:pt x="501" y="145"/>
                    </a:lnTo>
                    <a:lnTo>
                      <a:pt x="498" y="118"/>
                    </a:lnTo>
                    <a:lnTo>
                      <a:pt x="491" y="90"/>
                    </a:lnTo>
                    <a:lnTo>
                      <a:pt x="484" y="62"/>
                    </a:lnTo>
                    <a:lnTo>
                      <a:pt x="475" y="37"/>
                    </a:lnTo>
                    <a:lnTo>
                      <a:pt x="469" y="17"/>
                    </a:lnTo>
                    <a:lnTo>
                      <a:pt x="464" y="5"/>
                    </a:lnTo>
                    <a:lnTo>
                      <a:pt x="461" y="0"/>
                    </a:lnTo>
                    <a:lnTo>
                      <a:pt x="470" y="1"/>
                    </a:lnTo>
                    <a:lnTo>
                      <a:pt x="476" y="5"/>
                    </a:lnTo>
                    <a:lnTo>
                      <a:pt x="483" y="10"/>
                    </a:lnTo>
                    <a:lnTo>
                      <a:pt x="488" y="16"/>
                    </a:lnTo>
                    <a:lnTo>
                      <a:pt x="491" y="22"/>
                    </a:lnTo>
                    <a:lnTo>
                      <a:pt x="495" y="30"/>
                    </a:lnTo>
                    <a:lnTo>
                      <a:pt x="499" y="37"/>
                    </a:lnTo>
                    <a:lnTo>
                      <a:pt x="503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3" name="Freeform 189"/>
              <p:cNvSpPr>
                <a:spLocks noChangeAspect="1"/>
              </p:cNvSpPr>
              <p:nvPr/>
            </p:nvSpPr>
            <p:spPr bwMode="auto">
              <a:xfrm>
                <a:off x="119" y="1922"/>
                <a:ext cx="474" cy="229"/>
              </a:xfrm>
              <a:custGeom>
                <a:avLst/>
                <a:gdLst>
                  <a:gd name="T0" fmla="*/ 1612 w 1896"/>
                  <a:gd name="T1" fmla="*/ 40 h 916"/>
                  <a:gd name="T2" fmla="*/ 1486 w 1896"/>
                  <a:gd name="T3" fmla="*/ 416 h 916"/>
                  <a:gd name="T4" fmla="*/ 1492 w 1896"/>
                  <a:gd name="T5" fmla="*/ 490 h 916"/>
                  <a:gd name="T6" fmla="*/ 1510 w 1896"/>
                  <a:gd name="T7" fmla="*/ 582 h 916"/>
                  <a:gd name="T8" fmla="*/ 1472 w 1896"/>
                  <a:gd name="T9" fmla="*/ 593 h 916"/>
                  <a:gd name="T10" fmla="*/ 1474 w 1896"/>
                  <a:gd name="T11" fmla="*/ 539 h 916"/>
                  <a:gd name="T12" fmla="*/ 1439 w 1896"/>
                  <a:gd name="T13" fmla="*/ 522 h 916"/>
                  <a:gd name="T14" fmla="*/ 1388 w 1896"/>
                  <a:gd name="T15" fmla="*/ 598 h 916"/>
                  <a:gd name="T16" fmla="*/ 1419 w 1896"/>
                  <a:gd name="T17" fmla="*/ 700 h 916"/>
                  <a:gd name="T18" fmla="*/ 1533 w 1896"/>
                  <a:gd name="T19" fmla="*/ 803 h 916"/>
                  <a:gd name="T20" fmla="*/ 1668 w 1896"/>
                  <a:gd name="T21" fmla="*/ 868 h 916"/>
                  <a:gd name="T22" fmla="*/ 1792 w 1896"/>
                  <a:gd name="T23" fmla="*/ 890 h 916"/>
                  <a:gd name="T24" fmla="*/ 1880 w 1896"/>
                  <a:gd name="T25" fmla="*/ 885 h 916"/>
                  <a:gd name="T26" fmla="*/ 1878 w 1896"/>
                  <a:gd name="T27" fmla="*/ 899 h 916"/>
                  <a:gd name="T28" fmla="*/ 1804 w 1896"/>
                  <a:gd name="T29" fmla="*/ 914 h 916"/>
                  <a:gd name="T30" fmla="*/ 1587 w 1896"/>
                  <a:gd name="T31" fmla="*/ 891 h 916"/>
                  <a:gd name="T32" fmla="*/ 1433 w 1896"/>
                  <a:gd name="T33" fmla="*/ 799 h 916"/>
                  <a:gd name="T34" fmla="*/ 1330 w 1896"/>
                  <a:gd name="T35" fmla="*/ 662 h 916"/>
                  <a:gd name="T36" fmla="*/ 1291 w 1896"/>
                  <a:gd name="T37" fmla="*/ 661 h 916"/>
                  <a:gd name="T38" fmla="*/ 1219 w 1896"/>
                  <a:gd name="T39" fmla="*/ 685 h 916"/>
                  <a:gd name="T40" fmla="*/ 1132 w 1896"/>
                  <a:gd name="T41" fmla="*/ 765 h 916"/>
                  <a:gd name="T42" fmla="*/ 1152 w 1896"/>
                  <a:gd name="T43" fmla="*/ 672 h 916"/>
                  <a:gd name="T44" fmla="*/ 1034 w 1896"/>
                  <a:gd name="T45" fmla="*/ 597 h 916"/>
                  <a:gd name="T46" fmla="*/ 925 w 1896"/>
                  <a:gd name="T47" fmla="*/ 547 h 916"/>
                  <a:gd name="T48" fmla="*/ 818 w 1896"/>
                  <a:gd name="T49" fmla="*/ 589 h 916"/>
                  <a:gd name="T50" fmla="*/ 723 w 1896"/>
                  <a:gd name="T51" fmla="*/ 659 h 916"/>
                  <a:gd name="T52" fmla="*/ 649 w 1896"/>
                  <a:gd name="T53" fmla="*/ 745 h 916"/>
                  <a:gd name="T54" fmla="*/ 614 w 1896"/>
                  <a:gd name="T55" fmla="*/ 819 h 916"/>
                  <a:gd name="T56" fmla="*/ 587 w 1896"/>
                  <a:gd name="T57" fmla="*/ 823 h 916"/>
                  <a:gd name="T58" fmla="*/ 621 w 1896"/>
                  <a:gd name="T59" fmla="*/ 677 h 916"/>
                  <a:gd name="T60" fmla="*/ 739 w 1896"/>
                  <a:gd name="T61" fmla="*/ 573 h 916"/>
                  <a:gd name="T62" fmla="*/ 807 w 1896"/>
                  <a:gd name="T63" fmla="*/ 544 h 916"/>
                  <a:gd name="T64" fmla="*/ 877 w 1896"/>
                  <a:gd name="T65" fmla="*/ 522 h 916"/>
                  <a:gd name="T66" fmla="*/ 949 w 1896"/>
                  <a:gd name="T67" fmla="*/ 503 h 916"/>
                  <a:gd name="T68" fmla="*/ 912 w 1896"/>
                  <a:gd name="T69" fmla="*/ 430 h 916"/>
                  <a:gd name="T70" fmla="*/ 623 w 1896"/>
                  <a:gd name="T71" fmla="*/ 465 h 916"/>
                  <a:gd name="T72" fmla="*/ 427 w 1896"/>
                  <a:gd name="T73" fmla="*/ 395 h 916"/>
                  <a:gd name="T74" fmla="*/ 145 w 1896"/>
                  <a:gd name="T75" fmla="*/ 298 h 916"/>
                  <a:gd name="T76" fmla="*/ 0 w 1896"/>
                  <a:gd name="T77" fmla="*/ 249 h 916"/>
                  <a:gd name="T78" fmla="*/ 877 w 1896"/>
                  <a:gd name="T79" fmla="*/ 314 h 916"/>
                  <a:gd name="T80" fmla="*/ 601 w 1896"/>
                  <a:gd name="T81" fmla="*/ 367 h 916"/>
                  <a:gd name="T82" fmla="*/ 373 w 1896"/>
                  <a:gd name="T83" fmla="*/ 303 h 916"/>
                  <a:gd name="T84" fmla="*/ 106 w 1896"/>
                  <a:gd name="T85" fmla="*/ 219 h 916"/>
                  <a:gd name="T86" fmla="*/ 8 w 1896"/>
                  <a:gd name="T87" fmla="*/ 187 h 916"/>
                  <a:gd name="T88" fmla="*/ 620 w 1896"/>
                  <a:gd name="T89" fmla="*/ 343 h 916"/>
                  <a:gd name="T90" fmla="*/ 909 w 1896"/>
                  <a:gd name="T91" fmla="*/ 231 h 916"/>
                  <a:gd name="T92" fmla="*/ 971 w 1896"/>
                  <a:gd name="T93" fmla="*/ 210 h 916"/>
                  <a:gd name="T94" fmla="*/ 945 w 1896"/>
                  <a:gd name="T95" fmla="*/ 244 h 916"/>
                  <a:gd name="T96" fmla="*/ 917 w 1896"/>
                  <a:gd name="T97" fmla="*/ 309 h 916"/>
                  <a:gd name="T98" fmla="*/ 965 w 1896"/>
                  <a:gd name="T99" fmla="*/ 411 h 916"/>
                  <a:gd name="T100" fmla="*/ 1053 w 1896"/>
                  <a:gd name="T101" fmla="*/ 535 h 916"/>
                  <a:gd name="T102" fmla="*/ 1150 w 1896"/>
                  <a:gd name="T103" fmla="*/ 615 h 916"/>
                  <a:gd name="T104" fmla="*/ 1232 w 1896"/>
                  <a:gd name="T105" fmla="*/ 627 h 916"/>
                  <a:gd name="T106" fmla="*/ 1339 w 1896"/>
                  <a:gd name="T107" fmla="*/ 561 h 916"/>
                  <a:gd name="T108" fmla="*/ 1550 w 1896"/>
                  <a:gd name="T109" fmla="*/ 36 h 916"/>
                  <a:gd name="T110" fmla="*/ 1594 w 1896"/>
                  <a:gd name="T111" fmla="*/ 1 h 9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96"/>
                  <a:gd name="T169" fmla="*/ 0 h 916"/>
                  <a:gd name="T170" fmla="*/ 1896 w 1896"/>
                  <a:gd name="T171" fmla="*/ 916 h 9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96" h="916">
                    <a:moveTo>
                      <a:pt x="1628" y="6"/>
                    </a:moveTo>
                    <a:lnTo>
                      <a:pt x="1628" y="13"/>
                    </a:lnTo>
                    <a:lnTo>
                      <a:pt x="1625" y="20"/>
                    </a:lnTo>
                    <a:lnTo>
                      <a:pt x="1619" y="30"/>
                    </a:lnTo>
                    <a:lnTo>
                      <a:pt x="1612" y="40"/>
                    </a:lnTo>
                    <a:lnTo>
                      <a:pt x="1605" y="49"/>
                    </a:lnTo>
                    <a:lnTo>
                      <a:pt x="1599" y="57"/>
                    </a:lnTo>
                    <a:lnTo>
                      <a:pt x="1594" y="62"/>
                    </a:lnTo>
                    <a:lnTo>
                      <a:pt x="1592" y="64"/>
                    </a:lnTo>
                    <a:lnTo>
                      <a:pt x="1486" y="416"/>
                    </a:lnTo>
                    <a:lnTo>
                      <a:pt x="1478" y="431"/>
                    </a:lnTo>
                    <a:lnTo>
                      <a:pt x="1477" y="446"/>
                    </a:lnTo>
                    <a:lnTo>
                      <a:pt x="1479" y="460"/>
                    </a:lnTo>
                    <a:lnTo>
                      <a:pt x="1484" y="475"/>
                    </a:lnTo>
                    <a:lnTo>
                      <a:pt x="1492" y="490"/>
                    </a:lnTo>
                    <a:lnTo>
                      <a:pt x="1498" y="505"/>
                    </a:lnTo>
                    <a:lnTo>
                      <a:pt x="1505" y="520"/>
                    </a:lnTo>
                    <a:lnTo>
                      <a:pt x="1508" y="537"/>
                    </a:lnTo>
                    <a:lnTo>
                      <a:pt x="1511" y="559"/>
                    </a:lnTo>
                    <a:lnTo>
                      <a:pt x="1510" y="582"/>
                    </a:lnTo>
                    <a:lnTo>
                      <a:pt x="1501" y="602"/>
                    </a:lnTo>
                    <a:lnTo>
                      <a:pt x="1483" y="615"/>
                    </a:lnTo>
                    <a:lnTo>
                      <a:pt x="1474" y="612"/>
                    </a:lnTo>
                    <a:lnTo>
                      <a:pt x="1472" y="602"/>
                    </a:lnTo>
                    <a:lnTo>
                      <a:pt x="1472" y="593"/>
                    </a:lnTo>
                    <a:lnTo>
                      <a:pt x="1472" y="588"/>
                    </a:lnTo>
                    <a:lnTo>
                      <a:pt x="1479" y="577"/>
                    </a:lnTo>
                    <a:lnTo>
                      <a:pt x="1481" y="564"/>
                    </a:lnTo>
                    <a:lnTo>
                      <a:pt x="1479" y="552"/>
                    </a:lnTo>
                    <a:lnTo>
                      <a:pt x="1474" y="539"/>
                    </a:lnTo>
                    <a:lnTo>
                      <a:pt x="1469" y="529"/>
                    </a:lnTo>
                    <a:lnTo>
                      <a:pt x="1463" y="519"/>
                    </a:lnTo>
                    <a:lnTo>
                      <a:pt x="1456" y="512"/>
                    </a:lnTo>
                    <a:lnTo>
                      <a:pt x="1447" y="505"/>
                    </a:lnTo>
                    <a:lnTo>
                      <a:pt x="1439" y="522"/>
                    </a:lnTo>
                    <a:lnTo>
                      <a:pt x="1431" y="538"/>
                    </a:lnTo>
                    <a:lnTo>
                      <a:pt x="1420" y="553"/>
                    </a:lnTo>
                    <a:lnTo>
                      <a:pt x="1410" y="568"/>
                    </a:lnTo>
                    <a:lnTo>
                      <a:pt x="1400" y="583"/>
                    </a:lnTo>
                    <a:lnTo>
                      <a:pt x="1388" y="598"/>
                    </a:lnTo>
                    <a:lnTo>
                      <a:pt x="1377" y="612"/>
                    </a:lnTo>
                    <a:lnTo>
                      <a:pt x="1363" y="625"/>
                    </a:lnTo>
                    <a:lnTo>
                      <a:pt x="1380" y="651"/>
                    </a:lnTo>
                    <a:lnTo>
                      <a:pt x="1399" y="676"/>
                    </a:lnTo>
                    <a:lnTo>
                      <a:pt x="1419" y="700"/>
                    </a:lnTo>
                    <a:lnTo>
                      <a:pt x="1441" y="723"/>
                    </a:lnTo>
                    <a:lnTo>
                      <a:pt x="1462" y="744"/>
                    </a:lnTo>
                    <a:lnTo>
                      <a:pt x="1484" y="765"/>
                    </a:lnTo>
                    <a:lnTo>
                      <a:pt x="1508" y="784"/>
                    </a:lnTo>
                    <a:lnTo>
                      <a:pt x="1533" y="803"/>
                    </a:lnTo>
                    <a:lnTo>
                      <a:pt x="1559" y="819"/>
                    </a:lnTo>
                    <a:lnTo>
                      <a:pt x="1585" y="835"/>
                    </a:lnTo>
                    <a:lnTo>
                      <a:pt x="1612" y="847"/>
                    </a:lnTo>
                    <a:lnTo>
                      <a:pt x="1640" y="860"/>
                    </a:lnTo>
                    <a:lnTo>
                      <a:pt x="1668" y="868"/>
                    </a:lnTo>
                    <a:lnTo>
                      <a:pt x="1697" y="877"/>
                    </a:lnTo>
                    <a:lnTo>
                      <a:pt x="1727" y="884"/>
                    </a:lnTo>
                    <a:lnTo>
                      <a:pt x="1757" y="887"/>
                    </a:lnTo>
                    <a:lnTo>
                      <a:pt x="1774" y="889"/>
                    </a:lnTo>
                    <a:lnTo>
                      <a:pt x="1792" y="890"/>
                    </a:lnTo>
                    <a:lnTo>
                      <a:pt x="1809" y="890"/>
                    </a:lnTo>
                    <a:lnTo>
                      <a:pt x="1827" y="889"/>
                    </a:lnTo>
                    <a:lnTo>
                      <a:pt x="1845" y="887"/>
                    </a:lnTo>
                    <a:lnTo>
                      <a:pt x="1862" y="886"/>
                    </a:lnTo>
                    <a:lnTo>
                      <a:pt x="1880" y="885"/>
                    </a:lnTo>
                    <a:lnTo>
                      <a:pt x="1896" y="885"/>
                    </a:lnTo>
                    <a:lnTo>
                      <a:pt x="1893" y="890"/>
                    </a:lnTo>
                    <a:lnTo>
                      <a:pt x="1890" y="894"/>
                    </a:lnTo>
                    <a:lnTo>
                      <a:pt x="1885" y="896"/>
                    </a:lnTo>
                    <a:lnTo>
                      <a:pt x="1878" y="899"/>
                    </a:lnTo>
                    <a:lnTo>
                      <a:pt x="1872" y="900"/>
                    </a:lnTo>
                    <a:lnTo>
                      <a:pt x="1867" y="902"/>
                    </a:lnTo>
                    <a:lnTo>
                      <a:pt x="1861" y="905"/>
                    </a:lnTo>
                    <a:lnTo>
                      <a:pt x="1856" y="907"/>
                    </a:lnTo>
                    <a:lnTo>
                      <a:pt x="1804" y="914"/>
                    </a:lnTo>
                    <a:lnTo>
                      <a:pt x="1755" y="916"/>
                    </a:lnTo>
                    <a:lnTo>
                      <a:pt x="1709" y="915"/>
                    </a:lnTo>
                    <a:lnTo>
                      <a:pt x="1665" y="910"/>
                    </a:lnTo>
                    <a:lnTo>
                      <a:pt x="1625" y="902"/>
                    </a:lnTo>
                    <a:lnTo>
                      <a:pt x="1587" y="891"/>
                    </a:lnTo>
                    <a:lnTo>
                      <a:pt x="1552" y="879"/>
                    </a:lnTo>
                    <a:lnTo>
                      <a:pt x="1518" y="862"/>
                    </a:lnTo>
                    <a:lnTo>
                      <a:pt x="1488" y="843"/>
                    </a:lnTo>
                    <a:lnTo>
                      <a:pt x="1459" y="822"/>
                    </a:lnTo>
                    <a:lnTo>
                      <a:pt x="1433" y="799"/>
                    </a:lnTo>
                    <a:lnTo>
                      <a:pt x="1409" y="774"/>
                    </a:lnTo>
                    <a:lnTo>
                      <a:pt x="1387" y="749"/>
                    </a:lnTo>
                    <a:lnTo>
                      <a:pt x="1367" y="721"/>
                    </a:lnTo>
                    <a:lnTo>
                      <a:pt x="1348" y="693"/>
                    </a:lnTo>
                    <a:lnTo>
                      <a:pt x="1330" y="662"/>
                    </a:lnTo>
                    <a:lnTo>
                      <a:pt x="1324" y="656"/>
                    </a:lnTo>
                    <a:lnTo>
                      <a:pt x="1318" y="654"/>
                    </a:lnTo>
                    <a:lnTo>
                      <a:pt x="1309" y="654"/>
                    </a:lnTo>
                    <a:lnTo>
                      <a:pt x="1300" y="657"/>
                    </a:lnTo>
                    <a:lnTo>
                      <a:pt x="1291" y="661"/>
                    </a:lnTo>
                    <a:lnTo>
                      <a:pt x="1281" y="666"/>
                    </a:lnTo>
                    <a:lnTo>
                      <a:pt x="1272" y="670"/>
                    </a:lnTo>
                    <a:lnTo>
                      <a:pt x="1264" y="672"/>
                    </a:lnTo>
                    <a:lnTo>
                      <a:pt x="1240" y="676"/>
                    </a:lnTo>
                    <a:lnTo>
                      <a:pt x="1219" y="685"/>
                    </a:lnTo>
                    <a:lnTo>
                      <a:pt x="1197" y="696"/>
                    </a:lnTo>
                    <a:lnTo>
                      <a:pt x="1178" y="711"/>
                    </a:lnTo>
                    <a:lnTo>
                      <a:pt x="1161" y="728"/>
                    </a:lnTo>
                    <a:lnTo>
                      <a:pt x="1146" y="747"/>
                    </a:lnTo>
                    <a:lnTo>
                      <a:pt x="1132" y="765"/>
                    </a:lnTo>
                    <a:lnTo>
                      <a:pt x="1121" y="784"/>
                    </a:lnTo>
                    <a:lnTo>
                      <a:pt x="1121" y="774"/>
                    </a:lnTo>
                    <a:lnTo>
                      <a:pt x="1126" y="742"/>
                    </a:lnTo>
                    <a:lnTo>
                      <a:pt x="1136" y="704"/>
                    </a:lnTo>
                    <a:lnTo>
                      <a:pt x="1152" y="672"/>
                    </a:lnTo>
                    <a:lnTo>
                      <a:pt x="1127" y="662"/>
                    </a:lnTo>
                    <a:lnTo>
                      <a:pt x="1103" y="649"/>
                    </a:lnTo>
                    <a:lnTo>
                      <a:pt x="1079" y="633"/>
                    </a:lnTo>
                    <a:lnTo>
                      <a:pt x="1057" y="616"/>
                    </a:lnTo>
                    <a:lnTo>
                      <a:pt x="1034" y="597"/>
                    </a:lnTo>
                    <a:lnTo>
                      <a:pt x="1012" y="577"/>
                    </a:lnTo>
                    <a:lnTo>
                      <a:pt x="991" y="557"/>
                    </a:lnTo>
                    <a:lnTo>
                      <a:pt x="971" y="537"/>
                    </a:lnTo>
                    <a:lnTo>
                      <a:pt x="949" y="540"/>
                    </a:lnTo>
                    <a:lnTo>
                      <a:pt x="925" y="547"/>
                    </a:lnTo>
                    <a:lnTo>
                      <a:pt x="904" y="553"/>
                    </a:lnTo>
                    <a:lnTo>
                      <a:pt x="881" y="561"/>
                    </a:lnTo>
                    <a:lnTo>
                      <a:pt x="860" y="569"/>
                    </a:lnTo>
                    <a:lnTo>
                      <a:pt x="838" y="578"/>
                    </a:lnTo>
                    <a:lnTo>
                      <a:pt x="818" y="589"/>
                    </a:lnTo>
                    <a:lnTo>
                      <a:pt x="798" y="602"/>
                    </a:lnTo>
                    <a:lnTo>
                      <a:pt x="778" y="615"/>
                    </a:lnTo>
                    <a:lnTo>
                      <a:pt x="759" y="628"/>
                    </a:lnTo>
                    <a:lnTo>
                      <a:pt x="741" y="643"/>
                    </a:lnTo>
                    <a:lnTo>
                      <a:pt x="723" y="659"/>
                    </a:lnTo>
                    <a:lnTo>
                      <a:pt x="705" y="676"/>
                    </a:lnTo>
                    <a:lnTo>
                      <a:pt x="689" y="694"/>
                    </a:lnTo>
                    <a:lnTo>
                      <a:pt x="673" y="713"/>
                    </a:lnTo>
                    <a:lnTo>
                      <a:pt x="658" y="731"/>
                    </a:lnTo>
                    <a:lnTo>
                      <a:pt x="649" y="745"/>
                    </a:lnTo>
                    <a:lnTo>
                      <a:pt x="640" y="760"/>
                    </a:lnTo>
                    <a:lnTo>
                      <a:pt x="633" y="775"/>
                    </a:lnTo>
                    <a:lnTo>
                      <a:pt x="626" y="789"/>
                    </a:lnTo>
                    <a:lnTo>
                      <a:pt x="620" y="804"/>
                    </a:lnTo>
                    <a:lnTo>
                      <a:pt x="614" y="819"/>
                    </a:lnTo>
                    <a:lnTo>
                      <a:pt x="609" y="836"/>
                    </a:lnTo>
                    <a:lnTo>
                      <a:pt x="604" y="851"/>
                    </a:lnTo>
                    <a:lnTo>
                      <a:pt x="595" y="845"/>
                    </a:lnTo>
                    <a:lnTo>
                      <a:pt x="590" y="835"/>
                    </a:lnTo>
                    <a:lnTo>
                      <a:pt x="587" y="823"/>
                    </a:lnTo>
                    <a:lnTo>
                      <a:pt x="584" y="812"/>
                    </a:lnTo>
                    <a:lnTo>
                      <a:pt x="584" y="774"/>
                    </a:lnTo>
                    <a:lnTo>
                      <a:pt x="590" y="740"/>
                    </a:lnTo>
                    <a:lnTo>
                      <a:pt x="603" y="708"/>
                    </a:lnTo>
                    <a:lnTo>
                      <a:pt x="621" y="677"/>
                    </a:lnTo>
                    <a:lnTo>
                      <a:pt x="643" y="650"/>
                    </a:lnTo>
                    <a:lnTo>
                      <a:pt x="669" y="625"/>
                    </a:lnTo>
                    <a:lnTo>
                      <a:pt x="697" y="602"/>
                    </a:lnTo>
                    <a:lnTo>
                      <a:pt x="727" y="581"/>
                    </a:lnTo>
                    <a:lnTo>
                      <a:pt x="739" y="573"/>
                    </a:lnTo>
                    <a:lnTo>
                      <a:pt x="753" y="567"/>
                    </a:lnTo>
                    <a:lnTo>
                      <a:pt x="766" y="561"/>
                    </a:lnTo>
                    <a:lnTo>
                      <a:pt x="779" y="554"/>
                    </a:lnTo>
                    <a:lnTo>
                      <a:pt x="793" y="549"/>
                    </a:lnTo>
                    <a:lnTo>
                      <a:pt x="807" y="544"/>
                    </a:lnTo>
                    <a:lnTo>
                      <a:pt x="821" y="539"/>
                    </a:lnTo>
                    <a:lnTo>
                      <a:pt x="835" y="534"/>
                    </a:lnTo>
                    <a:lnTo>
                      <a:pt x="848" y="530"/>
                    </a:lnTo>
                    <a:lnTo>
                      <a:pt x="862" y="527"/>
                    </a:lnTo>
                    <a:lnTo>
                      <a:pt x="877" y="522"/>
                    </a:lnTo>
                    <a:lnTo>
                      <a:pt x="891" y="518"/>
                    </a:lnTo>
                    <a:lnTo>
                      <a:pt x="906" y="514"/>
                    </a:lnTo>
                    <a:lnTo>
                      <a:pt x="920" y="510"/>
                    </a:lnTo>
                    <a:lnTo>
                      <a:pt x="935" y="506"/>
                    </a:lnTo>
                    <a:lnTo>
                      <a:pt x="949" y="503"/>
                    </a:lnTo>
                    <a:lnTo>
                      <a:pt x="943" y="489"/>
                    </a:lnTo>
                    <a:lnTo>
                      <a:pt x="935" y="474"/>
                    </a:lnTo>
                    <a:lnTo>
                      <a:pt x="927" y="459"/>
                    </a:lnTo>
                    <a:lnTo>
                      <a:pt x="920" y="445"/>
                    </a:lnTo>
                    <a:lnTo>
                      <a:pt x="912" y="430"/>
                    </a:lnTo>
                    <a:lnTo>
                      <a:pt x="906" y="415"/>
                    </a:lnTo>
                    <a:lnTo>
                      <a:pt x="899" y="398"/>
                    </a:lnTo>
                    <a:lnTo>
                      <a:pt x="894" y="383"/>
                    </a:lnTo>
                    <a:lnTo>
                      <a:pt x="631" y="469"/>
                    </a:lnTo>
                    <a:lnTo>
                      <a:pt x="623" y="465"/>
                    </a:lnTo>
                    <a:lnTo>
                      <a:pt x="601" y="456"/>
                    </a:lnTo>
                    <a:lnTo>
                      <a:pt x="570" y="445"/>
                    </a:lnTo>
                    <a:lnTo>
                      <a:pt x="528" y="430"/>
                    </a:lnTo>
                    <a:lnTo>
                      <a:pt x="481" y="412"/>
                    </a:lnTo>
                    <a:lnTo>
                      <a:pt x="427" y="395"/>
                    </a:lnTo>
                    <a:lnTo>
                      <a:pt x="370" y="375"/>
                    </a:lnTo>
                    <a:lnTo>
                      <a:pt x="313" y="354"/>
                    </a:lnTo>
                    <a:lnTo>
                      <a:pt x="254" y="334"/>
                    </a:lnTo>
                    <a:lnTo>
                      <a:pt x="197" y="315"/>
                    </a:lnTo>
                    <a:lnTo>
                      <a:pt x="145" y="298"/>
                    </a:lnTo>
                    <a:lnTo>
                      <a:pt x="97" y="282"/>
                    </a:lnTo>
                    <a:lnTo>
                      <a:pt x="58" y="268"/>
                    </a:lnTo>
                    <a:lnTo>
                      <a:pt x="27" y="258"/>
                    </a:lnTo>
                    <a:lnTo>
                      <a:pt x="8" y="251"/>
                    </a:lnTo>
                    <a:lnTo>
                      <a:pt x="0" y="249"/>
                    </a:lnTo>
                    <a:lnTo>
                      <a:pt x="0" y="220"/>
                    </a:lnTo>
                    <a:lnTo>
                      <a:pt x="620" y="439"/>
                    </a:lnTo>
                    <a:lnTo>
                      <a:pt x="885" y="349"/>
                    </a:lnTo>
                    <a:lnTo>
                      <a:pt x="880" y="333"/>
                    </a:lnTo>
                    <a:lnTo>
                      <a:pt x="877" y="314"/>
                    </a:lnTo>
                    <a:lnTo>
                      <a:pt x="871" y="299"/>
                    </a:lnTo>
                    <a:lnTo>
                      <a:pt x="857" y="295"/>
                    </a:lnTo>
                    <a:lnTo>
                      <a:pt x="634" y="371"/>
                    </a:lnTo>
                    <a:lnTo>
                      <a:pt x="624" y="372"/>
                    </a:lnTo>
                    <a:lnTo>
                      <a:pt x="601" y="367"/>
                    </a:lnTo>
                    <a:lnTo>
                      <a:pt x="570" y="359"/>
                    </a:lnTo>
                    <a:lnTo>
                      <a:pt x="528" y="349"/>
                    </a:lnTo>
                    <a:lnTo>
                      <a:pt x="481" y="336"/>
                    </a:lnTo>
                    <a:lnTo>
                      <a:pt x="428" y="320"/>
                    </a:lnTo>
                    <a:lnTo>
                      <a:pt x="373" y="303"/>
                    </a:lnTo>
                    <a:lnTo>
                      <a:pt x="315" y="285"/>
                    </a:lnTo>
                    <a:lnTo>
                      <a:pt x="259" y="268"/>
                    </a:lnTo>
                    <a:lnTo>
                      <a:pt x="204" y="250"/>
                    </a:lnTo>
                    <a:lnTo>
                      <a:pt x="152" y="232"/>
                    </a:lnTo>
                    <a:lnTo>
                      <a:pt x="106" y="219"/>
                    </a:lnTo>
                    <a:lnTo>
                      <a:pt x="67" y="206"/>
                    </a:lnTo>
                    <a:lnTo>
                      <a:pt x="38" y="196"/>
                    </a:lnTo>
                    <a:lnTo>
                      <a:pt x="18" y="190"/>
                    </a:lnTo>
                    <a:lnTo>
                      <a:pt x="12" y="187"/>
                    </a:lnTo>
                    <a:lnTo>
                      <a:pt x="8" y="187"/>
                    </a:lnTo>
                    <a:lnTo>
                      <a:pt x="5" y="180"/>
                    </a:lnTo>
                    <a:lnTo>
                      <a:pt x="5" y="172"/>
                    </a:lnTo>
                    <a:lnTo>
                      <a:pt x="5" y="165"/>
                    </a:lnTo>
                    <a:lnTo>
                      <a:pt x="5" y="156"/>
                    </a:lnTo>
                    <a:lnTo>
                      <a:pt x="620" y="343"/>
                    </a:lnTo>
                    <a:lnTo>
                      <a:pt x="856" y="265"/>
                    </a:lnTo>
                    <a:lnTo>
                      <a:pt x="865" y="258"/>
                    </a:lnTo>
                    <a:lnTo>
                      <a:pt x="877" y="249"/>
                    </a:lnTo>
                    <a:lnTo>
                      <a:pt x="892" y="240"/>
                    </a:lnTo>
                    <a:lnTo>
                      <a:pt x="909" y="231"/>
                    </a:lnTo>
                    <a:lnTo>
                      <a:pt x="925" y="222"/>
                    </a:lnTo>
                    <a:lnTo>
                      <a:pt x="941" y="214"/>
                    </a:lnTo>
                    <a:lnTo>
                      <a:pt x="955" y="207"/>
                    </a:lnTo>
                    <a:lnTo>
                      <a:pt x="968" y="202"/>
                    </a:lnTo>
                    <a:lnTo>
                      <a:pt x="971" y="210"/>
                    </a:lnTo>
                    <a:lnTo>
                      <a:pt x="970" y="217"/>
                    </a:lnTo>
                    <a:lnTo>
                      <a:pt x="965" y="224"/>
                    </a:lnTo>
                    <a:lnTo>
                      <a:pt x="959" y="231"/>
                    </a:lnTo>
                    <a:lnTo>
                      <a:pt x="953" y="238"/>
                    </a:lnTo>
                    <a:lnTo>
                      <a:pt x="945" y="244"/>
                    </a:lnTo>
                    <a:lnTo>
                      <a:pt x="939" y="250"/>
                    </a:lnTo>
                    <a:lnTo>
                      <a:pt x="935" y="258"/>
                    </a:lnTo>
                    <a:lnTo>
                      <a:pt x="924" y="276"/>
                    </a:lnTo>
                    <a:lnTo>
                      <a:pt x="917" y="293"/>
                    </a:lnTo>
                    <a:lnTo>
                      <a:pt x="917" y="309"/>
                    </a:lnTo>
                    <a:lnTo>
                      <a:pt x="921" y="327"/>
                    </a:lnTo>
                    <a:lnTo>
                      <a:pt x="929" y="344"/>
                    </a:lnTo>
                    <a:lnTo>
                      <a:pt x="939" y="363"/>
                    </a:lnTo>
                    <a:lnTo>
                      <a:pt x="951" y="386"/>
                    </a:lnTo>
                    <a:lnTo>
                      <a:pt x="965" y="411"/>
                    </a:lnTo>
                    <a:lnTo>
                      <a:pt x="981" y="437"/>
                    </a:lnTo>
                    <a:lnTo>
                      <a:pt x="998" y="462"/>
                    </a:lnTo>
                    <a:lnTo>
                      <a:pt x="1015" y="488"/>
                    </a:lnTo>
                    <a:lnTo>
                      <a:pt x="1034" y="512"/>
                    </a:lnTo>
                    <a:lnTo>
                      <a:pt x="1053" y="535"/>
                    </a:lnTo>
                    <a:lnTo>
                      <a:pt x="1073" y="559"/>
                    </a:lnTo>
                    <a:lnTo>
                      <a:pt x="1096" y="581"/>
                    </a:lnTo>
                    <a:lnTo>
                      <a:pt x="1118" y="602"/>
                    </a:lnTo>
                    <a:lnTo>
                      <a:pt x="1133" y="608"/>
                    </a:lnTo>
                    <a:lnTo>
                      <a:pt x="1150" y="615"/>
                    </a:lnTo>
                    <a:lnTo>
                      <a:pt x="1165" y="620"/>
                    </a:lnTo>
                    <a:lnTo>
                      <a:pt x="1181" y="625"/>
                    </a:lnTo>
                    <a:lnTo>
                      <a:pt x="1198" y="627"/>
                    </a:lnTo>
                    <a:lnTo>
                      <a:pt x="1215" y="628"/>
                    </a:lnTo>
                    <a:lnTo>
                      <a:pt x="1232" y="627"/>
                    </a:lnTo>
                    <a:lnTo>
                      <a:pt x="1250" y="625"/>
                    </a:lnTo>
                    <a:lnTo>
                      <a:pt x="1274" y="612"/>
                    </a:lnTo>
                    <a:lnTo>
                      <a:pt x="1296" y="597"/>
                    </a:lnTo>
                    <a:lnTo>
                      <a:pt x="1318" y="581"/>
                    </a:lnTo>
                    <a:lnTo>
                      <a:pt x="1339" y="561"/>
                    </a:lnTo>
                    <a:lnTo>
                      <a:pt x="1358" y="540"/>
                    </a:lnTo>
                    <a:lnTo>
                      <a:pt x="1375" y="519"/>
                    </a:lnTo>
                    <a:lnTo>
                      <a:pt x="1390" y="495"/>
                    </a:lnTo>
                    <a:lnTo>
                      <a:pt x="1403" y="471"/>
                    </a:lnTo>
                    <a:lnTo>
                      <a:pt x="1550" y="36"/>
                    </a:lnTo>
                    <a:lnTo>
                      <a:pt x="1557" y="29"/>
                    </a:lnTo>
                    <a:lnTo>
                      <a:pt x="1566" y="20"/>
                    </a:lnTo>
                    <a:lnTo>
                      <a:pt x="1575" y="13"/>
                    </a:lnTo>
                    <a:lnTo>
                      <a:pt x="1584" y="6"/>
                    </a:lnTo>
                    <a:lnTo>
                      <a:pt x="1594" y="1"/>
                    </a:lnTo>
                    <a:lnTo>
                      <a:pt x="1605" y="0"/>
                    </a:lnTo>
                    <a:lnTo>
                      <a:pt x="1616" y="1"/>
                    </a:lnTo>
                    <a:lnTo>
                      <a:pt x="16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4" name="Freeform 190"/>
              <p:cNvSpPr>
                <a:spLocks noChangeAspect="1"/>
              </p:cNvSpPr>
              <p:nvPr/>
            </p:nvSpPr>
            <p:spPr bwMode="auto">
              <a:xfrm>
                <a:off x="518" y="1923"/>
                <a:ext cx="197" cy="246"/>
              </a:xfrm>
              <a:custGeom>
                <a:avLst/>
                <a:gdLst>
                  <a:gd name="T0" fmla="*/ 371 w 787"/>
                  <a:gd name="T1" fmla="*/ 882 h 985"/>
                  <a:gd name="T2" fmla="*/ 446 w 787"/>
                  <a:gd name="T3" fmla="*/ 395 h 985"/>
                  <a:gd name="T4" fmla="*/ 528 w 787"/>
                  <a:gd name="T5" fmla="*/ 217 h 985"/>
                  <a:gd name="T6" fmla="*/ 625 w 787"/>
                  <a:gd name="T7" fmla="*/ 206 h 985"/>
                  <a:gd name="T8" fmla="*/ 626 w 787"/>
                  <a:gd name="T9" fmla="*/ 606 h 985"/>
                  <a:gd name="T10" fmla="*/ 701 w 787"/>
                  <a:gd name="T11" fmla="*/ 559 h 985"/>
                  <a:gd name="T12" fmla="*/ 740 w 787"/>
                  <a:gd name="T13" fmla="*/ 470 h 985"/>
                  <a:gd name="T14" fmla="*/ 760 w 787"/>
                  <a:gd name="T15" fmla="*/ 196 h 985"/>
                  <a:gd name="T16" fmla="*/ 738 w 787"/>
                  <a:gd name="T17" fmla="*/ 107 h 985"/>
                  <a:gd name="T18" fmla="*/ 664 w 787"/>
                  <a:gd name="T19" fmla="*/ 41 h 985"/>
                  <a:gd name="T20" fmla="*/ 542 w 787"/>
                  <a:gd name="T21" fmla="*/ 33 h 985"/>
                  <a:gd name="T22" fmla="*/ 422 w 787"/>
                  <a:gd name="T23" fmla="*/ 48 h 985"/>
                  <a:gd name="T24" fmla="*/ 306 w 787"/>
                  <a:gd name="T25" fmla="*/ 82 h 985"/>
                  <a:gd name="T26" fmla="*/ 186 w 787"/>
                  <a:gd name="T27" fmla="*/ 137 h 985"/>
                  <a:gd name="T28" fmla="*/ 108 w 787"/>
                  <a:gd name="T29" fmla="*/ 230 h 985"/>
                  <a:gd name="T30" fmla="*/ 49 w 787"/>
                  <a:gd name="T31" fmla="*/ 508 h 985"/>
                  <a:gd name="T32" fmla="*/ 62 w 787"/>
                  <a:gd name="T33" fmla="*/ 617 h 985"/>
                  <a:gd name="T34" fmla="*/ 121 w 787"/>
                  <a:gd name="T35" fmla="*/ 699 h 985"/>
                  <a:gd name="T36" fmla="*/ 190 w 787"/>
                  <a:gd name="T37" fmla="*/ 721 h 985"/>
                  <a:gd name="T38" fmla="*/ 247 w 787"/>
                  <a:gd name="T39" fmla="*/ 729 h 985"/>
                  <a:gd name="T40" fmla="*/ 300 w 787"/>
                  <a:gd name="T41" fmla="*/ 725 h 985"/>
                  <a:gd name="T42" fmla="*/ 359 w 787"/>
                  <a:gd name="T43" fmla="*/ 711 h 985"/>
                  <a:gd name="T44" fmla="*/ 359 w 787"/>
                  <a:gd name="T45" fmla="*/ 739 h 985"/>
                  <a:gd name="T46" fmla="*/ 301 w 787"/>
                  <a:gd name="T47" fmla="*/ 755 h 985"/>
                  <a:gd name="T48" fmla="*/ 246 w 787"/>
                  <a:gd name="T49" fmla="*/ 763 h 985"/>
                  <a:gd name="T50" fmla="*/ 192 w 787"/>
                  <a:gd name="T51" fmla="*/ 762 h 985"/>
                  <a:gd name="T52" fmla="*/ 134 w 787"/>
                  <a:gd name="T53" fmla="*/ 749 h 985"/>
                  <a:gd name="T54" fmla="*/ 60 w 787"/>
                  <a:gd name="T55" fmla="*/ 709 h 985"/>
                  <a:gd name="T56" fmla="*/ 11 w 787"/>
                  <a:gd name="T57" fmla="*/ 640 h 985"/>
                  <a:gd name="T58" fmla="*/ 8 w 787"/>
                  <a:gd name="T59" fmla="*/ 398 h 985"/>
                  <a:gd name="T60" fmla="*/ 68 w 787"/>
                  <a:gd name="T61" fmla="*/ 171 h 985"/>
                  <a:gd name="T62" fmla="*/ 108 w 787"/>
                  <a:gd name="T63" fmla="*/ 117 h 985"/>
                  <a:gd name="T64" fmla="*/ 156 w 787"/>
                  <a:gd name="T65" fmla="*/ 85 h 985"/>
                  <a:gd name="T66" fmla="*/ 217 w 787"/>
                  <a:gd name="T67" fmla="*/ 64 h 985"/>
                  <a:gd name="T68" fmla="*/ 297 w 787"/>
                  <a:gd name="T69" fmla="*/ 43 h 985"/>
                  <a:gd name="T70" fmla="*/ 330 w 787"/>
                  <a:gd name="T71" fmla="*/ 36 h 985"/>
                  <a:gd name="T72" fmla="*/ 409 w 787"/>
                  <a:gd name="T73" fmla="*/ 21 h 985"/>
                  <a:gd name="T74" fmla="*/ 502 w 787"/>
                  <a:gd name="T75" fmla="*/ 6 h 985"/>
                  <a:gd name="T76" fmla="*/ 579 w 787"/>
                  <a:gd name="T77" fmla="*/ 0 h 985"/>
                  <a:gd name="T78" fmla="*/ 685 w 787"/>
                  <a:gd name="T79" fmla="*/ 14 h 985"/>
                  <a:gd name="T80" fmla="*/ 762 w 787"/>
                  <a:gd name="T81" fmla="*/ 75 h 985"/>
                  <a:gd name="T82" fmla="*/ 787 w 787"/>
                  <a:gd name="T83" fmla="*/ 227 h 985"/>
                  <a:gd name="T84" fmla="*/ 783 w 787"/>
                  <a:gd name="T85" fmla="*/ 395 h 985"/>
                  <a:gd name="T86" fmla="*/ 772 w 787"/>
                  <a:gd name="T87" fmla="*/ 513 h 985"/>
                  <a:gd name="T88" fmla="*/ 708 w 787"/>
                  <a:gd name="T89" fmla="*/ 606 h 985"/>
                  <a:gd name="T90" fmla="*/ 656 w 787"/>
                  <a:gd name="T91" fmla="*/ 637 h 985"/>
                  <a:gd name="T92" fmla="*/ 602 w 787"/>
                  <a:gd name="T93" fmla="*/ 665 h 985"/>
                  <a:gd name="T94" fmla="*/ 629 w 787"/>
                  <a:gd name="T95" fmla="*/ 233 h 985"/>
                  <a:gd name="T96" fmla="*/ 545 w 787"/>
                  <a:gd name="T97" fmla="*/ 245 h 985"/>
                  <a:gd name="T98" fmla="*/ 388 w 787"/>
                  <a:gd name="T99" fmla="*/ 985 h 9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7"/>
                  <a:gd name="T151" fmla="*/ 0 h 985"/>
                  <a:gd name="T152" fmla="*/ 787 w 787"/>
                  <a:gd name="T153" fmla="*/ 985 h 9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7" h="985">
                    <a:moveTo>
                      <a:pt x="388" y="985"/>
                    </a:moveTo>
                    <a:lnTo>
                      <a:pt x="358" y="985"/>
                    </a:lnTo>
                    <a:lnTo>
                      <a:pt x="361" y="958"/>
                    </a:lnTo>
                    <a:lnTo>
                      <a:pt x="371" y="882"/>
                    </a:lnTo>
                    <a:lnTo>
                      <a:pt x="385" y="774"/>
                    </a:lnTo>
                    <a:lnTo>
                      <a:pt x="404" y="647"/>
                    </a:lnTo>
                    <a:lnTo>
                      <a:pt x="424" y="517"/>
                    </a:lnTo>
                    <a:lnTo>
                      <a:pt x="446" y="395"/>
                    </a:lnTo>
                    <a:lnTo>
                      <a:pt x="467" y="297"/>
                    </a:lnTo>
                    <a:lnTo>
                      <a:pt x="486" y="235"/>
                    </a:lnTo>
                    <a:lnTo>
                      <a:pt x="506" y="226"/>
                    </a:lnTo>
                    <a:lnTo>
                      <a:pt x="528" y="217"/>
                    </a:lnTo>
                    <a:lnTo>
                      <a:pt x="552" y="211"/>
                    </a:lnTo>
                    <a:lnTo>
                      <a:pt x="576" y="206"/>
                    </a:lnTo>
                    <a:lnTo>
                      <a:pt x="600" y="205"/>
                    </a:lnTo>
                    <a:lnTo>
                      <a:pt x="625" y="206"/>
                    </a:lnTo>
                    <a:lnTo>
                      <a:pt x="648" y="211"/>
                    </a:lnTo>
                    <a:lnTo>
                      <a:pt x="670" y="221"/>
                    </a:lnTo>
                    <a:lnTo>
                      <a:pt x="609" y="612"/>
                    </a:lnTo>
                    <a:lnTo>
                      <a:pt x="626" y="606"/>
                    </a:lnTo>
                    <a:lnTo>
                      <a:pt x="645" y="597"/>
                    </a:lnTo>
                    <a:lnTo>
                      <a:pt x="664" y="587"/>
                    </a:lnTo>
                    <a:lnTo>
                      <a:pt x="684" y="574"/>
                    </a:lnTo>
                    <a:lnTo>
                      <a:pt x="701" y="559"/>
                    </a:lnTo>
                    <a:lnTo>
                      <a:pt x="717" y="544"/>
                    </a:lnTo>
                    <a:lnTo>
                      <a:pt x="729" y="527"/>
                    </a:lnTo>
                    <a:lnTo>
                      <a:pt x="737" y="509"/>
                    </a:lnTo>
                    <a:lnTo>
                      <a:pt x="740" y="470"/>
                    </a:lnTo>
                    <a:lnTo>
                      <a:pt x="749" y="380"/>
                    </a:lnTo>
                    <a:lnTo>
                      <a:pt x="758" y="282"/>
                    </a:lnTo>
                    <a:lnTo>
                      <a:pt x="762" y="215"/>
                    </a:lnTo>
                    <a:lnTo>
                      <a:pt x="760" y="196"/>
                    </a:lnTo>
                    <a:lnTo>
                      <a:pt x="758" y="175"/>
                    </a:lnTo>
                    <a:lnTo>
                      <a:pt x="753" y="152"/>
                    </a:lnTo>
                    <a:lnTo>
                      <a:pt x="747" y="129"/>
                    </a:lnTo>
                    <a:lnTo>
                      <a:pt x="738" y="107"/>
                    </a:lnTo>
                    <a:lnTo>
                      <a:pt x="727" y="84"/>
                    </a:lnTo>
                    <a:lnTo>
                      <a:pt x="711" y="65"/>
                    </a:lnTo>
                    <a:lnTo>
                      <a:pt x="694" y="48"/>
                    </a:lnTo>
                    <a:lnTo>
                      <a:pt x="664" y="41"/>
                    </a:lnTo>
                    <a:lnTo>
                      <a:pt x="632" y="36"/>
                    </a:lnTo>
                    <a:lnTo>
                      <a:pt x="602" y="34"/>
                    </a:lnTo>
                    <a:lnTo>
                      <a:pt x="572" y="33"/>
                    </a:lnTo>
                    <a:lnTo>
                      <a:pt x="542" y="33"/>
                    </a:lnTo>
                    <a:lnTo>
                      <a:pt x="512" y="34"/>
                    </a:lnTo>
                    <a:lnTo>
                      <a:pt x="481" y="38"/>
                    </a:lnTo>
                    <a:lnTo>
                      <a:pt x="452" y="41"/>
                    </a:lnTo>
                    <a:lnTo>
                      <a:pt x="422" y="48"/>
                    </a:lnTo>
                    <a:lnTo>
                      <a:pt x="393" y="54"/>
                    </a:lnTo>
                    <a:lnTo>
                      <a:pt x="363" y="63"/>
                    </a:lnTo>
                    <a:lnTo>
                      <a:pt x="335" y="72"/>
                    </a:lnTo>
                    <a:lnTo>
                      <a:pt x="306" y="82"/>
                    </a:lnTo>
                    <a:lnTo>
                      <a:pt x="279" y="92"/>
                    </a:lnTo>
                    <a:lnTo>
                      <a:pt x="251" y="103"/>
                    </a:lnTo>
                    <a:lnTo>
                      <a:pt x="225" y="116"/>
                    </a:lnTo>
                    <a:lnTo>
                      <a:pt x="186" y="137"/>
                    </a:lnTo>
                    <a:lnTo>
                      <a:pt x="156" y="160"/>
                    </a:lnTo>
                    <a:lnTo>
                      <a:pt x="134" y="182"/>
                    </a:lnTo>
                    <a:lnTo>
                      <a:pt x="119" y="206"/>
                    </a:lnTo>
                    <a:lnTo>
                      <a:pt x="108" y="230"/>
                    </a:lnTo>
                    <a:lnTo>
                      <a:pt x="99" y="256"/>
                    </a:lnTo>
                    <a:lnTo>
                      <a:pt x="90" y="283"/>
                    </a:lnTo>
                    <a:lnTo>
                      <a:pt x="79" y="310"/>
                    </a:lnTo>
                    <a:lnTo>
                      <a:pt x="49" y="508"/>
                    </a:lnTo>
                    <a:lnTo>
                      <a:pt x="50" y="535"/>
                    </a:lnTo>
                    <a:lnTo>
                      <a:pt x="53" y="563"/>
                    </a:lnTo>
                    <a:lnTo>
                      <a:pt x="57" y="591"/>
                    </a:lnTo>
                    <a:lnTo>
                      <a:pt x="62" y="617"/>
                    </a:lnTo>
                    <a:lnTo>
                      <a:pt x="70" y="641"/>
                    </a:lnTo>
                    <a:lnTo>
                      <a:pt x="83" y="664"/>
                    </a:lnTo>
                    <a:lnTo>
                      <a:pt x="99" y="684"/>
                    </a:lnTo>
                    <a:lnTo>
                      <a:pt x="121" y="699"/>
                    </a:lnTo>
                    <a:lnTo>
                      <a:pt x="139" y="706"/>
                    </a:lnTo>
                    <a:lnTo>
                      <a:pt x="157" y="713"/>
                    </a:lnTo>
                    <a:lnTo>
                      <a:pt x="175" y="718"/>
                    </a:lnTo>
                    <a:lnTo>
                      <a:pt x="190" y="721"/>
                    </a:lnTo>
                    <a:lnTo>
                      <a:pt x="205" y="725"/>
                    </a:lnTo>
                    <a:lnTo>
                      <a:pt x="220" y="728"/>
                    </a:lnTo>
                    <a:lnTo>
                      <a:pt x="233" y="729"/>
                    </a:lnTo>
                    <a:lnTo>
                      <a:pt x="247" y="729"/>
                    </a:lnTo>
                    <a:lnTo>
                      <a:pt x="260" y="729"/>
                    </a:lnTo>
                    <a:lnTo>
                      <a:pt x="274" y="729"/>
                    </a:lnTo>
                    <a:lnTo>
                      <a:pt x="286" y="728"/>
                    </a:lnTo>
                    <a:lnTo>
                      <a:pt x="300" y="725"/>
                    </a:lnTo>
                    <a:lnTo>
                      <a:pt x="314" y="723"/>
                    </a:lnTo>
                    <a:lnTo>
                      <a:pt x="328" y="719"/>
                    </a:lnTo>
                    <a:lnTo>
                      <a:pt x="343" y="715"/>
                    </a:lnTo>
                    <a:lnTo>
                      <a:pt x="359" y="711"/>
                    </a:lnTo>
                    <a:lnTo>
                      <a:pt x="363" y="716"/>
                    </a:lnTo>
                    <a:lnTo>
                      <a:pt x="363" y="724"/>
                    </a:lnTo>
                    <a:lnTo>
                      <a:pt x="360" y="733"/>
                    </a:lnTo>
                    <a:lnTo>
                      <a:pt x="359" y="739"/>
                    </a:lnTo>
                    <a:lnTo>
                      <a:pt x="344" y="744"/>
                    </a:lnTo>
                    <a:lnTo>
                      <a:pt x="329" y="748"/>
                    </a:lnTo>
                    <a:lnTo>
                      <a:pt x="315" y="753"/>
                    </a:lnTo>
                    <a:lnTo>
                      <a:pt x="301" y="755"/>
                    </a:lnTo>
                    <a:lnTo>
                      <a:pt x="287" y="758"/>
                    </a:lnTo>
                    <a:lnTo>
                      <a:pt x="274" y="760"/>
                    </a:lnTo>
                    <a:lnTo>
                      <a:pt x="260" y="763"/>
                    </a:lnTo>
                    <a:lnTo>
                      <a:pt x="246" y="763"/>
                    </a:lnTo>
                    <a:lnTo>
                      <a:pt x="232" y="764"/>
                    </a:lnTo>
                    <a:lnTo>
                      <a:pt x="220" y="764"/>
                    </a:lnTo>
                    <a:lnTo>
                      <a:pt x="206" y="763"/>
                    </a:lnTo>
                    <a:lnTo>
                      <a:pt x="192" y="762"/>
                    </a:lnTo>
                    <a:lnTo>
                      <a:pt x="178" y="759"/>
                    </a:lnTo>
                    <a:lnTo>
                      <a:pt x="163" y="757"/>
                    </a:lnTo>
                    <a:lnTo>
                      <a:pt x="149" y="753"/>
                    </a:lnTo>
                    <a:lnTo>
                      <a:pt x="134" y="749"/>
                    </a:lnTo>
                    <a:lnTo>
                      <a:pt x="116" y="742"/>
                    </a:lnTo>
                    <a:lnTo>
                      <a:pt x="95" y="733"/>
                    </a:lnTo>
                    <a:lnTo>
                      <a:pt x="78" y="721"/>
                    </a:lnTo>
                    <a:lnTo>
                      <a:pt x="60" y="709"/>
                    </a:lnTo>
                    <a:lnTo>
                      <a:pt x="44" y="694"/>
                    </a:lnTo>
                    <a:lnTo>
                      <a:pt x="30" y="677"/>
                    </a:lnTo>
                    <a:lnTo>
                      <a:pt x="20" y="660"/>
                    </a:lnTo>
                    <a:lnTo>
                      <a:pt x="11" y="640"/>
                    </a:lnTo>
                    <a:lnTo>
                      <a:pt x="3" y="579"/>
                    </a:lnTo>
                    <a:lnTo>
                      <a:pt x="0" y="519"/>
                    </a:lnTo>
                    <a:lnTo>
                      <a:pt x="1" y="459"/>
                    </a:lnTo>
                    <a:lnTo>
                      <a:pt x="8" y="398"/>
                    </a:lnTo>
                    <a:lnTo>
                      <a:pt x="18" y="339"/>
                    </a:lnTo>
                    <a:lnTo>
                      <a:pt x="32" y="282"/>
                    </a:lnTo>
                    <a:lnTo>
                      <a:pt x="48" y="225"/>
                    </a:lnTo>
                    <a:lnTo>
                      <a:pt x="68" y="171"/>
                    </a:lnTo>
                    <a:lnTo>
                      <a:pt x="78" y="155"/>
                    </a:lnTo>
                    <a:lnTo>
                      <a:pt x="88" y="141"/>
                    </a:lnTo>
                    <a:lnTo>
                      <a:pt x="98" y="128"/>
                    </a:lnTo>
                    <a:lnTo>
                      <a:pt x="108" y="117"/>
                    </a:lnTo>
                    <a:lnTo>
                      <a:pt x="119" y="108"/>
                    </a:lnTo>
                    <a:lnTo>
                      <a:pt x="131" y="99"/>
                    </a:lnTo>
                    <a:lnTo>
                      <a:pt x="143" y="92"/>
                    </a:lnTo>
                    <a:lnTo>
                      <a:pt x="156" y="85"/>
                    </a:lnTo>
                    <a:lnTo>
                      <a:pt x="170" y="79"/>
                    </a:lnTo>
                    <a:lnTo>
                      <a:pt x="185" y="74"/>
                    </a:lnTo>
                    <a:lnTo>
                      <a:pt x="200" y="69"/>
                    </a:lnTo>
                    <a:lnTo>
                      <a:pt x="217" y="64"/>
                    </a:lnTo>
                    <a:lnTo>
                      <a:pt x="235" y="59"/>
                    </a:lnTo>
                    <a:lnTo>
                      <a:pt x="254" y="54"/>
                    </a:lnTo>
                    <a:lnTo>
                      <a:pt x="275" y="49"/>
                    </a:lnTo>
                    <a:lnTo>
                      <a:pt x="297" y="43"/>
                    </a:lnTo>
                    <a:lnTo>
                      <a:pt x="300" y="43"/>
                    </a:lnTo>
                    <a:lnTo>
                      <a:pt x="306" y="41"/>
                    </a:lnTo>
                    <a:lnTo>
                      <a:pt x="316" y="39"/>
                    </a:lnTo>
                    <a:lnTo>
                      <a:pt x="330" y="36"/>
                    </a:lnTo>
                    <a:lnTo>
                      <a:pt x="348" y="33"/>
                    </a:lnTo>
                    <a:lnTo>
                      <a:pt x="366" y="29"/>
                    </a:lnTo>
                    <a:lnTo>
                      <a:pt x="387" y="25"/>
                    </a:lnTo>
                    <a:lnTo>
                      <a:pt x="409" y="21"/>
                    </a:lnTo>
                    <a:lnTo>
                      <a:pt x="433" y="18"/>
                    </a:lnTo>
                    <a:lnTo>
                      <a:pt x="456" y="14"/>
                    </a:lnTo>
                    <a:lnTo>
                      <a:pt x="479" y="10"/>
                    </a:lnTo>
                    <a:lnTo>
                      <a:pt x="502" y="6"/>
                    </a:lnTo>
                    <a:lnTo>
                      <a:pt x="525" y="4"/>
                    </a:lnTo>
                    <a:lnTo>
                      <a:pt x="545" y="1"/>
                    </a:lnTo>
                    <a:lnTo>
                      <a:pt x="562" y="0"/>
                    </a:lnTo>
                    <a:lnTo>
                      <a:pt x="579" y="0"/>
                    </a:lnTo>
                    <a:lnTo>
                      <a:pt x="606" y="0"/>
                    </a:lnTo>
                    <a:lnTo>
                      <a:pt x="634" y="3"/>
                    </a:lnTo>
                    <a:lnTo>
                      <a:pt x="660" y="8"/>
                    </a:lnTo>
                    <a:lnTo>
                      <a:pt x="685" y="14"/>
                    </a:lnTo>
                    <a:lnTo>
                      <a:pt x="708" y="24"/>
                    </a:lnTo>
                    <a:lnTo>
                      <a:pt x="728" y="36"/>
                    </a:lnTo>
                    <a:lnTo>
                      <a:pt x="747" y="54"/>
                    </a:lnTo>
                    <a:lnTo>
                      <a:pt x="762" y="75"/>
                    </a:lnTo>
                    <a:lnTo>
                      <a:pt x="774" y="107"/>
                    </a:lnTo>
                    <a:lnTo>
                      <a:pt x="782" y="143"/>
                    </a:lnTo>
                    <a:lnTo>
                      <a:pt x="786" y="185"/>
                    </a:lnTo>
                    <a:lnTo>
                      <a:pt x="787" y="227"/>
                    </a:lnTo>
                    <a:lnTo>
                      <a:pt x="787" y="271"/>
                    </a:lnTo>
                    <a:lnTo>
                      <a:pt x="784" y="315"/>
                    </a:lnTo>
                    <a:lnTo>
                      <a:pt x="783" y="357"/>
                    </a:lnTo>
                    <a:lnTo>
                      <a:pt x="783" y="395"/>
                    </a:lnTo>
                    <a:lnTo>
                      <a:pt x="780" y="426"/>
                    </a:lnTo>
                    <a:lnTo>
                      <a:pt x="779" y="455"/>
                    </a:lnTo>
                    <a:lnTo>
                      <a:pt x="777" y="485"/>
                    </a:lnTo>
                    <a:lnTo>
                      <a:pt x="772" y="513"/>
                    </a:lnTo>
                    <a:lnTo>
                      <a:pt x="763" y="539"/>
                    </a:lnTo>
                    <a:lnTo>
                      <a:pt x="750" y="563"/>
                    </a:lnTo>
                    <a:lnTo>
                      <a:pt x="733" y="586"/>
                    </a:lnTo>
                    <a:lnTo>
                      <a:pt x="708" y="606"/>
                    </a:lnTo>
                    <a:lnTo>
                      <a:pt x="695" y="613"/>
                    </a:lnTo>
                    <a:lnTo>
                      <a:pt x="681" y="622"/>
                    </a:lnTo>
                    <a:lnTo>
                      <a:pt x="669" y="630"/>
                    </a:lnTo>
                    <a:lnTo>
                      <a:pt x="656" y="637"/>
                    </a:lnTo>
                    <a:lnTo>
                      <a:pt x="642" y="646"/>
                    </a:lnTo>
                    <a:lnTo>
                      <a:pt x="630" y="652"/>
                    </a:lnTo>
                    <a:lnTo>
                      <a:pt x="616" y="659"/>
                    </a:lnTo>
                    <a:lnTo>
                      <a:pt x="602" y="665"/>
                    </a:lnTo>
                    <a:lnTo>
                      <a:pt x="548" y="985"/>
                    </a:lnTo>
                    <a:lnTo>
                      <a:pt x="521" y="985"/>
                    </a:lnTo>
                    <a:lnTo>
                      <a:pt x="641" y="235"/>
                    </a:lnTo>
                    <a:lnTo>
                      <a:pt x="629" y="233"/>
                    </a:lnTo>
                    <a:lnTo>
                      <a:pt x="611" y="233"/>
                    </a:lnTo>
                    <a:lnTo>
                      <a:pt x="591" y="235"/>
                    </a:lnTo>
                    <a:lnTo>
                      <a:pt x="568" y="239"/>
                    </a:lnTo>
                    <a:lnTo>
                      <a:pt x="545" y="245"/>
                    </a:lnTo>
                    <a:lnTo>
                      <a:pt x="525" y="251"/>
                    </a:lnTo>
                    <a:lnTo>
                      <a:pt x="507" y="256"/>
                    </a:lnTo>
                    <a:lnTo>
                      <a:pt x="494" y="263"/>
                    </a:lnTo>
                    <a:lnTo>
                      <a:pt x="388" y="9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5" name="Freeform 191"/>
              <p:cNvSpPr>
                <a:spLocks noChangeAspect="1"/>
              </p:cNvSpPr>
              <p:nvPr/>
            </p:nvSpPr>
            <p:spPr bwMode="auto">
              <a:xfrm>
                <a:off x="548" y="1941"/>
                <a:ext cx="117" cy="144"/>
              </a:xfrm>
              <a:custGeom>
                <a:avLst/>
                <a:gdLst>
                  <a:gd name="T0" fmla="*/ 444 w 467"/>
                  <a:gd name="T1" fmla="*/ 6 h 574"/>
                  <a:gd name="T2" fmla="*/ 401 w 467"/>
                  <a:gd name="T3" fmla="*/ 18 h 574"/>
                  <a:gd name="T4" fmla="*/ 360 w 467"/>
                  <a:gd name="T5" fmla="*/ 31 h 574"/>
                  <a:gd name="T6" fmla="*/ 321 w 467"/>
                  <a:gd name="T7" fmla="*/ 45 h 574"/>
                  <a:gd name="T8" fmla="*/ 282 w 467"/>
                  <a:gd name="T9" fmla="*/ 57 h 574"/>
                  <a:gd name="T10" fmla="*/ 246 w 467"/>
                  <a:gd name="T11" fmla="*/ 71 h 574"/>
                  <a:gd name="T12" fmla="*/ 208 w 467"/>
                  <a:gd name="T13" fmla="*/ 85 h 574"/>
                  <a:gd name="T14" fmla="*/ 172 w 467"/>
                  <a:gd name="T15" fmla="*/ 99 h 574"/>
                  <a:gd name="T16" fmla="*/ 125 w 467"/>
                  <a:gd name="T17" fmla="*/ 127 h 574"/>
                  <a:gd name="T18" fmla="*/ 85 w 467"/>
                  <a:gd name="T19" fmla="*/ 182 h 574"/>
                  <a:gd name="T20" fmla="*/ 63 w 467"/>
                  <a:gd name="T21" fmla="*/ 248 h 574"/>
                  <a:gd name="T22" fmla="*/ 49 w 467"/>
                  <a:gd name="T23" fmla="*/ 319 h 574"/>
                  <a:gd name="T24" fmla="*/ 39 w 467"/>
                  <a:gd name="T25" fmla="*/ 573 h 574"/>
                  <a:gd name="T26" fmla="*/ 30 w 467"/>
                  <a:gd name="T27" fmla="*/ 574 h 574"/>
                  <a:gd name="T28" fmla="*/ 17 w 467"/>
                  <a:gd name="T29" fmla="*/ 572 h 574"/>
                  <a:gd name="T30" fmla="*/ 6 w 467"/>
                  <a:gd name="T31" fmla="*/ 568 h 574"/>
                  <a:gd name="T32" fmla="*/ 1 w 467"/>
                  <a:gd name="T33" fmla="*/ 565 h 574"/>
                  <a:gd name="T34" fmla="*/ 0 w 467"/>
                  <a:gd name="T35" fmla="*/ 450 h 574"/>
                  <a:gd name="T36" fmla="*/ 7 w 467"/>
                  <a:gd name="T37" fmla="*/ 334 h 574"/>
                  <a:gd name="T38" fmla="*/ 32 w 467"/>
                  <a:gd name="T39" fmla="*/ 223 h 574"/>
                  <a:gd name="T40" fmla="*/ 83 w 467"/>
                  <a:gd name="T41" fmla="*/ 125 h 574"/>
                  <a:gd name="T42" fmla="*/ 119 w 467"/>
                  <a:gd name="T43" fmla="*/ 103 h 574"/>
                  <a:gd name="T44" fmla="*/ 157 w 467"/>
                  <a:gd name="T45" fmla="*/ 84 h 574"/>
                  <a:gd name="T46" fmla="*/ 196 w 467"/>
                  <a:gd name="T47" fmla="*/ 66 h 574"/>
                  <a:gd name="T48" fmla="*/ 236 w 467"/>
                  <a:gd name="T49" fmla="*/ 52 h 574"/>
                  <a:gd name="T50" fmla="*/ 276 w 467"/>
                  <a:gd name="T51" fmla="*/ 40 h 574"/>
                  <a:gd name="T52" fmla="*/ 317 w 467"/>
                  <a:gd name="T53" fmla="*/ 27 h 574"/>
                  <a:gd name="T54" fmla="*/ 359 w 467"/>
                  <a:gd name="T55" fmla="*/ 17 h 574"/>
                  <a:gd name="T56" fmla="*/ 400 w 467"/>
                  <a:gd name="T57" fmla="*/ 7 h 574"/>
                  <a:gd name="T58" fmla="*/ 416 w 467"/>
                  <a:gd name="T59" fmla="*/ 5 h 574"/>
                  <a:gd name="T60" fmla="*/ 434 w 467"/>
                  <a:gd name="T61" fmla="*/ 3 h 574"/>
                  <a:gd name="T62" fmla="*/ 450 w 467"/>
                  <a:gd name="T63" fmla="*/ 1 h 574"/>
                  <a:gd name="T64" fmla="*/ 467 w 467"/>
                  <a:gd name="T65" fmla="*/ 0 h 5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74"/>
                  <a:gd name="T101" fmla="*/ 467 w 467"/>
                  <a:gd name="T102" fmla="*/ 574 h 5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74">
                    <a:moveTo>
                      <a:pt x="467" y="0"/>
                    </a:moveTo>
                    <a:lnTo>
                      <a:pt x="444" y="6"/>
                    </a:lnTo>
                    <a:lnTo>
                      <a:pt x="423" y="12"/>
                    </a:lnTo>
                    <a:lnTo>
                      <a:pt x="401" y="18"/>
                    </a:lnTo>
                    <a:lnTo>
                      <a:pt x="380" y="25"/>
                    </a:lnTo>
                    <a:lnTo>
                      <a:pt x="360" y="31"/>
                    </a:lnTo>
                    <a:lnTo>
                      <a:pt x="340" y="37"/>
                    </a:lnTo>
                    <a:lnTo>
                      <a:pt x="321" y="45"/>
                    </a:lnTo>
                    <a:lnTo>
                      <a:pt x="301" y="51"/>
                    </a:lnTo>
                    <a:lnTo>
                      <a:pt x="282" y="57"/>
                    </a:lnTo>
                    <a:lnTo>
                      <a:pt x="263" y="65"/>
                    </a:lnTo>
                    <a:lnTo>
                      <a:pt x="246" y="71"/>
                    </a:lnTo>
                    <a:lnTo>
                      <a:pt x="227" y="78"/>
                    </a:lnTo>
                    <a:lnTo>
                      <a:pt x="208" y="85"/>
                    </a:lnTo>
                    <a:lnTo>
                      <a:pt x="191" y="91"/>
                    </a:lnTo>
                    <a:lnTo>
                      <a:pt x="172" y="99"/>
                    </a:lnTo>
                    <a:lnTo>
                      <a:pt x="154" y="105"/>
                    </a:lnTo>
                    <a:lnTo>
                      <a:pt x="125" y="127"/>
                    </a:lnTo>
                    <a:lnTo>
                      <a:pt x="103" y="153"/>
                    </a:lnTo>
                    <a:lnTo>
                      <a:pt x="85" y="182"/>
                    </a:lnTo>
                    <a:lnTo>
                      <a:pt x="73" y="215"/>
                    </a:lnTo>
                    <a:lnTo>
                      <a:pt x="63" y="248"/>
                    </a:lnTo>
                    <a:lnTo>
                      <a:pt x="55" y="284"/>
                    </a:lnTo>
                    <a:lnTo>
                      <a:pt x="49" y="319"/>
                    </a:lnTo>
                    <a:lnTo>
                      <a:pt x="42" y="353"/>
                    </a:lnTo>
                    <a:lnTo>
                      <a:pt x="39" y="573"/>
                    </a:lnTo>
                    <a:lnTo>
                      <a:pt x="35" y="574"/>
                    </a:lnTo>
                    <a:lnTo>
                      <a:pt x="30" y="574"/>
                    </a:lnTo>
                    <a:lnTo>
                      <a:pt x="24" y="573"/>
                    </a:lnTo>
                    <a:lnTo>
                      <a:pt x="17" y="572"/>
                    </a:lnTo>
                    <a:lnTo>
                      <a:pt x="11" y="569"/>
                    </a:lnTo>
                    <a:lnTo>
                      <a:pt x="6" y="568"/>
                    </a:lnTo>
                    <a:lnTo>
                      <a:pt x="2" y="565"/>
                    </a:lnTo>
                    <a:lnTo>
                      <a:pt x="1" y="565"/>
                    </a:lnTo>
                    <a:lnTo>
                      <a:pt x="0" y="507"/>
                    </a:lnTo>
                    <a:lnTo>
                      <a:pt x="0" y="450"/>
                    </a:lnTo>
                    <a:lnTo>
                      <a:pt x="2" y="391"/>
                    </a:lnTo>
                    <a:lnTo>
                      <a:pt x="7" y="334"/>
                    </a:lnTo>
                    <a:lnTo>
                      <a:pt x="17" y="277"/>
                    </a:lnTo>
                    <a:lnTo>
                      <a:pt x="32" y="223"/>
                    </a:lnTo>
                    <a:lnTo>
                      <a:pt x="54" y="173"/>
                    </a:lnTo>
                    <a:lnTo>
                      <a:pt x="83" y="125"/>
                    </a:lnTo>
                    <a:lnTo>
                      <a:pt x="100" y="114"/>
                    </a:lnTo>
                    <a:lnTo>
                      <a:pt x="119" y="103"/>
                    </a:lnTo>
                    <a:lnTo>
                      <a:pt x="138" y="93"/>
                    </a:lnTo>
                    <a:lnTo>
                      <a:pt x="157" y="84"/>
                    </a:lnTo>
                    <a:lnTo>
                      <a:pt x="175" y="75"/>
                    </a:lnTo>
                    <a:lnTo>
                      <a:pt x="196" y="66"/>
                    </a:lnTo>
                    <a:lnTo>
                      <a:pt x="216" y="59"/>
                    </a:lnTo>
                    <a:lnTo>
                      <a:pt x="236" y="52"/>
                    </a:lnTo>
                    <a:lnTo>
                      <a:pt x="256" y="45"/>
                    </a:lnTo>
                    <a:lnTo>
                      <a:pt x="276" y="40"/>
                    </a:lnTo>
                    <a:lnTo>
                      <a:pt x="296" y="34"/>
                    </a:lnTo>
                    <a:lnTo>
                      <a:pt x="317" y="27"/>
                    </a:lnTo>
                    <a:lnTo>
                      <a:pt x="337" y="22"/>
                    </a:lnTo>
                    <a:lnTo>
                      <a:pt x="359" y="17"/>
                    </a:lnTo>
                    <a:lnTo>
                      <a:pt x="379" y="12"/>
                    </a:lnTo>
                    <a:lnTo>
                      <a:pt x="400" y="7"/>
                    </a:lnTo>
                    <a:lnTo>
                      <a:pt x="409" y="6"/>
                    </a:lnTo>
                    <a:lnTo>
                      <a:pt x="416" y="5"/>
                    </a:lnTo>
                    <a:lnTo>
                      <a:pt x="425" y="3"/>
                    </a:lnTo>
                    <a:lnTo>
                      <a:pt x="434" y="3"/>
                    </a:lnTo>
                    <a:lnTo>
                      <a:pt x="441" y="2"/>
                    </a:lnTo>
                    <a:lnTo>
                      <a:pt x="450" y="1"/>
                    </a:lnTo>
                    <a:lnTo>
                      <a:pt x="458" y="1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6" name="Freeform 192"/>
              <p:cNvSpPr>
                <a:spLocks noChangeAspect="1"/>
              </p:cNvSpPr>
              <p:nvPr/>
            </p:nvSpPr>
            <p:spPr bwMode="auto">
              <a:xfrm>
                <a:off x="620" y="1989"/>
                <a:ext cx="35" cy="180"/>
              </a:xfrm>
              <a:custGeom>
                <a:avLst/>
                <a:gdLst>
                  <a:gd name="T0" fmla="*/ 0 w 139"/>
                  <a:gd name="T1" fmla="*/ 721 h 721"/>
                  <a:gd name="T2" fmla="*/ 80 w 139"/>
                  <a:gd name="T3" fmla="*/ 235 h 721"/>
                  <a:gd name="T4" fmla="*/ 123 w 139"/>
                  <a:gd name="T5" fmla="*/ 6 h 721"/>
                  <a:gd name="T6" fmla="*/ 124 w 139"/>
                  <a:gd name="T7" fmla="*/ 1 h 721"/>
                  <a:gd name="T8" fmla="*/ 128 w 139"/>
                  <a:gd name="T9" fmla="*/ 0 h 721"/>
                  <a:gd name="T10" fmla="*/ 134 w 139"/>
                  <a:gd name="T11" fmla="*/ 0 h 721"/>
                  <a:gd name="T12" fmla="*/ 139 w 139"/>
                  <a:gd name="T13" fmla="*/ 0 h 721"/>
                  <a:gd name="T14" fmla="*/ 100 w 139"/>
                  <a:gd name="T15" fmla="*/ 242 h 721"/>
                  <a:gd name="T16" fmla="*/ 21 w 139"/>
                  <a:gd name="T17" fmla="*/ 721 h 721"/>
                  <a:gd name="T18" fmla="*/ 0 w 139"/>
                  <a:gd name="T19" fmla="*/ 721 h 7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721"/>
                  <a:gd name="T32" fmla="*/ 139 w 139"/>
                  <a:gd name="T33" fmla="*/ 721 h 7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721">
                    <a:moveTo>
                      <a:pt x="0" y="721"/>
                    </a:moveTo>
                    <a:lnTo>
                      <a:pt x="80" y="235"/>
                    </a:lnTo>
                    <a:lnTo>
                      <a:pt x="123" y="6"/>
                    </a:lnTo>
                    <a:lnTo>
                      <a:pt x="124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9" y="0"/>
                    </a:lnTo>
                    <a:lnTo>
                      <a:pt x="100" y="242"/>
                    </a:lnTo>
                    <a:lnTo>
                      <a:pt x="21" y="721"/>
                    </a:lnTo>
                    <a:lnTo>
                      <a:pt x="0" y="7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7" name="Freeform 193"/>
              <p:cNvSpPr>
                <a:spLocks noChangeAspect="1"/>
              </p:cNvSpPr>
              <p:nvPr/>
            </p:nvSpPr>
            <p:spPr bwMode="auto">
              <a:xfrm>
                <a:off x="269" y="1677"/>
                <a:ext cx="24" cy="107"/>
              </a:xfrm>
              <a:custGeom>
                <a:avLst/>
                <a:gdLst>
                  <a:gd name="T0" fmla="*/ 97 w 97"/>
                  <a:gd name="T1" fmla="*/ 429 h 431"/>
                  <a:gd name="T2" fmla="*/ 87 w 97"/>
                  <a:gd name="T3" fmla="*/ 0 h 431"/>
                  <a:gd name="T4" fmla="*/ 0 w 97"/>
                  <a:gd name="T5" fmla="*/ 1 h 431"/>
                  <a:gd name="T6" fmla="*/ 10 w 97"/>
                  <a:gd name="T7" fmla="*/ 431 h 431"/>
                  <a:gd name="T8" fmla="*/ 97 w 97"/>
                  <a:gd name="T9" fmla="*/ 429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431"/>
                  <a:gd name="T17" fmla="*/ 97 w 97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431">
                    <a:moveTo>
                      <a:pt x="97" y="429"/>
                    </a:moveTo>
                    <a:lnTo>
                      <a:pt x="87" y="0"/>
                    </a:lnTo>
                    <a:lnTo>
                      <a:pt x="0" y="1"/>
                    </a:lnTo>
                    <a:lnTo>
                      <a:pt x="10" y="431"/>
                    </a:lnTo>
                    <a:lnTo>
                      <a:pt x="97" y="429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8" name="Freeform 194"/>
              <p:cNvSpPr>
                <a:spLocks noChangeAspect="1"/>
              </p:cNvSpPr>
              <p:nvPr/>
            </p:nvSpPr>
            <p:spPr bwMode="auto">
              <a:xfrm>
                <a:off x="299" y="1635"/>
                <a:ext cx="25" cy="148"/>
              </a:xfrm>
              <a:custGeom>
                <a:avLst/>
                <a:gdLst>
                  <a:gd name="T0" fmla="*/ 98 w 98"/>
                  <a:gd name="T1" fmla="*/ 592 h 595"/>
                  <a:gd name="T2" fmla="*/ 86 w 98"/>
                  <a:gd name="T3" fmla="*/ 0 h 595"/>
                  <a:gd name="T4" fmla="*/ 0 w 98"/>
                  <a:gd name="T5" fmla="*/ 1 h 595"/>
                  <a:gd name="T6" fmla="*/ 10 w 98"/>
                  <a:gd name="T7" fmla="*/ 595 h 595"/>
                  <a:gd name="T8" fmla="*/ 98 w 98"/>
                  <a:gd name="T9" fmla="*/ 592 h 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95"/>
                  <a:gd name="T17" fmla="*/ 98 w 98"/>
                  <a:gd name="T18" fmla="*/ 595 h 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95">
                    <a:moveTo>
                      <a:pt x="98" y="592"/>
                    </a:moveTo>
                    <a:lnTo>
                      <a:pt x="86" y="0"/>
                    </a:lnTo>
                    <a:lnTo>
                      <a:pt x="0" y="1"/>
                    </a:lnTo>
                    <a:lnTo>
                      <a:pt x="10" y="595"/>
                    </a:lnTo>
                    <a:lnTo>
                      <a:pt x="98" y="592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9" name="Freeform 195"/>
              <p:cNvSpPr>
                <a:spLocks noChangeAspect="1"/>
              </p:cNvSpPr>
              <p:nvPr/>
            </p:nvSpPr>
            <p:spPr bwMode="auto">
              <a:xfrm>
                <a:off x="330" y="1659"/>
                <a:ext cx="24" cy="123"/>
              </a:xfrm>
              <a:custGeom>
                <a:avLst/>
                <a:gdLst>
                  <a:gd name="T0" fmla="*/ 98 w 98"/>
                  <a:gd name="T1" fmla="*/ 489 h 490"/>
                  <a:gd name="T2" fmla="*/ 87 w 98"/>
                  <a:gd name="T3" fmla="*/ 0 h 490"/>
                  <a:gd name="T4" fmla="*/ 0 w 98"/>
                  <a:gd name="T5" fmla="*/ 3 h 490"/>
                  <a:gd name="T6" fmla="*/ 10 w 98"/>
                  <a:gd name="T7" fmla="*/ 490 h 490"/>
                  <a:gd name="T8" fmla="*/ 98 w 98"/>
                  <a:gd name="T9" fmla="*/ 489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0"/>
                  <a:gd name="T17" fmla="*/ 98 w 98"/>
                  <a:gd name="T18" fmla="*/ 490 h 4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0">
                    <a:moveTo>
                      <a:pt x="98" y="489"/>
                    </a:moveTo>
                    <a:lnTo>
                      <a:pt x="87" y="0"/>
                    </a:lnTo>
                    <a:lnTo>
                      <a:pt x="0" y="3"/>
                    </a:lnTo>
                    <a:lnTo>
                      <a:pt x="10" y="490"/>
                    </a:lnTo>
                    <a:lnTo>
                      <a:pt x="98" y="489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cxnSp>
          <p:nvCxnSpPr>
            <p:cNvPr id="32" name="AutoShape 196"/>
            <p:cNvCxnSpPr>
              <a:cxnSpLocks noChangeShapeType="1"/>
              <a:stCxn id="22" idx="2"/>
              <a:endCxn id="51" idx="32"/>
            </p:cNvCxnSpPr>
            <p:nvPr/>
          </p:nvCxnSpPr>
          <p:spPr bwMode="auto">
            <a:xfrm flipV="1">
              <a:off x="9217" y="6630"/>
              <a:ext cx="63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197"/>
            <p:cNvSpPr txBox="1">
              <a:spLocks noChangeArrowheads="1"/>
            </p:cNvSpPr>
            <p:nvPr/>
          </p:nvSpPr>
          <p:spPr bwMode="auto">
            <a:xfrm>
              <a:off x="9586" y="7724"/>
              <a:ext cx="178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954" tIns="42977" rIns="85954" bIns="42977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000000"/>
                  </a:solidFill>
                </a:rPr>
                <a:t>Клиент банка</a:t>
              </a:r>
              <a:endParaRPr lang="ru-RU" sz="1400" b="1" dirty="0"/>
            </a:p>
          </p:txBody>
        </p:sp>
        <p:sp>
          <p:nvSpPr>
            <p:cNvPr id="35" name="AutoShape 202"/>
            <p:cNvSpPr>
              <a:spLocks noChangeArrowheads="1"/>
            </p:cNvSpPr>
            <p:nvPr/>
          </p:nvSpPr>
          <p:spPr bwMode="auto">
            <a:xfrm rot="2355358">
              <a:off x="1975" y="5699"/>
              <a:ext cx="2637" cy="3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82" name="Text Box 49"/>
          <p:cNvSpPr txBox="1">
            <a:spLocks noChangeArrowheads="1"/>
          </p:cNvSpPr>
          <p:nvPr/>
        </p:nvSpPr>
        <p:spPr bwMode="auto">
          <a:xfrm>
            <a:off x="886112" y="3565400"/>
            <a:ext cx="1104058" cy="4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954" tIns="42977" rIns="85954" bIns="42977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00"/>
                </a:solidFill>
              </a:rPr>
              <a:t>ИАБС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52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8475" y="276788"/>
            <a:ext cx="4886560" cy="1527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/>
              </a:rPr>
              <a:t>Динамика пользователей систем дистанционного обслуживания </a:t>
            </a:r>
            <a:endParaRPr lang="ru-RU" b="1" dirty="0">
              <a:solidFill>
                <a:srgbClr val="00B0F0"/>
              </a:solidFill>
              <a:effectLst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480790"/>
              </p:ext>
            </p:extLst>
          </p:nvPr>
        </p:nvGraphicFramePr>
        <p:xfrm>
          <a:off x="296260" y="2000064"/>
          <a:ext cx="8246077" cy="473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2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248" y="347604"/>
            <a:ext cx="5217436" cy="763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/>
              </a:rPr>
              <a:t>Количество </a:t>
            </a:r>
            <a:r>
              <a:rPr lang="ru-RU" sz="3200" b="1" dirty="0">
                <a:solidFill>
                  <a:srgbClr val="00B0F0"/>
                </a:solidFill>
                <a:effectLst/>
              </a:rPr>
              <a:t>пользователей интернетом</a:t>
            </a:r>
          </a:p>
        </p:txBody>
      </p:sp>
      <p:graphicFrame>
        <p:nvGraphicFramePr>
          <p:cNvPr id="21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254389"/>
              </p:ext>
            </p:extLst>
          </p:nvPr>
        </p:nvGraphicFramePr>
        <p:xfrm>
          <a:off x="296260" y="2109246"/>
          <a:ext cx="8246077" cy="473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3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612" y="374900"/>
            <a:ext cx="4805423" cy="763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effectLst/>
              </a:rPr>
              <a:t>Наши планы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2343840"/>
            <a:ext cx="8093365" cy="429196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Аналитика для больших объемов данных (</a:t>
            </a:r>
            <a:r>
              <a:rPr lang="en-US" dirty="0" smtClean="0"/>
              <a:t>Big Data);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Автоматизированное управление задолженностью и выдача кредитов;</a:t>
            </a:r>
            <a:endParaRPr lang="ru-RU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Применения ИКТ в борьбе с мошенничеством;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Внедрение системы привлечения </a:t>
            </a:r>
            <a:r>
              <a:rPr lang="ru-RU" dirty="0"/>
              <a:t>и </a:t>
            </a:r>
            <a:r>
              <a:rPr lang="ru-RU" dirty="0" smtClean="0"/>
              <a:t>удержания </a:t>
            </a:r>
            <a:r>
              <a:rPr lang="ru-RU" dirty="0" smtClean="0"/>
              <a:t>клиентов</a:t>
            </a:r>
            <a:r>
              <a:rPr lang="en-US" dirty="0" smtClean="0"/>
              <a:t> (CRM</a:t>
            </a:r>
            <a:r>
              <a:rPr lang="ru-RU" dirty="0" smtClean="0"/>
              <a:t>-системы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Автоматизированные </a:t>
            </a:r>
            <a:r>
              <a:rPr lang="ru-RU" dirty="0" err="1" smtClean="0"/>
              <a:t>скоринговые</a:t>
            </a:r>
            <a:r>
              <a:rPr lang="ru-RU" dirty="0" smtClean="0"/>
              <a:t> оценки и управление рисками.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8287" y="2152768"/>
            <a:ext cx="3359510" cy="24432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91DE"/>
                </a:solidFill>
                <a:effectLst/>
              </a:rPr>
              <a:t>Спасибо за внимание!</a:t>
            </a:r>
            <a:endParaRPr lang="en-US" sz="4800" b="1" dirty="0">
              <a:solidFill>
                <a:srgbClr val="0091DE"/>
              </a:solidFill>
              <a:effectLst/>
            </a:endParaRPr>
          </a:p>
        </p:txBody>
      </p:sp>
      <p:pic>
        <p:nvPicPr>
          <p:cNvPr id="3" name="Picture 2" descr="C:\Users\activ1\Desktop\2340\ЛОГОТИП_БРЕНДБУ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80" y="6167359"/>
            <a:ext cx="2685903" cy="6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0"/>
          <p:cNvSpPr>
            <a:spLocks noChangeArrowheads="1"/>
          </p:cNvSpPr>
          <p:nvPr/>
        </p:nvSpPr>
        <p:spPr bwMode="gray">
          <a:xfrm>
            <a:off x="3618584" y="5298805"/>
            <a:ext cx="5105400" cy="9382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455" y="348290"/>
            <a:ext cx="5101478" cy="7635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effectLst/>
              </a:rPr>
              <a:t>Содержание</a:t>
            </a:r>
            <a:endParaRPr lang="ru-RU" sz="4800" b="1" dirty="0">
              <a:solidFill>
                <a:srgbClr val="00B0F0"/>
              </a:solidFill>
              <a:effectLst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651157" y="2788214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74957" y="5455214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032157" y="278821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32157" y="576001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32157" y="431221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87407" y="2935852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49" y="1527"/>
              <a:ext cx="1461" cy="146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618584" y="2274657"/>
            <a:ext cx="5105400" cy="9382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99584" y="2290053"/>
            <a:ext cx="45427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Общая информация по внедрению ИКТ</a:t>
            </a:r>
            <a:endParaRPr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632232" y="3739487"/>
            <a:ext cx="5105400" cy="105087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91347" y="3786895"/>
            <a:ext cx="45427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ИКТ применяющиеся в коммерческих банках</a:t>
            </a:r>
            <a:endParaRPr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546507" y="2677089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559207" y="419791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10594" y="5298805"/>
            <a:ext cx="45580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Перспективы развития ИКТ в банках</a:t>
            </a:r>
            <a:endParaRPr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559207" y="5651447"/>
            <a:ext cx="228600" cy="228600"/>
          </a:xfrm>
          <a:prstGeom prst="ellipse">
            <a:avLst/>
          </a:prstGeom>
          <a:gradFill rotWithShape="1">
            <a:gsLst>
              <a:gs pos="77000">
                <a:srgbClr val="0192DD"/>
              </a:gs>
              <a:gs pos="100000">
                <a:srgbClr val="52CBF5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612" y="374900"/>
            <a:ext cx="4805423" cy="7635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  <a:effectLst/>
              </a:rPr>
              <a:t>Преимущества ИКТ</a:t>
            </a: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1951951" y="3297961"/>
            <a:ext cx="5300242" cy="989013"/>
          </a:xfrm>
          <a:prstGeom prst="roundRect">
            <a:avLst>
              <a:gd name="adj" fmla="val 127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white">
          <a:xfrm>
            <a:off x="2248943" y="3454236"/>
            <a:ext cx="49207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Организация совместной работы над электронной документацией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42314" y="3167786"/>
            <a:ext cx="1238250" cy="1236663"/>
            <a:chOff x="802" y="845"/>
            <a:chExt cx="827" cy="82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1113751" y="3515449"/>
            <a:ext cx="1082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altLang="ru-RU" b="1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951951" y="2164203"/>
            <a:ext cx="5300243" cy="989013"/>
          </a:xfrm>
          <a:prstGeom prst="roundRect">
            <a:avLst>
              <a:gd name="adj" fmla="val 1272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white">
          <a:xfrm>
            <a:off x="2030080" y="2175218"/>
            <a:ext cx="5033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Внедрение новых ИКТ позволяет существенно ускорить движение информационных </a:t>
            </a:r>
            <a:r>
              <a:rPr lang="ru-RU" altLang="ru-RU" sz="2000" b="1" dirty="0" smtClean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потоков</a:t>
            </a:r>
            <a:endParaRPr lang="ru-RU" altLang="ru-RU" sz="2000" b="1" dirty="0">
              <a:solidFill>
                <a:srgbClr val="F8F8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937868" y="2034028"/>
            <a:ext cx="1238250" cy="1236663"/>
            <a:chOff x="802" y="845"/>
            <a:chExt cx="827" cy="82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951951" y="5579402"/>
            <a:ext cx="5300241" cy="989012"/>
          </a:xfrm>
          <a:prstGeom prst="roundRect">
            <a:avLst>
              <a:gd name="adj" fmla="val 12727"/>
            </a:avLst>
          </a:prstGeom>
          <a:solidFill>
            <a:srgbClr val="2072E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2166264" y="5722939"/>
            <a:ext cx="5085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Быстрая и бесперебойная обработка значительных потоков информации</a:t>
            </a:r>
            <a:endParaRPr lang="en-US" altLang="ru-RU" sz="2000" b="1" dirty="0">
              <a:solidFill>
                <a:srgbClr val="F8F8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42314" y="5449227"/>
            <a:ext cx="1238250" cy="1236662"/>
            <a:chOff x="802" y="845"/>
            <a:chExt cx="827" cy="826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2072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2072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2072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1951952" y="4428685"/>
            <a:ext cx="5300242" cy="987425"/>
          </a:xfrm>
          <a:prstGeom prst="roundRect">
            <a:avLst>
              <a:gd name="adj" fmla="val 12727"/>
            </a:avLst>
          </a:prstGeom>
          <a:solidFill>
            <a:srgbClr val="FF8B8C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white">
          <a:xfrm>
            <a:off x="2343357" y="4576345"/>
            <a:ext cx="4570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Сокращение длительности обработки информации</a:t>
            </a:r>
            <a:endParaRPr lang="en-US" altLang="ru-RU" sz="2000" b="1" dirty="0">
              <a:solidFill>
                <a:srgbClr val="F8F8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937868" y="4298510"/>
            <a:ext cx="1238250" cy="1236662"/>
            <a:chOff x="802" y="845"/>
            <a:chExt cx="827" cy="826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F8B8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F8B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F8B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18315" r="23541" b="17365"/>
          <a:stretch/>
        </p:blipFill>
        <p:spPr>
          <a:xfrm>
            <a:off x="1327997" y="3399628"/>
            <a:ext cx="666883" cy="79836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t="15396" r="31873" b="16610"/>
          <a:stretch/>
        </p:blipFill>
        <p:spPr>
          <a:xfrm>
            <a:off x="7383522" y="2239227"/>
            <a:ext cx="398844" cy="803622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8B8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09" y="4550295"/>
            <a:ext cx="543224" cy="78728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0" y="5310280"/>
            <a:ext cx="1257617" cy="15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/>
              </a:rPr>
              <a:t>Современные подходы</a:t>
            </a:r>
            <a:endParaRPr lang="ru-RU" b="1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2188558"/>
            <a:ext cx="8093365" cy="44284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«Виртуальный офис» - современная система </a:t>
            </a:r>
            <a:r>
              <a:rPr lang="ru-RU" dirty="0"/>
              <a:t>объединенных </a:t>
            </a:r>
            <a:r>
              <a:rPr lang="ru-RU" dirty="0" smtClean="0"/>
              <a:t>коммуникаций, которая дает возможность:</a:t>
            </a:r>
          </a:p>
          <a:p>
            <a:pPr lvl="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/>
              <a:t>Сокращение расходов на телефонные звонки;</a:t>
            </a:r>
          </a:p>
          <a:p>
            <a:pPr lvl="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/>
              <a:t>Экономия транспортных расходов;</a:t>
            </a:r>
          </a:p>
          <a:p>
            <a:pPr lvl="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Сокращение </a:t>
            </a:r>
            <a:r>
              <a:rPr lang="ru-RU" dirty="0"/>
              <a:t>сроков реализации проектов;</a:t>
            </a:r>
          </a:p>
          <a:p>
            <a:pPr lvl="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/>
              <a:t>Сокращение затрат на оборудование, администрирование </a:t>
            </a:r>
            <a:r>
              <a:rPr lang="ru-RU" dirty="0" smtClean="0"/>
              <a:t>сетей и персонала;</a:t>
            </a:r>
            <a:endParaRPr lang="ru-RU" dirty="0"/>
          </a:p>
          <a:p>
            <a:pPr lvl="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/>
              <a:t>Увеличение производительности сотрудников;</a:t>
            </a:r>
          </a:p>
          <a:p>
            <a:pPr lvl="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/>
              <a:t>Повышение лояльности клиентов и партнеров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2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680305"/>
              </p:ext>
            </p:extLst>
          </p:nvPr>
        </p:nvGraphicFramePr>
        <p:xfrm>
          <a:off x="-43193" y="1929246"/>
          <a:ext cx="8683636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75964" y="374900"/>
            <a:ext cx="4819071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/>
              </a:rPr>
              <a:t>Система защиты информации</a:t>
            </a:r>
            <a:endParaRPr lang="ru-RU" b="1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0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54275" y="2287386"/>
            <a:ext cx="3956150" cy="3705629"/>
            <a:chOff x="184" y="2692"/>
            <a:chExt cx="1266" cy="118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184" y="2692"/>
              <a:ext cx="770" cy="942"/>
            </a:xfrm>
            <a:custGeom>
              <a:avLst/>
              <a:gdLst>
                <a:gd name="T0" fmla="*/ 636 w 770"/>
                <a:gd name="T1" fmla="*/ 0 h 942"/>
                <a:gd name="T2" fmla="*/ 770 w 770"/>
                <a:gd name="T3" fmla="*/ 602 h 942"/>
                <a:gd name="T4" fmla="*/ 270 w 770"/>
                <a:gd name="T5" fmla="*/ 942 h 942"/>
                <a:gd name="T6" fmla="*/ 0 w 770"/>
                <a:gd name="T7" fmla="*/ 216 h 942"/>
                <a:gd name="T8" fmla="*/ 636 w 770"/>
                <a:gd name="T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812" y="2692"/>
              <a:ext cx="636" cy="724"/>
            </a:xfrm>
            <a:custGeom>
              <a:avLst/>
              <a:gdLst>
                <a:gd name="T0" fmla="*/ 0 w 636"/>
                <a:gd name="T1" fmla="*/ 2 h 724"/>
                <a:gd name="T2" fmla="*/ 138 w 636"/>
                <a:gd name="T3" fmla="*/ 606 h 724"/>
                <a:gd name="T4" fmla="*/ 636 w 636"/>
                <a:gd name="T5" fmla="*/ 724 h 724"/>
                <a:gd name="T6" fmla="*/ 574 w 636"/>
                <a:gd name="T7" fmla="*/ 0 h 724"/>
                <a:gd name="T8" fmla="*/ 0 w 636"/>
                <a:gd name="T9" fmla="*/ 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452" y="3292"/>
              <a:ext cx="998" cy="586"/>
            </a:xfrm>
            <a:custGeom>
              <a:avLst/>
              <a:gdLst>
                <a:gd name="T0" fmla="*/ 0 w 998"/>
                <a:gd name="T1" fmla="*/ 340 h 586"/>
                <a:gd name="T2" fmla="*/ 500 w 998"/>
                <a:gd name="T3" fmla="*/ 0 h 586"/>
                <a:gd name="T4" fmla="*/ 998 w 998"/>
                <a:gd name="T5" fmla="*/ 116 h 586"/>
                <a:gd name="T6" fmla="*/ 540 w 998"/>
                <a:gd name="T7" fmla="*/ 586 h 586"/>
                <a:gd name="T8" fmla="*/ 0 w 998"/>
                <a:gd name="T9" fmla="*/ 34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895600" y="2576513"/>
            <a:ext cx="3203575" cy="3003619"/>
            <a:chOff x="184" y="2688"/>
            <a:chExt cx="1268" cy="1189"/>
          </a:xfrm>
        </p:grpSpPr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84" y="2692"/>
              <a:ext cx="770" cy="942"/>
            </a:xfrm>
            <a:custGeom>
              <a:avLst/>
              <a:gdLst>
                <a:gd name="T0" fmla="*/ 636 w 770"/>
                <a:gd name="T1" fmla="*/ 0 h 942"/>
                <a:gd name="T2" fmla="*/ 770 w 770"/>
                <a:gd name="T3" fmla="*/ 602 h 942"/>
                <a:gd name="T4" fmla="*/ 270 w 770"/>
                <a:gd name="T5" fmla="*/ 942 h 942"/>
                <a:gd name="T6" fmla="*/ 0 w 770"/>
                <a:gd name="T7" fmla="*/ 216 h 942"/>
                <a:gd name="T8" fmla="*/ 636 w 770"/>
                <a:gd name="T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816" y="2688"/>
              <a:ext cx="636" cy="724"/>
            </a:xfrm>
            <a:custGeom>
              <a:avLst/>
              <a:gdLst>
                <a:gd name="T0" fmla="*/ 0 w 636"/>
                <a:gd name="T1" fmla="*/ 2 h 724"/>
                <a:gd name="T2" fmla="*/ 138 w 636"/>
                <a:gd name="T3" fmla="*/ 606 h 724"/>
                <a:gd name="T4" fmla="*/ 636 w 636"/>
                <a:gd name="T5" fmla="*/ 724 h 724"/>
                <a:gd name="T6" fmla="*/ 574 w 636"/>
                <a:gd name="T7" fmla="*/ 0 h 724"/>
                <a:gd name="T8" fmla="*/ 0 w 636"/>
                <a:gd name="T9" fmla="*/ 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452" y="3291"/>
              <a:ext cx="998" cy="586"/>
            </a:xfrm>
            <a:custGeom>
              <a:avLst/>
              <a:gdLst>
                <a:gd name="T0" fmla="*/ 0 w 998"/>
                <a:gd name="T1" fmla="*/ 340 h 586"/>
                <a:gd name="T2" fmla="*/ 500 w 998"/>
                <a:gd name="T3" fmla="*/ 0 h 586"/>
                <a:gd name="T4" fmla="*/ 998 w 998"/>
                <a:gd name="T5" fmla="*/ 116 h 586"/>
                <a:gd name="T6" fmla="*/ 540 w 998"/>
                <a:gd name="T7" fmla="*/ 586 h 586"/>
                <a:gd name="T8" fmla="*/ 0 w 998"/>
                <a:gd name="T9" fmla="*/ 34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7568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6" name="AutoShape 64"/>
          <p:cNvSpPr>
            <a:spLocks/>
          </p:cNvSpPr>
          <p:nvPr/>
        </p:nvSpPr>
        <p:spPr bwMode="auto">
          <a:xfrm>
            <a:off x="7248204" y="2279312"/>
            <a:ext cx="1807177" cy="572377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8087"/>
              <a:gd name="adj6" fmla="val -58081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Защита от отказа системы</a:t>
            </a:r>
            <a:endParaRPr lang="en-US" alt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AutoShape 65"/>
          <p:cNvSpPr>
            <a:spLocks/>
          </p:cNvSpPr>
          <p:nvPr/>
        </p:nvSpPr>
        <p:spPr bwMode="auto">
          <a:xfrm>
            <a:off x="6088702" y="5532059"/>
            <a:ext cx="1509713" cy="366712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103463"/>
              <a:gd name="adj6" fmla="val -7318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Высокая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устойчивость</a:t>
            </a:r>
            <a:endParaRPr lang="en-US" alt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utoShape 66"/>
          <p:cNvSpPr>
            <a:spLocks/>
          </p:cNvSpPr>
          <p:nvPr/>
        </p:nvSpPr>
        <p:spPr bwMode="auto">
          <a:xfrm>
            <a:off x="296260" y="3445174"/>
            <a:ext cx="1509713" cy="654621"/>
          </a:xfrm>
          <a:prstGeom prst="accentCallout2">
            <a:avLst>
              <a:gd name="adj1" fmla="val 31167"/>
              <a:gd name="adj2" fmla="val 105046"/>
              <a:gd name="adj3" fmla="val 31167"/>
              <a:gd name="adj4" fmla="val 131333"/>
              <a:gd name="adj5" fmla="val -69578"/>
              <a:gd name="adj6" fmla="val 144486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нештатных ситуаций</a:t>
            </a:r>
            <a:endParaRPr lang="en-US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3889612" y="374900"/>
            <a:ext cx="4805423" cy="7635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/>
              </a:rPr>
              <a:t>Надежность системы ИКТ</a:t>
            </a:r>
            <a:endParaRPr lang="ru-RU" b="1" dirty="0">
              <a:solidFill>
                <a:srgbClr val="00B0F0"/>
              </a:solidFill>
              <a:effectLst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64041" y="3706748"/>
            <a:ext cx="2389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Работа </a:t>
            </a:r>
            <a:r>
              <a:rPr lang="ru-RU" sz="2000" b="1" dirty="0">
                <a:solidFill>
                  <a:schemeClr val="bg1"/>
                </a:solidFill>
              </a:rPr>
              <a:t>в режиме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реального </a:t>
            </a:r>
            <a:r>
              <a:rPr lang="ru-RU" sz="2000" b="1" dirty="0">
                <a:solidFill>
                  <a:schemeClr val="bg1"/>
                </a:solidFill>
              </a:rPr>
              <a:t>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755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240077" y="5495238"/>
            <a:ext cx="6439624" cy="7016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rgbClr val="FF8C95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240076" y="4473998"/>
            <a:ext cx="6483105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1F72E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448966" y="3495444"/>
            <a:ext cx="727421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rgbClr val="F3A72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448966" y="2498017"/>
            <a:ext cx="7276464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rgbClr val="79D2F5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0076" y="2638787"/>
            <a:ext cx="61516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интернет каналов</a:t>
            </a:r>
            <a:endParaRPr lang="en-US" alt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40076" y="3491035"/>
            <a:ext cx="61497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Экономия до 40% бюджета на объединение удаленных офисов</a:t>
            </a:r>
            <a:endParaRPr lang="en-US" alt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0077" y="4641942"/>
            <a:ext cx="6149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передачи прикладного трафика</a:t>
            </a:r>
            <a:endParaRPr lang="en-US" alt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0076" y="5611125"/>
            <a:ext cx="6106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затрат</a:t>
            </a:r>
            <a:endParaRPr lang="en-US" alt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164388" y="2263775"/>
            <a:ext cx="1436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7298392" y="2466267"/>
            <a:ext cx="769937" cy="765175"/>
            <a:chOff x="1596" y="1152"/>
            <a:chExt cx="518" cy="516"/>
          </a:xfrm>
        </p:grpSpPr>
        <p:sp>
          <p:nvSpPr>
            <p:cNvPr id="30" name="Oval 3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rgbClr val="52CBF5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" name="Picture 37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7296143" y="3454169"/>
            <a:ext cx="769937" cy="766763"/>
            <a:chOff x="1596" y="1152"/>
            <a:chExt cx="518" cy="516"/>
          </a:xfrm>
        </p:grpSpPr>
        <p:sp>
          <p:nvSpPr>
            <p:cNvPr id="33" name="Oval 3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rgbClr val="F3A720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40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7296144" y="4454948"/>
            <a:ext cx="769937" cy="765175"/>
            <a:chOff x="1596" y="1152"/>
            <a:chExt cx="518" cy="516"/>
          </a:xfrm>
        </p:grpSpPr>
        <p:sp>
          <p:nvSpPr>
            <p:cNvPr id="36" name="Oval 4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rgbClr val="0A60D9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7" name="Picture 43" descr="cir_lighteffect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7305050" y="5436500"/>
            <a:ext cx="768350" cy="765175"/>
            <a:chOff x="1596" y="1152"/>
            <a:chExt cx="518" cy="516"/>
          </a:xfrm>
        </p:grpSpPr>
        <p:sp>
          <p:nvSpPr>
            <p:cNvPr id="39" name="Oval 45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rgbClr val="FF8A90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46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Freeform 50"/>
          <p:cNvSpPr>
            <a:spLocks noEditPoints="1"/>
          </p:cNvSpPr>
          <p:nvPr/>
        </p:nvSpPr>
        <p:spPr bwMode="gray">
          <a:xfrm>
            <a:off x="7427591" y="4586326"/>
            <a:ext cx="521660" cy="500794"/>
          </a:xfrm>
          <a:custGeom>
            <a:avLst/>
            <a:gdLst>
              <a:gd name="T0" fmla="*/ 306 w 366"/>
              <a:gd name="T1" fmla="*/ 290 h 377"/>
              <a:gd name="T2" fmla="*/ 250 w 366"/>
              <a:gd name="T3" fmla="*/ 318 h 377"/>
              <a:gd name="T4" fmla="*/ 163 w 366"/>
              <a:gd name="T5" fmla="*/ 326 h 377"/>
              <a:gd name="T6" fmla="*/ 91 w 366"/>
              <a:gd name="T7" fmla="*/ 291 h 377"/>
              <a:gd name="T8" fmla="*/ 55 w 366"/>
              <a:gd name="T9" fmla="*/ 222 h 377"/>
              <a:gd name="T10" fmla="*/ 63 w 366"/>
              <a:gd name="T11" fmla="*/ 134 h 377"/>
              <a:gd name="T12" fmla="*/ 114 w 366"/>
              <a:gd name="T13" fmla="*/ 71 h 377"/>
              <a:gd name="T14" fmla="*/ 196 w 366"/>
              <a:gd name="T15" fmla="*/ 50 h 377"/>
              <a:gd name="T16" fmla="*/ 271 w 366"/>
              <a:gd name="T17" fmla="*/ 72 h 377"/>
              <a:gd name="T18" fmla="*/ 243 w 366"/>
              <a:gd name="T19" fmla="*/ 72 h 377"/>
              <a:gd name="T20" fmla="*/ 226 w 366"/>
              <a:gd name="T21" fmla="*/ 72 h 377"/>
              <a:gd name="T22" fmla="*/ 220 w 366"/>
              <a:gd name="T23" fmla="*/ 80 h 377"/>
              <a:gd name="T24" fmla="*/ 214 w 366"/>
              <a:gd name="T25" fmla="*/ 78 h 377"/>
              <a:gd name="T26" fmla="*/ 174 w 366"/>
              <a:gd name="T27" fmla="*/ 65 h 377"/>
              <a:gd name="T28" fmla="*/ 112 w 366"/>
              <a:gd name="T29" fmla="*/ 90 h 377"/>
              <a:gd name="T30" fmla="*/ 69 w 366"/>
              <a:gd name="T31" fmla="*/ 171 h 377"/>
              <a:gd name="T32" fmla="*/ 75 w 366"/>
              <a:gd name="T33" fmla="*/ 257 h 377"/>
              <a:gd name="T34" fmla="*/ 126 w 366"/>
              <a:gd name="T35" fmla="*/ 302 h 377"/>
              <a:gd name="T36" fmla="*/ 180 w 366"/>
              <a:gd name="T37" fmla="*/ 299 h 377"/>
              <a:gd name="T38" fmla="*/ 201 w 366"/>
              <a:gd name="T39" fmla="*/ 285 h 377"/>
              <a:gd name="T40" fmla="*/ 225 w 366"/>
              <a:gd name="T41" fmla="*/ 303 h 377"/>
              <a:gd name="T42" fmla="*/ 297 w 366"/>
              <a:gd name="T43" fmla="*/ 287 h 377"/>
              <a:gd name="T44" fmla="*/ 355 w 366"/>
              <a:gd name="T45" fmla="*/ 219 h 377"/>
              <a:gd name="T46" fmla="*/ 364 w 366"/>
              <a:gd name="T47" fmla="*/ 126 h 377"/>
              <a:gd name="T48" fmla="*/ 325 w 366"/>
              <a:gd name="T49" fmla="*/ 51 h 377"/>
              <a:gd name="T50" fmla="*/ 259 w 366"/>
              <a:gd name="T51" fmla="*/ 9 h 377"/>
              <a:gd name="T52" fmla="*/ 160 w 366"/>
              <a:gd name="T53" fmla="*/ 3 h 377"/>
              <a:gd name="T54" fmla="*/ 75 w 366"/>
              <a:gd name="T55" fmla="*/ 36 h 377"/>
              <a:gd name="T56" fmla="*/ 13 w 366"/>
              <a:gd name="T57" fmla="*/ 119 h 377"/>
              <a:gd name="T58" fmla="*/ 4 w 366"/>
              <a:gd name="T59" fmla="*/ 233 h 377"/>
              <a:gd name="T60" fmla="*/ 55 w 366"/>
              <a:gd name="T61" fmla="*/ 326 h 377"/>
              <a:gd name="T62" fmla="*/ 154 w 366"/>
              <a:gd name="T63" fmla="*/ 374 h 377"/>
              <a:gd name="T64" fmla="*/ 286 w 366"/>
              <a:gd name="T65" fmla="*/ 359 h 377"/>
              <a:gd name="T66" fmla="*/ 363 w 366"/>
              <a:gd name="T67" fmla="*/ 303 h 377"/>
              <a:gd name="T68" fmla="*/ 364 w 366"/>
              <a:gd name="T69" fmla="*/ 294 h 377"/>
              <a:gd name="T70" fmla="*/ 357 w 366"/>
              <a:gd name="T71" fmla="*/ 288 h 377"/>
              <a:gd name="T72" fmla="*/ 253 w 366"/>
              <a:gd name="T73" fmla="*/ 251 h 377"/>
              <a:gd name="T74" fmla="*/ 255 w 366"/>
              <a:gd name="T75" fmla="*/ 246 h 377"/>
              <a:gd name="T76" fmla="*/ 283 w 366"/>
              <a:gd name="T77" fmla="*/ 81 h 377"/>
              <a:gd name="T78" fmla="*/ 315 w 366"/>
              <a:gd name="T79" fmla="*/ 159 h 377"/>
              <a:gd name="T80" fmla="*/ 292 w 366"/>
              <a:gd name="T81" fmla="*/ 228 h 377"/>
              <a:gd name="T82" fmla="*/ 135 w 366"/>
              <a:gd name="T83" fmla="*/ 182 h 377"/>
              <a:gd name="T84" fmla="*/ 166 w 366"/>
              <a:gd name="T85" fmla="*/ 119 h 377"/>
              <a:gd name="T86" fmla="*/ 192 w 366"/>
              <a:gd name="T87" fmla="*/ 119 h 377"/>
              <a:gd name="T88" fmla="*/ 204 w 366"/>
              <a:gd name="T89" fmla="*/ 149 h 377"/>
              <a:gd name="T90" fmla="*/ 187 w 366"/>
              <a:gd name="T91" fmla="*/ 230 h 377"/>
              <a:gd name="T92" fmla="*/ 169 w 366"/>
              <a:gd name="T93" fmla="*/ 252 h 377"/>
              <a:gd name="T94" fmla="*/ 150 w 366"/>
              <a:gd name="T95" fmla="*/ 255 h 377"/>
              <a:gd name="T96" fmla="*/ 138 w 366"/>
              <a:gd name="T97" fmla="*/ 24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6" h="377">
                <a:moveTo>
                  <a:pt x="357" y="288"/>
                </a:moveTo>
                <a:lnTo>
                  <a:pt x="309" y="288"/>
                </a:lnTo>
                <a:lnTo>
                  <a:pt x="306" y="290"/>
                </a:lnTo>
                <a:lnTo>
                  <a:pt x="303" y="291"/>
                </a:lnTo>
                <a:lnTo>
                  <a:pt x="277" y="306"/>
                </a:lnTo>
                <a:lnTo>
                  <a:pt x="250" y="318"/>
                </a:lnTo>
                <a:lnTo>
                  <a:pt x="223" y="326"/>
                </a:lnTo>
                <a:lnTo>
                  <a:pt x="193" y="327"/>
                </a:lnTo>
                <a:lnTo>
                  <a:pt x="163" y="326"/>
                </a:lnTo>
                <a:lnTo>
                  <a:pt x="136" y="318"/>
                </a:lnTo>
                <a:lnTo>
                  <a:pt x="112" y="306"/>
                </a:lnTo>
                <a:lnTo>
                  <a:pt x="91" y="291"/>
                </a:lnTo>
                <a:lnTo>
                  <a:pt x="75" y="270"/>
                </a:lnTo>
                <a:lnTo>
                  <a:pt x="61" y="248"/>
                </a:lnTo>
                <a:lnTo>
                  <a:pt x="55" y="222"/>
                </a:lnTo>
                <a:lnTo>
                  <a:pt x="52" y="192"/>
                </a:lnTo>
                <a:lnTo>
                  <a:pt x="55" y="161"/>
                </a:lnTo>
                <a:lnTo>
                  <a:pt x="63" y="134"/>
                </a:lnTo>
                <a:lnTo>
                  <a:pt x="75" y="110"/>
                </a:lnTo>
                <a:lnTo>
                  <a:pt x="93" y="89"/>
                </a:lnTo>
                <a:lnTo>
                  <a:pt x="114" y="71"/>
                </a:lnTo>
                <a:lnTo>
                  <a:pt x="139" y="59"/>
                </a:lnTo>
                <a:lnTo>
                  <a:pt x="166" y="53"/>
                </a:lnTo>
                <a:lnTo>
                  <a:pt x="196" y="50"/>
                </a:lnTo>
                <a:lnTo>
                  <a:pt x="225" y="53"/>
                </a:lnTo>
                <a:lnTo>
                  <a:pt x="249" y="60"/>
                </a:lnTo>
                <a:lnTo>
                  <a:pt x="271" y="72"/>
                </a:lnTo>
                <a:lnTo>
                  <a:pt x="264" y="72"/>
                </a:lnTo>
                <a:lnTo>
                  <a:pt x="253" y="72"/>
                </a:lnTo>
                <a:lnTo>
                  <a:pt x="243" y="72"/>
                </a:lnTo>
                <a:lnTo>
                  <a:pt x="234" y="72"/>
                </a:lnTo>
                <a:lnTo>
                  <a:pt x="229" y="72"/>
                </a:lnTo>
                <a:lnTo>
                  <a:pt x="226" y="72"/>
                </a:lnTo>
                <a:lnTo>
                  <a:pt x="223" y="75"/>
                </a:lnTo>
                <a:lnTo>
                  <a:pt x="220" y="80"/>
                </a:lnTo>
                <a:lnTo>
                  <a:pt x="220" y="80"/>
                </a:lnTo>
                <a:lnTo>
                  <a:pt x="220" y="81"/>
                </a:lnTo>
                <a:lnTo>
                  <a:pt x="220" y="84"/>
                </a:lnTo>
                <a:lnTo>
                  <a:pt x="214" y="78"/>
                </a:lnTo>
                <a:lnTo>
                  <a:pt x="207" y="74"/>
                </a:lnTo>
                <a:lnTo>
                  <a:pt x="192" y="68"/>
                </a:lnTo>
                <a:lnTo>
                  <a:pt x="174" y="65"/>
                </a:lnTo>
                <a:lnTo>
                  <a:pt x="151" y="68"/>
                </a:lnTo>
                <a:lnTo>
                  <a:pt x="130" y="77"/>
                </a:lnTo>
                <a:lnTo>
                  <a:pt x="112" y="90"/>
                </a:lnTo>
                <a:lnTo>
                  <a:pt x="96" y="110"/>
                </a:lnTo>
                <a:lnTo>
                  <a:pt x="78" y="140"/>
                </a:lnTo>
                <a:lnTo>
                  <a:pt x="69" y="171"/>
                </a:lnTo>
                <a:lnTo>
                  <a:pt x="64" y="207"/>
                </a:lnTo>
                <a:lnTo>
                  <a:pt x="67" y="234"/>
                </a:lnTo>
                <a:lnTo>
                  <a:pt x="75" y="257"/>
                </a:lnTo>
                <a:lnTo>
                  <a:pt x="88" y="276"/>
                </a:lnTo>
                <a:lnTo>
                  <a:pt x="105" y="291"/>
                </a:lnTo>
                <a:lnTo>
                  <a:pt x="126" y="302"/>
                </a:lnTo>
                <a:lnTo>
                  <a:pt x="150" y="305"/>
                </a:lnTo>
                <a:lnTo>
                  <a:pt x="166" y="303"/>
                </a:lnTo>
                <a:lnTo>
                  <a:pt x="180" y="299"/>
                </a:lnTo>
                <a:lnTo>
                  <a:pt x="187" y="294"/>
                </a:lnTo>
                <a:lnTo>
                  <a:pt x="193" y="290"/>
                </a:lnTo>
                <a:lnTo>
                  <a:pt x="201" y="285"/>
                </a:lnTo>
                <a:lnTo>
                  <a:pt x="205" y="293"/>
                </a:lnTo>
                <a:lnTo>
                  <a:pt x="214" y="299"/>
                </a:lnTo>
                <a:lnTo>
                  <a:pt x="225" y="303"/>
                </a:lnTo>
                <a:lnTo>
                  <a:pt x="240" y="305"/>
                </a:lnTo>
                <a:lnTo>
                  <a:pt x="268" y="300"/>
                </a:lnTo>
                <a:lnTo>
                  <a:pt x="297" y="287"/>
                </a:lnTo>
                <a:lnTo>
                  <a:pt x="324" y="266"/>
                </a:lnTo>
                <a:lnTo>
                  <a:pt x="343" y="243"/>
                </a:lnTo>
                <a:lnTo>
                  <a:pt x="355" y="219"/>
                </a:lnTo>
                <a:lnTo>
                  <a:pt x="364" y="191"/>
                </a:lnTo>
                <a:lnTo>
                  <a:pt x="366" y="158"/>
                </a:lnTo>
                <a:lnTo>
                  <a:pt x="364" y="126"/>
                </a:lnTo>
                <a:lnTo>
                  <a:pt x="355" y="98"/>
                </a:lnTo>
                <a:lnTo>
                  <a:pt x="343" y="74"/>
                </a:lnTo>
                <a:lnTo>
                  <a:pt x="325" y="51"/>
                </a:lnTo>
                <a:lnTo>
                  <a:pt x="306" y="35"/>
                </a:lnTo>
                <a:lnTo>
                  <a:pt x="285" y="20"/>
                </a:lnTo>
                <a:lnTo>
                  <a:pt x="259" y="9"/>
                </a:lnTo>
                <a:lnTo>
                  <a:pt x="229" y="3"/>
                </a:lnTo>
                <a:lnTo>
                  <a:pt x="195" y="0"/>
                </a:lnTo>
                <a:lnTo>
                  <a:pt x="160" y="3"/>
                </a:lnTo>
                <a:lnTo>
                  <a:pt x="129" y="9"/>
                </a:lnTo>
                <a:lnTo>
                  <a:pt x="100" y="21"/>
                </a:lnTo>
                <a:lnTo>
                  <a:pt x="75" y="36"/>
                </a:lnTo>
                <a:lnTo>
                  <a:pt x="52" y="57"/>
                </a:lnTo>
                <a:lnTo>
                  <a:pt x="30" y="86"/>
                </a:lnTo>
                <a:lnTo>
                  <a:pt x="13" y="119"/>
                </a:lnTo>
                <a:lnTo>
                  <a:pt x="4" y="155"/>
                </a:lnTo>
                <a:lnTo>
                  <a:pt x="0" y="194"/>
                </a:lnTo>
                <a:lnTo>
                  <a:pt x="4" y="233"/>
                </a:lnTo>
                <a:lnTo>
                  <a:pt x="15" y="269"/>
                </a:lnTo>
                <a:lnTo>
                  <a:pt x="31" y="299"/>
                </a:lnTo>
                <a:lnTo>
                  <a:pt x="55" y="326"/>
                </a:lnTo>
                <a:lnTo>
                  <a:pt x="85" y="348"/>
                </a:lnTo>
                <a:lnTo>
                  <a:pt x="118" y="363"/>
                </a:lnTo>
                <a:lnTo>
                  <a:pt x="154" y="374"/>
                </a:lnTo>
                <a:lnTo>
                  <a:pt x="193" y="377"/>
                </a:lnTo>
                <a:lnTo>
                  <a:pt x="240" y="372"/>
                </a:lnTo>
                <a:lnTo>
                  <a:pt x="286" y="359"/>
                </a:lnTo>
                <a:lnTo>
                  <a:pt x="315" y="344"/>
                </a:lnTo>
                <a:lnTo>
                  <a:pt x="340" y="326"/>
                </a:lnTo>
                <a:lnTo>
                  <a:pt x="363" y="303"/>
                </a:lnTo>
                <a:lnTo>
                  <a:pt x="366" y="300"/>
                </a:lnTo>
                <a:lnTo>
                  <a:pt x="366" y="297"/>
                </a:lnTo>
                <a:lnTo>
                  <a:pt x="364" y="294"/>
                </a:lnTo>
                <a:lnTo>
                  <a:pt x="363" y="291"/>
                </a:lnTo>
                <a:lnTo>
                  <a:pt x="360" y="290"/>
                </a:lnTo>
                <a:lnTo>
                  <a:pt x="357" y="288"/>
                </a:lnTo>
                <a:close/>
                <a:moveTo>
                  <a:pt x="277" y="242"/>
                </a:moveTo>
                <a:lnTo>
                  <a:pt x="265" y="249"/>
                </a:lnTo>
                <a:lnTo>
                  <a:pt x="253" y="251"/>
                </a:lnTo>
                <a:lnTo>
                  <a:pt x="255" y="249"/>
                </a:lnTo>
                <a:lnTo>
                  <a:pt x="255" y="248"/>
                </a:lnTo>
                <a:lnTo>
                  <a:pt x="255" y="246"/>
                </a:lnTo>
                <a:lnTo>
                  <a:pt x="283" y="83"/>
                </a:lnTo>
                <a:lnTo>
                  <a:pt x="283" y="81"/>
                </a:lnTo>
                <a:lnTo>
                  <a:pt x="283" y="81"/>
                </a:lnTo>
                <a:lnTo>
                  <a:pt x="301" y="104"/>
                </a:lnTo>
                <a:lnTo>
                  <a:pt x="312" y="129"/>
                </a:lnTo>
                <a:lnTo>
                  <a:pt x="315" y="159"/>
                </a:lnTo>
                <a:lnTo>
                  <a:pt x="312" y="186"/>
                </a:lnTo>
                <a:lnTo>
                  <a:pt x="304" y="209"/>
                </a:lnTo>
                <a:lnTo>
                  <a:pt x="292" y="228"/>
                </a:lnTo>
                <a:lnTo>
                  <a:pt x="277" y="242"/>
                </a:lnTo>
                <a:close/>
                <a:moveTo>
                  <a:pt x="130" y="219"/>
                </a:moveTo>
                <a:lnTo>
                  <a:pt x="135" y="182"/>
                </a:lnTo>
                <a:lnTo>
                  <a:pt x="145" y="146"/>
                </a:lnTo>
                <a:lnTo>
                  <a:pt x="154" y="129"/>
                </a:lnTo>
                <a:lnTo>
                  <a:pt x="166" y="119"/>
                </a:lnTo>
                <a:lnTo>
                  <a:pt x="180" y="116"/>
                </a:lnTo>
                <a:lnTo>
                  <a:pt x="187" y="117"/>
                </a:lnTo>
                <a:lnTo>
                  <a:pt x="192" y="119"/>
                </a:lnTo>
                <a:lnTo>
                  <a:pt x="196" y="123"/>
                </a:lnTo>
                <a:lnTo>
                  <a:pt x="202" y="135"/>
                </a:lnTo>
                <a:lnTo>
                  <a:pt x="204" y="149"/>
                </a:lnTo>
                <a:lnTo>
                  <a:pt x="201" y="177"/>
                </a:lnTo>
                <a:lnTo>
                  <a:pt x="195" y="209"/>
                </a:lnTo>
                <a:lnTo>
                  <a:pt x="187" y="230"/>
                </a:lnTo>
                <a:lnTo>
                  <a:pt x="181" y="242"/>
                </a:lnTo>
                <a:lnTo>
                  <a:pt x="175" y="248"/>
                </a:lnTo>
                <a:lnTo>
                  <a:pt x="169" y="252"/>
                </a:lnTo>
                <a:lnTo>
                  <a:pt x="163" y="255"/>
                </a:lnTo>
                <a:lnTo>
                  <a:pt x="156" y="257"/>
                </a:lnTo>
                <a:lnTo>
                  <a:pt x="150" y="255"/>
                </a:lnTo>
                <a:lnTo>
                  <a:pt x="145" y="254"/>
                </a:lnTo>
                <a:lnTo>
                  <a:pt x="142" y="251"/>
                </a:lnTo>
                <a:lnTo>
                  <a:pt x="138" y="246"/>
                </a:lnTo>
                <a:lnTo>
                  <a:pt x="133" y="234"/>
                </a:lnTo>
                <a:lnTo>
                  <a:pt x="130" y="219"/>
                </a:lnTo>
                <a:close/>
              </a:path>
            </a:pathLst>
          </a:custGeom>
          <a:solidFill>
            <a:srgbClr val="FFFFFF">
              <a:alpha val="93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lum brigh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9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87" y="2579265"/>
            <a:ext cx="558916" cy="558916"/>
          </a:xfrm>
          <a:prstGeom prst="rect">
            <a:avLst/>
          </a:prstGeom>
        </p:spPr>
      </p:pic>
      <p:sp>
        <p:nvSpPr>
          <p:cNvPr id="55" name="Заголовок 1"/>
          <p:cNvSpPr>
            <a:spLocks noGrp="1"/>
          </p:cNvSpPr>
          <p:nvPr>
            <p:ph type="title"/>
          </p:nvPr>
        </p:nvSpPr>
        <p:spPr>
          <a:xfrm>
            <a:off x="3903260" y="374900"/>
            <a:ext cx="4791775" cy="7635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effectLst/>
              </a:rPr>
              <a:t>Развитие технологий передачи данных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lum brigh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68" y="3516250"/>
            <a:ext cx="620861" cy="62086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lum bright="50000"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"/>
                    </a14:imgEffect>
                    <a14:imgEffect>
                      <a14:brightnessContrast bright="67000" contrast="-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31" y="5539713"/>
            <a:ext cx="618988" cy="6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8669" y="374900"/>
            <a:ext cx="4846366" cy="9162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effectLst/>
              </a:rPr>
              <a:t>Практическое применение ИКТ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2420565"/>
            <a:ext cx="8093365" cy="421524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Мобильный банкинг «</a:t>
            </a:r>
            <a:r>
              <a:rPr lang="ru-RU" sz="3200" dirty="0" err="1"/>
              <a:t>Мойбанк</a:t>
            </a:r>
            <a:r>
              <a:rPr lang="ru-RU" sz="3200" dirty="0" smtClean="0"/>
              <a:t>»;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Интернет-банкинг;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Персональный кабинет;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3200" dirty="0" smtClean="0"/>
              <a:t>SMS</a:t>
            </a:r>
            <a:r>
              <a:rPr lang="ru-RU" sz="3200" dirty="0" smtClean="0"/>
              <a:t>-банкинг;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Онлайн-помощник;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Онлайн заявление;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Круглосуточный </a:t>
            </a:r>
            <a:r>
              <a:rPr lang="en-US" sz="3200" dirty="0" smtClean="0"/>
              <a:t>call</a:t>
            </a:r>
            <a:r>
              <a:rPr lang="ru-RU" sz="3200" dirty="0" smtClean="0"/>
              <a:t>-центр.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3276295"/>
            <a:ext cx="3664920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374900"/>
            <a:ext cx="4819071" cy="76352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effectLst/>
              </a:rPr>
              <a:t>Комплекс ИАБС</a:t>
            </a:r>
            <a:endParaRPr lang="ru-RU" sz="4400" b="1" dirty="0">
              <a:solidFill>
                <a:srgbClr val="00B0F0"/>
              </a:solidFill>
              <a:effectLst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28769" y="1596540"/>
            <a:ext cx="7539068" cy="4952336"/>
            <a:chOff x="500034" y="642918"/>
            <a:chExt cx="8215370" cy="5857916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47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Овал 4"/>
            <p:cNvSpPr/>
            <p:nvPr/>
          </p:nvSpPr>
          <p:spPr>
            <a:xfrm>
              <a:off x="4071933" y="3071810"/>
              <a:ext cx="1151677" cy="10001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 anchorCtr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ИАБС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43306" y="642918"/>
              <a:ext cx="1785950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Валютные операции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5008" y="1500174"/>
              <a:ext cx="1785950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Картотека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57950" y="2285992"/>
              <a:ext cx="1643074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Бюджетные отчисления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86578" y="3071810"/>
              <a:ext cx="1643074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Неторговые операции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15206" y="3857628"/>
              <a:ext cx="1500198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Кадры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>
              <a:stCxn id="6" idx="2"/>
              <a:endCxn id="5" idx="0"/>
            </p:cNvCxnSpPr>
            <p:nvPr/>
          </p:nvCxnSpPr>
          <p:spPr>
            <a:xfrm>
              <a:off x="4536282" y="1142984"/>
              <a:ext cx="111490" cy="192882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785918" y="1428736"/>
              <a:ext cx="1785950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Клиенты и счета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57950" y="5590216"/>
              <a:ext cx="1785950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Международные операции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43702" y="4704932"/>
              <a:ext cx="1934937" cy="51001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Учет труда и зароботной платы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86182" y="5929330"/>
              <a:ext cx="1714512" cy="57150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Основные средства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21763" y="5500702"/>
              <a:ext cx="1921477" cy="88763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Учет хозяйственных договоров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48" y="4714882"/>
              <a:ext cx="2143141" cy="57150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Опрационно-кассовое обслуживание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42910" y="3857628"/>
              <a:ext cx="1714512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Складской учет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0034" y="3071810"/>
              <a:ext cx="1785950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Депозиты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48" y="2143116"/>
              <a:ext cx="1785950" cy="5000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400" b="1" dirty="0" smtClean="0">
                  <a:latin typeface="Times New Roman" pitchFamily="18" charset="0"/>
                  <a:cs typeface="Times New Roman" pitchFamily="18" charset="0"/>
                </a:rPr>
                <a:t>Кредиты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>
              <a:stCxn id="7" idx="1"/>
              <a:endCxn id="5" idx="7"/>
            </p:cNvCxnSpPr>
            <p:nvPr/>
          </p:nvCxnSpPr>
          <p:spPr>
            <a:xfrm flipH="1">
              <a:off x="5054950" y="1750208"/>
              <a:ext cx="660057" cy="146806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Прямая соединительная линия 21"/>
            <p:cNvCxnSpPr>
              <a:stCxn id="8" idx="2"/>
            </p:cNvCxnSpPr>
            <p:nvPr/>
          </p:nvCxnSpPr>
          <p:spPr>
            <a:xfrm rot="5400000">
              <a:off x="5875743" y="1982382"/>
              <a:ext cx="500068" cy="210742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3" name="Прямая соединительная линия 22"/>
            <p:cNvCxnSpPr>
              <a:stCxn id="9" idx="1"/>
            </p:cNvCxnSpPr>
            <p:nvPr/>
          </p:nvCxnSpPr>
          <p:spPr>
            <a:xfrm rot="10800000" flipV="1">
              <a:off x="5143504" y="3321842"/>
              <a:ext cx="1643074" cy="10715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4" name="Прямая соединительная линия 23"/>
            <p:cNvCxnSpPr>
              <a:stCxn id="10" idx="1"/>
              <a:endCxn id="5" idx="6"/>
            </p:cNvCxnSpPr>
            <p:nvPr/>
          </p:nvCxnSpPr>
          <p:spPr>
            <a:xfrm flipH="1" flipV="1">
              <a:off x="5223610" y="3571877"/>
              <a:ext cx="1991596" cy="53578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5" name="Прямая соединительная линия 24"/>
            <p:cNvCxnSpPr>
              <a:stCxn id="14" idx="0"/>
              <a:endCxn id="5" idx="5"/>
            </p:cNvCxnSpPr>
            <p:nvPr/>
          </p:nvCxnSpPr>
          <p:spPr>
            <a:xfrm flipH="1" flipV="1">
              <a:off x="5054951" y="3925476"/>
              <a:ext cx="2556220" cy="77945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Прямая соединительная линия 25"/>
            <p:cNvCxnSpPr>
              <a:stCxn id="13" idx="1"/>
            </p:cNvCxnSpPr>
            <p:nvPr/>
          </p:nvCxnSpPr>
          <p:spPr>
            <a:xfrm rot="10800000">
              <a:off x="4857752" y="4090019"/>
              <a:ext cx="1500198" cy="175023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Прямая соединительная линия 26"/>
            <p:cNvCxnSpPr>
              <a:stCxn id="15" idx="0"/>
              <a:endCxn id="5" idx="4"/>
            </p:cNvCxnSpPr>
            <p:nvPr/>
          </p:nvCxnSpPr>
          <p:spPr>
            <a:xfrm flipV="1">
              <a:off x="4643438" y="4071942"/>
              <a:ext cx="4334" cy="18573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8" name="Прямая соединительная линия 27"/>
            <p:cNvCxnSpPr>
              <a:endCxn id="5" idx="3"/>
            </p:cNvCxnSpPr>
            <p:nvPr/>
          </p:nvCxnSpPr>
          <p:spPr>
            <a:xfrm flipV="1">
              <a:off x="2928926" y="3925476"/>
              <a:ext cx="1311666" cy="15752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2357422" y="3857628"/>
              <a:ext cx="1785950" cy="85725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0" name="Прямая соединительная линия 29"/>
            <p:cNvCxnSpPr>
              <a:stCxn id="18" idx="3"/>
            </p:cNvCxnSpPr>
            <p:nvPr/>
          </p:nvCxnSpPr>
          <p:spPr>
            <a:xfrm flipV="1">
              <a:off x="2357422" y="3714752"/>
              <a:ext cx="1714512" cy="39290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Прямая соединительная линия 30"/>
            <p:cNvCxnSpPr>
              <a:stCxn id="19" idx="3"/>
              <a:endCxn id="5" idx="2"/>
            </p:cNvCxnSpPr>
            <p:nvPr/>
          </p:nvCxnSpPr>
          <p:spPr>
            <a:xfrm>
              <a:off x="2285984" y="3321844"/>
              <a:ext cx="1785949" cy="25003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2" name="Прямая соединительная линия 31"/>
            <p:cNvCxnSpPr>
              <a:stCxn id="12" idx="3"/>
              <a:endCxn id="5" idx="1"/>
            </p:cNvCxnSpPr>
            <p:nvPr/>
          </p:nvCxnSpPr>
          <p:spPr>
            <a:xfrm>
              <a:off x="3571868" y="1678770"/>
              <a:ext cx="668724" cy="153950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Прямая соединительная линия 32"/>
            <p:cNvCxnSpPr>
              <a:stCxn id="20" idx="2"/>
            </p:cNvCxnSpPr>
            <p:nvPr/>
          </p:nvCxnSpPr>
          <p:spPr>
            <a:xfrm rot="16200000" flipH="1">
              <a:off x="2553877" y="1696627"/>
              <a:ext cx="642942" cy="253605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7204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Экран (4:3)</PresentationFormat>
  <Paragraphs>105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Современные подходы внедрения ИКТ в коммерческих банках</vt:lpstr>
      <vt:lpstr>Содержание</vt:lpstr>
      <vt:lpstr>Преимущества ИКТ</vt:lpstr>
      <vt:lpstr>Современные подходы</vt:lpstr>
      <vt:lpstr>Система защиты информации</vt:lpstr>
      <vt:lpstr>Надежность системы ИКТ</vt:lpstr>
      <vt:lpstr>Развитие технологий передачи данных</vt:lpstr>
      <vt:lpstr>Практическое применение ИКТ</vt:lpstr>
      <vt:lpstr>Комплекс ИАБС</vt:lpstr>
      <vt:lpstr>Система дистанционного обслуживания</vt:lpstr>
      <vt:lpstr>Динамика пользователей систем дистанционного обслуживания </vt:lpstr>
      <vt:lpstr>Количество пользователей интернетом</vt:lpstr>
      <vt:lpstr>Наши планы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2015-04-09T21:35:33Z</dcterms:created>
  <dcterms:modified xsi:type="dcterms:W3CDTF">2015-11-23T12:18:54Z</dcterms:modified>
</cp:coreProperties>
</file>