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9" r:id="rId2"/>
    <p:sldMasterId id="2147483705" r:id="rId3"/>
    <p:sldMasterId id="2147483717" r:id="rId4"/>
  </p:sldMasterIdLst>
  <p:notesMasterIdLst>
    <p:notesMasterId r:id="rId16"/>
  </p:notesMasterIdLst>
  <p:handoutMasterIdLst>
    <p:handoutMasterId r:id="rId17"/>
  </p:handoutMasterIdLst>
  <p:sldIdLst>
    <p:sldId id="389" r:id="rId5"/>
    <p:sldId id="399" r:id="rId6"/>
    <p:sldId id="390" r:id="rId7"/>
    <p:sldId id="403" r:id="rId8"/>
    <p:sldId id="392" r:id="rId9"/>
    <p:sldId id="395" r:id="rId10"/>
    <p:sldId id="393" r:id="rId11"/>
    <p:sldId id="394" r:id="rId12"/>
    <p:sldId id="401" r:id="rId13"/>
    <p:sldId id="397" r:id="rId14"/>
    <p:sldId id="402" r:id="rId15"/>
  </p:sldIdLst>
  <p:sldSz cx="9906000" cy="6858000" type="A4"/>
  <p:notesSz cx="68119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C0000"/>
    <a:srgbClr val="1A4C8D"/>
    <a:srgbClr val="FFC5C5"/>
    <a:srgbClr val="CDFFCD"/>
    <a:srgbClr val="FFCCFF"/>
    <a:srgbClr val="FF0000"/>
    <a:srgbClr val="003399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45" autoAdjust="0"/>
    <p:restoredTop sz="94660" autoAdjust="0"/>
  </p:normalViewPr>
  <p:slideViewPr>
    <p:cSldViewPr>
      <p:cViewPr>
        <p:scale>
          <a:sx n="93" d="100"/>
          <a:sy n="93" d="100"/>
        </p:scale>
        <p:origin x="-414" y="-3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70" d="100"/>
          <a:sy n="70" d="100"/>
        </p:scale>
        <p:origin x="-1470" y="504"/>
      </p:cViewPr>
      <p:guideLst>
        <p:guide orient="horz" pos="3131"/>
        <p:guide pos="214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2952751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buFontTx/>
              <a:buNone/>
              <a:defRPr sz="10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9213" y="0"/>
            <a:ext cx="29527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FontTx/>
              <a:buNone/>
              <a:defRPr sz="10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9445625"/>
            <a:ext cx="2952751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buFontTx/>
              <a:buNone/>
              <a:defRPr sz="10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9213" y="9445625"/>
            <a:ext cx="29527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FontTx/>
              <a:buNone/>
              <a:defRPr sz="1000" b="0">
                <a:latin typeface="Times New Roman" pitchFamily="18" charset="0"/>
              </a:defRPr>
            </a:lvl1pPr>
          </a:lstStyle>
          <a:p>
            <a:pPr>
              <a:defRPr/>
            </a:pPr>
            <a:fld id="{C79A0A3B-2D57-467E-B0A2-C324770C3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0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2952751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buFontTx/>
              <a:buNone/>
              <a:defRPr sz="10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3" y="0"/>
            <a:ext cx="29527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FontTx/>
              <a:buNone/>
              <a:defRPr sz="10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445625"/>
            <a:ext cx="2952751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buFontTx/>
              <a:buNone/>
              <a:defRPr sz="10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3" y="9445625"/>
            <a:ext cx="29527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FontTx/>
              <a:buNone/>
              <a:defRPr sz="1000" b="0">
                <a:latin typeface="Times New Roman" pitchFamily="18" charset="0"/>
              </a:defRPr>
            </a:lvl1pPr>
          </a:lstStyle>
          <a:p>
            <a:pPr>
              <a:defRPr/>
            </a:pPr>
            <a:fld id="{43724B78-9374-4430-A8BF-228A9E1E8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17510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8788" y="812800"/>
            <a:ext cx="5784850" cy="4006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5097463"/>
            <a:ext cx="4913312" cy="48275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Klicken Sie, um die Formate des Vorlagentextes zu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Fьnfte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3.v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mlDrawing" Target="../drawings/vmlDrawing7.vml"/><Relationship Id="rId1" Type="http://schemas.openxmlformats.org/officeDocument/2006/relationships/themeOverride" Target="../theme/themeOverride1.xml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mlDrawing" Target="../drawings/vmlDrawing8.vml"/><Relationship Id="rId1" Type="http://schemas.openxmlformats.org/officeDocument/2006/relationships/themeOverride" Target="../theme/themeOverride2.xml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158750" y="250825"/>
            <a:ext cx="9588500" cy="6372225"/>
          </a:xfrm>
          <a:prstGeom prst="rect">
            <a:avLst/>
          </a:prstGeom>
          <a:noFill/>
          <a:ln w="12700">
            <a:solidFill>
              <a:srgbClr val="0036CF"/>
            </a:solidFill>
            <a:miter lim="800000"/>
            <a:headEnd/>
            <a:tailEnd/>
          </a:ln>
          <a:effectLst/>
          <a:extLst/>
        </p:spPr>
        <p:txBody>
          <a:bodyPr wrap="none" lIns="90488" tIns="44450" rIns="90488" bIns="44450" anchor="ctr"/>
          <a:lstStyle/>
          <a:p>
            <a:pPr eaLnBrk="0" hangingPunct="0">
              <a:spcBef>
                <a:spcPct val="50000"/>
              </a:spcBef>
              <a:defRPr/>
            </a:pPr>
            <a:endParaRPr lang="ru-RU" sz="2400" b="0" i="0"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5563" y="6643688"/>
            <a:ext cx="1454150" cy="4587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ru-RU" sz="2400" b="0" i="0">
              <a:latin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2000" y="228600"/>
            <a:ext cx="6172200" cy="719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buFontTx/>
              <a:buChar char="•"/>
              <a:defRPr/>
            </a:pPr>
            <a:endParaRPr lang="ru-RU" b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4463" y="228600"/>
            <a:ext cx="9609137" cy="914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buFontTx/>
              <a:buChar char="•"/>
              <a:defRPr/>
            </a:pPr>
            <a:endParaRPr lang="ru-RU" b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7391400" y="304800"/>
          <a:ext cx="2286000" cy="676275"/>
        </p:xfrm>
        <a:graphic>
          <a:graphicData uri="http://schemas.openxmlformats.org/presentationml/2006/ole">
            <p:oleObj spid="_x0000_s976897" name="Photo Editor Photo" r:id="rId3" imgW="5401429" imgH="2200582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9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</a:t>
            </a:r>
            <a:r>
              <a:rPr lang="ru-RU"/>
              <a:t>/09/2012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82652-54D7-41ED-884E-21FE3BF2C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158750" y="250825"/>
            <a:ext cx="9588500" cy="6372225"/>
          </a:xfrm>
          <a:prstGeom prst="rect">
            <a:avLst/>
          </a:prstGeom>
          <a:noFill/>
          <a:ln w="12700">
            <a:solidFill>
              <a:srgbClr val="0036CF"/>
            </a:solidFill>
            <a:miter lim="800000"/>
            <a:headEnd/>
            <a:tailEnd/>
          </a:ln>
          <a:effectLst/>
          <a:extLst/>
        </p:spPr>
        <p:txBody>
          <a:bodyPr wrap="none" lIns="90488" tIns="44450" rIns="90488" bIns="44450" anchor="ctr"/>
          <a:lstStyle/>
          <a:p>
            <a:pPr eaLnBrk="0" hangingPunct="0">
              <a:spcBef>
                <a:spcPct val="50000"/>
              </a:spcBef>
              <a:defRPr/>
            </a:pPr>
            <a:endParaRPr lang="ru-RU" sz="2400" b="0" i="0"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5563" y="6643688"/>
            <a:ext cx="1454150" cy="4587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ru-RU" sz="2400" b="0" i="0">
              <a:latin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2000" y="228600"/>
            <a:ext cx="6172200" cy="719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buFontTx/>
              <a:buChar char="•"/>
              <a:defRPr/>
            </a:pPr>
            <a:endParaRPr lang="ru-RU" b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4463" y="228600"/>
            <a:ext cx="9609137" cy="914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buFontTx/>
              <a:buChar char="•"/>
              <a:defRPr/>
            </a:pPr>
            <a:endParaRPr lang="ru-RU" b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7391400" y="304800"/>
          <a:ext cx="2286000" cy="676275"/>
        </p:xfrm>
        <a:graphic>
          <a:graphicData uri="http://schemas.openxmlformats.org/presentationml/2006/ole">
            <p:oleObj spid="_x0000_s986113" name="Photo Editor Photo" r:id="rId3" imgW="5401429" imgH="2200582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</a:t>
            </a:r>
            <a:r>
              <a:rPr lang="ru-RU"/>
              <a:t>/09/2012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5F1A6-513E-4579-BB94-ECA7B9055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158750" y="250825"/>
            <a:ext cx="9588500" cy="6372225"/>
          </a:xfrm>
          <a:prstGeom prst="rect">
            <a:avLst/>
          </a:prstGeom>
          <a:noFill/>
          <a:ln w="12700">
            <a:solidFill>
              <a:srgbClr val="0036CF"/>
            </a:solidFill>
            <a:miter lim="800000"/>
            <a:headEnd/>
            <a:tailEnd/>
          </a:ln>
          <a:effectLst/>
          <a:extLst/>
        </p:spPr>
        <p:txBody>
          <a:bodyPr wrap="none" lIns="90488" tIns="44450" rIns="90488" bIns="44450" anchor="ctr"/>
          <a:lstStyle/>
          <a:p>
            <a:pPr eaLnBrk="0" hangingPunct="0">
              <a:spcBef>
                <a:spcPct val="50000"/>
              </a:spcBef>
              <a:defRPr/>
            </a:pPr>
            <a:endParaRPr lang="ru-RU" sz="2400" b="0" i="0"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5563" y="6643688"/>
            <a:ext cx="1454150" cy="4587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ru-RU" sz="2400" b="0" i="0">
              <a:latin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2000" y="228600"/>
            <a:ext cx="6172200" cy="719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buFontTx/>
              <a:buChar char="•"/>
              <a:defRPr/>
            </a:pPr>
            <a:endParaRPr lang="ru-RU" b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4463" y="228600"/>
            <a:ext cx="9609137" cy="914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buFontTx/>
              <a:buChar char="•"/>
              <a:defRPr/>
            </a:pPr>
            <a:endParaRPr lang="ru-RU" b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7391400" y="304800"/>
          <a:ext cx="2286000" cy="676275"/>
        </p:xfrm>
        <a:graphic>
          <a:graphicData uri="http://schemas.openxmlformats.org/presentationml/2006/ole">
            <p:oleObj spid="_x0000_s987137" name="Photo Editor Photo" r:id="rId3" imgW="5401429" imgH="2200582" progId="">
              <p:embed/>
            </p:oleObj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3283" y="304810"/>
            <a:ext cx="2257425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3" y="304810"/>
            <a:ext cx="6619875" cy="5821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</a:t>
            </a:r>
            <a:r>
              <a:rPr lang="ru-RU"/>
              <a:t>/09/2012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12EB4-8172-4DCB-A114-9F0619AEF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158750" y="250825"/>
            <a:ext cx="9588500" cy="6372225"/>
          </a:xfrm>
          <a:prstGeom prst="rect">
            <a:avLst/>
          </a:prstGeom>
          <a:noFill/>
          <a:ln w="12700">
            <a:solidFill>
              <a:srgbClr val="0036CF"/>
            </a:solidFill>
            <a:miter lim="800000"/>
            <a:headEnd/>
            <a:tailEnd/>
          </a:ln>
          <a:effectLst/>
          <a:extLst/>
        </p:spPr>
        <p:txBody>
          <a:bodyPr wrap="none" lIns="90488" tIns="44450" rIns="90488" bIns="44450" anchor="ctr"/>
          <a:lstStyle/>
          <a:p>
            <a:pPr eaLnBrk="0" hangingPunct="0">
              <a:spcBef>
                <a:spcPct val="50000"/>
              </a:spcBef>
              <a:defRPr/>
            </a:pPr>
            <a:endParaRPr lang="ru-RU" sz="2400" b="0" i="0">
              <a:latin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563" y="6643688"/>
            <a:ext cx="1454150" cy="4587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ru-RU" sz="2400" b="0" i="0">
              <a:latin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228600"/>
            <a:ext cx="6172200" cy="719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buFontTx/>
              <a:buChar char="•"/>
              <a:defRPr/>
            </a:pPr>
            <a:endParaRPr lang="ru-RU" b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44463" y="228600"/>
            <a:ext cx="9609137" cy="914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buFontTx/>
              <a:buChar char="•"/>
              <a:defRPr/>
            </a:pPr>
            <a:endParaRPr lang="ru-RU" b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7391400" y="304800"/>
          <a:ext cx="2286000" cy="676275"/>
        </p:xfrm>
        <a:graphic>
          <a:graphicData uri="http://schemas.openxmlformats.org/presentationml/2006/ole">
            <p:oleObj spid="_x0000_s988161" name="Photo Editor Photo" r:id="rId3" imgW="5401429" imgH="2200582" progId="">
              <p:embed/>
            </p:oleObj>
          </a:graphicData>
        </a:graphic>
      </p:graphicFrame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304810"/>
            <a:ext cx="9029700" cy="5821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</a:t>
            </a:r>
            <a:r>
              <a:rPr lang="ru-RU"/>
              <a:t>/09/2012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88001-45C3-4DA3-A0BF-15F0D31B9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98D88-3A62-42D4-A1DB-5A332101CE62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A6D88-FD76-4D92-AC10-6875EB74B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80346-22D1-43BC-BBDD-1B6F9265DABC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E9D77-5197-4C2B-B8F7-B6F1A90EC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1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FE5A7-E294-42C0-A78C-560056DD980C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07364-2E52-455A-84D4-DFC5461D2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7C969-94D8-48CC-9A3B-A6D18DD5C749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0A433-65F5-4CB9-BE0C-DCD7F5B26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81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81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C8791-CC59-4A91-B54D-45C6211BA825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124BC-F649-4E30-8E1E-4592EBAD3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9ADF5-06B7-47D5-A42E-E45EC895993D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D79A3-DCA8-4941-BEE1-512721270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03379-1801-4F7A-A1E0-27832A1F3B82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ADF9A-CE27-46F5-8CD6-CD9229D54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158750" y="250825"/>
            <a:ext cx="9588500" cy="6372225"/>
          </a:xfrm>
          <a:prstGeom prst="rect">
            <a:avLst/>
          </a:prstGeom>
          <a:noFill/>
          <a:ln w="12700">
            <a:solidFill>
              <a:srgbClr val="0036CF"/>
            </a:solidFill>
            <a:miter lim="800000"/>
            <a:headEnd/>
            <a:tailEnd/>
          </a:ln>
          <a:effectLst/>
          <a:extLst/>
        </p:spPr>
        <p:txBody>
          <a:bodyPr wrap="none" lIns="90488" tIns="44450" rIns="90488" bIns="44450" anchor="ctr"/>
          <a:lstStyle/>
          <a:p>
            <a:pPr eaLnBrk="0" hangingPunct="0">
              <a:spcBef>
                <a:spcPct val="50000"/>
              </a:spcBef>
              <a:defRPr/>
            </a:pPr>
            <a:endParaRPr lang="ru-RU" sz="2400" b="0" i="0"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5563" y="6643688"/>
            <a:ext cx="1454150" cy="4587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ru-RU" sz="2400" b="0" i="0">
              <a:latin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2000" y="228600"/>
            <a:ext cx="6172200" cy="719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buFontTx/>
              <a:buChar char="•"/>
              <a:defRPr/>
            </a:pPr>
            <a:endParaRPr lang="ru-RU" b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4463" y="228600"/>
            <a:ext cx="9609137" cy="914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buFontTx/>
              <a:buChar char="•"/>
              <a:defRPr/>
            </a:pPr>
            <a:endParaRPr lang="ru-RU" b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7391400" y="304800"/>
          <a:ext cx="2286000" cy="676275"/>
        </p:xfrm>
        <a:graphic>
          <a:graphicData uri="http://schemas.openxmlformats.org/presentationml/2006/ole">
            <p:oleObj spid="_x0000_s977921" name="Photo Editor Photo" r:id="rId3" imgW="5401429" imgH="2200582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</a:t>
            </a:r>
            <a:r>
              <a:rPr lang="ru-RU"/>
              <a:t>/09/2012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68028-1668-4C0A-A024-D47B97547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58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0B988-E0E2-40FE-8DB1-8165BFCFE79D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1B1AD-55A1-465C-9136-DF280AC93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95926-5E49-403F-9106-80235F5E4DC5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6B3B8-369F-41B0-9FF5-11A09062D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138A4-BF27-488A-8E12-B283F50B52AC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D0C65-6894-43B6-830B-98DE2A5BF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5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5" y="274645"/>
            <a:ext cx="65341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5122E-0908-4022-B253-6D43D65896F9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AED70-EAEA-49BF-BEE1-3B8FCA716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fld id="{56688ECC-58B1-40EB-865E-309981F51EF4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fld id="{1FA6F15A-3CAB-4490-A8F7-C4C5700A3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fld id="{30E417F0-8D84-45BE-9A48-BE8EFD6D0213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fld id="{86705CAE-F5E5-43F8-B198-D49117D21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fld id="{064553C7-7C42-48D8-B23D-8F9A515A1F9C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fld id="{04339871-0D80-4E3F-8388-DA95A25F5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fld id="{C858DE54-1C5E-44F5-83AA-990165CF49AF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fld id="{59FE30A8-5D73-4EB8-B9EA-D2095DB6D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fld id="{95650512-C4C6-49E7-AA4B-4F9A4C8BD836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fld id="{D29771DC-FB58-40BF-B60F-47E09CF21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fld id="{16A896A6-1A6B-4203-9CFB-B5046FF57E57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fld id="{1FF17C35-AF1C-49AB-B5C2-2CC4F0476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158750" y="250825"/>
            <a:ext cx="9588500" cy="6372225"/>
          </a:xfrm>
          <a:prstGeom prst="rect">
            <a:avLst/>
          </a:prstGeom>
          <a:noFill/>
          <a:ln w="12700">
            <a:solidFill>
              <a:srgbClr val="0036CF"/>
            </a:solidFill>
            <a:miter lim="800000"/>
            <a:headEnd/>
            <a:tailEnd/>
          </a:ln>
          <a:effectLst/>
          <a:extLst/>
        </p:spPr>
        <p:txBody>
          <a:bodyPr wrap="none" lIns="90488" tIns="44450" rIns="90488" bIns="44450" anchor="ctr"/>
          <a:lstStyle/>
          <a:p>
            <a:pPr eaLnBrk="0" hangingPunct="0">
              <a:spcBef>
                <a:spcPct val="50000"/>
              </a:spcBef>
              <a:defRPr/>
            </a:pPr>
            <a:endParaRPr lang="ru-RU" sz="2400" b="0" i="0"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5563" y="6643688"/>
            <a:ext cx="1454150" cy="4587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ru-RU" sz="2400" b="0" i="0">
              <a:latin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2000" y="228600"/>
            <a:ext cx="6172200" cy="719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buFontTx/>
              <a:buChar char="•"/>
              <a:defRPr/>
            </a:pPr>
            <a:endParaRPr lang="ru-RU" b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4463" y="228600"/>
            <a:ext cx="9609137" cy="914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buFontTx/>
              <a:buChar char="•"/>
              <a:defRPr/>
            </a:pPr>
            <a:endParaRPr lang="ru-RU" b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7391400" y="304800"/>
          <a:ext cx="2286000" cy="676275"/>
        </p:xfrm>
        <a:graphic>
          <a:graphicData uri="http://schemas.openxmlformats.org/presentationml/2006/ole">
            <p:oleObj spid="_x0000_s978945" name="Photo Editor Photo" r:id="rId3" imgW="5401429" imgH="2200582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1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</a:t>
            </a:r>
            <a:r>
              <a:rPr lang="ru-RU"/>
              <a:t>/09/2012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58F9C-D7E2-4838-A838-724387486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fld id="{2CF59BC4-B80F-46F4-ADE2-40CCB35F14FA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fld id="{D5B5B27D-C5AE-4B0B-9500-8C34693BE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fld id="{2F2CB5A9-6BC2-42EA-950A-1B261B1CA29C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fld id="{49AA07D8-34E4-4778-9E29-134F735A5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fld id="{FB706862-3E99-4114-BB62-9D50FB46D1F0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fld id="{B6F65DB8-3CBB-4EAD-BC58-6DB14E351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fld id="{31E238C3-77EA-4727-830B-CD8FD925371D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fld id="{08EFEE85-36F1-4CDA-BF02-A4C3AB3CB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5"/>
            <a:ext cx="222885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5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fld id="{4EBA40E8-7395-42A9-8640-260925CC1870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fld id="{563ACE28-7CF6-4722-A9E2-FE55510A7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fld id="{D3364313-E2C5-4D6D-A5D4-5F7F17BFB36C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fld id="{B6C61602-A762-4487-8B19-0A8ADB200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fld id="{49A3B62E-E769-4AC4-8F24-7D7117DD7010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fld id="{7B0C9B9E-81EA-4EC8-94A8-E3EA3A856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fld id="{8E5EC8A5-22A4-4202-955B-7965D0572836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fld id="{53E2AEF8-3FDC-4F7E-B294-B5A38C013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fld id="{0D94B4A3-7A9E-4FEA-AAE3-106077567EA1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fld id="{5C9CB685-7BBD-4B90-A748-4A0EE4263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fld id="{6CD56966-A49C-4896-8ABA-11B528E87286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fld id="{798A9EAF-7417-48E9-8830-6F89861E1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158750" y="250825"/>
            <a:ext cx="9588500" cy="6372225"/>
          </a:xfrm>
          <a:prstGeom prst="rect">
            <a:avLst/>
          </a:prstGeom>
          <a:noFill/>
          <a:ln w="12700">
            <a:solidFill>
              <a:srgbClr val="0036CF"/>
            </a:solidFill>
            <a:miter lim="800000"/>
            <a:headEnd/>
            <a:tailEnd/>
          </a:ln>
          <a:effectLst/>
          <a:extLst/>
        </p:spPr>
        <p:txBody>
          <a:bodyPr wrap="none" lIns="90488" tIns="44450" rIns="90488" bIns="44450" anchor="ctr"/>
          <a:lstStyle/>
          <a:p>
            <a:pPr eaLnBrk="0" hangingPunct="0">
              <a:spcBef>
                <a:spcPct val="50000"/>
              </a:spcBef>
              <a:defRPr/>
            </a:pPr>
            <a:endParaRPr lang="ru-RU" sz="2400" b="0" i="0">
              <a:latin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5563" y="6643688"/>
            <a:ext cx="1454150" cy="4587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ru-RU" sz="2400" b="0" i="0">
              <a:latin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62000" y="228600"/>
            <a:ext cx="6172200" cy="719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buFontTx/>
              <a:buChar char="•"/>
              <a:defRPr/>
            </a:pPr>
            <a:endParaRPr lang="ru-RU" b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44463" y="228600"/>
            <a:ext cx="9609137" cy="914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buFontTx/>
              <a:buChar char="•"/>
              <a:defRPr/>
            </a:pPr>
            <a:endParaRPr lang="ru-RU" b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7391400" y="304800"/>
          <a:ext cx="2286000" cy="676275"/>
        </p:xfrm>
        <a:graphic>
          <a:graphicData uri="http://schemas.openxmlformats.org/presentationml/2006/ole">
            <p:oleObj spid="_x0000_s979969" name="Photo Editor Photo" r:id="rId3" imgW="5401429" imgH="2200582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</a:t>
            </a:r>
            <a:r>
              <a:rPr lang="ru-RU"/>
              <a:t>/09/2012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A6FC1-3F29-4240-AF68-2B432334E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fld id="{7D69CDD8-0120-4A34-8A19-8B470C4E78EE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fld id="{8A8C0A0D-75DB-4E59-BFA5-D49E9CF81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fld id="{C4C31C78-DC41-4E70-97F7-A286D9F2114C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fld id="{6011E678-7396-47F0-B9F0-CD058E674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fld id="{F8E46BD6-D05F-43B0-8EF2-9167D992D6DB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fld id="{062AC0E3-4989-4D52-BDA6-C639D1897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fld id="{7BADA83B-1116-47DE-88F3-6D32D5AB4DE4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fld id="{E39ADC9D-BD8D-40E9-95B4-990C0C55A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fld id="{DDF59209-3C46-4621-9553-9ACD81B5A8A2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fld id="{9997BC77-37E5-4128-BA5D-019FAF676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fld id="{9B6E192F-2DD3-46E2-971D-D329BF453087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+mn-cs"/>
              </a:defRPr>
            </a:lvl1pPr>
          </a:lstStyle>
          <a:p>
            <a:pPr>
              <a:defRPr/>
            </a:pPr>
            <a:fld id="{83863E55-E447-4ACB-BC08-9CE7E4C33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158750" y="250825"/>
            <a:ext cx="9588500" cy="6372225"/>
          </a:xfrm>
          <a:prstGeom prst="rect">
            <a:avLst/>
          </a:prstGeom>
          <a:noFill/>
          <a:ln w="12700">
            <a:solidFill>
              <a:srgbClr val="0036CF"/>
            </a:solidFill>
            <a:miter lim="800000"/>
            <a:headEnd/>
            <a:tailEnd/>
          </a:ln>
          <a:effectLst/>
          <a:extLst/>
        </p:spPr>
        <p:txBody>
          <a:bodyPr wrap="none" lIns="90488" tIns="44450" rIns="90488" bIns="44450" anchor="ctr"/>
          <a:lstStyle/>
          <a:p>
            <a:pPr eaLnBrk="0" hangingPunct="0">
              <a:spcBef>
                <a:spcPct val="50000"/>
              </a:spcBef>
              <a:defRPr/>
            </a:pPr>
            <a:endParaRPr lang="ru-RU" sz="2400" b="0" i="0">
              <a:latin typeface="Times New Roman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5563" y="6643688"/>
            <a:ext cx="1454150" cy="4587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ru-RU" sz="2400" b="0" i="0">
              <a:latin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62000" y="228600"/>
            <a:ext cx="6172200" cy="719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buFontTx/>
              <a:buChar char="•"/>
              <a:defRPr/>
            </a:pPr>
            <a:endParaRPr lang="ru-RU" b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44463" y="228600"/>
            <a:ext cx="9609137" cy="914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buFontTx/>
              <a:buChar char="•"/>
              <a:defRPr/>
            </a:pPr>
            <a:endParaRPr lang="ru-RU" b="0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7391400" y="304800"/>
          <a:ext cx="2286000" cy="676275"/>
        </p:xfrm>
        <a:graphic>
          <a:graphicData uri="http://schemas.openxmlformats.org/presentationml/2006/ole">
            <p:oleObj spid="_x0000_s980993" name="Photo Editor Photo" r:id="rId3" imgW="5401429" imgH="2200582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83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83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1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</a:t>
            </a:r>
            <a:r>
              <a:rPr lang="ru-RU"/>
              <a:t>/09/2012</a:t>
            </a:r>
          </a:p>
        </p:txBody>
      </p:sp>
      <p:sp>
        <p:nvSpPr>
          <p:cNvPr id="13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76CB5-F2EB-4ABE-A05B-AC3990815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158750" y="250825"/>
            <a:ext cx="9588500" cy="6372225"/>
          </a:xfrm>
          <a:prstGeom prst="rect">
            <a:avLst/>
          </a:prstGeom>
          <a:noFill/>
          <a:ln w="12700">
            <a:solidFill>
              <a:srgbClr val="0036CF"/>
            </a:solidFill>
            <a:miter lim="800000"/>
            <a:headEnd/>
            <a:tailEnd/>
          </a:ln>
          <a:effectLst/>
          <a:extLst/>
        </p:spPr>
        <p:txBody>
          <a:bodyPr wrap="none" lIns="90488" tIns="44450" rIns="90488" bIns="44450" anchor="ctr"/>
          <a:lstStyle/>
          <a:p>
            <a:pPr eaLnBrk="0" hangingPunct="0">
              <a:spcBef>
                <a:spcPct val="50000"/>
              </a:spcBef>
              <a:defRPr/>
            </a:pPr>
            <a:endParaRPr lang="ru-RU" sz="2400" b="0" i="0">
              <a:latin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563" y="6643688"/>
            <a:ext cx="1454150" cy="4587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ru-RU" sz="2400" b="0" i="0">
              <a:latin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228600"/>
            <a:ext cx="6172200" cy="719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buFontTx/>
              <a:buChar char="•"/>
              <a:defRPr/>
            </a:pPr>
            <a:endParaRPr lang="ru-RU" b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44463" y="228600"/>
            <a:ext cx="9609137" cy="914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buFontTx/>
              <a:buChar char="•"/>
              <a:defRPr/>
            </a:pPr>
            <a:endParaRPr lang="ru-RU" b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7391400" y="304800"/>
          <a:ext cx="2286000" cy="676275"/>
        </p:xfrm>
        <a:graphic>
          <a:graphicData uri="http://schemas.openxmlformats.org/presentationml/2006/ole">
            <p:oleObj spid="_x0000_s982017" name="Photo Editor Photo" r:id="rId4" imgW="5401429" imgH="2200582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</a:t>
            </a:r>
            <a:r>
              <a:rPr lang="ru-RU"/>
              <a:t>/09/2012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81655-565D-4D27-AABC-10A730F19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158750" y="250825"/>
            <a:ext cx="9588500" cy="6372225"/>
          </a:xfrm>
          <a:prstGeom prst="rect">
            <a:avLst/>
          </a:prstGeom>
          <a:noFill/>
          <a:ln w="12700">
            <a:solidFill>
              <a:srgbClr val="0036CF"/>
            </a:solidFill>
            <a:miter lim="800000"/>
            <a:headEnd/>
            <a:tailEnd/>
          </a:ln>
          <a:effectLst/>
          <a:extLst/>
        </p:spPr>
        <p:txBody>
          <a:bodyPr wrap="none" lIns="90488" tIns="44450" rIns="90488" bIns="44450" anchor="ctr"/>
          <a:lstStyle/>
          <a:p>
            <a:pPr eaLnBrk="0" hangingPunct="0">
              <a:spcBef>
                <a:spcPct val="50000"/>
              </a:spcBef>
              <a:defRPr/>
            </a:pPr>
            <a:endParaRPr lang="ru-RU" sz="2400" b="0" i="0">
              <a:latin typeface="Times New Roman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5563" y="6643688"/>
            <a:ext cx="1454150" cy="4587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ru-RU" sz="2400" b="0" i="0">
              <a:latin typeface="Times New Roman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62000" y="228600"/>
            <a:ext cx="6172200" cy="719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buFontTx/>
              <a:buChar char="•"/>
              <a:defRPr/>
            </a:pPr>
            <a:endParaRPr lang="ru-RU" b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44463" y="228600"/>
            <a:ext cx="9609137" cy="914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buFontTx/>
              <a:buChar char="•"/>
              <a:defRPr/>
            </a:pPr>
            <a:endParaRPr lang="ru-RU" b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7391400" y="304800"/>
          <a:ext cx="2286000" cy="676275"/>
        </p:xfrm>
        <a:graphic>
          <a:graphicData uri="http://schemas.openxmlformats.org/presentationml/2006/ole">
            <p:oleObj spid="_x0000_s983041" name="Photo Editor Photo" r:id="rId4" imgW="5401429" imgH="2200582" progId="">
              <p:embed/>
            </p:oleObj>
          </a:graphicData>
        </a:graphic>
      </p:graphicFrame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</a:t>
            </a:r>
            <a:r>
              <a:rPr lang="ru-RU"/>
              <a:t>/09/2012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BE198-8014-4931-A5FB-2A2A9DE90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158750" y="250825"/>
            <a:ext cx="9588500" cy="6372225"/>
          </a:xfrm>
          <a:prstGeom prst="rect">
            <a:avLst/>
          </a:prstGeom>
          <a:noFill/>
          <a:ln w="12700">
            <a:solidFill>
              <a:srgbClr val="0036CF"/>
            </a:solidFill>
            <a:miter lim="800000"/>
            <a:headEnd/>
            <a:tailEnd/>
          </a:ln>
          <a:effectLst/>
          <a:extLst/>
        </p:spPr>
        <p:txBody>
          <a:bodyPr wrap="none" lIns="90488" tIns="44450" rIns="90488" bIns="44450" anchor="ctr"/>
          <a:lstStyle/>
          <a:p>
            <a:pPr eaLnBrk="0" hangingPunct="0">
              <a:spcBef>
                <a:spcPct val="50000"/>
              </a:spcBef>
              <a:defRPr/>
            </a:pPr>
            <a:endParaRPr lang="ru-RU" sz="2400" b="0" i="0">
              <a:latin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5563" y="6643688"/>
            <a:ext cx="1454150" cy="4587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ru-RU" sz="2400" b="0" i="0">
              <a:latin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62000" y="228600"/>
            <a:ext cx="6172200" cy="719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buFontTx/>
              <a:buChar char="•"/>
              <a:defRPr/>
            </a:pPr>
            <a:endParaRPr lang="ru-RU" b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44463" y="228600"/>
            <a:ext cx="9609137" cy="914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buFontTx/>
              <a:buChar char="•"/>
              <a:defRPr/>
            </a:pPr>
            <a:endParaRPr lang="ru-RU" b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7391400" y="304800"/>
          <a:ext cx="2286000" cy="676275"/>
        </p:xfrm>
        <a:graphic>
          <a:graphicData uri="http://schemas.openxmlformats.org/presentationml/2006/ole">
            <p:oleObj spid="_x0000_s984065" name="Photo Editor Photo" r:id="rId3" imgW="5401429" imgH="2200582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7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60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7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</a:t>
            </a:r>
            <a:r>
              <a:rPr lang="ru-RU"/>
              <a:t>/09/2012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47AD4-2E45-4C44-AEF9-810FA3339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158750" y="250825"/>
            <a:ext cx="9588500" cy="6372225"/>
          </a:xfrm>
          <a:prstGeom prst="rect">
            <a:avLst/>
          </a:prstGeom>
          <a:noFill/>
          <a:ln w="12700">
            <a:solidFill>
              <a:srgbClr val="0036CF"/>
            </a:solidFill>
            <a:miter lim="800000"/>
            <a:headEnd/>
            <a:tailEnd/>
          </a:ln>
          <a:effectLst/>
          <a:extLst/>
        </p:spPr>
        <p:txBody>
          <a:bodyPr wrap="none" lIns="90488" tIns="44450" rIns="90488" bIns="44450" anchor="ctr"/>
          <a:lstStyle/>
          <a:p>
            <a:pPr eaLnBrk="0" hangingPunct="0">
              <a:spcBef>
                <a:spcPct val="50000"/>
              </a:spcBef>
              <a:defRPr/>
            </a:pPr>
            <a:endParaRPr lang="ru-RU" sz="2400" b="0" i="0">
              <a:latin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5563" y="6643688"/>
            <a:ext cx="1454150" cy="4587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ru-RU" sz="2400" b="0" i="0">
              <a:latin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62000" y="228600"/>
            <a:ext cx="6172200" cy="719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buFontTx/>
              <a:buChar char="•"/>
              <a:defRPr/>
            </a:pPr>
            <a:endParaRPr lang="ru-RU" b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44463" y="228600"/>
            <a:ext cx="9609137" cy="914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buFontTx/>
              <a:buChar char="•"/>
              <a:defRPr/>
            </a:pPr>
            <a:endParaRPr lang="ru-RU" b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7391400" y="304800"/>
          <a:ext cx="2286000" cy="676275"/>
        </p:xfrm>
        <a:graphic>
          <a:graphicData uri="http://schemas.openxmlformats.org/presentationml/2006/ole">
            <p:oleObj spid="_x0000_s985089" name="Photo Editor Photo" r:id="rId3" imgW="5401429" imgH="2200582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</a:t>
            </a:r>
            <a:r>
              <a:rPr lang="ru-RU"/>
              <a:t>/09/2012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D2EFF-D855-4E4B-8E85-503800A55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FEFCD4"/>
            </a:gs>
            <a:gs pos="53000">
              <a:srgbClr val="FFFF99"/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158750" y="250825"/>
            <a:ext cx="9588500" cy="6372225"/>
          </a:xfrm>
          <a:prstGeom prst="rect">
            <a:avLst/>
          </a:prstGeom>
          <a:noFill/>
          <a:ln w="12700">
            <a:solidFill>
              <a:srgbClr val="0036CF"/>
            </a:solidFill>
            <a:miter lim="800000"/>
            <a:headEnd/>
            <a:tailEnd/>
          </a:ln>
          <a:effectLst/>
          <a:extLst/>
        </p:spPr>
        <p:txBody>
          <a:bodyPr wrap="none" lIns="90488" tIns="44450" rIns="90488" bIns="44450" anchor="ctr"/>
          <a:lstStyle/>
          <a:p>
            <a:pPr eaLnBrk="0" hangingPunct="0">
              <a:spcBef>
                <a:spcPct val="50000"/>
              </a:spcBef>
              <a:defRPr/>
            </a:pPr>
            <a:endParaRPr lang="ru-RU" sz="2400" b="0" i="0">
              <a:latin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5563" y="6643688"/>
            <a:ext cx="1454150" cy="4587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ru-RU" sz="2400" b="0" i="0">
              <a:latin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62000" y="228600"/>
            <a:ext cx="6172200" cy="719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buFontTx/>
              <a:buChar char="•"/>
              <a:defRPr/>
            </a:pPr>
            <a:endParaRPr lang="ru-RU" b="0"/>
          </a:p>
        </p:txBody>
      </p:sp>
      <p:sp>
        <p:nvSpPr>
          <p:cNvPr id="10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64008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 durch Klicken hinzufügen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44463" y="228600"/>
            <a:ext cx="9609137" cy="914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buFontTx/>
              <a:buChar char="•"/>
              <a:defRPr/>
            </a:pPr>
            <a:endParaRPr lang="ru-RU" b="0"/>
          </a:p>
        </p:txBody>
      </p:sp>
      <p:graphicFrame>
        <p:nvGraphicFramePr>
          <p:cNvPr id="1068" name="Object 44"/>
          <p:cNvGraphicFramePr>
            <a:graphicFrameLocks noChangeAspect="1"/>
          </p:cNvGraphicFramePr>
          <p:nvPr/>
        </p:nvGraphicFramePr>
        <p:xfrm>
          <a:off x="7391400" y="304800"/>
          <a:ext cx="2286000" cy="676275"/>
        </p:xfrm>
        <a:graphic>
          <a:graphicData uri="http://schemas.openxmlformats.org/presentationml/2006/ole">
            <p:oleObj spid="_x0000_s1068" name="Photo Editor Photo" r:id="rId15" imgW="5401429" imgH="2200582" progId="">
              <p:embed/>
            </p:oleObj>
          </a:graphicData>
        </a:graphic>
      </p:graphicFrame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0025" y="6381750"/>
            <a:ext cx="23114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 b="0" i="0"/>
            </a:lvl1pPr>
          </a:lstStyle>
          <a:p>
            <a:pPr>
              <a:defRPr/>
            </a:pPr>
            <a:r>
              <a:rPr lang="en-US"/>
              <a:t>20</a:t>
            </a:r>
            <a:r>
              <a:rPr lang="ru-RU"/>
              <a:t>/09/2012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74175" y="6619875"/>
            <a:ext cx="438150" cy="238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0" i="0"/>
            </a:lvl1pPr>
          </a:lstStyle>
          <a:p>
            <a:pPr>
              <a:defRPr/>
            </a:pPr>
            <a:fld id="{4A65CF25-430F-4D1C-9502-C7B103076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ransition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FuturaHeavy" pitchFamily="2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FuturaHeavy" pitchFamily="2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FuturaHeavy" pitchFamily="2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FuturaHeavy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6CF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6CF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6CF"/>
        </a:buClr>
        <a:buSzPct val="56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 Cyr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 Cyr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 Cyr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 Cyr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 Cyr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 Cyr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90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/>
            </a:lvl1pPr>
          </a:lstStyle>
          <a:p>
            <a:pPr>
              <a:defRPr/>
            </a:pPr>
            <a:fld id="{E6337EED-BE3D-4CEF-AAE4-EF920C3BED05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590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0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/>
            </a:lvl1pPr>
          </a:lstStyle>
          <a:p>
            <a:pPr>
              <a:defRPr/>
            </a:pPr>
            <a:fld id="{AE09540E-4031-4A83-AF63-91E32AC0A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158750" y="250825"/>
            <a:ext cx="9588500" cy="6372225"/>
          </a:xfrm>
          <a:prstGeom prst="rect">
            <a:avLst/>
          </a:prstGeom>
          <a:noFill/>
          <a:ln w="12700">
            <a:solidFill>
              <a:srgbClr val="0036CF"/>
            </a:solidFill>
            <a:miter lim="800000"/>
            <a:headEnd/>
            <a:tailEnd/>
          </a:ln>
          <a:effectLst/>
          <a:extLst/>
        </p:spPr>
        <p:txBody>
          <a:bodyPr wrap="none" lIns="90488" tIns="44450" rIns="90488" bIns="44450" anchor="ctr"/>
          <a:lstStyle/>
          <a:p>
            <a:pPr eaLnBrk="0" hangingPunct="0">
              <a:spcBef>
                <a:spcPct val="50000"/>
              </a:spcBef>
              <a:defRPr/>
            </a:pPr>
            <a:endParaRPr lang="ru-RU" sz="2400" b="0" i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1" r:id="rId2"/>
    <p:sldLayoutId id="2147483760" r:id="rId3"/>
    <p:sldLayoutId id="2147483759" r:id="rId4"/>
    <p:sldLayoutId id="2147483758" r:id="rId5"/>
    <p:sldLayoutId id="2147483757" r:id="rId6"/>
    <p:sldLayoutId id="2147483756" r:id="rId7"/>
    <p:sldLayoutId id="2147483755" r:id="rId8"/>
    <p:sldLayoutId id="2147483754" r:id="rId9"/>
    <p:sldLayoutId id="2147483753" r:id="rId10"/>
    <p:sldLayoutId id="2147483752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D1471C98-8FA5-4943-AC6C-93DACCD57E57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9F088CB2-98A3-4812-AAFB-BBA7C15D0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A1B0E5D9-77C3-4B98-A7D5-CF3778E3EA5C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E0B39437-8D1F-4513-8289-BBC46CB31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26" Type="http://schemas.openxmlformats.org/officeDocument/2006/relationships/image" Target="../media/image36.jpeg"/><Relationship Id="rId39" Type="http://schemas.openxmlformats.org/officeDocument/2006/relationships/image" Target="../media/image4.png"/><Relationship Id="rId3" Type="http://schemas.openxmlformats.org/officeDocument/2006/relationships/image" Target="../media/image13.jpeg"/><Relationship Id="rId21" Type="http://schemas.openxmlformats.org/officeDocument/2006/relationships/image" Target="../media/image31.jpeg"/><Relationship Id="rId34" Type="http://schemas.openxmlformats.org/officeDocument/2006/relationships/image" Target="../media/image44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5" Type="http://schemas.openxmlformats.org/officeDocument/2006/relationships/image" Target="../media/image35.jpeg"/><Relationship Id="rId33" Type="http://schemas.openxmlformats.org/officeDocument/2006/relationships/image" Target="../media/image43.jpeg"/><Relationship Id="rId38" Type="http://schemas.openxmlformats.org/officeDocument/2006/relationships/image" Target="../media/image48.jpeg"/><Relationship Id="rId2" Type="http://schemas.openxmlformats.org/officeDocument/2006/relationships/image" Target="../media/image12.jpeg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29" Type="http://schemas.openxmlformats.org/officeDocument/2006/relationships/image" Target="../media/image39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24" Type="http://schemas.openxmlformats.org/officeDocument/2006/relationships/image" Target="../media/image34.jpeg"/><Relationship Id="rId32" Type="http://schemas.openxmlformats.org/officeDocument/2006/relationships/image" Target="../media/image42.jpeg"/><Relationship Id="rId37" Type="http://schemas.openxmlformats.org/officeDocument/2006/relationships/image" Target="../media/image47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23" Type="http://schemas.openxmlformats.org/officeDocument/2006/relationships/image" Target="../media/image33.jpeg"/><Relationship Id="rId28" Type="http://schemas.openxmlformats.org/officeDocument/2006/relationships/image" Target="../media/image38.jpeg"/><Relationship Id="rId36" Type="http://schemas.openxmlformats.org/officeDocument/2006/relationships/image" Target="../media/image46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31" Type="http://schemas.openxmlformats.org/officeDocument/2006/relationships/image" Target="../media/image41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image" Target="../media/image32.jpeg"/><Relationship Id="rId27" Type="http://schemas.openxmlformats.org/officeDocument/2006/relationships/image" Target="../media/image37.jpeg"/><Relationship Id="rId30" Type="http://schemas.openxmlformats.org/officeDocument/2006/relationships/image" Target="../media/image40.jpeg"/><Relationship Id="rId35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ula@assocleasing.ru" TargetMode="External"/><Relationship Id="rId3" Type="http://schemas.openxmlformats.org/officeDocument/2006/relationships/hyperlink" Target="http://www.assocleasing.ru/" TargetMode="External"/><Relationship Id="rId7" Type="http://schemas.openxmlformats.org/officeDocument/2006/relationships/image" Target="../media/image4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www.facebook.com/groups/289702501129545/" TargetMode="External"/><Relationship Id="rId5" Type="http://schemas.openxmlformats.org/officeDocument/2006/relationships/hyperlink" Target="http://assocleasing.ru/prolizing" TargetMode="External"/><Relationship Id="rId4" Type="http://schemas.openxmlformats.org/officeDocument/2006/relationships/hyperlink" Target="http://assocleasing.ru/foru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3" name="Slide Number Placeholder 4"/>
          <p:cNvSpPr txBox="1">
            <a:spLocks noGrp="1"/>
          </p:cNvSpPr>
          <p:nvPr/>
        </p:nvSpPr>
        <p:spPr bwMode="auto">
          <a:xfrm>
            <a:off x="9274175" y="6619875"/>
            <a:ext cx="438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8741CC05-13CF-4FFE-9DB9-5EE710DF7A14}" type="slidenum">
              <a:rPr lang="ru-RU" sz="1200" b="0" i="0">
                <a:latin typeface="Futura"/>
              </a:rPr>
              <a:pPr algn="r" eaLnBrk="0" hangingPunct="0"/>
              <a:t>1</a:t>
            </a:fld>
            <a:endParaRPr lang="ru-RU" sz="1200" b="0" i="0">
              <a:latin typeface="Futura"/>
            </a:endParaRPr>
          </a:p>
        </p:txBody>
      </p:sp>
      <p:sp>
        <p:nvSpPr>
          <p:cNvPr id="646146" name="Text Box 8"/>
          <p:cNvSpPr txBox="1">
            <a:spLocks noChangeArrowheads="1"/>
          </p:cNvSpPr>
          <p:nvPr/>
        </p:nvSpPr>
        <p:spPr bwMode="auto">
          <a:xfrm>
            <a:off x="200025" y="3789363"/>
            <a:ext cx="9432925" cy="1223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381000" eaLnBrk="0" hangingPunct="0">
              <a:defRPr/>
            </a:pPr>
            <a:r>
              <a:rPr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Самоопределение </a:t>
            </a:r>
            <a:r>
              <a:rPr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лизинговой </a:t>
            </a:r>
            <a:r>
              <a:rPr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отрасли России как возможность решить актуальные вопросы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19555" name="Рисунок 1"/>
          <p:cNvPicPr>
            <a:picLocks noGrp="1" noChangeAspect="1"/>
          </p:cNvPicPr>
          <p:nvPr>
            <p:ph type="body" sz="half" idx="4294967295"/>
          </p:nvPr>
        </p:nvPicPr>
        <p:blipFill>
          <a:blip r:embed="rId2"/>
          <a:srcRect b="7758"/>
          <a:stretch>
            <a:fillRect/>
          </a:stretch>
        </p:blipFill>
        <p:spPr>
          <a:xfrm>
            <a:off x="200025" y="333375"/>
            <a:ext cx="9432925" cy="3095625"/>
          </a:xfrm>
        </p:spPr>
      </p:pic>
      <p:sp>
        <p:nvSpPr>
          <p:cNvPr id="919556" name="Rectangle 10"/>
          <p:cNvSpPr>
            <a:spLocks noChangeArrowheads="1"/>
          </p:cNvSpPr>
          <p:nvPr/>
        </p:nvSpPr>
        <p:spPr bwMode="auto">
          <a:xfrm>
            <a:off x="2801938" y="5440363"/>
            <a:ext cx="408146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>
                <a:solidFill>
                  <a:schemeClr val="accent2"/>
                </a:solidFill>
              </a:rPr>
              <a:t>Наталья Панских </a:t>
            </a:r>
          </a:p>
          <a:p>
            <a:pPr algn="ctr"/>
            <a:r>
              <a:rPr lang="ru-RU">
                <a:solidFill>
                  <a:schemeClr val="accent2"/>
                </a:solidFill>
              </a:rPr>
              <a:t>Вице-президент ОЛА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6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3988" y="188913"/>
            <a:ext cx="6813550" cy="936625"/>
          </a:xfrm>
        </p:spPr>
        <p:txBody>
          <a:bodyPr/>
          <a:lstStyle/>
          <a:p>
            <a:r>
              <a:rPr lang="ru-RU" sz="4200" b="1" smtClean="0">
                <a:solidFill>
                  <a:srgbClr val="CC0000"/>
                </a:solidFill>
              </a:rPr>
              <a:t>Нас уже более 90 !!!</a:t>
            </a:r>
          </a:p>
        </p:txBody>
      </p:sp>
      <p:pic>
        <p:nvPicPr>
          <p:cNvPr id="928770" name="Объект 6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408988" y="1484313"/>
            <a:ext cx="1298575" cy="1030287"/>
          </a:xfrm>
        </p:spPr>
      </p:pic>
      <p:pic>
        <p:nvPicPr>
          <p:cNvPr id="928771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4000" y="2671763"/>
            <a:ext cx="10541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772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9175" y="1268413"/>
            <a:ext cx="931863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773" name="Рисунок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08088" y="1412875"/>
            <a:ext cx="103663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774" name="Рисунок 2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16038" y="5568950"/>
            <a:ext cx="9906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775" name="Рисунок 2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69350" y="5229225"/>
            <a:ext cx="9445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776" name="Рисунок 2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3050" y="5157788"/>
            <a:ext cx="963613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777" name="Рисунок 2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29263" y="5300663"/>
            <a:ext cx="10334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778" name="Рисунок 2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60613" y="2565400"/>
            <a:ext cx="898525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779" name="Рисунок 2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08763" y="5300663"/>
            <a:ext cx="1139825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780" name="Рисунок 2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43263" y="1249363"/>
            <a:ext cx="96678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781" name="Рисунок 3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0025" y="2636838"/>
            <a:ext cx="92075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782" name="Рисунок 31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00563" y="2557463"/>
            <a:ext cx="866775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783" name="Рисунок 3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368675" y="3860800"/>
            <a:ext cx="11525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784" name="Рисунок 35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723188" y="2649538"/>
            <a:ext cx="83820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785" name="Рисунок 36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232275" y="1268413"/>
            <a:ext cx="94297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786" name="Рисунок 37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238250" y="2686050"/>
            <a:ext cx="104298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787" name="Рисунок 39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368675" y="2492375"/>
            <a:ext cx="99695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788" name="Рисунок 40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258050" y="1484313"/>
            <a:ext cx="1103313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789" name="Рисунок 41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600700" y="3933825"/>
            <a:ext cx="8667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790" name="Рисунок 42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73050" y="260350"/>
            <a:ext cx="1192213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791" name="Рисунок 43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832725" y="3860800"/>
            <a:ext cx="912813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792" name="Рисунок 45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1252538" y="4137025"/>
            <a:ext cx="99853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793" name="Рисунок 46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4473575" y="5364163"/>
            <a:ext cx="10033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794" name="Рисунок 48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6753225" y="3933825"/>
            <a:ext cx="871538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795" name="Рисунок 49"/>
          <p:cNvPicPr>
            <a:picLocks noChangeAspect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2360613" y="3860800"/>
            <a:ext cx="93662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796" name="Рисунок 2"/>
          <p:cNvPicPr>
            <a:picLocks noChangeAspect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5624513" y="2698750"/>
            <a:ext cx="930275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797" name="Рисунок 3"/>
          <p:cNvPicPr>
            <a:picLocks noChangeAspect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200025" y="4005263"/>
            <a:ext cx="954088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798" name="Рисунок 4"/>
          <p:cNvPicPr>
            <a:picLocks noChangeAspect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6176963" y="1268413"/>
            <a:ext cx="10191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799" name="Рисунок 5"/>
          <p:cNvPicPr>
            <a:picLocks noChangeAspect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8764588" y="2686050"/>
            <a:ext cx="77311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800" name="Рисунок 9"/>
          <p:cNvPicPr>
            <a:picLocks noChangeAspect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3440113" y="5084763"/>
            <a:ext cx="10033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801" name="Рисунок 10"/>
          <p:cNvPicPr>
            <a:picLocks noChangeAspect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4595813" y="3803650"/>
            <a:ext cx="88106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802" name="Рисунок 13"/>
          <p:cNvPicPr>
            <a:picLocks noChangeAspect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273050" y="1412875"/>
            <a:ext cx="8318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803" name="Рисунок 14"/>
          <p:cNvPicPr>
            <a:picLocks noChangeAspect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8840788" y="3789363"/>
            <a:ext cx="858837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804" name="Рисунок 15"/>
          <p:cNvPicPr>
            <a:picLocks noChangeAspect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7800975" y="5230813"/>
            <a:ext cx="90805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805" name="Рисунок 18"/>
          <p:cNvPicPr>
            <a:picLocks noChangeAspect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5240338" y="1268413"/>
            <a:ext cx="8636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806" name="Рисунок 19"/>
          <p:cNvPicPr>
            <a:picLocks noChangeAspect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2438400" y="5165725"/>
            <a:ext cx="941388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807" name="Picture 4" descr="logotype-RU-(office-doc)"/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8193088" y="260350"/>
            <a:ext cx="12541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9793" name="Picture 4" descr="logotype-RU-(office-doc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5175" y="204788"/>
            <a:ext cx="1404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9794" name="Прямоугольник 7"/>
          <p:cNvSpPr>
            <a:spLocks noChangeArrowheads="1"/>
          </p:cNvSpPr>
          <p:nvPr/>
        </p:nvSpPr>
        <p:spPr bwMode="auto">
          <a:xfrm>
            <a:off x="273050" y="3582988"/>
            <a:ext cx="9517063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 indent="-342900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ü"/>
            </a:pPr>
            <a:r>
              <a:rPr lang="ru-RU" sz="1800" i="0">
                <a:solidFill>
                  <a:srgbClr val="009999"/>
                </a:solidFill>
                <a:cs typeface="Arial" charset="0"/>
              </a:rPr>
              <a:t>Сайт ОЛА: </a:t>
            </a:r>
            <a:r>
              <a:rPr lang="ru-RU" sz="1800" b="0" i="0">
                <a:solidFill>
                  <a:srgbClr val="020F72"/>
                </a:solidFill>
                <a:cs typeface="Arial" charset="0"/>
              </a:rPr>
              <a:t>авторские колонки, участие в исследованиях и их результаты, анонсы мероприятий и др. </a:t>
            </a:r>
            <a:r>
              <a:rPr lang="en-US" sz="1800" b="0" i="0">
                <a:solidFill>
                  <a:srgbClr val="020F72"/>
                </a:solidFill>
                <a:cs typeface="Arial" charset="0"/>
                <a:hlinkClick r:id="rId3"/>
              </a:rPr>
              <a:t>www.assocleasing.ru</a:t>
            </a:r>
            <a:r>
              <a:rPr lang="en-US" sz="1800" b="0" i="0">
                <a:solidFill>
                  <a:srgbClr val="020F72"/>
                </a:solidFill>
                <a:cs typeface="Arial" charset="0"/>
              </a:rPr>
              <a:t> </a:t>
            </a:r>
            <a:endParaRPr lang="ru-RU" sz="1800" b="0" i="0">
              <a:solidFill>
                <a:srgbClr val="020F72"/>
              </a:solidFill>
              <a:cs typeface="Arial" charset="0"/>
            </a:endParaRPr>
          </a:p>
          <a:p>
            <a:pPr marL="342900" lvl="1" indent="-342900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ü"/>
            </a:pPr>
            <a:r>
              <a:rPr lang="ru-RU" sz="1800" i="0">
                <a:solidFill>
                  <a:srgbClr val="009999"/>
                </a:solidFill>
                <a:cs typeface="Arial" charset="0"/>
              </a:rPr>
              <a:t>Форум сайта ОЛА:</a:t>
            </a:r>
            <a:r>
              <a:rPr lang="ru-RU" sz="1800" b="0" i="0">
                <a:solidFill>
                  <a:srgbClr val="020F72"/>
                </a:solidFill>
                <a:cs typeface="Arial" charset="0"/>
              </a:rPr>
              <a:t> размещение всех документов для обсуждения, итоги встреч, дискуссий, информация Лизюроп. Выход на форум: </a:t>
            </a:r>
            <a:r>
              <a:rPr lang="en-US" sz="1800" b="0" i="0">
                <a:solidFill>
                  <a:srgbClr val="020F72"/>
                </a:solidFill>
                <a:cs typeface="Arial" charset="0"/>
                <a:hlinkClick r:id="rId4"/>
              </a:rPr>
              <a:t>http://assocleasing.ru/forum/</a:t>
            </a:r>
            <a:r>
              <a:rPr lang="ru-RU" sz="1800" b="0" i="0">
                <a:solidFill>
                  <a:srgbClr val="020F72"/>
                </a:solidFill>
                <a:cs typeface="Arial" charset="0"/>
              </a:rPr>
              <a:t> </a:t>
            </a:r>
          </a:p>
          <a:p>
            <a:pPr marL="342900" lvl="1" indent="-342900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ü"/>
            </a:pPr>
            <a:r>
              <a:rPr lang="ru-RU" sz="1800" i="0">
                <a:solidFill>
                  <a:srgbClr val="009999"/>
                </a:solidFill>
                <a:cs typeface="Arial" charset="0"/>
              </a:rPr>
              <a:t>PROлизин</a:t>
            </a:r>
            <a:r>
              <a:rPr lang="ru-RU" sz="1800" b="0" i="0">
                <a:solidFill>
                  <a:srgbClr val="000000"/>
                </a:solidFill>
                <a:cs typeface="Arial" charset="0"/>
              </a:rPr>
              <a:t>г -  </a:t>
            </a:r>
            <a:r>
              <a:rPr lang="ru-RU" sz="1800" b="0" i="0">
                <a:solidFill>
                  <a:srgbClr val="020F72"/>
                </a:solidFill>
                <a:cs typeface="Arial" charset="0"/>
              </a:rPr>
              <a:t>электронная ежеквартальная газета с обзором всех событий и информации за квартал. Страница газеты: </a:t>
            </a:r>
            <a:r>
              <a:rPr lang="en-US" sz="1800" b="0" i="0">
                <a:solidFill>
                  <a:srgbClr val="020F72"/>
                </a:solidFill>
                <a:cs typeface="Arial" charset="0"/>
                <a:hlinkClick r:id="rId5"/>
              </a:rPr>
              <a:t>http://assocleasing.ru/prolizing</a:t>
            </a:r>
            <a:r>
              <a:rPr lang="ru-RU" sz="1800" b="0" i="0">
                <a:solidFill>
                  <a:srgbClr val="020F72"/>
                </a:solidFill>
                <a:cs typeface="Arial" charset="0"/>
              </a:rPr>
              <a:t> </a:t>
            </a:r>
          </a:p>
          <a:p>
            <a:pPr marL="342900" lvl="1" indent="-342900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ü"/>
            </a:pPr>
            <a:r>
              <a:rPr lang="en-US" sz="1800" i="0">
                <a:solidFill>
                  <a:srgbClr val="009999"/>
                </a:solidFill>
                <a:cs typeface="Arial" charset="0"/>
              </a:rPr>
              <a:t>Facebook</a:t>
            </a:r>
            <a:r>
              <a:rPr lang="en-US" sz="1800" b="0" i="0">
                <a:solidFill>
                  <a:srgbClr val="000000"/>
                </a:solidFill>
                <a:cs typeface="Arial" charset="0"/>
              </a:rPr>
              <a:t> –</a:t>
            </a:r>
            <a:r>
              <a:rPr lang="en-US" sz="1800" b="0" i="0">
                <a:solidFill>
                  <a:srgbClr val="020F72"/>
                </a:solidFill>
                <a:cs typeface="Arial" charset="0"/>
              </a:rPr>
              <a:t> </a:t>
            </a:r>
            <a:r>
              <a:rPr lang="ru-RU" sz="1800" b="0" i="0">
                <a:solidFill>
                  <a:srgbClr val="020F72"/>
                </a:solidFill>
                <a:cs typeface="Arial" charset="0"/>
              </a:rPr>
              <a:t>сообщество в социальной сети для обсуждения вопросов отрасли</a:t>
            </a:r>
            <a:r>
              <a:rPr lang="en-US" sz="1800" b="0" i="0">
                <a:solidFill>
                  <a:srgbClr val="020F72"/>
                </a:solidFill>
                <a:cs typeface="Arial" charset="0"/>
              </a:rPr>
              <a:t>. </a:t>
            </a:r>
            <a:r>
              <a:rPr lang="ru-RU" sz="1800" b="0" i="0">
                <a:solidFill>
                  <a:srgbClr val="020F72"/>
                </a:solidFill>
                <a:cs typeface="Arial" charset="0"/>
              </a:rPr>
              <a:t>Адрес группы: </a:t>
            </a:r>
            <a:r>
              <a:rPr lang="en-US" sz="1800" b="0" i="0">
                <a:solidFill>
                  <a:srgbClr val="020F72"/>
                </a:solidFill>
                <a:cs typeface="Arial" charset="0"/>
                <a:hlinkClick r:id="rId6"/>
              </a:rPr>
              <a:t>http://www.facebook.com/groups/289702501129545/</a:t>
            </a:r>
            <a:r>
              <a:rPr lang="ru-RU" sz="1800" b="0" i="0">
                <a:solidFill>
                  <a:srgbClr val="020F72"/>
                </a:solidFill>
                <a:cs typeface="Arial" charset="0"/>
              </a:rPr>
              <a:t> </a:t>
            </a:r>
          </a:p>
        </p:txBody>
      </p:sp>
      <p:sp>
        <p:nvSpPr>
          <p:cNvPr id="929795" name="Заголовок 1"/>
          <p:cNvSpPr txBox="1">
            <a:spLocks/>
          </p:cNvSpPr>
          <p:nvPr/>
        </p:nvSpPr>
        <p:spPr bwMode="auto">
          <a:xfrm>
            <a:off x="242888" y="2519363"/>
            <a:ext cx="79581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i="0">
                <a:solidFill>
                  <a:srgbClr val="A50021"/>
                </a:solidFill>
                <a:latin typeface="Calibri" pitchFamily="34" charset="0"/>
                <a:cs typeface="Arial" charset="0"/>
              </a:rPr>
              <a:t>Следите за нашей </a:t>
            </a:r>
          </a:p>
          <a:p>
            <a:r>
              <a:rPr lang="ru-RU" i="0">
                <a:solidFill>
                  <a:srgbClr val="A50021"/>
                </a:solidFill>
                <a:latin typeface="Calibri" pitchFamily="34" charset="0"/>
                <a:cs typeface="Arial" charset="0"/>
              </a:rPr>
              <a:t>информацией и новостями!  </a:t>
            </a:r>
          </a:p>
          <a:p>
            <a:pPr algn="r"/>
            <a:endParaRPr lang="ru-RU" i="0">
              <a:solidFill>
                <a:srgbClr val="A50021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92979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3050" y="463550"/>
            <a:ext cx="748665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1"/>
          <p:cNvSpPr txBox="1">
            <a:spLocks noChangeArrowheads="1"/>
          </p:cNvSpPr>
          <p:nvPr/>
        </p:nvSpPr>
        <p:spPr bwMode="auto">
          <a:xfrm>
            <a:off x="242888" y="908050"/>
            <a:ext cx="93599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endParaRPr lang="ru-RU" sz="1700" kern="0" dirty="0" smtClean="0"/>
          </a:p>
          <a:p>
            <a:pPr marL="0" indent="174625" algn="ctr">
              <a:buFontTx/>
              <a:buNone/>
              <a:defRPr/>
            </a:pPr>
            <a:r>
              <a:rPr lang="ru-RU" sz="1700" kern="0" dirty="0" smtClean="0"/>
              <a:t>Телефон/факс: 8 (812) 7025052</a:t>
            </a:r>
          </a:p>
          <a:p>
            <a:pPr marL="0" indent="174625" algn="ctr">
              <a:buFontTx/>
              <a:buNone/>
              <a:defRPr/>
            </a:pPr>
            <a:r>
              <a:rPr lang="ru-RU" sz="1700" kern="0" dirty="0" smtClean="0"/>
              <a:t>Электронная почта: </a:t>
            </a:r>
            <a:r>
              <a:rPr lang="ru-RU" sz="1700" kern="0" dirty="0" smtClean="0">
                <a:hlinkClick r:id="rId8"/>
              </a:rPr>
              <a:t>ula@assocleasing.ru</a:t>
            </a:r>
            <a:endParaRPr lang="ru-RU" sz="17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77" name="Slide Number Placeholder 4"/>
          <p:cNvSpPr txBox="1">
            <a:spLocks noGrp="1"/>
          </p:cNvSpPr>
          <p:nvPr/>
        </p:nvSpPr>
        <p:spPr bwMode="auto">
          <a:xfrm>
            <a:off x="9274175" y="6619875"/>
            <a:ext cx="438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8BD8B9BC-64A6-4BAB-8B36-394CD1230C09}" type="slidenum">
              <a:rPr lang="ru-RU" sz="1200" b="0" i="0">
                <a:latin typeface="Futura"/>
              </a:rPr>
              <a:pPr algn="r" eaLnBrk="0" hangingPunct="0"/>
              <a:t>2</a:t>
            </a:fld>
            <a:endParaRPr lang="ru-RU" sz="1200" b="0" i="0">
              <a:latin typeface="Futura"/>
            </a:endParaRPr>
          </a:p>
        </p:txBody>
      </p:sp>
      <p:sp>
        <p:nvSpPr>
          <p:cNvPr id="673795" name="Text Box 8"/>
          <p:cNvSpPr txBox="1">
            <a:spLocks noChangeArrowheads="1"/>
          </p:cNvSpPr>
          <p:nvPr/>
        </p:nvSpPr>
        <p:spPr bwMode="auto">
          <a:xfrm>
            <a:off x="273050" y="620713"/>
            <a:ext cx="7488238" cy="50482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381000" eaLnBrk="0" hangingPunct="0">
              <a:defRPr/>
            </a:pPr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Новые вызовы для лизинговой отрасли</a:t>
            </a:r>
            <a:r>
              <a:rPr lang="ru-RU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20579" name="Picture 8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977188" y="260350"/>
            <a:ext cx="1655762" cy="1600200"/>
          </a:xfrm>
        </p:spPr>
      </p:pic>
      <p:sp>
        <p:nvSpPr>
          <p:cNvPr id="920580" name="Rectangle 1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8950" y="1844675"/>
            <a:ext cx="4381500" cy="42814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None/>
            </a:pPr>
            <a:r>
              <a:rPr lang="ru-RU" sz="1600" b="1" smtClean="0"/>
              <a:t>Лизинг теряет налоговые преференции</a:t>
            </a:r>
          </a:p>
          <a:p>
            <a:pPr marL="0" indent="0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None/>
            </a:pPr>
            <a:endParaRPr lang="ru-RU" sz="1600" b="1" smtClean="0"/>
          </a:p>
          <a:p>
            <a:pPr marL="0" indent="0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None/>
            </a:pPr>
            <a:r>
              <a:rPr lang="ru-RU" sz="1600" b="1" smtClean="0"/>
              <a:t>Конкуренция на рынке кредитования вынуждает банки к развитию более агрессивных кредитных продуктов</a:t>
            </a:r>
          </a:p>
          <a:p>
            <a:pPr marL="0" indent="0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None/>
            </a:pPr>
            <a:endParaRPr lang="ru-RU" sz="1600" b="1" smtClean="0"/>
          </a:p>
          <a:p>
            <a:pPr marL="0" indent="0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None/>
            </a:pPr>
            <a:r>
              <a:rPr lang="ru-RU" sz="1600" b="1" smtClean="0"/>
              <a:t>Ожидается резкое сокращение числа сделок по лизингу железнодорожного подвижного состава, обеспечивавших значительный рост лизингового рынка в 2011 г.</a:t>
            </a:r>
          </a:p>
          <a:p>
            <a:pPr marL="0" indent="0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None/>
            </a:pPr>
            <a:endParaRPr lang="ru-RU" sz="1600" b="1" smtClean="0"/>
          </a:p>
          <a:p>
            <a:pPr marL="0" indent="0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None/>
            </a:pPr>
            <a:r>
              <a:rPr lang="ru-RU" sz="1600" b="1" smtClean="0"/>
              <a:t>Проблема замедления темпов роста экономики  приведет к проблемам ликвидности ряда компаний</a:t>
            </a:r>
          </a:p>
          <a:p>
            <a:pPr marL="0" indent="0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None/>
            </a:pPr>
            <a:endParaRPr lang="ru-RU" sz="1600" b="1" smtClean="0"/>
          </a:p>
          <a:p>
            <a:pPr marL="0" indent="0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None/>
            </a:pPr>
            <a:r>
              <a:rPr lang="ru-RU" sz="1600" b="1" smtClean="0"/>
              <a:t>Переход банков на Базель II с 01.01.14</a:t>
            </a:r>
          </a:p>
        </p:txBody>
      </p:sp>
      <p:sp>
        <p:nvSpPr>
          <p:cNvPr id="920581" name="Rectangle 1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65663" y="1600200"/>
            <a:ext cx="4535487" cy="4565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1400" smtClean="0"/>
          </a:p>
          <a:p>
            <a:pPr eaLnBrk="1" hangingPunct="1">
              <a:lnSpc>
                <a:spcPct val="90000"/>
              </a:lnSpc>
              <a:buClr>
                <a:srgbClr val="003399"/>
              </a:buClr>
              <a:buSzPct val="125000"/>
              <a:buFont typeface="Wingdings" pitchFamily="2" charset="2"/>
              <a:buChar char="è"/>
            </a:pPr>
            <a:r>
              <a:rPr lang="ru-RU" sz="1600" b="1" smtClean="0"/>
              <a:t>Снижение привлекательности </a:t>
            </a:r>
          </a:p>
          <a:p>
            <a:pPr eaLnBrk="1" hangingPunct="1">
              <a:lnSpc>
                <a:spcPct val="90000"/>
              </a:lnSpc>
              <a:buClr>
                <a:srgbClr val="003399"/>
              </a:buClr>
              <a:buSzPct val="125000"/>
              <a:buFont typeface="Wingdings" pitchFamily="2" charset="2"/>
              <a:buNone/>
            </a:pPr>
            <a:r>
              <a:rPr lang="ru-RU" sz="1600" b="1" smtClean="0"/>
              <a:t>      продукта</a:t>
            </a:r>
          </a:p>
          <a:p>
            <a:pPr eaLnBrk="1" hangingPunct="1">
              <a:lnSpc>
                <a:spcPct val="90000"/>
              </a:lnSpc>
              <a:buClr>
                <a:srgbClr val="003399"/>
              </a:buClr>
              <a:buSzPct val="125000"/>
              <a:buFont typeface="Wingdings" pitchFamily="2" charset="2"/>
              <a:buChar char="è"/>
            </a:pPr>
            <a:r>
              <a:rPr lang="ru-RU" sz="1600" b="1" smtClean="0"/>
              <a:t>Банки начинают конкурировать с        лизингом (как в части малого бизнеса, так и в части крупного бизнеса)</a:t>
            </a:r>
          </a:p>
          <a:p>
            <a:pPr eaLnBrk="1" hangingPunct="1">
              <a:lnSpc>
                <a:spcPct val="90000"/>
              </a:lnSpc>
              <a:buClr>
                <a:srgbClr val="003399"/>
              </a:buClr>
              <a:buSzPct val="125000"/>
              <a:buFont typeface="Wingdings" pitchFamily="2" charset="2"/>
              <a:buChar char="è"/>
            </a:pPr>
            <a:endParaRPr lang="ru-RU" sz="1600" b="1" smtClean="0"/>
          </a:p>
          <a:p>
            <a:pPr eaLnBrk="1" hangingPunct="1">
              <a:lnSpc>
                <a:spcPct val="90000"/>
              </a:lnSpc>
              <a:buClr>
                <a:srgbClr val="003399"/>
              </a:buClr>
              <a:buSzPct val="125000"/>
              <a:buFont typeface="Wingdings" pitchFamily="2" charset="2"/>
              <a:buChar char="è"/>
            </a:pPr>
            <a:r>
              <a:rPr lang="ru-RU" sz="1600" b="1" smtClean="0"/>
              <a:t>Замедление роста (стагнация) лизинговой отрасли</a:t>
            </a:r>
          </a:p>
          <a:p>
            <a:pPr eaLnBrk="1" hangingPunct="1">
              <a:lnSpc>
                <a:spcPct val="90000"/>
              </a:lnSpc>
              <a:buClr>
                <a:srgbClr val="003399"/>
              </a:buClr>
              <a:buSzPct val="125000"/>
              <a:buFont typeface="Wingdings" pitchFamily="2" charset="2"/>
              <a:buChar char="è"/>
            </a:pPr>
            <a:endParaRPr lang="ru-RU" sz="1600" b="1" smtClean="0"/>
          </a:p>
          <a:p>
            <a:pPr eaLnBrk="1" hangingPunct="1">
              <a:lnSpc>
                <a:spcPct val="90000"/>
              </a:lnSpc>
              <a:buClr>
                <a:srgbClr val="003399"/>
              </a:buClr>
              <a:buSzPct val="125000"/>
              <a:buFont typeface="Wingdings" pitchFamily="2" charset="2"/>
              <a:buChar char="è"/>
            </a:pPr>
            <a:endParaRPr lang="ru-RU" sz="1600" b="1" smtClean="0"/>
          </a:p>
          <a:p>
            <a:pPr eaLnBrk="1" hangingPunct="1">
              <a:lnSpc>
                <a:spcPct val="90000"/>
              </a:lnSpc>
              <a:buClr>
                <a:srgbClr val="003399"/>
              </a:buClr>
              <a:buSzPct val="125000"/>
              <a:buFont typeface="Wingdings" pitchFamily="2" charset="2"/>
              <a:buChar char="è"/>
            </a:pPr>
            <a:endParaRPr lang="ru-RU" sz="1600" b="1" smtClean="0"/>
          </a:p>
          <a:p>
            <a:pPr eaLnBrk="1" hangingPunct="1">
              <a:lnSpc>
                <a:spcPct val="90000"/>
              </a:lnSpc>
              <a:buClr>
                <a:srgbClr val="003399"/>
              </a:buClr>
              <a:buSzPct val="125000"/>
              <a:buFont typeface="Wingdings" pitchFamily="2" charset="2"/>
              <a:buChar char="è"/>
            </a:pPr>
            <a:r>
              <a:rPr lang="ru-RU" sz="1600" b="1" smtClean="0"/>
              <a:t>Возможные дефолты лизинговых компаний и проблемы с банковским кредитованием</a:t>
            </a:r>
          </a:p>
          <a:p>
            <a:pPr eaLnBrk="1" hangingPunct="1">
              <a:lnSpc>
                <a:spcPct val="90000"/>
              </a:lnSpc>
              <a:buClr>
                <a:srgbClr val="003399"/>
              </a:buClr>
              <a:buSzPct val="125000"/>
              <a:buFont typeface="Wingdings" pitchFamily="2" charset="2"/>
              <a:buChar char="è"/>
            </a:pPr>
            <a:endParaRPr lang="ru-RU" sz="1600" b="1" smtClean="0"/>
          </a:p>
          <a:p>
            <a:pPr eaLnBrk="1" hangingPunct="1">
              <a:lnSpc>
                <a:spcPct val="90000"/>
              </a:lnSpc>
              <a:buClr>
                <a:srgbClr val="003399"/>
              </a:buClr>
              <a:buSzPct val="125000"/>
              <a:buFont typeface="Wingdings" pitchFamily="2" charset="2"/>
              <a:buChar char="è"/>
            </a:pPr>
            <a:endParaRPr lang="ru-RU" sz="1600" b="1" smtClean="0"/>
          </a:p>
          <a:p>
            <a:pPr eaLnBrk="1" hangingPunct="1">
              <a:lnSpc>
                <a:spcPct val="50000"/>
              </a:lnSpc>
              <a:spcBef>
                <a:spcPct val="10000"/>
              </a:spcBef>
              <a:buClr>
                <a:srgbClr val="003399"/>
              </a:buClr>
              <a:buSzPct val="125000"/>
              <a:buFont typeface="Wingdings" pitchFamily="2" charset="2"/>
              <a:buChar char="è"/>
            </a:pPr>
            <a:r>
              <a:rPr lang="ru-RU" sz="1600" b="1" smtClean="0"/>
              <a:t>Изменение в подходах оценки рисков</a:t>
            </a:r>
          </a:p>
          <a:p>
            <a:pPr eaLnBrk="1" hangingPunct="1">
              <a:lnSpc>
                <a:spcPct val="90000"/>
              </a:lnSpc>
            </a:pPr>
            <a:endParaRPr lang="ru-RU" sz="16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1" name="Slide Number Placeholder 4"/>
          <p:cNvSpPr txBox="1">
            <a:spLocks noGrp="1"/>
          </p:cNvSpPr>
          <p:nvPr/>
        </p:nvSpPr>
        <p:spPr bwMode="auto">
          <a:xfrm>
            <a:off x="9274175" y="6619875"/>
            <a:ext cx="438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AB87248F-A1B8-4427-BE75-BA77DD9EBA39}" type="slidenum">
              <a:rPr lang="ru-RU" sz="1200" b="0" i="0">
                <a:latin typeface="Futura"/>
              </a:rPr>
              <a:pPr algn="r" eaLnBrk="0" hangingPunct="0"/>
              <a:t>3</a:t>
            </a:fld>
            <a:endParaRPr lang="ru-RU" sz="1200" b="0" i="0">
              <a:latin typeface="Futura"/>
            </a:endParaRPr>
          </a:p>
        </p:txBody>
      </p:sp>
      <p:sp>
        <p:nvSpPr>
          <p:cNvPr id="647170" name="Text Box 8"/>
          <p:cNvSpPr txBox="1">
            <a:spLocks noChangeArrowheads="1"/>
          </p:cNvSpPr>
          <p:nvPr/>
        </p:nvSpPr>
        <p:spPr bwMode="auto">
          <a:xfrm>
            <a:off x="273050" y="476250"/>
            <a:ext cx="7488238" cy="93662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381000" eaLnBrk="0" hangingPunct="0"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проекты ОЛА по консолидированию позиции лизинговой отрасли:</a:t>
            </a: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21603" name="Picture 8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7905750" y="260350"/>
            <a:ext cx="1614488" cy="1560513"/>
          </a:xfrm>
        </p:spPr>
      </p:pic>
      <p:sp>
        <p:nvSpPr>
          <p:cNvPr id="836612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73050" y="1579563"/>
            <a:ext cx="9359900" cy="5278437"/>
          </a:xfrm>
        </p:spPr>
        <p:txBody>
          <a:bodyPr/>
          <a:lstStyle/>
          <a:p>
            <a:pPr marL="0" indent="174625" eaLnBrk="1" hangingPunct="1">
              <a:lnSpc>
                <a:spcPct val="80000"/>
              </a:lnSpc>
              <a:spcBef>
                <a:spcPct val="5000"/>
              </a:spcBef>
              <a:buClr>
                <a:schemeClr val="accent2"/>
              </a:buClr>
              <a:buSzPct val="125000"/>
              <a:buFont typeface="Wingdings" pitchFamily="2" charset="2"/>
              <a:buChar char="ü"/>
            </a:pPr>
            <a:r>
              <a:rPr lang="ru-RU" sz="1600" b="1" u="sng" smtClean="0"/>
              <a:t> Консолидация позиции лизингового сообщества о природе (концепции) </a:t>
            </a:r>
          </a:p>
          <a:p>
            <a:pPr marL="0" indent="174625" eaLnBrk="1" hangingPunct="1">
              <a:lnSpc>
                <a:spcPct val="80000"/>
              </a:lnSpc>
              <a:spcBef>
                <a:spcPct val="5000"/>
              </a:spcBef>
              <a:buClr>
                <a:schemeClr val="accent2"/>
              </a:buClr>
              <a:buSzPct val="125000"/>
              <a:buFontTx/>
              <a:buNone/>
            </a:pPr>
            <a:r>
              <a:rPr lang="ru-RU" sz="1600" b="1" u="sng" smtClean="0"/>
              <a:t>   лизинга</a:t>
            </a:r>
          </a:p>
          <a:p>
            <a:pPr marL="0" indent="174625" eaLnBrk="1" hangingPunct="1">
              <a:lnSpc>
                <a:spcPct val="80000"/>
              </a:lnSpc>
              <a:spcBef>
                <a:spcPct val="5000"/>
              </a:spcBef>
              <a:buClr>
                <a:schemeClr val="accent2"/>
              </a:buClr>
              <a:buSzPct val="125000"/>
              <a:buFontTx/>
              <a:buNone/>
            </a:pPr>
            <a:endParaRPr lang="ru-RU" sz="1600" b="1" u="sng" smtClean="0"/>
          </a:p>
          <a:p>
            <a:pPr marL="0" indent="174625" eaLnBrk="1" hangingPunct="1">
              <a:lnSpc>
                <a:spcPct val="80000"/>
              </a:lnSpc>
              <a:spcBef>
                <a:spcPct val="5000"/>
              </a:spcBef>
              <a:buClr>
                <a:schemeClr val="accent2"/>
              </a:buClr>
              <a:buSzPct val="125000"/>
              <a:buFont typeface="Wingdings" pitchFamily="2" charset="2"/>
              <a:buChar char="ü"/>
            </a:pPr>
            <a:r>
              <a:rPr lang="ru-RU" sz="1600" b="1" u="sng" smtClean="0"/>
              <a:t>Выработка единой позиции по основным понятиям  и принципам лизинга; получение точных статистических данных по рынку лизинга; установление критериев, определяющих отнесение компании к лизинговой отрасли; разработка стандартов лизинговой деятельности.</a:t>
            </a:r>
          </a:p>
          <a:p>
            <a:pPr marL="0" indent="174625" eaLnBrk="1" hangingPunct="1">
              <a:lnSpc>
                <a:spcPct val="80000"/>
              </a:lnSpc>
              <a:spcBef>
                <a:spcPct val="5000"/>
              </a:spcBef>
              <a:buClr>
                <a:schemeClr val="accent2"/>
              </a:buClr>
              <a:buSzPct val="125000"/>
              <a:buFont typeface="Wingdings" pitchFamily="2" charset="2"/>
              <a:buChar char="ü"/>
            </a:pPr>
            <a:endParaRPr lang="ru-RU" sz="1600" b="1" u="sng" smtClean="0"/>
          </a:p>
          <a:p>
            <a:pPr marL="0" indent="174625" eaLnBrk="1" hangingPunct="1">
              <a:lnSpc>
                <a:spcPct val="80000"/>
              </a:lnSpc>
              <a:spcBef>
                <a:spcPct val="5000"/>
              </a:spcBef>
              <a:buClr>
                <a:schemeClr val="accent2"/>
              </a:buClr>
              <a:buSzPct val="125000"/>
              <a:buFont typeface="Wingdings" pitchFamily="2" charset="2"/>
              <a:buChar char="ü"/>
            </a:pPr>
            <a:r>
              <a:rPr lang="ru-RU" sz="1600" b="1" u="sng" smtClean="0"/>
              <a:t>Создание Кодекса стандартов риск-менеджмента в лизинге.</a:t>
            </a:r>
          </a:p>
          <a:p>
            <a:pPr marL="0" indent="174625" eaLnBrk="1" hangingPunct="1">
              <a:lnSpc>
                <a:spcPct val="80000"/>
              </a:lnSpc>
              <a:spcBef>
                <a:spcPct val="5000"/>
              </a:spcBef>
              <a:buClr>
                <a:schemeClr val="accent2"/>
              </a:buClr>
              <a:buSzPct val="125000"/>
              <a:buFont typeface="Wingdings" pitchFamily="2" charset="2"/>
              <a:buChar char="ü"/>
            </a:pPr>
            <a:endParaRPr lang="ru-RU" sz="1600" b="1" i="1" smtClean="0">
              <a:solidFill>
                <a:srgbClr val="1A4C8D"/>
              </a:solidFill>
            </a:endParaRPr>
          </a:p>
          <a:p>
            <a:pPr marL="0" indent="174625" eaLnBrk="1" hangingPunct="1">
              <a:lnSpc>
                <a:spcPct val="80000"/>
              </a:lnSpc>
              <a:spcBef>
                <a:spcPct val="5000"/>
              </a:spcBef>
              <a:buClr>
                <a:schemeClr val="accent2"/>
              </a:buClr>
              <a:buSzPct val="125000"/>
              <a:buFont typeface="Wingdings" pitchFamily="2" charset="2"/>
              <a:buChar char="ü"/>
            </a:pPr>
            <a:r>
              <a:rPr lang="ru-RU" sz="1600" b="1" smtClean="0"/>
              <a:t> </a:t>
            </a:r>
            <a:r>
              <a:rPr lang="ru-RU" sz="1600" b="1" u="sng" smtClean="0"/>
              <a:t>Разработка рекомендаций по содержанию договора лизинга</a:t>
            </a:r>
            <a:r>
              <a:rPr lang="ru-RU" sz="1600" b="1" smtClean="0"/>
              <a:t>.</a:t>
            </a:r>
          </a:p>
          <a:p>
            <a:pPr marL="0" indent="174625" eaLnBrk="1" hangingPunct="1">
              <a:lnSpc>
                <a:spcPct val="80000"/>
              </a:lnSpc>
              <a:spcBef>
                <a:spcPct val="5000"/>
              </a:spcBef>
              <a:buClr>
                <a:schemeClr val="accent2"/>
              </a:buClr>
              <a:buSzPct val="125000"/>
              <a:buFont typeface="Wingdings" pitchFamily="2" charset="2"/>
              <a:buChar char="ü"/>
            </a:pPr>
            <a:endParaRPr lang="ru-RU" sz="1600" b="1" smtClean="0"/>
          </a:p>
          <a:p>
            <a:pPr marL="0" indent="174625" eaLnBrk="1" hangingPunct="1">
              <a:lnSpc>
                <a:spcPct val="80000"/>
              </a:lnSpc>
              <a:spcBef>
                <a:spcPct val="5000"/>
              </a:spcBef>
              <a:buClr>
                <a:schemeClr val="accent2"/>
              </a:buClr>
              <a:buSzPct val="125000"/>
              <a:buFont typeface="Wingdings" pitchFamily="2" charset="2"/>
              <a:buChar char="ü"/>
            </a:pPr>
            <a:r>
              <a:rPr lang="ru-RU" sz="1600" b="1" smtClean="0"/>
              <a:t> </a:t>
            </a:r>
            <a:r>
              <a:rPr lang="ru-RU" sz="1600" b="1" u="sng" smtClean="0"/>
              <a:t>Взаимодействие с банками</a:t>
            </a:r>
            <a:r>
              <a:rPr lang="ru-RU" sz="1600" b="1" smtClean="0"/>
              <a:t> по вопросам финансирования лизинга.</a:t>
            </a:r>
          </a:p>
          <a:p>
            <a:pPr marL="0" indent="174625" eaLnBrk="1" hangingPunct="1">
              <a:lnSpc>
                <a:spcPct val="80000"/>
              </a:lnSpc>
              <a:spcBef>
                <a:spcPct val="5000"/>
              </a:spcBef>
              <a:buClr>
                <a:schemeClr val="accent2"/>
              </a:buClr>
              <a:buSzPct val="125000"/>
              <a:buFont typeface="Wingdings" pitchFamily="2" charset="2"/>
              <a:buChar char="ü"/>
            </a:pPr>
            <a:endParaRPr lang="ru-RU" sz="1600" b="1" smtClean="0"/>
          </a:p>
          <a:p>
            <a:pPr marL="0" indent="174625" eaLnBrk="1" hangingPunct="1">
              <a:lnSpc>
                <a:spcPct val="80000"/>
              </a:lnSpc>
              <a:spcBef>
                <a:spcPct val="5000"/>
              </a:spcBef>
              <a:buClr>
                <a:schemeClr val="accent2"/>
              </a:buClr>
              <a:buSzPct val="125000"/>
              <a:buFont typeface="Wingdings" pitchFamily="2" charset="2"/>
              <a:buChar char="ü"/>
            </a:pPr>
            <a:r>
              <a:rPr lang="ru-RU" sz="1600" b="1" smtClean="0"/>
              <a:t> </a:t>
            </a:r>
            <a:r>
              <a:rPr lang="ru-RU" sz="1600" b="1" u="sng" smtClean="0"/>
              <a:t>Проведение тематических исследований</a:t>
            </a:r>
            <a:r>
              <a:rPr lang="ru-RU" sz="1600" b="1" smtClean="0"/>
              <a:t> рынка лизинга (ежеквартальная анкета директора, маркетинг, статистика по ключевым показателям эффективности лизинговых сделок, судебно-арбитражная практика и др.).</a:t>
            </a:r>
          </a:p>
          <a:p>
            <a:pPr marL="0" indent="174625" eaLnBrk="1" hangingPunct="1">
              <a:lnSpc>
                <a:spcPct val="80000"/>
              </a:lnSpc>
              <a:spcBef>
                <a:spcPct val="5000"/>
              </a:spcBef>
              <a:buClr>
                <a:schemeClr val="accent2"/>
              </a:buClr>
              <a:buSzPct val="125000"/>
              <a:buFontTx/>
              <a:buNone/>
            </a:pPr>
            <a:endParaRPr lang="ru-RU" sz="1600" b="1" i="1" smtClean="0"/>
          </a:p>
          <a:p>
            <a:pPr marL="0" indent="174625" eaLnBrk="1" hangingPunct="1">
              <a:lnSpc>
                <a:spcPct val="80000"/>
              </a:lnSpc>
              <a:spcBef>
                <a:spcPct val="5000"/>
              </a:spcBef>
              <a:buClr>
                <a:schemeClr val="accent2"/>
              </a:buClr>
              <a:buSzPct val="125000"/>
              <a:buFont typeface="Wingdings" pitchFamily="2" charset="2"/>
              <a:buChar char="ü"/>
            </a:pPr>
            <a:r>
              <a:rPr lang="ru-RU" sz="1600" b="1" u="sng" smtClean="0"/>
              <a:t> Сбор информации о действующих государственных программах поддержки лизингополучателей и лизингодателей.</a:t>
            </a:r>
          </a:p>
          <a:p>
            <a:pPr marL="0" indent="174625" eaLnBrk="1" hangingPunct="1">
              <a:lnSpc>
                <a:spcPct val="80000"/>
              </a:lnSpc>
              <a:spcBef>
                <a:spcPct val="5000"/>
              </a:spcBef>
              <a:buClr>
                <a:schemeClr val="accent2"/>
              </a:buClr>
              <a:buSzPct val="125000"/>
              <a:buFont typeface="Wingdings" pitchFamily="2" charset="2"/>
              <a:buChar char="ü"/>
            </a:pPr>
            <a:r>
              <a:rPr lang="ru-RU" sz="1600" b="1" u="sng" smtClean="0"/>
              <a:t> Участие в разработке единого Положения по поддержке малого и среднего бизнеса</a:t>
            </a:r>
          </a:p>
          <a:p>
            <a:pPr marL="0" indent="174625" eaLnBrk="1" hangingPunct="1">
              <a:lnSpc>
                <a:spcPct val="80000"/>
              </a:lnSpc>
              <a:spcBef>
                <a:spcPct val="5000"/>
              </a:spcBef>
              <a:buClr>
                <a:schemeClr val="accent2"/>
              </a:buClr>
              <a:buSzPct val="125000"/>
              <a:buFont typeface="Wingdings" pitchFamily="2" charset="2"/>
              <a:buChar char="ü"/>
            </a:pPr>
            <a:r>
              <a:rPr lang="ru-RU" sz="1600" b="1" u="sng" smtClean="0"/>
              <a:t> Формирование единых требований к лизингополучателям, имеющих право на субсидии в рамках программы поддержки малого и среднего бизнеса</a:t>
            </a:r>
          </a:p>
          <a:p>
            <a:pPr marL="0" indent="174625" eaLnBrk="1" hangingPunct="1">
              <a:lnSpc>
                <a:spcPct val="80000"/>
              </a:lnSpc>
              <a:spcBef>
                <a:spcPct val="5000"/>
              </a:spcBef>
              <a:buClr>
                <a:schemeClr val="accent2"/>
              </a:buClr>
              <a:buSzPct val="125000"/>
              <a:buFont typeface="Wingdings" pitchFamily="2" charset="2"/>
              <a:buChar char="ü"/>
            </a:pPr>
            <a:endParaRPr lang="ru-RU" sz="1600" b="1" i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25" name="Picture 4" descr="logotype-RU-(office-doc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888" y="141288"/>
            <a:ext cx="1404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888" y="1374775"/>
            <a:ext cx="6411912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2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6900" y="3922713"/>
            <a:ext cx="527685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938588" y="1844675"/>
            <a:ext cx="26812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800" i="0" kern="0" dirty="0" smtClean="0">
                <a:solidFill>
                  <a:srgbClr val="FF0000"/>
                </a:solidFill>
              </a:rPr>
              <a:t>Мнение юристов</a:t>
            </a:r>
            <a:endParaRPr lang="ru-RU" sz="1800" b="0" i="0" kern="0" dirty="0">
              <a:solidFill>
                <a:srgbClr val="333399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7994650" y="3468688"/>
            <a:ext cx="18097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800" i="0" kern="0" dirty="0" smtClean="0">
                <a:solidFill>
                  <a:srgbClr val="FF0000"/>
                </a:solidFill>
              </a:rPr>
              <a:t>Мнение бухгалтеров</a:t>
            </a:r>
            <a:endParaRPr lang="ru-RU" sz="1800" b="0" i="0" kern="0" dirty="0">
              <a:solidFill>
                <a:srgbClr val="333399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57375" y="404813"/>
            <a:ext cx="7488238" cy="72072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381000" eaLnBrk="0" hangingPunct="0"/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Понимание экономической и правовой природы лизинга: нет единства мнений</a:t>
            </a:r>
            <a:r>
              <a:rPr lang="ru-RU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49" name="Slide Number Placeholder 4"/>
          <p:cNvSpPr txBox="1">
            <a:spLocks noGrp="1"/>
          </p:cNvSpPr>
          <p:nvPr/>
        </p:nvSpPr>
        <p:spPr bwMode="auto">
          <a:xfrm>
            <a:off x="9274175" y="6619875"/>
            <a:ext cx="438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DDC34D0D-D68A-4E31-95E0-447651934B56}" type="slidenum">
              <a:rPr lang="ru-RU" sz="1200" b="0" i="0">
                <a:latin typeface="Futura"/>
              </a:rPr>
              <a:pPr algn="r" eaLnBrk="0" hangingPunct="0"/>
              <a:t>5</a:t>
            </a:fld>
            <a:endParaRPr lang="ru-RU" sz="1200" b="0" i="0">
              <a:latin typeface="Futura"/>
            </a:endParaRPr>
          </a:p>
        </p:txBody>
      </p:sp>
      <p:sp>
        <p:nvSpPr>
          <p:cNvPr id="648194" name="Text Box 8"/>
          <p:cNvSpPr txBox="1">
            <a:spLocks noChangeArrowheads="1"/>
          </p:cNvSpPr>
          <p:nvPr/>
        </p:nvSpPr>
        <p:spPr bwMode="auto">
          <a:xfrm>
            <a:off x="344488" y="620713"/>
            <a:ext cx="7488237" cy="72072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381000" eaLnBrk="0" hangingPunct="0"/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Критерии отнесения компании к </a:t>
            </a:r>
          </a:p>
          <a:p>
            <a:pPr algn="ctr" defTabSz="381000" eaLnBrk="0" hangingPunct="0"/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лизинговой отрасли</a:t>
            </a:r>
            <a:endParaRPr 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23651" name="Picture 8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7905750" y="260350"/>
            <a:ext cx="1614488" cy="1560513"/>
          </a:xfrm>
        </p:spPr>
      </p:pic>
      <p:graphicFrame>
        <p:nvGraphicFramePr>
          <p:cNvPr id="604300" name="Group 140"/>
          <p:cNvGraphicFramePr>
            <a:graphicFrameLocks noGrp="1"/>
          </p:cNvGraphicFramePr>
          <p:nvPr>
            <p:ph type="body" idx="1"/>
          </p:nvPr>
        </p:nvGraphicFramePr>
        <p:xfrm>
          <a:off x="273050" y="1700213"/>
          <a:ext cx="9359900" cy="4176712"/>
        </p:xfrm>
        <a:graphic>
          <a:graphicData uri="http://schemas.openxmlformats.org/drawingml/2006/table">
            <a:tbl>
              <a:tblPr/>
              <a:tblGrid>
                <a:gridCol w="4746625"/>
                <a:gridCol w="230188"/>
                <a:gridCol w="4383087"/>
              </a:tblGrid>
              <a:tr h="8366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Какой критерий в первую очередь определяет деятельность компании как ЛИЗИНГОВУЮ?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Объем выручки компании, поступающей от лизинговой деятельности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Объем выручки компании, поступающей от лизинговой деятельности,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должен быть не менее 75%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Доля лизингополучателей, аффилированных с лизинговой компанией или с ее учредителями,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 должна превышать 25% от портфеля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Количество финансирующих банков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 менее 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90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Какое ведомство могло бы, по вашему мнению,  вести учет  лизинговых компаний и проверять соответствие лизинговых компаний определенным критериям?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Минэкономразвития, ФСФР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3" name="Slide Number Placeholder 4"/>
          <p:cNvSpPr txBox="1">
            <a:spLocks noGrp="1"/>
          </p:cNvSpPr>
          <p:nvPr/>
        </p:nvSpPr>
        <p:spPr bwMode="auto">
          <a:xfrm>
            <a:off x="9274175" y="6619875"/>
            <a:ext cx="438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6C3ECF5A-783B-4E7C-8A76-0B2857246F35}" type="slidenum">
              <a:rPr lang="ru-RU" sz="1200" b="0" i="0">
                <a:latin typeface="Futura"/>
              </a:rPr>
              <a:pPr algn="r" eaLnBrk="0" hangingPunct="0"/>
              <a:t>6</a:t>
            </a:fld>
            <a:endParaRPr lang="ru-RU" sz="1200" b="0" i="0">
              <a:latin typeface="Futura"/>
            </a:endParaRPr>
          </a:p>
        </p:txBody>
      </p:sp>
      <p:sp>
        <p:nvSpPr>
          <p:cNvPr id="667651" name="Text Box 8"/>
          <p:cNvSpPr txBox="1">
            <a:spLocks noChangeArrowheads="1"/>
          </p:cNvSpPr>
          <p:nvPr/>
        </p:nvSpPr>
        <p:spPr bwMode="auto">
          <a:xfrm>
            <a:off x="273050" y="620713"/>
            <a:ext cx="7488238" cy="50482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381000" eaLnBrk="0" hangingPunct="0">
              <a:defRPr/>
            </a:pPr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Разработка стандартов риск-менеджмента</a:t>
            </a:r>
            <a:endParaRPr lang="en-US" sz="1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24675" name="Picture 8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905750" y="260350"/>
            <a:ext cx="1614488" cy="1560513"/>
          </a:xfrm>
        </p:spPr>
      </p:pic>
      <p:sp>
        <p:nvSpPr>
          <p:cNvPr id="924676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273050" y="1341438"/>
            <a:ext cx="6335713" cy="5040312"/>
          </a:xfrm>
        </p:spPr>
        <p:txBody>
          <a:bodyPr/>
          <a:lstStyle/>
          <a:p>
            <a:pPr marL="360363" indent="-360363" eaLnBrk="1" hangingPunct="1">
              <a:lnSpc>
                <a:spcPct val="120000"/>
              </a:lnSpc>
              <a:spcBef>
                <a:spcPct val="15000"/>
              </a:spcBef>
              <a:spcAft>
                <a:spcPct val="100000"/>
              </a:spcAft>
              <a:buClr>
                <a:schemeClr val="accent2"/>
              </a:buClr>
              <a:buSzPct val="125000"/>
              <a:buFont typeface="Wingdings" pitchFamily="2" charset="2"/>
              <a:buAutoNum type="arabicPeriod"/>
            </a:pPr>
            <a:r>
              <a:rPr lang="ru-RU" sz="1500" b="1" i="1" smtClean="0"/>
              <a:t>Повышение качества и надежности работы лизинговых компаний и как следствие отрасли в целом;</a:t>
            </a:r>
          </a:p>
          <a:p>
            <a:pPr marL="360363" indent="-360363" eaLnBrk="1" hangingPunct="1">
              <a:lnSpc>
                <a:spcPct val="120000"/>
              </a:lnSpc>
              <a:spcBef>
                <a:spcPct val="15000"/>
              </a:spcBef>
              <a:spcAft>
                <a:spcPct val="100000"/>
              </a:spcAft>
              <a:buClr>
                <a:schemeClr val="accent2"/>
              </a:buClr>
              <a:buSzPct val="125000"/>
              <a:buFont typeface="Wingdings" pitchFamily="2" charset="2"/>
              <a:buAutoNum type="arabicPeriod"/>
            </a:pPr>
            <a:r>
              <a:rPr lang="ru-RU" sz="1500" b="1" i="1" smtClean="0"/>
              <a:t>Повышение привлекательности лизинговых компаний как заемщиков для банков-кредиторов. Повышение инвестиционной привлекательности отрасли в целом;</a:t>
            </a:r>
          </a:p>
          <a:p>
            <a:pPr marL="360363" indent="-360363" eaLnBrk="1" hangingPunct="1">
              <a:lnSpc>
                <a:spcPct val="120000"/>
              </a:lnSpc>
              <a:spcBef>
                <a:spcPct val="15000"/>
              </a:spcBef>
              <a:spcAft>
                <a:spcPct val="100000"/>
              </a:spcAft>
              <a:buClr>
                <a:schemeClr val="accent2"/>
              </a:buClr>
              <a:buSzPct val="125000"/>
              <a:buFont typeface="Wingdings" pitchFamily="2" charset="2"/>
              <a:buAutoNum type="arabicPeriod"/>
            </a:pPr>
            <a:r>
              <a:rPr lang="ru-RU" sz="1500" b="1" i="1" smtClean="0"/>
              <a:t>Внедрение стандартов лизинговой отрасли – повышение уровня самоидентификации и самоопределения лизинговой отрасли, что свидетельствует о зрелости рынка.</a:t>
            </a:r>
          </a:p>
          <a:p>
            <a:pPr marL="360363" indent="-360363" eaLnBrk="1" hangingPunct="1">
              <a:lnSpc>
                <a:spcPct val="120000"/>
              </a:lnSpc>
              <a:spcBef>
                <a:spcPct val="15000"/>
              </a:spcBef>
              <a:spcAft>
                <a:spcPct val="100000"/>
              </a:spcAft>
              <a:buClr>
                <a:schemeClr val="accent2"/>
              </a:buClr>
              <a:buSzPct val="125000"/>
              <a:buFont typeface="Wingdings" pitchFamily="2" charset="2"/>
              <a:buAutoNum type="arabicPeriod"/>
            </a:pPr>
            <a:r>
              <a:rPr lang="ru-RU" sz="1500" b="1" i="1" smtClean="0"/>
              <a:t>Стандартизация лизинга – шаг к саморегулированию  (альтернатива госрегулированию);</a:t>
            </a:r>
          </a:p>
          <a:p>
            <a:pPr marL="360363" indent="-360363" eaLnBrk="1" hangingPunct="1">
              <a:lnSpc>
                <a:spcPct val="120000"/>
              </a:lnSpc>
              <a:spcBef>
                <a:spcPct val="15000"/>
              </a:spcBef>
              <a:spcAft>
                <a:spcPct val="100000"/>
              </a:spcAft>
              <a:buClr>
                <a:schemeClr val="accent2"/>
              </a:buClr>
              <a:buSzPct val="125000"/>
              <a:buFont typeface="Wingdings" pitchFamily="2" charset="2"/>
              <a:buAutoNum type="arabicPeriod"/>
            </a:pPr>
            <a:r>
              <a:rPr lang="ru-RU" sz="1500" b="1" i="1" smtClean="0"/>
              <a:t>Содействие и помощь лизинговым компаниям в условиях перспектив перехода к новым стандартам риск-менеджмента (</a:t>
            </a:r>
            <a:r>
              <a:rPr lang="en-US" sz="1500" b="1" i="1" smtClean="0"/>
              <a:t>Basel).</a:t>
            </a:r>
            <a:endParaRPr lang="ru-RU" sz="1500" b="1" i="1" smtClean="0"/>
          </a:p>
        </p:txBody>
      </p:sp>
      <p:pic>
        <p:nvPicPr>
          <p:cNvPr id="924677" name="Picture 9" descr="MH900056614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0563" y="4149725"/>
            <a:ext cx="230346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678" name="Picture 10" descr="MH900056615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9125" y="1989138"/>
            <a:ext cx="23764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7" name="Slide Number Placeholder 4"/>
          <p:cNvSpPr txBox="1">
            <a:spLocks noGrp="1"/>
          </p:cNvSpPr>
          <p:nvPr/>
        </p:nvSpPr>
        <p:spPr bwMode="auto">
          <a:xfrm>
            <a:off x="9274175" y="6619875"/>
            <a:ext cx="438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01A6B616-91C7-4BCC-834E-ACA782559EC1}" type="slidenum">
              <a:rPr lang="ru-RU" sz="1200" b="0" i="0">
                <a:latin typeface="Futura"/>
              </a:rPr>
              <a:pPr algn="r" eaLnBrk="0" hangingPunct="0"/>
              <a:t>7</a:t>
            </a:fld>
            <a:endParaRPr lang="ru-RU" sz="1200" b="0" i="0">
              <a:latin typeface="Futura"/>
            </a:endParaRPr>
          </a:p>
        </p:txBody>
      </p:sp>
      <p:sp>
        <p:nvSpPr>
          <p:cNvPr id="665603" name="Text Box 8"/>
          <p:cNvSpPr txBox="1">
            <a:spLocks noChangeArrowheads="1"/>
          </p:cNvSpPr>
          <p:nvPr/>
        </p:nvSpPr>
        <p:spPr bwMode="auto">
          <a:xfrm>
            <a:off x="273050" y="692150"/>
            <a:ext cx="7488238" cy="50482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381000" eaLnBrk="0" hangingPunct="0"/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Комитет ОЛА по поддержке малого и среднего предпринимательства.  Задачи:</a:t>
            </a:r>
            <a:endParaRPr lang="en-US" sz="1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25699" name="Picture 8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905750" y="260350"/>
            <a:ext cx="1614488" cy="1560513"/>
          </a:xfrm>
        </p:spPr>
      </p:pic>
      <p:sp>
        <p:nvSpPr>
          <p:cNvPr id="925700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273050" y="1773238"/>
            <a:ext cx="9359900" cy="4352925"/>
          </a:xfrm>
        </p:spPr>
        <p:txBody>
          <a:bodyPr/>
          <a:lstStyle/>
          <a:p>
            <a:pPr marL="304800" indent="-304800">
              <a:lnSpc>
                <a:spcPct val="150000"/>
              </a:lnSpc>
              <a:spcAft>
                <a:spcPct val="100000"/>
              </a:spcAft>
              <a:buClr>
                <a:srgbClr val="003399"/>
              </a:buClr>
              <a:buFontTx/>
              <a:buAutoNum type="arabicPeriod"/>
            </a:pPr>
            <a:r>
              <a:rPr lang="ru-RU" sz="1400" b="1" i="1" smtClean="0"/>
              <a:t> </a:t>
            </a:r>
            <a:r>
              <a:rPr lang="ru-RU" sz="1500" b="1" i="1" smtClean="0"/>
              <a:t>Формирование предложений для упрощения проведения лизинговых сделок с субъектами малого и среднего предпринимательства (МСП);</a:t>
            </a:r>
          </a:p>
          <a:p>
            <a:pPr marL="304800" indent="-304800">
              <a:lnSpc>
                <a:spcPct val="150000"/>
              </a:lnSpc>
              <a:spcAft>
                <a:spcPct val="100000"/>
              </a:spcAft>
              <a:buClr>
                <a:srgbClr val="003399"/>
              </a:buClr>
              <a:buFontTx/>
              <a:buAutoNum type="arabicPeriod"/>
            </a:pPr>
            <a:r>
              <a:rPr lang="ru-RU" sz="1500" b="1" i="1" smtClean="0"/>
              <a:t>Разработка рекомендаций для федеральных и региональных по формированию программ поддержки малого и среднего предпринимательства;</a:t>
            </a:r>
          </a:p>
          <a:p>
            <a:pPr marL="304800" indent="-304800">
              <a:lnSpc>
                <a:spcPct val="150000"/>
              </a:lnSpc>
              <a:spcAft>
                <a:spcPct val="100000"/>
              </a:spcAft>
              <a:buClr>
                <a:srgbClr val="003399"/>
              </a:buClr>
              <a:buFontTx/>
              <a:buAutoNum type="arabicPeriod"/>
            </a:pPr>
            <a:r>
              <a:rPr lang="ru-RU" sz="1500" b="1" i="1" smtClean="0"/>
              <a:t> Обмен опытом по работе с малым и средним бизнесом членов Объединенной лизинговой ассоциации;</a:t>
            </a:r>
          </a:p>
          <a:p>
            <a:pPr marL="304800" indent="-304800">
              <a:lnSpc>
                <a:spcPct val="150000"/>
              </a:lnSpc>
              <a:spcAft>
                <a:spcPct val="100000"/>
              </a:spcAft>
              <a:buClr>
                <a:srgbClr val="003399"/>
              </a:buClr>
              <a:buFontTx/>
              <a:buAutoNum type="arabicPeriod"/>
            </a:pPr>
            <a:r>
              <a:rPr lang="ru-RU" sz="1500" b="1" i="1" smtClean="0"/>
              <a:t> Разработка и внедрение отраслевых правил и стандартов лизинговой деятельности;</a:t>
            </a:r>
          </a:p>
          <a:p>
            <a:pPr marL="304800" indent="-304800">
              <a:lnSpc>
                <a:spcPct val="150000"/>
              </a:lnSpc>
              <a:spcAft>
                <a:spcPct val="100000"/>
              </a:spcAft>
              <a:buClr>
                <a:srgbClr val="003399"/>
              </a:buClr>
              <a:buFontTx/>
              <a:buAutoNum type="arabicPeriod"/>
            </a:pPr>
            <a:r>
              <a:rPr lang="ru-RU" sz="1500" b="1" i="1" smtClean="0"/>
              <a:t> Консалтинг по вопросам лизинга МСП. </a:t>
            </a:r>
          </a:p>
        </p:txBody>
      </p:sp>
      <p:pic>
        <p:nvPicPr>
          <p:cNvPr id="92570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0700" y="4581525"/>
            <a:ext cx="4105275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1" name="Slide Number Placeholder 4"/>
          <p:cNvSpPr txBox="1">
            <a:spLocks noGrp="1"/>
          </p:cNvSpPr>
          <p:nvPr/>
        </p:nvSpPr>
        <p:spPr bwMode="auto">
          <a:xfrm>
            <a:off x="9274175" y="6619875"/>
            <a:ext cx="438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FEA5E45F-B1DD-448E-B980-90A644E4FF0E}" type="slidenum">
              <a:rPr lang="ru-RU" sz="1200" b="0" i="0">
                <a:latin typeface="Futura"/>
              </a:rPr>
              <a:pPr algn="r" eaLnBrk="0" hangingPunct="0"/>
              <a:t>8</a:t>
            </a:fld>
            <a:endParaRPr lang="ru-RU" sz="1200" b="0" i="0">
              <a:latin typeface="Futura"/>
            </a:endParaRPr>
          </a:p>
        </p:txBody>
      </p:sp>
      <p:sp>
        <p:nvSpPr>
          <p:cNvPr id="666627" name="Text Box 8"/>
          <p:cNvSpPr txBox="1">
            <a:spLocks noChangeArrowheads="1"/>
          </p:cNvSpPr>
          <p:nvPr/>
        </p:nvSpPr>
        <p:spPr bwMode="auto">
          <a:xfrm>
            <a:off x="344488" y="620713"/>
            <a:ext cx="7488237" cy="50482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381000" eaLnBrk="0" hangingPunct="0">
              <a:defRPr/>
            </a:pPr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Комитет ОЛА по поддержке МСП</a:t>
            </a:r>
            <a:r>
              <a:rPr lang="ru-RU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26723" name="Picture 8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761288" y="404813"/>
            <a:ext cx="1871662" cy="1809750"/>
          </a:xfrm>
        </p:spPr>
      </p:pic>
      <p:sp>
        <p:nvSpPr>
          <p:cNvPr id="926724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2865438" y="2133600"/>
            <a:ext cx="6767512" cy="4319588"/>
          </a:xfrm>
        </p:spPr>
        <p:txBody>
          <a:bodyPr/>
          <a:lstStyle/>
          <a:p>
            <a:pPr marL="174625" indent="0">
              <a:lnSpc>
                <a:spcPct val="80000"/>
              </a:lnSpc>
              <a:buFontTx/>
              <a:buNone/>
            </a:pPr>
            <a:endParaRPr lang="ru-RU" sz="1600" b="1" i="1" smtClean="0"/>
          </a:p>
          <a:p>
            <a:pPr marL="174625" indent="0">
              <a:lnSpc>
                <a:spcPct val="80000"/>
              </a:lnSpc>
              <a:buFontTx/>
              <a:buNone/>
            </a:pPr>
            <a:r>
              <a:rPr lang="ru-RU" sz="1600" b="1" i="1" smtClean="0"/>
              <a:t>Подготовка рекомендаций по унификации существующих региональных программ поддержки МСП:</a:t>
            </a:r>
          </a:p>
          <a:p>
            <a:pPr marL="1184275" lvl="1">
              <a:lnSpc>
                <a:spcPct val="80000"/>
              </a:lnSpc>
              <a:buClr>
                <a:srgbClr val="003399"/>
              </a:buClr>
              <a:buFont typeface="Wingdings" pitchFamily="2" charset="2"/>
              <a:buChar char="Ø"/>
            </a:pPr>
            <a:r>
              <a:rPr lang="ru-RU" sz="1400" i="1" smtClean="0"/>
              <a:t>анализ программ по поддержке МСП, принятых в разных регионах; формирование программы поддержки МСП с учетом наиболее удачных региональных программ и специфики лизинговой деятельности;</a:t>
            </a:r>
          </a:p>
          <a:p>
            <a:pPr marL="1184275" lvl="1">
              <a:lnSpc>
                <a:spcPct val="80000"/>
              </a:lnSpc>
              <a:buClr>
                <a:srgbClr val="003399"/>
              </a:buClr>
              <a:buFont typeface="Wingdings" pitchFamily="2" charset="2"/>
              <a:buChar char="Ø"/>
            </a:pPr>
            <a:r>
              <a:rPr lang="ru-RU" sz="1400" i="1" smtClean="0"/>
              <a:t>подготовка рекомендаций для территориальных органов поддержки малого и среднего предпринимательства по содержанию эффективной программы поддержки МСП</a:t>
            </a:r>
          </a:p>
          <a:p>
            <a:pPr marL="174625" indent="0">
              <a:lnSpc>
                <a:spcPct val="80000"/>
              </a:lnSpc>
            </a:pPr>
            <a:endParaRPr lang="ru-RU" sz="1600" i="1" smtClean="0"/>
          </a:p>
          <a:p>
            <a:pPr marL="174625" indent="0">
              <a:lnSpc>
                <a:spcPct val="80000"/>
              </a:lnSpc>
            </a:pPr>
            <a:endParaRPr lang="ru-RU" sz="1600" i="1" smtClean="0"/>
          </a:p>
          <a:p>
            <a:pPr marL="174625" indent="0">
              <a:lnSpc>
                <a:spcPct val="80000"/>
              </a:lnSpc>
              <a:buFontTx/>
              <a:buNone/>
            </a:pPr>
            <a:r>
              <a:rPr lang="ru-RU" sz="1600" b="1" i="1" smtClean="0"/>
              <a:t>Размещение перечня региональных программ по поддержке МСП на сайте ОЛА:</a:t>
            </a:r>
          </a:p>
          <a:p>
            <a:pPr marL="1184275" lvl="1">
              <a:lnSpc>
                <a:spcPct val="80000"/>
              </a:lnSpc>
              <a:buClr>
                <a:srgbClr val="003399"/>
              </a:buClr>
              <a:buFont typeface="Wingdings" pitchFamily="2" charset="2"/>
              <a:buChar char="Ø"/>
            </a:pPr>
            <a:r>
              <a:rPr lang="ru-RU" sz="1400" i="1" smtClean="0"/>
              <a:t>Создание на официальном сайте Ассоциации раздела, посвященного региональным программам поддержки МСП (в части лизинга), с описанием вида субсидий, условий их предоставления и с указаний контактных адресов и телефонов территориальных органов поддержки МСП. </a:t>
            </a:r>
          </a:p>
          <a:p>
            <a:pPr marL="174625" indent="0">
              <a:lnSpc>
                <a:spcPct val="80000"/>
              </a:lnSpc>
            </a:pPr>
            <a:endParaRPr lang="ru-RU" sz="1600" i="1" smtClean="0"/>
          </a:p>
          <a:p>
            <a:pPr marL="174625" indent="0" eaLnBrk="1" hangingPunct="1">
              <a:lnSpc>
                <a:spcPct val="80000"/>
              </a:lnSpc>
              <a:spcBef>
                <a:spcPct val="5000"/>
              </a:spcBef>
              <a:buClr>
                <a:schemeClr val="accent2"/>
              </a:buClr>
              <a:buSzPct val="125000"/>
              <a:buFont typeface="Wingdings" pitchFamily="2" charset="2"/>
              <a:buNone/>
            </a:pPr>
            <a:endParaRPr lang="ru-RU" sz="1800" b="1" i="1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44488" y="1125538"/>
            <a:ext cx="7416800" cy="5762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>
                <a:solidFill>
                  <a:srgbClr val="003399"/>
                </a:solidFill>
              </a:rPr>
              <a:t>Единая программа по субсидированию</a:t>
            </a:r>
          </a:p>
        </p:txBody>
      </p:sp>
      <p:pic>
        <p:nvPicPr>
          <p:cNvPr id="9267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925" y="2997200"/>
            <a:ext cx="2449513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5" name="Slide Number Placeholder 4"/>
          <p:cNvSpPr txBox="1">
            <a:spLocks noGrp="1"/>
          </p:cNvSpPr>
          <p:nvPr/>
        </p:nvSpPr>
        <p:spPr bwMode="auto">
          <a:xfrm>
            <a:off x="9274175" y="6619875"/>
            <a:ext cx="438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18F980AF-B899-4B81-BF58-E08D2EB4B888}" type="slidenum">
              <a:rPr lang="ru-RU" sz="1200" b="0" i="0">
                <a:latin typeface="Futura"/>
              </a:rPr>
              <a:pPr algn="r" eaLnBrk="0" hangingPunct="0"/>
              <a:t>9</a:t>
            </a:fld>
            <a:endParaRPr lang="ru-RU" sz="1200" b="0" i="0">
              <a:latin typeface="Futura"/>
            </a:endParaRPr>
          </a:p>
        </p:txBody>
      </p:sp>
      <p:sp>
        <p:nvSpPr>
          <p:cNvPr id="674819" name="Text Box 8"/>
          <p:cNvSpPr txBox="1">
            <a:spLocks noChangeArrowheads="1"/>
          </p:cNvSpPr>
          <p:nvPr/>
        </p:nvSpPr>
        <p:spPr bwMode="auto">
          <a:xfrm>
            <a:off x="344488" y="404813"/>
            <a:ext cx="7488237" cy="50482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381000" eaLnBrk="0" hangingPunct="0">
              <a:defRPr/>
            </a:pPr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Главное событие 2013 года!</a:t>
            </a:r>
            <a:r>
              <a:rPr lang="ru-RU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27747" name="Picture 8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905750" y="260350"/>
            <a:ext cx="1614488" cy="1560513"/>
          </a:xfrm>
        </p:spPr>
      </p:pic>
      <p:sp>
        <p:nvSpPr>
          <p:cNvPr id="795653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200025" y="981075"/>
            <a:ext cx="9505950" cy="5040313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en-US" sz="28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III</a:t>
            </a:r>
            <a:r>
              <a:rPr lang="ru-RU" sz="28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Ежегодный Съезд </a:t>
            </a:r>
          </a:p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ru-RU" sz="28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Лизинговой Отрасли России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ru-RU" sz="28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«Стратегия развития лизинговой отрасли на 2014-2020 годы»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ru-RU" sz="2800" b="1" i="1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ru-RU" sz="2800" b="1" i="1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ru-RU" sz="2000" b="1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Санкт-Петербург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ru-RU" sz="2000" b="1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30 мая 2013 года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ru-RU" sz="2000" b="1" i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sz="2000" b="1" i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ru-RU" sz="2000" b="1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при поддержке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ru-RU" sz="2000" b="1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</a:t>
            </a:r>
            <a:r>
              <a:rPr lang="en-US" sz="2000" b="1" i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Leaseurope</a:t>
            </a:r>
            <a:endParaRPr lang="ru-RU" sz="2000" b="1" i="1" u="sng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27749" name="Picture 8" descr="MP900426527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8175" y="2724150"/>
            <a:ext cx="52578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sing general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RLRU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/>
      </a:spPr>
      <a:bodyPr lIns="90488" tIns="44450" rIns="90488" bIns="44450"/>
      <a:lstStyle>
        <a:defPPr marL="622300" indent="-622300">
          <a:lnSpc>
            <a:spcPct val="200000"/>
          </a:lnSpc>
          <a:buClr>
            <a:srgbClr val="1A4C8D"/>
          </a:buClr>
          <a:buSzPct val="80000"/>
          <a:buFont typeface="Wingdings" pitchFamily="2" charset="2"/>
          <a:buChar char="î"/>
          <a:tabLst>
            <a:tab pos="1257300" algn="l"/>
          </a:tabLst>
          <a:defRPr sz="16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defRPr>
        </a:defPPr>
      </a:lstStyle>
      <a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sing general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sing genera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sing general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sing general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sing general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sing general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sing general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easing general 4">
    <a:dk1>
      <a:srgbClr val="000000"/>
    </a:dk1>
    <a:lt1>
      <a:srgbClr val="FFFFFF"/>
    </a:lt1>
    <a:dk2>
      <a:srgbClr val="000000"/>
    </a:dk2>
    <a:lt2>
      <a:srgbClr val="393939"/>
    </a:lt2>
    <a:accent1>
      <a:srgbClr val="CBCBCB"/>
    </a:accent1>
    <a:accent2>
      <a:srgbClr val="868686"/>
    </a:accent2>
    <a:accent3>
      <a:srgbClr val="FFFFFF"/>
    </a:accent3>
    <a:accent4>
      <a:srgbClr val="000000"/>
    </a:accent4>
    <a:accent5>
      <a:srgbClr val="E2E2E2"/>
    </a:accent5>
    <a:accent6>
      <a:srgbClr val="797979"/>
    </a:accent6>
    <a:hlink>
      <a:srgbClr val="4D4D4D"/>
    </a:hlink>
    <a:folHlink>
      <a:srgbClr val="EAEAEA"/>
    </a:folHlink>
  </a:clrScheme>
</a:themeOverride>
</file>

<file path=ppt/theme/themeOverride2.xml><?xml version="1.0" encoding="utf-8"?>
<a:themeOverride xmlns:a="http://schemas.openxmlformats.org/drawingml/2006/main">
  <a:clrScheme name="Leasing general 7">
    <a:dk1>
      <a:srgbClr val="000000"/>
    </a:dk1>
    <a:lt1>
      <a:srgbClr val="FFFFFF"/>
    </a:lt1>
    <a:dk2>
      <a:srgbClr val="000000"/>
    </a:dk2>
    <a:lt2>
      <a:srgbClr val="969696"/>
    </a:lt2>
    <a:accent1>
      <a:srgbClr val="3399FF"/>
    </a:accent1>
    <a:accent2>
      <a:srgbClr val="99FFCC"/>
    </a:accent2>
    <a:accent3>
      <a:srgbClr val="FFFFFF"/>
    </a:accent3>
    <a:accent4>
      <a:srgbClr val="000000"/>
    </a:accent4>
    <a:accent5>
      <a:srgbClr val="ADCAFF"/>
    </a:accent5>
    <a:accent6>
      <a:srgbClr val="8AE7B9"/>
    </a:accent6>
    <a:hlink>
      <a:srgbClr val="CC00CC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24435</TotalTime>
  <Pages>1</Pages>
  <Words>662</Words>
  <Application>Microsoft Office PowerPoint</Application>
  <PresentationFormat>Лист A4 (210x297 мм)</PresentationFormat>
  <Paragraphs>110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38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57" baseType="lpstr">
      <vt:lpstr>Arial</vt:lpstr>
      <vt:lpstr>Verdana</vt:lpstr>
      <vt:lpstr>Wingdings</vt:lpstr>
      <vt:lpstr>Times New Roman Cyr</vt:lpstr>
      <vt:lpstr>Times New Roman</vt:lpstr>
      <vt:lpstr>Futura</vt:lpstr>
      <vt:lpstr>Calibri</vt:lpstr>
      <vt:lpstr>Leasing general</vt:lpstr>
      <vt:lpstr>Оформление по умолчанию</vt:lpstr>
      <vt:lpstr>1_Оформление по умолчанию</vt:lpstr>
      <vt:lpstr>2_Оформление по умолчанию</vt:lpstr>
      <vt:lpstr>Leasing general</vt:lpstr>
      <vt:lpstr>Leasing general</vt:lpstr>
      <vt:lpstr>Leasing general</vt:lpstr>
      <vt:lpstr>Leasing general</vt:lpstr>
      <vt:lpstr>Leasing general</vt:lpstr>
      <vt:lpstr>Leasing general</vt:lpstr>
      <vt:lpstr>Leasing general</vt:lpstr>
      <vt:lpstr>Leasing general</vt:lpstr>
      <vt:lpstr>Leasing general</vt:lpstr>
      <vt:lpstr>Leasing general</vt:lpstr>
      <vt:lpstr>Leasing general</vt:lpstr>
      <vt:lpstr>Leasing general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Photo Editor Photo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Нас уже более 90 !!!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Anastasiya Kondrateva</dc:creator>
  <cp:lastModifiedBy>npp</cp:lastModifiedBy>
  <cp:revision>416</cp:revision>
  <cp:lastPrinted>2003-08-01T13:57:16Z</cp:lastPrinted>
  <dcterms:created xsi:type="dcterms:W3CDTF">2003-03-05T10:29:02Z</dcterms:created>
  <dcterms:modified xsi:type="dcterms:W3CDTF">2013-04-19T06:34:55Z</dcterms:modified>
</cp:coreProperties>
</file>