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1"/>
  </p:notesMasterIdLst>
  <p:handoutMasterIdLst>
    <p:handoutMasterId r:id="rId22"/>
  </p:handoutMasterIdLst>
  <p:sldIdLst>
    <p:sldId id="274" r:id="rId2"/>
    <p:sldId id="258" r:id="rId3"/>
    <p:sldId id="266" r:id="rId4"/>
    <p:sldId id="271" r:id="rId5"/>
    <p:sldId id="277" r:id="rId6"/>
    <p:sldId id="289" r:id="rId7"/>
    <p:sldId id="287" r:id="rId8"/>
    <p:sldId id="260" r:id="rId9"/>
    <p:sldId id="270" r:id="rId10"/>
    <p:sldId id="269" r:id="rId11"/>
    <p:sldId id="285" r:id="rId12"/>
    <p:sldId id="257" r:id="rId13"/>
    <p:sldId id="263" r:id="rId14"/>
    <p:sldId id="284" r:id="rId15"/>
    <p:sldId id="282" r:id="rId16"/>
    <p:sldId id="265" r:id="rId17"/>
    <p:sldId id="267" r:id="rId18"/>
    <p:sldId id="268" r:id="rId19"/>
    <p:sldId id="273" r:id="rId2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A6"/>
    <a:srgbClr val="2F6709"/>
    <a:srgbClr val="9A9A0E"/>
    <a:srgbClr val="3F05A7"/>
    <a:srgbClr val="3E2704"/>
    <a:srgbClr val="4A4A06"/>
    <a:srgbClr val="65630D"/>
    <a:srgbClr val="C97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2857" autoAdjust="0"/>
  </p:normalViewPr>
  <p:slideViewPr>
    <p:cSldViewPr>
      <p:cViewPr varScale="1">
        <p:scale>
          <a:sx n="79" d="100"/>
          <a:sy n="79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01\Documents\Biznes_strategiya\Everyone\&#1046;&#1072;&#1084;&#1096;&#1080;&#1076;\&#1056;&#1072;&#1089;&#1095;&#1077;&#1090;&#1099;%20&#1076;&#1083;&#1103;%20&#1076;&#1080;&#1072;&#1075;&#1088;&#1072;&#1084;&#1084;-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01\Documents\Biznes_strategiya\Everyone\&#1046;&#1072;&#1084;&#1096;&#1080;&#1076;\&#1056;&#1072;&#1089;&#1095;&#1077;&#1090;&#1099;%20&#1076;&#1083;&#1103;%20&#1076;&#1080;&#1072;&#1075;&#1088;&#1072;&#1084;&#1084;-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01\Documents\Biznes_strategiya\Everyone\&#1046;&#1072;&#1084;&#1096;&#1080;&#1076;\&#1056;&#1072;&#1089;&#1095;&#1077;&#1090;&#1099;%20&#1076;&#1083;&#1103;%20&#1076;&#1080;&#1072;&#1075;&#1088;&#1072;&#1084;&#1084;-3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jj\Application%20Data\Microsoft\Excel\&#1051;&#1080;&#1089;&#1090;%20&#1074;%20Presentation%20Invetsment%20Forum_Strategic%20Development_25.04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Лист2!$B$44</c:f>
              <c:strCache>
                <c:ptCount val="1"/>
                <c:pt idx="0">
                  <c:v>Промышленность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330490027856987E-2"/>
                  <c:y val="1.0707499296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Лист2!$C$44:$E$44</c:f>
              <c:numCache>
                <c:formatCode>0%</c:formatCode>
                <c:ptCount val="3"/>
                <c:pt idx="0">
                  <c:v>4.0463909681493819E-2</c:v>
                </c:pt>
                <c:pt idx="1">
                  <c:v>4.8137345583286625E-2</c:v>
                </c:pt>
                <c:pt idx="2">
                  <c:v>0.19491507073603059</c:v>
                </c:pt>
              </c:numCache>
            </c:numRef>
          </c:val>
        </c:ser>
        <c:ser>
          <c:idx val="1"/>
          <c:order val="1"/>
          <c:tx>
            <c:strRef>
              <c:f>Лист2!$B$45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rgbClr val="AE4845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Лист2!$C$45:$E$45</c:f>
              <c:numCache>
                <c:formatCode>0%</c:formatCode>
                <c:ptCount val="3"/>
                <c:pt idx="0">
                  <c:v>0.32441403753763387</c:v>
                </c:pt>
                <c:pt idx="1">
                  <c:v>0.26631627816951903</c:v>
                </c:pt>
                <c:pt idx="2">
                  <c:v>0.21058861368425377</c:v>
                </c:pt>
              </c:numCache>
            </c:numRef>
          </c:val>
        </c:ser>
        <c:ser>
          <c:idx val="2"/>
          <c:order val="2"/>
          <c:tx>
            <c:strRef>
              <c:f>Лист2!$B$46</c:f>
              <c:strCache>
                <c:ptCount val="1"/>
                <c:pt idx="0">
                  <c:v>Транспорт и коммуникации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Лист2!$C$46:$E$46</c:f>
              <c:numCache>
                <c:formatCode>0%</c:formatCode>
                <c:ptCount val="3"/>
                <c:pt idx="0">
                  <c:v>5.7513870927638946E-2</c:v>
                </c:pt>
                <c:pt idx="1">
                  <c:v>9.0992510110615002E-2</c:v>
                </c:pt>
                <c:pt idx="2">
                  <c:v>6.7177496884278404E-2</c:v>
                </c:pt>
              </c:numCache>
            </c:numRef>
          </c:val>
        </c:ser>
        <c:ser>
          <c:idx val="3"/>
          <c:order val="3"/>
          <c:tx>
            <c:strRef>
              <c:f>Лист2!$B$47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Лист2!$C$47:$E$47</c:f>
              <c:numCache>
                <c:formatCode>0%</c:formatCode>
                <c:ptCount val="3"/>
                <c:pt idx="0">
                  <c:v>0.16057967520064326</c:v>
                </c:pt>
                <c:pt idx="1">
                  <c:v>0.17466020436959789</c:v>
                </c:pt>
                <c:pt idx="2">
                  <c:v>0.14616216667371837</c:v>
                </c:pt>
              </c:numCache>
            </c:numRef>
          </c:val>
        </c:ser>
        <c:ser>
          <c:idx val="4"/>
          <c:order val="4"/>
          <c:tx>
            <c:strRef>
              <c:f>Лист2!$B$48</c:f>
              <c:strCache>
                <c:ptCount val="1"/>
                <c:pt idx="0">
                  <c:v>Торговля и общественное питание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Лист2!$C$48:$E$48</c:f>
              <c:numCache>
                <c:formatCode>0%</c:formatCode>
                <c:ptCount val="3"/>
                <c:pt idx="0">
                  <c:v>6.9911272550946466E-2</c:v>
                </c:pt>
                <c:pt idx="1">
                  <c:v>9.914022062237314E-2</c:v>
                </c:pt>
                <c:pt idx="2">
                  <c:v>7.5504724589423894E-2</c:v>
                </c:pt>
              </c:numCache>
            </c:numRef>
          </c:val>
        </c:ser>
        <c:ser>
          <c:idx val="5"/>
          <c:order val="5"/>
          <c:tx>
            <c:strRef>
              <c:f>Лист2!$B$49</c:f>
              <c:strCache>
                <c:ptCount val="1"/>
                <c:pt idx="0">
                  <c:v>Материально-техническое снабжение и сбыт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Лист2!$C$49:$E$49</c:f>
              <c:numCache>
                <c:formatCode>0%</c:formatCode>
                <c:ptCount val="3"/>
                <c:pt idx="0">
                  <c:v>5.0997803804696068E-2</c:v>
                </c:pt>
                <c:pt idx="1">
                  <c:v>2.7735625810177689E-2</c:v>
                </c:pt>
                <c:pt idx="2">
                  <c:v>5.9432608885113855E-2</c:v>
                </c:pt>
              </c:numCache>
            </c:numRef>
          </c:val>
        </c:ser>
        <c:ser>
          <c:idx val="6"/>
          <c:order val="6"/>
          <c:tx>
            <c:strRef>
              <c:f>Лист2!$B$50</c:f>
              <c:strCache>
                <c:ptCount val="1"/>
                <c:pt idx="0">
                  <c:v>Жилищно-коммунальные услуги</c:v>
                </c:pt>
              </c:strCache>
            </c:strRef>
          </c:tx>
          <c:invertIfNegative val="0"/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Лист2!$C$50:$E$50</c:f>
              <c:numCache>
                <c:formatCode>0%</c:formatCode>
                <c:ptCount val="3"/>
                <c:pt idx="0">
                  <c:v>6.8473136670045114E-3</c:v>
                </c:pt>
                <c:pt idx="1">
                  <c:v>7.1119361465150502E-3</c:v>
                </c:pt>
                <c:pt idx="2">
                  <c:v>5.0264140302914177E-3</c:v>
                </c:pt>
              </c:numCache>
            </c:numRef>
          </c:val>
        </c:ser>
        <c:ser>
          <c:idx val="7"/>
          <c:order val="7"/>
          <c:tx>
            <c:strRef>
              <c:f>Лист2!$B$51</c:f>
              <c:strCache>
                <c:ptCount val="1"/>
                <c:pt idx="0">
                  <c:v>Другие отрасли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Лист2!$C$43:$E$43</c:f>
              <c:strCache>
                <c:ptCount val="3"/>
                <c:pt idx="0">
                  <c:v>01.01.2011 г.</c:v>
                </c:pt>
                <c:pt idx="1">
                  <c:v>01.01.2012 г.</c:v>
                </c:pt>
                <c:pt idx="2">
                  <c:v>01.01.2013 г.</c:v>
                </c:pt>
              </c:strCache>
            </c:strRef>
          </c:cat>
          <c:val>
            <c:numRef>
              <c:f>Лист2!$C$51:$E$51</c:f>
              <c:numCache>
                <c:formatCode>0%</c:formatCode>
                <c:ptCount val="3"/>
                <c:pt idx="0">
                  <c:v>0.28927211662994384</c:v>
                </c:pt>
                <c:pt idx="1">
                  <c:v>0.28590587918791638</c:v>
                </c:pt>
                <c:pt idx="2">
                  <c:v>0.24119290451688991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07102976"/>
        <c:axId val="107104512"/>
        <c:axId val="0"/>
      </c:bar3DChart>
      <c:catAx>
        <c:axId val="107102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7104512"/>
        <c:crosses val="autoZero"/>
        <c:auto val="1"/>
        <c:lblAlgn val="ctr"/>
        <c:lblOffset val="100"/>
        <c:noMultiLvlLbl val="0"/>
      </c:catAx>
      <c:valAx>
        <c:axId val="107104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710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52289962095841"/>
          <c:y val="0.10370031155887423"/>
          <c:w val="0.36898985487253483"/>
          <c:h val="0.73966490968646681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Рост депозитов, в млрд. сум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rgbClr val="B2C1DB">
                <a:tint val="50000"/>
                <a:satMod val="300000"/>
              </a:srgbClr>
            </a:gs>
            <a:gs pos="35000">
              <a:srgbClr val="B2C1DB">
                <a:tint val="37000"/>
                <a:satMod val="300000"/>
              </a:srgbClr>
            </a:gs>
            <a:gs pos="100000">
              <a:srgbClr val="B2C1DB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B2C1DB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Лист3!$B$51</c:f>
              <c:strCache>
                <c:ptCount val="1"/>
                <c:pt idx="0">
                  <c:v>Депозиты, всего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dist="63500" dir="71400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862213722284795E-2"/>
                  <c:y val="-3.84977066040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76125839916663E-2"/>
                  <c:y val="-5.125417855187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Лист3!$C$50:$D$50</c:f>
              <c:numCache>
                <c:formatCode>dd/mm/yyyy</c:formatCode>
                <c:ptCount val="2"/>
                <c:pt idx="0">
                  <c:v>40909</c:v>
                </c:pt>
                <c:pt idx="1">
                  <c:v>41275</c:v>
                </c:pt>
              </c:numCache>
            </c:numRef>
          </c:cat>
          <c:val>
            <c:numRef>
              <c:f>Лист3!$C$51:$D$51</c:f>
              <c:numCache>
                <c:formatCode>_-* #,##0.0_р_._-;\-* #,##0.0_р_._-;_-* "-"??_р_._-;_-@_-</c:formatCode>
                <c:ptCount val="2"/>
                <c:pt idx="0">
                  <c:v>1116.5856660000009</c:v>
                </c:pt>
                <c:pt idx="1">
                  <c:v>1627.625209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683840"/>
        <c:axId val="107685376"/>
        <c:axId val="0"/>
      </c:bar3DChart>
      <c:dateAx>
        <c:axId val="1076838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7685376"/>
        <c:crosses val="autoZero"/>
        <c:auto val="1"/>
        <c:lblOffset val="100"/>
        <c:baseTimeUnit val="years"/>
      </c:dateAx>
      <c:valAx>
        <c:axId val="10768537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107683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Структура</a:t>
            </a:r>
            <a:r>
              <a:rPr lang="ru-RU" sz="1800" baseline="0"/>
              <a:t> депозитов на 01.01.2013 г.</a:t>
            </a:r>
            <a:endParaRPr lang="ru-RU" sz="18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Pt>
            <c:idx val="2"/>
            <c:bubble3D val="0"/>
            <c:spPr>
              <a:solidFill>
                <a:srgbClr val="FFC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5.6410256410256501E-2"/>
                  <c:y val="-3.58744338320706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2.3076923076923099E-2"/>
                  <c:y val="-5.9790723053451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Лист1!$B$119:$B$121</c:f>
              <c:strCache>
                <c:ptCount val="3"/>
                <c:pt idx="0">
                  <c:v>Депозиты до востребования</c:v>
                </c:pt>
                <c:pt idx="1">
                  <c:v>Сберегательные депозиты</c:v>
                </c:pt>
                <c:pt idx="2">
                  <c:v>Срочные депозиты</c:v>
                </c:pt>
              </c:strCache>
            </c:strRef>
          </c:cat>
          <c:val>
            <c:numRef>
              <c:f>Лист1!$D$119:$D$121</c:f>
              <c:numCache>
                <c:formatCode>0%</c:formatCode>
                <c:ptCount val="3"/>
                <c:pt idx="0">
                  <c:v>0.22601050596040503</c:v>
                </c:pt>
                <c:pt idx="1">
                  <c:v>0.4810981254591763</c:v>
                </c:pt>
                <c:pt idx="2">
                  <c:v>0.29289136858041881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Лист1!$B$119:$B$121</c:f>
              <c:strCache>
                <c:ptCount val="3"/>
                <c:pt idx="0">
                  <c:v>Депозиты до востребования</c:v>
                </c:pt>
                <c:pt idx="1">
                  <c:v>Сберегательные депозиты</c:v>
                </c:pt>
                <c:pt idx="2">
                  <c:v>Срочные депозиты</c:v>
                </c:pt>
              </c:strCache>
            </c:strRef>
          </c:cat>
          <c:val>
            <c:numRef>
              <c:f>Лист1!$C$119:$C$121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hPercent val="26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117048346057E-2"/>
          <c:y val="2.3391812865497078E-2"/>
          <c:w val="0.96801163213376973"/>
          <c:h val="0.77460998296265593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2166484914576634E-2"/>
                  <c:y val="-0.14035087719298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804434750999635E-2"/>
                  <c:y val="-0.13742690058479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350418029807346E-2"/>
                  <c:y val="-0.14327485380116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442384587422699E-2"/>
                  <c:y val="-0.17251461988304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350418029807346E-2"/>
                  <c:y val="-0.146198830409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53435114503817E-2"/>
                  <c:y val="-0.18421052631578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6172300981461318E-2"/>
                  <c:y val="-0.3070175438596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Депозиты юридических лиц</c:v>
                </c:pt>
                <c:pt idx="1">
                  <c:v>Кредитный портфель</c:v>
                </c:pt>
                <c:pt idx="2">
                  <c:v>Активы, всего</c:v>
                </c:pt>
                <c:pt idx="3">
                  <c:v>Инвестиции</c:v>
                </c:pt>
                <c:pt idx="4">
                  <c:v>Капитал</c:v>
                </c:pt>
                <c:pt idx="5">
                  <c:v>Чистая прибыль</c:v>
                </c:pt>
                <c:pt idx="6">
                  <c:v>Депозиты физич. лиц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4.459358360015872E-2</c:v>
                </c:pt>
                <c:pt idx="1">
                  <c:v>5.9930898562420634E-2</c:v>
                </c:pt>
                <c:pt idx="2">
                  <c:v>6.2040441617047894E-2</c:v>
                </c:pt>
                <c:pt idx="3">
                  <c:v>0.10606817934243822</c:v>
                </c:pt>
                <c:pt idx="4">
                  <c:v>6.8907231589256518E-2</c:v>
                </c:pt>
                <c:pt idx="5">
                  <c:v>0.123874317406572</c:v>
                </c:pt>
                <c:pt idx="6">
                  <c:v>0.25384189177939542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8468864"/>
        <c:axId val="108487040"/>
        <c:axId val="0"/>
      </c:bar3DChart>
      <c:catAx>
        <c:axId val="1084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84870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4870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846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B9AED-8113-459D-9564-2C851A1CDF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57762EE-52D2-4EE5-899E-7FE23DF4339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Филиал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(19</a:t>
          </a:r>
          <a:r>
            <a: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8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E265C3E-837F-4E43-A700-5856A82884C1}" type="parTrans" cxnId="{8471C128-7948-4E24-A82F-5D6DF08BAD28}">
      <dgm:prSet/>
      <dgm:spPr/>
      <dgm:t>
        <a:bodyPr/>
        <a:lstStyle/>
        <a:p>
          <a:endParaRPr lang="ru-RU"/>
        </a:p>
      </dgm:t>
    </dgm:pt>
    <dgm:pt modelId="{4B47F49C-EC24-4B87-8AD2-D3BFBEC4B0D8}" type="sibTrans" cxnId="{8471C128-7948-4E24-A82F-5D6DF08BAD28}">
      <dgm:prSet/>
      <dgm:spPr/>
      <dgm:t>
        <a:bodyPr/>
        <a:lstStyle/>
        <a:p>
          <a:endParaRPr lang="ru-RU"/>
        </a:p>
      </dgm:t>
    </dgm:pt>
    <dgm:pt modelId="{A9066796-FD56-44F9-A086-7BEC4A10277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Минибанки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188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4A4EE4F-FB11-4BCC-AF6A-C53293E0F73C}" type="parTrans" cxnId="{FEECABB4-E289-49FE-930C-20CAB983C6EB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7699254-485F-47C2-AF92-D8D29BADA910}" type="sibTrans" cxnId="{FEECABB4-E289-49FE-930C-20CAB983C6EB}">
      <dgm:prSet/>
      <dgm:spPr/>
      <dgm:t>
        <a:bodyPr/>
        <a:lstStyle/>
        <a:p>
          <a:endParaRPr lang="ru-RU"/>
        </a:p>
      </dgm:t>
    </dgm:pt>
    <dgm:pt modelId="{00B3CFF2-0CC2-425A-AF93-BE9B8C90647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Сберкассы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1548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706B46B-A872-4F60-A236-1AA428BD8CCA}" type="parTrans" cxnId="{305E7CCF-A1CA-43C5-BB9F-10D52006CD8F}">
      <dgm:prSet/>
      <dgm:spPr/>
      <dgm:t>
        <a:bodyPr/>
        <a:lstStyle/>
        <a:p>
          <a:endParaRPr lang="ru-RU"/>
        </a:p>
      </dgm:t>
    </dgm:pt>
    <dgm:pt modelId="{1A609FB0-D98E-4BD7-8C74-1275CBE70122}" type="sibTrans" cxnId="{305E7CCF-A1CA-43C5-BB9F-10D52006CD8F}">
      <dgm:prSet/>
      <dgm:spPr/>
      <dgm:t>
        <a:bodyPr/>
        <a:lstStyle/>
        <a:p>
          <a:endParaRPr lang="ru-RU"/>
        </a:p>
      </dgm:t>
    </dgm:pt>
    <dgm:pt modelId="{953A7EEF-991D-4B80-8015-BFA037A6327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Спецкассы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764</a:t>
          </a:r>
          <a:r>
            <a: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3225A42-635A-432F-AC01-DEC03C156FEA}" type="parTrans" cxnId="{74F5670D-5A48-4AD1-B405-8162C4C2ADC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00F06B0-C74B-4B67-9CEE-6799707832E4}" type="sibTrans" cxnId="{74F5670D-5A48-4AD1-B405-8162C4C2ADC3}">
      <dgm:prSet/>
      <dgm:spPr/>
      <dgm:t>
        <a:bodyPr/>
        <a:lstStyle/>
        <a:p>
          <a:endParaRPr lang="ru-RU"/>
        </a:p>
      </dgm:t>
    </dgm:pt>
    <dgm:pt modelId="{668A5BD1-DEF7-4145-B80B-E9329F3DACE9}" type="pres">
      <dgm:prSet presAssocID="{5AEB9AED-8113-459D-9564-2C851A1CDF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39B3A9-4D8E-4408-AED1-88BD35C97339}" type="pres">
      <dgm:prSet presAssocID="{857762EE-52D2-4EE5-899E-7FE23DF43393}" presName="hierRoot1" presStyleCnt="0">
        <dgm:presLayoutVars>
          <dgm:hierBranch val="init"/>
        </dgm:presLayoutVars>
      </dgm:prSet>
      <dgm:spPr/>
    </dgm:pt>
    <dgm:pt modelId="{A36E41FA-1A49-4742-8DCB-43B43C326EA3}" type="pres">
      <dgm:prSet presAssocID="{857762EE-52D2-4EE5-899E-7FE23DF43393}" presName="rootComposite1" presStyleCnt="0"/>
      <dgm:spPr/>
    </dgm:pt>
    <dgm:pt modelId="{E89A58FD-5A5A-40F4-9453-6E1A719AE8BD}" type="pres">
      <dgm:prSet presAssocID="{857762EE-52D2-4EE5-899E-7FE23DF433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74AECA-D2F1-4FE8-8B61-D10FCE9DA7D7}" type="pres">
      <dgm:prSet presAssocID="{857762EE-52D2-4EE5-899E-7FE23DF433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DFE4A8-DD8B-444D-8E74-F8B7D39D32C6}" type="pres">
      <dgm:prSet presAssocID="{857762EE-52D2-4EE5-899E-7FE23DF43393}" presName="hierChild2" presStyleCnt="0"/>
      <dgm:spPr/>
    </dgm:pt>
    <dgm:pt modelId="{3A5A718A-C6A0-4843-8D95-E5A327EDF228}" type="pres">
      <dgm:prSet presAssocID="{34A4EE4F-FB11-4BCC-AF6A-C53293E0F73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FC9336B-9D99-4865-9145-B3B232A0C544}" type="pres">
      <dgm:prSet presAssocID="{A9066796-FD56-44F9-A086-7BEC4A10277F}" presName="hierRoot2" presStyleCnt="0">
        <dgm:presLayoutVars>
          <dgm:hierBranch val="r"/>
        </dgm:presLayoutVars>
      </dgm:prSet>
      <dgm:spPr/>
    </dgm:pt>
    <dgm:pt modelId="{B665C281-B996-45B9-9493-E69895AAF298}" type="pres">
      <dgm:prSet presAssocID="{A9066796-FD56-44F9-A086-7BEC4A10277F}" presName="rootComposite" presStyleCnt="0"/>
      <dgm:spPr/>
    </dgm:pt>
    <dgm:pt modelId="{E6FD5DEB-A46E-4CAC-95F4-5711DBEF7955}" type="pres">
      <dgm:prSet presAssocID="{A9066796-FD56-44F9-A086-7BEC4A10277F}" presName="rootText" presStyleLbl="node2" presStyleIdx="0" presStyleCnt="3" custLinFactNeighborY="38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CBDF16-4DB1-487B-B2D7-8E883728C10C}" type="pres">
      <dgm:prSet presAssocID="{A9066796-FD56-44F9-A086-7BEC4A10277F}" presName="rootConnector" presStyleLbl="node2" presStyleIdx="0" presStyleCnt="3"/>
      <dgm:spPr/>
      <dgm:t>
        <a:bodyPr/>
        <a:lstStyle/>
        <a:p>
          <a:endParaRPr lang="ru-RU"/>
        </a:p>
      </dgm:t>
    </dgm:pt>
    <dgm:pt modelId="{6A79D424-12C4-4998-8B04-C57CE4182B1C}" type="pres">
      <dgm:prSet presAssocID="{A9066796-FD56-44F9-A086-7BEC4A10277F}" presName="hierChild4" presStyleCnt="0"/>
      <dgm:spPr/>
    </dgm:pt>
    <dgm:pt modelId="{6F78F776-0B45-4BC5-8617-BA823C2402FE}" type="pres">
      <dgm:prSet presAssocID="{A9066796-FD56-44F9-A086-7BEC4A10277F}" presName="hierChild5" presStyleCnt="0"/>
      <dgm:spPr/>
    </dgm:pt>
    <dgm:pt modelId="{1DEE849F-AC6A-4C77-941E-1686E493728C}" type="pres">
      <dgm:prSet presAssocID="{3706B46B-A872-4F60-A236-1AA428BD8CC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EB44C8D-8E6D-44A4-AEF4-C7590676F3AE}" type="pres">
      <dgm:prSet presAssocID="{00B3CFF2-0CC2-425A-AF93-BE9B8C90647E}" presName="hierRoot2" presStyleCnt="0">
        <dgm:presLayoutVars>
          <dgm:hierBranch val="r"/>
        </dgm:presLayoutVars>
      </dgm:prSet>
      <dgm:spPr/>
    </dgm:pt>
    <dgm:pt modelId="{711B125C-131D-4F61-9825-F7A1534EE141}" type="pres">
      <dgm:prSet presAssocID="{00B3CFF2-0CC2-425A-AF93-BE9B8C90647E}" presName="rootComposite" presStyleCnt="0"/>
      <dgm:spPr/>
    </dgm:pt>
    <dgm:pt modelId="{DE811644-7799-495E-9845-27DFE665D6E9}" type="pres">
      <dgm:prSet presAssocID="{00B3CFF2-0CC2-425A-AF93-BE9B8C90647E}" presName="rootText" presStyleLbl="node2" presStyleIdx="1" presStyleCnt="3" custLinFactNeighborY="38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0DE20-8ADC-4B33-9397-A8423B20AFE8}" type="pres">
      <dgm:prSet presAssocID="{00B3CFF2-0CC2-425A-AF93-BE9B8C9064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40CA2651-3C35-42A8-86E4-2B9FBE972DF8}" type="pres">
      <dgm:prSet presAssocID="{00B3CFF2-0CC2-425A-AF93-BE9B8C90647E}" presName="hierChild4" presStyleCnt="0"/>
      <dgm:spPr/>
    </dgm:pt>
    <dgm:pt modelId="{AD4E1433-5686-4F46-91A4-32E779B0EF96}" type="pres">
      <dgm:prSet presAssocID="{00B3CFF2-0CC2-425A-AF93-BE9B8C90647E}" presName="hierChild5" presStyleCnt="0"/>
      <dgm:spPr/>
    </dgm:pt>
    <dgm:pt modelId="{68DFD896-F7ED-438A-BE57-5DB29626DC28}" type="pres">
      <dgm:prSet presAssocID="{A3225A42-635A-432F-AC01-DEC03C156FE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878DC10-A6AB-47B0-89E1-20CD8FAF471C}" type="pres">
      <dgm:prSet presAssocID="{953A7EEF-991D-4B80-8015-BFA037A6327B}" presName="hierRoot2" presStyleCnt="0">
        <dgm:presLayoutVars>
          <dgm:hierBranch val="r"/>
        </dgm:presLayoutVars>
      </dgm:prSet>
      <dgm:spPr/>
    </dgm:pt>
    <dgm:pt modelId="{A62263E3-3784-4296-AAB5-A1D66E6CEA9C}" type="pres">
      <dgm:prSet presAssocID="{953A7EEF-991D-4B80-8015-BFA037A6327B}" presName="rootComposite" presStyleCnt="0"/>
      <dgm:spPr/>
    </dgm:pt>
    <dgm:pt modelId="{2981335F-AAE7-40B0-B53B-0BC1BF17A368}" type="pres">
      <dgm:prSet presAssocID="{953A7EEF-991D-4B80-8015-BFA037A6327B}" presName="rootText" presStyleLbl="node2" presStyleIdx="2" presStyleCnt="3" custLinFactNeighborY="38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95117-987E-43E3-B47A-7EDDA608C720}" type="pres">
      <dgm:prSet presAssocID="{953A7EEF-991D-4B80-8015-BFA037A6327B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D5D7DC-F4C6-41BD-B4CB-77D036812DEC}" type="pres">
      <dgm:prSet presAssocID="{953A7EEF-991D-4B80-8015-BFA037A6327B}" presName="hierChild4" presStyleCnt="0"/>
      <dgm:spPr/>
    </dgm:pt>
    <dgm:pt modelId="{16365AEF-0156-474C-8206-88CB41D406C2}" type="pres">
      <dgm:prSet presAssocID="{953A7EEF-991D-4B80-8015-BFA037A6327B}" presName="hierChild5" presStyleCnt="0"/>
      <dgm:spPr/>
    </dgm:pt>
    <dgm:pt modelId="{D1138A15-01B0-4E90-9156-AD19E3E8F848}" type="pres">
      <dgm:prSet presAssocID="{857762EE-52D2-4EE5-899E-7FE23DF43393}" presName="hierChild3" presStyleCnt="0"/>
      <dgm:spPr/>
    </dgm:pt>
  </dgm:ptLst>
  <dgm:cxnLst>
    <dgm:cxn modelId="{C6BDB057-2FFA-4CF8-8E09-2B6E242A5D45}" type="presOf" srcId="{A9066796-FD56-44F9-A086-7BEC4A10277F}" destId="{E6FD5DEB-A46E-4CAC-95F4-5711DBEF7955}" srcOrd="0" destOrd="0" presId="urn:microsoft.com/office/officeart/2005/8/layout/orgChart1"/>
    <dgm:cxn modelId="{0D5B074C-8B69-4A74-8FCC-FD88066F7CCD}" type="presOf" srcId="{953A7EEF-991D-4B80-8015-BFA037A6327B}" destId="{2981335F-AAE7-40B0-B53B-0BC1BF17A368}" srcOrd="0" destOrd="0" presId="urn:microsoft.com/office/officeart/2005/8/layout/orgChart1"/>
    <dgm:cxn modelId="{4B9316C2-728C-4C7B-9E58-2B07C7B3A14F}" type="presOf" srcId="{857762EE-52D2-4EE5-899E-7FE23DF43393}" destId="{3F74AECA-D2F1-4FE8-8B61-D10FCE9DA7D7}" srcOrd="1" destOrd="0" presId="urn:microsoft.com/office/officeart/2005/8/layout/orgChart1"/>
    <dgm:cxn modelId="{C2953C72-F822-4E6E-910A-FFF8E9A12F45}" type="presOf" srcId="{00B3CFF2-0CC2-425A-AF93-BE9B8C90647E}" destId="{DE811644-7799-495E-9845-27DFE665D6E9}" srcOrd="0" destOrd="0" presId="urn:microsoft.com/office/officeart/2005/8/layout/orgChart1"/>
    <dgm:cxn modelId="{AC07EAD1-B770-4508-A0E9-08AB7DB8BD6B}" type="presOf" srcId="{3706B46B-A872-4F60-A236-1AA428BD8CCA}" destId="{1DEE849F-AC6A-4C77-941E-1686E493728C}" srcOrd="0" destOrd="0" presId="urn:microsoft.com/office/officeart/2005/8/layout/orgChart1"/>
    <dgm:cxn modelId="{305E7CCF-A1CA-43C5-BB9F-10D52006CD8F}" srcId="{857762EE-52D2-4EE5-899E-7FE23DF43393}" destId="{00B3CFF2-0CC2-425A-AF93-BE9B8C90647E}" srcOrd="1" destOrd="0" parTransId="{3706B46B-A872-4F60-A236-1AA428BD8CCA}" sibTransId="{1A609FB0-D98E-4BD7-8C74-1275CBE70122}"/>
    <dgm:cxn modelId="{A375DC99-CCE5-43BE-9196-7E011579228A}" type="presOf" srcId="{857762EE-52D2-4EE5-899E-7FE23DF43393}" destId="{E89A58FD-5A5A-40F4-9453-6E1A719AE8BD}" srcOrd="0" destOrd="0" presId="urn:microsoft.com/office/officeart/2005/8/layout/orgChart1"/>
    <dgm:cxn modelId="{64EBF1CF-653E-4D2B-A65A-12F54B17F98B}" type="presOf" srcId="{34A4EE4F-FB11-4BCC-AF6A-C53293E0F73C}" destId="{3A5A718A-C6A0-4843-8D95-E5A327EDF228}" srcOrd="0" destOrd="0" presId="urn:microsoft.com/office/officeart/2005/8/layout/orgChart1"/>
    <dgm:cxn modelId="{8F8A6E55-1DBB-42BC-B75E-E7AC41AEEB0A}" type="presOf" srcId="{953A7EEF-991D-4B80-8015-BFA037A6327B}" destId="{4B595117-987E-43E3-B47A-7EDDA608C720}" srcOrd="1" destOrd="0" presId="urn:microsoft.com/office/officeart/2005/8/layout/orgChart1"/>
    <dgm:cxn modelId="{FEECABB4-E289-49FE-930C-20CAB983C6EB}" srcId="{857762EE-52D2-4EE5-899E-7FE23DF43393}" destId="{A9066796-FD56-44F9-A086-7BEC4A10277F}" srcOrd="0" destOrd="0" parTransId="{34A4EE4F-FB11-4BCC-AF6A-C53293E0F73C}" sibTransId="{F7699254-485F-47C2-AF92-D8D29BADA910}"/>
    <dgm:cxn modelId="{7286AC6A-02BB-484C-924D-0E1DC987EEDF}" type="presOf" srcId="{5AEB9AED-8113-459D-9564-2C851A1CDF1E}" destId="{668A5BD1-DEF7-4145-B80B-E9329F3DACE9}" srcOrd="0" destOrd="0" presId="urn:microsoft.com/office/officeart/2005/8/layout/orgChart1"/>
    <dgm:cxn modelId="{506A8C4E-28AB-463B-97DC-2C990B54FAA9}" type="presOf" srcId="{00B3CFF2-0CC2-425A-AF93-BE9B8C90647E}" destId="{7E60DE20-8ADC-4B33-9397-A8423B20AFE8}" srcOrd="1" destOrd="0" presId="urn:microsoft.com/office/officeart/2005/8/layout/orgChart1"/>
    <dgm:cxn modelId="{8471C128-7948-4E24-A82F-5D6DF08BAD28}" srcId="{5AEB9AED-8113-459D-9564-2C851A1CDF1E}" destId="{857762EE-52D2-4EE5-899E-7FE23DF43393}" srcOrd="0" destOrd="0" parTransId="{6E265C3E-837F-4E43-A700-5856A82884C1}" sibTransId="{4B47F49C-EC24-4B87-8AD2-D3BFBEC4B0D8}"/>
    <dgm:cxn modelId="{74F5670D-5A48-4AD1-B405-8162C4C2ADC3}" srcId="{857762EE-52D2-4EE5-899E-7FE23DF43393}" destId="{953A7EEF-991D-4B80-8015-BFA037A6327B}" srcOrd="2" destOrd="0" parTransId="{A3225A42-635A-432F-AC01-DEC03C156FEA}" sibTransId="{D00F06B0-C74B-4B67-9CEE-6799707832E4}"/>
    <dgm:cxn modelId="{2DC4D329-F177-427C-8E04-91BB8DD9A612}" type="presOf" srcId="{A3225A42-635A-432F-AC01-DEC03C156FEA}" destId="{68DFD896-F7ED-438A-BE57-5DB29626DC28}" srcOrd="0" destOrd="0" presId="urn:microsoft.com/office/officeart/2005/8/layout/orgChart1"/>
    <dgm:cxn modelId="{935DAF99-39B6-4DA9-93AD-1F932231889B}" type="presOf" srcId="{A9066796-FD56-44F9-A086-7BEC4A10277F}" destId="{11CBDF16-4DB1-487B-B2D7-8E883728C10C}" srcOrd="1" destOrd="0" presId="urn:microsoft.com/office/officeart/2005/8/layout/orgChart1"/>
    <dgm:cxn modelId="{5B468B2A-BF08-4D29-A72F-93E9C37B29A6}" type="presParOf" srcId="{668A5BD1-DEF7-4145-B80B-E9329F3DACE9}" destId="{5F39B3A9-4D8E-4408-AED1-88BD35C97339}" srcOrd="0" destOrd="0" presId="urn:microsoft.com/office/officeart/2005/8/layout/orgChart1"/>
    <dgm:cxn modelId="{EC0A9132-C866-43C3-864B-01EB0B782FF7}" type="presParOf" srcId="{5F39B3A9-4D8E-4408-AED1-88BD35C97339}" destId="{A36E41FA-1A49-4742-8DCB-43B43C326EA3}" srcOrd="0" destOrd="0" presId="urn:microsoft.com/office/officeart/2005/8/layout/orgChart1"/>
    <dgm:cxn modelId="{CE17A937-F4D0-4470-AFB0-29187133C91F}" type="presParOf" srcId="{A36E41FA-1A49-4742-8DCB-43B43C326EA3}" destId="{E89A58FD-5A5A-40F4-9453-6E1A719AE8BD}" srcOrd="0" destOrd="0" presId="urn:microsoft.com/office/officeart/2005/8/layout/orgChart1"/>
    <dgm:cxn modelId="{73C6B488-7B9C-4646-BBCB-A43E50F08848}" type="presParOf" srcId="{A36E41FA-1A49-4742-8DCB-43B43C326EA3}" destId="{3F74AECA-D2F1-4FE8-8B61-D10FCE9DA7D7}" srcOrd="1" destOrd="0" presId="urn:microsoft.com/office/officeart/2005/8/layout/orgChart1"/>
    <dgm:cxn modelId="{C2C82CEC-1972-4B0D-A022-9788E5EFC7A6}" type="presParOf" srcId="{5F39B3A9-4D8E-4408-AED1-88BD35C97339}" destId="{A5DFE4A8-DD8B-444D-8E74-F8B7D39D32C6}" srcOrd="1" destOrd="0" presId="urn:microsoft.com/office/officeart/2005/8/layout/orgChart1"/>
    <dgm:cxn modelId="{1654318F-DAE0-4528-95ED-593B4EB1F22B}" type="presParOf" srcId="{A5DFE4A8-DD8B-444D-8E74-F8B7D39D32C6}" destId="{3A5A718A-C6A0-4843-8D95-E5A327EDF228}" srcOrd="0" destOrd="0" presId="urn:microsoft.com/office/officeart/2005/8/layout/orgChart1"/>
    <dgm:cxn modelId="{AC934D41-AFB8-4C90-9F70-17FC17F1D9FE}" type="presParOf" srcId="{A5DFE4A8-DD8B-444D-8E74-F8B7D39D32C6}" destId="{6FC9336B-9D99-4865-9145-B3B232A0C544}" srcOrd="1" destOrd="0" presId="urn:microsoft.com/office/officeart/2005/8/layout/orgChart1"/>
    <dgm:cxn modelId="{B1918595-8224-45AF-B70E-95CA8618E42E}" type="presParOf" srcId="{6FC9336B-9D99-4865-9145-B3B232A0C544}" destId="{B665C281-B996-45B9-9493-E69895AAF298}" srcOrd="0" destOrd="0" presId="urn:microsoft.com/office/officeart/2005/8/layout/orgChart1"/>
    <dgm:cxn modelId="{50600338-F9E3-40E9-9A05-D9571F012ED8}" type="presParOf" srcId="{B665C281-B996-45B9-9493-E69895AAF298}" destId="{E6FD5DEB-A46E-4CAC-95F4-5711DBEF7955}" srcOrd="0" destOrd="0" presId="urn:microsoft.com/office/officeart/2005/8/layout/orgChart1"/>
    <dgm:cxn modelId="{D089F026-ED2B-4B3D-ACC0-FAFA06FB284A}" type="presParOf" srcId="{B665C281-B996-45B9-9493-E69895AAF298}" destId="{11CBDF16-4DB1-487B-B2D7-8E883728C10C}" srcOrd="1" destOrd="0" presId="urn:microsoft.com/office/officeart/2005/8/layout/orgChart1"/>
    <dgm:cxn modelId="{3F1DCDB9-6FFC-4E13-A13E-4059E2F68078}" type="presParOf" srcId="{6FC9336B-9D99-4865-9145-B3B232A0C544}" destId="{6A79D424-12C4-4998-8B04-C57CE4182B1C}" srcOrd="1" destOrd="0" presId="urn:microsoft.com/office/officeart/2005/8/layout/orgChart1"/>
    <dgm:cxn modelId="{A1A0B557-41D7-467A-9081-3E3C19AAC2D9}" type="presParOf" srcId="{6FC9336B-9D99-4865-9145-B3B232A0C544}" destId="{6F78F776-0B45-4BC5-8617-BA823C2402FE}" srcOrd="2" destOrd="0" presId="urn:microsoft.com/office/officeart/2005/8/layout/orgChart1"/>
    <dgm:cxn modelId="{AE665B1B-67A0-4040-9A42-3ACC182FC2EC}" type="presParOf" srcId="{A5DFE4A8-DD8B-444D-8E74-F8B7D39D32C6}" destId="{1DEE849F-AC6A-4C77-941E-1686E493728C}" srcOrd="2" destOrd="0" presId="urn:microsoft.com/office/officeart/2005/8/layout/orgChart1"/>
    <dgm:cxn modelId="{56ED0AE3-8EB7-4B40-8020-9705C979C7AA}" type="presParOf" srcId="{A5DFE4A8-DD8B-444D-8E74-F8B7D39D32C6}" destId="{9EB44C8D-8E6D-44A4-AEF4-C7590676F3AE}" srcOrd="3" destOrd="0" presId="urn:microsoft.com/office/officeart/2005/8/layout/orgChart1"/>
    <dgm:cxn modelId="{A881F5D3-599C-40BB-9C51-1A68D4E9F17C}" type="presParOf" srcId="{9EB44C8D-8E6D-44A4-AEF4-C7590676F3AE}" destId="{711B125C-131D-4F61-9825-F7A1534EE141}" srcOrd="0" destOrd="0" presId="urn:microsoft.com/office/officeart/2005/8/layout/orgChart1"/>
    <dgm:cxn modelId="{3B1A2145-1017-4DB0-822F-248246FC9D2B}" type="presParOf" srcId="{711B125C-131D-4F61-9825-F7A1534EE141}" destId="{DE811644-7799-495E-9845-27DFE665D6E9}" srcOrd="0" destOrd="0" presId="urn:microsoft.com/office/officeart/2005/8/layout/orgChart1"/>
    <dgm:cxn modelId="{8AD6964A-8A5D-499F-8777-15E6E9425B77}" type="presParOf" srcId="{711B125C-131D-4F61-9825-F7A1534EE141}" destId="{7E60DE20-8ADC-4B33-9397-A8423B20AFE8}" srcOrd="1" destOrd="0" presId="urn:microsoft.com/office/officeart/2005/8/layout/orgChart1"/>
    <dgm:cxn modelId="{4907D107-F868-4E6D-8E04-4258969FE04E}" type="presParOf" srcId="{9EB44C8D-8E6D-44A4-AEF4-C7590676F3AE}" destId="{40CA2651-3C35-42A8-86E4-2B9FBE972DF8}" srcOrd="1" destOrd="0" presId="urn:microsoft.com/office/officeart/2005/8/layout/orgChart1"/>
    <dgm:cxn modelId="{B01C8BEF-578C-4AB4-BFCE-745743CA1018}" type="presParOf" srcId="{9EB44C8D-8E6D-44A4-AEF4-C7590676F3AE}" destId="{AD4E1433-5686-4F46-91A4-32E779B0EF96}" srcOrd="2" destOrd="0" presId="urn:microsoft.com/office/officeart/2005/8/layout/orgChart1"/>
    <dgm:cxn modelId="{1A0E1838-B5F1-48A1-B8AC-4325256BF29E}" type="presParOf" srcId="{A5DFE4A8-DD8B-444D-8E74-F8B7D39D32C6}" destId="{68DFD896-F7ED-438A-BE57-5DB29626DC28}" srcOrd="4" destOrd="0" presId="urn:microsoft.com/office/officeart/2005/8/layout/orgChart1"/>
    <dgm:cxn modelId="{29F24690-9FBF-4901-B79F-6E4A331AD856}" type="presParOf" srcId="{A5DFE4A8-DD8B-444D-8E74-F8B7D39D32C6}" destId="{1878DC10-A6AB-47B0-89E1-20CD8FAF471C}" srcOrd="5" destOrd="0" presId="urn:microsoft.com/office/officeart/2005/8/layout/orgChart1"/>
    <dgm:cxn modelId="{5ECD6693-FE90-4474-998A-5B4968170A0E}" type="presParOf" srcId="{1878DC10-A6AB-47B0-89E1-20CD8FAF471C}" destId="{A62263E3-3784-4296-AAB5-A1D66E6CEA9C}" srcOrd="0" destOrd="0" presId="urn:microsoft.com/office/officeart/2005/8/layout/orgChart1"/>
    <dgm:cxn modelId="{5CD44780-4368-4962-A4B6-B2A9B93F924A}" type="presParOf" srcId="{A62263E3-3784-4296-AAB5-A1D66E6CEA9C}" destId="{2981335F-AAE7-40B0-B53B-0BC1BF17A368}" srcOrd="0" destOrd="0" presId="urn:microsoft.com/office/officeart/2005/8/layout/orgChart1"/>
    <dgm:cxn modelId="{77E8FCFD-9425-4DCE-AB0F-C075EF151E6E}" type="presParOf" srcId="{A62263E3-3784-4296-AAB5-A1D66E6CEA9C}" destId="{4B595117-987E-43E3-B47A-7EDDA608C720}" srcOrd="1" destOrd="0" presId="urn:microsoft.com/office/officeart/2005/8/layout/orgChart1"/>
    <dgm:cxn modelId="{73E9B00D-1C88-4E0D-B694-A76AD5B320F2}" type="presParOf" srcId="{1878DC10-A6AB-47B0-89E1-20CD8FAF471C}" destId="{ADD5D7DC-F4C6-41BD-B4CB-77D036812DEC}" srcOrd="1" destOrd="0" presId="urn:microsoft.com/office/officeart/2005/8/layout/orgChart1"/>
    <dgm:cxn modelId="{1E506AC5-66BF-477B-AA99-A58C08BCC70E}" type="presParOf" srcId="{1878DC10-A6AB-47B0-89E1-20CD8FAF471C}" destId="{16365AEF-0156-474C-8206-88CB41D406C2}" srcOrd="2" destOrd="0" presId="urn:microsoft.com/office/officeart/2005/8/layout/orgChart1"/>
    <dgm:cxn modelId="{6F64C457-49B8-418B-9C46-3E08A3BAE0CA}" type="presParOf" srcId="{5F39B3A9-4D8E-4408-AED1-88BD35C97339}" destId="{D1138A15-01B0-4E90-9156-AD19E3E8F8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BB49C-95D5-4393-A4F8-94287EA87D4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89BA5-F61D-423B-9982-CC25EA42B37D}">
      <dgm:prSet phldrT="[Текст]"/>
      <dgm:spPr/>
      <dgm:t>
        <a:bodyPr/>
        <a:lstStyle/>
        <a:p>
          <a:r>
            <a:rPr lang="ru-RU" dirty="0" smtClean="0"/>
            <a:t>Финансовая стратегия</a:t>
          </a:r>
          <a:endParaRPr lang="ru-RU" dirty="0"/>
        </a:p>
      </dgm:t>
    </dgm:pt>
    <dgm:pt modelId="{3B43688D-162E-4B25-AE41-179971CECEB9}" type="parTrans" cxnId="{512749FD-8BAA-43DA-80B8-FD4CCC42BABA}">
      <dgm:prSet/>
      <dgm:spPr/>
      <dgm:t>
        <a:bodyPr/>
        <a:lstStyle/>
        <a:p>
          <a:endParaRPr lang="ru-RU"/>
        </a:p>
      </dgm:t>
    </dgm:pt>
    <dgm:pt modelId="{B00B4272-2346-4C74-9DC6-E2E863A38A7C}" type="sibTrans" cxnId="{512749FD-8BAA-43DA-80B8-FD4CCC42BABA}">
      <dgm:prSet/>
      <dgm:spPr/>
      <dgm:t>
        <a:bodyPr/>
        <a:lstStyle/>
        <a:p>
          <a:endParaRPr lang="ru-RU"/>
        </a:p>
      </dgm:t>
    </dgm:pt>
    <dgm:pt modelId="{E1E2E0B5-0AF3-4C51-BB3E-8CE8BBBA4451}">
      <dgm:prSet phldrT="[Текст]" custT="1"/>
      <dgm:spPr/>
      <dgm:t>
        <a:bodyPr/>
        <a:lstStyle/>
        <a:p>
          <a:r>
            <a:rPr lang="ru-RU" sz="1700" dirty="0" smtClean="0"/>
            <a:t>Обеспечение ежегодного роста кредитного портфеля на 30% </a:t>
          </a:r>
          <a:endParaRPr lang="ru-RU" sz="1700" dirty="0"/>
        </a:p>
      </dgm:t>
    </dgm:pt>
    <dgm:pt modelId="{9521CB24-286B-4D1D-85F6-3C293916D377}" type="parTrans" cxnId="{F758C9D4-B3F6-4260-847E-8324B6508F2A}">
      <dgm:prSet/>
      <dgm:spPr/>
      <dgm:t>
        <a:bodyPr/>
        <a:lstStyle/>
        <a:p>
          <a:endParaRPr lang="ru-RU"/>
        </a:p>
      </dgm:t>
    </dgm:pt>
    <dgm:pt modelId="{C003E7FC-99C0-4298-9E77-82238DB6DA97}" type="sibTrans" cxnId="{F758C9D4-B3F6-4260-847E-8324B6508F2A}">
      <dgm:prSet/>
      <dgm:spPr/>
      <dgm:t>
        <a:bodyPr/>
        <a:lstStyle/>
        <a:p>
          <a:endParaRPr lang="ru-RU"/>
        </a:p>
      </dgm:t>
    </dgm:pt>
    <dgm:pt modelId="{2FEBEE9B-8343-431E-A69C-EABF2AC81365}">
      <dgm:prSet phldrT="[Текст]" custT="1"/>
      <dgm:spPr/>
      <dgm:t>
        <a:bodyPr/>
        <a:lstStyle/>
        <a:p>
          <a:r>
            <a:rPr lang="ru-RU" sz="1700" dirty="0" smtClean="0"/>
            <a:t>Количество обслуживаемых счетов в банке – 20,1 млн. ед.</a:t>
          </a:r>
          <a:endParaRPr lang="ru-RU" sz="1700" dirty="0"/>
        </a:p>
      </dgm:t>
    </dgm:pt>
    <dgm:pt modelId="{E4F6F866-8F25-41B4-97D4-25BB891BAA3A}" type="parTrans" cxnId="{9396B9FB-36E9-47AD-9A0E-EC519DE45608}">
      <dgm:prSet/>
      <dgm:spPr/>
      <dgm:t>
        <a:bodyPr/>
        <a:lstStyle/>
        <a:p>
          <a:endParaRPr lang="ru-RU"/>
        </a:p>
      </dgm:t>
    </dgm:pt>
    <dgm:pt modelId="{CC60F475-3182-43BF-8691-6F8C6365353E}" type="sibTrans" cxnId="{9396B9FB-36E9-47AD-9A0E-EC519DE45608}">
      <dgm:prSet/>
      <dgm:spPr/>
      <dgm:t>
        <a:bodyPr/>
        <a:lstStyle/>
        <a:p>
          <a:endParaRPr lang="ru-RU"/>
        </a:p>
      </dgm:t>
    </dgm:pt>
    <dgm:pt modelId="{936293B4-293A-4954-9B8E-8FC406164770}">
      <dgm:prSet phldrT="[Текст]"/>
      <dgm:spPr/>
      <dgm:t>
        <a:bodyPr/>
        <a:lstStyle/>
        <a:p>
          <a:r>
            <a:rPr lang="ru-RU" dirty="0" smtClean="0"/>
            <a:t>Маркетинговая стратегия</a:t>
          </a:r>
          <a:endParaRPr lang="ru-RU" dirty="0"/>
        </a:p>
      </dgm:t>
    </dgm:pt>
    <dgm:pt modelId="{22F97E79-30D5-4A8D-91C6-84F6183D1560}" type="parTrans" cxnId="{FEEDE07C-DFEE-4580-8231-095CBB759C5D}">
      <dgm:prSet/>
      <dgm:spPr/>
      <dgm:t>
        <a:bodyPr/>
        <a:lstStyle/>
        <a:p>
          <a:endParaRPr lang="ru-RU"/>
        </a:p>
      </dgm:t>
    </dgm:pt>
    <dgm:pt modelId="{C2DF3F7C-EAB5-46C4-9ACF-8D6F948A4B0D}" type="sibTrans" cxnId="{FEEDE07C-DFEE-4580-8231-095CBB759C5D}">
      <dgm:prSet/>
      <dgm:spPr/>
      <dgm:t>
        <a:bodyPr/>
        <a:lstStyle/>
        <a:p>
          <a:endParaRPr lang="ru-RU"/>
        </a:p>
      </dgm:t>
    </dgm:pt>
    <dgm:pt modelId="{9249C75F-AFE7-4D7E-A995-F7A0272FBBFA}">
      <dgm:prSet phldrT="[Текст]" custT="1"/>
      <dgm:spPr/>
      <dgm:t>
        <a:bodyPr/>
        <a:lstStyle/>
        <a:p>
          <a:r>
            <a:rPr lang="ru-RU" sz="1500" dirty="0" smtClean="0"/>
            <a:t>Обеспечение прироста </a:t>
          </a:r>
          <a:r>
            <a:rPr lang="ru-RU" sz="1500" dirty="0" err="1" smtClean="0"/>
            <a:t>репутационного</a:t>
          </a:r>
          <a:r>
            <a:rPr lang="ru-RU" sz="1500" dirty="0" smtClean="0"/>
            <a:t> капитала банка</a:t>
          </a:r>
          <a:endParaRPr lang="ru-RU" sz="1500" dirty="0"/>
        </a:p>
      </dgm:t>
    </dgm:pt>
    <dgm:pt modelId="{767665DD-D770-4EC1-A4E7-0F49E35E5300}" type="parTrans" cxnId="{9D7333C2-4B61-4128-85CF-533EF47E3AEC}">
      <dgm:prSet/>
      <dgm:spPr/>
      <dgm:t>
        <a:bodyPr/>
        <a:lstStyle/>
        <a:p>
          <a:endParaRPr lang="ru-RU"/>
        </a:p>
      </dgm:t>
    </dgm:pt>
    <dgm:pt modelId="{BB4753A0-9676-4281-937A-DDC4BE2F4F09}" type="sibTrans" cxnId="{9D7333C2-4B61-4128-85CF-533EF47E3AEC}">
      <dgm:prSet/>
      <dgm:spPr/>
      <dgm:t>
        <a:bodyPr/>
        <a:lstStyle/>
        <a:p>
          <a:endParaRPr lang="ru-RU"/>
        </a:p>
      </dgm:t>
    </dgm:pt>
    <dgm:pt modelId="{F31000F8-5249-4B29-986D-7723AADCF587}">
      <dgm:prSet phldrT="[Текст]" custT="1"/>
      <dgm:spPr/>
      <dgm:t>
        <a:bodyPr/>
        <a:lstStyle/>
        <a:p>
          <a:r>
            <a:rPr lang="ru-RU" sz="1500" dirty="0" smtClean="0"/>
            <a:t>Развитие и реализация маркетинговой политики</a:t>
          </a:r>
          <a:endParaRPr lang="ru-RU" sz="1500" dirty="0"/>
        </a:p>
      </dgm:t>
    </dgm:pt>
    <dgm:pt modelId="{850C1E86-8E24-41B2-8459-7A761E9B977E}" type="parTrans" cxnId="{EE341130-46A6-4E22-9293-CA3227CD74C6}">
      <dgm:prSet/>
      <dgm:spPr/>
      <dgm:t>
        <a:bodyPr/>
        <a:lstStyle/>
        <a:p>
          <a:endParaRPr lang="ru-RU"/>
        </a:p>
      </dgm:t>
    </dgm:pt>
    <dgm:pt modelId="{C1993561-6752-4A8B-85CC-D7716D1248EC}" type="sibTrans" cxnId="{EE341130-46A6-4E22-9293-CA3227CD74C6}">
      <dgm:prSet/>
      <dgm:spPr/>
      <dgm:t>
        <a:bodyPr/>
        <a:lstStyle/>
        <a:p>
          <a:endParaRPr lang="ru-RU"/>
        </a:p>
      </dgm:t>
    </dgm:pt>
    <dgm:pt modelId="{01EBF554-F5EE-4353-B1FC-AB68397989BD}">
      <dgm:prSet phldrT="[Текст]" custT="1"/>
      <dgm:spPr/>
      <dgm:t>
        <a:bodyPr/>
        <a:lstStyle/>
        <a:p>
          <a:r>
            <a:rPr lang="ru-RU" sz="1700" dirty="0" smtClean="0"/>
            <a:t>Существенный рост в основных параметрах</a:t>
          </a:r>
          <a:endParaRPr lang="ru-RU" sz="1700" dirty="0"/>
        </a:p>
      </dgm:t>
    </dgm:pt>
    <dgm:pt modelId="{E20FE1B1-C18F-4872-97A9-C5425EFEF50F}" type="parTrans" cxnId="{8293CEC2-76AC-48CF-843B-B7984166FB60}">
      <dgm:prSet/>
      <dgm:spPr/>
      <dgm:t>
        <a:bodyPr/>
        <a:lstStyle/>
        <a:p>
          <a:endParaRPr lang="ru-RU"/>
        </a:p>
      </dgm:t>
    </dgm:pt>
    <dgm:pt modelId="{FD0661FA-E61C-41F0-948D-3045707606FC}" type="sibTrans" cxnId="{8293CEC2-76AC-48CF-843B-B7984166FB60}">
      <dgm:prSet/>
      <dgm:spPr/>
      <dgm:t>
        <a:bodyPr/>
        <a:lstStyle/>
        <a:p>
          <a:endParaRPr lang="ru-RU"/>
        </a:p>
      </dgm:t>
    </dgm:pt>
    <dgm:pt modelId="{3B8D7F49-1447-4623-ADF4-839EB2083012}">
      <dgm:prSet/>
      <dgm:spPr/>
      <dgm:t>
        <a:bodyPr/>
        <a:lstStyle/>
        <a:p>
          <a:r>
            <a:rPr lang="ru-RU" dirty="0" smtClean="0"/>
            <a:t>Стратегия корпоративного управления</a:t>
          </a:r>
          <a:endParaRPr lang="ru-RU" dirty="0"/>
        </a:p>
      </dgm:t>
    </dgm:pt>
    <dgm:pt modelId="{0AB6C63C-0DEA-4989-9538-B20E6C52058A}" type="parTrans" cxnId="{58A81F79-24B5-498F-B4F1-7DF2CFDD9B21}">
      <dgm:prSet/>
      <dgm:spPr/>
      <dgm:t>
        <a:bodyPr/>
        <a:lstStyle/>
        <a:p>
          <a:endParaRPr lang="ru-RU"/>
        </a:p>
      </dgm:t>
    </dgm:pt>
    <dgm:pt modelId="{BDD7A89D-5114-4A25-89F8-E010C69B9A8C}" type="sibTrans" cxnId="{58A81F79-24B5-498F-B4F1-7DF2CFDD9B21}">
      <dgm:prSet/>
      <dgm:spPr/>
      <dgm:t>
        <a:bodyPr/>
        <a:lstStyle/>
        <a:p>
          <a:endParaRPr lang="ru-RU"/>
        </a:p>
      </dgm:t>
    </dgm:pt>
    <dgm:pt modelId="{55891C21-F87E-498B-AC36-D629EC5D5405}">
      <dgm:prSet custT="1"/>
      <dgm:spPr/>
      <dgm:t>
        <a:bodyPr/>
        <a:lstStyle/>
        <a:p>
          <a:r>
            <a:rPr lang="ru-RU" sz="1700" dirty="0" smtClean="0"/>
            <a:t>Совершенствование организационной структуры</a:t>
          </a:r>
          <a:endParaRPr lang="ru-RU" sz="1700" dirty="0"/>
        </a:p>
      </dgm:t>
    </dgm:pt>
    <dgm:pt modelId="{ABCF7728-F635-4A6A-B9B0-D710ACA593D6}" type="parTrans" cxnId="{7A4FFE49-BCC2-41EC-B7BE-080835BA5F17}">
      <dgm:prSet/>
      <dgm:spPr/>
      <dgm:t>
        <a:bodyPr/>
        <a:lstStyle/>
        <a:p>
          <a:endParaRPr lang="ru-RU"/>
        </a:p>
      </dgm:t>
    </dgm:pt>
    <dgm:pt modelId="{EDCF016A-04DD-4F27-BC75-FA5C844BB416}" type="sibTrans" cxnId="{7A4FFE49-BCC2-41EC-B7BE-080835BA5F17}">
      <dgm:prSet/>
      <dgm:spPr/>
      <dgm:t>
        <a:bodyPr/>
        <a:lstStyle/>
        <a:p>
          <a:endParaRPr lang="ru-RU"/>
        </a:p>
      </dgm:t>
    </dgm:pt>
    <dgm:pt modelId="{0B6645D0-4805-4524-B37F-CFCA6C104F28}">
      <dgm:prSet custT="1"/>
      <dgm:spPr/>
      <dgm:t>
        <a:bodyPr/>
        <a:lstStyle/>
        <a:p>
          <a:r>
            <a:rPr lang="ru-RU" sz="1700" dirty="0" smtClean="0"/>
            <a:t>Усиление системы внутреннего контроля</a:t>
          </a:r>
          <a:endParaRPr lang="ru-RU" sz="1700" dirty="0"/>
        </a:p>
      </dgm:t>
    </dgm:pt>
    <dgm:pt modelId="{83E8D761-DD4D-450E-AECF-5B18F56D209C}" type="parTrans" cxnId="{F2E33F22-0EF0-433B-A05D-19878BC4F578}">
      <dgm:prSet/>
      <dgm:spPr/>
      <dgm:t>
        <a:bodyPr/>
        <a:lstStyle/>
        <a:p>
          <a:endParaRPr lang="ru-RU"/>
        </a:p>
      </dgm:t>
    </dgm:pt>
    <dgm:pt modelId="{105299C3-4D9B-4C58-BAA0-D22F4A907E06}" type="sibTrans" cxnId="{F2E33F22-0EF0-433B-A05D-19878BC4F578}">
      <dgm:prSet/>
      <dgm:spPr/>
      <dgm:t>
        <a:bodyPr/>
        <a:lstStyle/>
        <a:p>
          <a:endParaRPr lang="ru-RU"/>
        </a:p>
      </dgm:t>
    </dgm:pt>
    <dgm:pt modelId="{0483BD6C-6D2A-4868-9126-CE34F701275E}">
      <dgm:prSet custT="1"/>
      <dgm:spPr/>
      <dgm:t>
        <a:bodyPr/>
        <a:lstStyle/>
        <a:p>
          <a:r>
            <a:rPr lang="ru-RU" sz="1700" dirty="0" smtClean="0"/>
            <a:t>Внедрение МСФО</a:t>
          </a:r>
          <a:endParaRPr lang="ru-RU" sz="1700" dirty="0"/>
        </a:p>
      </dgm:t>
    </dgm:pt>
    <dgm:pt modelId="{6E393A20-6964-48FF-9AFA-2AB1F90659CF}" type="parTrans" cxnId="{A75FD210-01DE-49F3-9B68-AAF1F8997B57}">
      <dgm:prSet/>
      <dgm:spPr/>
      <dgm:t>
        <a:bodyPr/>
        <a:lstStyle/>
        <a:p>
          <a:endParaRPr lang="ru-RU"/>
        </a:p>
      </dgm:t>
    </dgm:pt>
    <dgm:pt modelId="{A65EA0B9-6E12-490B-94AB-4C5DC045B782}" type="sibTrans" cxnId="{A75FD210-01DE-49F3-9B68-AAF1F8997B57}">
      <dgm:prSet/>
      <dgm:spPr/>
      <dgm:t>
        <a:bodyPr/>
        <a:lstStyle/>
        <a:p>
          <a:endParaRPr lang="ru-RU"/>
        </a:p>
      </dgm:t>
    </dgm:pt>
    <dgm:pt modelId="{489EBD3D-103E-4DDA-B45C-5F2E21FAFCEE}">
      <dgm:prSet phldrT="[Текст]" custT="1"/>
      <dgm:spPr/>
      <dgm:t>
        <a:bodyPr/>
        <a:lstStyle/>
        <a:p>
          <a:r>
            <a:rPr lang="ru-RU" sz="1500" dirty="0" smtClean="0"/>
            <a:t>Формирование единого информационно-маркетингового ресурса банка</a:t>
          </a:r>
          <a:endParaRPr lang="ru-RU" sz="1500" dirty="0"/>
        </a:p>
      </dgm:t>
    </dgm:pt>
    <dgm:pt modelId="{C7BFA1B5-4F67-4658-9386-AB31843BC846}" type="parTrans" cxnId="{AE808294-5F60-4710-8FE5-5FAF6DCF2E1E}">
      <dgm:prSet/>
      <dgm:spPr/>
      <dgm:t>
        <a:bodyPr/>
        <a:lstStyle/>
        <a:p>
          <a:endParaRPr lang="ru-RU"/>
        </a:p>
      </dgm:t>
    </dgm:pt>
    <dgm:pt modelId="{58D58A7F-365A-4EFE-A257-A8B880433C82}" type="sibTrans" cxnId="{AE808294-5F60-4710-8FE5-5FAF6DCF2E1E}">
      <dgm:prSet/>
      <dgm:spPr/>
      <dgm:t>
        <a:bodyPr/>
        <a:lstStyle/>
        <a:p>
          <a:endParaRPr lang="ru-RU"/>
        </a:p>
      </dgm:t>
    </dgm:pt>
    <dgm:pt modelId="{AEA81F9E-9526-4AC1-AB74-6B069E349ED9}" type="pres">
      <dgm:prSet presAssocID="{B04BB49C-95D5-4393-A4F8-94287EA87D4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7B29E6-0C56-4540-A58D-AB541DD0E3E5}" type="pres">
      <dgm:prSet presAssocID="{51C89BA5-F61D-423B-9982-CC25EA42B37D}" presName="linNode" presStyleCnt="0"/>
      <dgm:spPr/>
    </dgm:pt>
    <dgm:pt modelId="{F544AEE3-F697-49AC-845A-0DE28C6F24AD}" type="pres">
      <dgm:prSet presAssocID="{51C89BA5-F61D-423B-9982-CC25EA42B37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EDB50-C547-49BD-989D-C844A7B47B02}" type="pres">
      <dgm:prSet presAssocID="{51C89BA5-F61D-423B-9982-CC25EA42B37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E8040-B2BE-4EB6-B470-23774BCCB5E1}" type="pres">
      <dgm:prSet presAssocID="{B00B4272-2346-4C74-9DC6-E2E863A38A7C}" presName="spacing" presStyleCnt="0"/>
      <dgm:spPr/>
    </dgm:pt>
    <dgm:pt modelId="{04D84D7A-E6D9-4041-871A-AE3BF466B9E1}" type="pres">
      <dgm:prSet presAssocID="{3B8D7F49-1447-4623-ADF4-839EB2083012}" presName="linNode" presStyleCnt="0"/>
      <dgm:spPr/>
    </dgm:pt>
    <dgm:pt modelId="{B0EEAA93-D896-4116-AF5A-E023CD8550BE}" type="pres">
      <dgm:prSet presAssocID="{3B8D7F49-1447-4623-ADF4-839EB208301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DFFAB-12F9-49FE-AC63-5B6AE4D0CE70}" type="pres">
      <dgm:prSet presAssocID="{3B8D7F49-1447-4623-ADF4-839EB208301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A1A0D-1912-42F5-8222-4C18467A0ACA}" type="pres">
      <dgm:prSet presAssocID="{BDD7A89D-5114-4A25-89F8-E010C69B9A8C}" presName="spacing" presStyleCnt="0"/>
      <dgm:spPr/>
    </dgm:pt>
    <dgm:pt modelId="{ECDDA5B7-5E87-4E0A-B5F3-6771E5B50B27}" type="pres">
      <dgm:prSet presAssocID="{936293B4-293A-4954-9B8E-8FC406164770}" presName="linNode" presStyleCnt="0"/>
      <dgm:spPr/>
    </dgm:pt>
    <dgm:pt modelId="{CFBA5A00-4B33-4142-8A83-E59FB8216799}" type="pres">
      <dgm:prSet presAssocID="{936293B4-293A-4954-9B8E-8FC40616477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4E447-0556-444B-B6E9-F7845386ACE0}" type="pres">
      <dgm:prSet presAssocID="{936293B4-293A-4954-9B8E-8FC406164770}" presName="childShp" presStyleLbl="bgAccFollowNode1" presStyleIdx="2" presStyleCnt="3" custLinFactNeighborY="-6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19F8FB-E4A6-44EB-B829-9514DE9324F8}" type="presOf" srcId="{2FEBEE9B-8343-431E-A69C-EABF2AC81365}" destId="{D8BEDB50-C547-49BD-989D-C844A7B47B02}" srcOrd="0" destOrd="1" presId="urn:microsoft.com/office/officeart/2005/8/layout/vList6"/>
    <dgm:cxn modelId="{512749FD-8BAA-43DA-80B8-FD4CCC42BABA}" srcId="{B04BB49C-95D5-4393-A4F8-94287EA87D41}" destId="{51C89BA5-F61D-423B-9982-CC25EA42B37D}" srcOrd="0" destOrd="0" parTransId="{3B43688D-162E-4B25-AE41-179971CECEB9}" sibTransId="{B00B4272-2346-4C74-9DC6-E2E863A38A7C}"/>
    <dgm:cxn modelId="{73122CD6-FAEE-4E6B-B8E6-384949084726}" type="presOf" srcId="{55891C21-F87E-498B-AC36-D629EC5D5405}" destId="{A94DFFAB-12F9-49FE-AC63-5B6AE4D0CE70}" srcOrd="0" destOrd="0" presId="urn:microsoft.com/office/officeart/2005/8/layout/vList6"/>
    <dgm:cxn modelId="{FEEDE07C-DFEE-4580-8231-095CBB759C5D}" srcId="{B04BB49C-95D5-4393-A4F8-94287EA87D41}" destId="{936293B4-293A-4954-9B8E-8FC406164770}" srcOrd="2" destOrd="0" parTransId="{22F97E79-30D5-4A8D-91C6-84F6183D1560}" sibTransId="{C2DF3F7C-EAB5-46C4-9ACF-8D6F948A4B0D}"/>
    <dgm:cxn modelId="{8DE2D718-8BA5-4310-9680-F4A69D4AAE1E}" type="presOf" srcId="{01EBF554-F5EE-4353-B1FC-AB68397989BD}" destId="{D8BEDB50-C547-49BD-989D-C844A7B47B02}" srcOrd="0" destOrd="2" presId="urn:microsoft.com/office/officeart/2005/8/layout/vList6"/>
    <dgm:cxn modelId="{A75FD210-01DE-49F3-9B68-AAF1F8997B57}" srcId="{3B8D7F49-1447-4623-ADF4-839EB2083012}" destId="{0483BD6C-6D2A-4868-9126-CE34F701275E}" srcOrd="2" destOrd="0" parTransId="{6E393A20-6964-48FF-9AFA-2AB1F90659CF}" sibTransId="{A65EA0B9-6E12-490B-94AB-4C5DC045B782}"/>
    <dgm:cxn modelId="{F7E8ED78-301C-470E-8689-4D06C53ED5A0}" type="presOf" srcId="{B04BB49C-95D5-4393-A4F8-94287EA87D41}" destId="{AEA81F9E-9526-4AC1-AB74-6B069E349ED9}" srcOrd="0" destOrd="0" presId="urn:microsoft.com/office/officeart/2005/8/layout/vList6"/>
    <dgm:cxn modelId="{8293CEC2-76AC-48CF-843B-B7984166FB60}" srcId="{51C89BA5-F61D-423B-9982-CC25EA42B37D}" destId="{01EBF554-F5EE-4353-B1FC-AB68397989BD}" srcOrd="2" destOrd="0" parTransId="{E20FE1B1-C18F-4872-97A9-C5425EFEF50F}" sibTransId="{FD0661FA-E61C-41F0-948D-3045707606FC}"/>
    <dgm:cxn modelId="{E9A8F599-DCCE-4122-A740-BE0A901524FD}" type="presOf" srcId="{9249C75F-AFE7-4D7E-A995-F7A0272FBBFA}" destId="{BA94E447-0556-444B-B6E9-F7845386ACE0}" srcOrd="0" destOrd="0" presId="urn:microsoft.com/office/officeart/2005/8/layout/vList6"/>
    <dgm:cxn modelId="{408792C7-3473-4D49-95E8-CDC0114D138D}" type="presOf" srcId="{51C89BA5-F61D-423B-9982-CC25EA42B37D}" destId="{F544AEE3-F697-49AC-845A-0DE28C6F24AD}" srcOrd="0" destOrd="0" presId="urn:microsoft.com/office/officeart/2005/8/layout/vList6"/>
    <dgm:cxn modelId="{6056CDD4-C856-4B35-A3AD-26C045A028D0}" type="presOf" srcId="{E1E2E0B5-0AF3-4C51-BB3E-8CE8BBBA4451}" destId="{D8BEDB50-C547-49BD-989D-C844A7B47B02}" srcOrd="0" destOrd="0" presId="urn:microsoft.com/office/officeart/2005/8/layout/vList6"/>
    <dgm:cxn modelId="{7A4FFE49-BCC2-41EC-B7BE-080835BA5F17}" srcId="{3B8D7F49-1447-4623-ADF4-839EB2083012}" destId="{55891C21-F87E-498B-AC36-D629EC5D5405}" srcOrd="0" destOrd="0" parTransId="{ABCF7728-F635-4A6A-B9B0-D710ACA593D6}" sibTransId="{EDCF016A-04DD-4F27-BC75-FA5C844BB416}"/>
    <dgm:cxn modelId="{58A81F79-24B5-498F-B4F1-7DF2CFDD9B21}" srcId="{B04BB49C-95D5-4393-A4F8-94287EA87D41}" destId="{3B8D7F49-1447-4623-ADF4-839EB2083012}" srcOrd="1" destOrd="0" parTransId="{0AB6C63C-0DEA-4989-9538-B20E6C52058A}" sibTransId="{BDD7A89D-5114-4A25-89F8-E010C69B9A8C}"/>
    <dgm:cxn modelId="{9D7333C2-4B61-4128-85CF-533EF47E3AEC}" srcId="{936293B4-293A-4954-9B8E-8FC406164770}" destId="{9249C75F-AFE7-4D7E-A995-F7A0272FBBFA}" srcOrd="0" destOrd="0" parTransId="{767665DD-D770-4EC1-A4E7-0F49E35E5300}" sibTransId="{BB4753A0-9676-4281-937A-DDC4BE2F4F09}"/>
    <dgm:cxn modelId="{15473A74-BD7B-4A08-BF54-A3001592E6C7}" type="presOf" srcId="{3B8D7F49-1447-4623-ADF4-839EB2083012}" destId="{B0EEAA93-D896-4116-AF5A-E023CD8550BE}" srcOrd="0" destOrd="0" presId="urn:microsoft.com/office/officeart/2005/8/layout/vList6"/>
    <dgm:cxn modelId="{D0B0A29D-FDF6-4B69-AB18-2612E529C842}" type="presOf" srcId="{F31000F8-5249-4B29-986D-7723AADCF587}" destId="{BA94E447-0556-444B-B6E9-F7845386ACE0}" srcOrd="0" destOrd="1" presId="urn:microsoft.com/office/officeart/2005/8/layout/vList6"/>
    <dgm:cxn modelId="{F758C9D4-B3F6-4260-847E-8324B6508F2A}" srcId="{51C89BA5-F61D-423B-9982-CC25EA42B37D}" destId="{E1E2E0B5-0AF3-4C51-BB3E-8CE8BBBA4451}" srcOrd="0" destOrd="0" parTransId="{9521CB24-286B-4D1D-85F6-3C293916D377}" sibTransId="{C003E7FC-99C0-4298-9E77-82238DB6DA97}"/>
    <dgm:cxn modelId="{F6F28A6B-F447-452C-9590-074E6EE2E568}" type="presOf" srcId="{489EBD3D-103E-4DDA-B45C-5F2E21FAFCEE}" destId="{BA94E447-0556-444B-B6E9-F7845386ACE0}" srcOrd="0" destOrd="2" presId="urn:microsoft.com/office/officeart/2005/8/layout/vList6"/>
    <dgm:cxn modelId="{9396B9FB-36E9-47AD-9A0E-EC519DE45608}" srcId="{51C89BA5-F61D-423B-9982-CC25EA42B37D}" destId="{2FEBEE9B-8343-431E-A69C-EABF2AC81365}" srcOrd="1" destOrd="0" parTransId="{E4F6F866-8F25-41B4-97D4-25BB891BAA3A}" sibTransId="{CC60F475-3182-43BF-8691-6F8C6365353E}"/>
    <dgm:cxn modelId="{EE341130-46A6-4E22-9293-CA3227CD74C6}" srcId="{936293B4-293A-4954-9B8E-8FC406164770}" destId="{F31000F8-5249-4B29-986D-7723AADCF587}" srcOrd="1" destOrd="0" parTransId="{850C1E86-8E24-41B2-8459-7A761E9B977E}" sibTransId="{C1993561-6752-4A8B-85CC-D7716D1248EC}"/>
    <dgm:cxn modelId="{2B865D77-2792-40CF-BDE4-C8E54FD4185D}" type="presOf" srcId="{0483BD6C-6D2A-4868-9126-CE34F701275E}" destId="{A94DFFAB-12F9-49FE-AC63-5B6AE4D0CE70}" srcOrd="0" destOrd="2" presId="urn:microsoft.com/office/officeart/2005/8/layout/vList6"/>
    <dgm:cxn modelId="{16A7E3AD-C56E-435D-AED2-83A279252843}" type="presOf" srcId="{0B6645D0-4805-4524-B37F-CFCA6C104F28}" destId="{A94DFFAB-12F9-49FE-AC63-5B6AE4D0CE70}" srcOrd="0" destOrd="1" presId="urn:microsoft.com/office/officeart/2005/8/layout/vList6"/>
    <dgm:cxn modelId="{AE808294-5F60-4710-8FE5-5FAF6DCF2E1E}" srcId="{936293B4-293A-4954-9B8E-8FC406164770}" destId="{489EBD3D-103E-4DDA-B45C-5F2E21FAFCEE}" srcOrd="2" destOrd="0" parTransId="{C7BFA1B5-4F67-4658-9386-AB31843BC846}" sibTransId="{58D58A7F-365A-4EFE-A257-A8B880433C82}"/>
    <dgm:cxn modelId="{3EADECBC-F1F9-41D7-BFED-DC03555DBC03}" type="presOf" srcId="{936293B4-293A-4954-9B8E-8FC406164770}" destId="{CFBA5A00-4B33-4142-8A83-E59FB8216799}" srcOrd="0" destOrd="0" presId="urn:microsoft.com/office/officeart/2005/8/layout/vList6"/>
    <dgm:cxn modelId="{F2E33F22-0EF0-433B-A05D-19878BC4F578}" srcId="{3B8D7F49-1447-4623-ADF4-839EB2083012}" destId="{0B6645D0-4805-4524-B37F-CFCA6C104F28}" srcOrd="1" destOrd="0" parTransId="{83E8D761-DD4D-450E-AECF-5B18F56D209C}" sibTransId="{105299C3-4D9B-4C58-BAA0-D22F4A907E06}"/>
    <dgm:cxn modelId="{0A09CA5E-ED65-4E83-9E57-CD90D8A51CEE}" type="presParOf" srcId="{AEA81F9E-9526-4AC1-AB74-6B069E349ED9}" destId="{5B7B29E6-0C56-4540-A58D-AB541DD0E3E5}" srcOrd="0" destOrd="0" presId="urn:microsoft.com/office/officeart/2005/8/layout/vList6"/>
    <dgm:cxn modelId="{B10301E8-F567-4103-AB87-355685C46681}" type="presParOf" srcId="{5B7B29E6-0C56-4540-A58D-AB541DD0E3E5}" destId="{F544AEE3-F697-49AC-845A-0DE28C6F24AD}" srcOrd="0" destOrd="0" presId="urn:microsoft.com/office/officeart/2005/8/layout/vList6"/>
    <dgm:cxn modelId="{350A0957-A4A8-417E-8B1B-456422034CB4}" type="presParOf" srcId="{5B7B29E6-0C56-4540-A58D-AB541DD0E3E5}" destId="{D8BEDB50-C547-49BD-989D-C844A7B47B02}" srcOrd="1" destOrd="0" presId="urn:microsoft.com/office/officeart/2005/8/layout/vList6"/>
    <dgm:cxn modelId="{D997A03D-E7E0-43E6-BD0E-B352F79E5FE7}" type="presParOf" srcId="{AEA81F9E-9526-4AC1-AB74-6B069E349ED9}" destId="{B27E8040-B2BE-4EB6-B470-23774BCCB5E1}" srcOrd="1" destOrd="0" presId="urn:microsoft.com/office/officeart/2005/8/layout/vList6"/>
    <dgm:cxn modelId="{9F4E401D-D824-4BBC-9ACE-103A00398596}" type="presParOf" srcId="{AEA81F9E-9526-4AC1-AB74-6B069E349ED9}" destId="{04D84D7A-E6D9-4041-871A-AE3BF466B9E1}" srcOrd="2" destOrd="0" presId="urn:microsoft.com/office/officeart/2005/8/layout/vList6"/>
    <dgm:cxn modelId="{960E1F01-16D9-4732-80B3-3C81A91054F2}" type="presParOf" srcId="{04D84D7A-E6D9-4041-871A-AE3BF466B9E1}" destId="{B0EEAA93-D896-4116-AF5A-E023CD8550BE}" srcOrd="0" destOrd="0" presId="urn:microsoft.com/office/officeart/2005/8/layout/vList6"/>
    <dgm:cxn modelId="{5B1F85A7-56DD-4DE5-8BE3-FDB8C3DC6624}" type="presParOf" srcId="{04D84D7A-E6D9-4041-871A-AE3BF466B9E1}" destId="{A94DFFAB-12F9-49FE-AC63-5B6AE4D0CE70}" srcOrd="1" destOrd="0" presId="urn:microsoft.com/office/officeart/2005/8/layout/vList6"/>
    <dgm:cxn modelId="{80EFDC1B-D34A-4E16-8125-7B840A751DD6}" type="presParOf" srcId="{AEA81F9E-9526-4AC1-AB74-6B069E349ED9}" destId="{921A1A0D-1912-42F5-8222-4C18467A0ACA}" srcOrd="3" destOrd="0" presId="urn:microsoft.com/office/officeart/2005/8/layout/vList6"/>
    <dgm:cxn modelId="{9BDA60B5-0348-4DA2-82BD-922D64B0F234}" type="presParOf" srcId="{AEA81F9E-9526-4AC1-AB74-6B069E349ED9}" destId="{ECDDA5B7-5E87-4E0A-B5F3-6771E5B50B27}" srcOrd="4" destOrd="0" presId="urn:microsoft.com/office/officeart/2005/8/layout/vList6"/>
    <dgm:cxn modelId="{11AABF1A-1DCF-4A4B-9A48-2ECB12EF25F7}" type="presParOf" srcId="{ECDDA5B7-5E87-4E0A-B5F3-6771E5B50B27}" destId="{CFBA5A00-4B33-4142-8A83-E59FB8216799}" srcOrd="0" destOrd="0" presId="urn:microsoft.com/office/officeart/2005/8/layout/vList6"/>
    <dgm:cxn modelId="{9A23491C-35A5-4EE7-A39C-B1E277B935EC}" type="presParOf" srcId="{ECDDA5B7-5E87-4E0A-B5F3-6771E5B50B27}" destId="{BA94E447-0556-444B-B6E9-F7845386AC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BB49C-95D5-4393-A4F8-94287EA87D4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0FA95-D6D3-42C4-B5BC-B1A6E8971FD3}">
      <dgm:prSet/>
      <dgm:spPr/>
      <dgm:t>
        <a:bodyPr/>
        <a:lstStyle/>
        <a:p>
          <a:r>
            <a:rPr lang="ru-RU" dirty="0" smtClean="0"/>
            <a:t>Стратегия управления персоналом</a:t>
          </a:r>
          <a:endParaRPr lang="ru-RU" dirty="0"/>
        </a:p>
      </dgm:t>
    </dgm:pt>
    <dgm:pt modelId="{EE1AD167-001D-4BAB-A0D5-6B87C61600D0}" type="parTrans" cxnId="{3E46F55E-1D26-49DB-98FE-676F5BBE3E3E}">
      <dgm:prSet/>
      <dgm:spPr/>
      <dgm:t>
        <a:bodyPr/>
        <a:lstStyle/>
        <a:p>
          <a:endParaRPr lang="ru-RU"/>
        </a:p>
      </dgm:t>
    </dgm:pt>
    <dgm:pt modelId="{D0ABE06A-FF26-42E4-A917-CBF630D1FBC5}" type="sibTrans" cxnId="{3E46F55E-1D26-49DB-98FE-676F5BBE3E3E}">
      <dgm:prSet/>
      <dgm:spPr/>
      <dgm:t>
        <a:bodyPr/>
        <a:lstStyle/>
        <a:p>
          <a:endParaRPr lang="ru-RU"/>
        </a:p>
      </dgm:t>
    </dgm:pt>
    <dgm:pt modelId="{400340CE-3782-4039-9860-20D5FC76B28F}">
      <dgm:prSet/>
      <dgm:spPr/>
      <dgm:t>
        <a:bodyPr/>
        <a:lstStyle/>
        <a:p>
          <a:r>
            <a:rPr lang="ru-RU" dirty="0" err="1" smtClean="0"/>
            <a:t>ИТ-стратегия</a:t>
          </a:r>
          <a:endParaRPr lang="ru-RU" dirty="0"/>
        </a:p>
      </dgm:t>
    </dgm:pt>
    <dgm:pt modelId="{79532B74-108F-46D4-9653-6AF49D1F5159}" type="parTrans" cxnId="{75A0C226-64F3-4217-B669-12CD68CD4195}">
      <dgm:prSet/>
      <dgm:spPr/>
      <dgm:t>
        <a:bodyPr/>
        <a:lstStyle/>
        <a:p>
          <a:endParaRPr lang="ru-RU"/>
        </a:p>
      </dgm:t>
    </dgm:pt>
    <dgm:pt modelId="{92C06FD6-F059-46B5-BD7B-612BBEDAAB91}" type="sibTrans" cxnId="{75A0C226-64F3-4217-B669-12CD68CD4195}">
      <dgm:prSet/>
      <dgm:spPr/>
      <dgm:t>
        <a:bodyPr/>
        <a:lstStyle/>
        <a:p>
          <a:endParaRPr lang="ru-RU"/>
        </a:p>
      </dgm:t>
    </dgm:pt>
    <dgm:pt modelId="{F8427E89-746D-4EBA-A149-93796B018792}">
      <dgm:prSet custT="1"/>
      <dgm:spPr/>
      <dgm:t>
        <a:bodyPr/>
        <a:lstStyle/>
        <a:p>
          <a:r>
            <a:rPr lang="ru-RU" sz="1500" dirty="0" smtClean="0"/>
            <a:t>Построение системы мотивации и оценки персонала</a:t>
          </a:r>
          <a:endParaRPr lang="ru-RU" sz="1500" dirty="0"/>
        </a:p>
      </dgm:t>
    </dgm:pt>
    <dgm:pt modelId="{AA4AE018-10F3-43D8-A2B0-88356CB0C2B2}" type="parTrans" cxnId="{897588B5-C27B-4A3C-979F-39E6A593E497}">
      <dgm:prSet/>
      <dgm:spPr/>
      <dgm:t>
        <a:bodyPr/>
        <a:lstStyle/>
        <a:p>
          <a:endParaRPr lang="ru-RU"/>
        </a:p>
      </dgm:t>
    </dgm:pt>
    <dgm:pt modelId="{1091E9E3-457F-4CCA-B75F-F31E26EB2A5A}" type="sibTrans" cxnId="{897588B5-C27B-4A3C-979F-39E6A593E497}">
      <dgm:prSet/>
      <dgm:spPr/>
      <dgm:t>
        <a:bodyPr/>
        <a:lstStyle/>
        <a:p>
          <a:endParaRPr lang="ru-RU"/>
        </a:p>
      </dgm:t>
    </dgm:pt>
    <dgm:pt modelId="{E6681EC4-71D9-4398-9C49-2D553E78C6AE}">
      <dgm:prSet custT="1"/>
      <dgm:spPr/>
      <dgm:t>
        <a:bodyPr/>
        <a:lstStyle/>
        <a:p>
          <a:r>
            <a:rPr lang="ru-RU" sz="1500" dirty="0" smtClean="0"/>
            <a:t>Квалификационная подготовка и обучение кадров</a:t>
          </a:r>
          <a:endParaRPr lang="ru-RU" sz="1500" dirty="0"/>
        </a:p>
      </dgm:t>
    </dgm:pt>
    <dgm:pt modelId="{E72F8022-97BA-4DC3-A870-110BE97659BA}" type="parTrans" cxnId="{5465CA2A-E934-473F-82EF-6EA18BBE1D28}">
      <dgm:prSet/>
      <dgm:spPr/>
      <dgm:t>
        <a:bodyPr/>
        <a:lstStyle/>
        <a:p>
          <a:endParaRPr lang="ru-RU"/>
        </a:p>
      </dgm:t>
    </dgm:pt>
    <dgm:pt modelId="{2643CA5E-F07C-4B68-8494-3715EE859CD9}" type="sibTrans" cxnId="{5465CA2A-E934-473F-82EF-6EA18BBE1D28}">
      <dgm:prSet/>
      <dgm:spPr/>
      <dgm:t>
        <a:bodyPr/>
        <a:lstStyle/>
        <a:p>
          <a:endParaRPr lang="ru-RU"/>
        </a:p>
      </dgm:t>
    </dgm:pt>
    <dgm:pt modelId="{16EC7D27-F15E-4B7B-9CBB-554D1BA80522}">
      <dgm:prSet custT="1"/>
      <dgm:spPr/>
      <dgm:t>
        <a:bodyPr/>
        <a:lstStyle/>
        <a:p>
          <a:r>
            <a:rPr lang="ru-RU" sz="1500" dirty="0" smtClean="0"/>
            <a:t>Обеспечение существенного роста производительности труда</a:t>
          </a:r>
          <a:endParaRPr lang="ru-RU" sz="1500" dirty="0"/>
        </a:p>
      </dgm:t>
    </dgm:pt>
    <dgm:pt modelId="{0E11D962-E43E-40FE-B4BC-2025039F5F77}" type="parTrans" cxnId="{F8C6A41B-EB7C-486A-8294-77A1893777CB}">
      <dgm:prSet/>
      <dgm:spPr/>
      <dgm:t>
        <a:bodyPr/>
        <a:lstStyle/>
        <a:p>
          <a:endParaRPr lang="ru-RU"/>
        </a:p>
      </dgm:t>
    </dgm:pt>
    <dgm:pt modelId="{C6D6ABD8-2BE6-470B-9310-6D4CC0C7ABBA}" type="sibTrans" cxnId="{F8C6A41B-EB7C-486A-8294-77A1893777CB}">
      <dgm:prSet/>
      <dgm:spPr/>
      <dgm:t>
        <a:bodyPr/>
        <a:lstStyle/>
        <a:p>
          <a:endParaRPr lang="ru-RU"/>
        </a:p>
      </dgm:t>
    </dgm:pt>
    <dgm:pt modelId="{DA250284-04C8-4D66-B8F4-4F45A0A4FC9D}">
      <dgm:prSet custT="1"/>
      <dgm:spPr/>
      <dgm:t>
        <a:bodyPr/>
        <a:lstStyle/>
        <a:p>
          <a:r>
            <a:rPr lang="ru-RU" sz="1500" dirty="0" smtClean="0"/>
            <a:t>Модернизация АБС</a:t>
          </a:r>
          <a:endParaRPr lang="ru-RU" sz="1500" dirty="0"/>
        </a:p>
      </dgm:t>
    </dgm:pt>
    <dgm:pt modelId="{9B0CC6E7-71D4-4954-AEA3-9AFEEBF56201}" type="parTrans" cxnId="{6E9A8A4C-ABAB-4D79-833F-8222D2694BF4}">
      <dgm:prSet/>
      <dgm:spPr/>
      <dgm:t>
        <a:bodyPr/>
        <a:lstStyle/>
        <a:p>
          <a:endParaRPr lang="ru-RU"/>
        </a:p>
      </dgm:t>
    </dgm:pt>
    <dgm:pt modelId="{FF3E2F3C-8E9C-4E37-A91A-44FBA46113C1}" type="sibTrans" cxnId="{6E9A8A4C-ABAB-4D79-833F-8222D2694BF4}">
      <dgm:prSet/>
      <dgm:spPr/>
      <dgm:t>
        <a:bodyPr/>
        <a:lstStyle/>
        <a:p>
          <a:endParaRPr lang="ru-RU"/>
        </a:p>
      </dgm:t>
    </dgm:pt>
    <dgm:pt modelId="{8D9D91E9-C456-40CE-916C-087CFA4BEF80}">
      <dgm:prSet custT="1"/>
      <dgm:spPr/>
      <dgm:t>
        <a:bodyPr/>
        <a:lstStyle/>
        <a:p>
          <a:r>
            <a:rPr lang="ru-RU" sz="1500" dirty="0" smtClean="0"/>
            <a:t>Внедрение системы центрального программного продукта (хранилища данных)</a:t>
          </a:r>
          <a:endParaRPr lang="ru-RU" sz="1500" dirty="0"/>
        </a:p>
      </dgm:t>
    </dgm:pt>
    <dgm:pt modelId="{1589B182-EE43-4BE0-BC88-F46383BC47CD}" type="parTrans" cxnId="{CB988B9A-605B-4FAE-B762-456AD9EFB434}">
      <dgm:prSet/>
      <dgm:spPr/>
      <dgm:t>
        <a:bodyPr/>
        <a:lstStyle/>
        <a:p>
          <a:endParaRPr lang="ru-RU"/>
        </a:p>
      </dgm:t>
    </dgm:pt>
    <dgm:pt modelId="{9C8AF6FA-9897-4FD6-8F8A-0C2572302065}" type="sibTrans" cxnId="{CB988B9A-605B-4FAE-B762-456AD9EFB434}">
      <dgm:prSet/>
      <dgm:spPr/>
      <dgm:t>
        <a:bodyPr/>
        <a:lstStyle/>
        <a:p>
          <a:endParaRPr lang="ru-RU"/>
        </a:p>
      </dgm:t>
    </dgm:pt>
    <dgm:pt modelId="{EFB95C37-1C19-4EBA-A6AE-9A0BB9DC09D3}">
      <dgm:prSet custT="1"/>
      <dgm:spPr/>
      <dgm:t>
        <a:bodyPr/>
        <a:lstStyle/>
        <a:p>
          <a:r>
            <a:rPr lang="ru-RU" sz="1500" dirty="0" smtClean="0"/>
            <a:t>Совершенствование информационно-аналитического обеспечения деятельности банка</a:t>
          </a:r>
          <a:endParaRPr lang="ru-RU" sz="1500" dirty="0"/>
        </a:p>
      </dgm:t>
    </dgm:pt>
    <dgm:pt modelId="{57EF70E1-992B-4F6B-9165-2AC14EE28F3D}" type="parTrans" cxnId="{4E24F741-9A80-4692-8DE0-A831CF1D9445}">
      <dgm:prSet/>
      <dgm:spPr/>
      <dgm:t>
        <a:bodyPr/>
        <a:lstStyle/>
        <a:p>
          <a:endParaRPr lang="ru-RU"/>
        </a:p>
      </dgm:t>
    </dgm:pt>
    <dgm:pt modelId="{6D7B4DD4-1567-44C8-B7A3-C2E81D5A2F11}" type="sibTrans" cxnId="{4E24F741-9A80-4692-8DE0-A831CF1D9445}">
      <dgm:prSet/>
      <dgm:spPr/>
      <dgm:t>
        <a:bodyPr/>
        <a:lstStyle/>
        <a:p>
          <a:endParaRPr lang="ru-RU"/>
        </a:p>
      </dgm:t>
    </dgm:pt>
    <dgm:pt modelId="{019613F8-EB8F-4831-94B7-68145E698283}">
      <dgm:prSet/>
      <dgm:spPr/>
      <dgm:t>
        <a:bodyPr/>
        <a:lstStyle/>
        <a:p>
          <a:r>
            <a:rPr lang="ru-RU" dirty="0" smtClean="0"/>
            <a:t>Стратегия развития системы НПС</a:t>
          </a:r>
          <a:endParaRPr lang="ru-RU" dirty="0"/>
        </a:p>
      </dgm:t>
    </dgm:pt>
    <dgm:pt modelId="{40876078-4AB7-4AD5-BC15-4C74709373BD}" type="parTrans" cxnId="{69989525-9A52-44D2-8336-FA1047742B45}">
      <dgm:prSet/>
      <dgm:spPr/>
      <dgm:t>
        <a:bodyPr/>
        <a:lstStyle/>
        <a:p>
          <a:endParaRPr lang="ru-RU"/>
        </a:p>
      </dgm:t>
    </dgm:pt>
    <dgm:pt modelId="{101950D6-4380-4F28-AEB9-754B1B7D3E28}" type="sibTrans" cxnId="{69989525-9A52-44D2-8336-FA1047742B45}">
      <dgm:prSet/>
      <dgm:spPr/>
      <dgm:t>
        <a:bodyPr/>
        <a:lstStyle/>
        <a:p>
          <a:endParaRPr lang="ru-RU"/>
        </a:p>
      </dgm:t>
    </dgm:pt>
    <dgm:pt modelId="{BECB5936-2261-4C02-AA85-D8D0FB3B55AA}">
      <dgm:prSet/>
      <dgm:spPr/>
      <dgm:t>
        <a:bodyPr/>
        <a:lstStyle/>
        <a:p>
          <a:r>
            <a:rPr lang="ru-RU" dirty="0" smtClean="0"/>
            <a:t>Стимулирование роста добровольных взносов в НПС</a:t>
          </a:r>
          <a:endParaRPr lang="ru-RU" dirty="0"/>
        </a:p>
      </dgm:t>
    </dgm:pt>
    <dgm:pt modelId="{8DAE5D0F-1E40-4C1F-8897-EAAACB18DA05}" type="parTrans" cxnId="{315EBBFC-B8DD-4163-86C1-48A4CE4BCF94}">
      <dgm:prSet/>
      <dgm:spPr/>
      <dgm:t>
        <a:bodyPr/>
        <a:lstStyle/>
        <a:p>
          <a:endParaRPr lang="ru-RU"/>
        </a:p>
      </dgm:t>
    </dgm:pt>
    <dgm:pt modelId="{3FD5A774-0CDE-4989-B247-BAD9147E330F}" type="sibTrans" cxnId="{315EBBFC-B8DD-4163-86C1-48A4CE4BCF94}">
      <dgm:prSet/>
      <dgm:spPr/>
      <dgm:t>
        <a:bodyPr/>
        <a:lstStyle/>
        <a:p>
          <a:endParaRPr lang="ru-RU"/>
        </a:p>
      </dgm:t>
    </dgm:pt>
    <dgm:pt modelId="{A278AC3A-A39E-40D8-872E-69A9FE09BACA}">
      <dgm:prSet/>
      <dgm:spPr/>
      <dgm:t>
        <a:bodyPr/>
        <a:lstStyle/>
        <a:p>
          <a:r>
            <a:rPr lang="ru-RU" dirty="0" smtClean="0"/>
            <a:t>Обеспечение доходности вложенных в НПС средств населения</a:t>
          </a:r>
          <a:endParaRPr lang="ru-RU" dirty="0"/>
        </a:p>
      </dgm:t>
    </dgm:pt>
    <dgm:pt modelId="{F8AE5518-B6B7-4204-8DD0-15FFF1BBA7B3}" type="parTrans" cxnId="{606DC88D-7647-46DE-B08A-3DF406AECF07}">
      <dgm:prSet/>
      <dgm:spPr/>
      <dgm:t>
        <a:bodyPr/>
        <a:lstStyle/>
        <a:p>
          <a:endParaRPr lang="ru-RU"/>
        </a:p>
      </dgm:t>
    </dgm:pt>
    <dgm:pt modelId="{76CC3D9E-CBCA-456E-921E-6C4BFD974587}" type="sibTrans" cxnId="{606DC88D-7647-46DE-B08A-3DF406AECF07}">
      <dgm:prSet/>
      <dgm:spPr/>
      <dgm:t>
        <a:bodyPr/>
        <a:lstStyle/>
        <a:p>
          <a:endParaRPr lang="ru-RU"/>
        </a:p>
      </dgm:t>
    </dgm:pt>
    <dgm:pt modelId="{5CEBC792-8A37-4B6A-8160-25EE5F015FA8}">
      <dgm:prSet/>
      <dgm:spPr/>
      <dgm:t>
        <a:bodyPr/>
        <a:lstStyle/>
        <a:p>
          <a:r>
            <a:rPr lang="ru-RU" dirty="0" smtClean="0"/>
            <a:t>Качественное улучшение работы НПС</a:t>
          </a:r>
          <a:endParaRPr lang="ru-RU" dirty="0"/>
        </a:p>
      </dgm:t>
    </dgm:pt>
    <dgm:pt modelId="{510865BC-8DF8-46E2-8081-F26C62C9FD3B}" type="parTrans" cxnId="{F9D8C4D9-FC50-4AAC-AB37-85B44F654573}">
      <dgm:prSet/>
      <dgm:spPr/>
      <dgm:t>
        <a:bodyPr/>
        <a:lstStyle/>
        <a:p>
          <a:endParaRPr lang="ru-RU"/>
        </a:p>
      </dgm:t>
    </dgm:pt>
    <dgm:pt modelId="{564E4874-032E-4A6B-806D-54D1AE4E0CC1}" type="sibTrans" cxnId="{F9D8C4D9-FC50-4AAC-AB37-85B44F654573}">
      <dgm:prSet/>
      <dgm:spPr/>
      <dgm:t>
        <a:bodyPr/>
        <a:lstStyle/>
        <a:p>
          <a:endParaRPr lang="ru-RU"/>
        </a:p>
      </dgm:t>
    </dgm:pt>
    <dgm:pt modelId="{AEA81F9E-9526-4AC1-AB74-6B069E349ED9}" type="pres">
      <dgm:prSet presAssocID="{B04BB49C-95D5-4393-A4F8-94287EA87D4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05645B-02AD-4FBA-A7F4-B58DD2CCBA19}" type="pres">
      <dgm:prSet presAssocID="{9580FA95-D6D3-42C4-B5BC-B1A6E8971FD3}" presName="linNode" presStyleCnt="0"/>
      <dgm:spPr/>
    </dgm:pt>
    <dgm:pt modelId="{4D71BAFA-5BB9-4995-8F9C-CF36078631EB}" type="pres">
      <dgm:prSet presAssocID="{9580FA95-D6D3-42C4-B5BC-B1A6E8971F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62162-189B-4089-99E6-E8A9EB594AAF}" type="pres">
      <dgm:prSet presAssocID="{9580FA95-D6D3-42C4-B5BC-B1A6E8971F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9E1D0-56BC-4D6E-8775-A300E1715853}" type="pres">
      <dgm:prSet presAssocID="{D0ABE06A-FF26-42E4-A917-CBF630D1FBC5}" presName="spacing" presStyleCnt="0"/>
      <dgm:spPr/>
    </dgm:pt>
    <dgm:pt modelId="{A070BE1B-9741-4C0D-B0D3-CBD2B96EC686}" type="pres">
      <dgm:prSet presAssocID="{400340CE-3782-4039-9860-20D5FC76B28F}" presName="linNode" presStyleCnt="0"/>
      <dgm:spPr/>
    </dgm:pt>
    <dgm:pt modelId="{79889737-DF81-4306-B808-9DB05DA516A9}" type="pres">
      <dgm:prSet presAssocID="{400340CE-3782-4039-9860-20D5FC76B28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38F95-96DF-4CA8-BCFA-D8E5D015CDAE}" type="pres">
      <dgm:prSet presAssocID="{400340CE-3782-4039-9860-20D5FC76B28F}" presName="childShp" presStyleLbl="bgAccFollowNode1" presStyleIdx="1" presStyleCnt="3" custLinFactNeighborY="-6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10964-35EF-4984-84DD-388509F7CFA6}" type="pres">
      <dgm:prSet presAssocID="{92C06FD6-F059-46B5-BD7B-612BBEDAAB91}" presName="spacing" presStyleCnt="0"/>
      <dgm:spPr/>
    </dgm:pt>
    <dgm:pt modelId="{DA830F11-D350-44A9-B866-83E5DA0FEB44}" type="pres">
      <dgm:prSet presAssocID="{019613F8-EB8F-4831-94B7-68145E698283}" presName="linNode" presStyleCnt="0"/>
      <dgm:spPr/>
    </dgm:pt>
    <dgm:pt modelId="{D46A39F0-6624-4ABF-81A6-3ECA9362B7F9}" type="pres">
      <dgm:prSet presAssocID="{019613F8-EB8F-4831-94B7-68145E69828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F080E-8F00-4179-83B8-9C518ABE190F}" type="pres">
      <dgm:prSet presAssocID="{019613F8-EB8F-4831-94B7-68145E69828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6F55E-1D26-49DB-98FE-676F5BBE3E3E}" srcId="{B04BB49C-95D5-4393-A4F8-94287EA87D41}" destId="{9580FA95-D6D3-42C4-B5BC-B1A6E8971FD3}" srcOrd="0" destOrd="0" parTransId="{EE1AD167-001D-4BAB-A0D5-6B87C61600D0}" sibTransId="{D0ABE06A-FF26-42E4-A917-CBF630D1FBC5}"/>
    <dgm:cxn modelId="{5952439A-278A-4639-839E-1AC9D65364BB}" type="presOf" srcId="{E6681EC4-71D9-4398-9C49-2D553E78C6AE}" destId="{73262162-189B-4089-99E6-E8A9EB594AAF}" srcOrd="0" destOrd="1" presId="urn:microsoft.com/office/officeart/2005/8/layout/vList6"/>
    <dgm:cxn modelId="{315EBBFC-B8DD-4163-86C1-48A4CE4BCF94}" srcId="{019613F8-EB8F-4831-94B7-68145E698283}" destId="{BECB5936-2261-4C02-AA85-D8D0FB3B55AA}" srcOrd="1" destOrd="0" parTransId="{8DAE5D0F-1E40-4C1F-8897-EAAACB18DA05}" sibTransId="{3FD5A774-0CDE-4989-B247-BAD9147E330F}"/>
    <dgm:cxn modelId="{AA4FE41A-20AE-4FB9-A6BE-4FE87B686975}" type="presOf" srcId="{B04BB49C-95D5-4393-A4F8-94287EA87D41}" destId="{AEA81F9E-9526-4AC1-AB74-6B069E349ED9}" srcOrd="0" destOrd="0" presId="urn:microsoft.com/office/officeart/2005/8/layout/vList6"/>
    <dgm:cxn modelId="{F0E252AE-464B-4F25-9BCA-EB7C460B3A46}" type="presOf" srcId="{EFB95C37-1C19-4EBA-A6AE-9A0BB9DC09D3}" destId="{05B38F95-96DF-4CA8-BCFA-D8E5D015CDAE}" srcOrd="0" destOrd="2" presId="urn:microsoft.com/office/officeart/2005/8/layout/vList6"/>
    <dgm:cxn modelId="{4939A148-5557-4157-AEA2-DC753AFD2B2C}" type="presOf" srcId="{A278AC3A-A39E-40D8-872E-69A9FE09BACA}" destId="{AF6F080E-8F00-4179-83B8-9C518ABE190F}" srcOrd="0" destOrd="2" presId="urn:microsoft.com/office/officeart/2005/8/layout/vList6"/>
    <dgm:cxn modelId="{08427F29-7DD2-422B-AEA9-117A77D9E03F}" type="presOf" srcId="{8D9D91E9-C456-40CE-916C-087CFA4BEF80}" destId="{05B38F95-96DF-4CA8-BCFA-D8E5D015CDAE}" srcOrd="0" destOrd="1" presId="urn:microsoft.com/office/officeart/2005/8/layout/vList6"/>
    <dgm:cxn modelId="{69989525-9A52-44D2-8336-FA1047742B45}" srcId="{B04BB49C-95D5-4393-A4F8-94287EA87D41}" destId="{019613F8-EB8F-4831-94B7-68145E698283}" srcOrd="2" destOrd="0" parTransId="{40876078-4AB7-4AD5-BC15-4C74709373BD}" sibTransId="{101950D6-4380-4F28-AEB9-754B1B7D3E28}"/>
    <dgm:cxn modelId="{291685A7-3F49-4326-84CB-3E3E4C0F6729}" type="presOf" srcId="{9580FA95-D6D3-42C4-B5BC-B1A6E8971FD3}" destId="{4D71BAFA-5BB9-4995-8F9C-CF36078631EB}" srcOrd="0" destOrd="0" presId="urn:microsoft.com/office/officeart/2005/8/layout/vList6"/>
    <dgm:cxn modelId="{897588B5-C27B-4A3C-979F-39E6A593E497}" srcId="{9580FA95-D6D3-42C4-B5BC-B1A6E8971FD3}" destId="{F8427E89-746D-4EBA-A149-93796B018792}" srcOrd="0" destOrd="0" parTransId="{AA4AE018-10F3-43D8-A2B0-88356CB0C2B2}" sibTransId="{1091E9E3-457F-4CCA-B75F-F31E26EB2A5A}"/>
    <dgm:cxn modelId="{6E9A8A4C-ABAB-4D79-833F-8222D2694BF4}" srcId="{400340CE-3782-4039-9860-20D5FC76B28F}" destId="{DA250284-04C8-4D66-B8F4-4F45A0A4FC9D}" srcOrd="0" destOrd="0" parTransId="{9B0CC6E7-71D4-4954-AEA3-9AFEEBF56201}" sibTransId="{FF3E2F3C-8E9C-4E37-A91A-44FBA46113C1}"/>
    <dgm:cxn modelId="{44C98E40-5335-4F73-B40B-984CBB7F8356}" type="presOf" srcId="{BECB5936-2261-4C02-AA85-D8D0FB3B55AA}" destId="{AF6F080E-8F00-4179-83B8-9C518ABE190F}" srcOrd="0" destOrd="1" presId="urn:microsoft.com/office/officeart/2005/8/layout/vList6"/>
    <dgm:cxn modelId="{75A0C226-64F3-4217-B669-12CD68CD4195}" srcId="{B04BB49C-95D5-4393-A4F8-94287EA87D41}" destId="{400340CE-3782-4039-9860-20D5FC76B28F}" srcOrd="1" destOrd="0" parTransId="{79532B74-108F-46D4-9653-6AF49D1F5159}" sibTransId="{92C06FD6-F059-46B5-BD7B-612BBEDAAB91}"/>
    <dgm:cxn modelId="{F8C6A41B-EB7C-486A-8294-77A1893777CB}" srcId="{9580FA95-D6D3-42C4-B5BC-B1A6E8971FD3}" destId="{16EC7D27-F15E-4B7B-9CBB-554D1BA80522}" srcOrd="2" destOrd="0" parTransId="{0E11D962-E43E-40FE-B4BC-2025039F5F77}" sibTransId="{C6D6ABD8-2BE6-470B-9310-6D4CC0C7ABBA}"/>
    <dgm:cxn modelId="{96EFF9FB-048B-44EA-BD09-123280E95C9B}" type="presOf" srcId="{DA250284-04C8-4D66-B8F4-4F45A0A4FC9D}" destId="{05B38F95-96DF-4CA8-BCFA-D8E5D015CDAE}" srcOrd="0" destOrd="0" presId="urn:microsoft.com/office/officeart/2005/8/layout/vList6"/>
    <dgm:cxn modelId="{3BBB1894-C228-48A6-9D19-388C00341925}" type="presOf" srcId="{16EC7D27-F15E-4B7B-9CBB-554D1BA80522}" destId="{73262162-189B-4089-99E6-E8A9EB594AAF}" srcOrd="0" destOrd="2" presId="urn:microsoft.com/office/officeart/2005/8/layout/vList6"/>
    <dgm:cxn modelId="{450FFC8E-9946-4BFA-818E-4AF50050721D}" type="presOf" srcId="{F8427E89-746D-4EBA-A149-93796B018792}" destId="{73262162-189B-4089-99E6-E8A9EB594AAF}" srcOrd="0" destOrd="0" presId="urn:microsoft.com/office/officeart/2005/8/layout/vList6"/>
    <dgm:cxn modelId="{DC0522D4-64AB-444B-8C64-45FA6DBA3ED2}" type="presOf" srcId="{019613F8-EB8F-4831-94B7-68145E698283}" destId="{D46A39F0-6624-4ABF-81A6-3ECA9362B7F9}" srcOrd="0" destOrd="0" presId="urn:microsoft.com/office/officeart/2005/8/layout/vList6"/>
    <dgm:cxn modelId="{FABBA22D-7B70-40FC-B7B7-FBC1445F67BF}" type="presOf" srcId="{5CEBC792-8A37-4B6A-8160-25EE5F015FA8}" destId="{AF6F080E-8F00-4179-83B8-9C518ABE190F}" srcOrd="0" destOrd="0" presId="urn:microsoft.com/office/officeart/2005/8/layout/vList6"/>
    <dgm:cxn modelId="{5465CA2A-E934-473F-82EF-6EA18BBE1D28}" srcId="{9580FA95-D6D3-42C4-B5BC-B1A6E8971FD3}" destId="{E6681EC4-71D9-4398-9C49-2D553E78C6AE}" srcOrd="1" destOrd="0" parTransId="{E72F8022-97BA-4DC3-A870-110BE97659BA}" sibTransId="{2643CA5E-F07C-4B68-8494-3715EE859CD9}"/>
    <dgm:cxn modelId="{F9D8C4D9-FC50-4AAC-AB37-85B44F654573}" srcId="{019613F8-EB8F-4831-94B7-68145E698283}" destId="{5CEBC792-8A37-4B6A-8160-25EE5F015FA8}" srcOrd="0" destOrd="0" parTransId="{510865BC-8DF8-46E2-8081-F26C62C9FD3B}" sibTransId="{564E4874-032E-4A6B-806D-54D1AE4E0CC1}"/>
    <dgm:cxn modelId="{8F1ADB83-3B06-4D3B-9101-BE0F41196FED}" type="presOf" srcId="{400340CE-3782-4039-9860-20D5FC76B28F}" destId="{79889737-DF81-4306-B808-9DB05DA516A9}" srcOrd="0" destOrd="0" presId="urn:microsoft.com/office/officeart/2005/8/layout/vList6"/>
    <dgm:cxn modelId="{4E24F741-9A80-4692-8DE0-A831CF1D9445}" srcId="{400340CE-3782-4039-9860-20D5FC76B28F}" destId="{EFB95C37-1C19-4EBA-A6AE-9A0BB9DC09D3}" srcOrd="2" destOrd="0" parTransId="{57EF70E1-992B-4F6B-9165-2AC14EE28F3D}" sibTransId="{6D7B4DD4-1567-44C8-B7A3-C2E81D5A2F11}"/>
    <dgm:cxn modelId="{606DC88D-7647-46DE-B08A-3DF406AECF07}" srcId="{019613F8-EB8F-4831-94B7-68145E698283}" destId="{A278AC3A-A39E-40D8-872E-69A9FE09BACA}" srcOrd="2" destOrd="0" parTransId="{F8AE5518-B6B7-4204-8DD0-15FFF1BBA7B3}" sibTransId="{76CC3D9E-CBCA-456E-921E-6C4BFD974587}"/>
    <dgm:cxn modelId="{CB988B9A-605B-4FAE-B762-456AD9EFB434}" srcId="{400340CE-3782-4039-9860-20D5FC76B28F}" destId="{8D9D91E9-C456-40CE-916C-087CFA4BEF80}" srcOrd="1" destOrd="0" parTransId="{1589B182-EE43-4BE0-BC88-F46383BC47CD}" sibTransId="{9C8AF6FA-9897-4FD6-8F8A-0C2572302065}"/>
    <dgm:cxn modelId="{E201F23E-FBF0-463D-9E68-EAE2F2D80D35}" type="presParOf" srcId="{AEA81F9E-9526-4AC1-AB74-6B069E349ED9}" destId="{C605645B-02AD-4FBA-A7F4-B58DD2CCBA19}" srcOrd="0" destOrd="0" presId="urn:microsoft.com/office/officeart/2005/8/layout/vList6"/>
    <dgm:cxn modelId="{01F83CF0-D6CA-4421-B929-ABB9BCE34B64}" type="presParOf" srcId="{C605645B-02AD-4FBA-A7F4-B58DD2CCBA19}" destId="{4D71BAFA-5BB9-4995-8F9C-CF36078631EB}" srcOrd="0" destOrd="0" presId="urn:microsoft.com/office/officeart/2005/8/layout/vList6"/>
    <dgm:cxn modelId="{883C1AA8-C63C-4685-8665-54CA7D77EDD9}" type="presParOf" srcId="{C605645B-02AD-4FBA-A7F4-B58DD2CCBA19}" destId="{73262162-189B-4089-99E6-E8A9EB594AAF}" srcOrd="1" destOrd="0" presId="urn:microsoft.com/office/officeart/2005/8/layout/vList6"/>
    <dgm:cxn modelId="{C5A5070F-7779-41A2-A11E-E7FD59E87342}" type="presParOf" srcId="{AEA81F9E-9526-4AC1-AB74-6B069E349ED9}" destId="{F819E1D0-56BC-4D6E-8775-A300E1715853}" srcOrd="1" destOrd="0" presId="urn:microsoft.com/office/officeart/2005/8/layout/vList6"/>
    <dgm:cxn modelId="{10991F2D-0B14-47C9-8079-92DB03ED217C}" type="presParOf" srcId="{AEA81F9E-9526-4AC1-AB74-6B069E349ED9}" destId="{A070BE1B-9741-4C0D-B0D3-CBD2B96EC686}" srcOrd="2" destOrd="0" presId="urn:microsoft.com/office/officeart/2005/8/layout/vList6"/>
    <dgm:cxn modelId="{13F9048D-5859-4C72-BFC3-708687586D9B}" type="presParOf" srcId="{A070BE1B-9741-4C0D-B0D3-CBD2B96EC686}" destId="{79889737-DF81-4306-B808-9DB05DA516A9}" srcOrd="0" destOrd="0" presId="urn:microsoft.com/office/officeart/2005/8/layout/vList6"/>
    <dgm:cxn modelId="{418E3BAC-0FFA-4D10-B616-9DF5F31A3CBA}" type="presParOf" srcId="{A070BE1B-9741-4C0D-B0D3-CBD2B96EC686}" destId="{05B38F95-96DF-4CA8-BCFA-D8E5D015CDAE}" srcOrd="1" destOrd="0" presId="urn:microsoft.com/office/officeart/2005/8/layout/vList6"/>
    <dgm:cxn modelId="{56E1694C-C544-4206-A592-11229C53E6E3}" type="presParOf" srcId="{AEA81F9E-9526-4AC1-AB74-6B069E349ED9}" destId="{26E10964-35EF-4984-84DD-388509F7CFA6}" srcOrd="3" destOrd="0" presId="urn:microsoft.com/office/officeart/2005/8/layout/vList6"/>
    <dgm:cxn modelId="{AAE8A045-713F-4768-87BC-2ACFBBFDFF2B}" type="presParOf" srcId="{AEA81F9E-9526-4AC1-AB74-6B069E349ED9}" destId="{DA830F11-D350-44A9-B866-83E5DA0FEB44}" srcOrd="4" destOrd="0" presId="urn:microsoft.com/office/officeart/2005/8/layout/vList6"/>
    <dgm:cxn modelId="{CD4C25B9-CBA4-4FB2-A130-A3515BE2562A}" type="presParOf" srcId="{DA830F11-D350-44A9-B866-83E5DA0FEB44}" destId="{D46A39F0-6624-4ABF-81A6-3ECA9362B7F9}" srcOrd="0" destOrd="0" presId="urn:microsoft.com/office/officeart/2005/8/layout/vList6"/>
    <dgm:cxn modelId="{B1D9D58D-9B99-4A5B-96BE-E7E78CD50BEE}" type="presParOf" srcId="{DA830F11-D350-44A9-B866-83E5DA0FEB44}" destId="{AF6F080E-8F00-4179-83B8-9C518ABE19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F716F-0C2B-4CA2-A5A6-6F84885F472C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4BA58-53AD-4805-AB8F-6909FBF10086}">
      <dgm:prSet/>
      <dgm:spPr/>
      <dgm:t>
        <a:bodyPr/>
        <a:lstStyle/>
        <a:p>
          <a:pPr rtl="0"/>
          <a:r>
            <a:rPr lang="ru-RU" dirty="0" smtClean="0"/>
            <a:t>СПАСИБО за ВНИМАНИЕ</a:t>
          </a:r>
          <a:r>
            <a:rPr lang="en-US" dirty="0" smtClean="0"/>
            <a:t>!</a:t>
          </a:r>
          <a:endParaRPr lang="ru-RU" i="1" dirty="0"/>
        </a:p>
      </dgm:t>
    </dgm:pt>
    <dgm:pt modelId="{575D1A95-CCB3-4B8C-911A-F008886F4678}" type="parTrans" cxnId="{1DB311AF-EA07-476B-9AC0-8C634CCBF2A7}">
      <dgm:prSet/>
      <dgm:spPr/>
      <dgm:t>
        <a:bodyPr/>
        <a:lstStyle/>
        <a:p>
          <a:endParaRPr lang="ru-RU"/>
        </a:p>
      </dgm:t>
    </dgm:pt>
    <dgm:pt modelId="{40228DC7-12D2-4693-87AC-D99C18E7253A}" type="sibTrans" cxnId="{1DB311AF-EA07-476B-9AC0-8C634CCBF2A7}">
      <dgm:prSet/>
      <dgm:spPr/>
      <dgm:t>
        <a:bodyPr/>
        <a:lstStyle/>
        <a:p>
          <a:endParaRPr lang="ru-RU"/>
        </a:p>
      </dgm:t>
    </dgm:pt>
    <dgm:pt modelId="{C4AFC7C3-FC3B-4E7E-803A-F27FEB8CB45F}" type="pres">
      <dgm:prSet presAssocID="{DFAF716F-0C2B-4CA2-A5A6-6F84885F472C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7414A-65AE-4A7F-8211-4AD7F7FAB8A1}" type="pres">
      <dgm:prSet presAssocID="{9604BA58-53AD-4805-AB8F-6909FBF10086}" presName="node" presStyleLbl="node1" presStyleIdx="0" presStyleCnt="1" custScaleX="350330" custScaleY="10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311AF-EA07-476B-9AC0-8C634CCBF2A7}" srcId="{DFAF716F-0C2B-4CA2-A5A6-6F84885F472C}" destId="{9604BA58-53AD-4805-AB8F-6909FBF10086}" srcOrd="0" destOrd="0" parTransId="{575D1A95-CCB3-4B8C-911A-F008886F4678}" sibTransId="{40228DC7-12D2-4693-87AC-D99C18E7253A}"/>
    <dgm:cxn modelId="{2DE6F58D-7673-4F6C-AA30-F36C9A10A234}" type="presOf" srcId="{9604BA58-53AD-4805-AB8F-6909FBF10086}" destId="{B227414A-65AE-4A7F-8211-4AD7F7FAB8A1}" srcOrd="0" destOrd="0" presId="urn:microsoft.com/office/officeart/2005/8/layout/cycle2"/>
    <dgm:cxn modelId="{BF8C6518-72DA-4015-A1AE-557205F3FD42}" type="presOf" srcId="{DFAF716F-0C2B-4CA2-A5A6-6F84885F472C}" destId="{C4AFC7C3-FC3B-4E7E-803A-F27FEB8CB45F}" srcOrd="0" destOrd="0" presId="urn:microsoft.com/office/officeart/2005/8/layout/cycle2"/>
    <dgm:cxn modelId="{13942CF9-7ED1-4EE3-98AD-ECB8F84F769C}" type="presParOf" srcId="{C4AFC7C3-FC3B-4E7E-803A-F27FEB8CB45F}" destId="{B227414A-65AE-4A7F-8211-4AD7F7FAB8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D896-F7ED-438A-BE57-5DB29626DC28}">
      <dsp:nvSpPr>
        <dsp:cNvPr id="0" name=""/>
        <dsp:cNvSpPr/>
      </dsp:nvSpPr>
      <dsp:spPr>
        <a:xfrm>
          <a:off x="4104481" y="2116554"/>
          <a:ext cx="2903950" cy="97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019"/>
              </a:lnTo>
              <a:lnTo>
                <a:pt x="2903950" y="718019"/>
              </a:lnTo>
              <a:lnTo>
                <a:pt x="2903950" y="970015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E849F-AC6A-4C77-941E-1686E493728C}">
      <dsp:nvSpPr>
        <dsp:cNvPr id="0" name=""/>
        <dsp:cNvSpPr/>
      </dsp:nvSpPr>
      <dsp:spPr>
        <a:xfrm>
          <a:off x="4058761" y="2116554"/>
          <a:ext cx="91440" cy="970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0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A718A-C6A0-4843-8D95-E5A327EDF228}">
      <dsp:nvSpPr>
        <dsp:cNvPr id="0" name=""/>
        <dsp:cNvSpPr/>
      </dsp:nvSpPr>
      <dsp:spPr>
        <a:xfrm>
          <a:off x="1200530" y="2116554"/>
          <a:ext cx="2903950" cy="970015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718019"/>
              </a:lnTo>
              <a:lnTo>
                <a:pt x="0" y="718019"/>
              </a:lnTo>
              <a:lnTo>
                <a:pt x="0" y="970015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A58FD-5A5A-40F4-9453-6E1A719AE8BD}">
      <dsp:nvSpPr>
        <dsp:cNvPr id="0" name=""/>
        <dsp:cNvSpPr/>
      </dsp:nvSpPr>
      <dsp:spPr>
        <a:xfrm>
          <a:off x="2904501" y="916574"/>
          <a:ext cx="2399959" cy="119997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Филиал</a:t>
          </a: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(19</a:t>
          </a:r>
          <a:r>
            <a:rPr kumimoji="0" lang="ru-RU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8</a:t>
          </a: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04501" y="916574"/>
        <a:ext cx="2399959" cy="1199979"/>
      </dsp:txXfrm>
    </dsp:sp>
    <dsp:sp modelId="{E6FD5DEB-A46E-4CAC-95F4-5711DBEF7955}">
      <dsp:nvSpPr>
        <dsp:cNvPr id="0" name=""/>
        <dsp:cNvSpPr/>
      </dsp:nvSpPr>
      <dsp:spPr>
        <a:xfrm>
          <a:off x="551" y="3086569"/>
          <a:ext cx="2399959" cy="11999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Минибанки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188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1" y="3086569"/>
        <a:ext cx="2399959" cy="1199979"/>
      </dsp:txXfrm>
    </dsp:sp>
    <dsp:sp modelId="{DE811644-7799-495E-9845-27DFE665D6E9}">
      <dsp:nvSpPr>
        <dsp:cNvPr id="0" name=""/>
        <dsp:cNvSpPr/>
      </dsp:nvSpPr>
      <dsp:spPr>
        <a:xfrm>
          <a:off x="2904501" y="3086569"/>
          <a:ext cx="2399959" cy="11999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Сберкассы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1548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04501" y="3086569"/>
        <a:ext cx="2399959" cy="1199979"/>
      </dsp:txXfrm>
    </dsp:sp>
    <dsp:sp modelId="{2981335F-AAE7-40B0-B53B-0BC1BF17A368}">
      <dsp:nvSpPr>
        <dsp:cNvPr id="0" name=""/>
        <dsp:cNvSpPr/>
      </dsp:nvSpPr>
      <dsp:spPr>
        <a:xfrm>
          <a:off x="5808452" y="3086569"/>
          <a:ext cx="2399959" cy="119997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Спецкассы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764</a:t>
          </a: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08452" y="3086569"/>
        <a:ext cx="2399959" cy="119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DB50-C547-49BD-989D-C844A7B47B02}">
      <dsp:nvSpPr>
        <dsp:cNvPr id="0" name=""/>
        <dsp:cNvSpPr/>
      </dsp:nvSpPr>
      <dsp:spPr>
        <a:xfrm>
          <a:off x="3400448" y="0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Обеспечение ежегодного роста кредитного портфеля на 30%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Количество обслуживаемых счетов в банке – 20,1 млн. ед.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Существенный рост в основных параметрах</a:t>
          </a:r>
          <a:endParaRPr lang="ru-RU" sz="1700" kern="1200" dirty="0"/>
        </a:p>
      </dsp:txBody>
      <dsp:txXfrm>
        <a:off x="3400448" y="192548"/>
        <a:ext cx="4523030" cy="1155285"/>
      </dsp:txXfrm>
    </dsp:sp>
    <dsp:sp modelId="{F544AEE3-F697-49AC-845A-0DE28C6F24AD}">
      <dsp:nvSpPr>
        <dsp:cNvPr id="0" name=""/>
        <dsp:cNvSpPr/>
      </dsp:nvSpPr>
      <dsp:spPr>
        <a:xfrm>
          <a:off x="0" y="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Финансовая стратегия</a:t>
          </a:r>
          <a:endParaRPr lang="ru-RU" sz="3000" kern="1200" dirty="0"/>
        </a:p>
      </dsp:txBody>
      <dsp:txXfrm>
        <a:off x="75195" y="75195"/>
        <a:ext cx="3250058" cy="1389991"/>
      </dsp:txXfrm>
    </dsp:sp>
    <dsp:sp modelId="{A94DFFAB-12F9-49FE-AC63-5B6AE4D0CE70}">
      <dsp:nvSpPr>
        <dsp:cNvPr id="0" name=""/>
        <dsp:cNvSpPr/>
      </dsp:nvSpPr>
      <dsp:spPr>
        <a:xfrm>
          <a:off x="3400448" y="1694420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Совершенствование организационной структуры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Усиление системы внутреннего контроля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Внедрение МСФО</a:t>
          </a:r>
          <a:endParaRPr lang="ru-RU" sz="1700" kern="1200" dirty="0"/>
        </a:p>
      </dsp:txBody>
      <dsp:txXfrm>
        <a:off x="3400448" y="1886968"/>
        <a:ext cx="4523030" cy="1155285"/>
      </dsp:txXfrm>
    </dsp:sp>
    <dsp:sp modelId="{B0EEAA93-D896-4116-AF5A-E023CD8550BE}">
      <dsp:nvSpPr>
        <dsp:cNvPr id="0" name=""/>
        <dsp:cNvSpPr/>
      </dsp:nvSpPr>
      <dsp:spPr>
        <a:xfrm>
          <a:off x="0" y="169442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Стратегия корпоративного управления</a:t>
          </a:r>
          <a:endParaRPr lang="ru-RU" sz="3000" kern="1200" dirty="0"/>
        </a:p>
      </dsp:txBody>
      <dsp:txXfrm>
        <a:off x="75195" y="1769615"/>
        <a:ext cx="3250058" cy="1389991"/>
      </dsp:txXfrm>
    </dsp:sp>
    <dsp:sp modelId="{BA94E447-0556-444B-B6E9-F7845386ACE0}">
      <dsp:nvSpPr>
        <dsp:cNvPr id="0" name=""/>
        <dsp:cNvSpPr/>
      </dsp:nvSpPr>
      <dsp:spPr>
        <a:xfrm>
          <a:off x="3400448" y="3282137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прироста </a:t>
          </a:r>
          <a:r>
            <a:rPr lang="ru-RU" sz="1500" kern="1200" dirty="0" err="1" smtClean="0"/>
            <a:t>репутационного</a:t>
          </a:r>
          <a:r>
            <a:rPr lang="ru-RU" sz="1500" kern="1200" dirty="0" smtClean="0"/>
            <a:t> капитала банка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и реализация маркетинговой политики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единого информационно-маркетингового ресурса банка</a:t>
          </a:r>
          <a:endParaRPr lang="ru-RU" sz="1500" kern="1200" dirty="0"/>
        </a:p>
      </dsp:txBody>
      <dsp:txXfrm>
        <a:off x="3400448" y="3474685"/>
        <a:ext cx="4523030" cy="1155285"/>
      </dsp:txXfrm>
    </dsp:sp>
    <dsp:sp modelId="{CFBA5A00-4B33-4142-8A83-E59FB8216799}">
      <dsp:nvSpPr>
        <dsp:cNvPr id="0" name=""/>
        <dsp:cNvSpPr/>
      </dsp:nvSpPr>
      <dsp:spPr>
        <a:xfrm>
          <a:off x="0" y="338884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Маркетинговая стратегия</a:t>
          </a:r>
          <a:endParaRPr lang="ru-RU" sz="3000" kern="1200" dirty="0"/>
        </a:p>
      </dsp:txBody>
      <dsp:txXfrm>
        <a:off x="75195" y="3464035"/>
        <a:ext cx="3250058" cy="1389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62162-189B-4089-99E6-E8A9EB594AAF}">
      <dsp:nvSpPr>
        <dsp:cNvPr id="0" name=""/>
        <dsp:cNvSpPr/>
      </dsp:nvSpPr>
      <dsp:spPr>
        <a:xfrm>
          <a:off x="3400448" y="0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Построение системы мотивации и оценки персонала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Квалификационная подготовка и обучение кадров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существенного роста производительности труда</a:t>
          </a:r>
          <a:endParaRPr lang="ru-RU" sz="1500" kern="1200" dirty="0"/>
        </a:p>
      </dsp:txBody>
      <dsp:txXfrm>
        <a:off x="3400448" y="192548"/>
        <a:ext cx="4523030" cy="1155285"/>
      </dsp:txXfrm>
    </dsp:sp>
    <dsp:sp modelId="{4D71BAFA-5BB9-4995-8F9C-CF36078631EB}">
      <dsp:nvSpPr>
        <dsp:cNvPr id="0" name=""/>
        <dsp:cNvSpPr/>
      </dsp:nvSpPr>
      <dsp:spPr>
        <a:xfrm>
          <a:off x="0" y="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Стратегия управления персоналом</a:t>
          </a:r>
          <a:endParaRPr lang="ru-RU" sz="3000" kern="1200" dirty="0"/>
        </a:p>
      </dsp:txBody>
      <dsp:txXfrm>
        <a:off x="75195" y="75195"/>
        <a:ext cx="3250058" cy="1389991"/>
      </dsp:txXfrm>
    </dsp:sp>
    <dsp:sp modelId="{05B38F95-96DF-4CA8-BCFA-D8E5D015CDAE}">
      <dsp:nvSpPr>
        <dsp:cNvPr id="0" name=""/>
        <dsp:cNvSpPr/>
      </dsp:nvSpPr>
      <dsp:spPr>
        <a:xfrm>
          <a:off x="3400448" y="1591661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Модернизация АБС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Внедрение системы центрального программного продукта (хранилища данных)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Совершенствование информационно-аналитического обеспечения деятельности банка</a:t>
          </a:r>
          <a:endParaRPr lang="ru-RU" sz="1500" kern="1200" dirty="0"/>
        </a:p>
      </dsp:txBody>
      <dsp:txXfrm>
        <a:off x="3400448" y="1784209"/>
        <a:ext cx="4523030" cy="1155285"/>
      </dsp:txXfrm>
    </dsp:sp>
    <dsp:sp modelId="{79889737-DF81-4306-B808-9DB05DA516A9}">
      <dsp:nvSpPr>
        <dsp:cNvPr id="0" name=""/>
        <dsp:cNvSpPr/>
      </dsp:nvSpPr>
      <dsp:spPr>
        <a:xfrm>
          <a:off x="0" y="169442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ИТ-стратегия</a:t>
          </a:r>
          <a:endParaRPr lang="ru-RU" sz="3000" kern="1200" dirty="0"/>
        </a:p>
      </dsp:txBody>
      <dsp:txXfrm>
        <a:off x="75195" y="1769615"/>
        <a:ext cx="3250058" cy="1389991"/>
      </dsp:txXfrm>
    </dsp:sp>
    <dsp:sp modelId="{AF6F080E-8F00-4179-83B8-9C518ABE190F}">
      <dsp:nvSpPr>
        <dsp:cNvPr id="0" name=""/>
        <dsp:cNvSpPr/>
      </dsp:nvSpPr>
      <dsp:spPr>
        <a:xfrm>
          <a:off x="3400448" y="3388840"/>
          <a:ext cx="5100673" cy="154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Качественное улучшение работы НПС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Стимулирование роста добровольных взносов в НПС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доходности вложенных в НПС средств населения</a:t>
          </a:r>
          <a:endParaRPr lang="ru-RU" sz="1500" kern="1200" dirty="0"/>
        </a:p>
      </dsp:txBody>
      <dsp:txXfrm>
        <a:off x="3400448" y="3581388"/>
        <a:ext cx="4523030" cy="1155285"/>
      </dsp:txXfrm>
    </dsp:sp>
    <dsp:sp modelId="{D46A39F0-6624-4ABF-81A6-3ECA9362B7F9}">
      <dsp:nvSpPr>
        <dsp:cNvPr id="0" name=""/>
        <dsp:cNvSpPr/>
      </dsp:nvSpPr>
      <dsp:spPr>
        <a:xfrm>
          <a:off x="0" y="3388840"/>
          <a:ext cx="3400448" cy="15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Стратегия развития системы НПС</a:t>
          </a:r>
          <a:endParaRPr lang="ru-RU" sz="3000" kern="1200" dirty="0"/>
        </a:p>
      </dsp:txBody>
      <dsp:txXfrm>
        <a:off x="75195" y="3464035"/>
        <a:ext cx="3250058" cy="1389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175CB7-1603-4E02-85D8-D5A73D38BD31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D1064-6BF0-4187-B06E-49034C06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4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9D8E2B-CD3C-46C2-AE5B-9FA9510812B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63D20D8-A4A3-4E3D-99BF-F281F2EB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8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D4AE-C08A-4912-942B-9D5F9C60B93E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0EE7-E707-4D0B-B08B-4ABF0A656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7249-FDAC-42D5-9100-2E293C5693CD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5F4E-72DE-43F4-A71A-C91408D4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EC59-9CDE-4985-94AC-A31553F01442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78CE-7185-4686-9936-7B90D4F16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6B12-4EA8-4157-A52A-FA8733266922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EF52-65A0-402C-A716-A6028068E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342A-9997-46C8-AE39-217524CDAF73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9CC6-C939-4AE6-8BA4-87A4B81BD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BD3D-693B-47A1-A9AD-B6CBEA10A803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5641-97A5-4B65-ADF9-7025C7B8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06A6-962B-4392-9356-345BAA5DAE9C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2F68-0CD2-43EB-821B-FE84A564E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D9EA-5FD1-471D-9158-23A4C648982A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89F1-074B-4A66-AB9D-D7A54355E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D8CA-3813-4345-866C-9F5573CBB834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9AD8-FE17-4E77-98D3-9302B29A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99EF-66EC-4DCC-A172-AEF453DDBF1D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692C-FA2C-4D2B-8E20-1C72BC71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1CE4-5C83-4E9A-85C8-D6B02D904332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C324-CB7B-42CB-BD04-7860491BB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F93C5-75B4-4ADB-A805-ADB7657CF29F}" type="datetime1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16746-1F55-4144-A5FB-AB4C076D5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39290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фоновая страница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9" descr="лого без слога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22748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42875" y="2214563"/>
            <a:ext cx="8858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500" b="1" dirty="0" smtClean="0">
                <a:solidFill>
                  <a:srgbClr val="0606A6"/>
                </a:solidFill>
              </a:rPr>
              <a:t>Стратегия развития Народного банка в современных условиях</a:t>
            </a:r>
            <a:endParaRPr lang="ru-RU" sz="4500" b="1" dirty="0">
              <a:solidFill>
                <a:srgbClr val="0606A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0BE11-466D-463D-B0E2-A081DCEA449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CE4DA-2E7F-456C-993E-DCA03CEC6F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149" name="Рисунок 9" descr="лого без слоган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606A6"/>
                </a:solidFill>
                <a:latin typeface="Arial" charset="0"/>
                <a:cs typeface="Arial" charset="0"/>
              </a:rPr>
              <a:t>Функциональные составляющие стратегии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CE4DA-2E7F-456C-993E-DCA03CEC6FF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9" name="Рисунок 9" descr="лого без слоган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606A6"/>
                </a:solidFill>
                <a:latin typeface="Arial" charset="0"/>
                <a:cs typeface="Arial" charset="0"/>
              </a:rPr>
              <a:t>Функциональные составляющие стратегии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61"/>
            <a:ext cx="8858250" cy="7143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606A6"/>
                </a:solidFill>
                <a:latin typeface="Arial" charset="0"/>
                <a:cs typeface="Arial" charset="0"/>
              </a:rPr>
              <a:t>Вектор стратегического развития Народного банка</a:t>
            </a:r>
          </a:p>
        </p:txBody>
      </p:sp>
      <p:pic>
        <p:nvPicPr>
          <p:cNvPr id="7171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714522"/>
            <a:ext cx="71580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kern="0" dirty="0" smtClean="0">
                <a:latin typeface="+mn-lt"/>
                <a:cs typeface="+mn-cs"/>
              </a:rPr>
              <a:t>«Фокусированное развитие»</a:t>
            </a:r>
            <a:r>
              <a:rPr lang="en-US" sz="3200" b="1" kern="0" dirty="0" smtClean="0">
                <a:latin typeface="+mn-lt"/>
                <a:cs typeface="+mn-cs"/>
              </a:rPr>
              <a:t>:</a:t>
            </a:r>
            <a:endParaRPr lang="en-US" sz="3200" b="1" kern="0" dirty="0"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ru-RU" sz="2000" kern="0" dirty="0" err="1" smtClean="0">
                <a:latin typeface="+mn-lt"/>
              </a:rPr>
              <a:t>Ребрендинг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ru-RU" sz="2000" kern="0" dirty="0" smtClean="0">
                <a:latin typeface="+mn-lt"/>
              </a:rPr>
              <a:t>Совершенствование инфраструктуры банка: оптимизация филиальной сети, создание Центров розничного обслуживания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ru-RU" sz="2000" kern="0" dirty="0" smtClean="0">
                <a:latin typeface="+mn-lt"/>
              </a:rPr>
              <a:t>Выстраивание жесткой централизованной системы внутреннего контроля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ru-RU" sz="2000" kern="0" dirty="0" smtClean="0">
                <a:latin typeface="+mn-lt"/>
              </a:rPr>
              <a:t>Реорганизация </a:t>
            </a:r>
            <a:r>
              <a:rPr lang="ru-RU" sz="2000" kern="0" dirty="0" smtClean="0">
                <a:latin typeface="+mn-lt"/>
              </a:rPr>
              <a:t>работы сопутствующих подразделений</a:t>
            </a:r>
            <a:endParaRPr lang="en-US" sz="2000" kern="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04490-912A-4A61-AD57-F2C561D72D5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48680"/>
            <a:ext cx="8229600" cy="417513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606A6"/>
                </a:solidFill>
              </a:rPr>
              <a:t>Современные виды услуг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0063" y="1347788"/>
            <a:ext cx="569753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Uyali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pul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»</a:t>
            </a:r>
            <a:r>
              <a:rPr lang="ru-RU" sz="2000" dirty="0">
                <a:latin typeface="+mn-lt"/>
              </a:rPr>
              <a:t> - </a:t>
            </a:r>
            <a:r>
              <a:rPr lang="ru-RU" sz="2000" dirty="0" smtClean="0">
                <a:latin typeface="+mn-lt"/>
              </a:rPr>
              <a:t>полнофункциональное решение, гарантирующее удобное и надежное электронное обслуживание розничных клиентов банка с использованием интернета, киосков самообслуживания и сотовых телефонов.</a:t>
            </a:r>
            <a:endParaRPr lang="ru-RU" sz="2000" dirty="0">
              <a:latin typeface="+mn-lt"/>
            </a:endParaRPr>
          </a:p>
        </p:txBody>
      </p:sp>
      <p:sp>
        <p:nvSpPr>
          <p:cNvPr id="17413" name="AutoShape 10" descr="Описание: Описание: Описание: PODPIS"/>
          <p:cNvSpPr>
            <a:spLocks noChangeAspect="1" noChangeArrowheads="1"/>
          </p:cNvSpPr>
          <p:nvPr/>
        </p:nvSpPr>
        <p:spPr bwMode="auto">
          <a:xfrm>
            <a:off x="36513" y="-68263"/>
            <a:ext cx="133350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AutoShape 12" descr="Описание: Описание: Описание: PODPIS"/>
          <p:cNvSpPr>
            <a:spLocks noChangeAspect="1" noChangeArrowheads="1"/>
          </p:cNvSpPr>
          <p:nvPr/>
        </p:nvSpPr>
        <p:spPr bwMode="auto">
          <a:xfrm>
            <a:off x="36513" y="-68263"/>
            <a:ext cx="133350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429125"/>
            <a:ext cx="2333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3" descr="нижний фо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8" name="Группа 12"/>
          <p:cNvGrpSpPr>
            <a:grpSpLocks/>
          </p:cNvGrpSpPr>
          <p:nvPr/>
        </p:nvGrpSpPr>
        <p:grpSpPr bwMode="auto">
          <a:xfrm>
            <a:off x="6429375" y="1541463"/>
            <a:ext cx="2428875" cy="2601912"/>
            <a:chOff x="6429375" y="1326629"/>
            <a:chExt cx="2428875" cy="2602452"/>
          </a:xfrm>
        </p:grpSpPr>
        <p:pic>
          <p:nvPicPr>
            <p:cNvPr id="17420" name="Picture 2" descr="D:\Xalk\BREND BOOK\Презентации Руководства\С.С\UP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75" y="2031620"/>
              <a:ext cx="2428875" cy="1897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" descr="C:\Documents and Settings\Admin\Рабочий стол\LOGO UP утвержденный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10339" y="1326629"/>
              <a:ext cx="2266950" cy="53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660E1-AF2C-49F1-9A39-DC897D1F2D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71500" y="3848100"/>
            <a:ext cx="576103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UZPAYNET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– </a:t>
            </a:r>
            <a:r>
              <a:rPr lang="ru-RU" sz="2000" dirty="0" smtClean="0">
                <a:latin typeface="+mn-lt"/>
              </a:rPr>
              <a:t>небанковская платежная система с сетью более 25 тыс. пунктов обслуживания. Предоставляет возможность населению осуществлять оплату в режиме реального времени различным поставщикам услуг, включающим коммунальную сферу, интернет и телефонной связи и др.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0606A6"/>
                </a:solidFill>
              </a:rPr>
              <a:t>Достижения</a:t>
            </a:r>
            <a:endParaRPr lang="ru-RU" sz="3500" b="1" dirty="0">
              <a:solidFill>
                <a:srgbClr val="0606A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ru-RU" sz="2500" dirty="0" smtClean="0"/>
              <a:t>«Лучший банк по привлечению депозитов от населения в сельской местности» (</a:t>
            </a:r>
            <a:r>
              <a:rPr lang="ru-RU" sz="2500" dirty="0" err="1" smtClean="0"/>
              <a:t>Китабский</a:t>
            </a:r>
            <a:r>
              <a:rPr lang="ru-RU" sz="2500" dirty="0" smtClean="0"/>
              <a:t> ф-л, </a:t>
            </a:r>
            <a:r>
              <a:rPr lang="ru-RU" sz="2500" dirty="0" err="1" smtClean="0"/>
              <a:t>Кашкадарья</a:t>
            </a:r>
            <a:r>
              <a:rPr lang="ru-RU" sz="2500" dirty="0" smtClean="0"/>
              <a:t>)</a:t>
            </a:r>
          </a:p>
          <a:p>
            <a:r>
              <a:rPr lang="ru-RU" sz="2500" dirty="0" smtClean="0"/>
              <a:t>Лучший эмитент пластиковых карточек по итогам 2012 года</a:t>
            </a:r>
          </a:p>
          <a:p>
            <a:r>
              <a:rPr lang="ru-RU" sz="2500" dirty="0" smtClean="0"/>
              <a:t>Национальная выставка банковских услуг и технологий «</a:t>
            </a:r>
            <a:r>
              <a:rPr lang="en-US" sz="2500" dirty="0" smtClean="0"/>
              <a:t>BANK-EXPO 2013</a:t>
            </a:r>
            <a:r>
              <a:rPr lang="ru-RU" sz="2500" dirty="0" smtClean="0"/>
              <a:t>»:</a:t>
            </a:r>
          </a:p>
          <a:p>
            <a:pPr lvl="1"/>
            <a:r>
              <a:rPr lang="ru-RU" sz="2500" dirty="0" smtClean="0"/>
              <a:t>«Самое лучшее обслуживание в сфере микрофинансирования»</a:t>
            </a:r>
          </a:p>
          <a:p>
            <a:pPr lvl="1"/>
            <a:r>
              <a:rPr lang="ru-RU" sz="2500" dirty="0" smtClean="0"/>
              <a:t>«Лучший банк, вкладывающий в развитие благополучия семьи»</a:t>
            </a:r>
          </a:p>
          <a:p>
            <a:pPr lvl="1"/>
            <a:r>
              <a:rPr lang="ru-RU" sz="2500" dirty="0" smtClean="0"/>
              <a:t>«Самый лучший информационный стенд»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3EF52-65A0-402C-A716-A6028068E4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02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" y="500063"/>
            <a:ext cx="8229600" cy="5715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Международное сотрудничество</a:t>
            </a:r>
          </a:p>
        </p:txBody>
      </p:sp>
      <p:pic>
        <p:nvPicPr>
          <p:cNvPr id="18436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lgo_the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214422"/>
            <a:ext cx="165576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28794" y="1142984"/>
            <a:ext cx="6643734" cy="17159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29600">
            <a:spAutoFit/>
          </a:bodyPr>
          <a:lstStyle/>
          <a:p>
            <a:pPr indent="355600" algn="just">
              <a:defRPr/>
            </a:pPr>
            <a:r>
              <a:rPr lang="ru-RU" sz="2000" dirty="0" smtClean="0"/>
              <a:t>С </a:t>
            </a:r>
            <a:r>
              <a:rPr lang="en-US" sz="2000" dirty="0" smtClean="0"/>
              <a:t>2000 </a:t>
            </a:r>
            <a:r>
              <a:rPr lang="ru-RU" sz="2000" dirty="0" smtClean="0"/>
              <a:t>года Народный банк является членом </a:t>
            </a:r>
            <a:r>
              <a:rPr lang="ru-RU" sz="2000" b="1" dirty="0" smtClean="0"/>
              <a:t>Международного института сберегательных банков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WSBI</a:t>
            </a:r>
            <a:r>
              <a:rPr lang="ru-RU" sz="2000" b="1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международной организации, представляющей интересы сберегательных и розничных банковских учреждений 89 стран мира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0D93C-AD80-4EA4-A60E-750A2066420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214282" y="2928934"/>
            <a:ext cx="1571636" cy="733424"/>
            <a:chOff x="5896164" y="3214686"/>
            <a:chExt cx="2247736" cy="876301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4038" y="3357562"/>
              <a:ext cx="1439862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i?id=323284963-54-7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96164" y="3214686"/>
              <a:ext cx="664998" cy="85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28794" y="2857496"/>
            <a:ext cx="6643734" cy="14081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29600">
            <a:spAutoFit/>
          </a:bodyPr>
          <a:lstStyle/>
          <a:p>
            <a:pPr indent="355600" algn="just">
              <a:defRPr/>
            </a:pPr>
            <a:r>
              <a:rPr lang="ru-RU" sz="2000" dirty="0" smtClean="0"/>
              <a:t>Сотрудничество с </a:t>
            </a:r>
            <a:r>
              <a:rPr lang="ru-RU" sz="2000" b="1" dirty="0" smtClean="0"/>
              <a:t>Германским Фондом сберегательных касс по международному сотрудничеству </a:t>
            </a:r>
            <a:r>
              <a:rPr lang="ru-RU" sz="2000" dirty="0" smtClean="0"/>
              <a:t>осуществляется с 2003 года в сфере реализации проектов </a:t>
            </a:r>
            <a:r>
              <a:rPr lang="ru-RU" sz="2000" dirty="0" err="1" smtClean="0"/>
              <a:t>микрофинансирования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518" y="4286256"/>
            <a:ext cx="1792276" cy="64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857356" y="4286256"/>
            <a:ext cx="6643734" cy="17159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129600">
            <a:spAutoFit/>
          </a:bodyPr>
          <a:lstStyle/>
          <a:p>
            <a:pPr indent="355600" algn="just">
              <a:defRPr/>
            </a:pPr>
            <a:r>
              <a:rPr lang="ru-RU" sz="2000" dirty="0" smtClean="0"/>
              <a:t>Сотрудничество с </a:t>
            </a:r>
            <a:r>
              <a:rPr lang="ru-RU" sz="2000" b="1" dirty="0" smtClean="0"/>
              <a:t>Корейским сберегательным банком </a:t>
            </a:r>
            <a:r>
              <a:rPr lang="ru-RU" sz="2000" b="1" dirty="0" err="1" smtClean="0"/>
              <a:t>Донгбу</a:t>
            </a:r>
            <a:r>
              <a:rPr lang="ru-RU" sz="2000" b="1" dirty="0" smtClean="0"/>
              <a:t> </a:t>
            </a:r>
            <a:r>
              <a:rPr lang="ru-RU" sz="2000" dirty="0" smtClean="0"/>
              <a:t>налажено с 2012 года и направлено на получение технического содействия в сфере повышения квалификации работников и обмена опытом между двумя организациями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Расширение сети корреспондентов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71472" y="1743076"/>
            <a:ext cx="8001056" cy="4329130"/>
          </a:xfrm>
        </p:spPr>
        <p:txBody>
          <a:bodyPr/>
          <a:lstStyle/>
          <a:p>
            <a:r>
              <a:rPr lang="ru-RU" dirty="0" err="1" smtClean="0"/>
              <a:t>Райффайзен</a:t>
            </a:r>
            <a:r>
              <a:rPr lang="ru-RU" dirty="0" smtClean="0"/>
              <a:t> банк (Австрия)</a:t>
            </a:r>
          </a:p>
          <a:p>
            <a:r>
              <a:rPr lang="en-US" dirty="0" smtClean="0"/>
              <a:t>BNP-Paribas</a:t>
            </a:r>
            <a:r>
              <a:rPr lang="ru-RU" dirty="0" smtClean="0"/>
              <a:t> (Швейцария)</a:t>
            </a:r>
          </a:p>
          <a:p>
            <a:r>
              <a:rPr lang="en-US" dirty="0" err="1" smtClean="0"/>
              <a:t>Sparkasse</a:t>
            </a:r>
            <a:r>
              <a:rPr lang="en-US" dirty="0" smtClean="0"/>
              <a:t> </a:t>
            </a:r>
            <a:r>
              <a:rPr lang="en-US" dirty="0" err="1" smtClean="0"/>
              <a:t>Aucken</a:t>
            </a:r>
            <a:r>
              <a:rPr lang="en-US" dirty="0" smtClean="0"/>
              <a:t> (</a:t>
            </a:r>
            <a:r>
              <a:rPr lang="ru-RU" dirty="0" smtClean="0"/>
              <a:t>Германия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err="1" smtClean="0"/>
              <a:t>Монтепью</a:t>
            </a:r>
            <a:r>
              <a:rPr lang="ru-RU" dirty="0" smtClean="0"/>
              <a:t> </a:t>
            </a:r>
            <a:r>
              <a:rPr lang="ru-RU" dirty="0" err="1" smtClean="0"/>
              <a:t>Жеральд</a:t>
            </a:r>
            <a:r>
              <a:rPr lang="ru-RU" dirty="0" smtClean="0"/>
              <a:t> (Португалия)</a:t>
            </a:r>
          </a:p>
          <a:p>
            <a:r>
              <a:rPr lang="en-US" dirty="0" smtClean="0"/>
              <a:t>BGK</a:t>
            </a:r>
            <a:r>
              <a:rPr lang="ru-RU" dirty="0" smtClean="0"/>
              <a:t> – Банк национального хозяйства Польши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6B58C-F5FE-48FB-89E5-5ABF8998FAE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9465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Вызовы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331913"/>
            <a:ext cx="8229600" cy="4811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900" dirty="0" smtClean="0"/>
              <a:t>Снижающийся уровень маржи</a:t>
            </a:r>
            <a:endParaRPr lang="en-US" sz="2900" dirty="0" smtClean="0"/>
          </a:p>
          <a:p>
            <a:pPr>
              <a:lnSpc>
                <a:spcPct val="80000"/>
              </a:lnSpc>
            </a:pPr>
            <a:r>
              <a:rPr lang="ru-RU" sz="2900" dirty="0" smtClean="0"/>
              <a:t>Усиление банковского регулирования и надзора</a:t>
            </a:r>
            <a:r>
              <a:rPr lang="en-US" sz="2900" dirty="0" smtClean="0"/>
              <a:t>: </a:t>
            </a:r>
            <a:r>
              <a:rPr lang="ru-RU" sz="2900" dirty="0" smtClean="0"/>
              <a:t>изменения в восприятии риска</a:t>
            </a:r>
            <a:r>
              <a:rPr lang="en-US" sz="2900" dirty="0" smtClean="0"/>
              <a:t>, </a:t>
            </a:r>
            <a:r>
              <a:rPr lang="ru-RU" sz="2900" dirty="0" smtClean="0"/>
              <a:t>приоритетность безопасной и здоровой деятельности</a:t>
            </a:r>
            <a:r>
              <a:rPr lang="en-US" sz="2900" dirty="0" smtClean="0"/>
              <a:t>, </a:t>
            </a:r>
            <a:r>
              <a:rPr lang="ru-RU" sz="2900" dirty="0" smtClean="0"/>
              <a:t>обеспечение соблюдения интересов клиентов</a:t>
            </a:r>
            <a:endParaRPr lang="en-US" sz="2900" dirty="0" smtClean="0"/>
          </a:p>
          <a:p>
            <a:pPr>
              <a:lnSpc>
                <a:spcPct val="80000"/>
              </a:lnSpc>
            </a:pPr>
            <a:r>
              <a:rPr lang="ru-RU" sz="2900" dirty="0" smtClean="0"/>
              <a:t>Институциональные вопросы</a:t>
            </a:r>
            <a:r>
              <a:rPr lang="en-US" sz="2900" dirty="0" smtClean="0"/>
              <a:t>: </a:t>
            </a:r>
            <a:r>
              <a:rPr lang="ru-RU" sz="2900" dirty="0" smtClean="0"/>
              <a:t>защита потребителей</a:t>
            </a:r>
            <a:r>
              <a:rPr lang="en-US" sz="2900" dirty="0" smtClean="0"/>
              <a:t>, </a:t>
            </a:r>
            <a:r>
              <a:rPr lang="ru-RU" sz="2900" dirty="0" smtClean="0"/>
              <a:t>доступность к финансовой системе, ответственное кредитование</a:t>
            </a:r>
            <a:r>
              <a:rPr lang="en-US" sz="2900" dirty="0" smtClean="0"/>
              <a:t>, </a:t>
            </a:r>
            <a:r>
              <a:rPr lang="ru-RU" sz="2900" dirty="0" smtClean="0"/>
              <a:t>предотвращение финансовой преступности</a:t>
            </a:r>
            <a:r>
              <a:rPr lang="en-US" sz="2900" dirty="0" smtClean="0"/>
              <a:t> (</a:t>
            </a:r>
            <a:r>
              <a:rPr lang="ru-RU" sz="2900" dirty="0" smtClean="0"/>
              <a:t>ПОД</a:t>
            </a:r>
            <a:r>
              <a:rPr lang="en-US" sz="29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900" dirty="0" smtClean="0"/>
              <a:t>Лояльность клиентов</a:t>
            </a:r>
            <a:endParaRPr lang="en-US" sz="2900" dirty="0" smtClean="0"/>
          </a:p>
          <a:p>
            <a:pPr>
              <a:lnSpc>
                <a:spcPct val="80000"/>
              </a:lnSpc>
            </a:pPr>
            <a:r>
              <a:rPr lang="en-US" sz="2900" dirty="0" smtClean="0"/>
              <a:t>Concerns for safety with IT development</a:t>
            </a:r>
          </a:p>
        </p:txBody>
      </p:sp>
      <p:pic>
        <p:nvPicPr>
          <p:cNvPr id="21508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9B477-5BAF-4528-9176-DD10A82716D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0" y="203200"/>
            <a:ext cx="6300788" cy="8683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Перспективы</a:t>
            </a:r>
          </a:p>
        </p:txBody>
      </p:sp>
      <p:pic>
        <p:nvPicPr>
          <p:cNvPr id="22532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F240-C597-4914-8A5F-908255D5907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Рост в числе представителей среднего класса</a:t>
            </a:r>
            <a:r>
              <a:rPr lang="en-US" sz="2800" dirty="0" smtClean="0"/>
              <a:t>: </a:t>
            </a:r>
            <a:r>
              <a:rPr lang="ru-RU" sz="2800" dirty="0" smtClean="0"/>
              <a:t>постоянно растущий уровень покупательской способности</a:t>
            </a:r>
            <a:r>
              <a:rPr lang="en-US" sz="2800" dirty="0" smtClean="0"/>
              <a:t>, </a:t>
            </a:r>
            <a:r>
              <a:rPr lang="ru-RU" sz="2800" dirty="0" smtClean="0"/>
              <a:t>либеральное отношение к потребительскому долгу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Совершенствование </a:t>
            </a:r>
            <a:r>
              <a:rPr lang="en-US" sz="2800" dirty="0" smtClean="0"/>
              <a:t>IT </a:t>
            </a:r>
            <a:r>
              <a:rPr lang="ru-RU" sz="2800" dirty="0" smtClean="0"/>
              <a:t>технологий и приложений</a:t>
            </a:r>
            <a:r>
              <a:rPr lang="en-US" sz="28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ru-RU" dirty="0" err="1" smtClean="0"/>
              <a:t>бесфилиальный</a:t>
            </a:r>
            <a:r>
              <a:rPr lang="en-US" dirty="0" smtClean="0"/>
              <a:t>” </a:t>
            </a:r>
            <a:r>
              <a:rPr lang="ru-RU" dirty="0" smtClean="0"/>
              <a:t>банкинг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e-banking</a:t>
            </a:r>
          </a:p>
          <a:p>
            <a:pPr lvl="1">
              <a:lnSpc>
                <a:spcPct val="90000"/>
              </a:lnSpc>
            </a:pPr>
            <a:r>
              <a:rPr lang="ru-RU" dirty="0" smtClean="0"/>
              <a:t>консолидация различных операций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Углубление и дифференциация развития банковских продуктов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фоновая страница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357938" y="6229350"/>
            <a:ext cx="27146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kern="0" dirty="0">
                <a:solidFill>
                  <a:srgbClr val="0606A6"/>
                </a:solidFill>
                <a:latin typeface="+mn-lt"/>
                <a:cs typeface="+mn-cs"/>
              </a:rPr>
              <a:t>www.xb.uz</a:t>
            </a:r>
            <a:endParaRPr lang="ru-RU" sz="3200" i="1" kern="0" dirty="0">
              <a:solidFill>
                <a:srgbClr val="0606A6"/>
              </a:solidFill>
              <a:latin typeface="+mn-lt"/>
              <a:cs typeface="+mn-cs"/>
            </a:endParaRPr>
          </a:p>
        </p:txBody>
      </p:sp>
      <p:sp>
        <p:nvSpPr>
          <p:cNvPr id="2355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5938838" y="3857625"/>
            <a:ext cx="6408737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    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67310395"/>
              </p:ext>
            </p:extLst>
          </p:nvPr>
        </p:nvGraphicFramePr>
        <p:xfrm>
          <a:off x="2000232" y="1428736"/>
          <a:ext cx="500066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ABF7B-4032-4516-A8C0-0117F0CD583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631825"/>
            <a:ext cx="8229600" cy="654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Народный банк: факты и сведения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600200"/>
            <a:ext cx="7829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Основан как сберегательное учреждение в </a:t>
            </a:r>
            <a:r>
              <a:rPr lang="en-US" sz="2500" b="1" dirty="0" smtClean="0"/>
              <a:t>1875</a:t>
            </a:r>
            <a:r>
              <a:rPr lang="en-US" sz="2500" dirty="0" smtClean="0"/>
              <a:t> </a:t>
            </a:r>
            <a:r>
              <a:rPr lang="ru-RU" sz="2500" dirty="0" smtClean="0"/>
              <a:t>г. в г. Ташкенте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b="1" dirty="0" smtClean="0"/>
              <a:t>1995</a:t>
            </a:r>
            <a:r>
              <a:rPr lang="en-US" sz="2500" dirty="0" smtClean="0"/>
              <a:t> – </a:t>
            </a:r>
            <a:r>
              <a:rPr lang="ru-RU" sz="2500" dirty="0" smtClean="0"/>
              <a:t>реорганизация Сбербанка Узбекистана в государственно-коммерческий Народный банк Республики Узбекистан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ru-RU" sz="2500" b="1" dirty="0" smtClean="0"/>
              <a:t>Статус</a:t>
            </a:r>
            <a:r>
              <a:rPr lang="en-US" sz="2500" b="1" dirty="0" smtClean="0"/>
              <a:t>:</a:t>
            </a:r>
            <a:r>
              <a:rPr lang="en-US" sz="2500" dirty="0" smtClean="0"/>
              <a:t> </a:t>
            </a:r>
            <a:r>
              <a:rPr lang="ru-RU" sz="2500" dirty="0" smtClean="0"/>
              <a:t>акционерная компания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ru-RU" sz="2500" b="1" dirty="0" smtClean="0"/>
              <a:t>Акционеры</a:t>
            </a:r>
            <a:r>
              <a:rPr lang="en-US" sz="2500" b="1" dirty="0" smtClean="0"/>
              <a:t>:</a:t>
            </a:r>
            <a:r>
              <a:rPr lang="en-US" sz="2500" dirty="0" smtClean="0"/>
              <a:t> </a:t>
            </a:r>
            <a:r>
              <a:rPr lang="ru-RU" sz="2500" dirty="0" smtClean="0"/>
              <a:t>Министерство финансов</a:t>
            </a:r>
            <a:r>
              <a:rPr lang="en-US" sz="2500" dirty="0" smtClean="0"/>
              <a:t> (51%) </a:t>
            </a:r>
            <a:r>
              <a:rPr lang="ru-RU" sz="2500" dirty="0" smtClean="0"/>
              <a:t>и Центральный банк Республики Узбекистан</a:t>
            </a:r>
            <a:r>
              <a:rPr lang="en-US" sz="2500" dirty="0" smtClean="0"/>
              <a:t> (49%)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Агент Правительства</a:t>
            </a:r>
            <a:r>
              <a:rPr lang="en-US" sz="2400" dirty="0" smtClean="0"/>
              <a:t> </a:t>
            </a:r>
            <a:r>
              <a:rPr lang="ru-RU" sz="2400" dirty="0" smtClean="0"/>
              <a:t>по реализации социальных проектов и осуществлению реформ </a:t>
            </a:r>
            <a:r>
              <a:rPr lang="en-US" sz="2400" dirty="0" smtClean="0"/>
              <a:t>(</a:t>
            </a:r>
            <a:r>
              <a:rPr lang="ru-RU" sz="2400" dirty="0" smtClean="0"/>
              <a:t>учет и управление счетами НПС</a:t>
            </a:r>
            <a:r>
              <a:rPr lang="en-US" sz="2400" dirty="0" smtClean="0"/>
              <a:t>,</a:t>
            </a:r>
            <a:r>
              <a:rPr lang="ru-RU" sz="2400" dirty="0" smtClean="0"/>
              <a:t> выдача пособий</a:t>
            </a:r>
            <a:r>
              <a:rPr lang="en-US" sz="2400" dirty="0" smtClean="0"/>
              <a:t>).</a:t>
            </a:r>
            <a:endParaRPr lang="en-US" sz="2500" dirty="0" smtClean="0"/>
          </a:p>
        </p:txBody>
      </p:sp>
      <p:pic>
        <p:nvPicPr>
          <p:cNvPr id="9220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1E44-AB23-4B80-95E5-2CF03CBC9D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96" y="1857382"/>
            <a:ext cx="2214578" cy="78581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Народный банк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13" y="1346473"/>
            <a:ext cx="17145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dirty="0" smtClean="0">
                <a:solidFill>
                  <a:srgbClr val="000000"/>
                </a:solidFill>
                <a:cs typeface="Arial" pitchFamily="34" charset="0"/>
              </a:rPr>
              <a:t>“</a:t>
            </a:r>
            <a:r>
              <a:rPr lang="ru-RU" altLang="ru-RU" dirty="0" err="1" smtClean="0">
                <a:solidFill>
                  <a:srgbClr val="000000"/>
                </a:solidFill>
                <a:cs typeface="Arial" pitchFamily="34" charset="0"/>
              </a:rPr>
              <a:t>Халк</a:t>
            </a:r>
            <a:r>
              <a:rPr lang="ru-RU" altLang="ru-RU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cs typeface="Arial" pitchFamily="34" charset="0"/>
              </a:rPr>
              <a:t>сугурта</a:t>
            </a:r>
            <a:r>
              <a:rPr lang="en-US" altLang="ru-RU" dirty="0" smtClean="0">
                <a:solidFill>
                  <a:srgbClr val="000000"/>
                </a:solidFill>
                <a:cs typeface="Arial" pitchFamily="34" charset="0"/>
              </a:rPr>
              <a:t>”</a:t>
            </a: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13" y="2492896"/>
            <a:ext cx="17145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dirty="0" smtClean="0">
                <a:solidFill>
                  <a:srgbClr val="000000"/>
                </a:solidFill>
                <a:cs typeface="Arial" pitchFamily="34" charset="0"/>
              </a:rPr>
              <a:t>“</a:t>
            </a:r>
            <a:r>
              <a:rPr lang="ru-RU" altLang="ru-RU" dirty="0" err="1" smtClean="0">
                <a:solidFill>
                  <a:srgbClr val="000000"/>
                </a:solidFill>
                <a:cs typeface="Arial" pitchFamily="34" charset="0"/>
              </a:rPr>
              <a:t>Халк</a:t>
            </a:r>
            <a:r>
              <a:rPr lang="ru-RU" altLang="ru-RU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cs typeface="Arial" pitchFamily="34" charset="0"/>
              </a:rPr>
              <a:t>инвест</a:t>
            </a:r>
            <a:r>
              <a:rPr lang="en-US" altLang="ru-RU" dirty="0" smtClean="0">
                <a:solidFill>
                  <a:srgbClr val="000000"/>
                </a:solidFill>
                <a:cs typeface="Arial" pitchFamily="34" charset="0"/>
              </a:rPr>
              <a:t>”</a:t>
            </a: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071563" y="3857625"/>
            <a:ext cx="1714500" cy="857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2D2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dk1"/>
                </a:solidFill>
                <a:latin typeface="+mn-lt"/>
                <a:cs typeface="+mn-cs"/>
              </a:rPr>
              <a:t>Розница</a:t>
            </a: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3857625"/>
            <a:ext cx="1857388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Корпоративный банкинг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88" y="3857625"/>
            <a:ext cx="1785937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НПС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9438" y="3857625"/>
            <a:ext cx="1785937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Социальные программы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4214812" y="3143251"/>
            <a:ext cx="10001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28813" y="3643313"/>
            <a:ext cx="5857875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0"/>
          </p:cNvCxnSpPr>
          <p:nvPr/>
        </p:nvCxnSpPr>
        <p:spPr>
          <a:xfrm rot="5400000">
            <a:off x="1820862" y="3751263"/>
            <a:ext cx="214313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751263" y="3749675"/>
            <a:ext cx="214312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49926" y="3749675"/>
            <a:ext cx="214312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678738" y="3749675"/>
            <a:ext cx="214312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>
            <a:spLocks noChangeArrowheads="1"/>
          </p:cNvSpPr>
          <p:nvPr/>
        </p:nvSpPr>
        <p:spPr bwMode="auto">
          <a:xfrm>
            <a:off x="1000125" y="5072063"/>
            <a:ext cx="2286000" cy="7858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dk1"/>
                </a:solidFill>
                <a:latin typeface="+mn-lt"/>
                <a:cs typeface="+mn-cs"/>
              </a:rPr>
              <a:t>филиалы</a:t>
            </a:r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+mn-lt"/>
                <a:cs typeface="+mn-cs"/>
              </a:rPr>
              <a:t>банка </a:t>
            </a:r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(</a:t>
            </a:r>
            <a:r>
              <a:rPr lang="ru-RU" dirty="0" smtClean="0">
                <a:solidFill>
                  <a:schemeClr val="dk1"/>
                </a:solidFill>
                <a:latin typeface="+mn-lt"/>
                <a:cs typeface="+mn-cs"/>
              </a:rPr>
              <a:t>198</a:t>
            </a:r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)</a:t>
            </a: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5" name="Левая фигурная скобка 64"/>
          <p:cNvSpPr/>
          <p:nvPr/>
        </p:nvSpPr>
        <p:spPr>
          <a:xfrm>
            <a:off x="5857875" y="1357313"/>
            <a:ext cx="642938" cy="1785937"/>
          </a:xfrm>
          <a:prstGeom prst="leftBrace">
            <a:avLst>
              <a:gd name="adj1" fmla="val 41290"/>
              <a:gd name="adj2" fmla="val 5000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0800000">
            <a:off x="714375" y="2214563"/>
            <a:ext cx="2714625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-894556" y="3821907"/>
            <a:ext cx="3216275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32" idx="2"/>
          </p:cNvCxnSpPr>
          <p:nvPr/>
        </p:nvCxnSpPr>
        <p:spPr>
          <a:xfrm>
            <a:off x="714375" y="5429250"/>
            <a:ext cx="285750" cy="3651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C950A-26F2-4161-87A6-C27B6A7F54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0001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Организационная структура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500063"/>
            <a:ext cx="8401050" cy="9175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Филиальная сеть банка</a:t>
            </a:r>
            <a:r>
              <a:rPr lang="en-US" sz="3600" b="1" dirty="0" smtClean="0">
                <a:solidFill>
                  <a:srgbClr val="0606A6"/>
                </a:solidFill>
              </a:rPr>
              <a:t> </a:t>
            </a:r>
            <a:endParaRPr lang="ru-RU" sz="3600" b="1" dirty="0" smtClean="0">
              <a:solidFill>
                <a:srgbClr val="0606A6"/>
              </a:solidFill>
            </a:endParaRPr>
          </a:p>
        </p:txBody>
      </p:sp>
      <p:grpSp>
        <p:nvGrpSpPr>
          <p:cNvPr id="14341" name="Organization Chart 6"/>
          <p:cNvGrpSpPr>
            <a:grpSpLocks noChangeAspect="1"/>
          </p:cNvGrpSpPr>
          <p:nvPr/>
        </p:nvGrpSpPr>
        <p:grpSpPr bwMode="auto">
          <a:xfrm>
            <a:off x="431800" y="1428204"/>
            <a:ext cx="8208963" cy="4737100"/>
            <a:chOff x="272" y="827"/>
            <a:chExt cx="5171" cy="2984"/>
          </a:xfrm>
        </p:grpSpPr>
        <p:graphicFrame>
          <p:nvGraphicFramePr>
            <p:cNvPr id="15" name="Схема 14"/>
            <p:cNvGraphicFramePr/>
            <p:nvPr>
              <p:extLst>
                <p:ext uri="{D42A27DB-BD31-4B8C-83A1-F6EECF244321}">
                  <p14:modId xmlns:p14="http://schemas.microsoft.com/office/powerpoint/2010/main" val="3476733499"/>
                </p:ext>
              </p:extLst>
            </p:nvPr>
          </p:nvGraphicFramePr>
          <p:xfrm>
            <a:off x="272" y="827"/>
            <a:ext cx="5171" cy="29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4104" y="1769"/>
              <a:ext cx="1225" cy="64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000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Денеж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. переводы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 (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185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)</a:t>
              </a:r>
              <a:endParaRPr lang="ru-RU" sz="20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4105" y="1135"/>
              <a:ext cx="1224" cy="50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Обм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. Пункты</a:t>
              </a:r>
            </a:p>
            <a:p>
              <a:pPr algn="ctr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(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53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)</a:t>
              </a:r>
              <a:endParaRPr lang="ru-RU" sz="20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3923" y="2133"/>
              <a:ext cx="182" cy="1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85" y="1516"/>
              <a:ext cx="1224" cy="57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Мобильные пункты </a:t>
              </a:r>
              <a:r>
                <a:rPr lang="ru-RU" sz="2000" dirty="0" err="1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обс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 (</a:t>
              </a:r>
              <a:r>
                <a:rPr lang="ru-RU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56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  <a:cs typeface="Arial" charset="0"/>
                </a:rPr>
                <a:t>)</a:t>
              </a:r>
              <a:endParaRPr lang="ru-RU" sz="20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68" name="Line 30"/>
          <p:cNvSpPr>
            <a:spLocks noChangeShapeType="1"/>
          </p:cNvSpPr>
          <p:nvPr/>
        </p:nvSpPr>
        <p:spPr bwMode="auto">
          <a:xfrm>
            <a:off x="5783274" y="2928934"/>
            <a:ext cx="431800" cy="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9" name="Line 31"/>
          <p:cNvSpPr>
            <a:spLocks noChangeShapeType="1"/>
          </p:cNvSpPr>
          <p:nvPr/>
        </p:nvSpPr>
        <p:spPr bwMode="auto">
          <a:xfrm>
            <a:off x="6227763" y="2276872"/>
            <a:ext cx="0" cy="122396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0" name="Line 32"/>
          <p:cNvSpPr>
            <a:spLocks noChangeShapeType="1"/>
          </p:cNvSpPr>
          <p:nvPr/>
        </p:nvSpPr>
        <p:spPr bwMode="auto">
          <a:xfrm>
            <a:off x="6227763" y="2276872"/>
            <a:ext cx="288925" cy="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1" name="Line 40"/>
          <p:cNvSpPr>
            <a:spLocks noChangeShapeType="1"/>
          </p:cNvSpPr>
          <p:nvPr/>
        </p:nvSpPr>
        <p:spPr bwMode="auto">
          <a:xfrm flipH="1" flipV="1">
            <a:off x="2571736" y="3000372"/>
            <a:ext cx="719981" cy="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B58D-4132-4EBC-B503-D0CE98FD75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908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</a:rPr>
              <a:t>Финансовое состояние банка на 01.01.2013г.</a:t>
            </a:r>
          </a:p>
        </p:txBody>
      </p:sp>
      <p:pic>
        <p:nvPicPr>
          <p:cNvPr id="11270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85786" y="2286010"/>
            <a:ext cx="77581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+mn-lt"/>
                <a:cs typeface="+mn-cs"/>
              </a:rPr>
              <a:t>Общие активы – 2,1 трлн. сум</a:t>
            </a:r>
            <a:endParaRPr lang="en-US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 smtClean="0">
                <a:latin typeface="+mn-lt"/>
                <a:cs typeface="+mn-cs"/>
              </a:rPr>
              <a:t>Кредитный портфель – 1,1 трлн. сум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 smtClean="0">
                <a:latin typeface="+mn-lt"/>
                <a:cs typeface="+mn-cs"/>
              </a:rPr>
              <a:t>Депозиты – 1,6 трлн. сум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 smtClean="0">
                <a:latin typeface="+mn-lt"/>
                <a:cs typeface="+mn-cs"/>
              </a:rPr>
              <a:t>Средства населения – 1,0 трлн. сум</a:t>
            </a:r>
            <a:endParaRPr lang="en-US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kern="0" dirty="0" smtClean="0">
                <a:latin typeface="+mn-lt"/>
                <a:cs typeface="+mn-cs"/>
              </a:rPr>
              <a:t>Уставный капитал – 200,0 млрд. сум</a:t>
            </a:r>
            <a:endParaRPr lang="ru-RU" sz="2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F9C43-D5D2-4C16-B50F-E20C83E8EE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6318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606A6"/>
                </a:solidFill>
              </a:rPr>
              <a:t>Структура кредитного портфеля</a:t>
            </a:r>
          </a:p>
        </p:txBody>
      </p:sp>
      <p:pic>
        <p:nvPicPr>
          <p:cNvPr id="16387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B65F3-ADF9-4943-9475-C10229758B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428596" y="1000109"/>
          <a:ext cx="80318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3AA98-05A9-4737-9BE6-935C683C677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439738"/>
            <a:ext cx="8229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>
                <a:solidFill>
                  <a:srgbClr val="0606A6"/>
                </a:solidFill>
                <a:latin typeface="+mj-lt"/>
                <a:ea typeface="+mj-ea"/>
                <a:cs typeface="+mj-cs"/>
              </a:rPr>
              <a:t>Основные финансовые показатели</a:t>
            </a:r>
            <a:endParaRPr lang="ru-RU" sz="3200" b="1" kern="0" dirty="0">
              <a:solidFill>
                <a:srgbClr val="0606A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42844" y="1340768"/>
          <a:ext cx="4572031" cy="415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286248" y="1285860"/>
          <a:ext cx="485775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8929688" cy="7969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606A6"/>
                </a:solidFill>
                <a:latin typeface="Arial" charset="0"/>
                <a:cs typeface="Arial" charset="0"/>
              </a:rPr>
              <a:t>Конкурентная позиция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2" y="1346200"/>
            <a:ext cx="5512098" cy="2725738"/>
          </a:xfrm>
        </p:spPr>
        <p:txBody>
          <a:bodyPr/>
          <a:lstStyle/>
          <a:p>
            <a:pPr eaLnBrk="1" hangingPunct="1"/>
            <a:r>
              <a:rPr lang="en-US" sz="2300" dirty="0" smtClean="0"/>
              <a:t>No. 1 </a:t>
            </a:r>
            <a:r>
              <a:rPr lang="ru-RU" sz="2300" dirty="0" smtClean="0"/>
              <a:t>по размеру депозитов физических лиц</a:t>
            </a:r>
            <a:endParaRPr lang="en-US" sz="2300" dirty="0" smtClean="0"/>
          </a:p>
          <a:p>
            <a:pPr eaLnBrk="1" hangingPunct="1"/>
            <a:r>
              <a:rPr lang="en-US" sz="2300" dirty="0" smtClean="0"/>
              <a:t>No.1 </a:t>
            </a:r>
            <a:r>
              <a:rPr lang="ru-RU" sz="2300" dirty="0" smtClean="0"/>
              <a:t>по размеру чистой прибыли</a:t>
            </a:r>
            <a:endParaRPr lang="en-US" sz="2300" dirty="0" smtClean="0"/>
          </a:p>
          <a:p>
            <a:pPr eaLnBrk="1" hangingPunct="1"/>
            <a:r>
              <a:rPr lang="en-US" sz="2300" dirty="0" smtClean="0"/>
              <a:t>No.1 </a:t>
            </a:r>
            <a:r>
              <a:rPr lang="ru-RU" sz="2300" dirty="0" smtClean="0"/>
              <a:t>по разветвленности филиальной сети</a:t>
            </a:r>
          </a:p>
          <a:p>
            <a:pPr eaLnBrk="1" hangingPunct="1"/>
            <a:r>
              <a:rPr lang="en-US" sz="2300" dirty="0" smtClean="0"/>
              <a:t>No. </a:t>
            </a:r>
            <a:r>
              <a:rPr lang="ru-RU" sz="2300" dirty="0" smtClean="0"/>
              <a:t>2</a:t>
            </a:r>
            <a:r>
              <a:rPr lang="en-US" sz="2300" dirty="0" smtClean="0"/>
              <a:t> </a:t>
            </a:r>
            <a:r>
              <a:rPr lang="ru-RU" sz="2300" dirty="0" smtClean="0"/>
              <a:t>по объему инвестиций</a:t>
            </a:r>
            <a:endParaRPr lang="en-US" sz="2300" dirty="0" smtClean="0"/>
          </a:p>
          <a:p>
            <a:pPr eaLnBrk="1" hangingPunct="1"/>
            <a:r>
              <a:rPr lang="en-US" sz="2300" dirty="0" smtClean="0"/>
              <a:t>No. 5 </a:t>
            </a:r>
            <a:r>
              <a:rPr lang="ru-RU" sz="2300" dirty="0" smtClean="0"/>
              <a:t>по размеру активов</a:t>
            </a:r>
            <a:endParaRPr lang="en-US" sz="2300" dirty="0" smtClean="0"/>
          </a:p>
        </p:txBody>
      </p:sp>
      <p:pic>
        <p:nvPicPr>
          <p:cNvPr id="1029" name="Рисунок 9" descr="лого без слога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3" descr="нижний ф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0"/>
            <a:ext cx="91090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96ACF-4F4B-40B9-BADE-4620BFB29BD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285720" y="2357430"/>
          <a:ext cx="87344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82598"/>
            <a:ext cx="8229600" cy="774700"/>
          </a:xfrm>
        </p:spPr>
        <p:txBody>
          <a:bodyPr/>
          <a:lstStyle/>
          <a:p>
            <a:r>
              <a:rPr lang="ru-RU" sz="3700" b="1" dirty="0" smtClean="0">
                <a:solidFill>
                  <a:srgbClr val="0606A6"/>
                </a:solidFill>
                <a:latin typeface="Arial" charset="0"/>
                <a:cs typeface="Arial" charset="0"/>
              </a:rPr>
              <a:t>Стратегия Банка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571612"/>
            <a:ext cx="8229600" cy="4357718"/>
          </a:xfrm>
        </p:spPr>
        <p:txBody>
          <a:bodyPr/>
          <a:lstStyle/>
          <a:p>
            <a:pPr marL="0" indent="0" algn="just"/>
            <a:r>
              <a:rPr lang="ru-RU" dirty="0" smtClean="0"/>
              <a:t> Стратегия развития Народного банка на 2012 – 2015 гг.</a:t>
            </a:r>
          </a:p>
          <a:p>
            <a:pPr marL="0" indent="0" algn="just"/>
            <a:r>
              <a:rPr lang="ru-RU" dirty="0" smtClean="0"/>
              <a:t> Совокупность взаимосвязанных действий, нацеленных на обеспечение роста стоимости банка и достижение устойчивого конкурентного преимущества на целевых рынках</a:t>
            </a:r>
            <a:endParaRPr lang="en-US" dirty="0" smtClean="0"/>
          </a:p>
          <a:p>
            <a:endParaRPr lang="ru-RU" dirty="0" smtClean="0"/>
          </a:p>
        </p:txBody>
      </p:sp>
      <p:pic>
        <p:nvPicPr>
          <p:cNvPr id="5124" name="Рисунок 3" descr="нижний 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37250"/>
            <a:ext cx="914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9" descr="лого без слога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0A424-A59D-4C59-9E43-6BCEBC7DE33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Тема Offic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Тема Offic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  <a:fontScheme name="Тема Offic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2503</TotalTime>
  <Words>779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Народный банк: факты и сведения</vt:lpstr>
      <vt:lpstr>Организационная структура</vt:lpstr>
      <vt:lpstr>Филиальная сеть банка </vt:lpstr>
      <vt:lpstr>Финансовое состояние банка на 01.01.2013г.</vt:lpstr>
      <vt:lpstr>Структура кредитного портфеля</vt:lpstr>
      <vt:lpstr>Презентация PowerPoint</vt:lpstr>
      <vt:lpstr>Конкурентная позиция</vt:lpstr>
      <vt:lpstr>Стратегия Банка</vt:lpstr>
      <vt:lpstr>Функциональные составляющие стратегии</vt:lpstr>
      <vt:lpstr>Функциональные составляющие стратегии (2)</vt:lpstr>
      <vt:lpstr>Вектор стратегического развития Народного банка</vt:lpstr>
      <vt:lpstr>Современные виды услуг</vt:lpstr>
      <vt:lpstr>Достижения</vt:lpstr>
      <vt:lpstr>Международное сотрудничество</vt:lpstr>
      <vt:lpstr>Расширение сети корреспондентов</vt:lpstr>
      <vt:lpstr>Вызовы</vt:lpstr>
      <vt:lpstr>Перспективы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Banking in Uzbekistan: People’s Bank Case</dc:title>
  <dc:creator>www.PHILka.RU</dc:creator>
  <cp:lastModifiedBy>comp-5</cp:lastModifiedBy>
  <cp:revision>170</cp:revision>
  <dcterms:created xsi:type="dcterms:W3CDTF">2012-03-30T13:26:20Z</dcterms:created>
  <dcterms:modified xsi:type="dcterms:W3CDTF">2013-04-25T10:57:08Z</dcterms:modified>
</cp:coreProperties>
</file>