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9" r:id="rId3"/>
    <p:sldId id="260" r:id="rId4"/>
    <p:sldId id="263" r:id="rId5"/>
    <p:sldId id="270" r:id="rId6"/>
    <p:sldId id="273" r:id="rId7"/>
    <p:sldId id="272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2663825"/>
            <a:ext cx="6227763" cy="10080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chemeClr val="accent2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376488"/>
            <a:ext cx="6048375" cy="1109662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2369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76338" y="1984375"/>
            <a:ext cx="7643812" cy="4467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8"/>
          <p:cNvSpPr>
            <a:spLocks noChangeArrowheads="1" noChangeShapeType="1" noTextEdit="1"/>
          </p:cNvSpPr>
          <p:nvPr/>
        </p:nvSpPr>
        <p:spPr bwMode="auto">
          <a:xfrm>
            <a:off x="179388" y="1916113"/>
            <a:ext cx="56435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ОАКБ «Агробанк»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540000"/>
            <a:ext cx="8245475" cy="1179513"/>
          </a:xfrm>
          <a:noFill/>
        </p:spPr>
        <p:txBody>
          <a:bodyPr anchor="b"/>
          <a:lstStyle/>
          <a:p>
            <a:pPr eaLnBrk="1" hangingPunct="1"/>
            <a:r>
              <a:rPr lang="ru-RU" sz="2300" smtClean="0">
                <a:solidFill>
                  <a:schemeClr val="bg1"/>
                </a:solidFill>
                <a:latin typeface="Times New Roman" pitchFamily="18" charset="0"/>
              </a:rPr>
              <a:t>Республика Узбекистан: </a:t>
            </a:r>
            <a:r>
              <a:rPr lang="en-US" sz="230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230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300" b="0" smtClean="0">
                <a:solidFill>
                  <a:schemeClr val="bg1"/>
                </a:solidFill>
                <a:latin typeface="Times New Roman" pitchFamily="18" charset="0"/>
              </a:rPr>
              <a:t>Реформирование сельского хозяйства и </a:t>
            </a:r>
            <a:r>
              <a:rPr lang="en-US" sz="2300" b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2300" b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300" b="0" smtClean="0">
                <a:solidFill>
                  <a:schemeClr val="bg1"/>
                </a:solidFill>
                <a:latin typeface="Times New Roman" pitchFamily="18" charset="0"/>
              </a:rPr>
              <a:t>механизмы его финансирования</a:t>
            </a:r>
          </a:p>
        </p:txBody>
      </p:sp>
      <p:pic>
        <p:nvPicPr>
          <p:cNvPr id="6148" name="Picture 11" descr="Agrobank_logo_bez_fo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795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971550" y="2133600"/>
            <a:ext cx="6048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3600">
                <a:latin typeface="Tahoma" pitchFamily="34" charset="0"/>
              </a:rPr>
              <a:t>  </a:t>
            </a:r>
            <a:r>
              <a:rPr lang="ru-RU" sz="3600" b="1">
                <a:latin typeface="Tahoma" pitchFamily="34" charset="0"/>
              </a:rPr>
              <a:t>Земельный Кодекс</a:t>
            </a:r>
            <a:r>
              <a:rPr lang="en-US" sz="3600" b="1">
                <a:latin typeface="Tahoma" pitchFamily="34" charset="0"/>
              </a:rPr>
              <a:t>;</a:t>
            </a:r>
            <a:endParaRPr lang="ru-RU" sz="3600" b="1">
              <a:latin typeface="Tahoma" pitchFamily="34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US" sz="3600" b="1">
                <a:latin typeface="Tahoma" pitchFamily="34" charset="0"/>
              </a:rPr>
              <a:t>  </a:t>
            </a:r>
            <a:r>
              <a:rPr lang="ru-RU" sz="3600" b="1">
                <a:latin typeface="Tahoma" pitchFamily="34" charset="0"/>
              </a:rPr>
              <a:t>Законы:</a:t>
            </a:r>
            <a:endParaRPr lang="en-US" sz="3600" b="1">
              <a:latin typeface="Tahoma" pitchFamily="34" charset="0"/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258888" y="3357563"/>
            <a:ext cx="59975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sz="3600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О  земельном кадастре</a:t>
            </a:r>
            <a:r>
              <a:rPr lang="en-US" sz="3600">
                <a:latin typeface="Times New Roman" pitchFamily="18" charset="0"/>
              </a:rPr>
              <a:t>.</a:t>
            </a:r>
            <a:endParaRPr lang="ru-RU" sz="360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sz="3600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О ширкатном хозяйстве</a:t>
            </a:r>
            <a:r>
              <a:rPr lang="en-US" sz="3600">
                <a:latin typeface="Times New Roman" pitchFamily="18" charset="0"/>
              </a:rPr>
              <a:t>.</a:t>
            </a:r>
            <a:endParaRPr lang="ru-RU" sz="360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sz="3600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О фермерском хозяйстве</a:t>
            </a:r>
            <a:r>
              <a:rPr lang="en-US" sz="3600">
                <a:latin typeface="Times New Roman" pitchFamily="18" charset="0"/>
              </a:rPr>
              <a:t>.</a:t>
            </a:r>
            <a:endParaRPr lang="ru-RU" sz="3600">
              <a:latin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sz="3600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О дехканском хозяйстве</a:t>
            </a:r>
            <a:r>
              <a:rPr lang="en-US" sz="3600">
                <a:latin typeface="Times New Roman" pitchFamily="18" charset="0"/>
              </a:rPr>
              <a:t>.</a:t>
            </a:r>
            <a:endParaRPr lang="ru-RU" sz="3600">
              <a:latin typeface="Times New Roman" pitchFamily="18" charset="0"/>
            </a:endParaRPr>
          </a:p>
          <a:p>
            <a:endParaRPr lang="ru-RU" sz="3600">
              <a:latin typeface="Times New Roman" pitchFamily="18" charset="0"/>
            </a:endParaRPr>
          </a:p>
        </p:txBody>
      </p:sp>
      <p:sp>
        <p:nvSpPr>
          <p:cNvPr id="7172" name="WordArt 7"/>
          <p:cNvSpPr>
            <a:spLocks noChangeArrowheads="1" noChangeShapeType="1" noTextEdit="1"/>
          </p:cNvSpPr>
          <p:nvPr/>
        </p:nvSpPr>
        <p:spPr bwMode="auto">
          <a:xfrm>
            <a:off x="1258888" y="1052513"/>
            <a:ext cx="6121400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Законодательная база</a:t>
            </a:r>
          </a:p>
        </p:txBody>
      </p:sp>
      <p:pic>
        <p:nvPicPr>
          <p:cNvPr id="7173" name="Picture 8" descr="Agrobank_logo_bez_fona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7812088" y="50800"/>
            <a:ext cx="1293812" cy="1135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95288" y="2781300"/>
            <a:ext cx="83534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>
                <a:latin typeface="Times New Roman" pitchFamily="18" charset="0"/>
              </a:rPr>
              <a:t>  </a:t>
            </a: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Крупная</a:t>
            </a:r>
            <a:r>
              <a:rPr lang="ru-RU" sz="2400" b="1">
                <a:latin typeface="Times New Roman" pitchFamily="18" charset="0"/>
              </a:rPr>
              <a:t> –</a:t>
            </a:r>
            <a:r>
              <a:rPr lang="en-US" sz="2400" b="1">
                <a:latin typeface="Times New Roman" pitchFamily="18" charset="0"/>
              </a:rPr>
              <a:t> </a:t>
            </a:r>
          </a:p>
          <a:p>
            <a:r>
              <a:rPr lang="en-US" sz="2400" b="1">
                <a:latin typeface="Times New Roman" pitchFamily="18" charset="0"/>
              </a:rPr>
              <a:t>	</a:t>
            </a:r>
            <a:r>
              <a:rPr lang="ru-RU" sz="2400" b="1">
                <a:latin typeface="Times New Roman" pitchFamily="18" charset="0"/>
              </a:rPr>
              <a:t>сельскохозяйственные  кооперативы (ширкаты)</a:t>
            </a:r>
            <a:endParaRPr lang="en-US" sz="2400" b="1">
              <a:latin typeface="Times New Roman" pitchFamily="18" charset="0"/>
            </a:endParaRPr>
          </a:p>
          <a:p>
            <a:endParaRPr lang="ru-RU" sz="2400" b="1">
              <a:latin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latin typeface="Times New Roman" pitchFamily="18" charset="0"/>
              </a:rPr>
              <a:t>  </a:t>
            </a: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Средняя</a:t>
            </a:r>
            <a:r>
              <a:rPr lang="ru-RU" sz="2400" b="1">
                <a:latin typeface="Times New Roman" pitchFamily="18" charset="0"/>
              </a:rPr>
              <a:t> – </a:t>
            </a:r>
            <a:endParaRPr lang="en-US" sz="2400" b="1">
              <a:latin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</a:rPr>
              <a:t>	</a:t>
            </a:r>
            <a:r>
              <a:rPr lang="ru-RU" sz="2400" b="1">
                <a:latin typeface="Times New Roman" pitchFamily="18" charset="0"/>
              </a:rPr>
              <a:t>фермерские хозяйства</a:t>
            </a:r>
            <a:endParaRPr lang="en-US" sz="2400" b="1">
              <a:latin typeface="Times New Roman" pitchFamily="18" charset="0"/>
            </a:endParaRPr>
          </a:p>
          <a:p>
            <a:endParaRPr lang="ru-RU" sz="2400" b="1">
              <a:latin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en-US" sz="2400" b="1">
                <a:latin typeface="Times New Roman" pitchFamily="18" charset="0"/>
              </a:rPr>
              <a:t>  </a:t>
            </a: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Мелкая</a:t>
            </a:r>
            <a:r>
              <a:rPr lang="ru-RU" sz="2400" b="1">
                <a:latin typeface="Times New Roman" pitchFamily="18" charset="0"/>
              </a:rPr>
              <a:t> – </a:t>
            </a:r>
            <a:endParaRPr lang="en-US" sz="2400" b="1">
              <a:latin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</a:rPr>
              <a:t>	</a:t>
            </a:r>
            <a:r>
              <a:rPr lang="ru-RU" sz="2400" b="1">
                <a:latin typeface="Times New Roman" pitchFamily="18" charset="0"/>
              </a:rPr>
              <a:t>дехканские  хозяйства</a:t>
            </a:r>
          </a:p>
          <a:p>
            <a:pPr lvl="4">
              <a:buFont typeface="Wingdings" pitchFamily="2" charset="2"/>
              <a:buNone/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8195" name="WordArt 6"/>
          <p:cNvSpPr>
            <a:spLocks noChangeArrowheads="1" noChangeShapeType="1" noTextEdit="1"/>
          </p:cNvSpPr>
          <p:nvPr/>
        </p:nvSpPr>
        <p:spPr bwMode="auto">
          <a:xfrm>
            <a:off x="900113" y="1268413"/>
            <a:ext cx="77438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Существующие  формы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сельскохозяйственных  предприятий:</a:t>
            </a:r>
          </a:p>
        </p:txBody>
      </p:sp>
      <p:pic>
        <p:nvPicPr>
          <p:cNvPr id="8196" name="Picture 7" descr="Agrobank_logo_bez_fona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812088" y="188913"/>
            <a:ext cx="1116012" cy="9794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785786" y="285729"/>
            <a:ext cx="6643733" cy="1357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Динамика </a:t>
            </a:r>
            <a:endParaRPr lang="ru-RU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latin typeface="Impact"/>
            </a:endParaRP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роста совокупного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капитала ОАКБ «</a:t>
            </a:r>
            <a:r>
              <a:rPr lang="ru-RU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Агробанк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»</a:t>
            </a:r>
            <a:endParaRPr lang="ru-RU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latin typeface="Impact"/>
            </a:endParaRP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за 2009-2013 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гг. </a:t>
            </a:r>
          </a:p>
        </p:txBody>
      </p:sp>
      <p:pic>
        <p:nvPicPr>
          <p:cNvPr id="3076" name="Picture 7" descr="Agrobank_logo_bez_fon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62863" y="25400"/>
            <a:ext cx="1379537" cy="1211263"/>
          </a:xfrm>
          <a:noFill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00034" y="2428868"/>
            <a:ext cx="9286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2010</a:t>
            </a:r>
            <a:endParaRPr lang="ru-RU" sz="16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10013" y="6143644"/>
            <a:ext cx="5233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z-Cyrl-UZ" sz="2400" b="1" dirty="0" smtClean="0"/>
              <a:t>20</a:t>
            </a:r>
            <a:r>
              <a:rPr lang="en-US" sz="2400" b="1" dirty="0" smtClean="0"/>
              <a:t>1</a:t>
            </a:r>
            <a:r>
              <a:rPr lang="ru-RU" sz="2400" b="1" dirty="0" smtClean="0"/>
              <a:t>3</a:t>
            </a:r>
            <a:r>
              <a:rPr lang="uz-Cyrl-UZ" sz="2400" b="1" dirty="0" smtClean="0"/>
              <a:t> </a:t>
            </a:r>
            <a:r>
              <a:rPr lang="en-US" sz="2400" dirty="0"/>
              <a:t>	                  </a:t>
            </a:r>
            <a:r>
              <a:rPr lang="ru-RU" sz="2400" dirty="0" smtClean="0"/>
              <a:t>      </a:t>
            </a:r>
            <a:r>
              <a:rPr lang="ru-RU" sz="2400" dirty="0" err="1" smtClean="0"/>
              <a:t>млн.сум</a:t>
            </a:r>
            <a:endParaRPr lang="ru-RU" dirty="0"/>
          </a:p>
        </p:txBody>
      </p:sp>
      <p:sp>
        <p:nvSpPr>
          <p:cNvPr id="8" name="Freeform 5"/>
          <p:cNvSpPr>
            <a:spLocks noEditPoints="1"/>
          </p:cNvSpPr>
          <p:nvPr/>
        </p:nvSpPr>
        <p:spPr bwMode="gray">
          <a:xfrm>
            <a:off x="714348" y="2214554"/>
            <a:ext cx="750099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060700" y="1125538"/>
            <a:ext cx="51847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4286248" y="3786190"/>
            <a:ext cx="2000264" cy="2098675"/>
            <a:chOff x="2520" y="2520"/>
            <a:chExt cx="1164" cy="1187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gray">
            <a:xfrm rot="-723406">
              <a:off x="2611" y="3287"/>
              <a:ext cx="906" cy="420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gray">
            <a:xfrm>
              <a:off x="2520" y="2520"/>
              <a:ext cx="1164" cy="112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gray">
            <a:xfrm>
              <a:off x="2581" y="2525"/>
              <a:ext cx="1049" cy="104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gray">
            <a:xfrm>
              <a:off x="2592" y="2535"/>
              <a:ext cx="998" cy="98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08" y="2569"/>
              <a:ext cx="922" cy="932"/>
              <a:chOff x="2608" y="2569"/>
              <a:chExt cx="922" cy="932"/>
            </a:xfrm>
          </p:grpSpPr>
          <p:sp>
            <p:nvSpPr>
              <p:cNvPr id="16" name="Oval 13"/>
              <p:cNvSpPr>
                <a:spLocks noChangeArrowheads="1"/>
              </p:cNvSpPr>
              <p:nvPr/>
            </p:nvSpPr>
            <p:spPr bwMode="gray">
              <a:xfrm>
                <a:off x="2608" y="2569"/>
                <a:ext cx="888" cy="79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" name="Text Box 14"/>
              <p:cNvSpPr txBox="1">
                <a:spLocks noChangeArrowheads="1"/>
              </p:cNvSpPr>
              <p:nvPr/>
            </p:nvSpPr>
            <p:spPr bwMode="gray">
              <a:xfrm>
                <a:off x="2665" y="2900"/>
                <a:ext cx="865" cy="60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800" dirty="0" smtClean="0"/>
                  <a:t>297 810</a:t>
                </a:r>
              </a:p>
              <a:p>
                <a:pPr algn="ctr"/>
                <a:endParaRPr lang="en-US" sz="2800" dirty="0"/>
              </a:p>
            </p:txBody>
          </p:sp>
        </p:grpSp>
      </p:grpSp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2071670" y="4000504"/>
            <a:ext cx="1857388" cy="1928826"/>
            <a:chOff x="1403" y="2278"/>
            <a:chExt cx="929" cy="1009"/>
          </a:xfrm>
        </p:grpSpPr>
        <p:sp>
          <p:nvSpPr>
            <p:cNvPr id="19" name="Oval 16"/>
            <p:cNvSpPr>
              <a:spLocks noChangeArrowheads="1"/>
            </p:cNvSpPr>
            <p:nvPr/>
          </p:nvSpPr>
          <p:spPr bwMode="gray">
            <a:xfrm rot="-772996">
              <a:off x="1450" y="2903"/>
              <a:ext cx="714" cy="384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1403" y="2278"/>
              <a:ext cx="929" cy="915"/>
              <a:chOff x="732" y="2112"/>
              <a:chExt cx="905" cy="867"/>
            </a:xfrm>
          </p:grpSpPr>
          <p:sp>
            <p:nvSpPr>
              <p:cNvPr id="21" name="Oval 18"/>
              <p:cNvSpPr>
                <a:spLocks noChangeArrowheads="1"/>
              </p:cNvSpPr>
              <p:nvPr/>
            </p:nvSpPr>
            <p:spPr bwMode="gray">
              <a:xfrm>
                <a:off x="768" y="2112"/>
                <a:ext cx="796" cy="83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2" name="Oval 19"/>
              <p:cNvSpPr>
                <a:spLocks noChangeArrowheads="1"/>
              </p:cNvSpPr>
              <p:nvPr/>
            </p:nvSpPr>
            <p:spPr bwMode="gray">
              <a:xfrm>
                <a:off x="743" y="2117"/>
                <a:ext cx="821" cy="83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3" name="Oval 20"/>
              <p:cNvSpPr>
                <a:spLocks noChangeArrowheads="1"/>
              </p:cNvSpPr>
              <p:nvPr/>
            </p:nvSpPr>
            <p:spPr bwMode="gray">
              <a:xfrm>
                <a:off x="856" y="2126"/>
                <a:ext cx="781" cy="784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4" name="Oval 21"/>
              <p:cNvSpPr>
                <a:spLocks noChangeArrowheads="1"/>
              </p:cNvSpPr>
              <p:nvPr/>
            </p:nvSpPr>
            <p:spPr bwMode="gray">
              <a:xfrm>
                <a:off x="794" y="2155"/>
                <a:ext cx="773" cy="8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gray">
              <a:xfrm>
                <a:off x="732" y="2415"/>
                <a:ext cx="721" cy="25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 smtClean="0"/>
                  <a:t>236 752</a:t>
                </a:r>
                <a:endParaRPr lang="en-US" sz="2400" dirty="0"/>
              </a:p>
            </p:txBody>
          </p:sp>
        </p:grpSp>
      </p:grpSp>
      <p:grpSp>
        <p:nvGrpSpPr>
          <p:cNvPr id="26" name="Group 23"/>
          <p:cNvGrpSpPr>
            <a:grpSpLocks/>
          </p:cNvGrpSpPr>
          <p:nvPr/>
        </p:nvGrpSpPr>
        <p:grpSpPr bwMode="auto">
          <a:xfrm>
            <a:off x="3286116" y="1643050"/>
            <a:ext cx="1214446" cy="1143000"/>
            <a:chOff x="1338" y="1415"/>
            <a:chExt cx="693" cy="720"/>
          </a:xfrm>
        </p:grpSpPr>
        <p:sp>
          <p:nvSpPr>
            <p:cNvPr id="27" name="Oval 24"/>
            <p:cNvSpPr>
              <a:spLocks noChangeArrowheads="1"/>
            </p:cNvSpPr>
            <p:nvPr/>
          </p:nvSpPr>
          <p:spPr bwMode="gray">
            <a:xfrm>
              <a:off x="1386" y="1415"/>
              <a:ext cx="645" cy="64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gray">
            <a:xfrm>
              <a:off x="1338" y="1797"/>
              <a:ext cx="576" cy="336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gray">
            <a:xfrm>
              <a:off x="1394" y="1418"/>
              <a:ext cx="630" cy="6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gray">
            <a:xfrm>
              <a:off x="1415" y="1415"/>
              <a:ext cx="599" cy="720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grpSp>
          <p:nvGrpSpPr>
            <p:cNvPr id="31" name="Group 28"/>
            <p:cNvGrpSpPr>
              <a:grpSpLocks/>
            </p:cNvGrpSpPr>
            <p:nvPr/>
          </p:nvGrpSpPr>
          <p:grpSpPr bwMode="auto">
            <a:xfrm>
              <a:off x="1370" y="1441"/>
              <a:ext cx="599" cy="477"/>
              <a:chOff x="1370" y="1441"/>
              <a:chExt cx="599" cy="477"/>
            </a:xfrm>
          </p:grpSpPr>
          <p:sp>
            <p:nvSpPr>
              <p:cNvPr id="32" name="Oval 29"/>
              <p:cNvSpPr>
                <a:spLocks noChangeArrowheads="1"/>
              </p:cNvSpPr>
              <p:nvPr/>
            </p:nvSpPr>
            <p:spPr bwMode="gray">
              <a:xfrm>
                <a:off x="1435" y="1441"/>
                <a:ext cx="534" cy="47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3" name="Text Box 30"/>
              <p:cNvSpPr txBox="1">
                <a:spLocks noChangeArrowheads="1"/>
              </p:cNvSpPr>
              <p:nvPr/>
            </p:nvSpPr>
            <p:spPr bwMode="gray">
              <a:xfrm>
                <a:off x="1370" y="1621"/>
                <a:ext cx="581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1</a:t>
                </a:r>
                <a:r>
                  <a:rPr lang="ru-RU" dirty="0" smtClean="0"/>
                  <a:t>31 233</a:t>
                </a:r>
                <a:endParaRPr lang="en-US" dirty="0"/>
              </a:p>
            </p:txBody>
          </p:sp>
        </p:grpSp>
      </p:grpSp>
      <p:sp>
        <p:nvSpPr>
          <p:cNvPr id="34" name="Содержимое 33"/>
          <p:cNvSpPr>
            <a:spLocks noGrp="1"/>
          </p:cNvSpPr>
          <p:nvPr>
            <p:ph sz="half" idx="2"/>
          </p:nvPr>
        </p:nvSpPr>
        <p:spPr>
          <a:xfrm>
            <a:off x="8774428" y="1"/>
            <a:ext cx="45719" cy="6451600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36" name="Group 23"/>
          <p:cNvGrpSpPr>
            <a:grpSpLocks/>
          </p:cNvGrpSpPr>
          <p:nvPr/>
        </p:nvGrpSpPr>
        <p:grpSpPr bwMode="auto">
          <a:xfrm flipH="1">
            <a:off x="1500166" y="1785926"/>
            <a:ext cx="1357322" cy="1428760"/>
            <a:chOff x="1338" y="1415"/>
            <a:chExt cx="693" cy="718"/>
          </a:xfrm>
        </p:grpSpPr>
        <p:sp>
          <p:nvSpPr>
            <p:cNvPr id="37" name="Oval 24"/>
            <p:cNvSpPr>
              <a:spLocks noChangeArrowheads="1"/>
            </p:cNvSpPr>
            <p:nvPr/>
          </p:nvSpPr>
          <p:spPr bwMode="gray">
            <a:xfrm>
              <a:off x="1386" y="1415"/>
              <a:ext cx="645" cy="64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38" name="Oval 25"/>
            <p:cNvSpPr>
              <a:spLocks noChangeArrowheads="1"/>
            </p:cNvSpPr>
            <p:nvPr/>
          </p:nvSpPr>
          <p:spPr bwMode="gray">
            <a:xfrm>
              <a:off x="1338" y="1797"/>
              <a:ext cx="576" cy="336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Oval 26"/>
            <p:cNvSpPr>
              <a:spLocks noChangeArrowheads="1"/>
            </p:cNvSpPr>
            <p:nvPr/>
          </p:nvSpPr>
          <p:spPr bwMode="gray">
            <a:xfrm>
              <a:off x="1394" y="1418"/>
              <a:ext cx="630" cy="6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0" name="Oval 27"/>
            <p:cNvSpPr>
              <a:spLocks noChangeArrowheads="1"/>
            </p:cNvSpPr>
            <p:nvPr/>
          </p:nvSpPr>
          <p:spPr bwMode="gray">
            <a:xfrm>
              <a:off x="1401" y="1425"/>
              <a:ext cx="599" cy="588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grpSp>
          <p:nvGrpSpPr>
            <p:cNvPr id="41" name="Group 28"/>
            <p:cNvGrpSpPr>
              <a:grpSpLocks/>
            </p:cNvGrpSpPr>
            <p:nvPr/>
          </p:nvGrpSpPr>
          <p:grpSpPr bwMode="auto">
            <a:xfrm>
              <a:off x="1435" y="1441"/>
              <a:ext cx="571" cy="477"/>
              <a:chOff x="1435" y="1441"/>
              <a:chExt cx="571" cy="477"/>
            </a:xfrm>
          </p:grpSpPr>
          <p:sp>
            <p:nvSpPr>
              <p:cNvPr id="42" name="Oval 29"/>
              <p:cNvSpPr>
                <a:spLocks noChangeArrowheads="1"/>
              </p:cNvSpPr>
              <p:nvPr/>
            </p:nvSpPr>
            <p:spPr bwMode="gray">
              <a:xfrm>
                <a:off x="1435" y="1441"/>
                <a:ext cx="534" cy="47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3" name="Text Box 30"/>
              <p:cNvSpPr txBox="1">
                <a:spLocks noChangeArrowheads="1"/>
              </p:cNvSpPr>
              <p:nvPr/>
            </p:nvSpPr>
            <p:spPr bwMode="gray">
              <a:xfrm>
                <a:off x="1486" y="1621"/>
                <a:ext cx="520" cy="20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1</a:t>
                </a:r>
                <a:r>
                  <a:rPr lang="ru-RU" dirty="0" smtClean="0"/>
                  <a:t>72 588</a:t>
                </a:r>
                <a:endParaRPr lang="en-US" dirty="0"/>
              </a:p>
            </p:txBody>
          </p:sp>
        </p:grpSp>
      </p:grpSp>
      <p:grpSp>
        <p:nvGrpSpPr>
          <p:cNvPr id="44" name="Group 23"/>
          <p:cNvGrpSpPr>
            <a:grpSpLocks/>
          </p:cNvGrpSpPr>
          <p:nvPr/>
        </p:nvGrpSpPr>
        <p:grpSpPr bwMode="auto">
          <a:xfrm flipH="1">
            <a:off x="428596" y="3143248"/>
            <a:ext cx="1714512" cy="1785950"/>
            <a:chOff x="1338" y="1415"/>
            <a:chExt cx="693" cy="718"/>
          </a:xfrm>
        </p:grpSpPr>
        <p:sp>
          <p:nvSpPr>
            <p:cNvPr id="45" name="Oval 24"/>
            <p:cNvSpPr>
              <a:spLocks noChangeArrowheads="1"/>
            </p:cNvSpPr>
            <p:nvPr/>
          </p:nvSpPr>
          <p:spPr bwMode="gray">
            <a:xfrm>
              <a:off x="1386" y="1415"/>
              <a:ext cx="645" cy="645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6" name="Oval 25"/>
            <p:cNvSpPr>
              <a:spLocks noChangeArrowheads="1"/>
            </p:cNvSpPr>
            <p:nvPr/>
          </p:nvSpPr>
          <p:spPr bwMode="gray">
            <a:xfrm>
              <a:off x="1338" y="1797"/>
              <a:ext cx="576" cy="336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Oval 26"/>
            <p:cNvSpPr>
              <a:spLocks noChangeArrowheads="1"/>
            </p:cNvSpPr>
            <p:nvPr/>
          </p:nvSpPr>
          <p:spPr bwMode="gray">
            <a:xfrm>
              <a:off x="1394" y="1418"/>
              <a:ext cx="630" cy="63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8" name="Oval 27"/>
            <p:cNvSpPr>
              <a:spLocks noChangeArrowheads="1"/>
            </p:cNvSpPr>
            <p:nvPr/>
          </p:nvSpPr>
          <p:spPr bwMode="gray">
            <a:xfrm>
              <a:off x="1401" y="1425"/>
              <a:ext cx="599" cy="588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grpSp>
          <p:nvGrpSpPr>
            <p:cNvPr id="49" name="Group 28"/>
            <p:cNvGrpSpPr>
              <a:grpSpLocks/>
            </p:cNvGrpSpPr>
            <p:nvPr/>
          </p:nvGrpSpPr>
          <p:grpSpPr bwMode="auto">
            <a:xfrm>
              <a:off x="1435" y="1441"/>
              <a:ext cx="571" cy="477"/>
              <a:chOff x="1435" y="1441"/>
              <a:chExt cx="571" cy="477"/>
            </a:xfrm>
          </p:grpSpPr>
          <p:sp>
            <p:nvSpPr>
              <p:cNvPr id="50" name="Oval 29"/>
              <p:cNvSpPr>
                <a:spLocks noChangeArrowheads="1"/>
              </p:cNvSpPr>
              <p:nvPr/>
            </p:nvSpPr>
            <p:spPr bwMode="gray">
              <a:xfrm>
                <a:off x="1435" y="1441"/>
                <a:ext cx="534" cy="47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51" name="Text Box 30"/>
              <p:cNvSpPr txBox="1">
                <a:spLocks noChangeArrowheads="1"/>
              </p:cNvSpPr>
              <p:nvPr/>
            </p:nvSpPr>
            <p:spPr bwMode="gray">
              <a:xfrm>
                <a:off x="1536" y="1621"/>
                <a:ext cx="470" cy="16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/>
                  <a:t>220 893</a:t>
                </a:r>
                <a:endParaRPr lang="en-US" dirty="0"/>
              </a:p>
            </p:txBody>
          </p:sp>
        </p:grpSp>
      </p:grp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2643174" y="1643050"/>
            <a:ext cx="714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2009</a:t>
            </a:r>
            <a:endParaRPr lang="ru-RU" sz="1600" b="1" dirty="0"/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 rot="10800000" flipV="1">
            <a:off x="142843" y="4641753"/>
            <a:ext cx="10001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2011</a:t>
            </a:r>
          </a:p>
          <a:p>
            <a:endParaRPr lang="ru-RU" dirty="0"/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 rot="10800000" flipV="1">
            <a:off x="1000092" y="5360980"/>
            <a:ext cx="128589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       2012</a:t>
            </a:r>
          </a:p>
          <a:p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480"/>
                            </p:stCondLst>
                            <p:childTnLst>
                              <p:par>
                                <p:cTn id="6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480"/>
                            </p:stCondLst>
                            <p:childTnLst>
                              <p:par>
                                <p:cTn id="7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480"/>
                            </p:stCondLst>
                            <p:childTnLst>
                              <p:par>
                                <p:cTn id="8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680"/>
                            </p:stCondLst>
                            <p:childTnLst>
                              <p:par>
                                <p:cTn id="9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880"/>
                            </p:stCondLst>
                            <p:childTnLst>
                              <p:par>
                                <p:cTn id="10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/>
      <p:bldP spid="62" grpId="0"/>
      <p:bldP spid="63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468313" y="2420938"/>
            <a:ext cx="82438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000" b="1" dirty="0">
                <a:latin typeface="Times New Roman" pitchFamily="18" charset="0"/>
              </a:rPr>
              <a:t> </a:t>
            </a:r>
          </a:p>
          <a:p>
            <a:pPr marL="342900" indent="-342900">
              <a:buClr>
                <a:srgbClr val="D2CE1E"/>
              </a:buClr>
              <a:buFont typeface="Wingdings" pitchFamily="2" charset="2"/>
              <a:buChar char="q"/>
            </a:pPr>
            <a:r>
              <a:rPr lang="ru-RU" sz="2000" b="1" dirty="0">
                <a:latin typeface="Times New Roman" pitchFamily="18" charset="0"/>
              </a:rPr>
              <a:t> Собственные средства банка, включая средства созданного в банке Фонда льготного кредитования</a:t>
            </a:r>
          </a:p>
          <a:p>
            <a:pPr marL="342900" indent="-342900">
              <a:buClr>
                <a:srgbClr val="D2CE1E"/>
              </a:buClr>
              <a:buFont typeface="Wingdings" pitchFamily="2" charset="2"/>
              <a:buChar char="q"/>
            </a:pPr>
            <a:endParaRPr lang="ru-RU" sz="2000" b="1" dirty="0">
              <a:latin typeface="Times New Roman" pitchFamily="18" charset="0"/>
            </a:endParaRPr>
          </a:p>
          <a:p>
            <a:pPr marL="342900" indent="-342900">
              <a:buClr>
                <a:srgbClr val="D2CE1E"/>
              </a:buClr>
              <a:buFont typeface="Wingdings" pitchFamily="2" charset="2"/>
              <a:buChar char="q"/>
            </a:pPr>
            <a:r>
              <a:rPr lang="ru-RU" sz="2000" b="1" dirty="0">
                <a:latin typeface="Times New Roman" pitchFamily="18" charset="0"/>
              </a:rPr>
              <a:t> Средства Фонда по расчетам за приобретаемую сельскохозяйственную продукцию для государственных нужд</a:t>
            </a:r>
          </a:p>
          <a:p>
            <a:pPr marL="342900" indent="-342900">
              <a:buClr>
                <a:srgbClr val="D2CE1E"/>
              </a:buClr>
            </a:pPr>
            <a:endParaRPr lang="ru-RU" sz="2000" b="1" dirty="0">
              <a:latin typeface="Times New Roman" pitchFamily="18" charset="0"/>
            </a:endParaRPr>
          </a:p>
          <a:p>
            <a:pPr marL="342900" indent="-342900">
              <a:buClr>
                <a:srgbClr val="D2CE1E"/>
              </a:buClr>
              <a:buFont typeface="Wingdings" pitchFamily="2" charset="2"/>
              <a:buChar char="q"/>
            </a:pPr>
            <a:r>
              <a:rPr lang="ru-RU" sz="2000" b="1" dirty="0">
                <a:latin typeface="Times New Roman" pitchFamily="18" charset="0"/>
              </a:rPr>
              <a:t> Кредитная линия государственного Фонда содействия занятости</a:t>
            </a:r>
          </a:p>
          <a:p>
            <a:pPr marL="342900" indent="-342900">
              <a:buClr>
                <a:srgbClr val="D2CE1E"/>
              </a:buClr>
              <a:buFont typeface="Wingdings" pitchFamily="2" charset="2"/>
              <a:buChar char="q"/>
            </a:pPr>
            <a:endParaRPr lang="ru-RU" sz="2000" b="1" dirty="0">
              <a:latin typeface="Times New Roman" pitchFamily="18" charset="0"/>
            </a:endParaRPr>
          </a:p>
          <a:p>
            <a:pPr marL="342900" indent="-342900">
              <a:buClr>
                <a:srgbClr val="D2CE1E"/>
              </a:buClr>
              <a:buFont typeface="Wingdings" pitchFamily="2" charset="2"/>
              <a:buChar char="q"/>
            </a:pPr>
            <a:r>
              <a:rPr lang="ru-RU" sz="2000" b="1" dirty="0">
                <a:latin typeface="Times New Roman" pitchFamily="18" charset="0"/>
              </a:rPr>
              <a:t> Кредитные линии международных финансовых институтов</a:t>
            </a:r>
          </a:p>
          <a:p>
            <a:pPr marL="342900" indent="-342900"/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900113" y="908050"/>
            <a:ext cx="72009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Источники финансирования 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фермерских хозяйств:</a:t>
            </a:r>
          </a:p>
        </p:txBody>
      </p:sp>
      <p:pic>
        <p:nvPicPr>
          <p:cNvPr id="11268" name="Picture 6" descr="Agrobank_logo_bez_fona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924800" y="42863"/>
            <a:ext cx="1146175" cy="1006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23850" y="2133600"/>
            <a:ext cx="83518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1.Направления использования кредита:</a:t>
            </a:r>
          </a:p>
          <a:p>
            <a:pPr>
              <a:buClr>
                <a:srgbClr val="D2CE1E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</a:rPr>
              <a:t>Для финансирования оборотных средств сроком до 1 года</a:t>
            </a:r>
          </a:p>
          <a:p>
            <a:pPr>
              <a:buClr>
                <a:srgbClr val="D2CE1E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</a:rPr>
              <a:t>Для финансирования недостатка оборотных средств для организации 	производства сроком минимум 2 года</a:t>
            </a:r>
          </a:p>
          <a:p>
            <a:pPr>
              <a:buClr>
                <a:srgbClr val="D2CE1E"/>
              </a:buCl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</a:rPr>
              <a:t>Для финансирования инвестиционных проектов сроком </a:t>
            </a:r>
          </a:p>
          <a:p>
            <a:pPr>
              <a:buClr>
                <a:srgbClr val="D2CE1E"/>
              </a:buClr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не  менее 5 лет</a:t>
            </a:r>
          </a:p>
          <a:p>
            <a:r>
              <a:rPr lang="ru-RU" sz="2400" dirty="0">
                <a:latin typeface="Times New Roman" pitchFamily="18" charset="0"/>
              </a:rPr>
              <a:t>2. Процентные ставки – по договоренности с заемщиком</a:t>
            </a:r>
          </a:p>
          <a:p>
            <a:r>
              <a:rPr lang="ru-RU" sz="2400" dirty="0">
                <a:latin typeface="Times New Roman" pitchFamily="18" charset="0"/>
              </a:rPr>
              <a:t>3. Обеспечение кредита:</a:t>
            </a:r>
          </a:p>
          <a:p>
            <a:r>
              <a:rPr lang="ru-RU" sz="2400" dirty="0">
                <a:latin typeface="Times New Roman" pitchFamily="18" charset="0"/>
              </a:rPr>
              <a:t> а) залог имущества или ценных бумаг; </a:t>
            </a:r>
          </a:p>
          <a:p>
            <a:r>
              <a:rPr lang="ru-RU" sz="2400" dirty="0">
                <a:latin typeface="Times New Roman" pitchFamily="18" charset="0"/>
              </a:rPr>
              <a:t> б) гарантия банка; </a:t>
            </a:r>
          </a:p>
          <a:p>
            <a:r>
              <a:rPr lang="ru-RU" sz="2400" dirty="0">
                <a:latin typeface="Times New Roman" pitchFamily="18" charset="0"/>
              </a:rPr>
              <a:t> в) страховой полис; </a:t>
            </a:r>
          </a:p>
          <a:p>
            <a:r>
              <a:rPr lang="ru-RU" sz="2400" dirty="0">
                <a:latin typeface="Times New Roman" pitchFamily="18" charset="0"/>
              </a:rPr>
              <a:t> г) поручительство третьих лиц</a:t>
            </a:r>
          </a:p>
        </p:txBody>
      </p:sp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353425" cy="159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Коммерческие кредиты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фермерским хозяйствам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и другим субъектам малого бизнеса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на селе (из собственных средств банка)</a:t>
            </a:r>
          </a:p>
        </p:txBody>
      </p:sp>
      <p:pic>
        <p:nvPicPr>
          <p:cNvPr id="12292" name="Picture 6" descr="Agrobank_logo_bez_fona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834313" y="50800"/>
            <a:ext cx="1258887" cy="1104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539750" y="3284538"/>
            <a:ext cx="79438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Приложения к заявлению на кредит:</a:t>
            </a:r>
          </a:p>
          <a:p>
            <a:pPr eaLnBrk="0" hangingPunct="0"/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а) копии договоров контрактации с заготовительными организациями</a:t>
            </a:r>
          </a:p>
          <a:p>
            <a:pPr eaLnBrk="0" hangingPunct="0"/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б) бизнес-план</a:t>
            </a:r>
          </a:p>
          <a:p>
            <a:pPr eaLnBrk="0" hangingPunct="0"/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в) сведения о дебиторско-кредиторской задолженности</a:t>
            </a:r>
          </a:p>
          <a:p>
            <a:pPr eaLnBrk="0" hangingPunct="0"/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г) отчет о финансовых результатах</a:t>
            </a:r>
          </a:p>
          <a:p>
            <a:pPr eaLnBrk="0" hangingPunct="0"/>
            <a:endParaRPr lang="ru-RU" sz="2400" b="1" u="sng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400" b="1" u="sng">
                <a:latin typeface="Times New Roman" pitchFamily="18" charset="0"/>
                <a:ea typeface="Times New Roman" pitchFamily="18" charset="0"/>
                <a:cs typeface="Arial" charset="0"/>
              </a:rPr>
              <a:t>Срок рассмотрения заявления</a:t>
            </a:r>
            <a:r>
              <a:rPr lang="ru-RU" sz="2400" b="1">
                <a:latin typeface="Times New Roman" pitchFamily="18" charset="0"/>
                <a:ea typeface="Times New Roman" pitchFamily="18" charset="0"/>
                <a:cs typeface="Arial" charset="0"/>
              </a:rPr>
              <a:t> – 3 рабочих дня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11188" y="2105025"/>
            <a:ext cx="7777162" cy="1019175"/>
            <a:chOff x="385" y="1326"/>
            <a:chExt cx="4899" cy="642"/>
          </a:xfrm>
        </p:grpSpPr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2154" y="1734"/>
              <a:ext cx="2087" cy="0"/>
            </a:xfrm>
            <a:prstGeom prst="line">
              <a:avLst/>
            </a:prstGeom>
            <a:noFill/>
            <a:ln w="95250">
              <a:pattFill prst="pct5">
                <a:fgClr>
                  <a:srgbClr val="D2CE1E"/>
                </a:fgClr>
                <a:bgClr>
                  <a:srgbClr val="D2CE1E"/>
                </a:bgClr>
              </a:patt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85" y="1514"/>
              <a:ext cx="1542" cy="4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ЗАЁМЩИК</a:t>
              </a:r>
            </a:p>
          </p:txBody>
        </p:sp>
        <p:sp>
          <p:nvSpPr>
            <p:cNvPr id="1024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422" y="1605"/>
              <a:ext cx="862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Impact"/>
                </a:rPr>
                <a:t>БАНК</a:t>
              </a: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2245" y="1326"/>
              <a:ext cx="19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Times New Roman" pitchFamily="18" charset="0"/>
                </a:rPr>
                <a:t>Заявление на кредит</a:t>
              </a:r>
            </a:p>
          </p:txBody>
        </p:sp>
      </p:grpSp>
      <p:sp>
        <p:nvSpPr>
          <p:cNvPr id="10244" name="WordArt 10"/>
          <p:cNvSpPr>
            <a:spLocks noChangeArrowheads="1" noChangeShapeType="1" noTextEdit="1"/>
          </p:cNvSpPr>
          <p:nvPr/>
        </p:nvSpPr>
        <p:spPr bwMode="auto">
          <a:xfrm>
            <a:off x="1403350" y="1196975"/>
            <a:ext cx="65516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Процедура выдачи кредита</a:t>
            </a:r>
          </a:p>
        </p:txBody>
      </p:sp>
      <p:pic>
        <p:nvPicPr>
          <p:cNvPr id="10245" name="Picture 11" descr="Agrobank_logo_bez_fona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661275" y="14288"/>
            <a:ext cx="1397000" cy="12271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39750" y="1700213"/>
            <a:ext cx="83518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u="sng" dirty="0">
                <a:solidFill>
                  <a:schemeClr val="tx2"/>
                </a:solidFill>
                <a:latin typeface="Times New Roman" pitchFamily="18" charset="0"/>
              </a:rPr>
              <a:t>1.Источник ресурсов:</a:t>
            </a:r>
            <a:r>
              <a:rPr lang="ru-RU" sz="2000" dirty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</a:rPr>
              <a:t>Фонд по расчетам за сельскохозяйственную продукцию, приобретаемую для государственных нужд при Министерстве финансов (Фонд)</a:t>
            </a:r>
            <a:endParaRPr lang="ru-RU" sz="2000" u="sng" dirty="0">
              <a:latin typeface="Times New Roman" pitchFamily="18" charset="0"/>
            </a:endParaRPr>
          </a:p>
          <a:p>
            <a:r>
              <a:rPr lang="ru-RU" sz="2000" u="sng" dirty="0">
                <a:solidFill>
                  <a:schemeClr val="tx2"/>
                </a:solidFill>
                <a:latin typeface="Times New Roman" pitchFamily="18" charset="0"/>
              </a:rPr>
              <a:t>2.Объем кредитования:</a:t>
            </a:r>
            <a:endParaRPr lang="en-US" sz="2000" u="sng" dirty="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</a:rPr>
              <a:t>	6</a:t>
            </a:r>
            <a:r>
              <a:rPr lang="ru-RU" sz="2000" dirty="0">
                <a:latin typeface="Times New Roman" pitchFamily="18" charset="0"/>
              </a:rPr>
              <a:t>0% 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стоимости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 закупаемой 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государством </a:t>
            </a:r>
            <a:endParaRPr lang="en-US" sz="2000" dirty="0">
              <a:latin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</a:rPr>
              <a:t>сельскохозяйственной 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</a:rPr>
              <a:t>продукции</a:t>
            </a:r>
            <a:endParaRPr lang="ru-RU" sz="2000" u="sng" dirty="0">
              <a:latin typeface="Times New Roman" pitchFamily="18" charset="0"/>
            </a:endParaRPr>
          </a:p>
          <a:p>
            <a:r>
              <a:rPr lang="ru-RU" sz="2000" u="sng" dirty="0">
                <a:solidFill>
                  <a:schemeClr val="tx2"/>
                </a:solidFill>
                <a:latin typeface="Times New Roman" pitchFamily="18" charset="0"/>
              </a:rPr>
              <a:t>3.Кредиторы:</a:t>
            </a:r>
            <a:r>
              <a:rPr lang="ru-RU" sz="2000" dirty="0">
                <a:latin typeface="Times New Roman" pitchFamily="18" charset="0"/>
              </a:rPr>
              <a:t>  Коммерческие банки – финансовые агенты Фонда</a:t>
            </a:r>
            <a:endParaRPr lang="ru-RU" sz="2000" u="sng" dirty="0">
              <a:latin typeface="Times New Roman" pitchFamily="18" charset="0"/>
            </a:endParaRPr>
          </a:p>
          <a:p>
            <a:r>
              <a:rPr lang="ru-RU" sz="2000" u="sng" dirty="0">
                <a:solidFill>
                  <a:schemeClr val="tx2"/>
                </a:solidFill>
                <a:latin typeface="Times New Roman" pitchFamily="18" charset="0"/>
              </a:rPr>
              <a:t>4.Заемщики:</a:t>
            </a:r>
            <a:r>
              <a:rPr lang="ru-RU" sz="2000" dirty="0">
                <a:latin typeface="Times New Roman" pitchFamily="18" charset="0"/>
              </a:rPr>
              <a:t>  Сельскохозяйственные предприятия</a:t>
            </a:r>
            <a:endParaRPr lang="ru-RU" sz="2000" u="sng" dirty="0">
              <a:latin typeface="Times New Roman" pitchFamily="18" charset="0"/>
            </a:endParaRPr>
          </a:p>
          <a:p>
            <a:r>
              <a:rPr lang="ru-RU" sz="2000" u="sng" dirty="0">
                <a:solidFill>
                  <a:schemeClr val="tx2"/>
                </a:solidFill>
                <a:latin typeface="Times New Roman" pitchFamily="18" charset="0"/>
              </a:rPr>
              <a:t>5.Сроки кредита:</a:t>
            </a:r>
          </a:p>
          <a:p>
            <a:r>
              <a:rPr lang="en-US" sz="2000" dirty="0">
                <a:latin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</a:rPr>
              <a:t>12 месяцев – для производства зерна</a:t>
            </a:r>
          </a:p>
          <a:p>
            <a:r>
              <a:rPr lang="en-US" sz="2000" dirty="0">
                <a:latin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</a:rPr>
              <a:t>18 месяцев – для производства хлопка-сырца</a:t>
            </a:r>
          </a:p>
          <a:p>
            <a:r>
              <a:rPr lang="ru-RU" sz="2000" u="sng" dirty="0">
                <a:solidFill>
                  <a:schemeClr val="tx2"/>
                </a:solidFill>
                <a:latin typeface="Times New Roman" pitchFamily="18" charset="0"/>
              </a:rPr>
              <a:t>6.Процентная ставка:</a:t>
            </a:r>
            <a:r>
              <a:rPr lang="ru-RU" sz="2000" dirty="0">
                <a:latin typeface="Times New Roman" pitchFamily="18" charset="0"/>
              </a:rPr>
              <a:t>  3</a:t>
            </a:r>
            <a:r>
              <a:rPr lang="ru-RU" sz="2000" dirty="0" smtClean="0">
                <a:latin typeface="Times New Roman" pitchFamily="18" charset="0"/>
              </a:rPr>
              <a:t>%</a:t>
            </a:r>
            <a:endParaRPr lang="ru-RU" sz="2000" u="sng" dirty="0">
              <a:latin typeface="Times New Roman" pitchFamily="18" charset="0"/>
            </a:endParaRPr>
          </a:p>
          <a:p>
            <a:r>
              <a:rPr lang="ru-RU" sz="2000" u="sng" dirty="0">
                <a:solidFill>
                  <a:schemeClr val="tx2"/>
                </a:solidFill>
                <a:latin typeface="Times New Roman" pitchFamily="18" charset="0"/>
              </a:rPr>
              <a:t>7.Выборка кредита:</a:t>
            </a:r>
            <a:r>
              <a:rPr lang="ru-RU" sz="2000" dirty="0">
                <a:latin typeface="Times New Roman" pitchFamily="18" charset="0"/>
              </a:rPr>
              <a:t>  последовательными </a:t>
            </a:r>
            <a:r>
              <a:rPr lang="ru-RU" sz="2000" dirty="0" smtClean="0">
                <a:latin typeface="Times New Roman" pitchFamily="18" charset="0"/>
              </a:rPr>
              <a:t>траншами</a:t>
            </a:r>
            <a:endParaRPr lang="ru-RU" sz="2000" u="sng" dirty="0">
              <a:latin typeface="Times New Roman" pitchFamily="18" charset="0"/>
            </a:endParaRPr>
          </a:p>
          <a:p>
            <a:r>
              <a:rPr lang="ru-RU" sz="2000" u="sng" dirty="0">
                <a:solidFill>
                  <a:schemeClr val="tx2"/>
                </a:solidFill>
                <a:latin typeface="Times New Roman" pitchFamily="18" charset="0"/>
              </a:rPr>
              <a:t>8.Обеспечение кредита: </a:t>
            </a:r>
          </a:p>
          <a:p>
            <a:r>
              <a:rPr lang="en-US" sz="2000" dirty="0">
                <a:latin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</a:rPr>
              <a:t>страховые полисы страховых компаний</a:t>
            </a:r>
          </a:p>
          <a:p>
            <a:r>
              <a:rPr lang="en-US" sz="2000" dirty="0">
                <a:latin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</a:rPr>
              <a:t>поручительства заготовительных организаций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800100" y="131763"/>
            <a:ext cx="7058025" cy="1468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Механизм  </a:t>
            </a: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кредитования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сельскохозяйственных предприятий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при производстве продукции</a:t>
            </a:r>
          </a:p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для государственных нужд</a:t>
            </a:r>
          </a:p>
        </p:txBody>
      </p:sp>
      <p:pic>
        <p:nvPicPr>
          <p:cNvPr id="9220" name="Picture 7" descr="Agrobank_logo_bez_fona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808913" y="38100"/>
            <a:ext cx="1296987" cy="1138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33CCFF"/>
      </a:accent1>
      <a:accent2>
        <a:srgbClr val="6699FF"/>
      </a:accent2>
      <a:accent3>
        <a:srgbClr val="FFFFFF"/>
      </a:accent3>
      <a:accent4>
        <a:srgbClr val="404040"/>
      </a:accent4>
      <a:accent5>
        <a:srgbClr val="ADE2FF"/>
      </a:accent5>
      <a:accent6>
        <a:srgbClr val="5C8AE7"/>
      </a:accent6>
      <a:hlink>
        <a:srgbClr val="0066CC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323</TotalTime>
  <Words>233</Words>
  <Application>Microsoft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template</vt:lpstr>
      <vt:lpstr>Республика Узбекистан:  Реформирование сельского хозяйства и  механизмы его финансирования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Pahtabank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Pahtabank</dc:creator>
  <cp:lastModifiedBy>akcia_1</cp:lastModifiedBy>
  <cp:revision>31</cp:revision>
  <dcterms:created xsi:type="dcterms:W3CDTF">2009-11-05T09:28:02Z</dcterms:created>
  <dcterms:modified xsi:type="dcterms:W3CDTF">2013-04-23T07:51:59Z</dcterms:modified>
</cp:coreProperties>
</file>