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528" r:id="rId2"/>
    <p:sldId id="545" r:id="rId3"/>
    <p:sldId id="546" r:id="rId4"/>
    <p:sldId id="547" r:id="rId5"/>
    <p:sldId id="533" r:id="rId6"/>
  </p:sldIdLst>
  <p:sldSz cx="9144000" cy="6858000" type="screen4x3"/>
  <p:notesSz cx="6797675" cy="9926638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05C25"/>
    <a:srgbClr val="FF9900"/>
    <a:srgbClr val="FF6600"/>
    <a:srgbClr val="5B5B5B"/>
    <a:srgbClr val="CCFFCC"/>
    <a:srgbClr val="38BD5C"/>
    <a:srgbClr val="34DC6F"/>
    <a:srgbClr val="23DC7C"/>
    <a:srgbClr val="004B91"/>
    <a:srgbClr val="0B44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3" autoAdjust="0"/>
    <p:restoredTop sz="89988" autoAdjust="0"/>
  </p:normalViewPr>
  <p:slideViewPr>
    <p:cSldViewPr>
      <p:cViewPr>
        <p:scale>
          <a:sx n="73" d="100"/>
          <a:sy n="73" d="100"/>
        </p:scale>
        <p:origin x="-2142" y="-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9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7" y="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0308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7" y="9430308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153C38BF-8785-499F-A983-C6F976F10BF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21583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7" y="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dirty="0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0308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7" y="9430308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59" tIns="47780" rIns="95559" bIns="47780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fld id="{500D5086-E519-4031-AB7C-FCCEA78D0A2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42498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2" descr="Trust PPT E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132" name="Rectangle 60"/>
          <p:cNvSpPr>
            <a:spLocks noGrp="1" noChangeArrowheads="1"/>
          </p:cNvSpPr>
          <p:nvPr>
            <p:ph type="subTitle" idx="1"/>
          </p:nvPr>
        </p:nvSpPr>
        <p:spPr>
          <a:xfrm>
            <a:off x="3319463" y="4572000"/>
            <a:ext cx="5487987" cy="474663"/>
          </a:xfrm>
        </p:spPr>
        <p:txBody>
          <a:bodyPr rIns="0" anchor="b"/>
          <a:lstStyle>
            <a:lvl1pPr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137" name="Rectangle 65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3400425" y="5889625"/>
            <a:ext cx="372586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5B5B5B"/>
                </a:solidFill>
              </a:defRPr>
            </a:lvl1pPr>
          </a:lstStyle>
          <a:p>
            <a:r>
              <a:rPr lang="en-US" dirty="0"/>
              <a:t>Go to view&gt; header and footer to edit the date</a:t>
            </a:r>
          </a:p>
        </p:txBody>
      </p:sp>
      <p:sp>
        <p:nvSpPr>
          <p:cNvPr id="3131" name="Rectangle 59"/>
          <p:cNvSpPr>
            <a:spLocks noGrp="1" noChangeArrowheads="1"/>
          </p:cNvSpPr>
          <p:nvPr>
            <p:ph type="ctrTitle"/>
          </p:nvPr>
        </p:nvSpPr>
        <p:spPr>
          <a:xfrm>
            <a:off x="3317875" y="4152900"/>
            <a:ext cx="5489575" cy="596900"/>
          </a:xfrm>
        </p:spPr>
        <p:txBody>
          <a:bodyPr lIns="91440" tIns="45720" bIns="45720" anchor="b"/>
          <a:lstStyle>
            <a:lvl1pPr>
              <a:defRPr sz="19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194550" cy="869950"/>
          </a:xfrm>
        </p:spPr>
        <p:txBody>
          <a:bodyPr/>
          <a:lstStyle>
            <a:lvl1pPr>
              <a:defRPr sz="2400">
                <a:solidFill>
                  <a:srgbClr val="5B5B5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3434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© </a:t>
            </a:r>
            <a:r>
              <a:rPr lang="en-US" sz="600" dirty="0" smtClean="0"/>
              <a:t>Copyright 2011 TRUST  All rights reserved. No part of this presentation in all its property may be used or reproduced in any form or by any means without a written permission</a:t>
            </a:r>
            <a:endParaRPr lang="en-US" sz="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6" name="Picture 82" descr="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763"/>
            <a:ext cx="9145588" cy="6846887"/>
          </a:xfrm>
          <a:prstGeom prst="rect">
            <a:avLst/>
          </a:prstGeom>
          <a:noFill/>
        </p:spPr>
      </p:pic>
      <p:sp>
        <p:nvSpPr>
          <p:cNvPr id="106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1076325" y="457200"/>
            <a:ext cx="71945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10" rIns="0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90600" y="6350000"/>
            <a:ext cx="756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5B5B5B"/>
                </a:solidFill>
              </a:defRPr>
            </a:lvl1pPr>
          </a:lstStyle>
          <a:p>
            <a:r>
              <a:rPr lang="en-US" dirty="0" smtClean="0"/>
              <a:t>© </a:t>
            </a:r>
            <a:r>
              <a:rPr lang="en-US" sz="600" dirty="0" smtClean="0"/>
              <a:t>Copyright 2010 TRUST  All rights reserved. No part of this presentation in all its property may be used or reproduced in any form or by any means without a written permission</a:t>
            </a:r>
            <a:endParaRPr lang="en-US" sz="600" dirty="0"/>
          </a:p>
        </p:txBody>
      </p:sp>
      <p:sp>
        <p:nvSpPr>
          <p:cNvPr id="1103" name="Rectangle 7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tabLst>
          <a:tab pos="1909763" algn="l"/>
        </a:tabLst>
        <a:defRPr sz="1600" b="1">
          <a:solidFill>
            <a:srgbClr val="5B5B5B"/>
          </a:solidFill>
          <a:latin typeface="Arial" charset="0"/>
        </a:defRPr>
      </a:lvl9pPr>
    </p:titleStyle>
    <p:bodyStyle>
      <a:lvl1pPr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Arial" pitchFamily="34" charset="0"/>
          <a:ea typeface="+mn-ea"/>
          <a:cs typeface="+mn-cs"/>
        </a:defRPr>
      </a:lvl1pPr>
      <a:lvl2pPr marL="1905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Arial" pitchFamily="34" charset="0"/>
        </a:defRPr>
      </a:lvl2pPr>
      <a:lvl3pPr marL="3810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SzPct val="90000"/>
        <a:tabLst>
          <a:tab pos="95250" algn="l"/>
        </a:tabLst>
        <a:defRPr sz="1400">
          <a:solidFill>
            <a:srgbClr val="5B5B5B"/>
          </a:solidFill>
          <a:latin typeface="Arial" pitchFamily="34" charset="0"/>
        </a:defRPr>
      </a:lvl3pPr>
      <a:lvl4pPr marL="5715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Arial" pitchFamily="34" charset="0"/>
        </a:defRPr>
      </a:lvl4pPr>
      <a:lvl5pPr marL="7620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Arial" pitchFamily="34" charset="0"/>
        </a:defRPr>
      </a:lvl5pPr>
      <a:lvl6pPr marL="12192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+mn-lt"/>
        </a:defRPr>
      </a:lvl6pPr>
      <a:lvl7pPr marL="16764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+mn-lt"/>
        </a:defRPr>
      </a:lvl7pPr>
      <a:lvl8pPr marL="21336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+mn-lt"/>
        </a:defRPr>
      </a:lvl8pPr>
      <a:lvl9pPr marL="2590800" algn="l" defTabSz="569913" rtl="0" eaLnBrk="1" fontAlgn="base" hangingPunct="1">
        <a:lnSpc>
          <a:spcPts val="2100"/>
        </a:lnSpc>
        <a:spcBef>
          <a:spcPct val="0"/>
        </a:spcBef>
        <a:spcAft>
          <a:spcPct val="0"/>
        </a:spcAft>
        <a:buClr>
          <a:srgbClr val="006BB2"/>
        </a:buClr>
        <a:buSzPct val="85000"/>
        <a:tabLst>
          <a:tab pos="95250" algn="l"/>
        </a:tabLst>
        <a:defRPr sz="1400">
          <a:solidFill>
            <a:srgbClr val="5B5B5B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09600" y="4953000"/>
            <a:ext cx="170258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1600" dirty="0">
                <a:solidFill>
                  <a:srgbClr val="F05C25"/>
                </a:solidFill>
              </a:rPr>
              <a:t>www.trustre.com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990600" y="2057400"/>
            <a:ext cx="7010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900" b="1">
                <a:solidFill>
                  <a:srgbClr val="5B5B5B"/>
                </a:solidFill>
                <a:latin typeface="+mj-lt"/>
                <a:ea typeface="+mj-ea"/>
                <a:cs typeface="GE SS Two Medium" pitchFamily="18" charset="-7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9pPr>
          </a:lstStyle>
          <a:p>
            <a:endParaRPr lang="en-US" sz="4800" kern="0" dirty="0" smtClean="0">
              <a:solidFill>
                <a:srgbClr val="F05C25"/>
              </a:solidFill>
              <a:latin typeface="Calibri" pitchFamily="34" charset="0"/>
              <a:cs typeface="Calibri" pitchFamily="34" charset="0"/>
            </a:endParaRPr>
          </a:p>
          <a:p>
            <a:endParaRPr lang="en-US" sz="4800" kern="0" dirty="0" smtClean="0">
              <a:solidFill>
                <a:srgbClr val="F05C25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en-US" sz="4000" kern="0" dirty="0" smtClean="0">
                <a:solidFill>
                  <a:srgbClr val="F05C25"/>
                </a:solidFill>
                <a:latin typeface="Calibri" pitchFamily="34" charset="0"/>
                <a:cs typeface="Calibri" pitchFamily="34" charset="0"/>
              </a:rPr>
              <a:t>INSURANCE CHALLENGES IN CEE </a:t>
            </a:r>
            <a:endParaRPr lang="en-US" sz="4000" kern="0" dirty="0">
              <a:solidFill>
                <a:srgbClr val="F05C25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895600" y="4953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/>
          <a:p>
            <a:pPr algn="l" defTabSz="569913">
              <a:lnSpc>
                <a:spcPts val="2100"/>
              </a:lnSpc>
              <a:tabLst>
                <a:tab pos="95250" algn="l"/>
              </a:tabLst>
            </a:pP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0" y="5334000"/>
            <a:ext cx="685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Sinisa Lovrincevic, M.Sc.</a:t>
            </a:r>
          </a:p>
          <a:p>
            <a:pPr algn="l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Head of Business Development </a:t>
            </a:r>
          </a:p>
          <a:p>
            <a:pPr algn="l"/>
            <a:r>
              <a:rPr lang="en-US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Regional Director &amp; Senior Underwriter - Treaty</a:t>
            </a:r>
            <a:endParaRPr lang="en-US" b="1" dirty="0">
              <a:solidFill>
                <a:schemeClr val="bg2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362200" y="5562600"/>
            <a:ext cx="596674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900" b="1">
                <a:solidFill>
                  <a:srgbClr val="5B5B5B"/>
                </a:solidFill>
                <a:latin typeface="+mj-lt"/>
                <a:ea typeface="+mj-ea"/>
                <a:cs typeface="GE SS Two Medium" pitchFamily="18" charset="-7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tabLst>
                <a:tab pos="1909763" algn="l"/>
              </a:tabLst>
              <a:defRPr sz="1600" b="1">
                <a:solidFill>
                  <a:srgbClr val="5B5B5B"/>
                </a:solidFill>
                <a:latin typeface="Arial" charset="0"/>
              </a:defRPr>
            </a:lvl9pPr>
          </a:lstStyle>
          <a:p>
            <a:r>
              <a:rPr lang="en-US" sz="3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</a:t>
            </a:r>
          </a:p>
          <a:p>
            <a:endParaRPr lang="en-US" sz="32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228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 VI Tashkent International Investment Financial Forum</a:t>
            </a:r>
          </a:p>
          <a:p>
            <a:pPr algn="ctr"/>
            <a:r>
              <a:rPr lang="en-US" b="1" dirty="0" smtClean="0"/>
              <a:t>24</a:t>
            </a:r>
            <a:r>
              <a:rPr lang="en-US" b="1" baseline="30000" dirty="0" smtClean="0"/>
              <a:t>th</a:t>
            </a:r>
            <a:r>
              <a:rPr lang="en-US" b="1" dirty="0" smtClean="0"/>
              <a:t> - 28</a:t>
            </a:r>
            <a:r>
              <a:rPr lang="en-US" b="1" baseline="30000" dirty="0" smtClean="0"/>
              <a:t>th</a:t>
            </a:r>
            <a:r>
              <a:rPr lang="en-US" b="1" dirty="0" smtClean="0"/>
              <a:t>  April,  2013 </a:t>
            </a:r>
          </a:p>
          <a:p>
            <a:pPr algn="ctr"/>
            <a:r>
              <a:rPr lang="en-US" b="1" dirty="0" smtClean="0"/>
              <a:t>Tashkent, Republic of Uzbekistan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6965950" cy="869950"/>
          </a:xfrm>
        </p:spPr>
        <p:txBody>
          <a:bodyPr/>
          <a:lstStyle/>
          <a:p>
            <a:pPr rtl="1" eaLnBrk="1" hangingPunct="1"/>
            <a:r>
              <a:rPr lang="en-US" sz="3600" dirty="0" smtClean="0">
                <a:latin typeface="Calibri" pitchFamily="34" charset="0"/>
              </a:rPr>
              <a:t>Macro Aspect / How Sensitive is Insurance &amp; Reinsurance Business?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763000" cy="5181600"/>
          </a:xfrm>
        </p:spPr>
        <p:txBody>
          <a:bodyPr/>
          <a:lstStyle/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Complex, uncertain &amp; vulnerable environment / </a:t>
            </a:r>
          </a:p>
          <a:p>
            <a:pPr marL="342900" indent="-342900">
              <a:buClr>
                <a:srgbClr val="FF6600"/>
              </a:buClr>
              <a:buSzPct val="100000"/>
            </a:pPr>
            <a:r>
              <a:rPr lang="en-US" sz="2400" dirty="0" smtClean="0">
                <a:latin typeface="Calibri" pitchFamily="34" charset="0"/>
              </a:rPr>
              <a:t>      financial, economic, social, political, demographic, climate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EU / EURO zone / new members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Legislation and regulatory changes /  Solvency II, IFRS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System of supervision / synchronization of standards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Sovereign ratings / company ratings / confidence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Risk concentrations &amp; interconnections / </a:t>
            </a:r>
          </a:p>
          <a:p>
            <a:pPr marL="342900" indent="-342900">
              <a:buClr>
                <a:srgbClr val="FF6600"/>
              </a:buClr>
              <a:buSzPct val="100000"/>
            </a:pPr>
            <a:r>
              <a:rPr lang="en-US" sz="2400" dirty="0" smtClean="0">
                <a:latin typeface="Calibri" pitchFamily="34" charset="0"/>
              </a:rPr>
              <a:t>     megacities, population, value, lines of business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Emerging risks / Systemic risks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Nat Cat Exposure / frequency &amp; severity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90600" y="6553200"/>
            <a:ext cx="7696200" cy="254000"/>
          </a:xfrm>
          <a:noFill/>
        </p:spPr>
        <p:txBody>
          <a:bodyPr/>
          <a:lstStyle/>
          <a:p>
            <a:r>
              <a:rPr lang="en-US" sz="800" dirty="0" smtClean="0">
                <a:latin typeface="Calibri" pitchFamily="34" charset="0"/>
                <a:cs typeface="Arial" charset="0"/>
              </a:rPr>
              <a:t>© Copyright 2013 TRUST RE  All rights reserved. No part of this presentation in all its property may be used or reproduced in any form or by any means without a written permission</a:t>
            </a:r>
          </a:p>
        </p:txBody>
      </p:sp>
    </p:spTree>
    <p:extLst>
      <p:ext uri="{BB962C8B-B14F-4D97-AF65-F5344CB8AC3E}">
        <p14:creationId xmlns="" xmlns:p14="http://schemas.microsoft.com/office/powerpoint/2010/main" val="1452793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82650" y="273050"/>
            <a:ext cx="7194550" cy="869950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Micro Aspect / </a:t>
            </a:r>
            <a:br>
              <a:rPr lang="en-US" sz="3600" dirty="0" smtClean="0">
                <a:latin typeface="Calibri" pitchFamily="34" charset="0"/>
              </a:rPr>
            </a:br>
            <a:r>
              <a:rPr lang="en-US" sz="3600" dirty="0" smtClean="0">
                <a:latin typeface="Calibri" pitchFamily="34" charset="0"/>
              </a:rPr>
              <a:t>Proactive Response is needed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648200"/>
          </a:xfrm>
        </p:spPr>
        <p:txBody>
          <a:bodyPr/>
          <a:lstStyle/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Allocation of the capital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Adequate reinsurance protection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Prudent pricing / models &amp; tools / </a:t>
            </a:r>
            <a:r>
              <a:rPr lang="en-US" sz="2400" dirty="0" err="1" smtClean="0">
                <a:latin typeface="Calibri" pitchFamily="34" charset="0"/>
              </a:rPr>
              <a:t>uwr</a:t>
            </a:r>
            <a:r>
              <a:rPr lang="en-US" sz="2400" dirty="0" smtClean="0">
                <a:latin typeface="Calibri" pitchFamily="34" charset="0"/>
              </a:rPr>
              <a:t> experience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Competitive advantage / “what if” scenarios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Claims settlement / ability to pay the future losses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Clear understanding &amp; identification of risks / </a:t>
            </a:r>
          </a:p>
          <a:p>
            <a:pPr marL="342900" indent="-342900">
              <a:buClr>
                <a:srgbClr val="FF6600"/>
              </a:buClr>
              <a:buSzPct val="100000"/>
            </a:pPr>
            <a:r>
              <a:rPr lang="en-US" sz="2400" dirty="0" smtClean="0">
                <a:latin typeface="Calibri" pitchFamily="34" charset="0"/>
              </a:rPr>
              <a:t>      to meet the client’s requirements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Quality &amp; transparency of information &amp; data /</a:t>
            </a:r>
          </a:p>
          <a:p>
            <a:pPr marL="342900" indent="-342900">
              <a:buClr>
                <a:srgbClr val="FF6600"/>
              </a:buClr>
              <a:buSzPct val="100000"/>
            </a:pPr>
            <a:r>
              <a:rPr lang="en-US" sz="2400" dirty="0" smtClean="0">
                <a:latin typeface="Calibri" pitchFamily="34" charset="0"/>
              </a:rPr>
              <a:t>     quantitative &amp; qualitative  assessment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>
              <a:latin typeface="Calibri" pitchFamily="34" charset="0"/>
            </a:endParaRP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Profitability / short &amp; long tail business</a:t>
            </a:r>
          </a:p>
          <a:p>
            <a:pPr marL="342900" indent="-342900"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90600" y="6350000"/>
            <a:ext cx="7696200" cy="457200"/>
          </a:xfrm>
          <a:noFill/>
        </p:spPr>
        <p:txBody>
          <a:bodyPr/>
          <a:lstStyle/>
          <a:p>
            <a:r>
              <a:rPr lang="en-US" sz="800" dirty="0" smtClean="0">
                <a:latin typeface="Calibri" pitchFamily="34" charset="0"/>
                <a:cs typeface="Arial" charset="0"/>
              </a:rPr>
              <a:t>© Copyright 2013 TRUST RE  All rights reserved. No part of this presentation in all its property may be used or reproduced in any form or by any means without a written permission</a:t>
            </a:r>
          </a:p>
        </p:txBody>
      </p:sp>
    </p:spTree>
    <p:extLst>
      <p:ext uri="{BB962C8B-B14F-4D97-AF65-F5344CB8AC3E}">
        <p14:creationId xmlns="" xmlns:p14="http://schemas.microsoft.com/office/powerpoint/2010/main" val="415073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82650" y="349250"/>
            <a:ext cx="7194550" cy="869950"/>
          </a:xfrm>
        </p:spPr>
        <p:txBody>
          <a:bodyPr/>
          <a:lstStyle/>
          <a:p>
            <a:r>
              <a:rPr lang="en-US" sz="3600" dirty="0" smtClean="0">
                <a:latin typeface="Calibri" pitchFamily="34" charset="0"/>
              </a:rPr>
              <a:t>Challenges and Opportunities / Mitigation with the Risks is priority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839200" cy="4724400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Insurance &amp; Reinsurance / people business / trust &amp; promise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Brand name / healthy competition with security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Value creation / stakeholders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Stability / sustainable growth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Control of the risks / efficient risks management &amp; leadership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Underwriting discipline / risk appetite &amp; tolerance &amp; limit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Active People Engagement / communication, motivation &amp; education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Product and service innovation / new technologies and risks 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r>
              <a:rPr lang="en-US" sz="2400" dirty="0" smtClean="0">
                <a:latin typeface="Calibri" pitchFamily="34" charset="0"/>
              </a:rPr>
              <a:t>Privatization / mergers &amp; acquisitions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SzPct val="100000"/>
              <a:buFont typeface="Arial" pitchFamily="34" charset="0"/>
              <a:buChar char="•"/>
            </a:pPr>
            <a:endParaRPr lang="en-US" sz="24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990600" y="6350000"/>
            <a:ext cx="7696200" cy="457200"/>
          </a:xfrm>
          <a:noFill/>
        </p:spPr>
        <p:txBody>
          <a:bodyPr/>
          <a:lstStyle/>
          <a:p>
            <a:r>
              <a:rPr lang="en-US" sz="800" dirty="0" smtClean="0">
                <a:latin typeface="Calibri" pitchFamily="34" charset="0"/>
                <a:cs typeface="Arial" charset="0"/>
              </a:rPr>
              <a:t>© Copyright 2013 TRUST RE  All rights reserved. No part of this presentation in all its property may be used or reproduced in any form or by any means without a written permission</a:t>
            </a:r>
          </a:p>
        </p:txBody>
      </p:sp>
    </p:spTree>
    <p:extLst>
      <p:ext uri="{BB962C8B-B14F-4D97-AF65-F5344CB8AC3E}">
        <p14:creationId xmlns="" xmlns:p14="http://schemas.microsoft.com/office/powerpoint/2010/main" val="3241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0" y="4318000"/>
            <a:ext cx="2209800" cy="635000"/>
          </a:xfrm>
        </p:spPr>
        <p:txBody>
          <a:bodyPr anchor="t"/>
          <a:lstStyle/>
          <a:p>
            <a:r>
              <a:rPr lang="en-US" sz="3600" dirty="0" smtClean="0">
                <a:solidFill>
                  <a:srgbClr val="F05C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Thank You</a:t>
            </a:r>
            <a:endParaRPr lang="en-US" sz="3600" dirty="0">
              <a:solidFill>
                <a:srgbClr val="F05C2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UST INSURANCE AND REINSURANCE. FINAL TEMPLATE OF POWERPOINT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noFill/>
          <a:miter lim="800000"/>
          <a:headEnd/>
          <a:tailEnd/>
        </a:ln>
        <a:effectLst/>
      </a:spPr>
      <a:bodyPr wrap="square">
        <a:spAutoFit/>
      </a:bodyPr>
      <a:lstStyle>
        <a:defPPr algn="l">
          <a:defRPr sz="1800" b="1" dirty="0" smtClean="0"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45710" rIns="0" bIns="45710" numCol="1" anchor="t" anchorCtr="0" compatLnSpc="1">
        <a:prstTxWarp prst="textNoShape">
          <a:avLst/>
        </a:prstTxWarp>
      </a:bodyPr>
      <a:lstStyle>
        <a:defPPr algn="l" eaLnBrk="1" hangingPunct="1">
          <a:tabLst>
            <a:tab pos="1909763" algn="l"/>
          </a:tabLst>
          <a:defRPr b="1" dirty="0" smtClean="0"/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4499</TotalTime>
  <Words>300</Words>
  <Application>Microsoft Office PowerPoint</Application>
  <PresentationFormat>On-screen Show (4:3)</PresentationFormat>
  <Paragraphs>61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TRUST INSURANCE AND REINSURANCE. FINAL TEMPLATE OF POWERPOINT</vt:lpstr>
      <vt:lpstr>Slide 1</vt:lpstr>
      <vt:lpstr>Macro Aspect / How Sensitive is Insurance &amp; Reinsurance Business? </vt:lpstr>
      <vt:lpstr>Micro Aspect /  Proactive Response is needed</vt:lpstr>
      <vt:lpstr>Challenges and Opportunities / Mitigation with the Risks is priority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HussainM</dc:creator>
  <cp:lastModifiedBy>Sinisa Lovrincevic</cp:lastModifiedBy>
  <cp:revision>524</cp:revision>
  <cp:lastPrinted>2007-04-17T23:11:38Z</cp:lastPrinted>
  <dcterms:created xsi:type="dcterms:W3CDTF">2010-12-05T11:55:56Z</dcterms:created>
  <dcterms:modified xsi:type="dcterms:W3CDTF">2013-04-15T08:18:47Z</dcterms:modified>
</cp:coreProperties>
</file>